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76" r:id="rId1"/>
  </p:sldMasterIdLst>
  <p:notesMasterIdLst>
    <p:notesMasterId r:id="rId116"/>
  </p:notesMasterIdLst>
  <p:handoutMasterIdLst>
    <p:handoutMasterId r:id="rId117"/>
  </p:handoutMasterIdLst>
  <p:sldIdLst>
    <p:sldId id="1174" r:id="rId2"/>
    <p:sldId id="791" r:id="rId3"/>
    <p:sldId id="792" r:id="rId4"/>
    <p:sldId id="699" r:id="rId5"/>
    <p:sldId id="700" r:id="rId6"/>
    <p:sldId id="704" r:id="rId7"/>
    <p:sldId id="705" r:id="rId8"/>
    <p:sldId id="706" r:id="rId9"/>
    <p:sldId id="707" r:id="rId10"/>
    <p:sldId id="708" r:id="rId11"/>
    <p:sldId id="709" r:id="rId12"/>
    <p:sldId id="710" r:id="rId13"/>
    <p:sldId id="711" r:id="rId14"/>
    <p:sldId id="712" r:id="rId15"/>
    <p:sldId id="713" r:id="rId16"/>
    <p:sldId id="715" r:id="rId17"/>
    <p:sldId id="718" r:id="rId18"/>
    <p:sldId id="719" r:id="rId19"/>
    <p:sldId id="720" r:id="rId20"/>
    <p:sldId id="721" r:id="rId21"/>
    <p:sldId id="796" r:id="rId22"/>
    <p:sldId id="724" r:id="rId23"/>
    <p:sldId id="795" r:id="rId24"/>
    <p:sldId id="725" r:id="rId25"/>
    <p:sldId id="729" r:id="rId26"/>
    <p:sldId id="730" r:id="rId27"/>
    <p:sldId id="731" r:id="rId28"/>
    <p:sldId id="732" r:id="rId29"/>
    <p:sldId id="733" r:id="rId30"/>
    <p:sldId id="734" r:id="rId31"/>
    <p:sldId id="735" r:id="rId32"/>
    <p:sldId id="736" r:id="rId33"/>
    <p:sldId id="737" r:id="rId34"/>
    <p:sldId id="738" r:id="rId35"/>
    <p:sldId id="739" r:id="rId36"/>
    <p:sldId id="740" r:id="rId37"/>
    <p:sldId id="741" r:id="rId38"/>
    <p:sldId id="742" r:id="rId39"/>
    <p:sldId id="743" r:id="rId40"/>
    <p:sldId id="744" r:id="rId41"/>
    <p:sldId id="828" r:id="rId42"/>
    <p:sldId id="759" r:id="rId43"/>
    <p:sldId id="936" r:id="rId44"/>
    <p:sldId id="934" r:id="rId45"/>
    <p:sldId id="933" r:id="rId46"/>
    <p:sldId id="938" r:id="rId47"/>
    <p:sldId id="760" r:id="rId48"/>
    <p:sldId id="935" r:id="rId49"/>
    <p:sldId id="937" r:id="rId50"/>
    <p:sldId id="761" r:id="rId51"/>
    <p:sldId id="762" r:id="rId52"/>
    <p:sldId id="763" r:id="rId53"/>
    <p:sldId id="765" r:id="rId54"/>
    <p:sldId id="777" r:id="rId55"/>
    <p:sldId id="778" r:id="rId56"/>
    <p:sldId id="779" r:id="rId57"/>
    <p:sldId id="833" r:id="rId58"/>
    <p:sldId id="834" r:id="rId59"/>
    <p:sldId id="835" r:id="rId60"/>
    <p:sldId id="836" r:id="rId61"/>
    <p:sldId id="837" r:id="rId62"/>
    <p:sldId id="838" r:id="rId63"/>
    <p:sldId id="839" r:id="rId64"/>
    <p:sldId id="840" r:id="rId65"/>
    <p:sldId id="841" r:id="rId66"/>
    <p:sldId id="961" r:id="rId67"/>
    <p:sldId id="842" r:id="rId68"/>
    <p:sldId id="843" r:id="rId69"/>
    <p:sldId id="844" r:id="rId70"/>
    <p:sldId id="845" r:id="rId71"/>
    <p:sldId id="963" r:id="rId72"/>
    <p:sldId id="964" r:id="rId73"/>
    <p:sldId id="781" r:id="rId74"/>
    <p:sldId id="782" r:id="rId75"/>
    <p:sldId id="783" r:id="rId76"/>
    <p:sldId id="784" r:id="rId77"/>
    <p:sldId id="785" r:id="rId78"/>
    <p:sldId id="786" r:id="rId79"/>
    <p:sldId id="787" r:id="rId80"/>
    <p:sldId id="788" r:id="rId81"/>
    <p:sldId id="789" r:id="rId82"/>
    <p:sldId id="790" r:id="rId83"/>
    <p:sldId id="831" r:id="rId84"/>
    <p:sldId id="832" r:id="rId85"/>
    <p:sldId id="1001" r:id="rId86"/>
    <p:sldId id="1000" r:id="rId87"/>
    <p:sldId id="854" r:id="rId88"/>
    <p:sldId id="988" r:id="rId89"/>
    <p:sldId id="1172" r:id="rId90"/>
    <p:sldId id="890" r:id="rId91"/>
    <p:sldId id="891" r:id="rId92"/>
    <p:sldId id="892" r:id="rId93"/>
    <p:sldId id="885" r:id="rId94"/>
    <p:sldId id="1173" r:id="rId95"/>
    <p:sldId id="886" r:id="rId96"/>
    <p:sldId id="887" r:id="rId97"/>
    <p:sldId id="888" r:id="rId98"/>
    <p:sldId id="889" r:id="rId99"/>
    <p:sldId id="893" r:id="rId100"/>
    <p:sldId id="896" r:id="rId101"/>
    <p:sldId id="895" r:id="rId102"/>
    <p:sldId id="911" r:id="rId103"/>
    <p:sldId id="912" r:id="rId104"/>
    <p:sldId id="913" r:id="rId105"/>
    <p:sldId id="1145" r:id="rId106"/>
    <p:sldId id="1146" r:id="rId107"/>
    <p:sldId id="1147" r:id="rId108"/>
    <p:sldId id="1148" r:id="rId109"/>
    <p:sldId id="1149" r:id="rId110"/>
    <p:sldId id="1150" r:id="rId111"/>
    <p:sldId id="1152" r:id="rId112"/>
    <p:sldId id="1163" r:id="rId113"/>
    <p:sldId id="1164" r:id="rId114"/>
    <p:sldId id="690" r:id="rId1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userDrawn="1">
          <p15:clr>
            <a:srgbClr val="A4A3A4"/>
          </p15:clr>
        </p15:guide>
        <p15:guide id="2" orient="horz" pos="6" userDrawn="1">
          <p15:clr>
            <a:srgbClr val="A4A3A4"/>
          </p15:clr>
        </p15:guide>
        <p15:guide id="3" pos="394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9A379"/>
    <a:srgbClr val="060707"/>
    <a:srgbClr val="1BB862"/>
    <a:srgbClr val="3CFDD4"/>
    <a:srgbClr val="40FBAC"/>
    <a:srgbClr val="FFFFFF"/>
    <a:srgbClr val="008173"/>
    <a:srgbClr val="008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7" autoAdjust="0"/>
    <p:restoredTop sz="93426" autoAdjust="0"/>
  </p:normalViewPr>
  <p:slideViewPr>
    <p:cSldViewPr snapToGrid="0">
      <p:cViewPr>
        <p:scale>
          <a:sx n="33" d="100"/>
          <a:sy n="33" d="100"/>
        </p:scale>
        <p:origin x="1690" y="998"/>
      </p:cViewPr>
      <p:guideLst>
        <p:guide orient="horz" pos="2174"/>
        <p:guide orient="horz" pos="6"/>
        <p:guide pos="3945"/>
      </p:guideLst>
    </p:cSldViewPr>
  </p:slideViewPr>
  <p:notesTextViewPr>
    <p:cViewPr>
      <p:scale>
        <a:sx n="100" d="100"/>
        <a:sy n="100" d="100"/>
      </p:scale>
      <p:origin x="0" y="0"/>
    </p:cViewPr>
  </p:notesTextViewPr>
  <p:notesViewPr>
    <p:cSldViewPr snapToGrid="0">
      <p:cViewPr varScale="1">
        <p:scale>
          <a:sx n="64" d="100"/>
          <a:sy n="64" d="100"/>
        </p:scale>
        <p:origin x="2261"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53A03B-3F8E-4D98-AAC8-DA5AAAA7AA0E}" type="datetimeFigureOut">
              <a:rPr lang="en-IN" smtClean="0"/>
              <a:t>05-04-2022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F117B0-B45B-4FE5-A504-69B184BF6D70}" type="slidenum">
              <a:rPr lang="en-IN" smtClean="0"/>
              <a:t>‹#›</a:t>
            </a:fld>
            <a:endParaRPr lang="en-IN"/>
          </a:p>
        </p:txBody>
      </p:sp>
    </p:spTree>
    <p:extLst>
      <p:ext uri="{BB962C8B-B14F-4D97-AF65-F5344CB8AC3E}">
        <p14:creationId xmlns:p14="http://schemas.microsoft.com/office/powerpoint/2010/main" val="3156835221"/>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4-26T09:56:51.424"/>
    </inkml:context>
    <inkml:brush xml:id="br0">
      <inkml:brushProperty name="width" value="0.05292" units="cm"/>
      <inkml:brushProperty name="height" value="0.05292" units="cm"/>
      <inkml:brushProperty name="color" value="#FF0000"/>
    </inkml:brush>
  </inkml:definitions>
  <inkml:trace contextRef="#ctx0" brushRef="#br0">25100 3810 0,'0'-18'15,"0"36"32,0 0-31,0 35 0,18-53-16,17 35 15,-17-35-15,17 0 16,71-18-1,105-88 1,19 18 0,-160 53-16,107-53 15,-124 70-15,-18 0 16,18 1-16,-18-1 16,-17 36 15,-54 17-16,-52-17-15</inkml:trace>
  <inkml:trace contextRef="#ctx0" brushRef="#br0" timeOffset="815.6">25241 7179 0,'-17'0'15,"-1"0"-15,0 71 31,18-54-31,0 213 32,0-213-17,36 1-15,69-18 16,54-106 0,176-88 15,-246 159-31,157-89 15,-175 107-15,-18-19 0,-18 19 16,18-1-16,0 0 16,-71 18-1,-35 18 1,1 0-16</inkml:trace>
  <inkml:trace contextRef="#ctx0" brushRef="#br0" timeOffset="1781.58">25065 11659 0,'-18'0'32,"18"18"15,0 0-32,0-1-15,0 1 0,35 88 31,36-53 1,-53-53-32,70-53 15,-35 17-15,0 19 0,88-71 16,176-54 0,-70 19-1,-141 88 16,-124 52-15,-52 1 0,52-18-16,-52 35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4-28T09:22:57.346"/>
    </inkml:context>
    <inkml:brush xml:id="br0">
      <inkml:brushProperty name="width" value="0.05292" units="cm"/>
      <inkml:brushProperty name="height" value="0.05292" units="cm"/>
      <inkml:brushProperty name="color" value="#FF0000"/>
    </inkml:brush>
  </inkml:definitions>
  <inkml:trace contextRef="#ctx0" brushRef="#br0">5009 12453 0,'0'-18'16,"-17"18"15,-1 0-15,1-17 15,-1 17-31,36 0 63,17 0-63,0 0 15,0-18-15,54 0 16,-37 1-16,1 17 0,159-18 15,-141 1-15,70-1 16,-71 18-16,89 0 16,-18-18-1,-123 18 1,-1 0-16,-34 0 47,-19-17-47</inkml:trace>
  <inkml:trace contextRef="#ctx0" brushRef="#br0" timeOffset="483.22">4939 12453 0,'-18'0'0,"36"0"63,0 0-63,17 0 16,0 0-16,89 0 15,-72 0-15,1-18 0,88 1 16,-70 17-16,158-36 15,-158 36-15,123-35 16,-71 35 0,-105 0-16,-18 18 31,-18-1-31,1-17 0,-54 18 16,54-18-1,-1 0-15,0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4-29T08:50:32.586"/>
    </inkml:context>
    <inkml:brush xml:id="br0">
      <inkml:brushProperty name="width" value="0.05292" units="cm"/>
      <inkml:brushProperty name="height" value="0.05292" units="cm"/>
      <inkml:brushProperty name="color" value="#FF0000"/>
    </inkml:brush>
  </inkml:definitions>
  <inkml:trace contextRef="#ctx0" brushRef="#br0">29545 15487 0,'0'18'125,"0"-1"-125,18 1 0,-18-1 16,0 1-16,0 0 0,17-1 16,-17 1-16,0 0 0,0-1 0,18 19 15,-18-19-15,71 54 32,158-106-1,18-54-16,17-17 1,-70 54 0,-141 34-16,106-17 15,-124 35 1,1 0-16,-1 0 16,-53 0 15,1 0-16,-19 0-15,1 0 32</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12T09:36:55.420"/>
    </inkml:context>
    <inkml:brush xml:id="br0">
      <inkml:brushProperty name="width" value="0.05292" units="cm"/>
      <inkml:brushProperty name="height" value="0.05292" units="cm"/>
      <inkml:brushProperty name="color" value="#FF0000"/>
    </inkml:brush>
  </inkml:definitions>
  <inkml:trace contextRef="#ctx0" brushRef="#br0">20025 11650 2068 0,'0'0'266'16,"0"0"-57"-16,-57-81-73 0,24 60 71 16,-1 14 23-16,-7 7-53 15,-11 40-65-15,-12 50-43 16,-5 53 56-16,7 27 13 16,17 10-62-16,28-12 1 15,17-25-14-15,23-10-27 16,31-19-30-16,28-22-5 15,29-33-1-15,21-34 0 16,17-25 6-16,9-51-6 16,-3-40 2-16,-14-30 10 15,-25-23 0-15,-36-13-11 16,-41-9 6-16,-39-6-6 16,-34-3-1-16,-52 19-9 0,-40 41-6 15,-37 52 14-15,-38 63-5 16,-20 59-29-16,-4 57 5 15,7 47 12-15,30 36-40 16,37 24-67-16,47 15-137 16,46-53-80-16,38-44-375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6T10:39:46.042"/>
    </inkml:context>
    <inkml:brush xml:id="br0">
      <inkml:brushProperty name="width" value="0.05292" units="cm"/>
      <inkml:brushProperty name="height" value="0.05292" units="cm"/>
      <inkml:brushProperty name="color" value="#FF0000"/>
    </inkml:brush>
  </inkml:definitions>
  <inkml:trace contextRef="#ctx0" brushRef="#br0">7955 11095 0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14T10:34:28.802"/>
    </inkml:context>
    <inkml:brush xml:id="br0">
      <inkml:brushProperty name="width" value="0.05292" units="cm"/>
      <inkml:brushProperty name="height" value="0.05292" units="cm"/>
      <inkml:brushProperty name="color" value="#FF0000"/>
    </inkml:brush>
  </inkml:definitions>
  <inkml:trace contextRef="#ctx0" brushRef="#br0">15787 14483 1565 0,'0'0'362'16,"0"0"-164"-16,-80 12-96 16,42 8 53-16,-2 11-2 15,-8 20 1-15,-8 29-10 16,-4 33-29-16,3 13-4 16,14 7 1-16,16-5-1 0,18-7-18 15,9 5-14-15,15 4-10 16,27-1-10-16,15-1-14 15,19-2-26-15,16-11-5 16,13-11-14-16,16-11 0 16,13-19 9-16,6-10-9 15,6-16-6-15,-1-17 6 16,-8-17-1-16,-8-14 1 16,-9-22 0-16,-9-28 1 15,-11-18 10-15,-11-13 5 16,-9-17-1-16,-5-11-6 15,-7-9-1-15,-9-12 19 16,-14-6-6-16,-11-13-11 0,-23-5-4 16,-11-9-6-16,-42-5-3 15,-37 8-10-15,-37 18-7 16,-41 28 20 0,-37 43 0-16,-29 40 0 0,-28 33 0 15,-14 59-13-15,-3 40-23 16,16 37-41-16,43 27-8 15,55 20-29-15,68 12-3 16,62 2-37-16,24-47-198 16,13-31-548-16</inkml:trace>
  <inkml:trace contextRef="#ctx0" brushRef="#br0" timeOffset="55171.57">14682 14925 1068 0,'0'0'326'0,"0"0"-70"16,0 0-74-16,0 0-47 15,0 0 7-15,0 0-35 16,0-2 14-16,0 2 41 16,0 0 6-16,0 0-25 15,0 0-4-15,0 0-18 16,0 0-27-16,0 0 5 15,0 0-3-15,0 0 102 0,0 0-68 16,0 0-91-16,0 0-28 16,0 0-11-16,0 12-18 15,6 8 18-15,6 8 6 16,4 4 18-16,-1 4 2 16,3-5-8-16,-3-5-17 15,1-4 8-15,-2-9-8 16,0-4 10-16,2-9-1 15,6 0 17-15,9-12 11 16,15-20-1-16,21-25-19 16,23-29 0-16,19-25-10 15,4-2-1-15,-22 20-5 16,-26 30-1-16,-27 27 8 16,-11 14-8-16,-3 1-1 15,-2 5-1-15,-7 5 0 0,-9 5 1 16,-4 6-2-16,-2 0-14 15,0 0 2-15,0 0-2 16,0 6 14-16,0 4 2 16,0 1-21-16,-2-1-43 15,-2 2-88-15,-4 0-157 16,2 0-349-16,-2-6-578 0</inkml:trace>
  <inkml:trace contextRef="#ctx0" brushRef="#br0" timeOffset="86195.56">10103 10965 1139 0,'0'0'184'0,"0"0"-81"0,0 0-27 16,-76 78 20-1,52-56 1-15,2 0-25 0,1-6 55 16,7-1-60-16,5-7 149 15,2-2-142-15,6-5-50 16,-1 0 2-16,1-1 23 16,-1 0 7-16,-1 0-26 15,-3 0-14-15,3 0-8 16,0 0-1-16,0 0-1 16,0 0 1-16,0 0-6 15,0 0-2-15,0 3 6 16,-1 0-5-16,-1 1 0 15,1-1 0-15,1-1 0 16,0-1 1-16,1-1-1 16,-5 1 5-16,4 2-5 0,-5 2-1 15,-1 2 1-15,-2 1 0 16,-3 2 2-16,1 2 26 16,1-2 34-16,0-2 17 15,3-1 97-15,3-5-115 16,4 1-40-16,1-3-12 15,1 0-7-15,0 0-1 16,0 0 7-16,0 0-1 16,0 0-7-16,0 0 1 15,0 0 0-15,0 0 0 16,0 0-1-16,0 0 0 16,0 0-40-16,0-1-66 0,0-6-216 15,0-3-359-15</inkml:trace>
  <inkml:trace contextRef="#ctx0" brushRef="#br0" timeOffset="86713.69">9688 10776 952 0,'0'0'597'0,"0"0"-355"16,0 0-90-16,0 0 18 15,0 0-32-15,0 0-43 16,0 0-15-16,-19-30 2 15,19 28 12-15,4 2-18 16,2 0-15-16,5 7 54 16,-1 9-24-16,5 4 25 15,3 2-24-15,6 3-20 16,7 0 19-16,5 3-21 16,13-3-13-16,1 2-12 15,3 2-15-15,1-3-9 0,-6 1-6 16,-2-4-14-16,-7 1 0 15,-8-3 1-15,-1-5-1 16,-11-3 8-16,-7-3-9 16,-4-5 0-16,-5-1 0 15,-3-1-5-15,0-3 5 16,0 0 1-16,0 0 8 16,0 0-9-16,0 0-6 15,-5 0-60-15,-2 0-51 16,-8 0-90-16,7-1-159 15,-2-1-420-15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Header Placeholder 1"/>
          <p:cNvSpPr>
            <a:spLocks noGrp="1" noChangeArrowheads="1"/>
          </p:cNvSpPr>
          <p:nvPr>
            <p:ph type="hdr" sz="quarter" idx="4294967295"/>
          </p:nvPr>
        </p:nvSpPr>
        <p:spPr bwMode="auto">
          <a:xfrm>
            <a:off x="0" y="0"/>
            <a:ext cx="3962400" cy="3429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SimSun" panose="02010600030101010101" pitchFamily="2" charset="-122"/>
              </a:defRPr>
            </a:lvl1pPr>
          </a:lstStyle>
          <a:p>
            <a:pPr>
              <a:defRPr/>
            </a:pPr>
            <a:endParaRPr lang="en-US"/>
          </a:p>
        </p:txBody>
      </p:sp>
      <p:sp>
        <p:nvSpPr>
          <p:cNvPr id="5123" name="Date Placeholder 2"/>
          <p:cNvSpPr>
            <a:spLocks noGrp="1" noChangeArrowheads="1"/>
          </p:cNvSpPr>
          <p:nvPr>
            <p:ph type="dt" idx="1"/>
          </p:nvPr>
        </p:nvSpPr>
        <p:spPr bwMode="auto">
          <a:xfrm>
            <a:off x="5178425" y="0"/>
            <a:ext cx="3962400" cy="3429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atin typeface="Arial" panose="020B0604020202020204" pitchFamily="34" charset="0"/>
                <a:ea typeface="SimSun" panose="02010600030101010101" pitchFamily="2" charset="-122"/>
              </a:defRPr>
            </a:lvl1pPr>
          </a:lstStyle>
          <a:p>
            <a:pPr>
              <a:defRPr/>
            </a:pPr>
            <a:fld id="{05CBEE01-6CE4-44AB-9862-B75D2405623D}" type="datetime1">
              <a:rPr lang="en-US"/>
              <a:pPr>
                <a:defRPr/>
              </a:pPr>
              <a:t>4/5/2022</a:t>
            </a:fld>
            <a:endParaRPr lang="en-US" sz="1200"/>
          </a:p>
        </p:txBody>
      </p:sp>
      <p:sp>
        <p:nvSpPr>
          <p:cNvPr id="14340" name="Slide Image Placeholder 3"/>
          <p:cNvSpPr>
            <a:spLocks noGrp="1" noRot="1" noChangeAspect="1" noChangeArrowheads="1"/>
          </p:cNvSpPr>
          <p:nvPr>
            <p:ph type="sldImg" idx="4294967295"/>
          </p:nvPr>
        </p:nvSpPr>
        <p:spPr bwMode="auto">
          <a:xfrm>
            <a:off x="2517775" y="857250"/>
            <a:ext cx="410845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Notes Placeholder 4"/>
          <p:cNvSpPr>
            <a:spLocks noGrp="1" noRot="1" noChangeAspect="1" noChangeArrowheads="1"/>
          </p:cNvSpPr>
          <p:nvPr/>
        </p:nvSpPr>
        <p:spPr bwMode="auto">
          <a:xfrm>
            <a:off x="914400" y="3297238"/>
            <a:ext cx="731520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Click to edit Master text styles</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Second level</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Third level</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Fourth level</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Fifth level</a:t>
            </a:r>
            <a:endParaRPr lang="en-US" altLang="zh-CN" sz="1200">
              <a:latin typeface="Arial" panose="020B0604020202020204" pitchFamily="34" charset="0"/>
              <a:ea typeface="SimSun" panose="02010600030101010101" pitchFamily="2" charset="-122"/>
            </a:endParaRPr>
          </a:p>
        </p:txBody>
      </p:sp>
      <p:sp>
        <p:nvSpPr>
          <p:cNvPr id="5126" name="Footer Placeholder 5"/>
          <p:cNvSpPr>
            <a:spLocks noGrp="1" noChangeArrowheads="1"/>
          </p:cNvSpPr>
          <p:nvPr>
            <p:ph type="ftr" sz="quarter" idx="4"/>
          </p:nvPr>
        </p:nvSpPr>
        <p:spPr bwMode="auto">
          <a:xfrm>
            <a:off x="0" y="6513513"/>
            <a:ext cx="3962400" cy="344487"/>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SimSun" panose="02010600030101010101" pitchFamily="2" charset="-122"/>
              </a:defRPr>
            </a:lvl1pPr>
          </a:lstStyle>
          <a:p>
            <a:pPr>
              <a:defRPr/>
            </a:pPr>
            <a:endParaRPr lang="en-US"/>
          </a:p>
        </p:txBody>
      </p:sp>
      <p:sp>
        <p:nvSpPr>
          <p:cNvPr id="5127" name="Slide Number Placeholder 6"/>
          <p:cNvSpPr>
            <a:spLocks noGrp="1" noChangeArrowheads="1"/>
          </p:cNvSpPr>
          <p:nvPr>
            <p:ph type="sldNum" sz="quarter" idx="5"/>
          </p:nvPr>
        </p:nvSpPr>
        <p:spPr bwMode="auto">
          <a:xfrm>
            <a:off x="5178425" y="6513513"/>
            <a:ext cx="3962400" cy="344487"/>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atin typeface="Arial" panose="020B0604020202020204" pitchFamily="34" charset="0"/>
                <a:ea typeface="SimSun" panose="02010600030101010101" pitchFamily="2" charset="-122"/>
              </a:defRPr>
            </a:lvl1pPr>
          </a:lstStyle>
          <a:p>
            <a:pPr>
              <a:defRPr/>
            </a:pPr>
            <a:fld id="{1931B27F-870F-4DE4-8065-D45CBD9271DC}" type="slidenum">
              <a:rPr lang="en-US" altLang="en-US"/>
              <a:pPr>
                <a:defRPr/>
              </a:pPr>
              <a:t>‹#›</a:t>
            </a:fld>
            <a:endParaRPr lang="en-US" altLang="en-US" sz="1200"/>
          </a:p>
        </p:txBody>
      </p:sp>
    </p:spTree>
    <p:extLst>
      <p:ext uri="{BB962C8B-B14F-4D97-AF65-F5344CB8AC3E}">
        <p14:creationId xmlns:p14="http://schemas.microsoft.com/office/powerpoint/2010/main" val="3457580031"/>
      </p:ext>
    </p:extLst>
  </p:cSld>
  <p:clrMap bg1="lt1" tx1="dk1" bg2="lt2" tx2="dk2" accent1="accent1" accent2="accent2" accent3="accent3" accent4="accent4" accent5="accent5" accent6="accent6" hlink="hlink" folHlink="folHlink"/>
  <p:hf hdr="0" dt="0"/>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IN"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1931B27F-870F-4DE4-8065-D45CBD9271DC}" type="slidenum">
              <a:rPr lang="en-US" altLang="en-US" smtClean="0"/>
              <a:pPr>
                <a:defRPr/>
              </a:pPr>
              <a:t>3</a:t>
            </a:fld>
            <a:endParaRPr lang="en-US" altLang="en-US" sz="1200"/>
          </a:p>
        </p:txBody>
      </p:sp>
    </p:spTree>
    <p:extLst>
      <p:ext uri="{BB962C8B-B14F-4D97-AF65-F5344CB8AC3E}">
        <p14:creationId xmlns:p14="http://schemas.microsoft.com/office/powerpoint/2010/main" val="18381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IN" dirty="0"/>
          </a:p>
        </p:txBody>
      </p:sp>
      <p:sp>
        <p:nvSpPr>
          <p:cNvPr id="4" name="Slide Number Placeholder 3"/>
          <p:cNvSpPr>
            <a:spLocks noGrp="1"/>
          </p:cNvSpPr>
          <p:nvPr>
            <p:ph type="sldNum" sz="quarter" idx="5"/>
          </p:nvPr>
        </p:nvSpPr>
        <p:spPr/>
        <p:txBody>
          <a:bodyPr/>
          <a:lstStyle/>
          <a:p>
            <a:pPr>
              <a:defRPr/>
            </a:pPr>
            <a:fld id="{1931B27F-870F-4DE4-8065-D45CBD9271DC}" type="slidenum">
              <a:rPr lang="en-US" altLang="en-US" smtClean="0"/>
              <a:pPr>
                <a:defRPr/>
              </a:pPr>
              <a:t>7</a:t>
            </a:fld>
            <a:endParaRPr lang="en-US" altLang="en-US" sz="1200"/>
          </a:p>
        </p:txBody>
      </p:sp>
      <p:sp>
        <p:nvSpPr>
          <p:cNvPr id="5" name="Footer Placeholder 4">
            <a:extLst>
              <a:ext uri="{FF2B5EF4-FFF2-40B4-BE49-F238E27FC236}">
                <a16:creationId xmlns:a16="http://schemas.microsoft.com/office/drawing/2014/main" id="{F99F3B5D-5351-4D36-A55F-EF77A4729BB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69406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BA1BBB4-1C7A-475B-B544-71972BC826FC}"/>
              </a:ext>
            </a:extLst>
          </p:cNvPr>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05D3514D-C329-4815-9CA2-7271ED6CCA55}"/>
              </a:ext>
            </a:extLst>
          </p:cNvPr>
          <p:cNvSpPr txBox="1"/>
          <p:nvPr userDrawn="1"/>
        </p:nvSpPr>
        <p:spPr>
          <a:xfrm>
            <a:off x="3164541" y="6589059"/>
            <a:ext cx="5172635" cy="246221"/>
          </a:xfrm>
          <a:prstGeom prst="rect">
            <a:avLst/>
          </a:prstGeom>
          <a:noFill/>
        </p:spPr>
        <p:txBody>
          <a:bodyPr wrap="square" rtlCol="0">
            <a:spAutoFit/>
          </a:bodyPr>
          <a:lstStyle/>
          <a:p>
            <a:pPr algn="ctr"/>
            <a:r>
              <a:rPr lang="en-US" sz="1000" dirty="0">
                <a:solidFill>
                  <a:schemeClr val="tx1"/>
                </a:solidFill>
              </a:rPr>
              <a:t>Copyright @ SkillRary</a:t>
            </a:r>
            <a:endParaRPr lang="en-IN" sz="1000" dirty="0">
              <a:solidFill>
                <a:schemeClr val="tx1"/>
              </a:solidFill>
            </a:endParaRPr>
          </a:p>
        </p:txBody>
      </p:sp>
    </p:spTree>
    <p:extLst>
      <p:ext uri="{BB962C8B-B14F-4D97-AF65-F5344CB8AC3E}">
        <p14:creationId xmlns:p14="http://schemas.microsoft.com/office/powerpoint/2010/main" val="305830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94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2421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44549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63027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83211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1911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a:extLst>
              <a:ext uri="{FF2B5EF4-FFF2-40B4-BE49-F238E27FC236}">
                <a16:creationId xmlns:a16="http://schemas.microsoft.com/office/drawing/2014/main" id="{1269C59E-637D-44BD-B8F4-1032664E8703}"/>
              </a:ext>
            </a:extLst>
          </p:cNvPr>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5067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a:extLst>
              <a:ext uri="{FF2B5EF4-FFF2-40B4-BE49-F238E27FC236}">
                <a16:creationId xmlns:a16="http://schemas.microsoft.com/office/drawing/2014/main" id="{27C50C78-EE98-4229-8297-C1F9A5C0EE77}"/>
              </a:ext>
            </a:extLst>
          </p:cNvPr>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7605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2_Blank">
    <p:bg>
      <p:bgPr>
        <a:solidFill>
          <a:schemeClr val="accent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4/5/2022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p:cNvSpPr txBox="1"/>
          <p:nvPr userDrawn="1"/>
        </p:nvSpPr>
        <p:spPr>
          <a:xfrm>
            <a:off x="3164541" y="6589059"/>
            <a:ext cx="5172635" cy="246221"/>
          </a:xfrm>
          <a:prstGeom prst="rect">
            <a:avLst/>
          </a:prstGeom>
          <a:noFill/>
        </p:spPr>
        <p:txBody>
          <a:bodyPr wrap="square" rtlCol="0">
            <a:spAutoFit/>
          </a:bodyPr>
          <a:lstStyle/>
          <a:p>
            <a:pPr algn="ctr"/>
            <a:r>
              <a:rPr lang="en-US" sz="1000" dirty="0">
                <a:solidFill>
                  <a:schemeClr val="bg1"/>
                </a:solidFill>
              </a:rPr>
              <a:t>Copyright @ SkillRary</a:t>
            </a:r>
            <a:endParaRPr lang="en-IN" sz="1000" dirty="0">
              <a:solidFill>
                <a:schemeClr val="bg1"/>
              </a:solidFill>
            </a:endParaRPr>
          </a:p>
        </p:txBody>
      </p:sp>
    </p:spTree>
    <p:extLst>
      <p:ext uri="{BB962C8B-B14F-4D97-AF65-F5344CB8AC3E}">
        <p14:creationId xmlns:p14="http://schemas.microsoft.com/office/powerpoint/2010/main" val="19584152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Title and Content">
    <p:bg>
      <p:bgPr>
        <a:solidFill>
          <a:schemeClr val="accent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2047" y="229925"/>
            <a:ext cx="9734881" cy="527314"/>
          </a:xfrm>
        </p:spPr>
        <p:txBody>
          <a:bodyPr lIns="0" tIns="0" rIns="0" bIns="0"/>
          <a:lstStyle>
            <a:lvl1pPr>
              <a:defRPr sz="2170" b="0" i="0">
                <a:solidFill>
                  <a:schemeClr val="tx1"/>
                </a:solidFill>
                <a:latin typeface="Trebuchet MS" panose="020B0603020202020204" pitchFamily="34" charset="0"/>
                <a:cs typeface="Arial"/>
              </a:defRPr>
            </a:lvl1pPr>
          </a:lstStyle>
          <a:p>
            <a:endParaRPr dirty="0"/>
          </a:p>
        </p:txBody>
      </p:sp>
      <p:sp>
        <p:nvSpPr>
          <p:cNvPr id="4" name="Holder 4"/>
          <p:cNvSpPr>
            <a:spLocks noGrp="1"/>
          </p:cNvSpPr>
          <p:nvPr>
            <p:ph type="ftr" sz="quarter" idx="5"/>
          </p:nvPr>
        </p:nvSpPr>
        <p:spPr>
          <a:xfrm>
            <a:off x="2887263" y="7374744"/>
            <a:ext cx="3089939" cy="208749"/>
          </a:xfrm>
          <a:prstGeom prst="rect">
            <a:avLst/>
          </a:prstGeom>
        </p:spPr>
        <p:txBody>
          <a:bodyPr lIns="0" tIns="0" rIns="0" bIns="0"/>
          <a:lstStyle>
            <a:lvl1pPr>
              <a:defRPr sz="1400" b="0" i="0">
                <a:solidFill>
                  <a:srgbClr val="0000CC"/>
                </a:solidFill>
                <a:latin typeface="Trebuchet MS" panose="020B0603020202020204" pitchFamily="34" charset="0"/>
                <a:cs typeface="Arial"/>
              </a:defRPr>
            </a:lvl1pPr>
          </a:lstStyle>
          <a:p>
            <a:pPr marL="12698">
              <a:lnSpc>
                <a:spcPts val="1645"/>
              </a:lnSpc>
            </a:pPr>
            <a:r>
              <a:rPr lang="en-US" spc="-5"/>
              <a:t> </a:t>
            </a:r>
            <a:endParaRPr lang="en-US" dirty="0"/>
          </a:p>
        </p:txBody>
      </p:sp>
      <p:sp>
        <p:nvSpPr>
          <p:cNvPr id="9" name="Rectangle 8"/>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userDrawn="1"/>
        </p:nvSpPr>
        <p:spPr>
          <a:xfrm>
            <a:off x="3164541" y="6589059"/>
            <a:ext cx="5172635" cy="246221"/>
          </a:xfrm>
          <a:prstGeom prst="rect">
            <a:avLst/>
          </a:prstGeom>
          <a:noFill/>
        </p:spPr>
        <p:txBody>
          <a:bodyPr wrap="square" rtlCol="0">
            <a:spAutoFit/>
          </a:bodyPr>
          <a:lstStyle/>
          <a:p>
            <a:pPr algn="ctr"/>
            <a:r>
              <a:rPr lang="en-US" sz="1000" dirty="0">
                <a:solidFill>
                  <a:schemeClr val="bg1"/>
                </a:solidFill>
              </a:rPr>
              <a:t>Copyright @ SkillRary</a:t>
            </a:r>
            <a:endParaRPr lang="en-IN" sz="1000" dirty="0">
              <a:solidFill>
                <a:schemeClr val="bg1"/>
              </a:solidFill>
            </a:endParaRPr>
          </a:p>
        </p:txBody>
      </p:sp>
    </p:spTree>
    <p:extLst>
      <p:ext uri="{BB962C8B-B14F-4D97-AF65-F5344CB8AC3E}">
        <p14:creationId xmlns:p14="http://schemas.microsoft.com/office/powerpoint/2010/main" val="362188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7" name="Rectangle 6">
            <a:extLst>
              <a:ext uri="{FF2B5EF4-FFF2-40B4-BE49-F238E27FC236}">
                <a16:creationId xmlns:a16="http://schemas.microsoft.com/office/drawing/2014/main" id="{F99873A9-217B-49D5-9CFA-0410A1ECCA2F}"/>
              </a:ext>
            </a:extLst>
          </p:cNvPr>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6D12D95B-8329-4F49-A62B-2D6EFC697950}"/>
              </a:ext>
            </a:extLst>
          </p:cNvPr>
          <p:cNvSpPr txBox="1"/>
          <p:nvPr userDrawn="1"/>
        </p:nvSpPr>
        <p:spPr>
          <a:xfrm>
            <a:off x="3164541" y="6589059"/>
            <a:ext cx="5172635" cy="246221"/>
          </a:xfrm>
          <a:prstGeom prst="rect">
            <a:avLst/>
          </a:prstGeom>
          <a:noFill/>
        </p:spPr>
        <p:txBody>
          <a:bodyPr wrap="square" rtlCol="0">
            <a:spAutoFit/>
          </a:bodyPr>
          <a:lstStyle/>
          <a:p>
            <a:pPr algn="ctr"/>
            <a:r>
              <a:rPr lang="en-US" sz="1000" dirty="0">
                <a:solidFill>
                  <a:schemeClr val="bg1"/>
                </a:solidFill>
              </a:rPr>
              <a:t>Copyright @ SkillRary</a:t>
            </a:r>
            <a:endParaRPr lang="en-IN" sz="1000" dirty="0">
              <a:solidFill>
                <a:schemeClr val="bg1"/>
              </a:solidFill>
            </a:endParaRPr>
          </a:p>
        </p:txBody>
      </p:sp>
    </p:spTree>
    <p:extLst>
      <p:ext uri="{BB962C8B-B14F-4D97-AF65-F5344CB8AC3E}">
        <p14:creationId xmlns:p14="http://schemas.microsoft.com/office/powerpoint/2010/main" val="3887977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6" name="Rectangle 5"/>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p:cNvSpPr>
            <a:spLocks noGrp="1"/>
          </p:cNvSpPr>
          <p:nvPr>
            <p:ph type="title"/>
          </p:nvPr>
        </p:nvSpPr>
        <p:spPr>
          <a:xfrm>
            <a:off x="563489" y="534991"/>
            <a:ext cx="10863385" cy="1019175"/>
          </a:xfrm>
        </p:spPr>
        <p:txBody>
          <a:bodyPr/>
          <a:lstStyle>
            <a:lvl1pPr>
              <a:defRPr>
                <a:solidFill>
                  <a:srgbClr val="000000"/>
                </a:solidFill>
                <a:latin typeface="Helvetica Neue" charset="0"/>
                <a:ea typeface="Helvetica Neue" charset="0"/>
                <a:cs typeface="Helvetica Neue" charset="0"/>
              </a:defRPr>
            </a:lvl1pPr>
          </a:lstStyle>
          <a:p>
            <a:r>
              <a:rPr lang="en-US" noProof="1"/>
              <a:t>Click to edit Master title style</a:t>
            </a:r>
          </a:p>
        </p:txBody>
      </p:sp>
      <p:sp>
        <p:nvSpPr>
          <p:cNvPr id="9" name="Content Placeholder 2"/>
          <p:cNvSpPr>
            <a:spLocks noGrp="1"/>
          </p:cNvSpPr>
          <p:nvPr>
            <p:ph idx="1"/>
          </p:nvPr>
        </p:nvSpPr>
        <p:spPr>
          <a:xfrm>
            <a:off x="563491" y="1922462"/>
            <a:ext cx="10861431" cy="4038600"/>
          </a:xfrm>
        </p:spPr>
        <p:txBody>
          <a:bodyPr/>
          <a:lstStyle>
            <a:lvl1pPr>
              <a:defRPr>
                <a:solidFill>
                  <a:srgbClr val="000000"/>
                </a:solidFill>
                <a:latin typeface="Helvetica Neue" charset="0"/>
                <a:ea typeface="Helvetica Neue" charset="0"/>
                <a:cs typeface="Helvetica Neue" charset="0"/>
              </a:defRPr>
            </a:lvl1pPr>
            <a:lvl2pPr>
              <a:defRPr>
                <a:solidFill>
                  <a:srgbClr val="000000"/>
                </a:solidFill>
                <a:latin typeface="Helvetica Neue" charset="0"/>
                <a:ea typeface="Helvetica Neue" charset="0"/>
                <a:cs typeface="Helvetica Neue" charset="0"/>
              </a:defRPr>
            </a:lvl2pPr>
            <a:lvl3pPr>
              <a:defRPr>
                <a:solidFill>
                  <a:srgbClr val="000000"/>
                </a:solidFill>
                <a:latin typeface="Helvetica Neue" charset="0"/>
                <a:ea typeface="Helvetica Neue" charset="0"/>
                <a:cs typeface="Helvetica Neue" charset="0"/>
              </a:defRPr>
            </a:lvl3pPr>
            <a:lvl4pPr>
              <a:defRPr>
                <a:solidFill>
                  <a:srgbClr val="000000"/>
                </a:solidFill>
                <a:latin typeface="Helvetica Neue" charset="0"/>
                <a:ea typeface="Helvetica Neue" charset="0"/>
                <a:cs typeface="Helvetica Neue" charset="0"/>
              </a:defRPr>
            </a:lvl4pPr>
            <a:lvl5pPr>
              <a:defRPr>
                <a:solidFill>
                  <a:srgbClr val="000000"/>
                </a:solidFill>
                <a:latin typeface="Helvetica Neue" charset="0"/>
                <a:ea typeface="Helvetica Neue" charset="0"/>
                <a:cs typeface="Helvetica Neue"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0223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8054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8" name="Rectangle 7">
            <a:extLst>
              <a:ext uri="{FF2B5EF4-FFF2-40B4-BE49-F238E27FC236}">
                <a16:creationId xmlns:a16="http://schemas.microsoft.com/office/drawing/2014/main" id="{75A7B73E-1CEE-45C2-889A-20DA894E23AB}"/>
              </a:ext>
            </a:extLst>
          </p:cNvPr>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76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Rectangle 9">
            <a:extLst>
              <a:ext uri="{FF2B5EF4-FFF2-40B4-BE49-F238E27FC236}">
                <a16:creationId xmlns:a16="http://schemas.microsoft.com/office/drawing/2014/main" id="{C69FE918-AD2D-48CB-8C32-C9A0A98DBC70}"/>
              </a:ext>
            </a:extLst>
          </p:cNvPr>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500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
        <p:nvSpPr>
          <p:cNvPr id="6" name="Rectangle 5">
            <a:extLst>
              <a:ext uri="{FF2B5EF4-FFF2-40B4-BE49-F238E27FC236}">
                <a16:creationId xmlns:a16="http://schemas.microsoft.com/office/drawing/2014/main" id="{0E05CA4E-462D-476C-B01B-56E74BAF9022}"/>
              </a:ext>
            </a:extLst>
          </p:cNvPr>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2DED947E-BB28-4CEB-88CE-63A83966BA31}"/>
              </a:ext>
            </a:extLst>
          </p:cNvPr>
          <p:cNvSpPr txBox="1"/>
          <p:nvPr userDrawn="1"/>
        </p:nvSpPr>
        <p:spPr>
          <a:xfrm>
            <a:off x="3164541" y="6589059"/>
            <a:ext cx="5172635" cy="246221"/>
          </a:xfrm>
          <a:prstGeom prst="rect">
            <a:avLst/>
          </a:prstGeom>
          <a:noFill/>
        </p:spPr>
        <p:txBody>
          <a:bodyPr wrap="square" rtlCol="0">
            <a:spAutoFit/>
          </a:bodyPr>
          <a:lstStyle/>
          <a:p>
            <a:pPr algn="ctr"/>
            <a:r>
              <a:rPr lang="en-US" sz="1000" dirty="0">
                <a:solidFill>
                  <a:schemeClr val="bg1"/>
                </a:solidFill>
              </a:rPr>
              <a:t>Copyright @ SkillRary</a:t>
            </a:r>
            <a:endParaRPr lang="en-IN" sz="1000" dirty="0">
              <a:solidFill>
                <a:schemeClr val="bg1"/>
              </a:solidFill>
            </a:endParaRPr>
          </a:p>
        </p:txBody>
      </p:sp>
    </p:spTree>
    <p:extLst>
      <p:ext uri="{BB962C8B-B14F-4D97-AF65-F5344CB8AC3E}">
        <p14:creationId xmlns:p14="http://schemas.microsoft.com/office/powerpoint/2010/main" val="370256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894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8" name="Rectangle 7">
            <a:extLst>
              <a:ext uri="{FF2B5EF4-FFF2-40B4-BE49-F238E27FC236}">
                <a16:creationId xmlns:a16="http://schemas.microsoft.com/office/drawing/2014/main" id="{AEBFDC06-3375-4568-8F85-B5E97EB04555}"/>
              </a:ext>
            </a:extLst>
          </p:cNvPr>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458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8" name="Rectangle 7">
            <a:extLst>
              <a:ext uri="{FF2B5EF4-FFF2-40B4-BE49-F238E27FC236}">
                <a16:creationId xmlns:a16="http://schemas.microsoft.com/office/drawing/2014/main" id="{FDA87E51-CF70-40F8-8359-05950A3B9A0A}"/>
              </a:ext>
            </a:extLst>
          </p:cNvPr>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010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586B75A-687E-405C-8A0B-8D00578BA2C3}" type="datetimeFigureOut">
              <a:rPr lang="en-US" smtClean="0"/>
              <a:pPr/>
              <a:t>4/5/2022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988007"/>
      </p:ext>
    </p:extLst>
  </p:cSld>
  <p:clrMap bg1="dk1" tx1="lt1" bg2="dk2" tx2="lt2" accent1="accent1" accent2="accent2" accent3="accent3" accent4="accent4" accent5="accent5" accent6="accent6" hlink="hlink" folHlink="folHlink"/>
  <p:sldLayoutIdLst>
    <p:sldLayoutId id="2147485077" r:id="rId1"/>
    <p:sldLayoutId id="2147485078" r:id="rId2"/>
    <p:sldLayoutId id="2147485079" r:id="rId3"/>
    <p:sldLayoutId id="2147485080" r:id="rId4"/>
    <p:sldLayoutId id="2147485081" r:id="rId5"/>
    <p:sldLayoutId id="2147485082" r:id="rId6"/>
    <p:sldLayoutId id="2147485083" r:id="rId7"/>
    <p:sldLayoutId id="2147485084" r:id="rId8"/>
    <p:sldLayoutId id="2147485085" r:id="rId9"/>
    <p:sldLayoutId id="2147485086" r:id="rId10"/>
    <p:sldLayoutId id="2147485087" r:id="rId11"/>
    <p:sldLayoutId id="2147485088" r:id="rId12"/>
    <p:sldLayoutId id="2147485089" r:id="rId13"/>
    <p:sldLayoutId id="2147485090" r:id="rId14"/>
    <p:sldLayoutId id="2147485091" r:id="rId15"/>
    <p:sldLayoutId id="2147485092" r:id="rId16"/>
    <p:sldLayoutId id="2147485093" r:id="rId17"/>
    <p:sldLayoutId id="2147485094" r:id="rId18"/>
    <p:sldLayoutId id="2147485095" r:id="rId19"/>
    <p:sldLayoutId id="2147485096"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00.xml.rels><?xml version="1.0" encoding="UTF-8" standalone="yes"?>
<Relationships xmlns="http://schemas.openxmlformats.org/package/2006/relationships"><Relationship Id="rId8" Type="http://schemas.openxmlformats.org/officeDocument/2006/relationships/image" Target="../media/image133.jpg"/><Relationship Id="rId3" Type="http://schemas.openxmlformats.org/officeDocument/2006/relationships/image" Target="../media/image132.png"/><Relationship Id="rId7" Type="http://schemas.openxmlformats.org/officeDocument/2006/relationships/image" Target="../media/image28.png"/><Relationship Id="rId2" Type="http://schemas.openxmlformats.org/officeDocument/2006/relationships/image" Target="../media/image131.jp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94.png"/><Relationship Id="rId4" Type="http://schemas.openxmlformats.org/officeDocument/2006/relationships/image" Target="../media/image76.png"/></Relationships>
</file>

<file path=ppt/slides/_rels/slide10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jpg"/><Relationship Id="rId1" Type="http://schemas.openxmlformats.org/officeDocument/2006/relationships/slideLayout" Target="../slideLayouts/slideLayout2.xml"/><Relationship Id="rId6" Type="http://schemas.openxmlformats.org/officeDocument/2006/relationships/image" Target="../media/image136.jpg"/><Relationship Id="rId5" Type="http://schemas.openxmlformats.org/officeDocument/2006/relationships/image" Target="../media/image135.png"/><Relationship Id="rId4" Type="http://schemas.openxmlformats.org/officeDocument/2006/relationships/image" Target="../media/image13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37.jpg"/><Relationship Id="rId1" Type="http://schemas.openxmlformats.org/officeDocument/2006/relationships/slideLayout" Target="../slideLayouts/slideLayout2.xml"/><Relationship Id="rId6" Type="http://schemas.openxmlformats.org/officeDocument/2006/relationships/image" Target="../media/image98.jpg"/><Relationship Id="rId5" Type="http://schemas.openxmlformats.org/officeDocument/2006/relationships/image" Target="../media/image139.jpg"/><Relationship Id="rId4" Type="http://schemas.openxmlformats.org/officeDocument/2006/relationships/image" Target="../media/image138.jpg"/></Relationships>
</file>

<file path=ppt/slides/_rels/slide104.xml.rels><?xml version="1.0" encoding="UTF-8" standalone="yes"?>
<Relationships xmlns="http://schemas.openxmlformats.org/package/2006/relationships"><Relationship Id="rId3" Type="http://schemas.openxmlformats.org/officeDocument/2006/relationships/hyperlink" Target="https://docs.aws.amazon.com/AmazonCloudWatch/latest/monitoring/WhatIsCloudWatch.html" TargetMode="External"/><Relationship Id="rId2" Type="http://schemas.openxmlformats.org/officeDocument/2006/relationships/image" Target="../media/image137.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jpg"/><Relationship Id="rId4" Type="http://schemas.openxmlformats.org/officeDocument/2006/relationships/image" Target="../media/image116.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9.jpg"/><Relationship Id="rId11" Type="http://schemas.openxmlformats.org/officeDocument/2006/relationships/image" Target="../media/image24.jp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hyperlink" Target="https://docs.aws.amazon.com/whitepapers/latest/aws-overview/six-advantages-of-cloud-computing.html" TargetMode="External"/><Relationship Id="rId1" Type="http://schemas.openxmlformats.org/officeDocument/2006/relationships/slideLayout" Target="../slideLayouts/slideLayout2.xml"/><Relationship Id="rId4" Type="http://schemas.openxmlformats.org/officeDocument/2006/relationships/image" Target="../media/image17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jp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jp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jpg"/></Relationships>
</file>

<file path=ppt/slides/_rels/slide2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jpg"/><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jpg"/><Relationship Id="rId4" Type="http://schemas.openxmlformats.org/officeDocument/2006/relationships/image" Target="../media/image56.jpg"/></Relationships>
</file>

<file path=ppt/slides/_rels/slide38.xml.rels><?xml version="1.0" encoding="UTF-8" standalone="yes"?>
<Relationships xmlns="http://schemas.openxmlformats.org/package/2006/relationships"><Relationship Id="rId3" Type="http://schemas.openxmlformats.org/officeDocument/2006/relationships/image" Target="../media/image58.jpg"/><Relationship Id="rId7" Type="http://schemas.openxmlformats.org/officeDocument/2006/relationships/image" Target="../media/image60.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jpg"/><Relationship Id="rId5" Type="http://schemas.openxmlformats.org/officeDocument/2006/relationships/image" Target="../media/image59.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emf"/><Relationship Id="rId4" Type="http://schemas.openxmlformats.org/officeDocument/2006/relationships/image" Target="../media/image3.png"/><Relationship Id="rId9" Type="http://schemas.openxmlformats.org/officeDocument/2006/relationships/customXml" Target="../ink/ink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8.jpg"/><Relationship Id="rId7"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43.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6.png"/><Relationship Id="rId7" Type="http://schemas.openxmlformats.org/officeDocument/2006/relationships/image" Target="../media/image72.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11.jpg"/><Relationship Id="rId5" Type="http://schemas.openxmlformats.org/officeDocument/2006/relationships/image" Target="../media/image70.png"/><Relationship Id="rId10" Type="http://schemas.openxmlformats.org/officeDocument/2006/relationships/image" Target="../media/image10.jpg"/><Relationship Id="rId4" Type="http://schemas.openxmlformats.org/officeDocument/2006/relationships/image" Target="../media/image69.png"/><Relationship Id="rId9" Type="http://schemas.openxmlformats.org/officeDocument/2006/relationships/image" Target="../media/image9.jpg"/></Relationships>
</file>

<file path=ppt/slides/_rels/slide48.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169.254.169.254/latest/meta-data" TargetMode="External"/><Relationship Id="rId1" Type="http://schemas.openxmlformats.org/officeDocument/2006/relationships/slideLayout" Target="../slideLayouts/slideLayout2.xml"/><Relationship Id="rId4" Type="http://schemas.openxmlformats.org/officeDocument/2006/relationships/hyperlink" Target="https://docs.aws.amazon.com/AWSEC2/latest/UserGuide/instancedata-data-retrieval.html" TargetMode="External"/></Relationships>
</file>

<file path=ppt/slides/_rels/slide54.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6.png"/><Relationship Id="rId7" Type="http://schemas.openxmlformats.org/officeDocument/2006/relationships/image" Target="../media/image78.png"/><Relationship Id="rId2" Type="http://schemas.openxmlformats.org/officeDocument/2006/relationships/image" Target="../media/image75.jp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hyperlink" Target="http://s3.aws-region.amazonaws.com/bucket/object" TargetMode="External"/><Relationship Id="rId10" Type="http://schemas.openxmlformats.org/officeDocument/2006/relationships/image" Target="../media/image81.png"/><Relationship Id="rId4" Type="http://schemas.openxmlformats.org/officeDocument/2006/relationships/image" Target="../media/image77.png"/><Relationship Id="rId9" Type="http://schemas.openxmlformats.org/officeDocument/2006/relationships/image" Target="../media/image80.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79.png"/></Relationships>
</file>

<file path=ppt/slides/_rels/slide58.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84.jpg"/><Relationship Id="rId4" Type="http://schemas.openxmlformats.org/officeDocument/2006/relationships/image" Target="../media/image72.png"/></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83.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7.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65.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72.png"/><Relationship Id="rId7" Type="http://schemas.openxmlformats.org/officeDocument/2006/relationships/image" Target="../media/image7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32.png"/><Relationship Id="rId4" Type="http://schemas.openxmlformats.org/officeDocument/2006/relationships/image" Target="../media/image84.jpg"/></Relationships>
</file>

<file path=ppt/slides/_rels/slide66.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81.png"/></Relationships>
</file>

<file path=ppt/slides/_rels/slide68.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20.emf"/></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91.jpg"/><Relationship Id="rId4" Type="http://schemas.openxmlformats.org/officeDocument/2006/relationships/image" Target="../media/image32.png"/></Relationships>
</file>

<file path=ppt/slides/_rels/slide71.xml.rels><?xml version="1.0" encoding="UTF-8" standalone="yes"?>
<Relationships xmlns="http://schemas.openxmlformats.org/package/2006/relationships"><Relationship Id="rId2" Type="http://schemas.openxmlformats.org/officeDocument/2006/relationships/hyperlink" Target="https://docs.aws.amazon.com/AWSEC2/latest/UserGuide/snapshot-lifecycle.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aws.amazon.com/premiumsupport/knowledge-center/instance-store-vs-ebs/" TargetMode="External"/><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hyperlink" Target="http://bucket.s3.aws-region.amazonaws.com/" TargetMode="External"/><Relationship Id="rId3" Type="http://schemas.openxmlformats.org/officeDocument/2006/relationships/image" Target="../media/image93.png"/><Relationship Id="rId7" Type="http://schemas.openxmlformats.org/officeDocument/2006/relationships/image" Target="../media/image75.jpg"/><Relationship Id="rId12" Type="http://schemas.openxmlformats.org/officeDocument/2006/relationships/image" Target="../media/image77.png"/><Relationship Id="rId2" Type="http://schemas.openxmlformats.org/officeDocument/2006/relationships/image" Target="../media/image91.jpg"/><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39.png"/><Relationship Id="rId5" Type="http://schemas.openxmlformats.org/officeDocument/2006/relationships/image" Target="../media/image95.png"/><Relationship Id="rId10" Type="http://schemas.openxmlformats.org/officeDocument/2006/relationships/image" Target="../media/image29.png"/><Relationship Id="rId4" Type="http://schemas.openxmlformats.org/officeDocument/2006/relationships/image" Target="../media/image94.png"/><Relationship Id="rId9" Type="http://schemas.openxmlformats.org/officeDocument/2006/relationships/image" Target="../media/image97.png"/><Relationship Id="rId14" Type="http://schemas.openxmlformats.org/officeDocument/2006/relationships/hyperlink" Target="http://s3.aws-region.amazonaws.com/bucket" TargetMode="External"/></Relationships>
</file>

<file path=ppt/slides/_rels/slide74.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image" Target="../media/image98.jp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79.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98.jp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82.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3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94.png"/><Relationship Id="rId4" Type="http://schemas.openxmlformats.org/officeDocument/2006/relationships/image" Target="../media/image91.jpg"/></Relationships>
</file>

<file path=ppt/slides/_rels/slide8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230.emf"/></Relationships>
</file>

<file path=ppt/slides/_rels/slide8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09.emf"/><Relationship Id="rId2" Type="http://schemas.openxmlformats.org/officeDocument/2006/relationships/customXml" Target="../ink/ink5.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image" Target="../media/image1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36.png"/><Relationship Id="rId7" Type="http://schemas.openxmlformats.org/officeDocument/2006/relationships/image" Target="../media/image119.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jpg"/><Relationship Id="rId4" Type="http://schemas.openxmlformats.org/officeDocument/2006/relationships/image" Target="../media/image116.jpg"/><Relationship Id="rId9" Type="http://schemas.openxmlformats.org/officeDocument/2006/relationships/image" Target="../media/image369.emf"/></Relationships>
</file>

<file path=ppt/slides/_rels/slide91.xml.rels><?xml version="1.0" encoding="UTF-8" standalone="yes"?>
<Relationships xmlns="http://schemas.openxmlformats.org/package/2006/relationships"><Relationship Id="rId3" Type="http://schemas.openxmlformats.org/officeDocument/2006/relationships/hyperlink" Target="https://docs.aws.amazon.com/autoscaling/ec2/userguide/what-is-amazon-ec2-auto-scaling.html" TargetMode="External"/><Relationship Id="rId2" Type="http://schemas.openxmlformats.org/officeDocument/2006/relationships/image" Target="../media/image120.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20.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4.png"/><Relationship Id="rId4" Type="http://schemas.openxmlformats.org/officeDocument/2006/relationships/image" Target="../media/image123.png"/></Relationships>
</file>

<file path=ppt/slides/_rels/slide9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96.xml.rels><?xml version="1.0" encoding="UTF-8" standalone="yes"?>
<Relationships xmlns="http://schemas.openxmlformats.org/package/2006/relationships"><Relationship Id="rId3" Type="http://schemas.openxmlformats.org/officeDocument/2006/relationships/hyperlink" Target="https://docs.aws.amazon.com/elasticloadbalancing/latest/userguide/what-is-load-balancing.html" TargetMode="External"/><Relationship Id="rId2" Type="http://schemas.openxmlformats.org/officeDocument/2006/relationships/image" Target="../media/image129.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29.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91.jpg"/><Relationship Id="rId7" Type="http://schemas.openxmlformats.org/officeDocument/2006/relationships/image" Target="../media/image9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97.png"/><Relationship Id="rId4" Type="http://schemas.openxmlformats.org/officeDocument/2006/relationships/image" Target="../media/image94.png"/><Relationship Id="rId9" Type="http://schemas.openxmlformats.org/officeDocument/2006/relationships/image" Target="../media/image126.png"/></Relationships>
</file>

<file path=ppt/slides/_rels/slide9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91.jpg"/><Relationship Id="rId7" Type="http://schemas.openxmlformats.org/officeDocument/2006/relationships/image" Target="../media/image95.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7.png"/><Relationship Id="rId10" Type="http://schemas.openxmlformats.org/officeDocument/2006/relationships/image" Target="../media/image130.png"/><Relationship Id="rId4" Type="http://schemas.openxmlformats.org/officeDocument/2006/relationships/image" Target="../media/image94.png"/><Relationship Id="rId9" Type="http://schemas.openxmlformats.org/officeDocument/2006/relationships/image" Target="../media/image1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2491-F73C-4AC8-BDFA-0EC6F5096555}"/>
              </a:ext>
            </a:extLst>
          </p:cNvPr>
          <p:cNvSpPr>
            <a:spLocks noGrp="1"/>
          </p:cNvSpPr>
          <p:nvPr>
            <p:ph type="ctrTitle"/>
          </p:nvPr>
        </p:nvSpPr>
        <p:spPr/>
        <p:txBody>
          <a:bodyPr/>
          <a:lstStyle/>
          <a:p>
            <a:r>
              <a:rPr lang="en-IN" dirty="0" err="1"/>
              <a:t>AwS</a:t>
            </a:r>
            <a:r>
              <a:rPr lang="en-IN" dirty="0"/>
              <a:t> </a:t>
            </a:r>
          </a:p>
        </p:txBody>
      </p:sp>
      <p:sp>
        <p:nvSpPr>
          <p:cNvPr id="3" name="Subtitle 2">
            <a:extLst>
              <a:ext uri="{FF2B5EF4-FFF2-40B4-BE49-F238E27FC236}">
                <a16:creationId xmlns:a16="http://schemas.microsoft.com/office/drawing/2014/main" id="{970772F0-00B0-4E2C-8187-684798290034}"/>
              </a:ext>
            </a:extLst>
          </p:cNvPr>
          <p:cNvSpPr>
            <a:spLocks noGrp="1"/>
          </p:cNvSpPr>
          <p:nvPr>
            <p:ph type="subTitle" idx="1"/>
          </p:nvPr>
        </p:nvSpPr>
        <p:spPr/>
        <p:txBody>
          <a:bodyPr/>
          <a:lstStyle/>
          <a:p>
            <a:r>
              <a:rPr lang="en-IN" dirty="0"/>
              <a:t>(Amazon Web Services)</a:t>
            </a:r>
          </a:p>
        </p:txBody>
      </p:sp>
    </p:spTree>
    <p:extLst>
      <p:ext uri="{BB962C8B-B14F-4D97-AF65-F5344CB8AC3E}">
        <p14:creationId xmlns:p14="http://schemas.microsoft.com/office/powerpoint/2010/main" val="245627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75246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2:</a:t>
            </a:r>
            <a:r>
              <a:rPr sz="2400" b="0" spc="-15" dirty="0">
                <a:solidFill>
                  <a:srgbClr val="FFFFFF"/>
                </a:solidFill>
                <a:latin typeface="Calibri"/>
                <a:cs typeface="Calibri"/>
              </a:rPr>
              <a:t> </a:t>
            </a:r>
            <a:r>
              <a:rPr sz="2400" b="0" spc="-5" dirty="0">
                <a:solidFill>
                  <a:srgbClr val="FFFFFF"/>
                </a:solidFill>
                <a:latin typeface="Calibri"/>
                <a:cs typeface="Calibri"/>
              </a:rPr>
              <a:t>Deployment</a:t>
            </a:r>
            <a:r>
              <a:rPr sz="2400" b="0" spc="-20" dirty="0">
                <a:solidFill>
                  <a:srgbClr val="FFFFFF"/>
                </a:solidFill>
                <a:latin typeface="Calibri"/>
                <a:cs typeface="Calibri"/>
              </a:rPr>
              <a:t> </a:t>
            </a:r>
            <a:r>
              <a:rPr sz="2400" b="0" spc="-5" dirty="0">
                <a:solidFill>
                  <a:srgbClr val="FFFFFF"/>
                </a:solidFill>
                <a:latin typeface="Calibri"/>
                <a:cs typeface="Calibri"/>
              </a:rPr>
              <a:t>Models</a:t>
            </a:r>
            <a:r>
              <a:rPr sz="2400" b="0" spc="-20" dirty="0">
                <a:solidFill>
                  <a:srgbClr val="FFFFFF"/>
                </a:solidFill>
                <a:latin typeface="Calibri"/>
                <a:cs typeface="Calibri"/>
              </a:rPr>
              <a:t> </a:t>
            </a:r>
            <a:r>
              <a:rPr sz="2400" b="0" dirty="0">
                <a:solidFill>
                  <a:srgbClr val="FFFFFF"/>
                </a:solidFill>
                <a:latin typeface="Calibri"/>
                <a:cs typeface="Calibri"/>
              </a:rPr>
              <a:t>–</a:t>
            </a:r>
            <a:r>
              <a:rPr sz="2400" b="0" spc="-15" dirty="0">
                <a:solidFill>
                  <a:srgbClr val="FFFFFF"/>
                </a:solidFill>
                <a:latin typeface="Calibri"/>
                <a:cs typeface="Calibri"/>
              </a:rPr>
              <a:t> Private</a:t>
            </a:r>
            <a:r>
              <a:rPr sz="2400" b="0" spc="-5" dirty="0">
                <a:solidFill>
                  <a:srgbClr val="FFFFFF"/>
                </a:solidFill>
                <a:latin typeface="Calibri"/>
                <a:cs typeface="Calibri"/>
              </a:rPr>
              <a:t> Cloud</a:t>
            </a:r>
            <a:endParaRPr sz="2400">
              <a:latin typeface="Calibri"/>
              <a:cs typeface="Calibri"/>
            </a:endParaRPr>
          </a:p>
        </p:txBody>
      </p:sp>
      <p:sp>
        <p:nvSpPr>
          <p:cNvPr id="3" name="object 3"/>
          <p:cNvSpPr/>
          <p:nvPr/>
        </p:nvSpPr>
        <p:spPr>
          <a:xfrm>
            <a:off x="3691723" y="3034102"/>
            <a:ext cx="1513840" cy="1048385"/>
          </a:xfrm>
          <a:custGeom>
            <a:avLst/>
            <a:gdLst/>
            <a:ahLst/>
            <a:cxnLst/>
            <a:rect l="l" t="t" r="r" b="b"/>
            <a:pathLst>
              <a:path w="1513839" h="1048385">
                <a:moveTo>
                  <a:pt x="0" y="0"/>
                </a:moveTo>
                <a:lnTo>
                  <a:pt x="1513818" y="0"/>
                </a:lnTo>
                <a:lnTo>
                  <a:pt x="1513818" y="1048352"/>
                </a:lnTo>
                <a:lnTo>
                  <a:pt x="0" y="1048352"/>
                </a:lnTo>
                <a:lnTo>
                  <a:pt x="0" y="0"/>
                </a:lnTo>
                <a:close/>
              </a:path>
            </a:pathLst>
          </a:custGeom>
          <a:ln w="12700">
            <a:solidFill>
              <a:srgbClr val="8FA7C4"/>
            </a:solidFill>
          </a:ln>
        </p:spPr>
        <p:txBody>
          <a:bodyPr wrap="square" lIns="0" tIns="0" rIns="0" bIns="0" rtlCol="0"/>
          <a:lstStyle/>
          <a:p>
            <a:endParaRPr/>
          </a:p>
        </p:txBody>
      </p:sp>
      <p:sp>
        <p:nvSpPr>
          <p:cNvPr id="4" name="object 4"/>
          <p:cNvSpPr txBox="1"/>
          <p:nvPr/>
        </p:nvSpPr>
        <p:spPr>
          <a:xfrm>
            <a:off x="4136223" y="3098800"/>
            <a:ext cx="74549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FA7C4"/>
                </a:solidFill>
                <a:latin typeface="Calibri"/>
                <a:cs typeface="Calibri"/>
              </a:rPr>
              <a:t>D</a:t>
            </a:r>
            <a:r>
              <a:rPr sz="1200" spc="-15" dirty="0">
                <a:solidFill>
                  <a:srgbClr val="8FA7C4"/>
                </a:solidFill>
                <a:latin typeface="Calibri"/>
                <a:cs typeface="Calibri"/>
              </a:rPr>
              <a:t>a</a:t>
            </a:r>
            <a:r>
              <a:rPr sz="1200" spc="-20" dirty="0">
                <a:solidFill>
                  <a:srgbClr val="8FA7C4"/>
                </a:solidFill>
                <a:latin typeface="Calibri"/>
                <a:cs typeface="Calibri"/>
              </a:rPr>
              <a:t>t</a:t>
            </a:r>
            <a:r>
              <a:rPr sz="1200" dirty="0">
                <a:solidFill>
                  <a:srgbClr val="8FA7C4"/>
                </a:solidFill>
                <a:latin typeface="Calibri"/>
                <a:cs typeface="Calibri"/>
              </a:rPr>
              <a:t>a </a:t>
            </a:r>
            <a:r>
              <a:rPr sz="1200" spc="5" dirty="0">
                <a:solidFill>
                  <a:srgbClr val="8FA7C4"/>
                </a:solidFill>
                <a:latin typeface="Calibri"/>
                <a:cs typeface="Calibri"/>
              </a:rPr>
              <a:t>c</a:t>
            </a:r>
            <a:r>
              <a:rPr sz="1200" dirty="0">
                <a:solidFill>
                  <a:srgbClr val="8FA7C4"/>
                </a:solidFill>
                <a:latin typeface="Calibri"/>
                <a:cs typeface="Calibri"/>
              </a:rPr>
              <a:t>e</a:t>
            </a:r>
            <a:r>
              <a:rPr sz="1200" spc="-20" dirty="0">
                <a:solidFill>
                  <a:srgbClr val="8FA7C4"/>
                </a:solidFill>
                <a:latin typeface="Calibri"/>
                <a:cs typeface="Calibri"/>
              </a:rPr>
              <a:t>n</a:t>
            </a:r>
            <a:r>
              <a:rPr sz="1200" spc="-15" dirty="0">
                <a:solidFill>
                  <a:srgbClr val="8FA7C4"/>
                </a:solidFill>
                <a:latin typeface="Calibri"/>
                <a:cs typeface="Calibri"/>
              </a:rPr>
              <a:t>t</a:t>
            </a:r>
            <a:r>
              <a:rPr sz="1200" dirty="0">
                <a:solidFill>
                  <a:srgbClr val="8FA7C4"/>
                </a:solidFill>
                <a:latin typeface="Calibri"/>
                <a:cs typeface="Calibri"/>
              </a:rPr>
              <a:t>er</a:t>
            </a:r>
            <a:endParaRPr sz="1200">
              <a:latin typeface="Calibri"/>
              <a:cs typeface="Calibri"/>
            </a:endParaRPr>
          </a:p>
        </p:txBody>
      </p:sp>
      <p:grpSp>
        <p:nvGrpSpPr>
          <p:cNvPr id="5" name="object 5"/>
          <p:cNvGrpSpPr/>
          <p:nvPr/>
        </p:nvGrpSpPr>
        <p:grpSpPr>
          <a:xfrm>
            <a:off x="2706104" y="2649160"/>
            <a:ext cx="2294255" cy="1534160"/>
            <a:chOff x="2706104" y="2649160"/>
            <a:chExt cx="2294255" cy="1534160"/>
          </a:xfrm>
        </p:grpSpPr>
        <p:pic>
          <p:nvPicPr>
            <p:cNvPr id="6" name="object 6"/>
            <p:cNvPicPr/>
            <p:nvPr/>
          </p:nvPicPr>
          <p:blipFill>
            <a:blip r:embed="rId2" cstate="print"/>
            <a:stretch>
              <a:fillRect/>
            </a:stretch>
          </p:blipFill>
          <p:spPr>
            <a:xfrm>
              <a:off x="3691723" y="3034102"/>
              <a:ext cx="330200" cy="330200"/>
            </a:xfrm>
            <a:prstGeom prst="rect">
              <a:avLst/>
            </a:prstGeom>
          </p:spPr>
        </p:pic>
        <p:pic>
          <p:nvPicPr>
            <p:cNvPr id="7" name="object 7"/>
            <p:cNvPicPr/>
            <p:nvPr/>
          </p:nvPicPr>
          <p:blipFill>
            <a:blip r:embed="rId3" cstate="print"/>
            <a:stretch>
              <a:fillRect/>
            </a:stretch>
          </p:blipFill>
          <p:spPr>
            <a:xfrm>
              <a:off x="2706104" y="2649160"/>
              <a:ext cx="1211315" cy="1211316"/>
            </a:xfrm>
            <a:prstGeom prst="rect">
              <a:avLst/>
            </a:prstGeom>
          </p:spPr>
        </p:pic>
        <p:pic>
          <p:nvPicPr>
            <p:cNvPr id="8" name="object 8"/>
            <p:cNvPicPr/>
            <p:nvPr/>
          </p:nvPicPr>
          <p:blipFill>
            <a:blip r:embed="rId4" cstate="print"/>
            <a:stretch>
              <a:fillRect/>
            </a:stretch>
          </p:blipFill>
          <p:spPr>
            <a:xfrm>
              <a:off x="3965591" y="3148440"/>
              <a:ext cx="1034393" cy="1034393"/>
            </a:xfrm>
            <a:prstGeom prst="rect">
              <a:avLst/>
            </a:prstGeom>
          </p:spPr>
        </p:pic>
      </p:grpSp>
      <p:sp>
        <p:nvSpPr>
          <p:cNvPr id="9" name="object 9"/>
          <p:cNvSpPr txBox="1"/>
          <p:nvPr/>
        </p:nvSpPr>
        <p:spPr>
          <a:xfrm>
            <a:off x="3861281" y="2171700"/>
            <a:ext cx="1243965"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FFFFFF"/>
                </a:solidFill>
                <a:latin typeface="Arial"/>
                <a:cs typeface="Arial"/>
              </a:rPr>
              <a:t>Private</a:t>
            </a:r>
            <a:r>
              <a:rPr sz="1600" spc="-50" dirty="0">
                <a:solidFill>
                  <a:srgbClr val="FFFFFF"/>
                </a:solidFill>
                <a:latin typeface="Arial"/>
                <a:cs typeface="Arial"/>
              </a:rPr>
              <a:t> </a:t>
            </a:r>
            <a:r>
              <a:rPr sz="1600" spc="-10" dirty="0">
                <a:solidFill>
                  <a:srgbClr val="FFFFFF"/>
                </a:solidFill>
                <a:latin typeface="Arial"/>
                <a:cs typeface="Arial"/>
              </a:rPr>
              <a:t>Cloud</a:t>
            </a:r>
            <a:endParaRPr sz="1600">
              <a:latin typeface="Arial"/>
              <a:cs typeface="Arial"/>
            </a:endParaRPr>
          </a:p>
        </p:txBody>
      </p:sp>
      <p:sp>
        <p:nvSpPr>
          <p:cNvPr id="10" name="object 10"/>
          <p:cNvSpPr txBox="1"/>
          <p:nvPr/>
        </p:nvSpPr>
        <p:spPr>
          <a:xfrm>
            <a:off x="6842147" y="2425700"/>
            <a:ext cx="3951604" cy="1391920"/>
          </a:xfrm>
          <a:prstGeom prst="rect">
            <a:avLst/>
          </a:prstGeom>
        </p:spPr>
        <p:txBody>
          <a:bodyPr vert="horz" wrap="square" lIns="0" tIns="12700" rIns="0" bIns="0" rtlCol="0">
            <a:spAutoFit/>
          </a:bodyPr>
          <a:lstStyle/>
          <a:p>
            <a:pPr marL="12700">
              <a:lnSpc>
                <a:spcPts val="2130"/>
              </a:lnSpc>
              <a:spcBef>
                <a:spcPts val="100"/>
              </a:spcBef>
            </a:pPr>
            <a:r>
              <a:rPr sz="1800" spc="-5" dirty="0">
                <a:solidFill>
                  <a:srgbClr val="FFFFFF"/>
                </a:solidFill>
                <a:latin typeface="Calibri"/>
                <a:cs typeface="Calibri"/>
              </a:rPr>
              <a:t>Benefits:</a:t>
            </a:r>
            <a:endParaRPr sz="1800">
              <a:latin typeface="Calibri"/>
              <a:cs typeface="Calibri"/>
            </a:endParaRPr>
          </a:p>
          <a:p>
            <a:pPr marL="298450" indent="-285750">
              <a:lnSpc>
                <a:spcPts val="2130"/>
              </a:lnSpc>
              <a:buFont typeface="Arial"/>
              <a:buChar char="•"/>
              <a:tabLst>
                <a:tab pos="297815" algn="l"/>
                <a:tab pos="298450" algn="l"/>
              </a:tabLst>
            </a:pPr>
            <a:r>
              <a:rPr sz="1800" spc="-10" dirty="0">
                <a:solidFill>
                  <a:srgbClr val="FFFFFF"/>
                </a:solidFill>
                <a:latin typeface="Calibri"/>
                <a:cs typeface="Calibri"/>
              </a:rPr>
              <a:t>Complete</a:t>
            </a:r>
            <a:r>
              <a:rPr sz="1800" spc="50" dirty="0">
                <a:solidFill>
                  <a:srgbClr val="FFFFFF"/>
                </a:solidFill>
                <a:latin typeface="Calibri"/>
                <a:cs typeface="Calibri"/>
              </a:rPr>
              <a:t> </a:t>
            </a:r>
            <a:r>
              <a:rPr sz="1800" spc="-10" dirty="0">
                <a:solidFill>
                  <a:srgbClr val="FFFFFF"/>
                </a:solidFill>
                <a:latin typeface="Calibri"/>
                <a:cs typeface="Calibri"/>
              </a:rPr>
              <a:t>control</a:t>
            </a:r>
            <a:r>
              <a:rPr sz="1800" spc="45" dirty="0">
                <a:solidFill>
                  <a:srgbClr val="FFFFFF"/>
                </a:solidFill>
                <a:latin typeface="Calibri"/>
                <a:cs typeface="Calibri"/>
              </a:rPr>
              <a:t> </a:t>
            </a:r>
            <a:r>
              <a:rPr sz="1800" dirty="0">
                <a:solidFill>
                  <a:srgbClr val="FFFFFF"/>
                </a:solidFill>
                <a:latin typeface="Calibri"/>
                <a:cs typeface="Calibri"/>
              </a:rPr>
              <a:t>of</a:t>
            </a:r>
            <a:r>
              <a:rPr sz="1800" spc="50" dirty="0">
                <a:solidFill>
                  <a:srgbClr val="FFFFFF"/>
                </a:solidFill>
                <a:latin typeface="Calibri"/>
                <a:cs typeface="Calibri"/>
              </a:rPr>
              <a:t> </a:t>
            </a:r>
            <a:r>
              <a:rPr sz="1800" dirty="0">
                <a:solidFill>
                  <a:srgbClr val="FFFFFF"/>
                </a:solidFill>
                <a:latin typeface="Calibri"/>
                <a:cs typeface="Calibri"/>
              </a:rPr>
              <a:t>the</a:t>
            </a:r>
            <a:r>
              <a:rPr sz="1800" spc="45" dirty="0">
                <a:solidFill>
                  <a:srgbClr val="FFFFFF"/>
                </a:solidFill>
                <a:latin typeface="Calibri"/>
                <a:cs typeface="Calibri"/>
              </a:rPr>
              <a:t> </a:t>
            </a:r>
            <a:r>
              <a:rPr sz="1800" spc="-10" dirty="0">
                <a:solidFill>
                  <a:srgbClr val="FFFFFF"/>
                </a:solidFill>
                <a:latin typeface="Calibri"/>
                <a:cs typeface="Calibri"/>
              </a:rPr>
              <a:t>entire</a:t>
            </a:r>
            <a:r>
              <a:rPr sz="1800" spc="50" dirty="0">
                <a:solidFill>
                  <a:srgbClr val="FFFFFF"/>
                </a:solidFill>
                <a:latin typeface="Calibri"/>
                <a:cs typeface="Calibri"/>
              </a:rPr>
              <a:t> </a:t>
            </a:r>
            <a:r>
              <a:rPr sz="1800" spc="-15" dirty="0">
                <a:solidFill>
                  <a:srgbClr val="FFFFFF"/>
                </a:solidFill>
                <a:latin typeface="Calibri"/>
                <a:cs typeface="Calibri"/>
              </a:rPr>
              <a:t>stack</a:t>
            </a:r>
            <a:endParaRPr sz="1800">
              <a:latin typeface="Calibri"/>
              <a:cs typeface="Calibri"/>
            </a:endParaRPr>
          </a:p>
          <a:p>
            <a:pPr marL="298450" marR="5080" indent="-285750">
              <a:lnSpc>
                <a:spcPct val="99500"/>
              </a:lnSpc>
              <a:spcBef>
                <a:spcPts val="50"/>
              </a:spcBef>
              <a:buFont typeface="Arial"/>
              <a:buChar char="•"/>
              <a:tabLst>
                <a:tab pos="297815" algn="l"/>
                <a:tab pos="298450" algn="l"/>
              </a:tabLst>
            </a:pPr>
            <a:r>
              <a:rPr sz="1800" spc="-5" dirty="0">
                <a:solidFill>
                  <a:srgbClr val="FFFFFF"/>
                </a:solidFill>
                <a:latin typeface="Calibri"/>
                <a:cs typeface="Calibri"/>
              </a:rPr>
              <a:t>Security</a:t>
            </a:r>
            <a:r>
              <a:rPr sz="1800" spc="50" dirty="0">
                <a:solidFill>
                  <a:srgbClr val="FFFFFF"/>
                </a:solidFill>
                <a:latin typeface="Calibri"/>
                <a:cs typeface="Calibri"/>
              </a:rPr>
              <a:t> </a:t>
            </a:r>
            <a:r>
              <a:rPr sz="1800" dirty="0">
                <a:solidFill>
                  <a:srgbClr val="FFFFFF"/>
                </a:solidFill>
                <a:latin typeface="Arial"/>
                <a:cs typeface="Arial"/>
              </a:rPr>
              <a:t>–</a:t>
            </a:r>
            <a:r>
              <a:rPr sz="1800" spc="-40" dirty="0">
                <a:solidFill>
                  <a:srgbClr val="FFFFFF"/>
                </a:solidFill>
                <a:latin typeface="Arial"/>
                <a:cs typeface="Arial"/>
              </a:rPr>
              <a:t> </a:t>
            </a:r>
            <a:r>
              <a:rPr sz="1800" spc="-5" dirty="0">
                <a:solidFill>
                  <a:srgbClr val="FFFFFF"/>
                </a:solidFill>
                <a:latin typeface="Calibri"/>
                <a:cs typeface="Calibri"/>
              </a:rPr>
              <a:t>in</a:t>
            </a:r>
            <a:r>
              <a:rPr sz="1800" spc="55" dirty="0">
                <a:solidFill>
                  <a:srgbClr val="FFFFFF"/>
                </a:solidFill>
                <a:latin typeface="Calibri"/>
                <a:cs typeface="Calibri"/>
              </a:rPr>
              <a:t> </a:t>
            </a:r>
            <a:r>
              <a:rPr sz="1800" dirty="0">
                <a:solidFill>
                  <a:srgbClr val="FFFFFF"/>
                </a:solidFill>
                <a:latin typeface="Calibri"/>
                <a:cs typeface="Calibri"/>
              </a:rPr>
              <a:t>a</a:t>
            </a:r>
            <a:r>
              <a:rPr sz="1800" spc="55" dirty="0">
                <a:solidFill>
                  <a:srgbClr val="FFFFFF"/>
                </a:solidFill>
                <a:latin typeface="Calibri"/>
                <a:cs typeface="Calibri"/>
              </a:rPr>
              <a:t> </a:t>
            </a:r>
            <a:r>
              <a:rPr sz="1800" spc="-20" dirty="0">
                <a:solidFill>
                  <a:srgbClr val="FFFFFF"/>
                </a:solidFill>
                <a:latin typeface="Calibri"/>
                <a:cs typeface="Calibri"/>
              </a:rPr>
              <a:t>few</a:t>
            </a:r>
            <a:r>
              <a:rPr sz="1800" spc="55" dirty="0">
                <a:solidFill>
                  <a:srgbClr val="FFFFFF"/>
                </a:solidFill>
                <a:latin typeface="Calibri"/>
                <a:cs typeface="Calibri"/>
              </a:rPr>
              <a:t> </a:t>
            </a:r>
            <a:r>
              <a:rPr sz="1800" spc="-5" dirty="0">
                <a:solidFill>
                  <a:srgbClr val="FFFFFF"/>
                </a:solidFill>
                <a:latin typeface="Calibri"/>
                <a:cs typeface="Calibri"/>
              </a:rPr>
              <a:t>cases,</a:t>
            </a:r>
            <a:r>
              <a:rPr sz="1800" spc="50" dirty="0">
                <a:solidFill>
                  <a:srgbClr val="FFFFFF"/>
                </a:solidFill>
                <a:latin typeface="Calibri"/>
                <a:cs typeface="Calibri"/>
              </a:rPr>
              <a:t> </a:t>
            </a:r>
            <a:r>
              <a:rPr sz="1800" spc="-15" dirty="0">
                <a:solidFill>
                  <a:srgbClr val="FFFFFF"/>
                </a:solidFill>
                <a:latin typeface="Calibri"/>
                <a:cs typeface="Calibri"/>
              </a:rPr>
              <a:t>organizations </a:t>
            </a:r>
            <a:r>
              <a:rPr sz="1800" spc="-395" dirty="0">
                <a:solidFill>
                  <a:srgbClr val="FFFFFF"/>
                </a:solidFill>
                <a:latin typeface="Calibri"/>
                <a:cs typeface="Calibri"/>
              </a:rPr>
              <a:t> </a:t>
            </a:r>
            <a:r>
              <a:rPr sz="1800" spc="-15" dirty="0">
                <a:solidFill>
                  <a:srgbClr val="FFFFFF"/>
                </a:solidFill>
                <a:latin typeface="Calibri"/>
                <a:cs typeface="Calibri"/>
              </a:rPr>
              <a:t>may</a:t>
            </a:r>
            <a:r>
              <a:rPr sz="1800" spc="45" dirty="0">
                <a:solidFill>
                  <a:srgbClr val="FFFFFF"/>
                </a:solidFill>
                <a:latin typeface="Calibri"/>
                <a:cs typeface="Calibri"/>
              </a:rPr>
              <a:t> </a:t>
            </a:r>
            <a:r>
              <a:rPr sz="1800" dirty="0">
                <a:solidFill>
                  <a:srgbClr val="FFFFFF"/>
                </a:solidFill>
                <a:latin typeface="Calibri"/>
                <a:cs typeface="Calibri"/>
              </a:rPr>
              <a:t>need</a:t>
            </a:r>
            <a:r>
              <a:rPr sz="1800" spc="55" dirty="0">
                <a:solidFill>
                  <a:srgbClr val="FFFFFF"/>
                </a:solidFill>
                <a:latin typeface="Calibri"/>
                <a:cs typeface="Calibri"/>
              </a:rPr>
              <a:t> </a:t>
            </a:r>
            <a:r>
              <a:rPr sz="1800" spc="-15" dirty="0">
                <a:solidFill>
                  <a:srgbClr val="FFFFFF"/>
                </a:solidFill>
                <a:latin typeface="Calibri"/>
                <a:cs typeface="Calibri"/>
              </a:rPr>
              <a:t>to</a:t>
            </a:r>
            <a:r>
              <a:rPr sz="1800" spc="50" dirty="0">
                <a:solidFill>
                  <a:srgbClr val="FFFFFF"/>
                </a:solidFill>
                <a:latin typeface="Calibri"/>
                <a:cs typeface="Calibri"/>
              </a:rPr>
              <a:t> </a:t>
            </a:r>
            <a:r>
              <a:rPr sz="1800" spc="-20" dirty="0">
                <a:solidFill>
                  <a:srgbClr val="FFFFFF"/>
                </a:solidFill>
                <a:latin typeface="Calibri"/>
                <a:cs typeface="Calibri"/>
              </a:rPr>
              <a:t>keep</a:t>
            </a:r>
            <a:r>
              <a:rPr sz="1800" spc="50" dirty="0">
                <a:solidFill>
                  <a:srgbClr val="FFFFFF"/>
                </a:solidFill>
                <a:latin typeface="Calibri"/>
                <a:cs typeface="Calibri"/>
              </a:rPr>
              <a:t> </a:t>
            </a:r>
            <a:r>
              <a:rPr sz="1800" dirty="0">
                <a:solidFill>
                  <a:srgbClr val="FFFFFF"/>
                </a:solidFill>
                <a:latin typeface="Calibri"/>
                <a:cs typeface="Calibri"/>
              </a:rPr>
              <a:t>all</a:t>
            </a:r>
            <a:r>
              <a:rPr sz="1800" spc="50" dirty="0">
                <a:solidFill>
                  <a:srgbClr val="FFFFFF"/>
                </a:solidFill>
                <a:latin typeface="Calibri"/>
                <a:cs typeface="Calibri"/>
              </a:rPr>
              <a:t> </a:t>
            </a:r>
            <a:r>
              <a:rPr sz="1800" dirty="0">
                <a:solidFill>
                  <a:srgbClr val="FFFFFF"/>
                </a:solidFill>
                <a:latin typeface="Calibri"/>
                <a:cs typeface="Calibri"/>
              </a:rPr>
              <a:t>or</a:t>
            </a:r>
            <a:r>
              <a:rPr sz="1800" spc="45" dirty="0">
                <a:solidFill>
                  <a:srgbClr val="FFFFFF"/>
                </a:solidFill>
                <a:latin typeface="Calibri"/>
                <a:cs typeface="Calibri"/>
              </a:rPr>
              <a:t> </a:t>
            </a:r>
            <a:r>
              <a:rPr sz="1800" spc="-5" dirty="0">
                <a:solidFill>
                  <a:srgbClr val="FFFFFF"/>
                </a:solidFill>
                <a:latin typeface="Calibri"/>
                <a:cs typeface="Calibri"/>
              </a:rPr>
              <a:t>some</a:t>
            </a:r>
            <a:r>
              <a:rPr sz="1800" spc="50" dirty="0">
                <a:solidFill>
                  <a:srgbClr val="FFFFFF"/>
                </a:solidFill>
                <a:latin typeface="Calibri"/>
                <a:cs typeface="Calibri"/>
              </a:rPr>
              <a:t> </a:t>
            </a:r>
            <a:r>
              <a:rPr sz="1800" dirty="0">
                <a:solidFill>
                  <a:srgbClr val="FFFFFF"/>
                </a:solidFill>
                <a:latin typeface="Calibri"/>
                <a:cs typeface="Calibri"/>
              </a:rPr>
              <a:t>of</a:t>
            </a:r>
            <a:r>
              <a:rPr sz="1800" spc="50" dirty="0">
                <a:solidFill>
                  <a:srgbClr val="FFFFFF"/>
                </a:solidFill>
                <a:latin typeface="Calibri"/>
                <a:cs typeface="Calibri"/>
              </a:rPr>
              <a:t> </a:t>
            </a:r>
            <a:r>
              <a:rPr sz="1800" spc="-5" dirty="0">
                <a:solidFill>
                  <a:srgbClr val="FFFFFF"/>
                </a:solidFill>
                <a:latin typeface="Calibri"/>
                <a:cs typeface="Calibri"/>
              </a:rPr>
              <a:t>their </a:t>
            </a:r>
            <a:r>
              <a:rPr sz="1800" dirty="0">
                <a:solidFill>
                  <a:srgbClr val="FFFFFF"/>
                </a:solidFill>
                <a:latin typeface="Calibri"/>
                <a:cs typeface="Calibri"/>
              </a:rPr>
              <a:t> </a:t>
            </a:r>
            <a:r>
              <a:rPr sz="1800" spc="-5" dirty="0">
                <a:solidFill>
                  <a:srgbClr val="FFFFFF"/>
                </a:solidFill>
                <a:latin typeface="Calibri"/>
                <a:cs typeface="Calibri"/>
              </a:rPr>
              <a:t>applications</a:t>
            </a:r>
            <a:r>
              <a:rPr sz="1800" spc="40" dirty="0">
                <a:solidFill>
                  <a:srgbClr val="FFFFFF"/>
                </a:solidFill>
                <a:latin typeface="Calibri"/>
                <a:cs typeface="Calibri"/>
              </a:rPr>
              <a:t> </a:t>
            </a:r>
            <a:r>
              <a:rPr sz="1800" dirty="0">
                <a:solidFill>
                  <a:srgbClr val="FFFFFF"/>
                </a:solidFill>
                <a:latin typeface="Calibri"/>
                <a:cs typeface="Calibri"/>
              </a:rPr>
              <a:t>and</a:t>
            </a:r>
            <a:r>
              <a:rPr sz="1800" spc="55" dirty="0">
                <a:solidFill>
                  <a:srgbClr val="FFFFFF"/>
                </a:solidFill>
                <a:latin typeface="Calibri"/>
                <a:cs typeface="Calibri"/>
              </a:rPr>
              <a:t> </a:t>
            </a:r>
            <a:r>
              <a:rPr sz="1800" spc="-15" dirty="0">
                <a:solidFill>
                  <a:srgbClr val="FFFFFF"/>
                </a:solidFill>
                <a:latin typeface="Calibri"/>
                <a:cs typeface="Calibri"/>
              </a:rPr>
              <a:t>data</a:t>
            </a:r>
            <a:r>
              <a:rPr sz="1800" spc="50" dirty="0">
                <a:solidFill>
                  <a:srgbClr val="FFFFFF"/>
                </a:solidFill>
                <a:latin typeface="Calibri"/>
                <a:cs typeface="Calibri"/>
              </a:rPr>
              <a:t> </a:t>
            </a:r>
            <a:r>
              <a:rPr sz="1800" spc="-5" dirty="0">
                <a:solidFill>
                  <a:srgbClr val="FFFFFF"/>
                </a:solidFill>
                <a:latin typeface="Calibri"/>
                <a:cs typeface="Calibri"/>
              </a:rPr>
              <a:t>in</a:t>
            </a:r>
            <a:r>
              <a:rPr sz="1800" spc="55" dirty="0">
                <a:solidFill>
                  <a:srgbClr val="FFFFFF"/>
                </a:solidFill>
                <a:latin typeface="Calibri"/>
                <a:cs typeface="Calibri"/>
              </a:rPr>
              <a:t> </a:t>
            </a:r>
            <a:r>
              <a:rPr sz="1800" spc="-5" dirty="0">
                <a:solidFill>
                  <a:srgbClr val="FFFFFF"/>
                </a:solidFill>
                <a:latin typeface="Calibri"/>
                <a:cs typeface="Calibri"/>
              </a:rPr>
              <a:t>house</a:t>
            </a:r>
            <a:endParaRPr sz="1800">
              <a:latin typeface="Calibri"/>
              <a:cs typeface="Calibri"/>
            </a:endParaRPr>
          </a:p>
        </p:txBody>
      </p:sp>
      <p:sp>
        <p:nvSpPr>
          <p:cNvPr id="11" name="object 11"/>
          <p:cNvSpPr txBox="1"/>
          <p:nvPr/>
        </p:nvSpPr>
        <p:spPr>
          <a:xfrm>
            <a:off x="2371169" y="3911600"/>
            <a:ext cx="103124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Organization</a:t>
            </a:r>
            <a:endParaRPr sz="1400">
              <a:latin typeface="Arial"/>
              <a:cs typeface="Arial"/>
            </a:endParaRPr>
          </a:p>
        </p:txBody>
      </p:sp>
    </p:spTree>
    <p:extLst>
      <p:ext uri="{BB962C8B-B14F-4D97-AF65-F5344CB8AC3E}">
        <p14:creationId xmlns:p14="http://schemas.microsoft.com/office/powerpoint/2010/main" val="5384734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80580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11:</a:t>
            </a:r>
            <a:r>
              <a:rPr sz="2400" b="0" spc="-15" dirty="0">
                <a:solidFill>
                  <a:srgbClr val="FFFFFF"/>
                </a:solidFill>
                <a:latin typeface="Calibri"/>
                <a:cs typeface="Calibri"/>
              </a:rPr>
              <a:t> </a:t>
            </a:r>
            <a:r>
              <a:rPr sz="2400" b="0" spc="-5" dirty="0">
                <a:solidFill>
                  <a:srgbClr val="FFFFFF"/>
                </a:solidFill>
                <a:latin typeface="Calibri"/>
                <a:cs typeface="Calibri"/>
              </a:rPr>
              <a:t>DNS</a:t>
            </a:r>
            <a:r>
              <a:rPr sz="2400" b="0" spc="-10" dirty="0">
                <a:solidFill>
                  <a:srgbClr val="FFFFFF"/>
                </a:solidFill>
                <a:latin typeface="Calibri"/>
                <a:cs typeface="Calibri"/>
              </a:rPr>
              <a:t> Resolution </a:t>
            </a:r>
            <a:r>
              <a:rPr sz="2400" b="0" spc="-5" dirty="0">
                <a:solidFill>
                  <a:srgbClr val="FFFFFF"/>
                </a:solidFill>
                <a:latin typeface="Calibri"/>
                <a:cs typeface="Calibri"/>
              </a:rPr>
              <a:t>with </a:t>
            </a:r>
            <a:r>
              <a:rPr sz="2400" b="0" spc="-40" dirty="0">
                <a:solidFill>
                  <a:srgbClr val="FFFFFF"/>
                </a:solidFill>
                <a:latin typeface="Calibri"/>
                <a:cs typeface="Calibri"/>
              </a:rPr>
              <a:t>AWS</a:t>
            </a:r>
            <a:r>
              <a:rPr sz="2400" b="0" spc="-15" dirty="0">
                <a:solidFill>
                  <a:srgbClr val="FFFFFF"/>
                </a:solidFill>
                <a:latin typeface="Calibri"/>
                <a:cs typeface="Calibri"/>
              </a:rPr>
              <a:t> </a:t>
            </a:r>
            <a:r>
              <a:rPr sz="2400" b="0" spc="-20" dirty="0">
                <a:solidFill>
                  <a:srgbClr val="FFFFFF"/>
                </a:solidFill>
                <a:latin typeface="Calibri"/>
                <a:cs typeface="Calibri"/>
              </a:rPr>
              <a:t>Route</a:t>
            </a:r>
            <a:r>
              <a:rPr sz="2400" b="0" dirty="0">
                <a:solidFill>
                  <a:srgbClr val="FFFFFF"/>
                </a:solidFill>
                <a:latin typeface="Calibri"/>
                <a:cs typeface="Calibri"/>
              </a:rPr>
              <a:t> </a:t>
            </a:r>
            <a:r>
              <a:rPr sz="2400" b="0" spc="-5" dirty="0">
                <a:solidFill>
                  <a:srgbClr val="FFFFFF"/>
                </a:solidFill>
                <a:latin typeface="Calibri"/>
                <a:cs typeface="Calibri"/>
              </a:rPr>
              <a:t>53</a:t>
            </a:r>
            <a:endParaRPr sz="2400" dirty="0">
              <a:latin typeface="Calibri"/>
              <a:cs typeface="Calibri"/>
            </a:endParaRPr>
          </a:p>
        </p:txBody>
      </p:sp>
      <p:sp>
        <p:nvSpPr>
          <p:cNvPr id="3" name="object 3"/>
          <p:cNvSpPr txBox="1"/>
          <p:nvPr/>
        </p:nvSpPr>
        <p:spPr>
          <a:xfrm>
            <a:off x="4933948" y="1841500"/>
            <a:ext cx="144526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40" dirty="0">
                <a:solidFill>
                  <a:srgbClr val="FFFFFF"/>
                </a:solidFill>
                <a:latin typeface="Arial"/>
                <a:cs typeface="Arial"/>
              </a:rPr>
              <a:t> </a:t>
            </a:r>
            <a:r>
              <a:rPr sz="1400" spc="-5" dirty="0">
                <a:solidFill>
                  <a:srgbClr val="FFFFFF"/>
                </a:solidFill>
                <a:latin typeface="Arial"/>
                <a:cs typeface="Arial"/>
              </a:rPr>
              <a:t>Route</a:t>
            </a:r>
            <a:r>
              <a:rPr sz="1400" spc="-35" dirty="0">
                <a:solidFill>
                  <a:srgbClr val="FFFFFF"/>
                </a:solidFill>
                <a:latin typeface="Arial"/>
                <a:cs typeface="Arial"/>
              </a:rPr>
              <a:t> </a:t>
            </a:r>
            <a:r>
              <a:rPr sz="1400" spc="-5" dirty="0">
                <a:solidFill>
                  <a:srgbClr val="FFFFFF"/>
                </a:solidFill>
                <a:latin typeface="Arial"/>
                <a:cs typeface="Arial"/>
              </a:rPr>
              <a:t>53</a:t>
            </a:r>
            <a:endParaRPr sz="1400">
              <a:latin typeface="Arial"/>
              <a:cs typeface="Arial"/>
            </a:endParaRPr>
          </a:p>
        </p:txBody>
      </p:sp>
      <p:pic>
        <p:nvPicPr>
          <p:cNvPr id="4" name="object 4"/>
          <p:cNvPicPr/>
          <p:nvPr/>
        </p:nvPicPr>
        <p:blipFill>
          <a:blip r:embed="rId2" cstate="print"/>
          <a:stretch>
            <a:fillRect/>
          </a:stretch>
        </p:blipFill>
        <p:spPr>
          <a:xfrm>
            <a:off x="5294312" y="1002202"/>
            <a:ext cx="711200" cy="711200"/>
          </a:xfrm>
          <a:prstGeom prst="rect">
            <a:avLst/>
          </a:prstGeom>
          <a:ln>
            <a:solidFill>
              <a:schemeClr val="bg1"/>
            </a:solidFill>
          </a:ln>
        </p:spPr>
      </p:pic>
      <p:sp>
        <p:nvSpPr>
          <p:cNvPr id="5" name="object 5"/>
          <p:cNvSpPr txBox="1"/>
          <p:nvPr/>
        </p:nvSpPr>
        <p:spPr>
          <a:xfrm>
            <a:off x="5170486" y="2857500"/>
            <a:ext cx="1049444"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lang="en-US" sz="1400" spc="-5" dirty="0">
                <a:solidFill>
                  <a:srgbClr val="FFFFFF"/>
                </a:solidFill>
                <a:latin typeface="Arial"/>
                <a:cs typeface="Arial"/>
              </a:rPr>
              <a:t>skillrary</a:t>
            </a:r>
            <a:r>
              <a:rPr sz="1400" spc="-5" dirty="0">
                <a:solidFill>
                  <a:srgbClr val="FFFFFF"/>
                </a:solidFill>
                <a:latin typeface="Arial"/>
                <a:cs typeface="Arial"/>
              </a:rPr>
              <a:t>.com</a:t>
            </a:r>
            <a:endParaRPr sz="1400" dirty="0">
              <a:latin typeface="Arial"/>
              <a:cs typeface="Arial"/>
            </a:endParaRPr>
          </a:p>
        </p:txBody>
      </p:sp>
      <p:pic>
        <p:nvPicPr>
          <p:cNvPr id="6" name="object 6"/>
          <p:cNvPicPr/>
          <p:nvPr/>
        </p:nvPicPr>
        <p:blipFill>
          <a:blip r:embed="rId3" cstate="print"/>
          <a:stretch>
            <a:fillRect/>
          </a:stretch>
        </p:blipFill>
        <p:spPr>
          <a:xfrm>
            <a:off x="5403848" y="2298369"/>
            <a:ext cx="469900" cy="469900"/>
          </a:xfrm>
          <a:prstGeom prst="rect">
            <a:avLst/>
          </a:prstGeom>
          <a:ln>
            <a:solidFill>
              <a:schemeClr val="bg1"/>
            </a:solidFill>
          </a:ln>
        </p:spPr>
      </p:pic>
      <p:sp>
        <p:nvSpPr>
          <p:cNvPr id="7" name="object 7"/>
          <p:cNvSpPr txBox="1"/>
          <p:nvPr/>
        </p:nvSpPr>
        <p:spPr>
          <a:xfrm>
            <a:off x="7608534" y="2070100"/>
            <a:ext cx="2064385" cy="657860"/>
          </a:xfrm>
          <a:prstGeom prst="rect">
            <a:avLst/>
          </a:prstGeom>
          <a:ln>
            <a:solidFill>
              <a:schemeClr val="bg1"/>
            </a:solidFill>
          </a:ln>
        </p:spPr>
        <p:txBody>
          <a:bodyPr vert="horz" wrap="square" lIns="0" tIns="16510" rIns="0" bIns="0" rtlCol="0">
            <a:spAutoFit/>
          </a:bodyPr>
          <a:lstStyle/>
          <a:p>
            <a:pPr marL="12700" marR="5080" indent="-635" algn="ctr">
              <a:lnSpc>
                <a:spcPct val="98200"/>
              </a:lnSpc>
              <a:spcBef>
                <a:spcPts val="130"/>
              </a:spcBef>
            </a:pPr>
            <a:r>
              <a:rPr sz="1400" dirty="0">
                <a:solidFill>
                  <a:srgbClr val="FFFFFF"/>
                </a:solidFill>
                <a:latin typeface="Arial"/>
                <a:cs typeface="Arial"/>
              </a:rPr>
              <a:t>A </a:t>
            </a:r>
            <a:r>
              <a:rPr sz="1400" spc="-5" dirty="0">
                <a:solidFill>
                  <a:srgbClr val="FFFFFF"/>
                </a:solidFill>
                <a:latin typeface="Arial"/>
                <a:cs typeface="Arial"/>
              </a:rPr>
              <a:t>hosted zone represents </a:t>
            </a:r>
            <a:r>
              <a:rPr sz="1400" spc="-375" dirty="0">
                <a:solidFill>
                  <a:srgbClr val="FFFFFF"/>
                </a:solidFill>
                <a:latin typeface="Arial"/>
                <a:cs typeface="Arial"/>
              </a:rPr>
              <a:t> </a:t>
            </a:r>
            <a:r>
              <a:rPr sz="1400" dirty="0">
                <a:solidFill>
                  <a:srgbClr val="FFFFFF"/>
                </a:solidFill>
                <a:latin typeface="Arial"/>
                <a:cs typeface="Arial"/>
              </a:rPr>
              <a:t>a</a:t>
            </a:r>
            <a:r>
              <a:rPr sz="1400" spc="-20" dirty="0">
                <a:solidFill>
                  <a:srgbClr val="FFFFFF"/>
                </a:solidFill>
                <a:latin typeface="Arial"/>
                <a:cs typeface="Arial"/>
              </a:rPr>
              <a:t> </a:t>
            </a:r>
            <a:r>
              <a:rPr sz="1400" spc="-5" dirty="0">
                <a:solidFill>
                  <a:srgbClr val="FFFFFF"/>
                </a:solidFill>
                <a:latin typeface="Arial"/>
                <a:cs typeface="Arial"/>
              </a:rPr>
              <a:t>set</a:t>
            </a:r>
            <a:r>
              <a:rPr sz="1400" spc="-20" dirty="0">
                <a:solidFill>
                  <a:srgbClr val="FFFFFF"/>
                </a:solidFill>
                <a:latin typeface="Arial"/>
                <a:cs typeface="Arial"/>
              </a:rPr>
              <a:t> </a:t>
            </a:r>
            <a:r>
              <a:rPr sz="1400" spc="-5" dirty="0">
                <a:solidFill>
                  <a:srgbClr val="FFFFFF"/>
                </a:solidFill>
                <a:latin typeface="Arial"/>
                <a:cs typeface="Arial"/>
              </a:rPr>
              <a:t>of</a:t>
            </a:r>
            <a:r>
              <a:rPr sz="1400" spc="-20" dirty="0">
                <a:solidFill>
                  <a:srgbClr val="FFFFFF"/>
                </a:solidFill>
                <a:latin typeface="Arial"/>
                <a:cs typeface="Arial"/>
              </a:rPr>
              <a:t> </a:t>
            </a:r>
            <a:r>
              <a:rPr sz="1400" spc="-5" dirty="0">
                <a:solidFill>
                  <a:srgbClr val="FFFFFF"/>
                </a:solidFill>
                <a:latin typeface="Arial"/>
                <a:cs typeface="Arial"/>
              </a:rPr>
              <a:t>records</a:t>
            </a:r>
            <a:r>
              <a:rPr sz="1400" spc="-20" dirty="0">
                <a:solidFill>
                  <a:srgbClr val="FFFFFF"/>
                </a:solidFill>
                <a:latin typeface="Arial"/>
                <a:cs typeface="Arial"/>
              </a:rPr>
              <a:t> </a:t>
            </a:r>
            <a:r>
              <a:rPr sz="1400" spc="-5" dirty="0">
                <a:solidFill>
                  <a:srgbClr val="FFFFFF"/>
                </a:solidFill>
                <a:latin typeface="Arial"/>
                <a:cs typeface="Arial"/>
              </a:rPr>
              <a:t>belonging </a:t>
            </a:r>
            <a:r>
              <a:rPr sz="1400" spc="-375" dirty="0">
                <a:solidFill>
                  <a:srgbClr val="FFFFFF"/>
                </a:solidFill>
                <a:latin typeface="Arial"/>
                <a:cs typeface="Arial"/>
              </a:rPr>
              <a:t> </a:t>
            </a:r>
            <a:r>
              <a:rPr sz="1400" spc="-5" dirty="0">
                <a:solidFill>
                  <a:srgbClr val="FFFFFF"/>
                </a:solidFill>
                <a:latin typeface="Arial"/>
                <a:cs typeface="Arial"/>
              </a:rPr>
              <a:t>to</a:t>
            </a:r>
            <a:r>
              <a:rPr sz="1400" spc="-10" dirty="0">
                <a:solidFill>
                  <a:srgbClr val="FFFFFF"/>
                </a:solidFill>
                <a:latin typeface="Arial"/>
                <a:cs typeface="Arial"/>
              </a:rPr>
              <a:t> </a:t>
            </a:r>
            <a:r>
              <a:rPr sz="1400" dirty="0">
                <a:solidFill>
                  <a:srgbClr val="FFFFFF"/>
                </a:solidFill>
                <a:latin typeface="Arial"/>
                <a:cs typeface="Arial"/>
              </a:rPr>
              <a:t>a</a:t>
            </a:r>
            <a:r>
              <a:rPr sz="1400" spc="-10" dirty="0">
                <a:solidFill>
                  <a:srgbClr val="FFFFFF"/>
                </a:solidFill>
                <a:latin typeface="Arial"/>
                <a:cs typeface="Arial"/>
              </a:rPr>
              <a:t> </a:t>
            </a:r>
            <a:r>
              <a:rPr sz="1400" spc="-5" dirty="0">
                <a:solidFill>
                  <a:srgbClr val="FFFFFF"/>
                </a:solidFill>
                <a:latin typeface="Arial"/>
                <a:cs typeface="Arial"/>
              </a:rPr>
              <a:t>domain</a:t>
            </a:r>
            <a:endParaRPr sz="1400">
              <a:latin typeface="Arial"/>
              <a:cs typeface="Arial"/>
            </a:endParaRPr>
          </a:p>
        </p:txBody>
      </p:sp>
      <p:sp>
        <p:nvSpPr>
          <p:cNvPr id="8" name="object 8"/>
          <p:cNvSpPr/>
          <p:nvPr/>
        </p:nvSpPr>
        <p:spPr>
          <a:xfrm>
            <a:off x="6096000" y="1924811"/>
            <a:ext cx="3630929" cy="850265"/>
          </a:xfrm>
          <a:custGeom>
            <a:avLst/>
            <a:gdLst/>
            <a:ahLst/>
            <a:cxnLst/>
            <a:rect l="l" t="t" r="r" b="b"/>
            <a:pathLst>
              <a:path w="3630929" h="850264">
                <a:moveTo>
                  <a:pt x="73672" y="677176"/>
                </a:moveTo>
                <a:lnTo>
                  <a:pt x="72809" y="673252"/>
                </a:lnTo>
                <a:lnTo>
                  <a:pt x="31165" y="646671"/>
                </a:lnTo>
                <a:lnTo>
                  <a:pt x="23774" y="641946"/>
                </a:lnTo>
                <a:lnTo>
                  <a:pt x="22669" y="634682"/>
                </a:lnTo>
                <a:lnTo>
                  <a:pt x="24904" y="632040"/>
                </a:lnTo>
                <a:lnTo>
                  <a:pt x="60210" y="590245"/>
                </a:lnTo>
                <a:lnTo>
                  <a:pt x="59867" y="586232"/>
                </a:lnTo>
                <a:lnTo>
                  <a:pt x="54508" y="581710"/>
                </a:lnTo>
                <a:lnTo>
                  <a:pt x="50507" y="582041"/>
                </a:lnTo>
                <a:lnTo>
                  <a:pt x="0" y="641832"/>
                </a:lnTo>
                <a:lnTo>
                  <a:pt x="65963" y="683958"/>
                </a:lnTo>
                <a:lnTo>
                  <a:pt x="69900" y="683094"/>
                </a:lnTo>
                <a:lnTo>
                  <a:pt x="73672" y="677176"/>
                </a:lnTo>
                <a:close/>
              </a:path>
              <a:path w="3630929" h="850264">
                <a:moveTo>
                  <a:pt x="112064" y="631253"/>
                </a:moveTo>
                <a:lnTo>
                  <a:pt x="110159" y="618693"/>
                </a:lnTo>
                <a:lnTo>
                  <a:pt x="59931" y="626325"/>
                </a:lnTo>
                <a:lnTo>
                  <a:pt x="61836" y="638873"/>
                </a:lnTo>
                <a:lnTo>
                  <a:pt x="112064" y="631253"/>
                </a:lnTo>
                <a:close/>
              </a:path>
              <a:path w="3630929" h="850264">
                <a:moveTo>
                  <a:pt x="199961" y="617918"/>
                </a:moveTo>
                <a:lnTo>
                  <a:pt x="198056" y="605358"/>
                </a:lnTo>
                <a:lnTo>
                  <a:pt x="147828" y="612978"/>
                </a:lnTo>
                <a:lnTo>
                  <a:pt x="149733" y="625538"/>
                </a:lnTo>
                <a:lnTo>
                  <a:pt x="199961" y="617918"/>
                </a:lnTo>
                <a:close/>
              </a:path>
              <a:path w="3630929" h="850264">
                <a:moveTo>
                  <a:pt x="287858" y="604583"/>
                </a:moveTo>
                <a:lnTo>
                  <a:pt x="285953" y="592023"/>
                </a:lnTo>
                <a:lnTo>
                  <a:pt x="235724" y="599643"/>
                </a:lnTo>
                <a:lnTo>
                  <a:pt x="237629" y="612203"/>
                </a:lnTo>
                <a:lnTo>
                  <a:pt x="287858" y="604583"/>
                </a:lnTo>
                <a:close/>
              </a:path>
              <a:path w="3630929" h="850264">
                <a:moveTo>
                  <a:pt x="375754" y="591235"/>
                </a:moveTo>
                <a:lnTo>
                  <a:pt x="373837" y="578688"/>
                </a:lnTo>
                <a:lnTo>
                  <a:pt x="323621" y="586308"/>
                </a:lnTo>
                <a:lnTo>
                  <a:pt x="325526" y="598868"/>
                </a:lnTo>
                <a:lnTo>
                  <a:pt x="375754" y="591235"/>
                </a:lnTo>
                <a:close/>
              </a:path>
              <a:path w="3630929" h="850264">
                <a:moveTo>
                  <a:pt x="463638" y="577900"/>
                </a:moveTo>
                <a:lnTo>
                  <a:pt x="461733" y="565340"/>
                </a:lnTo>
                <a:lnTo>
                  <a:pt x="411518" y="572973"/>
                </a:lnTo>
                <a:lnTo>
                  <a:pt x="413423" y="585520"/>
                </a:lnTo>
                <a:lnTo>
                  <a:pt x="463638" y="577900"/>
                </a:lnTo>
                <a:close/>
              </a:path>
              <a:path w="3630929" h="850264">
                <a:moveTo>
                  <a:pt x="551535" y="564565"/>
                </a:moveTo>
                <a:lnTo>
                  <a:pt x="549630" y="552005"/>
                </a:lnTo>
                <a:lnTo>
                  <a:pt x="499402" y="559625"/>
                </a:lnTo>
                <a:lnTo>
                  <a:pt x="501307" y="572185"/>
                </a:lnTo>
                <a:lnTo>
                  <a:pt x="551535" y="564565"/>
                </a:lnTo>
                <a:close/>
              </a:path>
              <a:path w="3630929" h="850264">
                <a:moveTo>
                  <a:pt x="639432" y="551230"/>
                </a:moveTo>
                <a:lnTo>
                  <a:pt x="637527" y="538670"/>
                </a:lnTo>
                <a:lnTo>
                  <a:pt x="587298" y="546290"/>
                </a:lnTo>
                <a:lnTo>
                  <a:pt x="589203" y="558850"/>
                </a:lnTo>
                <a:lnTo>
                  <a:pt x="639432" y="551230"/>
                </a:lnTo>
                <a:close/>
              </a:path>
              <a:path w="3630929" h="850264">
                <a:moveTo>
                  <a:pt x="727329" y="537883"/>
                </a:moveTo>
                <a:lnTo>
                  <a:pt x="725424" y="525335"/>
                </a:lnTo>
                <a:lnTo>
                  <a:pt x="675195" y="532955"/>
                </a:lnTo>
                <a:lnTo>
                  <a:pt x="677100" y="545503"/>
                </a:lnTo>
                <a:lnTo>
                  <a:pt x="727329" y="537883"/>
                </a:lnTo>
                <a:close/>
              </a:path>
              <a:path w="3630929" h="850264">
                <a:moveTo>
                  <a:pt x="815213" y="524548"/>
                </a:moveTo>
                <a:lnTo>
                  <a:pt x="813308" y="511987"/>
                </a:lnTo>
                <a:lnTo>
                  <a:pt x="763092" y="519620"/>
                </a:lnTo>
                <a:lnTo>
                  <a:pt x="764997" y="532168"/>
                </a:lnTo>
                <a:lnTo>
                  <a:pt x="815213" y="524548"/>
                </a:lnTo>
                <a:close/>
              </a:path>
              <a:path w="3630929" h="850264">
                <a:moveTo>
                  <a:pt x="903109" y="511213"/>
                </a:moveTo>
                <a:lnTo>
                  <a:pt x="901204" y="498652"/>
                </a:lnTo>
                <a:lnTo>
                  <a:pt x="850976" y="506272"/>
                </a:lnTo>
                <a:lnTo>
                  <a:pt x="852881" y="518833"/>
                </a:lnTo>
                <a:lnTo>
                  <a:pt x="903109" y="511213"/>
                </a:lnTo>
                <a:close/>
              </a:path>
              <a:path w="3630929" h="850264">
                <a:moveTo>
                  <a:pt x="991006" y="497878"/>
                </a:moveTo>
                <a:lnTo>
                  <a:pt x="989101" y="485317"/>
                </a:lnTo>
                <a:lnTo>
                  <a:pt x="938872" y="492937"/>
                </a:lnTo>
                <a:lnTo>
                  <a:pt x="940777" y="505498"/>
                </a:lnTo>
                <a:lnTo>
                  <a:pt x="991006" y="497878"/>
                </a:lnTo>
                <a:close/>
              </a:path>
              <a:path w="3630929" h="850264">
                <a:moveTo>
                  <a:pt x="1078903" y="484530"/>
                </a:moveTo>
                <a:lnTo>
                  <a:pt x="1076998" y="471982"/>
                </a:lnTo>
                <a:lnTo>
                  <a:pt x="1026769" y="479602"/>
                </a:lnTo>
                <a:lnTo>
                  <a:pt x="1028674" y="492150"/>
                </a:lnTo>
                <a:lnTo>
                  <a:pt x="1078903" y="484530"/>
                </a:lnTo>
                <a:close/>
              </a:path>
              <a:path w="3630929" h="850264">
                <a:moveTo>
                  <a:pt x="1166787" y="471195"/>
                </a:moveTo>
                <a:lnTo>
                  <a:pt x="1164882" y="458635"/>
                </a:lnTo>
                <a:lnTo>
                  <a:pt x="1114666" y="466267"/>
                </a:lnTo>
                <a:lnTo>
                  <a:pt x="1116571" y="478815"/>
                </a:lnTo>
                <a:lnTo>
                  <a:pt x="1166787" y="471195"/>
                </a:lnTo>
                <a:close/>
              </a:path>
              <a:path w="3630929" h="850264">
                <a:moveTo>
                  <a:pt x="1254683" y="457860"/>
                </a:moveTo>
                <a:lnTo>
                  <a:pt x="1252778" y="445300"/>
                </a:lnTo>
                <a:lnTo>
                  <a:pt x="1202550" y="452920"/>
                </a:lnTo>
                <a:lnTo>
                  <a:pt x="1204455" y="465480"/>
                </a:lnTo>
                <a:lnTo>
                  <a:pt x="1254683" y="457860"/>
                </a:lnTo>
                <a:close/>
              </a:path>
              <a:path w="3630929" h="850264">
                <a:moveTo>
                  <a:pt x="1342580" y="444525"/>
                </a:moveTo>
                <a:lnTo>
                  <a:pt x="1340675" y="431965"/>
                </a:lnTo>
                <a:lnTo>
                  <a:pt x="1290447" y="439585"/>
                </a:lnTo>
                <a:lnTo>
                  <a:pt x="1292352" y="452145"/>
                </a:lnTo>
                <a:lnTo>
                  <a:pt x="1342580" y="444525"/>
                </a:lnTo>
                <a:close/>
              </a:path>
              <a:path w="3630929" h="850264">
                <a:moveTo>
                  <a:pt x="1430477" y="431177"/>
                </a:moveTo>
                <a:lnTo>
                  <a:pt x="1428572" y="418630"/>
                </a:lnTo>
                <a:lnTo>
                  <a:pt x="1378343" y="426250"/>
                </a:lnTo>
                <a:lnTo>
                  <a:pt x="1380248" y="438797"/>
                </a:lnTo>
                <a:lnTo>
                  <a:pt x="1430477" y="431177"/>
                </a:lnTo>
                <a:close/>
              </a:path>
              <a:path w="3630929" h="850264">
                <a:moveTo>
                  <a:pt x="1435874" y="703757"/>
                </a:moveTo>
                <a:lnTo>
                  <a:pt x="1423174" y="703757"/>
                </a:lnTo>
                <a:lnTo>
                  <a:pt x="1423174" y="754557"/>
                </a:lnTo>
                <a:lnTo>
                  <a:pt x="1435874" y="754557"/>
                </a:lnTo>
                <a:lnTo>
                  <a:pt x="1435874" y="703757"/>
                </a:lnTo>
                <a:close/>
              </a:path>
              <a:path w="3630929" h="850264">
                <a:moveTo>
                  <a:pt x="1435874" y="614857"/>
                </a:moveTo>
                <a:lnTo>
                  <a:pt x="1423174" y="614857"/>
                </a:lnTo>
                <a:lnTo>
                  <a:pt x="1423174" y="665657"/>
                </a:lnTo>
                <a:lnTo>
                  <a:pt x="1435874" y="665657"/>
                </a:lnTo>
                <a:lnTo>
                  <a:pt x="1435874" y="614857"/>
                </a:lnTo>
                <a:close/>
              </a:path>
              <a:path w="3630929" h="850264">
                <a:moveTo>
                  <a:pt x="1435874" y="525957"/>
                </a:moveTo>
                <a:lnTo>
                  <a:pt x="1423174" y="525957"/>
                </a:lnTo>
                <a:lnTo>
                  <a:pt x="1423174" y="576757"/>
                </a:lnTo>
                <a:lnTo>
                  <a:pt x="1435874" y="576757"/>
                </a:lnTo>
                <a:lnTo>
                  <a:pt x="1435874" y="525957"/>
                </a:lnTo>
                <a:close/>
              </a:path>
              <a:path w="3630929" h="850264">
                <a:moveTo>
                  <a:pt x="1435874" y="437057"/>
                </a:moveTo>
                <a:lnTo>
                  <a:pt x="1423174" y="437057"/>
                </a:lnTo>
                <a:lnTo>
                  <a:pt x="1423174" y="487857"/>
                </a:lnTo>
                <a:lnTo>
                  <a:pt x="1435874" y="487857"/>
                </a:lnTo>
                <a:lnTo>
                  <a:pt x="1435874" y="437057"/>
                </a:lnTo>
                <a:close/>
              </a:path>
              <a:path w="3630929" h="850264">
                <a:moveTo>
                  <a:pt x="1435874" y="348157"/>
                </a:moveTo>
                <a:lnTo>
                  <a:pt x="1423174" y="348157"/>
                </a:lnTo>
                <a:lnTo>
                  <a:pt x="1423174" y="398957"/>
                </a:lnTo>
                <a:lnTo>
                  <a:pt x="1435874" y="398957"/>
                </a:lnTo>
                <a:lnTo>
                  <a:pt x="1435874" y="348157"/>
                </a:lnTo>
                <a:close/>
              </a:path>
              <a:path w="3630929" h="850264">
                <a:moveTo>
                  <a:pt x="1435874" y="259257"/>
                </a:moveTo>
                <a:lnTo>
                  <a:pt x="1423174" y="259257"/>
                </a:lnTo>
                <a:lnTo>
                  <a:pt x="1423174" y="310057"/>
                </a:lnTo>
                <a:lnTo>
                  <a:pt x="1435874" y="310057"/>
                </a:lnTo>
                <a:lnTo>
                  <a:pt x="1435874" y="259257"/>
                </a:lnTo>
                <a:close/>
              </a:path>
              <a:path w="3630929" h="850264">
                <a:moveTo>
                  <a:pt x="1435874" y="170357"/>
                </a:moveTo>
                <a:lnTo>
                  <a:pt x="1423174" y="170357"/>
                </a:lnTo>
                <a:lnTo>
                  <a:pt x="1423174" y="221157"/>
                </a:lnTo>
                <a:lnTo>
                  <a:pt x="1435874" y="221157"/>
                </a:lnTo>
                <a:lnTo>
                  <a:pt x="1435874" y="170357"/>
                </a:lnTo>
                <a:close/>
              </a:path>
              <a:path w="3630929" h="850264">
                <a:moveTo>
                  <a:pt x="1435874" y="81457"/>
                </a:moveTo>
                <a:lnTo>
                  <a:pt x="1423174" y="81457"/>
                </a:lnTo>
                <a:lnTo>
                  <a:pt x="1423174" y="132257"/>
                </a:lnTo>
                <a:lnTo>
                  <a:pt x="1435874" y="132257"/>
                </a:lnTo>
                <a:lnTo>
                  <a:pt x="1435874" y="81457"/>
                </a:lnTo>
                <a:close/>
              </a:path>
              <a:path w="3630929" h="850264">
                <a:moveTo>
                  <a:pt x="1443304" y="0"/>
                </a:moveTo>
                <a:lnTo>
                  <a:pt x="1423174" y="0"/>
                </a:lnTo>
                <a:lnTo>
                  <a:pt x="1423174" y="43357"/>
                </a:lnTo>
                <a:lnTo>
                  <a:pt x="1435874" y="43357"/>
                </a:lnTo>
                <a:lnTo>
                  <a:pt x="1435874" y="12700"/>
                </a:lnTo>
                <a:lnTo>
                  <a:pt x="1443304" y="12700"/>
                </a:lnTo>
                <a:lnTo>
                  <a:pt x="1443304" y="6350"/>
                </a:lnTo>
                <a:lnTo>
                  <a:pt x="1443304" y="0"/>
                </a:lnTo>
                <a:close/>
              </a:path>
              <a:path w="3630929" h="850264">
                <a:moveTo>
                  <a:pt x="1448269" y="837107"/>
                </a:moveTo>
                <a:lnTo>
                  <a:pt x="1435874" y="837107"/>
                </a:lnTo>
                <a:lnTo>
                  <a:pt x="1435874" y="792657"/>
                </a:lnTo>
                <a:lnTo>
                  <a:pt x="1423174" y="792657"/>
                </a:lnTo>
                <a:lnTo>
                  <a:pt x="1423174" y="843457"/>
                </a:lnTo>
                <a:lnTo>
                  <a:pt x="1429524" y="843457"/>
                </a:lnTo>
                <a:lnTo>
                  <a:pt x="1429524" y="849807"/>
                </a:lnTo>
                <a:lnTo>
                  <a:pt x="1448269" y="849807"/>
                </a:lnTo>
                <a:lnTo>
                  <a:pt x="1448269" y="843457"/>
                </a:lnTo>
                <a:lnTo>
                  <a:pt x="1448269" y="837107"/>
                </a:lnTo>
                <a:close/>
              </a:path>
              <a:path w="3630929" h="850264">
                <a:moveTo>
                  <a:pt x="1532204" y="0"/>
                </a:moveTo>
                <a:lnTo>
                  <a:pt x="1481404" y="0"/>
                </a:lnTo>
                <a:lnTo>
                  <a:pt x="1481404" y="12700"/>
                </a:lnTo>
                <a:lnTo>
                  <a:pt x="1532204" y="12700"/>
                </a:lnTo>
                <a:lnTo>
                  <a:pt x="1532204" y="0"/>
                </a:lnTo>
                <a:close/>
              </a:path>
              <a:path w="3630929" h="850264">
                <a:moveTo>
                  <a:pt x="1537169" y="837107"/>
                </a:moveTo>
                <a:lnTo>
                  <a:pt x="1486369" y="837107"/>
                </a:lnTo>
                <a:lnTo>
                  <a:pt x="1486369" y="849807"/>
                </a:lnTo>
                <a:lnTo>
                  <a:pt x="1537169" y="849807"/>
                </a:lnTo>
                <a:lnTo>
                  <a:pt x="1537169" y="837107"/>
                </a:lnTo>
                <a:close/>
              </a:path>
              <a:path w="3630929" h="850264">
                <a:moveTo>
                  <a:pt x="1621104" y="0"/>
                </a:moveTo>
                <a:lnTo>
                  <a:pt x="1570304" y="0"/>
                </a:lnTo>
                <a:lnTo>
                  <a:pt x="1570304" y="12700"/>
                </a:lnTo>
                <a:lnTo>
                  <a:pt x="1621104" y="12700"/>
                </a:lnTo>
                <a:lnTo>
                  <a:pt x="1621104" y="0"/>
                </a:lnTo>
                <a:close/>
              </a:path>
              <a:path w="3630929" h="850264">
                <a:moveTo>
                  <a:pt x="1626069" y="837107"/>
                </a:moveTo>
                <a:lnTo>
                  <a:pt x="1575269" y="837107"/>
                </a:lnTo>
                <a:lnTo>
                  <a:pt x="1575269" y="849807"/>
                </a:lnTo>
                <a:lnTo>
                  <a:pt x="1626069" y="849807"/>
                </a:lnTo>
                <a:lnTo>
                  <a:pt x="1626069" y="837107"/>
                </a:lnTo>
                <a:close/>
              </a:path>
              <a:path w="3630929" h="850264">
                <a:moveTo>
                  <a:pt x="1710004" y="0"/>
                </a:moveTo>
                <a:lnTo>
                  <a:pt x="1659204" y="0"/>
                </a:lnTo>
                <a:lnTo>
                  <a:pt x="1659204" y="12700"/>
                </a:lnTo>
                <a:lnTo>
                  <a:pt x="1710004" y="12700"/>
                </a:lnTo>
                <a:lnTo>
                  <a:pt x="1710004" y="0"/>
                </a:lnTo>
                <a:close/>
              </a:path>
              <a:path w="3630929" h="850264">
                <a:moveTo>
                  <a:pt x="1714969" y="837107"/>
                </a:moveTo>
                <a:lnTo>
                  <a:pt x="1664169" y="837107"/>
                </a:lnTo>
                <a:lnTo>
                  <a:pt x="1664169" y="849807"/>
                </a:lnTo>
                <a:lnTo>
                  <a:pt x="1714969" y="849807"/>
                </a:lnTo>
                <a:lnTo>
                  <a:pt x="1714969" y="837107"/>
                </a:lnTo>
                <a:close/>
              </a:path>
              <a:path w="3630929" h="850264">
                <a:moveTo>
                  <a:pt x="1798904" y="0"/>
                </a:moveTo>
                <a:lnTo>
                  <a:pt x="1748104" y="0"/>
                </a:lnTo>
                <a:lnTo>
                  <a:pt x="1748104" y="12700"/>
                </a:lnTo>
                <a:lnTo>
                  <a:pt x="1798904" y="12700"/>
                </a:lnTo>
                <a:lnTo>
                  <a:pt x="1798904" y="0"/>
                </a:lnTo>
                <a:close/>
              </a:path>
              <a:path w="3630929" h="850264">
                <a:moveTo>
                  <a:pt x="1803869" y="837107"/>
                </a:moveTo>
                <a:lnTo>
                  <a:pt x="1753069" y="837107"/>
                </a:lnTo>
                <a:lnTo>
                  <a:pt x="1753069" y="849807"/>
                </a:lnTo>
                <a:lnTo>
                  <a:pt x="1803869" y="849807"/>
                </a:lnTo>
                <a:lnTo>
                  <a:pt x="1803869" y="837107"/>
                </a:lnTo>
                <a:close/>
              </a:path>
              <a:path w="3630929" h="850264">
                <a:moveTo>
                  <a:pt x="1887804" y="0"/>
                </a:moveTo>
                <a:lnTo>
                  <a:pt x="1837004" y="0"/>
                </a:lnTo>
                <a:lnTo>
                  <a:pt x="1837004" y="12700"/>
                </a:lnTo>
                <a:lnTo>
                  <a:pt x="1887804" y="12700"/>
                </a:lnTo>
                <a:lnTo>
                  <a:pt x="1887804" y="0"/>
                </a:lnTo>
                <a:close/>
              </a:path>
              <a:path w="3630929" h="850264">
                <a:moveTo>
                  <a:pt x="1892769" y="837107"/>
                </a:moveTo>
                <a:lnTo>
                  <a:pt x="1841969" y="837107"/>
                </a:lnTo>
                <a:lnTo>
                  <a:pt x="1841969" y="849807"/>
                </a:lnTo>
                <a:lnTo>
                  <a:pt x="1892769" y="849807"/>
                </a:lnTo>
                <a:lnTo>
                  <a:pt x="1892769" y="837107"/>
                </a:lnTo>
                <a:close/>
              </a:path>
              <a:path w="3630929" h="850264">
                <a:moveTo>
                  <a:pt x="1976704" y="0"/>
                </a:moveTo>
                <a:lnTo>
                  <a:pt x="1925904" y="0"/>
                </a:lnTo>
                <a:lnTo>
                  <a:pt x="1925904" y="12700"/>
                </a:lnTo>
                <a:lnTo>
                  <a:pt x="1976704" y="12700"/>
                </a:lnTo>
                <a:lnTo>
                  <a:pt x="1976704" y="0"/>
                </a:lnTo>
                <a:close/>
              </a:path>
              <a:path w="3630929" h="850264">
                <a:moveTo>
                  <a:pt x="1981669" y="837107"/>
                </a:moveTo>
                <a:lnTo>
                  <a:pt x="1930869" y="837107"/>
                </a:lnTo>
                <a:lnTo>
                  <a:pt x="1930869" y="849807"/>
                </a:lnTo>
                <a:lnTo>
                  <a:pt x="1981669" y="849807"/>
                </a:lnTo>
                <a:lnTo>
                  <a:pt x="1981669" y="837107"/>
                </a:lnTo>
                <a:close/>
              </a:path>
              <a:path w="3630929" h="850264">
                <a:moveTo>
                  <a:pt x="2065604" y="0"/>
                </a:moveTo>
                <a:lnTo>
                  <a:pt x="2014804" y="0"/>
                </a:lnTo>
                <a:lnTo>
                  <a:pt x="2014804" y="12700"/>
                </a:lnTo>
                <a:lnTo>
                  <a:pt x="2065604" y="12700"/>
                </a:lnTo>
                <a:lnTo>
                  <a:pt x="2065604" y="0"/>
                </a:lnTo>
                <a:close/>
              </a:path>
              <a:path w="3630929" h="850264">
                <a:moveTo>
                  <a:pt x="2070569" y="837107"/>
                </a:moveTo>
                <a:lnTo>
                  <a:pt x="2019769" y="837107"/>
                </a:lnTo>
                <a:lnTo>
                  <a:pt x="2019769" y="849807"/>
                </a:lnTo>
                <a:lnTo>
                  <a:pt x="2070569" y="849807"/>
                </a:lnTo>
                <a:lnTo>
                  <a:pt x="2070569" y="837107"/>
                </a:lnTo>
                <a:close/>
              </a:path>
              <a:path w="3630929" h="850264">
                <a:moveTo>
                  <a:pt x="2154504" y="0"/>
                </a:moveTo>
                <a:lnTo>
                  <a:pt x="2103704" y="0"/>
                </a:lnTo>
                <a:lnTo>
                  <a:pt x="2103704" y="12700"/>
                </a:lnTo>
                <a:lnTo>
                  <a:pt x="2154504" y="12700"/>
                </a:lnTo>
                <a:lnTo>
                  <a:pt x="2154504" y="0"/>
                </a:lnTo>
                <a:close/>
              </a:path>
              <a:path w="3630929" h="850264">
                <a:moveTo>
                  <a:pt x="2159470" y="837107"/>
                </a:moveTo>
                <a:lnTo>
                  <a:pt x="2108670" y="837107"/>
                </a:lnTo>
                <a:lnTo>
                  <a:pt x="2108670" y="849807"/>
                </a:lnTo>
                <a:lnTo>
                  <a:pt x="2159470" y="849807"/>
                </a:lnTo>
                <a:lnTo>
                  <a:pt x="2159470" y="837107"/>
                </a:lnTo>
                <a:close/>
              </a:path>
              <a:path w="3630929" h="850264">
                <a:moveTo>
                  <a:pt x="2243404" y="0"/>
                </a:moveTo>
                <a:lnTo>
                  <a:pt x="2192604" y="0"/>
                </a:lnTo>
                <a:lnTo>
                  <a:pt x="2192604" y="12700"/>
                </a:lnTo>
                <a:lnTo>
                  <a:pt x="2243404" y="12700"/>
                </a:lnTo>
                <a:lnTo>
                  <a:pt x="2243404" y="0"/>
                </a:lnTo>
                <a:close/>
              </a:path>
              <a:path w="3630929" h="850264">
                <a:moveTo>
                  <a:pt x="2248370" y="837107"/>
                </a:moveTo>
                <a:lnTo>
                  <a:pt x="2197570" y="837107"/>
                </a:lnTo>
                <a:lnTo>
                  <a:pt x="2197570" y="849807"/>
                </a:lnTo>
                <a:lnTo>
                  <a:pt x="2248370" y="849807"/>
                </a:lnTo>
                <a:lnTo>
                  <a:pt x="2248370" y="837107"/>
                </a:lnTo>
                <a:close/>
              </a:path>
              <a:path w="3630929" h="850264">
                <a:moveTo>
                  <a:pt x="2332304" y="0"/>
                </a:moveTo>
                <a:lnTo>
                  <a:pt x="2281504" y="0"/>
                </a:lnTo>
                <a:lnTo>
                  <a:pt x="2281504" y="12700"/>
                </a:lnTo>
                <a:lnTo>
                  <a:pt x="2332304" y="12700"/>
                </a:lnTo>
                <a:lnTo>
                  <a:pt x="2332304" y="0"/>
                </a:lnTo>
                <a:close/>
              </a:path>
              <a:path w="3630929" h="850264">
                <a:moveTo>
                  <a:pt x="2337270" y="837107"/>
                </a:moveTo>
                <a:lnTo>
                  <a:pt x="2286470" y="837107"/>
                </a:lnTo>
                <a:lnTo>
                  <a:pt x="2286470" y="849807"/>
                </a:lnTo>
                <a:lnTo>
                  <a:pt x="2337270" y="849807"/>
                </a:lnTo>
                <a:lnTo>
                  <a:pt x="2337270" y="837107"/>
                </a:lnTo>
                <a:close/>
              </a:path>
              <a:path w="3630929" h="850264">
                <a:moveTo>
                  <a:pt x="2421204" y="0"/>
                </a:moveTo>
                <a:lnTo>
                  <a:pt x="2370404" y="0"/>
                </a:lnTo>
                <a:lnTo>
                  <a:pt x="2370404" y="12700"/>
                </a:lnTo>
                <a:lnTo>
                  <a:pt x="2421204" y="12700"/>
                </a:lnTo>
                <a:lnTo>
                  <a:pt x="2421204" y="0"/>
                </a:lnTo>
                <a:close/>
              </a:path>
              <a:path w="3630929" h="850264">
                <a:moveTo>
                  <a:pt x="2426170" y="837107"/>
                </a:moveTo>
                <a:lnTo>
                  <a:pt x="2375370" y="837107"/>
                </a:lnTo>
                <a:lnTo>
                  <a:pt x="2375370" y="849807"/>
                </a:lnTo>
                <a:lnTo>
                  <a:pt x="2426170" y="849807"/>
                </a:lnTo>
                <a:lnTo>
                  <a:pt x="2426170" y="837107"/>
                </a:lnTo>
                <a:close/>
              </a:path>
              <a:path w="3630929" h="850264">
                <a:moveTo>
                  <a:pt x="2510104" y="0"/>
                </a:moveTo>
                <a:lnTo>
                  <a:pt x="2459304" y="0"/>
                </a:lnTo>
                <a:lnTo>
                  <a:pt x="2459304" y="12700"/>
                </a:lnTo>
                <a:lnTo>
                  <a:pt x="2510104" y="12700"/>
                </a:lnTo>
                <a:lnTo>
                  <a:pt x="2510104" y="0"/>
                </a:lnTo>
                <a:close/>
              </a:path>
              <a:path w="3630929" h="850264">
                <a:moveTo>
                  <a:pt x="2515070" y="837107"/>
                </a:moveTo>
                <a:lnTo>
                  <a:pt x="2464270" y="837107"/>
                </a:lnTo>
                <a:lnTo>
                  <a:pt x="2464270" y="849807"/>
                </a:lnTo>
                <a:lnTo>
                  <a:pt x="2515070" y="849807"/>
                </a:lnTo>
                <a:lnTo>
                  <a:pt x="2515070" y="837107"/>
                </a:lnTo>
                <a:close/>
              </a:path>
              <a:path w="3630929" h="850264">
                <a:moveTo>
                  <a:pt x="2599004" y="0"/>
                </a:moveTo>
                <a:lnTo>
                  <a:pt x="2548204" y="0"/>
                </a:lnTo>
                <a:lnTo>
                  <a:pt x="2548204" y="12700"/>
                </a:lnTo>
                <a:lnTo>
                  <a:pt x="2599004" y="12700"/>
                </a:lnTo>
                <a:lnTo>
                  <a:pt x="2599004" y="0"/>
                </a:lnTo>
                <a:close/>
              </a:path>
              <a:path w="3630929" h="850264">
                <a:moveTo>
                  <a:pt x="2603970" y="837107"/>
                </a:moveTo>
                <a:lnTo>
                  <a:pt x="2553170" y="837107"/>
                </a:lnTo>
                <a:lnTo>
                  <a:pt x="2553170" y="849807"/>
                </a:lnTo>
                <a:lnTo>
                  <a:pt x="2603970" y="849807"/>
                </a:lnTo>
                <a:lnTo>
                  <a:pt x="2603970" y="837107"/>
                </a:lnTo>
                <a:close/>
              </a:path>
              <a:path w="3630929" h="850264">
                <a:moveTo>
                  <a:pt x="2687904" y="0"/>
                </a:moveTo>
                <a:lnTo>
                  <a:pt x="2637104" y="0"/>
                </a:lnTo>
                <a:lnTo>
                  <a:pt x="2637104" y="12700"/>
                </a:lnTo>
                <a:lnTo>
                  <a:pt x="2687904" y="12700"/>
                </a:lnTo>
                <a:lnTo>
                  <a:pt x="2687904" y="0"/>
                </a:lnTo>
                <a:close/>
              </a:path>
              <a:path w="3630929" h="850264">
                <a:moveTo>
                  <a:pt x="2692870" y="837107"/>
                </a:moveTo>
                <a:lnTo>
                  <a:pt x="2642070" y="837107"/>
                </a:lnTo>
                <a:lnTo>
                  <a:pt x="2642070" y="849807"/>
                </a:lnTo>
                <a:lnTo>
                  <a:pt x="2692870" y="849807"/>
                </a:lnTo>
                <a:lnTo>
                  <a:pt x="2692870" y="837107"/>
                </a:lnTo>
                <a:close/>
              </a:path>
              <a:path w="3630929" h="850264">
                <a:moveTo>
                  <a:pt x="2776804" y="0"/>
                </a:moveTo>
                <a:lnTo>
                  <a:pt x="2726004" y="0"/>
                </a:lnTo>
                <a:lnTo>
                  <a:pt x="2726004" y="12700"/>
                </a:lnTo>
                <a:lnTo>
                  <a:pt x="2776804" y="12700"/>
                </a:lnTo>
                <a:lnTo>
                  <a:pt x="2776804" y="0"/>
                </a:lnTo>
                <a:close/>
              </a:path>
              <a:path w="3630929" h="850264">
                <a:moveTo>
                  <a:pt x="2781770" y="837107"/>
                </a:moveTo>
                <a:lnTo>
                  <a:pt x="2730970" y="837107"/>
                </a:lnTo>
                <a:lnTo>
                  <a:pt x="2730970" y="849807"/>
                </a:lnTo>
                <a:lnTo>
                  <a:pt x="2781770" y="849807"/>
                </a:lnTo>
                <a:lnTo>
                  <a:pt x="2781770" y="837107"/>
                </a:lnTo>
                <a:close/>
              </a:path>
              <a:path w="3630929" h="850264">
                <a:moveTo>
                  <a:pt x="2865704" y="0"/>
                </a:moveTo>
                <a:lnTo>
                  <a:pt x="2814904" y="0"/>
                </a:lnTo>
                <a:lnTo>
                  <a:pt x="2814904" y="12700"/>
                </a:lnTo>
                <a:lnTo>
                  <a:pt x="2865704" y="12700"/>
                </a:lnTo>
                <a:lnTo>
                  <a:pt x="2865704" y="0"/>
                </a:lnTo>
                <a:close/>
              </a:path>
              <a:path w="3630929" h="850264">
                <a:moveTo>
                  <a:pt x="2870670" y="837107"/>
                </a:moveTo>
                <a:lnTo>
                  <a:pt x="2819870" y="837107"/>
                </a:lnTo>
                <a:lnTo>
                  <a:pt x="2819870" y="849807"/>
                </a:lnTo>
                <a:lnTo>
                  <a:pt x="2870670" y="849807"/>
                </a:lnTo>
                <a:lnTo>
                  <a:pt x="2870670" y="837107"/>
                </a:lnTo>
                <a:close/>
              </a:path>
              <a:path w="3630929" h="850264">
                <a:moveTo>
                  <a:pt x="2954604" y="0"/>
                </a:moveTo>
                <a:lnTo>
                  <a:pt x="2903804" y="0"/>
                </a:lnTo>
                <a:lnTo>
                  <a:pt x="2903804" y="12700"/>
                </a:lnTo>
                <a:lnTo>
                  <a:pt x="2954604" y="12700"/>
                </a:lnTo>
                <a:lnTo>
                  <a:pt x="2954604" y="0"/>
                </a:lnTo>
                <a:close/>
              </a:path>
              <a:path w="3630929" h="850264">
                <a:moveTo>
                  <a:pt x="2959570" y="837107"/>
                </a:moveTo>
                <a:lnTo>
                  <a:pt x="2908770" y="837107"/>
                </a:lnTo>
                <a:lnTo>
                  <a:pt x="2908770" y="849807"/>
                </a:lnTo>
                <a:lnTo>
                  <a:pt x="2959570" y="849807"/>
                </a:lnTo>
                <a:lnTo>
                  <a:pt x="2959570" y="837107"/>
                </a:lnTo>
                <a:close/>
              </a:path>
              <a:path w="3630929" h="850264">
                <a:moveTo>
                  <a:pt x="3043504" y="0"/>
                </a:moveTo>
                <a:lnTo>
                  <a:pt x="2992704" y="0"/>
                </a:lnTo>
                <a:lnTo>
                  <a:pt x="2992704" y="12700"/>
                </a:lnTo>
                <a:lnTo>
                  <a:pt x="3043504" y="12700"/>
                </a:lnTo>
                <a:lnTo>
                  <a:pt x="3043504" y="0"/>
                </a:lnTo>
                <a:close/>
              </a:path>
              <a:path w="3630929" h="850264">
                <a:moveTo>
                  <a:pt x="3048470" y="837107"/>
                </a:moveTo>
                <a:lnTo>
                  <a:pt x="2997670" y="837107"/>
                </a:lnTo>
                <a:lnTo>
                  <a:pt x="2997670" y="849807"/>
                </a:lnTo>
                <a:lnTo>
                  <a:pt x="3048470" y="849807"/>
                </a:lnTo>
                <a:lnTo>
                  <a:pt x="3048470" y="837107"/>
                </a:lnTo>
                <a:close/>
              </a:path>
              <a:path w="3630929" h="850264">
                <a:moveTo>
                  <a:pt x="3132404" y="0"/>
                </a:moveTo>
                <a:lnTo>
                  <a:pt x="3081604" y="0"/>
                </a:lnTo>
                <a:lnTo>
                  <a:pt x="3081604" y="12700"/>
                </a:lnTo>
                <a:lnTo>
                  <a:pt x="3132404" y="12700"/>
                </a:lnTo>
                <a:lnTo>
                  <a:pt x="3132404" y="0"/>
                </a:lnTo>
                <a:close/>
              </a:path>
              <a:path w="3630929" h="850264">
                <a:moveTo>
                  <a:pt x="3137370" y="837107"/>
                </a:moveTo>
                <a:lnTo>
                  <a:pt x="3086570" y="837107"/>
                </a:lnTo>
                <a:lnTo>
                  <a:pt x="3086570" y="849807"/>
                </a:lnTo>
                <a:lnTo>
                  <a:pt x="3137370" y="849807"/>
                </a:lnTo>
                <a:lnTo>
                  <a:pt x="3137370" y="837107"/>
                </a:lnTo>
                <a:close/>
              </a:path>
              <a:path w="3630929" h="850264">
                <a:moveTo>
                  <a:pt x="3221304" y="0"/>
                </a:moveTo>
                <a:lnTo>
                  <a:pt x="3170504" y="0"/>
                </a:lnTo>
                <a:lnTo>
                  <a:pt x="3170504" y="12700"/>
                </a:lnTo>
                <a:lnTo>
                  <a:pt x="3221304" y="12700"/>
                </a:lnTo>
                <a:lnTo>
                  <a:pt x="3221304" y="0"/>
                </a:lnTo>
                <a:close/>
              </a:path>
              <a:path w="3630929" h="850264">
                <a:moveTo>
                  <a:pt x="3226270" y="837107"/>
                </a:moveTo>
                <a:lnTo>
                  <a:pt x="3175470" y="837107"/>
                </a:lnTo>
                <a:lnTo>
                  <a:pt x="3175470" y="849807"/>
                </a:lnTo>
                <a:lnTo>
                  <a:pt x="3226270" y="849807"/>
                </a:lnTo>
                <a:lnTo>
                  <a:pt x="3226270" y="837107"/>
                </a:lnTo>
                <a:close/>
              </a:path>
              <a:path w="3630929" h="850264">
                <a:moveTo>
                  <a:pt x="3310204" y="0"/>
                </a:moveTo>
                <a:lnTo>
                  <a:pt x="3259404" y="0"/>
                </a:lnTo>
                <a:lnTo>
                  <a:pt x="3259404" y="12700"/>
                </a:lnTo>
                <a:lnTo>
                  <a:pt x="3310204" y="12700"/>
                </a:lnTo>
                <a:lnTo>
                  <a:pt x="3310204" y="0"/>
                </a:lnTo>
                <a:close/>
              </a:path>
              <a:path w="3630929" h="850264">
                <a:moveTo>
                  <a:pt x="3315170" y="837107"/>
                </a:moveTo>
                <a:lnTo>
                  <a:pt x="3264370" y="837107"/>
                </a:lnTo>
                <a:lnTo>
                  <a:pt x="3264370" y="849807"/>
                </a:lnTo>
                <a:lnTo>
                  <a:pt x="3315170" y="849807"/>
                </a:lnTo>
                <a:lnTo>
                  <a:pt x="3315170" y="837107"/>
                </a:lnTo>
                <a:close/>
              </a:path>
              <a:path w="3630929" h="850264">
                <a:moveTo>
                  <a:pt x="3399104" y="0"/>
                </a:moveTo>
                <a:lnTo>
                  <a:pt x="3348304" y="0"/>
                </a:lnTo>
                <a:lnTo>
                  <a:pt x="3348304" y="12700"/>
                </a:lnTo>
                <a:lnTo>
                  <a:pt x="3399104" y="12700"/>
                </a:lnTo>
                <a:lnTo>
                  <a:pt x="3399104" y="0"/>
                </a:lnTo>
                <a:close/>
              </a:path>
              <a:path w="3630929" h="850264">
                <a:moveTo>
                  <a:pt x="3404070" y="837107"/>
                </a:moveTo>
                <a:lnTo>
                  <a:pt x="3353270" y="837107"/>
                </a:lnTo>
                <a:lnTo>
                  <a:pt x="3353270" y="849807"/>
                </a:lnTo>
                <a:lnTo>
                  <a:pt x="3404070" y="849807"/>
                </a:lnTo>
                <a:lnTo>
                  <a:pt x="3404070" y="837107"/>
                </a:lnTo>
                <a:close/>
              </a:path>
              <a:path w="3630929" h="850264">
                <a:moveTo>
                  <a:pt x="3488004" y="0"/>
                </a:moveTo>
                <a:lnTo>
                  <a:pt x="3437204" y="0"/>
                </a:lnTo>
                <a:lnTo>
                  <a:pt x="3437204" y="12700"/>
                </a:lnTo>
                <a:lnTo>
                  <a:pt x="3488004" y="12700"/>
                </a:lnTo>
                <a:lnTo>
                  <a:pt x="3488004" y="0"/>
                </a:lnTo>
                <a:close/>
              </a:path>
              <a:path w="3630929" h="850264">
                <a:moveTo>
                  <a:pt x="3492970" y="837107"/>
                </a:moveTo>
                <a:lnTo>
                  <a:pt x="3442170" y="837107"/>
                </a:lnTo>
                <a:lnTo>
                  <a:pt x="3442170" y="849807"/>
                </a:lnTo>
                <a:lnTo>
                  <a:pt x="3492970" y="849807"/>
                </a:lnTo>
                <a:lnTo>
                  <a:pt x="3492970" y="837107"/>
                </a:lnTo>
                <a:close/>
              </a:path>
              <a:path w="3630929" h="850264">
                <a:moveTo>
                  <a:pt x="3576904" y="0"/>
                </a:moveTo>
                <a:lnTo>
                  <a:pt x="3526104" y="0"/>
                </a:lnTo>
                <a:lnTo>
                  <a:pt x="3526104" y="12700"/>
                </a:lnTo>
                <a:lnTo>
                  <a:pt x="3576904" y="12700"/>
                </a:lnTo>
                <a:lnTo>
                  <a:pt x="3576904" y="0"/>
                </a:lnTo>
                <a:close/>
              </a:path>
              <a:path w="3630929" h="850264">
                <a:moveTo>
                  <a:pt x="3581870" y="837107"/>
                </a:moveTo>
                <a:lnTo>
                  <a:pt x="3531070" y="837107"/>
                </a:lnTo>
                <a:lnTo>
                  <a:pt x="3531070" y="849807"/>
                </a:lnTo>
                <a:lnTo>
                  <a:pt x="3581870" y="849807"/>
                </a:lnTo>
                <a:lnTo>
                  <a:pt x="3581870" y="837107"/>
                </a:lnTo>
                <a:close/>
              </a:path>
              <a:path w="3630929" h="850264">
                <a:moveTo>
                  <a:pt x="3630726" y="797064"/>
                </a:moveTo>
                <a:lnTo>
                  <a:pt x="3618026" y="797064"/>
                </a:lnTo>
                <a:lnTo>
                  <a:pt x="3618026" y="843457"/>
                </a:lnTo>
                <a:lnTo>
                  <a:pt x="3619970" y="841514"/>
                </a:lnTo>
                <a:lnTo>
                  <a:pt x="3619970" y="849807"/>
                </a:lnTo>
                <a:lnTo>
                  <a:pt x="3630726" y="849807"/>
                </a:lnTo>
                <a:lnTo>
                  <a:pt x="3630726" y="837107"/>
                </a:lnTo>
                <a:lnTo>
                  <a:pt x="3630726" y="797064"/>
                </a:lnTo>
                <a:close/>
              </a:path>
              <a:path w="3630929" h="850264">
                <a:moveTo>
                  <a:pt x="3630726" y="708164"/>
                </a:moveTo>
                <a:lnTo>
                  <a:pt x="3618026" y="708164"/>
                </a:lnTo>
                <a:lnTo>
                  <a:pt x="3618026" y="758964"/>
                </a:lnTo>
                <a:lnTo>
                  <a:pt x="3630726" y="758964"/>
                </a:lnTo>
                <a:lnTo>
                  <a:pt x="3630726" y="708164"/>
                </a:lnTo>
                <a:close/>
              </a:path>
              <a:path w="3630929" h="850264">
                <a:moveTo>
                  <a:pt x="3630726" y="619264"/>
                </a:moveTo>
                <a:lnTo>
                  <a:pt x="3618026" y="619264"/>
                </a:lnTo>
                <a:lnTo>
                  <a:pt x="3618026" y="670064"/>
                </a:lnTo>
                <a:lnTo>
                  <a:pt x="3630726" y="670064"/>
                </a:lnTo>
                <a:lnTo>
                  <a:pt x="3630726" y="619264"/>
                </a:lnTo>
                <a:close/>
              </a:path>
              <a:path w="3630929" h="850264">
                <a:moveTo>
                  <a:pt x="3630726" y="530364"/>
                </a:moveTo>
                <a:lnTo>
                  <a:pt x="3618026" y="530364"/>
                </a:lnTo>
                <a:lnTo>
                  <a:pt x="3618026" y="581164"/>
                </a:lnTo>
                <a:lnTo>
                  <a:pt x="3630726" y="581164"/>
                </a:lnTo>
                <a:lnTo>
                  <a:pt x="3630726" y="530364"/>
                </a:lnTo>
                <a:close/>
              </a:path>
              <a:path w="3630929" h="850264">
                <a:moveTo>
                  <a:pt x="3630726" y="441464"/>
                </a:moveTo>
                <a:lnTo>
                  <a:pt x="3618026" y="441464"/>
                </a:lnTo>
                <a:lnTo>
                  <a:pt x="3618026" y="492264"/>
                </a:lnTo>
                <a:lnTo>
                  <a:pt x="3630726" y="492264"/>
                </a:lnTo>
                <a:lnTo>
                  <a:pt x="3630726" y="441464"/>
                </a:lnTo>
                <a:close/>
              </a:path>
              <a:path w="3630929" h="850264">
                <a:moveTo>
                  <a:pt x="3630726" y="352564"/>
                </a:moveTo>
                <a:lnTo>
                  <a:pt x="3618026" y="352564"/>
                </a:lnTo>
                <a:lnTo>
                  <a:pt x="3618026" y="403364"/>
                </a:lnTo>
                <a:lnTo>
                  <a:pt x="3630726" y="403364"/>
                </a:lnTo>
                <a:lnTo>
                  <a:pt x="3630726" y="352564"/>
                </a:lnTo>
                <a:close/>
              </a:path>
              <a:path w="3630929" h="850264">
                <a:moveTo>
                  <a:pt x="3630726" y="263664"/>
                </a:moveTo>
                <a:lnTo>
                  <a:pt x="3618026" y="263664"/>
                </a:lnTo>
                <a:lnTo>
                  <a:pt x="3618026" y="314464"/>
                </a:lnTo>
                <a:lnTo>
                  <a:pt x="3630726" y="314464"/>
                </a:lnTo>
                <a:lnTo>
                  <a:pt x="3630726" y="263664"/>
                </a:lnTo>
                <a:close/>
              </a:path>
              <a:path w="3630929" h="850264">
                <a:moveTo>
                  <a:pt x="3630726" y="174764"/>
                </a:moveTo>
                <a:lnTo>
                  <a:pt x="3618026" y="174764"/>
                </a:lnTo>
                <a:lnTo>
                  <a:pt x="3618026" y="225564"/>
                </a:lnTo>
                <a:lnTo>
                  <a:pt x="3630726" y="225564"/>
                </a:lnTo>
                <a:lnTo>
                  <a:pt x="3630726" y="174764"/>
                </a:lnTo>
                <a:close/>
              </a:path>
              <a:path w="3630929" h="850264">
                <a:moveTo>
                  <a:pt x="3630726" y="85864"/>
                </a:moveTo>
                <a:lnTo>
                  <a:pt x="3618026" y="85864"/>
                </a:lnTo>
                <a:lnTo>
                  <a:pt x="3618026" y="136664"/>
                </a:lnTo>
                <a:lnTo>
                  <a:pt x="3630726" y="136664"/>
                </a:lnTo>
                <a:lnTo>
                  <a:pt x="3630726" y="85864"/>
                </a:lnTo>
                <a:close/>
              </a:path>
              <a:path w="3630929" h="850264">
                <a:moveTo>
                  <a:pt x="3630726" y="0"/>
                </a:moveTo>
                <a:lnTo>
                  <a:pt x="3615004" y="0"/>
                </a:lnTo>
                <a:lnTo>
                  <a:pt x="3615004" y="12700"/>
                </a:lnTo>
                <a:lnTo>
                  <a:pt x="3618026" y="12700"/>
                </a:lnTo>
                <a:lnTo>
                  <a:pt x="3618026" y="47764"/>
                </a:lnTo>
                <a:lnTo>
                  <a:pt x="3630726" y="47764"/>
                </a:lnTo>
                <a:lnTo>
                  <a:pt x="3630726" y="12700"/>
                </a:lnTo>
                <a:lnTo>
                  <a:pt x="3630726" y="6350"/>
                </a:lnTo>
                <a:lnTo>
                  <a:pt x="3630726" y="0"/>
                </a:lnTo>
                <a:close/>
              </a:path>
            </a:pathLst>
          </a:custGeom>
          <a:solidFill>
            <a:srgbClr val="8FA7C4"/>
          </a:solidFill>
          <a:ln>
            <a:solidFill>
              <a:schemeClr val="bg1"/>
            </a:solidFill>
          </a:ln>
        </p:spPr>
        <p:txBody>
          <a:bodyPr wrap="square" lIns="0" tIns="0" rIns="0" bIns="0" rtlCol="0"/>
          <a:lstStyle/>
          <a:p>
            <a:endParaRPr/>
          </a:p>
        </p:txBody>
      </p:sp>
      <p:pic>
        <p:nvPicPr>
          <p:cNvPr id="9" name="object 9"/>
          <p:cNvPicPr/>
          <p:nvPr/>
        </p:nvPicPr>
        <p:blipFill>
          <a:blip r:embed="rId4" cstate="print"/>
          <a:stretch>
            <a:fillRect/>
          </a:stretch>
        </p:blipFill>
        <p:spPr>
          <a:xfrm>
            <a:off x="2335423" y="4093592"/>
            <a:ext cx="469900" cy="469900"/>
          </a:xfrm>
          <a:prstGeom prst="rect">
            <a:avLst/>
          </a:prstGeom>
          <a:ln>
            <a:solidFill>
              <a:schemeClr val="bg1"/>
            </a:solidFill>
          </a:ln>
        </p:spPr>
      </p:pic>
      <p:sp>
        <p:nvSpPr>
          <p:cNvPr id="10" name="object 10"/>
          <p:cNvSpPr txBox="1"/>
          <p:nvPr/>
        </p:nvSpPr>
        <p:spPr>
          <a:xfrm>
            <a:off x="1977922" y="4686300"/>
            <a:ext cx="11296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Internet</a:t>
            </a:r>
            <a:r>
              <a:rPr sz="1400" spc="-65" dirty="0">
                <a:solidFill>
                  <a:srgbClr val="FFFFFF"/>
                </a:solidFill>
                <a:latin typeface="Arial"/>
                <a:cs typeface="Arial"/>
              </a:rPr>
              <a:t> </a:t>
            </a:r>
            <a:r>
              <a:rPr sz="1400" spc="-5" dirty="0">
                <a:solidFill>
                  <a:srgbClr val="FFFFFF"/>
                </a:solidFill>
                <a:latin typeface="Arial"/>
                <a:cs typeface="Arial"/>
              </a:rPr>
              <a:t>Client</a:t>
            </a:r>
            <a:endParaRPr sz="1400">
              <a:latin typeface="Arial"/>
              <a:cs typeface="Arial"/>
            </a:endParaRPr>
          </a:p>
        </p:txBody>
      </p:sp>
      <p:grpSp>
        <p:nvGrpSpPr>
          <p:cNvPr id="11" name="object 11"/>
          <p:cNvGrpSpPr/>
          <p:nvPr/>
        </p:nvGrpSpPr>
        <p:grpSpPr>
          <a:xfrm>
            <a:off x="7922765" y="3969862"/>
            <a:ext cx="3063240" cy="1744980"/>
            <a:chOff x="7922765" y="3969862"/>
            <a:chExt cx="3063240" cy="1744980"/>
          </a:xfrm>
        </p:grpSpPr>
        <p:sp>
          <p:nvSpPr>
            <p:cNvPr id="12" name="object 12"/>
            <p:cNvSpPr/>
            <p:nvPr/>
          </p:nvSpPr>
          <p:spPr>
            <a:xfrm>
              <a:off x="7929115" y="3976212"/>
              <a:ext cx="3050540" cy="1732280"/>
            </a:xfrm>
            <a:custGeom>
              <a:avLst/>
              <a:gdLst/>
              <a:ahLst/>
              <a:cxnLst/>
              <a:rect l="l" t="t" r="r" b="b"/>
              <a:pathLst>
                <a:path w="3050540" h="1732279">
                  <a:moveTo>
                    <a:pt x="0" y="0"/>
                  </a:moveTo>
                  <a:lnTo>
                    <a:pt x="3050160" y="0"/>
                  </a:lnTo>
                  <a:lnTo>
                    <a:pt x="3050160" y="1732241"/>
                  </a:lnTo>
                  <a:lnTo>
                    <a:pt x="0" y="1732241"/>
                  </a:lnTo>
                  <a:lnTo>
                    <a:pt x="0" y="0"/>
                  </a:lnTo>
                  <a:close/>
                </a:path>
              </a:pathLst>
            </a:custGeom>
            <a:ln w="12700">
              <a:solidFill>
                <a:schemeClr val="bg1"/>
              </a:solidFill>
            </a:ln>
          </p:spPr>
          <p:txBody>
            <a:bodyPr wrap="square" lIns="0" tIns="0" rIns="0" bIns="0" rtlCol="0"/>
            <a:lstStyle/>
            <a:p>
              <a:endParaRPr/>
            </a:p>
          </p:txBody>
        </p:sp>
        <p:sp>
          <p:nvSpPr>
            <p:cNvPr id="13" name="object 13"/>
            <p:cNvSpPr/>
            <p:nvPr/>
          </p:nvSpPr>
          <p:spPr>
            <a:xfrm>
              <a:off x="8274547" y="4336210"/>
              <a:ext cx="2493010" cy="1261745"/>
            </a:xfrm>
            <a:custGeom>
              <a:avLst/>
              <a:gdLst/>
              <a:ahLst/>
              <a:cxnLst/>
              <a:rect l="l" t="t" r="r" b="b"/>
              <a:pathLst>
                <a:path w="2493009" h="1261745">
                  <a:moveTo>
                    <a:pt x="2492714" y="0"/>
                  </a:moveTo>
                  <a:lnTo>
                    <a:pt x="0" y="0"/>
                  </a:lnTo>
                  <a:lnTo>
                    <a:pt x="0" y="1261362"/>
                  </a:lnTo>
                  <a:lnTo>
                    <a:pt x="2492714" y="1261362"/>
                  </a:lnTo>
                  <a:lnTo>
                    <a:pt x="2492714" y="0"/>
                  </a:lnTo>
                  <a:close/>
                </a:path>
              </a:pathLst>
            </a:custGeom>
            <a:solidFill>
              <a:srgbClr val="E2F0D9">
                <a:alpha val="19999"/>
              </a:srgbClr>
            </a:solidFill>
            <a:ln>
              <a:solidFill>
                <a:schemeClr val="bg1"/>
              </a:solidFill>
            </a:ln>
          </p:spPr>
          <p:txBody>
            <a:bodyPr wrap="square" lIns="0" tIns="0" rIns="0" bIns="0" rtlCol="0"/>
            <a:lstStyle/>
            <a:p>
              <a:endParaRPr/>
            </a:p>
          </p:txBody>
        </p:sp>
      </p:grpSp>
      <p:sp>
        <p:nvSpPr>
          <p:cNvPr id="14" name="object 14"/>
          <p:cNvSpPr txBox="1"/>
          <p:nvPr/>
        </p:nvSpPr>
        <p:spPr>
          <a:xfrm>
            <a:off x="8600175" y="4051300"/>
            <a:ext cx="1419860" cy="513080"/>
          </a:xfrm>
          <a:prstGeom prst="rect">
            <a:avLst/>
          </a:prstGeom>
          <a:ln>
            <a:solidFill>
              <a:schemeClr val="bg1"/>
            </a:solidFill>
          </a:ln>
        </p:spPr>
        <p:txBody>
          <a:bodyPr vert="horz" wrap="square" lIns="0" tIns="12700" rIns="0" bIns="0" rtlCol="0">
            <a:spAutoFit/>
          </a:bodyPr>
          <a:lstStyle/>
          <a:p>
            <a:pPr marL="300990">
              <a:lnSpc>
                <a:spcPct val="100000"/>
              </a:lnSpc>
              <a:spcBef>
                <a:spcPts val="100"/>
              </a:spcBef>
            </a:pPr>
            <a:r>
              <a:rPr sz="1200" spc="-5" dirty="0">
                <a:solidFill>
                  <a:srgbClr val="00A0C8"/>
                </a:solidFill>
                <a:latin typeface="Arial"/>
                <a:cs typeface="Arial"/>
              </a:rPr>
              <a:t>Availability</a:t>
            </a:r>
            <a:r>
              <a:rPr sz="1200" spc="-55" dirty="0">
                <a:solidFill>
                  <a:srgbClr val="00A0C8"/>
                </a:solidFill>
                <a:latin typeface="Arial"/>
                <a:cs typeface="Arial"/>
              </a:rPr>
              <a:t> </a:t>
            </a:r>
            <a:r>
              <a:rPr sz="1200" spc="-5" dirty="0">
                <a:solidFill>
                  <a:srgbClr val="00A0C8"/>
                </a:solidFill>
                <a:latin typeface="Arial"/>
                <a:cs typeface="Arial"/>
              </a:rPr>
              <a:t>Zone</a:t>
            </a:r>
            <a:endParaRPr sz="1200">
              <a:latin typeface="Arial"/>
              <a:cs typeface="Arial"/>
            </a:endParaRPr>
          </a:p>
          <a:p>
            <a:pPr marL="12700">
              <a:lnSpc>
                <a:spcPct val="100000"/>
              </a:lnSpc>
              <a:spcBef>
                <a:spcPts val="960"/>
              </a:spcBef>
            </a:pPr>
            <a:r>
              <a:rPr sz="1200" spc="-5" dirty="0">
                <a:solidFill>
                  <a:srgbClr val="70AD47"/>
                </a:solidFill>
                <a:latin typeface="Calibri"/>
                <a:cs typeface="Calibri"/>
              </a:rPr>
              <a:t>Public</a:t>
            </a:r>
            <a:r>
              <a:rPr sz="1200" spc="-35" dirty="0">
                <a:solidFill>
                  <a:srgbClr val="70AD47"/>
                </a:solidFill>
                <a:latin typeface="Calibri"/>
                <a:cs typeface="Calibri"/>
              </a:rPr>
              <a:t> </a:t>
            </a:r>
            <a:r>
              <a:rPr sz="1200" spc="-5" dirty="0">
                <a:solidFill>
                  <a:srgbClr val="70AD47"/>
                </a:solidFill>
                <a:latin typeface="Calibri"/>
                <a:cs typeface="Calibri"/>
              </a:rPr>
              <a:t>subnet</a:t>
            </a:r>
            <a:endParaRPr sz="1200">
              <a:latin typeface="Calibri"/>
              <a:cs typeface="Calibri"/>
            </a:endParaRPr>
          </a:p>
        </p:txBody>
      </p:sp>
      <p:grpSp>
        <p:nvGrpSpPr>
          <p:cNvPr id="15" name="object 15"/>
          <p:cNvGrpSpPr/>
          <p:nvPr/>
        </p:nvGrpSpPr>
        <p:grpSpPr>
          <a:xfrm>
            <a:off x="7398194" y="3157348"/>
            <a:ext cx="3862070" cy="2812415"/>
            <a:chOff x="7398194" y="3157348"/>
            <a:chExt cx="3862070" cy="2812415"/>
          </a:xfrm>
        </p:grpSpPr>
        <p:pic>
          <p:nvPicPr>
            <p:cNvPr id="16" name="object 16"/>
            <p:cNvPicPr/>
            <p:nvPr/>
          </p:nvPicPr>
          <p:blipFill>
            <a:blip r:embed="rId5" cstate="print"/>
            <a:stretch>
              <a:fillRect/>
            </a:stretch>
          </p:blipFill>
          <p:spPr>
            <a:xfrm>
              <a:off x="8273398" y="4334124"/>
              <a:ext cx="274638" cy="274636"/>
            </a:xfrm>
            <a:prstGeom prst="rect">
              <a:avLst/>
            </a:prstGeom>
            <a:ln>
              <a:solidFill>
                <a:schemeClr val="bg1"/>
              </a:solidFill>
            </a:ln>
          </p:spPr>
        </p:pic>
        <p:pic>
          <p:nvPicPr>
            <p:cNvPr id="17" name="object 17"/>
            <p:cNvPicPr/>
            <p:nvPr/>
          </p:nvPicPr>
          <p:blipFill>
            <a:blip r:embed="rId6" cstate="print"/>
            <a:stretch>
              <a:fillRect/>
            </a:stretch>
          </p:blipFill>
          <p:spPr>
            <a:xfrm>
              <a:off x="9755292" y="4410557"/>
              <a:ext cx="519455" cy="519454"/>
            </a:xfrm>
            <a:prstGeom prst="rect">
              <a:avLst/>
            </a:prstGeom>
            <a:ln>
              <a:solidFill>
                <a:schemeClr val="bg1"/>
              </a:solidFill>
            </a:ln>
          </p:spPr>
        </p:pic>
        <p:pic>
          <p:nvPicPr>
            <p:cNvPr id="18" name="object 18"/>
            <p:cNvPicPr/>
            <p:nvPr/>
          </p:nvPicPr>
          <p:blipFill>
            <a:blip r:embed="rId7" cstate="print"/>
            <a:stretch>
              <a:fillRect/>
            </a:stretch>
          </p:blipFill>
          <p:spPr>
            <a:xfrm>
              <a:off x="7404545" y="3163698"/>
              <a:ext cx="378161" cy="378161"/>
            </a:xfrm>
            <a:prstGeom prst="rect">
              <a:avLst/>
            </a:prstGeom>
            <a:ln>
              <a:solidFill>
                <a:schemeClr val="bg1"/>
              </a:solidFill>
            </a:ln>
          </p:spPr>
        </p:pic>
        <p:sp>
          <p:nvSpPr>
            <p:cNvPr id="19" name="object 19"/>
            <p:cNvSpPr/>
            <p:nvPr/>
          </p:nvSpPr>
          <p:spPr>
            <a:xfrm>
              <a:off x="7404544" y="3163698"/>
              <a:ext cx="3849370" cy="2799715"/>
            </a:xfrm>
            <a:custGeom>
              <a:avLst/>
              <a:gdLst/>
              <a:ahLst/>
              <a:cxnLst/>
              <a:rect l="l" t="t" r="r" b="b"/>
              <a:pathLst>
                <a:path w="3849370" h="2799715">
                  <a:moveTo>
                    <a:pt x="0" y="0"/>
                  </a:moveTo>
                  <a:lnTo>
                    <a:pt x="3849272" y="0"/>
                  </a:lnTo>
                  <a:lnTo>
                    <a:pt x="3849272" y="2799587"/>
                  </a:lnTo>
                  <a:lnTo>
                    <a:pt x="0" y="2799587"/>
                  </a:lnTo>
                  <a:lnTo>
                    <a:pt x="0" y="0"/>
                  </a:lnTo>
                  <a:close/>
                </a:path>
              </a:pathLst>
            </a:custGeom>
            <a:ln w="12700">
              <a:solidFill>
                <a:schemeClr val="bg1"/>
              </a:solidFill>
            </a:ln>
          </p:spPr>
          <p:txBody>
            <a:bodyPr wrap="square" lIns="0" tIns="0" rIns="0" bIns="0" rtlCol="0"/>
            <a:lstStyle/>
            <a:p>
              <a:endParaRPr/>
            </a:p>
          </p:txBody>
        </p:sp>
        <p:sp>
          <p:nvSpPr>
            <p:cNvPr id="20" name="object 20"/>
            <p:cNvSpPr/>
            <p:nvPr/>
          </p:nvSpPr>
          <p:spPr>
            <a:xfrm>
              <a:off x="7513225" y="3618054"/>
              <a:ext cx="3613785" cy="2192020"/>
            </a:xfrm>
            <a:custGeom>
              <a:avLst/>
              <a:gdLst/>
              <a:ahLst/>
              <a:cxnLst/>
              <a:rect l="l" t="t" r="r" b="b"/>
              <a:pathLst>
                <a:path w="3613784" h="2192020">
                  <a:moveTo>
                    <a:pt x="0" y="0"/>
                  </a:moveTo>
                  <a:lnTo>
                    <a:pt x="3613397" y="0"/>
                  </a:lnTo>
                  <a:lnTo>
                    <a:pt x="3613397" y="2191406"/>
                  </a:lnTo>
                  <a:lnTo>
                    <a:pt x="0" y="2191406"/>
                  </a:lnTo>
                  <a:lnTo>
                    <a:pt x="0" y="0"/>
                  </a:lnTo>
                  <a:close/>
                </a:path>
              </a:pathLst>
            </a:custGeom>
            <a:ln w="12700">
              <a:solidFill>
                <a:schemeClr val="bg1"/>
              </a:solidFill>
            </a:ln>
          </p:spPr>
          <p:txBody>
            <a:bodyPr wrap="square" lIns="0" tIns="0" rIns="0" bIns="0" rtlCol="0"/>
            <a:lstStyle/>
            <a:p>
              <a:endParaRPr/>
            </a:p>
          </p:txBody>
        </p:sp>
      </p:grpSp>
      <p:sp>
        <p:nvSpPr>
          <p:cNvPr id="21" name="object 21"/>
          <p:cNvSpPr txBox="1"/>
          <p:nvPr/>
        </p:nvSpPr>
        <p:spPr>
          <a:xfrm>
            <a:off x="7849044" y="3238500"/>
            <a:ext cx="505459" cy="652780"/>
          </a:xfrm>
          <a:prstGeom prst="rect">
            <a:avLst/>
          </a:prstGeom>
          <a:ln>
            <a:solidFill>
              <a:schemeClr val="bg1"/>
            </a:solidFill>
          </a:ln>
        </p:spPr>
        <p:txBody>
          <a:bodyPr vert="horz" wrap="square" lIns="0" tIns="12700" rIns="0" bIns="0" rtlCol="0">
            <a:spAutoFit/>
          </a:bodyPr>
          <a:lstStyle/>
          <a:p>
            <a:pPr algn="ctr">
              <a:lnSpc>
                <a:spcPct val="100000"/>
              </a:lnSpc>
              <a:spcBef>
                <a:spcPts val="100"/>
              </a:spcBef>
            </a:pPr>
            <a:r>
              <a:rPr sz="1200" spc="-10" dirty="0">
                <a:solidFill>
                  <a:srgbClr val="00A0C8"/>
                </a:solidFill>
                <a:latin typeface="Arial"/>
                <a:cs typeface="Arial"/>
              </a:rPr>
              <a:t>Region</a:t>
            </a:r>
            <a:endParaRPr sz="1200">
              <a:latin typeface="Arial"/>
              <a:cs typeface="Arial"/>
            </a:endParaRPr>
          </a:p>
          <a:p>
            <a:pPr>
              <a:lnSpc>
                <a:spcPct val="100000"/>
              </a:lnSpc>
              <a:spcBef>
                <a:spcPts val="45"/>
              </a:spcBef>
            </a:pPr>
            <a:endParaRPr sz="1750">
              <a:latin typeface="Arial"/>
              <a:cs typeface="Arial"/>
            </a:endParaRPr>
          </a:p>
          <a:p>
            <a:pPr marR="8255" algn="ctr">
              <a:lnSpc>
                <a:spcPct val="100000"/>
              </a:lnSpc>
            </a:pPr>
            <a:r>
              <a:rPr sz="1200" spc="-5" dirty="0">
                <a:solidFill>
                  <a:srgbClr val="70AD47"/>
                </a:solidFill>
                <a:latin typeface="Calibri"/>
                <a:cs typeface="Calibri"/>
              </a:rPr>
              <a:t>VPC</a:t>
            </a:r>
            <a:endParaRPr sz="1200">
              <a:latin typeface="Calibri"/>
              <a:cs typeface="Calibri"/>
            </a:endParaRPr>
          </a:p>
        </p:txBody>
      </p:sp>
      <p:grpSp>
        <p:nvGrpSpPr>
          <p:cNvPr id="22" name="object 22"/>
          <p:cNvGrpSpPr/>
          <p:nvPr/>
        </p:nvGrpSpPr>
        <p:grpSpPr>
          <a:xfrm>
            <a:off x="3227682" y="3618054"/>
            <a:ext cx="6380480" cy="1256030"/>
            <a:chOff x="3227682" y="3618054"/>
            <a:chExt cx="6380480" cy="1256030"/>
          </a:xfrm>
        </p:grpSpPr>
        <p:pic>
          <p:nvPicPr>
            <p:cNvPr id="23" name="object 23"/>
            <p:cNvPicPr/>
            <p:nvPr/>
          </p:nvPicPr>
          <p:blipFill>
            <a:blip r:embed="rId8" cstate="print"/>
            <a:stretch>
              <a:fillRect/>
            </a:stretch>
          </p:blipFill>
          <p:spPr>
            <a:xfrm>
              <a:off x="7513227" y="3618054"/>
              <a:ext cx="355900" cy="355900"/>
            </a:xfrm>
            <a:prstGeom prst="rect">
              <a:avLst/>
            </a:prstGeom>
            <a:ln>
              <a:solidFill>
                <a:schemeClr val="bg1"/>
              </a:solidFill>
            </a:ln>
          </p:spPr>
        </p:pic>
        <p:sp>
          <p:nvSpPr>
            <p:cNvPr id="24" name="object 24"/>
            <p:cNvSpPr/>
            <p:nvPr/>
          </p:nvSpPr>
          <p:spPr>
            <a:xfrm>
              <a:off x="3227682" y="4746804"/>
              <a:ext cx="6380480" cy="127000"/>
            </a:xfrm>
            <a:custGeom>
              <a:avLst/>
              <a:gdLst/>
              <a:ahLst/>
              <a:cxnLst/>
              <a:rect l="l" t="t" r="r" b="b"/>
              <a:pathLst>
                <a:path w="6380480" h="127000">
                  <a:moveTo>
                    <a:pt x="6368189" y="56888"/>
                  </a:moveTo>
                  <a:lnTo>
                    <a:pt x="6304095" y="56888"/>
                  </a:lnTo>
                  <a:lnTo>
                    <a:pt x="6304160" y="69588"/>
                  </a:lnTo>
                  <a:lnTo>
                    <a:pt x="6299018" y="69614"/>
                  </a:lnTo>
                  <a:lnTo>
                    <a:pt x="6253590" y="126998"/>
                  </a:lnTo>
                  <a:lnTo>
                    <a:pt x="6380264" y="62848"/>
                  </a:lnTo>
                  <a:lnTo>
                    <a:pt x="6368189" y="56888"/>
                  </a:lnTo>
                  <a:close/>
                </a:path>
                <a:path w="6380480" h="127000">
                  <a:moveTo>
                    <a:pt x="6298952" y="56914"/>
                  </a:moveTo>
                  <a:lnTo>
                    <a:pt x="0" y="89179"/>
                  </a:lnTo>
                  <a:lnTo>
                    <a:pt x="64" y="101879"/>
                  </a:lnTo>
                  <a:lnTo>
                    <a:pt x="6299018" y="69614"/>
                  </a:lnTo>
                  <a:lnTo>
                    <a:pt x="6304065" y="63239"/>
                  </a:lnTo>
                  <a:lnTo>
                    <a:pt x="6298952" y="56914"/>
                  </a:lnTo>
                  <a:close/>
                </a:path>
                <a:path w="6380480" h="127000">
                  <a:moveTo>
                    <a:pt x="6304095" y="56888"/>
                  </a:moveTo>
                  <a:lnTo>
                    <a:pt x="6298952" y="56914"/>
                  </a:lnTo>
                  <a:lnTo>
                    <a:pt x="6304065" y="63239"/>
                  </a:lnTo>
                  <a:lnTo>
                    <a:pt x="6299018" y="69614"/>
                  </a:lnTo>
                  <a:lnTo>
                    <a:pt x="6304160" y="69588"/>
                  </a:lnTo>
                  <a:lnTo>
                    <a:pt x="6304095" y="56888"/>
                  </a:lnTo>
                  <a:close/>
                </a:path>
                <a:path w="6380480" h="127000">
                  <a:moveTo>
                    <a:pt x="6252940" y="0"/>
                  </a:moveTo>
                  <a:lnTo>
                    <a:pt x="6298952" y="56914"/>
                  </a:lnTo>
                  <a:lnTo>
                    <a:pt x="6368189" y="56888"/>
                  </a:lnTo>
                  <a:lnTo>
                    <a:pt x="6252940" y="0"/>
                  </a:lnTo>
                  <a:close/>
                </a:path>
              </a:pathLst>
            </a:custGeom>
            <a:solidFill>
              <a:srgbClr val="0070C0"/>
            </a:solidFill>
            <a:ln>
              <a:solidFill>
                <a:schemeClr val="bg1"/>
              </a:solidFill>
            </a:ln>
          </p:spPr>
          <p:txBody>
            <a:bodyPr wrap="square" lIns="0" tIns="0" rIns="0" bIns="0" rtlCol="0"/>
            <a:lstStyle/>
            <a:p>
              <a:endParaRPr/>
            </a:p>
          </p:txBody>
        </p:sp>
      </p:grpSp>
      <p:sp>
        <p:nvSpPr>
          <p:cNvPr id="25" name="object 25"/>
          <p:cNvSpPr txBox="1"/>
          <p:nvPr/>
        </p:nvSpPr>
        <p:spPr>
          <a:xfrm>
            <a:off x="9524618" y="4991100"/>
            <a:ext cx="1008380" cy="441959"/>
          </a:xfrm>
          <a:prstGeom prst="rect">
            <a:avLst/>
          </a:prstGeom>
          <a:ln>
            <a:solidFill>
              <a:schemeClr val="bg1"/>
            </a:solidFill>
          </a:ln>
        </p:spPr>
        <p:txBody>
          <a:bodyPr vert="horz" wrap="square" lIns="0" tIns="27939" rIns="0" bIns="0" rtlCol="0">
            <a:spAutoFit/>
          </a:bodyPr>
          <a:lstStyle/>
          <a:p>
            <a:pPr marL="183515" marR="5080" indent="-171450">
              <a:lnSpc>
                <a:spcPts val="1600"/>
              </a:lnSpc>
              <a:spcBef>
                <a:spcPts val="219"/>
              </a:spcBef>
            </a:pPr>
            <a:r>
              <a:rPr sz="1400" spc="-10" dirty="0">
                <a:solidFill>
                  <a:srgbClr val="FFFFFF"/>
                </a:solidFill>
                <a:latin typeface="Arial"/>
                <a:cs typeface="Arial"/>
              </a:rPr>
              <a:t>Web</a:t>
            </a:r>
            <a:r>
              <a:rPr sz="1400" spc="-85" dirty="0">
                <a:solidFill>
                  <a:srgbClr val="FFFFFF"/>
                </a:solidFill>
                <a:latin typeface="Arial"/>
                <a:cs typeface="Arial"/>
              </a:rPr>
              <a:t> </a:t>
            </a:r>
            <a:r>
              <a:rPr sz="1400" spc="-5" dirty="0">
                <a:solidFill>
                  <a:srgbClr val="FFFFFF"/>
                </a:solidFill>
                <a:latin typeface="Arial"/>
                <a:cs typeface="Arial"/>
              </a:rPr>
              <a:t>Server: </a:t>
            </a:r>
            <a:r>
              <a:rPr sz="1400" spc="-375" dirty="0">
                <a:solidFill>
                  <a:srgbClr val="FFFFFF"/>
                </a:solidFill>
                <a:latin typeface="Arial"/>
                <a:cs typeface="Arial"/>
              </a:rPr>
              <a:t> </a:t>
            </a:r>
            <a:r>
              <a:rPr sz="1400" spc="-5" dirty="0">
                <a:solidFill>
                  <a:srgbClr val="FFFFFF"/>
                </a:solidFill>
                <a:latin typeface="Arial"/>
                <a:cs typeface="Arial"/>
              </a:rPr>
              <a:t>3.1.92.8</a:t>
            </a:r>
            <a:endParaRPr sz="1400">
              <a:latin typeface="Arial"/>
              <a:cs typeface="Arial"/>
            </a:endParaRPr>
          </a:p>
        </p:txBody>
      </p:sp>
      <p:sp>
        <p:nvSpPr>
          <p:cNvPr id="26" name="object 26"/>
          <p:cNvSpPr/>
          <p:nvPr/>
        </p:nvSpPr>
        <p:spPr>
          <a:xfrm>
            <a:off x="2864733" y="2617424"/>
            <a:ext cx="2272030" cy="1274445"/>
          </a:xfrm>
          <a:custGeom>
            <a:avLst/>
            <a:gdLst/>
            <a:ahLst/>
            <a:cxnLst/>
            <a:rect l="l" t="t" r="r" b="b"/>
            <a:pathLst>
              <a:path w="2272029" h="1274445">
                <a:moveTo>
                  <a:pt x="2197564" y="34128"/>
                </a:moveTo>
                <a:lnTo>
                  <a:pt x="0" y="1263023"/>
                </a:lnTo>
                <a:lnTo>
                  <a:pt x="6197" y="1274108"/>
                </a:lnTo>
                <a:lnTo>
                  <a:pt x="2203762" y="45212"/>
                </a:lnTo>
                <a:lnTo>
                  <a:pt x="2205097" y="37190"/>
                </a:lnTo>
                <a:lnTo>
                  <a:pt x="2197564" y="34128"/>
                </a:lnTo>
                <a:close/>
              </a:path>
              <a:path w="2272029" h="1274445">
                <a:moveTo>
                  <a:pt x="2250079" y="31648"/>
                </a:moveTo>
                <a:lnTo>
                  <a:pt x="2201998" y="31648"/>
                </a:lnTo>
                <a:lnTo>
                  <a:pt x="2208197" y="42732"/>
                </a:lnTo>
                <a:lnTo>
                  <a:pt x="2203762" y="45212"/>
                </a:lnTo>
                <a:lnTo>
                  <a:pt x="2191752" y="117408"/>
                </a:lnTo>
                <a:lnTo>
                  <a:pt x="2250079" y="31648"/>
                </a:lnTo>
                <a:close/>
              </a:path>
              <a:path w="2272029" h="1274445">
                <a:moveTo>
                  <a:pt x="2201998" y="31648"/>
                </a:moveTo>
                <a:lnTo>
                  <a:pt x="2197564" y="34128"/>
                </a:lnTo>
                <a:lnTo>
                  <a:pt x="2205097" y="37190"/>
                </a:lnTo>
                <a:lnTo>
                  <a:pt x="2203762" y="45212"/>
                </a:lnTo>
                <a:lnTo>
                  <a:pt x="2208197" y="42732"/>
                </a:lnTo>
                <a:lnTo>
                  <a:pt x="2201998" y="31648"/>
                </a:lnTo>
                <a:close/>
              </a:path>
              <a:path w="2272029" h="1274445">
                <a:moveTo>
                  <a:pt x="2271604" y="0"/>
                </a:moveTo>
                <a:lnTo>
                  <a:pt x="2129765" y="6563"/>
                </a:lnTo>
                <a:lnTo>
                  <a:pt x="2197564" y="34128"/>
                </a:lnTo>
                <a:lnTo>
                  <a:pt x="2201998" y="31648"/>
                </a:lnTo>
                <a:lnTo>
                  <a:pt x="2250079" y="31648"/>
                </a:lnTo>
                <a:lnTo>
                  <a:pt x="2271604" y="0"/>
                </a:lnTo>
                <a:close/>
              </a:path>
            </a:pathLst>
          </a:custGeom>
          <a:solidFill>
            <a:srgbClr val="0070C0"/>
          </a:solidFill>
          <a:ln>
            <a:solidFill>
              <a:schemeClr val="bg1"/>
            </a:solidFill>
          </a:ln>
        </p:spPr>
        <p:txBody>
          <a:bodyPr wrap="square" lIns="0" tIns="0" rIns="0" bIns="0" rtlCol="0"/>
          <a:lstStyle/>
          <a:p>
            <a:endParaRPr/>
          </a:p>
        </p:txBody>
      </p:sp>
      <p:sp>
        <p:nvSpPr>
          <p:cNvPr id="27" name="object 27"/>
          <p:cNvSpPr txBox="1"/>
          <p:nvPr/>
        </p:nvSpPr>
        <p:spPr>
          <a:xfrm>
            <a:off x="2590308" y="2819400"/>
            <a:ext cx="1545590" cy="386080"/>
          </a:xfrm>
          <a:prstGeom prst="rect">
            <a:avLst/>
          </a:prstGeom>
          <a:ln>
            <a:solidFill>
              <a:schemeClr val="bg1"/>
            </a:solidFill>
          </a:ln>
        </p:spPr>
        <p:txBody>
          <a:bodyPr vert="horz" wrap="square" lIns="0" tIns="22860" rIns="0" bIns="0" rtlCol="0">
            <a:spAutoFit/>
          </a:bodyPr>
          <a:lstStyle/>
          <a:p>
            <a:pPr marL="324485" marR="5080" indent="-312420">
              <a:lnSpc>
                <a:spcPts val="1400"/>
              </a:lnSpc>
              <a:spcBef>
                <a:spcPts val="180"/>
              </a:spcBef>
            </a:pPr>
            <a:r>
              <a:rPr sz="1200" spc="-10" dirty="0">
                <a:solidFill>
                  <a:srgbClr val="FFFFFF"/>
                </a:solidFill>
                <a:latin typeface="Arial"/>
                <a:cs typeface="Arial"/>
              </a:rPr>
              <a:t>What’s </a:t>
            </a:r>
            <a:r>
              <a:rPr sz="1200" spc="-5" dirty="0">
                <a:solidFill>
                  <a:srgbClr val="FFFFFF"/>
                </a:solidFill>
                <a:latin typeface="Arial"/>
                <a:cs typeface="Arial"/>
              </a:rPr>
              <a:t>the address for </a:t>
            </a:r>
            <a:r>
              <a:rPr sz="1200" spc="-320" dirty="0">
                <a:solidFill>
                  <a:srgbClr val="FFFFFF"/>
                </a:solidFill>
                <a:latin typeface="Arial"/>
                <a:cs typeface="Arial"/>
              </a:rPr>
              <a:t> </a:t>
            </a:r>
            <a:r>
              <a:rPr lang="en-US" sz="1200" spc="-5" dirty="0">
                <a:solidFill>
                  <a:srgbClr val="FFFFFF"/>
                </a:solidFill>
                <a:latin typeface="Arial"/>
                <a:cs typeface="Arial"/>
              </a:rPr>
              <a:t>skillrary.com</a:t>
            </a:r>
            <a:r>
              <a:rPr sz="1200" spc="-5" dirty="0">
                <a:solidFill>
                  <a:srgbClr val="FFFFFF"/>
                </a:solidFill>
                <a:latin typeface="Arial"/>
                <a:cs typeface="Arial"/>
              </a:rPr>
              <a:t>?</a:t>
            </a:r>
            <a:endParaRPr sz="1200" dirty="0">
              <a:latin typeface="Arial"/>
              <a:cs typeface="Arial"/>
            </a:endParaRPr>
          </a:p>
        </p:txBody>
      </p:sp>
      <p:sp>
        <p:nvSpPr>
          <p:cNvPr id="28" name="object 28"/>
          <p:cNvSpPr/>
          <p:nvPr/>
        </p:nvSpPr>
        <p:spPr>
          <a:xfrm>
            <a:off x="3036483" y="3123191"/>
            <a:ext cx="2086610" cy="1259205"/>
          </a:xfrm>
          <a:custGeom>
            <a:avLst/>
            <a:gdLst/>
            <a:ahLst/>
            <a:cxnLst/>
            <a:rect l="l" t="t" r="r" b="b"/>
            <a:pathLst>
              <a:path w="2086610" h="1259204">
                <a:moveTo>
                  <a:pt x="76086" y="1138949"/>
                </a:moveTo>
                <a:lnTo>
                  <a:pt x="0" y="1258834"/>
                </a:lnTo>
                <a:lnTo>
                  <a:pt x="141559" y="1247772"/>
                </a:lnTo>
                <a:lnTo>
                  <a:pt x="79988" y="1224987"/>
                </a:lnTo>
                <a:lnTo>
                  <a:pt x="68573" y="1224987"/>
                </a:lnTo>
                <a:lnTo>
                  <a:pt x="62025" y="1214104"/>
                </a:lnTo>
                <a:lnTo>
                  <a:pt x="66372" y="1211489"/>
                </a:lnTo>
                <a:lnTo>
                  <a:pt x="76086" y="1138949"/>
                </a:lnTo>
                <a:close/>
              </a:path>
              <a:path w="2086610" h="1259204">
                <a:moveTo>
                  <a:pt x="65303" y="1219553"/>
                </a:moveTo>
                <a:lnTo>
                  <a:pt x="68573" y="1224987"/>
                </a:lnTo>
                <a:lnTo>
                  <a:pt x="72920" y="1222371"/>
                </a:lnTo>
                <a:lnTo>
                  <a:pt x="65303" y="1219553"/>
                </a:lnTo>
                <a:close/>
              </a:path>
              <a:path w="2086610" h="1259204">
                <a:moveTo>
                  <a:pt x="72920" y="1222371"/>
                </a:moveTo>
                <a:lnTo>
                  <a:pt x="68573" y="1224987"/>
                </a:lnTo>
                <a:lnTo>
                  <a:pt x="79988" y="1224987"/>
                </a:lnTo>
                <a:lnTo>
                  <a:pt x="72920" y="1222371"/>
                </a:lnTo>
                <a:close/>
              </a:path>
              <a:path w="2086610" h="1259204">
                <a:moveTo>
                  <a:pt x="2079990" y="0"/>
                </a:moveTo>
                <a:lnTo>
                  <a:pt x="66372" y="1211489"/>
                </a:lnTo>
                <a:lnTo>
                  <a:pt x="65303" y="1219553"/>
                </a:lnTo>
                <a:lnTo>
                  <a:pt x="72920" y="1222371"/>
                </a:lnTo>
                <a:lnTo>
                  <a:pt x="2086537" y="10881"/>
                </a:lnTo>
                <a:lnTo>
                  <a:pt x="2079990" y="0"/>
                </a:lnTo>
                <a:close/>
              </a:path>
              <a:path w="2086610" h="1259204">
                <a:moveTo>
                  <a:pt x="66372" y="1211489"/>
                </a:moveTo>
                <a:lnTo>
                  <a:pt x="62025" y="1214104"/>
                </a:lnTo>
                <a:lnTo>
                  <a:pt x="65294" y="1219538"/>
                </a:lnTo>
                <a:lnTo>
                  <a:pt x="66372" y="1211489"/>
                </a:lnTo>
                <a:close/>
              </a:path>
            </a:pathLst>
          </a:custGeom>
          <a:solidFill>
            <a:srgbClr val="0070C0"/>
          </a:solidFill>
          <a:ln>
            <a:solidFill>
              <a:schemeClr val="bg1"/>
            </a:solidFill>
          </a:ln>
        </p:spPr>
        <p:txBody>
          <a:bodyPr wrap="square" lIns="0" tIns="0" rIns="0" bIns="0" rtlCol="0"/>
          <a:lstStyle/>
          <a:p>
            <a:endParaRPr/>
          </a:p>
        </p:txBody>
      </p:sp>
      <p:sp>
        <p:nvSpPr>
          <p:cNvPr id="29" name="object 29"/>
          <p:cNvSpPr txBox="1"/>
          <p:nvPr/>
        </p:nvSpPr>
        <p:spPr>
          <a:xfrm>
            <a:off x="4123880" y="3822700"/>
            <a:ext cx="1328420"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Address</a:t>
            </a:r>
            <a:r>
              <a:rPr sz="1200" spc="-25" dirty="0">
                <a:solidFill>
                  <a:srgbClr val="FFFFFF"/>
                </a:solidFill>
                <a:latin typeface="Arial"/>
                <a:cs typeface="Arial"/>
              </a:rPr>
              <a:t> </a:t>
            </a:r>
            <a:r>
              <a:rPr sz="1200" spc="-5" dirty="0">
                <a:solidFill>
                  <a:srgbClr val="FFFFFF"/>
                </a:solidFill>
                <a:latin typeface="Arial"/>
                <a:cs typeface="Arial"/>
              </a:rPr>
              <a:t>is</a:t>
            </a:r>
            <a:r>
              <a:rPr sz="1200" spc="-30" dirty="0">
                <a:solidFill>
                  <a:srgbClr val="FFFFFF"/>
                </a:solidFill>
                <a:latin typeface="Arial"/>
                <a:cs typeface="Arial"/>
              </a:rPr>
              <a:t> </a:t>
            </a:r>
            <a:r>
              <a:rPr sz="1200" spc="-5" dirty="0">
                <a:solidFill>
                  <a:srgbClr val="FFFFFF"/>
                </a:solidFill>
                <a:latin typeface="Arial"/>
                <a:cs typeface="Arial"/>
              </a:rPr>
              <a:t>3.1.92.8</a:t>
            </a:r>
            <a:endParaRPr sz="1200">
              <a:latin typeface="Arial"/>
              <a:cs typeface="Arial"/>
            </a:endParaRPr>
          </a:p>
        </p:txBody>
      </p:sp>
      <p:sp>
        <p:nvSpPr>
          <p:cNvPr id="30" name="object 30"/>
          <p:cNvSpPr txBox="1"/>
          <p:nvPr/>
        </p:nvSpPr>
        <p:spPr>
          <a:xfrm>
            <a:off x="4537340" y="5130800"/>
            <a:ext cx="1538605"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HTTP</a:t>
            </a:r>
            <a:r>
              <a:rPr sz="1200" spc="-45" dirty="0">
                <a:solidFill>
                  <a:srgbClr val="FFFFFF"/>
                </a:solidFill>
                <a:latin typeface="Arial"/>
                <a:cs typeface="Arial"/>
              </a:rPr>
              <a:t> </a:t>
            </a:r>
            <a:r>
              <a:rPr sz="1200" spc="-5" dirty="0">
                <a:solidFill>
                  <a:srgbClr val="FFFFFF"/>
                </a:solidFill>
                <a:latin typeface="Arial"/>
                <a:cs typeface="Arial"/>
              </a:rPr>
              <a:t>GET</a:t>
            </a:r>
            <a:r>
              <a:rPr sz="1200" spc="-35" dirty="0">
                <a:solidFill>
                  <a:srgbClr val="FFFFFF"/>
                </a:solidFill>
                <a:latin typeface="Arial"/>
                <a:cs typeface="Arial"/>
              </a:rPr>
              <a:t> </a:t>
            </a:r>
            <a:r>
              <a:rPr sz="1200" dirty="0">
                <a:solidFill>
                  <a:srgbClr val="FFFFFF"/>
                </a:solidFill>
                <a:latin typeface="Arial"/>
                <a:cs typeface="Arial"/>
              </a:rPr>
              <a:t>to</a:t>
            </a:r>
            <a:r>
              <a:rPr sz="1200" spc="-25" dirty="0">
                <a:solidFill>
                  <a:srgbClr val="FFFFFF"/>
                </a:solidFill>
                <a:latin typeface="Arial"/>
                <a:cs typeface="Arial"/>
              </a:rPr>
              <a:t> </a:t>
            </a:r>
            <a:r>
              <a:rPr sz="1200" spc="-5" dirty="0">
                <a:solidFill>
                  <a:srgbClr val="FFFFFF"/>
                </a:solidFill>
                <a:latin typeface="Arial"/>
                <a:cs typeface="Arial"/>
              </a:rPr>
              <a:t>3.1.92.8</a:t>
            </a:r>
            <a:endParaRPr sz="1200">
              <a:latin typeface="Arial"/>
              <a:cs typeface="Arial"/>
            </a:endParaRPr>
          </a:p>
        </p:txBody>
      </p:sp>
    </p:spTree>
    <p:extLst>
      <p:ext uri="{BB962C8B-B14F-4D97-AF65-F5344CB8AC3E}">
        <p14:creationId xmlns:p14="http://schemas.microsoft.com/office/powerpoint/2010/main" val="8489070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3640454"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0" dirty="0">
                <a:solidFill>
                  <a:srgbClr val="FFFFFF"/>
                </a:solidFill>
                <a:latin typeface="Calibri"/>
                <a:cs typeface="Calibri"/>
              </a:rPr>
              <a:t> </a:t>
            </a:r>
            <a:r>
              <a:rPr sz="2400" b="0" spc="-5" dirty="0">
                <a:solidFill>
                  <a:srgbClr val="FFFFFF"/>
                </a:solidFill>
                <a:latin typeface="Calibri"/>
                <a:cs typeface="Calibri"/>
              </a:rPr>
              <a:t>11:</a:t>
            </a:r>
            <a:r>
              <a:rPr sz="2400" b="0" spc="-20" dirty="0">
                <a:solidFill>
                  <a:srgbClr val="FFFFFF"/>
                </a:solidFill>
                <a:latin typeface="Calibri"/>
                <a:cs typeface="Calibri"/>
              </a:rPr>
              <a:t> </a:t>
            </a:r>
            <a:r>
              <a:rPr sz="2400" b="0" spc="-15" dirty="0">
                <a:solidFill>
                  <a:srgbClr val="FFFFFF"/>
                </a:solidFill>
                <a:latin typeface="Calibri"/>
                <a:cs typeface="Calibri"/>
              </a:rPr>
              <a:t>Amazon </a:t>
            </a:r>
            <a:r>
              <a:rPr sz="2400" b="0" spc="-20" dirty="0">
                <a:solidFill>
                  <a:srgbClr val="FFFFFF"/>
                </a:solidFill>
                <a:latin typeface="Calibri"/>
                <a:cs typeface="Calibri"/>
              </a:rPr>
              <a:t>Route</a:t>
            </a:r>
            <a:r>
              <a:rPr sz="2400" b="0" spc="-15" dirty="0">
                <a:solidFill>
                  <a:srgbClr val="FFFFFF"/>
                </a:solidFill>
                <a:latin typeface="Calibri"/>
                <a:cs typeface="Calibri"/>
              </a:rPr>
              <a:t> </a:t>
            </a:r>
            <a:r>
              <a:rPr sz="2400" b="0" spc="-5" dirty="0">
                <a:solidFill>
                  <a:srgbClr val="FFFFFF"/>
                </a:solidFill>
                <a:latin typeface="Calibri"/>
                <a:cs typeface="Calibri"/>
              </a:rPr>
              <a:t>53</a:t>
            </a:r>
            <a:endParaRPr sz="2400">
              <a:latin typeface="Calibri"/>
              <a:cs typeface="Calibri"/>
            </a:endParaRPr>
          </a:p>
        </p:txBody>
      </p:sp>
      <p:sp>
        <p:nvSpPr>
          <p:cNvPr id="3" name="object 3"/>
          <p:cNvSpPr txBox="1"/>
          <p:nvPr/>
        </p:nvSpPr>
        <p:spPr>
          <a:xfrm>
            <a:off x="4933948" y="1841500"/>
            <a:ext cx="144526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40" dirty="0">
                <a:solidFill>
                  <a:srgbClr val="FFFFFF"/>
                </a:solidFill>
                <a:latin typeface="Arial"/>
                <a:cs typeface="Arial"/>
              </a:rPr>
              <a:t> </a:t>
            </a:r>
            <a:r>
              <a:rPr sz="1400" spc="-5" dirty="0">
                <a:solidFill>
                  <a:srgbClr val="FFFFFF"/>
                </a:solidFill>
                <a:latin typeface="Arial"/>
                <a:cs typeface="Arial"/>
              </a:rPr>
              <a:t>Route</a:t>
            </a:r>
            <a:r>
              <a:rPr sz="1400" spc="-35" dirty="0">
                <a:solidFill>
                  <a:srgbClr val="FFFFFF"/>
                </a:solidFill>
                <a:latin typeface="Arial"/>
                <a:cs typeface="Arial"/>
              </a:rPr>
              <a:t> </a:t>
            </a:r>
            <a:r>
              <a:rPr sz="1400" spc="-5" dirty="0">
                <a:solidFill>
                  <a:srgbClr val="FFFFFF"/>
                </a:solidFill>
                <a:latin typeface="Arial"/>
                <a:cs typeface="Arial"/>
              </a:rPr>
              <a:t>53</a:t>
            </a:r>
            <a:endParaRPr sz="1400">
              <a:latin typeface="Arial"/>
              <a:cs typeface="Arial"/>
            </a:endParaRPr>
          </a:p>
        </p:txBody>
      </p:sp>
      <p:pic>
        <p:nvPicPr>
          <p:cNvPr id="4" name="object 4"/>
          <p:cNvPicPr/>
          <p:nvPr/>
        </p:nvPicPr>
        <p:blipFill>
          <a:blip r:embed="rId2" cstate="print"/>
          <a:stretch>
            <a:fillRect/>
          </a:stretch>
        </p:blipFill>
        <p:spPr>
          <a:xfrm>
            <a:off x="5294312" y="1002202"/>
            <a:ext cx="711200" cy="711200"/>
          </a:xfrm>
          <a:prstGeom prst="rect">
            <a:avLst/>
          </a:prstGeom>
          <a:ln>
            <a:solidFill>
              <a:schemeClr val="bg1"/>
            </a:solidFill>
          </a:ln>
        </p:spPr>
      </p:pic>
      <p:pic>
        <p:nvPicPr>
          <p:cNvPr id="5" name="object 5"/>
          <p:cNvPicPr/>
          <p:nvPr/>
        </p:nvPicPr>
        <p:blipFill>
          <a:blip r:embed="rId3" cstate="print"/>
          <a:stretch>
            <a:fillRect/>
          </a:stretch>
        </p:blipFill>
        <p:spPr>
          <a:xfrm>
            <a:off x="4290281" y="2866406"/>
            <a:ext cx="469900" cy="469900"/>
          </a:xfrm>
          <a:prstGeom prst="rect">
            <a:avLst/>
          </a:prstGeom>
          <a:ln>
            <a:solidFill>
              <a:schemeClr val="bg1"/>
            </a:solidFill>
          </a:ln>
        </p:spPr>
      </p:pic>
      <p:sp>
        <p:nvSpPr>
          <p:cNvPr id="6" name="object 6"/>
          <p:cNvSpPr txBox="1"/>
          <p:nvPr/>
        </p:nvSpPr>
        <p:spPr>
          <a:xfrm>
            <a:off x="3642579" y="2638291"/>
            <a:ext cx="1765300" cy="1779974"/>
          </a:xfrm>
          <a:prstGeom prst="rect">
            <a:avLst/>
          </a:prstGeom>
          <a:ln w="12700">
            <a:solidFill>
              <a:schemeClr val="bg1"/>
            </a:solidFill>
          </a:ln>
        </p:spPr>
        <p:txBody>
          <a:bodyPr vert="horz" wrap="square" lIns="0" tIns="0" rIns="0" bIns="0" rtlCol="0">
            <a:spAutoFit/>
          </a:bodyPr>
          <a:lstStyle/>
          <a:p>
            <a:pPr>
              <a:lnSpc>
                <a:spcPct val="100000"/>
              </a:lnSpc>
            </a:pPr>
            <a:endParaRPr sz="1500" dirty="0">
              <a:latin typeface="Times New Roman"/>
              <a:cs typeface="Times New Roman"/>
            </a:endParaRPr>
          </a:p>
          <a:p>
            <a:pPr>
              <a:lnSpc>
                <a:spcPct val="100000"/>
              </a:lnSpc>
            </a:pPr>
            <a:endParaRPr sz="1500" dirty="0">
              <a:latin typeface="Times New Roman"/>
              <a:cs typeface="Times New Roman"/>
            </a:endParaRPr>
          </a:p>
          <a:p>
            <a:pPr>
              <a:lnSpc>
                <a:spcPct val="100000"/>
              </a:lnSpc>
            </a:pPr>
            <a:endParaRPr sz="1500" dirty="0">
              <a:latin typeface="Times New Roman"/>
              <a:cs typeface="Times New Roman"/>
            </a:endParaRPr>
          </a:p>
          <a:p>
            <a:pPr marL="335915">
              <a:lnSpc>
                <a:spcPct val="100000"/>
              </a:lnSpc>
              <a:spcBef>
                <a:spcPts val="1150"/>
              </a:spcBef>
            </a:pPr>
            <a:r>
              <a:rPr sz="1400" spc="-5" dirty="0">
                <a:solidFill>
                  <a:srgbClr val="FFFFFF"/>
                </a:solidFill>
                <a:latin typeface="Arial"/>
                <a:cs typeface="Arial"/>
              </a:rPr>
              <a:t>Hosted</a:t>
            </a:r>
            <a:r>
              <a:rPr sz="1400" spc="-40" dirty="0">
                <a:solidFill>
                  <a:srgbClr val="FFFFFF"/>
                </a:solidFill>
                <a:latin typeface="Arial"/>
                <a:cs typeface="Arial"/>
              </a:rPr>
              <a:t> </a:t>
            </a:r>
            <a:r>
              <a:rPr sz="1400" spc="-5" dirty="0">
                <a:solidFill>
                  <a:srgbClr val="FFFFFF"/>
                </a:solidFill>
                <a:latin typeface="Arial"/>
                <a:cs typeface="Arial"/>
              </a:rPr>
              <a:t>zone</a:t>
            </a:r>
            <a:endParaRPr sz="1400" dirty="0">
              <a:latin typeface="Arial"/>
              <a:cs typeface="Arial"/>
            </a:endParaRPr>
          </a:p>
          <a:p>
            <a:pPr>
              <a:lnSpc>
                <a:spcPct val="100000"/>
              </a:lnSpc>
              <a:spcBef>
                <a:spcPts val="40"/>
              </a:spcBef>
            </a:pPr>
            <a:endParaRPr sz="2000" dirty="0">
              <a:latin typeface="Arial"/>
              <a:cs typeface="Arial"/>
            </a:endParaRPr>
          </a:p>
          <a:p>
            <a:pPr marL="419734" marR="337185" indent="-53975">
              <a:lnSpc>
                <a:spcPts val="1600"/>
              </a:lnSpc>
            </a:pPr>
            <a:r>
              <a:rPr sz="1400" spc="-5" dirty="0">
                <a:solidFill>
                  <a:srgbClr val="FFFFFF"/>
                </a:solidFill>
                <a:latin typeface="Arial"/>
                <a:cs typeface="Arial"/>
              </a:rPr>
              <a:t>e</a:t>
            </a:r>
            <a:r>
              <a:rPr sz="1400" dirty="0">
                <a:solidFill>
                  <a:srgbClr val="FFFFFF"/>
                </a:solidFill>
                <a:latin typeface="Arial"/>
                <a:cs typeface="Arial"/>
              </a:rPr>
              <a:t>x</a:t>
            </a:r>
            <a:r>
              <a:rPr sz="1400" spc="-5" dirty="0">
                <a:solidFill>
                  <a:srgbClr val="FFFFFF"/>
                </a:solidFill>
                <a:latin typeface="Arial"/>
                <a:cs typeface="Arial"/>
              </a:rPr>
              <a:t>amp</a:t>
            </a:r>
            <a:r>
              <a:rPr sz="1400" dirty="0">
                <a:solidFill>
                  <a:srgbClr val="FFFFFF"/>
                </a:solidFill>
                <a:latin typeface="Arial"/>
                <a:cs typeface="Arial"/>
              </a:rPr>
              <a:t>l</a:t>
            </a:r>
            <a:r>
              <a:rPr sz="1400" spc="-5" dirty="0">
                <a:solidFill>
                  <a:srgbClr val="FFFFFF"/>
                </a:solidFill>
                <a:latin typeface="Arial"/>
                <a:cs typeface="Arial"/>
              </a:rPr>
              <a:t>e.</a:t>
            </a:r>
            <a:r>
              <a:rPr sz="1400" dirty="0">
                <a:solidFill>
                  <a:srgbClr val="FFFFFF"/>
                </a:solidFill>
                <a:latin typeface="Arial"/>
                <a:cs typeface="Arial"/>
              </a:rPr>
              <a:t>c</a:t>
            </a:r>
            <a:r>
              <a:rPr sz="1400" spc="-5" dirty="0">
                <a:solidFill>
                  <a:srgbClr val="FFFFFF"/>
                </a:solidFill>
                <a:latin typeface="Arial"/>
                <a:cs typeface="Arial"/>
              </a:rPr>
              <a:t>o</a:t>
            </a:r>
            <a:r>
              <a:rPr sz="1400" dirty="0">
                <a:solidFill>
                  <a:srgbClr val="FFFFFF"/>
                </a:solidFill>
                <a:latin typeface="Arial"/>
                <a:cs typeface="Arial"/>
              </a:rPr>
              <a:t>m  </a:t>
            </a:r>
            <a:r>
              <a:rPr lang="en-US" sz="1400" spc="-5" dirty="0">
                <a:solidFill>
                  <a:srgbClr val="FFFFFF"/>
                </a:solidFill>
                <a:latin typeface="Arial"/>
                <a:cs typeface="Arial"/>
              </a:rPr>
              <a:t>skillrary</a:t>
            </a:r>
            <a:r>
              <a:rPr sz="1400" spc="-5" dirty="0">
                <a:solidFill>
                  <a:srgbClr val="FFFFFF"/>
                </a:solidFill>
                <a:latin typeface="Arial"/>
                <a:cs typeface="Arial"/>
              </a:rPr>
              <a:t>.com</a:t>
            </a:r>
            <a:endParaRPr sz="1400" dirty="0">
              <a:latin typeface="Arial"/>
              <a:cs typeface="Arial"/>
            </a:endParaRPr>
          </a:p>
        </p:txBody>
      </p:sp>
      <p:sp>
        <p:nvSpPr>
          <p:cNvPr id="7" name="object 7"/>
          <p:cNvSpPr/>
          <p:nvPr/>
        </p:nvSpPr>
        <p:spPr>
          <a:xfrm>
            <a:off x="6743700" y="3032526"/>
            <a:ext cx="127000" cy="712470"/>
          </a:xfrm>
          <a:custGeom>
            <a:avLst/>
            <a:gdLst/>
            <a:ahLst/>
            <a:cxnLst/>
            <a:rect l="l" t="t" r="r" b="b"/>
            <a:pathLst>
              <a:path w="127000" h="712470">
                <a:moveTo>
                  <a:pt x="0" y="585339"/>
                </a:moveTo>
                <a:lnTo>
                  <a:pt x="63498" y="712339"/>
                </a:lnTo>
                <a:lnTo>
                  <a:pt x="101599" y="636139"/>
                </a:lnTo>
                <a:lnTo>
                  <a:pt x="57148" y="636139"/>
                </a:lnTo>
                <a:lnTo>
                  <a:pt x="57148" y="631059"/>
                </a:lnTo>
                <a:lnTo>
                  <a:pt x="0" y="585339"/>
                </a:lnTo>
                <a:close/>
              </a:path>
              <a:path w="127000" h="712470">
                <a:moveTo>
                  <a:pt x="57148" y="631059"/>
                </a:moveTo>
                <a:lnTo>
                  <a:pt x="57148" y="636139"/>
                </a:lnTo>
                <a:lnTo>
                  <a:pt x="63498" y="636139"/>
                </a:lnTo>
                <a:lnTo>
                  <a:pt x="57148" y="631059"/>
                </a:lnTo>
                <a:close/>
              </a:path>
              <a:path w="127000" h="712470">
                <a:moveTo>
                  <a:pt x="69850" y="585339"/>
                </a:moveTo>
                <a:lnTo>
                  <a:pt x="57150" y="585339"/>
                </a:lnTo>
                <a:lnTo>
                  <a:pt x="57148" y="631059"/>
                </a:lnTo>
                <a:lnTo>
                  <a:pt x="63498" y="636139"/>
                </a:lnTo>
                <a:lnTo>
                  <a:pt x="69848" y="631059"/>
                </a:lnTo>
                <a:lnTo>
                  <a:pt x="69850" y="585339"/>
                </a:lnTo>
                <a:close/>
              </a:path>
              <a:path w="127000" h="712470">
                <a:moveTo>
                  <a:pt x="69848" y="631059"/>
                </a:moveTo>
                <a:lnTo>
                  <a:pt x="63498" y="636139"/>
                </a:lnTo>
                <a:lnTo>
                  <a:pt x="69848" y="636139"/>
                </a:lnTo>
                <a:lnTo>
                  <a:pt x="69848" y="631059"/>
                </a:lnTo>
                <a:close/>
              </a:path>
              <a:path w="127000" h="712470">
                <a:moveTo>
                  <a:pt x="127000" y="585339"/>
                </a:moveTo>
                <a:lnTo>
                  <a:pt x="69848" y="631059"/>
                </a:lnTo>
                <a:lnTo>
                  <a:pt x="69848" y="636139"/>
                </a:lnTo>
                <a:lnTo>
                  <a:pt x="101599" y="636139"/>
                </a:lnTo>
                <a:lnTo>
                  <a:pt x="127000" y="585339"/>
                </a:lnTo>
                <a:close/>
              </a:path>
              <a:path w="127000" h="712470">
                <a:moveTo>
                  <a:pt x="69850" y="496439"/>
                </a:moveTo>
                <a:lnTo>
                  <a:pt x="57150" y="496439"/>
                </a:lnTo>
                <a:lnTo>
                  <a:pt x="57150" y="547239"/>
                </a:lnTo>
                <a:lnTo>
                  <a:pt x="69850" y="547239"/>
                </a:lnTo>
                <a:lnTo>
                  <a:pt x="69850" y="496439"/>
                </a:lnTo>
                <a:close/>
              </a:path>
              <a:path w="127000" h="712470">
                <a:moveTo>
                  <a:pt x="69850" y="407539"/>
                </a:moveTo>
                <a:lnTo>
                  <a:pt x="57150" y="407539"/>
                </a:lnTo>
                <a:lnTo>
                  <a:pt x="57150" y="458339"/>
                </a:lnTo>
                <a:lnTo>
                  <a:pt x="69850" y="458339"/>
                </a:lnTo>
                <a:lnTo>
                  <a:pt x="69850" y="407539"/>
                </a:lnTo>
                <a:close/>
              </a:path>
              <a:path w="127000" h="712470">
                <a:moveTo>
                  <a:pt x="69850" y="318639"/>
                </a:moveTo>
                <a:lnTo>
                  <a:pt x="57150" y="318639"/>
                </a:lnTo>
                <a:lnTo>
                  <a:pt x="57150" y="369439"/>
                </a:lnTo>
                <a:lnTo>
                  <a:pt x="69850" y="369439"/>
                </a:lnTo>
                <a:lnTo>
                  <a:pt x="69850" y="318639"/>
                </a:lnTo>
                <a:close/>
              </a:path>
              <a:path w="127000" h="712470">
                <a:moveTo>
                  <a:pt x="69850" y="229739"/>
                </a:moveTo>
                <a:lnTo>
                  <a:pt x="57150" y="229739"/>
                </a:lnTo>
                <a:lnTo>
                  <a:pt x="57150" y="280539"/>
                </a:lnTo>
                <a:lnTo>
                  <a:pt x="69850" y="280539"/>
                </a:lnTo>
                <a:lnTo>
                  <a:pt x="69850" y="229739"/>
                </a:lnTo>
                <a:close/>
              </a:path>
              <a:path w="127000" h="712470">
                <a:moveTo>
                  <a:pt x="69850" y="140839"/>
                </a:moveTo>
                <a:lnTo>
                  <a:pt x="57150" y="140839"/>
                </a:lnTo>
                <a:lnTo>
                  <a:pt x="57150" y="191639"/>
                </a:lnTo>
                <a:lnTo>
                  <a:pt x="69850" y="191639"/>
                </a:lnTo>
                <a:lnTo>
                  <a:pt x="69850" y="140839"/>
                </a:lnTo>
                <a:close/>
              </a:path>
              <a:path w="127000" h="712470">
                <a:moveTo>
                  <a:pt x="69850" y="51939"/>
                </a:moveTo>
                <a:lnTo>
                  <a:pt x="57150" y="51939"/>
                </a:lnTo>
                <a:lnTo>
                  <a:pt x="57150" y="102739"/>
                </a:lnTo>
                <a:lnTo>
                  <a:pt x="69850" y="102739"/>
                </a:lnTo>
                <a:lnTo>
                  <a:pt x="69850" y="51939"/>
                </a:lnTo>
                <a:close/>
              </a:path>
              <a:path w="127000" h="712470">
                <a:moveTo>
                  <a:pt x="69850" y="0"/>
                </a:moveTo>
                <a:lnTo>
                  <a:pt x="57150" y="0"/>
                </a:lnTo>
                <a:lnTo>
                  <a:pt x="57150" y="13839"/>
                </a:lnTo>
                <a:lnTo>
                  <a:pt x="69850" y="13839"/>
                </a:lnTo>
                <a:lnTo>
                  <a:pt x="69850" y="0"/>
                </a:lnTo>
                <a:close/>
              </a:path>
            </a:pathLst>
          </a:custGeom>
          <a:solidFill>
            <a:srgbClr val="FFC000"/>
          </a:solidFill>
          <a:ln>
            <a:solidFill>
              <a:schemeClr val="bg1"/>
            </a:solidFill>
          </a:ln>
        </p:spPr>
        <p:txBody>
          <a:bodyPr wrap="square" lIns="0" tIns="0" rIns="0" bIns="0" rtlCol="0"/>
          <a:lstStyle/>
          <a:p>
            <a:endParaRPr/>
          </a:p>
        </p:txBody>
      </p:sp>
      <p:grpSp>
        <p:nvGrpSpPr>
          <p:cNvPr id="8" name="object 8"/>
          <p:cNvGrpSpPr/>
          <p:nvPr/>
        </p:nvGrpSpPr>
        <p:grpSpPr>
          <a:xfrm>
            <a:off x="6440547" y="3793027"/>
            <a:ext cx="733425" cy="733425"/>
            <a:chOff x="6440547" y="3793027"/>
            <a:chExt cx="733425" cy="733425"/>
          </a:xfrm>
        </p:grpSpPr>
        <p:pic>
          <p:nvPicPr>
            <p:cNvPr id="9" name="object 9"/>
            <p:cNvPicPr/>
            <p:nvPr/>
          </p:nvPicPr>
          <p:blipFill>
            <a:blip r:embed="rId4" cstate="print"/>
            <a:stretch>
              <a:fillRect/>
            </a:stretch>
          </p:blipFill>
          <p:spPr>
            <a:xfrm>
              <a:off x="6440547" y="3793027"/>
              <a:ext cx="428504" cy="428504"/>
            </a:xfrm>
            <a:prstGeom prst="rect">
              <a:avLst/>
            </a:prstGeom>
            <a:ln>
              <a:solidFill>
                <a:schemeClr val="bg1"/>
              </a:solidFill>
            </a:ln>
          </p:spPr>
        </p:pic>
        <p:pic>
          <p:nvPicPr>
            <p:cNvPr id="10" name="object 10"/>
            <p:cNvPicPr/>
            <p:nvPr/>
          </p:nvPicPr>
          <p:blipFill>
            <a:blip r:embed="rId4" cstate="print"/>
            <a:stretch>
              <a:fillRect/>
            </a:stretch>
          </p:blipFill>
          <p:spPr>
            <a:xfrm>
              <a:off x="6592947" y="3945427"/>
              <a:ext cx="428504" cy="428504"/>
            </a:xfrm>
            <a:prstGeom prst="rect">
              <a:avLst/>
            </a:prstGeom>
            <a:ln>
              <a:solidFill>
                <a:schemeClr val="bg1"/>
              </a:solidFill>
            </a:ln>
          </p:spPr>
        </p:pic>
        <p:pic>
          <p:nvPicPr>
            <p:cNvPr id="11" name="object 11"/>
            <p:cNvPicPr/>
            <p:nvPr/>
          </p:nvPicPr>
          <p:blipFill>
            <a:blip r:embed="rId4" cstate="print"/>
            <a:stretch>
              <a:fillRect/>
            </a:stretch>
          </p:blipFill>
          <p:spPr>
            <a:xfrm>
              <a:off x="6745347" y="4097827"/>
              <a:ext cx="428504" cy="428504"/>
            </a:xfrm>
            <a:prstGeom prst="rect">
              <a:avLst/>
            </a:prstGeom>
            <a:ln>
              <a:solidFill>
                <a:schemeClr val="bg1"/>
              </a:solidFill>
            </a:ln>
          </p:spPr>
        </p:pic>
      </p:grpSp>
      <p:sp>
        <p:nvSpPr>
          <p:cNvPr id="12" name="object 12"/>
          <p:cNvSpPr txBox="1"/>
          <p:nvPr/>
        </p:nvSpPr>
        <p:spPr>
          <a:xfrm>
            <a:off x="5965808" y="2615004"/>
            <a:ext cx="1765300" cy="2259965"/>
          </a:xfrm>
          <a:prstGeom prst="rect">
            <a:avLst/>
          </a:prstGeom>
          <a:ln w="12700">
            <a:solidFill>
              <a:schemeClr val="bg1"/>
            </a:solidFill>
          </a:ln>
        </p:spPr>
        <p:txBody>
          <a:bodyPr vert="horz" wrap="square" lIns="0" tIns="1270" rIns="0" bIns="0" rtlCol="0">
            <a:spAutoFit/>
          </a:bodyPr>
          <a:lstStyle/>
          <a:p>
            <a:pPr>
              <a:lnSpc>
                <a:spcPct val="100000"/>
              </a:lnSpc>
              <a:spcBef>
                <a:spcPts val="10"/>
              </a:spcBef>
            </a:pPr>
            <a:endParaRPr sz="1300">
              <a:latin typeface="Times New Roman"/>
              <a:cs typeface="Times New Roman"/>
            </a:endParaRPr>
          </a:p>
          <a:p>
            <a:pPr marL="264160">
              <a:lnSpc>
                <a:spcPct val="100000"/>
              </a:lnSpc>
              <a:spcBef>
                <a:spcPts val="5"/>
              </a:spcBef>
            </a:pPr>
            <a:r>
              <a:rPr sz="1400" spc="-5" dirty="0">
                <a:solidFill>
                  <a:srgbClr val="FFFFFF"/>
                </a:solidFill>
                <a:latin typeface="Arial"/>
                <a:cs typeface="Arial"/>
              </a:rPr>
              <a:t>Health</a:t>
            </a:r>
            <a:r>
              <a:rPr sz="1400" spc="-70" dirty="0">
                <a:solidFill>
                  <a:srgbClr val="FFFFFF"/>
                </a:solidFill>
                <a:latin typeface="Arial"/>
                <a:cs typeface="Arial"/>
              </a:rPr>
              <a:t> </a:t>
            </a:r>
            <a:r>
              <a:rPr sz="1400" spc="-5" dirty="0">
                <a:solidFill>
                  <a:srgbClr val="FFFFFF"/>
                </a:solidFill>
                <a:latin typeface="Arial"/>
                <a:cs typeface="Arial"/>
              </a:rPr>
              <a:t>Checks</a:t>
            </a:r>
            <a:endParaRPr sz="1400">
              <a:latin typeface="Arial"/>
              <a:cs typeface="Arial"/>
            </a:endParaRPr>
          </a:p>
          <a:p>
            <a:pPr>
              <a:lnSpc>
                <a:spcPct val="100000"/>
              </a:lnSpc>
            </a:pPr>
            <a:endParaRPr sz="1500">
              <a:latin typeface="Arial"/>
              <a:cs typeface="Arial"/>
            </a:endParaRPr>
          </a:p>
          <a:p>
            <a:pPr>
              <a:lnSpc>
                <a:spcPct val="100000"/>
              </a:lnSpc>
            </a:pPr>
            <a:endParaRPr sz="1500">
              <a:latin typeface="Arial"/>
              <a:cs typeface="Arial"/>
            </a:endParaRPr>
          </a:p>
          <a:p>
            <a:pPr>
              <a:lnSpc>
                <a:spcPct val="100000"/>
              </a:lnSpc>
            </a:pPr>
            <a:endParaRPr sz="1500">
              <a:latin typeface="Arial"/>
              <a:cs typeface="Arial"/>
            </a:endParaRPr>
          </a:p>
          <a:p>
            <a:pPr>
              <a:lnSpc>
                <a:spcPct val="100000"/>
              </a:lnSpc>
            </a:pPr>
            <a:endParaRPr sz="1500">
              <a:latin typeface="Arial"/>
              <a:cs typeface="Arial"/>
            </a:endParaRPr>
          </a:p>
          <a:p>
            <a:pPr>
              <a:lnSpc>
                <a:spcPct val="100000"/>
              </a:lnSpc>
            </a:pPr>
            <a:endParaRPr sz="1500">
              <a:latin typeface="Arial"/>
              <a:cs typeface="Arial"/>
            </a:endParaRPr>
          </a:p>
          <a:p>
            <a:pPr>
              <a:lnSpc>
                <a:spcPct val="100000"/>
              </a:lnSpc>
            </a:pPr>
            <a:endParaRPr sz="1500">
              <a:latin typeface="Arial"/>
              <a:cs typeface="Arial"/>
            </a:endParaRPr>
          </a:p>
          <a:p>
            <a:pPr>
              <a:lnSpc>
                <a:spcPct val="100000"/>
              </a:lnSpc>
              <a:spcBef>
                <a:spcPts val="40"/>
              </a:spcBef>
            </a:pPr>
            <a:endParaRPr sz="1850">
              <a:latin typeface="Arial"/>
              <a:cs typeface="Arial"/>
            </a:endParaRPr>
          </a:p>
          <a:p>
            <a:pPr marL="264160">
              <a:lnSpc>
                <a:spcPct val="100000"/>
              </a:lnSpc>
            </a:pPr>
            <a:r>
              <a:rPr sz="1400" dirty="0">
                <a:solidFill>
                  <a:srgbClr val="FFFFFF"/>
                </a:solidFill>
                <a:latin typeface="Arial"/>
                <a:cs typeface="Arial"/>
              </a:rPr>
              <a:t>EC2</a:t>
            </a:r>
            <a:r>
              <a:rPr sz="1400" spc="-90" dirty="0">
                <a:solidFill>
                  <a:srgbClr val="FFFFFF"/>
                </a:solidFill>
                <a:latin typeface="Arial"/>
                <a:cs typeface="Arial"/>
              </a:rPr>
              <a:t> </a:t>
            </a:r>
            <a:r>
              <a:rPr sz="1400" spc="-5" dirty="0">
                <a:solidFill>
                  <a:srgbClr val="FFFFFF"/>
                </a:solidFill>
                <a:latin typeface="Arial"/>
                <a:cs typeface="Arial"/>
              </a:rPr>
              <a:t>Instances</a:t>
            </a:r>
            <a:endParaRPr sz="1400">
              <a:latin typeface="Arial"/>
              <a:cs typeface="Arial"/>
            </a:endParaRPr>
          </a:p>
        </p:txBody>
      </p:sp>
      <p:pic>
        <p:nvPicPr>
          <p:cNvPr id="13" name="object 13"/>
          <p:cNvPicPr/>
          <p:nvPr/>
        </p:nvPicPr>
        <p:blipFill>
          <a:blip r:embed="rId5" cstate="print"/>
          <a:stretch>
            <a:fillRect/>
          </a:stretch>
        </p:blipFill>
        <p:spPr>
          <a:xfrm>
            <a:off x="1791177" y="2752031"/>
            <a:ext cx="538475" cy="538475"/>
          </a:xfrm>
          <a:prstGeom prst="rect">
            <a:avLst/>
          </a:prstGeom>
          <a:ln>
            <a:solidFill>
              <a:schemeClr val="bg1"/>
            </a:solidFill>
          </a:ln>
        </p:spPr>
      </p:pic>
      <p:sp>
        <p:nvSpPr>
          <p:cNvPr id="14" name="object 14"/>
          <p:cNvSpPr txBox="1"/>
          <p:nvPr/>
        </p:nvSpPr>
        <p:spPr>
          <a:xfrm>
            <a:off x="1242043" y="2650172"/>
            <a:ext cx="1765300" cy="2259965"/>
          </a:xfrm>
          <a:prstGeom prst="rect">
            <a:avLst/>
          </a:prstGeom>
          <a:ln w="12700">
            <a:solidFill>
              <a:schemeClr val="bg1"/>
            </a:solidFill>
          </a:ln>
        </p:spPr>
        <p:txBody>
          <a:bodyPr vert="horz" wrap="square" lIns="0" tIns="0" rIns="0" bIns="0" rtlCol="0">
            <a:spAutoFit/>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spcBef>
                <a:spcPts val="40"/>
              </a:spcBef>
            </a:pPr>
            <a:endParaRPr sz="1950">
              <a:latin typeface="Times New Roman"/>
              <a:cs typeface="Times New Roman"/>
            </a:endParaRPr>
          </a:p>
          <a:p>
            <a:pPr marL="99060">
              <a:lnSpc>
                <a:spcPct val="100000"/>
              </a:lnSpc>
            </a:pPr>
            <a:r>
              <a:rPr sz="1400" spc="-5" dirty="0">
                <a:solidFill>
                  <a:srgbClr val="FFFFFF"/>
                </a:solidFill>
                <a:latin typeface="Arial"/>
                <a:cs typeface="Arial"/>
              </a:rPr>
              <a:t>Domain</a:t>
            </a:r>
            <a:r>
              <a:rPr sz="1400" spc="-35" dirty="0">
                <a:solidFill>
                  <a:srgbClr val="FFFFFF"/>
                </a:solidFill>
                <a:latin typeface="Arial"/>
                <a:cs typeface="Arial"/>
              </a:rPr>
              <a:t> </a:t>
            </a:r>
            <a:r>
              <a:rPr sz="1400" spc="-5" dirty="0">
                <a:solidFill>
                  <a:srgbClr val="FFFFFF"/>
                </a:solidFill>
                <a:latin typeface="Arial"/>
                <a:cs typeface="Arial"/>
              </a:rPr>
              <a:t>Registration</a:t>
            </a:r>
            <a:endParaRPr sz="1400">
              <a:latin typeface="Arial"/>
              <a:cs typeface="Arial"/>
            </a:endParaRPr>
          </a:p>
          <a:p>
            <a:pPr>
              <a:lnSpc>
                <a:spcPct val="100000"/>
              </a:lnSpc>
              <a:spcBef>
                <a:spcPts val="35"/>
              </a:spcBef>
            </a:pPr>
            <a:endParaRPr sz="1900">
              <a:latin typeface="Arial"/>
              <a:cs typeface="Arial"/>
            </a:endParaRPr>
          </a:p>
          <a:p>
            <a:pPr marR="139065" algn="ctr">
              <a:lnSpc>
                <a:spcPts val="1639"/>
              </a:lnSpc>
            </a:pPr>
            <a:r>
              <a:rPr sz="1400" spc="-5" dirty="0">
                <a:solidFill>
                  <a:srgbClr val="FFFFFF"/>
                </a:solidFill>
                <a:latin typeface="Arial"/>
                <a:cs typeface="Arial"/>
              </a:rPr>
              <a:t>.net</a:t>
            </a:r>
            <a:endParaRPr sz="1400">
              <a:latin typeface="Arial"/>
              <a:cs typeface="Arial"/>
            </a:endParaRPr>
          </a:p>
          <a:p>
            <a:pPr marR="137795" algn="ctr">
              <a:lnSpc>
                <a:spcPts val="1639"/>
              </a:lnSpc>
            </a:pPr>
            <a:r>
              <a:rPr sz="1400" spc="-5" dirty="0">
                <a:solidFill>
                  <a:srgbClr val="FFFFFF"/>
                </a:solidFill>
                <a:latin typeface="Arial"/>
                <a:cs typeface="Arial"/>
              </a:rPr>
              <a:t>.com</a:t>
            </a:r>
            <a:endParaRPr sz="1400">
              <a:latin typeface="Arial"/>
              <a:cs typeface="Arial"/>
            </a:endParaRPr>
          </a:p>
          <a:p>
            <a:pPr marR="137795" algn="ctr">
              <a:lnSpc>
                <a:spcPct val="100000"/>
              </a:lnSpc>
              <a:spcBef>
                <a:spcPts val="20"/>
              </a:spcBef>
            </a:pPr>
            <a:r>
              <a:rPr sz="1400" spc="-5" dirty="0">
                <a:solidFill>
                  <a:srgbClr val="FFFFFF"/>
                </a:solidFill>
                <a:latin typeface="Arial"/>
                <a:cs typeface="Arial"/>
              </a:rPr>
              <a:t>.org</a:t>
            </a:r>
            <a:endParaRPr sz="1400">
              <a:latin typeface="Arial"/>
              <a:cs typeface="Arial"/>
            </a:endParaRPr>
          </a:p>
        </p:txBody>
      </p:sp>
      <p:sp>
        <p:nvSpPr>
          <p:cNvPr id="15" name="object 15"/>
          <p:cNvSpPr txBox="1"/>
          <p:nvPr/>
        </p:nvSpPr>
        <p:spPr>
          <a:xfrm>
            <a:off x="8396199" y="2615004"/>
            <a:ext cx="1765300" cy="2259965"/>
          </a:xfrm>
          <a:prstGeom prst="rect">
            <a:avLst/>
          </a:prstGeom>
          <a:ln w="12700">
            <a:solidFill>
              <a:schemeClr val="bg1"/>
            </a:solidFill>
          </a:ln>
        </p:spPr>
        <p:txBody>
          <a:bodyPr vert="horz" wrap="square" lIns="0" tIns="1270" rIns="0" bIns="0" rtlCol="0">
            <a:spAutoFit/>
          </a:bodyPr>
          <a:lstStyle/>
          <a:p>
            <a:pPr>
              <a:lnSpc>
                <a:spcPct val="100000"/>
              </a:lnSpc>
              <a:spcBef>
                <a:spcPts val="10"/>
              </a:spcBef>
            </a:pPr>
            <a:endParaRPr sz="1300">
              <a:latin typeface="Times New Roman"/>
              <a:cs typeface="Times New Roman"/>
            </a:endParaRPr>
          </a:p>
          <a:p>
            <a:pPr marL="429259">
              <a:lnSpc>
                <a:spcPct val="100000"/>
              </a:lnSpc>
              <a:spcBef>
                <a:spcPts val="5"/>
              </a:spcBef>
            </a:pPr>
            <a:r>
              <a:rPr sz="1400" spc="-15" dirty="0">
                <a:solidFill>
                  <a:srgbClr val="FFFFFF"/>
                </a:solidFill>
                <a:latin typeface="Arial"/>
                <a:cs typeface="Arial"/>
              </a:rPr>
              <a:t>Traffic</a:t>
            </a:r>
            <a:r>
              <a:rPr sz="1400" spc="-50" dirty="0">
                <a:solidFill>
                  <a:srgbClr val="FFFFFF"/>
                </a:solidFill>
                <a:latin typeface="Arial"/>
                <a:cs typeface="Arial"/>
              </a:rPr>
              <a:t> </a:t>
            </a:r>
            <a:r>
              <a:rPr sz="1400" spc="-5" dirty="0">
                <a:solidFill>
                  <a:srgbClr val="FFFFFF"/>
                </a:solidFill>
                <a:latin typeface="Arial"/>
                <a:cs typeface="Arial"/>
              </a:rPr>
              <a:t>Flow</a:t>
            </a:r>
            <a:endParaRPr sz="1400">
              <a:latin typeface="Arial"/>
              <a:cs typeface="Arial"/>
            </a:endParaRPr>
          </a:p>
        </p:txBody>
      </p:sp>
      <p:pic>
        <p:nvPicPr>
          <p:cNvPr id="16" name="object 16"/>
          <p:cNvPicPr/>
          <p:nvPr/>
        </p:nvPicPr>
        <p:blipFill>
          <a:blip r:embed="rId6" cstate="print"/>
          <a:stretch>
            <a:fillRect/>
          </a:stretch>
        </p:blipFill>
        <p:spPr>
          <a:xfrm>
            <a:off x="8596858" y="3458180"/>
            <a:ext cx="1363978" cy="1121982"/>
          </a:xfrm>
          <a:prstGeom prst="rect">
            <a:avLst/>
          </a:prstGeom>
          <a:ln>
            <a:solidFill>
              <a:schemeClr val="bg1"/>
            </a:solidFill>
          </a:ln>
        </p:spPr>
      </p:pic>
    </p:spTree>
    <p:extLst>
      <p:ext uri="{BB962C8B-B14F-4D97-AF65-F5344CB8AC3E}">
        <p14:creationId xmlns:p14="http://schemas.microsoft.com/office/powerpoint/2010/main" val="38701877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71035" y="1663700"/>
            <a:ext cx="9848850" cy="2349500"/>
          </a:xfrm>
          <a:prstGeom prst="rect">
            <a:avLst/>
          </a:prstGeom>
        </p:spPr>
        <p:txBody>
          <a:bodyPr vert="horz" wrap="square" lIns="0" tIns="139700" rIns="0" bIns="0" rtlCol="0">
            <a:spAutoFit/>
          </a:bodyPr>
          <a:lstStyle/>
          <a:p>
            <a:pPr marL="3245485" marR="5080" indent="-3232785">
              <a:lnSpc>
                <a:spcPts val="8700"/>
              </a:lnSpc>
              <a:spcBef>
                <a:spcPts val="1100"/>
              </a:spcBef>
            </a:pPr>
            <a:r>
              <a:rPr sz="8000" spc="-10" dirty="0">
                <a:latin typeface="Calibri"/>
                <a:cs typeface="Calibri"/>
              </a:rPr>
              <a:t>Monitoring</a:t>
            </a:r>
            <a:r>
              <a:rPr sz="8000" spc="-40" dirty="0">
                <a:latin typeface="Calibri"/>
                <a:cs typeface="Calibri"/>
              </a:rPr>
              <a:t> </a:t>
            </a:r>
            <a:r>
              <a:rPr sz="8000" spc="-5" dirty="0">
                <a:latin typeface="Calibri"/>
                <a:cs typeface="Calibri"/>
              </a:rPr>
              <a:t>and</a:t>
            </a:r>
            <a:r>
              <a:rPr sz="8000" spc="-35" dirty="0">
                <a:latin typeface="Calibri"/>
                <a:cs typeface="Calibri"/>
              </a:rPr>
              <a:t> </a:t>
            </a:r>
            <a:r>
              <a:rPr sz="8000" spc="5" dirty="0">
                <a:latin typeface="Calibri"/>
                <a:cs typeface="Calibri"/>
              </a:rPr>
              <a:t>Logging </a:t>
            </a:r>
            <a:r>
              <a:rPr sz="8000" spc="-1795" dirty="0">
                <a:latin typeface="Calibri"/>
                <a:cs typeface="Calibri"/>
              </a:rPr>
              <a:t> </a:t>
            </a:r>
            <a:r>
              <a:rPr sz="8000" dirty="0">
                <a:latin typeface="Calibri"/>
                <a:cs typeface="Calibri"/>
              </a:rPr>
              <a:t>Services</a:t>
            </a:r>
          </a:p>
        </p:txBody>
      </p:sp>
    </p:spTree>
    <p:extLst>
      <p:ext uri="{BB962C8B-B14F-4D97-AF65-F5344CB8AC3E}">
        <p14:creationId xmlns:p14="http://schemas.microsoft.com/office/powerpoint/2010/main" val="18496312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611060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12:</a:t>
            </a:r>
            <a:r>
              <a:rPr sz="2400" b="0" spc="-15" dirty="0">
                <a:solidFill>
                  <a:srgbClr val="FFFFFF"/>
                </a:solidFill>
                <a:latin typeface="Calibri"/>
                <a:cs typeface="Calibri"/>
              </a:rPr>
              <a:t> </a:t>
            </a:r>
            <a:r>
              <a:rPr sz="2400" b="0" spc="-5" dirty="0">
                <a:solidFill>
                  <a:srgbClr val="FFFFFF"/>
                </a:solidFill>
                <a:latin typeface="Calibri"/>
                <a:cs typeface="Calibri"/>
              </a:rPr>
              <a:t>Monitoring</a:t>
            </a:r>
            <a:r>
              <a:rPr sz="2400" b="0" spc="-15" dirty="0">
                <a:solidFill>
                  <a:srgbClr val="FFFFFF"/>
                </a:solidFill>
                <a:latin typeface="Calibri"/>
                <a:cs typeface="Calibri"/>
              </a:rPr>
              <a:t> </a:t>
            </a:r>
            <a:r>
              <a:rPr sz="2400" b="0" spc="-5" dirty="0">
                <a:solidFill>
                  <a:srgbClr val="FFFFFF"/>
                </a:solidFill>
                <a:latin typeface="Calibri"/>
                <a:cs typeface="Calibri"/>
              </a:rPr>
              <a:t>with </a:t>
            </a:r>
            <a:r>
              <a:rPr sz="2400" b="0" spc="-15" dirty="0">
                <a:solidFill>
                  <a:srgbClr val="FFFFFF"/>
                </a:solidFill>
                <a:latin typeface="Calibri"/>
                <a:cs typeface="Calibri"/>
              </a:rPr>
              <a:t>Amazon</a:t>
            </a:r>
            <a:r>
              <a:rPr sz="2400" b="0" spc="-10" dirty="0">
                <a:solidFill>
                  <a:srgbClr val="FFFFFF"/>
                </a:solidFill>
                <a:latin typeface="Calibri"/>
                <a:cs typeface="Calibri"/>
              </a:rPr>
              <a:t> </a:t>
            </a:r>
            <a:r>
              <a:rPr sz="2400" b="0" spc="-20" dirty="0">
                <a:solidFill>
                  <a:srgbClr val="FFFFFF"/>
                </a:solidFill>
                <a:latin typeface="Calibri"/>
                <a:cs typeface="Calibri"/>
              </a:rPr>
              <a:t>CloudWatch</a:t>
            </a:r>
            <a:endParaRPr sz="2400">
              <a:latin typeface="Calibri"/>
              <a:cs typeface="Calibri"/>
            </a:endParaRPr>
          </a:p>
        </p:txBody>
      </p:sp>
      <p:sp>
        <p:nvSpPr>
          <p:cNvPr id="3" name="object 3"/>
          <p:cNvSpPr txBox="1"/>
          <p:nvPr/>
        </p:nvSpPr>
        <p:spPr>
          <a:xfrm>
            <a:off x="5063519" y="3746500"/>
            <a:ext cx="168656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55" dirty="0">
                <a:solidFill>
                  <a:srgbClr val="FFFFFF"/>
                </a:solidFill>
                <a:latin typeface="Arial"/>
                <a:cs typeface="Arial"/>
              </a:rPr>
              <a:t> </a:t>
            </a:r>
            <a:r>
              <a:rPr sz="1400" spc="-10" dirty="0">
                <a:solidFill>
                  <a:srgbClr val="FFFFFF"/>
                </a:solidFill>
                <a:latin typeface="Arial"/>
                <a:cs typeface="Arial"/>
              </a:rPr>
              <a:t>CloudWatch</a:t>
            </a:r>
            <a:endParaRPr sz="1400">
              <a:latin typeface="Arial"/>
              <a:cs typeface="Arial"/>
            </a:endParaRPr>
          </a:p>
        </p:txBody>
      </p:sp>
      <p:pic>
        <p:nvPicPr>
          <p:cNvPr id="4" name="object 4"/>
          <p:cNvPicPr/>
          <p:nvPr/>
        </p:nvPicPr>
        <p:blipFill>
          <a:blip r:embed="rId2" cstate="print"/>
          <a:stretch>
            <a:fillRect/>
          </a:stretch>
        </p:blipFill>
        <p:spPr>
          <a:xfrm>
            <a:off x="5550754" y="2969008"/>
            <a:ext cx="711200" cy="711199"/>
          </a:xfrm>
          <a:prstGeom prst="rect">
            <a:avLst/>
          </a:prstGeom>
        </p:spPr>
      </p:pic>
      <p:sp>
        <p:nvSpPr>
          <p:cNvPr id="5" name="object 5"/>
          <p:cNvSpPr txBox="1"/>
          <p:nvPr/>
        </p:nvSpPr>
        <p:spPr>
          <a:xfrm>
            <a:off x="1686455" y="2451100"/>
            <a:ext cx="10725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75" dirty="0">
                <a:solidFill>
                  <a:srgbClr val="FFFFFF"/>
                </a:solidFill>
                <a:latin typeface="Arial"/>
                <a:cs typeface="Arial"/>
              </a:rPr>
              <a:t> </a:t>
            </a:r>
            <a:r>
              <a:rPr sz="1400" dirty="0">
                <a:solidFill>
                  <a:srgbClr val="FFFFFF"/>
                </a:solidFill>
                <a:latin typeface="Arial"/>
                <a:cs typeface="Arial"/>
              </a:rPr>
              <a:t>EC2</a:t>
            </a:r>
            <a:endParaRPr sz="1400">
              <a:latin typeface="Arial"/>
              <a:cs typeface="Arial"/>
            </a:endParaRPr>
          </a:p>
        </p:txBody>
      </p:sp>
      <p:pic>
        <p:nvPicPr>
          <p:cNvPr id="6" name="object 6"/>
          <p:cNvPicPr/>
          <p:nvPr/>
        </p:nvPicPr>
        <p:blipFill>
          <a:blip r:embed="rId3" cstate="print"/>
          <a:stretch>
            <a:fillRect/>
          </a:stretch>
        </p:blipFill>
        <p:spPr>
          <a:xfrm>
            <a:off x="1882513" y="1635596"/>
            <a:ext cx="711200" cy="711200"/>
          </a:xfrm>
          <a:prstGeom prst="rect">
            <a:avLst/>
          </a:prstGeom>
        </p:spPr>
      </p:pic>
      <p:sp>
        <p:nvSpPr>
          <p:cNvPr id="7" name="object 7"/>
          <p:cNvSpPr txBox="1"/>
          <p:nvPr/>
        </p:nvSpPr>
        <p:spPr>
          <a:xfrm>
            <a:off x="1687249" y="4762500"/>
            <a:ext cx="110172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75" dirty="0">
                <a:solidFill>
                  <a:srgbClr val="FFFFFF"/>
                </a:solidFill>
                <a:latin typeface="Arial"/>
                <a:cs typeface="Arial"/>
              </a:rPr>
              <a:t> </a:t>
            </a:r>
            <a:r>
              <a:rPr sz="1400" dirty="0">
                <a:solidFill>
                  <a:srgbClr val="FFFFFF"/>
                </a:solidFill>
                <a:latin typeface="Arial"/>
                <a:cs typeface="Arial"/>
              </a:rPr>
              <a:t>RDS</a:t>
            </a:r>
            <a:endParaRPr sz="1400">
              <a:latin typeface="Arial"/>
              <a:cs typeface="Arial"/>
            </a:endParaRPr>
          </a:p>
        </p:txBody>
      </p:sp>
      <p:pic>
        <p:nvPicPr>
          <p:cNvPr id="8" name="object 8"/>
          <p:cNvPicPr/>
          <p:nvPr/>
        </p:nvPicPr>
        <p:blipFill>
          <a:blip r:embed="rId4" cstate="print"/>
          <a:stretch>
            <a:fillRect/>
          </a:stretch>
        </p:blipFill>
        <p:spPr>
          <a:xfrm>
            <a:off x="1882513" y="3929358"/>
            <a:ext cx="711200" cy="711200"/>
          </a:xfrm>
          <a:prstGeom prst="rect">
            <a:avLst/>
          </a:prstGeom>
        </p:spPr>
      </p:pic>
      <p:sp>
        <p:nvSpPr>
          <p:cNvPr id="9" name="object 9"/>
          <p:cNvSpPr txBox="1"/>
          <p:nvPr/>
        </p:nvSpPr>
        <p:spPr>
          <a:xfrm>
            <a:off x="8389480" y="2286000"/>
            <a:ext cx="163322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55" dirty="0">
                <a:solidFill>
                  <a:srgbClr val="FFFFFF"/>
                </a:solidFill>
                <a:latin typeface="Arial"/>
                <a:cs typeface="Arial"/>
              </a:rPr>
              <a:t> </a:t>
            </a:r>
            <a:r>
              <a:rPr sz="1400" spc="-5" dirty="0">
                <a:solidFill>
                  <a:srgbClr val="FFFFFF"/>
                </a:solidFill>
                <a:latin typeface="Arial"/>
                <a:cs typeface="Arial"/>
              </a:rPr>
              <a:t>DynamoDB</a:t>
            </a:r>
            <a:endParaRPr sz="1400">
              <a:latin typeface="Arial"/>
              <a:cs typeface="Arial"/>
            </a:endParaRPr>
          </a:p>
        </p:txBody>
      </p:sp>
      <p:pic>
        <p:nvPicPr>
          <p:cNvPr id="10" name="object 10"/>
          <p:cNvPicPr/>
          <p:nvPr/>
        </p:nvPicPr>
        <p:blipFill>
          <a:blip r:embed="rId5" cstate="print"/>
          <a:stretch>
            <a:fillRect/>
          </a:stretch>
        </p:blipFill>
        <p:spPr>
          <a:xfrm>
            <a:off x="8850650" y="1550229"/>
            <a:ext cx="711200" cy="711200"/>
          </a:xfrm>
          <a:prstGeom prst="rect">
            <a:avLst/>
          </a:prstGeom>
        </p:spPr>
      </p:pic>
      <p:pic>
        <p:nvPicPr>
          <p:cNvPr id="11" name="object 11"/>
          <p:cNvPicPr/>
          <p:nvPr/>
        </p:nvPicPr>
        <p:blipFill>
          <a:blip r:embed="rId6" cstate="print"/>
          <a:stretch>
            <a:fillRect/>
          </a:stretch>
        </p:blipFill>
        <p:spPr>
          <a:xfrm>
            <a:off x="8850648" y="3811553"/>
            <a:ext cx="711200" cy="711200"/>
          </a:xfrm>
          <a:prstGeom prst="rect">
            <a:avLst/>
          </a:prstGeom>
        </p:spPr>
      </p:pic>
      <p:sp>
        <p:nvSpPr>
          <p:cNvPr id="12" name="object 12"/>
          <p:cNvSpPr txBox="1"/>
          <p:nvPr/>
        </p:nvSpPr>
        <p:spPr>
          <a:xfrm>
            <a:off x="8237080" y="4559300"/>
            <a:ext cx="1939289" cy="441959"/>
          </a:xfrm>
          <a:prstGeom prst="rect">
            <a:avLst/>
          </a:prstGeom>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sp>
        <p:nvSpPr>
          <p:cNvPr id="13" name="object 13"/>
          <p:cNvSpPr/>
          <p:nvPr/>
        </p:nvSpPr>
        <p:spPr>
          <a:xfrm>
            <a:off x="3123117" y="2209161"/>
            <a:ext cx="2059305" cy="689610"/>
          </a:xfrm>
          <a:custGeom>
            <a:avLst/>
            <a:gdLst/>
            <a:ahLst/>
            <a:cxnLst/>
            <a:rect l="l" t="t" r="r" b="b"/>
            <a:pathLst>
              <a:path w="2059304" h="689610">
                <a:moveTo>
                  <a:pt x="2032059" y="656097"/>
                </a:moveTo>
                <a:lnTo>
                  <a:pt x="1982477" y="677760"/>
                </a:lnTo>
                <a:lnTo>
                  <a:pt x="1981010" y="681503"/>
                </a:lnTo>
                <a:lnTo>
                  <a:pt x="1983818" y="687931"/>
                </a:lnTo>
                <a:lnTo>
                  <a:pt x="1987561" y="689397"/>
                </a:lnTo>
                <a:lnTo>
                  <a:pt x="2052098" y="661200"/>
                </a:lnTo>
                <a:lnTo>
                  <a:pt x="2048162" y="661200"/>
                </a:lnTo>
                <a:lnTo>
                  <a:pt x="2032059" y="656097"/>
                </a:lnTo>
                <a:close/>
              </a:path>
              <a:path w="2059304" h="689610">
                <a:moveTo>
                  <a:pt x="2040895" y="652236"/>
                </a:moveTo>
                <a:lnTo>
                  <a:pt x="2032059" y="656097"/>
                </a:lnTo>
                <a:lnTo>
                  <a:pt x="2048162" y="661200"/>
                </a:lnTo>
                <a:lnTo>
                  <a:pt x="2049036" y="658441"/>
                </a:lnTo>
                <a:lnTo>
                  <a:pt x="2044658" y="658441"/>
                </a:lnTo>
                <a:lnTo>
                  <a:pt x="2040895" y="652236"/>
                </a:lnTo>
                <a:close/>
              </a:path>
              <a:path w="2059304" h="689610">
                <a:moveTo>
                  <a:pt x="2014796" y="590180"/>
                </a:moveTo>
                <a:lnTo>
                  <a:pt x="2008798" y="593817"/>
                </a:lnTo>
                <a:lnTo>
                  <a:pt x="2007842" y="597722"/>
                </a:lnTo>
                <a:lnTo>
                  <a:pt x="2035895" y="643989"/>
                </a:lnTo>
                <a:lnTo>
                  <a:pt x="2051998" y="649093"/>
                </a:lnTo>
                <a:lnTo>
                  <a:pt x="2048162" y="661200"/>
                </a:lnTo>
                <a:lnTo>
                  <a:pt x="2052098" y="661200"/>
                </a:lnTo>
                <a:lnTo>
                  <a:pt x="2059280" y="658061"/>
                </a:lnTo>
                <a:lnTo>
                  <a:pt x="2018701" y="591138"/>
                </a:lnTo>
                <a:lnTo>
                  <a:pt x="2014796" y="590180"/>
                </a:lnTo>
                <a:close/>
              </a:path>
              <a:path w="2059304" h="689610">
                <a:moveTo>
                  <a:pt x="2047546" y="649330"/>
                </a:moveTo>
                <a:lnTo>
                  <a:pt x="2040895" y="652236"/>
                </a:lnTo>
                <a:lnTo>
                  <a:pt x="2044658" y="658441"/>
                </a:lnTo>
                <a:lnTo>
                  <a:pt x="2047546" y="649330"/>
                </a:lnTo>
                <a:close/>
              </a:path>
              <a:path w="2059304" h="689610">
                <a:moveTo>
                  <a:pt x="2051923" y="649330"/>
                </a:moveTo>
                <a:lnTo>
                  <a:pt x="2047546" y="649330"/>
                </a:lnTo>
                <a:lnTo>
                  <a:pt x="2044658" y="658441"/>
                </a:lnTo>
                <a:lnTo>
                  <a:pt x="2049036" y="658441"/>
                </a:lnTo>
                <a:lnTo>
                  <a:pt x="2051923" y="649330"/>
                </a:lnTo>
                <a:close/>
              </a:path>
              <a:path w="2059304" h="689610">
                <a:moveTo>
                  <a:pt x="3837" y="0"/>
                </a:moveTo>
                <a:lnTo>
                  <a:pt x="0" y="12105"/>
                </a:lnTo>
                <a:lnTo>
                  <a:pt x="2032059" y="656097"/>
                </a:lnTo>
                <a:lnTo>
                  <a:pt x="2040895" y="652236"/>
                </a:lnTo>
                <a:lnTo>
                  <a:pt x="2035895" y="643989"/>
                </a:lnTo>
                <a:lnTo>
                  <a:pt x="3837" y="0"/>
                </a:lnTo>
                <a:close/>
              </a:path>
              <a:path w="2059304" h="689610">
                <a:moveTo>
                  <a:pt x="2035895" y="643989"/>
                </a:moveTo>
                <a:lnTo>
                  <a:pt x="2040895" y="652236"/>
                </a:lnTo>
                <a:lnTo>
                  <a:pt x="2047546" y="649330"/>
                </a:lnTo>
                <a:lnTo>
                  <a:pt x="2051923" y="649330"/>
                </a:lnTo>
                <a:lnTo>
                  <a:pt x="2051998" y="649093"/>
                </a:lnTo>
                <a:lnTo>
                  <a:pt x="2035895" y="643989"/>
                </a:lnTo>
                <a:close/>
              </a:path>
            </a:pathLst>
          </a:custGeom>
          <a:solidFill>
            <a:srgbClr val="8FA7C4"/>
          </a:solidFill>
        </p:spPr>
        <p:txBody>
          <a:bodyPr wrap="square" lIns="0" tIns="0" rIns="0" bIns="0" rtlCol="0"/>
          <a:lstStyle/>
          <a:p>
            <a:endParaRPr/>
          </a:p>
        </p:txBody>
      </p:sp>
      <p:sp>
        <p:nvSpPr>
          <p:cNvPr id="14" name="object 14"/>
          <p:cNvSpPr txBox="1"/>
          <p:nvPr/>
        </p:nvSpPr>
        <p:spPr>
          <a:xfrm>
            <a:off x="3856517" y="2032000"/>
            <a:ext cx="1729739" cy="330200"/>
          </a:xfrm>
          <a:prstGeom prst="rect">
            <a:avLst/>
          </a:prstGeom>
        </p:spPr>
        <p:txBody>
          <a:bodyPr vert="horz" wrap="square" lIns="0" tIns="12700" rIns="0" bIns="0" rtlCol="0">
            <a:spAutoFit/>
          </a:bodyPr>
          <a:lstStyle/>
          <a:p>
            <a:pPr marL="12700" marR="5080">
              <a:lnSpc>
                <a:spcPct val="100000"/>
              </a:lnSpc>
              <a:spcBef>
                <a:spcPts val="100"/>
              </a:spcBef>
            </a:pPr>
            <a:r>
              <a:rPr sz="1000" spc="-5" dirty="0">
                <a:solidFill>
                  <a:srgbClr val="FFFFFF"/>
                </a:solidFill>
                <a:latin typeface="Arial"/>
                <a:cs typeface="Arial"/>
              </a:rPr>
              <a:t>CPUUtilization, DiskReadOps, </a:t>
            </a:r>
            <a:r>
              <a:rPr sz="1000" spc="-265" dirty="0">
                <a:solidFill>
                  <a:srgbClr val="FFFFFF"/>
                </a:solidFill>
                <a:latin typeface="Arial"/>
                <a:cs typeface="Arial"/>
              </a:rPr>
              <a:t> </a:t>
            </a:r>
            <a:r>
              <a:rPr sz="1000" dirty="0">
                <a:solidFill>
                  <a:srgbClr val="FFFFFF"/>
                </a:solidFill>
                <a:latin typeface="Arial"/>
                <a:cs typeface="Arial"/>
              </a:rPr>
              <a:t>N</a:t>
            </a:r>
            <a:r>
              <a:rPr sz="1000" spc="-10" dirty="0">
                <a:solidFill>
                  <a:srgbClr val="FFFFFF"/>
                </a:solidFill>
                <a:latin typeface="Arial"/>
                <a:cs typeface="Arial"/>
              </a:rPr>
              <a:t>e</a:t>
            </a:r>
            <a:r>
              <a:rPr sz="1000" spc="-5" dirty="0">
                <a:solidFill>
                  <a:srgbClr val="FFFFFF"/>
                </a:solidFill>
                <a:latin typeface="Arial"/>
                <a:cs typeface="Arial"/>
              </a:rPr>
              <a:t>t</a:t>
            </a:r>
            <a:r>
              <a:rPr sz="1000" dirty="0">
                <a:solidFill>
                  <a:srgbClr val="FFFFFF"/>
                </a:solidFill>
                <a:latin typeface="Arial"/>
                <a:cs typeface="Arial"/>
              </a:rPr>
              <a:t>w</a:t>
            </a:r>
            <a:r>
              <a:rPr sz="1000" spc="-10" dirty="0">
                <a:solidFill>
                  <a:srgbClr val="FFFFFF"/>
                </a:solidFill>
                <a:latin typeface="Arial"/>
                <a:cs typeface="Arial"/>
              </a:rPr>
              <a:t>o</a:t>
            </a:r>
            <a:r>
              <a:rPr sz="1000" dirty="0">
                <a:solidFill>
                  <a:srgbClr val="FFFFFF"/>
                </a:solidFill>
                <a:latin typeface="Arial"/>
                <a:cs typeface="Arial"/>
              </a:rPr>
              <a:t>rk</a:t>
            </a:r>
            <a:r>
              <a:rPr sz="1000" spc="-5" dirty="0">
                <a:solidFill>
                  <a:srgbClr val="FFFFFF"/>
                </a:solidFill>
                <a:latin typeface="Arial"/>
                <a:cs typeface="Arial"/>
              </a:rPr>
              <a:t>I</a:t>
            </a:r>
            <a:r>
              <a:rPr sz="1000" spc="-10" dirty="0">
                <a:solidFill>
                  <a:srgbClr val="FFFFFF"/>
                </a:solidFill>
                <a:latin typeface="Arial"/>
                <a:cs typeface="Arial"/>
              </a:rPr>
              <a:t>n</a:t>
            </a:r>
            <a:r>
              <a:rPr sz="1000" dirty="0">
                <a:solidFill>
                  <a:srgbClr val="FFFFFF"/>
                </a:solidFill>
                <a:latin typeface="Arial"/>
                <a:cs typeface="Arial"/>
              </a:rPr>
              <a:t>,</a:t>
            </a:r>
            <a:r>
              <a:rPr sz="1000" spc="-10" dirty="0">
                <a:solidFill>
                  <a:srgbClr val="FFFFFF"/>
                </a:solidFill>
                <a:latin typeface="Arial"/>
                <a:cs typeface="Arial"/>
              </a:rPr>
              <a:t> </a:t>
            </a:r>
            <a:r>
              <a:rPr sz="1000" spc="-5" dirty="0">
                <a:solidFill>
                  <a:srgbClr val="FFFFFF"/>
                </a:solidFill>
                <a:latin typeface="Arial"/>
                <a:cs typeface="Arial"/>
              </a:rPr>
              <a:t>St</a:t>
            </a:r>
            <a:r>
              <a:rPr sz="1000" spc="-10" dirty="0">
                <a:solidFill>
                  <a:srgbClr val="FFFFFF"/>
                </a:solidFill>
                <a:latin typeface="Arial"/>
                <a:cs typeface="Arial"/>
              </a:rPr>
              <a:t>a</a:t>
            </a:r>
            <a:r>
              <a:rPr sz="1000" spc="-5" dirty="0">
                <a:solidFill>
                  <a:srgbClr val="FFFFFF"/>
                </a:solidFill>
                <a:latin typeface="Arial"/>
                <a:cs typeface="Arial"/>
              </a:rPr>
              <a:t>t</a:t>
            </a:r>
            <a:r>
              <a:rPr sz="1000" spc="-10" dirty="0">
                <a:solidFill>
                  <a:srgbClr val="FFFFFF"/>
                </a:solidFill>
                <a:latin typeface="Arial"/>
                <a:cs typeface="Arial"/>
              </a:rPr>
              <a:t>u</a:t>
            </a:r>
            <a:r>
              <a:rPr sz="1000" dirty="0">
                <a:solidFill>
                  <a:srgbClr val="FFFFFF"/>
                </a:solidFill>
                <a:latin typeface="Arial"/>
                <a:cs typeface="Arial"/>
              </a:rPr>
              <a:t>sC</a:t>
            </a:r>
            <a:r>
              <a:rPr sz="1000" spc="-10" dirty="0">
                <a:solidFill>
                  <a:srgbClr val="FFFFFF"/>
                </a:solidFill>
                <a:latin typeface="Arial"/>
                <a:cs typeface="Arial"/>
              </a:rPr>
              <a:t>he</a:t>
            </a:r>
            <a:r>
              <a:rPr sz="1000" dirty="0">
                <a:solidFill>
                  <a:srgbClr val="FFFFFF"/>
                </a:solidFill>
                <a:latin typeface="Arial"/>
                <a:cs typeface="Arial"/>
              </a:rPr>
              <a:t>ckF</a:t>
            </a:r>
            <a:r>
              <a:rPr sz="1000" spc="-10" dirty="0">
                <a:solidFill>
                  <a:srgbClr val="FFFFFF"/>
                </a:solidFill>
                <a:latin typeface="Arial"/>
                <a:cs typeface="Arial"/>
              </a:rPr>
              <a:t>a</a:t>
            </a:r>
            <a:r>
              <a:rPr sz="1000" dirty="0">
                <a:solidFill>
                  <a:srgbClr val="FFFFFF"/>
                </a:solidFill>
                <a:latin typeface="Arial"/>
                <a:cs typeface="Arial"/>
              </a:rPr>
              <a:t>il</a:t>
            </a:r>
            <a:r>
              <a:rPr sz="1000" spc="-10" dirty="0">
                <a:solidFill>
                  <a:srgbClr val="FFFFFF"/>
                </a:solidFill>
                <a:latin typeface="Arial"/>
                <a:cs typeface="Arial"/>
              </a:rPr>
              <a:t>e</a:t>
            </a:r>
            <a:r>
              <a:rPr sz="1000" dirty="0">
                <a:solidFill>
                  <a:srgbClr val="FFFFFF"/>
                </a:solidFill>
                <a:latin typeface="Arial"/>
                <a:cs typeface="Arial"/>
              </a:rPr>
              <a:t>d</a:t>
            </a:r>
            <a:endParaRPr sz="1000">
              <a:latin typeface="Arial"/>
              <a:cs typeface="Arial"/>
            </a:endParaRPr>
          </a:p>
        </p:txBody>
      </p:sp>
      <p:sp>
        <p:nvSpPr>
          <p:cNvPr id="15" name="object 15"/>
          <p:cNvSpPr/>
          <p:nvPr/>
        </p:nvSpPr>
        <p:spPr>
          <a:xfrm>
            <a:off x="2839130" y="3523609"/>
            <a:ext cx="2306955" cy="767715"/>
          </a:xfrm>
          <a:custGeom>
            <a:avLst/>
            <a:gdLst/>
            <a:ahLst/>
            <a:cxnLst/>
            <a:rect l="l" t="t" r="r" b="b"/>
            <a:pathLst>
              <a:path w="2306954" h="767714">
                <a:moveTo>
                  <a:pt x="2279391" y="33313"/>
                </a:moveTo>
                <a:lnTo>
                  <a:pt x="0" y="754989"/>
                </a:lnTo>
                <a:lnTo>
                  <a:pt x="3834" y="767096"/>
                </a:lnTo>
                <a:lnTo>
                  <a:pt x="2283225" y="45421"/>
                </a:lnTo>
                <a:lnTo>
                  <a:pt x="2288227" y="37177"/>
                </a:lnTo>
                <a:lnTo>
                  <a:pt x="2279391" y="33313"/>
                </a:lnTo>
                <a:close/>
              </a:path>
              <a:path w="2306954" h="767714">
                <a:moveTo>
                  <a:pt x="2299450" y="28223"/>
                </a:moveTo>
                <a:lnTo>
                  <a:pt x="2295470" y="28223"/>
                </a:lnTo>
                <a:lnTo>
                  <a:pt x="2299303" y="40331"/>
                </a:lnTo>
                <a:lnTo>
                  <a:pt x="2283225" y="45421"/>
                </a:lnTo>
                <a:lnTo>
                  <a:pt x="2255159" y="91681"/>
                </a:lnTo>
                <a:lnTo>
                  <a:pt x="2256114" y="95586"/>
                </a:lnTo>
                <a:lnTo>
                  <a:pt x="2262111" y="99225"/>
                </a:lnTo>
                <a:lnTo>
                  <a:pt x="2266016" y="98268"/>
                </a:lnTo>
                <a:lnTo>
                  <a:pt x="2306613" y="31355"/>
                </a:lnTo>
                <a:lnTo>
                  <a:pt x="2299450" y="28223"/>
                </a:lnTo>
                <a:close/>
              </a:path>
              <a:path w="2306954" h="767714">
                <a:moveTo>
                  <a:pt x="2288227" y="37177"/>
                </a:moveTo>
                <a:lnTo>
                  <a:pt x="2283225" y="45421"/>
                </a:lnTo>
                <a:lnTo>
                  <a:pt x="2299303" y="40331"/>
                </a:lnTo>
                <a:lnTo>
                  <a:pt x="2299225" y="40085"/>
                </a:lnTo>
                <a:lnTo>
                  <a:pt x="2294876" y="40085"/>
                </a:lnTo>
                <a:lnTo>
                  <a:pt x="2288227" y="37177"/>
                </a:lnTo>
                <a:close/>
              </a:path>
              <a:path w="2306954" h="767714">
                <a:moveTo>
                  <a:pt x="2291991" y="30972"/>
                </a:moveTo>
                <a:lnTo>
                  <a:pt x="2288227" y="37177"/>
                </a:lnTo>
                <a:lnTo>
                  <a:pt x="2294876" y="40085"/>
                </a:lnTo>
                <a:lnTo>
                  <a:pt x="2291991" y="30972"/>
                </a:lnTo>
                <a:close/>
              </a:path>
              <a:path w="2306954" h="767714">
                <a:moveTo>
                  <a:pt x="2296340" y="30972"/>
                </a:moveTo>
                <a:lnTo>
                  <a:pt x="2291991" y="30972"/>
                </a:lnTo>
                <a:lnTo>
                  <a:pt x="2294876" y="40085"/>
                </a:lnTo>
                <a:lnTo>
                  <a:pt x="2299225" y="40085"/>
                </a:lnTo>
                <a:lnTo>
                  <a:pt x="2296340" y="30972"/>
                </a:lnTo>
                <a:close/>
              </a:path>
              <a:path w="2306954" h="767714">
                <a:moveTo>
                  <a:pt x="2295470" y="28223"/>
                </a:moveTo>
                <a:lnTo>
                  <a:pt x="2279391" y="33313"/>
                </a:lnTo>
                <a:lnTo>
                  <a:pt x="2288227" y="37177"/>
                </a:lnTo>
                <a:lnTo>
                  <a:pt x="2291991" y="30972"/>
                </a:lnTo>
                <a:lnTo>
                  <a:pt x="2296340" y="30972"/>
                </a:lnTo>
                <a:lnTo>
                  <a:pt x="2295470" y="28223"/>
                </a:lnTo>
                <a:close/>
              </a:path>
              <a:path w="2306954" h="767714">
                <a:moveTo>
                  <a:pt x="2234904" y="0"/>
                </a:moveTo>
                <a:lnTo>
                  <a:pt x="2231160" y="1465"/>
                </a:lnTo>
                <a:lnTo>
                  <a:pt x="2228349" y="7893"/>
                </a:lnTo>
                <a:lnTo>
                  <a:pt x="2229815" y="11635"/>
                </a:lnTo>
                <a:lnTo>
                  <a:pt x="2279391" y="33313"/>
                </a:lnTo>
                <a:lnTo>
                  <a:pt x="2295470" y="28223"/>
                </a:lnTo>
                <a:lnTo>
                  <a:pt x="2299450" y="28223"/>
                </a:lnTo>
                <a:lnTo>
                  <a:pt x="2234904" y="0"/>
                </a:lnTo>
                <a:close/>
              </a:path>
            </a:pathLst>
          </a:custGeom>
          <a:solidFill>
            <a:srgbClr val="8FA7C4"/>
          </a:solidFill>
        </p:spPr>
        <p:txBody>
          <a:bodyPr wrap="square" lIns="0" tIns="0" rIns="0" bIns="0" rtlCol="0"/>
          <a:lstStyle/>
          <a:p>
            <a:endParaRPr/>
          </a:p>
        </p:txBody>
      </p:sp>
      <p:sp>
        <p:nvSpPr>
          <p:cNvPr id="16" name="object 16"/>
          <p:cNvSpPr/>
          <p:nvPr/>
        </p:nvSpPr>
        <p:spPr>
          <a:xfrm>
            <a:off x="6585791" y="2084210"/>
            <a:ext cx="2058670" cy="902969"/>
          </a:xfrm>
          <a:custGeom>
            <a:avLst/>
            <a:gdLst/>
            <a:ahLst/>
            <a:cxnLst/>
            <a:rect l="l" t="t" r="r" b="b"/>
            <a:pathLst>
              <a:path w="2058670" h="902969">
                <a:moveTo>
                  <a:pt x="37885" y="806484"/>
                </a:moveTo>
                <a:lnTo>
                  <a:pt x="34086" y="807805"/>
                </a:lnTo>
                <a:lnTo>
                  <a:pt x="0" y="878257"/>
                </a:lnTo>
                <a:lnTo>
                  <a:pt x="74353" y="902690"/>
                </a:lnTo>
                <a:lnTo>
                  <a:pt x="77942" y="900878"/>
                </a:lnTo>
                <a:lnTo>
                  <a:pt x="80131" y="894214"/>
                </a:lnTo>
                <a:lnTo>
                  <a:pt x="78318" y="890625"/>
                </a:lnTo>
                <a:lnTo>
                  <a:pt x="47060" y="880353"/>
                </a:lnTo>
                <a:lnTo>
                  <a:pt x="11315" y="880353"/>
                </a:lnTo>
                <a:lnTo>
                  <a:pt x="6353" y="868663"/>
                </a:lnTo>
                <a:lnTo>
                  <a:pt x="21952" y="862043"/>
                </a:lnTo>
                <a:lnTo>
                  <a:pt x="45519" y="813335"/>
                </a:lnTo>
                <a:lnTo>
                  <a:pt x="44198" y="809538"/>
                </a:lnTo>
                <a:lnTo>
                  <a:pt x="37885" y="806484"/>
                </a:lnTo>
                <a:close/>
              </a:path>
              <a:path w="2058670" h="902969">
                <a:moveTo>
                  <a:pt x="21952" y="862043"/>
                </a:moveTo>
                <a:lnTo>
                  <a:pt x="6353" y="868663"/>
                </a:lnTo>
                <a:lnTo>
                  <a:pt x="11315" y="880353"/>
                </a:lnTo>
                <a:lnTo>
                  <a:pt x="18614" y="877256"/>
                </a:lnTo>
                <a:lnTo>
                  <a:pt x="14592" y="877256"/>
                </a:lnTo>
                <a:lnTo>
                  <a:pt x="10859" y="868457"/>
                </a:lnTo>
                <a:lnTo>
                  <a:pt x="18849" y="868457"/>
                </a:lnTo>
                <a:lnTo>
                  <a:pt x="21952" y="862043"/>
                </a:lnTo>
                <a:close/>
              </a:path>
              <a:path w="2058670" h="902969">
                <a:moveTo>
                  <a:pt x="26915" y="873733"/>
                </a:moveTo>
                <a:lnTo>
                  <a:pt x="11315" y="880353"/>
                </a:lnTo>
                <a:lnTo>
                  <a:pt x="47060" y="880353"/>
                </a:lnTo>
                <a:lnTo>
                  <a:pt x="26915" y="873733"/>
                </a:lnTo>
                <a:close/>
              </a:path>
              <a:path w="2058670" h="902969">
                <a:moveTo>
                  <a:pt x="10859" y="868457"/>
                </a:moveTo>
                <a:lnTo>
                  <a:pt x="14592" y="877256"/>
                </a:lnTo>
                <a:lnTo>
                  <a:pt x="17753" y="870723"/>
                </a:lnTo>
                <a:lnTo>
                  <a:pt x="10859" y="868457"/>
                </a:lnTo>
                <a:close/>
              </a:path>
              <a:path w="2058670" h="902969">
                <a:moveTo>
                  <a:pt x="17753" y="870723"/>
                </a:moveTo>
                <a:lnTo>
                  <a:pt x="14592" y="877256"/>
                </a:lnTo>
                <a:lnTo>
                  <a:pt x="18614" y="877256"/>
                </a:lnTo>
                <a:lnTo>
                  <a:pt x="26915" y="873733"/>
                </a:lnTo>
                <a:lnTo>
                  <a:pt x="17753" y="870723"/>
                </a:lnTo>
                <a:close/>
              </a:path>
              <a:path w="2058670" h="902969">
                <a:moveTo>
                  <a:pt x="2053309" y="0"/>
                </a:moveTo>
                <a:lnTo>
                  <a:pt x="21952" y="862043"/>
                </a:lnTo>
                <a:lnTo>
                  <a:pt x="17753" y="870723"/>
                </a:lnTo>
                <a:lnTo>
                  <a:pt x="26915" y="873733"/>
                </a:lnTo>
                <a:lnTo>
                  <a:pt x="2058269" y="11690"/>
                </a:lnTo>
                <a:lnTo>
                  <a:pt x="2053309" y="0"/>
                </a:lnTo>
                <a:close/>
              </a:path>
              <a:path w="2058670" h="902969">
                <a:moveTo>
                  <a:pt x="18849" y="868457"/>
                </a:moveTo>
                <a:lnTo>
                  <a:pt x="10859" y="868457"/>
                </a:lnTo>
                <a:lnTo>
                  <a:pt x="17753" y="870723"/>
                </a:lnTo>
                <a:lnTo>
                  <a:pt x="18849" y="868457"/>
                </a:lnTo>
                <a:close/>
              </a:path>
            </a:pathLst>
          </a:custGeom>
          <a:solidFill>
            <a:srgbClr val="8FA7C4"/>
          </a:solidFill>
        </p:spPr>
        <p:txBody>
          <a:bodyPr wrap="square" lIns="0" tIns="0" rIns="0" bIns="0" rtlCol="0"/>
          <a:lstStyle/>
          <a:p>
            <a:endParaRPr/>
          </a:p>
        </p:txBody>
      </p:sp>
      <p:sp>
        <p:nvSpPr>
          <p:cNvPr id="17" name="object 17"/>
          <p:cNvSpPr/>
          <p:nvPr/>
        </p:nvSpPr>
        <p:spPr>
          <a:xfrm>
            <a:off x="6585791" y="3521037"/>
            <a:ext cx="2058035" cy="610235"/>
          </a:xfrm>
          <a:custGeom>
            <a:avLst/>
            <a:gdLst/>
            <a:ahLst/>
            <a:cxnLst/>
            <a:rect l="l" t="t" r="r" b="b"/>
            <a:pathLst>
              <a:path w="2058034" h="610235">
                <a:moveTo>
                  <a:pt x="27275" y="34901"/>
                </a:moveTo>
                <a:lnTo>
                  <a:pt x="18585" y="39081"/>
                </a:lnTo>
                <a:lnTo>
                  <a:pt x="23881" y="47138"/>
                </a:lnTo>
                <a:lnTo>
                  <a:pt x="2054092" y="610005"/>
                </a:lnTo>
                <a:lnTo>
                  <a:pt x="2057486" y="597767"/>
                </a:lnTo>
                <a:lnTo>
                  <a:pt x="27275" y="34901"/>
                </a:lnTo>
                <a:close/>
              </a:path>
              <a:path w="2058034" h="610235">
                <a:moveTo>
                  <a:pt x="70529" y="0"/>
                </a:moveTo>
                <a:lnTo>
                  <a:pt x="0" y="33928"/>
                </a:lnTo>
                <a:lnTo>
                  <a:pt x="42990" y="99329"/>
                </a:lnTo>
                <a:lnTo>
                  <a:pt x="46927" y="100143"/>
                </a:lnTo>
                <a:lnTo>
                  <a:pt x="52788" y="96291"/>
                </a:lnTo>
                <a:lnTo>
                  <a:pt x="53602" y="92354"/>
                </a:lnTo>
                <a:lnTo>
                  <a:pt x="23881" y="47138"/>
                </a:lnTo>
                <a:lnTo>
                  <a:pt x="7578" y="42618"/>
                </a:lnTo>
                <a:lnTo>
                  <a:pt x="10971" y="30380"/>
                </a:lnTo>
                <a:lnTo>
                  <a:pt x="36672" y="30380"/>
                </a:lnTo>
                <a:lnTo>
                  <a:pt x="76034" y="11445"/>
                </a:lnTo>
                <a:lnTo>
                  <a:pt x="77364" y="7650"/>
                </a:lnTo>
                <a:lnTo>
                  <a:pt x="74324" y="1329"/>
                </a:lnTo>
                <a:lnTo>
                  <a:pt x="70529" y="0"/>
                </a:lnTo>
                <a:close/>
              </a:path>
              <a:path w="2058034" h="610235">
                <a:moveTo>
                  <a:pt x="10971" y="30380"/>
                </a:moveTo>
                <a:lnTo>
                  <a:pt x="7578" y="42618"/>
                </a:lnTo>
                <a:lnTo>
                  <a:pt x="23881" y="47138"/>
                </a:lnTo>
                <a:lnTo>
                  <a:pt x="20653" y="42227"/>
                </a:lnTo>
                <a:lnTo>
                  <a:pt x="12045" y="42227"/>
                </a:lnTo>
                <a:lnTo>
                  <a:pt x="14598" y="33016"/>
                </a:lnTo>
                <a:lnTo>
                  <a:pt x="20476" y="33016"/>
                </a:lnTo>
                <a:lnTo>
                  <a:pt x="10971" y="30380"/>
                </a:lnTo>
                <a:close/>
              </a:path>
              <a:path w="2058034" h="610235">
                <a:moveTo>
                  <a:pt x="14598" y="33016"/>
                </a:moveTo>
                <a:lnTo>
                  <a:pt x="12045" y="42227"/>
                </a:lnTo>
                <a:lnTo>
                  <a:pt x="18585" y="39081"/>
                </a:lnTo>
                <a:lnTo>
                  <a:pt x="14598" y="33016"/>
                </a:lnTo>
                <a:close/>
              </a:path>
              <a:path w="2058034" h="610235">
                <a:moveTo>
                  <a:pt x="18585" y="39081"/>
                </a:moveTo>
                <a:lnTo>
                  <a:pt x="12045" y="42227"/>
                </a:lnTo>
                <a:lnTo>
                  <a:pt x="20653" y="42227"/>
                </a:lnTo>
                <a:lnTo>
                  <a:pt x="18585" y="39081"/>
                </a:lnTo>
                <a:close/>
              </a:path>
              <a:path w="2058034" h="610235">
                <a:moveTo>
                  <a:pt x="20476" y="33016"/>
                </a:moveTo>
                <a:lnTo>
                  <a:pt x="14598" y="33016"/>
                </a:lnTo>
                <a:lnTo>
                  <a:pt x="18585" y="39081"/>
                </a:lnTo>
                <a:lnTo>
                  <a:pt x="27275" y="34901"/>
                </a:lnTo>
                <a:lnTo>
                  <a:pt x="20476" y="33016"/>
                </a:lnTo>
                <a:close/>
              </a:path>
              <a:path w="2058034" h="610235">
                <a:moveTo>
                  <a:pt x="36672" y="30380"/>
                </a:moveTo>
                <a:lnTo>
                  <a:pt x="10971" y="30380"/>
                </a:lnTo>
                <a:lnTo>
                  <a:pt x="27275" y="34901"/>
                </a:lnTo>
                <a:lnTo>
                  <a:pt x="36672" y="30380"/>
                </a:lnTo>
                <a:close/>
              </a:path>
            </a:pathLst>
          </a:custGeom>
          <a:solidFill>
            <a:srgbClr val="8FA7C4"/>
          </a:solidFill>
        </p:spPr>
        <p:txBody>
          <a:bodyPr wrap="square" lIns="0" tIns="0" rIns="0" bIns="0" rtlCol="0"/>
          <a:lstStyle/>
          <a:p>
            <a:endParaRPr/>
          </a:p>
        </p:txBody>
      </p:sp>
      <p:sp>
        <p:nvSpPr>
          <p:cNvPr id="18" name="object 18"/>
          <p:cNvSpPr txBox="1"/>
          <p:nvPr/>
        </p:nvSpPr>
        <p:spPr>
          <a:xfrm>
            <a:off x="2862013" y="3276600"/>
            <a:ext cx="1932939" cy="330200"/>
          </a:xfrm>
          <a:prstGeom prst="rect">
            <a:avLst/>
          </a:prstGeom>
        </p:spPr>
        <p:txBody>
          <a:bodyPr vert="horz" wrap="square" lIns="0" tIns="12700" rIns="0" bIns="0" rtlCol="0">
            <a:spAutoFit/>
          </a:bodyPr>
          <a:lstStyle/>
          <a:p>
            <a:pPr marL="12700" marR="5080">
              <a:lnSpc>
                <a:spcPct val="100000"/>
              </a:lnSpc>
              <a:spcBef>
                <a:spcPts val="100"/>
              </a:spcBef>
            </a:pPr>
            <a:r>
              <a:rPr sz="1000" spc="-10" dirty="0">
                <a:solidFill>
                  <a:srgbClr val="FFFFFF"/>
                </a:solidFill>
                <a:latin typeface="Arial"/>
                <a:cs typeface="Arial"/>
              </a:rPr>
              <a:t>ReadLatency,</a:t>
            </a:r>
            <a:r>
              <a:rPr sz="1000" spc="-5" dirty="0">
                <a:solidFill>
                  <a:srgbClr val="FFFFFF"/>
                </a:solidFill>
                <a:latin typeface="Arial"/>
                <a:cs typeface="Arial"/>
              </a:rPr>
              <a:t> </a:t>
            </a:r>
            <a:r>
              <a:rPr sz="1000" spc="-10" dirty="0">
                <a:solidFill>
                  <a:srgbClr val="FFFFFF"/>
                </a:solidFill>
                <a:latin typeface="Arial"/>
                <a:cs typeface="Arial"/>
              </a:rPr>
              <a:t>FreeStorageSpace, </a:t>
            </a:r>
            <a:r>
              <a:rPr sz="1000" spc="-265" dirty="0">
                <a:solidFill>
                  <a:srgbClr val="FFFFFF"/>
                </a:solidFill>
                <a:latin typeface="Arial"/>
                <a:cs typeface="Arial"/>
              </a:rPr>
              <a:t> </a:t>
            </a:r>
            <a:r>
              <a:rPr sz="1000" spc="-5" dirty="0">
                <a:solidFill>
                  <a:srgbClr val="FFFFFF"/>
                </a:solidFill>
                <a:latin typeface="Arial"/>
                <a:cs typeface="Arial"/>
              </a:rPr>
              <a:t>WriteIOPS,</a:t>
            </a:r>
            <a:r>
              <a:rPr sz="1000" spc="-15" dirty="0">
                <a:solidFill>
                  <a:srgbClr val="FFFFFF"/>
                </a:solidFill>
                <a:latin typeface="Arial"/>
                <a:cs typeface="Arial"/>
              </a:rPr>
              <a:t> </a:t>
            </a:r>
            <a:r>
              <a:rPr sz="1000" spc="-5" dirty="0">
                <a:solidFill>
                  <a:srgbClr val="FFFFFF"/>
                </a:solidFill>
                <a:latin typeface="Arial"/>
                <a:cs typeface="Arial"/>
              </a:rPr>
              <a:t>WriteLatency</a:t>
            </a:r>
            <a:endParaRPr sz="1000">
              <a:latin typeface="Arial"/>
              <a:cs typeface="Arial"/>
            </a:endParaRPr>
          </a:p>
        </p:txBody>
      </p:sp>
      <p:sp>
        <p:nvSpPr>
          <p:cNvPr id="19" name="object 19"/>
          <p:cNvSpPr txBox="1"/>
          <p:nvPr/>
        </p:nvSpPr>
        <p:spPr>
          <a:xfrm>
            <a:off x="7156410" y="3200400"/>
            <a:ext cx="2091689" cy="330200"/>
          </a:xfrm>
          <a:prstGeom prst="rect">
            <a:avLst/>
          </a:prstGeom>
        </p:spPr>
        <p:txBody>
          <a:bodyPr vert="horz" wrap="square" lIns="0" tIns="12700" rIns="0" bIns="0" rtlCol="0">
            <a:spAutoFit/>
          </a:bodyPr>
          <a:lstStyle/>
          <a:p>
            <a:pPr marL="12700" marR="5080">
              <a:lnSpc>
                <a:spcPct val="100000"/>
              </a:lnSpc>
              <a:spcBef>
                <a:spcPts val="100"/>
              </a:spcBef>
            </a:pPr>
            <a:r>
              <a:rPr sz="1000" spc="-5" dirty="0">
                <a:solidFill>
                  <a:srgbClr val="FFFFFF"/>
                </a:solidFill>
                <a:latin typeface="Arial"/>
                <a:cs typeface="Arial"/>
              </a:rPr>
              <a:t>B</a:t>
            </a:r>
            <a:r>
              <a:rPr sz="1000" spc="-10" dirty="0">
                <a:solidFill>
                  <a:srgbClr val="FFFFFF"/>
                </a:solidFill>
                <a:latin typeface="Arial"/>
                <a:cs typeface="Arial"/>
              </a:rPr>
              <a:t>u</a:t>
            </a:r>
            <a:r>
              <a:rPr sz="1000" dirty="0">
                <a:solidFill>
                  <a:srgbClr val="FFFFFF"/>
                </a:solidFill>
                <a:latin typeface="Arial"/>
                <a:cs typeface="Arial"/>
              </a:rPr>
              <a:t>ck</a:t>
            </a:r>
            <a:r>
              <a:rPr sz="1000" spc="-10" dirty="0">
                <a:solidFill>
                  <a:srgbClr val="FFFFFF"/>
                </a:solidFill>
                <a:latin typeface="Arial"/>
                <a:cs typeface="Arial"/>
              </a:rPr>
              <a:t>e</a:t>
            </a:r>
            <a:r>
              <a:rPr sz="1000" spc="-5" dirty="0">
                <a:solidFill>
                  <a:srgbClr val="FFFFFF"/>
                </a:solidFill>
                <a:latin typeface="Arial"/>
                <a:cs typeface="Arial"/>
              </a:rPr>
              <a:t>tS</a:t>
            </a:r>
            <a:r>
              <a:rPr sz="1000" dirty="0">
                <a:solidFill>
                  <a:srgbClr val="FFFFFF"/>
                </a:solidFill>
                <a:latin typeface="Arial"/>
                <a:cs typeface="Arial"/>
              </a:rPr>
              <a:t>iz</a:t>
            </a:r>
            <a:r>
              <a:rPr sz="1000" spc="-10" dirty="0">
                <a:solidFill>
                  <a:srgbClr val="FFFFFF"/>
                </a:solidFill>
                <a:latin typeface="Arial"/>
                <a:cs typeface="Arial"/>
              </a:rPr>
              <a:t>e</a:t>
            </a:r>
            <a:r>
              <a:rPr sz="1000" spc="-5" dirty="0">
                <a:solidFill>
                  <a:srgbClr val="FFFFFF"/>
                </a:solidFill>
                <a:latin typeface="Arial"/>
                <a:cs typeface="Arial"/>
              </a:rPr>
              <a:t>B</a:t>
            </a:r>
            <a:r>
              <a:rPr sz="1000" dirty="0">
                <a:solidFill>
                  <a:srgbClr val="FFFFFF"/>
                </a:solidFill>
                <a:latin typeface="Arial"/>
                <a:cs typeface="Arial"/>
              </a:rPr>
              <a:t>y</a:t>
            </a:r>
            <a:r>
              <a:rPr sz="1000" spc="-5" dirty="0">
                <a:solidFill>
                  <a:srgbClr val="FFFFFF"/>
                </a:solidFill>
                <a:latin typeface="Arial"/>
                <a:cs typeface="Arial"/>
              </a:rPr>
              <a:t>t</a:t>
            </a:r>
            <a:r>
              <a:rPr sz="1000" spc="-10" dirty="0">
                <a:solidFill>
                  <a:srgbClr val="FFFFFF"/>
                </a:solidFill>
                <a:latin typeface="Arial"/>
                <a:cs typeface="Arial"/>
              </a:rPr>
              <a:t>e</a:t>
            </a:r>
            <a:r>
              <a:rPr sz="1000" spc="-5" dirty="0">
                <a:solidFill>
                  <a:srgbClr val="FFFFFF"/>
                </a:solidFill>
                <a:latin typeface="Arial"/>
                <a:cs typeface="Arial"/>
              </a:rPr>
              <a:t>s</a:t>
            </a:r>
            <a:r>
              <a:rPr sz="1000" dirty="0">
                <a:solidFill>
                  <a:srgbClr val="FFFFFF"/>
                </a:solidFill>
                <a:latin typeface="Arial"/>
                <a:cs typeface="Arial"/>
              </a:rPr>
              <a:t>,</a:t>
            </a:r>
            <a:r>
              <a:rPr sz="1000" spc="-10" dirty="0">
                <a:solidFill>
                  <a:srgbClr val="FFFFFF"/>
                </a:solidFill>
                <a:latin typeface="Arial"/>
                <a:cs typeface="Arial"/>
              </a:rPr>
              <a:t> </a:t>
            </a:r>
            <a:r>
              <a:rPr sz="1000" dirty="0">
                <a:solidFill>
                  <a:srgbClr val="FFFFFF"/>
                </a:solidFill>
                <a:latin typeface="Arial"/>
                <a:cs typeface="Arial"/>
              </a:rPr>
              <a:t>N</a:t>
            </a:r>
            <a:r>
              <a:rPr sz="1000" spc="-10" dirty="0">
                <a:solidFill>
                  <a:srgbClr val="FFFFFF"/>
                </a:solidFill>
                <a:latin typeface="Arial"/>
                <a:cs typeface="Arial"/>
              </a:rPr>
              <a:t>u</a:t>
            </a:r>
            <a:r>
              <a:rPr sz="1000" dirty="0">
                <a:solidFill>
                  <a:srgbClr val="FFFFFF"/>
                </a:solidFill>
                <a:latin typeface="Arial"/>
                <a:cs typeface="Arial"/>
              </a:rPr>
              <a:t>m</a:t>
            </a:r>
            <a:r>
              <a:rPr sz="1000" spc="-10" dirty="0">
                <a:solidFill>
                  <a:srgbClr val="FFFFFF"/>
                </a:solidFill>
                <a:latin typeface="Arial"/>
                <a:cs typeface="Arial"/>
              </a:rPr>
              <a:t>be</a:t>
            </a:r>
            <a:r>
              <a:rPr sz="1000" dirty="0">
                <a:solidFill>
                  <a:srgbClr val="FFFFFF"/>
                </a:solidFill>
                <a:latin typeface="Arial"/>
                <a:cs typeface="Arial"/>
              </a:rPr>
              <a:t>r</a:t>
            </a:r>
            <a:r>
              <a:rPr sz="1000" spc="-5" dirty="0">
                <a:solidFill>
                  <a:srgbClr val="FFFFFF"/>
                </a:solidFill>
                <a:latin typeface="Arial"/>
                <a:cs typeface="Arial"/>
              </a:rPr>
              <a:t>OfO</a:t>
            </a:r>
            <a:r>
              <a:rPr sz="1000" spc="-10" dirty="0">
                <a:solidFill>
                  <a:srgbClr val="FFFFFF"/>
                </a:solidFill>
                <a:latin typeface="Arial"/>
                <a:cs typeface="Arial"/>
              </a:rPr>
              <a:t>b</a:t>
            </a:r>
            <a:r>
              <a:rPr sz="1000" dirty="0">
                <a:solidFill>
                  <a:srgbClr val="FFFFFF"/>
                </a:solidFill>
                <a:latin typeface="Arial"/>
                <a:cs typeface="Arial"/>
              </a:rPr>
              <a:t>j</a:t>
            </a:r>
            <a:r>
              <a:rPr sz="1000" spc="-10" dirty="0">
                <a:solidFill>
                  <a:srgbClr val="FFFFFF"/>
                </a:solidFill>
                <a:latin typeface="Arial"/>
                <a:cs typeface="Arial"/>
              </a:rPr>
              <a:t>e</a:t>
            </a:r>
            <a:r>
              <a:rPr sz="1000" dirty="0">
                <a:solidFill>
                  <a:srgbClr val="FFFFFF"/>
                </a:solidFill>
                <a:latin typeface="Arial"/>
                <a:cs typeface="Arial"/>
              </a:rPr>
              <a:t>c</a:t>
            </a:r>
            <a:r>
              <a:rPr sz="1000" spc="-5" dirty="0">
                <a:solidFill>
                  <a:srgbClr val="FFFFFF"/>
                </a:solidFill>
                <a:latin typeface="Arial"/>
                <a:cs typeface="Arial"/>
              </a:rPr>
              <a:t>t</a:t>
            </a:r>
            <a:r>
              <a:rPr sz="1000" dirty="0">
                <a:solidFill>
                  <a:srgbClr val="FFFFFF"/>
                </a:solidFill>
                <a:latin typeface="Arial"/>
                <a:cs typeface="Arial"/>
              </a:rPr>
              <a:t>s,  </a:t>
            </a:r>
            <a:r>
              <a:rPr sz="1000" spc="-10" dirty="0">
                <a:solidFill>
                  <a:srgbClr val="FFFFFF"/>
                </a:solidFill>
                <a:latin typeface="Arial"/>
                <a:cs typeface="Arial"/>
              </a:rPr>
              <a:t>GetRequests, PutRequests</a:t>
            </a:r>
            <a:endParaRPr sz="1000">
              <a:latin typeface="Arial"/>
              <a:cs typeface="Arial"/>
            </a:endParaRPr>
          </a:p>
        </p:txBody>
      </p:sp>
      <p:sp>
        <p:nvSpPr>
          <p:cNvPr id="20" name="object 20"/>
          <p:cNvSpPr txBox="1"/>
          <p:nvPr/>
        </p:nvSpPr>
        <p:spPr>
          <a:xfrm>
            <a:off x="6543062" y="1739900"/>
            <a:ext cx="1755139" cy="330200"/>
          </a:xfrm>
          <a:prstGeom prst="rect">
            <a:avLst/>
          </a:prstGeom>
        </p:spPr>
        <p:txBody>
          <a:bodyPr vert="horz" wrap="square" lIns="0" tIns="12700" rIns="0" bIns="0" rtlCol="0">
            <a:spAutoFit/>
          </a:bodyPr>
          <a:lstStyle/>
          <a:p>
            <a:pPr marL="12700" marR="5080">
              <a:lnSpc>
                <a:spcPct val="100000"/>
              </a:lnSpc>
              <a:spcBef>
                <a:spcPts val="100"/>
              </a:spcBef>
            </a:pPr>
            <a:r>
              <a:rPr sz="1000" spc="-10" dirty="0">
                <a:solidFill>
                  <a:srgbClr val="FFFFFF"/>
                </a:solidFill>
                <a:latin typeface="Arial"/>
                <a:cs typeface="Arial"/>
              </a:rPr>
              <a:t>ConsumedReadCapacityUnits, </a:t>
            </a:r>
            <a:r>
              <a:rPr sz="1000" spc="-265" dirty="0">
                <a:solidFill>
                  <a:srgbClr val="FFFFFF"/>
                </a:solidFill>
                <a:latin typeface="Arial"/>
                <a:cs typeface="Arial"/>
              </a:rPr>
              <a:t> </a:t>
            </a:r>
            <a:r>
              <a:rPr sz="1000" spc="-5" dirty="0">
                <a:solidFill>
                  <a:srgbClr val="FFFFFF"/>
                </a:solidFill>
                <a:latin typeface="Arial"/>
                <a:cs typeface="Arial"/>
              </a:rPr>
              <a:t>ConsumedWriteCapacityUnits</a:t>
            </a:r>
            <a:endParaRPr sz="1000">
              <a:latin typeface="Arial"/>
              <a:cs typeface="Arial"/>
            </a:endParaRPr>
          </a:p>
        </p:txBody>
      </p:sp>
    </p:spTree>
    <p:extLst>
      <p:ext uri="{BB962C8B-B14F-4D97-AF65-F5344CB8AC3E}">
        <p14:creationId xmlns:p14="http://schemas.microsoft.com/office/powerpoint/2010/main" val="28234031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03669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12:</a:t>
            </a:r>
            <a:r>
              <a:rPr sz="2400" b="0" spc="-20" dirty="0">
                <a:solidFill>
                  <a:srgbClr val="FFFFFF"/>
                </a:solidFill>
                <a:latin typeface="Calibri"/>
                <a:cs typeface="Calibri"/>
              </a:rPr>
              <a:t> </a:t>
            </a:r>
            <a:r>
              <a:rPr sz="2400" b="0" spc="-15" dirty="0">
                <a:solidFill>
                  <a:srgbClr val="FFFFFF"/>
                </a:solidFill>
                <a:latin typeface="Calibri"/>
                <a:cs typeface="Calibri"/>
              </a:rPr>
              <a:t>Amazon</a:t>
            </a:r>
            <a:r>
              <a:rPr sz="2400" b="0" spc="-10" dirty="0">
                <a:solidFill>
                  <a:srgbClr val="FFFFFF"/>
                </a:solidFill>
                <a:latin typeface="Calibri"/>
                <a:cs typeface="Calibri"/>
              </a:rPr>
              <a:t> </a:t>
            </a:r>
            <a:r>
              <a:rPr sz="2400" b="0" spc="-20" dirty="0">
                <a:solidFill>
                  <a:srgbClr val="FFFFFF"/>
                </a:solidFill>
                <a:latin typeface="Calibri"/>
                <a:cs typeface="Calibri"/>
              </a:rPr>
              <a:t>CloudWatch</a:t>
            </a:r>
            <a:endParaRPr sz="2400">
              <a:latin typeface="Calibri"/>
              <a:cs typeface="Calibri"/>
            </a:endParaRPr>
          </a:p>
        </p:txBody>
      </p:sp>
      <p:sp>
        <p:nvSpPr>
          <p:cNvPr id="3" name="object 3"/>
          <p:cNvSpPr txBox="1"/>
          <p:nvPr/>
        </p:nvSpPr>
        <p:spPr>
          <a:xfrm>
            <a:off x="627404" y="863600"/>
            <a:ext cx="9030335"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10" dirty="0">
                <a:solidFill>
                  <a:srgbClr val="FFFFFF"/>
                </a:solidFill>
                <a:latin typeface="Calibri"/>
                <a:cs typeface="Calibri"/>
              </a:rPr>
              <a:t>Amazon</a:t>
            </a:r>
            <a:r>
              <a:rPr sz="1800" spc="5" dirty="0">
                <a:solidFill>
                  <a:srgbClr val="FFFFFF"/>
                </a:solidFill>
                <a:latin typeface="Calibri"/>
                <a:cs typeface="Calibri"/>
              </a:rPr>
              <a:t> </a:t>
            </a:r>
            <a:r>
              <a:rPr sz="1800" spc="-15" dirty="0">
                <a:solidFill>
                  <a:srgbClr val="FFFFFF"/>
                </a:solidFill>
                <a:latin typeface="Calibri"/>
                <a:cs typeface="Calibri"/>
              </a:rPr>
              <a:t>CloudWatch</a:t>
            </a:r>
            <a:r>
              <a:rPr sz="1800" spc="10"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a</a:t>
            </a:r>
            <a:r>
              <a:rPr sz="1800" spc="10" dirty="0">
                <a:solidFill>
                  <a:srgbClr val="FFFFFF"/>
                </a:solidFill>
                <a:latin typeface="Calibri"/>
                <a:cs typeface="Calibri"/>
              </a:rPr>
              <a:t> </a:t>
            </a:r>
            <a:r>
              <a:rPr sz="1800" spc="-5" dirty="0">
                <a:solidFill>
                  <a:srgbClr val="FFFFFF"/>
                </a:solidFill>
                <a:latin typeface="Calibri"/>
                <a:cs typeface="Calibri"/>
              </a:rPr>
              <a:t>monitoring</a:t>
            </a:r>
            <a:r>
              <a:rPr sz="1800" spc="5" dirty="0">
                <a:solidFill>
                  <a:srgbClr val="FFFFFF"/>
                </a:solidFill>
                <a:latin typeface="Calibri"/>
                <a:cs typeface="Calibri"/>
              </a:rPr>
              <a:t> </a:t>
            </a:r>
            <a:r>
              <a:rPr sz="1800" dirty="0">
                <a:solidFill>
                  <a:srgbClr val="FFFFFF"/>
                </a:solidFill>
                <a:latin typeface="Calibri"/>
                <a:cs typeface="Calibri"/>
              </a:rPr>
              <a:t>service</a:t>
            </a:r>
            <a:r>
              <a:rPr sz="1800" spc="1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30" dirty="0">
                <a:solidFill>
                  <a:srgbClr val="FFFFFF"/>
                </a:solidFill>
                <a:latin typeface="Calibri"/>
                <a:cs typeface="Calibri"/>
              </a:rPr>
              <a:t>AWS</a:t>
            </a:r>
            <a:r>
              <a:rPr sz="1800" dirty="0">
                <a:solidFill>
                  <a:srgbClr val="FFFFFF"/>
                </a:solidFill>
                <a:latin typeface="Calibri"/>
                <a:cs typeface="Calibri"/>
              </a:rPr>
              <a:t> </a:t>
            </a:r>
            <a:r>
              <a:rPr sz="1800" spc="-5" dirty="0">
                <a:solidFill>
                  <a:srgbClr val="FFFFFF"/>
                </a:solidFill>
                <a:latin typeface="Calibri"/>
                <a:cs typeface="Calibri"/>
              </a:rPr>
              <a:t>cloud</a:t>
            </a:r>
            <a:r>
              <a:rPr sz="1800" spc="10" dirty="0">
                <a:solidFill>
                  <a:srgbClr val="FFFFFF"/>
                </a:solidFill>
                <a:latin typeface="Calibri"/>
                <a:cs typeface="Calibri"/>
              </a:rPr>
              <a:t> </a:t>
            </a:r>
            <a:r>
              <a:rPr sz="1800" spc="-10" dirty="0">
                <a:solidFill>
                  <a:srgbClr val="FFFFFF"/>
                </a:solidFill>
                <a:latin typeface="Calibri"/>
                <a:cs typeface="Calibri"/>
              </a:rPr>
              <a:t>resources</a:t>
            </a:r>
            <a:r>
              <a:rPr sz="1800" dirty="0">
                <a:solidFill>
                  <a:srgbClr val="FFFFFF"/>
                </a:solidFill>
                <a:latin typeface="Calibri"/>
                <a:cs typeface="Calibri"/>
              </a:rPr>
              <a:t> and</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applications</a:t>
            </a:r>
            <a:r>
              <a:rPr sz="1800" dirty="0">
                <a:solidFill>
                  <a:srgbClr val="FFFFFF"/>
                </a:solidFill>
                <a:latin typeface="Calibri"/>
                <a:cs typeface="Calibri"/>
              </a:rPr>
              <a:t> </a:t>
            </a:r>
            <a:r>
              <a:rPr sz="1800" spc="-10" dirty="0">
                <a:solidFill>
                  <a:srgbClr val="FFFFFF"/>
                </a:solidFill>
                <a:latin typeface="Calibri"/>
                <a:cs typeface="Calibri"/>
              </a:rPr>
              <a:t>you</a:t>
            </a:r>
            <a:endParaRPr sz="1800">
              <a:latin typeface="Calibri"/>
              <a:cs typeface="Calibri"/>
            </a:endParaRPr>
          </a:p>
        </p:txBody>
      </p:sp>
      <p:sp>
        <p:nvSpPr>
          <p:cNvPr id="4" name="object 4"/>
          <p:cNvSpPr txBox="1"/>
          <p:nvPr/>
        </p:nvSpPr>
        <p:spPr>
          <a:xfrm>
            <a:off x="627404" y="1150619"/>
            <a:ext cx="9144000" cy="4546600"/>
          </a:xfrm>
          <a:prstGeom prst="rect">
            <a:avLst/>
          </a:prstGeom>
        </p:spPr>
        <p:txBody>
          <a:bodyPr vert="horz" wrap="square" lIns="0" tIns="144780" rIns="0" bIns="0" rtlCol="0">
            <a:spAutoFit/>
          </a:bodyPr>
          <a:lstStyle/>
          <a:p>
            <a:pPr marL="297815">
              <a:lnSpc>
                <a:spcPct val="100000"/>
              </a:lnSpc>
              <a:spcBef>
                <a:spcPts val="1140"/>
              </a:spcBef>
            </a:pPr>
            <a:r>
              <a:rPr sz="1800" dirty="0">
                <a:solidFill>
                  <a:srgbClr val="FFFFFF"/>
                </a:solidFill>
                <a:latin typeface="Calibri"/>
                <a:cs typeface="Calibri"/>
              </a:rPr>
              <a:t>run</a:t>
            </a:r>
            <a:r>
              <a:rPr sz="1800" spc="-20" dirty="0">
                <a:solidFill>
                  <a:srgbClr val="FFFFFF"/>
                </a:solidFill>
                <a:latin typeface="Calibri"/>
                <a:cs typeface="Calibri"/>
              </a:rPr>
              <a:t> </a:t>
            </a:r>
            <a:r>
              <a:rPr sz="1800" dirty="0">
                <a:solidFill>
                  <a:srgbClr val="FFFFFF"/>
                </a:solidFill>
                <a:latin typeface="Calibri"/>
                <a:cs typeface="Calibri"/>
              </a:rPr>
              <a:t>on</a:t>
            </a:r>
            <a:r>
              <a:rPr sz="1800" spc="-20" dirty="0">
                <a:solidFill>
                  <a:srgbClr val="FFFFFF"/>
                </a:solidFill>
                <a:latin typeface="Calibri"/>
                <a:cs typeface="Calibri"/>
              </a:rPr>
              <a:t> </a:t>
            </a:r>
            <a:r>
              <a:rPr sz="1800" spc="-30" dirty="0">
                <a:solidFill>
                  <a:srgbClr val="FFFFFF"/>
                </a:solidFill>
                <a:latin typeface="Calibri"/>
                <a:cs typeface="Calibri"/>
              </a:rPr>
              <a:t>AWS</a:t>
            </a:r>
            <a:endParaRPr sz="1800">
              <a:latin typeface="Calibri"/>
              <a:cs typeface="Calibri"/>
            </a:endParaRPr>
          </a:p>
          <a:p>
            <a:pPr marL="298450" indent="-285750">
              <a:lnSpc>
                <a:spcPct val="100000"/>
              </a:lnSpc>
              <a:spcBef>
                <a:spcPts val="1040"/>
              </a:spcBef>
              <a:buFont typeface="Wingdings"/>
              <a:buChar char=""/>
              <a:tabLst>
                <a:tab pos="298450" algn="l"/>
              </a:tabLst>
            </a:pPr>
            <a:r>
              <a:rPr sz="1800" spc="-15" dirty="0">
                <a:solidFill>
                  <a:srgbClr val="FFFFFF"/>
                </a:solidFill>
                <a:latin typeface="Calibri"/>
                <a:cs typeface="Calibri"/>
              </a:rPr>
              <a:t>CloudWatch</a:t>
            </a:r>
            <a:r>
              <a:rPr sz="1800" spc="1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15" dirty="0">
                <a:solidFill>
                  <a:srgbClr val="FFFFFF"/>
                </a:solidFill>
                <a:latin typeface="Calibri"/>
                <a:cs typeface="Calibri"/>
              </a:rPr>
              <a:t>for</a:t>
            </a:r>
            <a:r>
              <a:rPr sz="1800" spc="10" dirty="0">
                <a:solidFill>
                  <a:srgbClr val="FFFFFF"/>
                </a:solidFill>
                <a:latin typeface="Calibri"/>
                <a:cs typeface="Calibri"/>
              </a:rPr>
              <a:t> </a:t>
            </a:r>
            <a:r>
              <a:rPr sz="1800" spc="-10" dirty="0">
                <a:solidFill>
                  <a:srgbClr val="FF0000"/>
                </a:solidFill>
                <a:latin typeface="Calibri"/>
                <a:cs typeface="Calibri"/>
              </a:rPr>
              <a:t>performance</a:t>
            </a:r>
            <a:r>
              <a:rPr sz="1800" spc="15" dirty="0">
                <a:solidFill>
                  <a:srgbClr val="FF0000"/>
                </a:solidFill>
                <a:latin typeface="Calibri"/>
                <a:cs typeface="Calibri"/>
              </a:rPr>
              <a:t> </a:t>
            </a:r>
            <a:r>
              <a:rPr sz="1800" spc="-5" dirty="0">
                <a:solidFill>
                  <a:srgbClr val="FFFFFF"/>
                </a:solidFill>
                <a:latin typeface="Calibri"/>
                <a:cs typeface="Calibri"/>
              </a:rPr>
              <a:t>monitoring</a:t>
            </a:r>
            <a:r>
              <a:rPr sz="1800" spc="10" dirty="0">
                <a:solidFill>
                  <a:srgbClr val="FFFFFF"/>
                </a:solidFill>
                <a:latin typeface="Calibri"/>
                <a:cs typeface="Calibri"/>
              </a:rPr>
              <a:t> </a:t>
            </a:r>
            <a:r>
              <a:rPr sz="1800" spc="-15" dirty="0">
                <a:solidFill>
                  <a:srgbClr val="FFFFFF"/>
                </a:solidFill>
                <a:latin typeface="Calibri"/>
                <a:cs typeface="Calibri"/>
              </a:rPr>
              <a:t>(CloudTrail</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5" dirty="0">
                <a:solidFill>
                  <a:srgbClr val="FFFFFF"/>
                </a:solidFill>
                <a:latin typeface="Calibri"/>
                <a:cs typeface="Calibri"/>
              </a:rPr>
              <a:t>auditing)</a:t>
            </a:r>
            <a:endParaRPr sz="180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Used</a:t>
            </a:r>
            <a:r>
              <a:rPr sz="1800"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5" dirty="0">
                <a:solidFill>
                  <a:srgbClr val="FFFFFF"/>
                </a:solidFill>
                <a:latin typeface="Calibri"/>
                <a:cs typeface="Calibri"/>
              </a:rPr>
              <a:t>collect</a:t>
            </a:r>
            <a:r>
              <a:rPr sz="1800" dirty="0">
                <a:solidFill>
                  <a:srgbClr val="FFFFFF"/>
                </a:solidFill>
                <a:latin typeface="Calibri"/>
                <a:cs typeface="Calibri"/>
              </a:rPr>
              <a:t> and</a:t>
            </a:r>
            <a:r>
              <a:rPr sz="1800" spc="10" dirty="0">
                <a:solidFill>
                  <a:srgbClr val="FFFFFF"/>
                </a:solidFill>
                <a:latin typeface="Calibri"/>
                <a:cs typeface="Calibri"/>
              </a:rPr>
              <a:t> </a:t>
            </a:r>
            <a:r>
              <a:rPr sz="1800" spc="-10" dirty="0">
                <a:solidFill>
                  <a:srgbClr val="FFFFFF"/>
                </a:solidFill>
                <a:latin typeface="Calibri"/>
                <a:cs typeface="Calibri"/>
              </a:rPr>
              <a:t>track </a:t>
            </a:r>
            <a:r>
              <a:rPr sz="1800" spc="-5" dirty="0">
                <a:solidFill>
                  <a:srgbClr val="FFFFFF"/>
                </a:solidFill>
                <a:latin typeface="Calibri"/>
                <a:cs typeface="Calibri"/>
              </a:rPr>
              <a:t>metrics,</a:t>
            </a:r>
            <a:r>
              <a:rPr sz="1800" spc="5" dirty="0">
                <a:solidFill>
                  <a:srgbClr val="FFFFFF"/>
                </a:solidFill>
                <a:latin typeface="Calibri"/>
                <a:cs typeface="Calibri"/>
              </a:rPr>
              <a:t> </a:t>
            </a:r>
            <a:r>
              <a:rPr sz="1800" spc="-5" dirty="0">
                <a:solidFill>
                  <a:srgbClr val="FFFFFF"/>
                </a:solidFill>
                <a:latin typeface="Calibri"/>
                <a:cs typeface="Calibri"/>
              </a:rPr>
              <a:t>collect</a:t>
            </a:r>
            <a:r>
              <a:rPr sz="1800" dirty="0">
                <a:solidFill>
                  <a:srgbClr val="FFFFFF"/>
                </a:solidFill>
                <a:latin typeface="Calibri"/>
                <a:cs typeface="Calibri"/>
              </a:rPr>
              <a:t> and</a:t>
            </a:r>
            <a:r>
              <a:rPr sz="1800" spc="10" dirty="0">
                <a:solidFill>
                  <a:srgbClr val="FFFFFF"/>
                </a:solidFill>
                <a:latin typeface="Calibri"/>
                <a:cs typeface="Calibri"/>
              </a:rPr>
              <a:t> </a:t>
            </a:r>
            <a:r>
              <a:rPr sz="1800" spc="-5" dirty="0">
                <a:solidFill>
                  <a:srgbClr val="FFFFFF"/>
                </a:solidFill>
                <a:latin typeface="Calibri"/>
                <a:cs typeface="Calibri"/>
              </a:rPr>
              <a:t>monitor</a:t>
            </a:r>
            <a:r>
              <a:rPr sz="1800" dirty="0">
                <a:solidFill>
                  <a:srgbClr val="FFFFFF"/>
                </a:solidFill>
                <a:latin typeface="Calibri"/>
                <a:cs typeface="Calibri"/>
              </a:rPr>
              <a:t> </a:t>
            </a:r>
            <a:r>
              <a:rPr sz="1800" spc="-5" dirty="0">
                <a:solidFill>
                  <a:srgbClr val="FFFFFF"/>
                </a:solidFill>
                <a:latin typeface="Calibri"/>
                <a:cs typeface="Calibri"/>
              </a:rPr>
              <a:t>log</a:t>
            </a:r>
            <a:r>
              <a:rPr sz="1800" dirty="0">
                <a:solidFill>
                  <a:srgbClr val="FFFFFF"/>
                </a:solidFill>
                <a:latin typeface="Calibri"/>
                <a:cs typeface="Calibri"/>
              </a:rPr>
              <a:t> </a:t>
            </a:r>
            <a:r>
              <a:rPr sz="1800" spc="-5" dirty="0">
                <a:solidFill>
                  <a:srgbClr val="FFFFFF"/>
                </a:solidFill>
                <a:latin typeface="Calibri"/>
                <a:cs typeface="Calibri"/>
              </a:rPr>
              <a:t>files,</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set</a:t>
            </a:r>
            <a:r>
              <a:rPr sz="1800" dirty="0">
                <a:solidFill>
                  <a:srgbClr val="FFFFFF"/>
                </a:solidFill>
                <a:latin typeface="Calibri"/>
                <a:cs typeface="Calibri"/>
              </a:rPr>
              <a:t> </a:t>
            </a:r>
            <a:r>
              <a:rPr sz="1800" spc="-5" dirty="0">
                <a:solidFill>
                  <a:srgbClr val="FFFFFF"/>
                </a:solidFill>
                <a:latin typeface="Calibri"/>
                <a:cs typeface="Calibri"/>
              </a:rPr>
              <a:t>alarms</a:t>
            </a:r>
            <a:endParaRPr sz="1800">
              <a:latin typeface="Calibri"/>
              <a:cs typeface="Calibri"/>
            </a:endParaRPr>
          </a:p>
          <a:p>
            <a:pPr marL="298450" indent="-285750">
              <a:lnSpc>
                <a:spcPct val="100000"/>
              </a:lnSpc>
              <a:spcBef>
                <a:spcPts val="1040"/>
              </a:spcBef>
              <a:buFont typeface="Wingdings"/>
              <a:buChar char=""/>
              <a:tabLst>
                <a:tab pos="298450" algn="l"/>
              </a:tabLst>
            </a:pPr>
            <a:r>
              <a:rPr sz="1800" spc="-15" dirty="0">
                <a:solidFill>
                  <a:srgbClr val="FFFFFF"/>
                </a:solidFill>
                <a:latin typeface="Calibri"/>
                <a:cs typeface="Calibri"/>
              </a:rPr>
              <a:t>CloudWatch</a:t>
            </a:r>
            <a:r>
              <a:rPr sz="1800" spc="-5" dirty="0">
                <a:solidFill>
                  <a:srgbClr val="FFFFFF"/>
                </a:solidFill>
                <a:latin typeface="Calibri"/>
                <a:cs typeface="Calibri"/>
              </a:rPr>
              <a:t> is</a:t>
            </a:r>
            <a:r>
              <a:rPr sz="1800" spc="-10"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5" dirty="0">
                <a:solidFill>
                  <a:srgbClr val="FFFFFF"/>
                </a:solidFill>
                <a:latin typeface="Calibri"/>
                <a:cs typeface="Calibri"/>
              </a:rPr>
              <a:t>regional </a:t>
            </a:r>
            <a:r>
              <a:rPr sz="1800" dirty="0">
                <a:solidFill>
                  <a:srgbClr val="FFFFFF"/>
                </a:solidFill>
                <a:latin typeface="Calibri"/>
                <a:cs typeface="Calibri"/>
              </a:rPr>
              <a:t>service</a:t>
            </a:r>
            <a:endParaRPr sz="1800">
              <a:latin typeface="Calibri"/>
              <a:cs typeface="Calibri"/>
            </a:endParaRPr>
          </a:p>
          <a:p>
            <a:pPr marL="298450" indent="-285750">
              <a:lnSpc>
                <a:spcPct val="100000"/>
              </a:lnSpc>
              <a:spcBef>
                <a:spcPts val="1040"/>
              </a:spcBef>
              <a:buFont typeface="Wingdings"/>
              <a:buChar char=""/>
              <a:tabLst>
                <a:tab pos="298450" algn="l"/>
              </a:tabLst>
            </a:pPr>
            <a:r>
              <a:rPr sz="1800" spc="-15" dirty="0">
                <a:solidFill>
                  <a:srgbClr val="FFFFFF"/>
                </a:solidFill>
                <a:latin typeface="Calibri"/>
                <a:cs typeface="Calibri"/>
              </a:rPr>
              <a:t>CloudWatch</a:t>
            </a:r>
            <a:r>
              <a:rPr sz="1800" spc="10" dirty="0">
                <a:solidFill>
                  <a:srgbClr val="FFFFFF"/>
                </a:solidFill>
                <a:latin typeface="Calibri"/>
                <a:cs typeface="Calibri"/>
              </a:rPr>
              <a:t> </a:t>
            </a:r>
            <a:r>
              <a:rPr sz="1800" spc="-5" dirty="0">
                <a:solidFill>
                  <a:srgbClr val="FFFFFF"/>
                </a:solidFill>
                <a:latin typeface="Calibri"/>
                <a:cs typeface="Calibri"/>
              </a:rPr>
              <a:t>Alarms</a:t>
            </a:r>
            <a:r>
              <a:rPr sz="1800" spc="5" dirty="0">
                <a:solidFill>
                  <a:srgbClr val="FFFFFF"/>
                </a:solidFill>
                <a:latin typeface="Calibri"/>
                <a:cs typeface="Calibri"/>
              </a:rPr>
              <a:t> </a:t>
            </a:r>
            <a:r>
              <a:rPr sz="1800" spc="-10" dirty="0">
                <a:solidFill>
                  <a:srgbClr val="FFFFFF"/>
                </a:solidFill>
                <a:latin typeface="Calibri"/>
                <a:cs typeface="Calibri"/>
              </a:rPr>
              <a:t>can</a:t>
            </a:r>
            <a:r>
              <a:rPr sz="1800" spc="10" dirty="0">
                <a:solidFill>
                  <a:srgbClr val="FFFFFF"/>
                </a:solidFill>
                <a:latin typeface="Calibri"/>
                <a:cs typeface="Calibri"/>
              </a:rPr>
              <a:t> </a:t>
            </a:r>
            <a:r>
              <a:rPr sz="1800" dirty="0">
                <a:solidFill>
                  <a:srgbClr val="FFFFFF"/>
                </a:solidFill>
                <a:latin typeface="Calibri"/>
                <a:cs typeface="Calibri"/>
              </a:rPr>
              <a:t>be</a:t>
            </a:r>
            <a:r>
              <a:rPr sz="1800" spc="15" dirty="0">
                <a:solidFill>
                  <a:srgbClr val="FFFFFF"/>
                </a:solidFill>
                <a:latin typeface="Calibri"/>
                <a:cs typeface="Calibri"/>
              </a:rPr>
              <a:t> </a:t>
            </a:r>
            <a:r>
              <a:rPr sz="1800" spc="-5" dirty="0">
                <a:solidFill>
                  <a:srgbClr val="FFFFFF"/>
                </a:solidFill>
                <a:latin typeface="Calibri"/>
                <a:cs typeface="Calibri"/>
              </a:rPr>
              <a:t>set</a:t>
            </a:r>
            <a:r>
              <a:rPr sz="1800"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10" dirty="0">
                <a:solidFill>
                  <a:srgbClr val="FFFFFF"/>
                </a:solidFill>
                <a:latin typeface="Calibri"/>
                <a:cs typeface="Calibri"/>
              </a:rPr>
              <a:t>react</a:t>
            </a:r>
            <a:r>
              <a:rPr sz="1800"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changes</a:t>
            </a:r>
            <a:r>
              <a:rPr sz="1800" spc="5"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spc="-10" dirty="0">
                <a:solidFill>
                  <a:srgbClr val="FFFFFF"/>
                </a:solidFill>
                <a:latin typeface="Calibri"/>
                <a:cs typeface="Calibri"/>
              </a:rPr>
              <a:t>your</a:t>
            </a:r>
            <a:r>
              <a:rPr sz="1800" spc="5" dirty="0">
                <a:solidFill>
                  <a:srgbClr val="FFFFFF"/>
                </a:solidFill>
                <a:latin typeface="Calibri"/>
                <a:cs typeface="Calibri"/>
              </a:rPr>
              <a:t> </a:t>
            </a:r>
            <a:r>
              <a:rPr sz="1800" spc="-10" dirty="0">
                <a:solidFill>
                  <a:srgbClr val="FFFFFF"/>
                </a:solidFill>
                <a:latin typeface="Calibri"/>
                <a:cs typeface="Calibri"/>
              </a:rPr>
              <a:t>resources</a:t>
            </a:r>
            <a:endParaRPr sz="1800">
              <a:latin typeface="Calibri"/>
              <a:cs typeface="Calibri"/>
            </a:endParaRPr>
          </a:p>
          <a:p>
            <a:pPr marL="297815" marR="5080" indent="-285750">
              <a:lnSpc>
                <a:spcPct val="148100"/>
              </a:lnSpc>
              <a:spcBef>
                <a:spcPts val="100"/>
              </a:spcBef>
              <a:buFont typeface="Wingdings"/>
              <a:buChar char=""/>
              <a:tabLst>
                <a:tab pos="298450" algn="l"/>
              </a:tabLst>
            </a:pPr>
            <a:r>
              <a:rPr sz="1800" spc="-15" dirty="0">
                <a:solidFill>
                  <a:srgbClr val="FFFFFF"/>
                </a:solidFill>
                <a:latin typeface="Calibri"/>
                <a:cs typeface="Calibri"/>
              </a:rPr>
              <a:t>CloudWatch</a:t>
            </a:r>
            <a:r>
              <a:rPr sz="1800" spc="15" dirty="0">
                <a:solidFill>
                  <a:srgbClr val="FFFFFF"/>
                </a:solidFill>
                <a:latin typeface="Calibri"/>
                <a:cs typeface="Calibri"/>
              </a:rPr>
              <a:t> </a:t>
            </a:r>
            <a:r>
              <a:rPr sz="1800" spc="-15" dirty="0">
                <a:solidFill>
                  <a:srgbClr val="FFFFFF"/>
                </a:solidFill>
                <a:latin typeface="Calibri"/>
                <a:cs typeface="Calibri"/>
              </a:rPr>
              <a:t>Events</a:t>
            </a:r>
            <a:r>
              <a:rPr sz="1800" spc="5" dirty="0">
                <a:solidFill>
                  <a:srgbClr val="FFFFFF"/>
                </a:solidFill>
                <a:latin typeface="Calibri"/>
                <a:cs typeface="Calibri"/>
              </a:rPr>
              <a:t> </a:t>
            </a:r>
            <a:r>
              <a:rPr sz="1800" spc="-15" dirty="0">
                <a:solidFill>
                  <a:srgbClr val="FFFFFF"/>
                </a:solidFill>
                <a:latin typeface="Calibri"/>
                <a:cs typeface="Calibri"/>
              </a:rPr>
              <a:t>generates</a:t>
            </a:r>
            <a:r>
              <a:rPr sz="1800" spc="10" dirty="0">
                <a:solidFill>
                  <a:srgbClr val="FFFFFF"/>
                </a:solidFill>
                <a:latin typeface="Calibri"/>
                <a:cs typeface="Calibri"/>
              </a:rPr>
              <a:t> </a:t>
            </a:r>
            <a:r>
              <a:rPr sz="1800" spc="-10" dirty="0">
                <a:solidFill>
                  <a:srgbClr val="FFFFFF"/>
                </a:solidFill>
                <a:latin typeface="Calibri"/>
                <a:cs typeface="Calibri"/>
              </a:rPr>
              <a:t>events</a:t>
            </a:r>
            <a:r>
              <a:rPr sz="1800" spc="5" dirty="0">
                <a:solidFill>
                  <a:srgbClr val="FFFFFF"/>
                </a:solidFill>
                <a:latin typeface="Calibri"/>
                <a:cs typeface="Calibri"/>
              </a:rPr>
              <a:t> </a:t>
            </a:r>
            <a:r>
              <a:rPr sz="1800" dirty="0">
                <a:solidFill>
                  <a:srgbClr val="FFFFFF"/>
                </a:solidFill>
                <a:latin typeface="Calibri"/>
                <a:cs typeface="Calibri"/>
              </a:rPr>
              <a:t>when</a:t>
            </a:r>
            <a:r>
              <a:rPr sz="1800" spc="15" dirty="0">
                <a:solidFill>
                  <a:srgbClr val="FFFFFF"/>
                </a:solidFill>
                <a:latin typeface="Calibri"/>
                <a:cs typeface="Calibri"/>
              </a:rPr>
              <a:t> </a:t>
            </a:r>
            <a:r>
              <a:rPr sz="1800" spc="-10" dirty="0">
                <a:solidFill>
                  <a:srgbClr val="FFFFFF"/>
                </a:solidFill>
                <a:latin typeface="Calibri"/>
                <a:cs typeface="Calibri"/>
              </a:rPr>
              <a:t>resource</a:t>
            </a:r>
            <a:r>
              <a:rPr sz="1800" spc="20" dirty="0">
                <a:solidFill>
                  <a:srgbClr val="FFFFFF"/>
                </a:solidFill>
                <a:latin typeface="Calibri"/>
                <a:cs typeface="Calibri"/>
              </a:rPr>
              <a:t> </a:t>
            </a:r>
            <a:r>
              <a:rPr sz="1800" spc="-20" dirty="0">
                <a:solidFill>
                  <a:srgbClr val="FFFFFF"/>
                </a:solidFill>
                <a:latin typeface="Calibri"/>
                <a:cs typeface="Calibri"/>
              </a:rPr>
              <a:t>states</a:t>
            </a:r>
            <a:r>
              <a:rPr sz="1800" spc="5" dirty="0">
                <a:solidFill>
                  <a:srgbClr val="FFFFFF"/>
                </a:solidFill>
                <a:latin typeface="Calibri"/>
                <a:cs typeface="Calibri"/>
              </a:rPr>
              <a:t> </a:t>
            </a:r>
            <a:r>
              <a:rPr sz="1800" spc="-5" dirty="0">
                <a:solidFill>
                  <a:srgbClr val="FFFFFF"/>
                </a:solidFill>
                <a:latin typeface="Calibri"/>
                <a:cs typeface="Calibri"/>
              </a:rPr>
              <a:t>change</a:t>
            </a:r>
            <a:r>
              <a:rPr sz="1800" spc="15" dirty="0">
                <a:solidFill>
                  <a:srgbClr val="FFFFFF"/>
                </a:solidFill>
                <a:latin typeface="Calibri"/>
                <a:cs typeface="Calibri"/>
              </a:rPr>
              <a:t> </a:t>
            </a:r>
            <a:r>
              <a:rPr sz="1800" spc="-5" dirty="0">
                <a:solidFill>
                  <a:srgbClr val="FFFFFF"/>
                </a:solidFill>
                <a:latin typeface="Calibri"/>
                <a:cs typeface="Calibri"/>
              </a:rPr>
              <a:t>and</a:t>
            </a:r>
            <a:r>
              <a:rPr sz="1800" spc="20" dirty="0">
                <a:solidFill>
                  <a:srgbClr val="FFFFFF"/>
                </a:solidFill>
                <a:latin typeface="Calibri"/>
                <a:cs typeface="Calibri"/>
              </a:rPr>
              <a:t> </a:t>
            </a:r>
            <a:r>
              <a:rPr sz="1800" spc="-10" dirty="0">
                <a:solidFill>
                  <a:srgbClr val="FFFFFF"/>
                </a:solidFill>
                <a:latin typeface="Calibri"/>
                <a:cs typeface="Calibri"/>
              </a:rPr>
              <a:t>delivers</a:t>
            </a:r>
            <a:r>
              <a:rPr sz="1800" spc="5" dirty="0">
                <a:solidFill>
                  <a:srgbClr val="FFFFFF"/>
                </a:solidFill>
                <a:latin typeface="Calibri"/>
                <a:cs typeface="Calibri"/>
              </a:rPr>
              <a:t> </a:t>
            </a:r>
            <a:r>
              <a:rPr sz="1800" spc="-5" dirty="0">
                <a:solidFill>
                  <a:srgbClr val="FFFFFF"/>
                </a:solidFill>
                <a:latin typeface="Calibri"/>
                <a:cs typeface="Calibri"/>
              </a:rPr>
              <a:t>them</a:t>
            </a:r>
            <a:r>
              <a:rPr sz="1800" spc="10" dirty="0">
                <a:solidFill>
                  <a:srgbClr val="FFFFFF"/>
                </a:solidFill>
                <a:latin typeface="Calibri"/>
                <a:cs typeface="Calibri"/>
              </a:rPr>
              <a:t> </a:t>
            </a:r>
            <a:r>
              <a:rPr sz="1800" spc="-15" dirty="0">
                <a:solidFill>
                  <a:srgbClr val="FFFFFF"/>
                </a:solidFill>
                <a:latin typeface="Calibri"/>
                <a:cs typeface="Calibri"/>
              </a:rPr>
              <a:t>to</a:t>
            </a:r>
            <a:r>
              <a:rPr sz="1800" spc="15" dirty="0">
                <a:solidFill>
                  <a:srgbClr val="FFFFFF"/>
                </a:solidFill>
                <a:latin typeface="Calibri"/>
                <a:cs typeface="Calibri"/>
              </a:rPr>
              <a:t> </a:t>
            </a:r>
            <a:r>
              <a:rPr sz="1800" spc="-15" dirty="0">
                <a:solidFill>
                  <a:srgbClr val="FFFFFF"/>
                </a:solidFill>
                <a:latin typeface="Calibri"/>
                <a:cs typeface="Calibri"/>
              </a:rPr>
              <a:t>targets </a:t>
            </a:r>
            <a:r>
              <a:rPr sz="1800" spc="-39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processing</a:t>
            </a:r>
            <a:endParaRPr sz="1800">
              <a:latin typeface="Calibri"/>
              <a:cs typeface="Calibri"/>
            </a:endParaRPr>
          </a:p>
          <a:p>
            <a:pPr marL="298450" indent="-285750">
              <a:lnSpc>
                <a:spcPct val="100000"/>
              </a:lnSpc>
              <a:spcBef>
                <a:spcPts val="1140"/>
              </a:spcBef>
              <a:buFont typeface="Wingdings"/>
              <a:buChar char=""/>
              <a:tabLst>
                <a:tab pos="298450" algn="l"/>
              </a:tabLst>
            </a:pPr>
            <a:r>
              <a:rPr sz="1800" spc="-15" dirty="0">
                <a:solidFill>
                  <a:srgbClr val="FFFFFF"/>
                </a:solidFill>
                <a:latin typeface="Calibri"/>
                <a:cs typeface="Calibri"/>
              </a:rPr>
              <a:t>CloudWatch</a:t>
            </a:r>
            <a:r>
              <a:rPr sz="1800" spc="15" dirty="0">
                <a:solidFill>
                  <a:srgbClr val="FFFFFF"/>
                </a:solidFill>
                <a:latin typeface="Calibri"/>
                <a:cs typeface="Calibri"/>
              </a:rPr>
              <a:t> </a:t>
            </a:r>
            <a:r>
              <a:rPr sz="1800" dirty="0">
                <a:solidFill>
                  <a:srgbClr val="FFFFFF"/>
                </a:solidFill>
                <a:latin typeface="Calibri"/>
                <a:cs typeface="Calibri"/>
              </a:rPr>
              <a:t>Logs</a:t>
            </a:r>
            <a:r>
              <a:rPr sz="1800" spc="5" dirty="0">
                <a:solidFill>
                  <a:srgbClr val="FFFFFF"/>
                </a:solidFill>
                <a:latin typeface="Calibri"/>
                <a:cs typeface="Calibri"/>
              </a:rPr>
              <a:t> </a:t>
            </a:r>
            <a:r>
              <a:rPr sz="1800" spc="-5" dirty="0">
                <a:solidFill>
                  <a:srgbClr val="FFFFFF"/>
                </a:solidFill>
                <a:latin typeface="Calibri"/>
                <a:cs typeface="Calibri"/>
              </a:rPr>
              <a:t>collects</a:t>
            </a:r>
            <a:r>
              <a:rPr sz="1800" spc="5" dirty="0">
                <a:solidFill>
                  <a:srgbClr val="FFFFFF"/>
                </a:solidFill>
                <a:latin typeface="Calibri"/>
                <a:cs typeface="Calibri"/>
              </a:rPr>
              <a:t> </a:t>
            </a:r>
            <a:r>
              <a:rPr sz="1800" spc="-5" dirty="0">
                <a:solidFill>
                  <a:srgbClr val="FFFFFF"/>
                </a:solidFill>
                <a:latin typeface="Calibri"/>
                <a:cs typeface="Calibri"/>
              </a:rPr>
              <a:t>and</a:t>
            </a:r>
            <a:r>
              <a:rPr sz="1800" spc="20" dirty="0">
                <a:solidFill>
                  <a:srgbClr val="FFFFFF"/>
                </a:solidFill>
                <a:latin typeface="Calibri"/>
                <a:cs typeface="Calibri"/>
              </a:rPr>
              <a:t> </a:t>
            </a:r>
            <a:r>
              <a:rPr sz="1800" spc="-15" dirty="0">
                <a:solidFill>
                  <a:srgbClr val="FFFFFF"/>
                </a:solidFill>
                <a:latin typeface="Calibri"/>
                <a:cs typeface="Calibri"/>
              </a:rPr>
              <a:t>centralizes</a:t>
            </a:r>
            <a:r>
              <a:rPr sz="1800" spc="5" dirty="0">
                <a:solidFill>
                  <a:srgbClr val="FFFFFF"/>
                </a:solidFill>
                <a:latin typeface="Calibri"/>
                <a:cs typeface="Calibri"/>
              </a:rPr>
              <a:t> </a:t>
            </a:r>
            <a:r>
              <a:rPr sz="1800" spc="-5" dirty="0">
                <a:solidFill>
                  <a:srgbClr val="FFFFFF"/>
                </a:solidFill>
                <a:latin typeface="Calibri"/>
                <a:cs typeface="Calibri"/>
              </a:rPr>
              <a:t>logs</a:t>
            </a:r>
            <a:r>
              <a:rPr sz="1800" spc="5" dirty="0">
                <a:solidFill>
                  <a:srgbClr val="FFFFFF"/>
                </a:solidFill>
                <a:latin typeface="Calibri"/>
                <a:cs typeface="Calibri"/>
              </a:rPr>
              <a:t> </a:t>
            </a:r>
            <a:r>
              <a:rPr sz="1800" spc="-10" dirty="0">
                <a:solidFill>
                  <a:srgbClr val="FFFFFF"/>
                </a:solidFill>
                <a:latin typeface="Calibri"/>
                <a:cs typeface="Calibri"/>
              </a:rPr>
              <a:t>from</a:t>
            </a:r>
            <a:r>
              <a:rPr sz="1800" spc="10" dirty="0">
                <a:solidFill>
                  <a:srgbClr val="FFFFFF"/>
                </a:solidFill>
                <a:latin typeface="Calibri"/>
                <a:cs typeface="Calibri"/>
              </a:rPr>
              <a:t> </a:t>
            </a:r>
            <a:r>
              <a:rPr sz="1800" spc="-35" dirty="0">
                <a:solidFill>
                  <a:srgbClr val="FFFFFF"/>
                </a:solidFill>
                <a:latin typeface="Calibri"/>
                <a:cs typeface="Calibri"/>
              </a:rPr>
              <a:t>AWS</a:t>
            </a:r>
            <a:r>
              <a:rPr sz="1800" spc="15" dirty="0">
                <a:solidFill>
                  <a:srgbClr val="FFFFFF"/>
                </a:solidFill>
                <a:latin typeface="Calibri"/>
                <a:cs typeface="Calibri"/>
              </a:rPr>
              <a:t> </a:t>
            </a:r>
            <a:r>
              <a:rPr sz="1800" spc="-10" dirty="0">
                <a:solidFill>
                  <a:srgbClr val="FFFFFF"/>
                </a:solidFill>
                <a:latin typeface="Calibri"/>
                <a:cs typeface="Calibri"/>
              </a:rPr>
              <a:t>resources</a:t>
            </a:r>
            <a:endParaRPr sz="1800">
              <a:latin typeface="Calibri"/>
              <a:cs typeface="Calibri"/>
            </a:endParaRPr>
          </a:p>
          <a:p>
            <a:pPr marL="298450" indent="-285750">
              <a:lnSpc>
                <a:spcPct val="100000"/>
              </a:lnSpc>
              <a:spcBef>
                <a:spcPts val="1040"/>
              </a:spcBef>
              <a:buFont typeface="Wingdings"/>
              <a:buChar char=""/>
              <a:tabLst>
                <a:tab pos="298450" algn="l"/>
              </a:tabLst>
            </a:pPr>
            <a:r>
              <a:rPr sz="1800" spc="-15" dirty="0">
                <a:solidFill>
                  <a:srgbClr val="FFFFFF"/>
                </a:solidFill>
                <a:latin typeface="Calibri"/>
                <a:cs typeface="Calibri"/>
              </a:rPr>
              <a:t>Any</a:t>
            </a:r>
            <a:r>
              <a:rPr sz="1800" spc="-5" dirty="0">
                <a:solidFill>
                  <a:srgbClr val="FFFFFF"/>
                </a:solidFill>
                <a:latin typeface="Calibri"/>
                <a:cs typeface="Calibri"/>
              </a:rPr>
              <a:t> log</a:t>
            </a:r>
            <a:r>
              <a:rPr sz="1800" dirty="0">
                <a:solidFill>
                  <a:srgbClr val="FFFFFF"/>
                </a:solidFill>
                <a:latin typeface="Calibri"/>
                <a:cs typeface="Calibri"/>
              </a:rPr>
              <a:t> </a:t>
            </a:r>
            <a:r>
              <a:rPr sz="1800" spc="-5" dirty="0">
                <a:solidFill>
                  <a:srgbClr val="FFFFFF"/>
                </a:solidFill>
                <a:latin typeface="Calibri"/>
                <a:cs typeface="Calibri"/>
              </a:rPr>
              <a:t>files </a:t>
            </a:r>
            <a:r>
              <a:rPr sz="1800" spc="-10" dirty="0">
                <a:solidFill>
                  <a:srgbClr val="FFFFFF"/>
                </a:solidFill>
                <a:latin typeface="Calibri"/>
                <a:cs typeface="Calibri"/>
              </a:rPr>
              <a:t>generated</a:t>
            </a:r>
            <a:r>
              <a:rPr sz="1800" dirty="0">
                <a:solidFill>
                  <a:srgbClr val="FFFFFF"/>
                </a:solidFill>
                <a:latin typeface="Calibri"/>
                <a:cs typeface="Calibri"/>
              </a:rPr>
              <a:t> </a:t>
            </a:r>
            <a:r>
              <a:rPr sz="1800" spc="-5" dirty="0">
                <a:solidFill>
                  <a:srgbClr val="FFFFFF"/>
                </a:solidFill>
                <a:latin typeface="Calibri"/>
                <a:cs typeface="Calibri"/>
              </a:rPr>
              <a:t>by </a:t>
            </a:r>
            <a:r>
              <a:rPr sz="1800" spc="-10" dirty="0">
                <a:solidFill>
                  <a:srgbClr val="FFFFFF"/>
                </a:solidFill>
                <a:latin typeface="Calibri"/>
                <a:cs typeface="Calibri"/>
              </a:rPr>
              <a:t>your</a:t>
            </a:r>
            <a:r>
              <a:rPr sz="1800" spc="-5" dirty="0">
                <a:solidFill>
                  <a:srgbClr val="FFFFFF"/>
                </a:solidFill>
                <a:latin typeface="Calibri"/>
                <a:cs typeface="Calibri"/>
              </a:rPr>
              <a:t> applications</a:t>
            </a:r>
            <a:endParaRPr sz="180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Gain</a:t>
            </a:r>
            <a:r>
              <a:rPr sz="1800" spc="5" dirty="0">
                <a:solidFill>
                  <a:srgbClr val="FFFFFF"/>
                </a:solidFill>
                <a:latin typeface="Calibri"/>
                <a:cs typeface="Calibri"/>
              </a:rPr>
              <a:t> </a:t>
            </a:r>
            <a:r>
              <a:rPr sz="1800" spc="-10" dirty="0">
                <a:solidFill>
                  <a:srgbClr val="FFFFFF"/>
                </a:solidFill>
                <a:latin typeface="Calibri"/>
                <a:cs typeface="Calibri"/>
              </a:rPr>
              <a:t>system-wide</a:t>
            </a:r>
            <a:r>
              <a:rPr sz="1800" spc="10" dirty="0">
                <a:solidFill>
                  <a:srgbClr val="FFFFFF"/>
                </a:solidFill>
                <a:latin typeface="Calibri"/>
                <a:cs typeface="Calibri"/>
              </a:rPr>
              <a:t> </a:t>
            </a:r>
            <a:r>
              <a:rPr sz="1800" spc="-5" dirty="0">
                <a:solidFill>
                  <a:srgbClr val="FFFFFF"/>
                </a:solidFill>
                <a:latin typeface="Calibri"/>
                <a:cs typeface="Calibri"/>
              </a:rPr>
              <a:t>visibility</a:t>
            </a:r>
            <a:r>
              <a:rPr sz="1800" dirty="0">
                <a:solidFill>
                  <a:srgbClr val="FFFFFF"/>
                </a:solidFill>
                <a:latin typeface="Calibri"/>
                <a:cs typeface="Calibri"/>
              </a:rPr>
              <a:t> </a:t>
            </a:r>
            <a:r>
              <a:rPr sz="1800" spc="-15" dirty="0">
                <a:solidFill>
                  <a:srgbClr val="FFFFFF"/>
                </a:solidFill>
                <a:latin typeface="Calibri"/>
                <a:cs typeface="Calibri"/>
              </a:rPr>
              <a:t>into</a:t>
            </a:r>
            <a:r>
              <a:rPr sz="1800" spc="5" dirty="0">
                <a:solidFill>
                  <a:srgbClr val="FFFFFF"/>
                </a:solidFill>
                <a:latin typeface="Calibri"/>
                <a:cs typeface="Calibri"/>
              </a:rPr>
              <a:t> </a:t>
            </a:r>
            <a:r>
              <a:rPr sz="1800" spc="-10" dirty="0">
                <a:solidFill>
                  <a:srgbClr val="FFFFFF"/>
                </a:solidFill>
                <a:latin typeface="Calibri"/>
                <a:cs typeface="Calibri"/>
              </a:rPr>
              <a:t>resource</a:t>
            </a:r>
            <a:r>
              <a:rPr sz="1800" spc="10" dirty="0">
                <a:solidFill>
                  <a:srgbClr val="FFFFFF"/>
                </a:solidFill>
                <a:latin typeface="Calibri"/>
                <a:cs typeface="Calibri"/>
              </a:rPr>
              <a:t> </a:t>
            </a:r>
            <a:r>
              <a:rPr sz="1800" spc="-10" dirty="0">
                <a:solidFill>
                  <a:srgbClr val="FFFFFF"/>
                </a:solidFill>
                <a:latin typeface="Calibri"/>
                <a:cs typeface="Calibri"/>
              </a:rPr>
              <a:t>utilization</a:t>
            </a:r>
            <a:endParaRPr sz="1800">
              <a:latin typeface="Calibri"/>
              <a:cs typeface="Calibri"/>
            </a:endParaRPr>
          </a:p>
          <a:p>
            <a:pPr marL="298450" indent="-285750">
              <a:lnSpc>
                <a:spcPct val="100000"/>
              </a:lnSpc>
              <a:spcBef>
                <a:spcPts val="1140"/>
              </a:spcBef>
              <a:buFont typeface="Wingdings"/>
              <a:buChar char=""/>
              <a:tabLst>
                <a:tab pos="298450" algn="l"/>
              </a:tabLst>
            </a:pPr>
            <a:r>
              <a:rPr sz="1800" spc="-15" dirty="0">
                <a:solidFill>
                  <a:srgbClr val="FFFFFF"/>
                </a:solidFill>
                <a:latin typeface="Calibri"/>
                <a:cs typeface="Calibri"/>
              </a:rPr>
              <a:t>CloudWatch</a:t>
            </a:r>
            <a:r>
              <a:rPr sz="1800" spc="20" dirty="0">
                <a:solidFill>
                  <a:srgbClr val="FFFFFF"/>
                </a:solidFill>
                <a:latin typeface="Calibri"/>
                <a:cs typeface="Calibri"/>
              </a:rPr>
              <a:t> </a:t>
            </a:r>
            <a:r>
              <a:rPr sz="1800" spc="-5" dirty="0">
                <a:solidFill>
                  <a:srgbClr val="FFFFFF"/>
                </a:solidFill>
                <a:latin typeface="Calibri"/>
                <a:cs typeface="Calibri"/>
              </a:rPr>
              <a:t>monitoring</a:t>
            </a:r>
            <a:r>
              <a:rPr sz="1800" spc="15" dirty="0">
                <a:solidFill>
                  <a:srgbClr val="FFFFFF"/>
                </a:solidFill>
                <a:latin typeface="Calibri"/>
                <a:cs typeface="Calibri"/>
              </a:rPr>
              <a:t> </a:t>
            </a:r>
            <a:r>
              <a:rPr sz="1800" spc="-5" dirty="0">
                <a:solidFill>
                  <a:srgbClr val="FFFFFF"/>
                </a:solidFill>
                <a:latin typeface="Calibri"/>
                <a:cs typeface="Calibri"/>
              </a:rPr>
              <a:t>includes</a:t>
            </a:r>
            <a:r>
              <a:rPr sz="1800" spc="15" dirty="0">
                <a:solidFill>
                  <a:srgbClr val="FFFFFF"/>
                </a:solidFill>
                <a:latin typeface="Calibri"/>
                <a:cs typeface="Calibri"/>
              </a:rPr>
              <a:t> </a:t>
            </a:r>
            <a:r>
              <a:rPr sz="1800" spc="-10" dirty="0">
                <a:solidFill>
                  <a:srgbClr val="FFFFFF"/>
                </a:solidFill>
                <a:latin typeface="Calibri"/>
                <a:cs typeface="Calibri"/>
              </a:rPr>
              <a:t>application</a:t>
            </a:r>
            <a:r>
              <a:rPr sz="1800" spc="20" dirty="0">
                <a:solidFill>
                  <a:srgbClr val="FFFFFF"/>
                </a:solidFill>
                <a:latin typeface="Calibri"/>
                <a:cs typeface="Calibri"/>
              </a:rPr>
              <a:t> </a:t>
            </a:r>
            <a:r>
              <a:rPr sz="1800" spc="-10" dirty="0">
                <a:solidFill>
                  <a:srgbClr val="FFFFFF"/>
                </a:solidFill>
                <a:latin typeface="Calibri"/>
                <a:cs typeface="Calibri"/>
              </a:rPr>
              <a:t>performance</a:t>
            </a:r>
            <a:endParaRPr sz="1800">
              <a:latin typeface="Calibri"/>
              <a:cs typeface="Calibri"/>
            </a:endParaRPr>
          </a:p>
        </p:txBody>
      </p:sp>
      <p:sp>
        <p:nvSpPr>
          <p:cNvPr id="5" name="object 5"/>
          <p:cNvSpPr txBox="1"/>
          <p:nvPr/>
        </p:nvSpPr>
        <p:spPr>
          <a:xfrm>
            <a:off x="10198227" y="1447800"/>
            <a:ext cx="168656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55" dirty="0">
                <a:solidFill>
                  <a:srgbClr val="FFFFFF"/>
                </a:solidFill>
                <a:latin typeface="Arial"/>
                <a:cs typeface="Arial"/>
              </a:rPr>
              <a:t> </a:t>
            </a:r>
            <a:r>
              <a:rPr sz="1400" spc="-10" dirty="0">
                <a:solidFill>
                  <a:srgbClr val="FFFFFF"/>
                </a:solidFill>
                <a:latin typeface="Arial"/>
                <a:cs typeface="Arial"/>
              </a:rPr>
              <a:t>CloudWatch</a:t>
            </a:r>
            <a:endParaRPr sz="1400">
              <a:latin typeface="Arial"/>
              <a:cs typeface="Arial"/>
            </a:endParaRPr>
          </a:p>
        </p:txBody>
      </p:sp>
      <p:pic>
        <p:nvPicPr>
          <p:cNvPr id="6" name="object 6"/>
          <p:cNvPicPr/>
          <p:nvPr/>
        </p:nvPicPr>
        <p:blipFill>
          <a:blip r:embed="rId2" cstate="print"/>
          <a:stretch>
            <a:fillRect/>
          </a:stretch>
        </p:blipFill>
        <p:spPr>
          <a:xfrm>
            <a:off x="10685464" y="664447"/>
            <a:ext cx="711200" cy="711200"/>
          </a:xfrm>
          <a:prstGeom prst="rect">
            <a:avLst/>
          </a:prstGeom>
        </p:spPr>
      </p:pic>
      <p:sp>
        <p:nvSpPr>
          <p:cNvPr id="7" name="TextBox 6"/>
          <p:cNvSpPr txBox="1"/>
          <p:nvPr/>
        </p:nvSpPr>
        <p:spPr>
          <a:xfrm>
            <a:off x="10806869" y="1890774"/>
            <a:ext cx="697402" cy="369332"/>
          </a:xfrm>
          <a:prstGeom prst="rect">
            <a:avLst/>
          </a:prstGeom>
          <a:solidFill>
            <a:srgbClr val="FFC000"/>
          </a:solidFill>
        </p:spPr>
        <p:txBody>
          <a:bodyPr wrap="square" rtlCol="0">
            <a:spAutoFit/>
          </a:bodyPr>
          <a:lstStyle/>
          <a:p>
            <a:pPr algn="ctr"/>
            <a:r>
              <a:rPr lang="en-US" dirty="0">
                <a:hlinkClick r:id="rId3"/>
              </a:rPr>
              <a:t>Link</a:t>
            </a:r>
            <a:endParaRPr lang="en-IN" dirty="0"/>
          </a:p>
        </p:txBody>
      </p:sp>
    </p:spTree>
    <p:extLst>
      <p:ext uri="{BB962C8B-B14F-4D97-AF65-F5344CB8AC3E}">
        <p14:creationId xmlns:p14="http://schemas.microsoft.com/office/powerpoint/2010/main" val="17303488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88895" y="1663700"/>
            <a:ext cx="8014334" cy="2349500"/>
          </a:xfrm>
          <a:prstGeom prst="rect">
            <a:avLst/>
          </a:prstGeom>
        </p:spPr>
        <p:txBody>
          <a:bodyPr vert="horz" wrap="square" lIns="0" tIns="139700" rIns="0" bIns="0" rtlCol="0">
            <a:spAutoFit/>
          </a:bodyPr>
          <a:lstStyle/>
          <a:p>
            <a:pPr marL="2817495" marR="5080" indent="-2805430">
              <a:lnSpc>
                <a:spcPts val="8700"/>
              </a:lnSpc>
              <a:spcBef>
                <a:spcPts val="1100"/>
              </a:spcBef>
            </a:pPr>
            <a:r>
              <a:rPr sz="8000" spc="-25" dirty="0">
                <a:latin typeface="Calibri"/>
                <a:cs typeface="Calibri"/>
              </a:rPr>
              <a:t>Architecting </a:t>
            </a:r>
            <a:r>
              <a:rPr sz="8000" spc="-60" dirty="0">
                <a:latin typeface="Calibri"/>
                <a:cs typeface="Calibri"/>
              </a:rPr>
              <a:t>for</a:t>
            </a:r>
            <a:r>
              <a:rPr sz="8000" spc="-15" dirty="0">
                <a:latin typeface="Calibri"/>
                <a:cs typeface="Calibri"/>
              </a:rPr>
              <a:t> </a:t>
            </a:r>
            <a:r>
              <a:rPr sz="8000" spc="-5" dirty="0">
                <a:latin typeface="Calibri"/>
                <a:cs typeface="Calibri"/>
              </a:rPr>
              <a:t>the </a:t>
            </a:r>
            <a:r>
              <a:rPr sz="8000" spc="-1795" dirty="0">
                <a:latin typeface="Calibri"/>
                <a:cs typeface="Calibri"/>
              </a:rPr>
              <a:t> </a:t>
            </a:r>
            <a:r>
              <a:rPr sz="8000" spc="-5" dirty="0">
                <a:latin typeface="Calibri"/>
                <a:cs typeface="Calibri"/>
              </a:rPr>
              <a:t>Cloud</a:t>
            </a:r>
            <a:endParaRPr sz="8000" dirty="0">
              <a:latin typeface="Calibri"/>
              <a:cs typeface="Calibri"/>
            </a:endParaRPr>
          </a:p>
        </p:txBody>
      </p:sp>
    </p:spTree>
    <p:extLst>
      <p:ext uri="{BB962C8B-B14F-4D97-AF65-F5344CB8AC3E}">
        <p14:creationId xmlns:p14="http://schemas.microsoft.com/office/powerpoint/2010/main" val="31090181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234" y="111760"/>
            <a:ext cx="890587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Calibri"/>
                <a:cs typeface="Calibri"/>
              </a:rPr>
              <a:t>The </a:t>
            </a:r>
            <a:r>
              <a:rPr sz="2400" spc="-15" dirty="0">
                <a:solidFill>
                  <a:srgbClr val="FFFFFF"/>
                </a:solidFill>
                <a:latin typeface="Calibri"/>
                <a:cs typeface="Calibri"/>
              </a:rPr>
              <a:t>Difference</a:t>
            </a:r>
            <a:r>
              <a:rPr sz="2400" spc="5" dirty="0">
                <a:solidFill>
                  <a:srgbClr val="FFFFFF"/>
                </a:solidFill>
                <a:latin typeface="Calibri"/>
                <a:cs typeface="Calibri"/>
              </a:rPr>
              <a:t> </a:t>
            </a:r>
            <a:r>
              <a:rPr sz="2400" spc="-10" dirty="0">
                <a:solidFill>
                  <a:srgbClr val="FFFFFF"/>
                </a:solidFill>
                <a:latin typeface="Calibri"/>
                <a:cs typeface="Calibri"/>
              </a:rPr>
              <a:t>Between</a:t>
            </a:r>
            <a:r>
              <a:rPr sz="2400" spc="-5" dirty="0">
                <a:solidFill>
                  <a:srgbClr val="FFFFFF"/>
                </a:solidFill>
                <a:latin typeface="Calibri"/>
                <a:cs typeface="Calibri"/>
              </a:rPr>
              <a:t> </a:t>
            </a:r>
            <a:r>
              <a:rPr sz="2400" spc="-20" dirty="0">
                <a:solidFill>
                  <a:srgbClr val="FFFFFF"/>
                </a:solidFill>
                <a:latin typeface="Calibri"/>
                <a:cs typeface="Calibri"/>
              </a:rPr>
              <a:t>Traditional</a:t>
            </a:r>
            <a:r>
              <a:rPr sz="2400" dirty="0">
                <a:solidFill>
                  <a:srgbClr val="FFFFFF"/>
                </a:solidFill>
                <a:latin typeface="Calibri"/>
                <a:cs typeface="Calibri"/>
              </a:rPr>
              <a:t> and </a:t>
            </a:r>
            <a:r>
              <a:rPr sz="2400" spc="-5" dirty="0">
                <a:solidFill>
                  <a:srgbClr val="FFFFFF"/>
                </a:solidFill>
                <a:latin typeface="Calibri"/>
                <a:cs typeface="Calibri"/>
              </a:rPr>
              <a:t>Cloud Computing </a:t>
            </a:r>
            <a:r>
              <a:rPr sz="2400" spc="-15" dirty="0">
                <a:solidFill>
                  <a:srgbClr val="FFFFFF"/>
                </a:solidFill>
                <a:latin typeface="Calibri"/>
                <a:cs typeface="Calibri"/>
              </a:rPr>
              <a:t>Environments</a:t>
            </a:r>
            <a:endParaRPr sz="2400" dirty="0">
              <a:latin typeface="Calibri"/>
              <a:cs typeface="Calibri"/>
            </a:endParaRPr>
          </a:p>
        </p:txBody>
      </p:sp>
      <p:sp>
        <p:nvSpPr>
          <p:cNvPr id="3" name="object 3"/>
          <p:cNvSpPr txBox="1"/>
          <p:nvPr/>
        </p:nvSpPr>
        <p:spPr>
          <a:xfrm>
            <a:off x="397212" y="502920"/>
            <a:ext cx="9243060" cy="58039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spc="-5" dirty="0">
                <a:solidFill>
                  <a:srgbClr val="FFFFFF"/>
                </a:solidFill>
                <a:latin typeface="Calibri"/>
                <a:cs typeface="Calibri"/>
              </a:rPr>
              <a:t>IT</a:t>
            </a:r>
            <a:r>
              <a:rPr sz="1800" spc="-10" dirty="0">
                <a:solidFill>
                  <a:srgbClr val="FFFFFF"/>
                </a:solidFill>
                <a:latin typeface="Calibri"/>
                <a:cs typeface="Calibri"/>
              </a:rPr>
              <a:t> </a:t>
            </a:r>
            <a:r>
              <a:rPr sz="1800" spc="-5" dirty="0">
                <a:solidFill>
                  <a:srgbClr val="FFFFFF"/>
                </a:solidFill>
                <a:latin typeface="Calibri"/>
                <a:cs typeface="Calibri"/>
              </a:rPr>
              <a:t>Assets </a:t>
            </a:r>
            <a:r>
              <a:rPr sz="1800" dirty="0">
                <a:solidFill>
                  <a:srgbClr val="FFFFFF"/>
                </a:solidFill>
                <a:latin typeface="Calibri"/>
                <a:cs typeface="Calibri"/>
              </a:rPr>
              <a:t>as</a:t>
            </a:r>
            <a:r>
              <a:rPr sz="1800" spc="-5" dirty="0">
                <a:solidFill>
                  <a:srgbClr val="FFFFFF"/>
                </a:solidFill>
                <a:latin typeface="Calibri"/>
                <a:cs typeface="Calibri"/>
              </a:rPr>
              <a:t> </a:t>
            </a:r>
            <a:r>
              <a:rPr sz="1800" spc="-10" dirty="0">
                <a:solidFill>
                  <a:srgbClr val="FFFFFF"/>
                </a:solidFill>
                <a:latin typeface="Calibri"/>
                <a:cs typeface="Calibri"/>
              </a:rPr>
              <a:t>Provisioned</a:t>
            </a:r>
            <a:r>
              <a:rPr sz="1800" dirty="0">
                <a:solidFill>
                  <a:srgbClr val="FFFFFF"/>
                </a:solidFill>
                <a:latin typeface="Calibri"/>
                <a:cs typeface="Calibri"/>
              </a:rPr>
              <a:t> </a:t>
            </a:r>
            <a:r>
              <a:rPr sz="1800" spc="-10" dirty="0">
                <a:solidFill>
                  <a:srgbClr val="FFFFFF"/>
                </a:solidFill>
                <a:latin typeface="Calibri"/>
                <a:cs typeface="Calibri"/>
              </a:rPr>
              <a:t>Resources</a:t>
            </a:r>
            <a:endParaRPr sz="1800" dirty="0">
              <a:latin typeface="Calibri"/>
              <a:cs typeface="Calibri"/>
            </a:endParaRPr>
          </a:p>
          <a:p>
            <a:pPr marL="755650" lvl="1" indent="-285750">
              <a:lnSpc>
                <a:spcPct val="100000"/>
              </a:lnSpc>
              <a:spcBef>
                <a:spcPts val="1140"/>
              </a:spcBef>
              <a:buFont typeface="Wingdings"/>
              <a:buChar char=""/>
              <a:tabLst>
                <a:tab pos="755650" algn="l"/>
              </a:tabLst>
            </a:pPr>
            <a:r>
              <a:rPr sz="1800" spc="-10" dirty="0">
                <a:solidFill>
                  <a:srgbClr val="FFFFFF"/>
                </a:solidFill>
                <a:latin typeface="Calibri"/>
                <a:cs typeface="Calibri"/>
              </a:rPr>
              <a:t>Provision</a:t>
            </a:r>
            <a:r>
              <a:rPr sz="1800" dirty="0">
                <a:solidFill>
                  <a:srgbClr val="FFFFFF"/>
                </a:solidFill>
                <a:latin typeface="Calibri"/>
                <a:cs typeface="Calibri"/>
              </a:rPr>
              <a:t> as</a:t>
            </a:r>
            <a:r>
              <a:rPr sz="1800" spc="-10" dirty="0">
                <a:solidFill>
                  <a:srgbClr val="FFFFFF"/>
                </a:solidFill>
                <a:latin typeface="Calibri"/>
                <a:cs typeface="Calibri"/>
              </a:rPr>
              <a:t> </a:t>
            </a:r>
            <a:r>
              <a:rPr sz="1800" dirty="0">
                <a:solidFill>
                  <a:srgbClr val="FFFFFF"/>
                </a:solidFill>
                <a:latin typeface="Calibri"/>
                <a:cs typeface="Calibri"/>
              </a:rPr>
              <a:t>needed, and </a:t>
            </a:r>
            <a:r>
              <a:rPr sz="1800" spc="-5" dirty="0">
                <a:solidFill>
                  <a:srgbClr val="FFFFFF"/>
                </a:solidFill>
                <a:latin typeface="Calibri"/>
                <a:cs typeface="Calibri"/>
              </a:rPr>
              <a:t>scale</a:t>
            </a:r>
            <a:r>
              <a:rPr sz="1800" spc="5" dirty="0">
                <a:solidFill>
                  <a:srgbClr val="FFFFFF"/>
                </a:solidFill>
                <a:latin typeface="Calibri"/>
                <a:cs typeface="Calibri"/>
              </a:rPr>
              <a:t> </a:t>
            </a:r>
            <a:r>
              <a:rPr sz="1800" spc="-5" dirty="0">
                <a:solidFill>
                  <a:srgbClr val="FFFFFF"/>
                </a:solidFill>
                <a:latin typeface="Calibri"/>
                <a:cs typeface="Calibri"/>
              </a:rPr>
              <a:t>on-demand</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Global,</a:t>
            </a:r>
            <a:r>
              <a:rPr sz="1800" dirty="0">
                <a:solidFill>
                  <a:srgbClr val="FFFFFF"/>
                </a:solidFill>
                <a:latin typeface="Calibri"/>
                <a:cs typeface="Calibri"/>
              </a:rPr>
              <a:t> </a:t>
            </a:r>
            <a:r>
              <a:rPr sz="1800" spc="-10" dirty="0">
                <a:solidFill>
                  <a:srgbClr val="FFFFFF"/>
                </a:solidFill>
                <a:latin typeface="Calibri"/>
                <a:cs typeface="Calibri"/>
              </a:rPr>
              <a:t>Available,</a:t>
            </a:r>
            <a:r>
              <a:rPr sz="1800" dirty="0">
                <a:solidFill>
                  <a:srgbClr val="FFFFFF"/>
                </a:solidFill>
                <a:latin typeface="Calibri"/>
                <a:cs typeface="Calibri"/>
              </a:rPr>
              <a:t> and</a:t>
            </a:r>
            <a:r>
              <a:rPr sz="1800" spc="5" dirty="0">
                <a:solidFill>
                  <a:srgbClr val="FFFFFF"/>
                </a:solidFill>
                <a:latin typeface="Calibri"/>
                <a:cs typeface="Calibri"/>
              </a:rPr>
              <a:t> </a:t>
            </a:r>
            <a:r>
              <a:rPr sz="1800" spc="-5" dirty="0">
                <a:solidFill>
                  <a:srgbClr val="FFFFFF"/>
                </a:solidFill>
                <a:latin typeface="Calibri"/>
                <a:cs typeface="Calibri"/>
              </a:rPr>
              <a:t>Scalable</a:t>
            </a:r>
            <a:r>
              <a:rPr sz="1800" spc="10" dirty="0">
                <a:solidFill>
                  <a:srgbClr val="FFFFFF"/>
                </a:solidFill>
                <a:latin typeface="Calibri"/>
                <a:cs typeface="Calibri"/>
              </a:rPr>
              <a:t> </a:t>
            </a:r>
            <a:r>
              <a:rPr sz="1800" spc="-5" dirty="0">
                <a:solidFill>
                  <a:srgbClr val="FFFFFF"/>
                </a:solidFill>
                <a:latin typeface="Calibri"/>
                <a:cs typeface="Calibri"/>
              </a:rPr>
              <a:t>Capacity</a:t>
            </a:r>
            <a:endParaRPr sz="1800" dirty="0">
              <a:latin typeface="Calibri"/>
              <a:cs typeface="Calibri"/>
            </a:endParaRPr>
          </a:p>
          <a:p>
            <a:pPr marL="755650" lvl="1" indent="-285750">
              <a:lnSpc>
                <a:spcPct val="100000"/>
              </a:lnSpc>
              <a:spcBef>
                <a:spcPts val="1140"/>
              </a:spcBef>
              <a:buFont typeface="Wingdings"/>
              <a:buChar char=""/>
              <a:tabLst>
                <a:tab pos="755650" algn="l"/>
              </a:tabLst>
            </a:pPr>
            <a:r>
              <a:rPr sz="1800" spc="-5" dirty="0">
                <a:solidFill>
                  <a:srgbClr val="FFFFFF"/>
                </a:solidFill>
                <a:latin typeface="Calibri"/>
                <a:cs typeface="Calibri"/>
              </a:rPr>
              <a:t>Deploy</a:t>
            </a:r>
            <a:r>
              <a:rPr sz="1800" spc="5" dirty="0">
                <a:solidFill>
                  <a:srgbClr val="FFFFFF"/>
                </a:solidFill>
                <a:latin typeface="Calibri"/>
                <a:cs typeface="Calibri"/>
              </a:rPr>
              <a:t> </a:t>
            </a:r>
            <a:r>
              <a:rPr sz="1800" spc="-20" dirty="0">
                <a:solidFill>
                  <a:srgbClr val="FFFFFF"/>
                </a:solidFill>
                <a:latin typeface="Calibri"/>
                <a:cs typeface="Calibri"/>
              </a:rPr>
              <a:t>globally,</a:t>
            </a:r>
            <a:r>
              <a:rPr sz="1800" spc="15" dirty="0">
                <a:solidFill>
                  <a:srgbClr val="FFFFFF"/>
                </a:solidFill>
                <a:latin typeface="Calibri"/>
                <a:cs typeface="Calibri"/>
              </a:rPr>
              <a:t> </a:t>
            </a:r>
            <a:r>
              <a:rPr sz="1800" spc="-25" dirty="0">
                <a:solidFill>
                  <a:srgbClr val="FFFFFF"/>
                </a:solidFill>
                <a:latin typeface="Calibri"/>
                <a:cs typeface="Calibri"/>
              </a:rPr>
              <a:t>easily,</a:t>
            </a:r>
            <a:r>
              <a:rPr sz="1800" spc="15" dirty="0">
                <a:solidFill>
                  <a:srgbClr val="FFFFFF"/>
                </a:solidFill>
                <a:latin typeface="Calibri"/>
                <a:cs typeface="Calibri"/>
              </a:rPr>
              <a:t> </a:t>
            </a:r>
            <a:r>
              <a:rPr sz="1800" spc="-25" dirty="0">
                <a:solidFill>
                  <a:srgbClr val="FFFFFF"/>
                </a:solidFill>
                <a:latin typeface="Calibri"/>
                <a:cs typeface="Calibri"/>
              </a:rPr>
              <a:t>cost-effectively,</a:t>
            </a:r>
            <a:r>
              <a:rPr sz="1800" spc="10" dirty="0">
                <a:solidFill>
                  <a:srgbClr val="FFFFFF"/>
                </a:solidFill>
                <a:latin typeface="Calibri"/>
                <a:cs typeface="Calibri"/>
              </a:rPr>
              <a:t> </a:t>
            </a:r>
            <a:r>
              <a:rPr sz="1800" dirty="0">
                <a:solidFill>
                  <a:srgbClr val="FFFFFF"/>
                </a:solidFill>
                <a:latin typeface="Calibri"/>
                <a:cs typeface="Calibri"/>
              </a:rPr>
              <a:t>and</a:t>
            </a:r>
            <a:r>
              <a:rPr sz="1800" spc="20" dirty="0">
                <a:solidFill>
                  <a:srgbClr val="FFFFFF"/>
                </a:solidFill>
                <a:latin typeface="Calibri"/>
                <a:cs typeface="Calibri"/>
              </a:rPr>
              <a:t> </a:t>
            </a:r>
            <a:r>
              <a:rPr sz="1800" spc="-5" dirty="0">
                <a:solidFill>
                  <a:srgbClr val="FFFFFF"/>
                </a:solidFill>
                <a:latin typeface="Calibri"/>
                <a:cs typeface="Calibri"/>
              </a:rPr>
              <a:t>quickly</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Higher-Level</a:t>
            </a:r>
            <a:r>
              <a:rPr sz="1800" spc="-15" dirty="0">
                <a:solidFill>
                  <a:srgbClr val="FFFFFF"/>
                </a:solidFill>
                <a:latin typeface="Calibri"/>
                <a:cs typeface="Calibri"/>
              </a:rPr>
              <a:t> </a:t>
            </a:r>
            <a:r>
              <a:rPr sz="1800" spc="-5" dirty="0">
                <a:solidFill>
                  <a:srgbClr val="FFFFFF"/>
                </a:solidFill>
                <a:latin typeface="Calibri"/>
                <a:cs typeface="Calibri"/>
              </a:rPr>
              <a:t>Managed </a:t>
            </a:r>
            <a:r>
              <a:rPr sz="1800" dirty="0">
                <a:solidFill>
                  <a:srgbClr val="FFFFFF"/>
                </a:solidFill>
                <a:latin typeface="Calibri"/>
                <a:cs typeface="Calibri"/>
              </a:rPr>
              <a:t>Services</a:t>
            </a:r>
            <a:endParaRPr sz="1800" dirty="0">
              <a:latin typeface="Calibri"/>
              <a:cs typeface="Calibri"/>
            </a:endParaRPr>
          </a:p>
          <a:p>
            <a:pPr marL="755650" marR="5080" lvl="1" indent="-285750">
              <a:lnSpc>
                <a:spcPts val="3300"/>
              </a:lnSpc>
              <a:spcBef>
                <a:spcPts val="200"/>
              </a:spcBef>
              <a:buFont typeface="Wingdings"/>
              <a:buChar char=""/>
              <a:tabLst>
                <a:tab pos="755650" algn="l"/>
              </a:tabLst>
            </a:pPr>
            <a:r>
              <a:rPr sz="1800" spc="-5" dirty="0">
                <a:solidFill>
                  <a:srgbClr val="FFFFFF"/>
                </a:solidFill>
                <a:latin typeface="Calibri"/>
                <a:cs typeface="Calibri"/>
              </a:rPr>
              <a:t>Lower</a:t>
            </a:r>
            <a:r>
              <a:rPr sz="1800" spc="5" dirty="0">
                <a:solidFill>
                  <a:srgbClr val="FFFFFF"/>
                </a:solidFill>
                <a:latin typeface="Calibri"/>
                <a:cs typeface="Calibri"/>
              </a:rPr>
              <a:t> </a:t>
            </a:r>
            <a:r>
              <a:rPr sz="1800" spc="-10" dirty="0">
                <a:solidFill>
                  <a:srgbClr val="FFFFFF"/>
                </a:solidFill>
                <a:latin typeface="Calibri"/>
                <a:cs typeface="Calibri"/>
              </a:rPr>
              <a:t>operational</a:t>
            </a:r>
            <a:r>
              <a:rPr sz="1800" spc="10" dirty="0">
                <a:solidFill>
                  <a:srgbClr val="FFFFFF"/>
                </a:solidFill>
                <a:latin typeface="Calibri"/>
                <a:cs typeface="Calibri"/>
              </a:rPr>
              <a:t> </a:t>
            </a:r>
            <a:r>
              <a:rPr sz="1800" spc="-10" dirty="0">
                <a:solidFill>
                  <a:srgbClr val="FFFFFF"/>
                </a:solidFill>
                <a:latin typeface="Calibri"/>
                <a:cs typeface="Calibri"/>
              </a:rPr>
              <a:t>cost</a:t>
            </a:r>
            <a:r>
              <a:rPr sz="1800" spc="10" dirty="0">
                <a:solidFill>
                  <a:srgbClr val="FFFFFF"/>
                </a:solidFill>
                <a:latin typeface="Calibri"/>
                <a:cs typeface="Calibri"/>
              </a:rPr>
              <a:t> </a:t>
            </a:r>
            <a:r>
              <a:rPr sz="1800" spc="-5" dirty="0">
                <a:solidFill>
                  <a:srgbClr val="FFFFFF"/>
                </a:solidFill>
                <a:latin typeface="Calibri"/>
                <a:cs typeface="Calibri"/>
              </a:rPr>
              <a:t>by</a:t>
            </a:r>
            <a:r>
              <a:rPr sz="1800" spc="5" dirty="0">
                <a:solidFill>
                  <a:srgbClr val="FFFFFF"/>
                </a:solidFill>
                <a:latin typeface="Calibri"/>
                <a:cs typeface="Calibri"/>
              </a:rPr>
              <a:t> </a:t>
            </a:r>
            <a:r>
              <a:rPr sz="1800" spc="-10" dirty="0">
                <a:solidFill>
                  <a:srgbClr val="FFFFFF"/>
                </a:solidFill>
                <a:latin typeface="Calibri"/>
                <a:cs typeface="Calibri"/>
              </a:rPr>
              <a:t>leveraging</a:t>
            </a:r>
            <a:r>
              <a:rPr sz="1800" spc="15" dirty="0">
                <a:solidFill>
                  <a:srgbClr val="FFFFFF"/>
                </a:solidFill>
                <a:latin typeface="Calibri"/>
                <a:cs typeface="Calibri"/>
              </a:rPr>
              <a:t> </a:t>
            </a:r>
            <a:r>
              <a:rPr sz="1800" spc="-5" dirty="0">
                <a:solidFill>
                  <a:srgbClr val="FFFFFF"/>
                </a:solidFill>
                <a:latin typeface="Calibri"/>
                <a:cs typeface="Calibri"/>
              </a:rPr>
              <a:t>managed</a:t>
            </a:r>
            <a:r>
              <a:rPr sz="1800" spc="15" dirty="0">
                <a:solidFill>
                  <a:srgbClr val="FFFFFF"/>
                </a:solidFill>
                <a:latin typeface="Calibri"/>
                <a:cs typeface="Calibri"/>
              </a:rPr>
              <a:t> </a:t>
            </a:r>
            <a:r>
              <a:rPr sz="1800" spc="-15" dirty="0">
                <a:solidFill>
                  <a:srgbClr val="FFFFFF"/>
                </a:solidFill>
                <a:latin typeface="Calibri"/>
                <a:cs typeface="Calibri"/>
              </a:rPr>
              <a:t>storage,</a:t>
            </a:r>
            <a:r>
              <a:rPr sz="1800" spc="10" dirty="0">
                <a:solidFill>
                  <a:srgbClr val="FFFFFF"/>
                </a:solidFill>
                <a:latin typeface="Calibri"/>
                <a:cs typeface="Calibri"/>
              </a:rPr>
              <a:t> </a:t>
            </a:r>
            <a:r>
              <a:rPr sz="1800" spc="-10" dirty="0">
                <a:solidFill>
                  <a:srgbClr val="FFFFFF"/>
                </a:solidFill>
                <a:latin typeface="Calibri"/>
                <a:cs typeface="Calibri"/>
              </a:rPr>
              <a:t>database,</a:t>
            </a:r>
            <a:r>
              <a:rPr sz="1800" spc="15" dirty="0">
                <a:solidFill>
                  <a:srgbClr val="FFFFFF"/>
                </a:solidFill>
                <a:latin typeface="Calibri"/>
                <a:cs typeface="Calibri"/>
              </a:rPr>
              <a:t> </a:t>
            </a:r>
            <a:r>
              <a:rPr sz="1800" spc="-5" dirty="0">
                <a:solidFill>
                  <a:srgbClr val="FFFFFF"/>
                </a:solidFill>
                <a:latin typeface="Calibri"/>
                <a:cs typeface="Calibri"/>
              </a:rPr>
              <a:t>analytics,</a:t>
            </a:r>
            <a:r>
              <a:rPr sz="1800" spc="10" dirty="0">
                <a:solidFill>
                  <a:srgbClr val="FFFFFF"/>
                </a:solidFill>
                <a:latin typeface="Calibri"/>
                <a:cs typeface="Calibri"/>
              </a:rPr>
              <a:t> </a:t>
            </a:r>
            <a:r>
              <a:rPr sz="1800" spc="-5" dirty="0">
                <a:solidFill>
                  <a:srgbClr val="FFFFFF"/>
                </a:solidFill>
                <a:latin typeface="Calibri"/>
                <a:cs typeface="Calibri"/>
              </a:rPr>
              <a:t>application</a:t>
            </a:r>
            <a:r>
              <a:rPr sz="1800" spc="20" dirty="0">
                <a:solidFill>
                  <a:srgbClr val="FFFFFF"/>
                </a:solidFill>
                <a:latin typeface="Calibri"/>
                <a:cs typeface="Calibri"/>
              </a:rPr>
              <a:t> </a:t>
            </a:r>
            <a:r>
              <a:rPr sz="1800" dirty="0">
                <a:solidFill>
                  <a:srgbClr val="FFFFFF"/>
                </a:solidFill>
                <a:latin typeface="Calibri"/>
                <a:cs typeface="Calibri"/>
              </a:rPr>
              <a:t>and </a:t>
            </a:r>
            <a:r>
              <a:rPr sz="1800" spc="-395" dirty="0">
                <a:solidFill>
                  <a:srgbClr val="FFFFFF"/>
                </a:solidFill>
                <a:latin typeface="Calibri"/>
                <a:cs typeface="Calibri"/>
              </a:rPr>
              <a:t> </a:t>
            </a:r>
            <a:r>
              <a:rPr sz="1800" spc="-5" dirty="0">
                <a:solidFill>
                  <a:srgbClr val="FFFFFF"/>
                </a:solidFill>
                <a:latin typeface="Calibri"/>
                <a:cs typeface="Calibri"/>
              </a:rPr>
              <a:t>deployment </a:t>
            </a:r>
            <a:r>
              <a:rPr sz="1800" dirty="0">
                <a:solidFill>
                  <a:srgbClr val="FFFFFF"/>
                </a:solidFill>
                <a:latin typeface="Calibri"/>
                <a:cs typeface="Calibri"/>
              </a:rPr>
              <a:t>services</a:t>
            </a:r>
            <a:endParaRPr sz="1800" dirty="0">
              <a:latin typeface="Calibri"/>
              <a:cs typeface="Calibri"/>
            </a:endParaRPr>
          </a:p>
          <a:p>
            <a:pPr marL="298450" indent="-285750">
              <a:lnSpc>
                <a:spcPct val="100000"/>
              </a:lnSpc>
              <a:spcBef>
                <a:spcPts val="740"/>
              </a:spcBef>
              <a:buFont typeface="Wingdings"/>
              <a:buChar char=""/>
              <a:tabLst>
                <a:tab pos="298450" algn="l"/>
              </a:tabLst>
            </a:pPr>
            <a:r>
              <a:rPr sz="1800" spc="-10" dirty="0">
                <a:solidFill>
                  <a:srgbClr val="FFFFFF"/>
                </a:solidFill>
                <a:latin typeface="Calibri"/>
                <a:cs typeface="Calibri"/>
              </a:rPr>
              <a:t>Built-in</a:t>
            </a:r>
            <a:r>
              <a:rPr sz="1800" spc="-20" dirty="0">
                <a:solidFill>
                  <a:srgbClr val="FFFFFF"/>
                </a:solidFill>
                <a:latin typeface="Calibri"/>
                <a:cs typeface="Calibri"/>
              </a:rPr>
              <a:t> </a:t>
            </a:r>
            <a:r>
              <a:rPr sz="1800" spc="-5" dirty="0">
                <a:solidFill>
                  <a:srgbClr val="FFFFFF"/>
                </a:solidFill>
                <a:latin typeface="Calibri"/>
                <a:cs typeface="Calibri"/>
              </a:rPr>
              <a:t>Security</a:t>
            </a:r>
            <a:endParaRPr sz="1800" dirty="0">
              <a:latin typeface="Calibri"/>
              <a:cs typeface="Calibri"/>
            </a:endParaRPr>
          </a:p>
          <a:p>
            <a:pPr marL="755650" marR="266700" lvl="1" indent="-285750">
              <a:lnSpc>
                <a:spcPct val="148100"/>
              </a:lnSpc>
              <a:spcBef>
                <a:spcPts val="100"/>
              </a:spcBef>
              <a:buFont typeface="Wingdings"/>
              <a:buChar char=""/>
              <a:tabLst>
                <a:tab pos="755650" algn="l"/>
              </a:tabLst>
            </a:pPr>
            <a:r>
              <a:rPr sz="1800" spc="-10" dirty="0">
                <a:solidFill>
                  <a:srgbClr val="FFFFFF"/>
                </a:solidFill>
                <a:latin typeface="Calibri"/>
                <a:cs typeface="Calibri"/>
              </a:rPr>
              <a:t>Leverage</a:t>
            </a:r>
            <a:r>
              <a:rPr sz="1800" spc="15" dirty="0">
                <a:solidFill>
                  <a:srgbClr val="FFFFFF"/>
                </a:solidFill>
                <a:latin typeface="Calibri"/>
                <a:cs typeface="Calibri"/>
              </a:rPr>
              <a:t> </a:t>
            </a:r>
            <a:r>
              <a:rPr sz="1800" spc="-30" dirty="0">
                <a:solidFill>
                  <a:srgbClr val="FFFFFF"/>
                </a:solidFill>
                <a:latin typeface="Calibri"/>
                <a:cs typeface="Calibri"/>
              </a:rPr>
              <a:t>AWS’</a:t>
            </a:r>
            <a:r>
              <a:rPr sz="1800" spc="10" dirty="0">
                <a:solidFill>
                  <a:srgbClr val="FFFFFF"/>
                </a:solidFill>
                <a:latin typeface="Calibri"/>
                <a:cs typeface="Calibri"/>
              </a:rPr>
              <a:t> </a:t>
            </a:r>
            <a:r>
              <a:rPr sz="1800" spc="-5" dirty="0">
                <a:solidFill>
                  <a:srgbClr val="FFFFFF"/>
                </a:solidFill>
                <a:latin typeface="Calibri"/>
                <a:cs typeface="Calibri"/>
              </a:rPr>
              <a:t>significant</a:t>
            </a:r>
            <a:r>
              <a:rPr sz="1800" spc="5" dirty="0">
                <a:solidFill>
                  <a:srgbClr val="FFFFFF"/>
                </a:solidFill>
                <a:latin typeface="Calibri"/>
                <a:cs typeface="Calibri"/>
              </a:rPr>
              <a:t> </a:t>
            </a:r>
            <a:r>
              <a:rPr sz="1800" spc="-15" dirty="0">
                <a:solidFill>
                  <a:srgbClr val="FFFFFF"/>
                </a:solidFill>
                <a:latin typeface="Calibri"/>
                <a:cs typeface="Calibri"/>
              </a:rPr>
              <a:t>investment</a:t>
            </a:r>
            <a:r>
              <a:rPr sz="1800" spc="5" dirty="0">
                <a:solidFill>
                  <a:srgbClr val="FFFFFF"/>
                </a:solidFill>
                <a:latin typeface="Calibri"/>
                <a:cs typeface="Calibri"/>
              </a:rPr>
              <a:t> </a:t>
            </a:r>
            <a:r>
              <a:rPr sz="1800" spc="-5" dirty="0">
                <a:solidFill>
                  <a:srgbClr val="FFFFFF"/>
                </a:solidFill>
                <a:latin typeface="Calibri"/>
                <a:cs typeface="Calibri"/>
              </a:rPr>
              <a:t>in</a:t>
            </a:r>
            <a:r>
              <a:rPr sz="1800" spc="15" dirty="0">
                <a:solidFill>
                  <a:srgbClr val="FFFFFF"/>
                </a:solidFill>
                <a:latin typeface="Calibri"/>
                <a:cs typeface="Calibri"/>
              </a:rPr>
              <a:t> </a:t>
            </a:r>
            <a:r>
              <a:rPr sz="1800" spc="-20" dirty="0">
                <a:solidFill>
                  <a:srgbClr val="FFFFFF"/>
                </a:solidFill>
                <a:latin typeface="Calibri"/>
                <a:cs typeface="Calibri"/>
              </a:rPr>
              <a:t>security,</a:t>
            </a:r>
            <a:r>
              <a:rPr sz="1800" spc="10" dirty="0">
                <a:solidFill>
                  <a:srgbClr val="FFFFFF"/>
                </a:solidFill>
                <a:latin typeface="Calibri"/>
                <a:cs typeface="Calibri"/>
              </a:rPr>
              <a:t> </a:t>
            </a:r>
            <a:r>
              <a:rPr sz="1800" spc="-5" dirty="0">
                <a:solidFill>
                  <a:srgbClr val="FFFFFF"/>
                </a:solidFill>
                <a:latin typeface="Calibri"/>
                <a:cs typeface="Calibri"/>
              </a:rPr>
              <a:t>simplify</a:t>
            </a:r>
            <a:r>
              <a:rPr sz="1800" spc="5" dirty="0">
                <a:solidFill>
                  <a:srgbClr val="FFFFFF"/>
                </a:solidFill>
                <a:latin typeface="Calibri"/>
                <a:cs typeface="Calibri"/>
              </a:rPr>
              <a:t> </a:t>
            </a:r>
            <a:r>
              <a:rPr sz="1800" spc="-5" dirty="0">
                <a:solidFill>
                  <a:srgbClr val="FFFFFF"/>
                </a:solidFill>
                <a:latin typeface="Calibri"/>
                <a:cs typeface="Calibri"/>
              </a:rPr>
              <a:t>security</a:t>
            </a:r>
            <a:r>
              <a:rPr sz="1800" spc="5" dirty="0">
                <a:solidFill>
                  <a:srgbClr val="FFFFFF"/>
                </a:solidFill>
                <a:latin typeface="Calibri"/>
                <a:cs typeface="Calibri"/>
              </a:rPr>
              <a:t> </a:t>
            </a:r>
            <a:r>
              <a:rPr sz="1800" spc="-5" dirty="0">
                <a:solidFill>
                  <a:srgbClr val="FFFFFF"/>
                </a:solidFill>
                <a:latin typeface="Calibri"/>
                <a:cs typeface="Calibri"/>
              </a:rPr>
              <a:t>testing,</a:t>
            </a:r>
            <a:r>
              <a:rPr sz="1800" spc="10"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5" dirty="0">
                <a:solidFill>
                  <a:srgbClr val="FFFFFF"/>
                </a:solidFill>
                <a:latin typeface="Calibri"/>
                <a:cs typeface="Calibri"/>
              </a:rPr>
              <a:t>use</a:t>
            </a:r>
            <a:r>
              <a:rPr sz="1800" spc="15" dirty="0">
                <a:solidFill>
                  <a:srgbClr val="FFFFFF"/>
                </a:solidFill>
                <a:latin typeface="Calibri"/>
                <a:cs typeface="Calibri"/>
              </a:rPr>
              <a:t> </a:t>
            </a:r>
            <a:r>
              <a:rPr sz="1800" spc="-10" dirty="0">
                <a:solidFill>
                  <a:srgbClr val="FFFFFF"/>
                </a:solidFill>
                <a:latin typeface="Calibri"/>
                <a:cs typeface="Calibri"/>
              </a:rPr>
              <a:t>native </a:t>
            </a:r>
            <a:r>
              <a:rPr sz="1800" spc="-390" dirty="0">
                <a:solidFill>
                  <a:srgbClr val="FFFFFF"/>
                </a:solidFill>
                <a:latin typeface="Calibri"/>
                <a:cs typeface="Calibri"/>
              </a:rPr>
              <a:t> </a:t>
            </a:r>
            <a:r>
              <a:rPr sz="1800" spc="-5" dirty="0">
                <a:solidFill>
                  <a:srgbClr val="FFFFFF"/>
                </a:solidFill>
                <a:latin typeface="Calibri"/>
                <a:cs typeface="Calibri"/>
              </a:rPr>
              <a:t>security</a:t>
            </a:r>
            <a:r>
              <a:rPr sz="1800" dirty="0">
                <a:solidFill>
                  <a:srgbClr val="FFFFFF"/>
                </a:solidFill>
                <a:latin typeface="Calibri"/>
                <a:cs typeface="Calibri"/>
              </a:rPr>
              <a:t> </a:t>
            </a:r>
            <a:r>
              <a:rPr sz="1800" spc="-5" dirty="0">
                <a:solidFill>
                  <a:srgbClr val="FFFFFF"/>
                </a:solidFill>
                <a:latin typeface="Calibri"/>
                <a:cs typeface="Calibri"/>
              </a:rPr>
              <a:t>and</a:t>
            </a:r>
            <a:r>
              <a:rPr sz="1800" dirty="0">
                <a:solidFill>
                  <a:srgbClr val="FFFFFF"/>
                </a:solidFill>
                <a:latin typeface="Calibri"/>
                <a:cs typeface="Calibri"/>
              </a:rPr>
              <a:t> </a:t>
            </a:r>
            <a:r>
              <a:rPr sz="1800" spc="-5" dirty="0">
                <a:solidFill>
                  <a:srgbClr val="FFFFFF"/>
                </a:solidFill>
                <a:latin typeface="Calibri"/>
                <a:cs typeface="Calibri"/>
              </a:rPr>
              <a:t>encryption</a:t>
            </a:r>
            <a:r>
              <a:rPr sz="1800" spc="5" dirty="0">
                <a:solidFill>
                  <a:srgbClr val="FFFFFF"/>
                </a:solidFill>
                <a:latin typeface="Calibri"/>
                <a:cs typeface="Calibri"/>
              </a:rPr>
              <a:t> </a:t>
            </a:r>
            <a:r>
              <a:rPr sz="1800" spc="-15" dirty="0">
                <a:solidFill>
                  <a:srgbClr val="FFFFFF"/>
                </a:solidFill>
                <a:latin typeface="Calibri"/>
                <a:cs typeface="Calibri"/>
              </a:rPr>
              <a:t>features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Architecting</a:t>
            </a:r>
            <a:r>
              <a:rPr sz="1800" spc="-5" dirty="0">
                <a:solidFill>
                  <a:srgbClr val="FFFFFF"/>
                </a:solidFill>
                <a:latin typeface="Calibri"/>
                <a:cs typeface="Calibri"/>
              </a:rPr>
              <a:t> </a:t>
            </a:r>
            <a:r>
              <a:rPr sz="1800" spc="-15" dirty="0">
                <a:solidFill>
                  <a:srgbClr val="FFFFFF"/>
                </a:solidFill>
                <a:latin typeface="Calibri"/>
                <a:cs typeface="Calibri"/>
              </a:rPr>
              <a:t>for</a:t>
            </a:r>
            <a:r>
              <a:rPr sz="1800" spc="-10" dirty="0">
                <a:solidFill>
                  <a:srgbClr val="FFFFFF"/>
                </a:solidFill>
                <a:latin typeface="Calibri"/>
                <a:cs typeface="Calibri"/>
              </a:rPr>
              <a:t> Cost</a:t>
            </a:r>
            <a:endParaRPr sz="1800" dirty="0">
              <a:latin typeface="Calibri"/>
              <a:cs typeface="Calibri"/>
            </a:endParaRPr>
          </a:p>
          <a:p>
            <a:pPr marL="755650" lvl="1" indent="-285750">
              <a:lnSpc>
                <a:spcPct val="100000"/>
              </a:lnSpc>
              <a:spcBef>
                <a:spcPts val="1140"/>
              </a:spcBef>
              <a:buFont typeface="Wingdings"/>
              <a:buChar char=""/>
              <a:tabLst>
                <a:tab pos="755650" algn="l"/>
              </a:tabLst>
            </a:pPr>
            <a:r>
              <a:rPr sz="1800" spc="-5" dirty="0">
                <a:solidFill>
                  <a:srgbClr val="FFFFFF"/>
                </a:solidFill>
                <a:latin typeface="Calibri"/>
                <a:cs typeface="Calibri"/>
              </a:rPr>
              <a:t>Fine</a:t>
            </a:r>
            <a:r>
              <a:rPr sz="1800" spc="10" dirty="0">
                <a:solidFill>
                  <a:srgbClr val="FFFFFF"/>
                </a:solidFill>
                <a:latin typeface="Calibri"/>
                <a:cs typeface="Calibri"/>
              </a:rPr>
              <a:t> </a:t>
            </a:r>
            <a:r>
              <a:rPr sz="1800" spc="-10" dirty="0">
                <a:solidFill>
                  <a:srgbClr val="FFFFFF"/>
                </a:solidFill>
                <a:latin typeface="Calibri"/>
                <a:cs typeface="Calibri"/>
              </a:rPr>
              <a:t>grained</a:t>
            </a:r>
            <a:r>
              <a:rPr sz="1800" spc="10" dirty="0">
                <a:solidFill>
                  <a:srgbClr val="FFFFFF"/>
                </a:solidFill>
                <a:latin typeface="Calibri"/>
                <a:cs typeface="Calibri"/>
              </a:rPr>
              <a:t> </a:t>
            </a:r>
            <a:r>
              <a:rPr sz="1800" dirty="0">
                <a:solidFill>
                  <a:srgbClr val="FFFFFF"/>
                </a:solidFill>
                <a:latin typeface="Calibri"/>
                <a:cs typeface="Calibri"/>
              </a:rPr>
              <a:t>billing,</a:t>
            </a:r>
            <a:r>
              <a:rPr sz="1800" spc="5" dirty="0">
                <a:solidFill>
                  <a:srgbClr val="FFFFFF"/>
                </a:solidFill>
                <a:latin typeface="Calibri"/>
                <a:cs typeface="Calibri"/>
              </a:rPr>
              <a:t> </a:t>
            </a:r>
            <a:r>
              <a:rPr sz="1800" spc="-10" dirty="0">
                <a:solidFill>
                  <a:srgbClr val="FFFFFF"/>
                </a:solidFill>
                <a:latin typeface="Calibri"/>
                <a:cs typeface="Calibri"/>
              </a:rPr>
              <a:t>transparent</a:t>
            </a:r>
            <a:r>
              <a:rPr sz="1800" dirty="0">
                <a:solidFill>
                  <a:srgbClr val="FFFFFF"/>
                </a:solidFill>
                <a:latin typeface="Calibri"/>
                <a:cs typeface="Calibri"/>
              </a:rPr>
              <a:t> </a:t>
            </a:r>
            <a:r>
              <a:rPr sz="1800" spc="-10" dirty="0">
                <a:solidFill>
                  <a:srgbClr val="FFFFFF"/>
                </a:solidFill>
                <a:latin typeface="Calibri"/>
                <a:cs typeface="Calibri"/>
              </a:rPr>
              <a:t>costs,</a:t>
            </a:r>
            <a:r>
              <a:rPr sz="1800" spc="5" dirty="0">
                <a:solidFill>
                  <a:srgbClr val="FFFFFF"/>
                </a:solidFill>
                <a:latin typeface="Calibri"/>
                <a:cs typeface="Calibri"/>
              </a:rPr>
              <a:t> </a:t>
            </a:r>
            <a:r>
              <a:rPr sz="1800" spc="-5" dirty="0">
                <a:solidFill>
                  <a:srgbClr val="FFFFFF"/>
                </a:solidFill>
                <a:latin typeface="Calibri"/>
                <a:cs typeface="Calibri"/>
              </a:rPr>
              <a:t>budgets</a:t>
            </a:r>
            <a:r>
              <a:rPr sz="1800" dirty="0">
                <a:solidFill>
                  <a:srgbClr val="FFFFFF"/>
                </a:solidFill>
                <a:latin typeface="Calibri"/>
                <a:cs typeface="Calibri"/>
              </a:rPr>
              <a:t> and</a:t>
            </a:r>
            <a:r>
              <a:rPr sz="1800" spc="10" dirty="0">
                <a:solidFill>
                  <a:srgbClr val="FFFFFF"/>
                </a:solidFill>
                <a:latin typeface="Calibri"/>
                <a:cs typeface="Calibri"/>
              </a:rPr>
              <a:t> </a:t>
            </a:r>
            <a:r>
              <a:rPr sz="1800" spc="-5" dirty="0">
                <a:solidFill>
                  <a:srgbClr val="FFFFFF"/>
                </a:solidFill>
                <a:latin typeface="Calibri"/>
                <a:cs typeface="Calibri"/>
              </a:rPr>
              <a:t>alerting</a:t>
            </a:r>
            <a:r>
              <a:rPr sz="1800" spc="5" dirty="0">
                <a:solidFill>
                  <a:srgbClr val="FFFFFF"/>
                </a:solidFill>
                <a:latin typeface="Calibri"/>
                <a:cs typeface="Calibri"/>
              </a:rPr>
              <a:t> </a:t>
            </a:r>
            <a:r>
              <a:rPr sz="1800" spc="-10" dirty="0">
                <a:solidFill>
                  <a:srgbClr val="FFFFFF"/>
                </a:solidFill>
                <a:latin typeface="Calibri"/>
                <a:cs typeface="Calibri"/>
              </a:rPr>
              <a:t>tools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Operating</a:t>
            </a:r>
            <a:r>
              <a:rPr sz="1800" spc="-15" dirty="0">
                <a:solidFill>
                  <a:srgbClr val="FFFFFF"/>
                </a:solidFill>
                <a:latin typeface="Calibri"/>
                <a:cs typeface="Calibri"/>
              </a:rPr>
              <a:t> </a:t>
            </a:r>
            <a:r>
              <a:rPr sz="1800" dirty="0">
                <a:solidFill>
                  <a:srgbClr val="FFFFFF"/>
                </a:solidFill>
                <a:latin typeface="Calibri"/>
                <a:cs typeface="Calibri"/>
              </a:rPr>
              <a:t>on</a:t>
            </a:r>
            <a:r>
              <a:rPr sz="1800" spc="-10" dirty="0">
                <a:solidFill>
                  <a:srgbClr val="FFFFFF"/>
                </a:solidFill>
                <a:latin typeface="Calibri"/>
                <a:cs typeface="Calibri"/>
              </a:rPr>
              <a:t> </a:t>
            </a:r>
            <a:r>
              <a:rPr sz="1800" spc="-35" dirty="0">
                <a:solidFill>
                  <a:srgbClr val="FFFFFF"/>
                </a:solidFill>
                <a:latin typeface="Calibri"/>
                <a:cs typeface="Calibri"/>
              </a:rPr>
              <a:t>AWS</a:t>
            </a:r>
            <a:endParaRPr sz="1800" dirty="0">
              <a:latin typeface="Calibri"/>
              <a:cs typeface="Calibri"/>
            </a:endParaRPr>
          </a:p>
          <a:p>
            <a:pPr marL="755650" lvl="1" indent="-285750">
              <a:lnSpc>
                <a:spcPct val="100000"/>
              </a:lnSpc>
              <a:spcBef>
                <a:spcPts val="1140"/>
              </a:spcBef>
              <a:buFont typeface="Wingdings"/>
              <a:buChar char=""/>
              <a:tabLst>
                <a:tab pos="755650" algn="l"/>
              </a:tabLst>
            </a:pPr>
            <a:r>
              <a:rPr sz="1800" spc="-20" dirty="0">
                <a:solidFill>
                  <a:srgbClr val="FFFFFF"/>
                </a:solidFill>
                <a:latin typeface="Calibri"/>
                <a:cs typeface="Calibri"/>
              </a:rPr>
              <a:t>Tooling,</a:t>
            </a:r>
            <a:r>
              <a:rPr sz="1800" spc="10" dirty="0">
                <a:solidFill>
                  <a:srgbClr val="FFFFFF"/>
                </a:solidFill>
                <a:latin typeface="Calibri"/>
                <a:cs typeface="Calibri"/>
              </a:rPr>
              <a:t> </a:t>
            </a:r>
            <a:r>
              <a:rPr sz="1800" spc="-5" dirty="0">
                <a:solidFill>
                  <a:srgbClr val="FFFFFF"/>
                </a:solidFill>
                <a:latin typeface="Calibri"/>
                <a:cs typeface="Calibri"/>
              </a:rPr>
              <a:t>processes</a:t>
            </a:r>
            <a:r>
              <a:rPr sz="1800" spc="10"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10" dirty="0">
                <a:solidFill>
                  <a:srgbClr val="FFFFFF"/>
                </a:solidFill>
                <a:latin typeface="Calibri"/>
                <a:cs typeface="Calibri"/>
              </a:rPr>
              <a:t>best</a:t>
            </a:r>
            <a:r>
              <a:rPr sz="1800" spc="10" dirty="0">
                <a:solidFill>
                  <a:srgbClr val="FFFFFF"/>
                </a:solidFill>
                <a:latin typeface="Calibri"/>
                <a:cs typeface="Calibri"/>
              </a:rPr>
              <a:t> </a:t>
            </a:r>
            <a:r>
              <a:rPr sz="1800" spc="-10" dirty="0">
                <a:solidFill>
                  <a:srgbClr val="FFFFFF"/>
                </a:solidFill>
                <a:latin typeface="Calibri"/>
                <a:cs typeface="Calibri"/>
              </a:rPr>
              <a:t>practices</a:t>
            </a:r>
            <a:r>
              <a:rPr sz="1800" spc="5" dirty="0">
                <a:solidFill>
                  <a:srgbClr val="FFFFFF"/>
                </a:solidFill>
                <a:latin typeface="Calibri"/>
                <a:cs typeface="Calibri"/>
              </a:rPr>
              <a:t> </a:t>
            </a:r>
            <a:r>
              <a:rPr sz="1800" spc="-15" dirty="0">
                <a:solidFill>
                  <a:srgbClr val="FFFFFF"/>
                </a:solidFill>
                <a:latin typeface="Calibri"/>
                <a:cs typeface="Calibri"/>
              </a:rPr>
              <a:t>to</a:t>
            </a:r>
            <a:r>
              <a:rPr sz="1800" spc="15" dirty="0">
                <a:solidFill>
                  <a:srgbClr val="FFFFFF"/>
                </a:solidFill>
                <a:latin typeface="Calibri"/>
                <a:cs typeface="Calibri"/>
              </a:rPr>
              <a:t> </a:t>
            </a:r>
            <a:r>
              <a:rPr sz="1800" spc="-5" dirty="0">
                <a:solidFill>
                  <a:srgbClr val="FFFFFF"/>
                </a:solidFill>
                <a:latin typeface="Calibri"/>
                <a:cs typeface="Calibri"/>
              </a:rPr>
              <a:t>support</a:t>
            </a:r>
            <a:r>
              <a:rPr sz="1800" spc="10" dirty="0">
                <a:solidFill>
                  <a:srgbClr val="FFFFFF"/>
                </a:solidFill>
                <a:latin typeface="Calibri"/>
                <a:cs typeface="Calibri"/>
              </a:rPr>
              <a:t> </a:t>
            </a:r>
            <a:r>
              <a:rPr sz="1800" spc="-10" dirty="0">
                <a:solidFill>
                  <a:srgbClr val="FFFFFF"/>
                </a:solidFill>
                <a:latin typeface="Calibri"/>
                <a:cs typeface="Calibri"/>
              </a:rPr>
              <a:t>operational</a:t>
            </a:r>
            <a:r>
              <a:rPr sz="1800" spc="10" dirty="0">
                <a:solidFill>
                  <a:srgbClr val="FFFFFF"/>
                </a:solidFill>
                <a:latin typeface="Calibri"/>
                <a:cs typeface="Calibri"/>
              </a:rPr>
              <a:t> </a:t>
            </a:r>
            <a:r>
              <a:rPr sz="1800" spc="-10" dirty="0">
                <a:solidFill>
                  <a:srgbClr val="FFFFFF"/>
                </a:solidFill>
                <a:latin typeface="Calibri"/>
                <a:cs typeface="Calibri"/>
              </a:rPr>
              <a:t>transitions</a:t>
            </a:r>
            <a:endParaRPr sz="1800" dirty="0">
              <a:latin typeface="Calibri"/>
              <a:cs typeface="Calibri"/>
            </a:endParaRPr>
          </a:p>
        </p:txBody>
      </p:sp>
    </p:spTree>
    <p:extLst>
      <p:ext uri="{BB962C8B-B14F-4D97-AF65-F5344CB8AC3E}">
        <p14:creationId xmlns:p14="http://schemas.microsoft.com/office/powerpoint/2010/main" val="15571490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208661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Calibri"/>
                <a:cs typeface="Calibri"/>
              </a:rPr>
              <a:t>Scaling</a:t>
            </a:r>
            <a:r>
              <a:rPr sz="2400" spc="-35" dirty="0">
                <a:solidFill>
                  <a:srgbClr val="FFFFFF"/>
                </a:solidFill>
                <a:latin typeface="Calibri"/>
                <a:cs typeface="Calibri"/>
              </a:rPr>
              <a:t> </a:t>
            </a:r>
            <a:r>
              <a:rPr sz="2400" spc="-20" dirty="0">
                <a:solidFill>
                  <a:srgbClr val="FFFFFF"/>
                </a:solidFill>
                <a:latin typeface="Calibri"/>
                <a:cs typeface="Calibri"/>
              </a:rPr>
              <a:t>Vertically</a:t>
            </a:r>
            <a:endParaRPr sz="2400">
              <a:latin typeface="Calibri"/>
              <a:cs typeface="Calibri"/>
            </a:endParaRPr>
          </a:p>
        </p:txBody>
      </p:sp>
      <p:sp>
        <p:nvSpPr>
          <p:cNvPr id="3" name="object 3"/>
          <p:cNvSpPr txBox="1"/>
          <p:nvPr/>
        </p:nvSpPr>
        <p:spPr>
          <a:xfrm>
            <a:off x="1655423" y="4051300"/>
            <a:ext cx="160147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MT"/>
                <a:cs typeface="Arial MT"/>
              </a:rPr>
              <a:t>T3</a:t>
            </a:r>
            <a:r>
              <a:rPr sz="2400" spc="-60" dirty="0">
                <a:solidFill>
                  <a:srgbClr val="FFFFFF"/>
                </a:solidFill>
                <a:latin typeface="Arial MT"/>
                <a:cs typeface="Arial MT"/>
              </a:rPr>
              <a:t> </a:t>
            </a:r>
            <a:r>
              <a:rPr sz="2400" spc="-5" dirty="0">
                <a:solidFill>
                  <a:srgbClr val="FFFFFF"/>
                </a:solidFill>
                <a:latin typeface="Arial MT"/>
                <a:cs typeface="Arial MT"/>
              </a:rPr>
              <a:t>instance</a:t>
            </a:r>
            <a:endParaRPr sz="2400">
              <a:latin typeface="Arial MT"/>
              <a:cs typeface="Arial MT"/>
            </a:endParaRPr>
          </a:p>
        </p:txBody>
      </p:sp>
      <p:pic>
        <p:nvPicPr>
          <p:cNvPr id="4" name="object 4"/>
          <p:cNvPicPr/>
          <p:nvPr/>
        </p:nvPicPr>
        <p:blipFill>
          <a:blip r:embed="rId2" cstate="print"/>
          <a:stretch>
            <a:fillRect/>
          </a:stretch>
        </p:blipFill>
        <p:spPr>
          <a:xfrm>
            <a:off x="6261581" y="1251551"/>
            <a:ext cx="2364101" cy="2364101"/>
          </a:xfrm>
          <a:prstGeom prst="rect">
            <a:avLst/>
          </a:prstGeom>
        </p:spPr>
      </p:pic>
      <p:sp>
        <p:nvSpPr>
          <p:cNvPr id="5" name="object 5"/>
          <p:cNvSpPr txBox="1"/>
          <p:nvPr/>
        </p:nvSpPr>
        <p:spPr>
          <a:xfrm>
            <a:off x="6625274" y="3746500"/>
            <a:ext cx="1636395"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dirty="0">
                <a:solidFill>
                  <a:srgbClr val="FFFFFF"/>
                </a:solidFill>
                <a:latin typeface="Arial MT"/>
                <a:cs typeface="Arial MT"/>
              </a:rPr>
              <a:t>C5</a:t>
            </a:r>
            <a:r>
              <a:rPr sz="2400" spc="-60" dirty="0">
                <a:solidFill>
                  <a:srgbClr val="FFFFFF"/>
                </a:solidFill>
                <a:latin typeface="Arial MT"/>
                <a:cs typeface="Arial MT"/>
              </a:rPr>
              <a:t> </a:t>
            </a:r>
            <a:r>
              <a:rPr sz="2400" spc="-5" dirty="0">
                <a:solidFill>
                  <a:srgbClr val="FFFFFF"/>
                </a:solidFill>
                <a:latin typeface="Arial MT"/>
                <a:cs typeface="Arial MT"/>
              </a:rPr>
              <a:t>instance</a:t>
            </a:r>
            <a:endParaRPr sz="2400">
              <a:latin typeface="Arial MT"/>
              <a:cs typeface="Arial MT"/>
            </a:endParaRPr>
          </a:p>
        </p:txBody>
      </p:sp>
      <p:sp>
        <p:nvSpPr>
          <p:cNvPr id="6" name="object 6"/>
          <p:cNvSpPr txBox="1"/>
          <p:nvPr/>
        </p:nvSpPr>
        <p:spPr>
          <a:xfrm>
            <a:off x="10038880" y="2908300"/>
            <a:ext cx="1255395" cy="993140"/>
          </a:xfrm>
          <a:prstGeom prst="rect">
            <a:avLst/>
          </a:prstGeom>
          <a:ln>
            <a:solidFill>
              <a:schemeClr val="bg1"/>
            </a:solidFill>
          </a:ln>
        </p:spPr>
        <p:txBody>
          <a:bodyPr vert="horz" wrap="square" lIns="0" tIns="22860" rIns="0" bIns="0" rtlCol="0">
            <a:spAutoFit/>
          </a:bodyPr>
          <a:lstStyle/>
          <a:p>
            <a:pPr marL="12700" marR="5080" indent="-635" algn="ctr">
              <a:lnSpc>
                <a:spcPts val="1900"/>
              </a:lnSpc>
              <a:spcBef>
                <a:spcPts val="180"/>
              </a:spcBef>
            </a:pPr>
            <a:r>
              <a:rPr sz="1600" spc="-5" dirty="0">
                <a:solidFill>
                  <a:srgbClr val="FFFFFF"/>
                </a:solidFill>
                <a:latin typeface="Arial MT"/>
                <a:cs typeface="Arial MT"/>
              </a:rPr>
              <a:t>c5n.18xlarge </a:t>
            </a:r>
            <a:r>
              <a:rPr sz="1600" dirty="0">
                <a:solidFill>
                  <a:srgbClr val="FFFFFF"/>
                </a:solidFill>
                <a:latin typeface="Arial MT"/>
                <a:cs typeface="Arial MT"/>
              </a:rPr>
              <a:t> </a:t>
            </a:r>
            <a:r>
              <a:rPr sz="1600" spc="-5" dirty="0">
                <a:solidFill>
                  <a:srgbClr val="FFFFFF"/>
                </a:solidFill>
                <a:latin typeface="Arial MT"/>
                <a:cs typeface="Arial MT"/>
              </a:rPr>
              <a:t>with</a:t>
            </a:r>
            <a:r>
              <a:rPr sz="1600" spc="-45" dirty="0">
                <a:solidFill>
                  <a:srgbClr val="FFFFFF"/>
                </a:solidFill>
                <a:latin typeface="Arial MT"/>
                <a:cs typeface="Arial MT"/>
              </a:rPr>
              <a:t> </a:t>
            </a:r>
            <a:r>
              <a:rPr sz="1600" spc="-5" dirty="0">
                <a:solidFill>
                  <a:srgbClr val="FFFFFF"/>
                </a:solidFill>
                <a:latin typeface="Arial MT"/>
                <a:cs typeface="Arial MT"/>
              </a:rPr>
              <a:t>72</a:t>
            </a:r>
            <a:r>
              <a:rPr sz="1600" spc="-40" dirty="0">
                <a:solidFill>
                  <a:srgbClr val="FFFFFF"/>
                </a:solidFill>
                <a:latin typeface="Arial MT"/>
                <a:cs typeface="Arial MT"/>
              </a:rPr>
              <a:t> </a:t>
            </a:r>
            <a:r>
              <a:rPr sz="1600" spc="-5" dirty="0">
                <a:solidFill>
                  <a:srgbClr val="FFFFFF"/>
                </a:solidFill>
                <a:latin typeface="Arial MT"/>
                <a:cs typeface="Arial MT"/>
              </a:rPr>
              <a:t>vCPU</a:t>
            </a:r>
            <a:endParaRPr sz="1600">
              <a:latin typeface="Arial MT"/>
              <a:cs typeface="Arial MT"/>
            </a:endParaRPr>
          </a:p>
          <a:p>
            <a:pPr marL="62230" marR="54610" algn="ctr">
              <a:lnSpc>
                <a:spcPts val="1900"/>
              </a:lnSpc>
            </a:pPr>
            <a:r>
              <a:rPr sz="1600" spc="-5" dirty="0">
                <a:solidFill>
                  <a:srgbClr val="FFFFFF"/>
                </a:solidFill>
                <a:latin typeface="Arial MT"/>
                <a:cs typeface="Arial MT"/>
              </a:rPr>
              <a:t>and</a:t>
            </a:r>
            <a:r>
              <a:rPr sz="1600" spc="-40" dirty="0">
                <a:solidFill>
                  <a:srgbClr val="FFFFFF"/>
                </a:solidFill>
                <a:latin typeface="Arial MT"/>
                <a:cs typeface="Arial MT"/>
              </a:rPr>
              <a:t> </a:t>
            </a:r>
            <a:r>
              <a:rPr sz="1600" spc="-5" dirty="0">
                <a:solidFill>
                  <a:srgbClr val="FFFFFF"/>
                </a:solidFill>
                <a:latin typeface="Arial MT"/>
                <a:cs typeface="Arial MT"/>
              </a:rPr>
              <a:t>192</a:t>
            </a:r>
            <a:r>
              <a:rPr sz="1600" spc="-40" dirty="0">
                <a:solidFill>
                  <a:srgbClr val="FFFFFF"/>
                </a:solidFill>
                <a:latin typeface="Arial MT"/>
                <a:cs typeface="Arial MT"/>
              </a:rPr>
              <a:t> </a:t>
            </a:r>
            <a:r>
              <a:rPr sz="1600" spc="-5" dirty="0">
                <a:solidFill>
                  <a:srgbClr val="FFFFFF"/>
                </a:solidFill>
                <a:latin typeface="Arial MT"/>
                <a:cs typeface="Arial MT"/>
              </a:rPr>
              <a:t>GiB </a:t>
            </a:r>
            <a:r>
              <a:rPr sz="1600" spc="-430" dirty="0">
                <a:solidFill>
                  <a:srgbClr val="FFFFFF"/>
                </a:solidFill>
                <a:latin typeface="Arial MT"/>
                <a:cs typeface="Arial MT"/>
              </a:rPr>
              <a:t> </a:t>
            </a:r>
            <a:r>
              <a:rPr sz="1600" spc="-10" dirty="0">
                <a:solidFill>
                  <a:srgbClr val="FFFFFF"/>
                </a:solidFill>
                <a:latin typeface="Arial MT"/>
                <a:cs typeface="Arial MT"/>
              </a:rPr>
              <a:t>RAM</a:t>
            </a:r>
            <a:endParaRPr sz="1600">
              <a:latin typeface="Arial MT"/>
              <a:cs typeface="Arial MT"/>
            </a:endParaRPr>
          </a:p>
        </p:txBody>
      </p:sp>
      <p:sp>
        <p:nvSpPr>
          <p:cNvPr id="7" name="object 7"/>
          <p:cNvSpPr/>
          <p:nvPr/>
        </p:nvSpPr>
        <p:spPr>
          <a:xfrm>
            <a:off x="8755608" y="2442120"/>
            <a:ext cx="2774950" cy="1522730"/>
          </a:xfrm>
          <a:custGeom>
            <a:avLst/>
            <a:gdLst/>
            <a:ahLst/>
            <a:cxnLst/>
            <a:rect l="l" t="t" r="r" b="b"/>
            <a:pathLst>
              <a:path w="2774950" h="1522729">
                <a:moveTo>
                  <a:pt x="79717" y="8343"/>
                </a:moveTo>
                <a:lnTo>
                  <a:pt x="77368" y="1727"/>
                </a:lnTo>
                <a:lnTo>
                  <a:pt x="73736" y="0"/>
                </a:lnTo>
                <a:lnTo>
                  <a:pt x="15722" y="20637"/>
                </a:lnTo>
                <a:lnTo>
                  <a:pt x="15722" y="25628"/>
                </a:lnTo>
                <a:lnTo>
                  <a:pt x="14960" y="27546"/>
                </a:lnTo>
                <a:lnTo>
                  <a:pt x="15214" y="26873"/>
                </a:lnTo>
                <a:lnTo>
                  <a:pt x="15722" y="25628"/>
                </a:lnTo>
                <a:lnTo>
                  <a:pt x="15722" y="20637"/>
                </a:lnTo>
                <a:lnTo>
                  <a:pt x="0" y="26225"/>
                </a:lnTo>
                <a:lnTo>
                  <a:pt x="35788" y="95834"/>
                </a:lnTo>
                <a:lnTo>
                  <a:pt x="39611" y="97066"/>
                </a:lnTo>
                <a:lnTo>
                  <a:pt x="45847" y="93853"/>
                </a:lnTo>
                <a:lnTo>
                  <a:pt x="47078" y="90030"/>
                </a:lnTo>
                <a:lnTo>
                  <a:pt x="22339" y="41910"/>
                </a:lnTo>
                <a:lnTo>
                  <a:pt x="58267" y="56134"/>
                </a:lnTo>
                <a:lnTo>
                  <a:pt x="62941" y="44335"/>
                </a:lnTo>
                <a:lnTo>
                  <a:pt x="27012" y="30099"/>
                </a:lnTo>
                <a:lnTo>
                  <a:pt x="39598" y="25628"/>
                </a:lnTo>
                <a:lnTo>
                  <a:pt x="77990" y="11976"/>
                </a:lnTo>
                <a:lnTo>
                  <a:pt x="79717" y="8343"/>
                </a:lnTo>
                <a:close/>
              </a:path>
              <a:path w="2774950" h="1522729">
                <a:moveTo>
                  <a:pt x="145605" y="77076"/>
                </a:moveTo>
                <a:lnTo>
                  <a:pt x="98374" y="58369"/>
                </a:lnTo>
                <a:lnTo>
                  <a:pt x="93687" y="70167"/>
                </a:lnTo>
                <a:lnTo>
                  <a:pt x="140919" y="88874"/>
                </a:lnTo>
                <a:lnTo>
                  <a:pt x="145605" y="77076"/>
                </a:lnTo>
                <a:close/>
              </a:path>
              <a:path w="2774950" h="1522729">
                <a:moveTo>
                  <a:pt x="228257" y="109804"/>
                </a:moveTo>
                <a:lnTo>
                  <a:pt x="181025" y="91097"/>
                </a:lnTo>
                <a:lnTo>
                  <a:pt x="176339" y="102908"/>
                </a:lnTo>
                <a:lnTo>
                  <a:pt x="223570" y="121615"/>
                </a:lnTo>
                <a:lnTo>
                  <a:pt x="228257" y="109804"/>
                </a:lnTo>
                <a:close/>
              </a:path>
              <a:path w="2774950" h="1522729">
                <a:moveTo>
                  <a:pt x="310908" y="142544"/>
                </a:moveTo>
                <a:lnTo>
                  <a:pt x="263677" y="123837"/>
                </a:lnTo>
                <a:lnTo>
                  <a:pt x="259003" y="135648"/>
                </a:lnTo>
                <a:lnTo>
                  <a:pt x="306222" y="154355"/>
                </a:lnTo>
                <a:lnTo>
                  <a:pt x="310908" y="142544"/>
                </a:lnTo>
                <a:close/>
              </a:path>
              <a:path w="2774950" h="1522729">
                <a:moveTo>
                  <a:pt x="393560" y="175285"/>
                </a:moveTo>
                <a:lnTo>
                  <a:pt x="346329" y="156578"/>
                </a:lnTo>
                <a:lnTo>
                  <a:pt x="341655" y="168389"/>
                </a:lnTo>
                <a:lnTo>
                  <a:pt x="388886" y="187096"/>
                </a:lnTo>
                <a:lnTo>
                  <a:pt x="393560" y="175285"/>
                </a:lnTo>
                <a:close/>
              </a:path>
              <a:path w="2774950" h="1522729">
                <a:moveTo>
                  <a:pt x="476211" y="208026"/>
                </a:moveTo>
                <a:lnTo>
                  <a:pt x="428980" y="189318"/>
                </a:lnTo>
                <a:lnTo>
                  <a:pt x="424307" y="201117"/>
                </a:lnTo>
                <a:lnTo>
                  <a:pt x="471538" y="219824"/>
                </a:lnTo>
                <a:lnTo>
                  <a:pt x="476211" y="208026"/>
                </a:lnTo>
                <a:close/>
              </a:path>
              <a:path w="2774950" h="1522729">
                <a:moveTo>
                  <a:pt x="558863" y="240753"/>
                </a:moveTo>
                <a:lnTo>
                  <a:pt x="511632" y="222046"/>
                </a:lnTo>
                <a:lnTo>
                  <a:pt x="506958" y="233857"/>
                </a:lnTo>
                <a:lnTo>
                  <a:pt x="554189" y="252564"/>
                </a:lnTo>
                <a:lnTo>
                  <a:pt x="558863" y="240753"/>
                </a:lnTo>
                <a:close/>
              </a:path>
              <a:path w="2774950" h="1522729">
                <a:moveTo>
                  <a:pt x="641515" y="273494"/>
                </a:moveTo>
                <a:lnTo>
                  <a:pt x="594283" y="254787"/>
                </a:lnTo>
                <a:lnTo>
                  <a:pt x="589610" y="266598"/>
                </a:lnTo>
                <a:lnTo>
                  <a:pt x="636841" y="285305"/>
                </a:lnTo>
                <a:lnTo>
                  <a:pt x="641515" y="273494"/>
                </a:lnTo>
                <a:close/>
              </a:path>
              <a:path w="2774950" h="1522729">
                <a:moveTo>
                  <a:pt x="724166" y="306235"/>
                </a:moveTo>
                <a:lnTo>
                  <a:pt x="676935" y="287528"/>
                </a:lnTo>
                <a:lnTo>
                  <a:pt x="672261" y="299339"/>
                </a:lnTo>
                <a:lnTo>
                  <a:pt x="719493" y="318046"/>
                </a:lnTo>
                <a:lnTo>
                  <a:pt x="724166" y="306235"/>
                </a:lnTo>
                <a:close/>
              </a:path>
              <a:path w="2774950" h="1522729">
                <a:moveTo>
                  <a:pt x="806818" y="338975"/>
                </a:moveTo>
                <a:lnTo>
                  <a:pt x="759587" y="320268"/>
                </a:lnTo>
                <a:lnTo>
                  <a:pt x="754913" y="332079"/>
                </a:lnTo>
                <a:lnTo>
                  <a:pt x="802144" y="350786"/>
                </a:lnTo>
                <a:lnTo>
                  <a:pt x="806818" y="338975"/>
                </a:lnTo>
                <a:close/>
              </a:path>
              <a:path w="2774950" h="1522729">
                <a:moveTo>
                  <a:pt x="889469" y="371716"/>
                </a:moveTo>
                <a:lnTo>
                  <a:pt x="842238" y="353009"/>
                </a:lnTo>
                <a:lnTo>
                  <a:pt x="837565" y="364807"/>
                </a:lnTo>
                <a:lnTo>
                  <a:pt x="884796" y="383514"/>
                </a:lnTo>
                <a:lnTo>
                  <a:pt x="889469" y="371716"/>
                </a:lnTo>
                <a:close/>
              </a:path>
              <a:path w="2774950" h="1522729">
                <a:moveTo>
                  <a:pt x="972121" y="404444"/>
                </a:moveTo>
                <a:lnTo>
                  <a:pt x="924890" y="385737"/>
                </a:lnTo>
                <a:lnTo>
                  <a:pt x="920216" y="397548"/>
                </a:lnTo>
                <a:lnTo>
                  <a:pt x="967447" y="416255"/>
                </a:lnTo>
                <a:lnTo>
                  <a:pt x="972121" y="404444"/>
                </a:lnTo>
                <a:close/>
              </a:path>
              <a:path w="2774950" h="1522729">
                <a:moveTo>
                  <a:pt x="1058786" y="1465516"/>
                </a:moveTo>
                <a:lnTo>
                  <a:pt x="1046086" y="1465516"/>
                </a:lnTo>
                <a:lnTo>
                  <a:pt x="1046086" y="1516316"/>
                </a:lnTo>
                <a:lnTo>
                  <a:pt x="1058786" y="1516316"/>
                </a:lnTo>
                <a:lnTo>
                  <a:pt x="1058786" y="1465516"/>
                </a:lnTo>
                <a:close/>
              </a:path>
              <a:path w="2774950" h="1522729">
                <a:moveTo>
                  <a:pt x="1058786" y="1376616"/>
                </a:moveTo>
                <a:lnTo>
                  <a:pt x="1046086" y="1376616"/>
                </a:lnTo>
                <a:lnTo>
                  <a:pt x="1046086" y="1427416"/>
                </a:lnTo>
                <a:lnTo>
                  <a:pt x="1058786" y="1427416"/>
                </a:lnTo>
                <a:lnTo>
                  <a:pt x="1058786" y="1376616"/>
                </a:lnTo>
                <a:close/>
              </a:path>
              <a:path w="2774950" h="1522729">
                <a:moveTo>
                  <a:pt x="1058786" y="1287716"/>
                </a:moveTo>
                <a:lnTo>
                  <a:pt x="1046086" y="1287716"/>
                </a:lnTo>
                <a:lnTo>
                  <a:pt x="1046086" y="1338516"/>
                </a:lnTo>
                <a:lnTo>
                  <a:pt x="1058786" y="1338516"/>
                </a:lnTo>
                <a:lnTo>
                  <a:pt x="1058786" y="1287716"/>
                </a:lnTo>
                <a:close/>
              </a:path>
              <a:path w="2774950" h="1522729">
                <a:moveTo>
                  <a:pt x="1058786" y="1198816"/>
                </a:moveTo>
                <a:lnTo>
                  <a:pt x="1046086" y="1198816"/>
                </a:lnTo>
                <a:lnTo>
                  <a:pt x="1046086" y="1249616"/>
                </a:lnTo>
                <a:lnTo>
                  <a:pt x="1058786" y="1249616"/>
                </a:lnTo>
                <a:lnTo>
                  <a:pt x="1058786" y="1198816"/>
                </a:lnTo>
                <a:close/>
              </a:path>
              <a:path w="2774950" h="1522729">
                <a:moveTo>
                  <a:pt x="1058786" y="1109916"/>
                </a:moveTo>
                <a:lnTo>
                  <a:pt x="1046086" y="1109916"/>
                </a:lnTo>
                <a:lnTo>
                  <a:pt x="1046086" y="1160716"/>
                </a:lnTo>
                <a:lnTo>
                  <a:pt x="1058786" y="1160716"/>
                </a:lnTo>
                <a:lnTo>
                  <a:pt x="1058786" y="1109916"/>
                </a:lnTo>
                <a:close/>
              </a:path>
              <a:path w="2774950" h="1522729">
                <a:moveTo>
                  <a:pt x="1058786" y="1021016"/>
                </a:moveTo>
                <a:lnTo>
                  <a:pt x="1046086" y="1021016"/>
                </a:lnTo>
                <a:lnTo>
                  <a:pt x="1046086" y="1071816"/>
                </a:lnTo>
                <a:lnTo>
                  <a:pt x="1058786" y="1071816"/>
                </a:lnTo>
                <a:lnTo>
                  <a:pt x="1058786" y="1021016"/>
                </a:lnTo>
                <a:close/>
              </a:path>
              <a:path w="2774950" h="1522729">
                <a:moveTo>
                  <a:pt x="1058786" y="932116"/>
                </a:moveTo>
                <a:lnTo>
                  <a:pt x="1046086" y="932116"/>
                </a:lnTo>
                <a:lnTo>
                  <a:pt x="1046086" y="982916"/>
                </a:lnTo>
                <a:lnTo>
                  <a:pt x="1058786" y="982916"/>
                </a:lnTo>
                <a:lnTo>
                  <a:pt x="1058786" y="932116"/>
                </a:lnTo>
                <a:close/>
              </a:path>
              <a:path w="2774950" h="1522729">
                <a:moveTo>
                  <a:pt x="1058786" y="843216"/>
                </a:moveTo>
                <a:lnTo>
                  <a:pt x="1046086" y="843216"/>
                </a:lnTo>
                <a:lnTo>
                  <a:pt x="1046086" y="894016"/>
                </a:lnTo>
                <a:lnTo>
                  <a:pt x="1058786" y="894016"/>
                </a:lnTo>
                <a:lnTo>
                  <a:pt x="1058786" y="843216"/>
                </a:lnTo>
                <a:close/>
              </a:path>
              <a:path w="2774950" h="1522729">
                <a:moveTo>
                  <a:pt x="1058786" y="754316"/>
                </a:moveTo>
                <a:lnTo>
                  <a:pt x="1046086" y="754316"/>
                </a:lnTo>
                <a:lnTo>
                  <a:pt x="1046086" y="805116"/>
                </a:lnTo>
                <a:lnTo>
                  <a:pt x="1058786" y="805116"/>
                </a:lnTo>
                <a:lnTo>
                  <a:pt x="1058786" y="754316"/>
                </a:lnTo>
                <a:close/>
              </a:path>
              <a:path w="2774950" h="1522729">
                <a:moveTo>
                  <a:pt x="1058786" y="665416"/>
                </a:moveTo>
                <a:lnTo>
                  <a:pt x="1046086" y="665416"/>
                </a:lnTo>
                <a:lnTo>
                  <a:pt x="1046086" y="716216"/>
                </a:lnTo>
                <a:lnTo>
                  <a:pt x="1058786" y="716216"/>
                </a:lnTo>
                <a:lnTo>
                  <a:pt x="1058786" y="665416"/>
                </a:lnTo>
                <a:close/>
              </a:path>
              <a:path w="2774950" h="1522729">
                <a:moveTo>
                  <a:pt x="1058786" y="576516"/>
                </a:moveTo>
                <a:lnTo>
                  <a:pt x="1046086" y="576516"/>
                </a:lnTo>
                <a:lnTo>
                  <a:pt x="1046086" y="627316"/>
                </a:lnTo>
                <a:lnTo>
                  <a:pt x="1058786" y="627316"/>
                </a:lnTo>
                <a:lnTo>
                  <a:pt x="1058786" y="576516"/>
                </a:lnTo>
                <a:close/>
              </a:path>
              <a:path w="2774950" h="1522729">
                <a:moveTo>
                  <a:pt x="1058786" y="487616"/>
                </a:moveTo>
                <a:lnTo>
                  <a:pt x="1046086" y="487616"/>
                </a:lnTo>
                <a:lnTo>
                  <a:pt x="1046086" y="538416"/>
                </a:lnTo>
                <a:lnTo>
                  <a:pt x="1058786" y="538416"/>
                </a:lnTo>
                <a:lnTo>
                  <a:pt x="1058786" y="487616"/>
                </a:lnTo>
                <a:close/>
              </a:path>
              <a:path w="2774950" h="1522729">
                <a:moveTo>
                  <a:pt x="1092822" y="432752"/>
                </a:moveTo>
                <a:lnTo>
                  <a:pt x="1046086" y="432752"/>
                </a:lnTo>
                <a:lnTo>
                  <a:pt x="1046086" y="433755"/>
                </a:lnTo>
                <a:lnTo>
                  <a:pt x="1007541" y="418477"/>
                </a:lnTo>
                <a:lnTo>
                  <a:pt x="1002868" y="430288"/>
                </a:lnTo>
                <a:lnTo>
                  <a:pt x="1046086" y="447408"/>
                </a:lnTo>
                <a:lnTo>
                  <a:pt x="1046086" y="449516"/>
                </a:lnTo>
                <a:lnTo>
                  <a:pt x="1058786" y="449516"/>
                </a:lnTo>
                <a:lnTo>
                  <a:pt x="1058786" y="445452"/>
                </a:lnTo>
                <a:lnTo>
                  <a:pt x="1092822" y="445452"/>
                </a:lnTo>
                <a:lnTo>
                  <a:pt x="1092822" y="439102"/>
                </a:lnTo>
                <a:lnTo>
                  <a:pt x="1092822" y="432752"/>
                </a:lnTo>
                <a:close/>
              </a:path>
              <a:path w="2774950" h="1522729">
                <a:moveTo>
                  <a:pt x="1126629" y="1509966"/>
                </a:moveTo>
                <a:lnTo>
                  <a:pt x="1075829" y="1509966"/>
                </a:lnTo>
                <a:lnTo>
                  <a:pt x="1075829" y="1522666"/>
                </a:lnTo>
                <a:lnTo>
                  <a:pt x="1126629" y="1522666"/>
                </a:lnTo>
                <a:lnTo>
                  <a:pt x="1126629" y="1509966"/>
                </a:lnTo>
                <a:close/>
              </a:path>
              <a:path w="2774950" h="1522729">
                <a:moveTo>
                  <a:pt x="1181722" y="432752"/>
                </a:moveTo>
                <a:lnTo>
                  <a:pt x="1130922" y="432752"/>
                </a:lnTo>
                <a:lnTo>
                  <a:pt x="1130922" y="445452"/>
                </a:lnTo>
                <a:lnTo>
                  <a:pt x="1181722" y="445452"/>
                </a:lnTo>
                <a:lnTo>
                  <a:pt x="1181722" y="432752"/>
                </a:lnTo>
                <a:close/>
              </a:path>
              <a:path w="2774950" h="1522729">
                <a:moveTo>
                  <a:pt x="1215529" y="1509966"/>
                </a:moveTo>
                <a:lnTo>
                  <a:pt x="1164729" y="1509966"/>
                </a:lnTo>
                <a:lnTo>
                  <a:pt x="1164729" y="1522666"/>
                </a:lnTo>
                <a:lnTo>
                  <a:pt x="1215529" y="1522666"/>
                </a:lnTo>
                <a:lnTo>
                  <a:pt x="1215529" y="1509966"/>
                </a:lnTo>
                <a:close/>
              </a:path>
              <a:path w="2774950" h="1522729">
                <a:moveTo>
                  <a:pt x="1270622" y="432752"/>
                </a:moveTo>
                <a:lnTo>
                  <a:pt x="1219822" y="432752"/>
                </a:lnTo>
                <a:lnTo>
                  <a:pt x="1219822" y="445452"/>
                </a:lnTo>
                <a:lnTo>
                  <a:pt x="1270622" y="445452"/>
                </a:lnTo>
                <a:lnTo>
                  <a:pt x="1270622" y="432752"/>
                </a:lnTo>
                <a:close/>
              </a:path>
              <a:path w="2774950" h="1522729">
                <a:moveTo>
                  <a:pt x="1304429" y="1509966"/>
                </a:moveTo>
                <a:lnTo>
                  <a:pt x="1253629" y="1509966"/>
                </a:lnTo>
                <a:lnTo>
                  <a:pt x="1253629" y="1522666"/>
                </a:lnTo>
                <a:lnTo>
                  <a:pt x="1304429" y="1522666"/>
                </a:lnTo>
                <a:lnTo>
                  <a:pt x="1304429" y="1509966"/>
                </a:lnTo>
                <a:close/>
              </a:path>
              <a:path w="2774950" h="1522729">
                <a:moveTo>
                  <a:pt x="1359522" y="432752"/>
                </a:moveTo>
                <a:lnTo>
                  <a:pt x="1308722" y="432752"/>
                </a:lnTo>
                <a:lnTo>
                  <a:pt x="1308722" y="445452"/>
                </a:lnTo>
                <a:lnTo>
                  <a:pt x="1359522" y="445452"/>
                </a:lnTo>
                <a:lnTo>
                  <a:pt x="1359522" y="432752"/>
                </a:lnTo>
                <a:close/>
              </a:path>
              <a:path w="2774950" h="1522729">
                <a:moveTo>
                  <a:pt x="1393329" y="1509966"/>
                </a:moveTo>
                <a:lnTo>
                  <a:pt x="1342529" y="1509966"/>
                </a:lnTo>
                <a:lnTo>
                  <a:pt x="1342529" y="1522666"/>
                </a:lnTo>
                <a:lnTo>
                  <a:pt x="1393329" y="1522666"/>
                </a:lnTo>
                <a:lnTo>
                  <a:pt x="1393329" y="1509966"/>
                </a:lnTo>
                <a:close/>
              </a:path>
              <a:path w="2774950" h="1522729">
                <a:moveTo>
                  <a:pt x="1448422" y="432752"/>
                </a:moveTo>
                <a:lnTo>
                  <a:pt x="1397622" y="432752"/>
                </a:lnTo>
                <a:lnTo>
                  <a:pt x="1397622" y="445452"/>
                </a:lnTo>
                <a:lnTo>
                  <a:pt x="1448422" y="445452"/>
                </a:lnTo>
                <a:lnTo>
                  <a:pt x="1448422" y="432752"/>
                </a:lnTo>
                <a:close/>
              </a:path>
              <a:path w="2774950" h="1522729">
                <a:moveTo>
                  <a:pt x="1482229" y="1509966"/>
                </a:moveTo>
                <a:lnTo>
                  <a:pt x="1431429" y="1509966"/>
                </a:lnTo>
                <a:lnTo>
                  <a:pt x="1431429" y="1522666"/>
                </a:lnTo>
                <a:lnTo>
                  <a:pt x="1482229" y="1522666"/>
                </a:lnTo>
                <a:lnTo>
                  <a:pt x="1482229" y="1509966"/>
                </a:lnTo>
                <a:close/>
              </a:path>
              <a:path w="2774950" h="1522729">
                <a:moveTo>
                  <a:pt x="1537322" y="432752"/>
                </a:moveTo>
                <a:lnTo>
                  <a:pt x="1486522" y="432752"/>
                </a:lnTo>
                <a:lnTo>
                  <a:pt x="1486522" y="445452"/>
                </a:lnTo>
                <a:lnTo>
                  <a:pt x="1537322" y="445452"/>
                </a:lnTo>
                <a:lnTo>
                  <a:pt x="1537322" y="432752"/>
                </a:lnTo>
                <a:close/>
              </a:path>
              <a:path w="2774950" h="1522729">
                <a:moveTo>
                  <a:pt x="1571129" y="1509966"/>
                </a:moveTo>
                <a:lnTo>
                  <a:pt x="1520329" y="1509966"/>
                </a:lnTo>
                <a:lnTo>
                  <a:pt x="1520329" y="1522666"/>
                </a:lnTo>
                <a:lnTo>
                  <a:pt x="1571129" y="1522666"/>
                </a:lnTo>
                <a:lnTo>
                  <a:pt x="1571129" y="1509966"/>
                </a:lnTo>
                <a:close/>
              </a:path>
              <a:path w="2774950" h="1522729">
                <a:moveTo>
                  <a:pt x="1626222" y="432752"/>
                </a:moveTo>
                <a:lnTo>
                  <a:pt x="1575422" y="432752"/>
                </a:lnTo>
                <a:lnTo>
                  <a:pt x="1575422" y="445452"/>
                </a:lnTo>
                <a:lnTo>
                  <a:pt x="1626222" y="445452"/>
                </a:lnTo>
                <a:lnTo>
                  <a:pt x="1626222" y="432752"/>
                </a:lnTo>
                <a:close/>
              </a:path>
              <a:path w="2774950" h="1522729">
                <a:moveTo>
                  <a:pt x="1660029" y="1509966"/>
                </a:moveTo>
                <a:lnTo>
                  <a:pt x="1609229" y="1509966"/>
                </a:lnTo>
                <a:lnTo>
                  <a:pt x="1609229" y="1522666"/>
                </a:lnTo>
                <a:lnTo>
                  <a:pt x="1660029" y="1522666"/>
                </a:lnTo>
                <a:lnTo>
                  <a:pt x="1660029" y="1509966"/>
                </a:lnTo>
                <a:close/>
              </a:path>
              <a:path w="2774950" h="1522729">
                <a:moveTo>
                  <a:pt x="1715122" y="432752"/>
                </a:moveTo>
                <a:lnTo>
                  <a:pt x="1664322" y="432752"/>
                </a:lnTo>
                <a:lnTo>
                  <a:pt x="1664322" y="445452"/>
                </a:lnTo>
                <a:lnTo>
                  <a:pt x="1715122" y="445452"/>
                </a:lnTo>
                <a:lnTo>
                  <a:pt x="1715122" y="432752"/>
                </a:lnTo>
                <a:close/>
              </a:path>
              <a:path w="2774950" h="1522729">
                <a:moveTo>
                  <a:pt x="1748929" y="1509966"/>
                </a:moveTo>
                <a:lnTo>
                  <a:pt x="1698129" y="1509966"/>
                </a:lnTo>
                <a:lnTo>
                  <a:pt x="1698129" y="1522666"/>
                </a:lnTo>
                <a:lnTo>
                  <a:pt x="1748929" y="1522666"/>
                </a:lnTo>
                <a:lnTo>
                  <a:pt x="1748929" y="1509966"/>
                </a:lnTo>
                <a:close/>
              </a:path>
              <a:path w="2774950" h="1522729">
                <a:moveTo>
                  <a:pt x="1804022" y="432752"/>
                </a:moveTo>
                <a:lnTo>
                  <a:pt x="1753222" y="432752"/>
                </a:lnTo>
                <a:lnTo>
                  <a:pt x="1753222" y="445452"/>
                </a:lnTo>
                <a:lnTo>
                  <a:pt x="1804022" y="445452"/>
                </a:lnTo>
                <a:lnTo>
                  <a:pt x="1804022" y="432752"/>
                </a:lnTo>
                <a:close/>
              </a:path>
              <a:path w="2774950" h="1522729">
                <a:moveTo>
                  <a:pt x="1837829" y="1509966"/>
                </a:moveTo>
                <a:lnTo>
                  <a:pt x="1787029" y="1509966"/>
                </a:lnTo>
                <a:lnTo>
                  <a:pt x="1787029" y="1522666"/>
                </a:lnTo>
                <a:lnTo>
                  <a:pt x="1837829" y="1522666"/>
                </a:lnTo>
                <a:lnTo>
                  <a:pt x="1837829" y="1509966"/>
                </a:lnTo>
                <a:close/>
              </a:path>
              <a:path w="2774950" h="1522729">
                <a:moveTo>
                  <a:pt x="1892922" y="432752"/>
                </a:moveTo>
                <a:lnTo>
                  <a:pt x="1842122" y="432752"/>
                </a:lnTo>
                <a:lnTo>
                  <a:pt x="1842122" y="445452"/>
                </a:lnTo>
                <a:lnTo>
                  <a:pt x="1892922" y="445452"/>
                </a:lnTo>
                <a:lnTo>
                  <a:pt x="1892922" y="432752"/>
                </a:lnTo>
                <a:close/>
              </a:path>
              <a:path w="2774950" h="1522729">
                <a:moveTo>
                  <a:pt x="1926729" y="1509966"/>
                </a:moveTo>
                <a:lnTo>
                  <a:pt x="1875929" y="1509966"/>
                </a:lnTo>
                <a:lnTo>
                  <a:pt x="1875929" y="1522666"/>
                </a:lnTo>
                <a:lnTo>
                  <a:pt x="1926729" y="1522666"/>
                </a:lnTo>
                <a:lnTo>
                  <a:pt x="1926729" y="1509966"/>
                </a:lnTo>
                <a:close/>
              </a:path>
              <a:path w="2774950" h="1522729">
                <a:moveTo>
                  <a:pt x="1981822" y="432752"/>
                </a:moveTo>
                <a:lnTo>
                  <a:pt x="1931022" y="432752"/>
                </a:lnTo>
                <a:lnTo>
                  <a:pt x="1931022" y="445452"/>
                </a:lnTo>
                <a:lnTo>
                  <a:pt x="1981822" y="445452"/>
                </a:lnTo>
                <a:lnTo>
                  <a:pt x="1981822" y="432752"/>
                </a:lnTo>
                <a:close/>
              </a:path>
              <a:path w="2774950" h="1522729">
                <a:moveTo>
                  <a:pt x="2015629" y="1509966"/>
                </a:moveTo>
                <a:lnTo>
                  <a:pt x="1964829" y="1509966"/>
                </a:lnTo>
                <a:lnTo>
                  <a:pt x="1964829" y="1522666"/>
                </a:lnTo>
                <a:lnTo>
                  <a:pt x="2015629" y="1522666"/>
                </a:lnTo>
                <a:lnTo>
                  <a:pt x="2015629" y="1509966"/>
                </a:lnTo>
                <a:close/>
              </a:path>
              <a:path w="2774950" h="1522729">
                <a:moveTo>
                  <a:pt x="2070722" y="432752"/>
                </a:moveTo>
                <a:lnTo>
                  <a:pt x="2019922" y="432752"/>
                </a:lnTo>
                <a:lnTo>
                  <a:pt x="2019922" y="445452"/>
                </a:lnTo>
                <a:lnTo>
                  <a:pt x="2070722" y="445452"/>
                </a:lnTo>
                <a:lnTo>
                  <a:pt x="2070722" y="432752"/>
                </a:lnTo>
                <a:close/>
              </a:path>
              <a:path w="2774950" h="1522729">
                <a:moveTo>
                  <a:pt x="2104529" y="1509966"/>
                </a:moveTo>
                <a:lnTo>
                  <a:pt x="2053729" y="1509966"/>
                </a:lnTo>
                <a:lnTo>
                  <a:pt x="2053729" y="1522666"/>
                </a:lnTo>
                <a:lnTo>
                  <a:pt x="2104529" y="1522666"/>
                </a:lnTo>
                <a:lnTo>
                  <a:pt x="2104529" y="1509966"/>
                </a:lnTo>
                <a:close/>
              </a:path>
              <a:path w="2774950" h="1522729">
                <a:moveTo>
                  <a:pt x="2159622" y="432752"/>
                </a:moveTo>
                <a:lnTo>
                  <a:pt x="2108822" y="432752"/>
                </a:lnTo>
                <a:lnTo>
                  <a:pt x="2108822" y="445452"/>
                </a:lnTo>
                <a:lnTo>
                  <a:pt x="2159622" y="445452"/>
                </a:lnTo>
                <a:lnTo>
                  <a:pt x="2159622" y="432752"/>
                </a:lnTo>
                <a:close/>
              </a:path>
              <a:path w="2774950" h="1522729">
                <a:moveTo>
                  <a:pt x="2193429" y="1509966"/>
                </a:moveTo>
                <a:lnTo>
                  <a:pt x="2142629" y="1509966"/>
                </a:lnTo>
                <a:lnTo>
                  <a:pt x="2142629" y="1522666"/>
                </a:lnTo>
                <a:lnTo>
                  <a:pt x="2193429" y="1522666"/>
                </a:lnTo>
                <a:lnTo>
                  <a:pt x="2193429" y="1509966"/>
                </a:lnTo>
                <a:close/>
              </a:path>
              <a:path w="2774950" h="1522729">
                <a:moveTo>
                  <a:pt x="2248522" y="432752"/>
                </a:moveTo>
                <a:lnTo>
                  <a:pt x="2197722" y="432752"/>
                </a:lnTo>
                <a:lnTo>
                  <a:pt x="2197722" y="445452"/>
                </a:lnTo>
                <a:lnTo>
                  <a:pt x="2248522" y="445452"/>
                </a:lnTo>
                <a:lnTo>
                  <a:pt x="2248522" y="432752"/>
                </a:lnTo>
                <a:close/>
              </a:path>
              <a:path w="2774950" h="1522729">
                <a:moveTo>
                  <a:pt x="2282329" y="1509966"/>
                </a:moveTo>
                <a:lnTo>
                  <a:pt x="2231529" y="1509966"/>
                </a:lnTo>
                <a:lnTo>
                  <a:pt x="2231529" y="1522666"/>
                </a:lnTo>
                <a:lnTo>
                  <a:pt x="2282329" y="1522666"/>
                </a:lnTo>
                <a:lnTo>
                  <a:pt x="2282329" y="1509966"/>
                </a:lnTo>
                <a:close/>
              </a:path>
              <a:path w="2774950" h="1522729">
                <a:moveTo>
                  <a:pt x="2337422" y="432752"/>
                </a:moveTo>
                <a:lnTo>
                  <a:pt x="2286622" y="432752"/>
                </a:lnTo>
                <a:lnTo>
                  <a:pt x="2286622" y="445452"/>
                </a:lnTo>
                <a:lnTo>
                  <a:pt x="2337422" y="445452"/>
                </a:lnTo>
                <a:lnTo>
                  <a:pt x="2337422" y="432752"/>
                </a:lnTo>
                <a:close/>
              </a:path>
              <a:path w="2774950" h="1522729">
                <a:moveTo>
                  <a:pt x="2371229" y="1509966"/>
                </a:moveTo>
                <a:lnTo>
                  <a:pt x="2320429" y="1509966"/>
                </a:lnTo>
                <a:lnTo>
                  <a:pt x="2320429" y="1522666"/>
                </a:lnTo>
                <a:lnTo>
                  <a:pt x="2371229" y="1522666"/>
                </a:lnTo>
                <a:lnTo>
                  <a:pt x="2371229" y="1509966"/>
                </a:lnTo>
                <a:close/>
              </a:path>
              <a:path w="2774950" h="1522729">
                <a:moveTo>
                  <a:pt x="2426322" y="432752"/>
                </a:moveTo>
                <a:lnTo>
                  <a:pt x="2375522" y="432752"/>
                </a:lnTo>
                <a:lnTo>
                  <a:pt x="2375522" y="445452"/>
                </a:lnTo>
                <a:lnTo>
                  <a:pt x="2426322" y="445452"/>
                </a:lnTo>
                <a:lnTo>
                  <a:pt x="2426322" y="432752"/>
                </a:lnTo>
                <a:close/>
              </a:path>
              <a:path w="2774950" h="1522729">
                <a:moveTo>
                  <a:pt x="2460129" y="1509966"/>
                </a:moveTo>
                <a:lnTo>
                  <a:pt x="2409329" y="1509966"/>
                </a:lnTo>
                <a:lnTo>
                  <a:pt x="2409329" y="1522666"/>
                </a:lnTo>
                <a:lnTo>
                  <a:pt x="2460129" y="1522666"/>
                </a:lnTo>
                <a:lnTo>
                  <a:pt x="2460129" y="1509966"/>
                </a:lnTo>
                <a:close/>
              </a:path>
              <a:path w="2774950" h="1522729">
                <a:moveTo>
                  <a:pt x="2515222" y="432752"/>
                </a:moveTo>
                <a:lnTo>
                  <a:pt x="2464422" y="432752"/>
                </a:lnTo>
                <a:lnTo>
                  <a:pt x="2464422" y="445452"/>
                </a:lnTo>
                <a:lnTo>
                  <a:pt x="2515222" y="445452"/>
                </a:lnTo>
                <a:lnTo>
                  <a:pt x="2515222" y="432752"/>
                </a:lnTo>
                <a:close/>
              </a:path>
              <a:path w="2774950" h="1522729">
                <a:moveTo>
                  <a:pt x="2549029" y="1509966"/>
                </a:moveTo>
                <a:lnTo>
                  <a:pt x="2498229" y="1509966"/>
                </a:lnTo>
                <a:lnTo>
                  <a:pt x="2498229" y="1522666"/>
                </a:lnTo>
                <a:lnTo>
                  <a:pt x="2549029" y="1522666"/>
                </a:lnTo>
                <a:lnTo>
                  <a:pt x="2549029" y="1509966"/>
                </a:lnTo>
                <a:close/>
              </a:path>
              <a:path w="2774950" h="1522729">
                <a:moveTo>
                  <a:pt x="2604122" y="432752"/>
                </a:moveTo>
                <a:lnTo>
                  <a:pt x="2553322" y="432752"/>
                </a:lnTo>
                <a:lnTo>
                  <a:pt x="2553322" y="445452"/>
                </a:lnTo>
                <a:lnTo>
                  <a:pt x="2604122" y="445452"/>
                </a:lnTo>
                <a:lnTo>
                  <a:pt x="2604122" y="432752"/>
                </a:lnTo>
                <a:close/>
              </a:path>
              <a:path w="2774950" h="1522729">
                <a:moveTo>
                  <a:pt x="2637929" y="1509966"/>
                </a:moveTo>
                <a:lnTo>
                  <a:pt x="2587129" y="1509966"/>
                </a:lnTo>
                <a:lnTo>
                  <a:pt x="2587129" y="1522666"/>
                </a:lnTo>
                <a:lnTo>
                  <a:pt x="2637929" y="1522666"/>
                </a:lnTo>
                <a:lnTo>
                  <a:pt x="2637929" y="1509966"/>
                </a:lnTo>
                <a:close/>
              </a:path>
              <a:path w="2774950" h="1522729">
                <a:moveTo>
                  <a:pt x="2693022" y="432752"/>
                </a:moveTo>
                <a:lnTo>
                  <a:pt x="2642222" y="432752"/>
                </a:lnTo>
                <a:lnTo>
                  <a:pt x="2642222" y="445452"/>
                </a:lnTo>
                <a:lnTo>
                  <a:pt x="2693022" y="445452"/>
                </a:lnTo>
                <a:lnTo>
                  <a:pt x="2693022" y="432752"/>
                </a:lnTo>
                <a:close/>
              </a:path>
              <a:path w="2774950" h="1522729">
                <a:moveTo>
                  <a:pt x="2726829" y="1509966"/>
                </a:moveTo>
                <a:lnTo>
                  <a:pt x="2676029" y="1509966"/>
                </a:lnTo>
                <a:lnTo>
                  <a:pt x="2676029" y="1522666"/>
                </a:lnTo>
                <a:lnTo>
                  <a:pt x="2726829" y="1522666"/>
                </a:lnTo>
                <a:lnTo>
                  <a:pt x="2726829" y="1509966"/>
                </a:lnTo>
                <a:close/>
              </a:path>
              <a:path w="2774950" h="1522729">
                <a:moveTo>
                  <a:pt x="2774569" y="1468805"/>
                </a:moveTo>
                <a:lnTo>
                  <a:pt x="2761869" y="1468805"/>
                </a:lnTo>
                <a:lnTo>
                  <a:pt x="2761869" y="1516316"/>
                </a:lnTo>
                <a:lnTo>
                  <a:pt x="2764929" y="1513255"/>
                </a:lnTo>
                <a:lnTo>
                  <a:pt x="2764929" y="1522666"/>
                </a:lnTo>
                <a:lnTo>
                  <a:pt x="2774569" y="1522666"/>
                </a:lnTo>
                <a:lnTo>
                  <a:pt x="2774569" y="1509966"/>
                </a:lnTo>
                <a:lnTo>
                  <a:pt x="2774569" y="1468805"/>
                </a:lnTo>
                <a:close/>
              </a:path>
              <a:path w="2774950" h="1522729">
                <a:moveTo>
                  <a:pt x="2774569" y="1379905"/>
                </a:moveTo>
                <a:lnTo>
                  <a:pt x="2761869" y="1379905"/>
                </a:lnTo>
                <a:lnTo>
                  <a:pt x="2761869" y="1430705"/>
                </a:lnTo>
                <a:lnTo>
                  <a:pt x="2774569" y="1430705"/>
                </a:lnTo>
                <a:lnTo>
                  <a:pt x="2774569" y="1379905"/>
                </a:lnTo>
                <a:close/>
              </a:path>
              <a:path w="2774950" h="1522729">
                <a:moveTo>
                  <a:pt x="2774569" y="1291005"/>
                </a:moveTo>
                <a:lnTo>
                  <a:pt x="2761869" y="1291005"/>
                </a:lnTo>
                <a:lnTo>
                  <a:pt x="2761869" y="1341805"/>
                </a:lnTo>
                <a:lnTo>
                  <a:pt x="2774569" y="1341805"/>
                </a:lnTo>
                <a:lnTo>
                  <a:pt x="2774569" y="1291005"/>
                </a:lnTo>
                <a:close/>
              </a:path>
              <a:path w="2774950" h="1522729">
                <a:moveTo>
                  <a:pt x="2774569" y="1202105"/>
                </a:moveTo>
                <a:lnTo>
                  <a:pt x="2761869" y="1202105"/>
                </a:lnTo>
                <a:lnTo>
                  <a:pt x="2761869" y="1252905"/>
                </a:lnTo>
                <a:lnTo>
                  <a:pt x="2774569" y="1252905"/>
                </a:lnTo>
                <a:lnTo>
                  <a:pt x="2774569" y="1202105"/>
                </a:lnTo>
                <a:close/>
              </a:path>
              <a:path w="2774950" h="1522729">
                <a:moveTo>
                  <a:pt x="2774569" y="1113205"/>
                </a:moveTo>
                <a:lnTo>
                  <a:pt x="2761869" y="1113205"/>
                </a:lnTo>
                <a:lnTo>
                  <a:pt x="2761869" y="1164005"/>
                </a:lnTo>
                <a:lnTo>
                  <a:pt x="2774569" y="1164005"/>
                </a:lnTo>
                <a:lnTo>
                  <a:pt x="2774569" y="1113205"/>
                </a:lnTo>
                <a:close/>
              </a:path>
              <a:path w="2774950" h="1522729">
                <a:moveTo>
                  <a:pt x="2774569" y="1024305"/>
                </a:moveTo>
                <a:lnTo>
                  <a:pt x="2761869" y="1024305"/>
                </a:lnTo>
                <a:lnTo>
                  <a:pt x="2761869" y="1075105"/>
                </a:lnTo>
                <a:lnTo>
                  <a:pt x="2774569" y="1075105"/>
                </a:lnTo>
                <a:lnTo>
                  <a:pt x="2774569" y="1024305"/>
                </a:lnTo>
                <a:close/>
              </a:path>
              <a:path w="2774950" h="1522729">
                <a:moveTo>
                  <a:pt x="2774569" y="935405"/>
                </a:moveTo>
                <a:lnTo>
                  <a:pt x="2761869" y="935405"/>
                </a:lnTo>
                <a:lnTo>
                  <a:pt x="2761869" y="986205"/>
                </a:lnTo>
                <a:lnTo>
                  <a:pt x="2774569" y="986205"/>
                </a:lnTo>
                <a:lnTo>
                  <a:pt x="2774569" y="935405"/>
                </a:lnTo>
                <a:close/>
              </a:path>
              <a:path w="2774950" h="1522729">
                <a:moveTo>
                  <a:pt x="2774569" y="846505"/>
                </a:moveTo>
                <a:lnTo>
                  <a:pt x="2761869" y="846505"/>
                </a:lnTo>
                <a:lnTo>
                  <a:pt x="2761869" y="897305"/>
                </a:lnTo>
                <a:lnTo>
                  <a:pt x="2774569" y="897305"/>
                </a:lnTo>
                <a:lnTo>
                  <a:pt x="2774569" y="846505"/>
                </a:lnTo>
                <a:close/>
              </a:path>
              <a:path w="2774950" h="1522729">
                <a:moveTo>
                  <a:pt x="2774569" y="757605"/>
                </a:moveTo>
                <a:lnTo>
                  <a:pt x="2761869" y="757605"/>
                </a:lnTo>
                <a:lnTo>
                  <a:pt x="2761869" y="808405"/>
                </a:lnTo>
                <a:lnTo>
                  <a:pt x="2774569" y="808405"/>
                </a:lnTo>
                <a:lnTo>
                  <a:pt x="2774569" y="757605"/>
                </a:lnTo>
                <a:close/>
              </a:path>
              <a:path w="2774950" h="1522729">
                <a:moveTo>
                  <a:pt x="2774569" y="668705"/>
                </a:moveTo>
                <a:lnTo>
                  <a:pt x="2761869" y="668705"/>
                </a:lnTo>
                <a:lnTo>
                  <a:pt x="2761869" y="719505"/>
                </a:lnTo>
                <a:lnTo>
                  <a:pt x="2774569" y="719505"/>
                </a:lnTo>
                <a:lnTo>
                  <a:pt x="2774569" y="668705"/>
                </a:lnTo>
                <a:close/>
              </a:path>
              <a:path w="2774950" h="1522729">
                <a:moveTo>
                  <a:pt x="2774569" y="579805"/>
                </a:moveTo>
                <a:lnTo>
                  <a:pt x="2761869" y="579805"/>
                </a:lnTo>
                <a:lnTo>
                  <a:pt x="2761869" y="630605"/>
                </a:lnTo>
                <a:lnTo>
                  <a:pt x="2774569" y="630605"/>
                </a:lnTo>
                <a:lnTo>
                  <a:pt x="2774569" y="579805"/>
                </a:lnTo>
                <a:close/>
              </a:path>
              <a:path w="2774950" h="1522729">
                <a:moveTo>
                  <a:pt x="2774569" y="490905"/>
                </a:moveTo>
                <a:lnTo>
                  <a:pt x="2761869" y="490905"/>
                </a:lnTo>
                <a:lnTo>
                  <a:pt x="2761869" y="541705"/>
                </a:lnTo>
                <a:lnTo>
                  <a:pt x="2774569" y="541705"/>
                </a:lnTo>
                <a:lnTo>
                  <a:pt x="2774569" y="490905"/>
                </a:lnTo>
                <a:close/>
              </a:path>
              <a:path w="2774950" h="1522729">
                <a:moveTo>
                  <a:pt x="2774569" y="432752"/>
                </a:moveTo>
                <a:lnTo>
                  <a:pt x="2731122" y="432752"/>
                </a:lnTo>
                <a:lnTo>
                  <a:pt x="2731122" y="445452"/>
                </a:lnTo>
                <a:lnTo>
                  <a:pt x="2761869" y="445452"/>
                </a:lnTo>
                <a:lnTo>
                  <a:pt x="2761869" y="452805"/>
                </a:lnTo>
                <a:lnTo>
                  <a:pt x="2774569" y="452805"/>
                </a:lnTo>
                <a:lnTo>
                  <a:pt x="2774569" y="445452"/>
                </a:lnTo>
                <a:lnTo>
                  <a:pt x="2774569" y="439102"/>
                </a:lnTo>
                <a:lnTo>
                  <a:pt x="2774569" y="432752"/>
                </a:lnTo>
                <a:close/>
              </a:path>
            </a:pathLst>
          </a:custGeom>
          <a:solidFill>
            <a:srgbClr val="8FA7C4"/>
          </a:solidFill>
          <a:ln>
            <a:solidFill>
              <a:schemeClr val="bg1"/>
            </a:solidFill>
          </a:ln>
        </p:spPr>
        <p:txBody>
          <a:bodyPr wrap="square" lIns="0" tIns="0" rIns="0" bIns="0" rtlCol="0"/>
          <a:lstStyle/>
          <a:p>
            <a:endParaRPr/>
          </a:p>
        </p:txBody>
      </p:sp>
      <p:sp>
        <p:nvSpPr>
          <p:cNvPr id="8" name="object 8"/>
          <p:cNvSpPr txBox="1"/>
          <p:nvPr/>
        </p:nvSpPr>
        <p:spPr>
          <a:xfrm>
            <a:off x="4376413" y="4064000"/>
            <a:ext cx="1393190" cy="751840"/>
          </a:xfrm>
          <a:prstGeom prst="rect">
            <a:avLst/>
          </a:prstGeom>
          <a:ln>
            <a:solidFill>
              <a:schemeClr val="bg1"/>
            </a:solidFill>
          </a:ln>
        </p:spPr>
        <p:txBody>
          <a:bodyPr vert="horz" wrap="square" lIns="0" tIns="22860" rIns="0" bIns="0" rtlCol="0">
            <a:spAutoFit/>
          </a:bodyPr>
          <a:lstStyle/>
          <a:p>
            <a:pPr marL="12700" marR="5080" algn="ctr">
              <a:lnSpc>
                <a:spcPts val="1900"/>
              </a:lnSpc>
              <a:spcBef>
                <a:spcPts val="180"/>
              </a:spcBef>
            </a:pPr>
            <a:r>
              <a:rPr sz="1600" spc="-5" dirty="0">
                <a:solidFill>
                  <a:srgbClr val="FFFFFF"/>
                </a:solidFill>
                <a:latin typeface="Arial MT"/>
                <a:cs typeface="Arial MT"/>
              </a:rPr>
              <a:t>t3.medium</a:t>
            </a:r>
            <a:r>
              <a:rPr sz="1600" spc="-50" dirty="0">
                <a:solidFill>
                  <a:srgbClr val="FFFFFF"/>
                </a:solidFill>
                <a:latin typeface="Arial MT"/>
                <a:cs typeface="Arial MT"/>
              </a:rPr>
              <a:t> </a:t>
            </a:r>
            <a:r>
              <a:rPr sz="1600" spc="-5" dirty="0">
                <a:solidFill>
                  <a:srgbClr val="FFFFFF"/>
                </a:solidFill>
                <a:latin typeface="Arial MT"/>
                <a:cs typeface="Arial MT"/>
              </a:rPr>
              <a:t>with </a:t>
            </a:r>
            <a:r>
              <a:rPr sz="1600" spc="-430" dirty="0">
                <a:solidFill>
                  <a:srgbClr val="FFFFFF"/>
                </a:solidFill>
                <a:latin typeface="Arial MT"/>
                <a:cs typeface="Arial MT"/>
              </a:rPr>
              <a:t> </a:t>
            </a:r>
            <a:r>
              <a:rPr sz="1600" dirty="0">
                <a:solidFill>
                  <a:srgbClr val="FFFFFF"/>
                </a:solidFill>
                <a:latin typeface="Arial MT"/>
                <a:cs typeface="Arial MT"/>
              </a:rPr>
              <a:t>2 </a:t>
            </a:r>
            <a:r>
              <a:rPr sz="1600" spc="-5" dirty="0">
                <a:solidFill>
                  <a:srgbClr val="FFFFFF"/>
                </a:solidFill>
                <a:latin typeface="Arial MT"/>
                <a:cs typeface="Arial MT"/>
              </a:rPr>
              <a:t>vCPU and </a:t>
            </a:r>
            <a:r>
              <a:rPr sz="1600" dirty="0">
                <a:solidFill>
                  <a:srgbClr val="FFFFFF"/>
                </a:solidFill>
                <a:latin typeface="Arial MT"/>
                <a:cs typeface="Arial MT"/>
              </a:rPr>
              <a:t>4 </a:t>
            </a:r>
            <a:r>
              <a:rPr sz="1600" spc="5" dirty="0">
                <a:solidFill>
                  <a:srgbClr val="FFFFFF"/>
                </a:solidFill>
                <a:latin typeface="Arial MT"/>
                <a:cs typeface="Arial MT"/>
              </a:rPr>
              <a:t> </a:t>
            </a:r>
            <a:r>
              <a:rPr sz="1600" spc="-5" dirty="0">
                <a:solidFill>
                  <a:srgbClr val="FFFFFF"/>
                </a:solidFill>
                <a:latin typeface="Arial MT"/>
                <a:cs typeface="Arial MT"/>
              </a:rPr>
              <a:t>GiB</a:t>
            </a:r>
            <a:r>
              <a:rPr sz="1600" spc="-10" dirty="0">
                <a:solidFill>
                  <a:srgbClr val="FFFFFF"/>
                </a:solidFill>
                <a:latin typeface="Arial MT"/>
                <a:cs typeface="Arial MT"/>
              </a:rPr>
              <a:t> RAM</a:t>
            </a:r>
            <a:endParaRPr sz="1600">
              <a:latin typeface="Arial MT"/>
              <a:cs typeface="Arial MT"/>
            </a:endParaRPr>
          </a:p>
        </p:txBody>
      </p:sp>
      <p:grpSp>
        <p:nvGrpSpPr>
          <p:cNvPr id="9" name="object 9"/>
          <p:cNvGrpSpPr/>
          <p:nvPr/>
        </p:nvGrpSpPr>
        <p:grpSpPr>
          <a:xfrm>
            <a:off x="3162203" y="3589430"/>
            <a:ext cx="2774950" cy="1396365"/>
            <a:chOff x="3162203" y="3589430"/>
            <a:chExt cx="2774950" cy="1396365"/>
          </a:xfrm>
        </p:grpSpPr>
        <p:sp>
          <p:nvSpPr>
            <p:cNvPr id="10" name="object 10"/>
            <p:cNvSpPr/>
            <p:nvPr/>
          </p:nvSpPr>
          <p:spPr>
            <a:xfrm>
              <a:off x="4214643" y="4028525"/>
              <a:ext cx="1716405" cy="951230"/>
            </a:xfrm>
            <a:custGeom>
              <a:avLst/>
              <a:gdLst/>
              <a:ahLst/>
              <a:cxnLst/>
              <a:rect l="l" t="t" r="r" b="b"/>
              <a:pathLst>
                <a:path w="1716404" h="951229">
                  <a:moveTo>
                    <a:pt x="0" y="11080"/>
                  </a:moveTo>
                  <a:lnTo>
                    <a:pt x="0" y="950880"/>
                  </a:lnTo>
                </a:path>
                <a:path w="1716404" h="951229">
                  <a:moveTo>
                    <a:pt x="27017" y="0"/>
                  </a:moveTo>
                  <a:lnTo>
                    <a:pt x="1678017" y="0"/>
                  </a:lnTo>
                </a:path>
                <a:path w="1716404" h="951229">
                  <a:moveTo>
                    <a:pt x="1715777" y="340"/>
                  </a:moveTo>
                  <a:lnTo>
                    <a:pt x="1715777" y="940140"/>
                  </a:lnTo>
                </a:path>
                <a:path w="1716404" h="951229">
                  <a:moveTo>
                    <a:pt x="37418" y="950880"/>
                  </a:moveTo>
                  <a:lnTo>
                    <a:pt x="1688418" y="950880"/>
                  </a:lnTo>
                </a:path>
              </a:pathLst>
            </a:custGeom>
            <a:ln w="12700">
              <a:solidFill>
                <a:schemeClr val="bg1"/>
              </a:solidFill>
              <a:prstDash val="sysDash"/>
            </a:ln>
          </p:spPr>
          <p:txBody>
            <a:bodyPr wrap="square" lIns="0" tIns="0" rIns="0" bIns="0" rtlCol="0"/>
            <a:lstStyle/>
            <a:p>
              <a:endParaRPr/>
            </a:p>
          </p:txBody>
        </p:sp>
        <p:sp>
          <p:nvSpPr>
            <p:cNvPr id="11" name="object 11"/>
            <p:cNvSpPr/>
            <p:nvPr/>
          </p:nvSpPr>
          <p:spPr>
            <a:xfrm>
              <a:off x="3162203" y="3589430"/>
              <a:ext cx="1055370" cy="449580"/>
            </a:xfrm>
            <a:custGeom>
              <a:avLst/>
              <a:gdLst/>
              <a:ahLst/>
              <a:cxnLst/>
              <a:rect l="l" t="t" r="r" b="b"/>
              <a:pathLst>
                <a:path w="1055370" h="449579">
                  <a:moveTo>
                    <a:pt x="1007548" y="418475"/>
                  </a:moveTo>
                  <a:lnTo>
                    <a:pt x="1002870" y="430283"/>
                  </a:lnTo>
                  <a:lnTo>
                    <a:pt x="1050100" y="448990"/>
                  </a:lnTo>
                  <a:lnTo>
                    <a:pt x="1054778" y="437183"/>
                  </a:lnTo>
                  <a:lnTo>
                    <a:pt x="1007548" y="418475"/>
                  </a:lnTo>
                  <a:close/>
                </a:path>
                <a:path w="1055370" h="449579">
                  <a:moveTo>
                    <a:pt x="924895" y="385738"/>
                  </a:moveTo>
                  <a:lnTo>
                    <a:pt x="920219" y="397545"/>
                  </a:lnTo>
                  <a:lnTo>
                    <a:pt x="967449" y="416252"/>
                  </a:lnTo>
                  <a:lnTo>
                    <a:pt x="972125" y="404445"/>
                  </a:lnTo>
                  <a:lnTo>
                    <a:pt x="924895" y="385738"/>
                  </a:lnTo>
                  <a:close/>
                </a:path>
                <a:path w="1055370" h="449579">
                  <a:moveTo>
                    <a:pt x="842242" y="353000"/>
                  </a:moveTo>
                  <a:lnTo>
                    <a:pt x="837566" y="364807"/>
                  </a:lnTo>
                  <a:lnTo>
                    <a:pt x="884796" y="383514"/>
                  </a:lnTo>
                  <a:lnTo>
                    <a:pt x="889472" y="371707"/>
                  </a:lnTo>
                  <a:lnTo>
                    <a:pt x="842242" y="353000"/>
                  </a:lnTo>
                  <a:close/>
                </a:path>
                <a:path w="1055370" h="449579">
                  <a:moveTo>
                    <a:pt x="759590" y="320262"/>
                  </a:moveTo>
                  <a:lnTo>
                    <a:pt x="754913" y="332069"/>
                  </a:lnTo>
                  <a:lnTo>
                    <a:pt x="802143" y="350776"/>
                  </a:lnTo>
                  <a:lnTo>
                    <a:pt x="806820" y="338969"/>
                  </a:lnTo>
                  <a:lnTo>
                    <a:pt x="759590" y="320262"/>
                  </a:lnTo>
                  <a:close/>
                </a:path>
                <a:path w="1055370" h="449579">
                  <a:moveTo>
                    <a:pt x="676937" y="287524"/>
                  </a:moveTo>
                  <a:lnTo>
                    <a:pt x="672260" y="299331"/>
                  </a:lnTo>
                  <a:lnTo>
                    <a:pt x="719490" y="318039"/>
                  </a:lnTo>
                  <a:lnTo>
                    <a:pt x="724167" y="306231"/>
                  </a:lnTo>
                  <a:lnTo>
                    <a:pt x="676937" y="287524"/>
                  </a:lnTo>
                  <a:close/>
                </a:path>
                <a:path w="1055370" h="449579">
                  <a:moveTo>
                    <a:pt x="594285" y="254786"/>
                  </a:moveTo>
                  <a:lnTo>
                    <a:pt x="589608" y="266594"/>
                  </a:lnTo>
                  <a:lnTo>
                    <a:pt x="636838" y="285301"/>
                  </a:lnTo>
                  <a:lnTo>
                    <a:pt x="641515" y="273494"/>
                  </a:lnTo>
                  <a:lnTo>
                    <a:pt x="594285" y="254786"/>
                  </a:lnTo>
                  <a:close/>
                </a:path>
                <a:path w="1055370" h="449579">
                  <a:moveTo>
                    <a:pt x="511632" y="222048"/>
                  </a:moveTo>
                  <a:lnTo>
                    <a:pt x="506956" y="233856"/>
                  </a:lnTo>
                  <a:lnTo>
                    <a:pt x="554186" y="252563"/>
                  </a:lnTo>
                  <a:lnTo>
                    <a:pt x="558862" y="240756"/>
                  </a:lnTo>
                  <a:lnTo>
                    <a:pt x="511632" y="222048"/>
                  </a:lnTo>
                  <a:close/>
                </a:path>
                <a:path w="1055370" h="449579">
                  <a:moveTo>
                    <a:pt x="428980" y="189311"/>
                  </a:moveTo>
                  <a:lnTo>
                    <a:pt x="424303" y="201118"/>
                  </a:lnTo>
                  <a:lnTo>
                    <a:pt x="471533" y="219825"/>
                  </a:lnTo>
                  <a:lnTo>
                    <a:pt x="476210" y="208018"/>
                  </a:lnTo>
                  <a:lnTo>
                    <a:pt x="428980" y="189311"/>
                  </a:lnTo>
                  <a:close/>
                </a:path>
                <a:path w="1055370" h="449579">
                  <a:moveTo>
                    <a:pt x="346327" y="156573"/>
                  </a:moveTo>
                  <a:lnTo>
                    <a:pt x="341650" y="168380"/>
                  </a:lnTo>
                  <a:lnTo>
                    <a:pt x="388880" y="187087"/>
                  </a:lnTo>
                  <a:lnTo>
                    <a:pt x="393557" y="175280"/>
                  </a:lnTo>
                  <a:lnTo>
                    <a:pt x="346327" y="156573"/>
                  </a:lnTo>
                  <a:close/>
                </a:path>
                <a:path w="1055370" h="449579">
                  <a:moveTo>
                    <a:pt x="263674" y="123835"/>
                  </a:moveTo>
                  <a:lnTo>
                    <a:pt x="258998" y="135642"/>
                  </a:lnTo>
                  <a:lnTo>
                    <a:pt x="306228" y="154349"/>
                  </a:lnTo>
                  <a:lnTo>
                    <a:pt x="310904" y="142542"/>
                  </a:lnTo>
                  <a:lnTo>
                    <a:pt x="263674" y="123835"/>
                  </a:lnTo>
                  <a:close/>
                </a:path>
                <a:path w="1055370" h="449579">
                  <a:moveTo>
                    <a:pt x="181021" y="91097"/>
                  </a:moveTo>
                  <a:lnTo>
                    <a:pt x="176345" y="102904"/>
                  </a:lnTo>
                  <a:lnTo>
                    <a:pt x="223575" y="121612"/>
                  </a:lnTo>
                  <a:lnTo>
                    <a:pt x="228252" y="109804"/>
                  </a:lnTo>
                  <a:lnTo>
                    <a:pt x="181021" y="91097"/>
                  </a:lnTo>
                  <a:close/>
                </a:path>
                <a:path w="1055370" h="449579">
                  <a:moveTo>
                    <a:pt x="98370" y="58359"/>
                  </a:moveTo>
                  <a:lnTo>
                    <a:pt x="93692" y="70167"/>
                  </a:lnTo>
                  <a:lnTo>
                    <a:pt x="140923" y="88874"/>
                  </a:lnTo>
                  <a:lnTo>
                    <a:pt x="145600" y="77067"/>
                  </a:lnTo>
                  <a:lnTo>
                    <a:pt x="98370" y="58359"/>
                  </a:lnTo>
                  <a:close/>
                </a:path>
                <a:path w="1055370" h="449579">
                  <a:moveTo>
                    <a:pt x="73741" y="0"/>
                  </a:moveTo>
                  <a:lnTo>
                    <a:pt x="0" y="26225"/>
                  </a:lnTo>
                  <a:lnTo>
                    <a:pt x="35782" y="95832"/>
                  </a:lnTo>
                  <a:lnTo>
                    <a:pt x="39610" y="97062"/>
                  </a:lnTo>
                  <a:lnTo>
                    <a:pt x="45848" y="93855"/>
                  </a:lnTo>
                  <a:lnTo>
                    <a:pt x="47077" y="90026"/>
                  </a:lnTo>
                  <a:lnTo>
                    <a:pt x="22339" y="41904"/>
                  </a:lnTo>
                  <a:lnTo>
                    <a:pt x="11040" y="37429"/>
                  </a:lnTo>
                  <a:lnTo>
                    <a:pt x="11701" y="35760"/>
                  </a:lnTo>
                  <a:lnTo>
                    <a:pt x="11093" y="35760"/>
                  </a:lnTo>
                  <a:lnTo>
                    <a:pt x="14612" y="26874"/>
                  </a:lnTo>
                  <a:lnTo>
                    <a:pt x="15221" y="26874"/>
                  </a:lnTo>
                  <a:lnTo>
                    <a:pt x="15717" y="25622"/>
                  </a:lnTo>
                  <a:lnTo>
                    <a:pt x="39599" y="25622"/>
                  </a:lnTo>
                  <a:lnTo>
                    <a:pt x="77995" y="11965"/>
                  </a:lnTo>
                  <a:lnTo>
                    <a:pt x="79721" y="8335"/>
                  </a:lnTo>
                  <a:lnTo>
                    <a:pt x="77372" y="1725"/>
                  </a:lnTo>
                  <a:lnTo>
                    <a:pt x="73741" y="0"/>
                  </a:lnTo>
                  <a:close/>
                </a:path>
                <a:path w="1055370" h="449579">
                  <a:moveTo>
                    <a:pt x="27016" y="30097"/>
                  </a:moveTo>
                  <a:lnTo>
                    <a:pt x="17930" y="33328"/>
                  </a:lnTo>
                  <a:lnTo>
                    <a:pt x="22339" y="41904"/>
                  </a:lnTo>
                  <a:lnTo>
                    <a:pt x="58270" y="56136"/>
                  </a:lnTo>
                  <a:lnTo>
                    <a:pt x="62947" y="44329"/>
                  </a:lnTo>
                  <a:lnTo>
                    <a:pt x="27016" y="30097"/>
                  </a:lnTo>
                  <a:close/>
                </a:path>
                <a:path w="1055370" h="449579">
                  <a:moveTo>
                    <a:pt x="17930" y="33328"/>
                  </a:moveTo>
                  <a:lnTo>
                    <a:pt x="11800" y="35509"/>
                  </a:lnTo>
                  <a:lnTo>
                    <a:pt x="11040" y="37429"/>
                  </a:lnTo>
                  <a:lnTo>
                    <a:pt x="22339" y="41904"/>
                  </a:lnTo>
                  <a:lnTo>
                    <a:pt x="17930" y="33328"/>
                  </a:lnTo>
                  <a:close/>
                </a:path>
                <a:path w="1055370" h="449579">
                  <a:moveTo>
                    <a:pt x="14612" y="26874"/>
                  </a:moveTo>
                  <a:lnTo>
                    <a:pt x="11093" y="35760"/>
                  </a:lnTo>
                  <a:lnTo>
                    <a:pt x="11800" y="35509"/>
                  </a:lnTo>
                  <a:lnTo>
                    <a:pt x="14956" y="27543"/>
                  </a:lnTo>
                  <a:lnTo>
                    <a:pt x="14612" y="26874"/>
                  </a:lnTo>
                  <a:close/>
                </a:path>
                <a:path w="1055370" h="449579">
                  <a:moveTo>
                    <a:pt x="11800" y="35509"/>
                  </a:moveTo>
                  <a:lnTo>
                    <a:pt x="11093" y="35760"/>
                  </a:lnTo>
                  <a:lnTo>
                    <a:pt x="11701" y="35760"/>
                  </a:lnTo>
                  <a:lnTo>
                    <a:pt x="11800" y="35509"/>
                  </a:lnTo>
                  <a:close/>
                </a:path>
                <a:path w="1055370" h="449579">
                  <a:moveTo>
                    <a:pt x="14956" y="27543"/>
                  </a:moveTo>
                  <a:lnTo>
                    <a:pt x="11800" y="35509"/>
                  </a:lnTo>
                  <a:lnTo>
                    <a:pt x="17930" y="33328"/>
                  </a:lnTo>
                  <a:lnTo>
                    <a:pt x="14956" y="27543"/>
                  </a:lnTo>
                  <a:close/>
                </a:path>
                <a:path w="1055370" h="449579">
                  <a:moveTo>
                    <a:pt x="15717" y="25622"/>
                  </a:moveTo>
                  <a:lnTo>
                    <a:pt x="14956" y="27543"/>
                  </a:lnTo>
                  <a:lnTo>
                    <a:pt x="17930" y="33328"/>
                  </a:lnTo>
                  <a:lnTo>
                    <a:pt x="27016" y="30097"/>
                  </a:lnTo>
                  <a:lnTo>
                    <a:pt x="15717" y="25622"/>
                  </a:lnTo>
                  <a:close/>
                </a:path>
                <a:path w="1055370" h="449579">
                  <a:moveTo>
                    <a:pt x="39599" y="25622"/>
                  </a:moveTo>
                  <a:lnTo>
                    <a:pt x="15717" y="25622"/>
                  </a:lnTo>
                  <a:lnTo>
                    <a:pt x="27016" y="30097"/>
                  </a:lnTo>
                  <a:lnTo>
                    <a:pt x="39599" y="25622"/>
                  </a:lnTo>
                  <a:close/>
                </a:path>
                <a:path w="1055370" h="449579">
                  <a:moveTo>
                    <a:pt x="15221" y="26874"/>
                  </a:moveTo>
                  <a:lnTo>
                    <a:pt x="14612" y="26874"/>
                  </a:lnTo>
                  <a:lnTo>
                    <a:pt x="14956" y="27543"/>
                  </a:lnTo>
                  <a:lnTo>
                    <a:pt x="15221" y="26874"/>
                  </a:lnTo>
                  <a:close/>
                </a:path>
              </a:pathLst>
            </a:custGeom>
            <a:solidFill>
              <a:srgbClr val="8FA7C4"/>
            </a:solidFill>
            <a:ln>
              <a:solidFill>
                <a:schemeClr val="bg1"/>
              </a:solidFill>
            </a:ln>
          </p:spPr>
          <p:txBody>
            <a:bodyPr wrap="square" lIns="0" tIns="0" rIns="0" bIns="0" rtlCol="0"/>
            <a:lstStyle/>
            <a:p>
              <a:endParaRPr/>
            </a:p>
          </p:txBody>
        </p:sp>
      </p:grpSp>
      <p:pic>
        <p:nvPicPr>
          <p:cNvPr id="12" name="object 12"/>
          <p:cNvPicPr/>
          <p:nvPr/>
        </p:nvPicPr>
        <p:blipFill>
          <a:blip r:embed="rId3" cstate="print"/>
          <a:stretch>
            <a:fillRect/>
          </a:stretch>
        </p:blipFill>
        <p:spPr>
          <a:xfrm>
            <a:off x="1904979" y="2883425"/>
            <a:ext cx="1149691" cy="1149691"/>
          </a:xfrm>
          <a:prstGeom prst="rect">
            <a:avLst/>
          </a:prstGeom>
          <a:ln>
            <a:solidFill>
              <a:schemeClr val="bg1"/>
            </a:solidFill>
          </a:ln>
        </p:spPr>
      </p:pic>
      <p:sp>
        <p:nvSpPr>
          <p:cNvPr id="13" name="object 13"/>
          <p:cNvSpPr/>
          <p:nvPr/>
        </p:nvSpPr>
        <p:spPr>
          <a:xfrm>
            <a:off x="3575805" y="2288549"/>
            <a:ext cx="2200275" cy="949325"/>
          </a:xfrm>
          <a:custGeom>
            <a:avLst/>
            <a:gdLst/>
            <a:ahLst/>
            <a:cxnLst/>
            <a:rect l="l" t="t" r="r" b="b"/>
            <a:pathLst>
              <a:path w="2200275" h="949325">
                <a:moveTo>
                  <a:pt x="377762" y="751964"/>
                </a:moveTo>
                <a:lnTo>
                  <a:pt x="0" y="901820"/>
                </a:lnTo>
                <a:lnTo>
                  <a:pt x="18732" y="949041"/>
                </a:lnTo>
                <a:lnTo>
                  <a:pt x="396493" y="799185"/>
                </a:lnTo>
                <a:lnTo>
                  <a:pt x="377762" y="751964"/>
                </a:lnTo>
                <a:close/>
              </a:path>
              <a:path w="2200275" h="949325">
                <a:moveTo>
                  <a:pt x="897185" y="545912"/>
                </a:moveTo>
                <a:lnTo>
                  <a:pt x="519423" y="695769"/>
                </a:lnTo>
                <a:lnTo>
                  <a:pt x="538154" y="742988"/>
                </a:lnTo>
                <a:lnTo>
                  <a:pt x="915917" y="593132"/>
                </a:lnTo>
                <a:lnTo>
                  <a:pt x="897185" y="545912"/>
                </a:lnTo>
                <a:close/>
              </a:path>
              <a:path w="2200275" h="949325">
                <a:moveTo>
                  <a:pt x="1416607" y="339860"/>
                </a:moveTo>
                <a:lnTo>
                  <a:pt x="1038846" y="489716"/>
                </a:lnTo>
                <a:lnTo>
                  <a:pt x="1057577" y="536937"/>
                </a:lnTo>
                <a:lnTo>
                  <a:pt x="1435340" y="387081"/>
                </a:lnTo>
                <a:lnTo>
                  <a:pt x="1416607" y="339860"/>
                </a:lnTo>
                <a:close/>
              </a:path>
              <a:path w="2200275" h="949325">
                <a:moveTo>
                  <a:pt x="1936031" y="133809"/>
                </a:moveTo>
                <a:lnTo>
                  <a:pt x="1558268" y="283665"/>
                </a:lnTo>
                <a:lnTo>
                  <a:pt x="1577000" y="330885"/>
                </a:lnTo>
                <a:lnTo>
                  <a:pt x="1954762" y="181029"/>
                </a:lnTo>
                <a:lnTo>
                  <a:pt x="1936031" y="133809"/>
                </a:lnTo>
                <a:close/>
              </a:path>
              <a:path w="2200275" h="949325">
                <a:moveTo>
                  <a:pt x="2173828" y="46922"/>
                </a:moveTo>
                <a:lnTo>
                  <a:pt x="2155057" y="46922"/>
                </a:lnTo>
                <a:lnTo>
                  <a:pt x="2173790" y="94142"/>
                </a:lnTo>
                <a:lnTo>
                  <a:pt x="2110947" y="119071"/>
                </a:lnTo>
                <a:lnTo>
                  <a:pt x="2080162" y="179033"/>
                </a:lnTo>
                <a:lnTo>
                  <a:pt x="2077422" y="188740"/>
                </a:lnTo>
                <a:lnTo>
                  <a:pt x="2078577" y="198408"/>
                </a:lnTo>
                <a:lnTo>
                  <a:pt x="2083273" y="206938"/>
                </a:lnTo>
                <a:lnTo>
                  <a:pt x="2091157" y="213230"/>
                </a:lnTo>
                <a:lnTo>
                  <a:pt x="2100864" y="215970"/>
                </a:lnTo>
                <a:lnTo>
                  <a:pt x="2110532" y="214815"/>
                </a:lnTo>
                <a:lnTo>
                  <a:pt x="2119062" y="210119"/>
                </a:lnTo>
                <a:lnTo>
                  <a:pt x="2125353" y="202235"/>
                </a:lnTo>
                <a:lnTo>
                  <a:pt x="2200272" y="56311"/>
                </a:lnTo>
                <a:lnTo>
                  <a:pt x="2173828" y="46922"/>
                </a:lnTo>
                <a:close/>
              </a:path>
              <a:path w="2200275" h="949325">
                <a:moveTo>
                  <a:pt x="2092214" y="71851"/>
                </a:moveTo>
                <a:lnTo>
                  <a:pt x="2077690" y="77613"/>
                </a:lnTo>
                <a:lnTo>
                  <a:pt x="2096423" y="124832"/>
                </a:lnTo>
                <a:lnTo>
                  <a:pt x="2110947" y="119071"/>
                </a:lnTo>
                <a:lnTo>
                  <a:pt x="2128563" y="84758"/>
                </a:lnTo>
                <a:lnTo>
                  <a:pt x="2092214" y="71851"/>
                </a:lnTo>
                <a:close/>
              </a:path>
              <a:path w="2200275" h="949325">
                <a:moveTo>
                  <a:pt x="2128563" y="84758"/>
                </a:moveTo>
                <a:lnTo>
                  <a:pt x="2110947" y="119071"/>
                </a:lnTo>
                <a:lnTo>
                  <a:pt x="2172961" y="94471"/>
                </a:lnTo>
                <a:lnTo>
                  <a:pt x="2155918" y="94471"/>
                </a:lnTo>
                <a:lnTo>
                  <a:pt x="2128563" y="84758"/>
                </a:lnTo>
                <a:close/>
              </a:path>
              <a:path w="2200275" h="949325">
                <a:moveTo>
                  <a:pt x="2141821" y="58933"/>
                </a:moveTo>
                <a:lnTo>
                  <a:pt x="2128563" y="84758"/>
                </a:lnTo>
                <a:lnTo>
                  <a:pt x="2155918" y="94471"/>
                </a:lnTo>
                <a:lnTo>
                  <a:pt x="2141821" y="58933"/>
                </a:lnTo>
                <a:close/>
              </a:path>
              <a:path w="2200275" h="949325">
                <a:moveTo>
                  <a:pt x="2159823" y="58933"/>
                </a:moveTo>
                <a:lnTo>
                  <a:pt x="2141821" y="58933"/>
                </a:lnTo>
                <a:lnTo>
                  <a:pt x="2155918" y="94471"/>
                </a:lnTo>
                <a:lnTo>
                  <a:pt x="2172961" y="94471"/>
                </a:lnTo>
                <a:lnTo>
                  <a:pt x="2173790" y="94142"/>
                </a:lnTo>
                <a:lnTo>
                  <a:pt x="2159823" y="58933"/>
                </a:lnTo>
                <a:close/>
              </a:path>
              <a:path w="2200275" h="949325">
                <a:moveTo>
                  <a:pt x="2155057" y="46922"/>
                </a:moveTo>
                <a:lnTo>
                  <a:pt x="2092214" y="71851"/>
                </a:lnTo>
                <a:lnTo>
                  <a:pt x="2128563" y="84758"/>
                </a:lnTo>
                <a:lnTo>
                  <a:pt x="2141821" y="58933"/>
                </a:lnTo>
                <a:lnTo>
                  <a:pt x="2159823" y="58933"/>
                </a:lnTo>
                <a:lnTo>
                  <a:pt x="2155057" y="46922"/>
                </a:lnTo>
                <a:close/>
              </a:path>
              <a:path w="2200275" h="949325">
                <a:moveTo>
                  <a:pt x="2035710" y="0"/>
                </a:moveTo>
                <a:lnTo>
                  <a:pt x="2026280" y="2428"/>
                </a:lnTo>
                <a:lnTo>
                  <a:pt x="2018449" y="8215"/>
                </a:lnTo>
                <a:lnTo>
                  <a:pt x="2013259" y="16865"/>
                </a:lnTo>
                <a:lnTo>
                  <a:pt x="2011833" y="26849"/>
                </a:lnTo>
                <a:lnTo>
                  <a:pt x="2014261" y="36279"/>
                </a:lnTo>
                <a:lnTo>
                  <a:pt x="2020048" y="44110"/>
                </a:lnTo>
                <a:lnTo>
                  <a:pt x="2028698" y="49299"/>
                </a:lnTo>
                <a:lnTo>
                  <a:pt x="2092214" y="71851"/>
                </a:lnTo>
                <a:lnTo>
                  <a:pt x="2155057" y="46922"/>
                </a:lnTo>
                <a:lnTo>
                  <a:pt x="2173828" y="46922"/>
                </a:lnTo>
                <a:lnTo>
                  <a:pt x="2045695" y="1427"/>
                </a:lnTo>
                <a:lnTo>
                  <a:pt x="2035710" y="0"/>
                </a:lnTo>
                <a:close/>
              </a:path>
            </a:pathLst>
          </a:custGeom>
          <a:solidFill>
            <a:srgbClr val="8FA7C4"/>
          </a:solidFill>
          <a:ln>
            <a:solidFill>
              <a:schemeClr val="bg1"/>
            </a:solidFill>
          </a:ln>
        </p:spPr>
        <p:txBody>
          <a:bodyPr wrap="square" lIns="0" tIns="0" rIns="0" bIns="0" rtlCol="0"/>
          <a:lstStyle/>
          <a:p>
            <a:endParaRPr/>
          </a:p>
        </p:txBody>
      </p:sp>
    </p:spTree>
    <p:extLst>
      <p:ext uri="{BB962C8B-B14F-4D97-AF65-F5344CB8AC3E}">
        <p14:creationId xmlns:p14="http://schemas.microsoft.com/office/powerpoint/2010/main" val="41858882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208661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Calibri"/>
                <a:cs typeface="Calibri"/>
              </a:rPr>
              <a:t>Scaling</a:t>
            </a:r>
            <a:r>
              <a:rPr sz="2400" spc="-35" dirty="0">
                <a:solidFill>
                  <a:srgbClr val="FFFFFF"/>
                </a:solidFill>
                <a:latin typeface="Calibri"/>
                <a:cs typeface="Calibri"/>
              </a:rPr>
              <a:t> </a:t>
            </a:r>
            <a:r>
              <a:rPr sz="2400" spc="-20" dirty="0">
                <a:solidFill>
                  <a:srgbClr val="FFFFFF"/>
                </a:solidFill>
                <a:latin typeface="Calibri"/>
                <a:cs typeface="Calibri"/>
              </a:rPr>
              <a:t>Vertically</a:t>
            </a:r>
            <a:endParaRPr sz="2400">
              <a:latin typeface="Calibri"/>
              <a:cs typeface="Calibri"/>
            </a:endParaRPr>
          </a:p>
        </p:txBody>
      </p:sp>
      <p:sp>
        <p:nvSpPr>
          <p:cNvPr id="3" name="object 3"/>
          <p:cNvSpPr txBox="1"/>
          <p:nvPr/>
        </p:nvSpPr>
        <p:spPr>
          <a:xfrm>
            <a:off x="366732" y="718819"/>
            <a:ext cx="7032625" cy="3327400"/>
          </a:xfrm>
          <a:prstGeom prst="rect">
            <a:avLst/>
          </a:prstGeom>
        </p:spPr>
        <p:txBody>
          <a:bodyPr vert="horz" wrap="square" lIns="0" tIns="157480" rIns="0" bIns="0" rtlCol="0">
            <a:spAutoFit/>
          </a:bodyPr>
          <a:lstStyle/>
          <a:p>
            <a:pPr marL="12700">
              <a:lnSpc>
                <a:spcPct val="100000"/>
              </a:lnSpc>
              <a:spcBef>
                <a:spcPts val="1240"/>
              </a:spcBef>
            </a:pPr>
            <a:r>
              <a:rPr sz="1800" spc="-10" dirty="0">
                <a:solidFill>
                  <a:srgbClr val="FFFFFF"/>
                </a:solidFill>
                <a:latin typeface="Calibri"/>
                <a:cs typeface="Calibri"/>
              </a:rPr>
              <a:t>Examples</a:t>
            </a:r>
            <a:r>
              <a:rPr sz="1800" spc="-5" dirty="0">
                <a:solidFill>
                  <a:srgbClr val="FFFFFF"/>
                </a:solidFill>
                <a:latin typeface="Calibri"/>
                <a:cs typeface="Calibri"/>
              </a:rPr>
              <a:t> </a:t>
            </a:r>
            <a:r>
              <a:rPr sz="1800" dirty="0">
                <a:solidFill>
                  <a:srgbClr val="FFFFFF"/>
                </a:solidFill>
                <a:latin typeface="Calibri"/>
                <a:cs typeface="Calibri"/>
              </a:rPr>
              <a:t>of </a:t>
            </a:r>
            <a:r>
              <a:rPr sz="1800" spc="-10" dirty="0">
                <a:solidFill>
                  <a:srgbClr val="FFFFFF"/>
                </a:solidFill>
                <a:latin typeface="Calibri"/>
                <a:cs typeface="Calibri"/>
              </a:rPr>
              <a:t>vertical</a:t>
            </a:r>
            <a:r>
              <a:rPr sz="1800" spc="-5" dirty="0">
                <a:solidFill>
                  <a:srgbClr val="FFFFFF"/>
                </a:solidFill>
                <a:latin typeface="Calibri"/>
                <a:cs typeface="Calibri"/>
              </a:rPr>
              <a:t> scaling</a:t>
            </a:r>
            <a:r>
              <a:rPr sz="1800" spc="5" dirty="0">
                <a:solidFill>
                  <a:srgbClr val="FFFFFF"/>
                </a:solidFill>
                <a:latin typeface="Calibri"/>
                <a:cs typeface="Calibri"/>
              </a:rPr>
              <a:t> </a:t>
            </a:r>
            <a:r>
              <a:rPr sz="1800" spc="-10" dirty="0">
                <a:solidFill>
                  <a:srgbClr val="FFFFFF"/>
                </a:solidFill>
                <a:latin typeface="Calibri"/>
                <a:cs typeface="Calibri"/>
              </a:rPr>
              <a:t>are:</a:t>
            </a:r>
            <a:endParaRPr sz="1800">
              <a:latin typeface="Calibri"/>
              <a:cs typeface="Calibri"/>
            </a:endParaRPr>
          </a:p>
          <a:p>
            <a:pPr marL="298450" indent="-285750">
              <a:lnSpc>
                <a:spcPct val="100000"/>
              </a:lnSpc>
              <a:spcBef>
                <a:spcPts val="1140"/>
              </a:spcBef>
              <a:buFont typeface="Wingdings"/>
              <a:buChar char=""/>
              <a:tabLst>
                <a:tab pos="298450" algn="l"/>
              </a:tabLst>
            </a:pPr>
            <a:r>
              <a:rPr sz="1800" spc="-10" dirty="0">
                <a:solidFill>
                  <a:srgbClr val="FFFFFF"/>
                </a:solidFill>
                <a:latin typeface="Calibri"/>
                <a:cs typeface="Calibri"/>
              </a:rPr>
              <a:t>Amazon EC2 instances</a:t>
            </a:r>
            <a:endParaRPr sz="180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Amazon</a:t>
            </a:r>
            <a:r>
              <a:rPr sz="1800" dirty="0">
                <a:solidFill>
                  <a:srgbClr val="FFFFFF"/>
                </a:solidFill>
                <a:latin typeface="Calibri"/>
                <a:cs typeface="Calibri"/>
              </a:rPr>
              <a:t> RDS</a:t>
            </a:r>
            <a:r>
              <a:rPr sz="1800" spc="-5" dirty="0">
                <a:solidFill>
                  <a:srgbClr val="FFFFFF"/>
                </a:solidFill>
                <a:latin typeface="Calibri"/>
                <a:cs typeface="Calibri"/>
              </a:rPr>
              <a:t> </a:t>
            </a:r>
            <a:r>
              <a:rPr sz="1800" spc="-10" dirty="0">
                <a:solidFill>
                  <a:srgbClr val="FFFFFF"/>
                </a:solidFill>
                <a:latin typeface="Calibri"/>
                <a:cs typeface="Calibri"/>
              </a:rPr>
              <a:t>Database</a:t>
            </a:r>
            <a:r>
              <a:rPr sz="1800" spc="5" dirty="0">
                <a:solidFill>
                  <a:srgbClr val="FFFFFF"/>
                </a:solidFill>
                <a:latin typeface="Calibri"/>
                <a:cs typeface="Calibri"/>
              </a:rPr>
              <a:t> </a:t>
            </a:r>
            <a:r>
              <a:rPr sz="1800" spc="-10" dirty="0">
                <a:solidFill>
                  <a:srgbClr val="FFFFFF"/>
                </a:solidFill>
                <a:latin typeface="Calibri"/>
                <a:cs typeface="Calibri"/>
              </a:rPr>
              <a:t>instances</a:t>
            </a:r>
            <a:endParaRPr sz="1800">
              <a:latin typeface="Calibri"/>
              <a:cs typeface="Calibri"/>
            </a:endParaRPr>
          </a:p>
          <a:p>
            <a:pPr>
              <a:lnSpc>
                <a:spcPct val="100000"/>
              </a:lnSpc>
              <a:buClr>
                <a:srgbClr val="FFFFFF"/>
              </a:buClr>
              <a:buFont typeface="Wingdings"/>
              <a:buChar char=""/>
            </a:pPr>
            <a:endParaRPr sz="2200">
              <a:latin typeface="Calibri"/>
              <a:cs typeface="Calibri"/>
            </a:endParaRPr>
          </a:p>
          <a:p>
            <a:pPr marL="12700">
              <a:lnSpc>
                <a:spcPct val="100000"/>
              </a:lnSpc>
              <a:spcBef>
                <a:spcPts val="1655"/>
              </a:spcBef>
            </a:pPr>
            <a:r>
              <a:rPr sz="1800" spc="-5" dirty="0">
                <a:solidFill>
                  <a:srgbClr val="FFFFFF"/>
                </a:solidFill>
                <a:latin typeface="Calibri"/>
                <a:cs typeface="Calibri"/>
              </a:rPr>
              <a:t>Limitations</a:t>
            </a:r>
            <a:r>
              <a:rPr sz="1800" spc="-20" dirty="0">
                <a:solidFill>
                  <a:srgbClr val="FFFFFF"/>
                </a:solidFill>
                <a:latin typeface="Calibri"/>
                <a:cs typeface="Calibri"/>
              </a:rPr>
              <a:t> </a:t>
            </a:r>
            <a:r>
              <a:rPr sz="1800" dirty="0">
                <a:solidFill>
                  <a:srgbClr val="FFFFFF"/>
                </a:solidFill>
                <a:latin typeface="Calibri"/>
                <a:cs typeface="Calibri"/>
              </a:rPr>
              <a:t>of</a:t>
            </a:r>
            <a:r>
              <a:rPr sz="1800" spc="-15" dirty="0">
                <a:solidFill>
                  <a:srgbClr val="FFFFFF"/>
                </a:solidFill>
                <a:latin typeface="Calibri"/>
                <a:cs typeface="Calibri"/>
              </a:rPr>
              <a:t> </a:t>
            </a:r>
            <a:r>
              <a:rPr sz="1800" spc="-5" dirty="0">
                <a:solidFill>
                  <a:srgbClr val="FFFFFF"/>
                </a:solidFill>
                <a:latin typeface="Calibri"/>
                <a:cs typeface="Calibri"/>
              </a:rPr>
              <a:t>scaling</a:t>
            </a:r>
            <a:r>
              <a:rPr sz="1800" spc="-10" dirty="0">
                <a:solidFill>
                  <a:srgbClr val="FFFFFF"/>
                </a:solidFill>
                <a:latin typeface="Calibri"/>
                <a:cs typeface="Calibri"/>
              </a:rPr>
              <a:t> </a:t>
            </a:r>
            <a:r>
              <a:rPr sz="1800" spc="-5" dirty="0">
                <a:solidFill>
                  <a:srgbClr val="FFFFFF"/>
                </a:solidFill>
                <a:latin typeface="Calibri"/>
                <a:cs typeface="Calibri"/>
              </a:rPr>
              <a:t>vertically:</a:t>
            </a:r>
            <a:endParaRPr sz="180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Often</a:t>
            </a:r>
            <a:r>
              <a:rPr sz="1800" spc="20" dirty="0">
                <a:solidFill>
                  <a:srgbClr val="FFFFFF"/>
                </a:solidFill>
                <a:latin typeface="Calibri"/>
                <a:cs typeface="Calibri"/>
              </a:rPr>
              <a:t> </a:t>
            </a:r>
            <a:r>
              <a:rPr sz="1800" spc="-10" dirty="0">
                <a:solidFill>
                  <a:srgbClr val="FFFFFF"/>
                </a:solidFill>
                <a:latin typeface="Calibri"/>
                <a:cs typeface="Calibri"/>
              </a:rPr>
              <a:t>requires</a:t>
            </a:r>
            <a:r>
              <a:rPr sz="1800" spc="10" dirty="0">
                <a:solidFill>
                  <a:srgbClr val="FFFFFF"/>
                </a:solidFill>
                <a:latin typeface="Calibri"/>
                <a:cs typeface="Calibri"/>
              </a:rPr>
              <a:t> </a:t>
            </a:r>
            <a:r>
              <a:rPr sz="1800" spc="-5" dirty="0">
                <a:solidFill>
                  <a:srgbClr val="FFFFFF"/>
                </a:solidFill>
                <a:latin typeface="Calibri"/>
                <a:cs typeface="Calibri"/>
              </a:rPr>
              <a:t>manual</a:t>
            </a:r>
            <a:r>
              <a:rPr sz="1800" spc="20" dirty="0">
                <a:solidFill>
                  <a:srgbClr val="FFFFFF"/>
                </a:solidFill>
                <a:latin typeface="Calibri"/>
                <a:cs typeface="Calibri"/>
              </a:rPr>
              <a:t> </a:t>
            </a:r>
            <a:r>
              <a:rPr sz="1800" spc="-10" dirty="0">
                <a:solidFill>
                  <a:srgbClr val="FFFFFF"/>
                </a:solidFill>
                <a:latin typeface="Calibri"/>
                <a:cs typeface="Calibri"/>
              </a:rPr>
              <a:t>intervention</a:t>
            </a:r>
            <a:r>
              <a:rPr sz="1800" spc="20" dirty="0">
                <a:solidFill>
                  <a:srgbClr val="FFFFFF"/>
                </a:solidFill>
                <a:latin typeface="Calibri"/>
                <a:cs typeface="Calibri"/>
              </a:rPr>
              <a:t> </a:t>
            </a:r>
            <a:r>
              <a:rPr sz="1800" spc="-5" dirty="0">
                <a:solidFill>
                  <a:srgbClr val="FFFFFF"/>
                </a:solidFill>
                <a:latin typeface="Calibri"/>
                <a:cs typeface="Calibri"/>
              </a:rPr>
              <a:t>(though</a:t>
            </a:r>
            <a:r>
              <a:rPr sz="1800" spc="20" dirty="0">
                <a:solidFill>
                  <a:srgbClr val="FFFFFF"/>
                </a:solidFill>
                <a:latin typeface="Calibri"/>
                <a:cs typeface="Calibri"/>
              </a:rPr>
              <a:t> </a:t>
            </a:r>
            <a:r>
              <a:rPr sz="1800" spc="-5" dirty="0">
                <a:solidFill>
                  <a:srgbClr val="FFFFFF"/>
                </a:solidFill>
                <a:latin typeface="Calibri"/>
                <a:cs typeface="Calibri"/>
              </a:rPr>
              <a:t>can</a:t>
            </a:r>
            <a:r>
              <a:rPr sz="1800" spc="25" dirty="0">
                <a:solidFill>
                  <a:srgbClr val="FFFFFF"/>
                </a:solidFill>
                <a:latin typeface="Calibri"/>
                <a:cs typeface="Calibri"/>
              </a:rPr>
              <a:t> </a:t>
            </a:r>
            <a:r>
              <a:rPr sz="1800" dirty="0">
                <a:solidFill>
                  <a:srgbClr val="FFFFFF"/>
                </a:solidFill>
                <a:latin typeface="Calibri"/>
                <a:cs typeface="Calibri"/>
              </a:rPr>
              <a:t>be</a:t>
            </a:r>
            <a:r>
              <a:rPr sz="1800" spc="20" dirty="0">
                <a:solidFill>
                  <a:srgbClr val="FFFFFF"/>
                </a:solidFill>
                <a:latin typeface="Calibri"/>
                <a:cs typeface="Calibri"/>
              </a:rPr>
              <a:t> </a:t>
            </a:r>
            <a:r>
              <a:rPr sz="1800" spc="-10" dirty="0">
                <a:solidFill>
                  <a:srgbClr val="FFFFFF"/>
                </a:solidFill>
                <a:latin typeface="Calibri"/>
                <a:cs typeface="Calibri"/>
              </a:rPr>
              <a:t>scripted/automated)</a:t>
            </a:r>
            <a:endParaRPr sz="1800">
              <a:latin typeface="Calibri"/>
              <a:cs typeface="Calibri"/>
            </a:endParaRPr>
          </a:p>
          <a:p>
            <a:pPr marL="298450" indent="-285750">
              <a:lnSpc>
                <a:spcPct val="100000"/>
              </a:lnSpc>
              <a:spcBef>
                <a:spcPts val="1140"/>
              </a:spcBef>
              <a:buFont typeface="Wingdings"/>
              <a:buChar char=""/>
              <a:tabLst>
                <a:tab pos="298450" algn="l"/>
              </a:tabLst>
            </a:pPr>
            <a:r>
              <a:rPr sz="1800" spc="-15" dirty="0">
                <a:solidFill>
                  <a:srgbClr val="FFFFFF"/>
                </a:solidFill>
                <a:latin typeface="Calibri"/>
                <a:cs typeface="Calibri"/>
              </a:rPr>
              <a:t>Typically</a:t>
            </a:r>
            <a:r>
              <a:rPr sz="1800" spc="-25" dirty="0">
                <a:solidFill>
                  <a:srgbClr val="FFFFFF"/>
                </a:solidFill>
                <a:latin typeface="Calibri"/>
                <a:cs typeface="Calibri"/>
              </a:rPr>
              <a:t> </a:t>
            </a:r>
            <a:r>
              <a:rPr sz="1800" spc="-10" dirty="0">
                <a:solidFill>
                  <a:srgbClr val="FFFFFF"/>
                </a:solidFill>
                <a:latin typeface="Calibri"/>
                <a:cs typeface="Calibri"/>
              </a:rPr>
              <a:t>requires</a:t>
            </a:r>
            <a:r>
              <a:rPr sz="1800" spc="-20" dirty="0">
                <a:solidFill>
                  <a:srgbClr val="FFFFFF"/>
                </a:solidFill>
                <a:latin typeface="Calibri"/>
                <a:cs typeface="Calibri"/>
              </a:rPr>
              <a:t> </a:t>
            </a:r>
            <a:r>
              <a:rPr sz="1800" spc="-5" dirty="0">
                <a:solidFill>
                  <a:srgbClr val="FFFFFF"/>
                </a:solidFill>
                <a:latin typeface="Calibri"/>
                <a:cs typeface="Calibri"/>
              </a:rPr>
              <a:t>downtime</a:t>
            </a:r>
            <a:endParaRPr sz="180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Can </a:t>
            </a:r>
            <a:r>
              <a:rPr sz="1800" spc="-10" dirty="0">
                <a:solidFill>
                  <a:srgbClr val="FFFFFF"/>
                </a:solidFill>
                <a:latin typeface="Calibri"/>
                <a:cs typeface="Calibri"/>
              </a:rPr>
              <a:t>reach</a:t>
            </a:r>
            <a:r>
              <a:rPr sz="1800" dirty="0">
                <a:solidFill>
                  <a:srgbClr val="FFFFFF"/>
                </a:solidFill>
                <a:latin typeface="Calibri"/>
                <a:cs typeface="Calibri"/>
              </a:rPr>
              <a:t> a</a:t>
            </a:r>
            <a:r>
              <a:rPr sz="1800" spc="-5" dirty="0">
                <a:solidFill>
                  <a:srgbClr val="FFFFFF"/>
                </a:solidFill>
                <a:latin typeface="Calibri"/>
                <a:cs typeface="Calibri"/>
              </a:rPr>
              <a:t> limit</a:t>
            </a:r>
            <a:r>
              <a:rPr sz="1800" spc="-10"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scalability</a:t>
            </a:r>
            <a:endParaRPr sz="1800">
              <a:latin typeface="Calibri"/>
              <a:cs typeface="Calibri"/>
            </a:endParaRPr>
          </a:p>
        </p:txBody>
      </p:sp>
    </p:spTree>
    <p:extLst>
      <p:ext uri="{BB962C8B-B14F-4D97-AF65-F5344CB8AC3E}">
        <p14:creationId xmlns:p14="http://schemas.microsoft.com/office/powerpoint/2010/main" val="31477385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242951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Calibri"/>
                <a:cs typeface="Calibri"/>
              </a:rPr>
              <a:t>Scaling</a:t>
            </a:r>
            <a:r>
              <a:rPr sz="2400" spc="-30" dirty="0">
                <a:solidFill>
                  <a:srgbClr val="FFFFFF"/>
                </a:solidFill>
                <a:latin typeface="Calibri"/>
                <a:cs typeface="Calibri"/>
              </a:rPr>
              <a:t> </a:t>
            </a:r>
            <a:r>
              <a:rPr sz="2400" spc="-15" dirty="0">
                <a:solidFill>
                  <a:srgbClr val="FFFFFF"/>
                </a:solidFill>
                <a:latin typeface="Calibri"/>
                <a:cs typeface="Calibri"/>
              </a:rPr>
              <a:t>Horizontally</a:t>
            </a:r>
            <a:endParaRPr sz="2400">
              <a:latin typeface="Calibri"/>
              <a:cs typeface="Calibri"/>
            </a:endParaRPr>
          </a:p>
        </p:txBody>
      </p:sp>
      <p:sp>
        <p:nvSpPr>
          <p:cNvPr id="3" name="object 3"/>
          <p:cNvSpPr txBox="1"/>
          <p:nvPr/>
        </p:nvSpPr>
        <p:spPr>
          <a:xfrm>
            <a:off x="1953135" y="3251200"/>
            <a:ext cx="160147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MT"/>
                <a:cs typeface="Arial MT"/>
              </a:rPr>
              <a:t>T3</a:t>
            </a:r>
            <a:r>
              <a:rPr sz="2400" spc="-60" dirty="0">
                <a:solidFill>
                  <a:srgbClr val="FFFFFF"/>
                </a:solidFill>
                <a:latin typeface="Arial MT"/>
                <a:cs typeface="Arial MT"/>
              </a:rPr>
              <a:t> </a:t>
            </a:r>
            <a:r>
              <a:rPr sz="2400" spc="-5" dirty="0">
                <a:solidFill>
                  <a:srgbClr val="FFFFFF"/>
                </a:solidFill>
                <a:latin typeface="Arial MT"/>
                <a:cs typeface="Arial MT"/>
              </a:rPr>
              <a:t>instance</a:t>
            </a:r>
            <a:endParaRPr sz="2400">
              <a:latin typeface="Arial MT"/>
              <a:cs typeface="Arial MT"/>
            </a:endParaRPr>
          </a:p>
        </p:txBody>
      </p:sp>
      <p:grpSp>
        <p:nvGrpSpPr>
          <p:cNvPr id="4" name="object 4"/>
          <p:cNvGrpSpPr/>
          <p:nvPr/>
        </p:nvGrpSpPr>
        <p:grpSpPr>
          <a:xfrm>
            <a:off x="3682401" y="3702415"/>
            <a:ext cx="2774950" cy="1396365"/>
            <a:chOff x="3682401" y="3702415"/>
            <a:chExt cx="2774950" cy="1396365"/>
          </a:xfrm>
        </p:grpSpPr>
        <p:sp>
          <p:nvSpPr>
            <p:cNvPr id="5" name="object 5"/>
            <p:cNvSpPr/>
            <p:nvPr/>
          </p:nvSpPr>
          <p:spPr>
            <a:xfrm>
              <a:off x="4734842" y="4141509"/>
              <a:ext cx="1716405" cy="951230"/>
            </a:xfrm>
            <a:custGeom>
              <a:avLst/>
              <a:gdLst/>
              <a:ahLst/>
              <a:cxnLst/>
              <a:rect l="l" t="t" r="r" b="b"/>
              <a:pathLst>
                <a:path w="1716404" h="951229">
                  <a:moveTo>
                    <a:pt x="0" y="11082"/>
                  </a:moveTo>
                  <a:lnTo>
                    <a:pt x="0" y="950882"/>
                  </a:lnTo>
                </a:path>
                <a:path w="1716404" h="951229">
                  <a:moveTo>
                    <a:pt x="27019" y="0"/>
                  </a:moveTo>
                  <a:lnTo>
                    <a:pt x="1678019" y="0"/>
                  </a:lnTo>
                </a:path>
                <a:path w="1716404" h="951229">
                  <a:moveTo>
                    <a:pt x="1715777" y="341"/>
                  </a:moveTo>
                  <a:lnTo>
                    <a:pt x="1715777" y="940141"/>
                  </a:lnTo>
                </a:path>
                <a:path w="1716404" h="951229">
                  <a:moveTo>
                    <a:pt x="37418" y="950882"/>
                  </a:moveTo>
                  <a:lnTo>
                    <a:pt x="1688418" y="950882"/>
                  </a:lnTo>
                </a:path>
              </a:pathLst>
            </a:custGeom>
            <a:ln w="12700">
              <a:solidFill>
                <a:schemeClr val="bg1"/>
              </a:solidFill>
              <a:prstDash val="sysDash"/>
            </a:ln>
          </p:spPr>
          <p:txBody>
            <a:bodyPr wrap="square" lIns="0" tIns="0" rIns="0" bIns="0" rtlCol="0"/>
            <a:lstStyle/>
            <a:p>
              <a:endParaRPr/>
            </a:p>
          </p:txBody>
        </p:sp>
        <p:sp>
          <p:nvSpPr>
            <p:cNvPr id="6" name="object 6"/>
            <p:cNvSpPr/>
            <p:nvPr/>
          </p:nvSpPr>
          <p:spPr>
            <a:xfrm>
              <a:off x="3682401" y="3702415"/>
              <a:ext cx="1055370" cy="449580"/>
            </a:xfrm>
            <a:custGeom>
              <a:avLst/>
              <a:gdLst/>
              <a:ahLst/>
              <a:cxnLst/>
              <a:rect l="l" t="t" r="r" b="b"/>
              <a:pathLst>
                <a:path w="1055370" h="449579">
                  <a:moveTo>
                    <a:pt x="1007548" y="418475"/>
                  </a:moveTo>
                  <a:lnTo>
                    <a:pt x="1002872" y="430282"/>
                  </a:lnTo>
                  <a:lnTo>
                    <a:pt x="1050102" y="448989"/>
                  </a:lnTo>
                  <a:lnTo>
                    <a:pt x="1054778" y="437182"/>
                  </a:lnTo>
                  <a:lnTo>
                    <a:pt x="1007548" y="418475"/>
                  </a:lnTo>
                  <a:close/>
                </a:path>
                <a:path w="1055370" h="449579">
                  <a:moveTo>
                    <a:pt x="924896" y="385737"/>
                  </a:moveTo>
                  <a:lnTo>
                    <a:pt x="920219" y="397544"/>
                  </a:lnTo>
                  <a:lnTo>
                    <a:pt x="967449" y="416252"/>
                  </a:lnTo>
                  <a:lnTo>
                    <a:pt x="972126" y="404444"/>
                  </a:lnTo>
                  <a:lnTo>
                    <a:pt x="924896" y="385737"/>
                  </a:lnTo>
                  <a:close/>
                </a:path>
                <a:path w="1055370" h="449579">
                  <a:moveTo>
                    <a:pt x="842243" y="352999"/>
                  </a:moveTo>
                  <a:lnTo>
                    <a:pt x="837566" y="364807"/>
                  </a:lnTo>
                  <a:lnTo>
                    <a:pt x="884796" y="383514"/>
                  </a:lnTo>
                  <a:lnTo>
                    <a:pt x="889473" y="371707"/>
                  </a:lnTo>
                  <a:lnTo>
                    <a:pt x="842243" y="352999"/>
                  </a:lnTo>
                  <a:close/>
                </a:path>
                <a:path w="1055370" h="449579">
                  <a:moveTo>
                    <a:pt x="759590" y="320262"/>
                  </a:moveTo>
                  <a:lnTo>
                    <a:pt x="754914" y="332069"/>
                  </a:lnTo>
                  <a:lnTo>
                    <a:pt x="802144" y="350776"/>
                  </a:lnTo>
                  <a:lnTo>
                    <a:pt x="806820" y="338969"/>
                  </a:lnTo>
                  <a:lnTo>
                    <a:pt x="759590" y="320262"/>
                  </a:lnTo>
                  <a:close/>
                </a:path>
                <a:path w="1055370" h="449579">
                  <a:moveTo>
                    <a:pt x="676937" y="287524"/>
                  </a:moveTo>
                  <a:lnTo>
                    <a:pt x="672261" y="299331"/>
                  </a:lnTo>
                  <a:lnTo>
                    <a:pt x="719491" y="318038"/>
                  </a:lnTo>
                  <a:lnTo>
                    <a:pt x="724167" y="306231"/>
                  </a:lnTo>
                  <a:lnTo>
                    <a:pt x="676937" y="287524"/>
                  </a:lnTo>
                  <a:close/>
                </a:path>
                <a:path w="1055370" h="449579">
                  <a:moveTo>
                    <a:pt x="594286" y="254786"/>
                  </a:moveTo>
                  <a:lnTo>
                    <a:pt x="589608" y="266593"/>
                  </a:lnTo>
                  <a:lnTo>
                    <a:pt x="636838" y="285300"/>
                  </a:lnTo>
                  <a:lnTo>
                    <a:pt x="641516" y="273493"/>
                  </a:lnTo>
                  <a:lnTo>
                    <a:pt x="594286" y="254786"/>
                  </a:lnTo>
                  <a:close/>
                </a:path>
                <a:path w="1055370" h="449579">
                  <a:moveTo>
                    <a:pt x="511633" y="222048"/>
                  </a:moveTo>
                  <a:lnTo>
                    <a:pt x="506956" y="233855"/>
                  </a:lnTo>
                  <a:lnTo>
                    <a:pt x="554186" y="252562"/>
                  </a:lnTo>
                  <a:lnTo>
                    <a:pt x="558863" y="240755"/>
                  </a:lnTo>
                  <a:lnTo>
                    <a:pt x="511633" y="222048"/>
                  </a:lnTo>
                  <a:close/>
                </a:path>
                <a:path w="1055370" h="449579">
                  <a:moveTo>
                    <a:pt x="428980" y="189310"/>
                  </a:moveTo>
                  <a:lnTo>
                    <a:pt x="424304" y="201117"/>
                  </a:lnTo>
                  <a:lnTo>
                    <a:pt x="471533" y="219825"/>
                  </a:lnTo>
                  <a:lnTo>
                    <a:pt x="476210" y="208017"/>
                  </a:lnTo>
                  <a:lnTo>
                    <a:pt x="428980" y="189310"/>
                  </a:lnTo>
                  <a:close/>
                </a:path>
                <a:path w="1055370" h="449579">
                  <a:moveTo>
                    <a:pt x="346327" y="156571"/>
                  </a:moveTo>
                  <a:lnTo>
                    <a:pt x="341651" y="168380"/>
                  </a:lnTo>
                  <a:lnTo>
                    <a:pt x="388881" y="187087"/>
                  </a:lnTo>
                  <a:lnTo>
                    <a:pt x="393557" y="175280"/>
                  </a:lnTo>
                  <a:lnTo>
                    <a:pt x="346327" y="156571"/>
                  </a:lnTo>
                  <a:close/>
                </a:path>
                <a:path w="1055370" h="449579">
                  <a:moveTo>
                    <a:pt x="263676" y="123835"/>
                  </a:moveTo>
                  <a:lnTo>
                    <a:pt x="258998" y="135642"/>
                  </a:lnTo>
                  <a:lnTo>
                    <a:pt x="306228" y="154349"/>
                  </a:lnTo>
                  <a:lnTo>
                    <a:pt x="310906" y="142542"/>
                  </a:lnTo>
                  <a:lnTo>
                    <a:pt x="263676" y="123835"/>
                  </a:lnTo>
                  <a:close/>
                </a:path>
                <a:path w="1055370" h="449579">
                  <a:moveTo>
                    <a:pt x="181023" y="91097"/>
                  </a:moveTo>
                  <a:lnTo>
                    <a:pt x="176345" y="102904"/>
                  </a:lnTo>
                  <a:lnTo>
                    <a:pt x="223575" y="121611"/>
                  </a:lnTo>
                  <a:lnTo>
                    <a:pt x="228253" y="109804"/>
                  </a:lnTo>
                  <a:lnTo>
                    <a:pt x="181023" y="91097"/>
                  </a:lnTo>
                  <a:close/>
                </a:path>
                <a:path w="1055370" h="449579">
                  <a:moveTo>
                    <a:pt x="98370" y="58359"/>
                  </a:moveTo>
                  <a:lnTo>
                    <a:pt x="93692" y="70166"/>
                  </a:lnTo>
                  <a:lnTo>
                    <a:pt x="140924" y="88873"/>
                  </a:lnTo>
                  <a:lnTo>
                    <a:pt x="145600" y="77066"/>
                  </a:lnTo>
                  <a:lnTo>
                    <a:pt x="98370" y="58359"/>
                  </a:lnTo>
                  <a:close/>
                </a:path>
                <a:path w="1055370" h="449579">
                  <a:moveTo>
                    <a:pt x="73741" y="0"/>
                  </a:moveTo>
                  <a:lnTo>
                    <a:pt x="0" y="26225"/>
                  </a:lnTo>
                  <a:lnTo>
                    <a:pt x="35783" y="95832"/>
                  </a:lnTo>
                  <a:lnTo>
                    <a:pt x="39611" y="97061"/>
                  </a:lnTo>
                  <a:lnTo>
                    <a:pt x="45849" y="93854"/>
                  </a:lnTo>
                  <a:lnTo>
                    <a:pt x="47077" y="90026"/>
                  </a:lnTo>
                  <a:lnTo>
                    <a:pt x="22340" y="41903"/>
                  </a:lnTo>
                  <a:lnTo>
                    <a:pt x="11041" y="37428"/>
                  </a:lnTo>
                  <a:lnTo>
                    <a:pt x="11702" y="35759"/>
                  </a:lnTo>
                  <a:lnTo>
                    <a:pt x="11093" y="35759"/>
                  </a:lnTo>
                  <a:lnTo>
                    <a:pt x="14613" y="26873"/>
                  </a:lnTo>
                  <a:lnTo>
                    <a:pt x="15221" y="26873"/>
                  </a:lnTo>
                  <a:lnTo>
                    <a:pt x="15717" y="25620"/>
                  </a:lnTo>
                  <a:lnTo>
                    <a:pt x="39601" y="25620"/>
                  </a:lnTo>
                  <a:lnTo>
                    <a:pt x="77997" y="11965"/>
                  </a:lnTo>
                  <a:lnTo>
                    <a:pt x="79722" y="8333"/>
                  </a:lnTo>
                  <a:lnTo>
                    <a:pt x="77372" y="1725"/>
                  </a:lnTo>
                  <a:lnTo>
                    <a:pt x="73741" y="0"/>
                  </a:lnTo>
                  <a:close/>
                </a:path>
                <a:path w="1055370" h="449579">
                  <a:moveTo>
                    <a:pt x="27016" y="30096"/>
                  </a:moveTo>
                  <a:lnTo>
                    <a:pt x="17931" y="33327"/>
                  </a:lnTo>
                  <a:lnTo>
                    <a:pt x="22340" y="41903"/>
                  </a:lnTo>
                  <a:lnTo>
                    <a:pt x="58271" y="56135"/>
                  </a:lnTo>
                  <a:lnTo>
                    <a:pt x="62947" y="44328"/>
                  </a:lnTo>
                  <a:lnTo>
                    <a:pt x="27016" y="30096"/>
                  </a:lnTo>
                  <a:close/>
                </a:path>
                <a:path w="1055370" h="449579">
                  <a:moveTo>
                    <a:pt x="17931" y="33327"/>
                  </a:moveTo>
                  <a:lnTo>
                    <a:pt x="11802" y="35507"/>
                  </a:lnTo>
                  <a:lnTo>
                    <a:pt x="11041" y="37428"/>
                  </a:lnTo>
                  <a:lnTo>
                    <a:pt x="22340" y="41903"/>
                  </a:lnTo>
                  <a:lnTo>
                    <a:pt x="17931" y="33327"/>
                  </a:lnTo>
                  <a:close/>
                </a:path>
                <a:path w="1055370" h="449579">
                  <a:moveTo>
                    <a:pt x="14613" y="26873"/>
                  </a:moveTo>
                  <a:lnTo>
                    <a:pt x="11093" y="35759"/>
                  </a:lnTo>
                  <a:lnTo>
                    <a:pt x="11802" y="35507"/>
                  </a:lnTo>
                  <a:lnTo>
                    <a:pt x="14957" y="27540"/>
                  </a:lnTo>
                  <a:lnTo>
                    <a:pt x="14613" y="26873"/>
                  </a:lnTo>
                  <a:close/>
                </a:path>
                <a:path w="1055370" h="449579">
                  <a:moveTo>
                    <a:pt x="11802" y="35507"/>
                  </a:moveTo>
                  <a:lnTo>
                    <a:pt x="11093" y="35759"/>
                  </a:lnTo>
                  <a:lnTo>
                    <a:pt x="11702" y="35759"/>
                  </a:lnTo>
                  <a:lnTo>
                    <a:pt x="11802" y="35507"/>
                  </a:lnTo>
                  <a:close/>
                </a:path>
                <a:path w="1055370" h="449579">
                  <a:moveTo>
                    <a:pt x="14957" y="27540"/>
                  </a:moveTo>
                  <a:lnTo>
                    <a:pt x="11802" y="35507"/>
                  </a:lnTo>
                  <a:lnTo>
                    <a:pt x="17931" y="33327"/>
                  </a:lnTo>
                  <a:lnTo>
                    <a:pt x="14957" y="27540"/>
                  </a:lnTo>
                  <a:close/>
                </a:path>
                <a:path w="1055370" h="449579">
                  <a:moveTo>
                    <a:pt x="15717" y="25620"/>
                  </a:moveTo>
                  <a:lnTo>
                    <a:pt x="14957" y="27540"/>
                  </a:lnTo>
                  <a:lnTo>
                    <a:pt x="17931" y="33327"/>
                  </a:lnTo>
                  <a:lnTo>
                    <a:pt x="27016" y="30096"/>
                  </a:lnTo>
                  <a:lnTo>
                    <a:pt x="15717" y="25620"/>
                  </a:lnTo>
                  <a:close/>
                </a:path>
                <a:path w="1055370" h="449579">
                  <a:moveTo>
                    <a:pt x="39601" y="25620"/>
                  </a:moveTo>
                  <a:lnTo>
                    <a:pt x="15717" y="25620"/>
                  </a:lnTo>
                  <a:lnTo>
                    <a:pt x="27016" y="30096"/>
                  </a:lnTo>
                  <a:lnTo>
                    <a:pt x="39601" y="25620"/>
                  </a:lnTo>
                  <a:close/>
                </a:path>
                <a:path w="1055370" h="449579">
                  <a:moveTo>
                    <a:pt x="15221" y="26873"/>
                  </a:moveTo>
                  <a:lnTo>
                    <a:pt x="14613" y="26873"/>
                  </a:lnTo>
                  <a:lnTo>
                    <a:pt x="14957" y="27540"/>
                  </a:lnTo>
                  <a:lnTo>
                    <a:pt x="15221" y="26873"/>
                  </a:lnTo>
                  <a:close/>
                </a:path>
              </a:pathLst>
            </a:custGeom>
            <a:solidFill>
              <a:srgbClr val="8FA7C4"/>
            </a:solidFill>
            <a:ln>
              <a:solidFill>
                <a:schemeClr val="bg1"/>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2202690" y="2085983"/>
            <a:ext cx="1149691" cy="1149692"/>
          </a:xfrm>
          <a:prstGeom prst="rect">
            <a:avLst/>
          </a:prstGeom>
          <a:ln>
            <a:solidFill>
              <a:schemeClr val="bg1"/>
            </a:solidFill>
          </a:ln>
        </p:spPr>
      </p:pic>
      <p:pic>
        <p:nvPicPr>
          <p:cNvPr id="8" name="object 8"/>
          <p:cNvPicPr/>
          <p:nvPr/>
        </p:nvPicPr>
        <p:blipFill>
          <a:blip r:embed="rId2" cstate="print"/>
          <a:stretch>
            <a:fillRect/>
          </a:stretch>
        </p:blipFill>
        <p:spPr>
          <a:xfrm>
            <a:off x="4106433" y="2088610"/>
            <a:ext cx="1149692" cy="1149691"/>
          </a:xfrm>
          <a:prstGeom prst="rect">
            <a:avLst/>
          </a:prstGeom>
          <a:ln>
            <a:solidFill>
              <a:schemeClr val="bg1"/>
            </a:solidFill>
          </a:ln>
        </p:spPr>
      </p:pic>
      <p:sp>
        <p:nvSpPr>
          <p:cNvPr id="9" name="object 9"/>
          <p:cNvSpPr txBox="1"/>
          <p:nvPr/>
        </p:nvSpPr>
        <p:spPr>
          <a:xfrm>
            <a:off x="3856879" y="3251200"/>
            <a:ext cx="3547110" cy="167893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tabLst>
                <a:tab pos="1957705" algn="l"/>
              </a:tabLst>
            </a:pPr>
            <a:r>
              <a:rPr sz="3600" spc="-7" baseline="-2314" dirty="0">
                <a:solidFill>
                  <a:srgbClr val="FFFFFF"/>
                </a:solidFill>
                <a:latin typeface="Arial MT"/>
                <a:cs typeface="Arial MT"/>
              </a:rPr>
              <a:t>T3</a:t>
            </a:r>
            <a:r>
              <a:rPr sz="3600" spc="7" baseline="-2314" dirty="0">
                <a:solidFill>
                  <a:srgbClr val="FFFFFF"/>
                </a:solidFill>
                <a:latin typeface="Arial MT"/>
                <a:cs typeface="Arial MT"/>
              </a:rPr>
              <a:t> </a:t>
            </a:r>
            <a:r>
              <a:rPr sz="3600" spc="-7" baseline="-2314" dirty="0">
                <a:solidFill>
                  <a:srgbClr val="FFFFFF"/>
                </a:solidFill>
                <a:latin typeface="Arial MT"/>
                <a:cs typeface="Arial MT"/>
              </a:rPr>
              <a:t>instance	</a:t>
            </a:r>
            <a:r>
              <a:rPr sz="2400" spc="-5" dirty="0">
                <a:solidFill>
                  <a:srgbClr val="FFFFFF"/>
                </a:solidFill>
                <a:latin typeface="Arial MT"/>
                <a:cs typeface="Arial MT"/>
              </a:rPr>
              <a:t>T3</a:t>
            </a:r>
            <a:r>
              <a:rPr sz="2400" spc="-55" dirty="0">
                <a:solidFill>
                  <a:srgbClr val="FFFFFF"/>
                </a:solidFill>
                <a:latin typeface="Arial MT"/>
                <a:cs typeface="Arial MT"/>
              </a:rPr>
              <a:t> </a:t>
            </a:r>
            <a:r>
              <a:rPr sz="2400" spc="-5" dirty="0">
                <a:solidFill>
                  <a:srgbClr val="FFFFFF"/>
                </a:solidFill>
                <a:latin typeface="Arial MT"/>
                <a:cs typeface="Arial MT"/>
              </a:rPr>
              <a:t>instance</a:t>
            </a:r>
            <a:endParaRPr sz="2400">
              <a:latin typeface="Arial MT"/>
              <a:cs typeface="Arial MT"/>
            </a:endParaRPr>
          </a:p>
          <a:p>
            <a:pPr>
              <a:lnSpc>
                <a:spcPct val="100000"/>
              </a:lnSpc>
              <a:spcBef>
                <a:spcPts val="15"/>
              </a:spcBef>
            </a:pPr>
            <a:endParaRPr sz="3900">
              <a:latin typeface="Arial MT"/>
              <a:cs typeface="Arial MT"/>
            </a:endParaRPr>
          </a:p>
          <a:p>
            <a:pPr marL="1052195" marR="1118870" algn="ctr">
              <a:lnSpc>
                <a:spcPts val="1900"/>
              </a:lnSpc>
            </a:pPr>
            <a:r>
              <a:rPr sz="1600" spc="-5" dirty="0">
                <a:solidFill>
                  <a:srgbClr val="FFFFFF"/>
                </a:solidFill>
                <a:latin typeface="Arial MT"/>
                <a:cs typeface="Arial MT"/>
              </a:rPr>
              <a:t>t3.medium</a:t>
            </a:r>
            <a:r>
              <a:rPr sz="1600" spc="-50" dirty="0">
                <a:solidFill>
                  <a:srgbClr val="FFFFFF"/>
                </a:solidFill>
                <a:latin typeface="Arial MT"/>
                <a:cs typeface="Arial MT"/>
              </a:rPr>
              <a:t> </a:t>
            </a:r>
            <a:r>
              <a:rPr sz="1600" spc="-5" dirty="0">
                <a:solidFill>
                  <a:srgbClr val="FFFFFF"/>
                </a:solidFill>
                <a:latin typeface="Arial MT"/>
                <a:cs typeface="Arial MT"/>
              </a:rPr>
              <a:t>with </a:t>
            </a:r>
            <a:r>
              <a:rPr sz="1600" spc="-425" dirty="0">
                <a:solidFill>
                  <a:srgbClr val="FFFFFF"/>
                </a:solidFill>
                <a:latin typeface="Arial MT"/>
                <a:cs typeface="Arial MT"/>
              </a:rPr>
              <a:t> </a:t>
            </a:r>
            <a:r>
              <a:rPr sz="1600" dirty="0">
                <a:solidFill>
                  <a:srgbClr val="FFFFFF"/>
                </a:solidFill>
                <a:latin typeface="Arial MT"/>
                <a:cs typeface="Arial MT"/>
              </a:rPr>
              <a:t>2 </a:t>
            </a:r>
            <a:r>
              <a:rPr sz="1600" spc="-5" dirty="0">
                <a:solidFill>
                  <a:srgbClr val="FFFFFF"/>
                </a:solidFill>
                <a:latin typeface="Arial MT"/>
                <a:cs typeface="Arial MT"/>
              </a:rPr>
              <a:t>vCPU and </a:t>
            </a:r>
            <a:r>
              <a:rPr sz="1600" dirty="0">
                <a:solidFill>
                  <a:srgbClr val="FFFFFF"/>
                </a:solidFill>
                <a:latin typeface="Arial MT"/>
                <a:cs typeface="Arial MT"/>
              </a:rPr>
              <a:t>4 </a:t>
            </a:r>
            <a:r>
              <a:rPr sz="1600" spc="5" dirty="0">
                <a:solidFill>
                  <a:srgbClr val="FFFFFF"/>
                </a:solidFill>
                <a:latin typeface="Arial MT"/>
                <a:cs typeface="Arial MT"/>
              </a:rPr>
              <a:t> </a:t>
            </a:r>
            <a:r>
              <a:rPr sz="1600" spc="-5" dirty="0">
                <a:solidFill>
                  <a:srgbClr val="FFFFFF"/>
                </a:solidFill>
                <a:latin typeface="Arial MT"/>
                <a:cs typeface="Arial MT"/>
              </a:rPr>
              <a:t>GiB</a:t>
            </a:r>
            <a:r>
              <a:rPr sz="1600" spc="-10" dirty="0">
                <a:solidFill>
                  <a:srgbClr val="FFFFFF"/>
                </a:solidFill>
                <a:latin typeface="Arial MT"/>
                <a:cs typeface="Arial MT"/>
              </a:rPr>
              <a:t> RAM</a:t>
            </a:r>
            <a:endParaRPr sz="1600">
              <a:latin typeface="Arial MT"/>
              <a:cs typeface="Arial MT"/>
            </a:endParaRPr>
          </a:p>
        </p:txBody>
      </p:sp>
      <p:pic>
        <p:nvPicPr>
          <p:cNvPr id="10" name="object 10"/>
          <p:cNvPicPr/>
          <p:nvPr/>
        </p:nvPicPr>
        <p:blipFill>
          <a:blip r:embed="rId2" cstate="print"/>
          <a:stretch>
            <a:fillRect/>
          </a:stretch>
        </p:blipFill>
        <p:spPr>
          <a:xfrm>
            <a:off x="6051594" y="2088009"/>
            <a:ext cx="1149691" cy="1149691"/>
          </a:xfrm>
          <a:prstGeom prst="rect">
            <a:avLst/>
          </a:prstGeom>
          <a:ln>
            <a:solidFill>
              <a:schemeClr val="bg1"/>
            </a:solidFill>
          </a:ln>
        </p:spPr>
      </p:pic>
      <p:sp>
        <p:nvSpPr>
          <p:cNvPr id="11" name="object 11"/>
          <p:cNvSpPr txBox="1"/>
          <p:nvPr/>
        </p:nvSpPr>
        <p:spPr>
          <a:xfrm>
            <a:off x="7729848" y="3251200"/>
            <a:ext cx="160147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MT"/>
                <a:cs typeface="Arial MT"/>
              </a:rPr>
              <a:t>T3</a:t>
            </a:r>
            <a:r>
              <a:rPr sz="2400" spc="-60" dirty="0">
                <a:solidFill>
                  <a:srgbClr val="FFFFFF"/>
                </a:solidFill>
                <a:latin typeface="Arial MT"/>
                <a:cs typeface="Arial MT"/>
              </a:rPr>
              <a:t> </a:t>
            </a:r>
            <a:r>
              <a:rPr sz="2400" spc="-5" dirty="0">
                <a:solidFill>
                  <a:srgbClr val="FFFFFF"/>
                </a:solidFill>
                <a:latin typeface="Arial MT"/>
                <a:cs typeface="Arial MT"/>
              </a:rPr>
              <a:t>instance</a:t>
            </a:r>
            <a:endParaRPr sz="2400">
              <a:latin typeface="Arial MT"/>
              <a:cs typeface="Arial MT"/>
            </a:endParaRPr>
          </a:p>
        </p:txBody>
      </p:sp>
      <p:pic>
        <p:nvPicPr>
          <p:cNvPr id="12" name="object 12"/>
          <p:cNvPicPr/>
          <p:nvPr/>
        </p:nvPicPr>
        <p:blipFill>
          <a:blip r:embed="rId2" cstate="print"/>
          <a:stretch>
            <a:fillRect/>
          </a:stretch>
        </p:blipFill>
        <p:spPr>
          <a:xfrm>
            <a:off x="7979403" y="2087408"/>
            <a:ext cx="1149691" cy="1149692"/>
          </a:xfrm>
          <a:prstGeom prst="rect">
            <a:avLst/>
          </a:prstGeom>
          <a:ln>
            <a:solidFill>
              <a:schemeClr val="bg1"/>
            </a:solidFill>
          </a:ln>
        </p:spPr>
      </p:pic>
    </p:spTree>
    <p:extLst>
      <p:ext uri="{BB962C8B-B14F-4D97-AF65-F5344CB8AC3E}">
        <p14:creationId xmlns:p14="http://schemas.microsoft.com/office/powerpoint/2010/main" val="9425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63753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2:</a:t>
            </a:r>
            <a:r>
              <a:rPr sz="2400" b="0" spc="-15" dirty="0">
                <a:solidFill>
                  <a:srgbClr val="FFFFFF"/>
                </a:solidFill>
                <a:latin typeface="Calibri"/>
                <a:cs typeface="Calibri"/>
              </a:rPr>
              <a:t> </a:t>
            </a:r>
            <a:r>
              <a:rPr sz="2400" b="0" spc="-5" dirty="0">
                <a:solidFill>
                  <a:srgbClr val="FFFFFF"/>
                </a:solidFill>
                <a:latin typeface="Calibri"/>
                <a:cs typeface="Calibri"/>
              </a:rPr>
              <a:t>Deployment</a:t>
            </a:r>
            <a:r>
              <a:rPr sz="2400" b="0" spc="-15" dirty="0">
                <a:solidFill>
                  <a:srgbClr val="FFFFFF"/>
                </a:solidFill>
                <a:latin typeface="Calibri"/>
                <a:cs typeface="Calibri"/>
              </a:rPr>
              <a:t> </a:t>
            </a:r>
            <a:r>
              <a:rPr sz="2400" b="0" spc="-5" dirty="0">
                <a:solidFill>
                  <a:srgbClr val="FFFFFF"/>
                </a:solidFill>
                <a:latin typeface="Calibri"/>
                <a:cs typeface="Calibri"/>
              </a:rPr>
              <a:t>Models</a:t>
            </a:r>
            <a:r>
              <a:rPr sz="2400" b="0" spc="-20" dirty="0">
                <a:solidFill>
                  <a:srgbClr val="FFFFFF"/>
                </a:solidFill>
                <a:latin typeface="Calibri"/>
                <a:cs typeface="Calibri"/>
              </a:rPr>
              <a:t> </a:t>
            </a:r>
            <a:r>
              <a:rPr sz="2400" b="0" dirty="0">
                <a:solidFill>
                  <a:srgbClr val="FFFFFF"/>
                </a:solidFill>
                <a:latin typeface="Calibri"/>
                <a:cs typeface="Calibri"/>
              </a:rPr>
              <a:t>–</a:t>
            </a:r>
            <a:r>
              <a:rPr sz="2400" b="0" spc="-5" dirty="0">
                <a:solidFill>
                  <a:srgbClr val="FFFFFF"/>
                </a:solidFill>
                <a:latin typeface="Calibri"/>
                <a:cs typeface="Calibri"/>
              </a:rPr>
              <a:t> Public</a:t>
            </a:r>
            <a:r>
              <a:rPr sz="2400" b="0" spc="-15" dirty="0">
                <a:solidFill>
                  <a:srgbClr val="FFFFFF"/>
                </a:solidFill>
                <a:latin typeface="Calibri"/>
                <a:cs typeface="Calibri"/>
              </a:rPr>
              <a:t> </a:t>
            </a:r>
            <a:r>
              <a:rPr sz="2400" b="0" spc="-5" dirty="0">
                <a:solidFill>
                  <a:srgbClr val="FFFFFF"/>
                </a:solidFill>
                <a:latin typeface="Calibri"/>
                <a:cs typeface="Calibri"/>
              </a:rPr>
              <a:t>Cloud</a:t>
            </a:r>
            <a:endParaRPr sz="2400">
              <a:latin typeface="Calibri"/>
              <a:cs typeface="Calibri"/>
            </a:endParaRPr>
          </a:p>
        </p:txBody>
      </p:sp>
      <p:pic>
        <p:nvPicPr>
          <p:cNvPr id="3" name="object 3"/>
          <p:cNvPicPr/>
          <p:nvPr/>
        </p:nvPicPr>
        <p:blipFill>
          <a:blip r:embed="rId2" cstate="print"/>
          <a:stretch>
            <a:fillRect/>
          </a:stretch>
        </p:blipFill>
        <p:spPr>
          <a:xfrm>
            <a:off x="2378223" y="3490662"/>
            <a:ext cx="1211316" cy="1211316"/>
          </a:xfrm>
          <a:prstGeom prst="rect">
            <a:avLst/>
          </a:prstGeom>
        </p:spPr>
      </p:pic>
      <p:sp>
        <p:nvSpPr>
          <p:cNvPr id="4" name="object 4"/>
          <p:cNvSpPr txBox="1"/>
          <p:nvPr/>
        </p:nvSpPr>
        <p:spPr>
          <a:xfrm>
            <a:off x="7693572" y="2897118"/>
            <a:ext cx="2947670" cy="2009775"/>
          </a:xfrm>
          <a:prstGeom prst="rect">
            <a:avLst/>
          </a:prstGeom>
          <a:ln w="12700">
            <a:solidFill>
              <a:srgbClr val="FAFAFA"/>
            </a:solidFill>
          </a:ln>
        </p:spPr>
        <p:txBody>
          <a:bodyPr vert="horz" wrap="square" lIns="0" tIns="74295" rIns="0" bIns="0" rtlCol="0">
            <a:spAutoFit/>
          </a:bodyPr>
          <a:lstStyle/>
          <a:p>
            <a:pPr marL="457200">
              <a:lnSpc>
                <a:spcPct val="100000"/>
              </a:lnSpc>
              <a:spcBef>
                <a:spcPts val="585"/>
              </a:spcBef>
            </a:pPr>
            <a:r>
              <a:rPr sz="1200" spc="-20" dirty="0">
                <a:solidFill>
                  <a:srgbClr val="FAFAFA"/>
                </a:solidFill>
                <a:latin typeface="Calibri"/>
                <a:cs typeface="Calibri"/>
              </a:rPr>
              <a:t>AWS</a:t>
            </a:r>
            <a:r>
              <a:rPr sz="1200" spc="-40" dirty="0">
                <a:solidFill>
                  <a:srgbClr val="FAFAFA"/>
                </a:solidFill>
                <a:latin typeface="Calibri"/>
                <a:cs typeface="Calibri"/>
              </a:rPr>
              <a:t> </a:t>
            </a:r>
            <a:r>
              <a:rPr sz="1200" spc="-5" dirty="0">
                <a:solidFill>
                  <a:srgbClr val="FAFAFA"/>
                </a:solidFill>
                <a:latin typeface="Calibri"/>
                <a:cs typeface="Calibri"/>
              </a:rPr>
              <a:t>Cloud</a:t>
            </a:r>
            <a:endParaRPr sz="1200">
              <a:latin typeface="Calibri"/>
              <a:cs typeface="Calibri"/>
            </a:endParaRPr>
          </a:p>
        </p:txBody>
      </p:sp>
      <p:pic>
        <p:nvPicPr>
          <p:cNvPr id="5" name="object 5"/>
          <p:cNvPicPr/>
          <p:nvPr/>
        </p:nvPicPr>
        <p:blipFill>
          <a:blip r:embed="rId3" cstate="print"/>
          <a:stretch>
            <a:fillRect/>
          </a:stretch>
        </p:blipFill>
        <p:spPr>
          <a:xfrm>
            <a:off x="7693572" y="2897118"/>
            <a:ext cx="330200" cy="330200"/>
          </a:xfrm>
          <a:prstGeom prst="rect">
            <a:avLst/>
          </a:prstGeom>
        </p:spPr>
      </p:pic>
      <p:sp>
        <p:nvSpPr>
          <p:cNvPr id="6" name="object 6"/>
          <p:cNvSpPr txBox="1"/>
          <p:nvPr/>
        </p:nvSpPr>
        <p:spPr>
          <a:xfrm>
            <a:off x="8650959" y="2451100"/>
            <a:ext cx="1162685" cy="269240"/>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FFFFFF"/>
                </a:solidFill>
                <a:latin typeface="Arial"/>
                <a:cs typeface="Arial"/>
              </a:rPr>
              <a:t>Public</a:t>
            </a:r>
            <a:r>
              <a:rPr sz="1600" spc="-40" dirty="0">
                <a:solidFill>
                  <a:srgbClr val="FFFFFF"/>
                </a:solidFill>
                <a:latin typeface="Arial"/>
                <a:cs typeface="Arial"/>
              </a:rPr>
              <a:t> </a:t>
            </a:r>
            <a:r>
              <a:rPr sz="1600" spc="-10" dirty="0">
                <a:solidFill>
                  <a:srgbClr val="FFFFFF"/>
                </a:solidFill>
                <a:latin typeface="Arial"/>
                <a:cs typeface="Arial"/>
              </a:rPr>
              <a:t>Cloud</a:t>
            </a:r>
            <a:endParaRPr sz="1600">
              <a:latin typeface="Arial"/>
              <a:cs typeface="Arial"/>
            </a:endParaRPr>
          </a:p>
        </p:txBody>
      </p:sp>
      <p:pic>
        <p:nvPicPr>
          <p:cNvPr id="7" name="object 7"/>
          <p:cNvPicPr/>
          <p:nvPr/>
        </p:nvPicPr>
        <p:blipFill>
          <a:blip r:embed="rId4" cstate="print"/>
          <a:stretch>
            <a:fillRect/>
          </a:stretch>
        </p:blipFill>
        <p:spPr>
          <a:xfrm>
            <a:off x="8302830" y="3085867"/>
            <a:ext cx="1707395" cy="1707395"/>
          </a:xfrm>
          <a:prstGeom prst="rect">
            <a:avLst/>
          </a:prstGeom>
        </p:spPr>
      </p:pic>
      <p:grpSp>
        <p:nvGrpSpPr>
          <p:cNvPr id="8" name="object 8"/>
          <p:cNvGrpSpPr/>
          <p:nvPr/>
        </p:nvGrpSpPr>
        <p:grpSpPr>
          <a:xfrm>
            <a:off x="3732898" y="3513434"/>
            <a:ext cx="3674110" cy="1043305"/>
            <a:chOff x="3732898" y="3513434"/>
            <a:chExt cx="3674110" cy="1043305"/>
          </a:xfrm>
        </p:grpSpPr>
        <p:sp>
          <p:nvSpPr>
            <p:cNvPr id="9" name="object 9"/>
            <p:cNvSpPr/>
            <p:nvPr/>
          </p:nvSpPr>
          <p:spPr>
            <a:xfrm>
              <a:off x="3732898" y="3913489"/>
              <a:ext cx="3674110" cy="103505"/>
            </a:xfrm>
            <a:custGeom>
              <a:avLst/>
              <a:gdLst/>
              <a:ahLst/>
              <a:cxnLst/>
              <a:rect l="l" t="t" r="r" b="b"/>
              <a:pathLst>
                <a:path w="3674109" h="103504">
                  <a:moveTo>
                    <a:pt x="58900" y="0"/>
                  </a:moveTo>
                  <a:lnTo>
                    <a:pt x="0" y="51537"/>
                  </a:lnTo>
                  <a:lnTo>
                    <a:pt x="58900" y="103077"/>
                  </a:lnTo>
                  <a:lnTo>
                    <a:pt x="62911" y="102809"/>
                  </a:lnTo>
                  <a:lnTo>
                    <a:pt x="67530" y="97530"/>
                  </a:lnTo>
                  <a:lnTo>
                    <a:pt x="67263" y="93518"/>
                  </a:lnTo>
                  <a:lnTo>
                    <a:pt x="26541" y="57887"/>
                  </a:lnTo>
                  <a:lnTo>
                    <a:pt x="9650" y="57887"/>
                  </a:lnTo>
                  <a:lnTo>
                    <a:pt x="9650" y="45187"/>
                  </a:lnTo>
                  <a:lnTo>
                    <a:pt x="26542" y="45187"/>
                  </a:lnTo>
                  <a:lnTo>
                    <a:pt x="67263" y="9558"/>
                  </a:lnTo>
                  <a:lnTo>
                    <a:pt x="67530" y="5546"/>
                  </a:lnTo>
                  <a:lnTo>
                    <a:pt x="62911" y="267"/>
                  </a:lnTo>
                  <a:lnTo>
                    <a:pt x="58900" y="0"/>
                  </a:lnTo>
                  <a:close/>
                </a:path>
                <a:path w="3674109" h="103504">
                  <a:moveTo>
                    <a:pt x="3615066" y="1"/>
                  </a:moveTo>
                  <a:lnTo>
                    <a:pt x="3611054" y="267"/>
                  </a:lnTo>
                  <a:lnTo>
                    <a:pt x="3606435" y="5547"/>
                  </a:lnTo>
                  <a:lnTo>
                    <a:pt x="3606702" y="9559"/>
                  </a:lnTo>
                  <a:lnTo>
                    <a:pt x="3647423" y="45189"/>
                  </a:lnTo>
                  <a:lnTo>
                    <a:pt x="3664314" y="45189"/>
                  </a:lnTo>
                  <a:lnTo>
                    <a:pt x="3664314" y="57889"/>
                  </a:lnTo>
                  <a:lnTo>
                    <a:pt x="3647423" y="57889"/>
                  </a:lnTo>
                  <a:lnTo>
                    <a:pt x="3606702" y="93520"/>
                  </a:lnTo>
                  <a:lnTo>
                    <a:pt x="3606435" y="97532"/>
                  </a:lnTo>
                  <a:lnTo>
                    <a:pt x="3611054" y="102810"/>
                  </a:lnTo>
                  <a:lnTo>
                    <a:pt x="3615066" y="103077"/>
                  </a:lnTo>
                  <a:lnTo>
                    <a:pt x="3666709" y="57889"/>
                  </a:lnTo>
                  <a:lnTo>
                    <a:pt x="3664314" y="57889"/>
                  </a:lnTo>
                  <a:lnTo>
                    <a:pt x="3666710" y="57887"/>
                  </a:lnTo>
                  <a:lnTo>
                    <a:pt x="3673966" y="51539"/>
                  </a:lnTo>
                  <a:lnTo>
                    <a:pt x="3615066" y="1"/>
                  </a:lnTo>
                  <a:close/>
                </a:path>
                <a:path w="3674109" h="103504">
                  <a:moveTo>
                    <a:pt x="3654680" y="51539"/>
                  </a:moveTo>
                  <a:lnTo>
                    <a:pt x="3647423" y="57889"/>
                  </a:lnTo>
                  <a:lnTo>
                    <a:pt x="3664314" y="57889"/>
                  </a:lnTo>
                  <a:lnTo>
                    <a:pt x="3664314" y="56318"/>
                  </a:lnTo>
                  <a:lnTo>
                    <a:pt x="3660141" y="56316"/>
                  </a:lnTo>
                  <a:lnTo>
                    <a:pt x="3654680" y="51539"/>
                  </a:lnTo>
                  <a:close/>
                </a:path>
                <a:path w="3674109" h="103504">
                  <a:moveTo>
                    <a:pt x="26542" y="45187"/>
                  </a:moveTo>
                  <a:lnTo>
                    <a:pt x="19285" y="51539"/>
                  </a:lnTo>
                  <a:lnTo>
                    <a:pt x="26541" y="57887"/>
                  </a:lnTo>
                  <a:lnTo>
                    <a:pt x="3647425" y="57887"/>
                  </a:lnTo>
                  <a:lnTo>
                    <a:pt x="3654680" y="51539"/>
                  </a:lnTo>
                  <a:lnTo>
                    <a:pt x="3647423" y="45189"/>
                  </a:lnTo>
                  <a:lnTo>
                    <a:pt x="26542" y="45187"/>
                  </a:lnTo>
                  <a:close/>
                </a:path>
                <a:path w="3674109" h="103504">
                  <a:moveTo>
                    <a:pt x="9650" y="45187"/>
                  </a:moveTo>
                  <a:lnTo>
                    <a:pt x="9650" y="57887"/>
                  </a:lnTo>
                  <a:lnTo>
                    <a:pt x="26541" y="57887"/>
                  </a:lnTo>
                  <a:lnTo>
                    <a:pt x="24746" y="56316"/>
                  </a:lnTo>
                  <a:lnTo>
                    <a:pt x="13823" y="56316"/>
                  </a:lnTo>
                  <a:lnTo>
                    <a:pt x="13823" y="46760"/>
                  </a:lnTo>
                  <a:lnTo>
                    <a:pt x="24746" y="46760"/>
                  </a:lnTo>
                  <a:lnTo>
                    <a:pt x="26542" y="45187"/>
                  </a:lnTo>
                  <a:lnTo>
                    <a:pt x="9650" y="45187"/>
                  </a:lnTo>
                  <a:close/>
                </a:path>
                <a:path w="3674109" h="103504">
                  <a:moveTo>
                    <a:pt x="3660142" y="46760"/>
                  </a:moveTo>
                  <a:lnTo>
                    <a:pt x="3654680" y="51539"/>
                  </a:lnTo>
                  <a:lnTo>
                    <a:pt x="3660142" y="56318"/>
                  </a:lnTo>
                  <a:lnTo>
                    <a:pt x="3660142" y="46760"/>
                  </a:lnTo>
                  <a:close/>
                </a:path>
                <a:path w="3674109" h="103504">
                  <a:moveTo>
                    <a:pt x="3664314" y="46760"/>
                  </a:moveTo>
                  <a:lnTo>
                    <a:pt x="3660142" y="46760"/>
                  </a:lnTo>
                  <a:lnTo>
                    <a:pt x="3660142" y="56318"/>
                  </a:lnTo>
                  <a:lnTo>
                    <a:pt x="3664314" y="56318"/>
                  </a:lnTo>
                  <a:lnTo>
                    <a:pt x="3664314" y="46760"/>
                  </a:lnTo>
                  <a:close/>
                </a:path>
                <a:path w="3674109" h="103504">
                  <a:moveTo>
                    <a:pt x="13823" y="46760"/>
                  </a:moveTo>
                  <a:lnTo>
                    <a:pt x="13823" y="56316"/>
                  </a:lnTo>
                  <a:lnTo>
                    <a:pt x="19284" y="51537"/>
                  </a:lnTo>
                  <a:lnTo>
                    <a:pt x="13823" y="46760"/>
                  </a:lnTo>
                  <a:close/>
                </a:path>
                <a:path w="3674109" h="103504">
                  <a:moveTo>
                    <a:pt x="19284" y="51538"/>
                  </a:moveTo>
                  <a:lnTo>
                    <a:pt x="13823" y="56316"/>
                  </a:lnTo>
                  <a:lnTo>
                    <a:pt x="24746" y="56316"/>
                  </a:lnTo>
                  <a:lnTo>
                    <a:pt x="19284" y="51538"/>
                  </a:lnTo>
                  <a:close/>
                </a:path>
                <a:path w="3674109" h="103504">
                  <a:moveTo>
                    <a:pt x="3647423" y="45189"/>
                  </a:moveTo>
                  <a:lnTo>
                    <a:pt x="3654682" y="51537"/>
                  </a:lnTo>
                  <a:lnTo>
                    <a:pt x="3660142" y="46760"/>
                  </a:lnTo>
                  <a:lnTo>
                    <a:pt x="3664314" y="46760"/>
                  </a:lnTo>
                  <a:lnTo>
                    <a:pt x="3664314" y="45189"/>
                  </a:lnTo>
                  <a:lnTo>
                    <a:pt x="3647423" y="45189"/>
                  </a:lnTo>
                  <a:close/>
                </a:path>
                <a:path w="3674109" h="103504">
                  <a:moveTo>
                    <a:pt x="24746" y="46760"/>
                  </a:moveTo>
                  <a:lnTo>
                    <a:pt x="13823" y="46760"/>
                  </a:lnTo>
                  <a:lnTo>
                    <a:pt x="19285" y="51537"/>
                  </a:lnTo>
                  <a:lnTo>
                    <a:pt x="24746" y="46760"/>
                  </a:lnTo>
                  <a:close/>
                </a:path>
              </a:pathLst>
            </a:custGeom>
            <a:solidFill>
              <a:srgbClr val="8FA7C4"/>
            </a:solidFill>
          </p:spPr>
          <p:txBody>
            <a:bodyPr wrap="square" lIns="0" tIns="0" rIns="0" bIns="0" rtlCol="0"/>
            <a:lstStyle/>
            <a:p>
              <a:endParaRPr/>
            </a:p>
          </p:txBody>
        </p:sp>
        <p:pic>
          <p:nvPicPr>
            <p:cNvPr id="10" name="object 10"/>
            <p:cNvPicPr/>
            <p:nvPr/>
          </p:nvPicPr>
          <p:blipFill>
            <a:blip r:embed="rId5" cstate="print"/>
            <a:stretch>
              <a:fillRect/>
            </a:stretch>
          </p:blipFill>
          <p:spPr>
            <a:xfrm>
              <a:off x="5039014" y="3513434"/>
              <a:ext cx="1043152" cy="1043152"/>
            </a:xfrm>
            <a:prstGeom prst="rect">
              <a:avLst/>
            </a:prstGeom>
          </p:spPr>
        </p:pic>
      </p:grpSp>
      <p:sp>
        <p:nvSpPr>
          <p:cNvPr id="11" name="object 11"/>
          <p:cNvSpPr txBox="1"/>
          <p:nvPr/>
        </p:nvSpPr>
        <p:spPr>
          <a:xfrm>
            <a:off x="5070845" y="4660900"/>
            <a:ext cx="98044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The</a:t>
            </a:r>
            <a:r>
              <a:rPr sz="1400" spc="-80" dirty="0">
                <a:solidFill>
                  <a:srgbClr val="FFFFFF"/>
                </a:solidFill>
                <a:latin typeface="Arial"/>
                <a:cs typeface="Arial"/>
              </a:rPr>
              <a:t> </a:t>
            </a:r>
            <a:r>
              <a:rPr sz="1400" spc="-5" dirty="0">
                <a:solidFill>
                  <a:srgbClr val="FFFFFF"/>
                </a:solidFill>
                <a:latin typeface="Arial"/>
                <a:cs typeface="Arial"/>
              </a:rPr>
              <a:t>Internet</a:t>
            </a:r>
            <a:endParaRPr sz="1400">
              <a:latin typeface="Arial"/>
              <a:cs typeface="Arial"/>
            </a:endParaRPr>
          </a:p>
        </p:txBody>
      </p:sp>
      <p:sp>
        <p:nvSpPr>
          <p:cNvPr id="12" name="object 12"/>
          <p:cNvSpPr txBox="1"/>
          <p:nvPr/>
        </p:nvSpPr>
        <p:spPr>
          <a:xfrm>
            <a:off x="2047678" y="1384300"/>
            <a:ext cx="4434840" cy="1125220"/>
          </a:xfrm>
          <a:prstGeom prst="rect">
            <a:avLst/>
          </a:prstGeom>
        </p:spPr>
        <p:txBody>
          <a:bodyPr vert="horz" wrap="square" lIns="0" tIns="12700" rIns="0" bIns="0" rtlCol="0">
            <a:spAutoFit/>
          </a:bodyPr>
          <a:lstStyle/>
          <a:p>
            <a:pPr marL="12700">
              <a:lnSpc>
                <a:spcPts val="2130"/>
              </a:lnSpc>
              <a:spcBef>
                <a:spcPts val="100"/>
              </a:spcBef>
            </a:pPr>
            <a:r>
              <a:rPr sz="1800" spc="-5" dirty="0">
                <a:solidFill>
                  <a:srgbClr val="FFFFFF"/>
                </a:solidFill>
                <a:latin typeface="Calibri"/>
                <a:cs typeface="Calibri"/>
              </a:rPr>
              <a:t>Benefits:</a:t>
            </a:r>
            <a:endParaRPr sz="1800">
              <a:latin typeface="Calibri"/>
              <a:cs typeface="Calibri"/>
            </a:endParaRPr>
          </a:p>
          <a:p>
            <a:pPr marL="298450" indent="-285750">
              <a:lnSpc>
                <a:spcPts val="2130"/>
              </a:lnSpc>
              <a:buFont typeface="Arial"/>
              <a:buChar char="•"/>
              <a:tabLst>
                <a:tab pos="297815" algn="l"/>
                <a:tab pos="298450" algn="l"/>
              </a:tabLst>
            </a:pPr>
            <a:r>
              <a:rPr sz="1800" spc="-20" dirty="0">
                <a:solidFill>
                  <a:srgbClr val="FFFFFF"/>
                </a:solidFill>
                <a:latin typeface="Calibri"/>
                <a:cs typeface="Calibri"/>
              </a:rPr>
              <a:t>Variable</a:t>
            </a:r>
            <a:r>
              <a:rPr sz="1800" spc="55" dirty="0">
                <a:solidFill>
                  <a:srgbClr val="FFFFFF"/>
                </a:solidFill>
                <a:latin typeface="Calibri"/>
                <a:cs typeface="Calibri"/>
              </a:rPr>
              <a:t> </a:t>
            </a:r>
            <a:r>
              <a:rPr sz="1800" spc="-5" dirty="0">
                <a:solidFill>
                  <a:srgbClr val="FFFFFF"/>
                </a:solidFill>
                <a:latin typeface="Calibri"/>
                <a:cs typeface="Calibri"/>
              </a:rPr>
              <a:t>expense,</a:t>
            </a:r>
            <a:r>
              <a:rPr sz="1800" spc="45" dirty="0">
                <a:solidFill>
                  <a:srgbClr val="FFFFFF"/>
                </a:solidFill>
                <a:latin typeface="Calibri"/>
                <a:cs typeface="Calibri"/>
              </a:rPr>
              <a:t> </a:t>
            </a:r>
            <a:r>
              <a:rPr sz="1800" spc="-10" dirty="0">
                <a:solidFill>
                  <a:srgbClr val="FFFFFF"/>
                </a:solidFill>
                <a:latin typeface="Calibri"/>
                <a:cs typeface="Calibri"/>
              </a:rPr>
              <a:t>instead</a:t>
            </a:r>
            <a:r>
              <a:rPr sz="1800" spc="55" dirty="0">
                <a:solidFill>
                  <a:srgbClr val="FFFFFF"/>
                </a:solidFill>
                <a:latin typeface="Calibri"/>
                <a:cs typeface="Calibri"/>
              </a:rPr>
              <a:t> </a:t>
            </a:r>
            <a:r>
              <a:rPr sz="1800" dirty="0">
                <a:solidFill>
                  <a:srgbClr val="FFFFFF"/>
                </a:solidFill>
                <a:latin typeface="Calibri"/>
                <a:cs typeface="Calibri"/>
              </a:rPr>
              <a:t>of</a:t>
            </a:r>
            <a:r>
              <a:rPr sz="1800" spc="50" dirty="0">
                <a:solidFill>
                  <a:srgbClr val="FFFFFF"/>
                </a:solidFill>
                <a:latin typeface="Calibri"/>
                <a:cs typeface="Calibri"/>
              </a:rPr>
              <a:t> </a:t>
            </a:r>
            <a:r>
              <a:rPr sz="1800" spc="-10" dirty="0">
                <a:solidFill>
                  <a:srgbClr val="FFFFFF"/>
                </a:solidFill>
                <a:latin typeface="Calibri"/>
                <a:cs typeface="Calibri"/>
              </a:rPr>
              <a:t>capital</a:t>
            </a:r>
            <a:r>
              <a:rPr sz="1800" spc="50" dirty="0">
                <a:solidFill>
                  <a:srgbClr val="FFFFFF"/>
                </a:solidFill>
                <a:latin typeface="Calibri"/>
                <a:cs typeface="Calibri"/>
              </a:rPr>
              <a:t> </a:t>
            </a:r>
            <a:r>
              <a:rPr sz="1800" spc="-5" dirty="0">
                <a:solidFill>
                  <a:srgbClr val="FFFFFF"/>
                </a:solidFill>
                <a:latin typeface="Calibri"/>
                <a:cs typeface="Calibri"/>
              </a:rPr>
              <a:t>expense</a:t>
            </a:r>
            <a:endParaRPr sz="1800">
              <a:latin typeface="Calibri"/>
              <a:cs typeface="Calibri"/>
            </a:endParaRPr>
          </a:p>
          <a:p>
            <a:pPr marL="298450" indent="-285750">
              <a:lnSpc>
                <a:spcPct val="100000"/>
              </a:lnSpc>
              <a:spcBef>
                <a:spcPts val="40"/>
              </a:spcBef>
              <a:buFont typeface="Arial"/>
              <a:buChar char="•"/>
              <a:tabLst>
                <a:tab pos="297815" algn="l"/>
                <a:tab pos="298450" algn="l"/>
              </a:tabLst>
            </a:pPr>
            <a:r>
              <a:rPr sz="1800" spc="-5" dirty="0">
                <a:solidFill>
                  <a:srgbClr val="FFFFFF"/>
                </a:solidFill>
                <a:latin typeface="Calibri"/>
                <a:cs typeface="Calibri"/>
              </a:rPr>
              <a:t>Economies</a:t>
            </a:r>
            <a:r>
              <a:rPr sz="1800" spc="25" dirty="0">
                <a:solidFill>
                  <a:srgbClr val="FFFFFF"/>
                </a:solidFill>
                <a:latin typeface="Calibri"/>
                <a:cs typeface="Calibri"/>
              </a:rPr>
              <a:t> </a:t>
            </a:r>
            <a:r>
              <a:rPr sz="1800" dirty="0">
                <a:solidFill>
                  <a:srgbClr val="FFFFFF"/>
                </a:solidFill>
                <a:latin typeface="Calibri"/>
                <a:cs typeface="Calibri"/>
              </a:rPr>
              <a:t>of</a:t>
            </a:r>
            <a:r>
              <a:rPr sz="1800" spc="30" dirty="0">
                <a:solidFill>
                  <a:srgbClr val="FFFFFF"/>
                </a:solidFill>
                <a:latin typeface="Calibri"/>
                <a:cs typeface="Calibri"/>
              </a:rPr>
              <a:t> </a:t>
            </a:r>
            <a:r>
              <a:rPr sz="1800" spc="-10" dirty="0">
                <a:solidFill>
                  <a:srgbClr val="FFFFFF"/>
                </a:solidFill>
                <a:latin typeface="Calibri"/>
                <a:cs typeface="Calibri"/>
              </a:rPr>
              <a:t>scale</a:t>
            </a:r>
            <a:endParaRPr sz="1800">
              <a:latin typeface="Calibri"/>
              <a:cs typeface="Calibri"/>
            </a:endParaRPr>
          </a:p>
          <a:p>
            <a:pPr marL="298450" indent="-285750">
              <a:lnSpc>
                <a:spcPct val="100000"/>
              </a:lnSpc>
              <a:spcBef>
                <a:spcPts val="40"/>
              </a:spcBef>
              <a:buFont typeface="Arial"/>
              <a:buChar char="•"/>
              <a:tabLst>
                <a:tab pos="297815" algn="l"/>
                <a:tab pos="298450" algn="l"/>
              </a:tabLst>
            </a:pPr>
            <a:r>
              <a:rPr sz="1800" spc="-10" dirty="0">
                <a:solidFill>
                  <a:srgbClr val="FFFFFF"/>
                </a:solidFill>
                <a:latin typeface="Calibri"/>
                <a:cs typeface="Calibri"/>
              </a:rPr>
              <a:t>Massive</a:t>
            </a:r>
            <a:r>
              <a:rPr sz="1800" spc="25" dirty="0">
                <a:solidFill>
                  <a:srgbClr val="FFFFFF"/>
                </a:solidFill>
                <a:latin typeface="Calibri"/>
                <a:cs typeface="Calibri"/>
              </a:rPr>
              <a:t> </a:t>
            </a:r>
            <a:r>
              <a:rPr sz="1800" spc="-5" dirty="0">
                <a:solidFill>
                  <a:srgbClr val="FFFFFF"/>
                </a:solidFill>
                <a:latin typeface="Calibri"/>
                <a:cs typeface="Calibri"/>
              </a:rPr>
              <a:t>elasticity</a:t>
            </a:r>
            <a:endParaRPr sz="1800">
              <a:latin typeface="Calibri"/>
              <a:cs typeface="Calibri"/>
            </a:endParaRPr>
          </a:p>
        </p:txBody>
      </p:sp>
      <p:sp>
        <p:nvSpPr>
          <p:cNvPr id="13" name="object 13"/>
          <p:cNvSpPr txBox="1"/>
          <p:nvPr/>
        </p:nvSpPr>
        <p:spPr>
          <a:xfrm>
            <a:off x="2353629" y="4787900"/>
            <a:ext cx="103124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Organization</a:t>
            </a:r>
            <a:endParaRPr sz="1400">
              <a:latin typeface="Arial"/>
              <a:cs typeface="Arial"/>
            </a:endParaRPr>
          </a:p>
        </p:txBody>
      </p:sp>
    </p:spTree>
    <p:extLst>
      <p:ext uri="{BB962C8B-B14F-4D97-AF65-F5344CB8AC3E}">
        <p14:creationId xmlns:p14="http://schemas.microsoft.com/office/powerpoint/2010/main" val="29428922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480695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Calibri"/>
                <a:cs typeface="Calibri"/>
              </a:rPr>
              <a:t>Example</a:t>
            </a:r>
            <a:r>
              <a:rPr sz="2400" spc="-5" dirty="0">
                <a:solidFill>
                  <a:srgbClr val="FFFFFF"/>
                </a:solidFill>
                <a:latin typeface="Calibri"/>
                <a:cs typeface="Calibri"/>
              </a:rPr>
              <a:t> of </a:t>
            </a:r>
            <a:r>
              <a:rPr sz="2400" spc="-15" dirty="0">
                <a:solidFill>
                  <a:srgbClr val="FFFFFF"/>
                </a:solidFill>
                <a:latin typeface="Calibri"/>
                <a:cs typeface="Calibri"/>
              </a:rPr>
              <a:t>Horizontal </a:t>
            </a:r>
            <a:r>
              <a:rPr sz="2400" spc="-10" dirty="0">
                <a:solidFill>
                  <a:srgbClr val="FFFFFF"/>
                </a:solidFill>
                <a:latin typeface="Calibri"/>
                <a:cs typeface="Calibri"/>
              </a:rPr>
              <a:t>Scaling</a:t>
            </a:r>
            <a:r>
              <a:rPr sz="2400" spc="-15" dirty="0">
                <a:solidFill>
                  <a:srgbClr val="FFFFFF"/>
                </a:solidFill>
                <a:latin typeface="Calibri"/>
                <a:cs typeface="Calibri"/>
              </a:rPr>
              <a:t> </a:t>
            </a:r>
            <a:r>
              <a:rPr sz="2400" spc="-5" dirty="0">
                <a:solidFill>
                  <a:srgbClr val="FFFFFF"/>
                </a:solidFill>
                <a:latin typeface="Calibri"/>
                <a:cs typeface="Calibri"/>
              </a:rPr>
              <a:t>with</a:t>
            </a:r>
            <a:r>
              <a:rPr sz="2400" spc="-10" dirty="0">
                <a:solidFill>
                  <a:srgbClr val="FFFFFF"/>
                </a:solidFill>
                <a:latin typeface="Calibri"/>
                <a:cs typeface="Calibri"/>
              </a:rPr>
              <a:t> EC2</a:t>
            </a:r>
            <a:endParaRPr sz="2400">
              <a:latin typeface="Calibri"/>
              <a:cs typeface="Calibri"/>
            </a:endParaRPr>
          </a:p>
        </p:txBody>
      </p:sp>
      <p:sp>
        <p:nvSpPr>
          <p:cNvPr id="3" name="object 3"/>
          <p:cNvSpPr/>
          <p:nvPr/>
        </p:nvSpPr>
        <p:spPr>
          <a:xfrm>
            <a:off x="1741904" y="2020981"/>
            <a:ext cx="3888740" cy="3190240"/>
          </a:xfrm>
          <a:custGeom>
            <a:avLst/>
            <a:gdLst/>
            <a:ahLst/>
            <a:cxnLst/>
            <a:rect l="l" t="t" r="r" b="b"/>
            <a:pathLst>
              <a:path w="3888740" h="3190240">
                <a:moveTo>
                  <a:pt x="0" y="0"/>
                </a:moveTo>
                <a:lnTo>
                  <a:pt x="3888421" y="0"/>
                </a:lnTo>
                <a:lnTo>
                  <a:pt x="3888421" y="3190174"/>
                </a:lnTo>
                <a:lnTo>
                  <a:pt x="0" y="3190174"/>
                </a:lnTo>
                <a:lnTo>
                  <a:pt x="0" y="0"/>
                </a:lnTo>
                <a:close/>
              </a:path>
            </a:pathLst>
          </a:custGeom>
          <a:ln w="12700">
            <a:solidFill>
              <a:schemeClr val="bg1"/>
            </a:solidFill>
          </a:ln>
        </p:spPr>
        <p:txBody>
          <a:bodyPr wrap="square" lIns="0" tIns="0" rIns="0" bIns="0" rtlCol="0"/>
          <a:lstStyle/>
          <a:p>
            <a:endParaRPr/>
          </a:p>
        </p:txBody>
      </p:sp>
      <p:sp>
        <p:nvSpPr>
          <p:cNvPr id="4" name="object 4"/>
          <p:cNvSpPr txBox="1"/>
          <p:nvPr/>
        </p:nvSpPr>
        <p:spPr>
          <a:xfrm>
            <a:off x="3120963" y="2095500"/>
            <a:ext cx="1130935"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MT"/>
                <a:cs typeface="Arial MT"/>
              </a:rPr>
              <a:t>Availability</a:t>
            </a:r>
            <a:r>
              <a:rPr sz="1200" spc="-55" dirty="0">
                <a:solidFill>
                  <a:schemeClr val="bg1"/>
                </a:solidFill>
                <a:latin typeface="Arial MT"/>
                <a:cs typeface="Arial MT"/>
              </a:rPr>
              <a:t> </a:t>
            </a:r>
            <a:r>
              <a:rPr sz="1200" spc="-5" dirty="0">
                <a:solidFill>
                  <a:schemeClr val="bg1"/>
                </a:solidFill>
                <a:latin typeface="Arial MT"/>
                <a:cs typeface="Arial MT"/>
              </a:rPr>
              <a:t>Zone</a:t>
            </a:r>
            <a:endParaRPr sz="1200" dirty="0">
              <a:solidFill>
                <a:schemeClr val="bg1"/>
              </a:solidFill>
              <a:latin typeface="Arial MT"/>
              <a:cs typeface="Arial MT"/>
            </a:endParaRPr>
          </a:p>
        </p:txBody>
      </p:sp>
      <p:sp>
        <p:nvSpPr>
          <p:cNvPr id="5" name="object 5"/>
          <p:cNvSpPr/>
          <p:nvPr/>
        </p:nvSpPr>
        <p:spPr>
          <a:xfrm>
            <a:off x="1966363" y="2389249"/>
            <a:ext cx="3397250" cy="2667000"/>
          </a:xfrm>
          <a:custGeom>
            <a:avLst/>
            <a:gdLst/>
            <a:ahLst/>
            <a:cxnLst/>
            <a:rect l="l" t="t" r="r" b="b"/>
            <a:pathLst>
              <a:path w="3397250" h="2667000">
                <a:moveTo>
                  <a:pt x="3396730" y="0"/>
                </a:moveTo>
                <a:lnTo>
                  <a:pt x="0" y="0"/>
                </a:lnTo>
                <a:lnTo>
                  <a:pt x="0" y="2666458"/>
                </a:lnTo>
                <a:lnTo>
                  <a:pt x="3396730" y="2666458"/>
                </a:lnTo>
                <a:lnTo>
                  <a:pt x="3396730" y="0"/>
                </a:lnTo>
                <a:close/>
              </a:path>
            </a:pathLst>
          </a:custGeom>
          <a:solidFill>
            <a:srgbClr val="E2F0D9">
              <a:alpha val="19999"/>
            </a:srgbClr>
          </a:solidFill>
          <a:ln>
            <a:solidFill>
              <a:schemeClr val="bg1"/>
            </a:solidFill>
          </a:ln>
        </p:spPr>
        <p:txBody>
          <a:bodyPr wrap="square" lIns="0" tIns="0" rIns="0" bIns="0" rtlCol="0"/>
          <a:lstStyle/>
          <a:p>
            <a:endParaRPr/>
          </a:p>
        </p:txBody>
      </p:sp>
      <p:sp>
        <p:nvSpPr>
          <p:cNvPr id="6" name="object 6"/>
          <p:cNvSpPr txBox="1"/>
          <p:nvPr/>
        </p:nvSpPr>
        <p:spPr>
          <a:xfrm>
            <a:off x="2291991" y="2413000"/>
            <a:ext cx="858519"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Calibri"/>
                <a:cs typeface="Calibri"/>
              </a:rPr>
              <a:t>Public</a:t>
            </a:r>
            <a:r>
              <a:rPr sz="1200" spc="-60" dirty="0">
                <a:solidFill>
                  <a:schemeClr val="bg1"/>
                </a:solidFill>
                <a:latin typeface="Calibri"/>
                <a:cs typeface="Calibri"/>
              </a:rPr>
              <a:t> </a:t>
            </a:r>
            <a:r>
              <a:rPr sz="1200" spc="-5" dirty="0">
                <a:solidFill>
                  <a:schemeClr val="bg1"/>
                </a:solidFill>
                <a:latin typeface="Calibri"/>
                <a:cs typeface="Calibri"/>
              </a:rPr>
              <a:t>subnet</a:t>
            </a:r>
            <a:endParaRPr sz="1200" dirty="0">
              <a:solidFill>
                <a:schemeClr val="bg1"/>
              </a:solidFill>
              <a:latin typeface="Calibri"/>
              <a:cs typeface="Calibri"/>
            </a:endParaRPr>
          </a:p>
        </p:txBody>
      </p:sp>
      <p:grpSp>
        <p:nvGrpSpPr>
          <p:cNvPr id="7" name="object 7"/>
          <p:cNvGrpSpPr/>
          <p:nvPr/>
        </p:nvGrpSpPr>
        <p:grpSpPr>
          <a:xfrm>
            <a:off x="1962970" y="2014631"/>
            <a:ext cx="7891145" cy="3202940"/>
            <a:chOff x="1962970" y="2014631"/>
            <a:chExt cx="7891145" cy="3202940"/>
          </a:xfrm>
        </p:grpSpPr>
        <p:pic>
          <p:nvPicPr>
            <p:cNvPr id="8" name="object 8"/>
            <p:cNvPicPr/>
            <p:nvPr/>
          </p:nvPicPr>
          <p:blipFill>
            <a:blip r:embed="rId2" cstate="print"/>
            <a:stretch>
              <a:fillRect/>
            </a:stretch>
          </p:blipFill>
          <p:spPr>
            <a:xfrm>
              <a:off x="1962970" y="2389250"/>
              <a:ext cx="274637" cy="274636"/>
            </a:xfrm>
            <a:prstGeom prst="rect">
              <a:avLst/>
            </a:prstGeom>
            <a:ln>
              <a:solidFill>
                <a:schemeClr val="bg1"/>
              </a:solidFill>
            </a:ln>
          </p:spPr>
        </p:pic>
        <p:sp>
          <p:nvSpPr>
            <p:cNvPr id="9" name="object 9"/>
            <p:cNvSpPr/>
            <p:nvPr/>
          </p:nvSpPr>
          <p:spPr>
            <a:xfrm>
              <a:off x="5958799" y="2020981"/>
              <a:ext cx="3888740" cy="3190240"/>
            </a:xfrm>
            <a:custGeom>
              <a:avLst/>
              <a:gdLst/>
              <a:ahLst/>
              <a:cxnLst/>
              <a:rect l="l" t="t" r="r" b="b"/>
              <a:pathLst>
                <a:path w="3888740" h="3190240">
                  <a:moveTo>
                    <a:pt x="0" y="0"/>
                  </a:moveTo>
                  <a:lnTo>
                    <a:pt x="3888421" y="0"/>
                  </a:lnTo>
                  <a:lnTo>
                    <a:pt x="3888421" y="3190173"/>
                  </a:lnTo>
                  <a:lnTo>
                    <a:pt x="0" y="3190173"/>
                  </a:lnTo>
                  <a:lnTo>
                    <a:pt x="0" y="0"/>
                  </a:lnTo>
                  <a:close/>
                </a:path>
              </a:pathLst>
            </a:custGeom>
            <a:ln w="12700">
              <a:solidFill>
                <a:schemeClr val="bg1"/>
              </a:solidFill>
            </a:ln>
          </p:spPr>
          <p:txBody>
            <a:bodyPr wrap="square" lIns="0" tIns="0" rIns="0" bIns="0" rtlCol="0"/>
            <a:lstStyle/>
            <a:p>
              <a:endParaRPr/>
            </a:p>
          </p:txBody>
        </p:sp>
      </p:grpSp>
      <p:sp>
        <p:nvSpPr>
          <p:cNvPr id="10" name="object 10"/>
          <p:cNvSpPr txBox="1"/>
          <p:nvPr/>
        </p:nvSpPr>
        <p:spPr>
          <a:xfrm>
            <a:off x="7337859" y="2095500"/>
            <a:ext cx="1130935"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MT"/>
                <a:cs typeface="Arial MT"/>
              </a:rPr>
              <a:t>Availability</a:t>
            </a:r>
            <a:r>
              <a:rPr sz="1200" spc="-55" dirty="0">
                <a:solidFill>
                  <a:schemeClr val="bg1"/>
                </a:solidFill>
                <a:latin typeface="Arial MT"/>
                <a:cs typeface="Arial MT"/>
              </a:rPr>
              <a:t> </a:t>
            </a:r>
            <a:r>
              <a:rPr sz="1200" spc="-5" dirty="0">
                <a:solidFill>
                  <a:schemeClr val="bg1"/>
                </a:solidFill>
                <a:latin typeface="Arial MT"/>
                <a:cs typeface="Arial MT"/>
              </a:rPr>
              <a:t>Zone</a:t>
            </a:r>
            <a:endParaRPr sz="1200" dirty="0">
              <a:solidFill>
                <a:schemeClr val="bg1"/>
              </a:solidFill>
              <a:latin typeface="Arial MT"/>
              <a:cs typeface="Arial MT"/>
            </a:endParaRPr>
          </a:p>
        </p:txBody>
      </p:sp>
      <p:sp>
        <p:nvSpPr>
          <p:cNvPr id="11" name="object 11"/>
          <p:cNvSpPr/>
          <p:nvPr/>
        </p:nvSpPr>
        <p:spPr>
          <a:xfrm>
            <a:off x="6183260" y="2389249"/>
            <a:ext cx="3397250" cy="2667000"/>
          </a:xfrm>
          <a:custGeom>
            <a:avLst/>
            <a:gdLst/>
            <a:ahLst/>
            <a:cxnLst/>
            <a:rect l="l" t="t" r="r" b="b"/>
            <a:pathLst>
              <a:path w="3397250" h="2667000">
                <a:moveTo>
                  <a:pt x="3396729" y="0"/>
                </a:moveTo>
                <a:lnTo>
                  <a:pt x="0" y="0"/>
                </a:lnTo>
                <a:lnTo>
                  <a:pt x="0" y="2666458"/>
                </a:lnTo>
                <a:lnTo>
                  <a:pt x="3396729" y="2666458"/>
                </a:lnTo>
                <a:lnTo>
                  <a:pt x="3396729" y="0"/>
                </a:lnTo>
                <a:close/>
              </a:path>
            </a:pathLst>
          </a:custGeom>
          <a:solidFill>
            <a:srgbClr val="E2F0D9">
              <a:alpha val="19999"/>
            </a:srgbClr>
          </a:solidFill>
          <a:ln>
            <a:solidFill>
              <a:schemeClr val="bg1"/>
            </a:solidFill>
          </a:ln>
        </p:spPr>
        <p:txBody>
          <a:bodyPr wrap="square" lIns="0" tIns="0" rIns="0" bIns="0" rtlCol="0"/>
          <a:lstStyle/>
          <a:p>
            <a:endParaRPr/>
          </a:p>
        </p:txBody>
      </p:sp>
      <p:sp>
        <p:nvSpPr>
          <p:cNvPr id="12" name="object 12"/>
          <p:cNvSpPr txBox="1"/>
          <p:nvPr/>
        </p:nvSpPr>
        <p:spPr>
          <a:xfrm>
            <a:off x="6508888" y="2413000"/>
            <a:ext cx="858519"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Calibri"/>
                <a:cs typeface="Calibri"/>
              </a:rPr>
              <a:t>Public</a:t>
            </a:r>
            <a:r>
              <a:rPr sz="1200" spc="-60" dirty="0">
                <a:solidFill>
                  <a:schemeClr val="bg1"/>
                </a:solidFill>
                <a:latin typeface="Calibri"/>
                <a:cs typeface="Calibri"/>
              </a:rPr>
              <a:t> </a:t>
            </a:r>
            <a:r>
              <a:rPr sz="1200" spc="-5" dirty="0">
                <a:solidFill>
                  <a:schemeClr val="bg1"/>
                </a:solidFill>
                <a:latin typeface="Calibri"/>
                <a:cs typeface="Calibri"/>
              </a:rPr>
              <a:t>subnet</a:t>
            </a:r>
            <a:endParaRPr sz="1200" dirty="0">
              <a:solidFill>
                <a:schemeClr val="bg1"/>
              </a:solidFill>
              <a:latin typeface="Calibri"/>
              <a:cs typeface="Calibri"/>
            </a:endParaRPr>
          </a:p>
        </p:txBody>
      </p:sp>
      <p:grpSp>
        <p:nvGrpSpPr>
          <p:cNvPr id="13" name="object 13"/>
          <p:cNvGrpSpPr/>
          <p:nvPr/>
        </p:nvGrpSpPr>
        <p:grpSpPr>
          <a:xfrm>
            <a:off x="2324530" y="2389250"/>
            <a:ext cx="7108825" cy="2480945"/>
            <a:chOff x="2324530" y="2389250"/>
            <a:chExt cx="7108825" cy="2480945"/>
          </a:xfrm>
        </p:grpSpPr>
        <p:pic>
          <p:nvPicPr>
            <p:cNvPr id="14" name="object 14"/>
            <p:cNvPicPr/>
            <p:nvPr/>
          </p:nvPicPr>
          <p:blipFill>
            <a:blip r:embed="rId2" cstate="print"/>
            <a:stretch>
              <a:fillRect/>
            </a:stretch>
          </p:blipFill>
          <p:spPr>
            <a:xfrm>
              <a:off x="6179865" y="2389250"/>
              <a:ext cx="274637" cy="274636"/>
            </a:xfrm>
            <a:prstGeom prst="rect">
              <a:avLst/>
            </a:prstGeom>
            <a:ln>
              <a:solidFill>
                <a:schemeClr val="bg1"/>
              </a:solidFill>
            </a:ln>
          </p:spPr>
        </p:pic>
        <p:sp>
          <p:nvSpPr>
            <p:cNvPr id="15" name="object 15"/>
            <p:cNvSpPr/>
            <p:nvPr/>
          </p:nvSpPr>
          <p:spPr>
            <a:xfrm>
              <a:off x="2330880" y="2760941"/>
              <a:ext cx="7096125" cy="2103120"/>
            </a:xfrm>
            <a:custGeom>
              <a:avLst/>
              <a:gdLst/>
              <a:ahLst/>
              <a:cxnLst/>
              <a:rect l="l" t="t" r="r" b="b"/>
              <a:pathLst>
                <a:path w="7096125" h="2103120">
                  <a:moveTo>
                    <a:pt x="0" y="0"/>
                  </a:moveTo>
                  <a:lnTo>
                    <a:pt x="7095743" y="0"/>
                  </a:lnTo>
                  <a:lnTo>
                    <a:pt x="7095743" y="2102742"/>
                  </a:lnTo>
                  <a:lnTo>
                    <a:pt x="0" y="2102742"/>
                  </a:lnTo>
                  <a:lnTo>
                    <a:pt x="0" y="0"/>
                  </a:lnTo>
                  <a:close/>
                </a:path>
              </a:pathLst>
            </a:custGeom>
            <a:ln w="12700">
              <a:solidFill>
                <a:schemeClr val="bg1"/>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2742255" y="3691963"/>
              <a:ext cx="518373" cy="518373"/>
            </a:xfrm>
            <a:prstGeom prst="rect">
              <a:avLst/>
            </a:prstGeom>
            <a:ln>
              <a:solidFill>
                <a:schemeClr val="bg1"/>
              </a:solidFill>
            </a:ln>
          </p:spPr>
        </p:pic>
      </p:grpSp>
      <p:sp>
        <p:nvSpPr>
          <p:cNvPr id="17" name="object 17"/>
          <p:cNvSpPr txBox="1"/>
          <p:nvPr/>
        </p:nvSpPr>
        <p:spPr>
          <a:xfrm>
            <a:off x="3043867" y="4356100"/>
            <a:ext cx="516255"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dirty="0">
                <a:solidFill>
                  <a:srgbClr val="FFFFFF"/>
                </a:solidFill>
                <a:latin typeface="Arial MT"/>
                <a:cs typeface="Arial MT"/>
              </a:rPr>
              <a:t>M</a:t>
            </a:r>
            <a:r>
              <a:rPr sz="1200" spc="-5" dirty="0">
                <a:solidFill>
                  <a:srgbClr val="FFFFFF"/>
                </a:solidFill>
                <a:latin typeface="Arial MT"/>
                <a:cs typeface="Arial MT"/>
              </a:rPr>
              <a:t>e</a:t>
            </a:r>
            <a:r>
              <a:rPr sz="1200" dirty="0">
                <a:solidFill>
                  <a:srgbClr val="FFFFFF"/>
                </a:solidFill>
                <a:latin typeface="Arial MT"/>
                <a:cs typeface="Arial MT"/>
              </a:rPr>
              <a:t>tr</a:t>
            </a:r>
            <a:r>
              <a:rPr sz="1200" spc="-5" dirty="0">
                <a:solidFill>
                  <a:srgbClr val="FFFFFF"/>
                </a:solidFill>
                <a:latin typeface="Arial MT"/>
                <a:cs typeface="Arial MT"/>
              </a:rPr>
              <a:t>i</a:t>
            </a:r>
            <a:r>
              <a:rPr sz="1200" dirty="0">
                <a:solidFill>
                  <a:srgbClr val="FFFFFF"/>
                </a:solidFill>
                <a:latin typeface="Arial MT"/>
                <a:cs typeface="Arial MT"/>
              </a:rPr>
              <a:t>cs</a:t>
            </a:r>
            <a:endParaRPr sz="1200">
              <a:latin typeface="Arial MT"/>
              <a:cs typeface="Arial MT"/>
            </a:endParaRPr>
          </a:p>
        </p:txBody>
      </p:sp>
      <p:pic>
        <p:nvPicPr>
          <p:cNvPr id="18" name="object 18"/>
          <p:cNvPicPr/>
          <p:nvPr/>
        </p:nvPicPr>
        <p:blipFill>
          <a:blip r:embed="rId4" cstate="print"/>
          <a:stretch>
            <a:fillRect/>
          </a:stretch>
        </p:blipFill>
        <p:spPr>
          <a:xfrm>
            <a:off x="5622137" y="5362540"/>
            <a:ext cx="355600" cy="355599"/>
          </a:xfrm>
          <a:prstGeom prst="rect">
            <a:avLst/>
          </a:prstGeom>
          <a:ln>
            <a:solidFill>
              <a:schemeClr val="bg1"/>
            </a:solidFill>
          </a:ln>
        </p:spPr>
      </p:pic>
      <p:grpSp>
        <p:nvGrpSpPr>
          <p:cNvPr id="19" name="object 19"/>
          <p:cNvGrpSpPr/>
          <p:nvPr/>
        </p:nvGrpSpPr>
        <p:grpSpPr>
          <a:xfrm>
            <a:off x="3001441" y="2754754"/>
            <a:ext cx="6010910" cy="2837180"/>
            <a:chOff x="3001441" y="2754754"/>
            <a:chExt cx="6010910" cy="2837180"/>
          </a:xfrm>
        </p:grpSpPr>
        <p:pic>
          <p:nvPicPr>
            <p:cNvPr id="20" name="object 20"/>
            <p:cNvPicPr/>
            <p:nvPr/>
          </p:nvPicPr>
          <p:blipFill>
            <a:blip r:embed="rId5" cstate="print"/>
            <a:stretch>
              <a:fillRect/>
            </a:stretch>
          </p:blipFill>
          <p:spPr>
            <a:xfrm>
              <a:off x="5647270" y="2754754"/>
              <a:ext cx="305334" cy="305333"/>
            </a:xfrm>
            <a:prstGeom prst="rect">
              <a:avLst/>
            </a:prstGeom>
            <a:ln>
              <a:solidFill>
                <a:schemeClr val="bg1"/>
              </a:solidFill>
            </a:ln>
          </p:spPr>
        </p:pic>
        <p:sp>
          <p:nvSpPr>
            <p:cNvPr id="21" name="object 21"/>
            <p:cNvSpPr/>
            <p:nvPr/>
          </p:nvSpPr>
          <p:spPr>
            <a:xfrm>
              <a:off x="3010585" y="4288518"/>
              <a:ext cx="0" cy="1252220"/>
            </a:xfrm>
            <a:custGeom>
              <a:avLst/>
              <a:gdLst/>
              <a:ahLst/>
              <a:cxnLst/>
              <a:rect l="l" t="t" r="r" b="b"/>
              <a:pathLst>
                <a:path h="1252220">
                  <a:moveTo>
                    <a:pt x="0" y="0"/>
                  </a:moveTo>
                  <a:lnTo>
                    <a:pt x="1" y="1251822"/>
                  </a:lnTo>
                </a:path>
              </a:pathLst>
            </a:custGeom>
            <a:ln w="12700">
              <a:solidFill>
                <a:schemeClr val="bg1"/>
              </a:solidFill>
            </a:ln>
          </p:spPr>
          <p:txBody>
            <a:bodyPr wrap="square" lIns="0" tIns="0" rIns="0" bIns="0" rtlCol="0"/>
            <a:lstStyle/>
            <a:p>
              <a:endParaRPr/>
            </a:p>
          </p:txBody>
        </p:sp>
        <p:sp>
          <p:nvSpPr>
            <p:cNvPr id="22" name="object 22"/>
            <p:cNvSpPr/>
            <p:nvPr/>
          </p:nvSpPr>
          <p:spPr>
            <a:xfrm>
              <a:off x="3001441" y="5488802"/>
              <a:ext cx="2494915" cy="103505"/>
            </a:xfrm>
            <a:custGeom>
              <a:avLst/>
              <a:gdLst/>
              <a:ahLst/>
              <a:cxnLst/>
              <a:rect l="l" t="t" r="r" b="b"/>
              <a:pathLst>
                <a:path w="2494915" h="103504">
                  <a:moveTo>
                    <a:pt x="2475259" y="51537"/>
                  </a:moveTo>
                  <a:lnTo>
                    <a:pt x="2427282" y="93518"/>
                  </a:lnTo>
                  <a:lnTo>
                    <a:pt x="2427014" y="97530"/>
                  </a:lnTo>
                  <a:lnTo>
                    <a:pt x="2431633" y="102809"/>
                  </a:lnTo>
                  <a:lnTo>
                    <a:pt x="2435645" y="103076"/>
                  </a:lnTo>
                  <a:lnTo>
                    <a:pt x="2487289" y="57887"/>
                  </a:lnTo>
                  <a:lnTo>
                    <a:pt x="2484894" y="57887"/>
                  </a:lnTo>
                  <a:lnTo>
                    <a:pt x="2484894" y="56316"/>
                  </a:lnTo>
                  <a:lnTo>
                    <a:pt x="2480721" y="56316"/>
                  </a:lnTo>
                  <a:lnTo>
                    <a:pt x="2475259" y="51537"/>
                  </a:lnTo>
                  <a:close/>
                </a:path>
                <a:path w="2494915" h="103504">
                  <a:moveTo>
                    <a:pt x="2468002" y="45187"/>
                  </a:moveTo>
                  <a:lnTo>
                    <a:pt x="0" y="45187"/>
                  </a:lnTo>
                  <a:lnTo>
                    <a:pt x="0" y="57887"/>
                  </a:lnTo>
                  <a:lnTo>
                    <a:pt x="2468002" y="57887"/>
                  </a:lnTo>
                  <a:lnTo>
                    <a:pt x="2475259" y="51537"/>
                  </a:lnTo>
                  <a:lnTo>
                    <a:pt x="2468002" y="45187"/>
                  </a:lnTo>
                  <a:close/>
                </a:path>
                <a:path w="2494915" h="103504">
                  <a:moveTo>
                    <a:pt x="2487289" y="45187"/>
                  </a:moveTo>
                  <a:lnTo>
                    <a:pt x="2484894" y="45187"/>
                  </a:lnTo>
                  <a:lnTo>
                    <a:pt x="2484894" y="57887"/>
                  </a:lnTo>
                  <a:lnTo>
                    <a:pt x="2487289" y="57887"/>
                  </a:lnTo>
                  <a:lnTo>
                    <a:pt x="2494546" y="51537"/>
                  </a:lnTo>
                  <a:lnTo>
                    <a:pt x="2487289" y="45187"/>
                  </a:lnTo>
                  <a:close/>
                </a:path>
                <a:path w="2494915" h="103504">
                  <a:moveTo>
                    <a:pt x="2480721" y="46758"/>
                  </a:moveTo>
                  <a:lnTo>
                    <a:pt x="2475259" y="51537"/>
                  </a:lnTo>
                  <a:lnTo>
                    <a:pt x="2480721" y="56316"/>
                  </a:lnTo>
                  <a:lnTo>
                    <a:pt x="2480721" y="46758"/>
                  </a:lnTo>
                  <a:close/>
                </a:path>
                <a:path w="2494915" h="103504">
                  <a:moveTo>
                    <a:pt x="2484894" y="46758"/>
                  </a:moveTo>
                  <a:lnTo>
                    <a:pt x="2480721" y="46758"/>
                  </a:lnTo>
                  <a:lnTo>
                    <a:pt x="2480721" y="56316"/>
                  </a:lnTo>
                  <a:lnTo>
                    <a:pt x="2484894" y="56316"/>
                  </a:lnTo>
                  <a:lnTo>
                    <a:pt x="2484894" y="46758"/>
                  </a:lnTo>
                  <a:close/>
                </a:path>
                <a:path w="2494915" h="103504">
                  <a:moveTo>
                    <a:pt x="2435645" y="0"/>
                  </a:moveTo>
                  <a:lnTo>
                    <a:pt x="2431633" y="267"/>
                  </a:lnTo>
                  <a:lnTo>
                    <a:pt x="2427014" y="5546"/>
                  </a:lnTo>
                  <a:lnTo>
                    <a:pt x="2427282" y="9558"/>
                  </a:lnTo>
                  <a:lnTo>
                    <a:pt x="2475259" y="51537"/>
                  </a:lnTo>
                  <a:lnTo>
                    <a:pt x="2480721" y="46758"/>
                  </a:lnTo>
                  <a:lnTo>
                    <a:pt x="2484894" y="46758"/>
                  </a:lnTo>
                  <a:lnTo>
                    <a:pt x="2484894" y="45187"/>
                  </a:lnTo>
                  <a:lnTo>
                    <a:pt x="2487289" y="45187"/>
                  </a:lnTo>
                  <a:lnTo>
                    <a:pt x="2435645" y="0"/>
                  </a:lnTo>
                  <a:close/>
                </a:path>
              </a:pathLst>
            </a:custGeom>
            <a:solidFill>
              <a:srgbClr val="8FA7C4"/>
            </a:solidFill>
            <a:ln>
              <a:solidFill>
                <a:schemeClr val="bg1"/>
              </a:solidFill>
            </a:ln>
          </p:spPr>
          <p:txBody>
            <a:bodyPr wrap="square" lIns="0" tIns="0" rIns="0" bIns="0" rtlCol="0"/>
            <a:lstStyle/>
            <a:p>
              <a:endParaRPr/>
            </a:p>
          </p:txBody>
        </p:sp>
        <p:sp>
          <p:nvSpPr>
            <p:cNvPr id="23" name="object 23"/>
            <p:cNvSpPr/>
            <p:nvPr/>
          </p:nvSpPr>
          <p:spPr>
            <a:xfrm>
              <a:off x="3571638" y="4288518"/>
              <a:ext cx="0" cy="1252220"/>
            </a:xfrm>
            <a:custGeom>
              <a:avLst/>
              <a:gdLst/>
              <a:ahLst/>
              <a:cxnLst/>
              <a:rect l="l" t="t" r="r" b="b"/>
              <a:pathLst>
                <a:path h="1252220">
                  <a:moveTo>
                    <a:pt x="0" y="0"/>
                  </a:moveTo>
                  <a:lnTo>
                    <a:pt x="1" y="1251822"/>
                  </a:lnTo>
                </a:path>
              </a:pathLst>
            </a:custGeom>
            <a:ln w="12700">
              <a:solidFill>
                <a:schemeClr val="bg1"/>
              </a:solidFill>
            </a:ln>
          </p:spPr>
          <p:txBody>
            <a:bodyPr wrap="square" lIns="0" tIns="0" rIns="0" bIns="0" rtlCol="0"/>
            <a:lstStyle/>
            <a:p>
              <a:endParaRPr/>
            </a:p>
          </p:txBody>
        </p:sp>
        <p:pic>
          <p:nvPicPr>
            <p:cNvPr id="24" name="object 24"/>
            <p:cNvPicPr/>
            <p:nvPr/>
          </p:nvPicPr>
          <p:blipFill>
            <a:blip r:embed="rId3" cstate="print"/>
            <a:stretch>
              <a:fillRect/>
            </a:stretch>
          </p:blipFill>
          <p:spPr>
            <a:xfrm>
              <a:off x="7915025" y="3692044"/>
              <a:ext cx="518373" cy="518373"/>
            </a:xfrm>
            <a:prstGeom prst="rect">
              <a:avLst/>
            </a:prstGeom>
            <a:ln>
              <a:solidFill>
                <a:schemeClr val="bg1"/>
              </a:solidFill>
            </a:ln>
          </p:spPr>
        </p:pic>
        <p:pic>
          <p:nvPicPr>
            <p:cNvPr id="25" name="object 25"/>
            <p:cNvPicPr/>
            <p:nvPr/>
          </p:nvPicPr>
          <p:blipFill>
            <a:blip r:embed="rId3" cstate="print"/>
            <a:stretch>
              <a:fillRect/>
            </a:stretch>
          </p:blipFill>
          <p:spPr>
            <a:xfrm>
              <a:off x="8493460" y="3692044"/>
              <a:ext cx="518373" cy="518373"/>
            </a:xfrm>
            <a:prstGeom prst="rect">
              <a:avLst/>
            </a:prstGeom>
            <a:ln>
              <a:solidFill>
                <a:schemeClr val="bg1"/>
              </a:solidFill>
            </a:ln>
          </p:spPr>
        </p:pic>
        <p:sp>
          <p:nvSpPr>
            <p:cNvPr id="26" name="object 26"/>
            <p:cNvSpPr/>
            <p:nvPr/>
          </p:nvSpPr>
          <p:spPr>
            <a:xfrm>
              <a:off x="6123208" y="5488802"/>
              <a:ext cx="2644775" cy="103505"/>
            </a:xfrm>
            <a:custGeom>
              <a:avLst/>
              <a:gdLst/>
              <a:ahLst/>
              <a:cxnLst/>
              <a:rect l="l" t="t" r="r" b="b"/>
              <a:pathLst>
                <a:path w="2644775" h="103504">
                  <a:moveTo>
                    <a:pt x="58900" y="0"/>
                  </a:moveTo>
                  <a:lnTo>
                    <a:pt x="0" y="51537"/>
                  </a:lnTo>
                  <a:lnTo>
                    <a:pt x="58900" y="103076"/>
                  </a:lnTo>
                  <a:lnTo>
                    <a:pt x="62911" y="102809"/>
                  </a:lnTo>
                  <a:lnTo>
                    <a:pt x="67530" y="97530"/>
                  </a:lnTo>
                  <a:lnTo>
                    <a:pt x="67263" y="93518"/>
                  </a:lnTo>
                  <a:lnTo>
                    <a:pt x="26542" y="57887"/>
                  </a:lnTo>
                  <a:lnTo>
                    <a:pt x="9650" y="57887"/>
                  </a:lnTo>
                  <a:lnTo>
                    <a:pt x="9650" y="45187"/>
                  </a:lnTo>
                  <a:lnTo>
                    <a:pt x="26542" y="45187"/>
                  </a:lnTo>
                  <a:lnTo>
                    <a:pt x="67263" y="9558"/>
                  </a:lnTo>
                  <a:lnTo>
                    <a:pt x="67530" y="5546"/>
                  </a:lnTo>
                  <a:lnTo>
                    <a:pt x="62911" y="267"/>
                  </a:lnTo>
                  <a:lnTo>
                    <a:pt x="58900" y="0"/>
                  </a:lnTo>
                  <a:close/>
                </a:path>
                <a:path w="2644775" h="103504">
                  <a:moveTo>
                    <a:pt x="26542" y="45187"/>
                  </a:moveTo>
                  <a:lnTo>
                    <a:pt x="9650" y="45187"/>
                  </a:lnTo>
                  <a:lnTo>
                    <a:pt x="9650" y="57887"/>
                  </a:lnTo>
                  <a:lnTo>
                    <a:pt x="26542" y="57887"/>
                  </a:lnTo>
                  <a:lnTo>
                    <a:pt x="24747" y="56316"/>
                  </a:lnTo>
                  <a:lnTo>
                    <a:pt x="13823" y="56316"/>
                  </a:lnTo>
                  <a:lnTo>
                    <a:pt x="13823" y="46758"/>
                  </a:lnTo>
                  <a:lnTo>
                    <a:pt x="24747" y="46758"/>
                  </a:lnTo>
                  <a:lnTo>
                    <a:pt x="26542" y="45187"/>
                  </a:lnTo>
                  <a:close/>
                </a:path>
                <a:path w="2644775" h="103504">
                  <a:moveTo>
                    <a:pt x="2644555" y="45187"/>
                  </a:moveTo>
                  <a:lnTo>
                    <a:pt x="26542" y="45187"/>
                  </a:lnTo>
                  <a:lnTo>
                    <a:pt x="19285" y="51537"/>
                  </a:lnTo>
                  <a:lnTo>
                    <a:pt x="26542" y="57887"/>
                  </a:lnTo>
                  <a:lnTo>
                    <a:pt x="2644555" y="57887"/>
                  </a:lnTo>
                  <a:lnTo>
                    <a:pt x="2644555" y="45187"/>
                  </a:lnTo>
                  <a:close/>
                </a:path>
                <a:path w="2644775" h="103504">
                  <a:moveTo>
                    <a:pt x="13823" y="46758"/>
                  </a:moveTo>
                  <a:lnTo>
                    <a:pt x="13823" y="56316"/>
                  </a:lnTo>
                  <a:lnTo>
                    <a:pt x="19285" y="51537"/>
                  </a:lnTo>
                  <a:lnTo>
                    <a:pt x="13823" y="46758"/>
                  </a:lnTo>
                  <a:close/>
                </a:path>
                <a:path w="2644775" h="103504">
                  <a:moveTo>
                    <a:pt x="19285" y="51537"/>
                  </a:moveTo>
                  <a:lnTo>
                    <a:pt x="13823" y="56316"/>
                  </a:lnTo>
                  <a:lnTo>
                    <a:pt x="24747" y="56316"/>
                  </a:lnTo>
                  <a:lnTo>
                    <a:pt x="19285" y="51537"/>
                  </a:lnTo>
                  <a:close/>
                </a:path>
                <a:path w="2644775" h="103504">
                  <a:moveTo>
                    <a:pt x="24747" y="46758"/>
                  </a:moveTo>
                  <a:lnTo>
                    <a:pt x="13823" y="46758"/>
                  </a:lnTo>
                  <a:lnTo>
                    <a:pt x="19285" y="51537"/>
                  </a:lnTo>
                  <a:lnTo>
                    <a:pt x="24747" y="46758"/>
                  </a:lnTo>
                  <a:close/>
                </a:path>
              </a:pathLst>
            </a:custGeom>
            <a:solidFill>
              <a:srgbClr val="8FA7C4"/>
            </a:solidFill>
            <a:ln>
              <a:solidFill>
                <a:schemeClr val="bg1"/>
              </a:solidFill>
            </a:ln>
          </p:spPr>
          <p:txBody>
            <a:bodyPr wrap="square" lIns="0" tIns="0" rIns="0" bIns="0" rtlCol="0"/>
            <a:lstStyle/>
            <a:p>
              <a:endParaRPr/>
            </a:p>
          </p:txBody>
        </p:sp>
        <p:sp>
          <p:nvSpPr>
            <p:cNvPr id="27" name="object 27"/>
            <p:cNvSpPr/>
            <p:nvPr/>
          </p:nvSpPr>
          <p:spPr>
            <a:xfrm>
              <a:off x="8206709" y="4288518"/>
              <a:ext cx="0" cy="1252220"/>
            </a:xfrm>
            <a:custGeom>
              <a:avLst/>
              <a:gdLst/>
              <a:ahLst/>
              <a:cxnLst/>
              <a:rect l="l" t="t" r="r" b="b"/>
              <a:pathLst>
                <a:path h="1252220">
                  <a:moveTo>
                    <a:pt x="0" y="0"/>
                  </a:moveTo>
                  <a:lnTo>
                    <a:pt x="1" y="1251822"/>
                  </a:lnTo>
                </a:path>
              </a:pathLst>
            </a:custGeom>
            <a:ln w="12700">
              <a:solidFill>
                <a:schemeClr val="bg1"/>
              </a:solidFill>
            </a:ln>
          </p:spPr>
          <p:txBody>
            <a:bodyPr wrap="square" lIns="0" tIns="0" rIns="0" bIns="0" rtlCol="0"/>
            <a:lstStyle/>
            <a:p>
              <a:endParaRPr/>
            </a:p>
          </p:txBody>
        </p:sp>
        <p:sp>
          <p:nvSpPr>
            <p:cNvPr id="28" name="object 28"/>
            <p:cNvSpPr/>
            <p:nvPr/>
          </p:nvSpPr>
          <p:spPr>
            <a:xfrm>
              <a:off x="8767763" y="4288518"/>
              <a:ext cx="0" cy="1252220"/>
            </a:xfrm>
            <a:custGeom>
              <a:avLst/>
              <a:gdLst/>
              <a:ahLst/>
              <a:cxnLst/>
              <a:rect l="l" t="t" r="r" b="b"/>
              <a:pathLst>
                <a:path h="1252220">
                  <a:moveTo>
                    <a:pt x="0" y="0"/>
                  </a:moveTo>
                  <a:lnTo>
                    <a:pt x="1" y="1251822"/>
                  </a:lnTo>
                </a:path>
              </a:pathLst>
            </a:custGeom>
            <a:ln w="12700">
              <a:solidFill>
                <a:schemeClr val="bg1"/>
              </a:solidFill>
            </a:ln>
          </p:spPr>
          <p:txBody>
            <a:bodyPr wrap="square" lIns="0" tIns="0" rIns="0" bIns="0" rtlCol="0"/>
            <a:lstStyle/>
            <a:p>
              <a:endParaRPr/>
            </a:p>
          </p:txBody>
        </p:sp>
        <p:sp>
          <p:nvSpPr>
            <p:cNvPr id="29" name="object 29"/>
            <p:cNvSpPr/>
            <p:nvPr/>
          </p:nvSpPr>
          <p:spPr>
            <a:xfrm>
              <a:off x="5757779" y="3305441"/>
              <a:ext cx="103505" cy="1906270"/>
            </a:xfrm>
            <a:custGeom>
              <a:avLst/>
              <a:gdLst/>
              <a:ahLst/>
              <a:cxnLst/>
              <a:rect l="l" t="t" r="r" b="b"/>
              <a:pathLst>
                <a:path w="103504" h="1906270">
                  <a:moveTo>
                    <a:pt x="51537" y="19286"/>
                  </a:moveTo>
                  <a:lnTo>
                    <a:pt x="45188" y="26543"/>
                  </a:lnTo>
                  <a:lnTo>
                    <a:pt x="45186" y="1905713"/>
                  </a:lnTo>
                  <a:lnTo>
                    <a:pt x="57886" y="1905713"/>
                  </a:lnTo>
                  <a:lnTo>
                    <a:pt x="57887" y="26543"/>
                  </a:lnTo>
                  <a:lnTo>
                    <a:pt x="51537" y="19286"/>
                  </a:lnTo>
                  <a:close/>
                </a:path>
                <a:path w="103504" h="1906270">
                  <a:moveTo>
                    <a:pt x="51537" y="0"/>
                  </a:moveTo>
                  <a:lnTo>
                    <a:pt x="0" y="58901"/>
                  </a:lnTo>
                  <a:lnTo>
                    <a:pt x="266" y="62913"/>
                  </a:lnTo>
                  <a:lnTo>
                    <a:pt x="5546" y="67532"/>
                  </a:lnTo>
                  <a:lnTo>
                    <a:pt x="9558" y="67264"/>
                  </a:lnTo>
                  <a:lnTo>
                    <a:pt x="45187" y="26544"/>
                  </a:lnTo>
                  <a:lnTo>
                    <a:pt x="45187" y="9638"/>
                  </a:lnTo>
                  <a:lnTo>
                    <a:pt x="59971" y="9638"/>
                  </a:lnTo>
                  <a:lnTo>
                    <a:pt x="51537" y="0"/>
                  </a:lnTo>
                  <a:close/>
                </a:path>
                <a:path w="103504" h="1906270">
                  <a:moveTo>
                    <a:pt x="59971" y="9638"/>
                  </a:moveTo>
                  <a:lnTo>
                    <a:pt x="57887" y="9638"/>
                  </a:lnTo>
                  <a:lnTo>
                    <a:pt x="57888" y="26544"/>
                  </a:lnTo>
                  <a:lnTo>
                    <a:pt x="93518" y="67264"/>
                  </a:lnTo>
                  <a:lnTo>
                    <a:pt x="97530" y="67532"/>
                  </a:lnTo>
                  <a:lnTo>
                    <a:pt x="102809" y="62913"/>
                  </a:lnTo>
                  <a:lnTo>
                    <a:pt x="103075" y="58901"/>
                  </a:lnTo>
                  <a:lnTo>
                    <a:pt x="59971" y="9638"/>
                  </a:lnTo>
                  <a:close/>
                </a:path>
                <a:path w="103504" h="1906270">
                  <a:moveTo>
                    <a:pt x="57887" y="9638"/>
                  </a:moveTo>
                  <a:lnTo>
                    <a:pt x="45187" y="9638"/>
                  </a:lnTo>
                  <a:lnTo>
                    <a:pt x="45187" y="26544"/>
                  </a:lnTo>
                  <a:lnTo>
                    <a:pt x="51537" y="19286"/>
                  </a:lnTo>
                  <a:lnTo>
                    <a:pt x="46758" y="13825"/>
                  </a:lnTo>
                  <a:lnTo>
                    <a:pt x="57887" y="13825"/>
                  </a:lnTo>
                  <a:lnTo>
                    <a:pt x="57887" y="9638"/>
                  </a:lnTo>
                  <a:close/>
                </a:path>
                <a:path w="103504" h="1906270">
                  <a:moveTo>
                    <a:pt x="57887" y="13825"/>
                  </a:moveTo>
                  <a:lnTo>
                    <a:pt x="56316" y="13825"/>
                  </a:lnTo>
                  <a:lnTo>
                    <a:pt x="51537" y="19286"/>
                  </a:lnTo>
                  <a:lnTo>
                    <a:pt x="57887" y="26543"/>
                  </a:lnTo>
                  <a:lnTo>
                    <a:pt x="57887" y="13825"/>
                  </a:lnTo>
                  <a:close/>
                </a:path>
                <a:path w="103504" h="1906270">
                  <a:moveTo>
                    <a:pt x="56316" y="13825"/>
                  </a:moveTo>
                  <a:lnTo>
                    <a:pt x="46758" y="13825"/>
                  </a:lnTo>
                  <a:lnTo>
                    <a:pt x="51537" y="19286"/>
                  </a:lnTo>
                  <a:lnTo>
                    <a:pt x="56316" y="13825"/>
                  </a:lnTo>
                  <a:close/>
                </a:path>
              </a:pathLst>
            </a:custGeom>
            <a:solidFill>
              <a:srgbClr val="8FA7C4"/>
            </a:solidFill>
            <a:ln>
              <a:solidFill>
                <a:schemeClr val="bg1"/>
              </a:solidFill>
            </a:ln>
          </p:spPr>
          <p:txBody>
            <a:bodyPr wrap="square" lIns="0" tIns="0" rIns="0" bIns="0" rtlCol="0"/>
            <a:lstStyle/>
            <a:p>
              <a:endParaRPr/>
            </a:p>
          </p:txBody>
        </p:sp>
      </p:grpSp>
      <p:sp>
        <p:nvSpPr>
          <p:cNvPr id="30" name="object 30"/>
          <p:cNvSpPr txBox="1"/>
          <p:nvPr/>
        </p:nvSpPr>
        <p:spPr>
          <a:xfrm>
            <a:off x="8235491" y="4381500"/>
            <a:ext cx="516255"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dirty="0">
                <a:solidFill>
                  <a:srgbClr val="FFFFFF"/>
                </a:solidFill>
                <a:latin typeface="Arial MT"/>
                <a:cs typeface="Arial MT"/>
              </a:rPr>
              <a:t>M</a:t>
            </a:r>
            <a:r>
              <a:rPr sz="1200" spc="-5" dirty="0">
                <a:solidFill>
                  <a:srgbClr val="FFFFFF"/>
                </a:solidFill>
                <a:latin typeface="Arial MT"/>
                <a:cs typeface="Arial MT"/>
              </a:rPr>
              <a:t>e</a:t>
            </a:r>
            <a:r>
              <a:rPr sz="1200" dirty="0">
                <a:solidFill>
                  <a:srgbClr val="FFFFFF"/>
                </a:solidFill>
                <a:latin typeface="Arial MT"/>
                <a:cs typeface="Arial MT"/>
              </a:rPr>
              <a:t>tr</a:t>
            </a:r>
            <a:r>
              <a:rPr sz="1200" spc="-5" dirty="0">
                <a:solidFill>
                  <a:srgbClr val="FFFFFF"/>
                </a:solidFill>
                <a:latin typeface="Arial MT"/>
                <a:cs typeface="Arial MT"/>
              </a:rPr>
              <a:t>i</a:t>
            </a:r>
            <a:r>
              <a:rPr sz="1200" dirty="0">
                <a:solidFill>
                  <a:srgbClr val="FFFFFF"/>
                </a:solidFill>
                <a:latin typeface="Arial MT"/>
                <a:cs typeface="Arial MT"/>
              </a:rPr>
              <a:t>cs</a:t>
            </a:r>
            <a:endParaRPr sz="1200">
              <a:latin typeface="Arial MT"/>
              <a:cs typeface="Arial MT"/>
            </a:endParaRPr>
          </a:p>
        </p:txBody>
      </p:sp>
      <p:sp>
        <p:nvSpPr>
          <p:cNvPr id="31" name="object 31"/>
          <p:cNvSpPr txBox="1"/>
          <p:nvPr/>
        </p:nvSpPr>
        <p:spPr>
          <a:xfrm>
            <a:off x="3989845" y="4470400"/>
            <a:ext cx="1014730"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MT"/>
                <a:cs typeface="Arial MT"/>
              </a:rPr>
              <a:t>EC2</a:t>
            </a:r>
            <a:r>
              <a:rPr sz="1200" spc="-60" dirty="0">
                <a:solidFill>
                  <a:srgbClr val="FFFFFF"/>
                </a:solidFill>
                <a:latin typeface="Arial MT"/>
                <a:cs typeface="Arial MT"/>
              </a:rPr>
              <a:t> </a:t>
            </a:r>
            <a:r>
              <a:rPr sz="1200" spc="-5" dirty="0">
                <a:solidFill>
                  <a:srgbClr val="FFFFFF"/>
                </a:solidFill>
                <a:latin typeface="Arial MT"/>
                <a:cs typeface="Arial MT"/>
              </a:rPr>
              <a:t>Instances</a:t>
            </a:r>
            <a:endParaRPr sz="1200">
              <a:latin typeface="Arial MT"/>
              <a:cs typeface="Arial MT"/>
            </a:endParaRPr>
          </a:p>
        </p:txBody>
      </p:sp>
      <p:sp>
        <p:nvSpPr>
          <p:cNvPr id="32" name="object 32"/>
          <p:cNvSpPr txBox="1"/>
          <p:nvPr/>
        </p:nvSpPr>
        <p:spPr>
          <a:xfrm>
            <a:off x="6637728" y="4495800"/>
            <a:ext cx="1014730"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MT"/>
                <a:cs typeface="Arial MT"/>
              </a:rPr>
              <a:t>EC2</a:t>
            </a:r>
            <a:r>
              <a:rPr sz="1200" spc="-60" dirty="0">
                <a:solidFill>
                  <a:srgbClr val="FFFFFF"/>
                </a:solidFill>
                <a:latin typeface="Arial MT"/>
                <a:cs typeface="Arial MT"/>
              </a:rPr>
              <a:t> </a:t>
            </a:r>
            <a:r>
              <a:rPr sz="1200" spc="-5" dirty="0">
                <a:solidFill>
                  <a:srgbClr val="FFFFFF"/>
                </a:solidFill>
                <a:latin typeface="Arial MT"/>
                <a:cs typeface="Arial MT"/>
              </a:rPr>
              <a:t>Instances</a:t>
            </a:r>
            <a:endParaRPr sz="1200">
              <a:latin typeface="Arial MT"/>
              <a:cs typeface="Arial MT"/>
            </a:endParaRPr>
          </a:p>
        </p:txBody>
      </p:sp>
      <p:sp>
        <p:nvSpPr>
          <p:cNvPr id="33" name="object 33"/>
          <p:cNvSpPr/>
          <p:nvPr/>
        </p:nvSpPr>
        <p:spPr>
          <a:xfrm>
            <a:off x="4491795" y="3299592"/>
            <a:ext cx="1023619" cy="466090"/>
          </a:xfrm>
          <a:custGeom>
            <a:avLst/>
            <a:gdLst/>
            <a:ahLst/>
            <a:cxnLst/>
            <a:rect l="l" t="t" r="r" b="b"/>
            <a:pathLst>
              <a:path w="1023620" h="466089">
                <a:moveTo>
                  <a:pt x="37746" y="369506"/>
                </a:moveTo>
                <a:lnTo>
                  <a:pt x="33952" y="370834"/>
                </a:lnTo>
                <a:lnTo>
                  <a:pt x="0" y="441352"/>
                </a:lnTo>
                <a:lnTo>
                  <a:pt x="74401" y="465642"/>
                </a:lnTo>
                <a:lnTo>
                  <a:pt x="77986" y="463823"/>
                </a:lnTo>
                <a:lnTo>
                  <a:pt x="80163" y="457155"/>
                </a:lnTo>
                <a:lnTo>
                  <a:pt x="78342" y="453570"/>
                </a:lnTo>
                <a:lnTo>
                  <a:pt x="47225" y="443411"/>
                </a:lnTo>
                <a:lnTo>
                  <a:pt x="11357" y="443411"/>
                </a:lnTo>
                <a:lnTo>
                  <a:pt x="6372" y="431730"/>
                </a:lnTo>
                <a:lnTo>
                  <a:pt x="21922" y="425095"/>
                </a:lnTo>
                <a:lnTo>
                  <a:pt x="45394" y="376344"/>
                </a:lnTo>
                <a:lnTo>
                  <a:pt x="44066" y="372549"/>
                </a:lnTo>
                <a:lnTo>
                  <a:pt x="37746" y="369506"/>
                </a:lnTo>
                <a:close/>
              </a:path>
              <a:path w="1023620" h="466089">
                <a:moveTo>
                  <a:pt x="21922" y="425095"/>
                </a:moveTo>
                <a:lnTo>
                  <a:pt x="6372" y="431730"/>
                </a:lnTo>
                <a:lnTo>
                  <a:pt x="11357" y="443411"/>
                </a:lnTo>
                <a:lnTo>
                  <a:pt x="18593" y="440324"/>
                </a:lnTo>
                <a:lnTo>
                  <a:pt x="14591" y="440324"/>
                </a:lnTo>
                <a:lnTo>
                  <a:pt x="10840" y="431533"/>
                </a:lnTo>
                <a:lnTo>
                  <a:pt x="18823" y="431533"/>
                </a:lnTo>
                <a:lnTo>
                  <a:pt x="21922" y="425095"/>
                </a:lnTo>
                <a:close/>
              </a:path>
              <a:path w="1023620" h="466089">
                <a:moveTo>
                  <a:pt x="26905" y="436778"/>
                </a:moveTo>
                <a:lnTo>
                  <a:pt x="11357" y="443411"/>
                </a:lnTo>
                <a:lnTo>
                  <a:pt x="47225" y="443411"/>
                </a:lnTo>
                <a:lnTo>
                  <a:pt x="26905" y="436778"/>
                </a:lnTo>
                <a:close/>
              </a:path>
              <a:path w="1023620" h="466089">
                <a:moveTo>
                  <a:pt x="10840" y="431533"/>
                </a:moveTo>
                <a:lnTo>
                  <a:pt x="14591" y="440324"/>
                </a:lnTo>
                <a:lnTo>
                  <a:pt x="17739" y="433785"/>
                </a:lnTo>
                <a:lnTo>
                  <a:pt x="10840" y="431533"/>
                </a:lnTo>
                <a:close/>
              </a:path>
              <a:path w="1023620" h="466089">
                <a:moveTo>
                  <a:pt x="17739" y="433785"/>
                </a:moveTo>
                <a:lnTo>
                  <a:pt x="14591" y="440324"/>
                </a:lnTo>
                <a:lnTo>
                  <a:pt x="18593" y="440324"/>
                </a:lnTo>
                <a:lnTo>
                  <a:pt x="26905" y="436778"/>
                </a:lnTo>
                <a:lnTo>
                  <a:pt x="17739" y="433785"/>
                </a:lnTo>
                <a:close/>
              </a:path>
              <a:path w="1023620" h="466089">
                <a:moveTo>
                  <a:pt x="1018288" y="0"/>
                </a:moveTo>
                <a:lnTo>
                  <a:pt x="21922" y="425095"/>
                </a:lnTo>
                <a:lnTo>
                  <a:pt x="17739" y="433785"/>
                </a:lnTo>
                <a:lnTo>
                  <a:pt x="26905" y="436778"/>
                </a:lnTo>
                <a:lnTo>
                  <a:pt x="1023272" y="11681"/>
                </a:lnTo>
                <a:lnTo>
                  <a:pt x="1018288" y="0"/>
                </a:lnTo>
                <a:close/>
              </a:path>
              <a:path w="1023620" h="466089">
                <a:moveTo>
                  <a:pt x="18823" y="431533"/>
                </a:moveTo>
                <a:lnTo>
                  <a:pt x="10840" y="431533"/>
                </a:lnTo>
                <a:lnTo>
                  <a:pt x="17739" y="433785"/>
                </a:lnTo>
                <a:lnTo>
                  <a:pt x="18823" y="431533"/>
                </a:lnTo>
                <a:close/>
              </a:path>
            </a:pathLst>
          </a:custGeom>
          <a:solidFill>
            <a:srgbClr val="8FA7C4"/>
          </a:solidFill>
          <a:ln>
            <a:solidFill>
              <a:schemeClr val="bg1"/>
            </a:solidFill>
          </a:ln>
        </p:spPr>
        <p:txBody>
          <a:bodyPr wrap="square" lIns="0" tIns="0" rIns="0" bIns="0" rtlCol="0"/>
          <a:lstStyle/>
          <a:p>
            <a:endParaRPr/>
          </a:p>
        </p:txBody>
      </p:sp>
      <p:sp>
        <p:nvSpPr>
          <p:cNvPr id="34" name="object 34"/>
          <p:cNvSpPr txBox="1"/>
          <p:nvPr/>
        </p:nvSpPr>
        <p:spPr>
          <a:xfrm>
            <a:off x="5450734" y="1079500"/>
            <a:ext cx="1256665" cy="414020"/>
          </a:xfrm>
          <a:prstGeom prst="rect">
            <a:avLst/>
          </a:prstGeom>
          <a:ln>
            <a:solidFill>
              <a:schemeClr val="bg1"/>
            </a:solidFill>
          </a:ln>
        </p:spPr>
        <p:txBody>
          <a:bodyPr vert="horz" wrap="square" lIns="0" tIns="25400" rIns="0" bIns="0" rtlCol="0">
            <a:spAutoFit/>
          </a:bodyPr>
          <a:lstStyle/>
          <a:p>
            <a:pPr marL="112395" marR="5080" indent="-100330">
              <a:lnSpc>
                <a:spcPts val="1500"/>
              </a:lnSpc>
              <a:spcBef>
                <a:spcPts val="200"/>
              </a:spcBef>
            </a:pPr>
            <a:r>
              <a:rPr sz="1300" dirty="0">
                <a:solidFill>
                  <a:srgbClr val="FFFFFF"/>
                </a:solidFill>
                <a:latin typeface="Arial MT"/>
                <a:cs typeface="Arial MT"/>
              </a:rPr>
              <a:t>3.</a:t>
            </a:r>
            <a:r>
              <a:rPr sz="1300" spc="-70" dirty="0">
                <a:solidFill>
                  <a:srgbClr val="FFFFFF"/>
                </a:solidFill>
                <a:latin typeface="Arial MT"/>
                <a:cs typeface="Arial MT"/>
              </a:rPr>
              <a:t> </a:t>
            </a:r>
            <a:r>
              <a:rPr sz="1300" spc="-5" dirty="0">
                <a:solidFill>
                  <a:srgbClr val="FFFFFF"/>
                </a:solidFill>
                <a:latin typeface="Arial MT"/>
                <a:cs typeface="Arial MT"/>
              </a:rPr>
              <a:t>AS</a:t>
            </a:r>
            <a:r>
              <a:rPr sz="1300" dirty="0">
                <a:solidFill>
                  <a:srgbClr val="FFFFFF"/>
                </a:solidFill>
                <a:latin typeface="Arial MT"/>
                <a:cs typeface="Arial MT"/>
              </a:rPr>
              <a:t>G </a:t>
            </a:r>
            <a:r>
              <a:rPr sz="1300" spc="-5" dirty="0">
                <a:solidFill>
                  <a:srgbClr val="FFFFFF"/>
                </a:solidFill>
                <a:latin typeface="Arial MT"/>
                <a:cs typeface="Arial MT"/>
              </a:rPr>
              <a:t>l</a:t>
            </a:r>
            <a:r>
              <a:rPr sz="1300" dirty="0">
                <a:solidFill>
                  <a:srgbClr val="FFFFFF"/>
                </a:solidFill>
                <a:latin typeface="Arial MT"/>
                <a:cs typeface="Arial MT"/>
              </a:rPr>
              <a:t>aunches  extra</a:t>
            </a:r>
            <a:r>
              <a:rPr sz="1300" spc="-20" dirty="0">
                <a:solidFill>
                  <a:srgbClr val="FFFFFF"/>
                </a:solidFill>
                <a:latin typeface="Arial MT"/>
                <a:cs typeface="Arial MT"/>
              </a:rPr>
              <a:t> </a:t>
            </a:r>
            <a:r>
              <a:rPr sz="1300" spc="-5" dirty="0">
                <a:solidFill>
                  <a:srgbClr val="FFFFFF"/>
                </a:solidFill>
                <a:latin typeface="Arial MT"/>
                <a:cs typeface="Arial MT"/>
              </a:rPr>
              <a:t>instance</a:t>
            </a:r>
            <a:endParaRPr sz="1300">
              <a:latin typeface="Arial MT"/>
              <a:cs typeface="Arial MT"/>
            </a:endParaRPr>
          </a:p>
        </p:txBody>
      </p:sp>
      <p:sp>
        <p:nvSpPr>
          <p:cNvPr id="35" name="object 35"/>
          <p:cNvSpPr/>
          <p:nvPr/>
        </p:nvSpPr>
        <p:spPr>
          <a:xfrm>
            <a:off x="4944249" y="941628"/>
            <a:ext cx="2023110" cy="2364105"/>
          </a:xfrm>
          <a:custGeom>
            <a:avLst/>
            <a:gdLst/>
            <a:ahLst/>
            <a:cxnLst/>
            <a:rect l="l" t="t" r="r" b="b"/>
            <a:pathLst>
              <a:path w="2023109" h="2364104">
                <a:moveTo>
                  <a:pt x="72504" y="2201710"/>
                </a:moveTo>
                <a:lnTo>
                  <a:pt x="59931" y="2199894"/>
                </a:lnTo>
                <a:lnTo>
                  <a:pt x="52628" y="2250160"/>
                </a:lnTo>
                <a:lnTo>
                  <a:pt x="65189" y="2251989"/>
                </a:lnTo>
                <a:lnTo>
                  <a:pt x="72504" y="2201710"/>
                </a:lnTo>
                <a:close/>
              </a:path>
              <a:path w="2023109" h="2364104">
                <a:moveTo>
                  <a:pt x="85293" y="2113737"/>
                </a:moveTo>
                <a:lnTo>
                  <a:pt x="72720" y="2111908"/>
                </a:lnTo>
                <a:lnTo>
                  <a:pt x="65417" y="2162187"/>
                </a:lnTo>
                <a:lnTo>
                  <a:pt x="77978" y="2164016"/>
                </a:lnTo>
                <a:lnTo>
                  <a:pt x="85293" y="2113737"/>
                </a:lnTo>
                <a:close/>
              </a:path>
              <a:path w="2023109" h="2364104">
                <a:moveTo>
                  <a:pt x="98082" y="2025764"/>
                </a:moveTo>
                <a:lnTo>
                  <a:pt x="85509" y="2023935"/>
                </a:lnTo>
                <a:lnTo>
                  <a:pt x="78206" y="2074214"/>
                </a:lnTo>
                <a:lnTo>
                  <a:pt x="90766" y="2076030"/>
                </a:lnTo>
                <a:lnTo>
                  <a:pt x="98082" y="2025764"/>
                </a:lnTo>
                <a:close/>
              </a:path>
              <a:path w="2023109" h="2364104">
                <a:moveTo>
                  <a:pt x="102311" y="2308923"/>
                </a:moveTo>
                <a:lnTo>
                  <a:pt x="97751" y="2303589"/>
                </a:lnTo>
                <a:lnTo>
                  <a:pt x="93738" y="2303272"/>
                </a:lnTo>
                <a:lnTo>
                  <a:pt x="52628" y="2338451"/>
                </a:lnTo>
                <a:lnTo>
                  <a:pt x="59715" y="2289695"/>
                </a:lnTo>
                <a:lnTo>
                  <a:pt x="51079" y="2288451"/>
                </a:lnTo>
                <a:lnTo>
                  <a:pt x="51079" y="2339771"/>
                </a:lnTo>
                <a:lnTo>
                  <a:pt x="45300" y="2344712"/>
                </a:lnTo>
                <a:lnTo>
                  <a:pt x="41160" y="2338324"/>
                </a:lnTo>
                <a:lnTo>
                  <a:pt x="51079" y="2339771"/>
                </a:lnTo>
                <a:lnTo>
                  <a:pt x="51079" y="2288451"/>
                </a:lnTo>
                <a:lnTo>
                  <a:pt x="47142" y="2287867"/>
                </a:lnTo>
                <a:lnTo>
                  <a:pt x="40055" y="2336622"/>
                </a:lnTo>
                <a:lnTo>
                  <a:pt x="10655" y="2291194"/>
                </a:lnTo>
                <a:lnTo>
                  <a:pt x="6731" y="2290356"/>
                </a:lnTo>
                <a:lnTo>
                  <a:pt x="838" y="2294166"/>
                </a:lnTo>
                <a:lnTo>
                  <a:pt x="0" y="2298103"/>
                </a:lnTo>
                <a:lnTo>
                  <a:pt x="42519" y="2363800"/>
                </a:lnTo>
                <a:lnTo>
                  <a:pt x="57708" y="2350808"/>
                </a:lnTo>
                <a:lnTo>
                  <a:pt x="70396" y="2339962"/>
                </a:lnTo>
                <a:lnTo>
                  <a:pt x="102006" y="2312924"/>
                </a:lnTo>
                <a:lnTo>
                  <a:pt x="102311" y="2308923"/>
                </a:lnTo>
                <a:close/>
              </a:path>
              <a:path w="2023109" h="2364104">
                <a:moveTo>
                  <a:pt x="110871" y="1937791"/>
                </a:moveTo>
                <a:lnTo>
                  <a:pt x="98298" y="1935962"/>
                </a:lnTo>
                <a:lnTo>
                  <a:pt x="90995" y="1986229"/>
                </a:lnTo>
                <a:lnTo>
                  <a:pt x="103555" y="1988058"/>
                </a:lnTo>
                <a:lnTo>
                  <a:pt x="110871" y="1937791"/>
                </a:lnTo>
                <a:close/>
              </a:path>
              <a:path w="2023109" h="2364104">
                <a:moveTo>
                  <a:pt x="123659" y="1849818"/>
                </a:moveTo>
                <a:lnTo>
                  <a:pt x="111086" y="1847989"/>
                </a:lnTo>
                <a:lnTo>
                  <a:pt x="103784" y="1898256"/>
                </a:lnTo>
                <a:lnTo>
                  <a:pt x="116344" y="1900085"/>
                </a:lnTo>
                <a:lnTo>
                  <a:pt x="123659" y="1849818"/>
                </a:lnTo>
                <a:close/>
              </a:path>
              <a:path w="2023109" h="2364104">
                <a:moveTo>
                  <a:pt x="136448" y="1761832"/>
                </a:moveTo>
                <a:lnTo>
                  <a:pt x="123875" y="1760016"/>
                </a:lnTo>
                <a:lnTo>
                  <a:pt x="116573" y="1810283"/>
                </a:lnTo>
                <a:lnTo>
                  <a:pt x="129133" y="1812112"/>
                </a:lnTo>
                <a:lnTo>
                  <a:pt x="136448" y="1761832"/>
                </a:lnTo>
                <a:close/>
              </a:path>
              <a:path w="2023109" h="2364104">
                <a:moveTo>
                  <a:pt x="149237" y="1673860"/>
                </a:moveTo>
                <a:lnTo>
                  <a:pt x="136664" y="1672031"/>
                </a:lnTo>
                <a:lnTo>
                  <a:pt x="129362" y="1722310"/>
                </a:lnTo>
                <a:lnTo>
                  <a:pt x="141922" y="1724139"/>
                </a:lnTo>
                <a:lnTo>
                  <a:pt x="149237" y="1673860"/>
                </a:lnTo>
                <a:close/>
              </a:path>
              <a:path w="2023109" h="2364104">
                <a:moveTo>
                  <a:pt x="162026" y="1585887"/>
                </a:moveTo>
                <a:lnTo>
                  <a:pt x="149453" y="1584058"/>
                </a:lnTo>
                <a:lnTo>
                  <a:pt x="142151" y="1634337"/>
                </a:lnTo>
                <a:lnTo>
                  <a:pt x="154711" y="1636153"/>
                </a:lnTo>
                <a:lnTo>
                  <a:pt x="162026" y="1585887"/>
                </a:lnTo>
                <a:close/>
              </a:path>
              <a:path w="2023109" h="2364104">
                <a:moveTo>
                  <a:pt x="174815" y="1497914"/>
                </a:moveTo>
                <a:lnTo>
                  <a:pt x="162242" y="1496085"/>
                </a:lnTo>
                <a:lnTo>
                  <a:pt x="154940" y="1546352"/>
                </a:lnTo>
                <a:lnTo>
                  <a:pt x="167500" y="1548180"/>
                </a:lnTo>
                <a:lnTo>
                  <a:pt x="174815" y="1497914"/>
                </a:lnTo>
                <a:close/>
              </a:path>
              <a:path w="2023109" h="2364104">
                <a:moveTo>
                  <a:pt x="187604" y="1409941"/>
                </a:moveTo>
                <a:lnTo>
                  <a:pt x="175031" y="1408112"/>
                </a:lnTo>
                <a:lnTo>
                  <a:pt x="167728" y="1458379"/>
                </a:lnTo>
                <a:lnTo>
                  <a:pt x="180289" y="1460207"/>
                </a:lnTo>
                <a:lnTo>
                  <a:pt x="187604" y="1409941"/>
                </a:lnTo>
                <a:close/>
              </a:path>
              <a:path w="2023109" h="2364104">
                <a:moveTo>
                  <a:pt x="200393" y="1321955"/>
                </a:moveTo>
                <a:lnTo>
                  <a:pt x="187820" y="1320139"/>
                </a:lnTo>
                <a:lnTo>
                  <a:pt x="180517" y="1370406"/>
                </a:lnTo>
                <a:lnTo>
                  <a:pt x="193078" y="1372235"/>
                </a:lnTo>
                <a:lnTo>
                  <a:pt x="200393" y="1321955"/>
                </a:lnTo>
                <a:close/>
              </a:path>
              <a:path w="2023109" h="2364104">
                <a:moveTo>
                  <a:pt x="213182" y="1233982"/>
                </a:moveTo>
                <a:lnTo>
                  <a:pt x="200609" y="1232154"/>
                </a:lnTo>
                <a:lnTo>
                  <a:pt x="193306" y="1282433"/>
                </a:lnTo>
                <a:lnTo>
                  <a:pt x="205867" y="1284262"/>
                </a:lnTo>
                <a:lnTo>
                  <a:pt x="213182" y="1233982"/>
                </a:lnTo>
                <a:close/>
              </a:path>
              <a:path w="2023109" h="2364104">
                <a:moveTo>
                  <a:pt x="225971" y="1146009"/>
                </a:moveTo>
                <a:lnTo>
                  <a:pt x="213398" y="1144181"/>
                </a:lnTo>
                <a:lnTo>
                  <a:pt x="206095" y="1194460"/>
                </a:lnTo>
                <a:lnTo>
                  <a:pt x="218655" y="1196276"/>
                </a:lnTo>
                <a:lnTo>
                  <a:pt x="225971" y="1146009"/>
                </a:lnTo>
                <a:close/>
              </a:path>
              <a:path w="2023109" h="2364104">
                <a:moveTo>
                  <a:pt x="238747" y="1058037"/>
                </a:moveTo>
                <a:lnTo>
                  <a:pt x="226187" y="1056208"/>
                </a:lnTo>
                <a:lnTo>
                  <a:pt x="218871" y="1106474"/>
                </a:lnTo>
                <a:lnTo>
                  <a:pt x="231444" y="1108303"/>
                </a:lnTo>
                <a:lnTo>
                  <a:pt x="238747" y="1058037"/>
                </a:lnTo>
                <a:close/>
              </a:path>
              <a:path w="2023109" h="2364104">
                <a:moveTo>
                  <a:pt x="251536" y="970064"/>
                </a:moveTo>
                <a:lnTo>
                  <a:pt x="238975" y="968235"/>
                </a:lnTo>
                <a:lnTo>
                  <a:pt x="231660" y="1018501"/>
                </a:lnTo>
                <a:lnTo>
                  <a:pt x="244233" y="1020330"/>
                </a:lnTo>
                <a:lnTo>
                  <a:pt x="251536" y="970064"/>
                </a:lnTo>
                <a:close/>
              </a:path>
              <a:path w="2023109" h="2364104">
                <a:moveTo>
                  <a:pt x="264325" y="882091"/>
                </a:moveTo>
                <a:lnTo>
                  <a:pt x="251764" y="880262"/>
                </a:lnTo>
                <a:lnTo>
                  <a:pt x="244449" y="930529"/>
                </a:lnTo>
                <a:lnTo>
                  <a:pt x="257022" y="932357"/>
                </a:lnTo>
                <a:lnTo>
                  <a:pt x="264325" y="882091"/>
                </a:lnTo>
                <a:close/>
              </a:path>
              <a:path w="2023109" h="2364104">
                <a:moveTo>
                  <a:pt x="277114" y="794105"/>
                </a:moveTo>
                <a:lnTo>
                  <a:pt x="264553" y="792276"/>
                </a:lnTo>
                <a:lnTo>
                  <a:pt x="257238" y="842556"/>
                </a:lnTo>
                <a:lnTo>
                  <a:pt x="269811" y="844384"/>
                </a:lnTo>
                <a:lnTo>
                  <a:pt x="277114" y="794105"/>
                </a:lnTo>
                <a:close/>
              </a:path>
              <a:path w="2023109" h="2364104">
                <a:moveTo>
                  <a:pt x="289902" y="706132"/>
                </a:moveTo>
                <a:lnTo>
                  <a:pt x="277342" y="704303"/>
                </a:lnTo>
                <a:lnTo>
                  <a:pt x="270027" y="754583"/>
                </a:lnTo>
                <a:lnTo>
                  <a:pt x="282600" y="756412"/>
                </a:lnTo>
                <a:lnTo>
                  <a:pt x="289902" y="706132"/>
                </a:lnTo>
                <a:close/>
              </a:path>
              <a:path w="2023109" h="2364104">
                <a:moveTo>
                  <a:pt x="306857" y="601078"/>
                </a:moveTo>
                <a:lnTo>
                  <a:pt x="294157" y="601078"/>
                </a:lnTo>
                <a:lnTo>
                  <a:pt x="294157" y="651878"/>
                </a:lnTo>
                <a:lnTo>
                  <a:pt x="306857" y="651878"/>
                </a:lnTo>
                <a:lnTo>
                  <a:pt x="306857" y="601078"/>
                </a:lnTo>
                <a:close/>
              </a:path>
              <a:path w="2023109" h="2364104">
                <a:moveTo>
                  <a:pt x="306857" y="512178"/>
                </a:moveTo>
                <a:lnTo>
                  <a:pt x="294157" y="512178"/>
                </a:lnTo>
                <a:lnTo>
                  <a:pt x="294157" y="562978"/>
                </a:lnTo>
                <a:lnTo>
                  <a:pt x="306857" y="562978"/>
                </a:lnTo>
                <a:lnTo>
                  <a:pt x="306857" y="512178"/>
                </a:lnTo>
                <a:close/>
              </a:path>
              <a:path w="2023109" h="2364104">
                <a:moveTo>
                  <a:pt x="306857" y="423278"/>
                </a:moveTo>
                <a:lnTo>
                  <a:pt x="294157" y="423278"/>
                </a:lnTo>
                <a:lnTo>
                  <a:pt x="294157" y="474078"/>
                </a:lnTo>
                <a:lnTo>
                  <a:pt x="306857" y="474078"/>
                </a:lnTo>
                <a:lnTo>
                  <a:pt x="306857" y="423278"/>
                </a:lnTo>
                <a:close/>
              </a:path>
              <a:path w="2023109" h="2364104">
                <a:moveTo>
                  <a:pt x="306857" y="334378"/>
                </a:moveTo>
                <a:lnTo>
                  <a:pt x="294157" y="334378"/>
                </a:lnTo>
                <a:lnTo>
                  <a:pt x="294157" y="385178"/>
                </a:lnTo>
                <a:lnTo>
                  <a:pt x="306857" y="385178"/>
                </a:lnTo>
                <a:lnTo>
                  <a:pt x="306857" y="334378"/>
                </a:lnTo>
                <a:close/>
              </a:path>
              <a:path w="2023109" h="2364104">
                <a:moveTo>
                  <a:pt x="306857" y="245478"/>
                </a:moveTo>
                <a:lnTo>
                  <a:pt x="294157" y="245478"/>
                </a:lnTo>
                <a:lnTo>
                  <a:pt x="294157" y="296278"/>
                </a:lnTo>
                <a:lnTo>
                  <a:pt x="306857" y="296278"/>
                </a:lnTo>
                <a:lnTo>
                  <a:pt x="306857" y="245478"/>
                </a:lnTo>
                <a:close/>
              </a:path>
              <a:path w="2023109" h="2364104">
                <a:moveTo>
                  <a:pt x="306857" y="156578"/>
                </a:moveTo>
                <a:lnTo>
                  <a:pt x="294157" y="156578"/>
                </a:lnTo>
                <a:lnTo>
                  <a:pt x="294157" y="207378"/>
                </a:lnTo>
                <a:lnTo>
                  <a:pt x="306857" y="207378"/>
                </a:lnTo>
                <a:lnTo>
                  <a:pt x="306857" y="156578"/>
                </a:lnTo>
                <a:close/>
              </a:path>
              <a:path w="2023109" h="2364104">
                <a:moveTo>
                  <a:pt x="306857" y="67678"/>
                </a:moveTo>
                <a:lnTo>
                  <a:pt x="294157" y="67678"/>
                </a:lnTo>
                <a:lnTo>
                  <a:pt x="294157" y="118478"/>
                </a:lnTo>
                <a:lnTo>
                  <a:pt x="306857" y="118478"/>
                </a:lnTo>
                <a:lnTo>
                  <a:pt x="306857" y="67678"/>
                </a:lnTo>
                <a:close/>
              </a:path>
              <a:path w="2023109" h="2364104">
                <a:moveTo>
                  <a:pt x="311429" y="734428"/>
                </a:moveTo>
                <a:lnTo>
                  <a:pt x="306857" y="734428"/>
                </a:lnTo>
                <a:lnTo>
                  <a:pt x="306857" y="689978"/>
                </a:lnTo>
                <a:lnTo>
                  <a:pt x="294157" y="689978"/>
                </a:lnTo>
                <a:lnTo>
                  <a:pt x="294157" y="740778"/>
                </a:lnTo>
                <a:lnTo>
                  <a:pt x="300507" y="740778"/>
                </a:lnTo>
                <a:lnTo>
                  <a:pt x="300507" y="747128"/>
                </a:lnTo>
                <a:lnTo>
                  <a:pt x="311429" y="747128"/>
                </a:lnTo>
                <a:lnTo>
                  <a:pt x="311429" y="740778"/>
                </a:lnTo>
                <a:lnTo>
                  <a:pt x="311429" y="734428"/>
                </a:lnTo>
                <a:close/>
              </a:path>
              <a:path w="2023109" h="2364104">
                <a:moveTo>
                  <a:pt x="328066" y="0"/>
                </a:moveTo>
                <a:lnTo>
                  <a:pt x="294157" y="0"/>
                </a:lnTo>
                <a:lnTo>
                  <a:pt x="294157" y="29578"/>
                </a:lnTo>
                <a:lnTo>
                  <a:pt x="306857" y="29578"/>
                </a:lnTo>
                <a:lnTo>
                  <a:pt x="306857" y="12700"/>
                </a:lnTo>
                <a:lnTo>
                  <a:pt x="328066" y="12700"/>
                </a:lnTo>
                <a:lnTo>
                  <a:pt x="328066" y="6350"/>
                </a:lnTo>
                <a:lnTo>
                  <a:pt x="328066" y="0"/>
                </a:lnTo>
                <a:close/>
              </a:path>
              <a:path w="2023109" h="2364104">
                <a:moveTo>
                  <a:pt x="400329" y="734428"/>
                </a:moveTo>
                <a:lnTo>
                  <a:pt x="349529" y="734428"/>
                </a:lnTo>
                <a:lnTo>
                  <a:pt x="349529" y="747128"/>
                </a:lnTo>
                <a:lnTo>
                  <a:pt x="400329" y="747128"/>
                </a:lnTo>
                <a:lnTo>
                  <a:pt x="400329" y="734428"/>
                </a:lnTo>
                <a:close/>
              </a:path>
              <a:path w="2023109" h="2364104">
                <a:moveTo>
                  <a:pt x="416966" y="0"/>
                </a:moveTo>
                <a:lnTo>
                  <a:pt x="366166" y="0"/>
                </a:lnTo>
                <a:lnTo>
                  <a:pt x="366166" y="12700"/>
                </a:lnTo>
                <a:lnTo>
                  <a:pt x="416966" y="12700"/>
                </a:lnTo>
                <a:lnTo>
                  <a:pt x="416966" y="0"/>
                </a:lnTo>
                <a:close/>
              </a:path>
              <a:path w="2023109" h="2364104">
                <a:moveTo>
                  <a:pt x="489229" y="734428"/>
                </a:moveTo>
                <a:lnTo>
                  <a:pt x="438429" y="734428"/>
                </a:lnTo>
                <a:lnTo>
                  <a:pt x="438429" y="747128"/>
                </a:lnTo>
                <a:lnTo>
                  <a:pt x="489229" y="747128"/>
                </a:lnTo>
                <a:lnTo>
                  <a:pt x="489229" y="734428"/>
                </a:lnTo>
                <a:close/>
              </a:path>
              <a:path w="2023109" h="2364104">
                <a:moveTo>
                  <a:pt x="505866" y="0"/>
                </a:moveTo>
                <a:lnTo>
                  <a:pt x="455066" y="0"/>
                </a:lnTo>
                <a:lnTo>
                  <a:pt x="455066" y="12700"/>
                </a:lnTo>
                <a:lnTo>
                  <a:pt x="505866" y="12700"/>
                </a:lnTo>
                <a:lnTo>
                  <a:pt x="505866" y="0"/>
                </a:lnTo>
                <a:close/>
              </a:path>
              <a:path w="2023109" h="2364104">
                <a:moveTo>
                  <a:pt x="578129" y="734428"/>
                </a:moveTo>
                <a:lnTo>
                  <a:pt x="527329" y="734428"/>
                </a:lnTo>
                <a:lnTo>
                  <a:pt x="527329" y="747128"/>
                </a:lnTo>
                <a:lnTo>
                  <a:pt x="578129" y="747128"/>
                </a:lnTo>
                <a:lnTo>
                  <a:pt x="578129" y="734428"/>
                </a:lnTo>
                <a:close/>
              </a:path>
              <a:path w="2023109" h="2364104">
                <a:moveTo>
                  <a:pt x="594766" y="0"/>
                </a:moveTo>
                <a:lnTo>
                  <a:pt x="543966" y="0"/>
                </a:lnTo>
                <a:lnTo>
                  <a:pt x="543966" y="12700"/>
                </a:lnTo>
                <a:lnTo>
                  <a:pt x="594766" y="12700"/>
                </a:lnTo>
                <a:lnTo>
                  <a:pt x="594766" y="0"/>
                </a:lnTo>
                <a:close/>
              </a:path>
              <a:path w="2023109" h="2364104">
                <a:moveTo>
                  <a:pt x="667029" y="734428"/>
                </a:moveTo>
                <a:lnTo>
                  <a:pt x="616229" y="734428"/>
                </a:lnTo>
                <a:lnTo>
                  <a:pt x="616229" y="747128"/>
                </a:lnTo>
                <a:lnTo>
                  <a:pt x="667029" y="747128"/>
                </a:lnTo>
                <a:lnTo>
                  <a:pt x="667029" y="734428"/>
                </a:lnTo>
                <a:close/>
              </a:path>
              <a:path w="2023109" h="2364104">
                <a:moveTo>
                  <a:pt x="683666" y="0"/>
                </a:moveTo>
                <a:lnTo>
                  <a:pt x="632866" y="0"/>
                </a:lnTo>
                <a:lnTo>
                  <a:pt x="632866" y="12700"/>
                </a:lnTo>
                <a:lnTo>
                  <a:pt x="683666" y="12700"/>
                </a:lnTo>
                <a:lnTo>
                  <a:pt x="683666" y="0"/>
                </a:lnTo>
                <a:close/>
              </a:path>
              <a:path w="2023109" h="2364104">
                <a:moveTo>
                  <a:pt x="755929" y="734428"/>
                </a:moveTo>
                <a:lnTo>
                  <a:pt x="705129" y="734428"/>
                </a:lnTo>
                <a:lnTo>
                  <a:pt x="705129" y="747128"/>
                </a:lnTo>
                <a:lnTo>
                  <a:pt x="755929" y="747128"/>
                </a:lnTo>
                <a:lnTo>
                  <a:pt x="755929" y="734428"/>
                </a:lnTo>
                <a:close/>
              </a:path>
              <a:path w="2023109" h="2364104">
                <a:moveTo>
                  <a:pt x="772566" y="0"/>
                </a:moveTo>
                <a:lnTo>
                  <a:pt x="721766" y="0"/>
                </a:lnTo>
                <a:lnTo>
                  <a:pt x="721766" y="12700"/>
                </a:lnTo>
                <a:lnTo>
                  <a:pt x="772566" y="12700"/>
                </a:lnTo>
                <a:lnTo>
                  <a:pt x="772566" y="0"/>
                </a:lnTo>
                <a:close/>
              </a:path>
              <a:path w="2023109" h="2364104">
                <a:moveTo>
                  <a:pt x="844829" y="734428"/>
                </a:moveTo>
                <a:lnTo>
                  <a:pt x="794029" y="734428"/>
                </a:lnTo>
                <a:lnTo>
                  <a:pt x="794029" y="747128"/>
                </a:lnTo>
                <a:lnTo>
                  <a:pt x="844829" y="747128"/>
                </a:lnTo>
                <a:lnTo>
                  <a:pt x="844829" y="734428"/>
                </a:lnTo>
                <a:close/>
              </a:path>
              <a:path w="2023109" h="2364104">
                <a:moveTo>
                  <a:pt x="861466" y="0"/>
                </a:moveTo>
                <a:lnTo>
                  <a:pt x="810666" y="0"/>
                </a:lnTo>
                <a:lnTo>
                  <a:pt x="810666" y="12700"/>
                </a:lnTo>
                <a:lnTo>
                  <a:pt x="861466" y="12700"/>
                </a:lnTo>
                <a:lnTo>
                  <a:pt x="861466" y="0"/>
                </a:lnTo>
                <a:close/>
              </a:path>
              <a:path w="2023109" h="2364104">
                <a:moveTo>
                  <a:pt x="933729" y="734428"/>
                </a:moveTo>
                <a:lnTo>
                  <a:pt x="882929" y="734428"/>
                </a:lnTo>
                <a:lnTo>
                  <a:pt x="882929" y="747128"/>
                </a:lnTo>
                <a:lnTo>
                  <a:pt x="933729" y="747128"/>
                </a:lnTo>
                <a:lnTo>
                  <a:pt x="933729" y="734428"/>
                </a:lnTo>
                <a:close/>
              </a:path>
              <a:path w="2023109" h="2364104">
                <a:moveTo>
                  <a:pt x="950366" y="0"/>
                </a:moveTo>
                <a:lnTo>
                  <a:pt x="899566" y="0"/>
                </a:lnTo>
                <a:lnTo>
                  <a:pt x="899566" y="12700"/>
                </a:lnTo>
                <a:lnTo>
                  <a:pt x="950366" y="12700"/>
                </a:lnTo>
                <a:lnTo>
                  <a:pt x="950366" y="0"/>
                </a:lnTo>
                <a:close/>
              </a:path>
              <a:path w="2023109" h="2364104">
                <a:moveTo>
                  <a:pt x="1022629" y="734428"/>
                </a:moveTo>
                <a:lnTo>
                  <a:pt x="971829" y="734428"/>
                </a:lnTo>
                <a:lnTo>
                  <a:pt x="971829" y="747128"/>
                </a:lnTo>
                <a:lnTo>
                  <a:pt x="1022629" y="747128"/>
                </a:lnTo>
                <a:lnTo>
                  <a:pt x="1022629" y="734428"/>
                </a:lnTo>
                <a:close/>
              </a:path>
              <a:path w="2023109" h="2364104">
                <a:moveTo>
                  <a:pt x="1039266" y="0"/>
                </a:moveTo>
                <a:lnTo>
                  <a:pt x="988466" y="0"/>
                </a:lnTo>
                <a:lnTo>
                  <a:pt x="988466" y="12700"/>
                </a:lnTo>
                <a:lnTo>
                  <a:pt x="1039266" y="12700"/>
                </a:lnTo>
                <a:lnTo>
                  <a:pt x="1039266" y="0"/>
                </a:lnTo>
                <a:close/>
              </a:path>
              <a:path w="2023109" h="2364104">
                <a:moveTo>
                  <a:pt x="1111529" y="734428"/>
                </a:moveTo>
                <a:lnTo>
                  <a:pt x="1060729" y="734428"/>
                </a:lnTo>
                <a:lnTo>
                  <a:pt x="1060729" y="747128"/>
                </a:lnTo>
                <a:lnTo>
                  <a:pt x="1111529" y="747128"/>
                </a:lnTo>
                <a:lnTo>
                  <a:pt x="1111529" y="734428"/>
                </a:lnTo>
                <a:close/>
              </a:path>
              <a:path w="2023109" h="2364104">
                <a:moveTo>
                  <a:pt x="1128166" y="0"/>
                </a:moveTo>
                <a:lnTo>
                  <a:pt x="1077366" y="0"/>
                </a:lnTo>
                <a:lnTo>
                  <a:pt x="1077366" y="12700"/>
                </a:lnTo>
                <a:lnTo>
                  <a:pt x="1128166" y="12700"/>
                </a:lnTo>
                <a:lnTo>
                  <a:pt x="1128166" y="0"/>
                </a:lnTo>
                <a:close/>
              </a:path>
              <a:path w="2023109" h="2364104">
                <a:moveTo>
                  <a:pt x="1200429" y="734428"/>
                </a:moveTo>
                <a:lnTo>
                  <a:pt x="1149629" y="734428"/>
                </a:lnTo>
                <a:lnTo>
                  <a:pt x="1149629" y="747128"/>
                </a:lnTo>
                <a:lnTo>
                  <a:pt x="1200429" y="747128"/>
                </a:lnTo>
                <a:lnTo>
                  <a:pt x="1200429" y="734428"/>
                </a:lnTo>
                <a:close/>
              </a:path>
              <a:path w="2023109" h="2364104">
                <a:moveTo>
                  <a:pt x="1217066" y="0"/>
                </a:moveTo>
                <a:lnTo>
                  <a:pt x="1166266" y="0"/>
                </a:lnTo>
                <a:lnTo>
                  <a:pt x="1166266" y="12700"/>
                </a:lnTo>
                <a:lnTo>
                  <a:pt x="1217066" y="12700"/>
                </a:lnTo>
                <a:lnTo>
                  <a:pt x="1217066" y="0"/>
                </a:lnTo>
                <a:close/>
              </a:path>
              <a:path w="2023109" h="2364104">
                <a:moveTo>
                  <a:pt x="1289329" y="734428"/>
                </a:moveTo>
                <a:lnTo>
                  <a:pt x="1238529" y="734428"/>
                </a:lnTo>
                <a:lnTo>
                  <a:pt x="1238529" y="747128"/>
                </a:lnTo>
                <a:lnTo>
                  <a:pt x="1289329" y="747128"/>
                </a:lnTo>
                <a:lnTo>
                  <a:pt x="1289329" y="734428"/>
                </a:lnTo>
                <a:close/>
              </a:path>
              <a:path w="2023109" h="2364104">
                <a:moveTo>
                  <a:pt x="1305966" y="0"/>
                </a:moveTo>
                <a:lnTo>
                  <a:pt x="1255166" y="0"/>
                </a:lnTo>
                <a:lnTo>
                  <a:pt x="1255166" y="12700"/>
                </a:lnTo>
                <a:lnTo>
                  <a:pt x="1305966" y="12700"/>
                </a:lnTo>
                <a:lnTo>
                  <a:pt x="1305966" y="0"/>
                </a:lnTo>
                <a:close/>
              </a:path>
              <a:path w="2023109" h="2364104">
                <a:moveTo>
                  <a:pt x="1378229" y="734428"/>
                </a:moveTo>
                <a:lnTo>
                  <a:pt x="1327429" y="734428"/>
                </a:lnTo>
                <a:lnTo>
                  <a:pt x="1327429" y="747128"/>
                </a:lnTo>
                <a:lnTo>
                  <a:pt x="1378229" y="747128"/>
                </a:lnTo>
                <a:lnTo>
                  <a:pt x="1378229" y="734428"/>
                </a:lnTo>
                <a:close/>
              </a:path>
              <a:path w="2023109" h="2364104">
                <a:moveTo>
                  <a:pt x="1394866" y="0"/>
                </a:moveTo>
                <a:lnTo>
                  <a:pt x="1344066" y="0"/>
                </a:lnTo>
                <a:lnTo>
                  <a:pt x="1344066" y="12700"/>
                </a:lnTo>
                <a:lnTo>
                  <a:pt x="1394866" y="12700"/>
                </a:lnTo>
                <a:lnTo>
                  <a:pt x="1394866" y="0"/>
                </a:lnTo>
                <a:close/>
              </a:path>
              <a:path w="2023109" h="2364104">
                <a:moveTo>
                  <a:pt x="1467129" y="734428"/>
                </a:moveTo>
                <a:lnTo>
                  <a:pt x="1416329" y="734428"/>
                </a:lnTo>
                <a:lnTo>
                  <a:pt x="1416329" y="747128"/>
                </a:lnTo>
                <a:lnTo>
                  <a:pt x="1467129" y="747128"/>
                </a:lnTo>
                <a:lnTo>
                  <a:pt x="1467129" y="734428"/>
                </a:lnTo>
                <a:close/>
              </a:path>
              <a:path w="2023109" h="2364104">
                <a:moveTo>
                  <a:pt x="1483766" y="0"/>
                </a:moveTo>
                <a:lnTo>
                  <a:pt x="1432966" y="0"/>
                </a:lnTo>
                <a:lnTo>
                  <a:pt x="1432966" y="12700"/>
                </a:lnTo>
                <a:lnTo>
                  <a:pt x="1483766" y="12700"/>
                </a:lnTo>
                <a:lnTo>
                  <a:pt x="1483766" y="0"/>
                </a:lnTo>
                <a:close/>
              </a:path>
              <a:path w="2023109" h="2364104">
                <a:moveTo>
                  <a:pt x="1556029" y="734428"/>
                </a:moveTo>
                <a:lnTo>
                  <a:pt x="1505229" y="734428"/>
                </a:lnTo>
                <a:lnTo>
                  <a:pt x="1505229" y="747128"/>
                </a:lnTo>
                <a:lnTo>
                  <a:pt x="1556029" y="747128"/>
                </a:lnTo>
                <a:lnTo>
                  <a:pt x="1556029" y="734428"/>
                </a:lnTo>
                <a:close/>
              </a:path>
              <a:path w="2023109" h="2364104">
                <a:moveTo>
                  <a:pt x="1572666" y="0"/>
                </a:moveTo>
                <a:lnTo>
                  <a:pt x="1521866" y="0"/>
                </a:lnTo>
                <a:lnTo>
                  <a:pt x="1521866" y="12700"/>
                </a:lnTo>
                <a:lnTo>
                  <a:pt x="1572666" y="12700"/>
                </a:lnTo>
                <a:lnTo>
                  <a:pt x="1572666" y="0"/>
                </a:lnTo>
                <a:close/>
              </a:path>
              <a:path w="2023109" h="2364104">
                <a:moveTo>
                  <a:pt x="1644929" y="734428"/>
                </a:moveTo>
                <a:lnTo>
                  <a:pt x="1594129" y="734428"/>
                </a:lnTo>
                <a:lnTo>
                  <a:pt x="1594129" y="747128"/>
                </a:lnTo>
                <a:lnTo>
                  <a:pt x="1644929" y="747128"/>
                </a:lnTo>
                <a:lnTo>
                  <a:pt x="1644929" y="734428"/>
                </a:lnTo>
                <a:close/>
              </a:path>
              <a:path w="2023109" h="2364104">
                <a:moveTo>
                  <a:pt x="1661566" y="0"/>
                </a:moveTo>
                <a:lnTo>
                  <a:pt x="1610766" y="0"/>
                </a:lnTo>
                <a:lnTo>
                  <a:pt x="1610766" y="12700"/>
                </a:lnTo>
                <a:lnTo>
                  <a:pt x="1661566" y="12700"/>
                </a:lnTo>
                <a:lnTo>
                  <a:pt x="1661566" y="0"/>
                </a:lnTo>
                <a:close/>
              </a:path>
              <a:path w="2023109" h="2364104">
                <a:moveTo>
                  <a:pt x="1733829" y="734428"/>
                </a:moveTo>
                <a:lnTo>
                  <a:pt x="1683029" y="734428"/>
                </a:lnTo>
                <a:lnTo>
                  <a:pt x="1683029" y="747128"/>
                </a:lnTo>
                <a:lnTo>
                  <a:pt x="1733829" y="747128"/>
                </a:lnTo>
                <a:lnTo>
                  <a:pt x="1733829" y="734428"/>
                </a:lnTo>
                <a:close/>
              </a:path>
              <a:path w="2023109" h="2364104">
                <a:moveTo>
                  <a:pt x="1750466" y="0"/>
                </a:moveTo>
                <a:lnTo>
                  <a:pt x="1699666" y="0"/>
                </a:lnTo>
                <a:lnTo>
                  <a:pt x="1699666" y="12700"/>
                </a:lnTo>
                <a:lnTo>
                  <a:pt x="1750466" y="12700"/>
                </a:lnTo>
                <a:lnTo>
                  <a:pt x="1750466" y="0"/>
                </a:lnTo>
                <a:close/>
              </a:path>
              <a:path w="2023109" h="2364104">
                <a:moveTo>
                  <a:pt x="1822729" y="734428"/>
                </a:moveTo>
                <a:lnTo>
                  <a:pt x="1771929" y="734428"/>
                </a:lnTo>
                <a:lnTo>
                  <a:pt x="1771929" y="747128"/>
                </a:lnTo>
                <a:lnTo>
                  <a:pt x="1822729" y="747128"/>
                </a:lnTo>
                <a:lnTo>
                  <a:pt x="1822729" y="734428"/>
                </a:lnTo>
                <a:close/>
              </a:path>
              <a:path w="2023109" h="2364104">
                <a:moveTo>
                  <a:pt x="1839366" y="0"/>
                </a:moveTo>
                <a:lnTo>
                  <a:pt x="1788566" y="0"/>
                </a:lnTo>
                <a:lnTo>
                  <a:pt x="1788566" y="12700"/>
                </a:lnTo>
                <a:lnTo>
                  <a:pt x="1839366" y="12700"/>
                </a:lnTo>
                <a:lnTo>
                  <a:pt x="1839366" y="0"/>
                </a:lnTo>
                <a:close/>
              </a:path>
              <a:path w="2023109" h="2364104">
                <a:moveTo>
                  <a:pt x="1911629" y="734428"/>
                </a:moveTo>
                <a:lnTo>
                  <a:pt x="1860829" y="734428"/>
                </a:lnTo>
                <a:lnTo>
                  <a:pt x="1860829" y="747128"/>
                </a:lnTo>
                <a:lnTo>
                  <a:pt x="1911629" y="747128"/>
                </a:lnTo>
                <a:lnTo>
                  <a:pt x="1911629" y="734428"/>
                </a:lnTo>
                <a:close/>
              </a:path>
              <a:path w="2023109" h="2364104">
                <a:moveTo>
                  <a:pt x="1928266" y="0"/>
                </a:moveTo>
                <a:lnTo>
                  <a:pt x="1877466" y="0"/>
                </a:lnTo>
                <a:lnTo>
                  <a:pt x="1877466" y="12700"/>
                </a:lnTo>
                <a:lnTo>
                  <a:pt x="1928266" y="12700"/>
                </a:lnTo>
                <a:lnTo>
                  <a:pt x="1928266" y="0"/>
                </a:lnTo>
                <a:close/>
              </a:path>
              <a:path w="2023109" h="2364104">
                <a:moveTo>
                  <a:pt x="2000529" y="734428"/>
                </a:moveTo>
                <a:lnTo>
                  <a:pt x="1949729" y="734428"/>
                </a:lnTo>
                <a:lnTo>
                  <a:pt x="1949729" y="747128"/>
                </a:lnTo>
                <a:lnTo>
                  <a:pt x="2000529" y="747128"/>
                </a:lnTo>
                <a:lnTo>
                  <a:pt x="2000529" y="734428"/>
                </a:lnTo>
                <a:close/>
              </a:path>
              <a:path w="2023109" h="2364104">
                <a:moveTo>
                  <a:pt x="2022627" y="667626"/>
                </a:moveTo>
                <a:lnTo>
                  <a:pt x="2009927" y="667626"/>
                </a:lnTo>
                <a:lnTo>
                  <a:pt x="2009927" y="718426"/>
                </a:lnTo>
                <a:lnTo>
                  <a:pt x="2022627" y="718426"/>
                </a:lnTo>
                <a:lnTo>
                  <a:pt x="2022627" y="667626"/>
                </a:lnTo>
                <a:close/>
              </a:path>
              <a:path w="2023109" h="2364104">
                <a:moveTo>
                  <a:pt x="2022627" y="578726"/>
                </a:moveTo>
                <a:lnTo>
                  <a:pt x="2009927" y="578726"/>
                </a:lnTo>
                <a:lnTo>
                  <a:pt x="2009927" y="629526"/>
                </a:lnTo>
                <a:lnTo>
                  <a:pt x="2022627" y="629526"/>
                </a:lnTo>
                <a:lnTo>
                  <a:pt x="2022627" y="578726"/>
                </a:lnTo>
                <a:close/>
              </a:path>
              <a:path w="2023109" h="2364104">
                <a:moveTo>
                  <a:pt x="2022627" y="489826"/>
                </a:moveTo>
                <a:lnTo>
                  <a:pt x="2009927" y="489826"/>
                </a:lnTo>
                <a:lnTo>
                  <a:pt x="2009927" y="540626"/>
                </a:lnTo>
                <a:lnTo>
                  <a:pt x="2022627" y="540626"/>
                </a:lnTo>
                <a:lnTo>
                  <a:pt x="2022627" y="489826"/>
                </a:lnTo>
                <a:close/>
              </a:path>
              <a:path w="2023109" h="2364104">
                <a:moveTo>
                  <a:pt x="2022627" y="400926"/>
                </a:moveTo>
                <a:lnTo>
                  <a:pt x="2009927" y="400926"/>
                </a:lnTo>
                <a:lnTo>
                  <a:pt x="2009927" y="451726"/>
                </a:lnTo>
                <a:lnTo>
                  <a:pt x="2022627" y="451726"/>
                </a:lnTo>
                <a:lnTo>
                  <a:pt x="2022627" y="400926"/>
                </a:lnTo>
                <a:close/>
              </a:path>
              <a:path w="2023109" h="2364104">
                <a:moveTo>
                  <a:pt x="2022627" y="312026"/>
                </a:moveTo>
                <a:lnTo>
                  <a:pt x="2009927" y="312026"/>
                </a:lnTo>
                <a:lnTo>
                  <a:pt x="2009927" y="362826"/>
                </a:lnTo>
                <a:lnTo>
                  <a:pt x="2022627" y="362826"/>
                </a:lnTo>
                <a:lnTo>
                  <a:pt x="2022627" y="312026"/>
                </a:lnTo>
                <a:close/>
              </a:path>
              <a:path w="2023109" h="2364104">
                <a:moveTo>
                  <a:pt x="2022627" y="223126"/>
                </a:moveTo>
                <a:lnTo>
                  <a:pt x="2009927" y="223126"/>
                </a:lnTo>
                <a:lnTo>
                  <a:pt x="2009927" y="273926"/>
                </a:lnTo>
                <a:lnTo>
                  <a:pt x="2022627" y="273926"/>
                </a:lnTo>
                <a:lnTo>
                  <a:pt x="2022627" y="223126"/>
                </a:lnTo>
                <a:close/>
              </a:path>
              <a:path w="2023109" h="2364104">
                <a:moveTo>
                  <a:pt x="2022627" y="134226"/>
                </a:moveTo>
                <a:lnTo>
                  <a:pt x="2009927" y="134226"/>
                </a:lnTo>
                <a:lnTo>
                  <a:pt x="2009927" y="185026"/>
                </a:lnTo>
                <a:lnTo>
                  <a:pt x="2022627" y="185026"/>
                </a:lnTo>
                <a:lnTo>
                  <a:pt x="2022627" y="134226"/>
                </a:lnTo>
                <a:close/>
              </a:path>
              <a:path w="2023109" h="2364104">
                <a:moveTo>
                  <a:pt x="2022627" y="45326"/>
                </a:moveTo>
                <a:lnTo>
                  <a:pt x="2009927" y="45326"/>
                </a:lnTo>
                <a:lnTo>
                  <a:pt x="2009927" y="96126"/>
                </a:lnTo>
                <a:lnTo>
                  <a:pt x="2022627" y="96126"/>
                </a:lnTo>
                <a:lnTo>
                  <a:pt x="2022627" y="45326"/>
                </a:lnTo>
                <a:close/>
              </a:path>
              <a:path w="2023109" h="2364104">
                <a:moveTo>
                  <a:pt x="2022627" y="0"/>
                </a:moveTo>
                <a:lnTo>
                  <a:pt x="1966366" y="0"/>
                </a:lnTo>
                <a:lnTo>
                  <a:pt x="1966366" y="12700"/>
                </a:lnTo>
                <a:lnTo>
                  <a:pt x="2016277" y="12700"/>
                </a:lnTo>
                <a:lnTo>
                  <a:pt x="2010816" y="7226"/>
                </a:lnTo>
                <a:lnTo>
                  <a:pt x="2022627" y="7226"/>
                </a:lnTo>
                <a:lnTo>
                  <a:pt x="2022627" y="6350"/>
                </a:lnTo>
                <a:lnTo>
                  <a:pt x="2022627" y="0"/>
                </a:lnTo>
                <a:close/>
              </a:path>
            </a:pathLst>
          </a:custGeom>
          <a:solidFill>
            <a:srgbClr val="8FA7C4"/>
          </a:solidFill>
          <a:ln>
            <a:solidFill>
              <a:schemeClr val="bg1"/>
            </a:solidFill>
          </a:ln>
        </p:spPr>
        <p:txBody>
          <a:bodyPr wrap="square" lIns="0" tIns="0" rIns="0" bIns="0" rtlCol="0"/>
          <a:lstStyle/>
          <a:p>
            <a:endParaRPr/>
          </a:p>
        </p:txBody>
      </p:sp>
      <p:sp>
        <p:nvSpPr>
          <p:cNvPr id="36" name="object 36"/>
          <p:cNvSpPr txBox="1"/>
          <p:nvPr/>
        </p:nvSpPr>
        <p:spPr>
          <a:xfrm>
            <a:off x="5189618" y="2997200"/>
            <a:ext cx="2439670" cy="116332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9900"/>
                </a:solidFill>
                <a:latin typeface="Calibri"/>
                <a:cs typeface="Calibri"/>
              </a:rPr>
              <a:t>Auto</a:t>
            </a:r>
            <a:r>
              <a:rPr sz="1400" spc="-30" dirty="0">
                <a:solidFill>
                  <a:srgbClr val="FF9900"/>
                </a:solidFill>
                <a:latin typeface="Calibri"/>
                <a:cs typeface="Calibri"/>
              </a:rPr>
              <a:t> </a:t>
            </a:r>
            <a:r>
              <a:rPr sz="1400" spc="-5" dirty="0">
                <a:solidFill>
                  <a:srgbClr val="FF9900"/>
                </a:solidFill>
                <a:latin typeface="Calibri"/>
                <a:cs typeface="Calibri"/>
              </a:rPr>
              <a:t>Scaling</a:t>
            </a:r>
            <a:r>
              <a:rPr sz="1400" spc="-25" dirty="0">
                <a:solidFill>
                  <a:srgbClr val="FF9900"/>
                </a:solidFill>
                <a:latin typeface="Calibri"/>
                <a:cs typeface="Calibri"/>
              </a:rPr>
              <a:t> </a:t>
            </a:r>
            <a:r>
              <a:rPr sz="1400" spc="-10" dirty="0">
                <a:solidFill>
                  <a:srgbClr val="FF9900"/>
                </a:solidFill>
                <a:latin typeface="Calibri"/>
                <a:cs typeface="Calibri"/>
              </a:rPr>
              <a:t>group</a:t>
            </a:r>
            <a:endParaRPr sz="1400">
              <a:latin typeface="Calibri"/>
              <a:cs typeface="Calibri"/>
            </a:endParaRPr>
          </a:p>
          <a:p>
            <a:pPr>
              <a:lnSpc>
                <a:spcPct val="100000"/>
              </a:lnSpc>
            </a:pPr>
            <a:endParaRPr sz="2150">
              <a:latin typeface="Calibri"/>
              <a:cs typeface="Calibri"/>
            </a:endParaRPr>
          </a:p>
          <a:p>
            <a:pPr marL="1334135" marR="5080" algn="just">
              <a:lnSpc>
                <a:spcPct val="99400"/>
              </a:lnSpc>
              <a:spcBef>
                <a:spcPts val="5"/>
              </a:spcBef>
            </a:pPr>
            <a:r>
              <a:rPr sz="1300" dirty="0">
                <a:solidFill>
                  <a:srgbClr val="FFFFFF"/>
                </a:solidFill>
                <a:latin typeface="Arial MT"/>
                <a:cs typeface="Arial MT"/>
              </a:rPr>
              <a:t>2. </a:t>
            </a:r>
            <a:r>
              <a:rPr sz="1300" spc="-10" dirty="0">
                <a:solidFill>
                  <a:srgbClr val="FFFFFF"/>
                </a:solidFill>
                <a:latin typeface="Arial MT"/>
                <a:cs typeface="Arial MT"/>
              </a:rPr>
              <a:t>CloudWatch </a:t>
            </a:r>
            <a:r>
              <a:rPr sz="1300" spc="-350" dirty="0">
                <a:solidFill>
                  <a:srgbClr val="FFFFFF"/>
                </a:solidFill>
                <a:latin typeface="Arial MT"/>
                <a:cs typeface="Arial MT"/>
              </a:rPr>
              <a:t> </a:t>
            </a:r>
            <a:r>
              <a:rPr sz="1300" dirty="0">
                <a:solidFill>
                  <a:srgbClr val="FFFFFF"/>
                </a:solidFill>
                <a:latin typeface="Arial MT"/>
                <a:cs typeface="Arial MT"/>
              </a:rPr>
              <a:t>not</a:t>
            </a:r>
            <a:r>
              <a:rPr sz="1300" spc="-5" dirty="0">
                <a:solidFill>
                  <a:srgbClr val="FFFFFF"/>
                </a:solidFill>
                <a:latin typeface="Arial MT"/>
                <a:cs typeface="Arial MT"/>
              </a:rPr>
              <a:t>i</a:t>
            </a:r>
            <a:r>
              <a:rPr sz="1300" dirty="0">
                <a:solidFill>
                  <a:srgbClr val="FFFFFF"/>
                </a:solidFill>
                <a:latin typeface="Arial MT"/>
                <a:cs typeface="Arial MT"/>
              </a:rPr>
              <a:t>f</a:t>
            </a:r>
            <a:r>
              <a:rPr sz="1300" spc="-5" dirty="0">
                <a:solidFill>
                  <a:srgbClr val="FFFFFF"/>
                </a:solidFill>
                <a:latin typeface="Arial MT"/>
                <a:cs typeface="Arial MT"/>
              </a:rPr>
              <a:t>i</a:t>
            </a:r>
            <a:r>
              <a:rPr sz="1300" dirty="0">
                <a:solidFill>
                  <a:srgbClr val="FFFFFF"/>
                </a:solidFill>
                <a:latin typeface="Arial MT"/>
                <a:cs typeface="Arial MT"/>
              </a:rPr>
              <a:t>es</a:t>
            </a:r>
            <a:r>
              <a:rPr sz="1300" spc="-75" dirty="0">
                <a:solidFill>
                  <a:srgbClr val="FFFFFF"/>
                </a:solidFill>
                <a:latin typeface="Arial MT"/>
                <a:cs typeface="Arial MT"/>
              </a:rPr>
              <a:t> </a:t>
            </a:r>
            <a:r>
              <a:rPr sz="1300" spc="-5" dirty="0">
                <a:solidFill>
                  <a:srgbClr val="FFFFFF"/>
                </a:solidFill>
                <a:latin typeface="Arial MT"/>
                <a:cs typeface="Arial MT"/>
              </a:rPr>
              <a:t>AS</a:t>
            </a:r>
            <a:r>
              <a:rPr sz="1300" dirty="0">
                <a:solidFill>
                  <a:srgbClr val="FFFFFF"/>
                </a:solidFill>
                <a:latin typeface="Arial MT"/>
                <a:cs typeface="Arial MT"/>
              </a:rPr>
              <a:t>G to  </a:t>
            </a:r>
            <a:r>
              <a:rPr sz="1300" spc="-5" dirty="0">
                <a:solidFill>
                  <a:srgbClr val="FFFFFF"/>
                </a:solidFill>
                <a:latin typeface="Arial MT"/>
                <a:cs typeface="Arial MT"/>
              </a:rPr>
              <a:t>scale</a:t>
            </a:r>
            <a:endParaRPr sz="1300">
              <a:latin typeface="Arial MT"/>
              <a:cs typeface="Arial MT"/>
            </a:endParaRPr>
          </a:p>
        </p:txBody>
      </p:sp>
      <p:sp>
        <p:nvSpPr>
          <p:cNvPr id="37" name="object 37"/>
          <p:cNvSpPr/>
          <p:nvPr/>
        </p:nvSpPr>
        <p:spPr>
          <a:xfrm>
            <a:off x="5852655" y="3464369"/>
            <a:ext cx="1873885" cy="1017269"/>
          </a:xfrm>
          <a:custGeom>
            <a:avLst/>
            <a:gdLst/>
            <a:ahLst/>
            <a:cxnLst/>
            <a:rect l="l" t="t" r="r" b="b"/>
            <a:pathLst>
              <a:path w="1873884" h="1017270">
                <a:moveTo>
                  <a:pt x="81432" y="1007630"/>
                </a:moveTo>
                <a:lnTo>
                  <a:pt x="79222" y="1004277"/>
                </a:lnTo>
                <a:lnTo>
                  <a:pt x="66992" y="1001776"/>
                </a:lnTo>
                <a:lnTo>
                  <a:pt x="16764" y="991489"/>
                </a:lnTo>
                <a:lnTo>
                  <a:pt x="18376" y="986840"/>
                </a:lnTo>
                <a:lnTo>
                  <a:pt x="37731" y="931291"/>
                </a:lnTo>
                <a:lnTo>
                  <a:pt x="35979" y="927671"/>
                </a:lnTo>
                <a:lnTo>
                  <a:pt x="29349" y="925360"/>
                </a:lnTo>
                <a:lnTo>
                  <a:pt x="25730" y="927112"/>
                </a:lnTo>
                <a:lnTo>
                  <a:pt x="0" y="1001026"/>
                </a:lnTo>
                <a:lnTo>
                  <a:pt x="76669" y="1016723"/>
                </a:lnTo>
                <a:lnTo>
                  <a:pt x="80022" y="1014501"/>
                </a:lnTo>
                <a:lnTo>
                  <a:pt x="81432" y="1007630"/>
                </a:lnTo>
                <a:close/>
              </a:path>
              <a:path w="1873884" h="1017270">
                <a:moveTo>
                  <a:pt x="95656" y="953947"/>
                </a:moveTo>
                <a:lnTo>
                  <a:pt x="89382" y="942911"/>
                </a:lnTo>
                <a:lnTo>
                  <a:pt x="45212" y="968019"/>
                </a:lnTo>
                <a:lnTo>
                  <a:pt x="51485" y="979055"/>
                </a:lnTo>
                <a:lnTo>
                  <a:pt x="95656" y="953947"/>
                </a:lnTo>
                <a:close/>
              </a:path>
              <a:path w="1873884" h="1017270">
                <a:moveTo>
                  <a:pt x="172948" y="910018"/>
                </a:moveTo>
                <a:lnTo>
                  <a:pt x="166674" y="898982"/>
                </a:lnTo>
                <a:lnTo>
                  <a:pt x="122504" y="924090"/>
                </a:lnTo>
                <a:lnTo>
                  <a:pt x="128778" y="935126"/>
                </a:lnTo>
                <a:lnTo>
                  <a:pt x="172948" y="910018"/>
                </a:lnTo>
                <a:close/>
              </a:path>
              <a:path w="1873884" h="1017270">
                <a:moveTo>
                  <a:pt x="250228" y="866089"/>
                </a:moveTo>
                <a:lnTo>
                  <a:pt x="243954" y="855052"/>
                </a:lnTo>
                <a:lnTo>
                  <a:pt x="199796" y="880160"/>
                </a:lnTo>
                <a:lnTo>
                  <a:pt x="206070" y="891197"/>
                </a:lnTo>
                <a:lnTo>
                  <a:pt x="250228" y="866089"/>
                </a:lnTo>
                <a:close/>
              </a:path>
              <a:path w="1873884" h="1017270">
                <a:moveTo>
                  <a:pt x="327520" y="822159"/>
                </a:moveTo>
                <a:lnTo>
                  <a:pt x="321246" y="811123"/>
                </a:lnTo>
                <a:lnTo>
                  <a:pt x="277075" y="836231"/>
                </a:lnTo>
                <a:lnTo>
                  <a:pt x="283362" y="847267"/>
                </a:lnTo>
                <a:lnTo>
                  <a:pt x="327520" y="822159"/>
                </a:lnTo>
                <a:close/>
              </a:path>
              <a:path w="1873884" h="1017270">
                <a:moveTo>
                  <a:pt x="404812" y="778230"/>
                </a:moveTo>
                <a:lnTo>
                  <a:pt x="398538" y="767194"/>
                </a:lnTo>
                <a:lnTo>
                  <a:pt x="354368" y="792302"/>
                </a:lnTo>
                <a:lnTo>
                  <a:pt x="360641" y="803338"/>
                </a:lnTo>
                <a:lnTo>
                  <a:pt x="404812" y="778230"/>
                </a:lnTo>
                <a:close/>
              </a:path>
              <a:path w="1873884" h="1017270">
                <a:moveTo>
                  <a:pt x="475322" y="601091"/>
                </a:moveTo>
                <a:lnTo>
                  <a:pt x="462622" y="601091"/>
                </a:lnTo>
                <a:lnTo>
                  <a:pt x="462622" y="651891"/>
                </a:lnTo>
                <a:lnTo>
                  <a:pt x="475322" y="651891"/>
                </a:lnTo>
                <a:lnTo>
                  <a:pt x="475322" y="601091"/>
                </a:lnTo>
                <a:close/>
              </a:path>
              <a:path w="1873884" h="1017270">
                <a:moveTo>
                  <a:pt x="475322" y="512191"/>
                </a:moveTo>
                <a:lnTo>
                  <a:pt x="462622" y="512191"/>
                </a:lnTo>
                <a:lnTo>
                  <a:pt x="462622" y="562991"/>
                </a:lnTo>
                <a:lnTo>
                  <a:pt x="475322" y="562991"/>
                </a:lnTo>
                <a:lnTo>
                  <a:pt x="475322" y="512191"/>
                </a:lnTo>
                <a:close/>
              </a:path>
              <a:path w="1873884" h="1017270">
                <a:moveTo>
                  <a:pt x="475322" y="423291"/>
                </a:moveTo>
                <a:lnTo>
                  <a:pt x="462622" y="423291"/>
                </a:lnTo>
                <a:lnTo>
                  <a:pt x="462622" y="474091"/>
                </a:lnTo>
                <a:lnTo>
                  <a:pt x="475322" y="474091"/>
                </a:lnTo>
                <a:lnTo>
                  <a:pt x="475322" y="423291"/>
                </a:lnTo>
                <a:close/>
              </a:path>
              <a:path w="1873884" h="1017270">
                <a:moveTo>
                  <a:pt x="475322" y="334391"/>
                </a:moveTo>
                <a:lnTo>
                  <a:pt x="462622" y="334391"/>
                </a:lnTo>
                <a:lnTo>
                  <a:pt x="462622" y="385191"/>
                </a:lnTo>
                <a:lnTo>
                  <a:pt x="475322" y="385191"/>
                </a:lnTo>
                <a:lnTo>
                  <a:pt x="475322" y="334391"/>
                </a:lnTo>
                <a:close/>
              </a:path>
              <a:path w="1873884" h="1017270">
                <a:moveTo>
                  <a:pt x="475322" y="245491"/>
                </a:moveTo>
                <a:lnTo>
                  <a:pt x="462622" y="245491"/>
                </a:lnTo>
                <a:lnTo>
                  <a:pt x="462622" y="296291"/>
                </a:lnTo>
                <a:lnTo>
                  <a:pt x="475322" y="296291"/>
                </a:lnTo>
                <a:lnTo>
                  <a:pt x="475322" y="245491"/>
                </a:lnTo>
                <a:close/>
              </a:path>
              <a:path w="1873884" h="1017270">
                <a:moveTo>
                  <a:pt x="475322" y="156591"/>
                </a:moveTo>
                <a:lnTo>
                  <a:pt x="462622" y="156591"/>
                </a:lnTo>
                <a:lnTo>
                  <a:pt x="462622" y="207391"/>
                </a:lnTo>
                <a:lnTo>
                  <a:pt x="475322" y="207391"/>
                </a:lnTo>
                <a:lnTo>
                  <a:pt x="475322" y="156591"/>
                </a:lnTo>
                <a:close/>
              </a:path>
              <a:path w="1873884" h="1017270">
                <a:moveTo>
                  <a:pt x="475322" y="67691"/>
                </a:moveTo>
                <a:lnTo>
                  <a:pt x="462622" y="67691"/>
                </a:lnTo>
                <a:lnTo>
                  <a:pt x="462622" y="118491"/>
                </a:lnTo>
                <a:lnTo>
                  <a:pt x="475322" y="118491"/>
                </a:lnTo>
                <a:lnTo>
                  <a:pt x="475322" y="67691"/>
                </a:lnTo>
                <a:close/>
              </a:path>
              <a:path w="1873884" h="1017270">
                <a:moveTo>
                  <a:pt x="482092" y="734301"/>
                </a:moveTo>
                <a:lnTo>
                  <a:pt x="475818" y="723265"/>
                </a:lnTo>
                <a:lnTo>
                  <a:pt x="475322" y="723557"/>
                </a:lnTo>
                <a:lnTo>
                  <a:pt x="475322" y="689991"/>
                </a:lnTo>
                <a:lnTo>
                  <a:pt x="462622" y="689991"/>
                </a:lnTo>
                <a:lnTo>
                  <a:pt x="462622" y="730770"/>
                </a:lnTo>
                <a:lnTo>
                  <a:pt x="431660" y="748372"/>
                </a:lnTo>
                <a:lnTo>
                  <a:pt x="437934" y="759409"/>
                </a:lnTo>
                <a:lnTo>
                  <a:pt x="470674" y="740791"/>
                </a:lnTo>
                <a:lnTo>
                  <a:pt x="475322" y="740791"/>
                </a:lnTo>
                <a:lnTo>
                  <a:pt x="475322" y="738162"/>
                </a:lnTo>
                <a:lnTo>
                  <a:pt x="482092" y="734301"/>
                </a:lnTo>
                <a:close/>
              </a:path>
              <a:path w="1873884" h="1017270">
                <a:moveTo>
                  <a:pt x="496544" y="0"/>
                </a:moveTo>
                <a:lnTo>
                  <a:pt x="462622" y="0"/>
                </a:lnTo>
                <a:lnTo>
                  <a:pt x="462622" y="29591"/>
                </a:lnTo>
                <a:lnTo>
                  <a:pt x="475322" y="29591"/>
                </a:lnTo>
                <a:lnTo>
                  <a:pt x="475322" y="12700"/>
                </a:lnTo>
                <a:lnTo>
                  <a:pt x="496544" y="12700"/>
                </a:lnTo>
                <a:lnTo>
                  <a:pt x="496544" y="6350"/>
                </a:lnTo>
                <a:lnTo>
                  <a:pt x="496544" y="0"/>
                </a:lnTo>
                <a:close/>
              </a:path>
              <a:path w="1873884" h="1017270">
                <a:moveTo>
                  <a:pt x="555574" y="734441"/>
                </a:moveTo>
                <a:lnTo>
                  <a:pt x="504774" y="734441"/>
                </a:lnTo>
                <a:lnTo>
                  <a:pt x="504774" y="747141"/>
                </a:lnTo>
                <a:lnTo>
                  <a:pt x="555574" y="747141"/>
                </a:lnTo>
                <a:lnTo>
                  <a:pt x="555574" y="734441"/>
                </a:lnTo>
                <a:close/>
              </a:path>
              <a:path w="1873884" h="1017270">
                <a:moveTo>
                  <a:pt x="585444" y="0"/>
                </a:moveTo>
                <a:lnTo>
                  <a:pt x="534644" y="0"/>
                </a:lnTo>
                <a:lnTo>
                  <a:pt x="534644" y="12700"/>
                </a:lnTo>
                <a:lnTo>
                  <a:pt x="585444" y="12700"/>
                </a:lnTo>
                <a:lnTo>
                  <a:pt x="585444" y="0"/>
                </a:lnTo>
                <a:close/>
              </a:path>
              <a:path w="1873884" h="1017270">
                <a:moveTo>
                  <a:pt x="644474" y="734441"/>
                </a:moveTo>
                <a:lnTo>
                  <a:pt x="593674" y="734441"/>
                </a:lnTo>
                <a:lnTo>
                  <a:pt x="593674" y="747141"/>
                </a:lnTo>
                <a:lnTo>
                  <a:pt x="644474" y="747141"/>
                </a:lnTo>
                <a:lnTo>
                  <a:pt x="644474" y="734441"/>
                </a:lnTo>
                <a:close/>
              </a:path>
              <a:path w="1873884" h="1017270">
                <a:moveTo>
                  <a:pt x="674344" y="0"/>
                </a:moveTo>
                <a:lnTo>
                  <a:pt x="623544" y="0"/>
                </a:lnTo>
                <a:lnTo>
                  <a:pt x="623544" y="12700"/>
                </a:lnTo>
                <a:lnTo>
                  <a:pt x="674344" y="12700"/>
                </a:lnTo>
                <a:lnTo>
                  <a:pt x="674344" y="0"/>
                </a:lnTo>
                <a:close/>
              </a:path>
              <a:path w="1873884" h="1017270">
                <a:moveTo>
                  <a:pt x="733374" y="734441"/>
                </a:moveTo>
                <a:lnTo>
                  <a:pt x="682574" y="734441"/>
                </a:lnTo>
                <a:lnTo>
                  <a:pt x="682574" y="747141"/>
                </a:lnTo>
                <a:lnTo>
                  <a:pt x="733374" y="747141"/>
                </a:lnTo>
                <a:lnTo>
                  <a:pt x="733374" y="734441"/>
                </a:lnTo>
                <a:close/>
              </a:path>
              <a:path w="1873884" h="1017270">
                <a:moveTo>
                  <a:pt x="763244" y="0"/>
                </a:moveTo>
                <a:lnTo>
                  <a:pt x="712444" y="0"/>
                </a:lnTo>
                <a:lnTo>
                  <a:pt x="712444" y="12700"/>
                </a:lnTo>
                <a:lnTo>
                  <a:pt x="763244" y="12700"/>
                </a:lnTo>
                <a:lnTo>
                  <a:pt x="763244" y="0"/>
                </a:lnTo>
                <a:close/>
              </a:path>
              <a:path w="1873884" h="1017270">
                <a:moveTo>
                  <a:pt x="822274" y="734441"/>
                </a:moveTo>
                <a:lnTo>
                  <a:pt x="771474" y="734441"/>
                </a:lnTo>
                <a:lnTo>
                  <a:pt x="771474" y="747141"/>
                </a:lnTo>
                <a:lnTo>
                  <a:pt x="822274" y="747141"/>
                </a:lnTo>
                <a:lnTo>
                  <a:pt x="822274" y="734441"/>
                </a:lnTo>
                <a:close/>
              </a:path>
              <a:path w="1873884" h="1017270">
                <a:moveTo>
                  <a:pt x="852144" y="0"/>
                </a:moveTo>
                <a:lnTo>
                  <a:pt x="801344" y="0"/>
                </a:lnTo>
                <a:lnTo>
                  <a:pt x="801344" y="12700"/>
                </a:lnTo>
                <a:lnTo>
                  <a:pt x="852144" y="12700"/>
                </a:lnTo>
                <a:lnTo>
                  <a:pt x="852144" y="0"/>
                </a:lnTo>
                <a:close/>
              </a:path>
              <a:path w="1873884" h="1017270">
                <a:moveTo>
                  <a:pt x="911174" y="734441"/>
                </a:moveTo>
                <a:lnTo>
                  <a:pt x="860374" y="734441"/>
                </a:lnTo>
                <a:lnTo>
                  <a:pt x="860374" y="747141"/>
                </a:lnTo>
                <a:lnTo>
                  <a:pt x="911174" y="747141"/>
                </a:lnTo>
                <a:lnTo>
                  <a:pt x="911174" y="734441"/>
                </a:lnTo>
                <a:close/>
              </a:path>
              <a:path w="1873884" h="1017270">
                <a:moveTo>
                  <a:pt x="941044" y="0"/>
                </a:moveTo>
                <a:lnTo>
                  <a:pt x="890244" y="0"/>
                </a:lnTo>
                <a:lnTo>
                  <a:pt x="890244" y="12700"/>
                </a:lnTo>
                <a:lnTo>
                  <a:pt x="941044" y="12700"/>
                </a:lnTo>
                <a:lnTo>
                  <a:pt x="941044" y="0"/>
                </a:lnTo>
                <a:close/>
              </a:path>
              <a:path w="1873884" h="1017270">
                <a:moveTo>
                  <a:pt x="1000074" y="734441"/>
                </a:moveTo>
                <a:lnTo>
                  <a:pt x="949274" y="734441"/>
                </a:lnTo>
                <a:lnTo>
                  <a:pt x="949274" y="747141"/>
                </a:lnTo>
                <a:lnTo>
                  <a:pt x="1000074" y="747141"/>
                </a:lnTo>
                <a:lnTo>
                  <a:pt x="1000074" y="734441"/>
                </a:lnTo>
                <a:close/>
              </a:path>
              <a:path w="1873884" h="1017270">
                <a:moveTo>
                  <a:pt x="1029944" y="0"/>
                </a:moveTo>
                <a:lnTo>
                  <a:pt x="979144" y="0"/>
                </a:lnTo>
                <a:lnTo>
                  <a:pt x="979144" y="12700"/>
                </a:lnTo>
                <a:lnTo>
                  <a:pt x="1029944" y="12700"/>
                </a:lnTo>
                <a:lnTo>
                  <a:pt x="1029944" y="0"/>
                </a:lnTo>
                <a:close/>
              </a:path>
              <a:path w="1873884" h="1017270">
                <a:moveTo>
                  <a:pt x="1088974" y="734441"/>
                </a:moveTo>
                <a:lnTo>
                  <a:pt x="1038174" y="734441"/>
                </a:lnTo>
                <a:lnTo>
                  <a:pt x="1038174" y="747141"/>
                </a:lnTo>
                <a:lnTo>
                  <a:pt x="1088974" y="747141"/>
                </a:lnTo>
                <a:lnTo>
                  <a:pt x="1088974" y="734441"/>
                </a:lnTo>
                <a:close/>
              </a:path>
              <a:path w="1873884" h="1017270">
                <a:moveTo>
                  <a:pt x="1118844" y="0"/>
                </a:moveTo>
                <a:lnTo>
                  <a:pt x="1068044" y="0"/>
                </a:lnTo>
                <a:lnTo>
                  <a:pt x="1068044" y="12700"/>
                </a:lnTo>
                <a:lnTo>
                  <a:pt x="1118844" y="12700"/>
                </a:lnTo>
                <a:lnTo>
                  <a:pt x="1118844" y="0"/>
                </a:lnTo>
                <a:close/>
              </a:path>
              <a:path w="1873884" h="1017270">
                <a:moveTo>
                  <a:pt x="1177874" y="734441"/>
                </a:moveTo>
                <a:lnTo>
                  <a:pt x="1127074" y="734441"/>
                </a:lnTo>
                <a:lnTo>
                  <a:pt x="1127074" y="747141"/>
                </a:lnTo>
                <a:lnTo>
                  <a:pt x="1177874" y="747141"/>
                </a:lnTo>
                <a:lnTo>
                  <a:pt x="1177874" y="734441"/>
                </a:lnTo>
                <a:close/>
              </a:path>
              <a:path w="1873884" h="1017270">
                <a:moveTo>
                  <a:pt x="1207744" y="0"/>
                </a:moveTo>
                <a:lnTo>
                  <a:pt x="1156944" y="0"/>
                </a:lnTo>
                <a:lnTo>
                  <a:pt x="1156944" y="12700"/>
                </a:lnTo>
                <a:lnTo>
                  <a:pt x="1207744" y="12700"/>
                </a:lnTo>
                <a:lnTo>
                  <a:pt x="1207744" y="0"/>
                </a:lnTo>
                <a:close/>
              </a:path>
              <a:path w="1873884" h="1017270">
                <a:moveTo>
                  <a:pt x="1266774" y="734441"/>
                </a:moveTo>
                <a:lnTo>
                  <a:pt x="1215974" y="734441"/>
                </a:lnTo>
                <a:lnTo>
                  <a:pt x="1215974" y="747141"/>
                </a:lnTo>
                <a:lnTo>
                  <a:pt x="1266774" y="747141"/>
                </a:lnTo>
                <a:lnTo>
                  <a:pt x="1266774" y="734441"/>
                </a:lnTo>
                <a:close/>
              </a:path>
              <a:path w="1873884" h="1017270">
                <a:moveTo>
                  <a:pt x="1296644" y="0"/>
                </a:moveTo>
                <a:lnTo>
                  <a:pt x="1245844" y="0"/>
                </a:lnTo>
                <a:lnTo>
                  <a:pt x="1245844" y="12700"/>
                </a:lnTo>
                <a:lnTo>
                  <a:pt x="1296644" y="12700"/>
                </a:lnTo>
                <a:lnTo>
                  <a:pt x="1296644" y="0"/>
                </a:lnTo>
                <a:close/>
              </a:path>
              <a:path w="1873884" h="1017270">
                <a:moveTo>
                  <a:pt x="1355674" y="734441"/>
                </a:moveTo>
                <a:lnTo>
                  <a:pt x="1304874" y="734441"/>
                </a:lnTo>
                <a:lnTo>
                  <a:pt x="1304874" y="747141"/>
                </a:lnTo>
                <a:lnTo>
                  <a:pt x="1355674" y="747141"/>
                </a:lnTo>
                <a:lnTo>
                  <a:pt x="1355674" y="734441"/>
                </a:lnTo>
                <a:close/>
              </a:path>
              <a:path w="1873884" h="1017270">
                <a:moveTo>
                  <a:pt x="1385544" y="0"/>
                </a:moveTo>
                <a:lnTo>
                  <a:pt x="1334744" y="0"/>
                </a:lnTo>
                <a:lnTo>
                  <a:pt x="1334744" y="12700"/>
                </a:lnTo>
                <a:lnTo>
                  <a:pt x="1385544" y="12700"/>
                </a:lnTo>
                <a:lnTo>
                  <a:pt x="1385544" y="0"/>
                </a:lnTo>
                <a:close/>
              </a:path>
              <a:path w="1873884" h="1017270">
                <a:moveTo>
                  <a:pt x="1444574" y="734441"/>
                </a:moveTo>
                <a:lnTo>
                  <a:pt x="1393774" y="734441"/>
                </a:lnTo>
                <a:lnTo>
                  <a:pt x="1393774" y="747141"/>
                </a:lnTo>
                <a:lnTo>
                  <a:pt x="1444574" y="747141"/>
                </a:lnTo>
                <a:lnTo>
                  <a:pt x="1444574" y="734441"/>
                </a:lnTo>
                <a:close/>
              </a:path>
              <a:path w="1873884" h="1017270">
                <a:moveTo>
                  <a:pt x="1474444" y="0"/>
                </a:moveTo>
                <a:lnTo>
                  <a:pt x="1423644" y="0"/>
                </a:lnTo>
                <a:lnTo>
                  <a:pt x="1423644" y="12700"/>
                </a:lnTo>
                <a:lnTo>
                  <a:pt x="1474444" y="12700"/>
                </a:lnTo>
                <a:lnTo>
                  <a:pt x="1474444" y="0"/>
                </a:lnTo>
                <a:close/>
              </a:path>
              <a:path w="1873884" h="1017270">
                <a:moveTo>
                  <a:pt x="1533474" y="734441"/>
                </a:moveTo>
                <a:lnTo>
                  <a:pt x="1482674" y="734441"/>
                </a:lnTo>
                <a:lnTo>
                  <a:pt x="1482674" y="747141"/>
                </a:lnTo>
                <a:lnTo>
                  <a:pt x="1533474" y="747141"/>
                </a:lnTo>
                <a:lnTo>
                  <a:pt x="1533474" y="734441"/>
                </a:lnTo>
                <a:close/>
              </a:path>
              <a:path w="1873884" h="1017270">
                <a:moveTo>
                  <a:pt x="1563344" y="0"/>
                </a:moveTo>
                <a:lnTo>
                  <a:pt x="1512544" y="0"/>
                </a:lnTo>
                <a:lnTo>
                  <a:pt x="1512544" y="12700"/>
                </a:lnTo>
                <a:lnTo>
                  <a:pt x="1563344" y="12700"/>
                </a:lnTo>
                <a:lnTo>
                  <a:pt x="1563344" y="0"/>
                </a:lnTo>
                <a:close/>
              </a:path>
              <a:path w="1873884" h="1017270">
                <a:moveTo>
                  <a:pt x="1622374" y="734441"/>
                </a:moveTo>
                <a:lnTo>
                  <a:pt x="1571574" y="734441"/>
                </a:lnTo>
                <a:lnTo>
                  <a:pt x="1571574" y="747141"/>
                </a:lnTo>
                <a:lnTo>
                  <a:pt x="1622374" y="747141"/>
                </a:lnTo>
                <a:lnTo>
                  <a:pt x="1622374" y="734441"/>
                </a:lnTo>
                <a:close/>
              </a:path>
              <a:path w="1873884" h="1017270">
                <a:moveTo>
                  <a:pt x="1652244" y="0"/>
                </a:moveTo>
                <a:lnTo>
                  <a:pt x="1601444" y="0"/>
                </a:lnTo>
                <a:lnTo>
                  <a:pt x="1601444" y="12700"/>
                </a:lnTo>
                <a:lnTo>
                  <a:pt x="1652244" y="12700"/>
                </a:lnTo>
                <a:lnTo>
                  <a:pt x="1652244" y="0"/>
                </a:lnTo>
                <a:close/>
              </a:path>
              <a:path w="1873884" h="1017270">
                <a:moveTo>
                  <a:pt x="1711274" y="734441"/>
                </a:moveTo>
                <a:lnTo>
                  <a:pt x="1660474" y="734441"/>
                </a:lnTo>
                <a:lnTo>
                  <a:pt x="1660474" y="747141"/>
                </a:lnTo>
                <a:lnTo>
                  <a:pt x="1711274" y="747141"/>
                </a:lnTo>
                <a:lnTo>
                  <a:pt x="1711274" y="734441"/>
                </a:lnTo>
                <a:close/>
              </a:path>
              <a:path w="1873884" h="1017270">
                <a:moveTo>
                  <a:pt x="1741144" y="0"/>
                </a:moveTo>
                <a:lnTo>
                  <a:pt x="1690344" y="0"/>
                </a:lnTo>
                <a:lnTo>
                  <a:pt x="1690344" y="12700"/>
                </a:lnTo>
                <a:lnTo>
                  <a:pt x="1741144" y="12700"/>
                </a:lnTo>
                <a:lnTo>
                  <a:pt x="1741144" y="0"/>
                </a:lnTo>
                <a:close/>
              </a:path>
              <a:path w="1873884" h="1017270">
                <a:moveTo>
                  <a:pt x="1800174" y="734441"/>
                </a:moveTo>
                <a:lnTo>
                  <a:pt x="1749374" y="734441"/>
                </a:lnTo>
                <a:lnTo>
                  <a:pt x="1749374" y="747141"/>
                </a:lnTo>
                <a:lnTo>
                  <a:pt x="1800174" y="747141"/>
                </a:lnTo>
                <a:lnTo>
                  <a:pt x="1800174" y="734441"/>
                </a:lnTo>
                <a:close/>
              </a:path>
              <a:path w="1873884" h="1017270">
                <a:moveTo>
                  <a:pt x="1830044" y="0"/>
                </a:moveTo>
                <a:lnTo>
                  <a:pt x="1779244" y="0"/>
                </a:lnTo>
                <a:lnTo>
                  <a:pt x="1779244" y="12700"/>
                </a:lnTo>
                <a:lnTo>
                  <a:pt x="1830044" y="12700"/>
                </a:lnTo>
                <a:lnTo>
                  <a:pt x="1830044" y="0"/>
                </a:lnTo>
                <a:close/>
              </a:path>
              <a:path w="1873884" h="1017270">
                <a:moveTo>
                  <a:pt x="1873338" y="718705"/>
                </a:moveTo>
                <a:lnTo>
                  <a:pt x="1860638" y="718705"/>
                </a:lnTo>
                <a:lnTo>
                  <a:pt x="1860638" y="734441"/>
                </a:lnTo>
                <a:lnTo>
                  <a:pt x="1838274" y="734441"/>
                </a:lnTo>
                <a:lnTo>
                  <a:pt x="1838274" y="747141"/>
                </a:lnTo>
                <a:lnTo>
                  <a:pt x="1873338" y="747141"/>
                </a:lnTo>
                <a:lnTo>
                  <a:pt x="1873338" y="740791"/>
                </a:lnTo>
                <a:lnTo>
                  <a:pt x="1873338" y="734441"/>
                </a:lnTo>
                <a:lnTo>
                  <a:pt x="1873338" y="718705"/>
                </a:lnTo>
                <a:close/>
              </a:path>
              <a:path w="1873884" h="1017270">
                <a:moveTo>
                  <a:pt x="1873338" y="629805"/>
                </a:moveTo>
                <a:lnTo>
                  <a:pt x="1860638" y="629805"/>
                </a:lnTo>
                <a:lnTo>
                  <a:pt x="1860638" y="680605"/>
                </a:lnTo>
                <a:lnTo>
                  <a:pt x="1873338" y="680605"/>
                </a:lnTo>
                <a:lnTo>
                  <a:pt x="1873338" y="629805"/>
                </a:lnTo>
                <a:close/>
              </a:path>
              <a:path w="1873884" h="1017270">
                <a:moveTo>
                  <a:pt x="1873338" y="540905"/>
                </a:moveTo>
                <a:lnTo>
                  <a:pt x="1860638" y="540905"/>
                </a:lnTo>
                <a:lnTo>
                  <a:pt x="1860638" y="591705"/>
                </a:lnTo>
                <a:lnTo>
                  <a:pt x="1873338" y="591705"/>
                </a:lnTo>
                <a:lnTo>
                  <a:pt x="1873338" y="540905"/>
                </a:lnTo>
                <a:close/>
              </a:path>
              <a:path w="1873884" h="1017270">
                <a:moveTo>
                  <a:pt x="1873338" y="452005"/>
                </a:moveTo>
                <a:lnTo>
                  <a:pt x="1860638" y="452005"/>
                </a:lnTo>
                <a:lnTo>
                  <a:pt x="1860638" y="502805"/>
                </a:lnTo>
                <a:lnTo>
                  <a:pt x="1873338" y="502805"/>
                </a:lnTo>
                <a:lnTo>
                  <a:pt x="1873338" y="452005"/>
                </a:lnTo>
                <a:close/>
              </a:path>
              <a:path w="1873884" h="1017270">
                <a:moveTo>
                  <a:pt x="1873338" y="363105"/>
                </a:moveTo>
                <a:lnTo>
                  <a:pt x="1860638" y="363105"/>
                </a:lnTo>
                <a:lnTo>
                  <a:pt x="1860638" y="413905"/>
                </a:lnTo>
                <a:lnTo>
                  <a:pt x="1873338" y="413905"/>
                </a:lnTo>
                <a:lnTo>
                  <a:pt x="1873338" y="363105"/>
                </a:lnTo>
                <a:close/>
              </a:path>
              <a:path w="1873884" h="1017270">
                <a:moveTo>
                  <a:pt x="1873338" y="274205"/>
                </a:moveTo>
                <a:lnTo>
                  <a:pt x="1860638" y="274205"/>
                </a:lnTo>
                <a:lnTo>
                  <a:pt x="1860638" y="325005"/>
                </a:lnTo>
                <a:lnTo>
                  <a:pt x="1873338" y="325005"/>
                </a:lnTo>
                <a:lnTo>
                  <a:pt x="1873338" y="274205"/>
                </a:lnTo>
                <a:close/>
              </a:path>
              <a:path w="1873884" h="1017270">
                <a:moveTo>
                  <a:pt x="1873338" y="185305"/>
                </a:moveTo>
                <a:lnTo>
                  <a:pt x="1860638" y="185305"/>
                </a:lnTo>
                <a:lnTo>
                  <a:pt x="1860638" y="236105"/>
                </a:lnTo>
                <a:lnTo>
                  <a:pt x="1873338" y="236105"/>
                </a:lnTo>
                <a:lnTo>
                  <a:pt x="1873338" y="185305"/>
                </a:lnTo>
                <a:close/>
              </a:path>
              <a:path w="1873884" h="1017270">
                <a:moveTo>
                  <a:pt x="1873338" y="96405"/>
                </a:moveTo>
                <a:lnTo>
                  <a:pt x="1860638" y="96405"/>
                </a:lnTo>
                <a:lnTo>
                  <a:pt x="1860638" y="147205"/>
                </a:lnTo>
                <a:lnTo>
                  <a:pt x="1873338" y="147205"/>
                </a:lnTo>
                <a:lnTo>
                  <a:pt x="1873338" y="96405"/>
                </a:lnTo>
                <a:close/>
              </a:path>
              <a:path w="1873884" h="1017270">
                <a:moveTo>
                  <a:pt x="1873338" y="7505"/>
                </a:moveTo>
                <a:lnTo>
                  <a:pt x="1860638" y="7505"/>
                </a:lnTo>
                <a:lnTo>
                  <a:pt x="1860638" y="58305"/>
                </a:lnTo>
                <a:lnTo>
                  <a:pt x="1873338" y="58305"/>
                </a:lnTo>
                <a:lnTo>
                  <a:pt x="1873338" y="7505"/>
                </a:lnTo>
                <a:close/>
              </a:path>
            </a:pathLst>
          </a:custGeom>
          <a:solidFill>
            <a:srgbClr val="8FA7C4"/>
          </a:solidFill>
          <a:ln>
            <a:solidFill>
              <a:schemeClr val="bg1"/>
            </a:solidFill>
          </a:ln>
        </p:spPr>
        <p:txBody>
          <a:bodyPr wrap="square" lIns="0" tIns="0" rIns="0" bIns="0" rtlCol="0"/>
          <a:lstStyle/>
          <a:p>
            <a:endParaRPr/>
          </a:p>
        </p:txBody>
      </p:sp>
      <p:sp>
        <p:nvSpPr>
          <p:cNvPr id="38" name="object 38"/>
          <p:cNvSpPr txBox="1"/>
          <p:nvPr/>
        </p:nvSpPr>
        <p:spPr>
          <a:xfrm>
            <a:off x="729720" y="5753100"/>
            <a:ext cx="1616710" cy="414020"/>
          </a:xfrm>
          <a:prstGeom prst="rect">
            <a:avLst/>
          </a:prstGeom>
          <a:ln>
            <a:solidFill>
              <a:schemeClr val="bg1"/>
            </a:solidFill>
          </a:ln>
        </p:spPr>
        <p:txBody>
          <a:bodyPr vert="horz" wrap="square" lIns="0" tIns="12700" rIns="0" bIns="0" rtlCol="0">
            <a:spAutoFit/>
          </a:bodyPr>
          <a:lstStyle/>
          <a:p>
            <a:pPr marL="12700">
              <a:lnSpc>
                <a:spcPts val="1530"/>
              </a:lnSpc>
              <a:spcBef>
                <a:spcPts val="100"/>
              </a:spcBef>
            </a:pPr>
            <a:r>
              <a:rPr sz="1300" dirty="0">
                <a:solidFill>
                  <a:srgbClr val="FFFFFF"/>
                </a:solidFill>
                <a:latin typeface="Arial MT"/>
                <a:cs typeface="Arial MT"/>
              </a:rPr>
              <a:t>1.</a:t>
            </a:r>
            <a:r>
              <a:rPr sz="1300" spc="-25" dirty="0">
                <a:solidFill>
                  <a:srgbClr val="FFFFFF"/>
                </a:solidFill>
                <a:latin typeface="Arial MT"/>
                <a:cs typeface="Arial MT"/>
              </a:rPr>
              <a:t> </a:t>
            </a:r>
            <a:r>
              <a:rPr sz="1300" spc="-5" dirty="0">
                <a:solidFill>
                  <a:srgbClr val="FFFFFF"/>
                </a:solidFill>
                <a:latin typeface="Arial MT"/>
                <a:cs typeface="Arial MT"/>
              </a:rPr>
              <a:t>Metric</a:t>
            </a:r>
            <a:r>
              <a:rPr sz="1300" spc="-20" dirty="0">
                <a:solidFill>
                  <a:srgbClr val="FFFFFF"/>
                </a:solidFill>
                <a:latin typeface="Arial MT"/>
                <a:cs typeface="Arial MT"/>
              </a:rPr>
              <a:t> </a:t>
            </a:r>
            <a:r>
              <a:rPr sz="1300" dirty="0">
                <a:solidFill>
                  <a:srgbClr val="FFFFFF"/>
                </a:solidFill>
                <a:latin typeface="Arial MT"/>
                <a:cs typeface="Arial MT"/>
              </a:rPr>
              <a:t>reports</a:t>
            </a:r>
            <a:r>
              <a:rPr sz="1300" spc="-20" dirty="0">
                <a:solidFill>
                  <a:srgbClr val="FFFFFF"/>
                </a:solidFill>
                <a:latin typeface="Arial MT"/>
                <a:cs typeface="Arial MT"/>
              </a:rPr>
              <a:t> </a:t>
            </a:r>
            <a:r>
              <a:rPr sz="1300" spc="-5" dirty="0">
                <a:solidFill>
                  <a:srgbClr val="FFFFFF"/>
                </a:solidFill>
                <a:latin typeface="Arial MT"/>
                <a:cs typeface="Arial MT"/>
              </a:rPr>
              <a:t>CPU</a:t>
            </a:r>
            <a:endParaRPr sz="1300">
              <a:latin typeface="Arial MT"/>
              <a:cs typeface="Arial MT"/>
            </a:endParaRPr>
          </a:p>
          <a:p>
            <a:pPr marL="571500">
              <a:lnSpc>
                <a:spcPts val="1530"/>
              </a:lnSpc>
            </a:pPr>
            <a:r>
              <a:rPr sz="1300" dirty="0">
                <a:solidFill>
                  <a:srgbClr val="FFFFFF"/>
                </a:solidFill>
                <a:latin typeface="Arial MT"/>
                <a:cs typeface="Arial MT"/>
              </a:rPr>
              <a:t>&gt;</a:t>
            </a:r>
            <a:r>
              <a:rPr sz="1300" spc="-50" dirty="0">
                <a:solidFill>
                  <a:srgbClr val="FFFFFF"/>
                </a:solidFill>
                <a:latin typeface="Arial MT"/>
                <a:cs typeface="Arial MT"/>
              </a:rPr>
              <a:t> </a:t>
            </a:r>
            <a:r>
              <a:rPr sz="1300" dirty="0">
                <a:solidFill>
                  <a:srgbClr val="FFFFFF"/>
                </a:solidFill>
                <a:latin typeface="Arial MT"/>
                <a:cs typeface="Arial MT"/>
              </a:rPr>
              <a:t>80%</a:t>
            </a:r>
            <a:endParaRPr sz="1300">
              <a:latin typeface="Arial MT"/>
              <a:cs typeface="Arial MT"/>
            </a:endParaRPr>
          </a:p>
        </p:txBody>
      </p:sp>
      <p:grpSp>
        <p:nvGrpSpPr>
          <p:cNvPr id="39" name="object 39"/>
          <p:cNvGrpSpPr/>
          <p:nvPr/>
        </p:nvGrpSpPr>
        <p:grpSpPr>
          <a:xfrm>
            <a:off x="680774" y="3691963"/>
            <a:ext cx="3728720" cy="2644140"/>
            <a:chOff x="680774" y="3691963"/>
            <a:chExt cx="3728720" cy="2644140"/>
          </a:xfrm>
        </p:grpSpPr>
        <p:sp>
          <p:nvSpPr>
            <p:cNvPr id="40" name="object 40"/>
            <p:cNvSpPr/>
            <p:nvPr/>
          </p:nvSpPr>
          <p:spPr>
            <a:xfrm>
              <a:off x="680770" y="5326202"/>
              <a:ext cx="2266950" cy="1009650"/>
            </a:xfrm>
            <a:custGeom>
              <a:avLst/>
              <a:gdLst/>
              <a:ahLst/>
              <a:cxnLst/>
              <a:rect l="l" t="t" r="r" b="b"/>
              <a:pathLst>
                <a:path w="2266950" h="1009650">
                  <a:moveTo>
                    <a:pt x="12700" y="863447"/>
                  </a:moveTo>
                  <a:lnTo>
                    <a:pt x="0" y="863447"/>
                  </a:lnTo>
                  <a:lnTo>
                    <a:pt x="0" y="914247"/>
                  </a:lnTo>
                  <a:lnTo>
                    <a:pt x="12700" y="914247"/>
                  </a:lnTo>
                  <a:lnTo>
                    <a:pt x="12700" y="863447"/>
                  </a:lnTo>
                  <a:close/>
                </a:path>
                <a:path w="2266950" h="1009650">
                  <a:moveTo>
                    <a:pt x="12700" y="774547"/>
                  </a:moveTo>
                  <a:lnTo>
                    <a:pt x="0" y="774547"/>
                  </a:lnTo>
                  <a:lnTo>
                    <a:pt x="0" y="825347"/>
                  </a:lnTo>
                  <a:lnTo>
                    <a:pt x="12700" y="825347"/>
                  </a:lnTo>
                  <a:lnTo>
                    <a:pt x="12700" y="774547"/>
                  </a:lnTo>
                  <a:close/>
                </a:path>
                <a:path w="2266950" h="1009650">
                  <a:moveTo>
                    <a:pt x="12700" y="685647"/>
                  </a:moveTo>
                  <a:lnTo>
                    <a:pt x="0" y="685647"/>
                  </a:lnTo>
                  <a:lnTo>
                    <a:pt x="0" y="736447"/>
                  </a:lnTo>
                  <a:lnTo>
                    <a:pt x="12700" y="736447"/>
                  </a:lnTo>
                  <a:lnTo>
                    <a:pt x="12700" y="685647"/>
                  </a:lnTo>
                  <a:close/>
                </a:path>
                <a:path w="2266950" h="1009650">
                  <a:moveTo>
                    <a:pt x="12700" y="596747"/>
                  </a:moveTo>
                  <a:lnTo>
                    <a:pt x="0" y="596747"/>
                  </a:lnTo>
                  <a:lnTo>
                    <a:pt x="0" y="647547"/>
                  </a:lnTo>
                  <a:lnTo>
                    <a:pt x="12700" y="647547"/>
                  </a:lnTo>
                  <a:lnTo>
                    <a:pt x="12700" y="596747"/>
                  </a:lnTo>
                  <a:close/>
                </a:path>
                <a:path w="2266950" h="1009650">
                  <a:moveTo>
                    <a:pt x="12700" y="507847"/>
                  </a:moveTo>
                  <a:lnTo>
                    <a:pt x="0" y="507847"/>
                  </a:lnTo>
                  <a:lnTo>
                    <a:pt x="0" y="558647"/>
                  </a:lnTo>
                  <a:lnTo>
                    <a:pt x="12700" y="558647"/>
                  </a:lnTo>
                  <a:lnTo>
                    <a:pt x="12700" y="507847"/>
                  </a:lnTo>
                  <a:close/>
                </a:path>
                <a:path w="2266950" h="1009650">
                  <a:moveTo>
                    <a:pt x="12700" y="418947"/>
                  </a:moveTo>
                  <a:lnTo>
                    <a:pt x="0" y="418947"/>
                  </a:lnTo>
                  <a:lnTo>
                    <a:pt x="0" y="469747"/>
                  </a:lnTo>
                  <a:lnTo>
                    <a:pt x="12700" y="469747"/>
                  </a:lnTo>
                  <a:lnTo>
                    <a:pt x="12700" y="418947"/>
                  </a:lnTo>
                  <a:close/>
                </a:path>
                <a:path w="2266950" h="1009650">
                  <a:moveTo>
                    <a:pt x="12700" y="330047"/>
                  </a:moveTo>
                  <a:lnTo>
                    <a:pt x="0" y="330047"/>
                  </a:lnTo>
                  <a:lnTo>
                    <a:pt x="0" y="380847"/>
                  </a:lnTo>
                  <a:lnTo>
                    <a:pt x="12700" y="380847"/>
                  </a:lnTo>
                  <a:lnTo>
                    <a:pt x="12700" y="330047"/>
                  </a:lnTo>
                  <a:close/>
                </a:path>
                <a:path w="2266950" h="1009650">
                  <a:moveTo>
                    <a:pt x="17284" y="996797"/>
                  </a:moveTo>
                  <a:lnTo>
                    <a:pt x="12700" y="996797"/>
                  </a:lnTo>
                  <a:lnTo>
                    <a:pt x="12700" y="952347"/>
                  </a:lnTo>
                  <a:lnTo>
                    <a:pt x="0" y="952347"/>
                  </a:lnTo>
                  <a:lnTo>
                    <a:pt x="0" y="1003147"/>
                  </a:lnTo>
                  <a:lnTo>
                    <a:pt x="6350" y="1003147"/>
                  </a:lnTo>
                  <a:lnTo>
                    <a:pt x="6350" y="1009497"/>
                  </a:lnTo>
                  <a:lnTo>
                    <a:pt x="17284" y="1009497"/>
                  </a:lnTo>
                  <a:lnTo>
                    <a:pt x="17284" y="1003147"/>
                  </a:lnTo>
                  <a:lnTo>
                    <a:pt x="17284" y="996797"/>
                  </a:lnTo>
                  <a:close/>
                </a:path>
                <a:path w="2266950" h="1009650">
                  <a:moveTo>
                    <a:pt x="33909" y="262356"/>
                  </a:moveTo>
                  <a:lnTo>
                    <a:pt x="0" y="262356"/>
                  </a:lnTo>
                  <a:lnTo>
                    <a:pt x="0" y="291947"/>
                  </a:lnTo>
                  <a:lnTo>
                    <a:pt x="12700" y="291947"/>
                  </a:lnTo>
                  <a:lnTo>
                    <a:pt x="12700" y="275056"/>
                  </a:lnTo>
                  <a:lnTo>
                    <a:pt x="33909" y="275056"/>
                  </a:lnTo>
                  <a:lnTo>
                    <a:pt x="33909" y="268706"/>
                  </a:lnTo>
                  <a:lnTo>
                    <a:pt x="33909" y="262356"/>
                  </a:lnTo>
                  <a:close/>
                </a:path>
                <a:path w="2266950" h="1009650">
                  <a:moveTo>
                    <a:pt x="106184" y="996797"/>
                  </a:moveTo>
                  <a:lnTo>
                    <a:pt x="55384" y="996797"/>
                  </a:lnTo>
                  <a:lnTo>
                    <a:pt x="55384" y="1009497"/>
                  </a:lnTo>
                  <a:lnTo>
                    <a:pt x="106184" y="1009497"/>
                  </a:lnTo>
                  <a:lnTo>
                    <a:pt x="106184" y="996797"/>
                  </a:lnTo>
                  <a:close/>
                </a:path>
                <a:path w="2266950" h="1009650">
                  <a:moveTo>
                    <a:pt x="122809" y="262356"/>
                  </a:moveTo>
                  <a:lnTo>
                    <a:pt x="72009" y="262356"/>
                  </a:lnTo>
                  <a:lnTo>
                    <a:pt x="72009" y="275056"/>
                  </a:lnTo>
                  <a:lnTo>
                    <a:pt x="122809" y="275056"/>
                  </a:lnTo>
                  <a:lnTo>
                    <a:pt x="122809" y="262356"/>
                  </a:lnTo>
                  <a:close/>
                </a:path>
                <a:path w="2266950" h="1009650">
                  <a:moveTo>
                    <a:pt x="195084" y="996797"/>
                  </a:moveTo>
                  <a:lnTo>
                    <a:pt x="144284" y="996797"/>
                  </a:lnTo>
                  <a:lnTo>
                    <a:pt x="144284" y="1009497"/>
                  </a:lnTo>
                  <a:lnTo>
                    <a:pt x="195084" y="1009497"/>
                  </a:lnTo>
                  <a:lnTo>
                    <a:pt x="195084" y="996797"/>
                  </a:lnTo>
                  <a:close/>
                </a:path>
                <a:path w="2266950" h="1009650">
                  <a:moveTo>
                    <a:pt x="211709" y="262356"/>
                  </a:moveTo>
                  <a:lnTo>
                    <a:pt x="160909" y="262356"/>
                  </a:lnTo>
                  <a:lnTo>
                    <a:pt x="160909" y="275056"/>
                  </a:lnTo>
                  <a:lnTo>
                    <a:pt x="211709" y="275056"/>
                  </a:lnTo>
                  <a:lnTo>
                    <a:pt x="211709" y="262356"/>
                  </a:lnTo>
                  <a:close/>
                </a:path>
                <a:path w="2266950" h="1009650">
                  <a:moveTo>
                    <a:pt x="283984" y="996797"/>
                  </a:moveTo>
                  <a:lnTo>
                    <a:pt x="233184" y="996797"/>
                  </a:lnTo>
                  <a:lnTo>
                    <a:pt x="233184" y="1009497"/>
                  </a:lnTo>
                  <a:lnTo>
                    <a:pt x="283984" y="1009497"/>
                  </a:lnTo>
                  <a:lnTo>
                    <a:pt x="283984" y="996797"/>
                  </a:lnTo>
                  <a:close/>
                </a:path>
                <a:path w="2266950" h="1009650">
                  <a:moveTo>
                    <a:pt x="300609" y="262356"/>
                  </a:moveTo>
                  <a:lnTo>
                    <a:pt x="249809" y="262356"/>
                  </a:lnTo>
                  <a:lnTo>
                    <a:pt x="249809" y="275056"/>
                  </a:lnTo>
                  <a:lnTo>
                    <a:pt x="300609" y="275056"/>
                  </a:lnTo>
                  <a:lnTo>
                    <a:pt x="300609" y="262356"/>
                  </a:lnTo>
                  <a:close/>
                </a:path>
                <a:path w="2266950" h="1009650">
                  <a:moveTo>
                    <a:pt x="372884" y="996797"/>
                  </a:moveTo>
                  <a:lnTo>
                    <a:pt x="322084" y="996797"/>
                  </a:lnTo>
                  <a:lnTo>
                    <a:pt x="322084" y="1009497"/>
                  </a:lnTo>
                  <a:lnTo>
                    <a:pt x="372884" y="1009497"/>
                  </a:lnTo>
                  <a:lnTo>
                    <a:pt x="372884" y="996797"/>
                  </a:lnTo>
                  <a:close/>
                </a:path>
                <a:path w="2266950" h="1009650">
                  <a:moveTo>
                    <a:pt x="389509" y="262356"/>
                  </a:moveTo>
                  <a:lnTo>
                    <a:pt x="338709" y="262356"/>
                  </a:lnTo>
                  <a:lnTo>
                    <a:pt x="338709" y="275056"/>
                  </a:lnTo>
                  <a:lnTo>
                    <a:pt x="389509" y="275056"/>
                  </a:lnTo>
                  <a:lnTo>
                    <a:pt x="389509" y="262356"/>
                  </a:lnTo>
                  <a:close/>
                </a:path>
                <a:path w="2266950" h="1009650">
                  <a:moveTo>
                    <a:pt x="461784" y="996797"/>
                  </a:moveTo>
                  <a:lnTo>
                    <a:pt x="410984" y="996797"/>
                  </a:lnTo>
                  <a:lnTo>
                    <a:pt x="410984" y="1009497"/>
                  </a:lnTo>
                  <a:lnTo>
                    <a:pt x="461784" y="1009497"/>
                  </a:lnTo>
                  <a:lnTo>
                    <a:pt x="461784" y="996797"/>
                  </a:lnTo>
                  <a:close/>
                </a:path>
                <a:path w="2266950" h="1009650">
                  <a:moveTo>
                    <a:pt x="478409" y="262356"/>
                  </a:moveTo>
                  <a:lnTo>
                    <a:pt x="427609" y="262356"/>
                  </a:lnTo>
                  <a:lnTo>
                    <a:pt x="427609" y="275056"/>
                  </a:lnTo>
                  <a:lnTo>
                    <a:pt x="478409" y="275056"/>
                  </a:lnTo>
                  <a:lnTo>
                    <a:pt x="478409" y="262356"/>
                  </a:lnTo>
                  <a:close/>
                </a:path>
                <a:path w="2266950" h="1009650">
                  <a:moveTo>
                    <a:pt x="550684" y="996797"/>
                  </a:moveTo>
                  <a:lnTo>
                    <a:pt x="499884" y="996797"/>
                  </a:lnTo>
                  <a:lnTo>
                    <a:pt x="499884" y="1009497"/>
                  </a:lnTo>
                  <a:lnTo>
                    <a:pt x="550684" y="1009497"/>
                  </a:lnTo>
                  <a:lnTo>
                    <a:pt x="550684" y="996797"/>
                  </a:lnTo>
                  <a:close/>
                </a:path>
                <a:path w="2266950" h="1009650">
                  <a:moveTo>
                    <a:pt x="567309" y="262356"/>
                  </a:moveTo>
                  <a:lnTo>
                    <a:pt x="516509" y="262356"/>
                  </a:lnTo>
                  <a:lnTo>
                    <a:pt x="516509" y="275056"/>
                  </a:lnTo>
                  <a:lnTo>
                    <a:pt x="567309" y="275056"/>
                  </a:lnTo>
                  <a:lnTo>
                    <a:pt x="567309" y="262356"/>
                  </a:lnTo>
                  <a:close/>
                </a:path>
                <a:path w="2266950" h="1009650">
                  <a:moveTo>
                    <a:pt x="639584" y="996797"/>
                  </a:moveTo>
                  <a:lnTo>
                    <a:pt x="588784" y="996797"/>
                  </a:lnTo>
                  <a:lnTo>
                    <a:pt x="588784" y="1009497"/>
                  </a:lnTo>
                  <a:lnTo>
                    <a:pt x="639584" y="1009497"/>
                  </a:lnTo>
                  <a:lnTo>
                    <a:pt x="639584" y="996797"/>
                  </a:lnTo>
                  <a:close/>
                </a:path>
                <a:path w="2266950" h="1009650">
                  <a:moveTo>
                    <a:pt x="656209" y="262356"/>
                  </a:moveTo>
                  <a:lnTo>
                    <a:pt x="605409" y="262356"/>
                  </a:lnTo>
                  <a:lnTo>
                    <a:pt x="605409" y="275056"/>
                  </a:lnTo>
                  <a:lnTo>
                    <a:pt x="656209" y="275056"/>
                  </a:lnTo>
                  <a:lnTo>
                    <a:pt x="656209" y="262356"/>
                  </a:lnTo>
                  <a:close/>
                </a:path>
                <a:path w="2266950" h="1009650">
                  <a:moveTo>
                    <a:pt x="728484" y="996797"/>
                  </a:moveTo>
                  <a:lnTo>
                    <a:pt x="677684" y="996797"/>
                  </a:lnTo>
                  <a:lnTo>
                    <a:pt x="677684" y="1009497"/>
                  </a:lnTo>
                  <a:lnTo>
                    <a:pt x="728484" y="1009497"/>
                  </a:lnTo>
                  <a:lnTo>
                    <a:pt x="728484" y="996797"/>
                  </a:lnTo>
                  <a:close/>
                </a:path>
                <a:path w="2266950" h="1009650">
                  <a:moveTo>
                    <a:pt x="745109" y="262356"/>
                  </a:moveTo>
                  <a:lnTo>
                    <a:pt x="694309" y="262356"/>
                  </a:lnTo>
                  <a:lnTo>
                    <a:pt x="694309" y="275056"/>
                  </a:lnTo>
                  <a:lnTo>
                    <a:pt x="745109" y="275056"/>
                  </a:lnTo>
                  <a:lnTo>
                    <a:pt x="745109" y="262356"/>
                  </a:lnTo>
                  <a:close/>
                </a:path>
                <a:path w="2266950" h="1009650">
                  <a:moveTo>
                    <a:pt x="817384" y="996797"/>
                  </a:moveTo>
                  <a:lnTo>
                    <a:pt x="766584" y="996797"/>
                  </a:lnTo>
                  <a:lnTo>
                    <a:pt x="766584" y="1009497"/>
                  </a:lnTo>
                  <a:lnTo>
                    <a:pt x="817384" y="1009497"/>
                  </a:lnTo>
                  <a:lnTo>
                    <a:pt x="817384" y="996797"/>
                  </a:lnTo>
                  <a:close/>
                </a:path>
                <a:path w="2266950" h="1009650">
                  <a:moveTo>
                    <a:pt x="834009" y="262356"/>
                  </a:moveTo>
                  <a:lnTo>
                    <a:pt x="783209" y="262356"/>
                  </a:lnTo>
                  <a:lnTo>
                    <a:pt x="783209" y="275056"/>
                  </a:lnTo>
                  <a:lnTo>
                    <a:pt x="834009" y="275056"/>
                  </a:lnTo>
                  <a:lnTo>
                    <a:pt x="834009" y="262356"/>
                  </a:lnTo>
                  <a:close/>
                </a:path>
                <a:path w="2266950" h="1009650">
                  <a:moveTo>
                    <a:pt x="906284" y="996797"/>
                  </a:moveTo>
                  <a:lnTo>
                    <a:pt x="855484" y="996797"/>
                  </a:lnTo>
                  <a:lnTo>
                    <a:pt x="855484" y="1009497"/>
                  </a:lnTo>
                  <a:lnTo>
                    <a:pt x="906284" y="1009497"/>
                  </a:lnTo>
                  <a:lnTo>
                    <a:pt x="906284" y="996797"/>
                  </a:lnTo>
                  <a:close/>
                </a:path>
                <a:path w="2266950" h="1009650">
                  <a:moveTo>
                    <a:pt x="922909" y="262356"/>
                  </a:moveTo>
                  <a:lnTo>
                    <a:pt x="872109" y="262356"/>
                  </a:lnTo>
                  <a:lnTo>
                    <a:pt x="872109" y="275056"/>
                  </a:lnTo>
                  <a:lnTo>
                    <a:pt x="922909" y="275056"/>
                  </a:lnTo>
                  <a:lnTo>
                    <a:pt x="922909" y="262356"/>
                  </a:lnTo>
                  <a:close/>
                </a:path>
                <a:path w="2266950" h="1009650">
                  <a:moveTo>
                    <a:pt x="995184" y="996797"/>
                  </a:moveTo>
                  <a:lnTo>
                    <a:pt x="944384" y="996797"/>
                  </a:lnTo>
                  <a:lnTo>
                    <a:pt x="944384" y="1009497"/>
                  </a:lnTo>
                  <a:lnTo>
                    <a:pt x="995184" y="1009497"/>
                  </a:lnTo>
                  <a:lnTo>
                    <a:pt x="995184" y="996797"/>
                  </a:lnTo>
                  <a:close/>
                </a:path>
                <a:path w="2266950" h="1009650">
                  <a:moveTo>
                    <a:pt x="1011809" y="262356"/>
                  </a:moveTo>
                  <a:lnTo>
                    <a:pt x="961009" y="262356"/>
                  </a:lnTo>
                  <a:lnTo>
                    <a:pt x="961009" y="275056"/>
                  </a:lnTo>
                  <a:lnTo>
                    <a:pt x="1011809" y="275056"/>
                  </a:lnTo>
                  <a:lnTo>
                    <a:pt x="1011809" y="262356"/>
                  </a:lnTo>
                  <a:close/>
                </a:path>
                <a:path w="2266950" h="1009650">
                  <a:moveTo>
                    <a:pt x="1084084" y="996797"/>
                  </a:moveTo>
                  <a:lnTo>
                    <a:pt x="1033284" y="996797"/>
                  </a:lnTo>
                  <a:lnTo>
                    <a:pt x="1033284" y="1009497"/>
                  </a:lnTo>
                  <a:lnTo>
                    <a:pt x="1084084" y="1009497"/>
                  </a:lnTo>
                  <a:lnTo>
                    <a:pt x="1084084" y="996797"/>
                  </a:lnTo>
                  <a:close/>
                </a:path>
                <a:path w="2266950" h="1009650">
                  <a:moveTo>
                    <a:pt x="1100709" y="262356"/>
                  </a:moveTo>
                  <a:lnTo>
                    <a:pt x="1049909" y="262356"/>
                  </a:lnTo>
                  <a:lnTo>
                    <a:pt x="1049909" y="275056"/>
                  </a:lnTo>
                  <a:lnTo>
                    <a:pt x="1100709" y="275056"/>
                  </a:lnTo>
                  <a:lnTo>
                    <a:pt x="1100709" y="262356"/>
                  </a:lnTo>
                  <a:close/>
                </a:path>
                <a:path w="2266950" h="1009650">
                  <a:moveTo>
                    <a:pt x="1172984" y="996797"/>
                  </a:moveTo>
                  <a:lnTo>
                    <a:pt x="1122184" y="996797"/>
                  </a:lnTo>
                  <a:lnTo>
                    <a:pt x="1122184" y="1009497"/>
                  </a:lnTo>
                  <a:lnTo>
                    <a:pt x="1172984" y="1009497"/>
                  </a:lnTo>
                  <a:lnTo>
                    <a:pt x="1172984" y="996797"/>
                  </a:lnTo>
                  <a:close/>
                </a:path>
                <a:path w="2266950" h="1009650">
                  <a:moveTo>
                    <a:pt x="1189609" y="262356"/>
                  </a:moveTo>
                  <a:lnTo>
                    <a:pt x="1138809" y="262356"/>
                  </a:lnTo>
                  <a:lnTo>
                    <a:pt x="1138809" y="275056"/>
                  </a:lnTo>
                  <a:lnTo>
                    <a:pt x="1189609" y="275056"/>
                  </a:lnTo>
                  <a:lnTo>
                    <a:pt x="1189609" y="262356"/>
                  </a:lnTo>
                  <a:close/>
                </a:path>
                <a:path w="2266950" h="1009650">
                  <a:moveTo>
                    <a:pt x="1261884" y="996797"/>
                  </a:moveTo>
                  <a:lnTo>
                    <a:pt x="1211084" y="996797"/>
                  </a:lnTo>
                  <a:lnTo>
                    <a:pt x="1211084" y="1009497"/>
                  </a:lnTo>
                  <a:lnTo>
                    <a:pt x="1261884" y="1009497"/>
                  </a:lnTo>
                  <a:lnTo>
                    <a:pt x="1261884" y="996797"/>
                  </a:lnTo>
                  <a:close/>
                </a:path>
                <a:path w="2266950" h="1009650">
                  <a:moveTo>
                    <a:pt x="1278509" y="262356"/>
                  </a:moveTo>
                  <a:lnTo>
                    <a:pt x="1227709" y="262356"/>
                  </a:lnTo>
                  <a:lnTo>
                    <a:pt x="1227709" y="275056"/>
                  </a:lnTo>
                  <a:lnTo>
                    <a:pt x="1278509" y="275056"/>
                  </a:lnTo>
                  <a:lnTo>
                    <a:pt x="1278509" y="262356"/>
                  </a:lnTo>
                  <a:close/>
                </a:path>
                <a:path w="2266950" h="1009650">
                  <a:moveTo>
                    <a:pt x="1350784" y="996797"/>
                  </a:moveTo>
                  <a:lnTo>
                    <a:pt x="1299984" y="996797"/>
                  </a:lnTo>
                  <a:lnTo>
                    <a:pt x="1299984" y="1009497"/>
                  </a:lnTo>
                  <a:lnTo>
                    <a:pt x="1350784" y="1009497"/>
                  </a:lnTo>
                  <a:lnTo>
                    <a:pt x="1350784" y="996797"/>
                  </a:lnTo>
                  <a:close/>
                </a:path>
                <a:path w="2266950" h="1009650">
                  <a:moveTo>
                    <a:pt x="1367409" y="262356"/>
                  </a:moveTo>
                  <a:lnTo>
                    <a:pt x="1316609" y="262356"/>
                  </a:lnTo>
                  <a:lnTo>
                    <a:pt x="1316609" y="275056"/>
                  </a:lnTo>
                  <a:lnTo>
                    <a:pt x="1367409" y="275056"/>
                  </a:lnTo>
                  <a:lnTo>
                    <a:pt x="1367409" y="262356"/>
                  </a:lnTo>
                  <a:close/>
                </a:path>
                <a:path w="2266950" h="1009650">
                  <a:moveTo>
                    <a:pt x="1439684" y="996797"/>
                  </a:moveTo>
                  <a:lnTo>
                    <a:pt x="1388884" y="996797"/>
                  </a:lnTo>
                  <a:lnTo>
                    <a:pt x="1388884" y="1009497"/>
                  </a:lnTo>
                  <a:lnTo>
                    <a:pt x="1439684" y="1009497"/>
                  </a:lnTo>
                  <a:lnTo>
                    <a:pt x="1439684" y="996797"/>
                  </a:lnTo>
                  <a:close/>
                </a:path>
                <a:path w="2266950" h="1009650">
                  <a:moveTo>
                    <a:pt x="1456309" y="262356"/>
                  </a:moveTo>
                  <a:lnTo>
                    <a:pt x="1405509" y="262356"/>
                  </a:lnTo>
                  <a:lnTo>
                    <a:pt x="1405509" y="275056"/>
                  </a:lnTo>
                  <a:lnTo>
                    <a:pt x="1456309" y="275056"/>
                  </a:lnTo>
                  <a:lnTo>
                    <a:pt x="1456309" y="262356"/>
                  </a:lnTo>
                  <a:close/>
                </a:path>
                <a:path w="2266950" h="1009650">
                  <a:moveTo>
                    <a:pt x="1528584" y="996797"/>
                  </a:moveTo>
                  <a:lnTo>
                    <a:pt x="1477784" y="996797"/>
                  </a:lnTo>
                  <a:lnTo>
                    <a:pt x="1477784" y="1009497"/>
                  </a:lnTo>
                  <a:lnTo>
                    <a:pt x="1528584" y="1009497"/>
                  </a:lnTo>
                  <a:lnTo>
                    <a:pt x="1528584" y="996797"/>
                  </a:lnTo>
                  <a:close/>
                </a:path>
                <a:path w="2266950" h="1009650">
                  <a:moveTo>
                    <a:pt x="1545209" y="262356"/>
                  </a:moveTo>
                  <a:lnTo>
                    <a:pt x="1494409" y="262356"/>
                  </a:lnTo>
                  <a:lnTo>
                    <a:pt x="1494409" y="275056"/>
                  </a:lnTo>
                  <a:lnTo>
                    <a:pt x="1545209" y="275056"/>
                  </a:lnTo>
                  <a:lnTo>
                    <a:pt x="1545209" y="262356"/>
                  </a:lnTo>
                  <a:close/>
                </a:path>
                <a:path w="2266950" h="1009650">
                  <a:moveTo>
                    <a:pt x="1617484" y="996797"/>
                  </a:moveTo>
                  <a:lnTo>
                    <a:pt x="1566684" y="996797"/>
                  </a:lnTo>
                  <a:lnTo>
                    <a:pt x="1566684" y="1009497"/>
                  </a:lnTo>
                  <a:lnTo>
                    <a:pt x="1617484" y="1009497"/>
                  </a:lnTo>
                  <a:lnTo>
                    <a:pt x="1617484" y="996797"/>
                  </a:lnTo>
                  <a:close/>
                </a:path>
                <a:path w="2266950" h="1009650">
                  <a:moveTo>
                    <a:pt x="1634109" y="262356"/>
                  </a:moveTo>
                  <a:lnTo>
                    <a:pt x="1583309" y="262356"/>
                  </a:lnTo>
                  <a:lnTo>
                    <a:pt x="1583309" y="275056"/>
                  </a:lnTo>
                  <a:lnTo>
                    <a:pt x="1634109" y="275056"/>
                  </a:lnTo>
                  <a:lnTo>
                    <a:pt x="1634109" y="262356"/>
                  </a:lnTo>
                  <a:close/>
                </a:path>
                <a:path w="2266950" h="1009650">
                  <a:moveTo>
                    <a:pt x="1706384" y="996797"/>
                  </a:moveTo>
                  <a:lnTo>
                    <a:pt x="1655584" y="996797"/>
                  </a:lnTo>
                  <a:lnTo>
                    <a:pt x="1655584" y="1009497"/>
                  </a:lnTo>
                  <a:lnTo>
                    <a:pt x="1706384" y="1009497"/>
                  </a:lnTo>
                  <a:lnTo>
                    <a:pt x="1706384" y="996797"/>
                  </a:lnTo>
                  <a:close/>
                </a:path>
                <a:path w="2266950" h="1009650">
                  <a:moveTo>
                    <a:pt x="1728482" y="929995"/>
                  </a:moveTo>
                  <a:lnTo>
                    <a:pt x="1715782" y="929995"/>
                  </a:lnTo>
                  <a:lnTo>
                    <a:pt x="1715782" y="980795"/>
                  </a:lnTo>
                  <a:lnTo>
                    <a:pt x="1728482" y="980795"/>
                  </a:lnTo>
                  <a:lnTo>
                    <a:pt x="1728482" y="929995"/>
                  </a:lnTo>
                  <a:close/>
                </a:path>
                <a:path w="2266950" h="1009650">
                  <a:moveTo>
                    <a:pt x="1728482" y="841095"/>
                  </a:moveTo>
                  <a:lnTo>
                    <a:pt x="1715782" y="841095"/>
                  </a:lnTo>
                  <a:lnTo>
                    <a:pt x="1715782" y="891895"/>
                  </a:lnTo>
                  <a:lnTo>
                    <a:pt x="1728482" y="891895"/>
                  </a:lnTo>
                  <a:lnTo>
                    <a:pt x="1728482" y="841095"/>
                  </a:lnTo>
                  <a:close/>
                </a:path>
                <a:path w="2266950" h="1009650">
                  <a:moveTo>
                    <a:pt x="1728482" y="752195"/>
                  </a:moveTo>
                  <a:lnTo>
                    <a:pt x="1715782" y="752195"/>
                  </a:lnTo>
                  <a:lnTo>
                    <a:pt x="1715782" y="802995"/>
                  </a:lnTo>
                  <a:lnTo>
                    <a:pt x="1728482" y="802995"/>
                  </a:lnTo>
                  <a:lnTo>
                    <a:pt x="1728482" y="752195"/>
                  </a:lnTo>
                  <a:close/>
                </a:path>
                <a:path w="2266950" h="1009650">
                  <a:moveTo>
                    <a:pt x="1728482" y="663295"/>
                  </a:moveTo>
                  <a:lnTo>
                    <a:pt x="1715782" y="663295"/>
                  </a:lnTo>
                  <a:lnTo>
                    <a:pt x="1715782" y="714095"/>
                  </a:lnTo>
                  <a:lnTo>
                    <a:pt x="1728482" y="714095"/>
                  </a:lnTo>
                  <a:lnTo>
                    <a:pt x="1728482" y="663295"/>
                  </a:lnTo>
                  <a:close/>
                </a:path>
                <a:path w="2266950" h="1009650">
                  <a:moveTo>
                    <a:pt x="1728482" y="574395"/>
                  </a:moveTo>
                  <a:lnTo>
                    <a:pt x="1715782" y="574395"/>
                  </a:lnTo>
                  <a:lnTo>
                    <a:pt x="1715782" y="625195"/>
                  </a:lnTo>
                  <a:lnTo>
                    <a:pt x="1728482" y="625195"/>
                  </a:lnTo>
                  <a:lnTo>
                    <a:pt x="1728482" y="574395"/>
                  </a:lnTo>
                  <a:close/>
                </a:path>
                <a:path w="2266950" h="1009650">
                  <a:moveTo>
                    <a:pt x="1728482" y="485495"/>
                  </a:moveTo>
                  <a:lnTo>
                    <a:pt x="1715782" y="485495"/>
                  </a:lnTo>
                  <a:lnTo>
                    <a:pt x="1715782" y="536295"/>
                  </a:lnTo>
                  <a:lnTo>
                    <a:pt x="1728482" y="536295"/>
                  </a:lnTo>
                  <a:lnTo>
                    <a:pt x="1728482" y="485495"/>
                  </a:lnTo>
                  <a:close/>
                </a:path>
                <a:path w="2266950" h="1009650">
                  <a:moveTo>
                    <a:pt x="1728482" y="396595"/>
                  </a:moveTo>
                  <a:lnTo>
                    <a:pt x="1715782" y="396595"/>
                  </a:lnTo>
                  <a:lnTo>
                    <a:pt x="1715782" y="447395"/>
                  </a:lnTo>
                  <a:lnTo>
                    <a:pt x="1728482" y="447395"/>
                  </a:lnTo>
                  <a:lnTo>
                    <a:pt x="1728482" y="396595"/>
                  </a:lnTo>
                  <a:close/>
                </a:path>
                <a:path w="2266950" h="1009650">
                  <a:moveTo>
                    <a:pt x="1728482" y="307695"/>
                  </a:moveTo>
                  <a:lnTo>
                    <a:pt x="1715782" y="307695"/>
                  </a:lnTo>
                  <a:lnTo>
                    <a:pt x="1715782" y="358495"/>
                  </a:lnTo>
                  <a:lnTo>
                    <a:pt x="1728482" y="358495"/>
                  </a:lnTo>
                  <a:lnTo>
                    <a:pt x="1728482" y="307695"/>
                  </a:lnTo>
                  <a:close/>
                </a:path>
                <a:path w="2266950" h="1009650">
                  <a:moveTo>
                    <a:pt x="1771040" y="253580"/>
                  </a:moveTo>
                  <a:lnTo>
                    <a:pt x="1765808" y="241998"/>
                  </a:lnTo>
                  <a:lnTo>
                    <a:pt x="1720748" y="262356"/>
                  </a:lnTo>
                  <a:lnTo>
                    <a:pt x="1672209" y="262356"/>
                  </a:lnTo>
                  <a:lnTo>
                    <a:pt x="1672209" y="275056"/>
                  </a:lnTo>
                  <a:lnTo>
                    <a:pt x="1722132" y="275056"/>
                  </a:lnTo>
                  <a:lnTo>
                    <a:pt x="1716659" y="269595"/>
                  </a:lnTo>
                  <a:lnTo>
                    <a:pt x="1722526" y="269595"/>
                  </a:lnTo>
                  <a:lnTo>
                    <a:pt x="1724736" y="274497"/>
                  </a:lnTo>
                  <a:lnTo>
                    <a:pt x="1771040" y="253580"/>
                  </a:lnTo>
                  <a:close/>
                </a:path>
                <a:path w="2266950" h="1009650">
                  <a:moveTo>
                    <a:pt x="1852041" y="216966"/>
                  </a:moveTo>
                  <a:lnTo>
                    <a:pt x="1846821" y="205397"/>
                  </a:lnTo>
                  <a:lnTo>
                    <a:pt x="1800529" y="226314"/>
                  </a:lnTo>
                  <a:lnTo>
                    <a:pt x="1805749" y="237883"/>
                  </a:lnTo>
                  <a:lnTo>
                    <a:pt x="1852041" y="216966"/>
                  </a:lnTo>
                  <a:close/>
                </a:path>
                <a:path w="2266950" h="1009650">
                  <a:moveTo>
                    <a:pt x="1933054" y="180365"/>
                  </a:moveTo>
                  <a:lnTo>
                    <a:pt x="1927834" y="168783"/>
                  </a:lnTo>
                  <a:lnTo>
                    <a:pt x="1881543" y="189699"/>
                  </a:lnTo>
                  <a:lnTo>
                    <a:pt x="1886762" y="201282"/>
                  </a:lnTo>
                  <a:lnTo>
                    <a:pt x="1933054" y="180365"/>
                  </a:lnTo>
                  <a:close/>
                </a:path>
                <a:path w="2266950" h="1009650">
                  <a:moveTo>
                    <a:pt x="2014067" y="143751"/>
                  </a:moveTo>
                  <a:lnTo>
                    <a:pt x="2008847" y="132181"/>
                  </a:lnTo>
                  <a:lnTo>
                    <a:pt x="1962543" y="153098"/>
                  </a:lnTo>
                  <a:lnTo>
                    <a:pt x="1967776" y="164668"/>
                  </a:lnTo>
                  <a:lnTo>
                    <a:pt x="2014067" y="143751"/>
                  </a:lnTo>
                  <a:close/>
                </a:path>
                <a:path w="2266950" h="1009650">
                  <a:moveTo>
                    <a:pt x="2095080" y="107137"/>
                  </a:moveTo>
                  <a:lnTo>
                    <a:pt x="2089861" y="95567"/>
                  </a:lnTo>
                  <a:lnTo>
                    <a:pt x="2043557" y="116484"/>
                  </a:lnTo>
                  <a:lnTo>
                    <a:pt x="2048789" y="128066"/>
                  </a:lnTo>
                  <a:lnTo>
                    <a:pt x="2095080" y="107137"/>
                  </a:lnTo>
                  <a:close/>
                </a:path>
                <a:path w="2266950" h="1009650">
                  <a:moveTo>
                    <a:pt x="2176094" y="70535"/>
                  </a:moveTo>
                  <a:lnTo>
                    <a:pt x="2170874" y="58966"/>
                  </a:lnTo>
                  <a:lnTo>
                    <a:pt x="2124570" y="79883"/>
                  </a:lnTo>
                  <a:lnTo>
                    <a:pt x="2129802" y="91452"/>
                  </a:lnTo>
                  <a:lnTo>
                    <a:pt x="2176094" y="70535"/>
                  </a:lnTo>
                  <a:close/>
                </a:path>
                <a:path w="2266950" h="1009650">
                  <a:moveTo>
                    <a:pt x="2266518" y="22707"/>
                  </a:moveTo>
                  <a:lnTo>
                    <a:pt x="2265349" y="22352"/>
                  </a:lnTo>
                  <a:lnTo>
                    <a:pt x="2191626" y="0"/>
                  </a:lnTo>
                  <a:lnTo>
                    <a:pt x="2188070" y="1892"/>
                  </a:lnTo>
                  <a:lnTo>
                    <a:pt x="2186038" y="8610"/>
                  </a:lnTo>
                  <a:lnTo>
                    <a:pt x="2187930" y="12153"/>
                  </a:lnTo>
                  <a:lnTo>
                    <a:pt x="2239708" y="27851"/>
                  </a:lnTo>
                  <a:lnTo>
                    <a:pt x="2205583" y="43268"/>
                  </a:lnTo>
                  <a:lnTo>
                    <a:pt x="2210816" y="54851"/>
                  </a:lnTo>
                  <a:lnTo>
                    <a:pt x="2244941" y="39420"/>
                  </a:lnTo>
                  <a:lnTo>
                    <a:pt x="2222512" y="88658"/>
                  </a:lnTo>
                  <a:lnTo>
                    <a:pt x="2223922" y="92430"/>
                  </a:lnTo>
                  <a:lnTo>
                    <a:pt x="2230297" y="95338"/>
                  </a:lnTo>
                  <a:lnTo>
                    <a:pt x="2234069" y="93929"/>
                  </a:lnTo>
                  <a:lnTo>
                    <a:pt x="2266518" y="22707"/>
                  </a:lnTo>
                  <a:close/>
                </a:path>
              </a:pathLst>
            </a:custGeom>
            <a:solidFill>
              <a:srgbClr val="8FA7C4"/>
            </a:solidFill>
          </p:spPr>
          <p:txBody>
            <a:bodyPr wrap="square" lIns="0" tIns="0" rIns="0" bIns="0" rtlCol="0"/>
            <a:lstStyle/>
            <a:p>
              <a:endParaRPr/>
            </a:p>
          </p:txBody>
        </p:sp>
        <p:pic>
          <p:nvPicPr>
            <p:cNvPr id="41" name="object 41"/>
            <p:cNvPicPr/>
            <p:nvPr/>
          </p:nvPicPr>
          <p:blipFill>
            <a:blip r:embed="rId3" cstate="print"/>
            <a:stretch>
              <a:fillRect/>
            </a:stretch>
          </p:blipFill>
          <p:spPr>
            <a:xfrm>
              <a:off x="3326847" y="3691963"/>
              <a:ext cx="518373" cy="518373"/>
            </a:xfrm>
            <a:prstGeom prst="rect">
              <a:avLst/>
            </a:prstGeom>
          </p:spPr>
        </p:pic>
        <p:pic>
          <p:nvPicPr>
            <p:cNvPr id="42" name="object 42"/>
            <p:cNvPicPr/>
            <p:nvPr/>
          </p:nvPicPr>
          <p:blipFill>
            <a:blip r:embed="rId6" cstate="print"/>
            <a:stretch>
              <a:fillRect/>
            </a:stretch>
          </p:blipFill>
          <p:spPr>
            <a:xfrm>
              <a:off x="3966349" y="3801766"/>
              <a:ext cx="361175" cy="295191"/>
            </a:xfrm>
            <a:prstGeom prst="rect">
              <a:avLst/>
            </a:prstGeom>
          </p:spPr>
        </p:pic>
        <p:pic>
          <p:nvPicPr>
            <p:cNvPr id="43" name="object 43"/>
            <p:cNvPicPr/>
            <p:nvPr/>
          </p:nvPicPr>
          <p:blipFill>
            <a:blip r:embed="rId3" cstate="print"/>
            <a:stretch>
              <a:fillRect/>
            </a:stretch>
          </p:blipFill>
          <p:spPr>
            <a:xfrm>
              <a:off x="3890740" y="3691963"/>
              <a:ext cx="518373" cy="518373"/>
            </a:xfrm>
            <a:prstGeom prst="rect">
              <a:avLst/>
            </a:prstGeom>
          </p:spPr>
        </p:pic>
      </p:grpSp>
      <p:sp>
        <p:nvSpPr>
          <p:cNvPr id="44" name="object 44"/>
          <p:cNvSpPr txBox="1"/>
          <p:nvPr/>
        </p:nvSpPr>
        <p:spPr>
          <a:xfrm>
            <a:off x="5119161" y="5956300"/>
            <a:ext cx="168656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MT"/>
                <a:cs typeface="Arial MT"/>
              </a:rPr>
              <a:t>Amazon</a:t>
            </a:r>
            <a:r>
              <a:rPr sz="1400" spc="-55" dirty="0">
                <a:solidFill>
                  <a:srgbClr val="FFFFFF"/>
                </a:solidFill>
                <a:latin typeface="Arial MT"/>
                <a:cs typeface="Arial MT"/>
              </a:rPr>
              <a:t> </a:t>
            </a:r>
            <a:r>
              <a:rPr sz="1400" spc="-10" dirty="0">
                <a:solidFill>
                  <a:srgbClr val="FFFFFF"/>
                </a:solidFill>
                <a:latin typeface="Arial MT"/>
                <a:cs typeface="Arial MT"/>
              </a:rPr>
              <a:t>CloudWatch</a:t>
            </a:r>
            <a:endParaRPr sz="1400">
              <a:latin typeface="Arial MT"/>
              <a:cs typeface="Arial MT"/>
            </a:endParaRPr>
          </a:p>
        </p:txBody>
      </p:sp>
    </p:spTree>
    <p:extLst>
      <p:ext uri="{BB962C8B-B14F-4D97-AF65-F5344CB8AC3E}">
        <p14:creationId xmlns:p14="http://schemas.microsoft.com/office/powerpoint/2010/main" val="16726847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4994" y="304800"/>
            <a:ext cx="5735955" cy="42773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Calibri"/>
                <a:cs typeface="Calibri"/>
              </a:rPr>
              <a:t>Scaling</a:t>
            </a:r>
            <a:r>
              <a:rPr sz="2400" spc="-20" dirty="0">
                <a:solidFill>
                  <a:srgbClr val="FFFFFF"/>
                </a:solidFill>
                <a:latin typeface="Calibri"/>
                <a:cs typeface="Calibri"/>
              </a:rPr>
              <a:t> </a:t>
            </a:r>
            <a:r>
              <a:rPr sz="2400" spc="-15" dirty="0">
                <a:solidFill>
                  <a:srgbClr val="FFFFFF"/>
                </a:solidFill>
                <a:latin typeface="Calibri"/>
                <a:cs typeface="Calibri"/>
              </a:rPr>
              <a:t>Horizontally</a:t>
            </a:r>
            <a:endParaRPr sz="2400">
              <a:latin typeface="Calibri"/>
              <a:cs typeface="Calibri"/>
            </a:endParaRPr>
          </a:p>
          <a:p>
            <a:pPr marL="133985">
              <a:lnSpc>
                <a:spcPct val="100000"/>
              </a:lnSpc>
              <a:spcBef>
                <a:spcPts val="1720"/>
              </a:spcBef>
            </a:pPr>
            <a:r>
              <a:rPr sz="2400" spc="-10" dirty="0">
                <a:solidFill>
                  <a:srgbClr val="FFFFFF"/>
                </a:solidFill>
                <a:latin typeface="Calibri"/>
                <a:cs typeface="Calibri"/>
              </a:rPr>
              <a:t>Examples</a:t>
            </a:r>
            <a:r>
              <a:rPr sz="2400" spc="-15" dirty="0">
                <a:solidFill>
                  <a:srgbClr val="FFFFFF"/>
                </a:solidFill>
                <a:latin typeface="Calibri"/>
                <a:cs typeface="Calibri"/>
              </a:rPr>
              <a:t> </a:t>
            </a:r>
            <a:r>
              <a:rPr sz="2400" spc="-5" dirty="0">
                <a:solidFill>
                  <a:srgbClr val="FFFFFF"/>
                </a:solidFill>
                <a:latin typeface="Calibri"/>
                <a:cs typeface="Calibri"/>
              </a:rPr>
              <a:t>of</a:t>
            </a:r>
            <a:r>
              <a:rPr sz="2400" dirty="0">
                <a:solidFill>
                  <a:srgbClr val="FFFFFF"/>
                </a:solidFill>
                <a:latin typeface="Calibri"/>
                <a:cs typeface="Calibri"/>
              </a:rPr>
              <a:t> </a:t>
            </a:r>
            <a:r>
              <a:rPr sz="2400" spc="-15" dirty="0">
                <a:solidFill>
                  <a:srgbClr val="FFFFFF"/>
                </a:solidFill>
                <a:latin typeface="Calibri"/>
                <a:cs typeface="Calibri"/>
              </a:rPr>
              <a:t>horizontal</a:t>
            </a:r>
            <a:r>
              <a:rPr sz="2400" spc="-10" dirty="0">
                <a:solidFill>
                  <a:srgbClr val="FFFFFF"/>
                </a:solidFill>
                <a:latin typeface="Calibri"/>
                <a:cs typeface="Calibri"/>
              </a:rPr>
              <a:t> scaling are:</a:t>
            </a:r>
            <a:endParaRPr sz="2400">
              <a:latin typeface="Calibri"/>
              <a:cs typeface="Calibri"/>
            </a:endParaRPr>
          </a:p>
          <a:p>
            <a:pPr marL="419734" indent="-286385">
              <a:lnSpc>
                <a:spcPct val="100000"/>
              </a:lnSpc>
              <a:spcBef>
                <a:spcPts val="1520"/>
              </a:spcBef>
              <a:buFont typeface="Wingdings"/>
              <a:buChar char=""/>
              <a:tabLst>
                <a:tab pos="420370" algn="l"/>
              </a:tabLst>
            </a:pPr>
            <a:r>
              <a:rPr sz="2400" spc="-15" dirty="0">
                <a:solidFill>
                  <a:srgbClr val="FFFFFF"/>
                </a:solidFill>
                <a:latin typeface="Calibri"/>
                <a:cs typeface="Calibri"/>
              </a:rPr>
              <a:t>Amazon</a:t>
            </a:r>
            <a:r>
              <a:rPr sz="2400" spc="-20" dirty="0">
                <a:solidFill>
                  <a:srgbClr val="FFFFFF"/>
                </a:solidFill>
                <a:latin typeface="Calibri"/>
                <a:cs typeface="Calibri"/>
              </a:rPr>
              <a:t> </a:t>
            </a:r>
            <a:r>
              <a:rPr sz="2400" spc="-10" dirty="0">
                <a:solidFill>
                  <a:srgbClr val="FFFFFF"/>
                </a:solidFill>
                <a:latin typeface="Calibri"/>
                <a:cs typeface="Calibri"/>
              </a:rPr>
              <a:t>EC2</a:t>
            </a:r>
            <a:r>
              <a:rPr sz="2400" spc="-15" dirty="0">
                <a:solidFill>
                  <a:srgbClr val="FFFFFF"/>
                </a:solidFill>
                <a:latin typeface="Calibri"/>
                <a:cs typeface="Calibri"/>
              </a:rPr>
              <a:t> </a:t>
            </a:r>
            <a:r>
              <a:rPr sz="2400" spc="-10" dirty="0">
                <a:solidFill>
                  <a:srgbClr val="FFFFFF"/>
                </a:solidFill>
                <a:latin typeface="Calibri"/>
                <a:cs typeface="Calibri"/>
              </a:rPr>
              <a:t>Auto</a:t>
            </a:r>
            <a:r>
              <a:rPr sz="2400" spc="-20" dirty="0">
                <a:solidFill>
                  <a:srgbClr val="FFFFFF"/>
                </a:solidFill>
                <a:latin typeface="Calibri"/>
                <a:cs typeface="Calibri"/>
              </a:rPr>
              <a:t> </a:t>
            </a:r>
            <a:r>
              <a:rPr sz="2400" spc="-10" dirty="0">
                <a:solidFill>
                  <a:srgbClr val="FFFFFF"/>
                </a:solidFill>
                <a:latin typeface="Calibri"/>
                <a:cs typeface="Calibri"/>
              </a:rPr>
              <a:t>Scaling</a:t>
            </a:r>
            <a:endParaRPr sz="2400">
              <a:latin typeface="Calibri"/>
              <a:cs typeface="Calibri"/>
            </a:endParaRPr>
          </a:p>
          <a:p>
            <a:pPr marL="419734" indent="-286385">
              <a:lnSpc>
                <a:spcPct val="100000"/>
              </a:lnSpc>
              <a:spcBef>
                <a:spcPts val="1420"/>
              </a:spcBef>
              <a:buFont typeface="Wingdings"/>
              <a:buChar char=""/>
              <a:tabLst>
                <a:tab pos="420370" algn="l"/>
              </a:tabLst>
            </a:pPr>
            <a:r>
              <a:rPr sz="2400" spc="-15" dirty="0">
                <a:solidFill>
                  <a:srgbClr val="FFFFFF"/>
                </a:solidFill>
                <a:latin typeface="Calibri"/>
                <a:cs typeface="Calibri"/>
              </a:rPr>
              <a:t>Amazon</a:t>
            </a:r>
            <a:r>
              <a:rPr sz="2400" spc="-30" dirty="0">
                <a:solidFill>
                  <a:srgbClr val="FFFFFF"/>
                </a:solidFill>
                <a:latin typeface="Calibri"/>
                <a:cs typeface="Calibri"/>
              </a:rPr>
              <a:t> </a:t>
            </a:r>
            <a:r>
              <a:rPr sz="2400" spc="-5" dirty="0">
                <a:solidFill>
                  <a:srgbClr val="FFFFFF"/>
                </a:solidFill>
                <a:latin typeface="Calibri"/>
                <a:cs typeface="Calibri"/>
              </a:rPr>
              <a:t>DynamoDB</a:t>
            </a:r>
            <a:endParaRPr sz="2400">
              <a:latin typeface="Calibri"/>
              <a:cs typeface="Calibri"/>
            </a:endParaRPr>
          </a:p>
          <a:p>
            <a:pPr>
              <a:lnSpc>
                <a:spcPct val="100000"/>
              </a:lnSpc>
              <a:buClr>
                <a:srgbClr val="FFFFFF"/>
              </a:buClr>
              <a:buFont typeface="Wingdings"/>
              <a:buChar char=""/>
            </a:pPr>
            <a:endParaRPr sz="2900">
              <a:latin typeface="Calibri"/>
              <a:cs typeface="Calibri"/>
            </a:endParaRPr>
          </a:p>
          <a:p>
            <a:pPr marL="133985">
              <a:lnSpc>
                <a:spcPct val="100000"/>
              </a:lnSpc>
              <a:spcBef>
                <a:spcPts val="2180"/>
              </a:spcBef>
            </a:pPr>
            <a:r>
              <a:rPr sz="2400" spc="-5" dirty="0">
                <a:solidFill>
                  <a:srgbClr val="FFFFFF"/>
                </a:solidFill>
                <a:latin typeface="Calibri"/>
                <a:cs typeface="Calibri"/>
              </a:rPr>
              <a:t>Benefits</a:t>
            </a:r>
            <a:r>
              <a:rPr sz="2400" spc="-10" dirty="0">
                <a:solidFill>
                  <a:srgbClr val="FFFFFF"/>
                </a:solidFill>
                <a:latin typeface="Calibri"/>
                <a:cs typeface="Calibri"/>
              </a:rPr>
              <a:t> </a:t>
            </a:r>
            <a:r>
              <a:rPr sz="2400" spc="-5" dirty="0">
                <a:solidFill>
                  <a:srgbClr val="FFFFFF"/>
                </a:solidFill>
                <a:latin typeface="Calibri"/>
                <a:cs typeface="Calibri"/>
              </a:rPr>
              <a:t>of</a:t>
            </a:r>
            <a:r>
              <a:rPr sz="2400" dirty="0">
                <a:solidFill>
                  <a:srgbClr val="FFFFFF"/>
                </a:solidFill>
                <a:latin typeface="Calibri"/>
                <a:cs typeface="Calibri"/>
              </a:rPr>
              <a:t> </a:t>
            </a:r>
            <a:r>
              <a:rPr sz="2400" spc="-10" dirty="0">
                <a:solidFill>
                  <a:srgbClr val="FFFFFF"/>
                </a:solidFill>
                <a:latin typeface="Calibri"/>
                <a:cs typeface="Calibri"/>
              </a:rPr>
              <a:t>scaling</a:t>
            </a:r>
            <a:r>
              <a:rPr sz="2400" spc="-5" dirty="0">
                <a:solidFill>
                  <a:srgbClr val="FFFFFF"/>
                </a:solidFill>
                <a:latin typeface="Calibri"/>
                <a:cs typeface="Calibri"/>
              </a:rPr>
              <a:t> </a:t>
            </a:r>
            <a:r>
              <a:rPr sz="2400" spc="-15" dirty="0">
                <a:solidFill>
                  <a:srgbClr val="FFFFFF"/>
                </a:solidFill>
                <a:latin typeface="Calibri"/>
                <a:cs typeface="Calibri"/>
              </a:rPr>
              <a:t>horizontally:</a:t>
            </a:r>
            <a:endParaRPr sz="2400">
              <a:latin typeface="Calibri"/>
              <a:cs typeface="Calibri"/>
            </a:endParaRPr>
          </a:p>
          <a:p>
            <a:pPr marL="419734" indent="-286385">
              <a:lnSpc>
                <a:spcPct val="100000"/>
              </a:lnSpc>
              <a:spcBef>
                <a:spcPts val="1420"/>
              </a:spcBef>
              <a:buFont typeface="Wingdings"/>
              <a:buChar char=""/>
              <a:tabLst>
                <a:tab pos="420370" algn="l"/>
              </a:tabLst>
            </a:pPr>
            <a:r>
              <a:rPr sz="2400" spc="-5" dirty="0">
                <a:solidFill>
                  <a:srgbClr val="FFFFFF"/>
                </a:solidFill>
                <a:latin typeface="Calibri"/>
                <a:cs typeface="Calibri"/>
              </a:rPr>
              <a:t>Seamless</a:t>
            </a:r>
            <a:r>
              <a:rPr sz="2400" spc="-15" dirty="0">
                <a:solidFill>
                  <a:srgbClr val="FFFFFF"/>
                </a:solidFill>
                <a:latin typeface="Calibri"/>
                <a:cs typeface="Calibri"/>
              </a:rPr>
              <a:t> </a:t>
            </a:r>
            <a:r>
              <a:rPr sz="2400" spc="-5" dirty="0">
                <a:solidFill>
                  <a:srgbClr val="FFFFFF"/>
                </a:solidFill>
                <a:latin typeface="Calibri"/>
                <a:cs typeface="Calibri"/>
              </a:rPr>
              <a:t>scaling,</a:t>
            </a:r>
            <a:r>
              <a:rPr sz="2400" spc="-10" dirty="0">
                <a:solidFill>
                  <a:srgbClr val="FFFFFF"/>
                </a:solidFill>
                <a:latin typeface="Calibri"/>
                <a:cs typeface="Calibri"/>
              </a:rPr>
              <a:t> </a:t>
            </a:r>
            <a:r>
              <a:rPr sz="2400" spc="-5" dirty="0">
                <a:solidFill>
                  <a:srgbClr val="FFFFFF"/>
                </a:solidFill>
                <a:latin typeface="Calibri"/>
                <a:cs typeface="Calibri"/>
              </a:rPr>
              <a:t>without</a:t>
            </a:r>
            <a:r>
              <a:rPr sz="2400" spc="-10" dirty="0">
                <a:solidFill>
                  <a:srgbClr val="FFFFFF"/>
                </a:solidFill>
                <a:latin typeface="Calibri"/>
                <a:cs typeface="Calibri"/>
              </a:rPr>
              <a:t> downtime</a:t>
            </a:r>
            <a:endParaRPr sz="2400">
              <a:latin typeface="Calibri"/>
              <a:cs typeface="Calibri"/>
            </a:endParaRPr>
          </a:p>
          <a:p>
            <a:pPr marL="419734" indent="-286385">
              <a:lnSpc>
                <a:spcPct val="100000"/>
              </a:lnSpc>
              <a:spcBef>
                <a:spcPts val="1520"/>
              </a:spcBef>
              <a:buFont typeface="Wingdings"/>
              <a:buChar char=""/>
              <a:tabLst>
                <a:tab pos="420370" algn="l"/>
              </a:tabLst>
            </a:pPr>
            <a:r>
              <a:rPr sz="2400" spc="-5" dirty="0">
                <a:solidFill>
                  <a:srgbClr val="FFFFFF"/>
                </a:solidFill>
                <a:latin typeface="Calibri"/>
                <a:cs typeface="Calibri"/>
              </a:rPr>
              <a:t>Can</a:t>
            </a:r>
            <a:r>
              <a:rPr sz="2400" spc="-10" dirty="0">
                <a:solidFill>
                  <a:srgbClr val="FFFFFF"/>
                </a:solidFill>
                <a:latin typeface="Calibri"/>
                <a:cs typeface="Calibri"/>
              </a:rPr>
              <a:t> scale</a:t>
            </a:r>
            <a:r>
              <a:rPr sz="2400" spc="-5" dirty="0">
                <a:solidFill>
                  <a:srgbClr val="FFFFFF"/>
                </a:solidFill>
                <a:latin typeface="Calibri"/>
                <a:cs typeface="Calibri"/>
              </a:rPr>
              <a:t> </a:t>
            </a:r>
            <a:r>
              <a:rPr sz="2400" spc="-10" dirty="0">
                <a:solidFill>
                  <a:srgbClr val="FFFFFF"/>
                </a:solidFill>
                <a:latin typeface="Calibri"/>
                <a:cs typeface="Calibri"/>
              </a:rPr>
              <a:t>almost</a:t>
            </a:r>
            <a:r>
              <a:rPr sz="2400" spc="-15" dirty="0">
                <a:solidFill>
                  <a:srgbClr val="FFFFFF"/>
                </a:solidFill>
                <a:latin typeface="Calibri"/>
                <a:cs typeface="Calibri"/>
              </a:rPr>
              <a:t> </a:t>
            </a:r>
            <a:r>
              <a:rPr sz="2400" spc="-5" dirty="0">
                <a:solidFill>
                  <a:srgbClr val="FFFFFF"/>
                </a:solidFill>
                <a:latin typeface="Calibri"/>
                <a:cs typeface="Calibri"/>
              </a:rPr>
              <a:t>limitlessly</a:t>
            </a:r>
            <a:r>
              <a:rPr sz="2400" spc="-10" dirty="0">
                <a:solidFill>
                  <a:srgbClr val="FFFFFF"/>
                </a:solidFill>
                <a:latin typeface="Calibri"/>
                <a:cs typeface="Calibri"/>
              </a:rPr>
              <a:t> </a:t>
            </a:r>
            <a:r>
              <a:rPr sz="2400" spc="-5" dirty="0">
                <a:solidFill>
                  <a:srgbClr val="FFFFFF"/>
                </a:solidFill>
                <a:latin typeface="Calibri"/>
                <a:cs typeface="Calibri"/>
              </a:rPr>
              <a:t>(in some cases)</a:t>
            </a:r>
            <a:endParaRPr sz="2400">
              <a:latin typeface="Calibri"/>
              <a:cs typeface="Calibri"/>
            </a:endParaRPr>
          </a:p>
        </p:txBody>
      </p:sp>
    </p:spTree>
    <p:extLst>
      <p:ext uri="{BB962C8B-B14F-4D97-AF65-F5344CB8AC3E}">
        <p14:creationId xmlns:p14="http://schemas.microsoft.com/office/powerpoint/2010/main" val="31926443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0660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Calibri"/>
                <a:cs typeface="Calibri"/>
              </a:rPr>
              <a:t>The</a:t>
            </a:r>
            <a:r>
              <a:rPr sz="2400" spc="-10" dirty="0">
                <a:solidFill>
                  <a:srgbClr val="FFFFFF"/>
                </a:solidFill>
                <a:latin typeface="Calibri"/>
                <a:cs typeface="Calibri"/>
              </a:rPr>
              <a:t> Five</a:t>
            </a:r>
            <a:r>
              <a:rPr sz="2400" spc="-5" dirty="0">
                <a:solidFill>
                  <a:srgbClr val="FFFFFF"/>
                </a:solidFill>
                <a:latin typeface="Calibri"/>
                <a:cs typeface="Calibri"/>
              </a:rPr>
              <a:t> </a:t>
            </a:r>
            <a:r>
              <a:rPr sz="2400" spc="-10" dirty="0">
                <a:solidFill>
                  <a:srgbClr val="FFFFFF"/>
                </a:solidFill>
                <a:latin typeface="Calibri"/>
                <a:cs typeface="Calibri"/>
              </a:rPr>
              <a:t>Pillars </a:t>
            </a:r>
            <a:r>
              <a:rPr sz="2400" spc="-5" dirty="0">
                <a:solidFill>
                  <a:srgbClr val="FFFFFF"/>
                </a:solidFill>
                <a:latin typeface="Calibri"/>
                <a:cs typeface="Calibri"/>
              </a:rPr>
              <a:t>of </a:t>
            </a:r>
            <a:r>
              <a:rPr sz="2400" spc="-10" dirty="0">
                <a:solidFill>
                  <a:srgbClr val="FFFFFF"/>
                </a:solidFill>
                <a:latin typeface="Calibri"/>
                <a:cs typeface="Calibri"/>
              </a:rPr>
              <a:t>Operational Excellence</a:t>
            </a:r>
            <a:endParaRPr sz="2400">
              <a:latin typeface="Calibri"/>
              <a:cs typeface="Calibri"/>
            </a:endParaRPr>
          </a:p>
        </p:txBody>
      </p:sp>
      <p:sp>
        <p:nvSpPr>
          <p:cNvPr id="3" name="object 3"/>
          <p:cNvSpPr txBox="1"/>
          <p:nvPr/>
        </p:nvSpPr>
        <p:spPr>
          <a:xfrm>
            <a:off x="169580" y="754380"/>
            <a:ext cx="10289540" cy="5549900"/>
          </a:xfrm>
          <a:prstGeom prst="rect">
            <a:avLst/>
          </a:prstGeom>
        </p:spPr>
        <p:txBody>
          <a:bodyPr vert="horz" wrap="square" lIns="0" tIns="172720" rIns="0" bIns="0" rtlCol="0">
            <a:spAutoFit/>
          </a:bodyPr>
          <a:lstStyle/>
          <a:p>
            <a:pPr marL="355600" indent="-342900">
              <a:lnSpc>
                <a:spcPct val="100000"/>
              </a:lnSpc>
              <a:spcBef>
                <a:spcPts val="1360"/>
              </a:spcBef>
              <a:buAutoNum type="arabicParenR"/>
              <a:tabLst>
                <a:tab pos="355600" algn="l"/>
              </a:tabLst>
            </a:pPr>
            <a:r>
              <a:rPr sz="2200" spc="-15" dirty="0">
                <a:solidFill>
                  <a:srgbClr val="FFFFFF"/>
                </a:solidFill>
                <a:latin typeface="Calibri"/>
                <a:cs typeface="Calibri"/>
              </a:rPr>
              <a:t>Operational</a:t>
            </a:r>
            <a:r>
              <a:rPr sz="2200" spc="-25" dirty="0">
                <a:solidFill>
                  <a:srgbClr val="FFFFFF"/>
                </a:solidFill>
                <a:latin typeface="Calibri"/>
                <a:cs typeface="Calibri"/>
              </a:rPr>
              <a:t> </a:t>
            </a:r>
            <a:r>
              <a:rPr sz="2200" spc="-10" dirty="0">
                <a:solidFill>
                  <a:srgbClr val="FFFFFF"/>
                </a:solidFill>
                <a:latin typeface="Calibri"/>
                <a:cs typeface="Calibri"/>
              </a:rPr>
              <a:t>Excellence</a:t>
            </a:r>
            <a:endParaRPr sz="2200">
              <a:latin typeface="Calibri"/>
              <a:cs typeface="Calibri"/>
            </a:endParaRPr>
          </a:p>
          <a:p>
            <a:pPr marL="812165" marR="126364" lvl="1" indent="-342900">
              <a:lnSpc>
                <a:spcPts val="4000"/>
              </a:lnSpc>
              <a:spcBef>
                <a:spcPts val="260"/>
              </a:spcBef>
              <a:buFont typeface="Wingdings"/>
              <a:buChar char=""/>
              <a:tabLst>
                <a:tab pos="812800" algn="l"/>
              </a:tabLst>
            </a:pPr>
            <a:r>
              <a:rPr sz="2200" spc="-5" dirty="0">
                <a:solidFill>
                  <a:srgbClr val="FFFFFF"/>
                </a:solidFill>
                <a:latin typeface="Calibri"/>
                <a:cs typeface="Calibri"/>
              </a:rPr>
              <a:t>The</a:t>
            </a:r>
            <a:r>
              <a:rPr sz="2200" spc="5" dirty="0">
                <a:solidFill>
                  <a:srgbClr val="FFFFFF"/>
                </a:solidFill>
                <a:latin typeface="Calibri"/>
                <a:cs typeface="Calibri"/>
              </a:rPr>
              <a:t> </a:t>
            </a:r>
            <a:r>
              <a:rPr sz="2200" spc="-15" dirty="0">
                <a:solidFill>
                  <a:srgbClr val="FFFFFF"/>
                </a:solidFill>
                <a:latin typeface="Calibri"/>
                <a:cs typeface="Calibri"/>
              </a:rPr>
              <a:t>operational</a:t>
            </a:r>
            <a:r>
              <a:rPr sz="2200" dirty="0">
                <a:solidFill>
                  <a:srgbClr val="FFFFFF"/>
                </a:solidFill>
                <a:latin typeface="Calibri"/>
                <a:cs typeface="Calibri"/>
              </a:rPr>
              <a:t> </a:t>
            </a:r>
            <a:r>
              <a:rPr sz="2200" spc="-15" dirty="0">
                <a:solidFill>
                  <a:srgbClr val="FFFFFF"/>
                </a:solidFill>
                <a:latin typeface="Calibri"/>
                <a:cs typeface="Calibri"/>
              </a:rPr>
              <a:t>excellence</a:t>
            </a:r>
            <a:r>
              <a:rPr sz="2200" spc="10" dirty="0">
                <a:solidFill>
                  <a:srgbClr val="FFFFFF"/>
                </a:solidFill>
                <a:latin typeface="Calibri"/>
                <a:cs typeface="Calibri"/>
              </a:rPr>
              <a:t> </a:t>
            </a:r>
            <a:r>
              <a:rPr sz="2200" spc="-5" dirty="0">
                <a:solidFill>
                  <a:srgbClr val="FFFFFF"/>
                </a:solidFill>
                <a:latin typeface="Calibri"/>
                <a:cs typeface="Calibri"/>
              </a:rPr>
              <a:t>pillar</a:t>
            </a:r>
            <a:r>
              <a:rPr sz="2200" dirty="0">
                <a:solidFill>
                  <a:srgbClr val="FFFFFF"/>
                </a:solidFill>
                <a:latin typeface="Calibri"/>
                <a:cs typeface="Calibri"/>
              </a:rPr>
              <a:t> </a:t>
            </a:r>
            <a:r>
              <a:rPr sz="2200" spc="-10" dirty="0">
                <a:solidFill>
                  <a:srgbClr val="FFFFFF"/>
                </a:solidFill>
                <a:latin typeface="Calibri"/>
                <a:cs typeface="Calibri"/>
              </a:rPr>
              <a:t>includes</a:t>
            </a:r>
            <a:r>
              <a:rPr sz="2200" spc="10" dirty="0">
                <a:solidFill>
                  <a:srgbClr val="FFFFFF"/>
                </a:solidFill>
                <a:latin typeface="Calibri"/>
                <a:cs typeface="Calibri"/>
              </a:rPr>
              <a:t> </a:t>
            </a:r>
            <a:r>
              <a:rPr sz="2200" spc="-5" dirty="0">
                <a:solidFill>
                  <a:srgbClr val="FFFFFF"/>
                </a:solidFill>
                <a:latin typeface="Calibri"/>
                <a:cs typeface="Calibri"/>
              </a:rPr>
              <a:t>the</a:t>
            </a:r>
            <a:r>
              <a:rPr sz="2200" spc="5" dirty="0">
                <a:solidFill>
                  <a:srgbClr val="FFFFFF"/>
                </a:solidFill>
                <a:latin typeface="Calibri"/>
                <a:cs typeface="Calibri"/>
              </a:rPr>
              <a:t> </a:t>
            </a:r>
            <a:r>
              <a:rPr sz="2200" spc="-5" dirty="0">
                <a:solidFill>
                  <a:srgbClr val="FFFFFF"/>
                </a:solidFill>
                <a:latin typeface="Calibri"/>
                <a:cs typeface="Calibri"/>
              </a:rPr>
              <a:t>ability</a:t>
            </a:r>
            <a:r>
              <a:rPr sz="2200" spc="10" dirty="0">
                <a:solidFill>
                  <a:srgbClr val="FFFFFF"/>
                </a:solidFill>
                <a:latin typeface="Calibri"/>
                <a:cs typeface="Calibri"/>
              </a:rPr>
              <a:t> </a:t>
            </a:r>
            <a:r>
              <a:rPr sz="2200" spc="-15" dirty="0">
                <a:solidFill>
                  <a:srgbClr val="FFFFFF"/>
                </a:solidFill>
                <a:latin typeface="Calibri"/>
                <a:cs typeface="Calibri"/>
              </a:rPr>
              <a:t>to</a:t>
            </a:r>
            <a:r>
              <a:rPr sz="2200" spc="10" dirty="0">
                <a:solidFill>
                  <a:srgbClr val="FFFFFF"/>
                </a:solidFill>
                <a:latin typeface="Calibri"/>
                <a:cs typeface="Calibri"/>
              </a:rPr>
              <a:t> </a:t>
            </a:r>
            <a:r>
              <a:rPr sz="2200" spc="-5" dirty="0">
                <a:solidFill>
                  <a:srgbClr val="FFFFFF"/>
                </a:solidFill>
                <a:latin typeface="Calibri"/>
                <a:cs typeface="Calibri"/>
              </a:rPr>
              <a:t>run</a:t>
            </a:r>
            <a:r>
              <a:rPr sz="2200" dirty="0">
                <a:solidFill>
                  <a:srgbClr val="FFFFFF"/>
                </a:solidFill>
                <a:latin typeface="Calibri"/>
                <a:cs typeface="Calibri"/>
              </a:rPr>
              <a:t> </a:t>
            </a:r>
            <a:r>
              <a:rPr sz="2200" spc="-5" dirty="0">
                <a:solidFill>
                  <a:srgbClr val="FFFFFF"/>
                </a:solidFill>
                <a:latin typeface="Calibri"/>
                <a:cs typeface="Calibri"/>
              </a:rPr>
              <a:t>and</a:t>
            </a:r>
            <a:r>
              <a:rPr sz="2200" dirty="0">
                <a:solidFill>
                  <a:srgbClr val="FFFFFF"/>
                </a:solidFill>
                <a:latin typeface="Calibri"/>
                <a:cs typeface="Calibri"/>
              </a:rPr>
              <a:t> </a:t>
            </a:r>
            <a:r>
              <a:rPr sz="2200" spc="-5" dirty="0">
                <a:solidFill>
                  <a:srgbClr val="FFFFFF"/>
                </a:solidFill>
                <a:latin typeface="Calibri"/>
                <a:cs typeface="Calibri"/>
              </a:rPr>
              <a:t>monitor </a:t>
            </a:r>
            <a:r>
              <a:rPr sz="2200" spc="-15" dirty="0">
                <a:solidFill>
                  <a:srgbClr val="FFFFFF"/>
                </a:solidFill>
                <a:latin typeface="Calibri"/>
                <a:cs typeface="Calibri"/>
              </a:rPr>
              <a:t>systems</a:t>
            </a:r>
            <a:r>
              <a:rPr sz="2200" spc="5" dirty="0">
                <a:solidFill>
                  <a:srgbClr val="FFFFFF"/>
                </a:solidFill>
                <a:latin typeface="Calibri"/>
                <a:cs typeface="Calibri"/>
              </a:rPr>
              <a:t> </a:t>
            </a:r>
            <a:r>
              <a:rPr sz="2200" spc="-15" dirty="0">
                <a:solidFill>
                  <a:srgbClr val="FFFFFF"/>
                </a:solidFill>
                <a:latin typeface="Calibri"/>
                <a:cs typeface="Calibri"/>
              </a:rPr>
              <a:t>to </a:t>
            </a:r>
            <a:r>
              <a:rPr sz="2200" spc="-480" dirty="0">
                <a:solidFill>
                  <a:srgbClr val="FFFFFF"/>
                </a:solidFill>
                <a:latin typeface="Calibri"/>
                <a:cs typeface="Calibri"/>
              </a:rPr>
              <a:t> </a:t>
            </a:r>
            <a:r>
              <a:rPr sz="2200" spc="-10" dirty="0">
                <a:solidFill>
                  <a:srgbClr val="FFFFFF"/>
                </a:solidFill>
                <a:latin typeface="Calibri"/>
                <a:cs typeface="Calibri"/>
              </a:rPr>
              <a:t>deliver</a:t>
            </a:r>
            <a:r>
              <a:rPr sz="2200" dirty="0">
                <a:solidFill>
                  <a:srgbClr val="FFFFFF"/>
                </a:solidFill>
                <a:latin typeface="Calibri"/>
                <a:cs typeface="Calibri"/>
              </a:rPr>
              <a:t> </a:t>
            </a:r>
            <a:r>
              <a:rPr sz="2200" spc="-5" dirty="0">
                <a:solidFill>
                  <a:srgbClr val="FFFFFF"/>
                </a:solidFill>
                <a:latin typeface="Calibri"/>
                <a:cs typeface="Calibri"/>
              </a:rPr>
              <a:t>business</a:t>
            </a:r>
            <a:r>
              <a:rPr sz="2200" dirty="0">
                <a:solidFill>
                  <a:srgbClr val="FFFFFF"/>
                </a:solidFill>
                <a:latin typeface="Calibri"/>
                <a:cs typeface="Calibri"/>
              </a:rPr>
              <a:t> </a:t>
            </a:r>
            <a:r>
              <a:rPr sz="2200" spc="-15" dirty="0">
                <a:solidFill>
                  <a:srgbClr val="FFFFFF"/>
                </a:solidFill>
                <a:latin typeface="Calibri"/>
                <a:cs typeface="Calibri"/>
              </a:rPr>
              <a:t>value</a:t>
            </a:r>
            <a:r>
              <a:rPr sz="2200" spc="5" dirty="0">
                <a:solidFill>
                  <a:srgbClr val="FFFFFF"/>
                </a:solidFill>
                <a:latin typeface="Calibri"/>
                <a:cs typeface="Calibri"/>
              </a:rPr>
              <a:t> </a:t>
            </a:r>
            <a:r>
              <a:rPr sz="2200" spc="-5" dirty="0">
                <a:solidFill>
                  <a:srgbClr val="FFFFFF"/>
                </a:solidFill>
                <a:latin typeface="Calibri"/>
                <a:cs typeface="Calibri"/>
              </a:rPr>
              <a:t>and </a:t>
            </a:r>
            <a:r>
              <a:rPr sz="2200" spc="-15" dirty="0">
                <a:solidFill>
                  <a:srgbClr val="FFFFFF"/>
                </a:solidFill>
                <a:latin typeface="Calibri"/>
                <a:cs typeface="Calibri"/>
              </a:rPr>
              <a:t>to</a:t>
            </a:r>
            <a:r>
              <a:rPr sz="2200" spc="5" dirty="0">
                <a:solidFill>
                  <a:srgbClr val="FFFFFF"/>
                </a:solidFill>
                <a:latin typeface="Calibri"/>
                <a:cs typeface="Calibri"/>
              </a:rPr>
              <a:t> </a:t>
            </a:r>
            <a:r>
              <a:rPr sz="2200" spc="-10" dirty="0">
                <a:solidFill>
                  <a:srgbClr val="FFFFFF"/>
                </a:solidFill>
                <a:latin typeface="Calibri"/>
                <a:cs typeface="Calibri"/>
              </a:rPr>
              <a:t>continually</a:t>
            </a:r>
            <a:r>
              <a:rPr sz="2200" spc="5" dirty="0">
                <a:solidFill>
                  <a:srgbClr val="FFFFFF"/>
                </a:solidFill>
                <a:latin typeface="Calibri"/>
                <a:cs typeface="Calibri"/>
              </a:rPr>
              <a:t> </a:t>
            </a:r>
            <a:r>
              <a:rPr sz="2200" spc="-15" dirty="0">
                <a:solidFill>
                  <a:srgbClr val="FFFFFF"/>
                </a:solidFill>
                <a:latin typeface="Calibri"/>
                <a:cs typeface="Calibri"/>
              </a:rPr>
              <a:t>improve</a:t>
            </a:r>
            <a:r>
              <a:rPr sz="2200" spc="5" dirty="0">
                <a:solidFill>
                  <a:srgbClr val="FFFFFF"/>
                </a:solidFill>
                <a:latin typeface="Calibri"/>
                <a:cs typeface="Calibri"/>
              </a:rPr>
              <a:t> </a:t>
            </a:r>
            <a:r>
              <a:rPr sz="2200" spc="-5" dirty="0">
                <a:solidFill>
                  <a:srgbClr val="FFFFFF"/>
                </a:solidFill>
                <a:latin typeface="Calibri"/>
                <a:cs typeface="Calibri"/>
              </a:rPr>
              <a:t>supporting</a:t>
            </a:r>
            <a:r>
              <a:rPr sz="2200" dirty="0">
                <a:solidFill>
                  <a:srgbClr val="FFFFFF"/>
                </a:solidFill>
                <a:latin typeface="Calibri"/>
                <a:cs typeface="Calibri"/>
              </a:rPr>
              <a:t> </a:t>
            </a:r>
            <a:r>
              <a:rPr sz="2200" spc="-10" dirty="0">
                <a:solidFill>
                  <a:srgbClr val="FFFFFF"/>
                </a:solidFill>
                <a:latin typeface="Calibri"/>
                <a:cs typeface="Calibri"/>
              </a:rPr>
              <a:t>processes</a:t>
            </a:r>
            <a:r>
              <a:rPr sz="2200" dirty="0">
                <a:solidFill>
                  <a:srgbClr val="FFFFFF"/>
                </a:solidFill>
                <a:latin typeface="Calibri"/>
                <a:cs typeface="Calibri"/>
              </a:rPr>
              <a:t> </a:t>
            </a:r>
            <a:r>
              <a:rPr sz="2200" spc="-10" dirty="0">
                <a:solidFill>
                  <a:srgbClr val="FFFFFF"/>
                </a:solidFill>
                <a:latin typeface="Calibri"/>
                <a:cs typeface="Calibri"/>
              </a:rPr>
              <a:t>and </a:t>
            </a:r>
            <a:r>
              <a:rPr sz="2200" spc="-5" dirty="0">
                <a:solidFill>
                  <a:srgbClr val="FFFFFF"/>
                </a:solidFill>
                <a:latin typeface="Calibri"/>
                <a:cs typeface="Calibri"/>
              </a:rPr>
              <a:t> </a:t>
            </a:r>
            <a:r>
              <a:rPr sz="2200" spc="-15" dirty="0">
                <a:solidFill>
                  <a:srgbClr val="FFFFFF"/>
                </a:solidFill>
                <a:latin typeface="Calibri"/>
                <a:cs typeface="Calibri"/>
              </a:rPr>
              <a:t>procedures</a:t>
            </a:r>
            <a:endParaRPr sz="2200">
              <a:latin typeface="Calibri"/>
              <a:cs typeface="Calibri"/>
            </a:endParaRPr>
          </a:p>
          <a:p>
            <a:pPr marL="355600" indent="-342900">
              <a:lnSpc>
                <a:spcPct val="100000"/>
              </a:lnSpc>
              <a:spcBef>
                <a:spcPts val="900"/>
              </a:spcBef>
              <a:buAutoNum type="arabicParenR"/>
              <a:tabLst>
                <a:tab pos="355600" algn="l"/>
              </a:tabLst>
            </a:pPr>
            <a:r>
              <a:rPr sz="2200" spc="-5" dirty="0">
                <a:solidFill>
                  <a:srgbClr val="FFFFFF"/>
                </a:solidFill>
                <a:latin typeface="Calibri"/>
                <a:cs typeface="Calibri"/>
              </a:rPr>
              <a:t>Security</a:t>
            </a:r>
            <a:endParaRPr sz="2200">
              <a:latin typeface="Calibri"/>
              <a:cs typeface="Calibri"/>
            </a:endParaRPr>
          </a:p>
          <a:p>
            <a:pPr marL="812165" marR="203200" lvl="1" indent="-342900">
              <a:lnSpc>
                <a:spcPct val="147700"/>
              </a:lnSpc>
              <a:spcBef>
                <a:spcPts val="100"/>
              </a:spcBef>
              <a:buFont typeface="Wingdings"/>
              <a:buChar char=""/>
              <a:tabLst>
                <a:tab pos="812800" algn="l"/>
              </a:tabLst>
            </a:pPr>
            <a:r>
              <a:rPr sz="2200" spc="-5" dirty="0">
                <a:solidFill>
                  <a:srgbClr val="FFFFFF"/>
                </a:solidFill>
                <a:latin typeface="Calibri"/>
                <a:cs typeface="Calibri"/>
              </a:rPr>
              <a:t>The</a:t>
            </a:r>
            <a:r>
              <a:rPr sz="2200" spc="5" dirty="0">
                <a:solidFill>
                  <a:srgbClr val="FFFFFF"/>
                </a:solidFill>
                <a:latin typeface="Calibri"/>
                <a:cs typeface="Calibri"/>
              </a:rPr>
              <a:t> </a:t>
            </a:r>
            <a:r>
              <a:rPr sz="2200" spc="-5" dirty="0">
                <a:solidFill>
                  <a:srgbClr val="FFFFFF"/>
                </a:solidFill>
                <a:latin typeface="Calibri"/>
                <a:cs typeface="Calibri"/>
              </a:rPr>
              <a:t>security</a:t>
            </a:r>
            <a:r>
              <a:rPr sz="2200" spc="10" dirty="0">
                <a:solidFill>
                  <a:srgbClr val="FFFFFF"/>
                </a:solidFill>
                <a:latin typeface="Calibri"/>
                <a:cs typeface="Calibri"/>
              </a:rPr>
              <a:t> </a:t>
            </a:r>
            <a:r>
              <a:rPr sz="2200" spc="-5" dirty="0">
                <a:solidFill>
                  <a:srgbClr val="FFFFFF"/>
                </a:solidFill>
                <a:latin typeface="Calibri"/>
                <a:cs typeface="Calibri"/>
              </a:rPr>
              <a:t>pillar </a:t>
            </a:r>
            <a:r>
              <a:rPr sz="2200" spc="-10" dirty="0">
                <a:solidFill>
                  <a:srgbClr val="FFFFFF"/>
                </a:solidFill>
                <a:latin typeface="Calibri"/>
                <a:cs typeface="Calibri"/>
              </a:rPr>
              <a:t>includes</a:t>
            </a:r>
            <a:r>
              <a:rPr sz="2200" spc="5" dirty="0">
                <a:solidFill>
                  <a:srgbClr val="FFFFFF"/>
                </a:solidFill>
                <a:latin typeface="Calibri"/>
                <a:cs typeface="Calibri"/>
              </a:rPr>
              <a:t> </a:t>
            </a:r>
            <a:r>
              <a:rPr sz="2200" spc="-5" dirty="0">
                <a:solidFill>
                  <a:srgbClr val="FFFFFF"/>
                </a:solidFill>
                <a:latin typeface="Calibri"/>
                <a:cs typeface="Calibri"/>
              </a:rPr>
              <a:t>the</a:t>
            </a:r>
            <a:r>
              <a:rPr sz="2200" spc="10" dirty="0">
                <a:solidFill>
                  <a:srgbClr val="FFFFFF"/>
                </a:solidFill>
                <a:latin typeface="Calibri"/>
                <a:cs typeface="Calibri"/>
              </a:rPr>
              <a:t> </a:t>
            </a:r>
            <a:r>
              <a:rPr sz="2200" spc="-5" dirty="0">
                <a:solidFill>
                  <a:srgbClr val="FFFFFF"/>
                </a:solidFill>
                <a:latin typeface="Calibri"/>
                <a:cs typeface="Calibri"/>
              </a:rPr>
              <a:t>ability</a:t>
            </a:r>
            <a:r>
              <a:rPr sz="2200" spc="5" dirty="0">
                <a:solidFill>
                  <a:srgbClr val="FFFFFF"/>
                </a:solidFill>
                <a:latin typeface="Calibri"/>
                <a:cs typeface="Calibri"/>
              </a:rPr>
              <a:t> </a:t>
            </a:r>
            <a:r>
              <a:rPr sz="2200" spc="-15" dirty="0">
                <a:solidFill>
                  <a:srgbClr val="FFFFFF"/>
                </a:solidFill>
                <a:latin typeface="Calibri"/>
                <a:cs typeface="Calibri"/>
              </a:rPr>
              <a:t>to</a:t>
            </a:r>
            <a:r>
              <a:rPr sz="2200" spc="10" dirty="0">
                <a:solidFill>
                  <a:srgbClr val="FFFFFF"/>
                </a:solidFill>
                <a:latin typeface="Calibri"/>
                <a:cs typeface="Calibri"/>
              </a:rPr>
              <a:t> </a:t>
            </a:r>
            <a:r>
              <a:rPr sz="2200" spc="-15" dirty="0">
                <a:solidFill>
                  <a:srgbClr val="FFFFFF"/>
                </a:solidFill>
                <a:latin typeface="Calibri"/>
                <a:cs typeface="Calibri"/>
              </a:rPr>
              <a:t>protect</a:t>
            </a:r>
            <a:r>
              <a:rPr sz="2200" dirty="0">
                <a:solidFill>
                  <a:srgbClr val="FFFFFF"/>
                </a:solidFill>
                <a:latin typeface="Calibri"/>
                <a:cs typeface="Calibri"/>
              </a:rPr>
              <a:t> </a:t>
            </a:r>
            <a:r>
              <a:rPr sz="2200" spc="-10" dirty="0">
                <a:solidFill>
                  <a:srgbClr val="FFFFFF"/>
                </a:solidFill>
                <a:latin typeface="Calibri"/>
                <a:cs typeface="Calibri"/>
              </a:rPr>
              <a:t>information,</a:t>
            </a:r>
            <a:r>
              <a:rPr sz="2200" spc="5" dirty="0">
                <a:solidFill>
                  <a:srgbClr val="FFFFFF"/>
                </a:solidFill>
                <a:latin typeface="Calibri"/>
                <a:cs typeface="Calibri"/>
              </a:rPr>
              <a:t> </a:t>
            </a:r>
            <a:r>
              <a:rPr sz="2200" spc="-15" dirty="0">
                <a:solidFill>
                  <a:srgbClr val="FFFFFF"/>
                </a:solidFill>
                <a:latin typeface="Calibri"/>
                <a:cs typeface="Calibri"/>
              </a:rPr>
              <a:t>systems,</a:t>
            </a:r>
            <a:r>
              <a:rPr sz="2200" spc="5" dirty="0">
                <a:solidFill>
                  <a:srgbClr val="FFFFFF"/>
                </a:solidFill>
                <a:latin typeface="Calibri"/>
                <a:cs typeface="Calibri"/>
              </a:rPr>
              <a:t> </a:t>
            </a:r>
            <a:r>
              <a:rPr sz="2200" spc="-5" dirty="0">
                <a:solidFill>
                  <a:srgbClr val="FFFFFF"/>
                </a:solidFill>
                <a:latin typeface="Calibri"/>
                <a:cs typeface="Calibri"/>
              </a:rPr>
              <a:t>and assets </a:t>
            </a:r>
            <a:r>
              <a:rPr sz="2200" dirty="0">
                <a:solidFill>
                  <a:srgbClr val="FFFFFF"/>
                </a:solidFill>
                <a:latin typeface="Calibri"/>
                <a:cs typeface="Calibri"/>
              </a:rPr>
              <a:t> </a:t>
            </a:r>
            <a:r>
              <a:rPr sz="2200" spc="-5" dirty="0">
                <a:solidFill>
                  <a:srgbClr val="FFFFFF"/>
                </a:solidFill>
                <a:latin typeface="Calibri"/>
                <a:cs typeface="Calibri"/>
              </a:rPr>
              <a:t>while</a:t>
            </a:r>
            <a:r>
              <a:rPr sz="2200" spc="5" dirty="0">
                <a:solidFill>
                  <a:srgbClr val="FFFFFF"/>
                </a:solidFill>
                <a:latin typeface="Calibri"/>
                <a:cs typeface="Calibri"/>
              </a:rPr>
              <a:t> </a:t>
            </a:r>
            <a:r>
              <a:rPr sz="2200" spc="-10" dirty="0">
                <a:solidFill>
                  <a:srgbClr val="FFFFFF"/>
                </a:solidFill>
                <a:latin typeface="Calibri"/>
                <a:cs typeface="Calibri"/>
              </a:rPr>
              <a:t>delivering</a:t>
            </a:r>
            <a:r>
              <a:rPr sz="2200" spc="10" dirty="0">
                <a:solidFill>
                  <a:srgbClr val="FFFFFF"/>
                </a:solidFill>
                <a:latin typeface="Calibri"/>
                <a:cs typeface="Calibri"/>
              </a:rPr>
              <a:t> </a:t>
            </a:r>
            <a:r>
              <a:rPr sz="2200" spc="-5" dirty="0">
                <a:solidFill>
                  <a:srgbClr val="FFFFFF"/>
                </a:solidFill>
                <a:latin typeface="Calibri"/>
                <a:cs typeface="Calibri"/>
              </a:rPr>
              <a:t>business</a:t>
            </a:r>
            <a:r>
              <a:rPr sz="2200" spc="5" dirty="0">
                <a:solidFill>
                  <a:srgbClr val="FFFFFF"/>
                </a:solidFill>
                <a:latin typeface="Calibri"/>
                <a:cs typeface="Calibri"/>
              </a:rPr>
              <a:t> </a:t>
            </a:r>
            <a:r>
              <a:rPr sz="2200" spc="-15" dirty="0">
                <a:solidFill>
                  <a:srgbClr val="FFFFFF"/>
                </a:solidFill>
                <a:latin typeface="Calibri"/>
                <a:cs typeface="Calibri"/>
              </a:rPr>
              <a:t>value</a:t>
            </a:r>
            <a:r>
              <a:rPr sz="2200" spc="10" dirty="0">
                <a:solidFill>
                  <a:srgbClr val="FFFFFF"/>
                </a:solidFill>
                <a:latin typeface="Calibri"/>
                <a:cs typeface="Calibri"/>
              </a:rPr>
              <a:t> </a:t>
            </a:r>
            <a:r>
              <a:rPr sz="2200" spc="-10" dirty="0">
                <a:solidFill>
                  <a:srgbClr val="FFFFFF"/>
                </a:solidFill>
                <a:latin typeface="Calibri"/>
                <a:cs typeface="Calibri"/>
              </a:rPr>
              <a:t>through</a:t>
            </a:r>
            <a:r>
              <a:rPr sz="2200" dirty="0">
                <a:solidFill>
                  <a:srgbClr val="FFFFFF"/>
                </a:solidFill>
                <a:latin typeface="Calibri"/>
                <a:cs typeface="Calibri"/>
              </a:rPr>
              <a:t> </a:t>
            </a:r>
            <a:r>
              <a:rPr sz="2200" spc="-5" dirty="0">
                <a:solidFill>
                  <a:srgbClr val="FFFFFF"/>
                </a:solidFill>
                <a:latin typeface="Calibri"/>
                <a:cs typeface="Calibri"/>
              </a:rPr>
              <a:t>risk</a:t>
            </a:r>
            <a:r>
              <a:rPr sz="2200" spc="5" dirty="0">
                <a:solidFill>
                  <a:srgbClr val="FFFFFF"/>
                </a:solidFill>
                <a:latin typeface="Calibri"/>
                <a:cs typeface="Calibri"/>
              </a:rPr>
              <a:t> </a:t>
            </a:r>
            <a:r>
              <a:rPr sz="2200" spc="-5" dirty="0">
                <a:solidFill>
                  <a:srgbClr val="FFFFFF"/>
                </a:solidFill>
                <a:latin typeface="Calibri"/>
                <a:cs typeface="Calibri"/>
              </a:rPr>
              <a:t>assessments</a:t>
            </a:r>
            <a:r>
              <a:rPr sz="2200" spc="5" dirty="0">
                <a:solidFill>
                  <a:srgbClr val="FFFFFF"/>
                </a:solidFill>
                <a:latin typeface="Calibri"/>
                <a:cs typeface="Calibri"/>
              </a:rPr>
              <a:t> </a:t>
            </a:r>
            <a:r>
              <a:rPr sz="2200" spc="-5" dirty="0">
                <a:solidFill>
                  <a:srgbClr val="FFFFFF"/>
                </a:solidFill>
                <a:latin typeface="Calibri"/>
                <a:cs typeface="Calibri"/>
              </a:rPr>
              <a:t>and</a:t>
            </a:r>
            <a:r>
              <a:rPr sz="2200" dirty="0">
                <a:solidFill>
                  <a:srgbClr val="FFFFFF"/>
                </a:solidFill>
                <a:latin typeface="Calibri"/>
                <a:cs typeface="Calibri"/>
              </a:rPr>
              <a:t> </a:t>
            </a:r>
            <a:r>
              <a:rPr sz="2200" spc="-15" dirty="0">
                <a:solidFill>
                  <a:srgbClr val="FFFFFF"/>
                </a:solidFill>
                <a:latin typeface="Calibri"/>
                <a:cs typeface="Calibri"/>
              </a:rPr>
              <a:t>mitigation</a:t>
            </a:r>
            <a:r>
              <a:rPr sz="2200" dirty="0">
                <a:solidFill>
                  <a:srgbClr val="FFFFFF"/>
                </a:solidFill>
                <a:latin typeface="Calibri"/>
                <a:cs typeface="Calibri"/>
              </a:rPr>
              <a:t> </a:t>
            </a:r>
            <a:r>
              <a:rPr sz="2200" spc="-15" dirty="0">
                <a:solidFill>
                  <a:srgbClr val="FFFFFF"/>
                </a:solidFill>
                <a:latin typeface="Calibri"/>
                <a:cs typeface="Calibri"/>
              </a:rPr>
              <a:t>strategies</a:t>
            </a:r>
            <a:endParaRPr sz="2200">
              <a:latin typeface="Calibri"/>
              <a:cs typeface="Calibri"/>
            </a:endParaRPr>
          </a:p>
          <a:p>
            <a:pPr marL="355600" indent="-342900">
              <a:lnSpc>
                <a:spcPct val="100000"/>
              </a:lnSpc>
              <a:spcBef>
                <a:spcPts val="1360"/>
              </a:spcBef>
              <a:buAutoNum type="arabicParenR"/>
              <a:tabLst>
                <a:tab pos="355600" algn="l"/>
              </a:tabLst>
            </a:pPr>
            <a:r>
              <a:rPr sz="2200" spc="-10" dirty="0">
                <a:solidFill>
                  <a:srgbClr val="FFFFFF"/>
                </a:solidFill>
                <a:latin typeface="Calibri"/>
                <a:cs typeface="Calibri"/>
              </a:rPr>
              <a:t>Reliability</a:t>
            </a:r>
            <a:endParaRPr sz="2200">
              <a:latin typeface="Calibri"/>
              <a:cs typeface="Calibri"/>
            </a:endParaRPr>
          </a:p>
          <a:p>
            <a:pPr marL="812165" marR="5080" lvl="1" indent="-342900" algn="just">
              <a:lnSpc>
                <a:spcPct val="149600"/>
              </a:lnSpc>
              <a:spcBef>
                <a:spcPts val="50"/>
              </a:spcBef>
              <a:buFont typeface="Wingdings"/>
              <a:buChar char=""/>
              <a:tabLst>
                <a:tab pos="812800" algn="l"/>
              </a:tabLst>
            </a:pPr>
            <a:r>
              <a:rPr sz="2200" spc="-5" dirty="0">
                <a:solidFill>
                  <a:srgbClr val="FFFFFF"/>
                </a:solidFill>
                <a:latin typeface="Calibri"/>
                <a:cs typeface="Calibri"/>
              </a:rPr>
              <a:t>The </a:t>
            </a:r>
            <a:r>
              <a:rPr sz="2200" spc="-10" dirty="0">
                <a:solidFill>
                  <a:srgbClr val="FFFFFF"/>
                </a:solidFill>
                <a:latin typeface="Calibri"/>
                <a:cs typeface="Calibri"/>
              </a:rPr>
              <a:t>reliability </a:t>
            </a:r>
            <a:r>
              <a:rPr sz="2200" spc="-5" dirty="0">
                <a:solidFill>
                  <a:srgbClr val="FFFFFF"/>
                </a:solidFill>
                <a:latin typeface="Calibri"/>
                <a:cs typeface="Calibri"/>
              </a:rPr>
              <a:t>pillar </a:t>
            </a:r>
            <a:r>
              <a:rPr sz="2200" spc="-10" dirty="0">
                <a:solidFill>
                  <a:srgbClr val="FFFFFF"/>
                </a:solidFill>
                <a:latin typeface="Calibri"/>
                <a:cs typeface="Calibri"/>
              </a:rPr>
              <a:t>includes </a:t>
            </a:r>
            <a:r>
              <a:rPr sz="2200" spc="-5" dirty="0">
                <a:solidFill>
                  <a:srgbClr val="FFFFFF"/>
                </a:solidFill>
                <a:latin typeface="Calibri"/>
                <a:cs typeface="Calibri"/>
              </a:rPr>
              <a:t>the ability </a:t>
            </a:r>
            <a:r>
              <a:rPr sz="2200" dirty="0">
                <a:solidFill>
                  <a:srgbClr val="FFFFFF"/>
                </a:solidFill>
                <a:latin typeface="Calibri"/>
                <a:cs typeface="Calibri"/>
              </a:rPr>
              <a:t>of a </a:t>
            </a:r>
            <a:r>
              <a:rPr sz="2200" spc="-20" dirty="0">
                <a:solidFill>
                  <a:srgbClr val="FFFFFF"/>
                </a:solidFill>
                <a:latin typeface="Calibri"/>
                <a:cs typeface="Calibri"/>
              </a:rPr>
              <a:t>system </a:t>
            </a:r>
            <a:r>
              <a:rPr sz="2200" spc="-15" dirty="0">
                <a:solidFill>
                  <a:srgbClr val="FFFFFF"/>
                </a:solidFill>
                <a:latin typeface="Calibri"/>
                <a:cs typeface="Calibri"/>
              </a:rPr>
              <a:t>to recover from infrastructure </a:t>
            </a:r>
            <a:r>
              <a:rPr sz="2200" dirty="0">
                <a:solidFill>
                  <a:srgbClr val="FFFFFF"/>
                </a:solidFill>
                <a:latin typeface="Calibri"/>
                <a:cs typeface="Calibri"/>
              </a:rPr>
              <a:t>or </a:t>
            </a:r>
            <a:r>
              <a:rPr sz="2200" spc="-484" dirty="0">
                <a:solidFill>
                  <a:srgbClr val="FFFFFF"/>
                </a:solidFill>
                <a:latin typeface="Calibri"/>
                <a:cs typeface="Calibri"/>
              </a:rPr>
              <a:t> </a:t>
            </a:r>
            <a:r>
              <a:rPr sz="2200" spc="-5" dirty="0">
                <a:solidFill>
                  <a:srgbClr val="FFFFFF"/>
                </a:solidFill>
                <a:latin typeface="Calibri"/>
                <a:cs typeface="Calibri"/>
              </a:rPr>
              <a:t>service </a:t>
            </a:r>
            <a:r>
              <a:rPr sz="2200" spc="-10" dirty="0">
                <a:solidFill>
                  <a:srgbClr val="FFFFFF"/>
                </a:solidFill>
                <a:latin typeface="Calibri"/>
                <a:cs typeface="Calibri"/>
              </a:rPr>
              <a:t>disruptions, dynamically </a:t>
            </a:r>
            <a:r>
              <a:rPr sz="2200" spc="-15" dirty="0">
                <a:solidFill>
                  <a:srgbClr val="FFFFFF"/>
                </a:solidFill>
                <a:latin typeface="Calibri"/>
                <a:cs typeface="Calibri"/>
              </a:rPr>
              <a:t>acquire </a:t>
            </a:r>
            <a:r>
              <a:rPr sz="2200" spc="-10" dirty="0">
                <a:solidFill>
                  <a:srgbClr val="FFFFFF"/>
                </a:solidFill>
                <a:latin typeface="Calibri"/>
                <a:cs typeface="Calibri"/>
              </a:rPr>
              <a:t>computing resources </a:t>
            </a:r>
            <a:r>
              <a:rPr sz="2200" spc="-15" dirty="0">
                <a:solidFill>
                  <a:srgbClr val="FFFFFF"/>
                </a:solidFill>
                <a:latin typeface="Calibri"/>
                <a:cs typeface="Calibri"/>
              </a:rPr>
              <a:t>to </a:t>
            </a:r>
            <a:r>
              <a:rPr sz="2200" dirty="0">
                <a:solidFill>
                  <a:srgbClr val="FFFFFF"/>
                </a:solidFill>
                <a:latin typeface="Calibri"/>
                <a:cs typeface="Calibri"/>
              </a:rPr>
              <a:t>meet </a:t>
            </a:r>
            <a:r>
              <a:rPr sz="2200" spc="-5" dirty="0">
                <a:solidFill>
                  <a:srgbClr val="FFFFFF"/>
                </a:solidFill>
                <a:latin typeface="Calibri"/>
                <a:cs typeface="Calibri"/>
              </a:rPr>
              <a:t>demand, and </a:t>
            </a:r>
            <a:r>
              <a:rPr sz="2200" spc="-484" dirty="0">
                <a:solidFill>
                  <a:srgbClr val="FFFFFF"/>
                </a:solidFill>
                <a:latin typeface="Calibri"/>
                <a:cs typeface="Calibri"/>
              </a:rPr>
              <a:t> </a:t>
            </a:r>
            <a:r>
              <a:rPr sz="2200" spc="-15" dirty="0">
                <a:solidFill>
                  <a:srgbClr val="FFFFFF"/>
                </a:solidFill>
                <a:latin typeface="Calibri"/>
                <a:cs typeface="Calibri"/>
              </a:rPr>
              <a:t>mitigate</a:t>
            </a:r>
            <a:r>
              <a:rPr sz="2200" spc="5" dirty="0">
                <a:solidFill>
                  <a:srgbClr val="FFFFFF"/>
                </a:solidFill>
                <a:latin typeface="Calibri"/>
                <a:cs typeface="Calibri"/>
              </a:rPr>
              <a:t> </a:t>
            </a:r>
            <a:r>
              <a:rPr sz="2200" spc="-10" dirty="0">
                <a:solidFill>
                  <a:srgbClr val="FFFFFF"/>
                </a:solidFill>
                <a:latin typeface="Calibri"/>
                <a:cs typeface="Calibri"/>
              </a:rPr>
              <a:t>disruptions</a:t>
            </a:r>
            <a:r>
              <a:rPr sz="2200" spc="5" dirty="0">
                <a:solidFill>
                  <a:srgbClr val="FFFFFF"/>
                </a:solidFill>
                <a:latin typeface="Calibri"/>
                <a:cs typeface="Calibri"/>
              </a:rPr>
              <a:t> </a:t>
            </a:r>
            <a:r>
              <a:rPr sz="2200" spc="-5" dirty="0">
                <a:solidFill>
                  <a:srgbClr val="FFFFFF"/>
                </a:solidFill>
                <a:latin typeface="Calibri"/>
                <a:cs typeface="Calibri"/>
              </a:rPr>
              <a:t>such</a:t>
            </a:r>
            <a:r>
              <a:rPr sz="2200" dirty="0">
                <a:solidFill>
                  <a:srgbClr val="FFFFFF"/>
                </a:solidFill>
                <a:latin typeface="Calibri"/>
                <a:cs typeface="Calibri"/>
              </a:rPr>
              <a:t> </a:t>
            </a:r>
            <a:r>
              <a:rPr sz="2200" spc="-5" dirty="0">
                <a:solidFill>
                  <a:srgbClr val="FFFFFF"/>
                </a:solidFill>
                <a:latin typeface="Calibri"/>
                <a:cs typeface="Calibri"/>
              </a:rPr>
              <a:t>as</a:t>
            </a:r>
            <a:r>
              <a:rPr sz="2200" dirty="0">
                <a:solidFill>
                  <a:srgbClr val="FFFFFF"/>
                </a:solidFill>
                <a:latin typeface="Calibri"/>
                <a:cs typeface="Calibri"/>
              </a:rPr>
              <a:t> </a:t>
            </a:r>
            <a:r>
              <a:rPr sz="2200" spc="-10" dirty="0">
                <a:solidFill>
                  <a:srgbClr val="FFFFFF"/>
                </a:solidFill>
                <a:latin typeface="Calibri"/>
                <a:cs typeface="Calibri"/>
              </a:rPr>
              <a:t>misconfigurations</a:t>
            </a:r>
            <a:r>
              <a:rPr sz="2200" spc="5" dirty="0">
                <a:solidFill>
                  <a:srgbClr val="FFFFFF"/>
                </a:solidFill>
                <a:latin typeface="Calibri"/>
                <a:cs typeface="Calibri"/>
              </a:rPr>
              <a:t> </a:t>
            </a:r>
            <a:r>
              <a:rPr sz="2200" dirty="0">
                <a:solidFill>
                  <a:srgbClr val="FFFFFF"/>
                </a:solidFill>
                <a:latin typeface="Calibri"/>
                <a:cs typeface="Calibri"/>
              </a:rPr>
              <a:t>or </a:t>
            </a:r>
            <a:r>
              <a:rPr sz="2200" spc="-15" dirty="0">
                <a:solidFill>
                  <a:srgbClr val="FFFFFF"/>
                </a:solidFill>
                <a:latin typeface="Calibri"/>
                <a:cs typeface="Calibri"/>
              </a:rPr>
              <a:t>transient</a:t>
            </a:r>
            <a:r>
              <a:rPr sz="2200" dirty="0">
                <a:solidFill>
                  <a:srgbClr val="FFFFFF"/>
                </a:solidFill>
                <a:latin typeface="Calibri"/>
                <a:cs typeface="Calibri"/>
              </a:rPr>
              <a:t> </a:t>
            </a:r>
            <a:r>
              <a:rPr sz="2200" spc="-10" dirty="0">
                <a:solidFill>
                  <a:srgbClr val="FFFFFF"/>
                </a:solidFill>
                <a:latin typeface="Calibri"/>
                <a:cs typeface="Calibri"/>
              </a:rPr>
              <a:t>network</a:t>
            </a:r>
            <a:r>
              <a:rPr sz="2200" spc="5" dirty="0">
                <a:solidFill>
                  <a:srgbClr val="FFFFFF"/>
                </a:solidFill>
                <a:latin typeface="Calibri"/>
                <a:cs typeface="Calibri"/>
              </a:rPr>
              <a:t> </a:t>
            </a:r>
            <a:r>
              <a:rPr sz="2200" spc="-5" dirty="0">
                <a:solidFill>
                  <a:srgbClr val="FFFFFF"/>
                </a:solidFill>
                <a:latin typeface="Calibri"/>
                <a:cs typeface="Calibri"/>
              </a:rPr>
              <a:t>issues</a:t>
            </a:r>
            <a:endParaRPr sz="2200">
              <a:latin typeface="Calibri"/>
              <a:cs typeface="Calibri"/>
            </a:endParaRPr>
          </a:p>
        </p:txBody>
      </p:sp>
    </p:spTree>
    <p:extLst>
      <p:ext uri="{BB962C8B-B14F-4D97-AF65-F5344CB8AC3E}">
        <p14:creationId xmlns:p14="http://schemas.microsoft.com/office/powerpoint/2010/main" val="28805886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4994" y="137160"/>
            <a:ext cx="9618345" cy="4394200"/>
          </a:xfrm>
          <a:prstGeom prst="rect">
            <a:avLst/>
          </a:prstGeom>
        </p:spPr>
        <p:txBody>
          <a:bodyPr vert="horz" wrap="square" lIns="0" tIns="180340" rIns="0" bIns="0" rtlCol="0">
            <a:spAutoFit/>
          </a:bodyPr>
          <a:lstStyle/>
          <a:p>
            <a:pPr marL="12700">
              <a:lnSpc>
                <a:spcPct val="100000"/>
              </a:lnSpc>
              <a:spcBef>
                <a:spcPts val="1420"/>
              </a:spcBef>
            </a:pPr>
            <a:r>
              <a:rPr sz="2400" dirty="0">
                <a:solidFill>
                  <a:srgbClr val="FFFFFF"/>
                </a:solidFill>
                <a:latin typeface="Calibri"/>
                <a:cs typeface="Calibri"/>
              </a:rPr>
              <a:t>The</a:t>
            </a:r>
            <a:r>
              <a:rPr sz="2400" spc="-10" dirty="0">
                <a:solidFill>
                  <a:srgbClr val="FFFFFF"/>
                </a:solidFill>
                <a:latin typeface="Calibri"/>
                <a:cs typeface="Calibri"/>
              </a:rPr>
              <a:t> Five</a:t>
            </a:r>
            <a:r>
              <a:rPr sz="2400" spc="-5" dirty="0">
                <a:solidFill>
                  <a:srgbClr val="FFFFFF"/>
                </a:solidFill>
                <a:latin typeface="Calibri"/>
                <a:cs typeface="Calibri"/>
              </a:rPr>
              <a:t> </a:t>
            </a:r>
            <a:r>
              <a:rPr sz="2400" spc="-10" dirty="0">
                <a:solidFill>
                  <a:srgbClr val="FFFFFF"/>
                </a:solidFill>
                <a:latin typeface="Calibri"/>
                <a:cs typeface="Calibri"/>
              </a:rPr>
              <a:t>Pillars </a:t>
            </a:r>
            <a:r>
              <a:rPr sz="2400" spc="-5" dirty="0">
                <a:solidFill>
                  <a:srgbClr val="FFFFFF"/>
                </a:solidFill>
                <a:latin typeface="Calibri"/>
                <a:cs typeface="Calibri"/>
              </a:rPr>
              <a:t>of </a:t>
            </a:r>
            <a:r>
              <a:rPr sz="2400" spc="-10" dirty="0">
                <a:solidFill>
                  <a:srgbClr val="FFFFFF"/>
                </a:solidFill>
                <a:latin typeface="Calibri"/>
                <a:cs typeface="Calibri"/>
              </a:rPr>
              <a:t>Operational Excellence</a:t>
            </a:r>
            <a:endParaRPr sz="2400">
              <a:latin typeface="Calibri"/>
              <a:cs typeface="Calibri"/>
            </a:endParaRPr>
          </a:p>
          <a:p>
            <a:pPr marL="327025" indent="-314960">
              <a:lnSpc>
                <a:spcPct val="100000"/>
              </a:lnSpc>
              <a:spcBef>
                <a:spcPts val="1320"/>
              </a:spcBef>
              <a:buAutoNum type="arabicParenR" startAt="4"/>
              <a:tabLst>
                <a:tab pos="327660" algn="l"/>
              </a:tabLst>
            </a:pPr>
            <a:r>
              <a:rPr sz="2400" spc="-10" dirty="0">
                <a:solidFill>
                  <a:srgbClr val="FFFFFF"/>
                </a:solidFill>
                <a:latin typeface="Calibri"/>
                <a:cs typeface="Calibri"/>
              </a:rPr>
              <a:t>Performance</a:t>
            </a:r>
            <a:r>
              <a:rPr sz="2400" spc="-25" dirty="0">
                <a:solidFill>
                  <a:srgbClr val="FFFFFF"/>
                </a:solidFill>
                <a:latin typeface="Calibri"/>
                <a:cs typeface="Calibri"/>
              </a:rPr>
              <a:t> </a:t>
            </a:r>
            <a:r>
              <a:rPr sz="2400" spc="-15" dirty="0">
                <a:solidFill>
                  <a:srgbClr val="FFFFFF"/>
                </a:solidFill>
                <a:latin typeface="Calibri"/>
                <a:cs typeface="Calibri"/>
              </a:rPr>
              <a:t>Efficiency</a:t>
            </a:r>
            <a:endParaRPr sz="2400">
              <a:latin typeface="Calibri"/>
              <a:cs typeface="Calibri"/>
            </a:endParaRPr>
          </a:p>
          <a:p>
            <a:pPr marL="812165" marR="5080" lvl="1" indent="-342900">
              <a:lnSpc>
                <a:spcPct val="149300"/>
              </a:lnSpc>
              <a:spcBef>
                <a:spcPts val="100"/>
              </a:spcBef>
              <a:buFont typeface="Wingdings"/>
              <a:buChar char=""/>
              <a:tabLst>
                <a:tab pos="812800" algn="l"/>
              </a:tabLst>
            </a:pPr>
            <a:r>
              <a:rPr sz="2400" dirty="0">
                <a:solidFill>
                  <a:srgbClr val="FFFFFF"/>
                </a:solidFill>
                <a:latin typeface="Calibri"/>
                <a:cs typeface="Calibri"/>
              </a:rPr>
              <a:t>The</a:t>
            </a:r>
            <a:r>
              <a:rPr sz="2400" spc="-5" dirty="0">
                <a:solidFill>
                  <a:srgbClr val="FFFFFF"/>
                </a:solidFill>
                <a:latin typeface="Calibri"/>
                <a:cs typeface="Calibri"/>
              </a:rPr>
              <a:t> performance</a:t>
            </a:r>
            <a:r>
              <a:rPr sz="2400" dirty="0">
                <a:solidFill>
                  <a:srgbClr val="FFFFFF"/>
                </a:solidFill>
                <a:latin typeface="Calibri"/>
                <a:cs typeface="Calibri"/>
              </a:rPr>
              <a:t> </a:t>
            </a:r>
            <a:r>
              <a:rPr sz="2400" spc="-5" dirty="0">
                <a:solidFill>
                  <a:srgbClr val="FFFFFF"/>
                </a:solidFill>
                <a:latin typeface="Calibri"/>
                <a:cs typeface="Calibri"/>
              </a:rPr>
              <a:t>efficiency pillar</a:t>
            </a:r>
            <a:r>
              <a:rPr sz="2400" spc="-10" dirty="0">
                <a:solidFill>
                  <a:srgbClr val="FFFFFF"/>
                </a:solidFill>
                <a:latin typeface="Calibri"/>
                <a:cs typeface="Calibri"/>
              </a:rPr>
              <a:t> </a:t>
            </a:r>
            <a:r>
              <a:rPr sz="2400" spc="-5" dirty="0">
                <a:solidFill>
                  <a:srgbClr val="FFFFFF"/>
                </a:solidFill>
                <a:latin typeface="Calibri"/>
                <a:cs typeface="Calibri"/>
              </a:rPr>
              <a:t>includes</a:t>
            </a:r>
            <a:r>
              <a:rPr sz="2400" spc="-10" dirty="0">
                <a:solidFill>
                  <a:srgbClr val="FFFFFF"/>
                </a:solidFill>
                <a:latin typeface="Calibri"/>
                <a:cs typeface="Calibri"/>
              </a:rPr>
              <a:t> </a:t>
            </a:r>
            <a:r>
              <a:rPr sz="2400" spc="-5" dirty="0">
                <a:solidFill>
                  <a:srgbClr val="FFFFFF"/>
                </a:solidFill>
                <a:latin typeface="Calibri"/>
                <a:cs typeface="Calibri"/>
              </a:rPr>
              <a:t>the</a:t>
            </a:r>
            <a:r>
              <a:rPr sz="2400" dirty="0">
                <a:solidFill>
                  <a:srgbClr val="FFFFFF"/>
                </a:solidFill>
                <a:latin typeface="Calibri"/>
                <a:cs typeface="Calibri"/>
              </a:rPr>
              <a:t> </a:t>
            </a:r>
            <a:r>
              <a:rPr sz="2400" spc="-5" dirty="0">
                <a:solidFill>
                  <a:srgbClr val="FFFFFF"/>
                </a:solidFill>
                <a:latin typeface="Calibri"/>
                <a:cs typeface="Calibri"/>
              </a:rPr>
              <a:t>ability </a:t>
            </a:r>
            <a:r>
              <a:rPr sz="2400" spc="-15" dirty="0">
                <a:solidFill>
                  <a:srgbClr val="FFFFFF"/>
                </a:solidFill>
                <a:latin typeface="Calibri"/>
                <a:cs typeface="Calibri"/>
              </a:rPr>
              <a:t>to </a:t>
            </a:r>
            <a:r>
              <a:rPr sz="2400" spc="-5" dirty="0">
                <a:solidFill>
                  <a:srgbClr val="FFFFFF"/>
                </a:solidFill>
                <a:latin typeface="Calibri"/>
                <a:cs typeface="Calibri"/>
              </a:rPr>
              <a:t>use</a:t>
            </a:r>
            <a:r>
              <a:rPr sz="2400" dirty="0">
                <a:solidFill>
                  <a:srgbClr val="FFFFFF"/>
                </a:solidFill>
                <a:latin typeface="Calibri"/>
                <a:cs typeface="Calibri"/>
              </a:rPr>
              <a:t> </a:t>
            </a:r>
            <a:r>
              <a:rPr sz="2400" spc="-5" dirty="0">
                <a:solidFill>
                  <a:srgbClr val="FFFFFF"/>
                </a:solidFill>
                <a:latin typeface="Calibri"/>
                <a:cs typeface="Calibri"/>
              </a:rPr>
              <a:t>computing </a:t>
            </a:r>
            <a:r>
              <a:rPr sz="2400" dirty="0">
                <a:solidFill>
                  <a:srgbClr val="FFFFFF"/>
                </a:solidFill>
                <a:latin typeface="Calibri"/>
                <a:cs typeface="Calibri"/>
              </a:rPr>
              <a:t> </a:t>
            </a:r>
            <a:r>
              <a:rPr sz="2400" spc="-10" dirty="0">
                <a:solidFill>
                  <a:srgbClr val="FFFFFF"/>
                </a:solidFill>
                <a:latin typeface="Calibri"/>
                <a:cs typeface="Calibri"/>
              </a:rPr>
              <a:t>resources</a:t>
            </a:r>
            <a:r>
              <a:rPr sz="2400" spc="-5" dirty="0">
                <a:solidFill>
                  <a:srgbClr val="FFFFFF"/>
                </a:solidFill>
                <a:latin typeface="Calibri"/>
                <a:cs typeface="Calibri"/>
              </a:rPr>
              <a:t> </a:t>
            </a:r>
            <a:r>
              <a:rPr sz="2400" spc="-10" dirty="0">
                <a:solidFill>
                  <a:srgbClr val="FFFFFF"/>
                </a:solidFill>
                <a:latin typeface="Calibri"/>
                <a:cs typeface="Calibri"/>
              </a:rPr>
              <a:t>efficiently</a:t>
            </a:r>
            <a:r>
              <a:rPr sz="2400" spc="-5" dirty="0">
                <a:solidFill>
                  <a:srgbClr val="FFFFFF"/>
                </a:solidFill>
                <a:latin typeface="Calibri"/>
                <a:cs typeface="Calibri"/>
              </a:rPr>
              <a:t> </a:t>
            </a:r>
            <a:r>
              <a:rPr sz="2400" spc="-15" dirty="0">
                <a:solidFill>
                  <a:srgbClr val="FFFFFF"/>
                </a:solidFill>
                <a:latin typeface="Calibri"/>
                <a:cs typeface="Calibri"/>
              </a:rPr>
              <a:t>to</a:t>
            </a:r>
            <a:r>
              <a:rPr sz="2400" spc="-5" dirty="0">
                <a:solidFill>
                  <a:srgbClr val="FFFFFF"/>
                </a:solidFill>
                <a:latin typeface="Calibri"/>
                <a:cs typeface="Calibri"/>
              </a:rPr>
              <a:t> meet</a:t>
            </a:r>
            <a:r>
              <a:rPr sz="2400" dirty="0">
                <a:solidFill>
                  <a:srgbClr val="FFFFFF"/>
                </a:solidFill>
                <a:latin typeface="Calibri"/>
                <a:cs typeface="Calibri"/>
              </a:rPr>
              <a:t> </a:t>
            </a:r>
            <a:r>
              <a:rPr sz="2400" spc="-25" dirty="0">
                <a:solidFill>
                  <a:srgbClr val="FFFFFF"/>
                </a:solidFill>
                <a:latin typeface="Calibri"/>
                <a:cs typeface="Calibri"/>
              </a:rPr>
              <a:t>system</a:t>
            </a:r>
            <a:r>
              <a:rPr sz="2400" spc="-10" dirty="0">
                <a:solidFill>
                  <a:srgbClr val="FFFFFF"/>
                </a:solidFill>
                <a:latin typeface="Calibri"/>
                <a:cs typeface="Calibri"/>
              </a:rPr>
              <a:t> requirements</a:t>
            </a:r>
            <a:r>
              <a:rPr sz="2400" spc="-5" dirty="0">
                <a:solidFill>
                  <a:srgbClr val="FFFFFF"/>
                </a:solidFill>
                <a:latin typeface="Calibri"/>
                <a:cs typeface="Calibri"/>
              </a:rPr>
              <a:t> and</a:t>
            </a:r>
            <a:r>
              <a:rPr sz="2400" spc="5" dirty="0">
                <a:solidFill>
                  <a:srgbClr val="FFFFFF"/>
                </a:solidFill>
                <a:latin typeface="Calibri"/>
                <a:cs typeface="Calibri"/>
              </a:rPr>
              <a:t> </a:t>
            </a:r>
            <a:r>
              <a:rPr sz="2400" spc="-15" dirty="0">
                <a:solidFill>
                  <a:srgbClr val="FFFFFF"/>
                </a:solidFill>
                <a:latin typeface="Calibri"/>
                <a:cs typeface="Calibri"/>
              </a:rPr>
              <a:t>to</a:t>
            </a:r>
            <a:r>
              <a:rPr sz="2400" spc="-5" dirty="0">
                <a:solidFill>
                  <a:srgbClr val="FFFFFF"/>
                </a:solidFill>
                <a:latin typeface="Calibri"/>
                <a:cs typeface="Calibri"/>
              </a:rPr>
              <a:t> </a:t>
            </a:r>
            <a:r>
              <a:rPr sz="2400" spc="-15" dirty="0">
                <a:solidFill>
                  <a:srgbClr val="FFFFFF"/>
                </a:solidFill>
                <a:latin typeface="Calibri"/>
                <a:cs typeface="Calibri"/>
              </a:rPr>
              <a:t>maintain</a:t>
            </a:r>
            <a:r>
              <a:rPr sz="2400" dirty="0">
                <a:solidFill>
                  <a:srgbClr val="FFFFFF"/>
                </a:solidFill>
                <a:latin typeface="Calibri"/>
                <a:cs typeface="Calibri"/>
              </a:rPr>
              <a:t> </a:t>
            </a:r>
            <a:r>
              <a:rPr sz="2400" spc="-10" dirty="0">
                <a:solidFill>
                  <a:srgbClr val="FFFFFF"/>
                </a:solidFill>
                <a:latin typeface="Calibri"/>
                <a:cs typeface="Calibri"/>
              </a:rPr>
              <a:t>that </a:t>
            </a:r>
            <a:r>
              <a:rPr sz="2400" spc="-525" dirty="0">
                <a:solidFill>
                  <a:srgbClr val="FFFFFF"/>
                </a:solidFill>
                <a:latin typeface="Calibri"/>
                <a:cs typeface="Calibri"/>
              </a:rPr>
              <a:t> </a:t>
            </a:r>
            <a:r>
              <a:rPr sz="2400" spc="-10" dirty="0">
                <a:solidFill>
                  <a:srgbClr val="FFFFFF"/>
                </a:solidFill>
                <a:latin typeface="Calibri"/>
                <a:cs typeface="Calibri"/>
              </a:rPr>
              <a:t>efficiency </a:t>
            </a:r>
            <a:r>
              <a:rPr sz="2400" dirty="0">
                <a:solidFill>
                  <a:srgbClr val="FFFFFF"/>
                </a:solidFill>
                <a:latin typeface="Calibri"/>
                <a:cs typeface="Calibri"/>
              </a:rPr>
              <a:t>as</a:t>
            </a:r>
            <a:r>
              <a:rPr sz="2400" spc="-10" dirty="0">
                <a:solidFill>
                  <a:srgbClr val="FFFFFF"/>
                </a:solidFill>
                <a:latin typeface="Calibri"/>
                <a:cs typeface="Calibri"/>
              </a:rPr>
              <a:t> </a:t>
            </a:r>
            <a:r>
              <a:rPr sz="2400" dirty="0">
                <a:solidFill>
                  <a:srgbClr val="FFFFFF"/>
                </a:solidFill>
                <a:latin typeface="Calibri"/>
                <a:cs typeface="Calibri"/>
              </a:rPr>
              <a:t>demand</a:t>
            </a:r>
            <a:r>
              <a:rPr sz="2400" spc="-5" dirty="0">
                <a:solidFill>
                  <a:srgbClr val="FFFFFF"/>
                </a:solidFill>
                <a:latin typeface="Calibri"/>
                <a:cs typeface="Calibri"/>
              </a:rPr>
              <a:t> changes</a:t>
            </a:r>
            <a:r>
              <a:rPr sz="2400" spc="-10" dirty="0">
                <a:solidFill>
                  <a:srgbClr val="FFFFFF"/>
                </a:solidFill>
                <a:latin typeface="Calibri"/>
                <a:cs typeface="Calibri"/>
              </a:rPr>
              <a:t> </a:t>
            </a:r>
            <a:r>
              <a:rPr sz="2400" dirty="0">
                <a:solidFill>
                  <a:srgbClr val="FFFFFF"/>
                </a:solidFill>
                <a:latin typeface="Calibri"/>
                <a:cs typeface="Calibri"/>
              </a:rPr>
              <a:t>and</a:t>
            </a:r>
            <a:r>
              <a:rPr sz="2400" spc="-5" dirty="0">
                <a:solidFill>
                  <a:srgbClr val="FFFFFF"/>
                </a:solidFill>
                <a:latin typeface="Calibri"/>
                <a:cs typeface="Calibri"/>
              </a:rPr>
              <a:t> technologies</a:t>
            </a:r>
            <a:r>
              <a:rPr sz="2400" spc="-10" dirty="0">
                <a:solidFill>
                  <a:srgbClr val="FFFFFF"/>
                </a:solidFill>
                <a:latin typeface="Calibri"/>
                <a:cs typeface="Calibri"/>
              </a:rPr>
              <a:t> </a:t>
            </a:r>
            <a:r>
              <a:rPr sz="2400" spc="-15" dirty="0">
                <a:solidFill>
                  <a:srgbClr val="FFFFFF"/>
                </a:solidFill>
                <a:latin typeface="Calibri"/>
                <a:cs typeface="Calibri"/>
              </a:rPr>
              <a:t>evolve</a:t>
            </a:r>
            <a:endParaRPr sz="2400">
              <a:latin typeface="Calibri"/>
              <a:cs typeface="Calibri"/>
            </a:endParaRPr>
          </a:p>
          <a:p>
            <a:pPr marL="327025" indent="-314960">
              <a:lnSpc>
                <a:spcPct val="100000"/>
              </a:lnSpc>
              <a:spcBef>
                <a:spcPts val="1420"/>
              </a:spcBef>
              <a:buAutoNum type="arabicParenR" startAt="4"/>
              <a:tabLst>
                <a:tab pos="327660" algn="l"/>
              </a:tabLst>
            </a:pPr>
            <a:r>
              <a:rPr sz="2400" spc="-10" dirty="0">
                <a:solidFill>
                  <a:srgbClr val="FFFFFF"/>
                </a:solidFill>
                <a:latin typeface="Calibri"/>
                <a:cs typeface="Calibri"/>
              </a:rPr>
              <a:t>Cost</a:t>
            </a:r>
            <a:r>
              <a:rPr sz="2400" spc="-45" dirty="0">
                <a:solidFill>
                  <a:srgbClr val="FFFFFF"/>
                </a:solidFill>
                <a:latin typeface="Calibri"/>
                <a:cs typeface="Calibri"/>
              </a:rPr>
              <a:t> </a:t>
            </a:r>
            <a:r>
              <a:rPr sz="2400" spc="-10" dirty="0">
                <a:solidFill>
                  <a:srgbClr val="FFFFFF"/>
                </a:solidFill>
                <a:latin typeface="Calibri"/>
                <a:cs typeface="Calibri"/>
              </a:rPr>
              <a:t>Optimization</a:t>
            </a:r>
            <a:endParaRPr sz="2400">
              <a:latin typeface="Calibri"/>
              <a:cs typeface="Calibri"/>
            </a:endParaRPr>
          </a:p>
          <a:p>
            <a:pPr marL="812165" marR="430530" lvl="1" indent="-342900">
              <a:lnSpc>
                <a:spcPts val="4400"/>
              </a:lnSpc>
              <a:spcBef>
                <a:spcPts val="100"/>
              </a:spcBef>
              <a:buFont typeface="Wingdings"/>
              <a:buChar char=""/>
              <a:tabLst>
                <a:tab pos="812800" algn="l"/>
              </a:tabLst>
            </a:pPr>
            <a:r>
              <a:rPr sz="2400" dirty="0">
                <a:solidFill>
                  <a:srgbClr val="FFFFFF"/>
                </a:solidFill>
                <a:latin typeface="Calibri"/>
                <a:cs typeface="Calibri"/>
              </a:rPr>
              <a:t>The </a:t>
            </a:r>
            <a:r>
              <a:rPr sz="2400" spc="-15" dirty="0">
                <a:solidFill>
                  <a:srgbClr val="FFFFFF"/>
                </a:solidFill>
                <a:latin typeface="Calibri"/>
                <a:cs typeface="Calibri"/>
              </a:rPr>
              <a:t>cost</a:t>
            </a:r>
            <a:r>
              <a:rPr sz="2400" spc="-10" dirty="0">
                <a:solidFill>
                  <a:srgbClr val="FFFFFF"/>
                </a:solidFill>
                <a:latin typeface="Calibri"/>
                <a:cs typeface="Calibri"/>
              </a:rPr>
              <a:t> optimization</a:t>
            </a:r>
            <a:r>
              <a:rPr sz="2400" spc="-5" dirty="0">
                <a:solidFill>
                  <a:srgbClr val="FFFFFF"/>
                </a:solidFill>
                <a:latin typeface="Calibri"/>
                <a:cs typeface="Calibri"/>
              </a:rPr>
              <a:t> pillar includes</a:t>
            </a:r>
            <a:r>
              <a:rPr sz="2400" spc="-10" dirty="0">
                <a:solidFill>
                  <a:srgbClr val="FFFFFF"/>
                </a:solidFill>
                <a:latin typeface="Calibri"/>
                <a:cs typeface="Calibri"/>
              </a:rPr>
              <a:t> </a:t>
            </a:r>
            <a:r>
              <a:rPr sz="2400" spc="-5" dirty="0">
                <a:solidFill>
                  <a:srgbClr val="FFFFFF"/>
                </a:solidFill>
                <a:latin typeface="Calibri"/>
                <a:cs typeface="Calibri"/>
              </a:rPr>
              <a:t>the</a:t>
            </a:r>
            <a:r>
              <a:rPr sz="2400" spc="5" dirty="0">
                <a:solidFill>
                  <a:srgbClr val="FFFFFF"/>
                </a:solidFill>
                <a:latin typeface="Calibri"/>
                <a:cs typeface="Calibri"/>
              </a:rPr>
              <a:t> </a:t>
            </a:r>
            <a:r>
              <a:rPr sz="2400" spc="-5" dirty="0">
                <a:solidFill>
                  <a:srgbClr val="FFFFFF"/>
                </a:solidFill>
                <a:latin typeface="Calibri"/>
                <a:cs typeface="Calibri"/>
              </a:rPr>
              <a:t>ability </a:t>
            </a:r>
            <a:r>
              <a:rPr sz="2400" spc="-15" dirty="0">
                <a:solidFill>
                  <a:srgbClr val="FFFFFF"/>
                </a:solidFill>
                <a:latin typeface="Calibri"/>
                <a:cs typeface="Calibri"/>
              </a:rPr>
              <a:t>to</a:t>
            </a:r>
            <a:r>
              <a:rPr sz="2400" spc="-10" dirty="0">
                <a:solidFill>
                  <a:srgbClr val="FFFFFF"/>
                </a:solidFill>
                <a:latin typeface="Calibri"/>
                <a:cs typeface="Calibri"/>
              </a:rPr>
              <a:t> </a:t>
            </a:r>
            <a:r>
              <a:rPr sz="2400" spc="-15" dirty="0">
                <a:solidFill>
                  <a:srgbClr val="FFFFFF"/>
                </a:solidFill>
                <a:latin typeface="Calibri"/>
                <a:cs typeface="Calibri"/>
              </a:rPr>
              <a:t>avoid</a:t>
            </a:r>
            <a:r>
              <a:rPr sz="2400" spc="-5" dirty="0">
                <a:solidFill>
                  <a:srgbClr val="FFFFFF"/>
                </a:solidFill>
                <a:latin typeface="Calibri"/>
                <a:cs typeface="Calibri"/>
              </a:rPr>
              <a:t> or </a:t>
            </a:r>
            <a:r>
              <a:rPr sz="2400" spc="-10" dirty="0">
                <a:solidFill>
                  <a:srgbClr val="FFFFFF"/>
                </a:solidFill>
                <a:latin typeface="Calibri"/>
                <a:cs typeface="Calibri"/>
              </a:rPr>
              <a:t>eliminate </a:t>
            </a:r>
            <a:r>
              <a:rPr sz="2400" spc="-525" dirty="0">
                <a:solidFill>
                  <a:srgbClr val="FFFFFF"/>
                </a:solidFill>
                <a:latin typeface="Calibri"/>
                <a:cs typeface="Calibri"/>
              </a:rPr>
              <a:t> </a:t>
            </a:r>
            <a:r>
              <a:rPr sz="2400" dirty="0">
                <a:solidFill>
                  <a:srgbClr val="FFFFFF"/>
                </a:solidFill>
                <a:latin typeface="Calibri"/>
                <a:cs typeface="Calibri"/>
              </a:rPr>
              <a:t>unneeded</a:t>
            </a:r>
            <a:r>
              <a:rPr sz="2400" spc="-10" dirty="0">
                <a:solidFill>
                  <a:srgbClr val="FFFFFF"/>
                </a:solidFill>
                <a:latin typeface="Calibri"/>
                <a:cs typeface="Calibri"/>
              </a:rPr>
              <a:t> </a:t>
            </a:r>
            <a:r>
              <a:rPr sz="2400" spc="-15" dirty="0">
                <a:solidFill>
                  <a:srgbClr val="FFFFFF"/>
                </a:solidFill>
                <a:latin typeface="Calibri"/>
                <a:cs typeface="Calibri"/>
              </a:rPr>
              <a:t>cost</a:t>
            </a:r>
            <a:r>
              <a:rPr sz="2400" spc="-10" dirty="0">
                <a:solidFill>
                  <a:srgbClr val="FFFFFF"/>
                </a:solidFill>
                <a:latin typeface="Calibri"/>
                <a:cs typeface="Calibri"/>
              </a:rPr>
              <a:t> </a:t>
            </a:r>
            <a:r>
              <a:rPr sz="2400" spc="-5" dirty="0">
                <a:solidFill>
                  <a:srgbClr val="FFFFFF"/>
                </a:solidFill>
                <a:latin typeface="Calibri"/>
                <a:cs typeface="Calibri"/>
              </a:rPr>
              <a:t>or suboptimal</a:t>
            </a:r>
            <a:r>
              <a:rPr sz="2400" spc="-10" dirty="0">
                <a:solidFill>
                  <a:srgbClr val="FFFFFF"/>
                </a:solidFill>
                <a:latin typeface="Calibri"/>
                <a:cs typeface="Calibri"/>
              </a:rPr>
              <a:t> resources</a:t>
            </a:r>
            <a:endParaRPr sz="2400">
              <a:latin typeface="Calibri"/>
              <a:cs typeface="Calibri"/>
            </a:endParaRPr>
          </a:p>
        </p:txBody>
      </p:sp>
    </p:spTree>
    <p:extLst>
      <p:ext uri="{BB962C8B-B14F-4D97-AF65-F5344CB8AC3E}">
        <p14:creationId xmlns:p14="http://schemas.microsoft.com/office/powerpoint/2010/main" val="2822189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51" y="2825907"/>
            <a:ext cx="10863385" cy="1019175"/>
          </a:xfrm>
        </p:spPr>
        <p:txBody>
          <a:bodyPr/>
          <a:lstStyle/>
          <a:p>
            <a:pPr algn="ctr"/>
            <a:r>
              <a:rPr lang="en-US" dirty="0"/>
              <a:t>Thank you</a:t>
            </a:r>
            <a:endParaRPr lang="en-IN" dirty="0"/>
          </a:p>
        </p:txBody>
      </p:sp>
    </p:spTree>
    <p:extLst>
      <p:ext uri="{BB962C8B-B14F-4D97-AF65-F5344CB8AC3E}">
        <p14:creationId xmlns:p14="http://schemas.microsoft.com/office/powerpoint/2010/main" val="212144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270510"/>
          </a:xfrm>
          <a:custGeom>
            <a:avLst/>
            <a:gdLst/>
            <a:ahLst/>
            <a:cxnLst/>
            <a:rect l="l" t="t" r="r" b="b"/>
            <a:pathLst>
              <a:path w="12192000" h="270510">
                <a:moveTo>
                  <a:pt x="0" y="270212"/>
                </a:moveTo>
                <a:lnTo>
                  <a:pt x="12192000" y="270212"/>
                </a:lnTo>
                <a:lnTo>
                  <a:pt x="12192000" y="0"/>
                </a:lnTo>
                <a:lnTo>
                  <a:pt x="0" y="0"/>
                </a:lnTo>
                <a:lnTo>
                  <a:pt x="0" y="270212"/>
                </a:lnTo>
                <a:close/>
              </a:path>
            </a:pathLst>
          </a:custGeom>
          <a:solidFill>
            <a:srgbClr val="232F3D"/>
          </a:solidFill>
        </p:spPr>
        <p:txBody>
          <a:bodyPr wrap="square" lIns="0" tIns="0" rIns="0" bIns="0" rtlCol="0"/>
          <a:lstStyle/>
          <a:p>
            <a:endParaRPr/>
          </a:p>
        </p:txBody>
      </p:sp>
      <p:pic>
        <p:nvPicPr>
          <p:cNvPr id="3" name="object 3"/>
          <p:cNvPicPr/>
          <p:nvPr/>
        </p:nvPicPr>
        <p:blipFill>
          <a:blip r:embed="rId2" cstate="print"/>
          <a:stretch>
            <a:fillRect/>
          </a:stretch>
        </p:blipFill>
        <p:spPr>
          <a:xfrm>
            <a:off x="9550398" y="6183986"/>
            <a:ext cx="2641601" cy="530674"/>
          </a:xfrm>
          <a:prstGeom prst="rect">
            <a:avLst/>
          </a:prstGeom>
        </p:spPr>
      </p:pic>
      <p:sp>
        <p:nvSpPr>
          <p:cNvPr id="4" name="object 4"/>
          <p:cNvSpPr txBox="1"/>
          <p:nvPr/>
        </p:nvSpPr>
        <p:spPr>
          <a:xfrm>
            <a:off x="257694" y="332085"/>
            <a:ext cx="10046335" cy="5357495"/>
          </a:xfrm>
          <a:prstGeom prst="rect">
            <a:avLst/>
          </a:prstGeom>
        </p:spPr>
        <p:txBody>
          <a:bodyPr vert="horz" wrap="square" lIns="0" tIns="0" rIns="0" bIns="0" rtlCol="0">
            <a:spAutoFit/>
          </a:bodyPr>
          <a:lstStyle/>
          <a:p>
            <a:pPr>
              <a:lnSpc>
                <a:spcPts val="2765"/>
              </a:lnSpc>
            </a:pPr>
            <a:r>
              <a:rPr sz="2400" spc="-5" dirty="0">
                <a:solidFill>
                  <a:srgbClr val="FFFFFF"/>
                </a:solidFill>
                <a:latin typeface="Calibri"/>
                <a:cs typeface="Calibri"/>
              </a:rPr>
              <a:t>Section</a:t>
            </a:r>
            <a:r>
              <a:rPr sz="2400" spc="-15" dirty="0">
                <a:solidFill>
                  <a:srgbClr val="FFFFFF"/>
                </a:solidFill>
                <a:latin typeface="Calibri"/>
                <a:cs typeface="Calibri"/>
              </a:rPr>
              <a:t> </a:t>
            </a:r>
            <a:r>
              <a:rPr sz="2400" spc="-5" dirty="0">
                <a:solidFill>
                  <a:srgbClr val="FFFFFF"/>
                </a:solidFill>
                <a:latin typeface="Calibri"/>
                <a:cs typeface="Calibri"/>
              </a:rPr>
              <a:t>2:</a:t>
            </a:r>
            <a:r>
              <a:rPr sz="2400" spc="-15" dirty="0">
                <a:solidFill>
                  <a:srgbClr val="FFFFFF"/>
                </a:solidFill>
                <a:latin typeface="Calibri"/>
                <a:cs typeface="Calibri"/>
              </a:rPr>
              <a:t> </a:t>
            </a:r>
            <a:r>
              <a:rPr sz="2400" spc="-5" dirty="0">
                <a:solidFill>
                  <a:srgbClr val="FFFFFF"/>
                </a:solidFill>
                <a:latin typeface="Calibri"/>
                <a:cs typeface="Calibri"/>
              </a:rPr>
              <a:t>Deployment</a:t>
            </a:r>
            <a:r>
              <a:rPr sz="2400" spc="-20" dirty="0">
                <a:solidFill>
                  <a:srgbClr val="FFFFFF"/>
                </a:solidFill>
                <a:latin typeface="Calibri"/>
                <a:cs typeface="Calibri"/>
              </a:rPr>
              <a:t> </a:t>
            </a:r>
            <a:r>
              <a:rPr sz="2400" spc="-5" dirty="0">
                <a:solidFill>
                  <a:srgbClr val="FFFFFF"/>
                </a:solidFill>
                <a:latin typeface="Calibri"/>
                <a:cs typeface="Calibri"/>
              </a:rPr>
              <a:t>Models</a:t>
            </a:r>
            <a:r>
              <a:rPr sz="2400" spc="-20" dirty="0">
                <a:solidFill>
                  <a:srgbClr val="FFFFFF"/>
                </a:solidFill>
                <a:latin typeface="Calibri"/>
                <a:cs typeface="Calibri"/>
              </a:rPr>
              <a:t> </a:t>
            </a:r>
            <a:r>
              <a:rPr sz="2400" dirty="0">
                <a:solidFill>
                  <a:srgbClr val="FFFFFF"/>
                </a:solidFill>
                <a:latin typeface="Calibri"/>
                <a:cs typeface="Calibri"/>
              </a:rPr>
              <a:t>–</a:t>
            </a:r>
            <a:r>
              <a:rPr sz="2400" spc="-15" dirty="0">
                <a:solidFill>
                  <a:srgbClr val="FFFFFF"/>
                </a:solidFill>
                <a:latin typeface="Calibri"/>
                <a:cs typeface="Calibri"/>
              </a:rPr>
              <a:t> </a:t>
            </a:r>
            <a:r>
              <a:rPr sz="2400" dirty="0">
                <a:solidFill>
                  <a:srgbClr val="FFFFFF"/>
                </a:solidFill>
                <a:latin typeface="Calibri"/>
                <a:cs typeface="Calibri"/>
              </a:rPr>
              <a:t>Hybrid</a:t>
            </a:r>
            <a:r>
              <a:rPr sz="2400" spc="-10" dirty="0">
                <a:solidFill>
                  <a:srgbClr val="FFFFFF"/>
                </a:solidFill>
                <a:latin typeface="Calibri"/>
                <a:cs typeface="Calibri"/>
              </a:rPr>
              <a:t> </a:t>
            </a:r>
            <a:r>
              <a:rPr sz="2400" spc="-5" dirty="0">
                <a:solidFill>
                  <a:srgbClr val="FFFFFF"/>
                </a:solidFill>
                <a:latin typeface="Calibri"/>
                <a:cs typeface="Calibri"/>
              </a:rPr>
              <a:t>Cloud</a:t>
            </a:r>
            <a:endParaRPr sz="2400">
              <a:latin typeface="Calibri"/>
              <a:cs typeface="Calibri"/>
            </a:endParaRPr>
          </a:p>
          <a:p>
            <a:pPr>
              <a:lnSpc>
                <a:spcPct val="100000"/>
              </a:lnSpc>
              <a:spcBef>
                <a:spcPts val="50"/>
              </a:spcBef>
            </a:pPr>
            <a:endParaRPr sz="3250">
              <a:latin typeface="Calibri"/>
              <a:cs typeface="Calibri"/>
            </a:endParaRPr>
          </a:p>
          <a:p>
            <a:pPr marL="1374140">
              <a:lnSpc>
                <a:spcPts val="2130"/>
              </a:lnSpc>
            </a:pPr>
            <a:r>
              <a:rPr sz="1800" spc="-5" dirty="0">
                <a:solidFill>
                  <a:srgbClr val="FFFFFF"/>
                </a:solidFill>
                <a:latin typeface="Calibri"/>
                <a:cs typeface="Calibri"/>
              </a:rPr>
              <a:t>Benefits:</a:t>
            </a:r>
            <a:endParaRPr sz="1800">
              <a:latin typeface="Calibri"/>
              <a:cs typeface="Calibri"/>
            </a:endParaRPr>
          </a:p>
          <a:p>
            <a:pPr marL="1659889" marR="172720" indent="-285750">
              <a:lnSpc>
                <a:spcPts val="2200"/>
              </a:lnSpc>
              <a:spcBef>
                <a:spcPts val="10"/>
              </a:spcBef>
              <a:tabLst>
                <a:tab pos="1659889" algn="l"/>
              </a:tabLst>
            </a:pPr>
            <a:r>
              <a:rPr sz="1800" dirty="0">
                <a:solidFill>
                  <a:srgbClr val="FFFFFF"/>
                </a:solidFill>
                <a:latin typeface="Arial"/>
                <a:cs typeface="Arial"/>
              </a:rPr>
              <a:t>•	</a:t>
            </a:r>
            <a:r>
              <a:rPr sz="1800" spc="-10" dirty="0">
                <a:solidFill>
                  <a:srgbClr val="FFFFFF"/>
                </a:solidFill>
                <a:latin typeface="Calibri"/>
                <a:cs typeface="Calibri"/>
              </a:rPr>
              <a:t>Allows</a:t>
            </a:r>
            <a:r>
              <a:rPr sz="1800" dirty="0">
                <a:solidFill>
                  <a:srgbClr val="FFFFFF"/>
                </a:solidFill>
                <a:latin typeface="Calibri"/>
                <a:cs typeface="Calibri"/>
              </a:rPr>
              <a:t> </a:t>
            </a:r>
            <a:r>
              <a:rPr sz="1800" spc="-5" dirty="0">
                <a:solidFill>
                  <a:srgbClr val="FFFFFF"/>
                </a:solidFill>
                <a:latin typeface="Calibri"/>
                <a:cs typeface="Calibri"/>
              </a:rPr>
              <a:t>companies</a:t>
            </a:r>
            <a:r>
              <a:rPr sz="1800" spc="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15" dirty="0">
                <a:solidFill>
                  <a:srgbClr val="FFFFFF"/>
                </a:solidFill>
                <a:latin typeface="Calibri"/>
                <a:cs typeface="Calibri"/>
              </a:rPr>
              <a:t>keep</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critical</a:t>
            </a:r>
            <a:r>
              <a:rPr sz="1800" spc="10" dirty="0">
                <a:solidFill>
                  <a:srgbClr val="FFFFFF"/>
                </a:solidFill>
                <a:latin typeface="Calibri"/>
                <a:cs typeface="Calibri"/>
              </a:rPr>
              <a:t> </a:t>
            </a:r>
            <a:r>
              <a:rPr sz="1800" spc="-5" dirty="0">
                <a:solidFill>
                  <a:srgbClr val="FFFFFF"/>
                </a:solidFill>
                <a:latin typeface="Calibri"/>
                <a:cs typeface="Calibri"/>
              </a:rPr>
              <a:t>applications</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sensitive</a:t>
            </a:r>
            <a:r>
              <a:rPr sz="1800" spc="15" dirty="0">
                <a:solidFill>
                  <a:srgbClr val="FFFFFF"/>
                </a:solidFill>
                <a:latin typeface="Calibri"/>
                <a:cs typeface="Calibri"/>
              </a:rPr>
              <a:t> </a:t>
            </a:r>
            <a:r>
              <a:rPr sz="1800" spc="-15" dirty="0">
                <a:solidFill>
                  <a:srgbClr val="FFFFFF"/>
                </a:solidFill>
                <a:latin typeface="Calibri"/>
                <a:cs typeface="Calibri"/>
              </a:rPr>
              <a:t>data</a:t>
            </a:r>
            <a:r>
              <a:rPr sz="1800" spc="1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10" dirty="0">
                <a:solidFill>
                  <a:srgbClr val="FFFFFF"/>
                </a:solidFill>
                <a:latin typeface="Calibri"/>
                <a:cs typeface="Calibri"/>
              </a:rPr>
              <a:t>traditional</a:t>
            </a:r>
            <a:r>
              <a:rPr sz="1800" spc="10" dirty="0">
                <a:solidFill>
                  <a:srgbClr val="FFFFFF"/>
                </a:solidFill>
                <a:latin typeface="Calibri"/>
                <a:cs typeface="Calibri"/>
              </a:rPr>
              <a:t> </a:t>
            </a:r>
            <a:r>
              <a:rPr sz="1800" spc="-15" dirty="0">
                <a:solidFill>
                  <a:srgbClr val="FFFFFF"/>
                </a:solidFill>
                <a:latin typeface="Calibri"/>
                <a:cs typeface="Calibri"/>
              </a:rPr>
              <a:t>data </a:t>
            </a:r>
            <a:r>
              <a:rPr sz="1800" spc="-390" dirty="0">
                <a:solidFill>
                  <a:srgbClr val="FFFFFF"/>
                </a:solidFill>
                <a:latin typeface="Calibri"/>
                <a:cs typeface="Calibri"/>
              </a:rPr>
              <a:t> </a:t>
            </a:r>
            <a:r>
              <a:rPr sz="1800" spc="-10" dirty="0">
                <a:solidFill>
                  <a:srgbClr val="FFFFFF"/>
                </a:solidFill>
                <a:latin typeface="Calibri"/>
                <a:cs typeface="Calibri"/>
              </a:rPr>
              <a:t>center</a:t>
            </a:r>
            <a:r>
              <a:rPr sz="1800" spc="-5" dirty="0">
                <a:solidFill>
                  <a:srgbClr val="FFFFFF"/>
                </a:solidFill>
                <a:latin typeface="Calibri"/>
                <a:cs typeface="Calibri"/>
              </a:rPr>
              <a:t> </a:t>
            </a:r>
            <a:r>
              <a:rPr sz="1800" spc="-10" dirty="0">
                <a:solidFill>
                  <a:srgbClr val="FFFFFF"/>
                </a:solidFill>
                <a:latin typeface="Calibri"/>
                <a:cs typeface="Calibri"/>
              </a:rPr>
              <a:t>environment</a:t>
            </a:r>
            <a:r>
              <a:rPr sz="1800" dirty="0">
                <a:solidFill>
                  <a:srgbClr val="FFFFFF"/>
                </a:solidFill>
                <a:latin typeface="Calibri"/>
                <a:cs typeface="Calibri"/>
              </a:rPr>
              <a:t> or </a:t>
            </a:r>
            <a:r>
              <a:rPr sz="1800" spc="-15" dirty="0">
                <a:solidFill>
                  <a:srgbClr val="FFFFFF"/>
                </a:solidFill>
                <a:latin typeface="Calibri"/>
                <a:cs typeface="Calibri"/>
              </a:rPr>
              <a:t>private</a:t>
            </a:r>
            <a:r>
              <a:rPr sz="1800" spc="10" dirty="0">
                <a:solidFill>
                  <a:srgbClr val="FFFFFF"/>
                </a:solidFill>
                <a:latin typeface="Calibri"/>
                <a:cs typeface="Calibri"/>
              </a:rPr>
              <a:t> </a:t>
            </a:r>
            <a:r>
              <a:rPr sz="1800" spc="-5" dirty="0">
                <a:solidFill>
                  <a:srgbClr val="FFFFFF"/>
                </a:solidFill>
                <a:latin typeface="Calibri"/>
                <a:cs typeface="Calibri"/>
              </a:rPr>
              <a:t>cloud</a:t>
            </a:r>
            <a:endParaRPr sz="1800">
              <a:latin typeface="Calibri"/>
              <a:cs typeface="Calibri"/>
            </a:endParaRPr>
          </a:p>
          <a:p>
            <a:pPr marL="1659889" indent="-285750">
              <a:lnSpc>
                <a:spcPts val="2100"/>
              </a:lnSpc>
              <a:spcBef>
                <a:spcPts val="80"/>
              </a:spcBef>
              <a:tabLst>
                <a:tab pos="1659889" algn="l"/>
              </a:tabLst>
            </a:pPr>
            <a:r>
              <a:rPr sz="1800" dirty="0">
                <a:solidFill>
                  <a:srgbClr val="FFFFFF"/>
                </a:solidFill>
                <a:latin typeface="Arial"/>
                <a:cs typeface="Arial"/>
              </a:rPr>
              <a:t>•	</a:t>
            </a:r>
            <a:r>
              <a:rPr sz="1800" spc="-55" dirty="0">
                <a:solidFill>
                  <a:srgbClr val="FFFFFF"/>
                </a:solidFill>
                <a:latin typeface="Calibri"/>
                <a:cs typeface="Calibri"/>
              </a:rPr>
              <a:t>Take</a:t>
            </a:r>
            <a:r>
              <a:rPr sz="1800" spc="10" dirty="0">
                <a:solidFill>
                  <a:srgbClr val="FFFFFF"/>
                </a:solidFill>
                <a:latin typeface="Calibri"/>
                <a:cs typeface="Calibri"/>
              </a:rPr>
              <a:t> </a:t>
            </a:r>
            <a:r>
              <a:rPr sz="1800" spc="-10" dirty="0">
                <a:solidFill>
                  <a:srgbClr val="FFFFFF"/>
                </a:solidFill>
                <a:latin typeface="Calibri"/>
                <a:cs typeface="Calibri"/>
              </a:rPr>
              <a:t>advantage</a:t>
            </a:r>
            <a:r>
              <a:rPr sz="1800" spc="15"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5" dirty="0">
                <a:solidFill>
                  <a:srgbClr val="FFFFFF"/>
                </a:solidFill>
                <a:latin typeface="Calibri"/>
                <a:cs typeface="Calibri"/>
              </a:rPr>
              <a:t>public</a:t>
            </a:r>
            <a:r>
              <a:rPr sz="1800" spc="10" dirty="0">
                <a:solidFill>
                  <a:srgbClr val="FFFFFF"/>
                </a:solidFill>
                <a:latin typeface="Calibri"/>
                <a:cs typeface="Calibri"/>
              </a:rPr>
              <a:t> </a:t>
            </a:r>
            <a:r>
              <a:rPr sz="1800" spc="-5" dirty="0">
                <a:solidFill>
                  <a:srgbClr val="FFFFFF"/>
                </a:solidFill>
                <a:latin typeface="Calibri"/>
                <a:cs typeface="Calibri"/>
              </a:rPr>
              <a:t>cloud</a:t>
            </a:r>
            <a:r>
              <a:rPr sz="1800" spc="10" dirty="0">
                <a:solidFill>
                  <a:srgbClr val="FFFFFF"/>
                </a:solidFill>
                <a:latin typeface="Calibri"/>
                <a:cs typeface="Calibri"/>
              </a:rPr>
              <a:t> </a:t>
            </a:r>
            <a:r>
              <a:rPr sz="1800" spc="-10" dirty="0">
                <a:solidFill>
                  <a:srgbClr val="FFFFFF"/>
                </a:solidFill>
                <a:latin typeface="Calibri"/>
                <a:cs typeface="Calibri"/>
              </a:rPr>
              <a:t>resources</a:t>
            </a:r>
            <a:r>
              <a:rPr sz="1800" spc="5" dirty="0">
                <a:solidFill>
                  <a:srgbClr val="FFFFFF"/>
                </a:solidFill>
                <a:latin typeface="Calibri"/>
                <a:cs typeface="Calibri"/>
              </a:rPr>
              <a:t> </a:t>
            </a:r>
            <a:r>
              <a:rPr sz="1800" spc="-20" dirty="0">
                <a:solidFill>
                  <a:srgbClr val="FFFFFF"/>
                </a:solidFill>
                <a:latin typeface="Calibri"/>
                <a:cs typeface="Calibri"/>
              </a:rPr>
              <a:t>like</a:t>
            </a:r>
            <a:r>
              <a:rPr sz="1800" spc="15" dirty="0">
                <a:solidFill>
                  <a:srgbClr val="FFFFFF"/>
                </a:solidFill>
                <a:latin typeface="Calibri"/>
                <a:cs typeface="Calibri"/>
              </a:rPr>
              <a:t> </a:t>
            </a:r>
            <a:r>
              <a:rPr sz="1800" spc="-5" dirty="0">
                <a:solidFill>
                  <a:srgbClr val="FFFFFF"/>
                </a:solidFill>
                <a:latin typeface="Calibri"/>
                <a:cs typeface="Calibri"/>
              </a:rPr>
              <a:t>SaaS,</a:t>
            </a:r>
            <a:r>
              <a:rPr sz="1800" spc="10"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5" dirty="0">
                <a:solidFill>
                  <a:srgbClr val="FFFFFF"/>
                </a:solidFill>
                <a:latin typeface="Calibri"/>
                <a:cs typeface="Calibri"/>
              </a:rPr>
              <a:t>latest</a:t>
            </a:r>
            <a:r>
              <a:rPr sz="1800" spc="5" dirty="0">
                <a:solidFill>
                  <a:srgbClr val="FFFFFF"/>
                </a:solidFill>
                <a:latin typeface="Calibri"/>
                <a:cs typeface="Calibri"/>
              </a:rPr>
              <a:t> </a:t>
            </a:r>
            <a:r>
              <a:rPr sz="1800" spc="-5" dirty="0">
                <a:solidFill>
                  <a:srgbClr val="FFFFFF"/>
                </a:solidFill>
                <a:latin typeface="Calibri"/>
                <a:cs typeface="Calibri"/>
              </a:rPr>
              <a:t>applications,</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IaaS,</a:t>
            </a:r>
            <a:r>
              <a:rPr sz="1800" spc="10" dirty="0">
                <a:solidFill>
                  <a:srgbClr val="FFFFFF"/>
                </a:solidFill>
                <a:latin typeface="Calibri"/>
                <a:cs typeface="Calibri"/>
              </a:rPr>
              <a:t> </a:t>
            </a:r>
            <a:r>
              <a:rPr sz="1800" spc="-15" dirty="0">
                <a:solidFill>
                  <a:srgbClr val="FFFFFF"/>
                </a:solidFill>
                <a:latin typeface="Calibri"/>
                <a:cs typeface="Calibri"/>
              </a:rPr>
              <a:t>for </a:t>
            </a:r>
            <a:r>
              <a:rPr sz="1800" spc="-390" dirty="0">
                <a:solidFill>
                  <a:srgbClr val="FFFFFF"/>
                </a:solidFill>
                <a:latin typeface="Calibri"/>
                <a:cs typeface="Calibri"/>
              </a:rPr>
              <a:t> </a:t>
            </a:r>
            <a:r>
              <a:rPr sz="1800" spc="-5" dirty="0">
                <a:solidFill>
                  <a:srgbClr val="FFFFFF"/>
                </a:solidFill>
                <a:latin typeface="Calibri"/>
                <a:cs typeface="Calibri"/>
              </a:rPr>
              <a:t>elastic</a:t>
            </a:r>
            <a:r>
              <a:rPr sz="1800" dirty="0">
                <a:solidFill>
                  <a:srgbClr val="FFFFFF"/>
                </a:solidFill>
                <a:latin typeface="Calibri"/>
                <a:cs typeface="Calibri"/>
              </a:rPr>
              <a:t> </a:t>
            </a:r>
            <a:r>
              <a:rPr sz="1800" spc="-5" dirty="0">
                <a:solidFill>
                  <a:srgbClr val="FFFFFF"/>
                </a:solidFill>
                <a:latin typeface="Calibri"/>
                <a:cs typeface="Calibri"/>
              </a:rPr>
              <a:t>virtual</a:t>
            </a:r>
            <a:r>
              <a:rPr sz="1800" dirty="0">
                <a:solidFill>
                  <a:srgbClr val="FFFFFF"/>
                </a:solidFill>
                <a:latin typeface="Calibri"/>
                <a:cs typeface="Calibri"/>
              </a:rPr>
              <a:t> </a:t>
            </a:r>
            <a:r>
              <a:rPr sz="1800" spc="-10" dirty="0">
                <a:solidFill>
                  <a:srgbClr val="FFFFFF"/>
                </a:solidFill>
                <a:latin typeface="Calibri"/>
                <a:cs typeface="Calibri"/>
              </a:rPr>
              <a:t>resources</a:t>
            </a:r>
            <a:endParaRPr sz="1800">
              <a:latin typeface="Calibri"/>
              <a:cs typeface="Calibri"/>
            </a:endParaRPr>
          </a:p>
          <a:p>
            <a:pPr marL="1374140">
              <a:lnSpc>
                <a:spcPts val="2140"/>
              </a:lnSpc>
              <a:tabLst>
                <a:tab pos="1659889" algn="l"/>
              </a:tabLst>
            </a:pPr>
            <a:r>
              <a:rPr sz="1800" dirty="0">
                <a:solidFill>
                  <a:srgbClr val="FFFFFF"/>
                </a:solidFill>
                <a:latin typeface="Arial"/>
                <a:cs typeface="Arial"/>
              </a:rPr>
              <a:t>•	</a:t>
            </a:r>
            <a:r>
              <a:rPr sz="1800" spc="-15" dirty="0">
                <a:solidFill>
                  <a:srgbClr val="FFFFFF"/>
                </a:solidFill>
                <a:latin typeface="Calibri"/>
                <a:cs typeface="Calibri"/>
              </a:rPr>
              <a:t>Facilitates</a:t>
            </a:r>
            <a:r>
              <a:rPr sz="1800" dirty="0">
                <a:solidFill>
                  <a:srgbClr val="FFFFFF"/>
                </a:solidFill>
                <a:latin typeface="Calibri"/>
                <a:cs typeface="Calibri"/>
              </a:rPr>
              <a:t> </a:t>
            </a:r>
            <a:r>
              <a:rPr sz="1800" spc="-5" dirty="0">
                <a:solidFill>
                  <a:srgbClr val="FFFFFF"/>
                </a:solidFill>
                <a:latin typeface="Calibri"/>
                <a:cs typeface="Calibri"/>
              </a:rPr>
              <a:t>portability</a:t>
            </a:r>
            <a:r>
              <a:rPr sz="1800" spc="5"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10" dirty="0">
                <a:solidFill>
                  <a:srgbClr val="FFFFFF"/>
                </a:solidFill>
                <a:latin typeface="Calibri"/>
                <a:cs typeface="Calibri"/>
              </a:rPr>
              <a:t>data,</a:t>
            </a:r>
            <a:r>
              <a:rPr sz="1800" spc="10" dirty="0">
                <a:solidFill>
                  <a:srgbClr val="FFFFFF"/>
                </a:solidFill>
                <a:latin typeface="Calibri"/>
                <a:cs typeface="Calibri"/>
              </a:rPr>
              <a:t> </a:t>
            </a:r>
            <a:r>
              <a:rPr sz="1800" spc="-5" dirty="0">
                <a:solidFill>
                  <a:srgbClr val="FFFFFF"/>
                </a:solidFill>
                <a:latin typeface="Calibri"/>
                <a:cs typeface="Calibri"/>
              </a:rPr>
              <a:t>apps</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services</a:t>
            </a:r>
            <a:r>
              <a:rPr sz="1800" spc="5"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10" dirty="0">
                <a:solidFill>
                  <a:srgbClr val="FFFFFF"/>
                </a:solidFill>
                <a:latin typeface="Calibri"/>
                <a:cs typeface="Calibri"/>
              </a:rPr>
              <a:t>more</a:t>
            </a:r>
            <a:r>
              <a:rPr sz="1800" spc="15" dirty="0">
                <a:solidFill>
                  <a:srgbClr val="FFFFFF"/>
                </a:solidFill>
                <a:latin typeface="Calibri"/>
                <a:cs typeface="Calibri"/>
              </a:rPr>
              <a:t> </a:t>
            </a:r>
            <a:r>
              <a:rPr sz="1800" spc="-5" dirty="0">
                <a:solidFill>
                  <a:srgbClr val="FFFFFF"/>
                </a:solidFill>
                <a:latin typeface="Calibri"/>
                <a:cs typeface="Calibri"/>
              </a:rPr>
              <a:t>choices</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5" dirty="0">
                <a:solidFill>
                  <a:srgbClr val="FFFFFF"/>
                </a:solidFill>
                <a:latin typeface="Calibri"/>
                <a:cs typeface="Calibri"/>
              </a:rPr>
              <a:t>deployment</a:t>
            </a:r>
            <a:r>
              <a:rPr sz="1800" dirty="0">
                <a:solidFill>
                  <a:srgbClr val="FFFFFF"/>
                </a:solidFill>
                <a:latin typeface="Calibri"/>
                <a:cs typeface="Calibri"/>
              </a:rPr>
              <a:t> </a:t>
            </a:r>
            <a:r>
              <a:rPr sz="1800" spc="-5" dirty="0">
                <a:solidFill>
                  <a:srgbClr val="FFFFFF"/>
                </a:solidFill>
                <a:latin typeface="Calibri"/>
                <a:cs typeface="Calibri"/>
              </a:rPr>
              <a:t>models</a:t>
            </a:r>
            <a:endParaRPr sz="1800">
              <a:latin typeface="Calibri"/>
              <a:cs typeface="Calibri"/>
            </a:endParaRPr>
          </a:p>
          <a:p>
            <a:pPr>
              <a:lnSpc>
                <a:spcPct val="100000"/>
              </a:lnSpc>
              <a:spcBef>
                <a:spcPts val="45"/>
              </a:spcBef>
            </a:pPr>
            <a:endParaRPr sz="2700">
              <a:latin typeface="Calibri"/>
              <a:cs typeface="Calibri"/>
            </a:endParaRPr>
          </a:p>
          <a:p>
            <a:pPr marL="8507095">
              <a:lnSpc>
                <a:spcPts val="1710"/>
              </a:lnSpc>
            </a:pPr>
            <a:r>
              <a:rPr sz="1600" spc="-10" dirty="0">
                <a:solidFill>
                  <a:srgbClr val="FFFFFF"/>
                </a:solidFill>
                <a:latin typeface="Arial"/>
                <a:cs typeface="Arial"/>
              </a:rPr>
              <a:t>Public</a:t>
            </a:r>
            <a:r>
              <a:rPr sz="1600" spc="-25" dirty="0">
                <a:solidFill>
                  <a:srgbClr val="FFFFFF"/>
                </a:solidFill>
                <a:latin typeface="Arial"/>
                <a:cs typeface="Arial"/>
              </a:rPr>
              <a:t> </a:t>
            </a:r>
            <a:r>
              <a:rPr sz="1600" spc="-10" dirty="0">
                <a:solidFill>
                  <a:srgbClr val="FFFFFF"/>
                </a:solidFill>
                <a:latin typeface="Arial"/>
                <a:cs typeface="Arial"/>
              </a:rPr>
              <a:t>Cloud</a:t>
            </a:r>
            <a:endParaRPr sz="1600">
              <a:latin typeface="Arial"/>
              <a:cs typeface="Arial"/>
            </a:endParaRPr>
          </a:p>
          <a:p>
            <a:pPr marR="4669790" algn="ctr">
              <a:lnSpc>
                <a:spcPts val="1710"/>
              </a:lnSpc>
            </a:pPr>
            <a:r>
              <a:rPr sz="1600" spc="-5" dirty="0">
                <a:solidFill>
                  <a:srgbClr val="FFFFFF"/>
                </a:solidFill>
                <a:latin typeface="Arial"/>
                <a:cs typeface="Arial"/>
              </a:rPr>
              <a:t>Private</a:t>
            </a:r>
            <a:r>
              <a:rPr sz="1600" spc="-30" dirty="0">
                <a:solidFill>
                  <a:srgbClr val="FFFFFF"/>
                </a:solidFill>
                <a:latin typeface="Arial"/>
                <a:cs typeface="Arial"/>
              </a:rPr>
              <a:t> </a:t>
            </a:r>
            <a:r>
              <a:rPr sz="1600" spc="-10" dirty="0">
                <a:solidFill>
                  <a:srgbClr val="FFFFFF"/>
                </a:solidFill>
                <a:latin typeface="Arial"/>
                <a:cs typeface="Arial"/>
              </a:rPr>
              <a:t>Cloud</a:t>
            </a:r>
            <a:endParaRPr sz="1600">
              <a:latin typeface="Arial"/>
              <a:cs typeface="Arial"/>
            </a:endParaRPr>
          </a:p>
          <a:p>
            <a:pPr marR="1365250" algn="r">
              <a:lnSpc>
                <a:spcPct val="100000"/>
              </a:lnSpc>
              <a:spcBef>
                <a:spcPts val="580"/>
              </a:spcBef>
            </a:pPr>
            <a:r>
              <a:rPr sz="1200" spc="-20" dirty="0">
                <a:solidFill>
                  <a:srgbClr val="FAFAFA"/>
                </a:solidFill>
                <a:latin typeface="Calibri"/>
                <a:cs typeface="Calibri"/>
              </a:rPr>
              <a:t>AWS</a:t>
            </a:r>
            <a:r>
              <a:rPr sz="1200" spc="-40" dirty="0">
                <a:solidFill>
                  <a:srgbClr val="FAFAFA"/>
                </a:solidFill>
                <a:latin typeface="Calibri"/>
                <a:cs typeface="Calibri"/>
              </a:rPr>
              <a:t> </a:t>
            </a:r>
            <a:r>
              <a:rPr sz="1200" spc="-5" dirty="0">
                <a:solidFill>
                  <a:srgbClr val="FAFAFA"/>
                </a:solidFill>
                <a:latin typeface="Calibri"/>
                <a:cs typeface="Calibri"/>
              </a:rPr>
              <a:t>Cloud</a:t>
            </a:r>
            <a:endParaRPr sz="1200">
              <a:latin typeface="Calibri"/>
              <a:cs typeface="Calibri"/>
            </a:endParaRPr>
          </a:p>
          <a:p>
            <a:pPr>
              <a:lnSpc>
                <a:spcPct val="100000"/>
              </a:lnSpc>
            </a:pPr>
            <a:endParaRPr sz="1400">
              <a:latin typeface="Calibri"/>
              <a:cs typeface="Calibri"/>
            </a:endParaRPr>
          </a:p>
          <a:p>
            <a:pPr>
              <a:lnSpc>
                <a:spcPct val="100000"/>
              </a:lnSpc>
              <a:spcBef>
                <a:spcPts val="40"/>
              </a:spcBef>
            </a:pPr>
            <a:endParaRPr sz="1400">
              <a:latin typeface="Calibri"/>
              <a:cs typeface="Calibri"/>
            </a:endParaRPr>
          </a:p>
          <a:p>
            <a:pPr marR="4617720" algn="ctr">
              <a:lnSpc>
                <a:spcPct val="100000"/>
              </a:lnSpc>
            </a:pPr>
            <a:r>
              <a:rPr sz="1200" spc="-10" dirty="0">
                <a:solidFill>
                  <a:srgbClr val="8FA7C4"/>
                </a:solidFill>
                <a:latin typeface="Calibri"/>
                <a:cs typeface="Calibri"/>
              </a:rPr>
              <a:t>Data</a:t>
            </a:r>
            <a:r>
              <a:rPr sz="1200" spc="-45" dirty="0">
                <a:solidFill>
                  <a:srgbClr val="8FA7C4"/>
                </a:solidFill>
                <a:latin typeface="Calibri"/>
                <a:cs typeface="Calibri"/>
              </a:rPr>
              <a:t> </a:t>
            </a:r>
            <a:r>
              <a:rPr sz="1200" spc="-5" dirty="0">
                <a:solidFill>
                  <a:srgbClr val="8FA7C4"/>
                </a:solidFill>
                <a:latin typeface="Calibri"/>
                <a:cs typeface="Calibri"/>
              </a:rPr>
              <a:t>center</a:t>
            </a:r>
            <a:endParaRPr sz="1200">
              <a:latin typeface="Calibri"/>
              <a:cs typeface="Calibri"/>
            </a:endParaRPr>
          </a:p>
          <a:p>
            <a:pPr>
              <a:lnSpc>
                <a:spcPct val="100000"/>
              </a:lnSpc>
            </a:pPr>
            <a:endParaRPr sz="1400">
              <a:latin typeface="Calibri"/>
              <a:cs typeface="Calibri"/>
            </a:endParaRPr>
          </a:p>
          <a:p>
            <a:pPr>
              <a:lnSpc>
                <a:spcPct val="100000"/>
              </a:lnSpc>
            </a:pPr>
            <a:endParaRPr sz="1400">
              <a:latin typeface="Calibri"/>
              <a:cs typeface="Calibri"/>
            </a:endParaRPr>
          </a:p>
          <a:p>
            <a:pPr>
              <a:lnSpc>
                <a:spcPct val="100000"/>
              </a:lnSpc>
            </a:pPr>
            <a:endParaRPr sz="1400">
              <a:latin typeface="Calibri"/>
              <a:cs typeface="Calibri"/>
            </a:endParaRPr>
          </a:p>
          <a:p>
            <a:pPr>
              <a:lnSpc>
                <a:spcPct val="100000"/>
              </a:lnSpc>
              <a:spcBef>
                <a:spcPts val="40"/>
              </a:spcBef>
            </a:pPr>
            <a:endParaRPr sz="1550">
              <a:latin typeface="Calibri"/>
              <a:cs typeface="Calibri"/>
            </a:endParaRPr>
          </a:p>
          <a:p>
            <a:pPr marL="763270" algn="ctr">
              <a:lnSpc>
                <a:spcPct val="100000"/>
              </a:lnSpc>
              <a:spcBef>
                <a:spcPts val="5"/>
              </a:spcBef>
            </a:pPr>
            <a:r>
              <a:rPr sz="1400" spc="-5" dirty="0">
                <a:solidFill>
                  <a:srgbClr val="FFFFFF"/>
                </a:solidFill>
                <a:latin typeface="Arial"/>
                <a:cs typeface="Arial"/>
              </a:rPr>
              <a:t>The</a:t>
            </a:r>
            <a:r>
              <a:rPr sz="1400" spc="-50" dirty="0">
                <a:solidFill>
                  <a:srgbClr val="FFFFFF"/>
                </a:solidFill>
                <a:latin typeface="Arial"/>
                <a:cs typeface="Arial"/>
              </a:rPr>
              <a:t> </a:t>
            </a:r>
            <a:r>
              <a:rPr sz="1400" spc="-5" dirty="0">
                <a:solidFill>
                  <a:srgbClr val="FFFFFF"/>
                </a:solidFill>
                <a:latin typeface="Arial"/>
                <a:cs typeface="Arial"/>
              </a:rPr>
              <a:t>Internet</a:t>
            </a:r>
            <a:endParaRPr sz="1400">
              <a:latin typeface="Arial"/>
              <a:cs typeface="Arial"/>
            </a:endParaRPr>
          </a:p>
        </p:txBody>
      </p:sp>
      <p:grpSp>
        <p:nvGrpSpPr>
          <p:cNvPr id="5" name="object 5"/>
          <p:cNvGrpSpPr/>
          <p:nvPr/>
        </p:nvGrpSpPr>
        <p:grpSpPr>
          <a:xfrm>
            <a:off x="1165171" y="3925387"/>
            <a:ext cx="2294255" cy="1534160"/>
            <a:chOff x="1165171" y="3925387"/>
            <a:chExt cx="2294255" cy="1534160"/>
          </a:xfrm>
        </p:grpSpPr>
        <p:pic>
          <p:nvPicPr>
            <p:cNvPr id="6" name="object 6"/>
            <p:cNvPicPr/>
            <p:nvPr/>
          </p:nvPicPr>
          <p:blipFill>
            <a:blip r:embed="rId3" cstate="print"/>
            <a:stretch>
              <a:fillRect/>
            </a:stretch>
          </p:blipFill>
          <p:spPr>
            <a:xfrm>
              <a:off x="2150789" y="4310329"/>
              <a:ext cx="330200" cy="330200"/>
            </a:xfrm>
            <a:prstGeom prst="rect">
              <a:avLst/>
            </a:prstGeom>
          </p:spPr>
        </p:pic>
        <p:pic>
          <p:nvPicPr>
            <p:cNvPr id="7" name="object 7"/>
            <p:cNvPicPr/>
            <p:nvPr/>
          </p:nvPicPr>
          <p:blipFill>
            <a:blip r:embed="rId4" cstate="print"/>
            <a:stretch>
              <a:fillRect/>
            </a:stretch>
          </p:blipFill>
          <p:spPr>
            <a:xfrm>
              <a:off x="1165171" y="3925387"/>
              <a:ext cx="1211316" cy="1211316"/>
            </a:xfrm>
            <a:prstGeom prst="rect">
              <a:avLst/>
            </a:prstGeom>
          </p:spPr>
        </p:pic>
        <p:pic>
          <p:nvPicPr>
            <p:cNvPr id="8" name="object 8"/>
            <p:cNvPicPr/>
            <p:nvPr/>
          </p:nvPicPr>
          <p:blipFill>
            <a:blip r:embed="rId5" cstate="print"/>
            <a:stretch>
              <a:fillRect/>
            </a:stretch>
          </p:blipFill>
          <p:spPr>
            <a:xfrm>
              <a:off x="2424658" y="4424667"/>
              <a:ext cx="1034393" cy="1034393"/>
            </a:xfrm>
            <a:prstGeom prst="rect">
              <a:avLst/>
            </a:prstGeom>
          </p:spPr>
        </p:pic>
      </p:grpSp>
      <p:pic>
        <p:nvPicPr>
          <p:cNvPr id="9" name="object 9"/>
          <p:cNvPicPr/>
          <p:nvPr/>
        </p:nvPicPr>
        <p:blipFill>
          <a:blip r:embed="rId6" cstate="print"/>
          <a:stretch>
            <a:fillRect/>
          </a:stretch>
        </p:blipFill>
        <p:spPr>
          <a:xfrm>
            <a:off x="7795172" y="3699212"/>
            <a:ext cx="330200" cy="330200"/>
          </a:xfrm>
          <a:prstGeom prst="rect">
            <a:avLst/>
          </a:prstGeom>
        </p:spPr>
      </p:pic>
      <p:pic>
        <p:nvPicPr>
          <p:cNvPr id="10" name="object 10"/>
          <p:cNvPicPr/>
          <p:nvPr/>
        </p:nvPicPr>
        <p:blipFill>
          <a:blip r:embed="rId5" cstate="print"/>
          <a:stretch>
            <a:fillRect/>
          </a:stretch>
        </p:blipFill>
        <p:spPr>
          <a:xfrm>
            <a:off x="8404430" y="3887961"/>
            <a:ext cx="1707395" cy="1707395"/>
          </a:xfrm>
          <a:prstGeom prst="rect">
            <a:avLst/>
          </a:prstGeom>
        </p:spPr>
      </p:pic>
      <p:pic>
        <p:nvPicPr>
          <p:cNvPr id="11" name="object 11"/>
          <p:cNvPicPr/>
          <p:nvPr/>
        </p:nvPicPr>
        <p:blipFill>
          <a:blip r:embed="rId7" cstate="print"/>
          <a:stretch>
            <a:fillRect/>
          </a:stretch>
        </p:blipFill>
        <p:spPr>
          <a:xfrm>
            <a:off x="5140614" y="4315528"/>
            <a:ext cx="1043152" cy="1043152"/>
          </a:xfrm>
          <a:prstGeom prst="rect">
            <a:avLst/>
          </a:prstGeom>
        </p:spPr>
      </p:pic>
      <p:grpSp>
        <p:nvGrpSpPr>
          <p:cNvPr id="12" name="object 12"/>
          <p:cNvGrpSpPr/>
          <p:nvPr/>
        </p:nvGrpSpPr>
        <p:grpSpPr>
          <a:xfrm>
            <a:off x="0" y="270212"/>
            <a:ext cx="12192000" cy="6588125"/>
            <a:chOff x="0" y="270212"/>
            <a:chExt cx="12192000" cy="6588125"/>
          </a:xfrm>
        </p:grpSpPr>
        <p:sp>
          <p:nvSpPr>
            <p:cNvPr id="13" name="object 13"/>
            <p:cNvSpPr/>
            <p:nvPr/>
          </p:nvSpPr>
          <p:spPr>
            <a:xfrm>
              <a:off x="0" y="270212"/>
              <a:ext cx="12192000" cy="6588125"/>
            </a:xfrm>
            <a:custGeom>
              <a:avLst/>
              <a:gdLst/>
              <a:ahLst/>
              <a:cxnLst/>
              <a:rect l="l" t="t" r="r" b="b"/>
              <a:pathLst>
                <a:path w="12192000" h="6588125">
                  <a:moveTo>
                    <a:pt x="12192000" y="0"/>
                  </a:moveTo>
                  <a:lnTo>
                    <a:pt x="0" y="0"/>
                  </a:lnTo>
                  <a:lnTo>
                    <a:pt x="0" y="6587787"/>
                  </a:lnTo>
                  <a:lnTo>
                    <a:pt x="12192000" y="6587787"/>
                  </a:lnTo>
                  <a:lnTo>
                    <a:pt x="12192000" y="0"/>
                  </a:lnTo>
                  <a:close/>
                </a:path>
              </a:pathLst>
            </a:custGeom>
            <a:solidFill>
              <a:srgbClr val="232F3D"/>
            </a:solidFill>
          </p:spPr>
          <p:txBody>
            <a:bodyPr wrap="square" lIns="0" tIns="0" rIns="0" bIns="0" rtlCol="0"/>
            <a:lstStyle/>
            <a:p>
              <a:endParaRPr/>
            </a:p>
          </p:txBody>
        </p:sp>
        <p:pic>
          <p:nvPicPr>
            <p:cNvPr id="14" name="object 14"/>
            <p:cNvPicPr/>
            <p:nvPr/>
          </p:nvPicPr>
          <p:blipFill>
            <a:blip r:embed="rId8" cstate="print"/>
            <a:stretch>
              <a:fillRect/>
            </a:stretch>
          </p:blipFill>
          <p:spPr>
            <a:xfrm>
              <a:off x="9550398" y="6454199"/>
              <a:ext cx="2641601" cy="403801"/>
            </a:xfrm>
            <a:prstGeom prst="rect">
              <a:avLst/>
            </a:prstGeom>
          </p:spPr>
        </p:pic>
      </p:grpSp>
      <p:sp>
        <p:nvSpPr>
          <p:cNvPr id="15" name="object 15"/>
          <p:cNvSpPr txBox="1">
            <a:spLocks noGrp="1"/>
          </p:cNvSpPr>
          <p:nvPr>
            <p:ph type="title"/>
          </p:nvPr>
        </p:nvSpPr>
        <p:spPr>
          <a:xfrm>
            <a:off x="244994" y="574504"/>
            <a:ext cx="571690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2:</a:t>
            </a:r>
            <a:r>
              <a:rPr sz="2400" b="0" spc="-15" dirty="0">
                <a:solidFill>
                  <a:srgbClr val="FFFFFF"/>
                </a:solidFill>
                <a:latin typeface="Calibri"/>
                <a:cs typeface="Calibri"/>
              </a:rPr>
              <a:t> </a:t>
            </a:r>
            <a:r>
              <a:rPr sz="2400" b="0" spc="-10" dirty="0">
                <a:solidFill>
                  <a:srgbClr val="FFFFFF"/>
                </a:solidFill>
                <a:latin typeface="Calibri"/>
                <a:cs typeface="Calibri"/>
              </a:rPr>
              <a:t>Deployment </a:t>
            </a:r>
            <a:r>
              <a:rPr sz="2400" b="0" spc="-5" dirty="0">
                <a:solidFill>
                  <a:srgbClr val="FFFFFF"/>
                </a:solidFill>
                <a:latin typeface="Calibri"/>
                <a:cs typeface="Calibri"/>
              </a:rPr>
              <a:t>Models</a:t>
            </a:r>
            <a:r>
              <a:rPr sz="2400" b="0" spc="-10" dirty="0">
                <a:solidFill>
                  <a:srgbClr val="FFFFFF"/>
                </a:solidFill>
                <a:latin typeface="Calibri"/>
                <a:cs typeface="Calibri"/>
              </a:rPr>
              <a:t> </a:t>
            </a:r>
            <a:r>
              <a:rPr sz="2400" b="0" dirty="0">
                <a:solidFill>
                  <a:srgbClr val="FFFFFF"/>
                </a:solidFill>
                <a:latin typeface="Calibri"/>
                <a:cs typeface="Calibri"/>
              </a:rPr>
              <a:t>–</a:t>
            </a:r>
            <a:r>
              <a:rPr sz="2400" b="0" spc="-10" dirty="0">
                <a:solidFill>
                  <a:srgbClr val="FFFFFF"/>
                </a:solidFill>
                <a:latin typeface="Calibri"/>
                <a:cs typeface="Calibri"/>
              </a:rPr>
              <a:t> </a:t>
            </a:r>
            <a:r>
              <a:rPr sz="2400" b="0" dirty="0">
                <a:solidFill>
                  <a:srgbClr val="FFFFFF"/>
                </a:solidFill>
                <a:latin typeface="Calibri"/>
                <a:cs typeface="Calibri"/>
              </a:rPr>
              <a:t>Hybrid</a:t>
            </a:r>
            <a:r>
              <a:rPr sz="2400" b="0" spc="-5" dirty="0">
                <a:solidFill>
                  <a:srgbClr val="FFFFFF"/>
                </a:solidFill>
                <a:latin typeface="Calibri"/>
                <a:cs typeface="Calibri"/>
              </a:rPr>
              <a:t> Cloud</a:t>
            </a:r>
            <a:endParaRPr sz="2400">
              <a:latin typeface="Calibri"/>
              <a:cs typeface="Calibri"/>
            </a:endParaRPr>
          </a:p>
        </p:txBody>
      </p:sp>
      <p:sp>
        <p:nvSpPr>
          <p:cNvPr id="16" name="object 16"/>
          <p:cNvSpPr/>
          <p:nvPr/>
        </p:nvSpPr>
        <p:spPr>
          <a:xfrm>
            <a:off x="2150789" y="4580542"/>
            <a:ext cx="1513840" cy="1048385"/>
          </a:xfrm>
          <a:custGeom>
            <a:avLst/>
            <a:gdLst/>
            <a:ahLst/>
            <a:cxnLst/>
            <a:rect l="l" t="t" r="r" b="b"/>
            <a:pathLst>
              <a:path w="1513839" h="1048385">
                <a:moveTo>
                  <a:pt x="0" y="0"/>
                </a:moveTo>
                <a:lnTo>
                  <a:pt x="1513818" y="0"/>
                </a:lnTo>
                <a:lnTo>
                  <a:pt x="1513818" y="1048352"/>
                </a:lnTo>
                <a:lnTo>
                  <a:pt x="0" y="1048352"/>
                </a:lnTo>
                <a:lnTo>
                  <a:pt x="0" y="0"/>
                </a:lnTo>
                <a:close/>
              </a:path>
            </a:pathLst>
          </a:custGeom>
          <a:ln w="12700">
            <a:solidFill>
              <a:srgbClr val="8FA7C4"/>
            </a:solidFill>
          </a:ln>
        </p:spPr>
        <p:txBody>
          <a:bodyPr wrap="square" lIns="0" tIns="0" rIns="0" bIns="0" rtlCol="0"/>
          <a:lstStyle/>
          <a:p>
            <a:endParaRPr/>
          </a:p>
        </p:txBody>
      </p:sp>
      <p:sp>
        <p:nvSpPr>
          <p:cNvPr id="17" name="object 17"/>
          <p:cNvSpPr txBox="1"/>
          <p:nvPr/>
        </p:nvSpPr>
        <p:spPr>
          <a:xfrm>
            <a:off x="2595289" y="4646632"/>
            <a:ext cx="74549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FA7C4"/>
                </a:solidFill>
                <a:latin typeface="Calibri"/>
                <a:cs typeface="Calibri"/>
              </a:rPr>
              <a:t>Data</a:t>
            </a:r>
            <a:r>
              <a:rPr sz="1200" spc="-55" dirty="0">
                <a:solidFill>
                  <a:srgbClr val="8FA7C4"/>
                </a:solidFill>
                <a:latin typeface="Calibri"/>
                <a:cs typeface="Calibri"/>
              </a:rPr>
              <a:t> </a:t>
            </a:r>
            <a:r>
              <a:rPr sz="1200" spc="-10" dirty="0">
                <a:solidFill>
                  <a:srgbClr val="8FA7C4"/>
                </a:solidFill>
                <a:latin typeface="Calibri"/>
                <a:cs typeface="Calibri"/>
              </a:rPr>
              <a:t>center</a:t>
            </a:r>
            <a:endParaRPr sz="1200">
              <a:latin typeface="Calibri"/>
              <a:cs typeface="Calibri"/>
            </a:endParaRPr>
          </a:p>
        </p:txBody>
      </p:sp>
      <p:grpSp>
        <p:nvGrpSpPr>
          <p:cNvPr id="18" name="object 18"/>
          <p:cNvGrpSpPr/>
          <p:nvPr/>
        </p:nvGrpSpPr>
        <p:grpSpPr>
          <a:xfrm>
            <a:off x="1165171" y="4195600"/>
            <a:ext cx="2294255" cy="1534160"/>
            <a:chOff x="1165171" y="4195600"/>
            <a:chExt cx="2294255" cy="1534160"/>
          </a:xfrm>
        </p:grpSpPr>
        <p:pic>
          <p:nvPicPr>
            <p:cNvPr id="19" name="object 19"/>
            <p:cNvPicPr/>
            <p:nvPr/>
          </p:nvPicPr>
          <p:blipFill>
            <a:blip r:embed="rId9" cstate="print"/>
            <a:stretch>
              <a:fillRect/>
            </a:stretch>
          </p:blipFill>
          <p:spPr>
            <a:xfrm>
              <a:off x="2150789" y="4580542"/>
              <a:ext cx="330200" cy="330200"/>
            </a:xfrm>
            <a:prstGeom prst="rect">
              <a:avLst/>
            </a:prstGeom>
          </p:spPr>
        </p:pic>
        <p:pic>
          <p:nvPicPr>
            <p:cNvPr id="20" name="object 20"/>
            <p:cNvPicPr/>
            <p:nvPr/>
          </p:nvPicPr>
          <p:blipFill>
            <a:blip r:embed="rId10" cstate="print"/>
            <a:stretch>
              <a:fillRect/>
            </a:stretch>
          </p:blipFill>
          <p:spPr>
            <a:xfrm>
              <a:off x="1165171" y="4195600"/>
              <a:ext cx="1211316" cy="1211316"/>
            </a:xfrm>
            <a:prstGeom prst="rect">
              <a:avLst/>
            </a:prstGeom>
          </p:spPr>
        </p:pic>
        <p:pic>
          <p:nvPicPr>
            <p:cNvPr id="21" name="object 21"/>
            <p:cNvPicPr/>
            <p:nvPr/>
          </p:nvPicPr>
          <p:blipFill>
            <a:blip r:embed="rId5" cstate="print"/>
            <a:stretch>
              <a:fillRect/>
            </a:stretch>
          </p:blipFill>
          <p:spPr>
            <a:xfrm>
              <a:off x="2424658" y="4694880"/>
              <a:ext cx="1034392" cy="1034392"/>
            </a:xfrm>
            <a:prstGeom prst="rect">
              <a:avLst/>
            </a:prstGeom>
          </p:spPr>
        </p:pic>
      </p:grpSp>
      <p:sp>
        <p:nvSpPr>
          <p:cNvPr id="22" name="object 22"/>
          <p:cNvSpPr txBox="1"/>
          <p:nvPr/>
        </p:nvSpPr>
        <p:spPr>
          <a:xfrm>
            <a:off x="7795172" y="3969425"/>
            <a:ext cx="2947670" cy="2009775"/>
          </a:xfrm>
          <a:prstGeom prst="rect">
            <a:avLst/>
          </a:prstGeom>
          <a:ln w="12700">
            <a:solidFill>
              <a:srgbClr val="FAFAFA"/>
            </a:solidFill>
          </a:ln>
        </p:spPr>
        <p:txBody>
          <a:bodyPr vert="horz" wrap="square" lIns="0" tIns="76835" rIns="0" bIns="0" rtlCol="0">
            <a:spAutoFit/>
          </a:bodyPr>
          <a:lstStyle/>
          <a:p>
            <a:pPr marL="457200">
              <a:lnSpc>
                <a:spcPct val="100000"/>
              </a:lnSpc>
              <a:spcBef>
                <a:spcPts val="605"/>
              </a:spcBef>
            </a:pPr>
            <a:r>
              <a:rPr sz="1200" spc="-20" dirty="0">
                <a:solidFill>
                  <a:srgbClr val="FAFAFA"/>
                </a:solidFill>
                <a:latin typeface="Calibri"/>
                <a:cs typeface="Calibri"/>
              </a:rPr>
              <a:t>AWS</a:t>
            </a:r>
            <a:r>
              <a:rPr sz="1200" spc="-40" dirty="0">
                <a:solidFill>
                  <a:srgbClr val="FAFAFA"/>
                </a:solidFill>
                <a:latin typeface="Calibri"/>
                <a:cs typeface="Calibri"/>
              </a:rPr>
              <a:t> </a:t>
            </a:r>
            <a:r>
              <a:rPr sz="1200" spc="-5" dirty="0">
                <a:solidFill>
                  <a:srgbClr val="FAFAFA"/>
                </a:solidFill>
                <a:latin typeface="Calibri"/>
                <a:cs typeface="Calibri"/>
              </a:rPr>
              <a:t>Cloud</a:t>
            </a:r>
            <a:endParaRPr sz="1200">
              <a:latin typeface="Calibri"/>
              <a:cs typeface="Calibri"/>
            </a:endParaRPr>
          </a:p>
        </p:txBody>
      </p:sp>
      <p:grpSp>
        <p:nvGrpSpPr>
          <p:cNvPr id="23" name="object 23"/>
          <p:cNvGrpSpPr/>
          <p:nvPr/>
        </p:nvGrpSpPr>
        <p:grpSpPr>
          <a:xfrm>
            <a:off x="3834498" y="3969425"/>
            <a:ext cx="6277610" cy="1896745"/>
            <a:chOff x="3834498" y="3969425"/>
            <a:chExt cx="6277610" cy="1896745"/>
          </a:xfrm>
        </p:grpSpPr>
        <p:pic>
          <p:nvPicPr>
            <p:cNvPr id="24" name="object 24"/>
            <p:cNvPicPr/>
            <p:nvPr/>
          </p:nvPicPr>
          <p:blipFill>
            <a:blip r:embed="rId11" cstate="print"/>
            <a:stretch>
              <a:fillRect/>
            </a:stretch>
          </p:blipFill>
          <p:spPr>
            <a:xfrm>
              <a:off x="7795172" y="3969425"/>
              <a:ext cx="330200" cy="330200"/>
            </a:xfrm>
            <a:prstGeom prst="rect">
              <a:avLst/>
            </a:prstGeom>
          </p:spPr>
        </p:pic>
        <p:pic>
          <p:nvPicPr>
            <p:cNvPr id="25" name="object 25"/>
            <p:cNvPicPr/>
            <p:nvPr/>
          </p:nvPicPr>
          <p:blipFill>
            <a:blip r:embed="rId5" cstate="print"/>
            <a:stretch>
              <a:fillRect/>
            </a:stretch>
          </p:blipFill>
          <p:spPr>
            <a:xfrm>
              <a:off x="8404430" y="4158174"/>
              <a:ext cx="1707395" cy="1707395"/>
            </a:xfrm>
            <a:prstGeom prst="rect">
              <a:avLst/>
            </a:prstGeom>
          </p:spPr>
        </p:pic>
        <p:sp>
          <p:nvSpPr>
            <p:cNvPr id="26" name="object 26"/>
            <p:cNvSpPr/>
            <p:nvPr/>
          </p:nvSpPr>
          <p:spPr>
            <a:xfrm>
              <a:off x="3834498" y="4985796"/>
              <a:ext cx="3674110" cy="103505"/>
            </a:xfrm>
            <a:custGeom>
              <a:avLst/>
              <a:gdLst/>
              <a:ahLst/>
              <a:cxnLst/>
              <a:rect l="l" t="t" r="r" b="b"/>
              <a:pathLst>
                <a:path w="3674109" h="103504">
                  <a:moveTo>
                    <a:pt x="3615065" y="1"/>
                  </a:moveTo>
                  <a:lnTo>
                    <a:pt x="3611054" y="267"/>
                  </a:lnTo>
                  <a:lnTo>
                    <a:pt x="3606435" y="5547"/>
                  </a:lnTo>
                  <a:lnTo>
                    <a:pt x="3606702" y="9558"/>
                  </a:lnTo>
                  <a:lnTo>
                    <a:pt x="3647423" y="45189"/>
                  </a:lnTo>
                  <a:lnTo>
                    <a:pt x="3664314" y="45189"/>
                  </a:lnTo>
                  <a:lnTo>
                    <a:pt x="3664314" y="57889"/>
                  </a:lnTo>
                  <a:lnTo>
                    <a:pt x="3647423" y="57889"/>
                  </a:lnTo>
                  <a:lnTo>
                    <a:pt x="3606702" y="93518"/>
                  </a:lnTo>
                  <a:lnTo>
                    <a:pt x="3606435" y="97530"/>
                  </a:lnTo>
                  <a:lnTo>
                    <a:pt x="3611054" y="102810"/>
                  </a:lnTo>
                  <a:lnTo>
                    <a:pt x="3615066" y="103075"/>
                  </a:lnTo>
                  <a:lnTo>
                    <a:pt x="3666709" y="57889"/>
                  </a:lnTo>
                  <a:lnTo>
                    <a:pt x="3664314" y="57889"/>
                  </a:lnTo>
                  <a:lnTo>
                    <a:pt x="3666710" y="57887"/>
                  </a:lnTo>
                  <a:lnTo>
                    <a:pt x="3673966" y="51539"/>
                  </a:lnTo>
                  <a:lnTo>
                    <a:pt x="3615065" y="1"/>
                  </a:lnTo>
                  <a:close/>
                </a:path>
                <a:path w="3674109" h="103504">
                  <a:moveTo>
                    <a:pt x="58900" y="0"/>
                  </a:moveTo>
                  <a:lnTo>
                    <a:pt x="0" y="51537"/>
                  </a:lnTo>
                  <a:lnTo>
                    <a:pt x="58900" y="103075"/>
                  </a:lnTo>
                  <a:lnTo>
                    <a:pt x="62911" y="102809"/>
                  </a:lnTo>
                  <a:lnTo>
                    <a:pt x="67530" y="97530"/>
                  </a:lnTo>
                  <a:lnTo>
                    <a:pt x="67263" y="93518"/>
                  </a:lnTo>
                  <a:lnTo>
                    <a:pt x="26542" y="57887"/>
                  </a:lnTo>
                  <a:lnTo>
                    <a:pt x="9650" y="57887"/>
                  </a:lnTo>
                  <a:lnTo>
                    <a:pt x="9650" y="45187"/>
                  </a:lnTo>
                  <a:lnTo>
                    <a:pt x="26542" y="45187"/>
                  </a:lnTo>
                  <a:lnTo>
                    <a:pt x="67263" y="9558"/>
                  </a:lnTo>
                  <a:lnTo>
                    <a:pt x="67530" y="5546"/>
                  </a:lnTo>
                  <a:lnTo>
                    <a:pt x="62911" y="266"/>
                  </a:lnTo>
                  <a:lnTo>
                    <a:pt x="58900" y="0"/>
                  </a:lnTo>
                  <a:close/>
                </a:path>
                <a:path w="3674109" h="103504">
                  <a:moveTo>
                    <a:pt x="3654680" y="51539"/>
                  </a:moveTo>
                  <a:lnTo>
                    <a:pt x="3647423" y="57889"/>
                  </a:lnTo>
                  <a:lnTo>
                    <a:pt x="3664314" y="57889"/>
                  </a:lnTo>
                  <a:lnTo>
                    <a:pt x="3664314" y="56318"/>
                  </a:lnTo>
                  <a:lnTo>
                    <a:pt x="3660141" y="56316"/>
                  </a:lnTo>
                  <a:lnTo>
                    <a:pt x="3654680" y="51539"/>
                  </a:lnTo>
                  <a:close/>
                </a:path>
                <a:path w="3674109" h="103504">
                  <a:moveTo>
                    <a:pt x="26542" y="45187"/>
                  </a:moveTo>
                  <a:lnTo>
                    <a:pt x="19285" y="51537"/>
                  </a:lnTo>
                  <a:lnTo>
                    <a:pt x="26542" y="57887"/>
                  </a:lnTo>
                  <a:lnTo>
                    <a:pt x="3647424" y="57887"/>
                  </a:lnTo>
                  <a:lnTo>
                    <a:pt x="3654680" y="51539"/>
                  </a:lnTo>
                  <a:lnTo>
                    <a:pt x="3647423" y="45189"/>
                  </a:lnTo>
                  <a:lnTo>
                    <a:pt x="26542" y="45187"/>
                  </a:lnTo>
                  <a:close/>
                </a:path>
                <a:path w="3674109" h="103504">
                  <a:moveTo>
                    <a:pt x="9650" y="45187"/>
                  </a:moveTo>
                  <a:lnTo>
                    <a:pt x="9650" y="57887"/>
                  </a:lnTo>
                  <a:lnTo>
                    <a:pt x="26542" y="57887"/>
                  </a:lnTo>
                  <a:lnTo>
                    <a:pt x="24747" y="56316"/>
                  </a:lnTo>
                  <a:lnTo>
                    <a:pt x="13823" y="56316"/>
                  </a:lnTo>
                  <a:lnTo>
                    <a:pt x="13823" y="46758"/>
                  </a:lnTo>
                  <a:lnTo>
                    <a:pt x="24747" y="46758"/>
                  </a:lnTo>
                  <a:lnTo>
                    <a:pt x="26542" y="45187"/>
                  </a:lnTo>
                  <a:lnTo>
                    <a:pt x="9650" y="45187"/>
                  </a:lnTo>
                  <a:close/>
                </a:path>
                <a:path w="3674109" h="103504">
                  <a:moveTo>
                    <a:pt x="3660142" y="46760"/>
                  </a:moveTo>
                  <a:lnTo>
                    <a:pt x="3654680" y="51539"/>
                  </a:lnTo>
                  <a:lnTo>
                    <a:pt x="3660142" y="56318"/>
                  </a:lnTo>
                  <a:lnTo>
                    <a:pt x="3660142" y="46760"/>
                  </a:lnTo>
                  <a:close/>
                </a:path>
                <a:path w="3674109" h="103504">
                  <a:moveTo>
                    <a:pt x="3664314" y="46760"/>
                  </a:moveTo>
                  <a:lnTo>
                    <a:pt x="3660142" y="46760"/>
                  </a:lnTo>
                  <a:lnTo>
                    <a:pt x="3660142" y="56318"/>
                  </a:lnTo>
                  <a:lnTo>
                    <a:pt x="3664314" y="56318"/>
                  </a:lnTo>
                  <a:lnTo>
                    <a:pt x="3664314" y="46760"/>
                  </a:lnTo>
                  <a:close/>
                </a:path>
                <a:path w="3674109" h="103504">
                  <a:moveTo>
                    <a:pt x="13823" y="46758"/>
                  </a:moveTo>
                  <a:lnTo>
                    <a:pt x="13823" y="56316"/>
                  </a:lnTo>
                  <a:lnTo>
                    <a:pt x="19285" y="51537"/>
                  </a:lnTo>
                  <a:lnTo>
                    <a:pt x="13823" y="46758"/>
                  </a:lnTo>
                  <a:close/>
                </a:path>
                <a:path w="3674109" h="103504">
                  <a:moveTo>
                    <a:pt x="19285" y="51537"/>
                  </a:moveTo>
                  <a:lnTo>
                    <a:pt x="13823" y="56316"/>
                  </a:lnTo>
                  <a:lnTo>
                    <a:pt x="24747" y="56316"/>
                  </a:lnTo>
                  <a:lnTo>
                    <a:pt x="19285" y="51537"/>
                  </a:lnTo>
                  <a:close/>
                </a:path>
                <a:path w="3674109" h="103504">
                  <a:moveTo>
                    <a:pt x="3647423" y="45189"/>
                  </a:moveTo>
                  <a:lnTo>
                    <a:pt x="3654682" y="51537"/>
                  </a:lnTo>
                  <a:lnTo>
                    <a:pt x="3660142" y="46760"/>
                  </a:lnTo>
                  <a:lnTo>
                    <a:pt x="3664314" y="46760"/>
                  </a:lnTo>
                  <a:lnTo>
                    <a:pt x="3664314" y="45189"/>
                  </a:lnTo>
                  <a:lnTo>
                    <a:pt x="3647423" y="45189"/>
                  </a:lnTo>
                  <a:close/>
                </a:path>
                <a:path w="3674109" h="103504">
                  <a:moveTo>
                    <a:pt x="24747" y="46758"/>
                  </a:moveTo>
                  <a:lnTo>
                    <a:pt x="13823" y="46758"/>
                  </a:lnTo>
                  <a:lnTo>
                    <a:pt x="19285" y="51537"/>
                  </a:lnTo>
                  <a:lnTo>
                    <a:pt x="24747" y="46758"/>
                  </a:lnTo>
                  <a:close/>
                </a:path>
              </a:pathLst>
            </a:custGeom>
            <a:solidFill>
              <a:srgbClr val="8FA7C4"/>
            </a:solidFill>
          </p:spPr>
          <p:txBody>
            <a:bodyPr wrap="square" lIns="0" tIns="0" rIns="0" bIns="0" rtlCol="0"/>
            <a:lstStyle/>
            <a:p>
              <a:endParaRPr/>
            </a:p>
          </p:txBody>
        </p:sp>
        <p:pic>
          <p:nvPicPr>
            <p:cNvPr id="27" name="object 27"/>
            <p:cNvPicPr/>
            <p:nvPr/>
          </p:nvPicPr>
          <p:blipFill>
            <a:blip r:embed="rId7" cstate="print"/>
            <a:stretch>
              <a:fillRect/>
            </a:stretch>
          </p:blipFill>
          <p:spPr>
            <a:xfrm>
              <a:off x="5140613" y="4585741"/>
              <a:ext cx="1043152" cy="1043152"/>
            </a:xfrm>
            <a:prstGeom prst="rect">
              <a:avLst/>
            </a:prstGeom>
          </p:spPr>
        </p:pic>
      </p:grpSp>
      <p:sp>
        <p:nvSpPr>
          <p:cNvPr id="28" name="object 28"/>
          <p:cNvSpPr txBox="1"/>
          <p:nvPr/>
        </p:nvSpPr>
        <p:spPr>
          <a:xfrm>
            <a:off x="5172445" y="5733752"/>
            <a:ext cx="98044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The</a:t>
            </a:r>
            <a:r>
              <a:rPr sz="1400" spc="-80" dirty="0">
                <a:solidFill>
                  <a:srgbClr val="FFFFFF"/>
                </a:solidFill>
                <a:latin typeface="Arial"/>
                <a:cs typeface="Arial"/>
              </a:rPr>
              <a:t> </a:t>
            </a:r>
            <a:r>
              <a:rPr sz="1400" spc="-5" dirty="0">
                <a:solidFill>
                  <a:srgbClr val="FFFFFF"/>
                </a:solidFill>
                <a:latin typeface="Arial"/>
                <a:cs typeface="Arial"/>
              </a:rPr>
              <a:t>Internet</a:t>
            </a:r>
            <a:endParaRPr sz="1400">
              <a:latin typeface="Arial"/>
              <a:cs typeface="Arial"/>
            </a:endParaRPr>
          </a:p>
        </p:txBody>
      </p:sp>
      <p:sp>
        <p:nvSpPr>
          <p:cNvPr id="29" name="object 29"/>
          <p:cNvSpPr txBox="1"/>
          <p:nvPr/>
        </p:nvSpPr>
        <p:spPr>
          <a:xfrm>
            <a:off x="1619256" y="1458424"/>
            <a:ext cx="8697595" cy="2522855"/>
          </a:xfrm>
          <a:prstGeom prst="rect">
            <a:avLst/>
          </a:prstGeom>
        </p:spPr>
        <p:txBody>
          <a:bodyPr vert="horz" wrap="square" lIns="0" tIns="12700" rIns="0" bIns="0" rtlCol="0">
            <a:spAutoFit/>
          </a:bodyPr>
          <a:lstStyle/>
          <a:p>
            <a:pPr marL="12700">
              <a:lnSpc>
                <a:spcPts val="2125"/>
              </a:lnSpc>
              <a:spcBef>
                <a:spcPts val="100"/>
              </a:spcBef>
            </a:pPr>
            <a:r>
              <a:rPr sz="1800" spc="-5" dirty="0">
                <a:solidFill>
                  <a:srgbClr val="FFFFFF"/>
                </a:solidFill>
                <a:latin typeface="Calibri"/>
                <a:cs typeface="Calibri"/>
              </a:rPr>
              <a:t>Benefits:</a:t>
            </a:r>
            <a:endParaRPr sz="1800">
              <a:latin typeface="Calibri"/>
              <a:cs typeface="Calibri"/>
            </a:endParaRPr>
          </a:p>
          <a:p>
            <a:pPr marL="298450" indent="-285750">
              <a:lnSpc>
                <a:spcPts val="2125"/>
              </a:lnSpc>
              <a:buFont typeface="Arial"/>
              <a:buChar char="•"/>
              <a:tabLst>
                <a:tab pos="297815" algn="l"/>
                <a:tab pos="298450" algn="l"/>
              </a:tabLst>
            </a:pPr>
            <a:r>
              <a:rPr sz="1800" spc="-10" dirty="0">
                <a:solidFill>
                  <a:srgbClr val="FFFFFF"/>
                </a:solidFill>
                <a:latin typeface="Calibri"/>
                <a:cs typeface="Calibri"/>
              </a:rPr>
              <a:t>Allows</a:t>
            </a:r>
            <a:r>
              <a:rPr sz="1800" dirty="0">
                <a:solidFill>
                  <a:srgbClr val="FFFFFF"/>
                </a:solidFill>
                <a:latin typeface="Calibri"/>
                <a:cs typeface="Calibri"/>
              </a:rPr>
              <a:t> </a:t>
            </a:r>
            <a:r>
              <a:rPr sz="1800" spc="-5" dirty="0">
                <a:solidFill>
                  <a:srgbClr val="FFFFFF"/>
                </a:solidFill>
                <a:latin typeface="Calibri"/>
                <a:cs typeface="Calibri"/>
              </a:rPr>
              <a:t>companies</a:t>
            </a:r>
            <a:r>
              <a:rPr sz="1800" spc="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15" dirty="0">
                <a:solidFill>
                  <a:srgbClr val="FFFFFF"/>
                </a:solidFill>
                <a:latin typeface="Calibri"/>
                <a:cs typeface="Calibri"/>
              </a:rPr>
              <a:t>keep</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critical</a:t>
            </a:r>
            <a:r>
              <a:rPr sz="1800" spc="10" dirty="0">
                <a:solidFill>
                  <a:srgbClr val="FFFFFF"/>
                </a:solidFill>
                <a:latin typeface="Calibri"/>
                <a:cs typeface="Calibri"/>
              </a:rPr>
              <a:t> </a:t>
            </a:r>
            <a:r>
              <a:rPr sz="1800" spc="-5" dirty="0">
                <a:solidFill>
                  <a:srgbClr val="FFFFFF"/>
                </a:solidFill>
                <a:latin typeface="Calibri"/>
                <a:cs typeface="Calibri"/>
              </a:rPr>
              <a:t>applications</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sensitive</a:t>
            </a:r>
            <a:r>
              <a:rPr sz="1800" spc="15" dirty="0">
                <a:solidFill>
                  <a:srgbClr val="FFFFFF"/>
                </a:solidFill>
                <a:latin typeface="Calibri"/>
                <a:cs typeface="Calibri"/>
              </a:rPr>
              <a:t> </a:t>
            </a:r>
            <a:r>
              <a:rPr sz="1800" spc="-15" dirty="0">
                <a:solidFill>
                  <a:srgbClr val="FFFFFF"/>
                </a:solidFill>
                <a:latin typeface="Calibri"/>
                <a:cs typeface="Calibri"/>
              </a:rPr>
              <a:t>data</a:t>
            </a:r>
            <a:r>
              <a:rPr sz="1800" spc="5"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10" dirty="0">
                <a:solidFill>
                  <a:srgbClr val="FFFFFF"/>
                </a:solidFill>
                <a:latin typeface="Calibri"/>
                <a:cs typeface="Calibri"/>
              </a:rPr>
              <a:t>traditional</a:t>
            </a:r>
            <a:r>
              <a:rPr sz="1800" spc="10" dirty="0">
                <a:solidFill>
                  <a:srgbClr val="FFFFFF"/>
                </a:solidFill>
                <a:latin typeface="Calibri"/>
                <a:cs typeface="Calibri"/>
              </a:rPr>
              <a:t> </a:t>
            </a:r>
            <a:r>
              <a:rPr sz="1800" spc="-15" dirty="0">
                <a:solidFill>
                  <a:srgbClr val="FFFFFF"/>
                </a:solidFill>
                <a:latin typeface="Calibri"/>
                <a:cs typeface="Calibri"/>
              </a:rPr>
              <a:t>data</a:t>
            </a:r>
            <a:endParaRPr sz="1800">
              <a:latin typeface="Calibri"/>
              <a:cs typeface="Calibri"/>
            </a:endParaRPr>
          </a:p>
          <a:p>
            <a:pPr marL="298450">
              <a:lnSpc>
                <a:spcPct val="100000"/>
              </a:lnSpc>
              <a:spcBef>
                <a:spcPts val="45"/>
              </a:spcBef>
            </a:pPr>
            <a:r>
              <a:rPr sz="1800" spc="-10" dirty="0">
                <a:solidFill>
                  <a:srgbClr val="FFFFFF"/>
                </a:solidFill>
                <a:latin typeface="Calibri"/>
                <a:cs typeface="Calibri"/>
              </a:rPr>
              <a:t>center</a:t>
            </a:r>
            <a:r>
              <a:rPr sz="1800" spc="-5" dirty="0">
                <a:solidFill>
                  <a:srgbClr val="FFFFFF"/>
                </a:solidFill>
                <a:latin typeface="Calibri"/>
                <a:cs typeface="Calibri"/>
              </a:rPr>
              <a:t> </a:t>
            </a:r>
            <a:r>
              <a:rPr sz="1800" spc="-10" dirty="0">
                <a:solidFill>
                  <a:srgbClr val="FFFFFF"/>
                </a:solidFill>
                <a:latin typeface="Calibri"/>
                <a:cs typeface="Calibri"/>
              </a:rPr>
              <a:t>environment</a:t>
            </a:r>
            <a:r>
              <a:rPr sz="1800" spc="-5" dirty="0">
                <a:solidFill>
                  <a:srgbClr val="FFFFFF"/>
                </a:solidFill>
                <a:latin typeface="Calibri"/>
                <a:cs typeface="Calibri"/>
              </a:rPr>
              <a:t> </a:t>
            </a:r>
            <a:r>
              <a:rPr sz="1800" dirty="0">
                <a:solidFill>
                  <a:srgbClr val="FFFFFF"/>
                </a:solidFill>
                <a:latin typeface="Calibri"/>
                <a:cs typeface="Calibri"/>
              </a:rPr>
              <a:t>or</a:t>
            </a:r>
            <a:r>
              <a:rPr sz="1800" spc="-5" dirty="0">
                <a:solidFill>
                  <a:srgbClr val="FFFFFF"/>
                </a:solidFill>
                <a:latin typeface="Calibri"/>
                <a:cs typeface="Calibri"/>
              </a:rPr>
              <a:t> </a:t>
            </a:r>
            <a:r>
              <a:rPr sz="1800" spc="-15" dirty="0">
                <a:solidFill>
                  <a:srgbClr val="FFFFFF"/>
                </a:solidFill>
                <a:latin typeface="Calibri"/>
                <a:cs typeface="Calibri"/>
              </a:rPr>
              <a:t>private</a:t>
            </a:r>
            <a:r>
              <a:rPr sz="1800" spc="5" dirty="0">
                <a:solidFill>
                  <a:srgbClr val="FFFFFF"/>
                </a:solidFill>
                <a:latin typeface="Calibri"/>
                <a:cs typeface="Calibri"/>
              </a:rPr>
              <a:t> </a:t>
            </a:r>
            <a:r>
              <a:rPr sz="1800" spc="-5" dirty="0">
                <a:solidFill>
                  <a:srgbClr val="FFFFFF"/>
                </a:solidFill>
                <a:latin typeface="Calibri"/>
                <a:cs typeface="Calibri"/>
              </a:rPr>
              <a:t>cloud</a:t>
            </a:r>
            <a:endParaRPr sz="1800">
              <a:latin typeface="Calibri"/>
              <a:cs typeface="Calibri"/>
            </a:endParaRPr>
          </a:p>
          <a:p>
            <a:pPr marL="298450" marR="5080" indent="-285750">
              <a:lnSpc>
                <a:spcPts val="2090"/>
              </a:lnSpc>
              <a:spcBef>
                <a:spcPts val="175"/>
              </a:spcBef>
              <a:buFont typeface="Arial"/>
              <a:buChar char="•"/>
              <a:tabLst>
                <a:tab pos="297815" algn="l"/>
                <a:tab pos="298450" algn="l"/>
              </a:tabLst>
            </a:pPr>
            <a:r>
              <a:rPr sz="1800" spc="-55" dirty="0">
                <a:solidFill>
                  <a:srgbClr val="FFFFFF"/>
                </a:solidFill>
                <a:latin typeface="Calibri"/>
                <a:cs typeface="Calibri"/>
              </a:rPr>
              <a:t>Take</a:t>
            </a:r>
            <a:r>
              <a:rPr sz="1800" spc="10" dirty="0">
                <a:solidFill>
                  <a:srgbClr val="FFFFFF"/>
                </a:solidFill>
                <a:latin typeface="Calibri"/>
                <a:cs typeface="Calibri"/>
              </a:rPr>
              <a:t> </a:t>
            </a:r>
            <a:r>
              <a:rPr sz="1800" spc="-10" dirty="0">
                <a:solidFill>
                  <a:srgbClr val="FFFFFF"/>
                </a:solidFill>
                <a:latin typeface="Calibri"/>
                <a:cs typeface="Calibri"/>
              </a:rPr>
              <a:t>advantage</a:t>
            </a:r>
            <a:r>
              <a:rPr sz="1800" spc="10"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5" dirty="0">
                <a:solidFill>
                  <a:srgbClr val="FFFFFF"/>
                </a:solidFill>
                <a:latin typeface="Calibri"/>
                <a:cs typeface="Calibri"/>
              </a:rPr>
              <a:t>public</a:t>
            </a:r>
            <a:r>
              <a:rPr sz="1800" spc="5" dirty="0">
                <a:solidFill>
                  <a:srgbClr val="FFFFFF"/>
                </a:solidFill>
                <a:latin typeface="Calibri"/>
                <a:cs typeface="Calibri"/>
              </a:rPr>
              <a:t> </a:t>
            </a:r>
            <a:r>
              <a:rPr sz="1800" spc="-5" dirty="0">
                <a:solidFill>
                  <a:srgbClr val="FFFFFF"/>
                </a:solidFill>
                <a:latin typeface="Calibri"/>
                <a:cs typeface="Calibri"/>
              </a:rPr>
              <a:t>cloud</a:t>
            </a:r>
            <a:r>
              <a:rPr sz="1800" spc="15" dirty="0">
                <a:solidFill>
                  <a:srgbClr val="FFFFFF"/>
                </a:solidFill>
                <a:latin typeface="Calibri"/>
                <a:cs typeface="Calibri"/>
              </a:rPr>
              <a:t> </a:t>
            </a:r>
            <a:r>
              <a:rPr sz="1800" spc="-10" dirty="0">
                <a:solidFill>
                  <a:srgbClr val="FFFFFF"/>
                </a:solidFill>
                <a:latin typeface="Calibri"/>
                <a:cs typeface="Calibri"/>
              </a:rPr>
              <a:t>resources</a:t>
            </a:r>
            <a:r>
              <a:rPr sz="1800" spc="5" dirty="0">
                <a:solidFill>
                  <a:srgbClr val="FFFFFF"/>
                </a:solidFill>
                <a:latin typeface="Calibri"/>
                <a:cs typeface="Calibri"/>
              </a:rPr>
              <a:t> </a:t>
            </a:r>
            <a:r>
              <a:rPr sz="1800" spc="-20" dirty="0">
                <a:solidFill>
                  <a:srgbClr val="FFFFFF"/>
                </a:solidFill>
                <a:latin typeface="Calibri"/>
                <a:cs typeface="Calibri"/>
              </a:rPr>
              <a:t>like</a:t>
            </a:r>
            <a:r>
              <a:rPr sz="1800" spc="10" dirty="0">
                <a:solidFill>
                  <a:srgbClr val="FFFFFF"/>
                </a:solidFill>
                <a:latin typeface="Calibri"/>
                <a:cs typeface="Calibri"/>
              </a:rPr>
              <a:t> </a:t>
            </a:r>
            <a:r>
              <a:rPr sz="1800" spc="-5" dirty="0">
                <a:solidFill>
                  <a:srgbClr val="FFFFFF"/>
                </a:solidFill>
                <a:latin typeface="Calibri"/>
                <a:cs typeface="Calibri"/>
              </a:rPr>
              <a:t>SaaS,</a:t>
            </a:r>
            <a:r>
              <a:rPr sz="1800" spc="10"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5" dirty="0">
                <a:solidFill>
                  <a:srgbClr val="FFFFFF"/>
                </a:solidFill>
                <a:latin typeface="Calibri"/>
                <a:cs typeface="Calibri"/>
              </a:rPr>
              <a:t>latest</a:t>
            </a:r>
            <a:r>
              <a:rPr sz="1800" spc="5" dirty="0">
                <a:solidFill>
                  <a:srgbClr val="FFFFFF"/>
                </a:solidFill>
                <a:latin typeface="Calibri"/>
                <a:cs typeface="Calibri"/>
              </a:rPr>
              <a:t> </a:t>
            </a:r>
            <a:r>
              <a:rPr sz="1800" spc="-5" dirty="0">
                <a:solidFill>
                  <a:srgbClr val="FFFFFF"/>
                </a:solidFill>
                <a:latin typeface="Calibri"/>
                <a:cs typeface="Calibri"/>
              </a:rPr>
              <a:t>applications,</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IaaS,</a:t>
            </a:r>
            <a:r>
              <a:rPr sz="1800" spc="10" dirty="0">
                <a:solidFill>
                  <a:srgbClr val="FFFFFF"/>
                </a:solidFill>
                <a:latin typeface="Calibri"/>
                <a:cs typeface="Calibri"/>
              </a:rPr>
              <a:t> </a:t>
            </a:r>
            <a:r>
              <a:rPr sz="1800" spc="-15" dirty="0">
                <a:solidFill>
                  <a:srgbClr val="FFFFFF"/>
                </a:solidFill>
                <a:latin typeface="Calibri"/>
                <a:cs typeface="Calibri"/>
              </a:rPr>
              <a:t>for </a:t>
            </a:r>
            <a:r>
              <a:rPr sz="1800" spc="-390" dirty="0">
                <a:solidFill>
                  <a:srgbClr val="FFFFFF"/>
                </a:solidFill>
                <a:latin typeface="Calibri"/>
                <a:cs typeface="Calibri"/>
              </a:rPr>
              <a:t> </a:t>
            </a:r>
            <a:r>
              <a:rPr sz="1800" spc="-10" dirty="0">
                <a:solidFill>
                  <a:srgbClr val="FFFFFF"/>
                </a:solidFill>
                <a:latin typeface="Calibri"/>
                <a:cs typeface="Calibri"/>
              </a:rPr>
              <a:t>elastic</a:t>
            </a:r>
            <a:r>
              <a:rPr sz="1800" dirty="0">
                <a:solidFill>
                  <a:srgbClr val="FFFFFF"/>
                </a:solidFill>
                <a:latin typeface="Calibri"/>
                <a:cs typeface="Calibri"/>
              </a:rPr>
              <a:t> </a:t>
            </a:r>
            <a:r>
              <a:rPr sz="1800" spc="-5" dirty="0">
                <a:solidFill>
                  <a:srgbClr val="FFFFFF"/>
                </a:solidFill>
                <a:latin typeface="Calibri"/>
                <a:cs typeface="Calibri"/>
              </a:rPr>
              <a:t>virtual</a:t>
            </a:r>
            <a:r>
              <a:rPr sz="1800" spc="5" dirty="0">
                <a:solidFill>
                  <a:srgbClr val="FFFFFF"/>
                </a:solidFill>
                <a:latin typeface="Calibri"/>
                <a:cs typeface="Calibri"/>
              </a:rPr>
              <a:t> </a:t>
            </a:r>
            <a:r>
              <a:rPr sz="1800" spc="-10" dirty="0">
                <a:solidFill>
                  <a:srgbClr val="FFFFFF"/>
                </a:solidFill>
                <a:latin typeface="Calibri"/>
                <a:cs typeface="Calibri"/>
              </a:rPr>
              <a:t>resources</a:t>
            </a:r>
            <a:endParaRPr sz="1800">
              <a:latin typeface="Calibri"/>
              <a:cs typeface="Calibri"/>
            </a:endParaRPr>
          </a:p>
          <a:p>
            <a:pPr marL="298450" indent="-285750">
              <a:lnSpc>
                <a:spcPts val="2150"/>
              </a:lnSpc>
              <a:buFont typeface="Arial"/>
              <a:buChar char="•"/>
              <a:tabLst>
                <a:tab pos="297815" algn="l"/>
                <a:tab pos="298450" algn="l"/>
              </a:tabLst>
            </a:pPr>
            <a:r>
              <a:rPr sz="1800" spc="-15" dirty="0">
                <a:solidFill>
                  <a:srgbClr val="FFFFFF"/>
                </a:solidFill>
                <a:latin typeface="Calibri"/>
                <a:cs typeface="Calibri"/>
              </a:rPr>
              <a:t>Facilitates</a:t>
            </a:r>
            <a:r>
              <a:rPr sz="1800" dirty="0">
                <a:solidFill>
                  <a:srgbClr val="FFFFFF"/>
                </a:solidFill>
                <a:latin typeface="Calibri"/>
                <a:cs typeface="Calibri"/>
              </a:rPr>
              <a:t> </a:t>
            </a:r>
            <a:r>
              <a:rPr sz="1800" spc="-5" dirty="0">
                <a:solidFill>
                  <a:srgbClr val="FFFFFF"/>
                </a:solidFill>
                <a:latin typeface="Calibri"/>
                <a:cs typeface="Calibri"/>
              </a:rPr>
              <a:t>portability</a:t>
            </a:r>
            <a:r>
              <a:rPr sz="1800" spc="5"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10" dirty="0">
                <a:solidFill>
                  <a:srgbClr val="FFFFFF"/>
                </a:solidFill>
                <a:latin typeface="Calibri"/>
                <a:cs typeface="Calibri"/>
              </a:rPr>
              <a:t>data,</a:t>
            </a:r>
            <a:r>
              <a:rPr sz="1800" spc="10" dirty="0">
                <a:solidFill>
                  <a:srgbClr val="FFFFFF"/>
                </a:solidFill>
                <a:latin typeface="Calibri"/>
                <a:cs typeface="Calibri"/>
              </a:rPr>
              <a:t> </a:t>
            </a:r>
            <a:r>
              <a:rPr sz="1800" spc="-5" dirty="0">
                <a:solidFill>
                  <a:srgbClr val="FFFFFF"/>
                </a:solidFill>
                <a:latin typeface="Calibri"/>
                <a:cs typeface="Calibri"/>
              </a:rPr>
              <a:t>apps</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services</a:t>
            </a:r>
            <a:r>
              <a:rPr sz="1800" spc="5"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10" dirty="0">
                <a:solidFill>
                  <a:srgbClr val="FFFFFF"/>
                </a:solidFill>
                <a:latin typeface="Calibri"/>
                <a:cs typeface="Calibri"/>
              </a:rPr>
              <a:t>more</a:t>
            </a:r>
            <a:r>
              <a:rPr sz="1800" spc="15" dirty="0">
                <a:solidFill>
                  <a:srgbClr val="FFFFFF"/>
                </a:solidFill>
                <a:latin typeface="Calibri"/>
                <a:cs typeface="Calibri"/>
              </a:rPr>
              <a:t> </a:t>
            </a:r>
            <a:r>
              <a:rPr sz="1800" spc="-5" dirty="0">
                <a:solidFill>
                  <a:srgbClr val="FFFFFF"/>
                </a:solidFill>
                <a:latin typeface="Calibri"/>
                <a:cs typeface="Calibri"/>
              </a:rPr>
              <a:t>choices</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5" dirty="0">
                <a:solidFill>
                  <a:srgbClr val="FFFFFF"/>
                </a:solidFill>
                <a:latin typeface="Calibri"/>
                <a:cs typeface="Calibri"/>
              </a:rPr>
              <a:t>deployment</a:t>
            </a:r>
            <a:r>
              <a:rPr sz="1800" dirty="0">
                <a:solidFill>
                  <a:srgbClr val="FFFFFF"/>
                </a:solidFill>
                <a:latin typeface="Calibri"/>
                <a:cs typeface="Calibri"/>
              </a:rPr>
              <a:t> </a:t>
            </a:r>
            <a:r>
              <a:rPr sz="1800" spc="-5" dirty="0">
                <a:solidFill>
                  <a:srgbClr val="FFFFFF"/>
                </a:solidFill>
                <a:latin typeface="Calibri"/>
                <a:cs typeface="Calibri"/>
              </a:rPr>
              <a:t>models</a:t>
            </a:r>
            <a:endParaRPr sz="1800">
              <a:latin typeface="Calibri"/>
              <a:cs typeface="Calibri"/>
            </a:endParaRPr>
          </a:p>
          <a:p>
            <a:pPr>
              <a:lnSpc>
                <a:spcPct val="100000"/>
              </a:lnSpc>
            </a:pPr>
            <a:endParaRPr sz="2700">
              <a:latin typeface="Calibri"/>
              <a:cs typeface="Calibri"/>
            </a:endParaRPr>
          </a:p>
          <a:p>
            <a:pPr marL="7145655">
              <a:lnSpc>
                <a:spcPts val="1705"/>
              </a:lnSpc>
              <a:spcBef>
                <a:spcPts val="5"/>
              </a:spcBef>
            </a:pPr>
            <a:r>
              <a:rPr sz="1600" spc="-10" dirty="0">
                <a:solidFill>
                  <a:srgbClr val="FFFFFF"/>
                </a:solidFill>
                <a:latin typeface="Arial"/>
                <a:cs typeface="Arial"/>
              </a:rPr>
              <a:t>Public</a:t>
            </a:r>
            <a:r>
              <a:rPr sz="1600" spc="-25" dirty="0">
                <a:solidFill>
                  <a:srgbClr val="FFFFFF"/>
                </a:solidFill>
                <a:latin typeface="Arial"/>
                <a:cs typeface="Arial"/>
              </a:rPr>
              <a:t> </a:t>
            </a:r>
            <a:r>
              <a:rPr sz="1600" spc="-10" dirty="0">
                <a:solidFill>
                  <a:srgbClr val="FFFFFF"/>
                </a:solidFill>
                <a:latin typeface="Arial"/>
                <a:cs typeface="Arial"/>
              </a:rPr>
              <a:t>Cloud</a:t>
            </a:r>
            <a:endParaRPr sz="1600">
              <a:latin typeface="Arial"/>
              <a:cs typeface="Arial"/>
            </a:endParaRPr>
          </a:p>
          <a:p>
            <a:pPr marL="713740">
              <a:lnSpc>
                <a:spcPts val="1705"/>
              </a:lnSpc>
            </a:pPr>
            <a:r>
              <a:rPr sz="1600" spc="-5" dirty="0">
                <a:solidFill>
                  <a:srgbClr val="FFFFFF"/>
                </a:solidFill>
                <a:latin typeface="Arial"/>
                <a:cs typeface="Arial"/>
              </a:rPr>
              <a:t>Private</a:t>
            </a:r>
            <a:r>
              <a:rPr sz="1600" spc="-30" dirty="0">
                <a:solidFill>
                  <a:srgbClr val="FFFFFF"/>
                </a:solidFill>
                <a:latin typeface="Arial"/>
                <a:cs typeface="Arial"/>
              </a:rPr>
              <a:t> </a:t>
            </a:r>
            <a:r>
              <a:rPr sz="1600" spc="-10" dirty="0">
                <a:solidFill>
                  <a:srgbClr val="FFFFFF"/>
                </a:solidFill>
                <a:latin typeface="Arial"/>
                <a:cs typeface="Arial"/>
              </a:rPr>
              <a:t>Cloud</a:t>
            </a:r>
            <a:endParaRPr sz="1600">
              <a:latin typeface="Arial"/>
              <a:cs typeface="Arial"/>
            </a:endParaRPr>
          </a:p>
        </p:txBody>
      </p:sp>
      <p:sp>
        <p:nvSpPr>
          <p:cNvPr id="30" name="object 30"/>
          <p:cNvSpPr txBox="1"/>
          <p:nvPr/>
        </p:nvSpPr>
        <p:spPr>
          <a:xfrm>
            <a:off x="807791" y="5461000"/>
            <a:ext cx="103124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Organization</a:t>
            </a:r>
            <a:endParaRPr sz="1400">
              <a:latin typeface="Arial"/>
              <a:cs typeface="Arial"/>
            </a:endParaRPr>
          </a:p>
        </p:txBody>
      </p:sp>
    </p:spTree>
    <p:extLst>
      <p:ext uri="{BB962C8B-B14F-4D97-AF65-F5344CB8AC3E}">
        <p14:creationId xmlns:p14="http://schemas.microsoft.com/office/powerpoint/2010/main" val="2810209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243459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30" dirty="0">
                <a:solidFill>
                  <a:srgbClr val="FFFFFF"/>
                </a:solidFill>
                <a:latin typeface="Calibri"/>
                <a:cs typeface="Calibri"/>
              </a:rPr>
              <a:t> </a:t>
            </a:r>
            <a:r>
              <a:rPr sz="2400" b="0" spc="-5" dirty="0">
                <a:solidFill>
                  <a:srgbClr val="FFFFFF"/>
                </a:solidFill>
                <a:latin typeface="Calibri"/>
                <a:cs typeface="Calibri"/>
              </a:rPr>
              <a:t>2:</a:t>
            </a:r>
            <a:r>
              <a:rPr sz="2400" b="0" spc="-30" dirty="0">
                <a:solidFill>
                  <a:srgbClr val="FFFFFF"/>
                </a:solidFill>
                <a:latin typeface="Calibri"/>
                <a:cs typeface="Calibri"/>
              </a:rPr>
              <a:t> </a:t>
            </a:r>
            <a:r>
              <a:rPr sz="2400" b="0" spc="-10" dirty="0">
                <a:solidFill>
                  <a:srgbClr val="FFFFFF"/>
                </a:solidFill>
                <a:latin typeface="Calibri"/>
                <a:cs typeface="Calibri"/>
              </a:rPr>
              <a:t>Legacy</a:t>
            </a:r>
            <a:r>
              <a:rPr sz="2400" b="0" spc="-25" dirty="0">
                <a:solidFill>
                  <a:srgbClr val="FFFFFF"/>
                </a:solidFill>
                <a:latin typeface="Calibri"/>
                <a:cs typeface="Calibri"/>
              </a:rPr>
              <a:t> </a:t>
            </a:r>
            <a:r>
              <a:rPr sz="2400" b="0" spc="-5" dirty="0">
                <a:solidFill>
                  <a:srgbClr val="FFFFFF"/>
                </a:solidFill>
                <a:latin typeface="Calibri"/>
                <a:cs typeface="Calibri"/>
              </a:rPr>
              <a:t>IT</a:t>
            </a:r>
            <a:endParaRPr sz="2400">
              <a:latin typeface="Calibri"/>
              <a:cs typeface="Calibri"/>
            </a:endParaRPr>
          </a:p>
        </p:txBody>
      </p:sp>
      <p:sp>
        <p:nvSpPr>
          <p:cNvPr id="3" name="object 3"/>
          <p:cNvSpPr/>
          <p:nvPr/>
        </p:nvSpPr>
        <p:spPr>
          <a:xfrm>
            <a:off x="4292856" y="3491302"/>
            <a:ext cx="1513840" cy="1048385"/>
          </a:xfrm>
          <a:custGeom>
            <a:avLst/>
            <a:gdLst/>
            <a:ahLst/>
            <a:cxnLst/>
            <a:rect l="l" t="t" r="r" b="b"/>
            <a:pathLst>
              <a:path w="1513839" h="1048385">
                <a:moveTo>
                  <a:pt x="0" y="0"/>
                </a:moveTo>
                <a:lnTo>
                  <a:pt x="1513818" y="0"/>
                </a:lnTo>
                <a:lnTo>
                  <a:pt x="1513818" y="1048352"/>
                </a:lnTo>
                <a:lnTo>
                  <a:pt x="0" y="1048352"/>
                </a:lnTo>
                <a:lnTo>
                  <a:pt x="0" y="0"/>
                </a:lnTo>
                <a:close/>
              </a:path>
            </a:pathLst>
          </a:custGeom>
          <a:ln w="12700">
            <a:solidFill>
              <a:srgbClr val="8FA7C4"/>
            </a:solidFill>
          </a:ln>
        </p:spPr>
        <p:txBody>
          <a:bodyPr wrap="square" lIns="0" tIns="0" rIns="0" bIns="0" rtlCol="0"/>
          <a:lstStyle/>
          <a:p>
            <a:endParaRPr/>
          </a:p>
        </p:txBody>
      </p:sp>
      <p:sp>
        <p:nvSpPr>
          <p:cNvPr id="4" name="object 4"/>
          <p:cNvSpPr txBox="1"/>
          <p:nvPr/>
        </p:nvSpPr>
        <p:spPr>
          <a:xfrm>
            <a:off x="4737356" y="3556000"/>
            <a:ext cx="74549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FA7C4"/>
                </a:solidFill>
                <a:latin typeface="Calibri"/>
                <a:cs typeface="Calibri"/>
              </a:rPr>
              <a:t>D</a:t>
            </a:r>
            <a:r>
              <a:rPr sz="1200" spc="-15" dirty="0">
                <a:solidFill>
                  <a:srgbClr val="8FA7C4"/>
                </a:solidFill>
                <a:latin typeface="Calibri"/>
                <a:cs typeface="Calibri"/>
              </a:rPr>
              <a:t>a</a:t>
            </a:r>
            <a:r>
              <a:rPr sz="1200" spc="-20" dirty="0">
                <a:solidFill>
                  <a:srgbClr val="8FA7C4"/>
                </a:solidFill>
                <a:latin typeface="Calibri"/>
                <a:cs typeface="Calibri"/>
              </a:rPr>
              <a:t>t</a:t>
            </a:r>
            <a:r>
              <a:rPr sz="1200" dirty="0">
                <a:solidFill>
                  <a:srgbClr val="8FA7C4"/>
                </a:solidFill>
                <a:latin typeface="Calibri"/>
                <a:cs typeface="Calibri"/>
              </a:rPr>
              <a:t>a </a:t>
            </a:r>
            <a:r>
              <a:rPr sz="1200" spc="5" dirty="0">
                <a:solidFill>
                  <a:srgbClr val="8FA7C4"/>
                </a:solidFill>
                <a:latin typeface="Calibri"/>
                <a:cs typeface="Calibri"/>
              </a:rPr>
              <a:t>c</a:t>
            </a:r>
            <a:r>
              <a:rPr sz="1200" dirty="0">
                <a:solidFill>
                  <a:srgbClr val="8FA7C4"/>
                </a:solidFill>
                <a:latin typeface="Calibri"/>
                <a:cs typeface="Calibri"/>
              </a:rPr>
              <a:t>e</a:t>
            </a:r>
            <a:r>
              <a:rPr sz="1200" spc="-20" dirty="0">
                <a:solidFill>
                  <a:srgbClr val="8FA7C4"/>
                </a:solidFill>
                <a:latin typeface="Calibri"/>
                <a:cs typeface="Calibri"/>
              </a:rPr>
              <a:t>n</a:t>
            </a:r>
            <a:r>
              <a:rPr sz="1200" spc="-15" dirty="0">
                <a:solidFill>
                  <a:srgbClr val="8FA7C4"/>
                </a:solidFill>
                <a:latin typeface="Calibri"/>
                <a:cs typeface="Calibri"/>
              </a:rPr>
              <a:t>t</a:t>
            </a:r>
            <a:r>
              <a:rPr sz="1200" dirty="0">
                <a:solidFill>
                  <a:srgbClr val="8FA7C4"/>
                </a:solidFill>
                <a:latin typeface="Calibri"/>
                <a:cs typeface="Calibri"/>
              </a:rPr>
              <a:t>er</a:t>
            </a:r>
            <a:endParaRPr sz="1200">
              <a:latin typeface="Calibri"/>
              <a:cs typeface="Calibri"/>
            </a:endParaRPr>
          </a:p>
        </p:txBody>
      </p:sp>
      <p:grpSp>
        <p:nvGrpSpPr>
          <p:cNvPr id="5" name="object 5"/>
          <p:cNvGrpSpPr/>
          <p:nvPr/>
        </p:nvGrpSpPr>
        <p:grpSpPr>
          <a:xfrm>
            <a:off x="3307237" y="3106360"/>
            <a:ext cx="2294255" cy="1534160"/>
            <a:chOff x="3307237" y="3106360"/>
            <a:chExt cx="2294255" cy="1534160"/>
          </a:xfrm>
        </p:grpSpPr>
        <p:pic>
          <p:nvPicPr>
            <p:cNvPr id="6" name="object 6"/>
            <p:cNvPicPr/>
            <p:nvPr/>
          </p:nvPicPr>
          <p:blipFill>
            <a:blip r:embed="rId2" cstate="print"/>
            <a:stretch>
              <a:fillRect/>
            </a:stretch>
          </p:blipFill>
          <p:spPr>
            <a:xfrm>
              <a:off x="4292856" y="3491302"/>
              <a:ext cx="330200" cy="330199"/>
            </a:xfrm>
            <a:prstGeom prst="rect">
              <a:avLst/>
            </a:prstGeom>
          </p:spPr>
        </p:pic>
        <p:pic>
          <p:nvPicPr>
            <p:cNvPr id="7" name="object 7"/>
            <p:cNvPicPr/>
            <p:nvPr/>
          </p:nvPicPr>
          <p:blipFill>
            <a:blip r:embed="rId3" cstate="print"/>
            <a:stretch>
              <a:fillRect/>
            </a:stretch>
          </p:blipFill>
          <p:spPr>
            <a:xfrm>
              <a:off x="3307237" y="3106360"/>
              <a:ext cx="1211316" cy="1211316"/>
            </a:xfrm>
            <a:prstGeom prst="rect">
              <a:avLst/>
            </a:prstGeom>
          </p:spPr>
        </p:pic>
        <p:pic>
          <p:nvPicPr>
            <p:cNvPr id="8" name="object 8"/>
            <p:cNvPicPr/>
            <p:nvPr/>
          </p:nvPicPr>
          <p:blipFill>
            <a:blip r:embed="rId4" cstate="print"/>
            <a:stretch>
              <a:fillRect/>
            </a:stretch>
          </p:blipFill>
          <p:spPr>
            <a:xfrm>
              <a:off x="4566725" y="3605641"/>
              <a:ext cx="1034393" cy="1034392"/>
            </a:xfrm>
            <a:prstGeom prst="rect">
              <a:avLst/>
            </a:prstGeom>
          </p:spPr>
        </p:pic>
      </p:grpSp>
      <p:sp>
        <p:nvSpPr>
          <p:cNvPr id="9" name="object 9"/>
          <p:cNvSpPr txBox="1"/>
          <p:nvPr/>
        </p:nvSpPr>
        <p:spPr>
          <a:xfrm>
            <a:off x="4462414" y="2628900"/>
            <a:ext cx="1243965"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FFFFFF"/>
                </a:solidFill>
                <a:latin typeface="Arial"/>
                <a:cs typeface="Arial"/>
              </a:rPr>
              <a:t>Private</a:t>
            </a:r>
            <a:r>
              <a:rPr sz="1600" spc="-50" dirty="0">
                <a:solidFill>
                  <a:srgbClr val="FFFFFF"/>
                </a:solidFill>
                <a:latin typeface="Arial"/>
                <a:cs typeface="Arial"/>
              </a:rPr>
              <a:t> </a:t>
            </a:r>
            <a:r>
              <a:rPr sz="1600" spc="-10" dirty="0">
                <a:solidFill>
                  <a:srgbClr val="FFFFFF"/>
                </a:solidFill>
                <a:latin typeface="Arial"/>
                <a:cs typeface="Arial"/>
              </a:rPr>
              <a:t>Cloud</a:t>
            </a:r>
            <a:endParaRPr sz="1600">
              <a:latin typeface="Arial"/>
              <a:cs typeface="Arial"/>
            </a:endParaRPr>
          </a:p>
        </p:txBody>
      </p:sp>
      <p:sp>
        <p:nvSpPr>
          <p:cNvPr id="10" name="object 10"/>
          <p:cNvSpPr txBox="1"/>
          <p:nvPr/>
        </p:nvSpPr>
        <p:spPr>
          <a:xfrm>
            <a:off x="6982497" y="1511300"/>
            <a:ext cx="3771900" cy="13919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Limitations:</a:t>
            </a:r>
            <a:endParaRPr sz="1800">
              <a:latin typeface="Calibri"/>
              <a:cs typeface="Calibri"/>
            </a:endParaRPr>
          </a:p>
          <a:p>
            <a:pPr marL="298450" marR="5080" indent="-285750">
              <a:lnSpc>
                <a:spcPts val="2100"/>
              </a:lnSpc>
              <a:spcBef>
                <a:spcPts val="160"/>
              </a:spcBef>
              <a:buFont typeface="Arial"/>
              <a:buChar char="•"/>
              <a:tabLst>
                <a:tab pos="297815" algn="l"/>
                <a:tab pos="298450" algn="l"/>
              </a:tabLst>
            </a:pPr>
            <a:r>
              <a:rPr sz="1800" spc="-25" dirty="0">
                <a:solidFill>
                  <a:srgbClr val="FFFFFF"/>
                </a:solidFill>
                <a:latin typeface="Calibri"/>
                <a:cs typeface="Calibri"/>
              </a:rPr>
              <a:t>Very</a:t>
            </a:r>
            <a:r>
              <a:rPr sz="1800" spc="40" dirty="0">
                <a:solidFill>
                  <a:srgbClr val="FFFFFF"/>
                </a:solidFill>
                <a:latin typeface="Calibri"/>
                <a:cs typeface="Calibri"/>
              </a:rPr>
              <a:t> </a:t>
            </a:r>
            <a:r>
              <a:rPr sz="1800" spc="-10" dirty="0">
                <a:solidFill>
                  <a:srgbClr val="FFFFFF"/>
                </a:solidFill>
                <a:latin typeface="Calibri"/>
                <a:cs typeface="Calibri"/>
              </a:rPr>
              <a:t>capital</a:t>
            </a:r>
            <a:r>
              <a:rPr sz="1800" spc="45" dirty="0">
                <a:solidFill>
                  <a:srgbClr val="FFFFFF"/>
                </a:solidFill>
                <a:latin typeface="Calibri"/>
                <a:cs typeface="Calibri"/>
              </a:rPr>
              <a:t> </a:t>
            </a:r>
            <a:r>
              <a:rPr sz="1800" spc="-5" dirty="0">
                <a:solidFill>
                  <a:srgbClr val="FFFFFF"/>
                </a:solidFill>
                <a:latin typeface="Calibri"/>
                <a:cs typeface="Calibri"/>
              </a:rPr>
              <a:t>heavy</a:t>
            </a:r>
            <a:r>
              <a:rPr sz="1800" spc="50" dirty="0">
                <a:solidFill>
                  <a:srgbClr val="FFFFFF"/>
                </a:solidFill>
                <a:latin typeface="Calibri"/>
                <a:cs typeface="Calibri"/>
              </a:rPr>
              <a:t> </a:t>
            </a:r>
            <a:r>
              <a:rPr sz="1800" spc="-5" dirty="0">
                <a:solidFill>
                  <a:srgbClr val="FFFFFF"/>
                </a:solidFill>
                <a:latin typeface="Calibri"/>
                <a:cs typeface="Calibri"/>
              </a:rPr>
              <a:t>(CAPEX)</a:t>
            </a:r>
            <a:r>
              <a:rPr sz="1800" spc="50" dirty="0">
                <a:solidFill>
                  <a:srgbClr val="FFFFFF"/>
                </a:solidFill>
                <a:latin typeface="Calibri"/>
                <a:cs typeface="Calibri"/>
              </a:rPr>
              <a:t> </a:t>
            </a:r>
            <a:r>
              <a:rPr sz="1800" dirty="0">
                <a:solidFill>
                  <a:srgbClr val="FFFFFF"/>
                </a:solidFill>
                <a:latin typeface="Arial"/>
                <a:cs typeface="Arial"/>
              </a:rPr>
              <a:t>–</a:t>
            </a:r>
            <a:r>
              <a:rPr sz="1800" spc="-45" dirty="0">
                <a:solidFill>
                  <a:srgbClr val="FFFFFF"/>
                </a:solidFill>
                <a:latin typeface="Arial"/>
                <a:cs typeface="Arial"/>
              </a:rPr>
              <a:t> </a:t>
            </a:r>
            <a:r>
              <a:rPr sz="1800" dirty="0">
                <a:solidFill>
                  <a:srgbClr val="FFFFFF"/>
                </a:solidFill>
                <a:latin typeface="Calibri"/>
                <a:cs typeface="Calibri"/>
              </a:rPr>
              <a:t>need</a:t>
            </a:r>
            <a:r>
              <a:rPr sz="1800" spc="55" dirty="0">
                <a:solidFill>
                  <a:srgbClr val="FFFFFF"/>
                </a:solidFill>
                <a:latin typeface="Calibri"/>
                <a:cs typeface="Calibri"/>
              </a:rPr>
              <a:t> </a:t>
            </a:r>
            <a:r>
              <a:rPr sz="1800" spc="-25" dirty="0">
                <a:solidFill>
                  <a:srgbClr val="FFFFFF"/>
                </a:solidFill>
                <a:latin typeface="Calibri"/>
                <a:cs typeface="Calibri"/>
              </a:rPr>
              <a:t>to </a:t>
            </a:r>
            <a:r>
              <a:rPr sz="1800" spc="-395" dirty="0">
                <a:solidFill>
                  <a:srgbClr val="FFFFFF"/>
                </a:solidFill>
                <a:latin typeface="Calibri"/>
                <a:cs typeface="Calibri"/>
              </a:rPr>
              <a:t> </a:t>
            </a:r>
            <a:r>
              <a:rPr sz="1800" spc="-5" dirty="0">
                <a:solidFill>
                  <a:srgbClr val="FFFFFF"/>
                </a:solidFill>
                <a:latin typeface="Calibri"/>
                <a:cs typeface="Calibri"/>
              </a:rPr>
              <a:t>purchase</a:t>
            </a:r>
            <a:r>
              <a:rPr sz="1800" spc="55" dirty="0">
                <a:solidFill>
                  <a:srgbClr val="FFFFFF"/>
                </a:solidFill>
                <a:latin typeface="Calibri"/>
                <a:cs typeface="Calibri"/>
              </a:rPr>
              <a:t> </a:t>
            </a:r>
            <a:r>
              <a:rPr sz="1800" spc="-5" dirty="0">
                <a:solidFill>
                  <a:srgbClr val="FFFFFF"/>
                </a:solidFill>
                <a:latin typeface="Calibri"/>
                <a:cs typeface="Calibri"/>
              </a:rPr>
              <a:t>everything</a:t>
            </a:r>
            <a:endParaRPr sz="1800">
              <a:latin typeface="Calibri"/>
              <a:cs typeface="Calibri"/>
            </a:endParaRPr>
          </a:p>
          <a:p>
            <a:pPr marL="298450" indent="-285750">
              <a:lnSpc>
                <a:spcPts val="2110"/>
              </a:lnSpc>
              <a:buFont typeface="Arial"/>
              <a:buChar char="•"/>
              <a:tabLst>
                <a:tab pos="297815" algn="l"/>
                <a:tab pos="298450" algn="l"/>
              </a:tabLst>
            </a:pPr>
            <a:r>
              <a:rPr sz="1800" spc="-10" dirty="0">
                <a:solidFill>
                  <a:srgbClr val="FFFFFF"/>
                </a:solidFill>
                <a:latin typeface="Calibri"/>
                <a:cs typeface="Calibri"/>
              </a:rPr>
              <a:t>Operational</a:t>
            </a:r>
            <a:r>
              <a:rPr sz="1800" spc="40" dirty="0">
                <a:solidFill>
                  <a:srgbClr val="FFFFFF"/>
                </a:solidFill>
                <a:latin typeface="Calibri"/>
                <a:cs typeface="Calibri"/>
              </a:rPr>
              <a:t> </a:t>
            </a:r>
            <a:r>
              <a:rPr sz="1800" spc="-5" dirty="0">
                <a:solidFill>
                  <a:srgbClr val="FFFFFF"/>
                </a:solidFill>
                <a:latin typeface="Calibri"/>
                <a:cs typeface="Calibri"/>
              </a:rPr>
              <a:t>overhead</a:t>
            </a:r>
            <a:r>
              <a:rPr sz="1800" spc="50" dirty="0">
                <a:solidFill>
                  <a:srgbClr val="FFFFFF"/>
                </a:solidFill>
                <a:latin typeface="Calibri"/>
                <a:cs typeface="Calibri"/>
              </a:rPr>
              <a:t> </a:t>
            </a:r>
            <a:r>
              <a:rPr sz="1800" spc="-5" dirty="0">
                <a:solidFill>
                  <a:srgbClr val="FFFFFF"/>
                </a:solidFill>
                <a:latin typeface="Calibri"/>
                <a:cs typeface="Calibri"/>
              </a:rPr>
              <a:t>is</a:t>
            </a:r>
            <a:r>
              <a:rPr sz="1800" spc="40" dirty="0">
                <a:solidFill>
                  <a:srgbClr val="FFFFFF"/>
                </a:solidFill>
                <a:latin typeface="Calibri"/>
                <a:cs typeface="Calibri"/>
              </a:rPr>
              <a:t> </a:t>
            </a:r>
            <a:r>
              <a:rPr sz="1800" spc="-5" dirty="0">
                <a:solidFill>
                  <a:srgbClr val="FFFFFF"/>
                </a:solidFill>
                <a:latin typeface="Calibri"/>
                <a:cs typeface="Calibri"/>
              </a:rPr>
              <a:t>high</a:t>
            </a:r>
            <a:endParaRPr sz="1800">
              <a:latin typeface="Calibri"/>
              <a:cs typeface="Calibri"/>
            </a:endParaRPr>
          </a:p>
          <a:p>
            <a:pPr marL="298450" indent="-285750">
              <a:lnSpc>
                <a:spcPts val="2130"/>
              </a:lnSpc>
              <a:buFont typeface="Arial"/>
              <a:buChar char="•"/>
              <a:tabLst>
                <a:tab pos="297815" algn="l"/>
                <a:tab pos="298450" algn="l"/>
              </a:tabLst>
            </a:pPr>
            <a:r>
              <a:rPr sz="1800" spc="-5" dirty="0">
                <a:solidFill>
                  <a:srgbClr val="FFFFFF"/>
                </a:solidFill>
                <a:latin typeface="Calibri"/>
                <a:cs typeface="Calibri"/>
              </a:rPr>
              <a:t>Scalability</a:t>
            </a:r>
            <a:r>
              <a:rPr sz="1800" spc="35" dirty="0">
                <a:solidFill>
                  <a:srgbClr val="FFFFFF"/>
                </a:solidFill>
                <a:latin typeface="Calibri"/>
                <a:cs typeface="Calibri"/>
              </a:rPr>
              <a:t> </a:t>
            </a:r>
            <a:r>
              <a:rPr sz="1800" spc="-5" dirty="0">
                <a:solidFill>
                  <a:srgbClr val="FFFFFF"/>
                </a:solidFill>
                <a:latin typeface="Calibri"/>
                <a:cs typeface="Calibri"/>
              </a:rPr>
              <a:t>is</a:t>
            </a:r>
            <a:r>
              <a:rPr sz="1800" spc="40" dirty="0">
                <a:solidFill>
                  <a:srgbClr val="FFFFFF"/>
                </a:solidFill>
                <a:latin typeface="Calibri"/>
                <a:cs typeface="Calibri"/>
              </a:rPr>
              <a:t> </a:t>
            </a:r>
            <a:r>
              <a:rPr sz="1800" spc="-5" dirty="0">
                <a:solidFill>
                  <a:srgbClr val="FFFFFF"/>
                </a:solidFill>
                <a:latin typeface="Calibri"/>
                <a:cs typeface="Calibri"/>
              </a:rPr>
              <a:t>very</a:t>
            </a:r>
            <a:r>
              <a:rPr sz="1800" spc="40" dirty="0">
                <a:solidFill>
                  <a:srgbClr val="FFFFFF"/>
                </a:solidFill>
                <a:latin typeface="Calibri"/>
                <a:cs typeface="Calibri"/>
              </a:rPr>
              <a:t> </a:t>
            </a:r>
            <a:r>
              <a:rPr sz="1800" spc="-10" dirty="0">
                <a:solidFill>
                  <a:srgbClr val="FFFFFF"/>
                </a:solidFill>
                <a:latin typeface="Calibri"/>
                <a:cs typeface="Calibri"/>
              </a:rPr>
              <a:t>limited</a:t>
            </a:r>
            <a:endParaRPr sz="1800">
              <a:latin typeface="Calibri"/>
              <a:cs typeface="Calibri"/>
            </a:endParaRPr>
          </a:p>
        </p:txBody>
      </p:sp>
      <p:pic>
        <p:nvPicPr>
          <p:cNvPr id="11" name="object 11"/>
          <p:cNvPicPr/>
          <p:nvPr/>
        </p:nvPicPr>
        <p:blipFill>
          <a:blip r:embed="rId5" cstate="print"/>
          <a:stretch>
            <a:fillRect/>
          </a:stretch>
        </p:blipFill>
        <p:spPr>
          <a:xfrm>
            <a:off x="1966230" y="1419070"/>
            <a:ext cx="812800" cy="812800"/>
          </a:xfrm>
          <a:prstGeom prst="rect">
            <a:avLst/>
          </a:prstGeom>
        </p:spPr>
      </p:pic>
      <p:sp>
        <p:nvSpPr>
          <p:cNvPr id="12" name="object 12"/>
          <p:cNvSpPr txBox="1"/>
          <p:nvPr/>
        </p:nvSpPr>
        <p:spPr>
          <a:xfrm>
            <a:off x="8309161" y="4470400"/>
            <a:ext cx="2538095" cy="1490980"/>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libri"/>
                <a:cs typeface="Calibri"/>
              </a:rPr>
              <a:t>Operations</a:t>
            </a:r>
            <a:endParaRPr sz="1200">
              <a:latin typeface="Calibri"/>
              <a:cs typeface="Calibri"/>
            </a:endParaRPr>
          </a:p>
          <a:p>
            <a:pPr marL="298450" indent="-285750">
              <a:lnSpc>
                <a:spcPts val="1420"/>
              </a:lnSpc>
              <a:spcBef>
                <a:spcPts val="60"/>
              </a:spcBef>
              <a:buFont typeface="Arial"/>
              <a:buChar char="•"/>
              <a:tabLst>
                <a:tab pos="297815" algn="l"/>
                <a:tab pos="298450" algn="l"/>
              </a:tabLst>
            </a:pPr>
            <a:r>
              <a:rPr sz="1200" spc="-10" dirty="0">
                <a:solidFill>
                  <a:srgbClr val="FFFFFF"/>
                </a:solidFill>
                <a:latin typeface="Calibri"/>
                <a:cs typeface="Calibri"/>
              </a:rPr>
              <a:t>Data</a:t>
            </a:r>
            <a:r>
              <a:rPr sz="1200" spc="30" dirty="0">
                <a:solidFill>
                  <a:srgbClr val="FFFFFF"/>
                </a:solidFill>
                <a:latin typeface="Calibri"/>
                <a:cs typeface="Calibri"/>
              </a:rPr>
              <a:t> </a:t>
            </a:r>
            <a:r>
              <a:rPr sz="1200" spc="-10" dirty="0">
                <a:solidFill>
                  <a:srgbClr val="FFFFFF"/>
                </a:solidFill>
                <a:latin typeface="Calibri"/>
                <a:cs typeface="Calibri"/>
              </a:rPr>
              <a:t>center</a:t>
            </a:r>
            <a:r>
              <a:rPr sz="1200" spc="30" dirty="0">
                <a:solidFill>
                  <a:srgbClr val="FFFFFF"/>
                </a:solidFill>
                <a:latin typeface="Calibri"/>
                <a:cs typeface="Calibri"/>
              </a:rPr>
              <a:t> </a:t>
            </a:r>
            <a:r>
              <a:rPr sz="1200" spc="-10" dirty="0">
                <a:solidFill>
                  <a:srgbClr val="FFFFFF"/>
                </a:solidFill>
                <a:latin typeface="Calibri"/>
                <a:cs typeface="Calibri"/>
              </a:rPr>
              <a:t>operations</a:t>
            </a:r>
            <a:r>
              <a:rPr sz="1200" spc="40" dirty="0">
                <a:solidFill>
                  <a:srgbClr val="FFFFFF"/>
                </a:solidFill>
                <a:latin typeface="Calibri"/>
                <a:cs typeface="Calibri"/>
              </a:rPr>
              <a:t> </a:t>
            </a:r>
            <a:r>
              <a:rPr sz="1200" spc="-5" dirty="0">
                <a:solidFill>
                  <a:srgbClr val="FFFFFF"/>
                </a:solidFill>
                <a:latin typeface="Calibri"/>
                <a:cs typeface="Calibri"/>
              </a:rPr>
              <a:t>and</a:t>
            </a:r>
            <a:r>
              <a:rPr sz="1200" spc="20" dirty="0">
                <a:solidFill>
                  <a:srgbClr val="FFFFFF"/>
                </a:solidFill>
                <a:latin typeface="Calibri"/>
                <a:cs typeface="Calibri"/>
              </a:rPr>
              <a:t> </a:t>
            </a:r>
            <a:r>
              <a:rPr sz="1200" spc="-5" dirty="0">
                <a:solidFill>
                  <a:srgbClr val="FFFFFF"/>
                </a:solidFill>
                <a:latin typeface="Calibri"/>
                <a:cs typeface="Calibri"/>
              </a:rPr>
              <a:t>security</a:t>
            </a:r>
            <a:endParaRPr sz="1200">
              <a:latin typeface="Calibri"/>
              <a:cs typeface="Calibri"/>
            </a:endParaRPr>
          </a:p>
          <a:p>
            <a:pPr marL="298450" marR="563880" indent="-285750">
              <a:lnSpc>
                <a:spcPts val="1400"/>
              </a:lnSpc>
              <a:spcBef>
                <a:spcPts val="60"/>
              </a:spcBef>
              <a:buFont typeface="Arial"/>
              <a:buChar char="•"/>
              <a:tabLst>
                <a:tab pos="297815" algn="l"/>
                <a:tab pos="298450" algn="l"/>
              </a:tabLst>
            </a:pPr>
            <a:r>
              <a:rPr sz="1200" spc="-10" dirty="0">
                <a:solidFill>
                  <a:srgbClr val="FFFFFF"/>
                </a:solidFill>
                <a:latin typeface="Calibri"/>
                <a:cs typeface="Calibri"/>
              </a:rPr>
              <a:t>Equipment</a:t>
            </a:r>
            <a:r>
              <a:rPr sz="1200" spc="20" dirty="0">
                <a:solidFill>
                  <a:srgbClr val="FFFFFF"/>
                </a:solidFill>
                <a:latin typeface="Calibri"/>
                <a:cs typeface="Calibri"/>
              </a:rPr>
              <a:t> </a:t>
            </a:r>
            <a:r>
              <a:rPr sz="1200" spc="-10" dirty="0">
                <a:solidFill>
                  <a:srgbClr val="FFFFFF"/>
                </a:solidFill>
                <a:latin typeface="Calibri"/>
                <a:cs typeface="Calibri"/>
              </a:rPr>
              <a:t>installation</a:t>
            </a:r>
            <a:r>
              <a:rPr sz="1200" spc="20" dirty="0">
                <a:solidFill>
                  <a:srgbClr val="FFFFFF"/>
                </a:solidFill>
                <a:latin typeface="Calibri"/>
                <a:cs typeface="Calibri"/>
              </a:rPr>
              <a:t> </a:t>
            </a:r>
            <a:r>
              <a:rPr sz="1200" spc="-5" dirty="0">
                <a:solidFill>
                  <a:srgbClr val="FFFFFF"/>
                </a:solidFill>
                <a:latin typeface="Calibri"/>
                <a:cs typeface="Calibri"/>
              </a:rPr>
              <a:t>and </a:t>
            </a:r>
            <a:r>
              <a:rPr sz="1200" spc="-254" dirty="0">
                <a:solidFill>
                  <a:srgbClr val="FFFFFF"/>
                </a:solidFill>
                <a:latin typeface="Calibri"/>
                <a:cs typeface="Calibri"/>
              </a:rPr>
              <a:t> </a:t>
            </a:r>
            <a:r>
              <a:rPr sz="1200" spc="-10" dirty="0">
                <a:solidFill>
                  <a:srgbClr val="FFFFFF"/>
                </a:solidFill>
                <a:latin typeface="Calibri"/>
                <a:cs typeface="Calibri"/>
              </a:rPr>
              <a:t>maintenance</a:t>
            </a:r>
            <a:endParaRPr sz="1200">
              <a:latin typeface="Calibri"/>
              <a:cs typeface="Calibri"/>
            </a:endParaRPr>
          </a:p>
          <a:p>
            <a:pPr marL="298450" marR="90170" indent="-285750">
              <a:lnSpc>
                <a:spcPts val="1400"/>
              </a:lnSpc>
              <a:spcBef>
                <a:spcPts val="100"/>
              </a:spcBef>
              <a:buFont typeface="Arial"/>
              <a:buChar char="•"/>
              <a:tabLst>
                <a:tab pos="297815" algn="l"/>
                <a:tab pos="298450" algn="l"/>
              </a:tabLst>
            </a:pPr>
            <a:r>
              <a:rPr sz="1200" spc="-15" dirty="0">
                <a:solidFill>
                  <a:srgbClr val="FFFFFF"/>
                </a:solidFill>
                <a:latin typeface="Calibri"/>
                <a:cs typeface="Calibri"/>
              </a:rPr>
              <a:t>System</a:t>
            </a:r>
            <a:r>
              <a:rPr sz="1200" spc="25" dirty="0">
                <a:solidFill>
                  <a:srgbClr val="FFFFFF"/>
                </a:solidFill>
                <a:latin typeface="Calibri"/>
                <a:cs typeface="Calibri"/>
              </a:rPr>
              <a:t> </a:t>
            </a:r>
            <a:r>
              <a:rPr sz="1200" spc="-5" dirty="0">
                <a:solidFill>
                  <a:srgbClr val="FFFFFF"/>
                </a:solidFill>
                <a:latin typeface="Calibri"/>
                <a:cs typeface="Calibri"/>
              </a:rPr>
              <a:t>monitoring</a:t>
            </a:r>
            <a:r>
              <a:rPr sz="1200" spc="25" dirty="0">
                <a:solidFill>
                  <a:srgbClr val="FFFFFF"/>
                </a:solidFill>
                <a:latin typeface="Calibri"/>
                <a:cs typeface="Calibri"/>
              </a:rPr>
              <a:t> </a:t>
            </a:r>
            <a:r>
              <a:rPr sz="1200" spc="-5" dirty="0">
                <a:solidFill>
                  <a:srgbClr val="FFFFFF"/>
                </a:solidFill>
                <a:latin typeface="Calibri"/>
                <a:cs typeface="Calibri"/>
              </a:rPr>
              <a:t>and</a:t>
            </a:r>
            <a:r>
              <a:rPr sz="1200" spc="15" dirty="0">
                <a:solidFill>
                  <a:srgbClr val="FFFFFF"/>
                </a:solidFill>
                <a:latin typeface="Calibri"/>
                <a:cs typeface="Calibri"/>
              </a:rPr>
              <a:t> </a:t>
            </a:r>
            <a:r>
              <a:rPr sz="1200" spc="-10" dirty="0">
                <a:solidFill>
                  <a:srgbClr val="FFFFFF"/>
                </a:solidFill>
                <a:latin typeface="Calibri"/>
                <a:cs typeface="Calibri"/>
              </a:rPr>
              <a:t>operations </a:t>
            </a:r>
            <a:r>
              <a:rPr sz="1200" spc="-260" dirty="0">
                <a:solidFill>
                  <a:srgbClr val="FFFFFF"/>
                </a:solidFill>
                <a:latin typeface="Calibri"/>
                <a:cs typeface="Calibri"/>
              </a:rPr>
              <a:t> </a:t>
            </a:r>
            <a:r>
              <a:rPr sz="1200" spc="-5" dirty="0">
                <a:solidFill>
                  <a:srgbClr val="FFFFFF"/>
                </a:solidFill>
                <a:latin typeface="Calibri"/>
                <a:cs typeface="Calibri"/>
              </a:rPr>
              <a:t>activities</a:t>
            </a:r>
            <a:endParaRPr sz="1200">
              <a:latin typeface="Calibri"/>
              <a:cs typeface="Calibri"/>
            </a:endParaRPr>
          </a:p>
          <a:p>
            <a:pPr marL="298450" indent="-285750">
              <a:lnSpc>
                <a:spcPts val="1420"/>
              </a:lnSpc>
              <a:spcBef>
                <a:spcPts val="20"/>
              </a:spcBef>
              <a:buFont typeface="Arial"/>
              <a:buChar char="•"/>
              <a:tabLst>
                <a:tab pos="297815" algn="l"/>
                <a:tab pos="298450" algn="l"/>
              </a:tabLst>
            </a:pPr>
            <a:r>
              <a:rPr sz="1200" spc="-10" dirty="0">
                <a:solidFill>
                  <a:srgbClr val="FFFFFF"/>
                </a:solidFill>
                <a:latin typeface="Calibri"/>
                <a:cs typeface="Calibri"/>
              </a:rPr>
              <a:t>Backup/recovery</a:t>
            </a:r>
            <a:endParaRPr sz="1200">
              <a:latin typeface="Calibri"/>
              <a:cs typeface="Calibri"/>
            </a:endParaRPr>
          </a:p>
          <a:p>
            <a:pPr marL="298450" indent="-285750">
              <a:lnSpc>
                <a:spcPts val="1420"/>
              </a:lnSpc>
              <a:buFont typeface="Arial"/>
              <a:buChar char="•"/>
              <a:tabLst>
                <a:tab pos="297815" algn="l"/>
                <a:tab pos="298450" algn="l"/>
              </a:tabLst>
            </a:pPr>
            <a:r>
              <a:rPr sz="1200" spc="-10" dirty="0">
                <a:solidFill>
                  <a:srgbClr val="FFFFFF"/>
                </a:solidFill>
                <a:latin typeface="Calibri"/>
                <a:cs typeface="Calibri"/>
              </a:rPr>
              <a:t>Etc.</a:t>
            </a:r>
            <a:endParaRPr sz="1200">
              <a:latin typeface="Calibri"/>
              <a:cs typeface="Calibri"/>
            </a:endParaRPr>
          </a:p>
        </p:txBody>
      </p:sp>
      <p:sp>
        <p:nvSpPr>
          <p:cNvPr id="13" name="object 13"/>
          <p:cNvSpPr/>
          <p:nvPr/>
        </p:nvSpPr>
        <p:spPr>
          <a:xfrm>
            <a:off x="2667849" y="2448478"/>
            <a:ext cx="795020" cy="597535"/>
          </a:xfrm>
          <a:custGeom>
            <a:avLst/>
            <a:gdLst/>
            <a:ahLst/>
            <a:cxnLst/>
            <a:rect l="l" t="t" r="r" b="b"/>
            <a:pathLst>
              <a:path w="795020" h="597535">
                <a:moveTo>
                  <a:pt x="7559" y="0"/>
                </a:moveTo>
                <a:lnTo>
                  <a:pt x="0" y="10205"/>
                </a:lnTo>
                <a:lnTo>
                  <a:pt x="40824" y="40439"/>
                </a:lnTo>
                <a:lnTo>
                  <a:pt x="48383" y="30232"/>
                </a:lnTo>
                <a:lnTo>
                  <a:pt x="7559" y="0"/>
                </a:lnTo>
                <a:close/>
              </a:path>
              <a:path w="795020" h="597535">
                <a:moveTo>
                  <a:pt x="79001" y="52906"/>
                </a:moveTo>
                <a:lnTo>
                  <a:pt x="71442" y="63112"/>
                </a:lnTo>
                <a:lnTo>
                  <a:pt x="112268" y="93346"/>
                </a:lnTo>
                <a:lnTo>
                  <a:pt x="119825" y="83139"/>
                </a:lnTo>
                <a:lnTo>
                  <a:pt x="79001" y="52906"/>
                </a:lnTo>
                <a:close/>
              </a:path>
              <a:path w="795020" h="597535">
                <a:moveTo>
                  <a:pt x="150444" y="105813"/>
                </a:moveTo>
                <a:lnTo>
                  <a:pt x="142886" y="116019"/>
                </a:lnTo>
                <a:lnTo>
                  <a:pt x="183710" y="146253"/>
                </a:lnTo>
                <a:lnTo>
                  <a:pt x="191268" y="136046"/>
                </a:lnTo>
                <a:lnTo>
                  <a:pt x="150444" y="105813"/>
                </a:lnTo>
                <a:close/>
              </a:path>
              <a:path w="795020" h="597535">
                <a:moveTo>
                  <a:pt x="221886" y="158720"/>
                </a:moveTo>
                <a:lnTo>
                  <a:pt x="214329" y="168926"/>
                </a:lnTo>
                <a:lnTo>
                  <a:pt x="255153" y="199160"/>
                </a:lnTo>
                <a:lnTo>
                  <a:pt x="262710" y="188953"/>
                </a:lnTo>
                <a:lnTo>
                  <a:pt x="221886" y="158720"/>
                </a:lnTo>
                <a:close/>
              </a:path>
              <a:path w="795020" h="597535">
                <a:moveTo>
                  <a:pt x="293329" y="211627"/>
                </a:moveTo>
                <a:lnTo>
                  <a:pt x="285771" y="221833"/>
                </a:lnTo>
                <a:lnTo>
                  <a:pt x="326595" y="252067"/>
                </a:lnTo>
                <a:lnTo>
                  <a:pt x="334153" y="241860"/>
                </a:lnTo>
                <a:lnTo>
                  <a:pt x="293329" y="211627"/>
                </a:lnTo>
                <a:close/>
              </a:path>
              <a:path w="795020" h="597535">
                <a:moveTo>
                  <a:pt x="364771" y="264534"/>
                </a:moveTo>
                <a:lnTo>
                  <a:pt x="357214" y="274740"/>
                </a:lnTo>
                <a:lnTo>
                  <a:pt x="398038" y="304973"/>
                </a:lnTo>
                <a:lnTo>
                  <a:pt x="405596" y="294766"/>
                </a:lnTo>
                <a:lnTo>
                  <a:pt x="364771" y="264534"/>
                </a:lnTo>
                <a:close/>
              </a:path>
              <a:path w="795020" h="597535">
                <a:moveTo>
                  <a:pt x="436214" y="317441"/>
                </a:moveTo>
                <a:lnTo>
                  <a:pt x="428656" y="327647"/>
                </a:lnTo>
                <a:lnTo>
                  <a:pt x="469480" y="357880"/>
                </a:lnTo>
                <a:lnTo>
                  <a:pt x="477039" y="347673"/>
                </a:lnTo>
                <a:lnTo>
                  <a:pt x="436214" y="317441"/>
                </a:lnTo>
                <a:close/>
              </a:path>
              <a:path w="795020" h="597535">
                <a:moveTo>
                  <a:pt x="507657" y="370348"/>
                </a:moveTo>
                <a:lnTo>
                  <a:pt x="500099" y="380554"/>
                </a:lnTo>
                <a:lnTo>
                  <a:pt x="540923" y="410787"/>
                </a:lnTo>
                <a:lnTo>
                  <a:pt x="548482" y="400580"/>
                </a:lnTo>
                <a:lnTo>
                  <a:pt x="507657" y="370348"/>
                </a:lnTo>
                <a:close/>
              </a:path>
              <a:path w="795020" h="597535">
                <a:moveTo>
                  <a:pt x="579100" y="423255"/>
                </a:moveTo>
                <a:lnTo>
                  <a:pt x="571541" y="433461"/>
                </a:lnTo>
                <a:lnTo>
                  <a:pt x="612367" y="463694"/>
                </a:lnTo>
                <a:lnTo>
                  <a:pt x="619925" y="453487"/>
                </a:lnTo>
                <a:lnTo>
                  <a:pt x="579100" y="423255"/>
                </a:lnTo>
                <a:close/>
              </a:path>
              <a:path w="795020" h="597535">
                <a:moveTo>
                  <a:pt x="650543" y="476162"/>
                </a:moveTo>
                <a:lnTo>
                  <a:pt x="642984" y="486368"/>
                </a:lnTo>
                <a:lnTo>
                  <a:pt x="683809" y="516601"/>
                </a:lnTo>
                <a:lnTo>
                  <a:pt x="691367" y="506394"/>
                </a:lnTo>
                <a:lnTo>
                  <a:pt x="650543" y="476162"/>
                </a:lnTo>
                <a:close/>
              </a:path>
              <a:path w="795020" h="597535">
                <a:moveTo>
                  <a:pt x="779511" y="579571"/>
                </a:moveTo>
                <a:lnTo>
                  <a:pt x="715971" y="584756"/>
                </a:lnTo>
                <a:lnTo>
                  <a:pt x="713369" y="587820"/>
                </a:lnTo>
                <a:lnTo>
                  <a:pt x="713939" y="594810"/>
                </a:lnTo>
                <a:lnTo>
                  <a:pt x="717003" y="597413"/>
                </a:lnTo>
                <a:lnTo>
                  <a:pt x="795009" y="591049"/>
                </a:lnTo>
                <a:lnTo>
                  <a:pt x="794054" y="586662"/>
                </a:lnTo>
                <a:lnTo>
                  <a:pt x="781056" y="586662"/>
                </a:lnTo>
                <a:lnTo>
                  <a:pt x="779511" y="579571"/>
                </a:lnTo>
                <a:close/>
              </a:path>
              <a:path w="795020" h="597535">
                <a:moveTo>
                  <a:pt x="786744" y="578981"/>
                </a:moveTo>
                <a:lnTo>
                  <a:pt x="779511" y="579571"/>
                </a:lnTo>
                <a:lnTo>
                  <a:pt x="781056" y="586662"/>
                </a:lnTo>
                <a:lnTo>
                  <a:pt x="786744" y="578981"/>
                </a:lnTo>
                <a:close/>
              </a:path>
              <a:path w="795020" h="597535">
                <a:moveTo>
                  <a:pt x="792380" y="578981"/>
                </a:moveTo>
                <a:lnTo>
                  <a:pt x="786744" y="578981"/>
                </a:lnTo>
                <a:lnTo>
                  <a:pt x="781056" y="586662"/>
                </a:lnTo>
                <a:lnTo>
                  <a:pt x="794054" y="586662"/>
                </a:lnTo>
                <a:lnTo>
                  <a:pt x="792380" y="578981"/>
                </a:lnTo>
                <a:close/>
              </a:path>
              <a:path w="795020" h="597535">
                <a:moveTo>
                  <a:pt x="774964" y="512405"/>
                </a:moveTo>
                <a:lnTo>
                  <a:pt x="768111" y="513899"/>
                </a:lnTo>
                <a:lnTo>
                  <a:pt x="765938" y="517281"/>
                </a:lnTo>
                <a:lnTo>
                  <a:pt x="779511" y="579571"/>
                </a:lnTo>
                <a:lnTo>
                  <a:pt x="786744" y="578981"/>
                </a:lnTo>
                <a:lnTo>
                  <a:pt x="792380" y="578981"/>
                </a:lnTo>
                <a:lnTo>
                  <a:pt x="778347" y="514577"/>
                </a:lnTo>
                <a:lnTo>
                  <a:pt x="774964" y="512405"/>
                </a:lnTo>
                <a:close/>
              </a:path>
              <a:path w="795020" h="597535">
                <a:moveTo>
                  <a:pt x="721986" y="529069"/>
                </a:moveTo>
                <a:lnTo>
                  <a:pt x="714428" y="539275"/>
                </a:lnTo>
                <a:lnTo>
                  <a:pt x="755252" y="569508"/>
                </a:lnTo>
                <a:lnTo>
                  <a:pt x="762810" y="559301"/>
                </a:lnTo>
                <a:lnTo>
                  <a:pt x="721986" y="529069"/>
                </a:lnTo>
                <a:close/>
              </a:path>
            </a:pathLst>
          </a:custGeom>
          <a:solidFill>
            <a:srgbClr val="8FA7C4"/>
          </a:solidFill>
        </p:spPr>
        <p:txBody>
          <a:bodyPr wrap="square" lIns="0" tIns="0" rIns="0" bIns="0" rtlCol="0"/>
          <a:lstStyle/>
          <a:p>
            <a:endParaRPr/>
          </a:p>
        </p:txBody>
      </p:sp>
      <p:pic>
        <p:nvPicPr>
          <p:cNvPr id="14" name="object 14"/>
          <p:cNvPicPr/>
          <p:nvPr/>
        </p:nvPicPr>
        <p:blipFill>
          <a:blip r:embed="rId6" cstate="print"/>
          <a:stretch>
            <a:fillRect/>
          </a:stretch>
        </p:blipFill>
        <p:spPr>
          <a:xfrm>
            <a:off x="7337219" y="4233633"/>
            <a:ext cx="812800" cy="812800"/>
          </a:xfrm>
          <a:prstGeom prst="rect">
            <a:avLst/>
          </a:prstGeom>
        </p:spPr>
      </p:pic>
      <p:sp>
        <p:nvSpPr>
          <p:cNvPr id="15" name="object 15"/>
          <p:cNvSpPr/>
          <p:nvPr/>
        </p:nvSpPr>
        <p:spPr>
          <a:xfrm>
            <a:off x="5942684" y="4120706"/>
            <a:ext cx="1260475" cy="365125"/>
          </a:xfrm>
          <a:custGeom>
            <a:avLst/>
            <a:gdLst/>
            <a:ahLst/>
            <a:cxnLst/>
            <a:rect l="l" t="t" r="r" b="b"/>
            <a:pathLst>
              <a:path w="1260475" h="365125">
                <a:moveTo>
                  <a:pt x="1210913" y="339891"/>
                </a:moveTo>
                <a:lnTo>
                  <a:pt x="1207752" y="352192"/>
                </a:lnTo>
                <a:lnTo>
                  <a:pt x="1256953" y="364836"/>
                </a:lnTo>
                <a:lnTo>
                  <a:pt x="1260114" y="352535"/>
                </a:lnTo>
                <a:lnTo>
                  <a:pt x="1210913" y="339891"/>
                </a:lnTo>
                <a:close/>
              </a:path>
              <a:path w="1260475" h="365125">
                <a:moveTo>
                  <a:pt x="1124811" y="317764"/>
                </a:moveTo>
                <a:lnTo>
                  <a:pt x="1121650" y="330064"/>
                </a:lnTo>
                <a:lnTo>
                  <a:pt x="1170851" y="342709"/>
                </a:lnTo>
                <a:lnTo>
                  <a:pt x="1174012" y="330408"/>
                </a:lnTo>
                <a:lnTo>
                  <a:pt x="1124811" y="317764"/>
                </a:lnTo>
                <a:close/>
              </a:path>
              <a:path w="1260475" h="365125">
                <a:moveTo>
                  <a:pt x="1038708" y="295636"/>
                </a:moveTo>
                <a:lnTo>
                  <a:pt x="1035547" y="307936"/>
                </a:lnTo>
                <a:lnTo>
                  <a:pt x="1084748" y="320581"/>
                </a:lnTo>
                <a:lnTo>
                  <a:pt x="1087909" y="308281"/>
                </a:lnTo>
                <a:lnTo>
                  <a:pt x="1038708" y="295636"/>
                </a:lnTo>
                <a:close/>
              </a:path>
              <a:path w="1260475" h="365125">
                <a:moveTo>
                  <a:pt x="952606" y="273509"/>
                </a:moveTo>
                <a:lnTo>
                  <a:pt x="949445" y="285809"/>
                </a:lnTo>
                <a:lnTo>
                  <a:pt x="998646" y="298453"/>
                </a:lnTo>
                <a:lnTo>
                  <a:pt x="1001807" y="286153"/>
                </a:lnTo>
                <a:lnTo>
                  <a:pt x="952606" y="273509"/>
                </a:lnTo>
                <a:close/>
              </a:path>
              <a:path w="1260475" h="365125">
                <a:moveTo>
                  <a:pt x="866504" y="251382"/>
                </a:moveTo>
                <a:lnTo>
                  <a:pt x="863343" y="263682"/>
                </a:lnTo>
                <a:lnTo>
                  <a:pt x="912544" y="276326"/>
                </a:lnTo>
                <a:lnTo>
                  <a:pt x="915705" y="264026"/>
                </a:lnTo>
                <a:lnTo>
                  <a:pt x="866504" y="251382"/>
                </a:lnTo>
                <a:close/>
              </a:path>
              <a:path w="1260475" h="365125">
                <a:moveTo>
                  <a:pt x="780402" y="229255"/>
                </a:moveTo>
                <a:lnTo>
                  <a:pt x="777239" y="241555"/>
                </a:lnTo>
                <a:lnTo>
                  <a:pt x="826442" y="254199"/>
                </a:lnTo>
                <a:lnTo>
                  <a:pt x="829603" y="241899"/>
                </a:lnTo>
                <a:lnTo>
                  <a:pt x="780402" y="229255"/>
                </a:lnTo>
                <a:close/>
              </a:path>
              <a:path w="1260475" h="365125">
                <a:moveTo>
                  <a:pt x="694298" y="207128"/>
                </a:moveTo>
                <a:lnTo>
                  <a:pt x="691139" y="219428"/>
                </a:lnTo>
                <a:lnTo>
                  <a:pt x="740340" y="232072"/>
                </a:lnTo>
                <a:lnTo>
                  <a:pt x="743501" y="219772"/>
                </a:lnTo>
                <a:lnTo>
                  <a:pt x="694298" y="207128"/>
                </a:lnTo>
                <a:close/>
              </a:path>
              <a:path w="1260475" h="365125">
                <a:moveTo>
                  <a:pt x="608196" y="184999"/>
                </a:moveTo>
                <a:lnTo>
                  <a:pt x="605036" y="197300"/>
                </a:lnTo>
                <a:lnTo>
                  <a:pt x="654237" y="209944"/>
                </a:lnTo>
                <a:lnTo>
                  <a:pt x="657398" y="197645"/>
                </a:lnTo>
                <a:lnTo>
                  <a:pt x="608196" y="184999"/>
                </a:lnTo>
                <a:close/>
              </a:path>
              <a:path w="1260475" h="365125">
                <a:moveTo>
                  <a:pt x="522094" y="162872"/>
                </a:moveTo>
                <a:lnTo>
                  <a:pt x="518934" y="175173"/>
                </a:lnTo>
                <a:lnTo>
                  <a:pt x="568135" y="187817"/>
                </a:lnTo>
                <a:lnTo>
                  <a:pt x="571296" y="175516"/>
                </a:lnTo>
                <a:lnTo>
                  <a:pt x="522094" y="162872"/>
                </a:lnTo>
                <a:close/>
              </a:path>
              <a:path w="1260475" h="365125">
                <a:moveTo>
                  <a:pt x="435993" y="140745"/>
                </a:moveTo>
                <a:lnTo>
                  <a:pt x="432832" y="153046"/>
                </a:lnTo>
                <a:lnTo>
                  <a:pt x="482033" y="165690"/>
                </a:lnTo>
                <a:lnTo>
                  <a:pt x="485194" y="153389"/>
                </a:lnTo>
                <a:lnTo>
                  <a:pt x="435993" y="140745"/>
                </a:lnTo>
                <a:close/>
              </a:path>
              <a:path w="1260475" h="365125">
                <a:moveTo>
                  <a:pt x="349891" y="118618"/>
                </a:moveTo>
                <a:lnTo>
                  <a:pt x="346730" y="130917"/>
                </a:lnTo>
                <a:lnTo>
                  <a:pt x="395931" y="143562"/>
                </a:lnTo>
                <a:lnTo>
                  <a:pt x="399092" y="131262"/>
                </a:lnTo>
                <a:lnTo>
                  <a:pt x="349891" y="118618"/>
                </a:lnTo>
                <a:close/>
              </a:path>
              <a:path w="1260475" h="365125">
                <a:moveTo>
                  <a:pt x="263787" y="96490"/>
                </a:moveTo>
                <a:lnTo>
                  <a:pt x="260626" y="108790"/>
                </a:lnTo>
                <a:lnTo>
                  <a:pt x="309829" y="121434"/>
                </a:lnTo>
                <a:lnTo>
                  <a:pt x="312990" y="109134"/>
                </a:lnTo>
                <a:lnTo>
                  <a:pt x="263787" y="96490"/>
                </a:lnTo>
                <a:close/>
              </a:path>
              <a:path w="1260475" h="365125">
                <a:moveTo>
                  <a:pt x="177685" y="74363"/>
                </a:moveTo>
                <a:lnTo>
                  <a:pt x="174524" y="86663"/>
                </a:lnTo>
                <a:lnTo>
                  <a:pt x="223727" y="99307"/>
                </a:lnTo>
                <a:lnTo>
                  <a:pt x="226888" y="87007"/>
                </a:lnTo>
                <a:lnTo>
                  <a:pt x="177685" y="74363"/>
                </a:lnTo>
                <a:close/>
              </a:path>
              <a:path w="1260475" h="365125">
                <a:moveTo>
                  <a:pt x="91583" y="52236"/>
                </a:moveTo>
                <a:lnTo>
                  <a:pt x="88422" y="64536"/>
                </a:lnTo>
                <a:lnTo>
                  <a:pt x="137624" y="77180"/>
                </a:lnTo>
                <a:lnTo>
                  <a:pt x="140784" y="64880"/>
                </a:lnTo>
                <a:lnTo>
                  <a:pt x="91583" y="52236"/>
                </a:lnTo>
                <a:close/>
              </a:path>
              <a:path w="1260475" h="365125">
                <a:moveTo>
                  <a:pt x="69875" y="0"/>
                </a:moveTo>
                <a:lnTo>
                  <a:pt x="0" y="35256"/>
                </a:lnTo>
                <a:lnTo>
                  <a:pt x="44218" y="99833"/>
                </a:lnTo>
                <a:lnTo>
                  <a:pt x="48171" y="100572"/>
                </a:lnTo>
                <a:lnTo>
                  <a:pt x="53958" y="96610"/>
                </a:lnTo>
                <a:lnTo>
                  <a:pt x="54697" y="92657"/>
                </a:lnTo>
                <a:lnTo>
                  <a:pt x="24127" y="48013"/>
                </a:lnTo>
                <a:lnTo>
                  <a:pt x="7760" y="43807"/>
                </a:lnTo>
                <a:lnTo>
                  <a:pt x="10921" y="31506"/>
                </a:lnTo>
                <a:lnTo>
                  <a:pt x="35625" y="31506"/>
                </a:lnTo>
                <a:lnTo>
                  <a:pt x="75595" y="11338"/>
                </a:lnTo>
                <a:lnTo>
                  <a:pt x="76854" y="7519"/>
                </a:lnTo>
                <a:lnTo>
                  <a:pt x="73694" y="1258"/>
                </a:lnTo>
                <a:lnTo>
                  <a:pt x="69875" y="0"/>
                </a:lnTo>
                <a:close/>
              </a:path>
              <a:path w="1260475" h="365125">
                <a:moveTo>
                  <a:pt x="27288" y="35712"/>
                </a:moveTo>
                <a:lnTo>
                  <a:pt x="18679" y="40056"/>
                </a:lnTo>
                <a:lnTo>
                  <a:pt x="24127" y="48013"/>
                </a:lnTo>
                <a:lnTo>
                  <a:pt x="51521" y="55053"/>
                </a:lnTo>
                <a:lnTo>
                  <a:pt x="54682" y="42753"/>
                </a:lnTo>
                <a:lnTo>
                  <a:pt x="27288" y="35712"/>
                </a:lnTo>
                <a:close/>
              </a:path>
              <a:path w="1260475" h="365125">
                <a:moveTo>
                  <a:pt x="10921" y="31506"/>
                </a:moveTo>
                <a:lnTo>
                  <a:pt x="7760" y="43807"/>
                </a:lnTo>
                <a:lnTo>
                  <a:pt x="24127" y="48013"/>
                </a:lnTo>
                <a:lnTo>
                  <a:pt x="20918" y="43326"/>
                </a:lnTo>
                <a:lnTo>
                  <a:pt x="12199" y="43326"/>
                </a:lnTo>
                <a:lnTo>
                  <a:pt x="14579" y="34069"/>
                </a:lnTo>
                <a:lnTo>
                  <a:pt x="20893" y="34069"/>
                </a:lnTo>
                <a:lnTo>
                  <a:pt x="10921" y="31506"/>
                </a:lnTo>
                <a:close/>
              </a:path>
              <a:path w="1260475" h="365125">
                <a:moveTo>
                  <a:pt x="14579" y="34069"/>
                </a:moveTo>
                <a:lnTo>
                  <a:pt x="12199" y="43326"/>
                </a:lnTo>
                <a:lnTo>
                  <a:pt x="18679" y="40056"/>
                </a:lnTo>
                <a:lnTo>
                  <a:pt x="14579" y="34069"/>
                </a:lnTo>
                <a:close/>
              </a:path>
              <a:path w="1260475" h="365125">
                <a:moveTo>
                  <a:pt x="18679" y="40056"/>
                </a:moveTo>
                <a:lnTo>
                  <a:pt x="12199" y="43326"/>
                </a:lnTo>
                <a:lnTo>
                  <a:pt x="20918" y="43326"/>
                </a:lnTo>
                <a:lnTo>
                  <a:pt x="18679" y="40056"/>
                </a:lnTo>
                <a:close/>
              </a:path>
              <a:path w="1260475" h="365125">
                <a:moveTo>
                  <a:pt x="20893" y="34069"/>
                </a:moveTo>
                <a:lnTo>
                  <a:pt x="14579" y="34069"/>
                </a:lnTo>
                <a:lnTo>
                  <a:pt x="18679" y="40056"/>
                </a:lnTo>
                <a:lnTo>
                  <a:pt x="27288" y="35712"/>
                </a:lnTo>
                <a:lnTo>
                  <a:pt x="20893" y="34069"/>
                </a:lnTo>
                <a:close/>
              </a:path>
              <a:path w="1260475" h="365125">
                <a:moveTo>
                  <a:pt x="35625" y="31506"/>
                </a:moveTo>
                <a:lnTo>
                  <a:pt x="10921" y="31506"/>
                </a:lnTo>
                <a:lnTo>
                  <a:pt x="27288" y="35712"/>
                </a:lnTo>
                <a:lnTo>
                  <a:pt x="35625" y="31506"/>
                </a:lnTo>
                <a:close/>
              </a:path>
            </a:pathLst>
          </a:custGeom>
          <a:solidFill>
            <a:srgbClr val="8FA7C4"/>
          </a:solidFill>
        </p:spPr>
        <p:txBody>
          <a:bodyPr wrap="square" lIns="0" tIns="0" rIns="0" bIns="0" rtlCol="0"/>
          <a:lstStyle/>
          <a:p>
            <a:endParaRPr/>
          </a:p>
        </p:txBody>
      </p:sp>
      <p:sp>
        <p:nvSpPr>
          <p:cNvPr id="16" name="object 16"/>
          <p:cNvSpPr txBox="1"/>
          <p:nvPr/>
        </p:nvSpPr>
        <p:spPr>
          <a:xfrm>
            <a:off x="908473" y="1816100"/>
            <a:ext cx="39814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Calibri"/>
                <a:cs typeface="Calibri"/>
              </a:rPr>
              <a:t>C</a:t>
            </a:r>
            <a:r>
              <a:rPr sz="1200" dirty="0">
                <a:solidFill>
                  <a:srgbClr val="FFFFFF"/>
                </a:solidFill>
                <a:latin typeface="Calibri"/>
                <a:cs typeface="Calibri"/>
              </a:rPr>
              <a:t>o</a:t>
            </a:r>
            <a:r>
              <a:rPr sz="1200" spc="-10" dirty="0">
                <a:solidFill>
                  <a:srgbClr val="FFFFFF"/>
                </a:solidFill>
                <a:latin typeface="Calibri"/>
                <a:cs typeface="Calibri"/>
              </a:rPr>
              <a:t>s</a:t>
            </a:r>
            <a:r>
              <a:rPr sz="1200" spc="-5" dirty="0">
                <a:solidFill>
                  <a:srgbClr val="FFFFFF"/>
                </a:solidFill>
                <a:latin typeface="Calibri"/>
                <a:cs typeface="Calibri"/>
              </a:rPr>
              <a:t>t</a:t>
            </a:r>
            <a:r>
              <a:rPr sz="1200" spc="5" dirty="0">
                <a:solidFill>
                  <a:srgbClr val="FFFFFF"/>
                </a:solidFill>
                <a:latin typeface="Calibri"/>
                <a:cs typeface="Calibri"/>
              </a:rPr>
              <a:t>s</a:t>
            </a:r>
            <a:r>
              <a:rPr sz="1200" dirty="0">
                <a:solidFill>
                  <a:srgbClr val="FFFFFF"/>
                </a:solidFill>
                <a:latin typeface="Calibri"/>
                <a:cs typeface="Calibri"/>
              </a:rPr>
              <a:t>:</a:t>
            </a:r>
            <a:endParaRPr sz="1200">
              <a:latin typeface="Calibri"/>
              <a:cs typeface="Calibri"/>
            </a:endParaRPr>
          </a:p>
        </p:txBody>
      </p:sp>
      <p:sp>
        <p:nvSpPr>
          <p:cNvPr id="17" name="object 17"/>
          <p:cNvSpPr txBox="1"/>
          <p:nvPr/>
        </p:nvSpPr>
        <p:spPr>
          <a:xfrm>
            <a:off x="908473" y="2006600"/>
            <a:ext cx="1736725" cy="1300480"/>
          </a:xfrm>
          <a:prstGeom prst="rect">
            <a:avLst/>
          </a:prstGeom>
        </p:spPr>
        <p:txBody>
          <a:bodyPr vert="horz" wrap="square" lIns="0" tIns="12700" rIns="0" bIns="0" rtlCol="0">
            <a:spAutoFit/>
          </a:bodyPr>
          <a:lstStyle/>
          <a:p>
            <a:pPr marL="298450" indent="-285750">
              <a:lnSpc>
                <a:spcPts val="1420"/>
              </a:lnSpc>
              <a:spcBef>
                <a:spcPts val="100"/>
              </a:spcBef>
              <a:buFont typeface="Arial"/>
              <a:buChar char="•"/>
              <a:tabLst>
                <a:tab pos="297815" algn="l"/>
                <a:tab pos="298450" algn="l"/>
              </a:tabLst>
            </a:pPr>
            <a:r>
              <a:rPr sz="1200" spc="-10" dirty="0">
                <a:solidFill>
                  <a:srgbClr val="FFFFFF"/>
                </a:solidFill>
                <a:latin typeface="Calibri"/>
                <a:cs typeface="Calibri"/>
              </a:rPr>
              <a:t>Data</a:t>
            </a:r>
            <a:r>
              <a:rPr sz="1200" spc="5" dirty="0">
                <a:solidFill>
                  <a:srgbClr val="FFFFFF"/>
                </a:solidFill>
                <a:latin typeface="Calibri"/>
                <a:cs typeface="Calibri"/>
              </a:rPr>
              <a:t> </a:t>
            </a:r>
            <a:r>
              <a:rPr sz="1200" spc="-10" dirty="0">
                <a:solidFill>
                  <a:srgbClr val="FFFFFF"/>
                </a:solidFill>
                <a:latin typeface="Calibri"/>
                <a:cs typeface="Calibri"/>
              </a:rPr>
              <a:t>center</a:t>
            </a:r>
            <a:endParaRPr sz="1200">
              <a:latin typeface="Calibri"/>
              <a:cs typeface="Calibri"/>
            </a:endParaRPr>
          </a:p>
          <a:p>
            <a:pPr marL="298450" indent="-285750">
              <a:lnSpc>
                <a:spcPts val="1400"/>
              </a:lnSpc>
              <a:buFont typeface="Arial"/>
              <a:buChar char="•"/>
              <a:tabLst>
                <a:tab pos="297815" algn="l"/>
                <a:tab pos="298450" algn="l"/>
              </a:tabLst>
            </a:pPr>
            <a:r>
              <a:rPr sz="1200" spc="-10" dirty="0">
                <a:solidFill>
                  <a:srgbClr val="FFFFFF"/>
                </a:solidFill>
                <a:latin typeface="Calibri"/>
                <a:cs typeface="Calibri"/>
              </a:rPr>
              <a:t>Power</a:t>
            </a:r>
            <a:endParaRPr sz="1200">
              <a:latin typeface="Calibri"/>
              <a:cs typeface="Calibri"/>
            </a:endParaRPr>
          </a:p>
          <a:p>
            <a:pPr marL="298450" indent="-285750">
              <a:lnSpc>
                <a:spcPts val="1420"/>
              </a:lnSpc>
              <a:buFont typeface="Arial"/>
              <a:buChar char="•"/>
              <a:tabLst>
                <a:tab pos="297815" algn="l"/>
                <a:tab pos="298450" algn="l"/>
              </a:tabLst>
            </a:pPr>
            <a:r>
              <a:rPr sz="1200" spc="-5" dirty="0">
                <a:solidFill>
                  <a:srgbClr val="FFFFFF"/>
                </a:solidFill>
                <a:latin typeface="Calibri"/>
                <a:cs typeface="Calibri"/>
              </a:rPr>
              <a:t>Computing</a:t>
            </a:r>
            <a:r>
              <a:rPr sz="1200" spc="15" dirty="0">
                <a:solidFill>
                  <a:srgbClr val="FFFFFF"/>
                </a:solidFill>
                <a:latin typeface="Calibri"/>
                <a:cs typeface="Calibri"/>
              </a:rPr>
              <a:t> </a:t>
            </a:r>
            <a:r>
              <a:rPr sz="1200" spc="-15" dirty="0">
                <a:solidFill>
                  <a:srgbClr val="FFFFFF"/>
                </a:solidFill>
                <a:latin typeface="Calibri"/>
                <a:cs typeface="Calibri"/>
              </a:rPr>
              <a:t>Equipment</a:t>
            </a:r>
            <a:endParaRPr sz="1200">
              <a:latin typeface="Calibri"/>
              <a:cs typeface="Calibri"/>
            </a:endParaRPr>
          </a:p>
          <a:p>
            <a:pPr marL="298450" indent="-285750">
              <a:lnSpc>
                <a:spcPts val="1420"/>
              </a:lnSpc>
              <a:spcBef>
                <a:spcPts val="60"/>
              </a:spcBef>
              <a:buFont typeface="Arial"/>
              <a:buChar char="•"/>
              <a:tabLst>
                <a:tab pos="297815" algn="l"/>
                <a:tab pos="298450" algn="l"/>
              </a:tabLst>
            </a:pPr>
            <a:r>
              <a:rPr sz="1200" spc="-10" dirty="0">
                <a:solidFill>
                  <a:srgbClr val="FFFFFF"/>
                </a:solidFill>
                <a:latin typeface="Calibri"/>
                <a:cs typeface="Calibri"/>
              </a:rPr>
              <a:t>Software</a:t>
            </a:r>
            <a:r>
              <a:rPr sz="1200" spc="20" dirty="0">
                <a:solidFill>
                  <a:srgbClr val="FFFFFF"/>
                </a:solidFill>
                <a:latin typeface="Calibri"/>
                <a:cs typeface="Calibri"/>
              </a:rPr>
              <a:t> </a:t>
            </a:r>
            <a:r>
              <a:rPr sz="1200" spc="-5" dirty="0">
                <a:solidFill>
                  <a:srgbClr val="FFFFFF"/>
                </a:solidFill>
                <a:latin typeface="Calibri"/>
                <a:cs typeface="Calibri"/>
              </a:rPr>
              <a:t>licenses</a:t>
            </a:r>
            <a:endParaRPr sz="1200">
              <a:latin typeface="Calibri"/>
              <a:cs typeface="Calibri"/>
            </a:endParaRPr>
          </a:p>
          <a:p>
            <a:pPr marL="298450" indent="-285750">
              <a:lnSpc>
                <a:spcPts val="1420"/>
              </a:lnSpc>
              <a:buFont typeface="Arial"/>
              <a:buChar char="•"/>
              <a:tabLst>
                <a:tab pos="297815" algn="l"/>
                <a:tab pos="298450" algn="l"/>
              </a:tabLst>
            </a:pPr>
            <a:r>
              <a:rPr sz="1200" spc="-5" dirty="0">
                <a:solidFill>
                  <a:srgbClr val="FFFFFF"/>
                </a:solidFill>
                <a:latin typeface="Calibri"/>
                <a:cs typeface="Calibri"/>
              </a:rPr>
              <a:t>Maintenance</a:t>
            </a:r>
            <a:r>
              <a:rPr sz="1200" spc="-20" dirty="0">
                <a:solidFill>
                  <a:srgbClr val="FFFFFF"/>
                </a:solidFill>
                <a:latin typeface="Calibri"/>
                <a:cs typeface="Calibri"/>
              </a:rPr>
              <a:t> </a:t>
            </a:r>
            <a:r>
              <a:rPr sz="1200" spc="-10" dirty="0">
                <a:solidFill>
                  <a:srgbClr val="FFFFFF"/>
                </a:solidFill>
                <a:latin typeface="Calibri"/>
                <a:cs typeface="Calibri"/>
              </a:rPr>
              <a:t>contracts</a:t>
            </a:r>
            <a:endParaRPr sz="1200">
              <a:latin typeface="Calibri"/>
              <a:cs typeface="Calibri"/>
            </a:endParaRPr>
          </a:p>
          <a:p>
            <a:pPr marL="298450" indent="-285750">
              <a:lnSpc>
                <a:spcPts val="1420"/>
              </a:lnSpc>
              <a:spcBef>
                <a:spcPts val="60"/>
              </a:spcBef>
              <a:buFont typeface="Arial"/>
              <a:buChar char="•"/>
              <a:tabLst>
                <a:tab pos="297815" algn="l"/>
                <a:tab pos="298450" algn="l"/>
              </a:tabLst>
            </a:pPr>
            <a:r>
              <a:rPr sz="1200" spc="-15" dirty="0">
                <a:solidFill>
                  <a:srgbClr val="FFFFFF"/>
                </a:solidFill>
                <a:latin typeface="Calibri"/>
                <a:cs typeface="Calibri"/>
              </a:rPr>
              <a:t>Staff</a:t>
            </a:r>
            <a:r>
              <a:rPr sz="1200" dirty="0">
                <a:solidFill>
                  <a:srgbClr val="FFFFFF"/>
                </a:solidFill>
                <a:latin typeface="Calibri"/>
                <a:cs typeface="Calibri"/>
              </a:rPr>
              <a:t> </a:t>
            </a:r>
            <a:r>
              <a:rPr sz="1200" spc="-5" dirty="0">
                <a:solidFill>
                  <a:srgbClr val="FFFFFF"/>
                </a:solidFill>
                <a:latin typeface="Calibri"/>
                <a:cs typeface="Calibri"/>
              </a:rPr>
              <a:t>wages</a:t>
            </a:r>
            <a:endParaRPr sz="1200">
              <a:latin typeface="Calibri"/>
              <a:cs typeface="Calibri"/>
            </a:endParaRPr>
          </a:p>
          <a:p>
            <a:pPr marL="298450" indent="-285750">
              <a:lnSpc>
                <a:spcPts val="1420"/>
              </a:lnSpc>
              <a:buFont typeface="Arial"/>
              <a:buChar char="•"/>
              <a:tabLst>
                <a:tab pos="297815" algn="l"/>
                <a:tab pos="298450" algn="l"/>
              </a:tabLst>
            </a:pPr>
            <a:r>
              <a:rPr sz="1200" spc="-10" dirty="0">
                <a:solidFill>
                  <a:srgbClr val="FFFFFF"/>
                </a:solidFill>
                <a:latin typeface="Calibri"/>
                <a:cs typeface="Calibri"/>
              </a:rPr>
              <a:t>Etc.</a:t>
            </a:r>
            <a:endParaRPr sz="1200">
              <a:latin typeface="Calibri"/>
              <a:cs typeface="Calibri"/>
            </a:endParaRPr>
          </a:p>
        </p:txBody>
      </p:sp>
    </p:spTree>
    <p:extLst>
      <p:ext uri="{BB962C8B-B14F-4D97-AF65-F5344CB8AC3E}">
        <p14:creationId xmlns:p14="http://schemas.microsoft.com/office/powerpoint/2010/main" val="21545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59613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2:</a:t>
            </a:r>
            <a:r>
              <a:rPr sz="2400" b="0" spc="-15" dirty="0">
                <a:solidFill>
                  <a:srgbClr val="FFFFFF"/>
                </a:solidFill>
                <a:latin typeface="Calibri"/>
                <a:cs typeface="Calibri"/>
              </a:rPr>
              <a:t> </a:t>
            </a:r>
            <a:r>
              <a:rPr sz="2400" b="0" dirty="0">
                <a:solidFill>
                  <a:srgbClr val="FFFFFF"/>
                </a:solidFill>
                <a:latin typeface="Calibri"/>
                <a:cs typeface="Calibri"/>
              </a:rPr>
              <a:t>The</a:t>
            </a:r>
            <a:r>
              <a:rPr sz="2400" b="0" spc="-5" dirty="0">
                <a:solidFill>
                  <a:srgbClr val="FFFFFF"/>
                </a:solidFill>
                <a:latin typeface="Calibri"/>
                <a:cs typeface="Calibri"/>
              </a:rPr>
              <a:t> </a:t>
            </a:r>
            <a:r>
              <a:rPr sz="2400" b="0" dirty="0">
                <a:solidFill>
                  <a:srgbClr val="FFFFFF"/>
                </a:solidFill>
                <a:latin typeface="Calibri"/>
                <a:cs typeface="Calibri"/>
              </a:rPr>
              <a:t>6</a:t>
            </a:r>
            <a:r>
              <a:rPr sz="2400" b="0" spc="-20" dirty="0">
                <a:solidFill>
                  <a:srgbClr val="FFFFFF"/>
                </a:solidFill>
                <a:latin typeface="Calibri"/>
                <a:cs typeface="Calibri"/>
              </a:rPr>
              <a:t> </a:t>
            </a:r>
            <a:r>
              <a:rPr sz="2400" b="0" spc="-15" dirty="0">
                <a:solidFill>
                  <a:srgbClr val="FFFFFF"/>
                </a:solidFill>
                <a:latin typeface="Calibri"/>
                <a:cs typeface="Calibri"/>
              </a:rPr>
              <a:t>Advantages </a:t>
            </a:r>
            <a:r>
              <a:rPr sz="2400" b="0" spc="-5" dirty="0">
                <a:solidFill>
                  <a:srgbClr val="FFFFFF"/>
                </a:solidFill>
                <a:latin typeface="Calibri"/>
                <a:cs typeface="Calibri"/>
              </a:rPr>
              <a:t>of Cloud</a:t>
            </a:r>
            <a:endParaRPr sz="2400">
              <a:latin typeface="Calibri"/>
              <a:cs typeface="Calibri"/>
            </a:endParaRPr>
          </a:p>
        </p:txBody>
      </p:sp>
      <p:graphicFrame>
        <p:nvGraphicFramePr>
          <p:cNvPr id="3" name="object 3"/>
          <p:cNvGraphicFramePr>
            <a:graphicFrameLocks noGrp="1"/>
          </p:cNvGraphicFramePr>
          <p:nvPr/>
        </p:nvGraphicFramePr>
        <p:xfrm>
          <a:off x="750359" y="1404932"/>
          <a:ext cx="10556240" cy="3724275"/>
        </p:xfrm>
        <a:graphic>
          <a:graphicData uri="http://schemas.openxmlformats.org/drawingml/2006/table">
            <a:tbl>
              <a:tblPr firstRow="1" bandRow="1">
                <a:tableStyleId>{2D5ABB26-0587-4C30-8999-92F81FD0307C}</a:tableStyleId>
              </a:tblPr>
              <a:tblGrid>
                <a:gridCol w="330200">
                  <a:extLst>
                    <a:ext uri="{9D8B030D-6E8A-4147-A177-3AD203B41FA5}">
                      <a16:colId xmlns:a16="http://schemas.microsoft.com/office/drawing/2014/main" val="20000"/>
                    </a:ext>
                  </a:extLst>
                </a:gridCol>
                <a:gridCol w="4248785">
                  <a:extLst>
                    <a:ext uri="{9D8B030D-6E8A-4147-A177-3AD203B41FA5}">
                      <a16:colId xmlns:a16="http://schemas.microsoft.com/office/drawing/2014/main" val="20001"/>
                    </a:ext>
                  </a:extLst>
                </a:gridCol>
                <a:gridCol w="5977255">
                  <a:extLst>
                    <a:ext uri="{9D8B030D-6E8A-4147-A177-3AD203B41FA5}">
                      <a16:colId xmlns:a16="http://schemas.microsoft.com/office/drawing/2014/main" val="20002"/>
                    </a:ext>
                  </a:extLst>
                </a:gridCol>
              </a:tblGrid>
              <a:tr h="389255">
                <a:tc gridSpan="2">
                  <a:txBody>
                    <a:bodyPr/>
                    <a:lstStyle/>
                    <a:p>
                      <a:pPr marL="488950">
                        <a:lnSpc>
                          <a:spcPct val="100000"/>
                        </a:lnSpc>
                        <a:spcBef>
                          <a:spcPts val="635"/>
                        </a:spcBef>
                      </a:pPr>
                      <a:r>
                        <a:rPr sz="1600" b="1" spc="-5" dirty="0">
                          <a:solidFill>
                            <a:srgbClr val="FFFFFF"/>
                          </a:solidFill>
                          <a:latin typeface="Calibri"/>
                          <a:cs typeface="Calibri"/>
                        </a:rPr>
                        <a:t>Name</a:t>
                      </a:r>
                      <a:endParaRPr sz="1600">
                        <a:latin typeface="Calibri"/>
                        <a:cs typeface="Calibri"/>
                      </a:endParaRPr>
                    </a:p>
                  </a:txBody>
                  <a:tcPr marL="0" marR="0" marT="80645" marB="0">
                    <a:solidFill>
                      <a:srgbClr val="4472C4"/>
                    </a:solidFill>
                  </a:tcPr>
                </a:tc>
                <a:tc hMerge="1">
                  <a:txBody>
                    <a:bodyPr/>
                    <a:lstStyle/>
                    <a:p>
                      <a:endParaRPr/>
                    </a:p>
                  </a:txBody>
                  <a:tcPr marL="0" marR="0" marT="0" marB="0"/>
                </a:tc>
                <a:tc>
                  <a:txBody>
                    <a:bodyPr/>
                    <a:lstStyle/>
                    <a:p>
                      <a:pPr marL="149860">
                        <a:lnSpc>
                          <a:spcPct val="100000"/>
                        </a:lnSpc>
                        <a:spcBef>
                          <a:spcPts val="635"/>
                        </a:spcBef>
                      </a:pPr>
                      <a:r>
                        <a:rPr sz="1600" b="1" spc="-5" dirty="0">
                          <a:solidFill>
                            <a:srgbClr val="FFFFFF"/>
                          </a:solidFill>
                          <a:latin typeface="Calibri"/>
                          <a:cs typeface="Calibri"/>
                        </a:rPr>
                        <a:t>Description</a:t>
                      </a:r>
                      <a:endParaRPr sz="1600">
                        <a:latin typeface="Calibri"/>
                        <a:cs typeface="Calibri"/>
                      </a:endParaRPr>
                    </a:p>
                  </a:txBody>
                  <a:tcPr marL="0" marR="0" marT="80645" marB="0">
                    <a:solidFill>
                      <a:srgbClr val="4472C4"/>
                    </a:solidFill>
                  </a:tcPr>
                </a:tc>
                <a:extLst>
                  <a:ext uri="{0D108BD9-81ED-4DB2-BD59-A6C34878D82A}">
                    <a16:rowId xmlns:a16="http://schemas.microsoft.com/office/drawing/2014/main" val="10000"/>
                  </a:ext>
                </a:extLst>
              </a:tr>
              <a:tr h="690245">
                <a:tc>
                  <a:txBody>
                    <a:bodyPr/>
                    <a:lstStyle/>
                    <a:p>
                      <a:pPr marL="67945">
                        <a:lnSpc>
                          <a:spcPct val="100000"/>
                        </a:lnSpc>
                        <a:spcBef>
                          <a:spcPts val="570"/>
                        </a:spcBef>
                      </a:pPr>
                      <a:r>
                        <a:rPr sz="1600" b="1" dirty="0">
                          <a:solidFill>
                            <a:srgbClr val="FFFFFF"/>
                          </a:solidFill>
                          <a:latin typeface="Calibri"/>
                          <a:cs typeface="Calibri"/>
                        </a:rPr>
                        <a:t>1</a:t>
                      </a:r>
                      <a:endParaRPr sz="1600">
                        <a:latin typeface="Calibri"/>
                        <a:cs typeface="Calibri"/>
                      </a:endParaRPr>
                    </a:p>
                  </a:txBody>
                  <a:tcPr marL="0" marR="0" marT="72390" marB="0">
                    <a:lnL w="9525">
                      <a:solidFill>
                        <a:srgbClr val="4472C4"/>
                      </a:solidFill>
                      <a:prstDash val="solid"/>
                    </a:lnL>
                    <a:lnB w="9525">
                      <a:solidFill>
                        <a:srgbClr val="4472C4"/>
                      </a:solidFill>
                      <a:prstDash val="solid"/>
                    </a:lnB>
                    <a:solidFill>
                      <a:srgbClr val="232F3D"/>
                    </a:solidFill>
                  </a:tcPr>
                </a:tc>
                <a:tc>
                  <a:txBody>
                    <a:bodyPr/>
                    <a:lstStyle/>
                    <a:p>
                      <a:pPr marL="158750">
                        <a:lnSpc>
                          <a:spcPct val="100000"/>
                        </a:lnSpc>
                        <a:spcBef>
                          <a:spcPts val="570"/>
                        </a:spcBef>
                      </a:pPr>
                      <a:r>
                        <a:rPr sz="1600" b="1" spc="-25" dirty="0">
                          <a:solidFill>
                            <a:srgbClr val="FFFFFF"/>
                          </a:solidFill>
                          <a:latin typeface="Calibri"/>
                          <a:cs typeface="Calibri"/>
                        </a:rPr>
                        <a:t>Trade</a:t>
                      </a:r>
                      <a:r>
                        <a:rPr sz="1600" b="1" spc="-5" dirty="0">
                          <a:solidFill>
                            <a:srgbClr val="FFFFFF"/>
                          </a:solidFill>
                          <a:latin typeface="Calibri"/>
                          <a:cs typeface="Calibri"/>
                        </a:rPr>
                        <a:t> </a:t>
                      </a:r>
                      <a:r>
                        <a:rPr sz="1600" b="1" spc="-10" dirty="0">
                          <a:solidFill>
                            <a:srgbClr val="FFFFFF"/>
                          </a:solidFill>
                          <a:latin typeface="Calibri"/>
                          <a:cs typeface="Calibri"/>
                        </a:rPr>
                        <a:t>capital</a:t>
                      </a:r>
                      <a:r>
                        <a:rPr sz="1600" b="1" dirty="0">
                          <a:solidFill>
                            <a:srgbClr val="FFFFFF"/>
                          </a:solidFill>
                          <a:latin typeface="Calibri"/>
                          <a:cs typeface="Calibri"/>
                        </a:rPr>
                        <a:t> </a:t>
                      </a:r>
                      <a:r>
                        <a:rPr sz="1600" b="1" spc="-10" dirty="0">
                          <a:solidFill>
                            <a:srgbClr val="FFFFFF"/>
                          </a:solidFill>
                          <a:latin typeface="Calibri"/>
                          <a:cs typeface="Calibri"/>
                        </a:rPr>
                        <a:t>expense</a:t>
                      </a:r>
                      <a:r>
                        <a:rPr sz="1600" b="1" dirty="0">
                          <a:solidFill>
                            <a:srgbClr val="FFFFFF"/>
                          </a:solidFill>
                          <a:latin typeface="Calibri"/>
                          <a:cs typeface="Calibri"/>
                        </a:rPr>
                        <a:t> </a:t>
                      </a:r>
                      <a:r>
                        <a:rPr sz="1600" b="1" spc="-10" dirty="0">
                          <a:solidFill>
                            <a:srgbClr val="FFFFFF"/>
                          </a:solidFill>
                          <a:latin typeface="Calibri"/>
                          <a:cs typeface="Calibri"/>
                        </a:rPr>
                        <a:t>for</a:t>
                      </a:r>
                      <a:r>
                        <a:rPr sz="1600" b="1" spc="10" dirty="0">
                          <a:solidFill>
                            <a:srgbClr val="FFFFFF"/>
                          </a:solidFill>
                          <a:latin typeface="Calibri"/>
                          <a:cs typeface="Calibri"/>
                        </a:rPr>
                        <a:t> </a:t>
                      </a:r>
                      <a:r>
                        <a:rPr sz="1600" b="1" spc="-10" dirty="0">
                          <a:solidFill>
                            <a:srgbClr val="FFFFFF"/>
                          </a:solidFill>
                          <a:latin typeface="Calibri"/>
                          <a:cs typeface="Calibri"/>
                        </a:rPr>
                        <a:t>variable</a:t>
                      </a:r>
                      <a:r>
                        <a:rPr sz="1600" b="1" spc="-5" dirty="0">
                          <a:solidFill>
                            <a:srgbClr val="FFFFFF"/>
                          </a:solidFill>
                          <a:latin typeface="Calibri"/>
                          <a:cs typeface="Calibri"/>
                        </a:rPr>
                        <a:t> </a:t>
                      </a:r>
                      <a:r>
                        <a:rPr sz="1600" b="1" spc="-10" dirty="0">
                          <a:solidFill>
                            <a:srgbClr val="FFFFFF"/>
                          </a:solidFill>
                          <a:latin typeface="Calibri"/>
                          <a:cs typeface="Calibri"/>
                        </a:rPr>
                        <a:t>expense</a:t>
                      </a:r>
                      <a:endParaRPr sz="1600">
                        <a:latin typeface="Calibri"/>
                        <a:cs typeface="Calibri"/>
                      </a:endParaRPr>
                    </a:p>
                  </a:txBody>
                  <a:tcPr marL="0" marR="0" marT="72390" marB="0">
                    <a:lnB w="9525">
                      <a:solidFill>
                        <a:srgbClr val="4472C4"/>
                      </a:solidFill>
                      <a:prstDash val="solid"/>
                    </a:lnB>
                    <a:solidFill>
                      <a:srgbClr val="232F3D"/>
                    </a:solidFill>
                  </a:tcPr>
                </a:tc>
                <a:tc>
                  <a:txBody>
                    <a:bodyPr/>
                    <a:lstStyle/>
                    <a:p>
                      <a:pPr marL="149860">
                        <a:lnSpc>
                          <a:spcPct val="100000"/>
                        </a:lnSpc>
                        <a:spcBef>
                          <a:spcPts val="570"/>
                        </a:spcBef>
                      </a:pPr>
                      <a:r>
                        <a:rPr sz="1600" b="1" spc="-10" dirty="0">
                          <a:solidFill>
                            <a:srgbClr val="FFFFFF"/>
                          </a:solidFill>
                          <a:latin typeface="Calibri"/>
                          <a:cs typeface="Calibri"/>
                        </a:rPr>
                        <a:t>Instead</a:t>
                      </a:r>
                      <a:r>
                        <a:rPr sz="1600" b="1" dirty="0">
                          <a:solidFill>
                            <a:srgbClr val="FFFFFF"/>
                          </a:solidFill>
                          <a:latin typeface="Calibri"/>
                          <a:cs typeface="Calibri"/>
                        </a:rPr>
                        <a:t> of </a:t>
                      </a:r>
                      <a:r>
                        <a:rPr sz="1600" b="1" spc="-10" dirty="0">
                          <a:solidFill>
                            <a:srgbClr val="FFFFFF"/>
                          </a:solidFill>
                          <a:latin typeface="Calibri"/>
                          <a:cs typeface="Calibri"/>
                        </a:rPr>
                        <a:t>investing</a:t>
                      </a:r>
                      <a:r>
                        <a:rPr sz="1600" b="1" spc="-5" dirty="0">
                          <a:solidFill>
                            <a:srgbClr val="FFFFFF"/>
                          </a:solidFill>
                          <a:latin typeface="Calibri"/>
                          <a:cs typeface="Calibri"/>
                        </a:rPr>
                        <a:t> in</a:t>
                      </a:r>
                      <a:r>
                        <a:rPr sz="1600" b="1" dirty="0">
                          <a:solidFill>
                            <a:srgbClr val="FFFFFF"/>
                          </a:solidFill>
                          <a:latin typeface="Calibri"/>
                          <a:cs typeface="Calibri"/>
                        </a:rPr>
                        <a:t> </a:t>
                      </a:r>
                      <a:r>
                        <a:rPr sz="1600" b="1" spc="-15" dirty="0">
                          <a:solidFill>
                            <a:srgbClr val="FFFFFF"/>
                          </a:solidFill>
                          <a:latin typeface="Calibri"/>
                          <a:cs typeface="Calibri"/>
                        </a:rPr>
                        <a:t>data</a:t>
                      </a:r>
                      <a:r>
                        <a:rPr sz="1600" b="1" spc="-5" dirty="0">
                          <a:solidFill>
                            <a:srgbClr val="FFFFFF"/>
                          </a:solidFill>
                          <a:latin typeface="Calibri"/>
                          <a:cs typeface="Calibri"/>
                        </a:rPr>
                        <a:t> </a:t>
                      </a:r>
                      <a:r>
                        <a:rPr sz="1600" b="1" spc="-10" dirty="0">
                          <a:solidFill>
                            <a:srgbClr val="FFFFFF"/>
                          </a:solidFill>
                          <a:latin typeface="Calibri"/>
                          <a:cs typeface="Calibri"/>
                        </a:rPr>
                        <a:t>centers</a:t>
                      </a:r>
                      <a:r>
                        <a:rPr sz="1600" b="1" spc="-5" dirty="0">
                          <a:solidFill>
                            <a:srgbClr val="FFFFFF"/>
                          </a:solidFill>
                          <a:latin typeface="Calibri"/>
                          <a:cs typeface="Calibri"/>
                        </a:rPr>
                        <a:t> </a:t>
                      </a:r>
                      <a:r>
                        <a:rPr sz="1600" b="1" spc="-10" dirty="0">
                          <a:solidFill>
                            <a:srgbClr val="FFFFFF"/>
                          </a:solidFill>
                          <a:latin typeface="Calibri"/>
                          <a:cs typeface="Calibri"/>
                        </a:rPr>
                        <a:t>before</a:t>
                      </a:r>
                      <a:r>
                        <a:rPr sz="1600" b="1" spc="-15" dirty="0">
                          <a:solidFill>
                            <a:srgbClr val="FFFFFF"/>
                          </a:solidFill>
                          <a:latin typeface="Calibri"/>
                          <a:cs typeface="Calibri"/>
                        </a:rPr>
                        <a:t> </a:t>
                      </a:r>
                      <a:r>
                        <a:rPr sz="1600" b="1" spc="-5" dirty="0">
                          <a:solidFill>
                            <a:srgbClr val="FFFFFF"/>
                          </a:solidFill>
                          <a:latin typeface="Calibri"/>
                          <a:cs typeface="Calibri"/>
                        </a:rPr>
                        <a:t>you</a:t>
                      </a:r>
                      <a:r>
                        <a:rPr sz="1600" b="1" dirty="0">
                          <a:solidFill>
                            <a:srgbClr val="FFFFFF"/>
                          </a:solidFill>
                          <a:latin typeface="Calibri"/>
                          <a:cs typeface="Calibri"/>
                        </a:rPr>
                        <a:t> </a:t>
                      </a:r>
                      <a:r>
                        <a:rPr sz="1600" b="1" spc="-5" dirty="0">
                          <a:solidFill>
                            <a:srgbClr val="FFFFFF"/>
                          </a:solidFill>
                          <a:latin typeface="Calibri"/>
                          <a:cs typeface="Calibri"/>
                        </a:rPr>
                        <a:t>know</a:t>
                      </a:r>
                      <a:r>
                        <a:rPr sz="1600" b="1" spc="-10" dirty="0">
                          <a:solidFill>
                            <a:srgbClr val="FFFFFF"/>
                          </a:solidFill>
                          <a:latin typeface="Calibri"/>
                          <a:cs typeface="Calibri"/>
                        </a:rPr>
                        <a:t> </a:t>
                      </a:r>
                      <a:r>
                        <a:rPr sz="1600" b="1" dirty="0">
                          <a:solidFill>
                            <a:srgbClr val="FFFFFF"/>
                          </a:solidFill>
                          <a:latin typeface="Calibri"/>
                          <a:cs typeface="Calibri"/>
                        </a:rPr>
                        <a:t>how</a:t>
                      </a:r>
                      <a:r>
                        <a:rPr sz="1600" b="1" spc="-5" dirty="0">
                          <a:solidFill>
                            <a:srgbClr val="FFFFFF"/>
                          </a:solidFill>
                          <a:latin typeface="Calibri"/>
                          <a:cs typeface="Calibri"/>
                        </a:rPr>
                        <a:t> </a:t>
                      </a:r>
                      <a:r>
                        <a:rPr sz="1600" b="1" spc="-10" dirty="0">
                          <a:solidFill>
                            <a:srgbClr val="FFFFFF"/>
                          </a:solidFill>
                          <a:latin typeface="Calibri"/>
                          <a:cs typeface="Calibri"/>
                        </a:rPr>
                        <a:t>you’re</a:t>
                      </a:r>
                      <a:endParaRPr sz="1600">
                        <a:latin typeface="Calibri"/>
                        <a:cs typeface="Calibri"/>
                      </a:endParaRPr>
                    </a:p>
                    <a:p>
                      <a:pPr marL="149860">
                        <a:lnSpc>
                          <a:spcPct val="100000"/>
                        </a:lnSpc>
                        <a:spcBef>
                          <a:spcPts val="880"/>
                        </a:spcBef>
                      </a:pPr>
                      <a:r>
                        <a:rPr sz="1600" b="1" spc="-5" dirty="0">
                          <a:solidFill>
                            <a:srgbClr val="FFFFFF"/>
                          </a:solidFill>
                          <a:latin typeface="Calibri"/>
                          <a:cs typeface="Calibri"/>
                        </a:rPr>
                        <a:t>going</a:t>
                      </a:r>
                      <a:r>
                        <a:rPr sz="1600" b="1" dirty="0">
                          <a:solidFill>
                            <a:srgbClr val="FFFFFF"/>
                          </a:solidFill>
                          <a:latin typeface="Calibri"/>
                          <a:cs typeface="Calibri"/>
                        </a:rPr>
                        <a:t> </a:t>
                      </a:r>
                      <a:r>
                        <a:rPr sz="1600" b="1" spc="-15" dirty="0">
                          <a:solidFill>
                            <a:srgbClr val="FFFFFF"/>
                          </a:solidFill>
                          <a:latin typeface="Calibri"/>
                          <a:cs typeface="Calibri"/>
                        </a:rPr>
                        <a:t>to</a:t>
                      </a:r>
                      <a:r>
                        <a:rPr sz="1600" b="1" dirty="0">
                          <a:solidFill>
                            <a:srgbClr val="FFFFFF"/>
                          </a:solidFill>
                          <a:latin typeface="Calibri"/>
                          <a:cs typeface="Calibri"/>
                        </a:rPr>
                        <a:t> use</a:t>
                      </a:r>
                      <a:r>
                        <a:rPr sz="1600" b="1" spc="-5" dirty="0">
                          <a:solidFill>
                            <a:srgbClr val="FFFFFF"/>
                          </a:solidFill>
                          <a:latin typeface="Calibri"/>
                          <a:cs typeface="Calibri"/>
                        </a:rPr>
                        <a:t> them,</a:t>
                      </a:r>
                      <a:r>
                        <a:rPr sz="1600" b="1" dirty="0">
                          <a:solidFill>
                            <a:srgbClr val="FFFFFF"/>
                          </a:solidFill>
                          <a:latin typeface="Calibri"/>
                          <a:cs typeface="Calibri"/>
                        </a:rPr>
                        <a:t> </a:t>
                      </a:r>
                      <a:r>
                        <a:rPr sz="1600" b="1" spc="-15" dirty="0">
                          <a:solidFill>
                            <a:srgbClr val="FFFFFF"/>
                          </a:solidFill>
                          <a:latin typeface="Calibri"/>
                          <a:cs typeface="Calibri"/>
                        </a:rPr>
                        <a:t>pay</a:t>
                      </a:r>
                      <a:r>
                        <a:rPr sz="1600" b="1" spc="5" dirty="0">
                          <a:solidFill>
                            <a:srgbClr val="FFFFFF"/>
                          </a:solidFill>
                          <a:latin typeface="Calibri"/>
                          <a:cs typeface="Calibri"/>
                        </a:rPr>
                        <a:t> </a:t>
                      </a:r>
                      <a:r>
                        <a:rPr sz="1600" b="1" spc="-5" dirty="0">
                          <a:solidFill>
                            <a:srgbClr val="FFFFFF"/>
                          </a:solidFill>
                          <a:latin typeface="Calibri"/>
                          <a:cs typeface="Calibri"/>
                        </a:rPr>
                        <a:t>only</a:t>
                      </a:r>
                      <a:r>
                        <a:rPr sz="1600" b="1" spc="5" dirty="0">
                          <a:solidFill>
                            <a:srgbClr val="FFFFFF"/>
                          </a:solidFill>
                          <a:latin typeface="Calibri"/>
                          <a:cs typeface="Calibri"/>
                        </a:rPr>
                        <a:t> </a:t>
                      </a:r>
                      <a:r>
                        <a:rPr sz="1600" b="1" spc="-5" dirty="0">
                          <a:solidFill>
                            <a:srgbClr val="FFFFFF"/>
                          </a:solidFill>
                          <a:latin typeface="Calibri"/>
                          <a:cs typeface="Calibri"/>
                        </a:rPr>
                        <a:t>when, and</a:t>
                      </a:r>
                      <a:r>
                        <a:rPr sz="1600" b="1" spc="5" dirty="0">
                          <a:solidFill>
                            <a:srgbClr val="FFFFFF"/>
                          </a:solidFill>
                          <a:latin typeface="Calibri"/>
                          <a:cs typeface="Calibri"/>
                        </a:rPr>
                        <a:t> </a:t>
                      </a:r>
                      <a:r>
                        <a:rPr sz="1600" b="1" spc="-10" dirty="0">
                          <a:solidFill>
                            <a:srgbClr val="FFFFFF"/>
                          </a:solidFill>
                          <a:latin typeface="Calibri"/>
                          <a:cs typeface="Calibri"/>
                        </a:rPr>
                        <a:t>for</a:t>
                      </a:r>
                      <a:r>
                        <a:rPr sz="1600" b="1" spc="5" dirty="0">
                          <a:solidFill>
                            <a:srgbClr val="FFFFFF"/>
                          </a:solidFill>
                          <a:latin typeface="Calibri"/>
                          <a:cs typeface="Calibri"/>
                        </a:rPr>
                        <a:t> </a:t>
                      </a:r>
                      <a:r>
                        <a:rPr sz="1600" b="1" spc="-5" dirty="0">
                          <a:solidFill>
                            <a:srgbClr val="FFFFFF"/>
                          </a:solidFill>
                          <a:latin typeface="Calibri"/>
                          <a:cs typeface="Calibri"/>
                        </a:rPr>
                        <a:t>how </a:t>
                      </a:r>
                      <a:r>
                        <a:rPr sz="1600" b="1" dirty="0">
                          <a:solidFill>
                            <a:srgbClr val="FFFFFF"/>
                          </a:solidFill>
                          <a:latin typeface="Calibri"/>
                          <a:cs typeface="Calibri"/>
                        </a:rPr>
                        <a:t>much, </a:t>
                      </a:r>
                      <a:r>
                        <a:rPr sz="1600" b="1" spc="-5" dirty="0">
                          <a:solidFill>
                            <a:srgbClr val="FFFFFF"/>
                          </a:solidFill>
                          <a:latin typeface="Calibri"/>
                          <a:cs typeface="Calibri"/>
                        </a:rPr>
                        <a:t>you</a:t>
                      </a:r>
                      <a:r>
                        <a:rPr sz="1600" b="1" spc="5" dirty="0">
                          <a:solidFill>
                            <a:srgbClr val="FFFFFF"/>
                          </a:solidFill>
                          <a:latin typeface="Calibri"/>
                          <a:cs typeface="Calibri"/>
                        </a:rPr>
                        <a:t> </a:t>
                      </a:r>
                      <a:r>
                        <a:rPr sz="1600" b="1" spc="-5" dirty="0">
                          <a:solidFill>
                            <a:srgbClr val="FFFFFF"/>
                          </a:solidFill>
                          <a:latin typeface="Calibri"/>
                          <a:cs typeface="Calibri"/>
                        </a:rPr>
                        <a:t>consume</a:t>
                      </a:r>
                      <a:endParaRPr sz="1600">
                        <a:latin typeface="Calibri"/>
                        <a:cs typeface="Calibri"/>
                      </a:endParaRPr>
                    </a:p>
                  </a:txBody>
                  <a:tcPr marL="0" marR="0" marT="72390" marB="0">
                    <a:lnR w="9525">
                      <a:solidFill>
                        <a:srgbClr val="4472C4"/>
                      </a:solidFill>
                      <a:prstDash val="solid"/>
                    </a:lnR>
                    <a:lnB w="9525">
                      <a:solidFill>
                        <a:srgbClr val="4472C4"/>
                      </a:solidFill>
                      <a:prstDash val="solid"/>
                    </a:lnB>
                    <a:solidFill>
                      <a:srgbClr val="232F3D"/>
                    </a:solidFill>
                  </a:tcPr>
                </a:tc>
                <a:extLst>
                  <a:ext uri="{0D108BD9-81ED-4DB2-BD59-A6C34878D82A}">
                    <a16:rowId xmlns:a16="http://schemas.microsoft.com/office/drawing/2014/main" val="10001"/>
                  </a:ext>
                </a:extLst>
              </a:tr>
              <a:tr h="542925">
                <a:tc>
                  <a:txBody>
                    <a:bodyPr/>
                    <a:lstStyle/>
                    <a:p>
                      <a:pPr marL="67945">
                        <a:lnSpc>
                          <a:spcPct val="100000"/>
                        </a:lnSpc>
                        <a:spcBef>
                          <a:spcPts val="635"/>
                        </a:spcBef>
                      </a:pPr>
                      <a:r>
                        <a:rPr sz="1600" b="1" dirty="0">
                          <a:solidFill>
                            <a:srgbClr val="FFFFFF"/>
                          </a:solidFill>
                          <a:latin typeface="Calibri"/>
                          <a:cs typeface="Calibri"/>
                        </a:rPr>
                        <a:t>2</a:t>
                      </a:r>
                      <a:endParaRPr sz="1600">
                        <a:latin typeface="Calibri"/>
                        <a:cs typeface="Calibri"/>
                      </a:endParaRPr>
                    </a:p>
                  </a:txBody>
                  <a:tcPr marL="0" marR="0" marT="8064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58750">
                        <a:lnSpc>
                          <a:spcPct val="100000"/>
                        </a:lnSpc>
                        <a:spcBef>
                          <a:spcPts val="635"/>
                        </a:spcBef>
                      </a:pPr>
                      <a:r>
                        <a:rPr sz="1600" b="1" spc="-5" dirty="0">
                          <a:solidFill>
                            <a:srgbClr val="FFFFFF"/>
                          </a:solidFill>
                          <a:latin typeface="Calibri"/>
                          <a:cs typeface="Calibri"/>
                        </a:rPr>
                        <a:t>Benefit</a:t>
                      </a:r>
                      <a:r>
                        <a:rPr sz="1600" b="1" spc="-15" dirty="0">
                          <a:solidFill>
                            <a:srgbClr val="FFFFFF"/>
                          </a:solidFill>
                          <a:latin typeface="Calibri"/>
                          <a:cs typeface="Calibri"/>
                        </a:rPr>
                        <a:t> </a:t>
                      </a:r>
                      <a:r>
                        <a:rPr sz="1600" b="1" spc="-5" dirty="0">
                          <a:solidFill>
                            <a:srgbClr val="FFFFFF"/>
                          </a:solidFill>
                          <a:latin typeface="Calibri"/>
                          <a:cs typeface="Calibri"/>
                        </a:rPr>
                        <a:t>from</a:t>
                      </a:r>
                      <a:r>
                        <a:rPr sz="1600" b="1" spc="-10" dirty="0">
                          <a:solidFill>
                            <a:srgbClr val="FFFFFF"/>
                          </a:solidFill>
                          <a:latin typeface="Calibri"/>
                          <a:cs typeface="Calibri"/>
                        </a:rPr>
                        <a:t> </a:t>
                      </a:r>
                      <a:r>
                        <a:rPr sz="1600" b="1" spc="-5" dirty="0">
                          <a:solidFill>
                            <a:srgbClr val="FFFFFF"/>
                          </a:solidFill>
                          <a:latin typeface="Calibri"/>
                          <a:cs typeface="Calibri"/>
                        </a:rPr>
                        <a:t>massive</a:t>
                      </a:r>
                      <a:r>
                        <a:rPr sz="1600" b="1" spc="-20" dirty="0">
                          <a:solidFill>
                            <a:srgbClr val="FFFFFF"/>
                          </a:solidFill>
                          <a:latin typeface="Calibri"/>
                          <a:cs typeface="Calibri"/>
                        </a:rPr>
                        <a:t> </a:t>
                      </a:r>
                      <a:r>
                        <a:rPr sz="1600" b="1" spc="-5" dirty="0">
                          <a:solidFill>
                            <a:srgbClr val="FFFFFF"/>
                          </a:solidFill>
                          <a:latin typeface="Calibri"/>
                          <a:cs typeface="Calibri"/>
                        </a:rPr>
                        <a:t>economies</a:t>
                      </a:r>
                      <a:r>
                        <a:rPr sz="1600" b="1" spc="-10" dirty="0">
                          <a:solidFill>
                            <a:srgbClr val="FFFFFF"/>
                          </a:solidFill>
                          <a:latin typeface="Calibri"/>
                          <a:cs typeface="Calibri"/>
                        </a:rPr>
                        <a:t> </a:t>
                      </a:r>
                      <a:r>
                        <a:rPr sz="1600" b="1" dirty="0">
                          <a:solidFill>
                            <a:srgbClr val="FFFFFF"/>
                          </a:solidFill>
                          <a:latin typeface="Calibri"/>
                          <a:cs typeface="Calibri"/>
                        </a:rPr>
                        <a:t>of</a:t>
                      </a:r>
                      <a:r>
                        <a:rPr sz="1600" b="1" spc="-10" dirty="0">
                          <a:solidFill>
                            <a:srgbClr val="FFFFFF"/>
                          </a:solidFill>
                          <a:latin typeface="Calibri"/>
                          <a:cs typeface="Calibri"/>
                        </a:rPr>
                        <a:t> </a:t>
                      </a:r>
                      <a:r>
                        <a:rPr sz="1600" b="1" spc="-5" dirty="0">
                          <a:solidFill>
                            <a:srgbClr val="FFFFFF"/>
                          </a:solidFill>
                          <a:latin typeface="Calibri"/>
                          <a:cs typeface="Calibri"/>
                        </a:rPr>
                        <a:t>scale</a:t>
                      </a:r>
                      <a:endParaRPr sz="1600">
                        <a:latin typeface="Calibri"/>
                        <a:cs typeface="Calibri"/>
                      </a:endParaRPr>
                    </a:p>
                  </a:txBody>
                  <a:tcPr marL="0" marR="0" marT="80645" marB="0">
                    <a:lnT w="9525">
                      <a:solidFill>
                        <a:srgbClr val="4472C4"/>
                      </a:solidFill>
                      <a:prstDash val="solid"/>
                    </a:lnT>
                    <a:lnB w="9525">
                      <a:solidFill>
                        <a:srgbClr val="4472C4"/>
                      </a:solidFill>
                      <a:prstDash val="solid"/>
                    </a:lnB>
                    <a:solidFill>
                      <a:srgbClr val="232F3D"/>
                    </a:solidFill>
                  </a:tcPr>
                </a:tc>
                <a:tc>
                  <a:txBody>
                    <a:bodyPr/>
                    <a:lstStyle/>
                    <a:p>
                      <a:pPr marL="149860">
                        <a:lnSpc>
                          <a:spcPct val="100000"/>
                        </a:lnSpc>
                        <a:spcBef>
                          <a:spcPts val="635"/>
                        </a:spcBef>
                      </a:pPr>
                      <a:r>
                        <a:rPr sz="1600" b="1" spc="-5" dirty="0">
                          <a:solidFill>
                            <a:srgbClr val="FFFFFF"/>
                          </a:solidFill>
                          <a:latin typeface="Calibri"/>
                          <a:cs typeface="Calibri"/>
                        </a:rPr>
                        <a:t>Achieve</a:t>
                      </a:r>
                      <a:r>
                        <a:rPr sz="1600" b="1" spc="-10" dirty="0">
                          <a:solidFill>
                            <a:srgbClr val="FFFFFF"/>
                          </a:solidFill>
                          <a:latin typeface="Calibri"/>
                          <a:cs typeface="Calibri"/>
                        </a:rPr>
                        <a:t> </a:t>
                      </a:r>
                      <a:r>
                        <a:rPr sz="1600" b="1" dirty="0">
                          <a:solidFill>
                            <a:srgbClr val="FFFFFF"/>
                          </a:solidFill>
                          <a:latin typeface="Calibri"/>
                          <a:cs typeface="Calibri"/>
                        </a:rPr>
                        <a:t>a</a:t>
                      </a:r>
                      <a:r>
                        <a:rPr sz="1600" b="1" spc="-10" dirty="0">
                          <a:solidFill>
                            <a:srgbClr val="FFFFFF"/>
                          </a:solidFill>
                          <a:latin typeface="Calibri"/>
                          <a:cs typeface="Calibri"/>
                        </a:rPr>
                        <a:t> lower</a:t>
                      </a:r>
                      <a:r>
                        <a:rPr sz="1600" b="1" spc="5" dirty="0">
                          <a:solidFill>
                            <a:srgbClr val="FFFFFF"/>
                          </a:solidFill>
                          <a:latin typeface="Calibri"/>
                          <a:cs typeface="Calibri"/>
                        </a:rPr>
                        <a:t> </a:t>
                      </a:r>
                      <a:r>
                        <a:rPr sz="1600" b="1" spc="-10" dirty="0">
                          <a:solidFill>
                            <a:srgbClr val="FFFFFF"/>
                          </a:solidFill>
                          <a:latin typeface="Calibri"/>
                          <a:cs typeface="Calibri"/>
                        </a:rPr>
                        <a:t>variable cost </a:t>
                      </a:r>
                      <a:r>
                        <a:rPr sz="1600" b="1" dirty="0">
                          <a:solidFill>
                            <a:srgbClr val="FFFFFF"/>
                          </a:solidFill>
                          <a:latin typeface="Calibri"/>
                          <a:cs typeface="Calibri"/>
                        </a:rPr>
                        <a:t>due</a:t>
                      </a:r>
                      <a:r>
                        <a:rPr sz="1600" b="1" spc="-5" dirty="0">
                          <a:solidFill>
                            <a:srgbClr val="FFFFFF"/>
                          </a:solidFill>
                          <a:latin typeface="Calibri"/>
                          <a:cs typeface="Calibri"/>
                        </a:rPr>
                        <a:t> </a:t>
                      </a:r>
                      <a:r>
                        <a:rPr sz="1600" b="1" spc="-10" dirty="0">
                          <a:solidFill>
                            <a:srgbClr val="FFFFFF"/>
                          </a:solidFill>
                          <a:latin typeface="Calibri"/>
                          <a:cs typeface="Calibri"/>
                        </a:rPr>
                        <a:t>to</a:t>
                      </a:r>
                      <a:r>
                        <a:rPr sz="1600" b="1" spc="-5" dirty="0">
                          <a:solidFill>
                            <a:srgbClr val="FFFFFF"/>
                          </a:solidFill>
                          <a:latin typeface="Calibri"/>
                          <a:cs typeface="Calibri"/>
                        </a:rPr>
                        <a:t> </a:t>
                      </a:r>
                      <a:r>
                        <a:rPr sz="1600" b="1" spc="-20" dirty="0">
                          <a:solidFill>
                            <a:srgbClr val="FFFFFF"/>
                          </a:solidFill>
                          <a:latin typeface="Calibri"/>
                          <a:cs typeface="Calibri"/>
                        </a:rPr>
                        <a:t>AWS’</a:t>
                      </a:r>
                      <a:r>
                        <a:rPr sz="1600" b="1" spc="-10" dirty="0">
                          <a:solidFill>
                            <a:srgbClr val="FFFFFF"/>
                          </a:solidFill>
                          <a:latin typeface="Calibri"/>
                          <a:cs typeface="Calibri"/>
                        </a:rPr>
                        <a:t> </a:t>
                      </a:r>
                      <a:r>
                        <a:rPr sz="1600" b="1" spc="-5" dirty="0">
                          <a:solidFill>
                            <a:srgbClr val="FFFFFF"/>
                          </a:solidFill>
                          <a:latin typeface="Calibri"/>
                          <a:cs typeface="Calibri"/>
                        </a:rPr>
                        <a:t>scale</a:t>
                      </a:r>
                      <a:endParaRPr sz="1600">
                        <a:latin typeface="Calibri"/>
                        <a:cs typeface="Calibri"/>
                      </a:endParaRPr>
                    </a:p>
                  </a:txBody>
                  <a:tcPr marL="0" marR="0" marT="80645"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2"/>
                  </a:ext>
                </a:extLst>
              </a:tr>
              <a:tr h="501650">
                <a:tc>
                  <a:txBody>
                    <a:bodyPr/>
                    <a:lstStyle/>
                    <a:p>
                      <a:pPr marL="67945">
                        <a:lnSpc>
                          <a:spcPct val="100000"/>
                        </a:lnSpc>
                        <a:spcBef>
                          <a:spcPts val="560"/>
                        </a:spcBef>
                      </a:pPr>
                      <a:r>
                        <a:rPr sz="1600" b="1" dirty="0">
                          <a:solidFill>
                            <a:srgbClr val="FFFFFF"/>
                          </a:solidFill>
                          <a:latin typeface="Calibri"/>
                          <a:cs typeface="Calibri"/>
                        </a:rPr>
                        <a:t>3</a:t>
                      </a:r>
                      <a:endParaRPr sz="1600">
                        <a:latin typeface="Calibri"/>
                        <a:cs typeface="Calibri"/>
                      </a:endParaRPr>
                    </a:p>
                  </a:txBody>
                  <a:tcPr marL="0" marR="0" marT="7112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58750">
                        <a:lnSpc>
                          <a:spcPct val="100000"/>
                        </a:lnSpc>
                        <a:spcBef>
                          <a:spcPts val="560"/>
                        </a:spcBef>
                      </a:pPr>
                      <a:r>
                        <a:rPr sz="1600" b="1" spc="-5" dirty="0">
                          <a:solidFill>
                            <a:srgbClr val="FFFFFF"/>
                          </a:solidFill>
                          <a:latin typeface="Calibri"/>
                          <a:cs typeface="Calibri"/>
                        </a:rPr>
                        <a:t>Stop</a:t>
                      </a:r>
                      <a:r>
                        <a:rPr sz="1600" b="1" spc="-15" dirty="0">
                          <a:solidFill>
                            <a:srgbClr val="FFFFFF"/>
                          </a:solidFill>
                          <a:latin typeface="Calibri"/>
                          <a:cs typeface="Calibri"/>
                        </a:rPr>
                        <a:t> </a:t>
                      </a:r>
                      <a:r>
                        <a:rPr sz="1600" b="1" spc="-5" dirty="0">
                          <a:solidFill>
                            <a:srgbClr val="FFFFFF"/>
                          </a:solidFill>
                          <a:latin typeface="Calibri"/>
                          <a:cs typeface="Calibri"/>
                        </a:rPr>
                        <a:t>guessing</a:t>
                      </a:r>
                      <a:r>
                        <a:rPr sz="1600" b="1" spc="-10" dirty="0">
                          <a:solidFill>
                            <a:srgbClr val="FFFFFF"/>
                          </a:solidFill>
                          <a:latin typeface="Calibri"/>
                          <a:cs typeface="Calibri"/>
                        </a:rPr>
                        <a:t> </a:t>
                      </a:r>
                      <a:r>
                        <a:rPr sz="1600" b="1" spc="-5" dirty="0">
                          <a:solidFill>
                            <a:srgbClr val="FFFFFF"/>
                          </a:solidFill>
                          <a:latin typeface="Calibri"/>
                          <a:cs typeface="Calibri"/>
                        </a:rPr>
                        <a:t>about</a:t>
                      </a:r>
                      <a:r>
                        <a:rPr sz="1600" b="1" spc="-15" dirty="0">
                          <a:solidFill>
                            <a:srgbClr val="FFFFFF"/>
                          </a:solidFill>
                          <a:latin typeface="Calibri"/>
                          <a:cs typeface="Calibri"/>
                        </a:rPr>
                        <a:t> </a:t>
                      </a:r>
                      <a:r>
                        <a:rPr sz="1600" b="1" spc="-5" dirty="0">
                          <a:solidFill>
                            <a:srgbClr val="FFFFFF"/>
                          </a:solidFill>
                          <a:latin typeface="Calibri"/>
                          <a:cs typeface="Calibri"/>
                        </a:rPr>
                        <a:t>capacity</a:t>
                      </a:r>
                      <a:endParaRPr sz="1600">
                        <a:latin typeface="Calibri"/>
                        <a:cs typeface="Calibri"/>
                      </a:endParaRPr>
                    </a:p>
                  </a:txBody>
                  <a:tcPr marL="0" marR="0" marT="71120" marB="0">
                    <a:lnT w="9525">
                      <a:solidFill>
                        <a:srgbClr val="4472C4"/>
                      </a:solidFill>
                      <a:prstDash val="solid"/>
                    </a:lnT>
                    <a:lnB w="9525">
                      <a:solidFill>
                        <a:srgbClr val="4472C4"/>
                      </a:solidFill>
                      <a:prstDash val="solid"/>
                    </a:lnB>
                    <a:solidFill>
                      <a:srgbClr val="232F3D"/>
                    </a:solidFill>
                  </a:tcPr>
                </a:tc>
                <a:tc>
                  <a:txBody>
                    <a:bodyPr/>
                    <a:lstStyle/>
                    <a:p>
                      <a:pPr marL="149860">
                        <a:lnSpc>
                          <a:spcPct val="100000"/>
                        </a:lnSpc>
                        <a:spcBef>
                          <a:spcPts val="560"/>
                        </a:spcBef>
                      </a:pPr>
                      <a:r>
                        <a:rPr sz="1600" b="1" spc="-10" dirty="0">
                          <a:solidFill>
                            <a:srgbClr val="FFFFFF"/>
                          </a:solidFill>
                          <a:latin typeface="Calibri"/>
                          <a:cs typeface="Calibri"/>
                        </a:rPr>
                        <a:t>Eliminate</a:t>
                      </a:r>
                      <a:r>
                        <a:rPr sz="1600" b="1" spc="-20" dirty="0">
                          <a:solidFill>
                            <a:srgbClr val="FFFFFF"/>
                          </a:solidFill>
                          <a:latin typeface="Calibri"/>
                          <a:cs typeface="Calibri"/>
                        </a:rPr>
                        <a:t> </a:t>
                      </a:r>
                      <a:r>
                        <a:rPr sz="1600" b="1" dirty="0">
                          <a:solidFill>
                            <a:srgbClr val="FFFFFF"/>
                          </a:solidFill>
                          <a:latin typeface="Calibri"/>
                          <a:cs typeface="Calibri"/>
                        </a:rPr>
                        <a:t>guessing,</a:t>
                      </a:r>
                      <a:r>
                        <a:rPr sz="1600" b="1" spc="-15" dirty="0">
                          <a:solidFill>
                            <a:srgbClr val="FFFFFF"/>
                          </a:solidFill>
                          <a:latin typeface="Calibri"/>
                          <a:cs typeface="Calibri"/>
                        </a:rPr>
                        <a:t> </a:t>
                      </a:r>
                      <a:r>
                        <a:rPr sz="1600" b="1" spc="-5" dirty="0">
                          <a:solidFill>
                            <a:srgbClr val="FFFFFF"/>
                          </a:solidFill>
                          <a:latin typeface="Calibri"/>
                          <a:cs typeface="Calibri"/>
                        </a:rPr>
                        <a:t>scale</a:t>
                      </a:r>
                      <a:r>
                        <a:rPr sz="1600" b="1" spc="-15" dirty="0">
                          <a:solidFill>
                            <a:srgbClr val="FFFFFF"/>
                          </a:solidFill>
                          <a:latin typeface="Calibri"/>
                          <a:cs typeface="Calibri"/>
                        </a:rPr>
                        <a:t> </a:t>
                      </a:r>
                      <a:r>
                        <a:rPr sz="1600" b="1" spc="-5" dirty="0">
                          <a:solidFill>
                            <a:srgbClr val="FFFFFF"/>
                          </a:solidFill>
                          <a:latin typeface="Calibri"/>
                          <a:cs typeface="Calibri"/>
                        </a:rPr>
                        <a:t>as</a:t>
                      </a:r>
                      <a:r>
                        <a:rPr sz="1600" b="1" spc="-20" dirty="0">
                          <a:solidFill>
                            <a:srgbClr val="FFFFFF"/>
                          </a:solidFill>
                          <a:latin typeface="Calibri"/>
                          <a:cs typeface="Calibri"/>
                        </a:rPr>
                        <a:t> </a:t>
                      </a:r>
                      <a:r>
                        <a:rPr sz="1600" b="1" spc="-5" dirty="0">
                          <a:solidFill>
                            <a:srgbClr val="FFFFFF"/>
                          </a:solidFill>
                          <a:latin typeface="Calibri"/>
                          <a:cs typeface="Calibri"/>
                        </a:rPr>
                        <a:t>demand </a:t>
                      </a:r>
                      <a:r>
                        <a:rPr sz="1600" b="1" spc="-10" dirty="0">
                          <a:solidFill>
                            <a:srgbClr val="FFFFFF"/>
                          </a:solidFill>
                          <a:latin typeface="Calibri"/>
                          <a:cs typeface="Calibri"/>
                        </a:rPr>
                        <a:t>dictates</a:t>
                      </a:r>
                      <a:endParaRPr sz="1600">
                        <a:latin typeface="Calibri"/>
                        <a:cs typeface="Calibri"/>
                      </a:endParaRPr>
                    </a:p>
                  </a:txBody>
                  <a:tcPr marL="0" marR="0" marT="7112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3"/>
                  </a:ext>
                </a:extLst>
              </a:tr>
              <a:tr h="517525">
                <a:tc>
                  <a:txBody>
                    <a:bodyPr/>
                    <a:lstStyle/>
                    <a:p>
                      <a:pPr marL="67945">
                        <a:lnSpc>
                          <a:spcPct val="100000"/>
                        </a:lnSpc>
                        <a:spcBef>
                          <a:spcPts val="605"/>
                        </a:spcBef>
                      </a:pPr>
                      <a:r>
                        <a:rPr sz="1600" b="1" dirty="0">
                          <a:solidFill>
                            <a:srgbClr val="FFFFFF"/>
                          </a:solidFill>
                          <a:latin typeface="Calibri"/>
                          <a:cs typeface="Calibri"/>
                        </a:rPr>
                        <a:t>4</a:t>
                      </a:r>
                      <a:endParaRPr sz="1600">
                        <a:latin typeface="Calibri"/>
                        <a:cs typeface="Calibri"/>
                      </a:endParaRPr>
                    </a:p>
                  </a:txBody>
                  <a:tcPr marL="0" marR="0" marT="7683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58750">
                        <a:lnSpc>
                          <a:spcPct val="100000"/>
                        </a:lnSpc>
                        <a:spcBef>
                          <a:spcPts val="605"/>
                        </a:spcBef>
                      </a:pPr>
                      <a:r>
                        <a:rPr sz="1600" b="1" spc="-5" dirty="0">
                          <a:solidFill>
                            <a:srgbClr val="FFFFFF"/>
                          </a:solidFill>
                          <a:latin typeface="Calibri"/>
                          <a:cs typeface="Calibri"/>
                        </a:rPr>
                        <a:t>Increase</a:t>
                      </a:r>
                      <a:r>
                        <a:rPr sz="1600" b="1" spc="-30" dirty="0">
                          <a:solidFill>
                            <a:srgbClr val="FFFFFF"/>
                          </a:solidFill>
                          <a:latin typeface="Calibri"/>
                          <a:cs typeface="Calibri"/>
                        </a:rPr>
                        <a:t> </a:t>
                      </a:r>
                      <a:r>
                        <a:rPr sz="1600" b="1" spc="-5" dirty="0">
                          <a:solidFill>
                            <a:srgbClr val="FFFFFF"/>
                          </a:solidFill>
                          <a:latin typeface="Calibri"/>
                          <a:cs typeface="Calibri"/>
                        </a:rPr>
                        <a:t>speed</a:t>
                      </a:r>
                      <a:r>
                        <a:rPr sz="1600" b="1" spc="-10" dirty="0">
                          <a:solidFill>
                            <a:srgbClr val="FFFFFF"/>
                          </a:solidFill>
                          <a:latin typeface="Calibri"/>
                          <a:cs typeface="Calibri"/>
                        </a:rPr>
                        <a:t> </a:t>
                      </a:r>
                      <a:r>
                        <a:rPr sz="1600" b="1" spc="-5" dirty="0">
                          <a:solidFill>
                            <a:srgbClr val="FFFFFF"/>
                          </a:solidFill>
                          <a:latin typeface="Calibri"/>
                          <a:cs typeface="Calibri"/>
                        </a:rPr>
                        <a:t>and</a:t>
                      </a:r>
                      <a:r>
                        <a:rPr sz="1600" b="1" spc="-15" dirty="0">
                          <a:solidFill>
                            <a:srgbClr val="FFFFFF"/>
                          </a:solidFill>
                          <a:latin typeface="Calibri"/>
                          <a:cs typeface="Calibri"/>
                        </a:rPr>
                        <a:t> </a:t>
                      </a:r>
                      <a:r>
                        <a:rPr sz="1600" b="1" spc="-5" dirty="0">
                          <a:solidFill>
                            <a:srgbClr val="FFFFFF"/>
                          </a:solidFill>
                          <a:latin typeface="Calibri"/>
                          <a:cs typeface="Calibri"/>
                        </a:rPr>
                        <a:t>agility</a:t>
                      </a:r>
                      <a:endParaRPr sz="1600">
                        <a:latin typeface="Calibri"/>
                        <a:cs typeface="Calibri"/>
                      </a:endParaRPr>
                    </a:p>
                  </a:txBody>
                  <a:tcPr marL="0" marR="0" marT="76835" marB="0">
                    <a:lnT w="9525">
                      <a:solidFill>
                        <a:srgbClr val="4472C4"/>
                      </a:solidFill>
                      <a:prstDash val="solid"/>
                    </a:lnT>
                    <a:lnB w="9525">
                      <a:solidFill>
                        <a:srgbClr val="4472C4"/>
                      </a:solidFill>
                      <a:prstDash val="solid"/>
                    </a:lnB>
                    <a:solidFill>
                      <a:srgbClr val="232F3D"/>
                    </a:solidFill>
                  </a:tcPr>
                </a:tc>
                <a:tc>
                  <a:txBody>
                    <a:bodyPr/>
                    <a:lstStyle/>
                    <a:p>
                      <a:pPr marL="149860">
                        <a:lnSpc>
                          <a:spcPct val="100000"/>
                        </a:lnSpc>
                        <a:spcBef>
                          <a:spcPts val="605"/>
                        </a:spcBef>
                      </a:pPr>
                      <a:r>
                        <a:rPr sz="1600" b="1" spc="-10" dirty="0">
                          <a:solidFill>
                            <a:srgbClr val="FFFFFF"/>
                          </a:solidFill>
                          <a:latin typeface="Calibri"/>
                          <a:cs typeface="Calibri"/>
                        </a:rPr>
                        <a:t>Easily</a:t>
                      </a:r>
                      <a:r>
                        <a:rPr sz="1600" b="1" spc="-15" dirty="0">
                          <a:solidFill>
                            <a:srgbClr val="FFFFFF"/>
                          </a:solidFill>
                          <a:latin typeface="Calibri"/>
                          <a:cs typeface="Calibri"/>
                        </a:rPr>
                        <a:t> </a:t>
                      </a:r>
                      <a:r>
                        <a:rPr sz="1600" b="1" spc="-5" dirty="0">
                          <a:solidFill>
                            <a:srgbClr val="FFFFFF"/>
                          </a:solidFill>
                          <a:latin typeface="Calibri"/>
                          <a:cs typeface="Calibri"/>
                        </a:rPr>
                        <a:t>and</a:t>
                      </a:r>
                      <a:r>
                        <a:rPr sz="1600" b="1" spc="-10" dirty="0">
                          <a:solidFill>
                            <a:srgbClr val="FFFFFF"/>
                          </a:solidFill>
                          <a:latin typeface="Calibri"/>
                          <a:cs typeface="Calibri"/>
                        </a:rPr>
                        <a:t> </a:t>
                      </a:r>
                      <a:r>
                        <a:rPr sz="1600" b="1" spc="-5" dirty="0">
                          <a:solidFill>
                            <a:srgbClr val="FFFFFF"/>
                          </a:solidFill>
                          <a:latin typeface="Calibri"/>
                          <a:cs typeface="Calibri"/>
                        </a:rPr>
                        <a:t>quickly</a:t>
                      </a:r>
                      <a:r>
                        <a:rPr sz="1600" b="1" spc="-10" dirty="0">
                          <a:solidFill>
                            <a:srgbClr val="FFFFFF"/>
                          </a:solidFill>
                          <a:latin typeface="Calibri"/>
                          <a:cs typeface="Calibri"/>
                        </a:rPr>
                        <a:t> </a:t>
                      </a:r>
                      <a:r>
                        <a:rPr sz="1600" b="1" spc="-5" dirty="0">
                          <a:solidFill>
                            <a:srgbClr val="FFFFFF"/>
                          </a:solidFill>
                          <a:latin typeface="Calibri"/>
                          <a:cs typeface="Calibri"/>
                        </a:rPr>
                        <a:t>scale</a:t>
                      </a:r>
                      <a:r>
                        <a:rPr sz="1600" b="1" spc="-20" dirty="0">
                          <a:solidFill>
                            <a:srgbClr val="FFFFFF"/>
                          </a:solidFill>
                          <a:latin typeface="Calibri"/>
                          <a:cs typeface="Calibri"/>
                        </a:rPr>
                        <a:t> </a:t>
                      </a:r>
                      <a:r>
                        <a:rPr sz="1600" b="1" spc="-5" dirty="0">
                          <a:solidFill>
                            <a:srgbClr val="FFFFFF"/>
                          </a:solidFill>
                          <a:latin typeface="Calibri"/>
                          <a:cs typeface="Calibri"/>
                        </a:rPr>
                        <a:t>your usage</a:t>
                      </a:r>
                      <a:endParaRPr sz="1600">
                        <a:latin typeface="Calibri"/>
                        <a:cs typeface="Calibri"/>
                      </a:endParaRPr>
                    </a:p>
                  </a:txBody>
                  <a:tcPr marL="0" marR="0" marT="76835"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4"/>
                  </a:ext>
                </a:extLst>
              </a:tr>
              <a:tr h="693420">
                <a:tc>
                  <a:txBody>
                    <a:bodyPr/>
                    <a:lstStyle/>
                    <a:p>
                      <a:pPr marL="67945">
                        <a:lnSpc>
                          <a:spcPct val="100000"/>
                        </a:lnSpc>
                        <a:spcBef>
                          <a:spcPts val="625"/>
                        </a:spcBef>
                      </a:pPr>
                      <a:r>
                        <a:rPr sz="1600" b="1" dirty="0">
                          <a:solidFill>
                            <a:srgbClr val="FFFFFF"/>
                          </a:solidFill>
                          <a:latin typeface="Calibri"/>
                          <a:cs typeface="Calibri"/>
                        </a:rPr>
                        <a:t>5</a:t>
                      </a:r>
                      <a:endParaRPr sz="1600">
                        <a:latin typeface="Calibri"/>
                        <a:cs typeface="Calibri"/>
                      </a:endParaRPr>
                    </a:p>
                  </a:txBody>
                  <a:tcPr marL="0" marR="0" marT="7937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58750">
                        <a:lnSpc>
                          <a:spcPct val="100000"/>
                        </a:lnSpc>
                        <a:spcBef>
                          <a:spcPts val="625"/>
                        </a:spcBef>
                      </a:pPr>
                      <a:r>
                        <a:rPr sz="1600" b="1" spc="-5" dirty="0">
                          <a:solidFill>
                            <a:srgbClr val="FFFFFF"/>
                          </a:solidFill>
                          <a:latin typeface="Calibri"/>
                          <a:cs typeface="Calibri"/>
                        </a:rPr>
                        <a:t>Stop spending</a:t>
                      </a:r>
                      <a:r>
                        <a:rPr sz="1600" b="1" dirty="0">
                          <a:solidFill>
                            <a:srgbClr val="FFFFFF"/>
                          </a:solidFill>
                          <a:latin typeface="Calibri"/>
                          <a:cs typeface="Calibri"/>
                        </a:rPr>
                        <a:t> </a:t>
                      </a:r>
                      <a:r>
                        <a:rPr sz="1600" b="1" spc="-10" dirty="0">
                          <a:solidFill>
                            <a:srgbClr val="FFFFFF"/>
                          </a:solidFill>
                          <a:latin typeface="Calibri"/>
                          <a:cs typeface="Calibri"/>
                        </a:rPr>
                        <a:t>money</a:t>
                      </a:r>
                      <a:r>
                        <a:rPr sz="1600" b="1" spc="5" dirty="0">
                          <a:solidFill>
                            <a:srgbClr val="FFFFFF"/>
                          </a:solidFill>
                          <a:latin typeface="Calibri"/>
                          <a:cs typeface="Calibri"/>
                        </a:rPr>
                        <a:t> </a:t>
                      </a:r>
                      <a:r>
                        <a:rPr sz="1600" b="1" dirty="0">
                          <a:solidFill>
                            <a:srgbClr val="FFFFFF"/>
                          </a:solidFill>
                          <a:latin typeface="Calibri"/>
                          <a:cs typeface="Calibri"/>
                        </a:rPr>
                        <a:t>running</a:t>
                      </a:r>
                      <a:r>
                        <a:rPr sz="1600" b="1" spc="-5" dirty="0">
                          <a:solidFill>
                            <a:srgbClr val="FFFFFF"/>
                          </a:solidFill>
                          <a:latin typeface="Calibri"/>
                          <a:cs typeface="Calibri"/>
                        </a:rPr>
                        <a:t> and</a:t>
                      </a:r>
                      <a:r>
                        <a:rPr sz="1600" b="1" dirty="0">
                          <a:solidFill>
                            <a:srgbClr val="FFFFFF"/>
                          </a:solidFill>
                          <a:latin typeface="Calibri"/>
                          <a:cs typeface="Calibri"/>
                        </a:rPr>
                        <a:t> </a:t>
                      </a:r>
                      <a:r>
                        <a:rPr sz="1600" b="1" spc="-10" dirty="0">
                          <a:solidFill>
                            <a:srgbClr val="FFFFFF"/>
                          </a:solidFill>
                          <a:latin typeface="Calibri"/>
                          <a:cs typeface="Calibri"/>
                        </a:rPr>
                        <a:t>maintaining</a:t>
                      </a:r>
                      <a:endParaRPr sz="1600">
                        <a:latin typeface="Calibri"/>
                        <a:cs typeface="Calibri"/>
                      </a:endParaRPr>
                    </a:p>
                    <a:p>
                      <a:pPr marL="158750">
                        <a:lnSpc>
                          <a:spcPct val="100000"/>
                        </a:lnSpc>
                        <a:spcBef>
                          <a:spcPts val="880"/>
                        </a:spcBef>
                      </a:pPr>
                      <a:r>
                        <a:rPr sz="1600" b="1" spc="-15" dirty="0">
                          <a:solidFill>
                            <a:srgbClr val="FFFFFF"/>
                          </a:solidFill>
                          <a:latin typeface="Calibri"/>
                          <a:cs typeface="Calibri"/>
                        </a:rPr>
                        <a:t>data</a:t>
                      </a:r>
                      <a:r>
                        <a:rPr sz="1600" b="1" spc="-40" dirty="0">
                          <a:solidFill>
                            <a:srgbClr val="FFFFFF"/>
                          </a:solidFill>
                          <a:latin typeface="Calibri"/>
                          <a:cs typeface="Calibri"/>
                        </a:rPr>
                        <a:t> </a:t>
                      </a:r>
                      <a:r>
                        <a:rPr sz="1600" b="1" spc="-10" dirty="0">
                          <a:solidFill>
                            <a:srgbClr val="FFFFFF"/>
                          </a:solidFill>
                          <a:latin typeface="Calibri"/>
                          <a:cs typeface="Calibri"/>
                        </a:rPr>
                        <a:t>centers</a:t>
                      </a:r>
                      <a:endParaRPr sz="1600">
                        <a:latin typeface="Calibri"/>
                        <a:cs typeface="Calibri"/>
                      </a:endParaRPr>
                    </a:p>
                  </a:txBody>
                  <a:tcPr marL="0" marR="0" marT="79375" marB="0">
                    <a:lnT w="9525">
                      <a:solidFill>
                        <a:srgbClr val="4472C4"/>
                      </a:solidFill>
                      <a:prstDash val="solid"/>
                    </a:lnT>
                    <a:lnB w="9525">
                      <a:solidFill>
                        <a:srgbClr val="4472C4"/>
                      </a:solidFill>
                      <a:prstDash val="solid"/>
                    </a:lnB>
                    <a:solidFill>
                      <a:srgbClr val="232F3D"/>
                    </a:solidFill>
                  </a:tcPr>
                </a:tc>
                <a:tc>
                  <a:txBody>
                    <a:bodyPr/>
                    <a:lstStyle/>
                    <a:p>
                      <a:pPr marL="149860">
                        <a:lnSpc>
                          <a:spcPct val="100000"/>
                        </a:lnSpc>
                        <a:spcBef>
                          <a:spcPts val="625"/>
                        </a:spcBef>
                      </a:pPr>
                      <a:r>
                        <a:rPr sz="1600" b="1" spc="-5" dirty="0">
                          <a:solidFill>
                            <a:srgbClr val="FFFFFF"/>
                          </a:solidFill>
                          <a:latin typeface="Calibri"/>
                          <a:cs typeface="Calibri"/>
                        </a:rPr>
                        <a:t>Focus </a:t>
                      </a:r>
                      <a:r>
                        <a:rPr sz="1600" b="1" dirty="0">
                          <a:solidFill>
                            <a:srgbClr val="FFFFFF"/>
                          </a:solidFill>
                          <a:latin typeface="Calibri"/>
                          <a:cs typeface="Calibri"/>
                        </a:rPr>
                        <a:t>on </a:t>
                      </a:r>
                      <a:r>
                        <a:rPr sz="1600" b="1" spc="-5" dirty="0">
                          <a:solidFill>
                            <a:srgbClr val="FFFFFF"/>
                          </a:solidFill>
                          <a:latin typeface="Calibri"/>
                          <a:cs typeface="Calibri"/>
                        </a:rPr>
                        <a:t>business</a:t>
                      </a:r>
                      <a:r>
                        <a:rPr sz="1600" b="1" dirty="0">
                          <a:solidFill>
                            <a:srgbClr val="FFFFFF"/>
                          </a:solidFill>
                          <a:latin typeface="Calibri"/>
                          <a:cs typeface="Calibri"/>
                        </a:rPr>
                        <a:t> </a:t>
                      </a:r>
                      <a:r>
                        <a:rPr sz="1600" b="1" spc="-10" dirty="0">
                          <a:solidFill>
                            <a:srgbClr val="FFFFFF"/>
                          </a:solidFill>
                          <a:latin typeface="Calibri"/>
                          <a:cs typeface="Calibri"/>
                        </a:rPr>
                        <a:t>growth</a:t>
                      </a:r>
                      <a:r>
                        <a:rPr sz="1600" b="1" dirty="0">
                          <a:solidFill>
                            <a:srgbClr val="FFFFFF"/>
                          </a:solidFill>
                          <a:latin typeface="Calibri"/>
                          <a:cs typeface="Calibri"/>
                        </a:rPr>
                        <a:t> </a:t>
                      </a:r>
                      <a:r>
                        <a:rPr sz="1600" b="1" spc="-5" dirty="0">
                          <a:solidFill>
                            <a:srgbClr val="FFFFFF"/>
                          </a:solidFill>
                          <a:latin typeface="Calibri"/>
                          <a:cs typeface="Calibri"/>
                        </a:rPr>
                        <a:t>and</a:t>
                      </a:r>
                      <a:r>
                        <a:rPr sz="1600" b="1" dirty="0">
                          <a:solidFill>
                            <a:srgbClr val="FFFFFF"/>
                          </a:solidFill>
                          <a:latin typeface="Calibri"/>
                          <a:cs typeface="Calibri"/>
                        </a:rPr>
                        <a:t> </a:t>
                      </a:r>
                      <a:r>
                        <a:rPr sz="1600" b="1" spc="-10" dirty="0">
                          <a:solidFill>
                            <a:srgbClr val="FFFFFF"/>
                          </a:solidFill>
                          <a:latin typeface="Calibri"/>
                          <a:cs typeface="Calibri"/>
                        </a:rPr>
                        <a:t>innovation</a:t>
                      </a:r>
                      <a:r>
                        <a:rPr sz="1600" b="1" dirty="0">
                          <a:solidFill>
                            <a:srgbClr val="FFFFFF"/>
                          </a:solidFill>
                          <a:latin typeface="Calibri"/>
                          <a:cs typeface="Calibri"/>
                        </a:rPr>
                        <a:t> </a:t>
                      </a:r>
                      <a:r>
                        <a:rPr sz="1600" b="1" spc="-10" dirty="0">
                          <a:solidFill>
                            <a:srgbClr val="FFFFFF"/>
                          </a:solidFill>
                          <a:latin typeface="Calibri"/>
                          <a:cs typeface="Calibri"/>
                        </a:rPr>
                        <a:t>instead!</a:t>
                      </a:r>
                      <a:endParaRPr sz="1600">
                        <a:latin typeface="Calibri"/>
                        <a:cs typeface="Calibri"/>
                      </a:endParaRPr>
                    </a:p>
                  </a:txBody>
                  <a:tcPr marL="0" marR="0" marT="79375"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5"/>
                  </a:ext>
                </a:extLst>
              </a:tr>
              <a:tr h="389255">
                <a:tc>
                  <a:txBody>
                    <a:bodyPr/>
                    <a:lstStyle/>
                    <a:p>
                      <a:pPr marL="67945">
                        <a:lnSpc>
                          <a:spcPct val="100000"/>
                        </a:lnSpc>
                        <a:spcBef>
                          <a:spcPts val="565"/>
                        </a:spcBef>
                      </a:pPr>
                      <a:r>
                        <a:rPr sz="1600" b="1" dirty="0">
                          <a:solidFill>
                            <a:srgbClr val="FFFFFF"/>
                          </a:solidFill>
                          <a:latin typeface="Calibri"/>
                          <a:cs typeface="Calibri"/>
                        </a:rPr>
                        <a:t>6</a:t>
                      </a:r>
                      <a:endParaRPr sz="1600">
                        <a:latin typeface="Calibri"/>
                        <a:cs typeface="Calibri"/>
                      </a:endParaRPr>
                    </a:p>
                  </a:txBody>
                  <a:tcPr marL="0" marR="0" marT="7175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58750">
                        <a:lnSpc>
                          <a:spcPct val="100000"/>
                        </a:lnSpc>
                        <a:spcBef>
                          <a:spcPts val="565"/>
                        </a:spcBef>
                      </a:pPr>
                      <a:r>
                        <a:rPr sz="1600" b="1" dirty="0">
                          <a:solidFill>
                            <a:srgbClr val="FFFFFF"/>
                          </a:solidFill>
                          <a:latin typeface="Calibri"/>
                          <a:cs typeface="Calibri"/>
                        </a:rPr>
                        <a:t>Go</a:t>
                      </a:r>
                      <a:r>
                        <a:rPr sz="1600" b="1" spc="-15" dirty="0">
                          <a:solidFill>
                            <a:srgbClr val="FFFFFF"/>
                          </a:solidFill>
                          <a:latin typeface="Calibri"/>
                          <a:cs typeface="Calibri"/>
                        </a:rPr>
                        <a:t> </a:t>
                      </a:r>
                      <a:r>
                        <a:rPr sz="1600" b="1" spc="-5" dirty="0">
                          <a:solidFill>
                            <a:srgbClr val="FFFFFF"/>
                          </a:solidFill>
                          <a:latin typeface="Calibri"/>
                          <a:cs typeface="Calibri"/>
                        </a:rPr>
                        <a:t>global</a:t>
                      </a:r>
                      <a:r>
                        <a:rPr sz="1600" b="1" spc="-10" dirty="0">
                          <a:solidFill>
                            <a:srgbClr val="FFFFFF"/>
                          </a:solidFill>
                          <a:latin typeface="Calibri"/>
                          <a:cs typeface="Calibri"/>
                        </a:rPr>
                        <a:t> </a:t>
                      </a:r>
                      <a:r>
                        <a:rPr sz="1600" b="1" spc="-5" dirty="0">
                          <a:solidFill>
                            <a:srgbClr val="FFFFFF"/>
                          </a:solidFill>
                          <a:latin typeface="Calibri"/>
                          <a:cs typeface="Calibri"/>
                        </a:rPr>
                        <a:t>in</a:t>
                      </a:r>
                      <a:r>
                        <a:rPr sz="1600" b="1" spc="-15" dirty="0">
                          <a:solidFill>
                            <a:srgbClr val="FFFFFF"/>
                          </a:solidFill>
                          <a:latin typeface="Calibri"/>
                          <a:cs typeface="Calibri"/>
                        </a:rPr>
                        <a:t> </a:t>
                      </a:r>
                      <a:r>
                        <a:rPr sz="1600" b="1" spc="-10" dirty="0">
                          <a:solidFill>
                            <a:srgbClr val="FFFFFF"/>
                          </a:solidFill>
                          <a:latin typeface="Calibri"/>
                          <a:cs typeface="Calibri"/>
                        </a:rPr>
                        <a:t>minutes</a:t>
                      </a:r>
                      <a:endParaRPr sz="1600">
                        <a:latin typeface="Calibri"/>
                        <a:cs typeface="Calibri"/>
                      </a:endParaRPr>
                    </a:p>
                  </a:txBody>
                  <a:tcPr marL="0" marR="0" marT="71755" marB="0">
                    <a:lnT w="9525">
                      <a:solidFill>
                        <a:srgbClr val="4472C4"/>
                      </a:solidFill>
                      <a:prstDash val="solid"/>
                    </a:lnT>
                    <a:lnB w="9525">
                      <a:solidFill>
                        <a:srgbClr val="4472C4"/>
                      </a:solidFill>
                      <a:prstDash val="solid"/>
                    </a:lnB>
                    <a:solidFill>
                      <a:srgbClr val="232F3D"/>
                    </a:solidFill>
                  </a:tcPr>
                </a:tc>
                <a:tc>
                  <a:txBody>
                    <a:bodyPr/>
                    <a:lstStyle/>
                    <a:p>
                      <a:pPr marL="149860">
                        <a:lnSpc>
                          <a:spcPct val="100000"/>
                        </a:lnSpc>
                        <a:spcBef>
                          <a:spcPts val="565"/>
                        </a:spcBef>
                      </a:pPr>
                      <a:r>
                        <a:rPr sz="1600" b="1" spc="-10" dirty="0">
                          <a:solidFill>
                            <a:srgbClr val="FFFFFF"/>
                          </a:solidFill>
                          <a:latin typeface="Calibri"/>
                          <a:cs typeface="Calibri"/>
                        </a:rPr>
                        <a:t>Easily</a:t>
                      </a:r>
                      <a:r>
                        <a:rPr sz="1600" b="1" spc="-5" dirty="0">
                          <a:solidFill>
                            <a:srgbClr val="FFFFFF"/>
                          </a:solidFill>
                          <a:latin typeface="Calibri"/>
                          <a:cs typeface="Calibri"/>
                        </a:rPr>
                        <a:t> deploy </a:t>
                      </a:r>
                      <a:r>
                        <a:rPr sz="1600" b="1" spc="-10" dirty="0">
                          <a:solidFill>
                            <a:srgbClr val="FFFFFF"/>
                          </a:solidFill>
                          <a:latin typeface="Calibri"/>
                          <a:cs typeface="Calibri"/>
                        </a:rPr>
                        <a:t>applications</a:t>
                      </a:r>
                      <a:r>
                        <a:rPr sz="1600" b="1" spc="-5" dirty="0">
                          <a:solidFill>
                            <a:srgbClr val="FFFFFF"/>
                          </a:solidFill>
                          <a:latin typeface="Calibri"/>
                          <a:cs typeface="Calibri"/>
                        </a:rPr>
                        <a:t> in multiple regions</a:t>
                      </a:r>
                      <a:r>
                        <a:rPr sz="1600" b="1" spc="-10" dirty="0">
                          <a:solidFill>
                            <a:srgbClr val="FFFFFF"/>
                          </a:solidFill>
                          <a:latin typeface="Calibri"/>
                          <a:cs typeface="Calibri"/>
                        </a:rPr>
                        <a:t> </a:t>
                      </a:r>
                      <a:r>
                        <a:rPr sz="1600" b="1" spc="-5" dirty="0">
                          <a:solidFill>
                            <a:srgbClr val="FFFFFF"/>
                          </a:solidFill>
                          <a:latin typeface="Calibri"/>
                          <a:cs typeface="Calibri"/>
                        </a:rPr>
                        <a:t>around</a:t>
                      </a:r>
                      <a:r>
                        <a:rPr sz="1600" b="1" dirty="0">
                          <a:solidFill>
                            <a:srgbClr val="FFFFFF"/>
                          </a:solidFill>
                          <a:latin typeface="Calibri"/>
                          <a:cs typeface="Calibri"/>
                        </a:rPr>
                        <a:t> </a:t>
                      </a:r>
                      <a:r>
                        <a:rPr sz="1600" b="1" spc="-5" dirty="0">
                          <a:solidFill>
                            <a:srgbClr val="FFFFFF"/>
                          </a:solidFill>
                          <a:latin typeface="Calibri"/>
                          <a:cs typeface="Calibri"/>
                        </a:rPr>
                        <a:t>the</a:t>
                      </a:r>
                      <a:r>
                        <a:rPr sz="1600" b="1" spc="-10" dirty="0">
                          <a:solidFill>
                            <a:srgbClr val="FFFFFF"/>
                          </a:solidFill>
                          <a:latin typeface="Calibri"/>
                          <a:cs typeface="Calibri"/>
                        </a:rPr>
                        <a:t> </a:t>
                      </a:r>
                      <a:r>
                        <a:rPr sz="1600" b="1" spc="-5" dirty="0">
                          <a:solidFill>
                            <a:srgbClr val="FFFFFF"/>
                          </a:solidFill>
                          <a:latin typeface="Calibri"/>
                          <a:cs typeface="Calibri"/>
                        </a:rPr>
                        <a:t>world</a:t>
                      </a:r>
                      <a:endParaRPr sz="1600">
                        <a:latin typeface="Calibri"/>
                        <a:cs typeface="Calibri"/>
                      </a:endParaRPr>
                    </a:p>
                  </a:txBody>
                  <a:tcPr marL="0" marR="0" marT="71755"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6"/>
                  </a:ext>
                </a:extLst>
              </a:tr>
            </a:tbl>
          </a:graphicData>
        </a:graphic>
      </p:graphicFrame>
      <p:sp>
        <p:nvSpPr>
          <p:cNvPr id="4" name="object 4"/>
          <p:cNvSpPr txBox="1"/>
          <p:nvPr/>
        </p:nvSpPr>
        <p:spPr>
          <a:xfrm>
            <a:off x="832274" y="5473700"/>
            <a:ext cx="9855200" cy="299720"/>
          </a:xfrm>
          <a:prstGeom prst="rect">
            <a:avLst/>
          </a:prstGeom>
          <a:solidFill>
            <a:srgbClr val="FFFF00"/>
          </a:solidFill>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hlinkClick r:id="rId2"/>
              </a:rPr>
              <a:t>https://docs.aws.amazon.com/whitepapers/latest/aws-overview/six-advantages-of-cloud-computing.html</a:t>
            </a:r>
            <a:endParaRPr sz="1800" dirty="0">
              <a:latin typeface="Calibri"/>
              <a:cs typeface="Calibri"/>
            </a:endParaRP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0636200" y="5562720"/>
              <a:ext cx="495720" cy="120960"/>
            </p14:xfrm>
          </p:contentPart>
        </mc:Choice>
        <mc:Fallback xmlns="">
          <p:pic>
            <p:nvPicPr>
              <p:cNvPr id="5" name="Ink 4"/>
              <p:cNvPicPr/>
              <p:nvPr/>
            </p:nvPicPr>
            <p:blipFill>
              <a:blip r:embed="rId4"/>
              <a:stretch>
                <a:fillRect/>
              </a:stretch>
            </p:blipFill>
            <p:spPr>
              <a:xfrm>
                <a:off x="10626840" y="5553360"/>
                <a:ext cx="514440" cy="139680"/>
              </a:xfrm>
              <a:prstGeom prst="rect">
                <a:avLst/>
              </a:prstGeom>
            </p:spPr>
          </p:pic>
        </mc:Fallback>
      </mc:AlternateContent>
    </p:spTree>
    <p:extLst>
      <p:ext uri="{BB962C8B-B14F-4D97-AF65-F5344CB8AC3E}">
        <p14:creationId xmlns:p14="http://schemas.microsoft.com/office/powerpoint/2010/main" val="420424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950" y="2139358"/>
            <a:ext cx="10863385" cy="1423467"/>
          </a:xfrm>
          <a:prstGeom prst="rect">
            <a:avLst/>
          </a:prstGeom>
        </p:spPr>
        <p:txBody>
          <a:bodyPr vert="horz" wrap="square" lIns="0" tIns="190500" rIns="0" bIns="0" rtlCol="0">
            <a:spAutoFit/>
          </a:bodyPr>
          <a:lstStyle/>
          <a:p>
            <a:pPr algn="ctr">
              <a:lnSpc>
                <a:spcPct val="100000"/>
              </a:lnSpc>
              <a:spcBef>
                <a:spcPts val="1430"/>
              </a:spcBef>
            </a:pPr>
            <a:r>
              <a:rPr sz="8000" b="0" spc="-125" dirty="0">
                <a:solidFill>
                  <a:schemeClr val="bg1"/>
                </a:solidFill>
                <a:latin typeface="Calibri"/>
                <a:cs typeface="Calibri"/>
              </a:rPr>
              <a:t>AWS</a:t>
            </a:r>
            <a:r>
              <a:rPr sz="8000" b="0" spc="-35" dirty="0">
                <a:solidFill>
                  <a:schemeClr val="bg1"/>
                </a:solidFill>
                <a:latin typeface="Calibri"/>
                <a:cs typeface="Calibri"/>
              </a:rPr>
              <a:t> </a:t>
            </a:r>
            <a:r>
              <a:rPr sz="8000" b="0" spc="-5" dirty="0">
                <a:solidFill>
                  <a:schemeClr val="bg1"/>
                </a:solidFill>
                <a:latin typeface="Calibri"/>
                <a:cs typeface="Calibri"/>
              </a:rPr>
              <a:t>Cloud</a:t>
            </a:r>
            <a:r>
              <a:rPr sz="8000" b="0" spc="-35" dirty="0">
                <a:solidFill>
                  <a:schemeClr val="bg1"/>
                </a:solidFill>
                <a:latin typeface="Calibri"/>
                <a:cs typeface="Calibri"/>
              </a:rPr>
              <a:t> </a:t>
            </a:r>
            <a:r>
              <a:rPr sz="8000" b="0" spc="-10" dirty="0">
                <a:solidFill>
                  <a:schemeClr val="bg1"/>
                </a:solidFill>
                <a:latin typeface="Calibri"/>
                <a:cs typeface="Calibri"/>
              </a:rPr>
              <a:t>Overview</a:t>
            </a:r>
            <a:endParaRPr sz="8000" dirty="0">
              <a:solidFill>
                <a:schemeClr val="bg1"/>
              </a:solidFill>
              <a:latin typeface="Calibri"/>
              <a:cs typeface="Calibri"/>
            </a:endParaRPr>
          </a:p>
        </p:txBody>
      </p:sp>
    </p:spTree>
    <p:extLst>
      <p:ext uri="{BB962C8B-B14F-4D97-AF65-F5344CB8AC3E}">
        <p14:creationId xmlns:p14="http://schemas.microsoft.com/office/powerpoint/2010/main" val="1931480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64515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3:</a:t>
            </a:r>
            <a:r>
              <a:rPr sz="2400" b="0" spc="-15" dirty="0">
                <a:solidFill>
                  <a:srgbClr val="FFFFFF"/>
                </a:solidFill>
                <a:latin typeface="Calibri"/>
                <a:cs typeface="Calibri"/>
              </a:rPr>
              <a:t> Amazon</a:t>
            </a:r>
            <a:r>
              <a:rPr sz="2400" b="0" spc="-10" dirty="0">
                <a:solidFill>
                  <a:srgbClr val="FFFFFF"/>
                </a:solidFill>
                <a:latin typeface="Calibri"/>
                <a:cs typeface="Calibri"/>
              </a:rPr>
              <a:t> </a:t>
            </a:r>
            <a:r>
              <a:rPr sz="2400" b="0" spc="-30" dirty="0">
                <a:solidFill>
                  <a:srgbClr val="FFFFFF"/>
                </a:solidFill>
                <a:latin typeface="Calibri"/>
                <a:cs typeface="Calibri"/>
              </a:rPr>
              <a:t>Web</a:t>
            </a:r>
            <a:r>
              <a:rPr sz="2400" b="0" spc="-10" dirty="0">
                <a:solidFill>
                  <a:srgbClr val="FFFFFF"/>
                </a:solidFill>
                <a:latin typeface="Calibri"/>
                <a:cs typeface="Calibri"/>
              </a:rPr>
              <a:t> </a:t>
            </a:r>
            <a:r>
              <a:rPr sz="2400" b="0" dirty="0">
                <a:solidFill>
                  <a:srgbClr val="FFFFFF"/>
                </a:solidFill>
                <a:latin typeface="Calibri"/>
                <a:cs typeface="Calibri"/>
              </a:rPr>
              <a:t>Services</a:t>
            </a:r>
            <a:r>
              <a:rPr sz="2400" b="0" spc="-10" dirty="0">
                <a:solidFill>
                  <a:srgbClr val="FFFFFF"/>
                </a:solidFill>
                <a:latin typeface="Calibri"/>
                <a:cs typeface="Calibri"/>
              </a:rPr>
              <a:t> </a:t>
            </a:r>
            <a:r>
              <a:rPr sz="2400" b="0" spc="-25" dirty="0">
                <a:solidFill>
                  <a:srgbClr val="FFFFFF"/>
                </a:solidFill>
                <a:latin typeface="Calibri"/>
                <a:cs typeface="Calibri"/>
              </a:rPr>
              <a:t>(AWS)</a:t>
            </a:r>
            <a:r>
              <a:rPr sz="2400" b="0" spc="-15" dirty="0">
                <a:solidFill>
                  <a:srgbClr val="FFFFFF"/>
                </a:solidFill>
                <a:latin typeface="Calibri"/>
                <a:cs typeface="Calibri"/>
              </a:rPr>
              <a:t> </a:t>
            </a:r>
            <a:r>
              <a:rPr sz="2400" b="0" spc="-55" dirty="0">
                <a:solidFill>
                  <a:srgbClr val="FFFFFF"/>
                </a:solidFill>
                <a:latin typeface="Calibri"/>
                <a:cs typeface="Calibri"/>
              </a:rPr>
              <a:t>Today</a:t>
            </a:r>
            <a:endParaRPr sz="2400">
              <a:latin typeface="Calibri"/>
              <a:cs typeface="Calibri"/>
            </a:endParaRPr>
          </a:p>
        </p:txBody>
      </p:sp>
      <p:sp>
        <p:nvSpPr>
          <p:cNvPr id="3" name="object 3"/>
          <p:cNvSpPr txBox="1"/>
          <p:nvPr/>
        </p:nvSpPr>
        <p:spPr>
          <a:xfrm>
            <a:off x="975031" y="1407160"/>
            <a:ext cx="10264140" cy="2222500"/>
          </a:xfrm>
          <a:prstGeom prst="rect">
            <a:avLst/>
          </a:prstGeom>
        </p:spPr>
        <p:txBody>
          <a:bodyPr vert="horz" wrap="square" lIns="0" tIns="12700" rIns="0" bIns="0" rtlCol="0">
            <a:spAutoFit/>
          </a:bodyPr>
          <a:lstStyle/>
          <a:p>
            <a:pPr marL="298450" marR="5080" indent="-285750">
              <a:lnSpc>
                <a:spcPct val="149300"/>
              </a:lnSpc>
              <a:spcBef>
                <a:spcPts val="100"/>
              </a:spcBef>
              <a:buFont typeface="Wingdings"/>
              <a:buChar char=""/>
              <a:tabLst>
                <a:tab pos="298450" algn="l"/>
              </a:tabLst>
            </a:pPr>
            <a:r>
              <a:rPr sz="2400" spc="-10" dirty="0">
                <a:solidFill>
                  <a:srgbClr val="FFFFFF"/>
                </a:solidFill>
                <a:latin typeface="Calibri"/>
                <a:cs typeface="Calibri"/>
              </a:rPr>
              <a:t>Over</a:t>
            </a:r>
            <a:r>
              <a:rPr sz="2400" spc="5" dirty="0">
                <a:solidFill>
                  <a:srgbClr val="FFFFFF"/>
                </a:solidFill>
                <a:latin typeface="Calibri"/>
                <a:cs typeface="Calibri"/>
              </a:rPr>
              <a:t> </a:t>
            </a:r>
            <a:r>
              <a:rPr sz="2400" spc="-5" dirty="0">
                <a:solidFill>
                  <a:srgbClr val="FFFFFF"/>
                </a:solidFill>
                <a:latin typeface="Calibri"/>
                <a:cs typeface="Calibri"/>
              </a:rPr>
              <a:t>165</a:t>
            </a:r>
            <a:r>
              <a:rPr sz="2400" dirty="0">
                <a:solidFill>
                  <a:srgbClr val="FFFFFF"/>
                </a:solidFill>
                <a:latin typeface="Calibri"/>
                <a:cs typeface="Calibri"/>
              </a:rPr>
              <a:t> services </a:t>
            </a:r>
            <a:r>
              <a:rPr sz="2400" spc="-5" dirty="0">
                <a:solidFill>
                  <a:srgbClr val="FFFFFF"/>
                </a:solidFill>
                <a:latin typeface="Calibri"/>
                <a:cs typeface="Calibri"/>
              </a:rPr>
              <a:t>including</a:t>
            </a:r>
            <a:r>
              <a:rPr sz="2400" dirty="0">
                <a:solidFill>
                  <a:srgbClr val="FFFFFF"/>
                </a:solidFill>
                <a:latin typeface="Calibri"/>
                <a:cs typeface="Calibri"/>
              </a:rPr>
              <a:t> </a:t>
            </a:r>
            <a:r>
              <a:rPr sz="2400" spc="-5" dirty="0">
                <a:solidFill>
                  <a:srgbClr val="FFFFFF"/>
                </a:solidFill>
                <a:latin typeface="Calibri"/>
                <a:cs typeface="Calibri"/>
              </a:rPr>
              <a:t>computing,</a:t>
            </a:r>
            <a:r>
              <a:rPr sz="2400" spc="5" dirty="0">
                <a:solidFill>
                  <a:srgbClr val="FFFFFF"/>
                </a:solidFill>
                <a:latin typeface="Calibri"/>
                <a:cs typeface="Calibri"/>
              </a:rPr>
              <a:t> </a:t>
            </a:r>
            <a:r>
              <a:rPr sz="2400" spc="-20" dirty="0">
                <a:solidFill>
                  <a:srgbClr val="FFFFFF"/>
                </a:solidFill>
                <a:latin typeface="Calibri"/>
                <a:cs typeface="Calibri"/>
              </a:rPr>
              <a:t>storage,</a:t>
            </a:r>
            <a:r>
              <a:rPr sz="2400" spc="5" dirty="0">
                <a:solidFill>
                  <a:srgbClr val="FFFFFF"/>
                </a:solidFill>
                <a:latin typeface="Calibri"/>
                <a:cs typeface="Calibri"/>
              </a:rPr>
              <a:t> </a:t>
            </a:r>
            <a:r>
              <a:rPr sz="2400" spc="-5" dirty="0">
                <a:solidFill>
                  <a:srgbClr val="FFFFFF"/>
                </a:solidFill>
                <a:latin typeface="Calibri"/>
                <a:cs typeface="Calibri"/>
              </a:rPr>
              <a:t>networking,</a:t>
            </a:r>
            <a:r>
              <a:rPr sz="2400" spc="10" dirty="0">
                <a:solidFill>
                  <a:srgbClr val="FFFFFF"/>
                </a:solidFill>
                <a:latin typeface="Calibri"/>
                <a:cs typeface="Calibri"/>
              </a:rPr>
              <a:t> </a:t>
            </a:r>
            <a:r>
              <a:rPr sz="2400" spc="-10" dirty="0">
                <a:solidFill>
                  <a:srgbClr val="FFFFFF"/>
                </a:solidFill>
                <a:latin typeface="Calibri"/>
                <a:cs typeface="Calibri"/>
              </a:rPr>
              <a:t>database,</a:t>
            </a:r>
            <a:r>
              <a:rPr sz="2400" spc="5" dirty="0">
                <a:solidFill>
                  <a:srgbClr val="FFFFFF"/>
                </a:solidFill>
                <a:latin typeface="Calibri"/>
                <a:cs typeface="Calibri"/>
              </a:rPr>
              <a:t> </a:t>
            </a:r>
            <a:r>
              <a:rPr sz="2400" spc="-5" dirty="0">
                <a:solidFill>
                  <a:srgbClr val="FFFFFF"/>
                </a:solidFill>
                <a:latin typeface="Calibri"/>
                <a:cs typeface="Calibri"/>
              </a:rPr>
              <a:t>analytics, </a:t>
            </a:r>
            <a:r>
              <a:rPr sz="2400" spc="-530" dirty="0">
                <a:solidFill>
                  <a:srgbClr val="FFFFFF"/>
                </a:solidFill>
                <a:latin typeface="Calibri"/>
                <a:cs typeface="Calibri"/>
              </a:rPr>
              <a:t> </a:t>
            </a:r>
            <a:r>
              <a:rPr sz="2400" spc="-5" dirty="0">
                <a:solidFill>
                  <a:srgbClr val="FFFFFF"/>
                </a:solidFill>
                <a:latin typeface="Calibri"/>
                <a:cs typeface="Calibri"/>
              </a:rPr>
              <a:t>media</a:t>
            </a:r>
            <a:r>
              <a:rPr sz="2400" spc="-10" dirty="0">
                <a:solidFill>
                  <a:srgbClr val="FFFFFF"/>
                </a:solidFill>
                <a:latin typeface="Calibri"/>
                <a:cs typeface="Calibri"/>
              </a:rPr>
              <a:t> </a:t>
            </a:r>
            <a:r>
              <a:rPr sz="2400" dirty="0">
                <a:solidFill>
                  <a:srgbClr val="FFFFFF"/>
                </a:solidFill>
                <a:latin typeface="Calibri"/>
                <a:cs typeface="Calibri"/>
              </a:rPr>
              <a:t>services,</a:t>
            </a:r>
            <a:r>
              <a:rPr sz="2400" spc="-5" dirty="0">
                <a:solidFill>
                  <a:srgbClr val="FFFFFF"/>
                </a:solidFill>
                <a:latin typeface="Calibri"/>
                <a:cs typeface="Calibri"/>
              </a:rPr>
              <a:t> machine</a:t>
            </a:r>
            <a:r>
              <a:rPr sz="2400" dirty="0">
                <a:solidFill>
                  <a:srgbClr val="FFFFFF"/>
                </a:solidFill>
                <a:latin typeface="Calibri"/>
                <a:cs typeface="Calibri"/>
              </a:rPr>
              <a:t> learning,</a:t>
            </a:r>
            <a:r>
              <a:rPr sz="2400" spc="-5" dirty="0">
                <a:solidFill>
                  <a:srgbClr val="FFFFFF"/>
                </a:solidFill>
                <a:latin typeface="Calibri"/>
                <a:cs typeface="Calibri"/>
              </a:rPr>
              <a:t> management, mobile, </a:t>
            </a:r>
            <a:r>
              <a:rPr sz="2400" dirty="0">
                <a:solidFill>
                  <a:srgbClr val="FFFFFF"/>
                </a:solidFill>
                <a:latin typeface="Calibri"/>
                <a:cs typeface="Calibri"/>
              </a:rPr>
              <a:t>and</a:t>
            </a:r>
            <a:r>
              <a:rPr sz="2400" spc="-5" dirty="0">
                <a:solidFill>
                  <a:srgbClr val="FFFFFF"/>
                </a:solidFill>
                <a:latin typeface="Calibri"/>
                <a:cs typeface="Calibri"/>
              </a:rPr>
              <a:t> IoT</a:t>
            </a:r>
            <a:endParaRPr sz="2400">
              <a:latin typeface="Calibri"/>
              <a:cs typeface="Calibri"/>
            </a:endParaRPr>
          </a:p>
          <a:p>
            <a:pPr marL="298450" indent="-285750">
              <a:lnSpc>
                <a:spcPct val="100000"/>
              </a:lnSpc>
              <a:spcBef>
                <a:spcPts val="1420"/>
              </a:spcBef>
              <a:buFont typeface="Wingdings"/>
              <a:buChar char=""/>
              <a:tabLst>
                <a:tab pos="298450" algn="l"/>
              </a:tabLst>
            </a:pPr>
            <a:r>
              <a:rPr sz="2400" spc="-5" dirty="0">
                <a:solidFill>
                  <a:srgbClr val="FFFFFF"/>
                </a:solidFill>
                <a:latin typeface="Calibri"/>
                <a:cs typeface="Calibri"/>
              </a:rPr>
              <a:t>22</a:t>
            </a:r>
            <a:r>
              <a:rPr sz="2400" spc="-25" dirty="0">
                <a:solidFill>
                  <a:srgbClr val="FFFFFF"/>
                </a:solidFill>
                <a:latin typeface="Calibri"/>
                <a:cs typeface="Calibri"/>
              </a:rPr>
              <a:t> </a:t>
            </a:r>
            <a:r>
              <a:rPr sz="2400" spc="-10" dirty="0">
                <a:solidFill>
                  <a:srgbClr val="FFFFFF"/>
                </a:solidFill>
                <a:latin typeface="Calibri"/>
                <a:cs typeface="Calibri"/>
              </a:rPr>
              <a:t>geographical</a:t>
            </a:r>
            <a:r>
              <a:rPr sz="2400" spc="-25" dirty="0">
                <a:solidFill>
                  <a:srgbClr val="FFFFFF"/>
                </a:solidFill>
                <a:latin typeface="Calibri"/>
                <a:cs typeface="Calibri"/>
              </a:rPr>
              <a:t> </a:t>
            </a:r>
            <a:r>
              <a:rPr sz="2400" spc="-5" dirty="0">
                <a:solidFill>
                  <a:srgbClr val="FFFFFF"/>
                </a:solidFill>
                <a:latin typeface="Calibri"/>
                <a:cs typeface="Calibri"/>
              </a:rPr>
              <a:t>regions</a:t>
            </a:r>
            <a:r>
              <a:rPr sz="2400" spc="-25" dirty="0">
                <a:solidFill>
                  <a:srgbClr val="FFFFFF"/>
                </a:solidFill>
                <a:latin typeface="Calibri"/>
                <a:cs typeface="Calibri"/>
              </a:rPr>
              <a:t> </a:t>
            </a:r>
            <a:r>
              <a:rPr sz="2400" spc="-5" dirty="0">
                <a:solidFill>
                  <a:srgbClr val="FFFFFF"/>
                </a:solidFill>
                <a:latin typeface="Calibri"/>
                <a:cs typeface="Calibri"/>
              </a:rPr>
              <a:t>of</a:t>
            </a:r>
            <a:r>
              <a:rPr sz="2400" spc="-10" dirty="0">
                <a:solidFill>
                  <a:srgbClr val="FFFFFF"/>
                </a:solidFill>
                <a:latin typeface="Calibri"/>
                <a:cs typeface="Calibri"/>
              </a:rPr>
              <a:t> </a:t>
            </a:r>
            <a:r>
              <a:rPr sz="2400" spc="-5" dirty="0">
                <a:solidFill>
                  <a:srgbClr val="FFFFFF"/>
                </a:solidFill>
                <a:latin typeface="Calibri"/>
                <a:cs typeface="Calibri"/>
              </a:rPr>
              <a:t>presence</a:t>
            </a:r>
            <a:endParaRPr sz="2400">
              <a:latin typeface="Calibri"/>
              <a:cs typeface="Calibri"/>
            </a:endParaRPr>
          </a:p>
          <a:p>
            <a:pPr marL="298450" indent="-285750">
              <a:lnSpc>
                <a:spcPct val="100000"/>
              </a:lnSpc>
              <a:spcBef>
                <a:spcPts val="1520"/>
              </a:spcBef>
              <a:buFont typeface="Wingdings"/>
              <a:buChar char=""/>
              <a:tabLst>
                <a:tab pos="298450" algn="l"/>
              </a:tabLst>
            </a:pPr>
            <a:r>
              <a:rPr sz="2400" spc="-5" dirty="0">
                <a:solidFill>
                  <a:srgbClr val="FFFFFF"/>
                </a:solidFill>
                <a:latin typeface="Calibri"/>
                <a:cs typeface="Calibri"/>
              </a:rPr>
              <a:t>$25</a:t>
            </a:r>
            <a:r>
              <a:rPr sz="2400" spc="-20" dirty="0">
                <a:solidFill>
                  <a:srgbClr val="FFFFFF"/>
                </a:solidFill>
                <a:latin typeface="Calibri"/>
                <a:cs typeface="Calibri"/>
              </a:rPr>
              <a:t> </a:t>
            </a:r>
            <a:r>
              <a:rPr sz="2400" spc="-5" dirty="0">
                <a:solidFill>
                  <a:srgbClr val="FFFFFF"/>
                </a:solidFill>
                <a:latin typeface="Calibri"/>
                <a:cs typeface="Calibri"/>
              </a:rPr>
              <a:t>billion</a:t>
            </a:r>
            <a:r>
              <a:rPr sz="2400" spc="-15" dirty="0">
                <a:solidFill>
                  <a:srgbClr val="FFFFFF"/>
                </a:solidFill>
                <a:latin typeface="Calibri"/>
                <a:cs typeface="Calibri"/>
              </a:rPr>
              <a:t> </a:t>
            </a:r>
            <a:r>
              <a:rPr sz="2400" spc="-5" dirty="0">
                <a:solidFill>
                  <a:srgbClr val="FFFFFF"/>
                </a:solidFill>
                <a:latin typeface="Calibri"/>
                <a:cs typeface="Calibri"/>
              </a:rPr>
              <a:t>in</a:t>
            </a:r>
            <a:r>
              <a:rPr sz="2400" spc="-15" dirty="0">
                <a:solidFill>
                  <a:srgbClr val="FFFFFF"/>
                </a:solidFill>
                <a:latin typeface="Calibri"/>
                <a:cs typeface="Calibri"/>
              </a:rPr>
              <a:t> </a:t>
            </a:r>
            <a:r>
              <a:rPr sz="2400" spc="-10" dirty="0">
                <a:solidFill>
                  <a:srgbClr val="FFFFFF"/>
                </a:solidFill>
                <a:latin typeface="Calibri"/>
                <a:cs typeface="Calibri"/>
              </a:rPr>
              <a:t>revenue</a:t>
            </a:r>
            <a:r>
              <a:rPr sz="2400" spc="-15" dirty="0">
                <a:solidFill>
                  <a:srgbClr val="FFFFFF"/>
                </a:solidFill>
                <a:latin typeface="Calibri"/>
                <a:cs typeface="Calibri"/>
              </a:rPr>
              <a:t> </a:t>
            </a:r>
            <a:r>
              <a:rPr sz="2400" spc="-5" dirty="0">
                <a:solidFill>
                  <a:srgbClr val="FFFFFF"/>
                </a:solidFill>
                <a:latin typeface="Calibri"/>
                <a:cs typeface="Calibri"/>
              </a:rPr>
              <a:t>in</a:t>
            </a:r>
            <a:r>
              <a:rPr sz="2400" spc="-15" dirty="0">
                <a:solidFill>
                  <a:srgbClr val="FFFFFF"/>
                </a:solidFill>
                <a:latin typeface="Calibri"/>
                <a:cs typeface="Calibri"/>
              </a:rPr>
              <a:t> </a:t>
            </a:r>
            <a:r>
              <a:rPr sz="2400" spc="-5" dirty="0">
                <a:solidFill>
                  <a:srgbClr val="FFFFFF"/>
                </a:solidFill>
                <a:latin typeface="Calibri"/>
                <a:cs typeface="Calibri"/>
              </a:rPr>
              <a:t>2018</a:t>
            </a:r>
            <a:endParaRPr sz="2400">
              <a:latin typeface="Calibri"/>
              <a:cs typeface="Calibri"/>
            </a:endParaRPr>
          </a:p>
        </p:txBody>
      </p:sp>
    </p:spTree>
    <p:extLst>
      <p:ext uri="{BB962C8B-B14F-4D97-AF65-F5344CB8AC3E}">
        <p14:creationId xmlns:p14="http://schemas.microsoft.com/office/powerpoint/2010/main" val="369947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32F3D"/>
          </a:solidFill>
        </p:spPr>
        <p:txBody>
          <a:bodyPr wrap="square" lIns="0" tIns="0" rIns="0" bIns="0" rtlCol="0"/>
          <a:lstStyle/>
          <a:p>
            <a:endParaRPr/>
          </a:p>
        </p:txBody>
      </p:sp>
      <p:sp>
        <p:nvSpPr>
          <p:cNvPr id="4" name="object 4"/>
          <p:cNvSpPr txBox="1">
            <a:spLocks noGrp="1"/>
          </p:cNvSpPr>
          <p:nvPr>
            <p:ph type="title"/>
          </p:nvPr>
        </p:nvSpPr>
        <p:spPr>
          <a:xfrm>
            <a:off x="244994" y="304800"/>
            <a:ext cx="515810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 3: </a:t>
            </a:r>
            <a:r>
              <a:rPr sz="2400" b="0" spc="-40" dirty="0">
                <a:solidFill>
                  <a:srgbClr val="FFFFFF"/>
                </a:solidFill>
                <a:latin typeface="Calibri"/>
                <a:cs typeface="Calibri"/>
              </a:rPr>
              <a:t>AWS</a:t>
            </a:r>
            <a:r>
              <a:rPr sz="2400" b="0" spc="-5" dirty="0">
                <a:solidFill>
                  <a:srgbClr val="FFFFFF"/>
                </a:solidFill>
                <a:latin typeface="Calibri"/>
                <a:cs typeface="Calibri"/>
              </a:rPr>
              <a:t> Global </a:t>
            </a:r>
            <a:r>
              <a:rPr sz="2400" b="0" spc="-15" dirty="0">
                <a:solidFill>
                  <a:srgbClr val="FFFFFF"/>
                </a:solidFill>
                <a:latin typeface="Calibri"/>
                <a:cs typeface="Calibri"/>
              </a:rPr>
              <a:t>Infrastructure</a:t>
            </a:r>
            <a:r>
              <a:rPr sz="2400" b="0" dirty="0">
                <a:solidFill>
                  <a:srgbClr val="FFFFFF"/>
                </a:solidFill>
                <a:latin typeface="Calibri"/>
                <a:cs typeface="Calibri"/>
              </a:rPr>
              <a:t> </a:t>
            </a:r>
            <a:r>
              <a:rPr sz="2400" b="0" spc="-5" dirty="0">
                <a:solidFill>
                  <a:srgbClr val="FFFFFF"/>
                </a:solidFill>
                <a:latin typeface="Calibri"/>
                <a:cs typeface="Calibri"/>
              </a:rPr>
              <a:t>Map</a:t>
            </a:r>
            <a:endParaRPr sz="2400">
              <a:latin typeface="Calibri"/>
              <a:cs typeface="Calibri"/>
            </a:endParaRPr>
          </a:p>
        </p:txBody>
      </p:sp>
      <p:pic>
        <p:nvPicPr>
          <p:cNvPr id="5" name="object 5"/>
          <p:cNvPicPr/>
          <p:nvPr/>
        </p:nvPicPr>
        <p:blipFill>
          <a:blip r:embed="rId2" cstate="print"/>
          <a:stretch>
            <a:fillRect/>
          </a:stretch>
        </p:blipFill>
        <p:spPr>
          <a:xfrm>
            <a:off x="1295400" y="926802"/>
            <a:ext cx="7894416" cy="5382557"/>
          </a:xfrm>
          <a:prstGeom prst="rect">
            <a:avLst/>
          </a:prstGeom>
        </p:spPr>
      </p:pic>
    </p:spTree>
    <p:extLst>
      <p:ext uri="{BB962C8B-B14F-4D97-AF65-F5344CB8AC3E}">
        <p14:creationId xmlns:p14="http://schemas.microsoft.com/office/powerpoint/2010/main" val="77167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291719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5" dirty="0">
                <a:solidFill>
                  <a:srgbClr val="FFFFFF"/>
                </a:solidFill>
                <a:latin typeface="Calibri"/>
                <a:cs typeface="Calibri"/>
              </a:rPr>
              <a:t> </a:t>
            </a:r>
            <a:r>
              <a:rPr sz="2400" b="0" spc="-5" dirty="0">
                <a:solidFill>
                  <a:srgbClr val="FFFFFF"/>
                </a:solidFill>
                <a:latin typeface="Calibri"/>
                <a:cs typeface="Calibri"/>
              </a:rPr>
              <a:t>3:</a:t>
            </a:r>
            <a:r>
              <a:rPr sz="2400" b="0" spc="-30" dirty="0">
                <a:solidFill>
                  <a:srgbClr val="FFFFFF"/>
                </a:solidFill>
                <a:latin typeface="Calibri"/>
                <a:cs typeface="Calibri"/>
              </a:rPr>
              <a:t> </a:t>
            </a:r>
            <a:r>
              <a:rPr sz="2400" b="0" spc="-40" dirty="0">
                <a:solidFill>
                  <a:srgbClr val="FFFFFF"/>
                </a:solidFill>
                <a:latin typeface="Calibri"/>
                <a:cs typeface="Calibri"/>
              </a:rPr>
              <a:t>AWS</a:t>
            </a:r>
            <a:r>
              <a:rPr sz="2400" b="0" spc="-30" dirty="0">
                <a:solidFill>
                  <a:srgbClr val="FFFFFF"/>
                </a:solidFill>
                <a:latin typeface="Calibri"/>
                <a:cs typeface="Calibri"/>
              </a:rPr>
              <a:t> </a:t>
            </a:r>
            <a:r>
              <a:rPr sz="2400" b="0" spc="-10" dirty="0">
                <a:solidFill>
                  <a:srgbClr val="FFFFFF"/>
                </a:solidFill>
                <a:latin typeface="Calibri"/>
                <a:cs typeface="Calibri"/>
              </a:rPr>
              <a:t>Regions</a:t>
            </a:r>
            <a:endParaRPr sz="2400">
              <a:latin typeface="Calibri"/>
              <a:cs typeface="Calibri"/>
            </a:endParaRPr>
          </a:p>
        </p:txBody>
      </p:sp>
      <p:sp>
        <p:nvSpPr>
          <p:cNvPr id="3" name="object 3"/>
          <p:cNvSpPr txBox="1"/>
          <p:nvPr/>
        </p:nvSpPr>
        <p:spPr>
          <a:xfrm>
            <a:off x="658160" y="1292860"/>
            <a:ext cx="10469245" cy="2222500"/>
          </a:xfrm>
          <a:prstGeom prst="rect">
            <a:avLst/>
          </a:prstGeom>
        </p:spPr>
        <p:txBody>
          <a:bodyPr vert="horz" wrap="square" lIns="0" tIns="193040" rIns="0" bIns="0" rtlCol="0">
            <a:spAutoFit/>
          </a:bodyPr>
          <a:lstStyle/>
          <a:p>
            <a:pPr marL="298450" indent="-285750">
              <a:lnSpc>
                <a:spcPct val="100000"/>
              </a:lnSpc>
              <a:spcBef>
                <a:spcPts val="1520"/>
              </a:spcBef>
              <a:buFont typeface="Wingdings"/>
              <a:buChar char=""/>
              <a:tabLst>
                <a:tab pos="298450" algn="l"/>
              </a:tabLst>
            </a:pPr>
            <a:r>
              <a:rPr sz="2400" spc="-5" dirty="0">
                <a:solidFill>
                  <a:srgbClr val="FFFFFF"/>
                </a:solidFill>
                <a:latin typeface="Calibri"/>
                <a:cs typeface="Calibri"/>
              </a:rPr>
              <a:t>An</a:t>
            </a:r>
            <a:r>
              <a:rPr sz="2400" spc="-15" dirty="0">
                <a:solidFill>
                  <a:srgbClr val="FFFFFF"/>
                </a:solidFill>
                <a:latin typeface="Calibri"/>
                <a:cs typeface="Calibri"/>
              </a:rPr>
              <a:t> </a:t>
            </a:r>
            <a:r>
              <a:rPr sz="2400" spc="-35" dirty="0">
                <a:solidFill>
                  <a:srgbClr val="FFFFFF"/>
                </a:solidFill>
                <a:latin typeface="Calibri"/>
                <a:cs typeface="Calibri"/>
              </a:rPr>
              <a:t>AWS</a:t>
            </a:r>
            <a:r>
              <a:rPr sz="2400" spc="-20" dirty="0">
                <a:solidFill>
                  <a:srgbClr val="FFFFFF"/>
                </a:solidFill>
                <a:latin typeface="Calibri"/>
                <a:cs typeface="Calibri"/>
              </a:rPr>
              <a:t> </a:t>
            </a:r>
            <a:r>
              <a:rPr sz="2400" spc="-10" dirty="0">
                <a:solidFill>
                  <a:srgbClr val="FFFFFF"/>
                </a:solidFill>
                <a:latin typeface="Calibri"/>
                <a:cs typeface="Calibri"/>
              </a:rPr>
              <a:t>region</a:t>
            </a:r>
            <a:r>
              <a:rPr sz="2400" spc="-15" dirty="0">
                <a:solidFill>
                  <a:srgbClr val="FFFFFF"/>
                </a:solidFill>
                <a:latin typeface="Calibri"/>
                <a:cs typeface="Calibri"/>
              </a:rPr>
              <a:t> </a:t>
            </a:r>
            <a:r>
              <a:rPr sz="2400" spc="-5" dirty="0">
                <a:solidFill>
                  <a:srgbClr val="FFFFFF"/>
                </a:solidFill>
                <a:latin typeface="Calibri"/>
                <a:cs typeface="Calibri"/>
              </a:rPr>
              <a:t>is</a:t>
            </a:r>
            <a:r>
              <a:rPr sz="2400" spc="-10" dirty="0">
                <a:solidFill>
                  <a:srgbClr val="FFFFFF"/>
                </a:solidFill>
                <a:latin typeface="Calibri"/>
                <a:cs typeface="Calibri"/>
              </a:rPr>
              <a:t> </a:t>
            </a:r>
            <a:r>
              <a:rPr sz="2400" dirty="0">
                <a:solidFill>
                  <a:srgbClr val="FFFFFF"/>
                </a:solidFill>
                <a:latin typeface="Calibri"/>
                <a:cs typeface="Calibri"/>
              </a:rPr>
              <a:t>a</a:t>
            </a:r>
            <a:r>
              <a:rPr sz="2400" spc="-15" dirty="0">
                <a:solidFill>
                  <a:srgbClr val="FFFFFF"/>
                </a:solidFill>
                <a:latin typeface="Calibri"/>
                <a:cs typeface="Calibri"/>
              </a:rPr>
              <a:t> </a:t>
            </a:r>
            <a:r>
              <a:rPr sz="2400" spc="-10" dirty="0">
                <a:solidFill>
                  <a:srgbClr val="FFFFFF"/>
                </a:solidFill>
                <a:latin typeface="Calibri"/>
                <a:cs typeface="Calibri"/>
              </a:rPr>
              <a:t>geographical</a:t>
            </a:r>
            <a:r>
              <a:rPr sz="2400" spc="-20" dirty="0">
                <a:solidFill>
                  <a:srgbClr val="FFFFFF"/>
                </a:solidFill>
                <a:latin typeface="Calibri"/>
                <a:cs typeface="Calibri"/>
              </a:rPr>
              <a:t> </a:t>
            </a:r>
            <a:r>
              <a:rPr sz="2400" spc="-10" dirty="0">
                <a:solidFill>
                  <a:srgbClr val="FFFFFF"/>
                </a:solidFill>
                <a:latin typeface="Calibri"/>
                <a:cs typeface="Calibri"/>
              </a:rPr>
              <a:t>area</a:t>
            </a:r>
            <a:endParaRPr sz="2400">
              <a:latin typeface="Calibri"/>
              <a:cs typeface="Calibri"/>
            </a:endParaRPr>
          </a:p>
          <a:p>
            <a:pPr marL="298450" indent="-285750">
              <a:lnSpc>
                <a:spcPct val="100000"/>
              </a:lnSpc>
              <a:spcBef>
                <a:spcPts val="1420"/>
              </a:spcBef>
              <a:buFont typeface="Wingdings"/>
              <a:buChar char=""/>
              <a:tabLst>
                <a:tab pos="298450" algn="l"/>
              </a:tabLst>
            </a:pPr>
            <a:r>
              <a:rPr sz="2400" spc="-15" dirty="0">
                <a:solidFill>
                  <a:srgbClr val="FFFFFF"/>
                </a:solidFill>
                <a:latin typeface="Calibri"/>
                <a:cs typeface="Calibri"/>
              </a:rPr>
              <a:t>Each</a:t>
            </a:r>
            <a:r>
              <a:rPr sz="2400" spc="-10" dirty="0">
                <a:solidFill>
                  <a:srgbClr val="FFFFFF"/>
                </a:solidFill>
                <a:latin typeface="Calibri"/>
                <a:cs typeface="Calibri"/>
              </a:rPr>
              <a:t> region</a:t>
            </a:r>
            <a:r>
              <a:rPr sz="2400" spc="-5" dirty="0">
                <a:solidFill>
                  <a:srgbClr val="FFFFFF"/>
                </a:solidFill>
                <a:latin typeface="Calibri"/>
                <a:cs typeface="Calibri"/>
              </a:rPr>
              <a:t> </a:t>
            </a:r>
            <a:r>
              <a:rPr sz="2400" spc="-10" dirty="0">
                <a:solidFill>
                  <a:srgbClr val="FFFFFF"/>
                </a:solidFill>
                <a:latin typeface="Calibri"/>
                <a:cs typeface="Calibri"/>
              </a:rPr>
              <a:t>consists </a:t>
            </a:r>
            <a:r>
              <a:rPr sz="2400" spc="-5" dirty="0">
                <a:solidFill>
                  <a:srgbClr val="FFFFFF"/>
                </a:solidFill>
                <a:latin typeface="Calibri"/>
                <a:cs typeface="Calibri"/>
              </a:rPr>
              <a:t>of</a:t>
            </a:r>
            <a:r>
              <a:rPr sz="2400" dirty="0">
                <a:solidFill>
                  <a:srgbClr val="FFFFFF"/>
                </a:solidFill>
                <a:latin typeface="Calibri"/>
                <a:cs typeface="Calibri"/>
              </a:rPr>
              <a:t> 2</a:t>
            </a:r>
            <a:r>
              <a:rPr sz="2400" spc="-10" dirty="0">
                <a:solidFill>
                  <a:srgbClr val="FFFFFF"/>
                </a:solidFill>
                <a:latin typeface="Calibri"/>
                <a:cs typeface="Calibri"/>
              </a:rPr>
              <a:t> </a:t>
            </a:r>
            <a:r>
              <a:rPr sz="2400" spc="-5" dirty="0">
                <a:solidFill>
                  <a:srgbClr val="FFFFFF"/>
                </a:solidFill>
                <a:latin typeface="Calibri"/>
                <a:cs typeface="Calibri"/>
              </a:rPr>
              <a:t>or </a:t>
            </a:r>
            <a:r>
              <a:rPr sz="2400" spc="-15" dirty="0">
                <a:solidFill>
                  <a:srgbClr val="FFFFFF"/>
                </a:solidFill>
                <a:latin typeface="Calibri"/>
                <a:cs typeface="Calibri"/>
              </a:rPr>
              <a:t>more</a:t>
            </a:r>
            <a:r>
              <a:rPr sz="2400" dirty="0">
                <a:solidFill>
                  <a:srgbClr val="FFFFFF"/>
                </a:solidFill>
                <a:latin typeface="Calibri"/>
                <a:cs typeface="Calibri"/>
              </a:rPr>
              <a:t> </a:t>
            </a:r>
            <a:r>
              <a:rPr sz="2400" spc="-10" dirty="0">
                <a:solidFill>
                  <a:srgbClr val="FFFFFF"/>
                </a:solidFill>
                <a:latin typeface="Calibri"/>
                <a:cs typeface="Calibri"/>
              </a:rPr>
              <a:t>availability</a:t>
            </a:r>
            <a:r>
              <a:rPr sz="2400" spc="-5" dirty="0">
                <a:solidFill>
                  <a:srgbClr val="FFFFFF"/>
                </a:solidFill>
                <a:latin typeface="Calibri"/>
                <a:cs typeface="Calibri"/>
              </a:rPr>
              <a:t> </a:t>
            </a:r>
            <a:r>
              <a:rPr sz="2400" spc="-15" dirty="0">
                <a:solidFill>
                  <a:srgbClr val="FFFFFF"/>
                </a:solidFill>
                <a:latin typeface="Calibri"/>
                <a:cs typeface="Calibri"/>
              </a:rPr>
              <a:t>zones</a:t>
            </a:r>
            <a:endParaRPr sz="2400">
              <a:latin typeface="Calibri"/>
              <a:cs typeface="Calibri"/>
            </a:endParaRPr>
          </a:p>
          <a:p>
            <a:pPr marL="298450" marR="5080" indent="-285750">
              <a:lnSpc>
                <a:spcPts val="4400"/>
              </a:lnSpc>
              <a:spcBef>
                <a:spcPts val="100"/>
              </a:spcBef>
              <a:buFont typeface="Wingdings"/>
              <a:buChar char=""/>
              <a:tabLst>
                <a:tab pos="298450" algn="l"/>
              </a:tabLst>
            </a:pPr>
            <a:r>
              <a:rPr sz="2400" spc="-15" dirty="0">
                <a:solidFill>
                  <a:srgbClr val="FFFFFF"/>
                </a:solidFill>
                <a:latin typeface="Calibri"/>
                <a:cs typeface="Calibri"/>
              </a:rPr>
              <a:t>Each</a:t>
            </a:r>
            <a:r>
              <a:rPr sz="2400" spc="-5" dirty="0">
                <a:solidFill>
                  <a:srgbClr val="FFFFFF"/>
                </a:solidFill>
                <a:latin typeface="Calibri"/>
                <a:cs typeface="Calibri"/>
              </a:rPr>
              <a:t> </a:t>
            </a:r>
            <a:r>
              <a:rPr sz="2400" spc="-15" dirty="0">
                <a:solidFill>
                  <a:srgbClr val="FFFFFF"/>
                </a:solidFill>
                <a:latin typeface="Calibri"/>
                <a:cs typeface="Calibri"/>
              </a:rPr>
              <a:t>Amazon</a:t>
            </a:r>
            <a:r>
              <a:rPr sz="2400" dirty="0">
                <a:solidFill>
                  <a:srgbClr val="FFFFFF"/>
                </a:solidFill>
                <a:latin typeface="Calibri"/>
                <a:cs typeface="Calibri"/>
              </a:rPr>
              <a:t> </a:t>
            </a:r>
            <a:r>
              <a:rPr sz="2400" spc="-10" dirty="0">
                <a:solidFill>
                  <a:srgbClr val="FFFFFF"/>
                </a:solidFill>
                <a:latin typeface="Calibri"/>
                <a:cs typeface="Calibri"/>
              </a:rPr>
              <a:t>Region</a:t>
            </a:r>
            <a:r>
              <a:rPr sz="2400" dirty="0">
                <a:solidFill>
                  <a:srgbClr val="FFFFFF"/>
                </a:solidFill>
                <a:latin typeface="Calibri"/>
                <a:cs typeface="Calibri"/>
              </a:rPr>
              <a:t> </a:t>
            </a:r>
            <a:r>
              <a:rPr sz="2400" spc="-5" dirty="0">
                <a:solidFill>
                  <a:srgbClr val="FFFFFF"/>
                </a:solidFill>
                <a:latin typeface="Calibri"/>
                <a:cs typeface="Calibri"/>
              </a:rPr>
              <a:t>is designed</a:t>
            </a:r>
            <a:r>
              <a:rPr sz="2400" dirty="0">
                <a:solidFill>
                  <a:srgbClr val="FFFFFF"/>
                </a:solidFill>
                <a:latin typeface="Calibri"/>
                <a:cs typeface="Calibri"/>
              </a:rPr>
              <a:t> </a:t>
            </a:r>
            <a:r>
              <a:rPr sz="2400" spc="-15" dirty="0">
                <a:solidFill>
                  <a:srgbClr val="FFFFFF"/>
                </a:solidFill>
                <a:latin typeface="Calibri"/>
                <a:cs typeface="Calibri"/>
              </a:rPr>
              <a:t>to</a:t>
            </a:r>
            <a:r>
              <a:rPr sz="2400" spc="-5" dirty="0">
                <a:solidFill>
                  <a:srgbClr val="FFFFFF"/>
                </a:solidFill>
                <a:latin typeface="Calibri"/>
                <a:cs typeface="Calibri"/>
              </a:rPr>
              <a:t> </a:t>
            </a:r>
            <a:r>
              <a:rPr sz="2400" dirty="0">
                <a:solidFill>
                  <a:srgbClr val="FFFFFF"/>
                </a:solidFill>
                <a:latin typeface="Calibri"/>
                <a:cs typeface="Calibri"/>
              </a:rPr>
              <a:t>be</a:t>
            </a:r>
            <a:r>
              <a:rPr sz="2400" spc="5" dirty="0">
                <a:solidFill>
                  <a:srgbClr val="FFFFFF"/>
                </a:solidFill>
                <a:latin typeface="Calibri"/>
                <a:cs typeface="Calibri"/>
              </a:rPr>
              <a:t> </a:t>
            </a:r>
            <a:r>
              <a:rPr sz="2400" spc="-10" dirty="0">
                <a:solidFill>
                  <a:srgbClr val="FFFFFF"/>
                </a:solidFill>
                <a:latin typeface="Calibri"/>
                <a:cs typeface="Calibri"/>
              </a:rPr>
              <a:t>completely</a:t>
            </a:r>
            <a:r>
              <a:rPr sz="2400" dirty="0">
                <a:solidFill>
                  <a:srgbClr val="FFFFFF"/>
                </a:solidFill>
                <a:latin typeface="Calibri"/>
                <a:cs typeface="Calibri"/>
              </a:rPr>
              <a:t> </a:t>
            </a:r>
            <a:r>
              <a:rPr sz="2400" spc="-10" dirty="0">
                <a:solidFill>
                  <a:srgbClr val="FFFFFF"/>
                </a:solidFill>
                <a:latin typeface="Calibri"/>
                <a:cs typeface="Calibri"/>
              </a:rPr>
              <a:t>isolated</a:t>
            </a:r>
            <a:r>
              <a:rPr sz="2400" dirty="0">
                <a:solidFill>
                  <a:srgbClr val="FFFFFF"/>
                </a:solidFill>
                <a:latin typeface="Calibri"/>
                <a:cs typeface="Calibri"/>
              </a:rPr>
              <a:t> </a:t>
            </a:r>
            <a:r>
              <a:rPr sz="2400" spc="-10" dirty="0">
                <a:solidFill>
                  <a:srgbClr val="FFFFFF"/>
                </a:solidFill>
                <a:latin typeface="Calibri"/>
                <a:cs typeface="Calibri"/>
              </a:rPr>
              <a:t>from</a:t>
            </a:r>
            <a:r>
              <a:rPr sz="2400" spc="-5" dirty="0">
                <a:solidFill>
                  <a:srgbClr val="FFFFFF"/>
                </a:solidFill>
                <a:latin typeface="Calibri"/>
                <a:cs typeface="Calibri"/>
              </a:rPr>
              <a:t> the</a:t>
            </a:r>
            <a:r>
              <a:rPr sz="2400" spc="5" dirty="0">
                <a:solidFill>
                  <a:srgbClr val="FFFFFF"/>
                </a:solidFill>
                <a:latin typeface="Calibri"/>
                <a:cs typeface="Calibri"/>
              </a:rPr>
              <a:t> </a:t>
            </a:r>
            <a:r>
              <a:rPr sz="2400" spc="-5" dirty="0">
                <a:solidFill>
                  <a:srgbClr val="FFFFFF"/>
                </a:solidFill>
                <a:latin typeface="Calibri"/>
                <a:cs typeface="Calibri"/>
              </a:rPr>
              <a:t>other</a:t>
            </a:r>
            <a:r>
              <a:rPr sz="2400" dirty="0">
                <a:solidFill>
                  <a:srgbClr val="FFFFFF"/>
                </a:solidFill>
                <a:latin typeface="Calibri"/>
                <a:cs typeface="Calibri"/>
              </a:rPr>
              <a:t> </a:t>
            </a:r>
            <a:r>
              <a:rPr sz="2400" spc="-15" dirty="0">
                <a:solidFill>
                  <a:srgbClr val="FFFFFF"/>
                </a:solidFill>
                <a:latin typeface="Calibri"/>
                <a:cs typeface="Calibri"/>
              </a:rPr>
              <a:t>Amazon </a:t>
            </a:r>
            <a:r>
              <a:rPr sz="2400" spc="-525" dirty="0">
                <a:solidFill>
                  <a:srgbClr val="FFFFFF"/>
                </a:solidFill>
                <a:latin typeface="Calibri"/>
                <a:cs typeface="Calibri"/>
              </a:rPr>
              <a:t> </a:t>
            </a:r>
            <a:r>
              <a:rPr sz="2400" spc="-10" dirty="0">
                <a:solidFill>
                  <a:srgbClr val="FFFFFF"/>
                </a:solidFill>
                <a:latin typeface="Calibri"/>
                <a:cs typeface="Calibri"/>
              </a:rPr>
              <a:t>Regions</a:t>
            </a:r>
            <a:endParaRPr sz="2400">
              <a:latin typeface="Calibri"/>
              <a:cs typeface="Calibri"/>
            </a:endParaRPr>
          </a:p>
        </p:txBody>
      </p:sp>
    </p:spTree>
    <p:extLst>
      <p:ext uri="{BB962C8B-B14F-4D97-AF65-F5344CB8AC3E}">
        <p14:creationId xmlns:p14="http://schemas.microsoft.com/office/powerpoint/2010/main" val="47319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object 2"/>
          <p:cNvSpPr txBox="1"/>
          <p:nvPr/>
        </p:nvSpPr>
        <p:spPr>
          <a:xfrm>
            <a:off x="244994" y="304800"/>
            <a:ext cx="10828655" cy="5090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Section</a:t>
            </a:r>
            <a:r>
              <a:rPr sz="2400" spc="-20" dirty="0">
                <a:solidFill>
                  <a:srgbClr val="FFFFFF"/>
                </a:solidFill>
                <a:latin typeface="Calibri"/>
                <a:cs typeface="Calibri"/>
              </a:rPr>
              <a:t> </a:t>
            </a:r>
            <a:r>
              <a:rPr sz="2400" spc="-5" dirty="0">
                <a:solidFill>
                  <a:srgbClr val="FFFFFF"/>
                </a:solidFill>
                <a:latin typeface="Calibri"/>
                <a:cs typeface="Calibri"/>
              </a:rPr>
              <a:t>3:</a:t>
            </a:r>
            <a:r>
              <a:rPr sz="2400" spc="-15" dirty="0">
                <a:solidFill>
                  <a:srgbClr val="FFFFFF"/>
                </a:solidFill>
                <a:latin typeface="Calibri"/>
                <a:cs typeface="Calibri"/>
              </a:rPr>
              <a:t> </a:t>
            </a:r>
            <a:r>
              <a:rPr sz="2400" spc="-40" dirty="0">
                <a:solidFill>
                  <a:srgbClr val="FFFFFF"/>
                </a:solidFill>
                <a:latin typeface="Calibri"/>
                <a:cs typeface="Calibri"/>
              </a:rPr>
              <a:t>AWS</a:t>
            </a:r>
            <a:r>
              <a:rPr sz="2400" spc="-20" dirty="0">
                <a:solidFill>
                  <a:srgbClr val="FFFFFF"/>
                </a:solidFill>
                <a:latin typeface="Calibri"/>
                <a:cs typeface="Calibri"/>
              </a:rPr>
              <a:t> </a:t>
            </a:r>
            <a:r>
              <a:rPr sz="2400" spc="-10" dirty="0">
                <a:solidFill>
                  <a:srgbClr val="FFFFFF"/>
                </a:solidFill>
                <a:latin typeface="Calibri"/>
                <a:cs typeface="Calibri"/>
              </a:rPr>
              <a:t>Availability</a:t>
            </a:r>
            <a:r>
              <a:rPr sz="2400" spc="-15" dirty="0">
                <a:solidFill>
                  <a:srgbClr val="FFFFFF"/>
                </a:solidFill>
                <a:latin typeface="Calibri"/>
                <a:cs typeface="Calibri"/>
              </a:rPr>
              <a:t> </a:t>
            </a:r>
            <a:r>
              <a:rPr sz="2400" spc="-10" dirty="0">
                <a:solidFill>
                  <a:srgbClr val="FFFFFF"/>
                </a:solidFill>
                <a:latin typeface="Calibri"/>
                <a:cs typeface="Calibri"/>
              </a:rPr>
              <a:t>Zones</a:t>
            </a:r>
            <a:endParaRPr sz="2400">
              <a:latin typeface="Calibri"/>
              <a:cs typeface="Calibri"/>
            </a:endParaRPr>
          </a:p>
          <a:p>
            <a:pPr marL="701040" marR="548005" indent="-285750">
              <a:lnSpc>
                <a:spcPct val="149300"/>
              </a:lnSpc>
              <a:spcBef>
                <a:spcPts val="2500"/>
              </a:spcBef>
              <a:buFont typeface="Wingdings"/>
              <a:buChar char=""/>
              <a:tabLst>
                <a:tab pos="701675" algn="l"/>
              </a:tabLst>
            </a:pPr>
            <a:r>
              <a:rPr sz="2400" spc="-10" dirty="0">
                <a:solidFill>
                  <a:srgbClr val="FFFFFF"/>
                </a:solidFill>
                <a:latin typeface="Calibri"/>
                <a:cs typeface="Calibri"/>
              </a:rPr>
              <a:t>Availability</a:t>
            </a:r>
            <a:r>
              <a:rPr sz="2400" spc="-5" dirty="0">
                <a:solidFill>
                  <a:srgbClr val="FFFFFF"/>
                </a:solidFill>
                <a:latin typeface="Calibri"/>
                <a:cs typeface="Calibri"/>
              </a:rPr>
              <a:t> </a:t>
            </a:r>
            <a:r>
              <a:rPr sz="2400" spc="-10" dirty="0">
                <a:solidFill>
                  <a:srgbClr val="FFFFFF"/>
                </a:solidFill>
                <a:latin typeface="Calibri"/>
                <a:cs typeface="Calibri"/>
              </a:rPr>
              <a:t>Zones </a:t>
            </a:r>
            <a:r>
              <a:rPr sz="2400" spc="-5" dirty="0">
                <a:solidFill>
                  <a:srgbClr val="FFFFFF"/>
                </a:solidFill>
                <a:latin typeface="Calibri"/>
                <a:cs typeface="Calibri"/>
              </a:rPr>
              <a:t>(AZs) </a:t>
            </a:r>
            <a:r>
              <a:rPr sz="2400" spc="-15" dirty="0">
                <a:solidFill>
                  <a:srgbClr val="FFFFFF"/>
                </a:solidFill>
                <a:latin typeface="Calibri"/>
                <a:cs typeface="Calibri"/>
              </a:rPr>
              <a:t>are</a:t>
            </a:r>
            <a:r>
              <a:rPr sz="2400" dirty="0">
                <a:solidFill>
                  <a:srgbClr val="FFFFFF"/>
                </a:solidFill>
                <a:latin typeface="Calibri"/>
                <a:cs typeface="Calibri"/>
              </a:rPr>
              <a:t> </a:t>
            </a:r>
            <a:r>
              <a:rPr sz="2400" spc="-10" dirty="0">
                <a:solidFill>
                  <a:srgbClr val="FFFFFF"/>
                </a:solidFill>
                <a:latin typeface="Calibri"/>
                <a:cs typeface="Calibri"/>
              </a:rPr>
              <a:t>locations</a:t>
            </a:r>
            <a:r>
              <a:rPr sz="2400" spc="-5" dirty="0">
                <a:solidFill>
                  <a:srgbClr val="FFFFFF"/>
                </a:solidFill>
                <a:latin typeface="Calibri"/>
                <a:cs typeface="Calibri"/>
              </a:rPr>
              <a:t> </a:t>
            </a:r>
            <a:r>
              <a:rPr sz="2400" spc="-15" dirty="0">
                <a:solidFill>
                  <a:srgbClr val="FFFFFF"/>
                </a:solidFill>
                <a:latin typeface="Calibri"/>
                <a:cs typeface="Calibri"/>
              </a:rPr>
              <a:t>into</a:t>
            </a:r>
            <a:r>
              <a:rPr sz="2400" spc="-10" dirty="0">
                <a:solidFill>
                  <a:srgbClr val="FFFFFF"/>
                </a:solidFill>
                <a:latin typeface="Calibri"/>
                <a:cs typeface="Calibri"/>
              </a:rPr>
              <a:t> </a:t>
            </a:r>
            <a:r>
              <a:rPr sz="2400" spc="-5" dirty="0">
                <a:solidFill>
                  <a:srgbClr val="FFFFFF"/>
                </a:solidFill>
                <a:latin typeface="Calibri"/>
                <a:cs typeface="Calibri"/>
              </a:rPr>
              <a:t>which</a:t>
            </a:r>
            <a:r>
              <a:rPr sz="2400" dirty="0">
                <a:solidFill>
                  <a:srgbClr val="FFFFFF"/>
                </a:solidFill>
                <a:latin typeface="Calibri"/>
                <a:cs typeface="Calibri"/>
              </a:rPr>
              <a:t> </a:t>
            </a:r>
            <a:r>
              <a:rPr sz="2400" spc="-15" dirty="0">
                <a:solidFill>
                  <a:srgbClr val="FFFFFF"/>
                </a:solidFill>
                <a:latin typeface="Calibri"/>
                <a:cs typeface="Calibri"/>
              </a:rPr>
              <a:t>you</a:t>
            </a:r>
            <a:r>
              <a:rPr sz="2400" spc="-5" dirty="0">
                <a:solidFill>
                  <a:srgbClr val="FFFFFF"/>
                </a:solidFill>
                <a:latin typeface="Calibri"/>
                <a:cs typeface="Calibri"/>
              </a:rPr>
              <a:t> launch </a:t>
            </a:r>
            <a:r>
              <a:rPr sz="2400" spc="-10" dirty="0">
                <a:solidFill>
                  <a:srgbClr val="FFFFFF"/>
                </a:solidFill>
                <a:latin typeface="Calibri"/>
                <a:cs typeface="Calibri"/>
              </a:rPr>
              <a:t>resources,</a:t>
            </a:r>
            <a:r>
              <a:rPr sz="2400" dirty="0">
                <a:solidFill>
                  <a:srgbClr val="FFFFFF"/>
                </a:solidFill>
                <a:latin typeface="Calibri"/>
                <a:cs typeface="Calibri"/>
              </a:rPr>
              <a:t> </a:t>
            </a:r>
            <a:r>
              <a:rPr sz="2400" spc="-5" dirty="0">
                <a:solidFill>
                  <a:srgbClr val="FFFFFF"/>
                </a:solidFill>
                <a:latin typeface="Calibri"/>
                <a:cs typeface="Calibri"/>
              </a:rPr>
              <a:t>such </a:t>
            </a:r>
            <a:r>
              <a:rPr sz="2400" dirty="0">
                <a:solidFill>
                  <a:srgbClr val="FFFFFF"/>
                </a:solidFill>
                <a:latin typeface="Calibri"/>
                <a:cs typeface="Calibri"/>
              </a:rPr>
              <a:t>as </a:t>
            </a:r>
            <a:r>
              <a:rPr sz="2400" spc="-525" dirty="0">
                <a:solidFill>
                  <a:srgbClr val="FFFFFF"/>
                </a:solidFill>
                <a:latin typeface="Calibri"/>
                <a:cs typeface="Calibri"/>
              </a:rPr>
              <a:t> </a:t>
            </a:r>
            <a:r>
              <a:rPr sz="2400" spc="-15" dirty="0">
                <a:solidFill>
                  <a:srgbClr val="FFFFFF"/>
                </a:solidFill>
                <a:latin typeface="Calibri"/>
                <a:cs typeface="Calibri"/>
              </a:rPr>
              <a:t>Amazon</a:t>
            </a:r>
            <a:r>
              <a:rPr sz="2400" spc="-10" dirty="0">
                <a:solidFill>
                  <a:srgbClr val="FFFFFF"/>
                </a:solidFill>
                <a:latin typeface="Calibri"/>
                <a:cs typeface="Calibri"/>
              </a:rPr>
              <a:t> EC2 instances</a:t>
            </a:r>
            <a:endParaRPr sz="2400">
              <a:latin typeface="Calibri"/>
              <a:cs typeface="Calibri"/>
            </a:endParaRPr>
          </a:p>
          <a:p>
            <a:pPr marL="701040" indent="-286385">
              <a:lnSpc>
                <a:spcPct val="100000"/>
              </a:lnSpc>
              <a:spcBef>
                <a:spcPts val="1420"/>
              </a:spcBef>
              <a:buFont typeface="Wingdings"/>
              <a:buChar char=""/>
              <a:tabLst>
                <a:tab pos="701675" algn="l"/>
              </a:tabLst>
            </a:pPr>
            <a:r>
              <a:rPr sz="2400" spc="-5" dirty="0">
                <a:solidFill>
                  <a:srgbClr val="FFFFFF"/>
                </a:solidFill>
                <a:latin typeface="Calibri"/>
                <a:cs typeface="Calibri"/>
              </a:rPr>
              <a:t>AZs </a:t>
            </a:r>
            <a:r>
              <a:rPr sz="2400" spc="-15" dirty="0">
                <a:solidFill>
                  <a:srgbClr val="FFFFFF"/>
                </a:solidFill>
                <a:latin typeface="Calibri"/>
                <a:cs typeface="Calibri"/>
              </a:rPr>
              <a:t>physically</a:t>
            </a:r>
            <a:r>
              <a:rPr sz="2400" spc="-5" dirty="0">
                <a:solidFill>
                  <a:srgbClr val="FFFFFF"/>
                </a:solidFill>
                <a:latin typeface="Calibri"/>
                <a:cs typeface="Calibri"/>
              </a:rPr>
              <a:t> </a:t>
            </a:r>
            <a:r>
              <a:rPr sz="2400" spc="-15" dirty="0">
                <a:solidFill>
                  <a:srgbClr val="FFFFFF"/>
                </a:solidFill>
                <a:latin typeface="Calibri"/>
                <a:cs typeface="Calibri"/>
              </a:rPr>
              <a:t>separate</a:t>
            </a:r>
            <a:r>
              <a:rPr sz="2400" dirty="0">
                <a:solidFill>
                  <a:srgbClr val="FFFFFF"/>
                </a:solidFill>
                <a:latin typeface="Calibri"/>
                <a:cs typeface="Calibri"/>
              </a:rPr>
              <a:t> and</a:t>
            </a:r>
            <a:r>
              <a:rPr sz="2400" spc="-5" dirty="0">
                <a:solidFill>
                  <a:srgbClr val="FFFFFF"/>
                </a:solidFill>
                <a:latin typeface="Calibri"/>
                <a:cs typeface="Calibri"/>
              </a:rPr>
              <a:t> </a:t>
            </a:r>
            <a:r>
              <a:rPr sz="2400" spc="-10" dirty="0">
                <a:solidFill>
                  <a:srgbClr val="FFFFFF"/>
                </a:solidFill>
                <a:latin typeface="Calibri"/>
                <a:cs typeface="Calibri"/>
              </a:rPr>
              <a:t>isolated</a:t>
            </a:r>
            <a:r>
              <a:rPr sz="2400" spc="-5" dirty="0">
                <a:solidFill>
                  <a:srgbClr val="FFFFFF"/>
                </a:solidFill>
                <a:latin typeface="Calibri"/>
                <a:cs typeface="Calibri"/>
              </a:rPr>
              <a:t> </a:t>
            </a:r>
            <a:r>
              <a:rPr sz="2400" spc="-15" dirty="0">
                <a:solidFill>
                  <a:srgbClr val="FFFFFF"/>
                </a:solidFill>
                <a:latin typeface="Calibri"/>
                <a:cs typeface="Calibri"/>
              </a:rPr>
              <a:t>from </a:t>
            </a:r>
            <a:r>
              <a:rPr sz="2400" dirty="0">
                <a:solidFill>
                  <a:srgbClr val="FFFFFF"/>
                </a:solidFill>
                <a:latin typeface="Calibri"/>
                <a:cs typeface="Calibri"/>
              </a:rPr>
              <a:t>each</a:t>
            </a:r>
            <a:r>
              <a:rPr sz="2400" spc="-5" dirty="0">
                <a:solidFill>
                  <a:srgbClr val="FFFFFF"/>
                </a:solidFill>
                <a:latin typeface="Calibri"/>
                <a:cs typeface="Calibri"/>
              </a:rPr>
              <a:t> other</a:t>
            </a:r>
            <a:endParaRPr sz="2400">
              <a:latin typeface="Calibri"/>
              <a:cs typeface="Calibri"/>
            </a:endParaRPr>
          </a:p>
          <a:p>
            <a:pPr marL="701040" marR="151765" indent="-285750">
              <a:lnSpc>
                <a:spcPct val="149300"/>
              </a:lnSpc>
              <a:spcBef>
                <a:spcPts val="100"/>
              </a:spcBef>
              <a:buFont typeface="Wingdings"/>
              <a:buChar char=""/>
              <a:tabLst>
                <a:tab pos="701675" algn="l"/>
              </a:tabLst>
            </a:pPr>
            <a:r>
              <a:rPr sz="2400" spc="-5" dirty="0">
                <a:solidFill>
                  <a:srgbClr val="FFFFFF"/>
                </a:solidFill>
                <a:latin typeface="Calibri"/>
                <a:cs typeface="Calibri"/>
              </a:rPr>
              <a:t>AZs span</a:t>
            </a:r>
            <a:r>
              <a:rPr sz="2400" spc="5" dirty="0">
                <a:solidFill>
                  <a:srgbClr val="FFFFFF"/>
                </a:solidFill>
                <a:latin typeface="Calibri"/>
                <a:cs typeface="Calibri"/>
              </a:rPr>
              <a:t> </a:t>
            </a:r>
            <a:r>
              <a:rPr sz="2400" spc="-5" dirty="0">
                <a:solidFill>
                  <a:srgbClr val="FFFFFF"/>
                </a:solidFill>
                <a:latin typeface="Calibri"/>
                <a:cs typeface="Calibri"/>
              </a:rPr>
              <a:t>one</a:t>
            </a:r>
            <a:r>
              <a:rPr sz="2400" spc="10" dirty="0">
                <a:solidFill>
                  <a:srgbClr val="FFFFFF"/>
                </a:solidFill>
                <a:latin typeface="Calibri"/>
                <a:cs typeface="Calibri"/>
              </a:rPr>
              <a:t> </a:t>
            </a:r>
            <a:r>
              <a:rPr sz="2400" spc="-5" dirty="0">
                <a:solidFill>
                  <a:srgbClr val="FFFFFF"/>
                </a:solidFill>
                <a:latin typeface="Calibri"/>
                <a:cs typeface="Calibri"/>
              </a:rPr>
              <a:t>or</a:t>
            </a:r>
            <a:r>
              <a:rPr sz="2400" spc="5" dirty="0">
                <a:solidFill>
                  <a:srgbClr val="FFFFFF"/>
                </a:solidFill>
                <a:latin typeface="Calibri"/>
                <a:cs typeface="Calibri"/>
              </a:rPr>
              <a:t> </a:t>
            </a:r>
            <a:r>
              <a:rPr sz="2400" spc="-15" dirty="0">
                <a:solidFill>
                  <a:srgbClr val="FFFFFF"/>
                </a:solidFill>
                <a:latin typeface="Calibri"/>
                <a:cs typeface="Calibri"/>
              </a:rPr>
              <a:t>more</a:t>
            </a:r>
            <a:r>
              <a:rPr sz="2400" spc="5" dirty="0">
                <a:solidFill>
                  <a:srgbClr val="FFFFFF"/>
                </a:solidFill>
                <a:latin typeface="Calibri"/>
                <a:cs typeface="Calibri"/>
              </a:rPr>
              <a:t> </a:t>
            </a:r>
            <a:r>
              <a:rPr sz="2400" spc="-15" dirty="0">
                <a:solidFill>
                  <a:srgbClr val="FFFFFF"/>
                </a:solidFill>
                <a:latin typeface="Calibri"/>
                <a:cs typeface="Calibri"/>
              </a:rPr>
              <a:t>data</a:t>
            </a:r>
            <a:r>
              <a:rPr sz="2400" spc="5" dirty="0">
                <a:solidFill>
                  <a:srgbClr val="FFFFFF"/>
                </a:solidFill>
                <a:latin typeface="Calibri"/>
                <a:cs typeface="Calibri"/>
              </a:rPr>
              <a:t> </a:t>
            </a:r>
            <a:r>
              <a:rPr sz="2400" spc="-15" dirty="0">
                <a:solidFill>
                  <a:srgbClr val="FFFFFF"/>
                </a:solidFill>
                <a:latin typeface="Calibri"/>
                <a:cs typeface="Calibri"/>
              </a:rPr>
              <a:t>centers</a:t>
            </a:r>
            <a:r>
              <a:rPr sz="2400" dirty="0">
                <a:solidFill>
                  <a:srgbClr val="FFFFFF"/>
                </a:solidFill>
                <a:latin typeface="Calibri"/>
                <a:cs typeface="Calibri"/>
              </a:rPr>
              <a:t> and</a:t>
            </a:r>
            <a:r>
              <a:rPr sz="2400" spc="5" dirty="0">
                <a:solidFill>
                  <a:srgbClr val="FFFFFF"/>
                </a:solidFill>
                <a:latin typeface="Calibri"/>
                <a:cs typeface="Calibri"/>
              </a:rPr>
              <a:t> </a:t>
            </a:r>
            <a:r>
              <a:rPr sz="2400" spc="-20" dirty="0">
                <a:solidFill>
                  <a:srgbClr val="FFFFFF"/>
                </a:solidFill>
                <a:latin typeface="Calibri"/>
                <a:cs typeface="Calibri"/>
              </a:rPr>
              <a:t>have</a:t>
            </a:r>
            <a:r>
              <a:rPr sz="2400" spc="10" dirty="0">
                <a:solidFill>
                  <a:srgbClr val="FFFFFF"/>
                </a:solidFill>
                <a:latin typeface="Calibri"/>
                <a:cs typeface="Calibri"/>
              </a:rPr>
              <a:t> </a:t>
            </a:r>
            <a:r>
              <a:rPr sz="2400" spc="-10" dirty="0">
                <a:solidFill>
                  <a:srgbClr val="FFFFFF"/>
                </a:solidFill>
                <a:latin typeface="Calibri"/>
                <a:cs typeface="Calibri"/>
              </a:rPr>
              <a:t>direct,</a:t>
            </a:r>
            <a:r>
              <a:rPr sz="2400" dirty="0">
                <a:solidFill>
                  <a:srgbClr val="FFFFFF"/>
                </a:solidFill>
                <a:latin typeface="Calibri"/>
                <a:cs typeface="Calibri"/>
              </a:rPr>
              <a:t> </a:t>
            </a:r>
            <a:r>
              <a:rPr sz="2400" spc="-30" dirty="0">
                <a:solidFill>
                  <a:srgbClr val="FFFFFF"/>
                </a:solidFill>
                <a:latin typeface="Calibri"/>
                <a:cs typeface="Calibri"/>
              </a:rPr>
              <a:t>low-latency,</a:t>
            </a:r>
            <a:r>
              <a:rPr sz="2400" spc="5" dirty="0">
                <a:solidFill>
                  <a:srgbClr val="FFFFFF"/>
                </a:solidFill>
                <a:latin typeface="Calibri"/>
                <a:cs typeface="Calibri"/>
              </a:rPr>
              <a:t> </a:t>
            </a:r>
            <a:r>
              <a:rPr sz="2400" spc="-5" dirty="0">
                <a:solidFill>
                  <a:srgbClr val="FFFFFF"/>
                </a:solidFill>
                <a:latin typeface="Calibri"/>
                <a:cs typeface="Calibri"/>
              </a:rPr>
              <a:t>high</a:t>
            </a:r>
            <a:r>
              <a:rPr sz="2400" spc="5" dirty="0">
                <a:solidFill>
                  <a:srgbClr val="FFFFFF"/>
                </a:solidFill>
                <a:latin typeface="Calibri"/>
                <a:cs typeface="Calibri"/>
              </a:rPr>
              <a:t> </a:t>
            </a:r>
            <a:r>
              <a:rPr sz="2400" spc="-10" dirty="0">
                <a:solidFill>
                  <a:srgbClr val="FFFFFF"/>
                </a:solidFill>
                <a:latin typeface="Calibri"/>
                <a:cs typeface="Calibri"/>
              </a:rPr>
              <a:t>throughput </a:t>
            </a:r>
            <a:r>
              <a:rPr sz="2400" spc="-530" dirty="0">
                <a:solidFill>
                  <a:srgbClr val="FFFFFF"/>
                </a:solidFill>
                <a:latin typeface="Calibri"/>
                <a:cs typeface="Calibri"/>
              </a:rPr>
              <a:t> </a:t>
            </a:r>
            <a:r>
              <a:rPr sz="2400" dirty="0">
                <a:solidFill>
                  <a:srgbClr val="FFFFFF"/>
                </a:solidFill>
                <a:latin typeface="Calibri"/>
                <a:cs typeface="Calibri"/>
              </a:rPr>
              <a:t>and</a:t>
            </a:r>
            <a:r>
              <a:rPr sz="2400" spc="-10" dirty="0">
                <a:solidFill>
                  <a:srgbClr val="FFFFFF"/>
                </a:solidFill>
                <a:latin typeface="Calibri"/>
                <a:cs typeface="Calibri"/>
              </a:rPr>
              <a:t> redundant network </a:t>
            </a:r>
            <a:r>
              <a:rPr sz="2400" spc="-5" dirty="0">
                <a:solidFill>
                  <a:srgbClr val="FFFFFF"/>
                </a:solidFill>
                <a:latin typeface="Calibri"/>
                <a:cs typeface="Calibri"/>
              </a:rPr>
              <a:t>connections</a:t>
            </a:r>
            <a:r>
              <a:rPr sz="2400" spc="-10" dirty="0">
                <a:solidFill>
                  <a:srgbClr val="FFFFFF"/>
                </a:solidFill>
                <a:latin typeface="Calibri"/>
                <a:cs typeface="Calibri"/>
              </a:rPr>
              <a:t> </a:t>
            </a:r>
            <a:r>
              <a:rPr sz="2400" spc="-5" dirty="0">
                <a:solidFill>
                  <a:srgbClr val="FFFFFF"/>
                </a:solidFill>
                <a:latin typeface="Calibri"/>
                <a:cs typeface="Calibri"/>
              </a:rPr>
              <a:t>between </a:t>
            </a:r>
            <a:r>
              <a:rPr sz="2400" dirty="0">
                <a:solidFill>
                  <a:srgbClr val="FFFFFF"/>
                </a:solidFill>
                <a:latin typeface="Calibri"/>
                <a:cs typeface="Calibri"/>
              </a:rPr>
              <a:t>each</a:t>
            </a:r>
            <a:r>
              <a:rPr sz="2400" spc="-5" dirty="0">
                <a:solidFill>
                  <a:srgbClr val="FFFFFF"/>
                </a:solidFill>
                <a:latin typeface="Calibri"/>
                <a:cs typeface="Calibri"/>
              </a:rPr>
              <a:t> other</a:t>
            </a:r>
            <a:endParaRPr sz="2400">
              <a:latin typeface="Calibri"/>
              <a:cs typeface="Calibri"/>
            </a:endParaRPr>
          </a:p>
          <a:p>
            <a:pPr marL="701040" indent="-286385">
              <a:lnSpc>
                <a:spcPct val="100000"/>
              </a:lnSpc>
              <a:spcBef>
                <a:spcPts val="1420"/>
              </a:spcBef>
              <a:buFont typeface="Wingdings"/>
              <a:buChar char=""/>
              <a:tabLst>
                <a:tab pos="701675" algn="l"/>
              </a:tabLst>
            </a:pPr>
            <a:r>
              <a:rPr sz="2400" spc="-15" dirty="0">
                <a:solidFill>
                  <a:srgbClr val="FFFFFF"/>
                </a:solidFill>
                <a:latin typeface="Calibri"/>
                <a:cs typeface="Calibri"/>
              </a:rPr>
              <a:t>Each</a:t>
            </a:r>
            <a:r>
              <a:rPr sz="2400" spc="-5" dirty="0">
                <a:solidFill>
                  <a:srgbClr val="FFFFFF"/>
                </a:solidFill>
                <a:latin typeface="Calibri"/>
                <a:cs typeface="Calibri"/>
              </a:rPr>
              <a:t> AZ is</a:t>
            </a:r>
            <a:r>
              <a:rPr sz="2400" spc="-10" dirty="0">
                <a:solidFill>
                  <a:srgbClr val="FFFFFF"/>
                </a:solidFill>
                <a:latin typeface="Calibri"/>
                <a:cs typeface="Calibri"/>
              </a:rPr>
              <a:t> </a:t>
            </a:r>
            <a:r>
              <a:rPr sz="2400" spc="-5" dirty="0">
                <a:solidFill>
                  <a:srgbClr val="FFFFFF"/>
                </a:solidFill>
                <a:latin typeface="Calibri"/>
                <a:cs typeface="Calibri"/>
              </a:rPr>
              <a:t>designed</a:t>
            </a:r>
            <a:r>
              <a:rPr sz="2400" dirty="0">
                <a:solidFill>
                  <a:srgbClr val="FFFFFF"/>
                </a:solidFill>
                <a:latin typeface="Calibri"/>
                <a:cs typeface="Calibri"/>
              </a:rPr>
              <a:t> </a:t>
            </a:r>
            <a:r>
              <a:rPr sz="2400" spc="-5" dirty="0">
                <a:solidFill>
                  <a:srgbClr val="FFFFFF"/>
                </a:solidFill>
                <a:latin typeface="Calibri"/>
                <a:cs typeface="Calibri"/>
              </a:rPr>
              <a:t>as</a:t>
            </a:r>
            <a:r>
              <a:rPr sz="2400" spc="-10" dirty="0">
                <a:solidFill>
                  <a:srgbClr val="FFFFFF"/>
                </a:solidFill>
                <a:latin typeface="Calibri"/>
                <a:cs typeface="Calibri"/>
              </a:rPr>
              <a:t> </a:t>
            </a:r>
            <a:r>
              <a:rPr sz="2400" spc="-5" dirty="0">
                <a:solidFill>
                  <a:srgbClr val="FFFFFF"/>
                </a:solidFill>
                <a:latin typeface="Calibri"/>
                <a:cs typeface="Calibri"/>
              </a:rPr>
              <a:t>an independent</a:t>
            </a:r>
            <a:r>
              <a:rPr sz="2400" spc="-10" dirty="0">
                <a:solidFill>
                  <a:srgbClr val="FFFFFF"/>
                </a:solidFill>
                <a:latin typeface="Calibri"/>
                <a:cs typeface="Calibri"/>
              </a:rPr>
              <a:t> </a:t>
            </a:r>
            <a:r>
              <a:rPr sz="2400" spc="-15" dirty="0">
                <a:solidFill>
                  <a:srgbClr val="FFFFFF"/>
                </a:solidFill>
                <a:latin typeface="Calibri"/>
                <a:cs typeface="Calibri"/>
              </a:rPr>
              <a:t>failure</a:t>
            </a:r>
            <a:r>
              <a:rPr sz="2400" dirty="0">
                <a:solidFill>
                  <a:srgbClr val="FFFFFF"/>
                </a:solidFill>
                <a:latin typeface="Calibri"/>
                <a:cs typeface="Calibri"/>
              </a:rPr>
              <a:t> </a:t>
            </a:r>
            <a:r>
              <a:rPr sz="2400" spc="-15" dirty="0">
                <a:solidFill>
                  <a:srgbClr val="FFFFFF"/>
                </a:solidFill>
                <a:latin typeface="Calibri"/>
                <a:cs typeface="Calibri"/>
              </a:rPr>
              <a:t>zone</a:t>
            </a:r>
            <a:endParaRPr sz="2400">
              <a:latin typeface="Calibri"/>
              <a:cs typeface="Calibri"/>
            </a:endParaRPr>
          </a:p>
          <a:p>
            <a:pPr marL="701040" marR="5080" indent="-285750">
              <a:lnSpc>
                <a:spcPct val="149300"/>
              </a:lnSpc>
              <a:buFont typeface="Wingdings"/>
              <a:buChar char=""/>
              <a:tabLst>
                <a:tab pos="701675" algn="l"/>
              </a:tabLst>
            </a:pPr>
            <a:r>
              <a:rPr sz="2400" spc="-5" dirty="0">
                <a:solidFill>
                  <a:srgbClr val="FFFFFF"/>
                </a:solidFill>
                <a:latin typeface="Calibri"/>
                <a:cs typeface="Calibri"/>
              </a:rPr>
              <a:t>AZs </a:t>
            </a:r>
            <a:r>
              <a:rPr sz="2400" spc="-15" dirty="0">
                <a:solidFill>
                  <a:srgbClr val="FFFFFF"/>
                </a:solidFill>
                <a:latin typeface="Calibri"/>
                <a:cs typeface="Calibri"/>
              </a:rPr>
              <a:t>are</a:t>
            </a:r>
            <a:r>
              <a:rPr sz="2400" spc="5" dirty="0">
                <a:solidFill>
                  <a:srgbClr val="FFFFFF"/>
                </a:solidFill>
                <a:latin typeface="Calibri"/>
                <a:cs typeface="Calibri"/>
              </a:rPr>
              <a:t> </a:t>
            </a:r>
            <a:r>
              <a:rPr sz="2400" spc="-15" dirty="0">
                <a:solidFill>
                  <a:srgbClr val="FFFFFF"/>
                </a:solidFill>
                <a:latin typeface="Calibri"/>
                <a:cs typeface="Calibri"/>
              </a:rPr>
              <a:t>physically</a:t>
            </a:r>
            <a:r>
              <a:rPr sz="2400" dirty="0">
                <a:solidFill>
                  <a:srgbClr val="FFFFFF"/>
                </a:solidFill>
                <a:latin typeface="Calibri"/>
                <a:cs typeface="Calibri"/>
              </a:rPr>
              <a:t> </a:t>
            </a:r>
            <a:r>
              <a:rPr sz="2400" spc="-15" dirty="0">
                <a:solidFill>
                  <a:srgbClr val="FFFFFF"/>
                </a:solidFill>
                <a:latin typeface="Calibri"/>
                <a:cs typeface="Calibri"/>
              </a:rPr>
              <a:t>separated</a:t>
            </a:r>
            <a:r>
              <a:rPr sz="2400" dirty="0">
                <a:solidFill>
                  <a:srgbClr val="FFFFFF"/>
                </a:solidFill>
                <a:latin typeface="Calibri"/>
                <a:cs typeface="Calibri"/>
              </a:rPr>
              <a:t> </a:t>
            </a:r>
            <a:r>
              <a:rPr sz="2400" spc="-5" dirty="0">
                <a:solidFill>
                  <a:srgbClr val="FFFFFF"/>
                </a:solidFill>
                <a:latin typeface="Calibri"/>
                <a:cs typeface="Calibri"/>
              </a:rPr>
              <a:t>within</a:t>
            </a:r>
            <a:r>
              <a:rPr sz="2400" spc="5" dirty="0">
                <a:solidFill>
                  <a:srgbClr val="FFFFFF"/>
                </a:solidFill>
                <a:latin typeface="Calibri"/>
                <a:cs typeface="Calibri"/>
              </a:rPr>
              <a:t> </a:t>
            </a:r>
            <a:r>
              <a:rPr sz="2400" dirty="0">
                <a:solidFill>
                  <a:srgbClr val="FFFFFF"/>
                </a:solidFill>
                <a:latin typeface="Calibri"/>
                <a:cs typeface="Calibri"/>
              </a:rPr>
              <a:t>a </a:t>
            </a:r>
            <a:r>
              <a:rPr sz="2400" spc="-5" dirty="0">
                <a:solidFill>
                  <a:srgbClr val="FFFFFF"/>
                </a:solidFill>
                <a:latin typeface="Calibri"/>
                <a:cs typeface="Calibri"/>
              </a:rPr>
              <a:t>typical </a:t>
            </a:r>
            <a:r>
              <a:rPr sz="2400" spc="-10" dirty="0">
                <a:solidFill>
                  <a:srgbClr val="FFFFFF"/>
                </a:solidFill>
                <a:latin typeface="Calibri"/>
                <a:cs typeface="Calibri"/>
              </a:rPr>
              <a:t>metropolitan</a:t>
            </a:r>
            <a:r>
              <a:rPr sz="2400" dirty="0">
                <a:solidFill>
                  <a:srgbClr val="FFFFFF"/>
                </a:solidFill>
                <a:latin typeface="Calibri"/>
                <a:cs typeface="Calibri"/>
              </a:rPr>
              <a:t> </a:t>
            </a:r>
            <a:r>
              <a:rPr sz="2400" spc="-10" dirty="0">
                <a:solidFill>
                  <a:srgbClr val="FFFFFF"/>
                </a:solidFill>
                <a:latin typeface="Calibri"/>
                <a:cs typeface="Calibri"/>
              </a:rPr>
              <a:t>region,</a:t>
            </a:r>
            <a:r>
              <a:rPr sz="2400" spc="5" dirty="0">
                <a:solidFill>
                  <a:srgbClr val="FFFFFF"/>
                </a:solidFill>
                <a:latin typeface="Calibri"/>
                <a:cs typeface="Calibri"/>
              </a:rPr>
              <a:t> </a:t>
            </a:r>
            <a:r>
              <a:rPr sz="2400" dirty="0">
                <a:solidFill>
                  <a:srgbClr val="FFFFFF"/>
                </a:solidFill>
                <a:latin typeface="Calibri"/>
                <a:cs typeface="Calibri"/>
              </a:rPr>
              <a:t>and </a:t>
            </a:r>
            <a:r>
              <a:rPr sz="2400" spc="-5" dirty="0">
                <a:solidFill>
                  <a:srgbClr val="FFFFFF"/>
                </a:solidFill>
                <a:latin typeface="Calibri"/>
                <a:cs typeface="Calibri"/>
              </a:rPr>
              <a:t>use</a:t>
            </a:r>
            <a:r>
              <a:rPr sz="2400" spc="5" dirty="0">
                <a:solidFill>
                  <a:srgbClr val="FFFFFF"/>
                </a:solidFill>
                <a:latin typeface="Calibri"/>
                <a:cs typeface="Calibri"/>
              </a:rPr>
              <a:t> </a:t>
            </a:r>
            <a:r>
              <a:rPr sz="2400" spc="-15" dirty="0">
                <a:solidFill>
                  <a:srgbClr val="FFFFFF"/>
                </a:solidFill>
                <a:latin typeface="Calibri"/>
                <a:cs typeface="Calibri"/>
              </a:rPr>
              <a:t>discrete </a:t>
            </a:r>
            <a:r>
              <a:rPr sz="2400" spc="-525" dirty="0">
                <a:solidFill>
                  <a:srgbClr val="FFFFFF"/>
                </a:solidFill>
                <a:latin typeface="Calibri"/>
                <a:cs typeface="Calibri"/>
              </a:rPr>
              <a:t> </a:t>
            </a:r>
            <a:r>
              <a:rPr sz="2400" spc="-10" dirty="0">
                <a:solidFill>
                  <a:srgbClr val="FFFFFF"/>
                </a:solidFill>
                <a:latin typeface="Calibri"/>
                <a:cs typeface="Calibri"/>
              </a:rPr>
              <a:t>power sources</a:t>
            </a:r>
            <a:endParaRPr sz="2400">
              <a:latin typeface="Calibri"/>
              <a:cs typeface="Calibri"/>
            </a:endParaRPr>
          </a:p>
        </p:txBody>
      </p:sp>
    </p:spTree>
    <p:extLst>
      <p:ext uri="{BB962C8B-B14F-4D97-AF65-F5344CB8AC3E}">
        <p14:creationId xmlns:p14="http://schemas.microsoft.com/office/powerpoint/2010/main" val="326254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E1AA-C881-C149-8DAE-53076CDA5E7F}"/>
              </a:ext>
            </a:extLst>
          </p:cNvPr>
          <p:cNvSpPr>
            <a:spLocks noGrp="1"/>
          </p:cNvSpPr>
          <p:nvPr>
            <p:ph type="ctrTitle"/>
          </p:nvPr>
        </p:nvSpPr>
        <p:spPr>
          <a:xfrm>
            <a:off x="0" y="2093854"/>
            <a:ext cx="12563856" cy="1470025"/>
          </a:xfrm>
        </p:spPr>
        <p:txBody>
          <a:bodyPr/>
          <a:lstStyle/>
          <a:p>
            <a:pPr algn="ctr"/>
            <a:r>
              <a:rPr lang="en-IN" sz="7200" dirty="0"/>
              <a:t>Introduction</a:t>
            </a:r>
            <a:endParaRPr lang="en-US" sz="7200" dirty="0"/>
          </a:p>
        </p:txBody>
      </p:sp>
    </p:spTree>
    <p:extLst>
      <p:ext uri="{BB962C8B-B14F-4D97-AF65-F5344CB8AC3E}">
        <p14:creationId xmlns:p14="http://schemas.microsoft.com/office/powerpoint/2010/main" val="2291505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52247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 3:</a:t>
            </a:r>
            <a:r>
              <a:rPr sz="2400" b="0" spc="-10" dirty="0">
                <a:solidFill>
                  <a:srgbClr val="FFFFFF"/>
                </a:solidFill>
                <a:latin typeface="Calibri"/>
                <a:cs typeface="Calibri"/>
              </a:rPr>
              <a:t> </a:t>
            </a:r>
            <a:r>
              <a:rPr sz="2400" b="0" spc="-40" dirty="0">
                <a:solidFill>
                  <a:srgbClr val="FFFFFF"/>
                </a:solidFill>
                <a:latin typeface="Calibri"/>
                <a:cs typeface="Calibri"/>
              </a:rPr>
              <a:t>AWS</a:t>
            </a:r>
            <a:r>
              <a:rPr sz="2400" b="0" spc="-5" dirty="0">
                <a:solidFill>
                  <a:srgbClr val="FFFFFF"/>
                </a:solidFill>
                <a:latin typeface="Calibri"/>
                <a:cs typeface="Calibri"/>
              </a:rPr>
              <a:t> Global</a:t>
            </a:r>
            <a:r>
              <a:rPr sz="2400" b="0" spc="-10" dirty="0">
                <a:solidFill>
                  <a:srgbClr val="FFFFFF"/>
                </a:solidFill>
                <a:latin typeface="Calibri"/>
                <a:cs typeface="Calibri"/>
              </a:rPr>
              <a:t> </a:t>
            </a:r>
            <a:r>
              <a:rPr sz="2400" b="0" spc="-15" dirty="0">
                <a:solidFill>
                  <a:srgbClr val="FFFFFF"/>
                </a:solidFill>
                <a:latin typeface="Calibri"/>
                <a:cs typeface="Calibri"/>
              </a:rPr>
              <a:t>Infrastructure</a:t>
            </a:r>
            <a:endParaRPr sz="2400">
              <a:latin typeface="Calibri"/>
              <a:cs typeface="Calibri"/>
            </a:endParaRPr>
          </a:p>
        </p:txBody>
      </p:sp>
      <p:pic>
        <p:nvPicPr>
          <p:cNvPr id="3" name="object 3"/>
          <p:cNvPicPr/>
          <p:nvPr/>
        </p:nvPicPr>
        <p:blipFill>
          <a:blip r:embed="rId2" cstate="print"/>
          <a:stretch>
            <a:fillRect/>
          </a:stretch>
        </p:blipFill>
        <p:spPr>
          <a:xfrm>
            <a:off x="677962" y="1104795"/>
            <a:ext cx="378161" cy="378161"/>
          </a:xfrm>
          <a:prstGeom prst="rect">
            <a:avLst/>
          </a:prstGeom>
          <a:ln>
            <a:solidFill>
              <a:schemeClr val="bg1"/>
            </a:solidFill>
          </a:ln>
        </p:spPr>
      </p:pic>
      <p:sp>
        <p:nvSpPr>
          <p:cNvPr id="4" name="object 4"/>
          <p:cNvSpPr txBox="1"/>
          <p:nvPr/>
        </p:nvSpPr>
        <p:spPr>
          <a:xfrm>
            <a:off x="677962" y="1104795"/>
            <a:ext cx="3254375" cy="274434"/>
          </a:xfrm>
          <a:prstGeom prst="rect">
            <a:avLst/>
          </a:prstGeom>
          <a:ln w="12700">
            <a:solidFill>
              <a:schemeClr val="bg1"/>
            </a:solidFill>
          </a:ln>
        </p:spPr>
        <p:txBody>
          <a:bodyPr vert="horz" wrap="square" lIns="0" tIns="88900" rIns="0" bIns="0" rtlCol="0">
            <a:spAutoFit/>
          </a:bodyPr>
          <a:lstStyle/>
          <a:p>
            <a:pPr marL="457200">
              <a:lnSpc>
                <a:spcPct val="100000"/>
              </a:lnSpc>
              <a:spcBef>
                <a:spcPts val="700"/>
              </a:spcBef>
            </a:pPr>
            <a:r>
              <a:rPr sz="1200" spc="-10" dirty="0">
                <a:solidFill>
                  <a:schemeClr val="bg1"/>
                </a:solidFill>
                <a:latin typeface="Arial"/>
                <a:cs typeface="Arial"/>
              </a:rPr>
              <a:t>Region</a:t>
            </a:r>
            <a:r>
              <a:rPr sz="1200" spc="-20" dirty="0">
                <a:solidFill>
                  <a:schemeClr val="bg1"/>
                </a:solidFill>
                <a:latin typeface="Arial"/>
                <a:cs typeface="Arial"/>
              </a:rPr>
              <a:t> </a:t>
            </a:r>
            <a:r>
              <a:rPr sz="1200" dirty="0">
                <a:solidFill>
                  <a:schemeClr val="bg1"/>
                </a:solidFill>
                <a:latin typeface="Arial"/>
                <a:cs typeface="Arial"/>
              </a:rPr>
              <a:t>–</a:t>
            </a:r>
            <a:r>
              <a:rPr sz="1200" spc="-20" dirty="0">
                <a:solidFill>
                  <a:schemeClr val="bg1"/>
                </a:solidFill>
                <a:latin typeface="Arial"/>
                <a:cs typeface="Arial"/>
              </a:rPr>
              <a:t> </a:t>
            </a:r>
            <a:r>
              <a:rPr sz="1200" spc="-5" dirty="0">
                <a:solidFill>
                  <a:schemeClr val="bg1"/>
                </a:solidFill>
                <a:latin typeface="Arial"/>
                <a:cs typeface="Arial"/>
              </a:rPr>
              <a:t>us-east-1</a:t>
            </a:r>
            <a:r>
              <a:rPr lang="en-US" sz="1200" spc="-5" dirty="0">
                <a:solidFill>
                  <a:schemeClr val="bg1"/>
                </a:solidFill>
                <a:latin typeface="Arial"/>
                <a:cs typeface="Arial"/>
              </a:rPr>
              <a:t> (NV)</a:t>
            </a:r>
            <a:endParaRPr sz="1200" dirty="0">
              <a:solidFill>
                <a:schemeClr val="bg1"/>
              </a:solidFill>
              <a:latin typeface="Arial"/>
              <a:cs typeface="Arial"/>
            </a:endParaRPr>
          </a:p>
        </p:txBody>
      </p:sp>
      <p:sp>
        <p:nvSpPr>
          <p:cNvPr id="5" name="object 5"/>
          <p:cNvSpPr txBox="1"/>
          <p:nvPr/>
        </p:nvSpPr>
        <p:spPr>
          <a:xfrm>
            <a:off x="784232" y="1794169"/>
            <a:ext cx="922655" cy="1417955"/>
          </a:xfrm>
          <a:prstGeom prst="rect">
            <a:avLst/>
          </a:prstGeom>
          <a:solidFill>
            <a:srgbClr val="232F3D"/>
          </a:solidFill>
          <a:ln w="12700">
            <a:solidFill>
              <a:schemeClr val="bg1"/>
            </a:solidFill>
          </a:ln>
        </p:spPr>
        <p:txBody>
          <a:bodyPr vert="horz" wrap="square" lIns="0" tIns="95250" rIns="0" bIns="0" rtlCol="0">
            <a:spAutoFit/>
          </a:bodyPr>
          <a:lstStyle/>
          <a:p>
            <a:pPr marL="287655" marR="95250" indent="-185420">
              <a:lnSpc>
                <a:spcPts val="1400"/>
              </a:lnSpc>
              <a:spcBef>
                <a:spcPts val="750"/>
              </a:spcBef>
            </a:pPr>
            <a:r>
              <a:rPr sz="1200" spc="-5" dirty="0">
                <a:solidFill>
                  <a:srgbClr val="00A0C8"/>
                </a:solidFill>
                <a:latin typeface="Arial"/>
                <a:cs typeface="Arial"/>
              </a:rPr>
              <a:t>A</a:t>
            </a:r>
            <a:r>
              <a:rPr sz="1200" dirty="0">
                <a:solidFill>
                  <a:srgbClr val="00A0C8"/>
                </a:solidFill>
                <a:latin typeface="Arial"/>
                <a:cs typeface="Arial"/>
              </a:rPr>
              <a:t>v</a:t>
            </a:r>
            <a:r>
              <a:rPr sz="1200" spc="-5" dirty="0">
                <a:solidFill>
                  <a:srgbClr val="00A0C8"/>
                </a:solidFill>
                <a:latin typeface="Arial"/>
                <a:cs typeface="Arial"/>
              </a:rPr>
              <a:t>ailabili</a:t>
            </a:r>
            <a:r>
              <a:rPr sz="1200" dirty="0">
                <a:solidFill>
                  <a:srgbClr val="00A0C8"/>
                </a:solidFill>
                <a:latin typeface="Arial"/>
                <a:cs typeface="Arial"/>
              </a:rPr>
              <a:t>ty  </a:t>
            </a:r>
            <a:r>
              <a:rPr sz="1200" spc="-5" dirty="0">
                <a:solidFill>
                  <a:srgbClr val="00A0C8"/>
                </a:solidFill>
                <a:latin typeface="Arial"/>
                <a:cs typeface="Arial"/>
              </a:rPr>
              <a:t>Zone</a:t>
            </a:r>
            <a:endParaRPr sz="1200">
              <a:latin typeface="Arial"/>
              <a:cs typeface="Arial"/>
            </a:endParaRPr>
          </a:p>
        </p:txBody>
      </p:sp>
      <p:sp>
        <p:nvSpPr>
          <p:cNvPr id="6" name="object 6"/>
          <p:cNvSpPr txBox="1"/>
          <p:nvPr/>
        </p:nvSpPr>
        <p:spPr>
          <a:xfrm>
            <a:off x="2048635" y="4508500"/>
            <a:ext cx="1073785" cy="617220"/>
          </a:xfrm>
          <a:prstGeom prst="rect">
            <a:avLst/>
          </a:prstGeom>
          <a:ln>
            <a:solidFill>
              <a:schemeClr val="bg1"/>
            </a:solidFill>
          </a:ln>
        </p:spPr>
        <p:txBody>
          <a:bodyPr vert="horz" wrap="square" lIns="0" tIns="13970" rIns="0" bIns="0" rtlCol="0">
            <a:spAutoFit/>
          </a:bodyPr>
          <a:lstStyle/>
          <a:p>
            <a:pPr marL="12065" marR="5080" algn="ctr">
              <a:lnSpc>
                <a:spcPct val="99400"/>
              </a:lnSpc>
              <a:spcBef>
                <a:spcPts val="110"/>
              </a:spcBef>
            </a:pPr>
            <a:r>
              <a:rPr sz="1300" spc="-5" dirty="0">
                <a:solidFill>
                  <a:srgbClr val="FFFFFF"/>
                </a:solidFill>
                <a:latin typeface="Arial"/>
                <a:cs typeface="Arial"/>
              </a:rPr>
              <a:t>Each</a:t>
            </a:r>
            <a:r>
              <a:rPr sz="1300" spc="-30" dirty="0">
                <a:solidFill>
                  <a:srgbClr val="FFFFFF"/>
                </a:solidFill>
                <a:latin typeface="Arial"/>
                <a:cs typeface="Arial"/>
              </a:rPr>
              <a:t> </a:t>
            </a:r>
            <a:r>
              <a:rPr sz="1300" spc="-5" dirty="0">
                <a:solidFill>
                  <a:srgbClr val="FFFFFF"/>
                </a:solidFill>
                <a:latin typeface="Arial"/>
                <a:cs typeface="Arial"/>
              </a:rPr>
              <a:t>region</a:t>
            </a:r>
            <a:r>
              <a:rPr sz="1300" spc="-25" dirty="0">
                <a:solidFill>
                  <a:srgbClr val="FFFFFF"/>
                </a:solidFill>
                <a:latin typeface="Arial"/>
                <a:cs typeface="Arial"/>
              </a:rPr>
              <a:t> </a:t>
            </a:r>
            <a:r>
              <a:rPr sz="1300" spc="-5" dirty="0">
                <a:solidFill>
                  <a:srgbClr val="FFFFFF"/>
                </a:solidFill>
                <a:latin typeface="Arial"/>
                <a:cs typeface="Arial"/>
              </a:rPr>
              <a:t>is </a:t>
            </a:r>
            <a:r>
              <a:rPr sz="1300" spc="-345" dirty="0">
                <a:solidFill>
                  <a:srgbClr val="FFFFFF"/>
                </a:solidFill>
                <a:latin typeface="Arial"/>
                <a:cs typeface="Arial"/>
              </a:rPr>
              <a:t> </a:t>
            </a:r>
            <a:r>
              <a:rPr sz="1300" spc="-5" dirty="0">
                <a:solidFill>
                  <a:srgbClr val="FFFFFF"/>
                </a:solidFill>
                <a:latin typeface="Arial"/>
                <a:cs typeface="Arial"/>
              </a:rPr>
              <a:t>completely </a:t>
            </a:r>
            <a:r>
              <a:rPr sz="1300" dirty="0">
                <a:solidFill>
                  <a:srgbClr val="FFFFFF"/>
                </a:solidFill>
                <a:latin typeface="Arial"/>
                <a:cs typeface="Arial"/>
              </a:rPr>
              <a:t> </a:t>
            </a:r>
            <a:r>
              <a:rPr sz="1300" spc="-5" dirty="0">
                <a:solidFill>
                  <a:srgbClr val="FFFFFF"/>
                </a:solidFill>
                <a:latin typeface="Arial"/>
                <a:cs typeface="Arial"/>
              </a:rPr>
              <a:t>independent</a:t>
            </a:r>
            <a:endParaRPr sz="1300">
              <a:latin typeface="Arial"/>
              <a:cs typeface="Arial"/>
            </a:endParaRPr>
          </a:p>
        </p:txBody>
      </p:sp>
      <p:sp>
        <p:nvSpPr>
          <p:cNvPr id="7" name="object 7"/>
          <p:cNvSpPr/>
          <p:nvPr/>
        </p:nvSpPr>
        <p:spPr>
          <a:xfrm>
            <a:off x="1969922" y="4389221"/>
            <a:ext cx="2256155" cy="877569"/>
          </a:xfrm>
          <a:custGeom>
            <a:avLst/>
            <a:gdLst/>
            <a:ahLst/>
            <a:cxnLst/>
            <a:rect l="l" t="t" r="r" b="b"/>
            <a:pathLst>
              <a:path w="2256154" h="877570">
                <a:moveTo>
                  <a:pt x="12700" y="731316"/>
                </a:moveTo>
                <a:lnTo>
                  <a:pt x="0" y="731316"/>
                </a:lnTo>
                <a:lnTo>
                  <a:pt x="0" y="782116"/>
                </a:lnTo>
                <a:lnTo>
                  <a:pt x="12700" y="782116"/>
                </a:lnTo>
                <a:lnTo>
                  <a:pt x="12700" y="731316"/>
                </a:lnTo>
                <a:close/>
              </a:path>
              <a:path w="2256154" h="877570">
                <a:moveTo>
                  <a:pt x="12700" y="642416"/>
                </a:moveTo>
                <a:lnTo>
                  <a:pt x="0" y="642416"/>
                </a:lnTo>
                <a:lnTo>
                  <a:pt x="0" y="693216"/>
                </a:lnTo>
                <a:lnTo>
                  <a:pt x="12700" y="693216"/>
                </a:lnTo>
                <a:lnTo>
                  <a:pt x="12700" y="642416"/>
                </a:lnTo>
                <a:close/>
              </a:path>
              <a:path w="2256154" h="877570">
                <a:moveTo>
                  <a:pt x="12700" y="553516"/>
                </a:moveTo>
                <a:lnTo>
                  <a:pt x="0" y="553516"/>
                </a:lnTo>
                <a:lnTo>
                  <a:pt x="0" y="604316"/>
                </a:lnTo>
                <a:lnTo>
                  <a:pt x="12700" y="604316"/>
                </a:lnTo>
                <a:lnTo>
                  <a:pt x="12700" y="553516"/>
                </a:lnTo>
                <a:close/>
              </a:path>
              <a:path w="2256154" h="877570">
                <a:moveTo>
                  <a:pt x="12700" y="464616"/>
                </a:moveTo>
                <a:lnTo>
                  <a:pt x="0" y="464616"/>
                </a:lnTo>
                <a:lnTo>
                  <a:pt x="0" y="515416"/>
                </a:lnTo>
                <a:lnTo>
                  <a:pt x="12700" y="515416"/>
                </a:lnTo>
                <a:lnTo>
                  <a:pt x="12700" y="464616"/>
                </a:lnTo>
                <a:close/>
              </a:path>
              <a:path w="2256154" h="877570">
                <a:moveTo>
                  <a:pt x="12700" y="375716"/>
                </a:moveTo>
                <a:lnTo>
                  <a:pt x="0" y="375716"/>
                </a:lnTo>
                <a:lnTo>
                  <a:pt x="0" y="426516"/>
                </a:lnTo>
                <a:lnTo>
                  <a:pt x="12700" y="426516"/>
                </a:lnTo>
                <a:lnTo>
                  <a:pt x="12700" y="375716"/>
                </a:lnTo>
                <a:close/>
              </a:path>
              <a:path w="2256154" h="877570">
                <a:moveTo>
                  <a:pt x="12700" y="286816"/>
                </a:moveTo>
                <a:lnTo>
                  <a:pt x="0" y="286816"/>
                </a:lnTo>
                <a:lnTo>
                  <a:pt x="0" y="337616"/>
                </a:lnTo>
                <a:lnTo>
                  <a:pt x="12700" y="337616"/>
                </a:lnTo>
                <a:lnTo>
                  <a:pt x="12700" y="286816"/>
                </a:lnTo>
                <a:close/>
              </a:path>
              <a:path w="2256154" h="877570">
                <a:moveTo>
                  <a:pt x="12700" y="197916"/>
                </a:moveTo>
                <a:lnTo>
                  <a:pt x="0" y="197916"/>
                </a:lnTo>
                <a:lnTo>
                  <a:pt x="0" y="248716"/>
                </a:lnTo>
                <a:lnTo>
                  <a:pt x="12700" y="248716"/>
                </a:lnTo>
                <a:lnTo>
                  <a:pt x="12700" y="197916"/>
                </a:lnTo>
                <a:close/>
              </a:path>
              <a:path w="2256154" h="877570">
                <a:moveTo>
                  <a:pt x="12700" y="109016"/>
                </a:moveTo>
                <a:lnTo>
                  <a:pt x="0" y="109016"/>
                </a:lnTo>
                <a:lnTo>
                  <a:pt x="0" y="159816"/>
                </a:lnTo>
                <a:lnTo>
                  <a:pt x="12700" y="159816"/>
                </a:lnTo>
                <a:lnTo>
                  <a:pt x="12700" y="109016"/>
                </a:lnTo>
                <a:close/>
              </a:path>
              <a:path w="2256154" h="877570">
                <a:moveTo>
                  <a:pt x="12700" y="20116"/>
                </a:moveTo>
                <a:lnTo>
                  <a:pt x="0" y="20116"/>
                </a:lnTo>
                <a:lnTo>
                  <a:pt x="0" y="70916"/>
                </a:lnTo>
                <a:lnTo>
                  <a:pt x="12700" y="70916"/>
                </a:lnTo>
                <a:lnTo>
                  <a:pt x="12700" y="20116"/>
                </a:lnTo>
                <a:close/>
              </a:path>
              <a:path w="2256154" h="877570">
                <a:moveTo>
                  <a:pt x="22263" y="864666"/>
                </a:moveTo>
                <a:lnTo>
                  <a:pt x="12700" y="864666"/>
                </a:lnTo>
                <a:lnTo>
                  <a:pt x="12700" y="820216"/>
                </a:lnTo>
                <a:lnTo>
                  <a:pt x="0" y="820216"/>
                </a:lnTo>
                <a:lnTo>
                  <a:pt x="0" y="871016"/>
                </a:lnTo>
                <a:lnTo>
                  <a:pt x="6350" y="871016"/>
                </a:lnTo>
                <a:lnTo>
                  <a:pt x="6350" y="877366"/>
                </a:lnTo>
                <a:lnTo>
                  <a:pt x="22263" y="877366"/>
                </a:lnTo>
                <a:lnTo>
                  <a:pt x="22263" y="871016"/>
                </a:lnTo>
                <a:lnTo>
                  <a:pt x="22263" y="864666"/>
                </a:lnTo>
                <a:close/>
              </a:path>
              <a:path w="2256154" h="877570">
                <a:moveTo>
                  <a:pt x="81495" y="0"/>
                </a:moveTo>
                <a:lnTo>
                  <a:pt x="30695" y="0"/>
                </a:lnTo>
                <a:lnTo>
                  <a:pt x="30695" y="12700"/>
                </a:lnTo>
                <a:lnTo>
                  <a:pt x="81495" y="12700"/>
                </a:lnTo>
                <a:lnTo>
                  <a:pt x="81495" y="0"/>
                </a:lnTo>
                <a:close/>
              </a:path>
              <a:path w="2256154" h="877570">
                <a:moveTo>
                  <a:pt x="111163" y="864666"/>
                </a:moveTo>
                <a:lnTo>
                  <a:pt x="60363" y="864666"/>
                </a:lnTo>
                <a:lnTo>
                  <a:pt x="60363" y="877366"/>
                </a:lnTo>
                <a:lnTo>
                  <a:pt x="111163" y="877366"/>
                </a:lnTo>
                <a:lnTo>
                  <a:pt x="111163" y="864666"/>
                </a:lnTo>
                <a:close/>
              </a:path>
              <a:path w="2256154" h="877570">
                <a:moveTo>
                  <a:pt x="170395" y="0"/>
                </a:moveTo>
                <a:lnTo>
                  <a:pt x="119595" y="0"/>
                </a:lnTo>
                <a:lnTo>
                  <a:pt x="119595" y="12700"/>
                </a:lnTo>
                <a:lnTo>
                  <a:pt x="170395" y="12700"/>
                </a:lnTo>
                <a:lnTo>
                  <a:pt x="170395" y="0"/>
                </a:lnTo>
                <a:close/>
              </a:path>
              <a:path w="2256154" h="877570">
                <a:moveTo>
                  <a:pt x="200063" y="864666"/>
                </a:moveTo>
                <a:lnTo>
                  <a:pt x="149263" y="864666"/>
                </a:lnTo>
                <a:lnTo>
                  <a:pt x="149263" y="877366"/>
                </a:lnTo>
                <a:lnTo>
                  <a:pt x="200063" y="877366"/>
                </a:lnTo>
                <a:lnTo>
                  <a:pt x="200063" y="864666"/>
                </a:lnTo>
                <a:close/>
              </a:path>
              <a:path w="2256154" h="877570">
                <a:moveTo>
                  <a:pt x="259295" y="0"/>
                </a:moveTo>
                <a:lnTo>
                  <a:pt x="208495" y="0"/>
                </a:lnTo>
                <a:lnTo>
                  <a:pt x="208495" y="12700"/>
                </a:lnTo>
                <a:lnTo>
                  <a:pt x="259295" y="12700"/>
                </a:lnTo>
                <a:lnTo>
                  <a:pt x="259295" y="0"/>
                </a:lnTo>
                <a:close/>
              </a:path>
              <a:path w="2256154" h="877570">
                <a:moveTo>
                  <a:pt x="288963" y="864666"/>
                </a:moveTo>
                <a:lnTo>
                  <a:pt x="238163" y="864666"/>
                </a:lnTo>
                <a:lnTo>
                  <a:pt x="238163" y="877366"/>
                </a:lnTo>
                <a:lnTo>
                  <a:pt x="288963" y="877366"/>
                </a:lnTo>
                <a:lnTo>
                  <a:pt x="288963" y="864666"/>
                </a:lnTo>
                <a:close/>
              </a:path>
              <a:path w="2256154" h="877570">
                <a:moveTo>
                  <a:pt x="348195" y="0"/>
                </a:moveTo>
                <a:lnTo>
                  <a:pt x="297395" y="0"/>
                </a:lnTo>
                <a:lnTo>
                  <a:pt x="297395" y="12700"/>
                </a:lnTo>
                <a:lnTo>
                  <a:pt x="348195" y="12700"/>
                </a:lnTo>
                <a:lnTo>
                  <a:pt x="348195" y="0"/>
                </a:lnTo>
                <a:close/>
              </a:path>
              <a:path w="2256154" h="877570">
                <a:moveTo>
                  <a:pt x="377863" y="864666"/>
                </a:moveTo>
                <a:lnTo>
                  <a:pt x="327063" y="864666"/>
                </a:lnTo>
                <a:lnTo>
                  <a:pt x="327063" y="877366"/>
                </a:lnTo>
                <a:lnTo>
                  <a:pt x="377863" y="877366"/>
                </a:lnTo>
                <a:lnTo>
                  <a:pt x="377863" y="864666"/>
                </a:lnTo>
                <a:close/>
              </a:path>
              <a:path w="2256154" h="877570">
                <a:moveTo>
                  <a:pt x="437095" y="0"/>
                </a:moveTo>
                <a:lnTo>
                  <a:pt x="386295" y="0"/>
                </a:lnTo>
                <a:lnTo>
                  <a:pt x="386295" y="12700"/>
                </a:lnTo>
                <a:lnTo>
                  <a:pt x="437095" y="12700"/>
                </a:lnTo>
                <a:lnTo>
                  <a:pt x="437095" y="0"/>
                </a:lnTo>
                <a:close/>
              </a:path>
              <a:path w="2256154" h="877570">
                <a:moveTo>
                  <a:pt x="466763" y="864666"/>
                </a:moveTo>
                <a:lnTo>
                  <a:pt x="415963" y="864666"/>
                </a:lnTo>
                <a:lnTo>
                  <a:pt x="415963" y="877366"/>
                </a:lnTo>
                <a:lnTo>
                  <a:pt x="466763" y="877366"/>
                </a:lnTo>
                <a:lnTo>
                  <a:pt x="466763" y="864666"/>
                </a:lnTo>
                <a:close/>
              </a:path>
              <a:path w="2256154" h="877570">
                <a:moveTo>
                  <a:pt x="525995" y="0"/>
                </a:moveTo>
                <a:lnTo>
                  <a:pt x="475195" y="0"/>
                </a:lnTo>
                <a:lnTo>
                  <a:pt x="475195" y="12700"/>
                </a:lnTo>
                <a:lnTo>
                  <a:pt x="525995" y="12700"/>
                </a:lnTo>
                <a:lnTo>
                  <a:pt x="525995" y="0"/>
                </a:lnTo>
                <a:close/>
              </a:path>
              <a:path w="2256154" h="877570">
                <a:moveTo>
                  <a:pt x="555663" y="864666"/>
                </a:moveTo>
                <a:lnTo>
                  <a:pt x="504863" y="864666"/>
                </a:lnTo>
                <a:lnTo>
                  <a:pt x="504863" y="877366"/>
                </a:lnTo>
                <a:lnTo>
                  <a:pt x="555663" y="877366"/>
                </a:lnTo>
                <a:lnTo>
                  <a:pt x="555663" y="864666"/>
                </a:lnTo>
                <a:close/>
              </a:path>
              <a:path w="2256154" h="877570">
                <a:moveTo>
                  <a:pt x="614895" y="0"/>
                </a:moveTo>
                <a:lnTo>
                  <a:pt x="564095" y="0"/>
                </a:lnTo>
                <a:lnTo>
                  <a:pt x="564095" y="12700"/>
                </a:lnTo>
                <a:lnTo>
                  <a:pt x="614895" y="12700"/>
                </a:lnTo>
                <a:lnTo>
                  <a:pt x="614895" y="0"/>
                </a:lnTo>
                <a:close/>
              </a:path>
              <a:path w="2256154" h="877570">
                <a:moveTo>
                  <a:pt x="644563" y="864666"/>
                </a:moveTo>
                <a:lnTo>
                  <a:pt x="593763" y="864666"/>
                </a:lnTo>
                <a:lnTo>
                  <a:pt x="593763" y="877366"/>
                </a:lnTo>
                <a:lnTo>
                  <a:pt x="644563" y="877366"/>
                </a:lnTo>
                <a:lnTo>
                  <a:pt x="644563" y="864666"/>
                </a:lnTo>
                <a:close/>
              </a:path>
              <a:path w="2256154" h="877570">
                <a:moveTo>
                  <a:pt x="703795" y="0"/>
                </a:moveTo>
                <a:lnTo>
                  <a:pt x="652995" y="0"/>
                </a:lnTo>
                <a:lnTo>
                  <a:pt x="652995" y="12700"/>
                </a:lnTo>
                <a:lnTo>
                  <a:pt x="703795" y="12700"/>
                </a:lnTo>
                <a:lnTo>
                  <a:pt x="703795" y="0"/>
                </a:lnTo>
                <a:close/>
              </a:path>
              <a:path w="2256154" h="877570">
                <a:moveTo>
                  <a:pt x="733463" y="864666"/>
                </a:moveTo>
                <a:lnTo>
                  <a:pt x="682663" y="864666"/>
                </a:lnTo>
                <a:lnTo>
                  <a:pt x="682663" y="877366"/>
                </a:lnTo>
                <a:lnTo>
                  <a:pt x="733463" y="877366"/>
                </a:lnTo>
                <a:lnTo>
                  <a:pt x="733463" y="864666"/>
                </a:lnTo>
                <a:close/>
              </a:path>
              <a:path w="2256154" h="877570">
                <a:moveTo>
                  <a:pt x="792695" y="0"/>
                </a:moveTo>
                <a:lnTo>
                  <a:pt x="741895" y="0"/>
                </a:lnTo>
                <a:lnTo>
                  <a:pt x="741895" y="12700"/>
                </a:lnTo>
                <a:lnTo>
                  <a:pt x="792695" y="12700"/>
                </a:lnTo>
                <a:lnTo>
                  <a:pt x="792695" y="0"/>
                </a:lnTo>
                <a:close/>
              </a:path>
              <a:path w="2256154" h="877570">
                <a:moveTo>
                  <a:pt x="822363" y="864666"/>
                </a:moveTo>
                <a:lnTo>
                  <a:pt x="771563" y="864666"/>
                </a:lnTo>
                <a:lnTo>
                  <a:pt x="771563" y="877366"/>
                </a:lnTo>
                <a:lnTo>
                  <a:pt x="822363" y="877366"/>
                </a:lnTo>
                <a:lnTo>
                  <a:pt x="822363" y="864666"/>
                </a:lnTo>
                <a:close/>
              </a:path>
              <a:path w="2256154" h="877570">
                <a:moveTo>
                  <a:pt x="881595" y="0"/>
                </a:moveTo>
                <a:lnTo>
                  <a:pt x="830795" y="0"/>
                </a:lnTo>
                <a:lnTo>
                  <a:pt x="830795" y="12700"/>
                </a:lnTo>
                <a:lnTo>
                  <a:pt x="881595" y="12700"/>
                </a:lnTo>
                <a:lnTo>
                  <a:pt x="881595" y="0"/>
                </a:lnTo>
                <a:close/>
              </a:path>
              <a:path w="2256154" h="877570">
                <a:moveTo>
                  <a:pt x="911263" y="864666"/>
                </a:moveTo>
                <a:lnTo>
                  <a:pt x="860463" y="864666"/>
                </a:lnTo>
                <a:lnTo>
                  <a:pt x="860463" y="877366"/>
                </a:lnTo>
                <a:lnTo>
                  <a:pt x="911263" y="877366"/>
                </a:lnTo>
                <a:lnTo>
                  <a:pt x="911263" y="864666"/>
                </a:lnTo>
                <a:close/>
              </a:path>
              <a:path w="2256154" h="877570">
                <a:moveTo>
                  <a:pt x="970495" y="0"/>
                </a:moveTo>
                <a:lnTo>
                  <a:pt x="919695" y="0"/>
                </a:lnTo>
                <a:lnTo>
                  <a:pt x="919695" y="12700"/>
                </a:lnTo>
                <a:lnTo>
                  <a:pt x="970495" y="12700"/>
                </a:lnTo>
                <a:lnTo>
                  <a:pt x="970495" y="0"/>
                </a:lnTo>
                <a:close/>
              </a:path>
              <a:path w="2256154" h="877570">
                <a:moveTo>
                  <a:pt x="1000163" y="864666"/>
                </a:moveTo>
                <a:lnTo>
                  <a:pt x="949363" y="864666"/>
                </a:lnTo>
                <a:lnTo>
                  <a:pt x="949363" y="877366"/>
                </a:lnTo>
                <a:lnTo>
                  <a:pt x="1000163" y="877366"/>
                </a:lnTo>
                <a:lnTo>
                  <a:pt x="1000163" y="864666"/>
                </a:lnTo>
                <a:close/>
              </a:path>
              <a:path w="2256154" h="877570">
                <a:moveTo>
                  <a:pt x="1059395" y="0"/>
                </a:moveTo>
                <a:lnTo>
                  <a:pt x="1008595" y="0"/>
                </a:lnTo>
                <a:lnTo>
                  <a:pt x="1008595" y="12700"/>
                </a:lnTo>
                <a:lnTo>
                  <a:pt x="1059395" y="12700"/>
                </a:lnTo>
                <a:lnTo>
                  <a:pt x="1059395" y="0"/>
                </a:lnTo>
                <a:close/>
              </a:path>
              <a:path w="2256154" h="877570">
                <a:moveTo>
                  <a:pt x="1089063" y="864666"/>
                </a:moveTo>
                <a:lnTo>
                  <a:pt x="1038263" y="864666"/>
                </a:lnTo>
                <a:lnTo>
                  <a:pt x="1038263" y="877366"/>
                </a:lnTo>
                <a:lnTo>
                  <a:pt x="1089063" y="877366"/>
                </a:lnTo>
                <a:lnTo>
                  <a:pt x="1089063" y="864666"/>
                </a:lnTo>
                <a:close/>
              </a:path>
              <a:path w="2256154" h="877570">
                <a:moveTo>
                  <a:pt x="1148295" y="0"/>
                </a:moveTo>
                <a:lnTo>
                  <a:pt x="1097495" y="0"/>
                </a:lnTo>
                <a:lnTo>
                  <a:pt x="1097495" y="12700"/>
                </a:lnTo>
                <a:lnTo>
                  <a:pt x="1148295" y="12700"/>
                </a:lnTo>
                <a:lnTo>
                  <a:pt x="1148295" y="0"/>
                </a:lnTo>
                <a:close/>
              </a:path>
              <a:path w="2256154" h="877570">
                <a:moveTo>
                  <a:pt x="1177963" y="864666"/>
                </a:moveTo>
                <a:lnTo>
                  <a:pt x="1127163" y="864666"/>
                </a:lnTo>
                <a:lnTo>
                  <a:pt x="1127163" y="877366"/>
                </a:lnTo>
                <a:lnTo>
                  <a:pt x="1177963" y="877366"/>
                </a:lnTo>
                <a:lnTo>
                  <a:pt x="1177963" y="864666"/>
                </a:lnTo>
                <a:close/>
              </a:path>
              <a:path w="2256154" h="877570">
                <a:moveTo>
                  <a:pt x="1200696" y="798499"/>
                </a:moveTo>
                <a:lnTo>
                  <a:pt x="1187996" y="798499"/>
                </a:lnTo>
                <a:lnTo>
                  <a:pt x="1187996" y="849299"/>
                </a:lnTo>
                <a:lnTo>
                  <a:pt x="1200696" y="849299"/>
                </a:lnTo>
                <a:lnTo>
                  <a:pt x="1200696" y="798499"/>
                </a:lnTo>
                <a:close/>
              </a:path>
              <a:path w="2256154" h="877570">
                <a:moveTo>
                  <a:pt x="1200696" y="709599"/>
                </a:moveTo>
                <a:lnTo>
                  <a:pt x="1187996" y="709599"/>
                </a:lnTo>
                <a:lnTo>
                  <a:pt x="1187996" y="760399"/>
                </a:lnTo>
                <a:lnTo>
                  <a:pt x="1200696" y="760399"/>
                </a:lnTo>
                <a:lnTo>
                  <a:pt x="1200696" y="709599"/>
                </a:lnTo>
                <a:close/>
              </a:path>
              <a:path w="2256154" h="877570">
                <a:moveTo>
                  <a:pt x="1200696" y="620699"/>
                </a:moveTo>
                <a:lnTo>
                  <a:pt x="1187996" y="620699"/>
                </a:lnTo>
                <a:lnTo>
                  <a:pt x="1187996" y="671499"/>
                </a:lnTo>
                <a:lnTo>
                  <a:pt x="1200696" y="671499"/>
                </a:lnTo>
                <a:lnTo>
                  <a:pt x="1200696" y="620699"/>
                </a:lnTo>
                <a:close/>
              </a:path>
              <a:path w="2256154" h="877570">
                <a:moveTo>
                  <a:pt x="1200696" y="531799"/>
                </a:moveTo>
                <a:lnTo>
                  <a:pt x="1187996" y="531799"/>
                </a:lnTo>
                <a:lnTo>
                  <a:pt x="1187996" y="582599"/>
                </a:lnTo>
                <a:lnTo>
                  <a:pt x="1200696" y="582599"/>
                </a:lnTo>
                <a:lnTo>
                  <a:pt x="1200696" y="531799"/>
                </a:lnTo>
                <a:close/>
              </a:path>
              <a:path w="2256154" h="877570">
                <a:moveTo>
                  <a:pt x="1200696" y="442899"/>
                </a:moveTo>
                <a:lnTo>
                  <a:pt x="1187996" y="442899"/>
                </a:lnTo>
                <a:lnTo>
                  <a:pt x="1187996" y="493699"/>
                </a:lnTo>
                <a:lnTo>
                  <a:pt x="1200696" y="493699"/>
                </a:lnTo>
                <a:lnTo>
                  <a:pt x="1200696" y="442899"/>
                </a:lnTo>
                <a:close/>
              </a:path>
              <a:path w="2256154" h="877570">
                <a:moveTo>
                  <a:pt x="1200696" y="265099"/>
                </a:moveTo>
                <a:lnTo>
                  <a:pt x="1187996" y="265099"/>
                </a:lnTo>
                <a:lnTo>
                  <a:pt x="1187996" y="315899"/>
                </a:lnTo>
                <a:lnTo>
                  <a:pt x="1200696" y="315899"/>
                </a:lnTo>
                <a:lnTo>
                  <a:pt x="1200696" y="265099"/>
                </a:lnTo>
                <a:close/>
              </a:path>
              <a:path w="2256154" h="877570">
                <a:moveTo>
                  <a:pt x="1200696" y="176199"/>
                </a:moveTo>
                <a:lnTo>
                  <a:pt x="1187996" y="176199"/>
                </a:lnTo>
                <a:lnTo>
                  <a:pt x="1187996" y="226999"/>
                </a:lnTo>
                <a:lnTo>
                  <a:pt x="1200696" y="226999"/>
                </a:lnTo>
                <a:lnTo>
                  <a:pt x="1200696" y="176199"/>
                </a:lnTo>
                <a:close/>
              </a:path>
              <a:path w="2256154" h="877570">
                <a:moveTo>
                  <a:pt x="1200696" y="87299"/>
                </a:moveTo>
                <a:lnTo>
                  <a:pt x="1187996" y="87299"/>
                </a:lnTo>
                <a:lnTo>
                  <a:pt x="1187996" y="138099"/>
                </a:lnTo>
                <a:lnTo>
                  <a:pt x="1200696" y="138099"/>
                </a:lnTo>
                <a:lnTo>
                  <a:pt x="1200696" y="87299"/>
                </a:lnTo>
                <a:close/>
              </a:path>
              <a:path w="2256154" h="877570">
                <a:moveTo>
                  <a:pt x="1200696" y="0"/>
                </a:moveTo>
                <a:lnTo>
                  <a:pt x="1186395" y="0"/>
                </a:lnTo>
                <a:lnTo>
                  <a:pt x="1186395" y="12700"/>
                </a:lnTo>
                <a:lnTo>
                  <a:pt x="1187996" y="12700"/>
                </a:lnTo>
                <a:lnTo>
                  <a:pt x="1187996" y="49199"/>
                </a:lnTo>
                <a:lnTo>
                  <a:pt x="1200696" y="49199"/>
                </a:lnTo>
                <a:lnTo>
                  <a:pt x="1200696" y="12700"/>
                </a:lnTo>
                <a:lnTo>
                  <a:pt x="1200696" y="6350"/>
                </a:lnTo>
                <a:lnTo>
                  <a:pt x="1200696" y="0"/>
                </a:lnTo>
                <a:close/>
              </a:path>
              <a:path w="2256154" h="877570">
                <a:moveTo>
                  <a:pt x="1244942" y="406920"/>
                </a:moveTo>
                <a:lnTo>
                  <a:pt x="1200696" y="394309"/>
                </a:lnTo>
                <a:lnTo>
                  <a:pt x="1200696" y="353999"/>
                </a:lnTo>
                <a:lnTo>
                  <a:pt x="1187996" y="353999"/>
                </a:lnTo>
                <a:lnTo>
                  <a:pt x="1187996" y="404799"/>
                </a:lnTo>
                <a:lnTo>
                  <a:pt x="1192720" y="404799"/>
                </a:lnTo>
                <a:lnTo>
                  <a:pt x="1192606" y="405206"/>
                </a:lnTo>
                <a:lnTo>
                  <a:pt x="1241463" y="419125"/>
                </a:lnTo>
                <a:lnTo>
                  <a:pt x="1244942" y="406920"/>
                </a:lnTo>
                <a:close/>
              </a:path>
              <a:path w="2256154" h="877570">
                <a:moveTo>
                  <a:pt x="1330426" y="431292"/>
                </a:moveTo>
                <a:lnTo>
                  <a:pt x="1281582" y="417360"/>
                </a:lnTo>
                <a:lnTo>
                  <a:pt x="1278102" y="429577"/>
                </a:lnTo>
                <a:lnTo>
                  <a:pt x="1326946" y="443509"/>
                </a:lnTo>
                <a:lnTo>
                  <a:pt x="1330426" y="431292"/>
                </a:lnTo>
                <a:close/>
              </a:path>
              <a:path w="2256154" h="877570">
                <a:moveTo>
                  <a:pt x="1415923" y="455676"/>
                </a:moveTo>
                <a:lnTo>
                  <a:pt x="1367066" y="441744"/>
                </a:lnTo>
                <a:lnTo>
                  <a:pt x="1363586" y="453961"/>
                </a:lnTo>
                <a:lnTo>
                  <a:pt x="1412443" y="467893"/>
                </a:lnTo>
                <a:lnTo>
                  <a:pt x="1415923" y="455676"/>
                </a:lnTo>
                <a:close/>
              </a:path>
              <a:path w="2256154" h="877570">
                <a:moveTo>
                  <a:pt x="1501419" y="480060"/>
                </a:moveTo>
                <a:lnTo>
                  <a:pt x="1452562" y="466128"/>
                </a:lnTo>
                <a:lnTo>
                  <a:pt x="1449082" y="478332"/>
                </a:lnTo>
                <a:lnTo>
                  <a:pt x="1497926" y="492264"/>
                </a:lnTo>
                <a:lnTo>
                  <a:pt x="1501419" y="480060"/>
                </a:lnTo>
                <a:close/>
              </a:path>
              <a:path w="2256154" h="877570">
                <a:moveTo>
                  <a:pt x="1586903" y="504431"/>
                </a:moveTo>
                <a:lnTo>
                  <a:pt x="1538058" y="490499"/>
                </a:lnTo>
                <a:lnTo>
                  <a:pt x="1534566" y="502716"/>
                </a:lnTo>
                <a:lnTo>
                  <a:pt x="1583423" y="516648"/>
                </a:lnTo>
                <a:lnTo>
                  <a:pt x="1586903" y="504431"/>
                </a:lnTo>
                <a:close/>
              </a:path>
              <a:path w="2256154" h="877570">
                <a:moveTo>
                  <a:pt x="1672399" y="528815"/>
                </a:moveTo>
                <a:lnTo>
                  <a:pt x="1623542" y="514883"/>
                </a:lnTo>
                <a:lnTo>
                  <a:pt x="1620062" y="527088"/>
                </a:lnTo>
                <a:lnTo>
                  <a:pt x="1668919" y="541020"/>
                </a:lnTo>
                <a:lnTo>
                  <a:pt x="1672399" y="528815"/>
                </a:lnTo>
                <a:close/>
              </a:path>
              <a:path w="2256154" h="877570">
                <a:moveTo>
                  <a:pt x="1757895" y="553186"/>
                </a:moveTo>
                <a:lnTo>
                  <a:pt x="1709039" y="539254"/>
                </a:lnTo>
                <a:lnTo>
                  <a:pt x="1705559" y="551472"/>
                </a:lnTo>
                <a:lnTo>
                  <a:pt x="1754403" y="565404"/>
                </a:lnTo>
                <a:lnTo>
                  <a:pt x="1757895" y="553186"/>
                </a:lnTo>
                <a:close/>
              </a:path>
              <a:path w="2256154" h="877570">
                <a:moveTo>
                  <a:pt x="1843379" y="577570"/>
                </a:moveTo>
                <a:lnTo>
                  <a:pt x="1794535" y="563638"/>
                </a:lnTo>
                <a:lnTo>
                  <a:pt x="1791042" y="575856"/>
                </a:lnTo>
                <a:lnTo>
                  <a:pt x="1839899" y="589788"/>
                </a:lnTo>
                <a:lnTo>
                  <a:pt x="1843379" y="577570"/>
                </a:lnTo>
                <a:close/>
              </a:path>
              <a:path w="2256154" h="877570">
                <a:moveTo>
                  <a:pt x="1928876" y="601941"/>
                </a:moveTo>
                <a:lnTo>
                  <a:pt x="1880019" y="588022"/>
                </a:lnTo>
                <a:lnTo>
                  <a:pt x="1876539" y="600227"/>
                </a:lnTo>
                <a:lnTo>
                  <a:pt x="1925396" y="614159"/>
                </a:lnTo>
                <a:lnTo>
                  <a:pt x="1928876" y="601941"/>
                </a:lnTo>
                <a:close/>
              </a:path>
              <a:path w="2256154" h="877570">
                <a:moveTo>
                  <a:pt x="2014372" y="626325"/>
                </a:moveTo>
                <a:lnTo>
                  <a:pt x="1965515" y="612394"/>
                </a:lnTo>
                <a:lnTo>
                  <a:pt x="1962035" y="624611"/>
                </a:lnTo>
                <a:lnTo>
                  <a:pt x="2010879" y="638543"/>
                </a:lnTo>
                <a:lnTo>
                  <a:pt x="2014372" y="626325"/>
                </a:lnTo>
                <a:close/>
              </a:path>
              <a:path w="2256154" h="877570">
                <a:moveTo>
                  <a:pt x="2099856" y="650709"/>
                </a:moveTo>
                <a:lnTo>
                  <a:pt x="2051011" y="636778"/>
                </a:lnTo>
                <a:lnTo>
                  <a:pt x="2047519" y="648982"/>
                </a:lnTo>
                <a:lnTo>
                  <a:pt x="2096376" y="662914"/>
                </a:lnTo>
                <a:lnTo>
                  <a:pt x="2099856" y="650709"/>
                </a:lnTo>
                <a:close/>
              </a:path>
              <a:path w="2256154" h="877570">
                <a:moveTo>
                  <a:pt x="2185352" y="675081"/>
                </a:moveTo>
                <a:lnTo>
                  <a:pt x="2136495" y="661149"/>
                </a:lnTo>
                <a:lnTo>
                  <a:pt x="2133015" y="673366"/>
                </a:lnTo>
                <a:lnTo>
                  <a:pt x="2181872" y="687298"/>
                </a:lnTo>
                <a:lnTo>
                  <a:pt x="2185352" y="675081"/>
                </a:lnTo>
                <a:close/>
              </a:path>
              <a:path w="2256154" h="877570">
                <a:moveTo>
                  <a:pt x="2256155" y="701878"/>
                </a:moveTo>
                <a:lnTo>
                  <a:pt x="2213648" y="636168"/>
                </a:lnTo>
                <a:lnTo>
                  <a:pt x="2209723" y="635317"/>
                </a:lnTo>
                <a:lnTo>
                  <a:pt x="2203831" y="639127"/>
                </a:lnTo>
                <a:lnTo>
                  <a:pt x="2202992" y="643064"/>
                </a:lnTo>
                <a:lnTo>
                  <a:pt x="2232380" y="688492"/>
                </a:lnTo>
                <a:lnTo>
                  <a:pt x="2221992" y="685533"/>
                </a:lnTo>
                <a:lnTo>
                  <a:pt x="2218512" y="697750"/>
                </a:lnTo>
                <a:lnTo>
                  <a:pt x="2228888" y="700709"/>
                </a:lnTo>
                <a:lnTo>
                  <a:pt x="2179967" y="723798"/>
                </a:lnTo>
                <a:lnTo>
                  <a:pt x="2178608" y="727583"/>
                </a:lnTo>
                <a:lnTo>
                  <a:pt x="2181606" y="733933"/>
                </a:lnTo>
                <a:lnTo>
                  <a:pt x="2185390" y="735291"/>
                </a:lnTo>
                <a:lnTo>
                  <a:pt x="2248827" y="705345"/>
                </a:lnTo>
                <a:lnTo>
                  <a:pt x="2256155" y="701878"/>
                </a:lnTo>
                <a:close/>
              </a:path>
            </a:pathLst>
          </a:custGeom>
          <a:solidFill>
            <a:srgbClr val="8FA7C4"/>
          </a:solidFill>
          <a:ln>
            <a:solidFill>
              <a:schemeClr val="bg1"/>
            </a:solidFill>
          </a:ln>
        </p:spPr>
        <p:txBody>
          <a:bodyPr wrap="square" lIns="0" tIns="0" rIns="0" bIns="0" rtlCol="0"/>
          <a:lstStyle/>
          <a:p>
            <a:endParaRPr/>
          </a:p>
        </p:txBody>
      </p:sp>
      <p:sp>
        <p:nvSpPr>
          <p:cNvPr id="8" name="object 8"/>
          <p:cNvSpPr txBox="1"/>
          <p:nvPr/>
        </p:nvSpPr>
        <p:spPr>
          <a:xfrm>
            <a:off x="1813152" y="1794169"/>
            <a:ext cx="922655" cy="1417955"/>
          </a:xfrm>
          <a:prstGeom prst="rect">
            <a:avLst/>
          </a:prstGeom>
          <a:solidFill>
            <a:srgbClr val="232F3D"/>
          </a:solidFill>
          <a:ln w="12700">
            <a:solidFill>
              <a:schemeClr val="bg1"/>
            </a:solidFill>
          </a:ln>
        </p:spPr>
        <p:txBody>
          <a:bodyPr vert="horz" wrap="square" lIns="0" tIns="95250" rIns="0" bIns="0" rtlCol="0">
            <a:spAutoFit/>
          </a:bodyPr>
          <a:lstStyle/>
          <a:p>
            <a:pPr marL="287655" marR="95250" indent="-185420">
              <a:lnSpc>
                <a:spcPts val="1400"/>
              </a:lnSpc>
              <a:spcBef>
                <a:spcPts val="750"/>
              </a:spcBef>
            </a:pPr>
            <a:r>
              <a:rPr sz="1200" spc="-5" dirty="0">
                <a:solidFill>
                  <a:srgbClr val="00A0C8"/>
                </a:solidFill>
                <a:latin typeface="Arial"/>
                <a:cs typeface="Arial"/>
              </a:rPr>
              <a:t>A</a:t>
            </a:r>
            <a:r>
              <a:rPr sz="1200" dirty="0">
                <a:solidFill>
                  <a:srgbClr val="00A0C8"/>
                </a:solidFill>
                <a:latin typeface="Arial"/>
                <a:cs typeface="Arial"/>
              </a:rPr>
              <a:t>v</a:t>
            </a:r>
            <a:r>
              <a:rPr sz="1200" spc="-5" dirty="0">
                <a:solidFill>
                  <a:srgbClr val="00A0C8"/>
                </a:solidFill>
                <a:latin typeface="Arial"/>
                <a:cs typeface="Arial"/>
              </a:rPr>
              <a:t>ailabili</a:t>
            </a:r>
            <a:r>
              <a:rPr sz="1200" dirty="0">
                <a:solidFill>
                  <a:srgbClr val="00A0C8"/>
                </a:solidFill>
                <a:latin typeface="Arial"/>
                <a:cs typeface="Arial"/>
              </a:rPr>
              <a:t>ty  </a:t>
            </a:r>
            <a:r>
              <a:rPr sz="1200" spc="-5" dirty="0">
                <a:solidFill>
                  <a:srgbClr val="00A0C8"/>
                </a:solidFill>
                <a:latin typeface="Arial"/>
                <a:cs typeface="Arial"/>
              </a:rPr>
              <a:t>Zone</a:t>
            </a:r>
            <a:endParaRPr sz="1200">
              <a:latin typeface="Arial"/>
              <a:cs typeface="Arial"/>
            </a:endParaRPr>
          </a:p>
        </p:txBody>
      </p:sp>
      <p:sp>
        <p:nvSpPr>
          <p:cNvPr id="9" name="object 9"/>
          <p:cNvSpPr txBox="1"/>
          <p:nvPr/>
        </p:nvSpPr>
        <p:spPr>
          <a:xfrm>
            <a:off x="2844924" y="1794169"/>
            <a:ext cx="922655" cy="1417955"/>
          </a:xfrm>
          <a:prstGeom prst="rect">
            <a:avLst/>
          </a:prstGeom>
          <a:solidFill>
            <a:srgbClr val="232F3D"/>
          </a:solidFill>
          <a:ln w="12700">
            <a:solidFill>
              <a:schemeClr val="bg1"/>
            </a:solidFill>
          </a:ln>
        </p:spPr>
        <p:txBody>
          <a:bodyPr vert="horz" wrap="square" lIns="0" tIns="95250" rIns="0" bIns="0" rtlCol="0">
            <a:spAutoFit/>
          </a:bodyPr>
          <a:lstStyle/>
          <a:p>
            <a:pPr marL="287655" marR="95250" indent="-185420">
              <a:lnSpc>
                <a:spcPts val="1400"/>
              </a:lnSpc>
              <a:spcBef>
                <a:spcPts val="750"/>
              </a:spcBef>
            </a:pPr>
            <a:r>
              <a:rPr sz="1200" spc="-5" dirty="0">
                <a:solidFill>
                  <a:srgbClr val="00A0C8"/>
                </a:solidFill>
                <a:latin typeface="Arial"/>
                <a:cs typeface="Arial"/>
              </a:rPr>
              <a:t>A</a:t>
            </a:r>
            <a:r>
              <a:rPr sz="1200" dirty="0">
                <a:solidFill>
                  <a:srgbClr val="00A0C8"/>
                </a:solidFill>
                <a:latin typeface="Arial"/>
                <a:cs typeface="Arial"/>
              </a:rPr>
              <a:t>v</a:t>
            </a:r>
            <a:r>
              <a:rPr sz="1200" spc="-5" dirty="0">
                <a:solidFill>
                  <a:srgbClr val="00A0C8"/>
                </a:solidFill>
                <a:latin typeface="Arial"/>
                <a:cs typeface="Arial"/>
              </a:rPr>
              <a:t>ailabili</a:t>
            </a:r>
            <a:r>
              <a:rPr sz="1200" dirty="0">
                <a:solidFill>
                  <a:srgbClr val="00A0C8"/>
                </a:solidFill>
                <a:latin typeface="Arial"/>
                <a:cs typeface="Arial"/>
              </a:rPr>
              <a:t>ty  </a:t>
            </a:r>
            <a:r>
              <a:rPr sz="1200" spc="-5" dirty="0">
                <a:solidFill>
                  <a:srgbClr val="00A0C8"/>
                </a:solidFill>
                <a:latin typeface="Arial"/>
                <a:cs typeface="Arial"/>
              </a:rPr>
              <a:t>Zone</a:t>
            </a:r>
            <a:endParaRPr sz="1200">
              <a:latin typeface="Arial"/>
              <a:cs typeface="Arial"/>
            </a:endParaRPr>
          </a:p>
        </p:txBody>
      </p:sp>
      <p:pic>
        <p:nvPicPr>
          <p:cNvPr id="10" name="object 10"/>
          <p:cNvPicPr/>
          <p:nvPr/>
        </p:nvPicPr>
        <p:blipFill>
          <a:blip r:embed="rId2" cstate="print"/>
          <a:stretch>
            <a:fillRect/>
          </a:stretch>
        </p:blipFill>
        <p:spPr>
          <a:xfrm>
            <a:off x="4559081" y="4296221"/>
            <a:ext cx="378161" cy="378161"/>
          </a:xfrm>
          <a:prstGeom prst="rect">
            <a:avLst/>
          </a:prstGeom>
          <a:ln>
            <a:solidFill>
              <a:schemeClr val="bg1"/>
            </a:solidFill>
          </a:ln>
        </p:spPr>
      </p:pic>
      <p:sp>
        <p:nvSpPr>
          <p:cNvPr id="11" name="object 11"/>
          <p:cNvSpPr txBox="1"/>
          <p:nvPr/>
        </p:nvSpPr>
        <p:spPr>
          <a:xfrm>
            <a:off x="4559081" y="4296220"/>
            <a:ext cx="3254375" cy="270587"/>
          </a:xfrm>
          <a:prstGeom prst="rect">
            <a:avLst/>
          </a:prstGeom>
          <a:ln w="12700">
            <a:solidFill>
              <a:schemeClr val="bg1"/>
            </a:solidFill>
          </a:ln>
        </p:spPr>
        <p:txBody>
          <a:bodyPr vert="horz" wrap="square" lIns="0" tIns="85090" rIns="0" bIns="0" rtlCol="0">
            <a:spAutoFit/>
          </a:bodyPr>
          <a:lstStyle/>
          <a:p>
            <a:pPr marL="457200">
              <a:lnSpc>
                <a:spcPct val="100000"/>
              </a:lnSpc>
              <a:spcBef>
                <a:spcPts val="670"/>
              </a:spcBef>
            </a:pPr>
            <a:r>
              <a:rPr sz="1200" spc="-10" dirty="0">
                <a:solidFill>
                  <a:schemeClr val="bg1"/>
                </a:solidFill>
                <a:latin typeface="Arial"/>
                <a:cs typeface="Arial"/>
              </a:rPr>
              <a:t>Region</a:t>
            </a:r>
            <a:r>
              <a:rPr sz="1200" spc="-15" dirty="0">
                <a:solidFill>
                  <a:schemeClr val="bg1"/>
                </a:solidFill>
                <a:latin typeface="Arial"/>
                <a:cs typeface="Arial"/>
              </a:rPr>
              <a:t> </a:t>
            </a:r>
            <a:r>
              <a:rPr sz="1200" dirty="0">
                <a:solidFill>
                  <a:schemeClr val="bg1"/>
                </a:solidFill>
                <a:latin typeface="Arial"/>
                <a:cs typeface="Arial"/>
              </a:rPr>
              <a:t>–</a:t>
            </a:r>
            <a:r>
              <a:rPr sz="1200" spc="-20" dirty="0">
                <a:solidFill>
                  <a:schemeClr val="bg1"/>
                </a:solidFill>
                <a:latin typeface="Arial"/>
                <a:cs typeface="Arial"/>
              </a:rPr>
              <a:t> </a:t>
            </a:r>
            <a:r>
              <a:rPr sz="1200" spc="-5" dirty="0">
                <a:solidFill>
                  <a:schemeClr val="bg1"/>
                </a:solidFill>
                <a:latin typeface="Arial"/>
                <a:cs typeface="Arial"/>
              </a:rPr>
              <a:t>ap-southeast-2</a:t>
            </a:r>
            <a:r>
              <a:rPr lang="en-US" sz="1200" spc="-5" dirty="0">
                <a:solidFill>
                  <a:schemeClr val="bg1"/>
                </a:solidFill>
                <a:latin typeface="Arial"/>
                <a:cs typeface="Arial"/>
              </a:rPr>
              <a:t>(SA)</a:t>
            </a:r>
            <a:endParaRPr sz="1200" dirty="0">
              <a:solidFill>
                <a:schemeClr val="bg1"/>
              </a:solidFill>
              <a:latin typeface="Arial"/>
              <a:cs typeface="Arial"/>
            </a:endParaRPr>
          </a:p>
        </p:txBody>
      </p:sp>
      <p:sp>
        <p:nvSpPr>
          <p:cNvPr id="12" name="object 12"/>
          <p:cNvSpPr txBox="1"/>
          <p:nvPr/>
        </p:nvSpPr>
        <p:spPr>
          <a:xfrm>
            <a:off x="4665352" y="4985594"/>
            <a:ext cx="922655" cy="1417955"/>
          </a:xfrm>
          <a:prstGeom prst="rect">
            <a:avLst/>
          </a:prstGeom>
          <a:solidFill>
            <a:srgbClr val="232F3D"/>
          </a:solidFill>
          <a:ln w="12700">
            <a:solidFill>
              <a:schemeClr val="bg1"/>
            </a:solidFill>
          </a:ln>
        </p:spPr>
        <p:txBody>
          <a:bodyPr vert="horz" wrap="square" lIns="0" tIns="104139" rIns="0" bIns="0" rtlCol="0">
            <a:spAutoFit/>
          </a:bodyPr>
          <a:lstStyle/>
          <a:p>
            <a:pPr marL="287655" marR="95250" indent="-185420">
              <a:lnSpc>
                <a:spcPts val="1400"/>
              </a:lnSpc>
              <a:spcBef>
                <a:spcPts val="819"/>
              </a:spcBef>
            </a:pPr>
            <a:r>
              <a:rPr sz="1200" spc="-5" dirty="0">
                <a:solidFill>
                  <a:srgbClr val="00A0C8"/>
                </a:solidFill>
                <a:latin typeface="Arial"/>
                <a:cs typeface="Arial"/>
              </a:rPr>
              <a:t>A</a:t>
            </a:r>
            <a:r>
              <a:rPr sz="1200" dirty="0">
                <a:solidFill>
                  <a:srgbClr val="00A0C8"/>
                </a:solidFill>
                <a:latin typeface="Arial"/>
                <a:cs typeface="Arial"/>
              </a:rPr>
              <a:t>v</a:t>
            </a:r>
            <a:r>
              <a:rPr sz="1200" spc="-5" dirty="0">
                <a:solidFill>
                  <a:srgbClr val="00A0C8"/>
                </a:solidFill>
                <a:latin typeface="Arial"/>
                <a:cs typeface="Arial"/>
              </a:rPr>
              <a:t>ailabili</a:t>
            </a:r>
            <a:r>
              <a:rPr sz="1200" dirty="0">
                <a:solidFill>
                  <a:srgbClr val="00A0C8"/>
                </a:solidFill>
                <a:latin typeface="Arial"/>
                <a:cs typeface="Arial"/>
              </a:rPr>
              <a:t>ty  </a:t>
            </a:r>
            <a:r>
              <a:rPr sz="1200" spc="-5" dirty="0">
                <a:solidFill>
                  <a:srgbClr val="00A0C8"/>
                </a:solidFill>
                <a:latin typeface="Arial"/>
                <a:cs typeface="Arial"/>
              </a:rPr>
              <a:t>Zone</a:t>
            </a:r>
            <a:endParaRPr sz="1200">
              <a:latin typeface="Arial"/>
              <a:cs typeface="Arial"/>
            </a:endParaRPr>
          </a:p>
        </p:txBody>
      </p:sp>
      <p:sp>
        <p:nvSpPr>
          <p:cNvPr id="13" name="object 13"/>
          <p:cNvSpPr txBox="1"/>
          <p:nvPr/>
        </p:nvSpPr>
        <p:spPr>
          <a:xfrm>
            <a:off x="5694272" y="4985594"/>
            <a:ext cx="922655" cy="1417955"/>
          </a:xfrm>
          <a:prstGeom prst="rect">
            <a:avLst/>
          </a:prstGeom>
          <a:solidFill>
            <a:srgbClr val="232F3D"/>
          </a:solidFill>
          <a:ln w="12700">
            <a:solidFill>
              <a:schemeClr val="bg1"/>
            </a:solidFill>
          </a:ln>
        </p:spPr>
        <p:txBody>
          <a:bodyPr vert="horz" wrap="square" lIns="0" tIns="104139" rIns="0" bIns="0" rtlCol="0">
            <a:spAutoFit/>
          </a:bodyPr>
          <a:lstStyle/>
          <a:p>
            <a:pPr marL="287655" marR="95250" indent="-185420">
              <a:lnSpc>
                <a:spcPts val="1400"/>
              </a:lnSpc>
              <a:spcBef>
                <a:spcPts val="819"/>
              </a:spcBef>
            </a:pPr>
            <a:r>
              <a:rPr sz="1200" spc="-5" dirty="0">
                <a:solidFill>
                  <a:srgbClr val="00A0C8"/>
                </a:solidFill>
                <a:latin typeface="Arial"/>
                <a:cs typeface="Arial"/>
              </a:rPr>
              <a:t>A</a:t>
            </a:r>
            <a:r>
              <a:rPr sz="1200" dirty="0">
                <a:solidFill>
                  <a:srgbClr val="00A0C8"/>
                </a:solidFill>
                <a:latin typeface="Arial"/>
                <a:cs typeface="Arial"/>
              </a:rPr>
              <a:t>v</a:t>
            </a:r>
            <a:r>
              <a:rPr sz="1200" spc="-5" dirty="0">
                <a:solidFill>
                  <a:srgbClr val="00A0C8"/>
                </a:solidFill>
                <a:latin typeface="Arial"/>
                <a:cs typeface="Arial"/>
              </a:rPr>
              <a:t>ailabili</a:t>
            </a:r>
            <a:r>
              <a:rPr sz="1200" dirty="0">
                <a:solidFill>
                  <a:srgbClr val="00A0C8"/>
                </a:solidFill>
                <a:latin typeface="Arial"/>
                <a:cs typeface="Arial"/>
              </a:rPr>
              <a:t>ty  </a:t>
            </a:r>
            <a:r>
              <a:rPr sz="1200" spc="-5" dirty="0">
                <a:solidFill>
                  <a:srgbClr val="00A0C8"/>
                </a:solidFill>
                <a:latin typeface="Arial"/>
                <a:cs typeface="Arial"/>
              </a:rPr>
              <a:t>Zone</a:t>
            </a:r>
            <a:endParaRPr sz="1200">
              <a:latin typeface="Arial"/>
              <a:cs typeface="Arial"/>
            </a:endParaRPr>
          </a:p>
        </p:txBody>
      </p:sp>
      <p:sp>
        <p:nvSpPr>
          <p:cNvPr id="14" name="object 14"/>
          <p:cNvSpPr txBox="1"/>
          <p:nvPr/>
        </p:nvSpPr>
        <p:spPr>
          <a:xfrm>
            <a:off x="6726046" y="4985594"/>
            <a:ext cx="922655" cy="1417955"/>
          </a:xfrm>
          <a:prstGeom prst="rect">
            <a:avLst/>
          </a:prstGeom>
          <a:solidFill>
            <a:srgbClr val="232F3D"/>
          </a:solidFill>
          <a:ln w="12700">
            <a:solidFill>
              <a:schemeClr val="bg1"/>
            </a:solidFill>
          </a:ln>
        </p:spPr>
        <p:txBody>
          <a:bodyPr vert="horz" wrap="square" lIns="0" tIns="104139" rIns="0" bIns="0" rtlCol="0">
            <a:spAutoFit/>
          </a:bodyPr>
          <a:lstStyle/>
          <a:p>
            <a:pPr marL="287655" marR="95250" indent="-185420">
              <a:lnSpc>
                <a:spcPts val="1400"/>
              </a:lnSpc>
              <a:spcBef>
                <a:spcPts val="819"/>
              </a:spcBef>
            </a:pPr>
            <a:r>
              <a:rPr sz="1200" spc="-5" dirty="0">
                <a:solidFill>
                  <a:srgbClr val="00A0C8"/>
                </a:solidFill>
                <a:latin typeface="Arial"/>
                <a:cs typeface="Arial"/>
              </a:rPr>
              <a:t>A</a:t>
            </a:r>
            <a:r>
              <a:rPr sz="1200" dirty="0">
                <a:solidFill>
                  <a:srgbClr val="00A0C8"/>
                </a:solidFill>
                <a:latin typeface="Arial"/>
                <a:cs typeface="Arial"/>
              </a:rPr>
              <a:t>v</a:t>
            </a:r>
            <a:r>
              <a:rPr sz="1200" spc="-5" dirty="0">
                <a:solidFill>
                  <a:srgbClr val="00A0C8"/>
                </a:solidFill>
                <a:latin typeface="Arial"/>
                <a:cs typeface="Arial"/>
              </a:rPr>
              <a:t>ailabili</a:t>
            </a:r>
            <a:r>
              <a:rPr sz="1200" dirty="0">
                <a:solidFill>
                  <a:srgbClr val="00A0C8"/>
                </a:solidFill>
                <a:latin typeface="Arial"/>
                <a:cs typeface="Arial"/>
              </a:rPr>
              <a:t>ty  </a:t>
            </a:r>
            <a:r>
              <a:rPr sz="1200" spc="-5" dirty="0">
                <a:solidFill>
                  <a:srgbClr val="00A0C8"/>
                </a:solidFill>
                <a:latin typeface="Arial"/>
                <a:cs typeface="Arial"/>
              </a:rPr>
              <a:t>Zone</a:t>
            </a:r>
            <a:endParaRPr sz="1200">
              <a:latin typeface="Arial"/>
              <a:cs typeface="Arial"/>
            </a:endParaRPr>
          </a:p>
        </p:txBody>
      </p:sp>
      <p:pic>
        <p:nvPicPr>
          <p:cNvPr id="15" name="object 15"/>
          <p:cNvPicPr/>
          <p:nvPr/>
        </p:nvPicPr>
        <p:blipFill>
          <a:blip r:embed="rId2" cstate="print"/>
          <a:stretch>
            <a:fillRect/>
          </a:stretch>
        </p:blipFill>
        <p:spPr>
          <a:xfrm>
            <a:off x="8037277" y="584950"/>
            <a:ext cx="378161" cy="378161"/>
          </a:xfrm>
          <a:prstGeom prst="rect">
            <a:avLst/>
          </a:prstGeom>
          <a:ln>
            <a:solidFill>
              <a:schemeClr val="bg1"/>
            </a:solidFill>
          </a:ln>
        </p:spPr>
      </p:pic>
      <p:sp>
        <p:nvSpPr>
          <p:cNvPr id="16" name="object 16"/>
          <p:cNvSpPr txBox="1"/>
          <p:nvPr/>
        </p:nvSpPr>
        <p:spPr>
          <a:xfrm>
            <a:off x="8037277" y="584950"/>
            <a:ext cx="3254375" cy="273793"/>
          </a:xfrm>
          <a:prstGeom prst="rect">
            <a:avLst/>
          </a:prstGeom>
          <a:ln w="12700">
            <a:solidFill>
              <a:schemeClr val="bg1"/>
            </a:solidFill>
          </a:ln>
        </p:spPr>
        <p:txBody>
          <a:bodyPr vert="horz" wrap="square" lIns="0" tIns="88265" rIns="0" bIns="0" rtlCol="0">
            <a:spAutoFit/>
          </a:bodyPr>
          <a:lstStyle/>
          <a:p>
            <a:pPr marL="457200">
              <a:lnSpc>
                <a:spcPct val="100000"/>
              </a:lnSpc>
              <a:spcBef>
                <a:spcPts val="695"/>
              </a:spcBef>
            </a:pPr>
            <a:r>
              <a:rPr sz="1200" spc="-10" dirty="0">
                <a:solidFill>
                  <a:schemeClr val="bg1"/>
                </a:solidFill>
                <a:latin typeface="Arial"/>
                <a:cs typeface="Arial"/>
              </a:rPr>
              <a:t>Region</a:t>
            </a:r>
            <a:r>
              <a:rPr sz="1200" spc="-20" dirty="0">
                <a:solidFill>
                  <a:schemeClr val="bg1"/>
                </a:solidFill>
                <a:latin typeface="Arial"/>
                <a:cs typeface="Arial"/>
              </a:rPr>
              <a:t> </a:t>
            </a:r>
            <a:r>
              <a:rPr sz="1200" dirty="0">
                <a:solidFill>
                  <a:schemeClr val="bg1"/>
                </a:solidFill>
                <a:latin typeface="Arial"/>
                <a:cs typeface="Arial"/>
              </a:rPr>
              <a:t>–</a:t>
            </a:r>
            <a:r>
              <a:rPr sz="1200" spc="-20" dirty="0">
                <a:solidFill>
                  <a:schemeClr val="bg1"/>
                </a:solidFill>
                <a:latin typeface="Arial"/>
                <a:cs typeface="Arial"/>
              </a:rPr>
              <a:t> </a:t>
            </a:r>
            <a:r>
              <a:rPr sz="1200" spc="-5" dirty="0">
                <a:solidFill>
                  <a:schemeClr val="bg1"/>
                </a:solidFill>
                <a:latin typeface="Arial"/>
                <a:cs typeface="Arial"/>
              </a:rPr>
              <a:t>eu-west-1</a:t>
            </a:r>
            <a:r>
              <a:rPr lang="en-US" sz="1200" spc="-5" dirty="0">
                <a:solidFill>
                  <a:schemeClr val="bg1"/>
                </a:solidFill>
                <a:latin typeface="Arial"/>
                <a:cs typeface="Arial"/>
              </a:rPr>
              <a:t>(Ire)</a:t>
            </a:r>
            <a:endParaRPr sz="1200" dirty="0">
              <a:solidFill>
                <a:schemeClr val="bg1"/>
              </a:solidFill>
              <a:latin typeface="Arial"/>
              <a:cs typeface="Arial"/>
            </a:endParaRPr>
          </a:p>
        </p:txBody>
      </p:sp>
      <p:sp>
        <p:nvSpPr>
          <p:cNvPr id="17" name="object 17"/>
          <p:cNvSpPr txBox="1"/>
          <p:nvPr/>
        </p:nvSpPr>
        <p:spPr>
          <a:xfrm>
            <a:off x="8143548" y="1274324"/>
            <a:ext cx="922655" cy="1417955"/>
          </a:xfrm>
          <a:prstGeom prst="rect">
            <a:avLst/>
          </a:prstGeom>
          <a:solidFill>
            <a:srgbClr val="232F3D"/>
          </a:solidFill>
          <a:ln w="12700">
            <a:solidFill>
              <a:schemeClr val="bg1"/>
            </a:solidFill>
          </a:ln>
        </p:spPr>
        <p:txBody>
          <a:bodyPr vert="horz" wrap="square" lIns="0" tIns="107314" rIns="0" bIns="0" rtlCol="0">
            <a:spAutoFit/>
          </a:bodyPr>
          <a:lstStyle/>
          <a:p>
            <a:pPr marL="287655" marR="95250" indent="-185420">
              <a:lnSpc>
                <a:spcPts val="1400"/>
              </a:lnSpc>
              <a:spcBef>
                <a:spcPts val="844"/>
              </a:spcBef>
            </a:pPr>
            <a:r>
              <a:rPr sz="1200" spc="-5" dirty="0">
                <a:solidFill>
                  <a:srgbClr val="00A0C8"/>
                </a:solidFill>
                <a:latin typeface="Arial"/>
                <a:cs typeface="Arial"/>
              </a:rPr>
              <a:t>A</a:t>
            </a:r>
            <a:r>
              <a:rPr sz="1200" dirty="0">
                <a:solidFill>
                  <a:srgbClr val="00A0C8"/>
                </a:solidFill>
                <a:latin typeface="Arial"/>
                <a:cs typeface="Arial"/>
              </a:rPr>
              <a:t>v</a:t>
            </a:r>
            <a:r>
              <a:rPr sz="1200" spc="-5" dirty="0">
                <a:solidFill>
                  <a:srgbClr val="00A0C8"/>
                </a:solidFill>
                <a:latin typeface="Arial"/>
                <a:cs typeface="Arial"/>
              </a:rPr>
              <a:t>ailabili</a:t>
            </a:r>
            <a:r>
              <a:rPr sz="1200" dirty="0">
                <a:solidFill>
                  <a:srgbClr val="00A0C8"/>
                </a:solidFill>
                <a:latin typeface="Arial"/>
                <a:cs typeface="Arial"/>
              </a:rPr>
              <a:t>ty  </a:t>
            </a:r>
            <a:r>
              <a:rPr sz="1200" spc="-5" dirty="0">
                <a:solidFill>
                  <a:srgbClr val="00A0C8"/>
                </a:solidFill>
                <a:latin typeface="Arial"/>
                <a:cs typeface="Arial"/>
              </a:rPr>
              <a:t>Zone</a:t>
            </a:r>
            <a:endParaRPr sz="1200">
              <a:latin typeface="Arial"/>
              <a:cs typeface="Arial"/>
            </a:endParaRPr>
          </a:p>
        </p:txBody>
      </p:sp>
      <p:sp>
        <p:nvSpPr>
          <p:cNvPr id="18" name="object 18"/>
          <p:cNvSpPr txBox="1"/>
          <p:nvPr/>
        </p:nvSpPr>
        <p:spPr>
          <a:xfrm>
            <a:off x="9172468" y="1274324"/>
            <a:ext cx="922655" cy="1417955"/>
          </a:xfrm>
          <a:prstGeom prst="rect">
            <a:avLst/>
          </a:prstGeom>
          <a:solidFill>
            <a:srgbClr val="232F3D"/>
          </a:solidFill>
          <a:ln w="12700">
            <a:solidFill>
              <a:schemeClr val="bg1"/>
            </a:solidFill>
          </a:ln>
        </p:spPr>
        <p:txBody>
          <a:bodyPr vert="horz" wrap="square" lIns="0" tIns="107314" rIns="0" bIns="0" rtlCol="0">
            <a:spAutoFit/>
          </a:bodyPr>
          <a:lstStyle/>
          <a:p>
            <a:pPr marL="287655" marR="95250" indent="-185420">
              <a:lnSpc>
                <a:spcPts val="1400"/>
              </a:lnSpc>
              <a:spcBef>
                <a:spcPts val="844"/>
              </a:spcBef>
            </a:pPr>
            <a:r>
              <a:rPr sz="1200" spc="-5" dirty="0">
                <a:solidFill>
                  <a:srgbClr val="00A0C8"/>
                </a:solidFill>
                <a:latin typeface="Arial"/>
                <a:cs typeface="Arial"/>
              </a:rPr>
              <a:t>A</a:t>
            </a:r>
            <a:r>
              <a:rPr sz="1200" dirty="0">
                <a:solidFill>
                  <a:srgbClr val="00A0C8"/>
                </a:solidFill>
                <a:latin typeface="Arial"/>
                <a:cs typeface="Arial"/>
              </a:rPr>
              <a:t>v</a:t>
            </a:r>
            <a:r>
              <a:rPr sz="1200" spc="-5" dirty="0">
                <a:solidFill>
                  <a:srgbClr val="00A0C8"/>
                </a:solidFill>
                <a:latin typeface="Arial"/>
                <a:cs typeface="Arial"/>
              </a:rPr>
              <a:t>ailabili</a:t>
            </a:r>
            <a:r>
              <a:rPr sz="1200" dirty="0">
                <a:solidFill>
                  <a:srgbClr val="00A0C8"/>
                </a:solidFill>
                <a:latin typeface="Arial"/>
                <a:cs typeface="Arial"/>
              </a:rPr>
              <a:t>ty  </a:t>
            </a:r>
            <a:r>
              <a:rPr sz="1200" spc="-5" dirty="0">
                <a:solidFill>
                  <a:srgbClr val="00A0C8"/>
                </a:solidFill>
                <a:latin typeface="Arial"/>
                <a:cs typeface="Arial"/>
              </a:rPr>
              <a:t>Zone</a:t>
            </a:r>
            <a:endParaRPr sz="1200">
              <a:latin typeface="Arial"/>
              <a:cs typeface="Arial"/>
            </a:endParaRPr>
          </a:p>
        </p:txBody>
      </p:sp>
      <p:sp>
        <p:nvSpPr>
          <p:cNvPr id="19" name="object 19"/>
          <p:cNvSpPr txBox="1"/>
          <p:nvPr/>
        </p:nvSpPr>
        <p:spPr>
          <a:xfrm>
            <a:off x="10204240" y="1274324"/>
            <a:ext cx="922655" cy="1417955"/>
          </a:xfrm>
          <a:prstGeom prst="rect">
            <a:avLst/>
          </a:prstGeom>
          <a:solidFill>
            <a:srgbClr val="232F3D"/>
          </a:solidFill>
          <a:ln w="12700">
            <a:solidFill>
              <a:schemeClr val="bg1"/>
            </a:solidFill>
          </a:ln>
        </p:spPr>
        <p:txBody>
          <a:bodyPr vert="horz" wrap="square" lIns="0" tIns="107314" rIns="0" bIns="0" rtlCol="0">
            <a:spAutoFit/>
          </a:bodyPr>
          <a:lstStyle/>
          <a:p>
            <a:pPr marL="287655" marR="95250" indent="-185420">
              <a:lnSpc>
                <a:spcPts val="1400"/>
              </a:lnSpc>
              <a:spcBef>
                <a:spcPts val="844"/>
              </a:spcBef>
            </a:pPr>
            <a:r>
              <a:rPr sz="1200" spc="-5" dirty="0">
                <a:solidFill>
                  <a:srgbClr val="00A0C8"/>
                </a:solidFill>
                <a:latin typeface="Arial"/>
                <a:cs typeface="Arial"/>
              </a:rPr>
              <a:t>A</a:t>
            </a:r>
            <a:r>
              <a:rPr sz="1200" dirty="0">
                <a:solidFill>
                  <a:srgbClr val="00A0C8"/>
                </a:solidFill>
                <a:latin typeface="Arial"/>
                <a:cs typeface="Arial"/>
              </a:rPr>
              <a:t>v</a:t>
            </a:r>
            <a:r>
              <a:rPr sz="1200" spc="-5" dirty="0">
                <a:solidFill>
                  <a:srgbClr val="00A0C8"/>
                </a:solidFill>
                <a:latin typeface="Arial"/>
                <a:cs typeface="Arial"/>
              </a:rPr>
              <a:t>ailabili</a:t>
            </a:r>
            <a:r>
              <a:rPr sz="1200" dirty="0">
                <a:solidFill>
                  <a:srgbClr val="00A0C8"/>
                </a:solidFill>
                <a:latin typeface="Arial"/>
                <a:cs typeface="Arial"/>
              </a:rPr>
              <a:t>ty  </a:t>
            </a:r>
            <a:r>
              <a:rPr sz="1200" spc="-5" dirty="0">
                <a:solidFill>
                  <a:srgbClr val="00A0C8"/>
                </a:solidFill>
                <a:latin typeface="Arial"/>
                <a:cs typeface="Arial"/>
              </a:rPr>
              <a:t>Zone</a:t>
            </a:r>
            <a:endParaRPr sz="1200">
              <a:latin typeface="Arial"/>
              <a:cs typeface="Arial"/>
            </a:endParaRPr>
          </a:p>
        </p:txBody>
      </p:sp>
      <p:sp>
        <p:nvSpPr>
          <p:cNvPr id="20" name="object 20"/>
          <p:cNvSpPr/>
          <p:nvPr/>
        </p:nvSpPr>
        <p:spPr>
          <a:xfrm>
            <a:off x="4370516" y="2166818"/>
            <a:ext cx="1062355" cy="370205"/>
          </a:xfrm>
          <a:custGeom>
            <a:avLst/>
            <a:gdLst/>
            <a:ahLst/>
            <a:cxnLst/>
            <a:rect l="l" t="t" r="r" b="b"/>
            <a:pathLst>
              <a:path w="1062354" h="370205">
                <a:moveTo>
                  <a:pt x="70775" y="0"/>
                </a:moveTo>
                <a:lnTo>
                  <a:pt x="0" y="33409"/>
                </a:lnTo>
                <a:lnTo>
                  <a:pt x="42510" y="99124"/>
                </a:lnTo>
                <a:lnTo>
                  <a:pt x="46441" y="99968"/>
                </a:lnTo>
                <a:lnTo>
                  <a:pt x="52330" y="96158"/>
                </a:lnTo>
                <a:lnTo>
                  <a:pt x="53173" y="92227"/>
                </a:lnTo>
                <a:lnTo>
                  <a:pt x="23783" y="46795"/>
                </a:lnTo>
                <a:lnTo>
                  <a:pt x="7533" y="42161"/>
                </a:lnTo>
                <a:lnTo>
                  <a:pt x="11015" y="29949"/>
                </a:lnTo>
                <a:lnTo>
                  <a:pt x="37082" y="29949"/>
                </a:lnTo>
                <a:lnTo>
                  <a:pt x="76197" y="11484"/>
                </a:lnTo>
                <a:lnTo>
                  <a:pt x="77555" y="7700"/>
                </a:lnTo>
                <a:lnTo>
                  <a:pt x="74560" y="1357"/>
                </a:lnTo>
                <a:lnTo>
                  <a:pt x="70775" y="0"/>
                </a:lnTo>
                <a:close/>
              </a:path>
              <a:path w="1062354" h="370205">
                <a:moveTo>
                  <a:pt x="27266" y="34583"/>
                </a:moveTo>
                <a:lnTo>
                  <a:pt x="18546" y="38699"/>
                </a:lnTo>
                <a:lnTo>
                  <a:pt x="23783" y="46795"/>
                </a:lnTo>
                <a:lnTo>
                  <a:pt x="56386" y="56092"/>
                </a:lnTo>
                <a:lnTo>
                  <a:pt x="59869" y="43879"/>
                </a:lnTo>
                <a:lnTo>
                  <a:pt x="27266" y="34583"/>
                </a:lnTo>
                <a:close/>
              </a:path>
              <a:path w="1062354" h="370205">
                <a:moveTo>
                  <a:pt x="11015" y="29949"/>
                </a:moveTo>
                <a:lnTo>
                  <a:pt x="7533" y="42161"/>
                </a:lnTo>
                <a:lnTo>
                  <a:pt x="23783" y="46795"/>
                </a:lnTo>
                <a:lnTo>
                  <a:pt x="20550" y="41796"/>
                </a:lnTo>
                <a:lnTo>
                  <a:pt x="11984" y="41796"/>
                </a:lnTo>
                <a:lnTo>
                  <a:pt x="14604" y="32605"/>
                </a:lnTo>
                <a:lnTo>
                  <a:pt x="20333" y="32605"/>
                </a:lnTo>
                <a:lnTo>
                  <a:pt x="11015" y="29949"/>
                </a:lnTo>
                <a:close/>
              </a:path>
              <a:path w="1062354" h="370205">
                <a:moveTo>
                  <a:pt x="14604" y="32605"/>
                </a:moveTo>
                <a:lnTo>
                  <a:pt x="11984" y="41796"/>
                </a:lnTo>
                <a:lnTo>
                  <a:pt x="18546" y="38699"/>
                </a:lnTo>
                <a:lnTo>
                  <a:pt x="14604" y="32605"/>
                </a:lnTo>
                <a:close/>
              </a:path>
              <a:path w="1062354" h="370205">
                <a:moveTo>
                  <a:pt x="18546" y="38699"/>
                </a:moveTo>
                <a:lnTo>
                  <a:pt x="11984" y="41796"/>
                </a:lnTo>
                <a:lnTo>
                  <a:pt x="20550" y="41796"/>
                </a:lnTo>
                <a:lnTo>
                  <a:pt x="18546" y="38699"/>
                </a:lnTo>
                <a:close/>
              </a:path>
              <a:path w="1062354" h="370205">
                <a:moveTo>
                  <a:pt x="20333" y="32605"/>
                </a:moveTo>
                <a:lnTo>
                  <a:pt x="14604" y="32605"/>
                </a:lnTo>
                <a:lnTo>
                  <a:pt x="18546" y="38699"/>
                </a:lnTo>
                <a:lnTo>
                  <a:pt x="27266" y="34583"/>
                </a:lnTo>
                <a:lnTo>
                  <a:pt x="20333" y="32605"/>
                </a:lnTo>
                <a:close/>
              </a:path>
              <a:path w="1062354" h="370205">
                <a:moveTo>
                  <a:pt x="37082" y="29949"/>
                </a:moveTo>
                <a:lnTo>
                  <a:pt x="11015" y="29949"/>
                </a:lnTo>
                <a:lnTo>
                  <a:pt x="27266" y="34583"/>
                </a:lnTo>
                <a:lnTo>
                  <a:pt x="37082" y="29949"/>
                </a:lnTo>
                <a:close/>
              </a:path>
              <a:path w="1062354" h="370205">
                <a:moveTo>
                  <a:pt x="96508" y="54326"/>
                </a:moveTo>
                <a:lnTo>
                  <a:pt x="93026" y="66540"/>
                </a:lnTo>
                <a:lnTo>
                  <a:pt x="141878" y="80471"/>
                </a:lnTo>
                <a:lnTo>
                  <a:pt x="145361" y="68257"/>
                </a:lnTo>
                <a:lnTo>
                  <a:pt x="96508" y="54326"/>
                </a:lnTo>
                <a:close/>
              </a:path>
              <a:path w="1062354" h="370205">
                <a:moveTo>
                  <a:pt x="182001" y="78705"/>
                </a:moveTo>
                <a:lnTo>
                  <a:pt x="178517" y="90919"/>
                </a:lnTo>
                <a:lnTo>
                  <a:pt x="227370" y="104849"/>
                </a:lnTo>
                <a:lnTo>
                  <a:pt x="230852" y="92636"/>
                </a:lnTo>
                <a:lnTo>
                  <a:pt x="182001" y="78705"/>
                </a:lnTo>
                <a:close/>
              </a:path>
              <a:path w="1062354" h="370205">
                <a:moveTo>
                  <a:pt x="267492" y="103084"/>
                </a:moveTo>
                <a:lnTo>
                  <a:pt x="264010" y="115298"/>
                </a:lnTo>
                <a:lnTo>
                  <a:pt x="312863" y="129228"/>
                </a:lnTo>
                <a:lnTo>
                  <a:pt x="316345" y="117015"/>
                </a:lnTo>
                <a:lnTo>
                  <a:pt x="267492" y="103084"/>
                </a:lnTo>
                <a:close/>
              </a:path>
              <a:path w="1062354" h="370205">
                <a:moveTo>
                  <a:pt x="352985" y="127463"/>
                </a:moveTo>
                <a:lnTo>
                  <a:pt x="349501" y="139675"/>
                </a:lnTo>
                <a:lnTo>
                  <a:pt x="398354" y="153606"/>
                </a:lnTo>
                <a:lnTo>
                  <a:pt x="401836" y="141394"/>
                </a:lnTo>
                <a:lnTo>
                  <a:pt x="352985" y="127463"/>
                </a:lnTo>
                <a:close/>
              </a:path>
              <a:path w="1062354" h="370205">
                <a:moveTo>
                  <a:pt x="438476" y="151842"/>
                </a:moveTo>
                <a:lnTo>
                  <a:pt x="434994" y="164054"/>
                </a:lnTo>
                <a:lnTo>
                  <a:pt x="483847" y="177985"/>
                </a:lnTo>
                <a:lnTo>
                  <a:pt x="487329" y="165773"/>
                </a:lnTo>
                <a:lnTo>
                  <a:pt x="438476" y="151842"/>
                </a:lnTo>
                <a:close/>
              </a:path>
              <a:path w="1062354" h="370205">
                <a:moveTo>
                  <a:pt x="523968" y="176220"/>
                </a:moveTo>
                <a:lnTo>
                  <a:pt x="520486" y="188433"/>
                </a:lnTo>
                <a:lnTo>
                  <a:pt x="569338" y="202364"/>
                </a:lnTo>
                <a:lnTo>
                  <a:pt x="572820" y="190150"/>
                </a:lnTo>
                <a:lnTo>
                  <a:pt x="523968" y="176220"/>
                </a:lnTo>
                <a:close/>
              </a:path>
              <a:path w="1062354" h="370205">
                <a:moveTo>
                  <a:pt x="609460" y="200599"/>
                </a:moveTo>
                <a:lnTo>
                  <a:pt x="605977" y="212812"/>
                </a:lnTo>
                <a:lnTo>
                  <a:pt x="654831" y="226743"/>
                </a:lnTo>
                <a:lnTo>
                  <a:pt x="658313" y="214529"/>
                </a:lnTo>
                <a:lnTo>
                  <a:pt x="609460" y="200599"/>
                </a:lnTo>
                <a:close/>
              </a:path>
              <a:path w="1062354" h="370205">
                <a:moveTo>
                  <a:pt x="694952" y="224977"/>
                </a:moveTo>
                <a:lnTo>
                  <a:pt x="691470" y="237191"/>
                </a:lnTo>
                <a:lnTo>
                  <a:pt x="740322" y="251122"/>
                </a:lnTo>
                <a:lnTo>
                  <a:pt x="743805" y="238908"/>
                </a:lnTo>
                <a:lnTo>
                  <a:pt x="694952" y="224977"/>
                </a:lnTo>
                <a:close/>
              </a:path>
              <a:path w="1062354" h="370205">
                <a:moveTo>
                  <a:pt x="780445" y="249356"/>
                </a:moveTo>
                <a:lnTo>
                  <a:pt x="776961" y="261570"/>
                </a:lnTo>
                <a:lnTo>
                  <a:pt x="825814" y="275501"/>
                </a:lnTo>
                <a:lnTo>
                  <a:pt x="829297" y="263287"/>
                </a:lnTo>
                <a:lnTo>
                  <a:pt x="780445" y="249356"/>
                </a:lnTo>
                <a:close/>
              </a:path>
              <a:path w="1062354" h="370205">
                <a:moveTo>
                  <a:pt x="865936" y="273735"/>
                </a:moveTo>
                <a:lnTo>
                  <a:pt x="862454" y="285948"/>
                </a:lnTo>
                <a:lnTo>
                  <a:pt x="911307" y="299878"/>
                </a:lnTo>
                <a:lnTo>
                  <a:pt x="914789" y="287666"/>
                </a:lnTo>
                <a:lnTo>
                  <a:pt x="865936" y="273735"/>
                </a:lnTo>
                <a:close/>
              </a:path>
              <a:path w="1062354" h="370205">
                <a:moveTo>
                  <a:pt x="1034540" y="335020"/>
                </a:moveTo>
                <a:lnTo>
                  <a:pt x="985610" y="358118"/>
                </a:lnTo>
                <a:lnTo>
                  <a:pt x="984252" y="361903"/>
                </a:lnTo>
                <a:lnTo>
                  <a:pt x="987245" y="368245"/>
                </a:lnTo>
                <a:lnTo>
                  <a:pt x="991030" y="369603"/>
                </a:lnTo>
                <a:lnTo>
                  <a:pt x="1054473" y="339653"/>
                </a:lnTo>
                <a:lnTo>
                  <a:pt x="1050790" y="339653"/>
                </a:lnTo>
                <a:lnTo>
                  <a:pt x="1034540" y="335020"/>
                </a:lnTo>
                <a:close/>
              </a:path>
              <a:path w="1062354" h="370205">
                <a:moveTo>
                  <a:pt x="1043260" y="330903"/>
                </a:moveTo>
                <a:lnTo>
                  <a:pt x="1034540" y="335020"/>
                </a:lnTo>
                <a:lnTo>
                  <a:pt x="1050790" y="339653"/>
                </a:lnTo>
                <a:lnTo>
                  <a:pt x="1051548" y="336997"/>
                </a:lnTo>
                <a:lnTo>
                  <a:pt x="1047202" y="336997"/>
                </a:lnTo>
                <a:lnTo>
                  <a:pt x="1043260" y="330903"/>
                </a:lnTo>
                <a:close/>
              </a:path>
              <a:path w="1062354" h="370205">
                <a:moveTo>
                  <a:pt x="1015366" y="269634"/>
                </a:moveTo>
                <a:lnTo>
                  <a:pt x="1009477" y="273444"/>
                </a:lnTo>
                <a:lnTo>
                  <a:pt x="1008634" y="277375"/>
                </a:lnTo>
                <a:lnTo>
                  <a:pt x="1038023" y="322806"/>
                </a:lnTo>
                <a:lnTo>
                  <a:pt x="1054273" y="327441"/>
                </a:lnTo>
                <a:lnTo>
                  <a:pt x="1050790" y="339653"/>
                </a:lnTo>
                <a:lnTo>
                  <a:pt x="1054473" y="339653"/>
                </a:lnTo>
                <a:lnTo>
                  <a:pt x="1061807" y="336191"/>
                </a:lnTo>
                <a:lnTo>
                  <a:pt x="1019296" y="270478"/>
                </a:lnTo>
                <a:lnTo>
                  <a:pt x="1015366" y="269634"/>
                </a:lnTo>
                <a:close/>
              </a:path>
              <a:path w="1062354" h="370205">
                <a:moveTo>
                  <a:pt x="1049822" y="327806"/>
                </a:moveTo>
                <a:lnTo>
                  <a:pt x="1043260" y="330903"/>
                </a:lnTo>
                <a:lnTo>
                  <a:pt x="1047202" y="336997"/>
                </a:lnTo>
                <a:lnTo>
                  <a:pt x="1049822" y="327806"/>
                </a:lnTo>
                <a:close/>
              </a:path>
              <a:path w="1062354" h="370205">
                <a:moveTo>
                  <a:pt x="1054170" y="327806"/>
                </a:moveTo>
                <a:lnTo>
                  <a:pt x="1049822" y="327806"/>
                </a:lnTo>
                <a:lnTo>
                  <a:pt x="1047202" y="336997"/>
                </a:lnTo>
                <a:lnTo>
                  <a:pt x="1051548" y="336997"/>
                </a:lnTo>
                <a:lnTo>
                  <a:pt x="1054170" y="327806"/>
                </a:lnTo>
                <a:close/>
              </a:path>
              <a:path w="1062354" h="370205">
                <a:moveTo>
                  <a:pt x="1036920" y="322492"/>
                </a:moveTo>
                <a:lnTo>
                  <a:pt x="1033438" y="334705"/>
                </a:lnTo>
                <a:lnTo>
                  <a:pt x="1034540" y="335020"/>
                </a:lnTo>
                <a:lnTo>
                  <a:pt x="1043260" y="330903"/>
                </a:lnTo>
                <a:lnTo>
                  <a:pt x="1038023" y="322806"/>
                </a:lnTo>
                <a:lnTo>
                  <a:pt x="1036920" y="322492"/>
                </a:lnTo>
                <a:close/>
              </a:path>
              <a:path w="1062354" h="370205">
                <a:moveTo>
                  <a:pt x="1038023" y="322806"/>
                </a:moveTo>
                <a:lnTo>
                  <a:pt x="1043260" y="330903"/>
                </a:lnTo>
                <a:lnTo>
                  <a:pt x="1049822" y="327806"/>
                </a:lnTo>
                <a:lnTo>
                  <a:pt x="1054170" y="327806"/>
                </a:lnTo>
                <a:lnTo>
                  <a:pt x="1054273" y="327441"/>
                </a:lnTo>
                <a:lnTo>
                  <a:pt x="1038023" y="322806"/>
                </a:lnTo>
                <a:close/>
              </a:path>
              <a:path w="1062354" h="370205">
                <a:moveTo>
                  <a:pt x="951429" y="298114"/>
                </a:moveTo>
                <a:lnTo>
                  <a:pt x="947945" y="310327"/>
                </a:lnTo>
                <a:lnTo>
                  <a:pt x="996798" y="324257"/>
                </a:lnTo>
                <a:lnTo>
                  <a:pt x="1000281" y="312045"/>
                </a:lnTo>
                <a:lnTo>
                  <a:pt x="951429" y="298114"/>
                </a:lnTo>
                <a:close/>
              </a:path>
            </a:pathLst>
          </a:custGeom>
          <a:solidFill>
            <a:srgbClr val="8FA7C4"/>
          </a:solidFill>
          <a:ln>
            <a:solidFill>
              <a:schemeClr val="bg1"/>
            </a:solidFill>
          </a:ln>
        </p:spPr>
        <p:txBody>
          <a:bodyPr wrap="square" lIns="0" tIns="0" rIns="0" bIns="0" rtlCol="0"/>
          <a:lstStyle/>
          <a:p>
            <a:endParaRPr/>
          </a:p>
        </p:txBody>
      </p:sp>
      <p:grpSp>
        <p:nvGrpSpPr>
          <p:cNvPr id="21" name="object 21"/>
          <p:cNvGrpSpPr/>
          <p:nvPr/>
        </p:nvGrpSpPr>
        <p:grpSpPr>
          <a:xfrm>
            <a:off x="5486895" y="1958320"/>
            <a:ext cx="2406650" cy="2141220"/>
            <a:chOff x="5486895" y="1958320"/>
            <a:chExt cx="2406650" cy="2141220"/>
          </a:xfrm>
        </p:grpSpPr>
        <p:pic>
          <p:nvPicPr>
            <p:cNvPr id="22" name="object 22"/>
            <p:cNvPicPr/>
            <p:nvPr/>
          </p:nvPicPr>
          <p:blipFill>
            <a:blip r:embed="rId3" cstate="print"/>
            <a:stretch>
              <a:fillRect/>
            </a:stretch>
          </p:blipFill>
          <p:spPr>
            <a:xfrm>
              <a:off x="5486895" y="2027221"/>
              <a:ext cx="1329576" cy="1329576"/>
            </a:xfrm>
            <a:prstGeom prst="rect">
              <a:avLst/>
            </a:prstGeom>
            <a:ln>
              <a:solidFill>
                <a:schemeClr val="bg1"/>
              </a:solidFill>
            </a:ln>
          </p:spPr>
        </p:pic>
        <p:sp>
          <p:nvSpPr>
            <p:cNvPr id="23" name="object 23"/>
            <p:cNvSpPr/>
            <p:nvPr/>
          </p:nvSpPr>
          <p:spPr>
            <a:xfrm>
              <a:off x="6134519" y="1958327"/>
              <a:ext cx="1758950" cy="2141220"/>
            </a:xfrm>
            <a:custGeom>
              <a:avLst/>
              <a:gdLst/>
              <a:ahLst/>
              <a:cxnLst/>
              <a:rect l="l" t="t" r="r" b="b"/>
              <a:pathLst>
                <a:path w="1758950" h="2141220">
                  <a:moveTo>
                    <a:pt x="57886" y="2063292"/>
                  </a:moveTo>
                  <a:lnTo>
                    <a:pt x="45186" y="2063292"/>
                  </a:lnTo>
                  <a:lnTo>
                    <a:pt x="45186" y="2114092"/>
                  </a:lnTo>
                  <a:lnTo>
                    <a:pt x="57886" y="2114092"/>
                  </a:lnTo>
                  <a:lnTo>
                    <a:pt x="57886" y="2063292"/>
                  </a:lnTo>
                  <a:close/>
                </a:path>
                <a:path w="1758950" h="2141220">
                  <a:moveTo>
                    <a:pt x="57886" y="1974392"/>
                  </a:moveTo>
                  <a:lnTo>
                    <a:pt x="45186" y="1974392"/>
                  </a:lnTo>
                  <a:lnTo>
                    <a:pt x="45186" y="2025192"/>
                  </a:lnTo>
                  <a:lnTo>
                    <a:pt x="57886" y="2025192"/>
                  </a:lnTo>
                  <a:lnTo>
                    <a:pt x="57886" y="1974392"/>
                  </a:lnTo>
                  <a:close/>
                </a:path>
                <a:path w="1758950" h="2141220">
                  <a:moveTo>
                    <a:pt x="57886" y="1885492"/>
                  </a:moveTo>
                  <a:lnTo>
                    <a:pt x="45186" y="1885492"/>
                  </a:lnTo>
                  <a:lnTo>
                    <a:pt x="45186" y="1936292"/>
                  </a:lnTo>
                  <a:lnTo>
                    <a:pt x="57886" y="1936292"/>
                  </a:lnTo>
                  <a:lnTo>
                    <a:pt x="57886" y="1885492"/>
                  </a:lnTo>
                  <a:close/>
                </a:path>
                <a:path w="1758950" h="2141220">
                  <a:moveTo>
                    <a:pt x="57886" y="1796592"/>
                  </a:moveTo>
                  <a:lnTo>
                    <a:pt x="45186" y="1796592"/>
                  </a:lnTo>
                  <a:lnTo>
                    <a:pt x="45186" y="1847392"/>
                  </a:lnTo>
                  <a:lnTo>
                    <a:pt x="57886" y="1847392"/>
                  </a:lnTo>
                  <a:lnTo>
                    <a:pt x="57886" y="1796592"/>
                  </a:lnTo>
                  <a:close/>
                </a:path>
                <a:path w="1758950" h="2141220">
                  <a:moveTo>
                    <a:pt x="57886" y="1707692"/>
                  </a:moveTo>
                  <a:lnTo>
                    <a:pt x="45186" y="1707692"/>
                  </a:lnTo>
                  <a:lnTo>
                    <a:pt x="45186" y="1758492"/>
                  </a:lnTo>
                  <a:lnTo>
                    <a:pt x="57886" y="1758492"/>
                  </a:lnTo>
                  <a:lnTo>
                    <a:pt x="57886" y="1707692"/>
                  </a:lnTo>
                  <a:close/>
                </a:path>
                <a:path w="1758950" h="2141220">
                  <a:moveTo>
                    <a:pt x="57886" y="1618792"/>
                  </a:moveTo>
                  <a:lnTo>
                    <a:pt x="45186" y="1618792"/>
                  </a:lnTo>
                  <a:lnTo>
                    <a:pt x="45186" y="1669592"/>
                  </a:lnTo>
                  <a:lnTo>
                    <a:pt x="57886" y="1669592"/>
                  </a:lnTo>
                  <a:lnTo>
                    <a:pt x="57886" y="1618792"/>
                  </a:lnTo>
                  <a:close/>
                </a:path>
                <a:path w="1758950" h="2141220">
                  <a:moveTo>
                    <a:pt x="57886" y="1529892"/>
                  </a:moveTo>
                  <a:lnTo>
                    <a:pt x="45186" y="1529892"/>
                  </a:lnTo>
                  <a:lnTo>
                    <a:pt x="45186" y="1580692"/>
                  </a:lnTo>
                  <a:lnTo>
                    <a:pt x="57886" y="1580692"/>
                  </a:lnTo>
                  <a:lnTo>
                    <a:pt x="57886" y="1529892"/>
                  </a:lnTo>
                  <a:close/>
                </a:path>
                <a:path w="1758950" h="2141220">
                  <a:moveTo>
                    <a:pt x="57886" y="1440992"/>
                  </a:moveTo>
                  <a:lnTo>
                    <a:pt x="45186" y="1440992"/>
                  </a:lnTo>
                  <a:lnTo>
                    <a:pt x="45186" y="1491792"/>
                  </a:lnTo>
                  <a:lnTo>
                    <a:pt x="57886" y="1491792"/>
                  </a:lnTo>
                  <a:lnTo>
                    <a:pt x="57886" y="1440992"/>
                  </a:lnTo>
                  <a:close/>
                </a:path>
                <a:path w="1758950" h="2141220">
                  <a:moveTo>
                    <a:pt x="57886" y="1352092"/>
                  </a:moveTo>
                  <a:lnTo>
                    <a:pt x="45186" y="1352092"/>
                  </a:lnTo>
                  <a:lnTo>
                    <a:pt x="45186" y="1402892"/>
                  </a:lnTo>
                  <a:lnTo>
                    <a:pt x="57886" y="1402892"/>
                  </a:lnTo>
                  <a:lnTo>
                    <a:pt x="57886" y="1352092"/>
                  </a:lnTo>
                  <a:close/>
                </a:path>
                <a:path w="1758950" h="2141220">
                  <a:moveTo>
                    <a:pt x="103073" y="2081796"/>
                  </a:moveTo>
                  <a:lnTo>
                    <a:pt x="102806" y="2077796"/>
                  </a:lnTo>
                  <a:lnTo>
                    <a:pt x="97523" y="2073173"/>
                  </a:lnTo>
                  <a:lnTo>
                    <a:pt x="93522" y="2073440"/>
                  </a:lnTo>
                  <a:lnTo>
                    <a:pt x="51536" y="2121420"/>
                  </a:lnTo>
                  <a:lnTo>
                    <a:pt x="9563" y="2073440"/>
                  </a:lnTo>
                  <a:lnTo>
                    <a:pt x="5549" y="2073173"/>
                  </a:lnTo>
                  <a:lnTo>
                    <a:pt x="266" y="2077796"/>
                  </a:lnTo>
                  <a:lnTo>
                    <a:pt x="0" y="2081796"/>
                  </a:lnTo>
                  <a:lnTo>
                    <a:pt x="51536" y="2140699"/>
                  </a:lnTo>
                  <a:lnTo>
                    <a:pt x="63639" y="2126881"/>
                  </a:lnTo>
                  <a:lnTo>
                    <a:pt x="103073" y="2081796"/>
                  </a:lnTo>
                  <a:close/>
                </a:path>
                <a:path w="1758950" h="2141220">
                  <a:moveTo>
                    <a:pt x="103073" y="1312443"/>
                  </a:moveTo>
                  <a:lnTo>
                    <a:pt x="59969" y="1263192"/>
                  </a:lnTo>
                  <a:lnTo>
                    <a:pt x="51536" y="1253540"/>
                  </a:lnTo>
                  <a:lnTo>
                    <a:pt x="0" y="1312443"/>
                  </a:lnTo>
                  <a:lnTo>
                    <a:pt x="266" y="1316456"/>
                  </a:lnTo>
                  <a:lnTo>
                    <a:pt x="5549" y="1321079"/>
                  </a:lnTo>
                  <a:lnTo>
                    <a:pt x="9550" y="1320812"/>
                  </a:lnTo>
                  <a:lnTo>
                    <a:pt x="45186" y="1280083"/>
                  </a:lnTo>
                  <a:lnTo>
                    <a:pt x="45186" y="1313992"/>
                  </a:lnTo>
                  <a:lnTo>
                    <a:pt x="57886" y="1313992"/>
                  </a:lnTo>
                  <a:lnTo>
                    <a:pt x="57886" y="1280083"/>
                  </a:lnTo>
                  <a:lnTo>
                    <a:pt x="93522" y="1320812"/>
                  </a:lnTo>
                  <a:lnTo>
                    <a:pt x="97523" y="1321079"/>
                  </a:lnTo>
                  <a:lnTo>
                    <a:pt x="102806" y="1316456"/>
                  </a:lnTo>
                  <a:lnTo>
                    <a:pt x="103073" y="1312443"/>
                  </a:lnTo>
                  <a:close/>
                </a:path>
                <a:path w="1758950" h="2141220">
                  <a:moveTo>
                    <a:pt x="671576" y="528891"/>
                  </a:moveTo>
                  <a:lnTo>
                    <a:pt x="669772" y="525297"/>
                  </a:lnTo>
                  <a:lnTo>
                    <a:pt x="637933" y="514629"/>
                  </a:lnTo>
                  <a:lnTo>
                    <a:pt x="628777" y="511568"/>
                  </a:lnTo>
                  <a:lnTo>
                    <a:pt x="609320" y="505053"/>
                  </a:lnTo>
                  <a:lnTo>
                    <a:pt x="610450" y="502742"/>
                  </a:lnTo>
                  <a:lnTo>
                    <a:pt x="610577" y="502488"/>
                  </a:lnTo>
                  <a:lnTo>
                    <a:pt x="637413" y="447814"/>
                  </a:lnTo>
                  <a:lnTo>
                    <a:pt x="636117" y="444017"/>
                  </a:lnTo>
                  <a:lnTo>
                    <a:pt x="629818" y="440918"/>
                  </a:lnTo>
                  <a:lnTo>
                    <a:pt x="626008" y="442226"/>
                  </a:lnTo>
                  <a:lnTo>
                    <a:pt x="591527" y="512483"/>
                  </a:lnTo>
                  <a:lnTo>
                    <a:pt x="665746" y="537337"/>
                  </a:lnTo>
                  <a:lnTo>
                    <a:pt x="669340" y="535546"/>
                  </a:lnTo>
                  <a:lnTo>
                    <a:pt x="671576" y="528891"/>
                  </a:lnTo>
                  <a:close/>
                </a:path>
                <a:path w="1758950" h="2141220">
                  <a:moveTo>
                    <a:pt x="685914" y="479933"/>
                  </a:moveTo>
                  <a:lnTo>
                    <a:pt x="681024" y="468210"/>
                  </a:lnTo>
                  <a:lnTo>
                    <a:pt x="634149" y="487794"/>
                  </a:lnTo>
                  <a:lnTo>
                    <a:pt x="639051" y="499516"/>
                  </a:lnTo>
                  <a:lnTo>
                    <a:pt x="685914" y="479933"/>
                  </a:lnTo>
                  <a:close/>
                </a:path>
                <a:path w="1758950" h="2141220">
                  <a:moveTo>
                    <a:pt x="767943" y="445668"/>
                  </a:moveTo>
                  <a:lnTo>
                    <a:pt x="763054" y="433946"/>
                  </a:lnTo>
                  <a:lnTo>
                    <a:pt x="716178" y="453529"/>
                  </a:lnTo>
                  <a:lnTo>
                    <a:pt x="721080" y="465239"/>
                  </a:lnTo>
                  <a:lnTo>
                    <a:pt x="767943" y="445668"/>
                  </a:lnTo>
                  <a:close/>
                </a:path>
                <a:path w="1758950" h="2141220">
                  <a:moveTo>
                    <a:pt x="849972" y="411391"/>
                  </a:moveTo>
                  <a:lnTo>
                    <a:pt x="845083" y="399669"/>
                  </a:lnTo>
                  <a:lnTo>
                    <a:pt x="798207" y="419252"/>
                  </a:lnTo>
                  <a:lnTo>
                    <a:pt x="803109" y="430974"/>
                  </a:lnTo>
                  <a:lnTo>
                    <a:pt x="849972" y="411391"/>
                  </a:lnTo>
                  <a:close/>
                </a:path>
                <a:path w="1758950" h="2141220">
                  <a:moveTo>
                    <a:pt x="932002" y="377126"/>
                  </a:moveTo>
                  <a:lnTo>
                    <a:pt x="927112" y="365404"/>
                  </a:lnTo>
                  <a:lnTo>
                    <a:pt x="880237" y="384987"/>
                  </a:lnTo>
                  <a:lnTo>
                    <a:pt x="885139" y="396709"/>
                  </a:lnTo>
                  <a:lnTo>
                    <a:pt x="932002" y="377126"/>
                  </a:lnTo>
                  <a:close/>
                </a:path>
                <a:path w="1758950" h="2141220">
                  <a:moveTo>
                    <a:pt x="1014031" y="342849"/>
                  </a:moveTo>
                  <a:lnTo>
                    <a:pt x="1009142" y="331127"/>
                  </a:lnTo>
                  <a:lnTo>
                    <a:pt x="962266" y="350710"/>
                  </a:lnTo>
                  <a:lnTo>
                    <a:pt x="967155" y="362432"/>
                  </a:lnTo>
                  <a:lnTo>
                    <a:pt x="1014031" y="342849"/>
                  </a:lnTo>
                  <a:close/>
                </a:path>
                <a:path w="1758950" h="2141220">
                  <a:moveTo>
                    <a:pt x="1096060" y="308584"/>
                  </a:moveTo>
                  <a:lnTo>
                    <a:pt x="1091171" y="296862"/>
                  </a:lnTo>
                  <a:lnTo>
                    <a:pt x="1044295" y="316445"/>
                  </a:lnTo>
                  <a:lnTo>
                    <a:pt x="1049185" y="328168"/>
                  </a:lnTo>
                  <a:lnTo>
                    <a:pt x="1096060" y="308584"/>
                  </a:lnTo>
                  <a:close/>
                </a:path>
                <a:path w="1758950" h="2141220">
                  <a:moveTo>
                    <a:pt x="1178090" y="274307"/>
                  </a:moveTo>
                  <a:lnTo>
                    <a:pt x="1173200" y="262597"/>
                  </a:lnTo>
                  <a:lnTo>
                    <a:pt x="1126324" y="282181"/>
                  </a:lnTo>
                  <a:lnTo>
                    <a:pt x="1131214" y="293890"/>
                  </a:lnTo>
                  <a:lnTo>
                    <a:pt x="1178090" y="274307"/>
                  </a:lnTo>
                  <a:close/>
                </a:path>
                <a:path w="1758950" h="2141220">
                  <a:moveTo>
                    <a:pt x="1260119" y="240042"/>
                  </a:moveTo>
                  <a:lnTo>
                    <a:pt x="1255229" y="228320"/>
                  </a:lnTo>
                  <a:lnTo>
                    <a:pt x="1208354" y="247904"/>
                  </a:lnTo>
                  <a:lnTo>
                    <a:pt x="1213243" y="259626"/>
                  </a:lnTo>
                  <a:lnTo>
                    <a:pt x="1260119" y="240042"/>
                  </a:lnTo>
                  <a:close/>
                </a:path>
                <a:path w="1758950" h="2141220">
                  <a:moveTo>
                    <a:pt x="1342148" y="205765"/>
                  </a:moveTo>
                  <a:lnTo>
                    <a:pt x="1337259" y="194056"/>
                  </a:lnTo>
                  <a:lnTo>
                    <a:pt x="1290383" y="213639"/>
                  </a:lnTo>
                  <a:lnTo>
                    <a:pt x="1295273" y="225348"/>
                  </a:lnTo>
                  <a:lnTo>
                    <a:pt x="1342148" y="205765"/>
                  </a:lnTo>
                  <a:close/>
                </a:path>
                <a:path w="1758950" h="2141220">
                  <a:moveTo>
                    <a:pt x="1424178" y="171500"/>
                  </a:moveTo>
                  <a:lnTo>
                    <a:pt x="1419288" y="159778"/>
                  </a:lnTo>
                  <a:lnTo>
                    <a:pt x="1372412" y="179362"/>
                  </a:lnTo>
                  <a:lnTo>
                    <a:pt x="1377302" y="191084"/>
                  </a:lnTo>
                  <a:lnTo>
                    <a:pt x="1424178" y="171500"/>
                  </a:lnTo>
                  <a:close/>
                </a:path>
                <a:path w="1758950" h="2141220">
                  <a:moveTo>
                    <a:pt x="1506207" y="137236"/>
                  </a:moveTo>
                  <a:lnTo>
                    <a:pt x="1501317" y="125514"/>
                  </a:lnTo>
                  <a:lnTo>
                    <a:pt x="1454442" y="145097"/>
                  </a:lnTo>
                  <a:lnTo>
                    <a:pt x="1459331" y="156819"/>
                  </a:lnTo>
                  <a:lnTo>
                    <a:pt x="1506207" y="137236"/>
                  </a:lnTo>
                  <a:close/>
                </a:path>
                <a:path w="1758950" h="2141220">
                  <a:moveTo>
                    <a:pt x="1588236" y="102958"/>
                  </a:moveTo>
                  <a:lnTo>
                    <a:pt x="1583347" y="91236"/>
                  </a:lnTo>
                  <a:lnTo>
                    <a:pt x="1536471" y="110820"/>
                  </a:lnTo>
                  <a:lnTo>
                    <a:pt x="1541360" y="122542"/>
                  </a:lnTo>
                  <a:lnTo>
                    <a:pt x="1588236" y="102958"/>
                  </a:lnTo>
                  <a:close/>
                </a:path>
                <a:path w="1758950" h="2141220">
                  <a:moveTo>
                    <a:pt x="1670265" y="68694"/>
                  </a:moveTo>
                  <a:lnTo>
                    <a:pt x="1665376" y="56972"/>
                  </a:lnTo>
                  <a:lnTo>
                    <a:pt x="1618500" y="76555"/>
                  </a:lnTo>
                  <a:lnTo>
                    <a:pt x="1623390" y="88277"/>
                  </a:lnTo>
                  <a:lnTo>
                    <a:pt x="1670265" y="68694"/>
                  </a:lnTo>
                  <a:close/>
                </a:path>
                <a:path w="1758950" h="2141220">
                  <a:moveTo>
                    <a:pt x="1758734" y="24853"/>
                  </a:moveTo>
                  <a:lnTo>
                    <a:pt x="1752320" y="22707"/>
                  </a:lnTo>
                  <a:lnTo>
                    <a:pt x="1684515" y="0"/>
                  </a:lnTo>
                  <a:lnTo>
                    <a:pt x="1680921" y="1790"/>
                  </a:lnTo>
                  <a:lnTo>
                    <a:pt x="1678698" y="8445"/>
                  </a:lnTo>
                  <a:lnTo>
                    <a:pt x="1680489" y="12039"/>
                  </a:lnTo>
                  <a:lnTo>
                    <a:pt x="1731797" y="29222"/>
                  </a:lnTo>
                  <a:lnTo>
                    <a:pt x="1700530" y="42291"/>
                  </a:lnTo>
                  <a:lnTo>
                    <a:pt x="1705419" y="54000"/>
                  </a:lnTo>
                  <a:lnTo>
                    <a:pt x="1736686" y="40944"/>
                  </a:lnTo>
                  <a:lnTo>
                    <a:pt x="1712849" y="89509"/>
                  </a:lnTo>
                  <a:lnTo>
                    <a:pt x="1714157" y="93319"/>
                  </a:lnTo>
                  <a:lnTo>
                    <a:pt x="1720456" y="96405"/>
                  </a:lnTo>
                  <a:lnTo>
                    <a:pt x="1724253" y="95110"/>
                  </a:lnTo>
                  <a:lnTo>
                    <a:pt x="1758734" y="24853"/>
                  </a:lnTo>
                  <a:close/>
                </a:path>
              </a:pathLst>
            </a:custGeom>
            <a:solidFill>
              <a:srgbClr val="8FA7C4"/>
            </a:solidFill>
            <a:ln>
              <a:solidFill>
                <a:schemeClr val="bg1"/>
              </a:solidFill>
            </a:ln>
          </p:spPr>
          <p:txBody>
            <a:bodyPr wrap="square" lIns="0" tIns="0" rIns="0" bIns="0" rtlCol="0"/>
            <a:lstStyle/>
            <a:p>
              <a:endParaRPr/>
            </a:p>
          </p:txBody>
        </p:sp>
      </p:grpSp>
      <p:sp>
        <p:nvSpPr>
          <p:cNvPr id="24" name="object 24"/>
          <p:cNvSpPr txBox="1"/>
          <p:nvPr/>
        </p:nvSpPr>
        <p:spPr>
          <a:xfrm>
            <a:off x="5268797" y="889000"/>
            <a:ext cx="1929130" cy="617220"/>
          </a:xfrm>
          <a:prstGeom prst="rect">
            <a:avLst/>
          </a:prstGeom>
          <a:ln>
            <a:solidFill>
              <a:schemeClr val="bg1"/>
            </a:solidFill>
          </a:ln>
        </p:spPr>
        <p:txBody>
          <a:bodyPr vert="horz" wrap="square" lIns="0" tIns="13970" rIns="0" bIns="0" rtlCol="0">
            <a:spAutoFit/>
          </a:bodyPr>
          <a:lstStyle/>
          <a:p>
            <a:pPr marL="12700" marR="5080" algn="ctr">
              <a:lnSpc>
                <a:spcPct val="99400"/>
              </a:lnSpc>
              <a:spcBef>
                <a:spcPts val="110"/>
              </a:spcBef>
            </a:pPr>
            <a:r>
              <a:rPr sz="1300" spc="-5" dirty="0">
                <a:solidFill>
                  <a:srgbClr val="FFFFFF"/>
                </a:solidFill>
                <a:latin typeface="Arial"/>
                <a:cs typeface="Arial"/>
              </a:rPr>
              <a:t>Every region is </a:t>
            </a:r>
            <a:r>
              <a:rPr sz="1300" dirty="0">
                <a:solidFill>
                  <a:srgbClr val="FFFFFF"/>
                </a:solidFill>
                <a:latin typeface="Arial"/>
                <a:cs typeface="Arial"/>
              </a:rPr>
              <a:t>connected </a:t>
            </a:r>
            <a:r>
              <a:rPr sz="1300" spc="-350" dirty="0">
                <a:solidFill>
                  <a:srgbClr val="FFFFFF"/>
                </a:solidFill>
                <a:latin typeface="Arial"/>
                <a:cs typeface="Arial"/>
              </a:rPr>
              <a:t> </a:t>
            </a:r>
            <a:r>
              <a:rPr sz="1300" spc="-5" dirty="0">
                <a:solidFill>
                  <a:srgbClr val="FFFFFF"/>
                </a:solidFill>
                <a:latin typeface="Arial"/>
                <a:cs typeface="Arial"/>
              </a:rPr>
              <a:t>via </a:t>
            </a:r>
            <a:r>
              <a:rPr sz="1300" dirty="0">
                <a:solidFill>
                  <a:srgbClr val="FFFFFF"/>
                </a:solidFill>
                <a:latin typeface="Arial"/>
                <a:cs typeface="Arial"/>
              </a:rPr>
              <a:t>a </a:t>
            </a:r>
            <a:r>
              <a:rPr sz="1300" spc="-5" dirty="0">
                <a:solidFill>
                  <a:srgbClr val="FFFFFF"/>
                </a:solidFill>
                <a:latin typeface="Arial"/>
                <a:cs typeface="Arial"/>
              </a:rPr>
              <a:t>high bandwidth, fully </a:t>
            </a:r>
            <a:r>
              <a:rPr sz="1300" spc="-350" dirty="0">
                <a:solidFill>
                  <a:srgbClr val="FFFFFF"/>
                </a:solidFill>
                <a:latin typeface="Arial"/>
                <a:cs typeface="Arial"/>
              </a:rPr>
              <a:t> </a:t>
            </a:r>
            <a:r>
              <a:rPr sz="1300" dirty="0">
                <a:solidFill>
                  <a:srgbClr val="FFFFFF"/>
                </a:solidFill>
                <a:latin typeface="Arial"/>
                <a:cs typeface="Arial"/>
              </a:rPr>
              <a:t>redundant</a:t>
            </a:r>
            <a:r>
              <a:rPr sz="1300" spc="-10" dirty="0">
                <a:solidFill>
                  <a:srgbClr val="FFFFFF"/>
                </a:solidFill>
                <a:latin typeface="Arial"/>
                <a:cs typeface="Arial"/>
              </a:rPr>
              <a:t> </a:t>
            </a:r>
            <a:r>
              <a:rPr sz="1300" spc="-5" dirty="0">
                <a:solidFill>
                  <a:srgbClr val="FFFFFF"/>
                </a:solidFill>
                <a:latin typeface="Arial"/>
                <a:cs typeface="Arial"/>
              </a:rPr>
              <a:t>network</a:t>
            </a:r>
            <a:endParaRPr sz="1300">
              <a:latin typeface="Arial"/>
              <a:cs typeface="Arial"/>
            </a:endParaRPr>
          </a:p>
        </p:txBody>
      </p:sp>
      <p:sp>
        <p:nvSpPr>
          <p:cNvPr id="25" name="object 25"/>
          <p:cNvSpPr/>
          <p:nvPr/>
        </p:nvSpPr>
        <p:spPr>
          <a:xfrm>
            <a:off x="5199926" y="772096"/>
            <a:ext cx="2096770" cy="1428750"/>
          </a:xfrm>
          <a:custGeom>
            <a:avLst/>
            <a:gdLst/>
            <a:ahLst/>
            <a:cxnLst/>
            <a:rect l="l" t="t" r="r" b="b"/>
            <a:pathLst>
              <a:path w="2096770" h="1428750">
                <a:moveTo>
                  <a:pt x="12700" y="731316"/>
                </a:moveTo>
                <a:lnTo>
                  <a:pt x="0" y="731316"/>
                </a:lnTo>
                <a:lnTo>
                  <a:pt x="0" y="782116"/>
                </a:lnTo>
                <a:lnTo>
                  <a:pt x="12700" y="782116"/>
                </a:lnTo>
                <a:lnTo>
                  <a:pt x="12700" y="731316"/>
                </a:lnTo>
                <a:close/>
              </a:path>
              <a:path w="2096770" h="1428750">
                <a:moveTo>
                  <a:pt x="12700" y="642416"/>
                </a:moveTo>
                <a:lnTo>
                  <a:pt x="0" y="642416"/>
                </a:lnTo>
                <a:lnTo>
                  <a:pt x="0" y="693216"/>
                </a:lnTo>
                <a:lnTo>
                  <a:pt x="12700" y="693216"/>
                </a:lnTo>
                <a:lnTo>
                  <a:pt x="12700" y="642416"/>
                </a:lnTo>
                <a:close/>
              </a:path>
              <a:path w="2096770" h="1428750">
                <a:moveTo>
                  <a:pt x="12700" y="553516"/>
                </a:moveTo>
                <a:lnTo>
                  <a:pt x="0" y="553516"/>
                </a:lnTo>
                <a:lnTo>
                  <a:pt x="0" y="604316"/>
                </a:lnTo>
                <a:lnTo>
                  <a:pt x="12700" y="604316"/>
                </a:lnTo>
                <a:lnTo>
                  <a:pt x="12700" y="553516"/>
                </a:lnTo>
                <a:close/>
              </a:path>
              <a:path w="2096770" h="1428750">
                <a:moveTo>
                  <a:pt x="12700" y="464616"/>
                </a:moveTo>
                <a:lnTo>
                  <a:pt x="0" y="464616"/>
                </a:lnTo>
                <a:lnTo>
                  <a:pt x="0" y="515416"/>
                </a:lnTo>
                <a:lnTo>
                  <a:pt x="12700" y="515416"/>
                </a:lnTo>
                <a:lnTo>
                  <a:pt x="12700" y="464616"/>
                </a:lnTo>
                <a:close/>
              </a:path>
              <a:path w="2096770" h="1428750">
                <a:moveTo>
                  <a:pt x="12700" y="375716"/>
                </a:moveTo>
                <a:lnTo>
                  <a:pt x="0" y="375716"/>
                </a:lnTo>
                <a:lnTo>
                  <a:pt x="0" y="426516"/>
                </a:lnTo>
                <a:lnTo>
                  <a:pt x="12700" y="426516"/>
                </a:lnTo>
                <a:lnTo>
                  <a:pt x="12700" y="375716"/>
                </a:lnTo>
                <a:close/>
              </a:path>
              <a:path w="2096770" h="1428750">
                <a:moveTo>
                  <a:pt x="12700" y="286816"/>
                </a:moveTo>
                <a:lnTo>
                  <a:pt x="0" y="286816"/>
                </a:lnTo>
                <a:lnTo>
                  <a:pt x="0" y="337616"/>
                </a:lnTo>
                <a:lnTo>
                  <a:pt x="12700" y="337616"/>
                </a:lnTo>
                <a:lnTo>
                  <a:pt x="12700" y="286816"/>
                </a:lnTo>
                <a:close/>
              </a:path>
              <a:path w="2096770" h="1428750">
                <a:moveTo>
                  <a:pt x="12700" y="197916"/>
                </a:moveTo>
                <a:lnTo>
                  <a:pt x="0" y="197916"/>
                </a:lnTo>
                <a:lnTo>
                  <a:pt x="0" y="248716"/>
                </a:lnTo>
                <a:lnTo>
                  <a:pt x="12700" y="248716"/>
                </a:lnTo>
                <a:lnTo>
                  <a:pt x="12700" y="197916"/>
                </a:lnTo>
                <a:close/>
              </a:path>
              <a:path w="2096770" h="1428750">
                <a:moveTo>
                  <a:pt x="12700" y="109016"/>
                </a:moveTo>
                <a:lnTo>
                  <a:pt x="0" y="109016"/>
                </a:lnTo>
                <a:lnTo>
                  <a:pt x="0" y="159816"/>
                </a:lnTo>
                <a:lnTo>
                  <a:pt x="12700" y="159816"/>
                </a:lnTo>
                <a:lnTo>
                  <a:pt x="12700" y="109016"/>
                </a:lnTo>
                <a:close/>
              </a:path>
              <a:path w="2096770" h="1428750">
                <a:moveTo>
                  <a:pt x="12700" y="20116"/>
                </a:moveTo>
                <a:lnTo>
                  <a:pt x="0" y="20116"/>
                </a:lnTo>
                <a:lnTo>
                  <a:pt x="0" y="70916"/>
                </a:lnTo>
                <a:lnTo>
                  <a:pt x="12700" y="70916"/>
                </a:lnTo>
                <a:lnTo>
                  <a:pt x="12700" y="20116"/>
                </a:lnTo>
                <a:close/>
              </a:path>
              <a:path w="2096770" h="1428750">
                <a:moveTo>
                  <a:pt x="35712" y="864666"/>
                </a:moveTo>
                <a:lnTo>
                  <a:pt x="12700" y="864666"/>
                </a:lnTo>
                <a:lnTo>
                  <a:pt x="12700" y="820216"/>
                </a:lnTo>
                <a:lnTo>
                  <a:pt x="0" y="820216"/>
                </a:lnTo>
                <a:lnTo>
                  <a:pt x="0" y="871016"/>
                </a:lnTo>
                <a:lnTo>
                  <a:pt x="6350" y="871016"/>
                </a:lnTo>
                <a:lnTo>
                  <a:pt x="6350" y="877366"/>
                </a:lnTo>
                <a:lnTo>
                  <a:pt x="35712" y="877366"/>
                </a:lnTo>
                <a:lnTo>
                  <a:pt x="35712" y="871016"/>
                </a:lnTo>
                <a:lnTo>
                  <a:pt x="35712" y="864666"/>
                </a:lnTo>
                <a:close/>
              </a:path>
              <a:path w="2096770" h="1428750">
                <a:moveTo>
                  <a:pt x="81483" y="0"/>
                </a:moveTo>
                <a:lnTo>
                  <a:pt x="30683" y="0"/>
                </a:lnTo>
                <a:lnTo>
                  <a:pt x="30683" y="12700"/>
                </a:lnTo>
                <a:lnTo>
                  <a:pt x="81483" y="12700"/>
                </a:lnTo>
                <a:lnTo>
                  <a:pt x="81483" y="0"/>
                </a:lnTo>
                <a:close/>
              </a:path>
              <a:path w="2096770" h="1428750">
                <a:moveTo>
                  <a:pt x="124612" y="864666"/>
                </a:moveTo>
                <a:lnTo>
                  <a:pt x="73812" y="864666"/>
                </a:lnTo>
                <a:lnTo>
                  <a:pt x="73812" y="877366"/>
                </a:lnTo>
                <a:lnTo>
                  <a:pt x="124612" y="877366"/>
                </a:lnTo>
                <a:lnTo>
                  <a:pt x="124612" y="864666"/>
                </a:lnTo>
                <a:close/>
              </a:path>
              <a:path w="2096770" h="1428750">
                <a:moveTo>
                  <a:pt x="170383" y="0"/>
                </a:moveTo>
                <a:lnTo>
                  <a:pt x="119583" y="0"/>
                </a:lnTo>
                <a:lnTo>
                  <a:pt x="119583" y="12700"/>
                </a:lnTo>
                <a:lnTo>
                  <a:pt x="170383" y="12700"/>
                </a:lnTo>
                <a:lnTo>
                  <a:pt x="170383" y="0"/>
                </a:lnTo>
                <a:close/>
              </a:path>
              <a:path w="2096770" h="1428750">
                <a:moveTo>
                  <a:pt x="213512" y="864666"/>
                </a:moveTo>
                <a:lnTo>
                  <a:pt x="162712" y="864666"/>
                </a:lnTo>
                <a:lnTo>
                  <a:pt x="162712" y="877366"/>
                </a:lnTo>
                <a:lnTo>
                  <a:pt x="213512" y="877366"/>
                </a:lnTo>
                <a:lnTo>
                  <a:pt x="213512" y="864666"/>
                </a:lnTo>
                <a:close/>
              </a:path>
              <a:path w="2096770" h="1428750">
                <a:moveTo>
                  <a:pt x="259283" y="0"/>
                </a:moveTo>
                <a:lnTo>
                  <a:pt x="208483" y="0"/>
                </a:lnTo>
                <a:lnTo>
                  <a:pt x="208483" y="12700"/>
                </a:lnTo>
                <a:lnTo>
                  <a:pt x="259283" y="12700"/>
                </a:lnTo>
                <a:lnTo>
                  <a:pt x="259283" y="0"/>
                </a:lnTo>
                <a:close/>
              </a:path>
              <a:path w="2096770" h="1428750">
                <a:moveTo>
                  <a:pt x="302412" y="864666"/>
                </a:moveTo>
                <a:lnTo>
                  <a:pt x="251612" y="864666"/>
                </a:lnTo>
                <a:lnTo>
                  <a:pt x="251612" y="877366"/>
                </a:lnTo>
                <a:lnTo>
                  <a:pt x="302412" y="877366"/>
                </a:lnTo>
                <a:lnTo>
                  <a:pt x="302412" y="864666"/>
                </a:lnTo>
                <a:close/>
              </a:path>
              <a:path w="2096770" h="1428750">
                <a:moveTo>
                  <a:pt x="348183" y="0"/>
                </a:moveTo>
                <a:lnTo>
                  <a:pt x="297383" y="0"/>
                </a:lnTo>
                <a:lnTo>
                  <a:pt x="297383" y="12700"/>
                </a:lnTo>
                <a:lnTo>
                  <a:pt x="348183" y="12700"/>
                </a:lnTo>
                <a:lnTo>
                  <a:pt x="348183" y="0"/>
                </a:lnTo>
                <a:close/>
              </a:path>
              <a:path w="2096770" h="1428750">
                <a:moveTo>
                  <a:pt x="391312" y="864666"/>
                </a:moveTo>
                <a:lnTo>
                  <a:pt x="340512" y="864666"/>
                </a:lnTo>
                <a:lnTo>
                  <a:pt x="340512" y="877366"/>
                </a:lnTo>
                <a:lnTo>
                  <a:pt x="391312" y="877366"/>
                </a:lnTo>
                <a:lnTo>
                  <a:pt x="391312" y="864666"/>
                </a:lnTo>
                <a:close/>
              </a:path>
              <a:path w="2096770" h="1428750">
                <a:moveTo>
                  <a:pt x="437083" y="0"/>
                </a:moveTo>
                <a:lnTo>
                  <a:pt x="386283" y="0"/>
                </a:lnTo>
                <a:lnTo>
                  <a:pt x="386283" y="12700"/>
                </a:lnTo>
                <a:lnTo>
                  <a:pt x="437083" y="12700"/>
                </a:lnTo>
                <a:lnTo>
                  <a:pt x="437083" y="0"/>
                </a:lnTo>
                <a:close/>
              </a:path>
              <a:path w="2096770" h="1428750">
                <a:moveTo>
                  <a:pt x="480212" y="864666"/>
                </a:moveTo>
                <a:lnTo>
                  <a:pt x="429412" y="864666"/>
                </a:lnTo>
                <a:lnTo>
                  <a:pt x="429412" y="877366"/>
                </a:lnTo>
                <a:lnTo>
                  <a:pt x="480212" y="877366"/>
                </a:lnTo>
                <a:lnTo>
                  <a:pt x="480212" y="864666"/>
                </a:lnTo>
                <a:close/>
              </a:path>
              <a:path w="2096770" h="1428750">
                <a:moveTo>
                  <a:pt x="525983" y="0"/>
                </a:moveTo>
                <a:lnTo>
                  <a:pt x="475183" y="0"/>
                </a:lnTo>
                <a:lnTo>
                  <a:pt x="475183" y="12700"/>
                </a:lnTo>
                <a:lnTo>
                  <a:pt x="525983" y="12700"/>
                </a:lnTo>
                <a:lnTo>
                  <a:pt x="525983" y="0"/>
                </a:lnTo>
                <a:close/>
              </a:path>
              <a:path w="2096770" h="1428750">
                <a:moveTo>
                  <a:pt x="569112" y="864666"/>
                </a:moveTo>
                <a:lnTo>
                  <a:pt x="518312" y="864666"/>
                </a:lnTo>
                <a:lnTo>
                  <a:pt x="518312" y="877366"/>
                </a:lnTo>
                <a:lnTo>
                  <a:pt x="569112" y="877366"/>
                </a:lnTo>
                <a:lnTo>
                  <a:pt x="569112" y="864666"/>
                </a:lnTo>
                <a:close/>
              </a:path>
              <a:path w="2096770" h="1428750">
                <a:moveTo>
                  <a:pt x="614883" y="0"/>
                </a:moveTo>
                <a:lnTo>
                  <a:pt x="564083" y="0"/>
                </a:lnTo>
                <a:lnTo>
                  <a:pt x="564083" y="12700"/>
                </a:lnTo>
                <a:lnTo>
                  <a:pt x="614883" y="12700"/>
                </a:lnTo>
                <a:lnTo>
                  <a:pt x="614883" y="0"/>
                </a:lnTo>
                <a:close/>
              </a:path>
              <a:path w="2096770" h="1428750">
                <a:moveTo>
                  <a:pt x="658012" y="864666"/>
                </a:moveTo>
                <a:lnTo>
                  <a:pt x="607212" y="864666"/>
                </a:lnTo>
                <a:lnTo>
                  <a:pt x="607212" y="877366"/>
                </a:lnTo>
                <a:lnTo>
                  <a:pt x="658012" y="877366"/>
                </a:lnTo>
                <a:lnTo>
                  <a:pt x="658012" y="864666"/>
                </a:lnTo>
                <a:close/>
              </a:path>
              <a:path w="2096770" h="1428750">
                <a:moveTo>
                  <a:pt x="703783" y="0"/>
                </a:moveTo>
                <a:lnTo>
                  <a:pt x="652983" y="0"/>
                </a:lnTo>
                <a:lnTo>
                  <a:pt x="652983" y="12700"/>
                </a:lnTo>
                <a:lnTo>
                  <a:pt x="703783" y="12700"/>
                </a:lnTo>
                <a:lnTo>
                  <a:pt x="703783" y="0"/>
                </a:lnTo>
                <a:close/>
              </a:path>
              <a:path w="2096770" h="1428750">
                <a:moveTo>
                  <a:pt x="746912" y="864666"/>
                </a:moveTo>
                <a:lnTo>
                  <a:pt x="696112" y="864666"/>
                </a:lnTo>
                <a:lnTo>
                  <a:pt x="696112" y="877366"/>
                </a:lnTo>
                <a:lnTo>
                  <a:pt x="746912" y="877366"/>
                </a:lnTo>
                <a:lnTo>
                  <a:pt x="746912" y="864666"/>
                </a:lnTo>
                <a:close/>
              </a:path>
              <a:path w="2096770" h="1428750">
                <a:moveTo>
                  <a:pt x="792683" y="0"/>
                </a:moveTo>
                <a:lnTo>
                  <a:pt x="741883" y="0"/>
                </a:lnTo>
                <a:lnTo>
                  <a:pt x="741883" y="12700"/>
                </a:lnTo>
                <a:lnTo>
                  <a:pt x="792683" y="12700"/>
                </a:lnTo>
                <a:lnTo>
                  <a:pt x="792683" y="0"/>
                </a:lnTo>
                <a:close/>
              </a:path>
              <a:path w="2096770" h="1428750">
                <a:moveTo>
                  <a:pt x="835812" y="864666"/>
                </a:moveTo>
                <a:lnTo>
                  <a:pt x="785012" y="864666"/>
                </a:lnTo>
                <a:lnTo>
                  <a:pt x="785012" y="877366"/>
                </a:lnTo>
                <a:lnTo>
                  <a:pt x="835812" y="877366"/>
                </a:lnTo>
                <a:lnTo>
                  <a:pt x="835812" y="864666"/>
                </a:lnTo>
                <a:close/>
              </a:path>
              <a:path w="2096770" h="1428750">
                <a:moveTo>
                  <a:pt x="881583" y="0"/>
                </a:moveTo>
                <a:lnTo>
                  <a:pt x="830783" y="0"/>
                </a:lnTo>
                <a:lnTo>
                  <a:pt x="830783" y="12700"/>
                </a:lnTo>
                <a:lnTo>
                  <a:pt x="881583" y="12700"/>
                </a:lnTo>
                <a:lnTo>
                  <a:pt x="881583" y="0"/>
                </a:lnTo>
                <a:close/>
              </a:path>
              <a:path w="2096770" h="1428750">
                <a:moveTo>
                  <a:pt x="924712" y="864666"/>
                </a:moveTo>
                <a:lnTo>
                  <a:pt x="873912" y="864666"/>
                </a:lnTo>
                <a:lnTo>
                  <a:pt x="873912" y="877366"/>
                </a:lnTo>
                <a:lnTo>
                  <a:pt x="924712" y="877366"/>
                </a:lnTo>
                <a:lnTo>
                  <a:pt x="924712" y="864666"/>
                </a:lnTo>
                <a:close/>
              </a:path>
              <a:path w="2096770" h="1428750">
                <a:moveTo>
                  <a:pt x="970483" y="0"/>
                </a:moveTo>
                <a:lnTo>
                  <a:pt x="919683" y="0"/>
                </a:lnTo>
                <a:lnTo>
                  <a:pt x="919683" y="12700"/>
                </a:lnTo>
                <a:lnTo>
                  <a:pt x="970483" y="12700"/>
                </a:lnTo>
                <a:lnTo>
                  <a:pt x="970483" y="0"/>
                </a:lnTo>
                <a:close/>
              </a:path>
              <a:path w="2096770" h="1428750">
                <a:moveTo>
                  <a:pt x="1005293" y="1313484"/>
                </a:moveTo>
                <a:lnTo>
                  <a:pt x="992670" y="1312075"/>
                </a:lnTo>
                <a:lnTo>
                  <a:pt x="987044" y="1362557"/>
                </a:lnTo>
                <a:lnTo>
                  <a:pt x="999667" y="1363967"/>
                </a:lnTo>
                <a:lnTo>
                  <a:pt x="1005293" y="1313484"/>
                </a:lnTo>
                <a:close/>
              </a:path>
              <a:path w="2096770" h="1428750">
                <a:moveTo>
                  <a:pt x="1013612" y="864666"/>
                </a:moveTo>
                <a:lnTo>
                  <a:pt x="962812" y="864666"/>
                </a:lnTo>
                <a:lnTo>
                  <a:pt x="962812" y="877366"/>
                </a:lnTo>
                <a:lnTo>
                  <a:pt x="1013612" y="877366"/>
                </a:lnTo>
                <a:lnTo>
                  <a:pt x="1013612" y="864666"/>
                </a:lnTo>
                <a:close/>
              </a:path>
              <a:path w="2096770" h="1428750">
                <a:moveTo>
                  <a:pt x="1015136" y="1225130"/>
                </a:moveTo>
                <a:lnTo>
                  <a:pt x="1002512" y="1223721"/>
                </a:lnTo>
                <a:lnTo>
                  <a:pt x="996886" y="1274203"/>
                </a:lnTo>
                <a:lnTo>
                  <a:pt x="1009510" y="1275613"/>
                </a:lnTo>
                <a:lnTo>
                  <a:pt x="1015136" y="1225130"/>
                </a:lnTo>
                <a:close/>
              </a:path>
              <a:path w="2096770" h="1428750">
                <a:moveTo>
                  <a:pt x="1024978" y="1136777"/>
                </a:moveTo>
                <a:lnTo>
                  <a:pt x="1012355" y="1135367"/>
                </a:lnTo>
                <a:lnTo>
                  <a:pt x="1006729" y="1185862"/>
                </a:lnTo>
                <a:lnTo>
                  <a:pt x="1019352" y="1187259"/>
                </a:lnTo>
                <a:lnTo>
                  <a:pt x="1024978" y="1136777"/>
                </a:lnTo>
                <a:close/>
              </a:path>
              <a:path w="2096770" h="1428750">
                <a:moveTo>
                  <a:pt x="1034821" y="1048423"/>
                </a:moveTo>
                <a:lnTo>
                  <a:pt x="1022210" y="1047013"/>
                </a:lnTo>
                <a:lnTo>
                  <a:pt x="1016584" y="1097508"/>
                </a:lnTo>
                <a:lnTo>
                  <a:pt x="1029195" y="1098905"/>
                </a:lnTo>
                <a:lnTo>
                  <a:pt x="1034821" y="1048423"/>
                </a:lnTo>
                <a:close/>
              </a:path>
              <a:path w="2096770" h="1428750">
                <a:moveTo>
                  <a:pt x="1044054" y="1371282"/>
                </a:moveTo>
                <a:lnTo>
                  <a:pt x="1039317" y="1366100"/>
                </a:lnTo>
                <a:lnTo>
                  <a:pt x="1035304" y="1365923"/>
                </a:lnTo>
                <a:lnTo>
                  <a:pt x="995375" y="1402448"/>
                </a:lnTo>
                <a:lnTo>
                  <a:pt x="995451" y="1401838"/>
                </a:lnTo>
                <a:lnTo>
                  <a:pt x="982827" y="1400429"/>
                </a:lnTo>
                <a:lnTo>
                  <a:pt x="982764" y="1401038"/>
                </a:lnTo>
                <a:lnTo>
                  <a:pt x="951852" y="1356626"/>
                </a:lnTo>
                <a:lnTo>
                  <a:pt x="947902" y="1355915"/>
                </a:lnTo>
                <a:lnTo>
                  <a:pt x="942136" y="1359928"/>
                </a:lnTo>
                <a:lnTo>
                  <a:pt x="941425" y="1363878"/>
                </a:lnTo>
                <a:lnTo>
                  <a:pt x="986129" y="1428127"/>
                </a:lnTo>
                <a:lnTo>
                  <a:pt x="995832" y="1419250"/>
                </a:lnTo>
                <a:lnTo>
                  <a:pt x="1043876" y="1375295"/>
                </a:lnTo>
                <a:lnTo>
                  <a:pt x="1044054" y="1371282"/>
                </a:lnTo>
                <a:close/>
              </a:path>
              <a:path w="2096770" h="1428750">
                <a:moveTo>
                  <a:pt x="1044676" y="960069"/>
                </a:moveTo>
                <a:lnTo>
                  <a:pt x="1032052" y="958659"/>
                </a:lnTo>
                <a:lnTo>
                  <a:pt x="1026426" y="1009154"/>
                </a:lnTo>
                <a:lnTo>
                  <a:pt x="1039050" y="1010551"/>
                </a:lnTo>
                <a:lnTo>
                  <a:pt x="1044676" y="960069"/>
                </a:lnTo>
                <a:close/>
              </a:path>
              <a:path w="2096770" h="1428750">
                <a:moveTo>
                  <a:pt x="1059383" y="0"/>
                </a:moveTo>
                <a:lnTo>
                  <a:pt x="1008583" y="0"/>
                </a:lnTo>
                <a:lnTo>
                  <a:pt x="1008583" y="12700"/>
                </a:lnTo>
                <a:lnTo>
                  <a:pt x="1059383" y="12700"/>
                </a:lnTo>
                <a:lnTo>
                  <a:pt x="1059383" y="0"/>
                </a:lnTo>
                <a:close/>
              </a:path>
              <a:path w="2096770" h="1428750">
                <a:moveTo>
                  <a:pt x="1102512" y="864666"/>
                </a:moveTo>
                <a:lnTo>
                  <a:pt x="1051712" y="864666"/>
                </a:lnTo>
                <a:lnTo>
                  <a:pt x="1051712" y="871410"/>
                </a:lnTo>
                <a:lnTo>
                  <a:pt x="1041895" y="870305"/>
                </a:lnTo>
                <a:lnTo>
                  <a:pt x="1036269" y="920800"/>
                </a:lnTo>
                <a:lnTo>
                  <a:pt x="1048893" y="922197"/>
                </a:lnTo>
                <a:lnTo>
                  <a:pt x="1053884" y="877366"/>
                </a:lnTo>
                <a:lnTo>
                  <a:pt x="1102512" y="877366"/>
                </a:lnTo>
                <a:lnTo>
                  <a:pt x="1102512" y="864666"/>
                </a:lnTo>
                <a:close/>
              </a:path>
              <a:path w="2096770" h="1428750">
                <a:moveTo>
                  <a:pt x="1148283" y="0"/>
                </a:moveTo>
                <a:lnTo>
                  <a:pt x="1097483" y="0"/>
                </a:lnTo>
                <a:lnTo>
                  <a:pt x="1097483" y="12700"/>
                </a:lnTo>
                <a:lnTo>
                  <a:pt x="1148283" y="12700"/>
                </a:lnTo>
                <a:lnTo>
                  <a:pt x="1148283" y="0"/>
                </a:lnTo>
                <a:close/>
              </a:path>
              <a:path w="2096770" h="1428750">
                <a:moveTo>
                  <a:pt x="1191412" y="864666"/>
                </a:moveTo>
                <a:lnTo>
                  <a:pt x="1140612" y="864666"/>
                </a:lnTo>
                <a:lnTo>
                  <a:pt x="1140612" y="877366"/>
                </a:lnTo>
                <a:lnTo>
                  <a:pt x="1191412" y="877366"/>
                </a:lnTo>
                <a:lnTo>
                  <a:pt x="1191412" y="864666"/>
                </a:lnTo>
                <a:close/>
              </a:path>
              <a:path w="2096770" h="1428750">
                <a:moveTo>
                  <a:pt x="1237183" y="0"/>
                </a:moveTo>
                <a:lnTo>
                  <a:pt x="1186383" y="0"/>
                </a:lnTo>
                <a:lnTo>
                  <a:pt x="1186383" y="12700"/>
                </a:lnTo>
                <a:lnTo>
                  <a:pt x="1237183" y="12700"/>
                </a:lnTo>
                <a:lnTo>
                  <a:pt x="1237183" y="0"/>
                </a:lnTo>
                <a:close/>
              </a:path>
              <a:path w="2096770" h="1428750">
                <a:moveTo>
                  <a:pt x="1280312" y="864666"/>
                </a:moveTo>
                <a:lnTo>
                  <a:pt x="1229512" y="864666"/>
                </a:lnTo>
                <a:lnTo>
                  <a:pt x="1229512" y="877366"/>
                </a:lnTo>
                <a:lnTo>
                  <a:pt x="1280312" y="877366"/>
                </a:lnTo>
                <a:lnTo>
                  <a:pt x="1280312" y="864666"/>
                </a:lnTo>
                <a:close/>
              </a:path>
              <a:path w="2096770" h="1428750">
                <a:moveTo>
                  <a:pt x="1326083" y="0"/>
                </a:moveTo>
                <a:lnTo>
                  <a:pt x="1275283" y="0"/>
                </a:lnTo>
                <a:lnTo>
                  <a:pt x="1275283" y="12700"/>
                </a:lnTo>
                <a:lnTo>
                  <a:pt x="1326083" y="12700"/>
                </a:lnTo>
                <a:lnTo>
                  <a:pt x="1326083" y="0"/>
                </a:lnTo>
                <a:close/>
              </a:path>
              <a:path w="2096770" h="1428750">
                <a:moveTo>
                  <a:pt x="1369212" y="864666"/>
                </a:moveTo>
                <a:lnTo>
                  <a:pt x="1318412" y="864666"/>
                </a:lnTo>
                <a:lnTo>
                  <a:pt x="1318412" y="877366"/>
                </a:lnTo>
                <a:lnTo>
                  <a:pt x="1369212" y="877366"/>
                </a:lnTo>
                <a:lnTo>
                  <a:pt x="1369212" y="864666"/>
                </a:lnTo>
                <a:close/>
              </a:path>
              <a:path w="2096770" h="1428750">
                <a:moveTo>
                  <a:pt x="1414983" y="0"/>
                </a:moveTo>
                <a:lnTo>
                  <a:pt x="1364183" y="0"/>
                </a:lnTo>
                <a:lnTo>
                  <a:pt x="1364183" y="12700"/>
                </a:lnTo>
                <a:lnTo>
                  <a:pt x="1414983" y="12700"/>
                </a:lnTo>
                <a:lnTo>
                  <a:pt x="1414983" y="0"/>
                </a:lnTo>
                <a:close/>
              </a:path>
              <a:path w="2096770" h="1428750">
                <a:moveTo>
                  <a:pt x="1458112" y="864666"/>
                </a:moveTo>
                <a:lnTo>
                  <a:pt x="1407312" y="864666"/>
                </a:lnTo>
                <a:lnTo>
                  <a:pt x="1407312" y="877366"/>
                </a:lnTo>
                <a:lnTo>
                  <a:pt x="1458112" y="877366"/>
                </a:lnTo>
                <a:lnTo>
                  <a:pt x="1458112" y="864666"/>
                </a:lnTo>
                <a:close/>
              </a:path>
              <a:path w="2096770" h="1428750">
                <a:moveTo>
                  <a:pt x="1503883" y="0"/>
                </a:moveTo>
                <a:lnTo>
                  <a:pt x="1453083" y="0"/>
                </a:lnTo>
                <a:lnTo>
                  <a:pt x="1453083" y="12700"/>
                </a:lnTo>
                <a:lnTo>
                  <a:pt x="1503883" y="12700"/>
                </a:lnTo>
                <a:lnTo>
                  <a:pt x="1503883" y="0"/>
                </a:lnTo>
                <a:close/>
              </a:path>
              <a:path w="2096770" h="1428750">
                <a:moveTo>
                  <a:pt x="1547012" y="864666"/>
                </a:moveTo>
                <a:lnTo>
                  <a:pt x="1496212" y="864666"/>
                </a:lnTo>
                <a:lnTo>
                  <a:pt x="1496212" y="877366"/>
                </a:lnTo>
                <a:lnTo>
                  <a:pt x="1547012" y="877366"/>
                </a:lnTo>
                <a:lnTo>
                  <a:pt x="1547012" y="864666"/>
                </a:lnTo>
                <a:close/>
              </a:path>
              <a:path w="2096770" h="1428750">
                <a:moveTo>
                  <a:pt x="1592783" y="0"/>
                </a:moveTo>
                <a:lnTo>
                  <a:pt x="1541983" y="0"/>
                </a:lnTo>
                <a:lnTo>
                  <a:pt x="1541983" y="12700"/>
                </a:lnTo>
                <a:lnTo>
                  <a:pt x="1592783" y="12700"/>
                </a:lnTo>
                <a:lnTo>
                  <a:pt x="1592783" y="0"/>
                </a:lnTo>
                <a:close/>
              </a:path>
              <a:path w="2096770" h="1428750">
                <a:moveTo>
                  <a:pt x="1635912" y="864666"/>
                </a:moveTo>
                <a:lnTo>
                  <a:pt x="1585112" y="864666"/>
                </a:lnTo>
                <a:lnTo>
                  <a:pt x="1585112" y="877366"/>
                </a:lnTo>
                <a:lnTo>
                  <a:pt x="1635912" y="877366"/>
                </a:lnTo>
                <a:lnTo>
                  <a:pt x="1635912" y="864666"/>
                </a:lnTo>
                <a:close/>
              </a:path>
              <a:path w="2096770" h="1428750">
                <a:moveTo>
                  <a:pt x="1681683" y="0"/>
                </a:moveTo>
                <a:lnTo>
                  <a:pt x="1630883" y="0"/>
                </a:lnTo>
                <a:lnTo>
                  <a:pt x="1630883" y="12700"/>
                </a:lnTo>
                <a:lnTo>
                  <a:pt x="1681683" y="12700"/>
                </a:lnTo>
                <a:lnTo>
                  <a:pt x="1681683" y="0"/>
                </a:lnTo>
                <a:close/>
              </a:path>
              <a:path w="2096770" h="1428750">
                <a:moveTo>
                  <a:pt x="1724812" y="864666"/>
                </a:moveTo>
                <a:lnTo>
                  <a:pt x="1674012" y="864666"/>
                </a:lnTo>
                <a:lnTo>
                  <a:pt x="1674012" y="877366"/>
                </a:lnTo>
                <a:lnTo>
                  <a:pt x="1724812" y="877366"/>
                </a:lnTo>
                <a:lnTo>
                  <a:pt x="1724812" y="864666"/>
                </a:lnTo>
                <a:close/>
              </a:path>
              <a:path w="2096770" h="1428750">
                <a:moveTo>
                  <a:pt x="1770583" y="0"/>
                </a:moveTo>
                <a:lnTo>
                  <a:pt x="1719783" y="0"/>
                </a:lnTo>
                <a:lnTo>
                  <a:pt x="1719783" y="12700"/>
                </a:lnTo>
                <a:lnTo>
                  <a:pt x="1770583" y="12700"/>
                </a:lnTo>
                <a:lnTo>
                  <a:pt x="1770583" y="0"/>
                </a:lnTo>
                <a:close/>
              </a:path>
              <a:path w="2096770" h="1428750">
                <a:moveTo>
                  <a:pt x="1813712" y="864666"/>
                </a:moveTo>
                <a:lnTo>
                  <a:pt x="1762912" y="864666"/>
                </a:lnTo>
                <a:lnTo>
                  <a:pt x="1762912" y="877366"/>
                </a:lnTo>
                <a:lnTo>
                  <a:pt x="1813712" y="877366"/>
                </a:lnTo>
                <a:lnTo>
                  <a:pt x="1813712" y="864666"/>
                </a:lnTo>
                <a:close/>
              </a:path>
              <a:path w="2096770" h="1428750">
                <a:moveTo>
                  <a:pt x="1859483" y="0"/>
                </a:moveTo>
                <a:lnTo>
                  <a:pt x="1808683" y="0"/>
                </a:lnTo>
                <a:lnTo>
                  <a:pt x="1808683" y="12700"/>
                </a:lnTo>
                <a:lnTo>
                  <a:pt x="1859483" y="12700"/>
                </a:lnTo>
                <a:lnTo>
                  <a:pt x="1859483" y="0"/>
                </a:lnTo>
                <a:close/>
              </a:path>
              <a:path w="2096770" h="1428750">
                <a:moveTo>
                  <a:pt x="1902612" y="864666"/>
                </a:moveTo>
                <a:lnTo>
                  <a:pt x="1851812" y="864666"/>
                </a:lnTo>
                <a:lnTo>
                  <a:pt x="1851812" y="877366"/>
                </a:lnTo>
                <a:lnTo>
                  <a:pt x="1902612" y="877366"/>
                </a:lnTo>
                <a:lnTo>
                  <a:pt x="1902612" y="864666"/>
                </a:lnTo>
                <a:close/>
              </a:path>
              <a:path w="2096770" h="1428750">
                <a:moveTo>
                  <a:pt x="1948383" y="0"/>
                </a:moveTo>
                <a:lnTo>
                  <a:pt x="1897583" y="0"/>
                </a:lnTo>
                <a:lnTo>
                  <a:pt x="1897583" y="12700"/>
                </a:lnTo>
                <a:lnTo>
                  <a:pt x="1948383" y="12700"/>
                </a:lnTo>
                <a:lnTo>
                  <a:pt x="1948383" y="0"/>
                </a:lnTo>
                <a:close/>
              </a:path>
              <a:path w="2096770" h="1428750">
                <a:moveTo>
                  <a:pt x="1991512" y="864666"/>
                </a:moveTo>
                <a:lnTo>
                  <a:pt x="1940712" y="864666"/>
                </a:lnTo>
                <a:lnTo>
                  <a:pt x="1940712" y="877366"/>
                </a:lnTo>
                <a:lnTo>
                  <a:pt x="1991512" y="877366"/>
                </a:lnTo>
                <a:lnTo>
                  <a:pt x="1991512" y="864666"/>
                </a:lnTo>
                <a:close/>
              </a:path>
              <a:path w="2096770" h="1428750">
                <a:moveTo>
                  <a:pt x="2037283" y="0"/>
                </a:moveTo>
                <a:lnTo>
                  <a:pt x="1986483" y="0"/>
                </a:lnTo>
                <a:lnTo>
                  <a:pt x="1986483" y="12700"/>
                </a:lnTo>
                <a:lnTo>
                  <a:pt x="2037283" y="12700"/>
                </a:lnTo>
                <a:lnTo>
                  <a:pt x="2037283" y="0"/>
                </a:lnTo>
                <a:close/>
              </a:path>
              <a:path w="2096770" h="1428750">
                <a:moveTo>
                  <a:pt x="2080412" y="864666"/>
                </a:moveTo>
                <a:lnTo>
                  <a:pt x="2029612" y="864666"/>
                </a:lnTo>
                <a:lnTo>
                  <a:pt x="2029612" y="877366"/>
                </a:lnTo>
                <a:lnTo>
                  <a:pt x="2080412" y="877366"/>
                </a:lnTo>
                <a:lnTo>
                  <a:pt x="2080412" y="864666"/>
                </a:lnTo>
                <a:close/>
              </a:path>
              <a:path w="2096770" h="1428750">
                <a:moveTo>
                  <a:pt x="2096414" y="791768"/>
                </a:moveTo>
                <a:lnTo>
                  <a:pt x="2083714" y="791768"/>
                </a:lnTo>
                <a:lnTo>
                  <a:pt x="2083714" y="842568"/>
                </a:lnTo>
                <a:lnTo>
                  <a:pt x="2096414" y="842568"/>
                </a:lnTo>
                <a:lnTo>
                  <a:pt x="2096414" y="791768"/>
                </a:lnTo>
                <a:close/>
              </a:path>
              <a:path w="2096770" h="1428750">
                <a:moveTo>
                  <a:pt x="2096414" y="702868"/>
                </a:moveTo>
                <a:lnTo>
                  <a:pt x="2083714" y="702868"/>
                </a:lnTo>
                <a:lnTo>
                  <a:pt x="2083714" y="753668"/>
                </a:lnTo>
                <a:lnTo>
                  <a:pt x="2096414" y="753668"/>
                </a:lnTo>
                <a:lnTo>
                  <a:pt x="2096414" y="702868"/>
                </a:lnTo>
                <a:close/>
              </a:path>
              <a:path w="2096770" h="1428750">
                <a:moveTo>
                  <a:pt x="2096414" y="613968"/>
                </a:moveTo>
                <a:lnTo>
                  <a:pt x="2083714" y="613968"/>
                </a:lnTo>
                <a:lnTo>
                  <a:pt x="2083714" y="664768"/>
                </a:lnTo>
                <a:lnTo>
                  <a:pt x="2096414" y="664768"/>
                </a:lnTo>
                <a:lnTo>
                  <a:pt x="2096414" y="613968"/>
                </a:lnTo>
                <a:close/>
              </a:path>
              <a:path w="2096770" h="1428750">
                <a:moveTo>
                  <a:pt x="2096414" y="525068"/>
                </a:moveTo>
                <a:lnTo>
                  <a:pt x="2083714" y="525068"/>
                </a:lnTo>
                <a:lnTo>
                  <a:pt x="2083714" y="575868"/>
                </a:lnTo>
                <a:lnTo>
                  <a:pt x="2096414" y="575868"/>
                </a:lnTo>
                <a:lnTo>
                  <a:pt x="2096414" y="525068"/>
                </a:lnTo>
                <a:close/>
              </a:path>
              <a:path w="2096770" h="1428750">
                <a:moveTo>
                  <a:pt x="2096414" y="436168"/>
                </a:moveTo>
                <a:lnTo>
                  <a:pt x="2083714" y="436168"/>
                </a:lnTo>
                <a:lnTo>
                  <a:pt x="2083714" y="486968"/>
                </a:lnTo>
                <a:lnTo>
                  <a:pt x="2096414" y="486968"/>
                </a:lnTo>
                <a:lnTo>
                  <a:pt x="2096414" y="436168"/>
                </a:lnTo>
                <a:close/>
              </a:path>
              <a:path w="2096770" h="1428750">
                <a:moveTo>
                  <a:pt x="2096414" y="347268"/>
                </a:moveTo>
                <a:lnTo>
                  <a:pt x="2083714" y="347268"/>
                </a:lnTo>
                <a:lnTo>
                  <a:pt x="2083714" y="398068"/>
                </a:lnTo>
                <a:lnTo>
                  <a:pt x="2096414" y="398068"/>
                </a:lnTo>
                <a:lnTo>
                  <a:pt x="2096414" y="347268"/>
                </a:lnTo>
                <a:close/>
              </a:path>
              <a:path w="2096770" h="1428750">
                <a:moveTo>
                  <a:pt x="2096414" y="258368"/>
                </a:moveTo>
                <a:lnTo>
                  <a:pt x="2083714" y="258368"/>
                </a:lnTo>
                <a:lnTo>
                  <a:pt x="2083714" y="309168"/>
                </a:lnTo>
                <a:lnTo>
                  <a:pt x="2096414" y="309168"/>
                </a:lnTo>
                <a:lnTo>
                  <a:pt x="2096414" y="258368"/>
                </a:lnTo>
                <a:close/>
              </a:path>
              <a:path w="2096770" h="1428750">
                <a:moveTo>
                  <a:pt x="2096414" y="169468"/>
                </a:moveTo>
                <a:lnTo>
                  <a:pt x="2083714" y="169468"/>
                </a:lnTo>
                <a:lnTo>
                  <a:pt x="2083714" y="220268"/>
                </a:lnTo>
                <a:lnTo>
                  <a:pt x="2096414" y="220268"/>
                </a:lnTo>
                <a:lnTo>
                  <a:pt x="2096414" y="169468"/>
                </a:lnTo>
                <a:close/>
              </a:path>
              <a:path w="2096770" h="1428750">
                <a:moveTo>
                  <a:pt x="2096414" y="80568"/>
                </a:moveTo>
                <a:lnTo>
                  <a:pt x="2083714" y="80568"/>
                </a:lnTo>
                <a:lnTo>
                  <a:pt x="2083714" y="131368"/>
                </a:lnTo>
                <a:lnTo>
                  <a:pt x="2096414" y="131368"/>
                </a:lnTo>
                <a:lnTo>
                  <a:pt x="2096414" y="80568"/>
                </a:lnTo>
                <a:close/>
              </a:path>
              <a:path w="2096770" h="1428750">
                <a:moveTo>
                  <a:pt x="2096414" y="0"/>
                </a:moveTo>
                <a:lnTo>
                  <a:pt x="2075383" y="0"/>
                </a:lnTo>
                <a:lnTo>
                  <a:pt x="2075383" y="12700"/>
                </a:lnTo>
                <a:lnTo>
                  <a:pt x="2083714" y="12700"/>
                </a:lnTo>
                <a:lnTo>
                  <a:pt x="2083714" y="42468"/>
                </a:lnTo>
                <a:lnTo>
                  <a:pt x="2096414" y="42468"/>
                </a:lnTo>
                <a:lnTo>
                  <a:pt x="2096414" y="12700"/>
                </a:lnTo>
                <a:lnTo>
                  <a:pt x="2096414" y="6350"/>
                </a:lnTo>
                <a:lnTo>
                  <a:pt x="2096414" y="0"/>
                </a:lnTo>
                <a:close/>
              </a:path>
            </a:pathLst>
          </a:custGeom>
          <a:solidFill>
            <a:srgbClr val="8FA7C4"/>
          </a:solidFill>
          <a:ln>
            <a:solidFill>
              <a:schemeClr val="bg1"/>
            </a:solidFill>
          </a:ln>
        </p:spPr>
        <p:txBody>
          <a:bodyPr wrap="square" lIns="0" tIns="0" rIns="0" bIns="0" rtlCol="0"/>
          <a:lstStyle/>
          <a:p>
            <a:endParaRPr/>
          </a:p>
        </p:txBody>
      </p:sp>
      <p:sp>
        <p:nvSpPr>
          <p:cNvPr id="26" name="object 26"/>
          <p:cNvSpPr txBox="1"/>
          <p:nvPr/>
        </p:nvSpPr>
        <p:spPr>
          <a:xfrm>
            <a:off x="9160939" y="3962400"/>
            <a:ext cx="1564005" cy="414020"/>
          </a:xfrm>
          <a:prstGeom prst="rect">
            <a:avLst/>
          </a:prstGeom>
          <a:ln>
            <a:solidFill>
              <a:schemeClr val="bg1"/>
            </a:solidFill>
          </a:ln>
        </p:spPr>
        <p:txBody>
          <a:bodyPr vert="horz" wrap="square" lIns="0" tIns="25400" rIns="0" bIns="0" rtlCol="0">
            <a:spAutoFit/>
          </a:bodyPr>
          <a:lstStyle/>
          <a:p>
            <a:pPr marL="165100" marR="5080" indent="-152400">
              <a:lnSpc>
                <a:spcPts val="1500"/>
              </a:lnSpc>
              <a:spcBef>
                <a:spcPts val="200"/>
              </a:spcBef>
            </a:pPr>
            <a:r>
              <a:rPr sz="1300" dirty="0">
                <a:solidFill>
                  <a:srgbClr val="FFFFFF"/>
                </a:solidFill>
                <a:latin typeface="Arial"/>
                <a:cs typeface="Arial"/>
              </a:rPr>
              <a:t>There</a:t>
            </a:r>
            <a:r>
              <a:rPr sz="1300" spc="-25" dirty="0">
                <a:solidFill>
                  <a:srgbClr val="FFFFFF"/>
                </a:solidFill>
                <a:latin typeface="Arial"/>
                <a:cs typeface="Arial"/>
              </a:rPr>
              <a:t> </a:t>
            </a:r>
            <a:r>
              <a:rPr sz="1300" dirty="0">
                <a:solidFill>
                  <a:srgbClr val="FFFFFF"/>
                </a:solidFill>
                <a:latin typeface="Arial"/>
                <a:cs typeface="Arial"/>
              </a:rPr>
              <a:t>are</a:t>
            </a:r>
            <a:r>
              <a:rPr sz="1300" spc="-20" dirty="0">
                <a:solidFill>
                  <a:srgbClr val="FFFFFF"/>
                </a:solidFill>
                <a:latin typeface="Arial"/>
                <a:cs typeface="Arial"/>
              </a:rPr>
              <a:t> </a:t>
            </a:r>
            <a:r>
              <a:rPr sz="1300" dirty="0">
                <a:solidFill>
                  <a:srgbClr val="FFFFFF"/>
                </a:solidFill>
                <a:latin typeface="Arial"/>
                <a:cs typeface="Arial"/>
              </a:rPr>
              <a:t>22</a:t>
            </a:r>
            <a:r>
              <a:rPr sz="1300" spc="-20" dirty="0">
                <a:solidFill>
                  <a:srgbClr val="FFFFFF"/>
                </a:solidFill>
                <a:latin typeface="Arial"/>
                <a:cs typeface="Arial"/>
              </a:rPr>
              <a:t> </a:t>
            </a:r>
            <a:r>
              <a:rPr sz="1300" spc="-5" dirty="0">
                <a:solidFill>
                  <a:srgbClr val="FFFFFF"/>
                </a:solidFill>
                <a:latin typeface="Arial"/>
                <a:cs typeface="Arial"/>
              </a:rPr>
              <a:t>regions </a:t>
            </a:r>
            <a:r>
              <a:rPr sz="1300" spc="-345" dirty="0">
                <a:solidFill>
                  <a:srgbClr val="FFFFFF"/>
                </a:solidFill>
                <a:latin typeface="Arial"/>
                <a:cs typeface="Arial"/>
              </a:rPr>
              <a:t> </a:t>
            </a:r>
            <a:r>
              <a:rPr sz="1300" dirty="0">
                <a:solidFill>
                  <a:srgbClr val="FFFFFF"/>
                </a:solidFill>
                <a:latin typeface="Arial"/>
                <a:cs typeface="Arial"/>
              </a:rPr>
              <a:t>around</a:t>
            </a:r>
            <a:r>
              <a:rPr sz="1300" spc="-20" dirty="0">
                <a:solidFill>
                  <a:srgbClr val="FFFFFF"/>
                </a:solidFill>
                <a:latin typeface="Arial"/>
                <a:cs typeface="Arial"/>
              </a:rPr>
              <a:t> </a:t>
            </a:r>
            <a:r>
              <a:rPr sz="1300" dirty="0">
                <a:solidFill>
                  <a:srgbClr val="FFFFFF"/>
                </a:solidFill>
                <a:latin typeface="Arial"/>
                <a:cs typeface="Arial"/>
              </a:rPr>
              <a:t>the</a:t>
            </a:r>
            <a:r>
              <a:rPr sz="1300" spc="-15" dirty="0">
                <a:solidFill>
                  <a:srgbClr val="FFFFFF"/>
                </a:solidFill>
                <a:latin typeface="Arial"/>
                <a:cs typeface="Arial"/>
              </a:rPr>
              <a:t> </a:t>
            </a:r>
            <a:r>
              <a:rPr sz="1300" spc="-5" dirty="0">
                <a:solidFill>
                  <a:srgbClr val="FFFFFF"/>
                </a:solidFill>
                <a:latin typeface="Arial"/>
                <a:cs typeface="Arial"/>
              </a:rPr>
              <a:t>world</a:t>
            </a:r>
            <a:endParaRPr sz="1300">
              <a:latin typeface="Arial"/>
              <a:cs typeface="Arial"/>
            </a:endParaRPr>
          </a:p>
        </p:txBody>
      </p:sp>
      <p:sp>
        <p:nvSpPr>
          <p:cNvPr id="27" name="object 27"/>
          <p:cNvSpPr/>
          <p:nvPr/>
        </p:nvSpPr>
        <p:spPr>
          <a:xfrm>
            <a:off x="8909494" y="3211867"/>
            <a:ext cx="2096770" cy="1270635"/>
          </a:xfrm>
          <a:custGeom>
            <a:avLst/>
            <a:gdLst/>
            <a:ahLst/>
            <a:cxnLst/>
            <a:rect l="l" t="t" r="r" b="b"/>
            <a:pathLst>
              <a:path w="2096770" h="1270635">
                <a:moveTo>
                  <a:pt x="12700" y="1213307"/>
                </a:moveTo>
                <a:lnTo>
                  <a:pt x="0" y="1213307"/>
                </a:lnTo>
                <a:lnTo>
                  <a:pt x="0" y="1264107"/>
                </a:lnTo>
                <a:lnTo>
                  <a:pt x="12700" y="1264107"/>
                </a:lnTo>
                <a:lnTo>
                  <a:pt x="12700" y="1213307"/>
                </a:lnTo>
                <a:close/>
              </a:path>
              <a:path w="2096770" h="1270635">
                <a:moveTo>
                  <a:pt x="12700" y="1124407"/>
                </a:moveTo>
                <a:lnTo>
                  <a:pt x="0" y="1124407"/>
                </a:lnTo>
                <a:lnTo>
                  <a:pt x="0" y="1175207"/>
                </a:lnTo>
                <a:lnTo>
                  <a:pt x="12700" y="1175207"/>
                </a:lnTo>
                <a:lnTo>
                  <a:pt x="12700" y="1124407"/>
                </a:lnTo>
                <a:close/>
              </a:path>
              <a:path w="2096770" h="1270635">
                <a:moveTo>
                  <a:pt x="12700" y="1035507"/>
                </a:moveTo>
                <a:lnTo>
                  <a:pt x="0" y="1035507"/>
                </a:lnTo>
                <a:lnTo>
                  <a:pt x="0" y="1086307"/>
                </a:lnTo>
                <a:lnTo>
                  <a:pt x="12700" y="1086307"/>
                </a:lnTo>
                <a:lnTo>
                  <a:pt x="12700" y="1035507"/>
                </a:lnTo>
                <a:close/>
              </a:path>
              <a:path w="2096770" h="1270635">
                <a:moveTo>
                  <a:pt x="12700" y="946607"/>
                </a:moveTo>
                <a:lnTo>
                  <a:pt x="0" y="946607"/>
                </a:lnTo>
                <a:lnTo>
                  <a:pt x="0" y="997407"/>
                </a:lnTo>
                <a:lnTo>
                  <a:pt x="12700" y="997407"/>
                </a:lnTo>
                <a:lnTo>
                  <a:pt x="12700" y="946607"/>
                </a:lnTo>
                <a:close/>
              </a:path>
              <a:path w="2096770" h="1270635">
                <a:moveTo>
                  <a:pt x="12700" y="857707"/>
                </a:moveTo>
                <a:lnTo>
                  <a:pt x="0" y="857707"/>
                </a:lnTo>
                <a:lnTo>
                  <a:pt x="0" y="908507"/>
                </a:lnTo>
                <a:lnTo>
                  <a:pt x="12700" y="908507"/>
                </a:lnTo>
                <a:lnTo>
                  <a:pt x="12700" y="857707"/>
                </a:lnTo>
                <a:close/>
              </a:path>
              <a:path w="2096770" h="1270635">
                <a:moveTo>
                  <a:pt x="12700" y="768807"/>
                </a:moveTo>
                <a:lnTo>
                  <a:pt x="0" y="768807"/>
                </a:lnTo>
                <a:lnTo>
                  <a:pt x="0" y="819607"/>
                </a:lnTo>
                <a:lnTo>
                  <a:pt x="12700" y="819607"/>
                </a:lnTo>
                <a:lnTo>
                  <a:pt x="12700" y="768807"/>
                </a:lnTo>
                <a:close/>
              </a:path>
              <a:path w="2096770" h="1270635">
                <a:moveTo>
                  <a:pt x="12700" y="679907"/>
                </a:moveTo>
                <a:lnTo>
                  <a:pt x="0" y="679907"/>
                </a:lnTo>
                <a:lnTo>
                  <a:pt x="0" y="730707"/>
                </a:lnTo>
                <a:lnTo>
                  <a:pt x="12700" y="730707"/>
                </a:lnTo>
                <a:lnTo>
                  <a:pt x="12700" y="679907"/>
                </a:lnTo>
                <a:close/>
              </a:path>
              <a:path w="2096770" h="1270635">
                <a:moveTo>
                  <a:pt x="55435" y="633742"/>
                </a:moveTo>
                <a:lnTo>
                  <a:pt x="0" y="633742"/>
                </a:lnTo>
                <a:lnTo>
                  <a:pt x="0" y="641807"/>
                </a:lnTo>
                <a:lnTo>
                  <a:pt x="10985" y="641807"/>
                </a:lnTo>
                <a:lnTo>
                  <a:pt x="6350" y="646442"/>
                </a:lnTo>
                <a:lnTo>
                  <a:pt x="55435" y="646442"/>
                </a:lnTo>
                <a:lnTo>
                  <a:pt x="55435" y="641807"/>
                </a:lnTo>
                <a:lnTo>
                  <a:pt x="55435" y="640092"/>
                </a:lnTo>
                <a:lnTo>
                  <a:pt x="55435" y="633742"/>
                </a:lnTo>
                <a:close/>
              </a:path>
              <a:path w="2096770" h="1270635">
                <a:moveTo>
                  <a:pt x="87833" y="1257757"/>
                </a:moveTo>
                <a:lnTo>
                  <a:pt x="37033" y="1257757"/>
                </a:lnTo>
                <a:lnTo>
                  <a:pt x="37033" y="1270457"/>
                </a:lnTo>
                <a:lnTo>
                  <a:pt x="87833" y="1270457"/>
                </a:lnTo>
                <a:lnTo>
                  <a:pt x="87833" y="1257757"/>
                </a:lnTo>
                <a:close/>
              </a:path>
              <a:path w="2096770" h="1270635">
                <a:moveTo>
                  <a:pt x="144335" y="633742"/>
                </a:moveTo>
                <a:lnTo>
                  <a:pt x="93535" y="633742"/>
                </a:lnTo>
                <a:lnTo>
                  <a:pt x="93535" y="646442"/>
                </a:lnTo>
                <a:lnTo>
                  <a:pt x="144335" y="646442"/>
                </a:lnTo>
                <a:lnTo>
                  <a:pt x="144335" y="633742"/>
                </a:lnTo>
                <a:close/>
              </a:path>
              <a:path w="2096770" h="1270635">
                <a:moveTo>
                  <a:pt x="176733" y="1257757"/>
                </a:moveTo>
                <a:lnTo>
                  <a:pt x="125933" y="1257757"/>
                </a:lnTo>
                <a:lnTo>
                  <a:pt x="125933" y="1270457"/>
                </a:lnTo>
                <a:lnTo>
                  <a:pt x="176733" y="1270457"/>
                </a:lnTo>
                <a:lnTo>
                  <a:pt x="176733" y="1257757"/>
                </a:lnTo>
                <a:close/>
              </a:path>
              <a:path w="2096770" h="1270635">
                <a:moveTo>
                  <a:pt x="233235" y="633742"/>
                </a:moveTo>
                <a:lnTo>
                  <a:pt x="182435" y="633742"/>
                </a:lnTo>
                <a:lnTo>
                  <a:pt x="182435" y="646442"/>
                </a:lnTo>
                <a:lnTo>
                  <a:pt x="233235" y="646442"/>
                </a:lnTo>
                <a:lnTo>
                  <a:pt x="233235" y="633742"/>
                </a:lnTo>
                <a:close/>
              </a:path>
              <a:path w="2096770" h="1270635">
                <a:moveTo>
                  <a:pt x="265633" y="1257757"/>
                </a:moveTo>
                <a:lnTo>
                  <a:pt x="214833" y="1257757"/>
                </a:lnTo>
                <a:lnTo>
                  <a:pt x="214833" y="1270457"/>
                </a:lnTo>
                <a:lnTo>
                  <a:pt x="265633" y="1270457"/>
                </a:lnTo>
                <a:lnTo>
                  <a:pt x="265633" y="1257757"/>
                </a:lnTo>
                <a:close/>
              </a:path>
              <a:path w="2096770" h="1270635">
                <a:moveTo>
                  <a:pt x="322135" y="633742"/>
                </a:moveTo>
                <a:lnTo>
                  <a:pt x="271335" y="633742"/>
                </a:lnTo>
                <a:lnTo>
                  <a:pt x="271335" y="646442"/>
                </a:lnTo>
                <a:lnTo>
                  <a:pt x="322135" y="646442"/>
                </a:lnTo>
                <a:lnTo>
                  <a:pt x="322135" y="633742"/>
                </a:lnTo>
                <a:close/>
              </a:path>
              <a:path w="2096770" h="1270635">
                <a:moveTo>
                  <a:pt x="354533" y="1257757"/>
                </a:moveTo>
                <a:lnTo>
                  <a:pt x="303733" y="1257757"/>
                </a:lnTo>
                <a:lnTo>
                  <a:pt x="303733" y="1270457"/>
                </a:lnTo>
                <a:lnTo>
                  <a:pt x="354533" y="1270457"/>
                </a:lnTo>
                <a:lnTo>
                  <a:pt x="354533" y="1257757"/>
                </a:lnTo>
                <a:close/>
              </a:path>
              <a:path w="2096770" h="1270635">
                <a:moveTo>
                  <a:pt x="411035" y="633742"/>
                </a:moveTo>
                <a:lnTo>
                  <a:pt x="360235" y="633742"/>
                </a:lnTo>
                <a:lnTo>
                  <a:pt x="360235" y="646442"/>
                </a:lnTo>
                <a:lnTo>
                  <a:pt x="411035" y="646442"/>
                </a:lnTo>
                <a:lnTo>
                  <a:pt x="411035" y="633742"/>
                </a:lnTo>
                <a:close/>
              </a:path>
              <a:path w="2096770" h="1270635">
                <a:moveTo>
                  <a:pt x="443433" y="1257757"/>
                </a:moveTo>
                <a:lnTo>
                  <a:pt x="392633" y="1257757"/>
                </a:lnTo>
                <a:lnTo>
                  <a:pt x="392633" y="1270457"/>
                </a:lnTo>
                <a:lnTo>
                  <a:pt x="443433" y="1270457"/>
                </a:lnTo>
                <a:lnTo>
                  <a:pt x="443433" y="1257757"/>
                </a:lnTo>
                <a:close/>
              </a:path>
              <a:path w="2096770" h="1270635">
                <a:moveTo>
                  <a:pt x="499935" y="633742"/>
                </a:moveTo>
                <a:lnTo>
                  <a:pt x="449135" y="633742"/>
                </a:lnTo>
                <a:lnTo>
                  <a:pt x="449135" y="646442"/>
                </a:lnTo>
                <a:lnTo>
                  <a:pt x="499935" y="646442"/>
                </a:lnTo>
                <a:lnTo>
                  <a:pt x="499935" y="633742"/>
                </a:lnTo>
                <a:close/>
              </a:path>
              <a:path w="2096770" h="1270635">
                <a:moveTo>
                  <a:pt x="532333" y="1257757"/>
                </a:moveTo>
                <a:lnTo>
                  <a:pt x="481533" y="1257757"/>
                </a:lnTo>
                <a:lnTo>
                  <a:pt x="481533" y="1270457"/>
                </a:lnTo>
                <a:lnTo>
                  <a:pt x="532333" y="1270457"/>
                </a:lnTo>
                <a:lnTo>
                  <a:pt x="532333" y="1257757"/>
                </a:lnTo>
                <a:close/>
              </a:path>
              <a:path w="2096770" h="1270635">
                <a:moveTo>
                  <a:pt x="588835" y="633742"/>
                </a:moveTo>
                <a:lnTo>
                  <a:pt x="538035" y="633742"/>
                </a:lnTo>
                <a:lnTo>
                  <a:pt x="538035" y="646442"/>
                </a:lnTo>
                <a:lnTo>
                  <a:pt x="588835" y="646442"/>
                </a:lnTo>
                <a:lnTo>
                  <a:pt x="588835" y="633742"/>
                </a:lnTo>
                <a:close/>
              </a:path>
              <a:path w="2096770" h="1270635">
                <a:moveTo>
                  <a:pt x="621233" y="1257757"/>
                </a:moveTo>
                <a:lnTo>
                  <a:pt x="570433" y="1257757"/>
                </a:lnTo>
                <a:lnTo>
                  <a:pt x="570433" y="1270457"/>
                </a:lnTo>
                <a:lnTo>
                  <a:pt x="621233" y="1270457"/>
                </a:lnTo>
                <a:lnTo>
                  <a:pt x="621233" y="1257757"/>
                </a:lnTo>
                <a:close/>
              </a:path>
              <a:path w="2096770" h="1270635">
                <a:moveTo>
                  <a:pt x="677735" y="633742"/>
                </a:moveTo>
                <a:lnTo>
                  <a:pt x="626935" y="633742"/>
                </a:lnTo>
                <a:lnTo>
                  <a:pt x="626935" y="646442"/>
                </a:lnTo>
                <a:lnTo>
                  <a:pt x="677735" y="646442"/>
                </a:lnTo>
                <a:lnTo>
                  <a:pt x="677735" y="633742"/>
                </a:lnTo>
                <a:close/>
              </a:path>
              <a:path w="2096770" h="1270635">
                <a:moveTo>
                  <a:pt x="710133" y="1257757"/>
                </a:moveTo>
                <a:lnTo>
                  <a:pt x="659333" y="1257757"/>
                </a:lnTo>
                <a:lnTo>
                  <a:pt x="659333" y="1270457"/>
                </a:lnTo>
                <a:lnTo>
                  <a:pt x="710133" y="1270457"/>
                </a:lnTo>
                <a:lnTo>
                  <a:pt x="710133" y="1257757"/>
                </a:lnTo>
                <a:close/>
              </a:path>
              <a:path w="2096770" h="1270635">
                <a:moveTo>
                  <a:pt x="766635" y="633742"/>
                </a:moveTo>
                <a:lnTo>
                  <a:pt x="715835" y="633742"/>
                </a:lnTo>
                <a:lnTo>
                  <a:pt x="715835" y="646442"/>
                </a:lnTo>
                <a:lnTo>
                  <a:pt x="766635" y="646442"/>
                </a:lnTo>
                <a:lnTo>
                  <a:pt x="766635" y="633742"/>
                </a:lnTo>
                <a:close/>
              </a:path>
              <a:path w="2096770" h="1270635">
                <a:moveTo>
                  <a:pt x="799033" y="1257757"/>
                </a:moveTo>
                <a:lnTo>
                  <a:pt x="748233" y="1257757"/>
                </a:lnTo>
                <a:lnTo>
                  <a:pt x="748233" y="1270457"/>
                </a:lnTo>
                <a:lnTo>
                  <a:pt x="799033" y="1270457"/>
                </a:lnTo>
                <a:lnTo>
                  <a:pt x="799033" y="1257757"/>
                </a:lnTo>
                <a:close/>
              </a:path>
              <a:path w="2096770" h="1270635">
                <a:moveTo>
                  <a:pt x="855535" y="633742"/>
                </a:moveTo>
                <a:lnTo>
                  <a:pt x="804735" y="633742"/>
                </a:lnTo>
                <a:lnTo>
                  <a:pt x="804735" y="646442"/>
                </a:lnTo>
                <a:lnTo>
                  <a:pt x="855535" y="646442"/>
                </a:lnTo>
                <a:lnTo>
                  <a:pt x="855535" y="633742"/>
                </a:lnTo>
                <a:close/>
              </a:path>
              <a:path w="2096770" h="1270635">
                <a:moveTo>
                  <a:pt x="887933" y="1257757"/>
                </a:moveTo>
                <a:lnTo>
                  <a:pt x="837133" y="1257757"/>
                </a:lnTo>
                <a:lnTo>
                  <a:pt x="837133" y="1270457"/>
                </a:lnTo>
                <a:lnTo>
                  <a:pt x="887933" y="1270457"/>
                </a:lnTo>
                <a:lnTo>
                  <a:pt x="887933" y="1257757"/>
                </a:lnTo>
                <a:close/>
              </a:path>
              <a:path w="2096770" h="1270635">
                <a:moveTo>
                  <a:pt x="944435" y="633742"/>
                </a:moveTo>
                <a:lnTo>
                  <a:pt x="893635" y="633742"/>
                </a:lnTo>
                <a:lnTo>
                  <a:pt x="893635" y="646442"/>
                </a:lnTo>
                <a:lnTo>
                  <a:pt x="944435" y="646442"/>
                </a:lnTo>
                <a:lnTo>
                  <a:pt x="944435" y="633742"/>
                </a:lnTo>
                <a:close/>
              </a:path>
              <a:path w="2096770" h="1270635">
                <a:moveTo>
                  <a:pt x="951941" y="115417"/>
                </a:moveTo>
                <a:lnTo>
                  <a:pt x="942174" y="65557"/>
                </a:lnTo>
                <a:lnTo>
                  <a:pt x="929716" y="67995"/>
                </a:lnTo>
                <a:lnTo>
                  <a:pt x="939482" y="117856"/>
                </a:lnTo>
                <a:lnTo>
                  <a:pt x="951941" y="115417"/>
                </a:lnTo>
                <a:close/>
              </a:path>
              <a:path w="2096770" h="1270635">
                <a:moveTo>
                  <a:pt x="969022" y="202653"/>
                </a:moveTo>
                <a:lnTo>
                  <a:pt x="959256" y="152806"/>
                </a:lnTo>
                <a:lnTo>
                  <a:pt x="946797" y="155244"/>
                </a:lnTo>
                <a:lnTo>
                  <a:pt x="956564" y="205092"/>
                </a:lnTo>
                <a:lnTo>
                  <a:pt x="969022" y="202653"/>
                </a:lnTo>
                <a:close/>
              </a:path>
              <a:path w="2096770" h="1270635">
                <a:moveTo>
                  <a:pt x="976833" y="1257757"/>
                </a:moveTo>
                <a:lnTo>
                  <a:pt x="926033" y="1257757"/>
                </a:lnTo>
                <a:lnTo>
                  <a:pt x="926033" y="1270457"/>
                </a:lnTo>
                <a:lnTo>
                  <a:pt x="976833" y="1270457"/>
                </a:lnTo>
                <a:lnTo>
                  <a:pt x="976833" y="1257757"/>
                </a:lnTo>
                <a:close/>
              </a:path>
              <a:path w="2096770" h="1270635">
                <a:moveTo>
                  <a:pt x="985278" y="51892"/>
                </a:moveTo>
                <a:lnTo>
                  <a:pt x="984770" y="47904"/>
                </a:lnTo>
                <a:lnTo>
                  <a:pt x="933526" y="8242"/>
                </a:lnTo>
                <a:lnTo>
                  <a:pt x="922870" y="0"/>
                </a:lnTo>
                <a:lnTo>
                  <a:pt x="883615" y="67703"/>
                </a:lnTo>
                <a:lnTo>
                  <a:pt x="884643" y="71589"/>
                </a:lnTo>
                <a:lnTo>
                  <a:pt x="890714" y="75107"/>
                </a:lnTo>
                <a:lnTo>
                  <a:pt x="894600" y="74079"/>
                </a:lnTo>
                <a:lnTo>
                  <a:pt x="921740" y="27266"/>
                </a:lnTo>
                <a:lnTo>
                  <a:pt x="922388" y="30607"/>
                </a:lnTo>
                <a:lnTo>
                  <a:pt x="934859" y="28168"/>
                </a:lnTo>
                <a:lnTo>
                  <a:pt x="934199" y="24828"/>
                </a:lnTo>
                <a:lnTo>
                  <a:pt x="976998" y="57950"/>
                </a:lnTo>
                <a:lnTo>
                  <a:pt x="980986" y="57442"/>
                </a:lnTo>
                <a:lnTo>
                  <a:pt x="985278" y="51892"/>
                </a:lnTo>
                <a:close/>
              </a:path>
              <a:path w="2096770" h="1270635">
                <a:moveTo>
                  <a:pt x="986104" y="289902"/>
                </a:moveTo>
                <a:lnTo>
                  <a:pt x="976350" y="240042"/>
                </a:lnTo>
                <a:lnTo>
                  <a:pt x="963879" y="242481"/>
                </a:lnTo>
                <a:lnTo>
                  <a:pt x="973645" y="292341"/>
                </a:lnTo>
                <a:lnTo>
                  <a:pt x="986104" y="289902"/>
                </a:lnTo>
                <a:close/>
              </a:path>
              <a:path w="2096770" h="1270635">
                <a:moveTo>
                  <a:pt x="1003198" y="377139"/>
                </a:moveTo>
                <a:lnTo>
                  <a:pt x="993432" y="327291"/>
                </a:lnTo>
                <a:lnTo>
                  <a:pt x="980973" y="329730"/>
                </a:lnTo>
                <a:lnTo>
                  <a:pt x="990727" y="379577"/>
                </a:lnTo>
                <a:lnTo>
                  <a:pt x="1003198" y="377139"/>
                </a:lnTo>
                <a:close/>
              </a:path>
              <a:path w="2096770" h="1270635">
                <a:moveTo>
                  <a:pt x="1020279" y="464388"/>
                </a:moveTo>
                <a:lnTo>
                  <a:pt x="1010513" y="414528"/>
                </a:lnTo>
                <a:lnTo>
                  <a:pt x="998054" y="416966"/>
                </a:lnTo>
                <a:lnTo>
                  <a:pt x="1007808" y="466826"/>
                </a:lnTo>
                <a:lnTo>
                  <a:pt x="1020279" y="464388"/>
                </a:lnTo>
                <a:close/>
              </a:path>
              <a:path w="2096770" h="1270635">
                <a:moveTo>
                  <a:pt x="1033335" y="633742"/>
                </a:moveTo>
                <a:lnTo>
                  <a:pt x="982535" y="633742"/>
                </a:lnTo>
                <a:lnTo>
                  <a:pt x="982535" y="646442"/>
                </a:lnTo>
                <a:lnTo>
                  <a:pt x="1033335" y="646442"/>
                </a:lnTo>
                <a:lnTo>
                  <a:pt x="1033335" y="633742"/>
                </a:lnTo>
                <a:close/>
              </a:path>
              <a:path w="2096770" h="1270635">
                <a:moveTo>
                  <a:pt x="1037361" y="551624"/>
                </a:moveTo>
                <a:lnTo>
                  <a:pt x="1027595" y="501777"/>
                </a:lnTo>
                <a:lnTo>
                  <a:pt x="1015136" y="504215"/>
                </a:lnTo>
                <a:lnTo>
                  <a:pt x="1024902" y="554062"/>
                </a:lnTo>
                <a:lnTo>
                  <a:pt x="1037361" y="551624"/>
                </a:lnTo>
                <a:close/>
              </a:path>
              <a:path w="2096770" h="1270635">
                <a:moveTo>
                  <a:pt x="1054442" y="638873"/>
                </a:moveTo>
                <a:lnTo>
                  <a:pt x="1044689" y="589013"/>
                </a:lnTo>
                <a:lnTo>
                  <a:pt x="1032217" y="591451"/>
                </a:lnTo>
                <a:lnTo>
                  <a:pt x="1041984" y="641311"/>
                </a:lnTo>
                <a:lnTo>
                  <a:pt x="1054442" y="638873"/>
                </a:lnTo>
                <a:close/>
              </a:path>
              <a:path w="2096770" h="1270635">
                <a:moveTo>
                  <a:pt x="1065733" y="1257757"/>
                </a:moveTo>
                <a:lnTo>
                  <a:pt x="1014933" y="1257757"/>
                </a:lnTo>
                <a:lnTo>
                  <a:pt x="1014933" y="1270457"/>
                </a:lnTo>
                <a:lnTo>
                  <a:pt x="1065733" y="1270457"/>
                </a:lnTo>
                <a:lnTo>
                  <a:pt x="1065733" y="1257757"/>
                </a:lnTo>
                <a:close/>
              </a:path>
              <a:path w="2096770" h="1270635">
                <a:moveTo>
                  <a:pt x="1122235" y="633742"/>
                </a:moveTo>
                <a:lnTo>
                  <a:pt x="1071435" y="633742"/>
                </a:lnTo>
                <a:lnTo>
                  <a:pt x="1071435" y="646442"/>
                </a:lnTo>
                <a:lnTo>
                  <a:pt x="1122235" y="646442"/>
                </a:lnTo>
                <a:lnTo>
                  <a:pt x="1122235" y="633742"/>
                </a:lnTo>
                <a:close/>
              </a:path>
              <a:path w="2096770" h="1270635">
                <a:moveTo>
                  <a:pt x="1154633" y="1257757"/>
                </a:moveTo>
                <a:lnTo>
                  <a:pt x="1103833" y="1257757"/>
                </a:lnTo>
                <a:lnTo>
                  <a:pt x="1103833" y="1270457"/>
                </a:lnTo>
                <a:lnTo>
                  <a:pt x="1154633" y="1270457"/>
                </a:lnTo>
                <a:lnTo>
                  <a:pt x="1154633" y="1257757"/>
                </a:lnTo>
                <a:close/>
              </a:path>
              <a:path w="2096770" h="1270635">
                <a:moveTo>
                  <a:pt x="1211135" y="633742"/>
                </a:moveTo>
                <a:lnTo>
                  <a:pt x="1160335" y="633742"/>
                </a:lnTo>
                <a:lnTo>
                  <a:pt x="1160335" y="646442"/>
                </a:lnTo>
                <a:lnTo>
                  <a:pt x="1211135" y="646442"/>
                </a:lnTo>
                <a:lnTo>
                  <a:pt x="1211135" y="633742"/>
                </a:lnTo>
                <a:close/>
              </a:path>
              <a:path w="2096770" h="1270635">
                <a:moveTo>
                  <a:pt x="1243533" y="1257757"/>
                </a:moveTo>
                <a:lnTo>
                  <a:pt x="1192733" y="1257757"/>
                </a:lnTo>
                <a:lnTo>
                  <a:pt x="1192733" y="1270457"/>
                </a:lnTo>
                <a:lnTo>
                  <a:pt x="1243533" y="1270457"/>
                </a:lnTo>
                <a:lnTo>
                  <a:pt x="1243533" y="1257757"/>
                </a:lnTo>
                <a:close/>
              </a:path>
              <a:path w="2096770" h="1270635">
                <a:moveTo>
                  <a:pt x="1300035" y="633742"/>
                </a:moveTo>
                <a:lnTo>
                  <a:pt x="1249235" y="633742"/>
                </a:lnTo>
                <a:lnTo>
                  <a:pt x="1249235" y="646442"/>
                </a:lnTo>
                <a:lnTo>
                  <a:pt x="1300035" y="646442"/>
                </a:lnTo>
                <a:lnTo>
                  <a:pt x="1300035" y="633742"/>
                </a:lnTo>
                <a:close/>
              </a:path>
              <a:path w="2096770" h="1270635">
                <a:moveTo>
                  <a:pt x="1332433" y="1257757"/>
                </a:moveTo>
                <a:lnTo>
                  <a:pt x="1281633" y="1257757"/>
                </a:lnTo>
                <a:lnTo>
                  <a:pt x="1281633" y="1270457"/>
                </a:lnTo>
                <a:lnTo>
                  <a:pt x="1332433" y="1270457"/>
                </a:lnTo>
                <a:lnTo>
                  <a:pt x="1332433" y="1257757"/>
                </a:lnTo>
                <a:close/>
              </a:path>
              <a:path w="2096770" h="1270635">
                <a:moveTo>
                  <a:pt x="1388935" y="633742"/>
                </a:moveTo>
                <a:lnTo>
                  <a:pt x="1338135" y="633742"/>
                </a:lnTo>
                <a:lnTo>
                  <a:pt x="1338135" y="646442"/>
                </a:lnTo>
                <a:lnTo>
                  <a:pt x="1388935" y="646442"/>
                </a:lnTo>
                <a:lnTo>
                  <a:pt x="1388935" y="633742"/>
                </a:lnTo>
                <a:close/>
              </a:path>
              <a:path w="2096770" h="1270635">
                <a:moveTo>
                  <a:pt x="1421333" y="1257757"/>
                </a:moveTo>
                <a:lnTo>
                  <a:pt x="1370533" y="1257757"/>
                </a:lnTo>
                <a:lnTo>
                  <a:pt x="1370533" y="1270457"/>
                </a:lnTo>
                <a:lnTo>
                  <a:pt x="1421333" y="1270457"/>
                </a:lnTo>
                <a:lnTo>
                  <a:pt x="1421333" y="1257757"/>
                </a:lnTo>
                <a:close/>
              </a:path>
              <a:path w="2096770" h="1270635">
                <a:moveTo>
                  <a:pt x="1477835" y="633742"/>
                </a:moveTo>
                <a:lnTo>
                  <a:pt x="1427035" y="633742"/>
                </a:lnTo>
                <a:lnTo>
                  <a:pt x="1427035" y="646442"/>
                </a:lnTo>
                <a:lnTo>
                  <a:pt x="1477835" y="646442"/>
                </a:lnTo>
                <a:lnTo>
                  <a:pt x="1477835" y="633742"/>
                </a:lnTo>
                <a:close/>
              </a:path>
              <a:path w="2096770" h="1270635">
                <a:moveTo>
                  <a:pt x="1510233" y="1257757"/>
                </a:moveTo>
                <a:lnTo>
                  <a:pt x="1459433" y="1257757"/>
                </a:lnTo>
                <a:lnTo>
                  <a:pt x="1459433" y="1270457"/>
                </a:lnTo>
                <a:lnTo>
                  <a:pt x="1510233" y="1270457"/>
                </a:lnTo>
                <a:lnTo>
                  <a:pt x="1510233" y="1257757"/>
                </a:lnTo>
                <a:close/>
              </a:path>
              <a:path w="2096770" h="1270635">
                <a:moveTo>
                  <a:pt x="1566735" y="633742"/>
                </a:moveTo>
                <a:lnTo>
                  <a:pt x="1515935" y="633742"/>
                </a:lnTo>
                <a:lnTo>
                  <a:pt x="1515935" y="646442"/>
                </a:lnTo>
                <a:lnTo>
                  <a:pt x="1566735" y="646442"/>
                </a:lnTo>
                <a:lnTo>
                  <a:pt x="1566735" y="633742"/>
                </a:lnTo>
                <a:close/>
              </a:path>
              <a:path w="2096770" h="1270635">
                <a:moveTo>
                  <a:pt x="1599133" y="1257757"/>
                </a:moveTo>
                <a:lnTo>
                  <a:pt x="1548333" y="1257757"/>
                </a:lnTo>
                <a:lnTo>
                  <a:pt x="1548333" y="1270457"/>
                </a:lnTo>
                <a:lnTo>
                  <a:pt x="1599133" y="1270457"/>
                </a:lnTo>
                <a:lnTo>
                  <a:pt x="1599133" y="1257757"/>
                </a:lnTo>
                <a:close/>
              </a:path>
              <a:path w="2096770" h="1270635">
                <a:moveTo>
                  <a:pt x="1655635" y="633742"/>
                </a:moveTo>
                <a:lnTo>
                  <a:pt x="1604835" y="633742"/>
                </a:lnTo>
                <a:lnTo>
                  <a:pt x="1604835" y="646442"/>
                </a:lnTo>
                <a:lnTo>
                  <a:pt x="1655635" y="646442"/>
                </a:lnTo>
                <a:lnTo>
                  <a:pt x="1655635" y="633742"/>
                </a:lnTo>
                <a:close/>
              </a:path>
              <a:path w="2096770" h="1270635">
                <a:moveTo>
                  <a:pt x="1688033" y="1257757"/>
                </a:moveTo>
                <a:lnTo>
                  <a:pt x="1637233" y="1257757"/>
                </a:lnTo>
                <a:lnTo>
                  <a:pt x="1637233" y="1270457"/>
                </a:lnTo>
                <a:lnTo>
                  <a:pt x="1688033" y="1270457"/>
                </a:lnTo>
                <a:lnTo>
                  <a:pt x="1688033" y="1257757"/>
                </a:lnTo>
                <a:close/>
              </a:path>
              <a:path w="2096770" h="1270635">
                <a:moveTo>
                  <a:pt x="1744535" y="633742"/>
                </a:moveTo>
                <a:lnTo>
                  <a:pt x="1693735" y="633742"/>
                </a:lnTo>
                <a:lnTo>
                  <a:pt x="1693735" y="646442"/>
                </a:lnTo>
                <a:lnTo>
                  <a:pt x="1744535" y="646442"/>
                </a:lnTo>
                <a:lnTo>
                  <a:pt x="1744535" y="633742"/>
                </a:lnTo>
                <a:close/>
              </a:path>
              <a:path w="2096770" h="1270635">
                <a:moveTo>
                  <a:pt x="1776933" y="1257757"/>
                </a:moveTo>
                <a:lnTo>
                  <a:pt x="1726133" y="1257757"/>
                </a:lnTo>
                <a:lnTo>
                  <a:pt x="1726133" y="1270457"/>
                </a:lnTo>
                <a:lnTo>
                  <a:pt x="1776933" y="1270457"/>
                </a:lnTo>
                <a:lnTo>
                  <a:pt x="1776933" y="1257757"/>
                </a:lnTo>
                <a:close/>
              </a:path>
              <a:path w="2096770" h="1270635">
                <a:moveTo>
                  <a:pt x="1833435" y="633742"/>
                </a:moveTo>
                <a:lnTo>
                  <a:pt x="1782635" y="633742"/>
                </a:lnTo>
                <a:lnTo>
                  <a:pt x="1782635" y="646442"/>
                </a:lnTo>
                <a:lnTo>
                  <a:pt x="1833435" y="646442"/>
                </a:lnTo>
                <a:lnTo>
                  <a:pt x="1833435" y="633742"/>
                </a:lnTo>
                <a:close/>
              </a:path>
              <a:path w="2096770" h="1270635">
                <a:moveTo>
                  <a:pt x="1865833" y="1257757"/>
                </a:moveTo>
                <a:lnTo>
                  <a:pt x="1815033" y="1257757"/>
                </a:lnTo>
                <a:lnTo>
                  <a:pt x="1815033" y="1270457"/>
                </a:lnTo>
                <a:lnTo>
                  <a:pt x="1865833" y="1270457"/>
                </a:lnTo>
                <a:lnTo>
                  <a:pt x="1865833" y="1257757"/>
                </a:lnTo>
                <a:close/>
              </a:path>
              <a:path w="2096770" h="1270635">
                <a:moveTo>
                  <a:pt x="1922335" y="633742"/>
                </a:moveTo>
                <a:lnTo>
                  <a:pt x="1871535" y="633742"/>
                </a:lnTo>
                <a:lnTo>
                  <a:pt x="1871535" y="646442"/>
                </a:lnTo>
                <a:lnTo>
                  <a:pt x="1922335" y="646442"/>
                </a:lnTo>
                <a:lnTo>
                  <a:pt x="1922335" y="633742"/>
                </a:lnTo>
                <a:close/>
              </a:path>
              <a:path w="2096770" h="1270635">
                <a:moveTo>
                  <a:pt x="1954733" y="1257757"/>
                </a:moveTo>
                <a:lnTo>
                  <a:pt x="1903933" y="1257757"/>
                </a:lnTo>
                <a:lnTo>
                  <a:pt x="1903933" y="1270457"/>
                </a:lnTo>
                <a:lnTo>
                  <a:pt x="1954733" y="1270457"/>
                </a:lnTo>
                <a:lnTo>
                  <a:pt x="1954733" y="1257757"/>
                </a:lnTo>
                <a:close/>
              </a:path>
              <a:path w="2096770" h="1270635">
                <a:moveTo>
                  <a:pt x="2011235" y="633742"/>
                </a:moveTo>
                <a:lnTo>
                  <a:pt x="1960435" y="633742"/>
                </a:lnTo>
                <a:lnTo>
                  <a:pt x="1960435" y="646442"/>
                </a:lnTo>
                <a:lnTo>
                  <a:pt x="2011235" y="646442"/>
                </a:lnTo>
                <a:lnTo>
                  <a:pt x="2011235" y="633742"/>
                </a:lnTo>
                <a:close/>
              </a:path>
              <a:path w="2096770" h="1270635">
                <a:moveTo>
                  <a:pt x="2043633" y="1257757"/>
                </a:moveTo>
                <a:lnTo>
                  <a:pt x="1992833" y="1257757"/>
                </a:lnTo>
                <a:lnTo>
                  <a:pt x="1992833" y="1270457"/>
                </a:lnTo>
                <a:lnTo>
                  <a:pt x="2043633" y="1270457"/>
                </a:lnTo>
                <a:lnTo>
                  <a:pt x="2043633" y="1257757"/>
                </a:lnTo>
                <a:close/>
              </a:path>
              <a:path w="2096770" h="1270635">
                <a:moveTo>
                  <a:pt x="2096427" y="1221651"/>
                </a:moveTo>
                <a:lnTo>
                  <a:pt x="2083727" y="1221651"/>
                </a:lnTo>
                <a:lnTo>
                  <a:pt x="2083727" y="1257757"/>
                </a:lnTo>
                <a:lnTo>
                  <a:pt x="2081733" y="1257757"/>
                </a:lnTo>
                <a:lnTo>
                  <a:pt x="2081733" y="1270457"/>
                </a:lnTo>
                <a:lnTo>
                  <a:pt x="2096427" y="1270457"/>
                </a:lnTo>
                <a:lnTo>
                  <a:pt x="2096427" y="1264107"/>
                </a:lnTo>
                <a:lnTo>
                  <a:pt x="2096427" y="1257757"/>
                </a:lnTo>
                <a:lnTo>
                  <a:pt x="2096427" y="1221651"/>
                </a:lnTo>
                <a:close/>
              </a:path>
              <a:path w="2096770" h="1270635">
                <a:moveTo>
                  <a:pt x="2096427" y="1132751"/>
                </a:moveTo>
                <a:lnTo>
                  <a:pt x="2083727" y="1132751"/>
                </a:lnTo>
                <a:lnTo>
                  <a:pt x="2083727" y="1183551"/>
                </a:lnTo>
                <a:lnTo>
                  <a:pt x="2096427" y="1183551"/>
                </a:lnTo>
                <a:lnTo>
                  <a:pt x="2096427" y="1132751"/>
                </a:lnTo>
                <a:close/>
              </a:path>
              <a:path w="2096770" h="1270635">
                <a:moveTo>
                  <a:pt x="2096427" y="1043851"/>
                </a:moveTo>
                <a:lnTo>
                  <a:pt x="2083727" y="1043851"/>
                </a:lnTo>
                <a:lnTo>
                  <a:pt x="2083727" y="1094651"/>
                </a:lnTo>
                <a:lnTo>
                  <a:pt x="2096427" y="1094651"/>
                </a:lnTo>
                <a:lnTo>
                  <a:pt x="2096427" y="1043851"/>
                </a:lnTo>
                <a:close/>
              </a:path>
              <a:path w="2096770" h="1270635">
                <a:moveTo>
                  <a:pt x="2096427" y="954951"/>
                </a:moveTo>
                <a:lnTo>
                  <a:pt x="2083727" y="954951"/>
                </a:lnTo>
                <a:lnTo>
                  <a:pt x="2083727" y="1005751"/>
                </a:lnTo>
                <a:lnTo>
                  <a:pt x="2096427" y="1005751"/>
                </a:lnTo>
                <a:lnTo>
                  <a:pt x="2096427" y="954951"/>
                </a:lnTo>
                <a:close/>
              </a:path>
              <a:path w="2096770" h="1270635">
                <a:moveTo>
                  <a:pt x="2096427" y="866051"/>
                </a:moveTo>
                <a:lnTo>
                  <a:pt x="2083727" y="866051"/>
                </a:lnTo>
                <a:lnTo>
                  <a:pt x="2083727" y="916851"/>
                </a:lnTo>
                <a:lnTo>
                  <a:pt x="2096427" y="916851"/>
                </a:lnTo>
                <a:lnTo>
                  <a:pt x="2096427" y="866051"/>
                </a:lnTo>
                <a:close/>
              </a:path>
              <a:path w="2096770" h="1270635">
                <a:moveTo>
                  <a:pt x="2096427" y="777151"/>
                </a:moveTo>
                <a:lnTo>
                  <a:pt x="2083727" y="777151"/>
                </a:lnTo>
                <a:lnTo>
                  <a:pt x="2083727" y="827951"/>
                </a:lnTo>
                <a:lnTo>
                  <a:pt x="2096427" y="827951"/>
                </a:lnTo>
                <a:lnTo>
                  <a:pt x="2096427" y="777151"/>
                </a:lnTo>
                <a:close/>
              </a:path>
              <a:path w="2096770" h="1270635">
                <a:moveTo>
                  <a:pt x="2096427" y="688251"/>
                </a:moveTo>
                <a:lnTo>
                  <a:pt x="2083727" y="688251"/>
                </a:lnTo>
                <a:lnTo>
                  <a:pt x="2083727" y="739051"/>
                </a:lnTo>
                <a:lnTo>
                  <a:pt x="2096427" y="739051"/>
                </a:lnTo>
                <a:lnTo>
                  <a:pt x="2096427" y="688251"/>
                </a:lnTo>
                <a:close/>
              </a:path>
              <a:path w="2096770" h="1270635">
                <a:moveTo>
                  <a:pt x="2096427" y="633742"/>
                </a:moveTo>
                <a:lnTo>
                  <a:pt x="2049335" y="633742"/>
                </a:lnTo>
                <a:lnTo>
                  <a:pt x="2049335" y="646442"/>
                </a:lnTo>
                <a:lnTo>
                  <a:pt x="2083727" y="646442"/>
                </a:lnTo>
                <a:lnTo>
                  <a:pt x="2083727" y="650151"/>
                </a:lnTo>
                <a:lnTo>
                  <a:pt x="2096427" y="650151"/>
                </a:lnTo>
                <a:lnTo>
                  <a:pt x="2096427" y="646442"/>
                </a:lnTo>
                <a:lnTo>
                  <a:pt x="2096427" y="640092"/>
                </a:lnTo>
                <a:lnTo>
                  <a:pt x="2096427" y="633742"/>
                </a:lnTo>
                <a:close/>
              </a:path>
            </a:pathLst>
          </a:custGeom>
          <a:solidFill>
            <a:srgbClr val="8FA7C4"/>
          </a:solidFill>
          <a:ln>
            <a:solidFill>
              <a:schemeClr val="bg1"/>
            </a:solidFill>
          </a:ln>
        </p:spPr>
        <p:txBody>
          <a:bodyPr wrap="square" lIns="0" tIns="0" rIns="0" bIns="0" rtlCol="0"/>
          <a:lstStyle/>
          <a:p>
            <a:endParaRPr/>
          </a:p>
        </p:txBody>
      </p:sp>
    </p:spTree>
    <p:extLst>
      <p:ext uri="{BB962C8B-B14F-4D97-AF65-F5344CB8AC3E}">
        <p14:creationId xmlns:p14="http://schemas.microsoft.com/office/powerpoint/2010/main" val="367959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WS Global Infrastru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9735" y="185075"/>
            <a:ext cx="7824844" cy="58657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307526" y="5130736"/>
            <a:ext cx="1285875" cy="638175"/>
          </a:xfrm>
          <a:prstGeom prst="rect">
            <a:avLst/>
          </a:prstGeom>
        </p:spPr>
      </p:pic>
      <p:pic>
        <p:nvPicPr>
          <p:cNvPr id="5" name="Picture 4"/>
          <p:cNvPicPr>
            <a:picLocks noChangeAspect="1"/>
          </p:cNvPicPr>
          <p:nvPr/>
        </p:nvPicPr>
        <p:blipFill>
          <a:blip r:embed="rId3"/>
          <a:stretch>
            <a:fillRect/>
          </a:stretch>
        </p:blipFill>
        <p:spPr>
          <a:xfrm>
            <a:off x="7620190" y="5449823"/>
            <a:ext cx="1706690" cy="319088"/>
          </a:xfrm>
          <a:prstGeom prst="rect">
            <a:avLst/>
          </a:prstGeom>
        </p:spPr>
      </p:pic>
    </p:spTree>
    <p:extLst>
      <p:ext uri="{BB962C8B-B14F-4D97-AF65-F5344CB8AC3E}">
        <p14:creationId xmlns:p14="http://schemas.microsoft.com/office/powerpoint/2010/main" val="2740874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154" y="304800"/>
            <a:ext cx="492506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3:</a:t>
            </a:r>
            <a:r>
              <a:rPr sz="2400" b="0" spc="-15" dirty="0">
                <a:solidFill>
                  <a:srgbClr val="FFFFFF"/>
                </a:solidFill>
                <a:latin typeface="Calibri"/>
                <a:cs typeface="Calibri"/>
              </a:rPr>
              <a:t> </a:t>
            </a:r>
            <a:r>
              <a:rPr sz="2400" b="0" spc="-5" dirty="0">
                <a:solidFill>
                  <a:srgbClr val="FFFFFF"/>
                </a:solidFill>
                <a:latin typeface="Calibri"/>
                <a:cs typeface="Calibri"/>
              </a:rPr>
              <a:t>Global</a:t>
            </a:r>
            <a:r>
              <a:rPr sz="2400" b="0" spc="-15" dirty="0">
                <a:solidFill>
                  <a:srgbClr val="FFFFFF"/>
                </a:solidFill>
                <a:latin typeface="Calibri"/>
                <a:cs typeface="Calibri"/>
              </a:rPr>
              <a:t> </a:t>
            </a:r>
            <a:r>
              <a:rPr sz="2400" b="0" dirty="0">
                <a:solidFill>
                  <a:srgbClr val="FFFFFF"/>
                </a:solidFill>
                <a:latin typeface="Calibri"/>
                <a:cs typeface="Calibri"/>
              </a:rPr>
              <a:t>Service</a:t>
            </a:r>
            <a:r>
              <a:rPr sz="2400" b="0" spc="-5" dirty="0">
                <a:solidFill>
                  <a:srgbClr val="FFFFFF"/>
                </a:solidFill>
                <a:latin typeface="Calibri"/>
                <a:cs typeface="Calibri"/>
              </a:rPr>
              <a:t> </a:t>
            </a:r>
            <a:r>
              <a:rPr sz="2400" b="0" spc="-10" dirty="0">
                <a:solidFill>
                  <a:srgbClr val="FFFFFF"/>
                </a:solidFill>
                <a:latin typeface="Calibri"/>
                <a:cs typeface="Calibri"/>
              </a:rPr>
              <a:t>Example</a:t>
            </a:r>
            <a:r>
              <a:rPr sz="2400" b="0" spc="-20" dirty="0">
                <a:solidFill>
                  <a:srgbClr val="FFFFFF"/>
                </a:solidFill>
                <a:latin typeface="Calibri"/>
                <a:cs typeface="Calibri"/>
              </a:rPr>
              <a:t> </a:t>
            </a:r>
            <a:r>
              <a:rPr sz="2400" b="0" dirty="0">
                <a:solidFill>
                  <a:srgbClr val="FFFFFF"/>
                </a:solidFill>
                <a:latin typeface="Calibri"/>
                <a:cs typeface="Calibri"/>
              </a:rPr>
              <a:t>-</a:t>
            </a:r>
            <a:r>
              <a:rPr sz="2400" b="0" spc="-10" dirty="0">
                <a:solidFill>
                  <a:srgbClr val="FFFFFF"/>
                </a:solidFill>
                <a:latin typeface="Calibri"/>
                <a:cs typeface="Calibri"/>
              </a:rPr>
              <a:t> </a:t>
            </a:r>
            <a:r>
              <a:rPr sz="2400" b="0" spc="-5" dirty="0">
                <a:solidFill>
                  <a:srgbClr val="FFFFFF"/>
                </a:solidFill>
                <a:latin typeface="Calibri"/>
                <a:cs typeface="Calibri"/>
              </a:rPr>
              <a:t>IAM</a:t>
            </a:r>
            <a:endParaRPr sz="2400">
              <a:latin typeface="Calibri"/>
              <a:cs typeface="Calibri"/>
            </a:endParaRPr>
          </a:p>
        </p:txBody>
      </p:sp>
      <p:grpSp>
        <p:nvGrpSpPr>
          <p:cNvPr id="3" name="object 3"/>
          <p:cNvGrpSpPr/>
          <p:nvPr/>
        </p:nvGrpSpPr>
        <p:grpSpPr>
          <a:xfrm>
            <a:off x="1166606" y="1565616"/>
            <a:ext cx="9660255" cy="2608580"/>
            <a:chOff x="1166606" y="1565616"/>
            <a:chExt cx="9660255" cy="2608580"/>
          </a:xfrm>
        </p:grpSpPr>
        <p:sp>
          <p:nvSpPr>
            <p:cNvPr id="4" name="object 4"/>
            <p:cNvSpPr/>
            <p:nvPr/>
          </p:nvSpPr>
          <p:spPr>
            <a:xfrm>
              <a:off x="1172956" y="1571966"/>
              <a:ext cx="2206625" cy="1993264"/>
            </a:xfrm>
            <a:custGeom>
              <a:avLst/>
              <a:gdLst/>
              <a:ahLst/>
              <a:cxnLst/>
              <a:rect l="l" t="t" r="r" b="b"/>
              <a:pathLst>
                <a:path w="2206625" h="1993264">
                  <a:moveTo>
                    <a:pt x="0" y="0"/>
                  </a:moveTo>
                  <a:lnTo>
                    <a:pt x="2206348" y="0"/>
                  </a:lnTo>
                  <a:lnTo>
                    <a:pt x="2206348" y="1992865"/>
                  </a:lnTo>
                  <a:lnTo>
                    <a:pt x="0" y="1992865"/>
                  </a:lnTo>
                  <a:lnTo>
                    <a:pt x="0" y="0"/>
                  </a:lnTo>
                  <a:close/>
                </a:path>
              </a:pathLst>
            </a:custGeom>
            <a:ln w="12700">
              <a:solidFill>
                <a:schemeClr val="bg1"/>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172956" y="1571967"/>
              <a:ext cx="330199" cy="330200"/>
            </a:xfrm>
            <a:prstGeom prst="rect">
              <a:avLst/>
            </a:prstGeom>
            <a:ln>
              <a:solidFill>
                <a:schemeClr val="bg1"/>
              </a:solidFill>
            </a:ln>
          </p:spPr>
        </p:pic>
        <p:sp>
          <p:nvSpPr>
            <p:cNvPr id="6" name="object 6"/>
            <p:cNvSpPr/>
            <p:nvPr/>
          </p:nvSpPr>
          <p:spPr>
            <a:xfrm>
              <a:off x="8614052" y="2174941"/>
              <a:ext cx="2206625" cy="1993264"/>
            </a:xfrm>
            <a:custGeom>
              <a:avLst/>
              <a:gdLst/>
              <a:ahLst/>
              <a:cxnLst/>
              <a:rect l="l" t="t" r="r" b="b"/>
              <a:pathLst>
                <a:path w="2206625" h="1993264">
                  <a:moveTo>
                    <a:pt x="0" y="0"/>
                  </a:moveTo>
                  <a:lnTo>
                    <a:pt x="2206348" y="0"/>
                  </a:lnTo>
                  <a:lnTo>
                    <a:pt x="2206348" y="1992865"/>
                  </a:lnTo>
                  <a:lnTo>
                    <a:pt x="0" y="1992865"/>
                  </a:lnTo>
                  <a:lnTo>
                    <a:pt x="0" y="0"/>
                  </a:lnTo>
                  <a:close/>
                </a:path>
              </a:pathLst>
            </a:custGeom>
            <a:ln w="12700">
              <a:solidFill>
                <a:schemeClr val="bg1"/>
              </a:solidFill>
            </a:ln>
          </p:spPr>
          <p:txBody>
            <a:bodyPr wrap="square" lIns="0" tIns="0" rIns="0" bIns="0" rtlCol="0"/>
            <a:lstStyle/>
            <a:p>
              <a:endParaRPr/>
            </a:p>
          </p:txBody>
        </p:sp>
      </p:grpSp>
      <p:sp>
        <p:nvSpPr>
          <p:cNvPr id="7" name="object 7"/>
          <p:cNvSpPr txBox="1"/>
          <p:nvPr/>
        </p:nvSpPr>
        <p:spPr>
          <a:xfrm>
            <a:off x="9058551" y="2247900"/>
            <a:ext cx="1342390"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10" dirty="0">
                <a:solidFill>
                  <a:schemeClr val="bg1"/>
                </a:solidFill>
                <a:latin typeface="Arial"/>
                <a:cs typeface="Arial"/>
              </a:rPr>
              <a:t>Region</a:t>
            </a:r>
            <a:r>
              <a:rPr sz="1200" spc="-25" dirty="0">
                <a:solidFill>
                  <a:schemeClr val="bg1"/>
                </a:solidFill>
                <a:latin typeface="Arial"/>
                <a:cs typeface="Arial"/>
              </a:rPr>
              <a:t> </a:t>
            </a:r>
            <a:r>
              <a:rPr sz="1200" dirty="0">
                <a:solidFill>
                  <a:schemeClr val="bg1"/>
                </a:solidFill>
                <a:latin typeface="Arial"/>
                <a:cs typeface="Arial"/>
              </a:rPr>
              <a:t>–</a:t>
            </a:r>
            <a:r>
              <a:rPr sz="1200" spc="-30" dirty="0">
                <a:solidFill>
                  <a:schemeClr val="bg1"/>
                </a:solidFill>
                <a:latin typeface="Arial"/>
                <a:cs typeface="Arial"/>
              </a:rPr>
              <a:t> </a:t>
            </a:r>
            <a:r>
              <a:rPr sz="1200" spc="-5" dirty="0">
                <a:solidFill>
                  <a:schemeClr val="bg1"/>
                </a:solidFill>
                <a:latin typeface="Arial"/>
                <a:cs typeface="Arial"/>
              </a:rPr>
              <a:t>eu-west-1</a:t>
            </a:r>
            <a:endParaRPr sz="1200" dirty="0">
              <a:solidFill>
                <a:schemeClr val="bg1"/>
              </a:solidFill>
              <a:latin typeface="Arial"/>
              <a:cs typeface="Arial"/>
            </a:endParaRPr>
          </a:p>
        </p:txBody>
      </p:sp>
      <p:grpSp>
        <p:nvGrpSpPr>
          <p:cNvPr id="8" name="object 8"/>
          <p:cNvGrpSpPr/>
          <p:nvPr/>
        </p:nvGrpSpPr>
        <p:grpSpPr>
          <a:xfrm>
            <a:off x="732397" y="2174942"/>
            <a:ext cx="8212455" cy="4039235"/>
            <a:chOff x="732397" y="2174942"/>
            <a:chExt cx="8212455" cy="4039235"/>
          </a:xfrm>
        </p:grpSpPr>
        <p:pic>
          <p:nvPicPr>
            <p:cNvPr id="9" name="object 9"/>
            <p:cNvPicPr/>
            <p:nvPr/>
          </p:nvPicPr>
          <p:blipFill>
            <a:blip r:embed="rId3" cstate="print"/>
            <a:stretch>
              <a:fillRect/>
            </a:stretch>
          </p:blipFill>
          <p:spPr>
            <a:xfrm>
              <a:off x="732397" y="5002362"/>
              <a:ext cx="1211316" cy="1211316"/>
            </a:xfrm>
            <a:prstGeom prst="rect">
              <a:avLst/>
            </a:prstGeom>
            <a:ln>
              <a:solidFill>
                <a:schemeClr val="bg1"/>
              </a:solidFill>
            </a:ln>
          </p:spPr>
        </p:pic>
        <p:pic>
          <p:nvPicPr>
            <p:cNvPr id="10" name="object 10"/>
            <p:cNvPicPr/>
            <p:nvPr/>
          </p:nvPicPr>
          <p:blipFill>
            <a:blip r:embed="rId4" cstate="print"/>
            <a:stretch>
              <a:fillRect/>
            </a:stretch>
          </p:blipFill>
          <p:spPr>
            <a:xfrm>
              <a:off x="1537313" y="4651423"/>
              <a:ext cx="812799" cy="812799"/>
            </a:xfrm>
            <a:prstGeom prst="rect">
              <a:avLst/>
            </a:prstGeom>
            <a:ln>
              <a:solidFill>
                <a:schemeClr val="bg1"/>
              </a:solidFill>
            </a:ln>
          </p:spPr>
        </p:pic>
        <p:pic>
          <p:nvPicPr>
            <p:cNvPr id="11" name="object 11"/>
            <p:cNvPicPr/>
            <p:nvPr/>
          </p:nvPicPr>
          <p:blipFill>
            <a:blip r:embed="rId2" cstate="print"/>
            <a:stretch>
              <a:fillRect/>
            </a:stretch>
          </p:blipFill>
          <p:spPr>
            <a:xfrm>
              <a:off x="8614051" y="2174942"/>
              <a:ext cx="330200" cy="330200"/>
            </a:xfrm>
            <a:prstGeom prst="rect">
              <a:avLst/>
            </a:prstGeom>
            <a:ln>
              <a:solidFill>
                <a:schemeClr val="bg1"/>
              </a:solidFill>
            </a:ln>
          </p:spPr>
        </p:pic>
      </p:grpSp>
      <p:sp>
        <p:nvSpPr>
          <p:cNvPr id="12" name="object 12"/>
          <p:cNvSpPr txBox="1"/>
          <p:nvPr/>
        </p:nvSpPr>
        <p:spPr>
          <a:xfrm>
            <a:off x="695402" y="6286500"/>
            <a:ext cx="128587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New</a:t>
            </a:r>
            <a:r>
              <a:rPr sz="1400" spc="-60" dirty="0">
                <a:solidFill>
                  <a:srgbClr val="FFFFFF"/>
                </a:solidFill>
                <a:latin typeface="Arial"/>
                <a:cs typeface="Arial"/>
              </a:rPr>
              <a:t> </a:t>
            </a:r>
            <a:r>
              <a:rPr sz="1400" spc="-35" dirty="0">
                <a:solidFill>
                  <a:srgbClr val="FFFFFF"/>
                </a:solidFill>
                <a:latin typeface="Arial"/>
                <a:cs typeface="Arial"/>
              </a:rPr>
              <a:t>York </a:t>
            </a:r>
            <a:r>
              <a:rPr sz="1400" spc="-10" dirty="0">
                <a:solidFill>
                  <a:srgbClr val="FFFFFF"/>
                </a:solidFill>
                <a:latin typeface="Arial"/>
                <a:cs typeface="Arial"/>
              </a:rPr>
              <a:t>Office</a:t>
            </a:r>
            <a:endParaRPr sz="1400">
              <a:latin typeface="Arial"/>
              <a:cs typeface="Arial"/>
            </a:endParaRPr>
          </a:p>
        </p:txBody>
      </p:sp>
      <p:sp>
        <p:nvSpPr>
          <p:cNvPr id="13" name="object 13"/>
          <p:cNvSpPr txBox="1"/>
          <p:nvPr/>
        </p:nvSpPr>
        <p:spPr>
          <a:xfrm>
            <a:off x="1848073" y="5486400"/>
            <a:ext cx="38100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P</a:t>
            </a:r>
            <a:r>
              <a:rPr sz="1400" spc="-5" dirty="0">
                <a:solidFill>
                  <a:srgbClr val="FFFFFF"/>
                </a:solidFill>
                <a:latin typeface="Arial"/>
                <a:cs typeface="Arial"/>
              </a:rPr>
              <a:t>au</a:t>
            </a:r>
            <a:r>
              <a:rPr sz="1400" dirty="0">
                <a:solidFill>
                  <a:srgbClr val="FFFFFF"/>
                </a:solidFill>
                <a:latin typeface="Arial"/>
                <a:cs typeface="Arial"/>
              </a:rPr>
              <a:t>l</a:t>
            </a:r>
            <a:endParaRPr sz="1400">
              <a:latin typeface="Arial"/>
              <a:cs typeface="Arial"/>
            </a:endParaRPr>
          </a:p>
        </p:txBody>
      </p:sp>
      <p:sp>
        <p:nvSpPr>
          <p:cNvPr id="14" name="object 14"/>
          <p:cNvSpPr txBox="1"/>
          <p:nvPr/>
        </p:nvSpPr>
        <p:spPr>
          <a:xfrm>
            <a:off x="4927749" y="2336800"/>
            <a:ext cx="1721485" cy="386080"/>
          </a:xfrm>
          <a:prstGeom prst="rect">
            <a:avLst/>
          </a:prstGeom>
          <a:ln>
            <a:solidFill>
              <a:schemeClr val="bg1"/>
            </a:solidFill>
          </a:ln>
        </p:spPr>
        <p:txBody>
          <a:bodyPr vert="horz" wrap="square" lIns="0" tIns="22860" rIns="0" bIns="0" rtlCol="0">
            <a:spAutoFit/>
          </a:bodyPr>
          <a:lstStyle/>
          <a:p>
            <a:pPr marL="209550" marR="5080" indent="-197485">
              <a:lnSpc>
                <a:spcPts val="1400"/>
              </a:lnSpc>
              <a:spcBef>
                <a:spcPts val="180"/>
              </a:spcBef>
            </a:pPr>
            <a:r>
              <a:rPr sz="1200" spc="-45" dirty="0">
                <a:solidFill>
                  <a:srgbClr val="FFFFFF"/>
                </a:solidFill>
                <a:latin typeface="Arial"/>
                <a:cs typeface="Arial"/>
              </a:rPr>
              <a:t>A</a:t>
            </a:r>
            <a:r>
              <a:rPr sz="1200" dirty="0">
                <a:solidFill>
                  <a:srgbClr val="FFFFFF"/>
                </a:solidFill>
                <a:latin typeface="Arial"/>
                <a:cs typeface="Arial"/>
              </a:rPr>
              <a:t>WS I</a:t>
            </a:r>
            <a:r>
              <a:rPr sz="1200" spc="-5" dirty="0">
                <a:solidFill>
                  <a:srgbClr val="FFFFFF"/>
                </a:solidFill>
                <a:latin typeface="Arial"/>
                <a:cs typeface="Arial"/>
              </a:rPr>
              <a:t>den</a:t>
            </a:r>
            <a:r>
              <a:rPr sz="1200" dirty="0">
                <a:solidFill>
                  <a:srgbClr val="FFFFFF"/>
                </a:solidFill>
                <a:latin typeface="Arial"/>
                <a:cs typeface="Arial"/>
              </a:rPr>
              <a:t>t</a:t>
            </a:r>
            <a:r>
              <a:rPr sz="1200" spc="-5" dirty="0">
                <a:solidFill>
                  <a:srgbClr val="FFFFFF"/>
                </a:solidFill>
                <a:latin typeface="Arial"/>
                <a:cs typeface="Arial"/>
              </a:rPr>
              <a:t>i</a:t>
            </a:r>
            <a:r>
              <a:rPr sz="1200" dirty="0">
                <a:solidFill>
                  <a:srgbClr val="FFFFFF"/>
                </a:solidFill>
                <a:latin typeface="Arial"/>
                <a:cs typeface="Arial"/>
              </a:rPr>
              <a:t>ty </a:t>
            </a:r>
            <a:r>
              <a:rPr sz="1200" spc="-5" dirty="0">
                <a:solidFill>
                  <a:srgbClr val="FFFFFF"/>
                </a:solidFill>
                <a:latin typeface="Arial"/>
                <a:cs typeface="Arial"/>
              </a:rPr>
              <a:t>an</a:t>
            </a:r>
            <a:r>
              <a:rPr sz="1200" dirty="0">
                <a:solidFill>
                  <a:srgbClr val="FFFFFF"/>
                </a:solidFill>
                <a:latin typeface="Arial"/>
                <a:cs typeface="Arial"/>
              </a:rPr>
              <a:t>d</a:t>
            </a:r>
            <a:r>
              <a:rPr sz="1200" spc="-70" dirty="0">
                <a:solidFill>
                  <a:srgbClr val="FFFFFF"/>
                </a:solidFill>
                <a:latin typeface="Arial"/>
                <a:cs typeface="Arial"/>
              </a:rPr>
              <a:t> </a:t>
            </a:r>
            <a:r>
              <a:rPr sz="1200" spc="-5" dirty="0">
                <a:solidFill>
                  <a:srgbClr val="FFFFFF"/>
                </a:solidFill>
                <a:latin typeface="Arial"/>
                <a:cs typeface="Arial"/>
              </a:rPr>
              <a:t>A</a:t>
            </a:r>
            <a:r>
              <a:rPr sz="1200" dirty="0">
                <a:solidFill>
                  <a:srgbClr val="FFFFFF"/>
                </a:solidFill>
                <a:latin typeface="Arial"/>
                <a:cs typeface="Arial"/>
              </a:rPr>
              <a:t>cc</a:t>
            </a:r>
            <a:r>
              <a:rPr sz="1200" spc="-5" dirty="0">
                <a:solidFill>
                  <a:srgbClr val="FFFFFF"/>
                </a:solidFill>
                <a:latin typeface="Arial"/>
                <a:cs typeface="Arial"/>
              </a:rPr>
              <a:t>e</a:t>
            </a:r>
            <a:r>
              <a:rPr sz="1200" dirty="0">
                <a:solidFill>
                  <a:srgbClr val="FFFFFF"/>
                </a:solidFill>
                <a:latin typeface="Arial"/>
                <a:cs typeface="Arial"/>
              </a:rPr>
              <a:t>ss  </a:t>
            </a:r>
            <a:r>
              <a:rPr sz="1200" spc="-5" dirty="0">
                <a:solidFill>
                  <a:srgbClr val="FFFFFF"/>
                </a:solidFill>
                <a:latin typeface="Arial"/>
                <a:cs typeface="Arial"/>
              </a:rPr>
              <a:t>Management</a:t>
            </a:r>
            <a:r>
              <a:rPr sz="1200" spc="-10" dirty="0">
                <a:solidFill>
                  <a:srgbClr val="FFFFFF"/>
                </a:solidFill>
                <a:latin typeface="Arial"/>
                <a:cs typeface="Arial"/>
              </a:rPr>
              <a:t> </a:t>
            </a:r>
            <a:r>
              <a:rPr sz="1200" spc="-5" dirty="0">
                <a:solidFill>
                  <a:srgbClr val="FFFFFF"/>
                </a:solidFill>
                <a:latin typeface="Arial"/>
                <a:cs typeface="Arial"/>
              </a:rPr>
              <a:t>(IAM)</a:t>
            </a:r>
            <a:endParaRPr sz="1200">
              <a:latin typeface="Arial"/>
              <a:cs typeface="Arial"/>
            </a:endParaRPr>
          </a:p>
        </p:txBody>
      </p:sp>
      <p:grpSp>
        <p:nvGrpSpPr>
          <p:cNvPr id="15" name="object 15"/>
          <p:cNvGrpSpPr/>
          <p:nvPr/>
        </p:nvGrpSpPr>
        <p:grpSpPr>
          <a:xfrm>
            <a:off x="1984300" y="1754461"/>
            <a:ext cx="4033520" cy="2897505"/>
            <a:chOff x="1984300" y="1754461"/>
            <a:chExt cx="4033520" cy="2897505"/>
          </a:xfrm>
        </p:grpSpPr>
        <p:sp>
          <p:nvSpPr>
            <p:cNvPr id="16" name="object 16"/>
            <p:cNvSpPr/>
            <p:nvPr/>
          </p:nvSpPr>
          <p:spPr>
            <a:xfrm>
              <a:off x="1984298" y="2756547"/>
              <a:ext cx="3131185" cy="1895475"/>
            </a:xfrm>
            <a:custGeom>
              <a:avLst/>
              <a:gdLst/>
              <a:ahLst/>
              <a:cxnLst/>
              <a:rect l="l" t="t" r="r" b="b"/>
              <a:pathLst>
                <a:path w="3131185" h="1895475">
                  <a:moveTo>
                    <a:pt x="312305" y="390728"/>
                  </a:moveTo>
                  <a:lnTo>
                    <a:pt x="277012" y="331965"/>
                  </a:lnTo>
                  <a:lnTo>
                    <a:pt x="272008" y="323634"/>
                  </a:lnTo>
                  <a:lnTo>
                    <a:pt x="210858" y="372478"/>
                  </a:lnTo>
                  <a:lnTo>
                    <a:pt x="210400" y="376478"/>
                  </a:lnTo>
                  <a:lnTo>
                    <a:pt x="214782" y="381965"/>
                  </a:lnTo>
                  <a:lnTo>
                    <a:pt x="218782" y="382409"/>
                  </a:lnTo>
                  <a:lnTo>
                    <a:pt x="261048" y="348640"/>
                  </a:lnTo>
                  <a:lnTo>
                    <a:pt x="0" y="1800072"/>
                  </a:lnTo>
                  <a:lnTo>
                    <a:pt x="12496" y="1802320"/>
                  </a:lnTo>
                  <a:lnTo>
                    <a:pt x="273558" y="350888"/>
                  </a:lnTo>
                  <a:lnTo>
                    <a:pt x="301409" y="397268"/>
                  </a:lnTo>
                  <a:lnTo>
                    <a:pt x="305308" y="398246"/>
                  </a:lnTo>
                  <a:lnTo>
                    <a:pt x="311327" y="394627"/>
                  </a:lnTo>
                  <a:lnTo>
                    <a:pt x="312305" y="390728"/>
                  </a:lnTo>
                  <a:close/>
                </a:path>
                <a:path w="3131185" h="1895475">
                  <a:moveTo>
                    <a:pt x="3131032" y="8928"/>
                  </a:moveTo>
                  <a:lnTo>
                    <a:pt x="3053270" y="0"/>
                  </a:lnTo>
                  <a:lnTo>
                    <a:pt x="3050121" y="2501"/>
                  </a:lnTo>
                  <a:lnTo>
                    <a:pt x="3049320" y="9474"/>
                  </a:lnTo>
                  <a:lnTo>
                    <a:pt x="3051822" y="12623"/>
                  </a:lnTo>
                  <a:lnTo>
                    <a:pt x="3105581" y="18796"/>
                  </a:lnTo>
                  <a:lnTo>
                    <a:pt x="404444" y="1884502"/>
                  </a:lnTo>
                  <a:lnTo>
                    <a:pt x="411657" y="1894954"/>
                  </a:lnTo>
                  <a:lnTo>
                    <a:pt x="3112795" y="29248"/>
                  </a:lnTo>
                  <a:lnTo>
                    <a:pt x="3099536" y="81699"/>
                  </a:lnTo>
                  <a:lnTo>
                    <a:pt x="3101594" y="85153"/>
                  </a:lnTo>
                  <a:lnTo>
                    <a:pt x="3108401" y="86868"/>
                  </a:lnTo>
                  <a:lnTo>
                    <a:pt x="3111855" y="84810"/>
                  </a:lnTo>
                  <a:lnTo>
                    <a:pt x="3130969" y="9156"/>
                  </a:lnTo>
                  <a:lnTo>
                    <a:pt x="3131032" y="8928"/>
                  </a:lnTo>
                  <a:close/>
                </a:path>
              </a:pathLst>
            </a:custGeom>
            <a:solidFill>
              <a:srgbClr val="8FA7C4"/>
            </a:solidFill>
            <a:ln>
              <a:solidFill>
                <a:schemeClr val="bg1"/>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5527605" y="1754461"/>
              <a:ext cx="489915" cy="489915"/>
            </a:xfrm>
            <a:prstGeom prst="rect">
              <a:avLst/>
            </a:prstGeom>
            <a:ln>
              <a:solidFill>
                <a:schemeClr val="bg1"/>
              </a:solidFill>
            </a:ln>
          </p:spPr>
        </p:pic>
      </p:grpSp>
      <p:sp>
        <p:nvSpPr>
          <p:cNvPr id="18" name="object 18"/>
          <p:cNvSpPr txBox="1"/>
          <p:nvPr/>
        </p:nvSpPr>
        <p:spPr>
          <a:xfrm>
            <a:off x="1785764" y="2768600"/>
            <a:ext cx="922019"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Amazon</a:t>
            </a:r>
            <a:r>
              <a:rPr sz="1200" spc="-65" dirty="0">
                <a:solidFill>
                  <a:srgbClr val="FFFFFF"/>
                </a:solidFill>
                <a:latin typeface="Arial"/>
                <a:cs typeface="Arial"/>
              </a:rPr>
              <a:t> </a:t>
            </a:r>
            <a:r>
              <a:rPr sz="1200" spc="-5" dirty="0">
                <a:solidFill>
                  <a:srgbClr val="FFFFFF"/>
                </a:solidFill>
                <a:latin typeface="Arial"/>
                <a:cs typeface="Arial"/>
              </a:rPr>
              <a:t>EC2</a:t>
            </a:r>
            <a:endParaRPr sz="1200">
              <a:latin typeface="Arial"/>
              <a:cs typeface="Arial"/>
            </a:endParaRPr>
          </a:p>
        </p:txBody>
      </p:sp>
      <p:pic>
        <p:nvPicPr>
          <p:cNvPr id="19" name="object 19"/>
          <p:cNvPicPr/>
          <p:nvPr/>
        </p:nvPicPr>
        <p:blipFill>
          <a:blip r:embed="rId6" cstate="print"/>
          <a:stretch>
            <a:fillRect/>
          </a:stretch>
        </p:blipFill>
        <p:spPr>
          <a:xfrm>
            <a:off x="2012730" y="2263772"/>
            <a:ext cx="470200" cy="470200"/>
          </a:xfrm>
          <a:prstGeom prst="rect">
            <a:avLst/>
          </a:prstGeom>
          <a:ln>
            <a:solidFill>
              <a:schemeClr val="bg1"/>
            </a:solidFill>
          </a:ln>
        </p:spPr>
      </p:pic>
      <p:sp>
        <p:nvSpPr>
          <p:cNvPr id="20" name="object 20"/>
          <p:cNvSpPr txBox="1"/>
          <p:nvPr/>
        </p:nvSpPr>
        <p:spPr>
          <a:xfrm>
            <a:off x="9234830" y="3327400"/>
            <a:ext cx="922019"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Amazon</a:t>
            </a:r>
            <a:r>
              <a:rPr sz="1200" spc="-65" dirty="0">
                <a:solidFill>
                  <a:srgbClr val="FFFFFF"/>
                </a:solidFill>
                <a:latin typeface="Arial"/>
                <a:cs typeface="Arial"/>
              </a:rPr>
              <a:t> </a:t>
            </a:r>
            <a:r>
              <a:rPr sz="1200" spc="-5" dirty="0">
                <a:solidFill>
                  <a:srgbClr val="FFFFFF"/>
                </a:solidFill>
                <a:latin typeface="Arial"/>
                <a:cs typeface="Arial"/>
              </a:rPr>
              <a:t>EC2</a:t>
            </a:r>
            <a:endParaRPr sz="1200">
              <a:latin typeface="Arial"/>
              <a:cs typeface="Arial"/>
            </a:endParaRPr>
          </a:p>
        </p:txBody>
      </p:sp>
      <p:grpSp>
        <p:nvGrpSpPr>
          <p:cNvPr id="21" name="object 21"/>
          <p:cNvGrpSpPr/>
          <p:nvPr/>
        </p:nvGrpSpPr>
        <p:grpSpPr>
          <a:xfrm>
            <a:off x="574466" y="1206682"/>
            <a:ext cx="10789285" cy="3441065"/>
            <a:chOff x="574466" y="1206682"/>
            <a:chExt cx="10789285" cy="3441065"/>
          </a:xfrm>
        </p:grpSpPr>
        <p:pic>
          <p:nvPicPr>
            <p:cNvPr id="22" name="object 22"/>
            <p:cNvPicPr/>
            <p:nvPr/>
          </p:nvPicPr>
          <p:blipFill>
            <a:blip r:embed="rId6" cstate="print"/>
            <a:stretch>
              <a:fillRect/>
            </a:stretch>
          </p:blipFill>
          <p:spPr>
            <a:xfrm>
              <a:off x="9461795" y="2824064"/>
              <a:ext cx="470200" cy="470200"/>
            </a:xfrm>
            <a:prstGeom prst="rect">
              <a:avLst/>
            </a:prstGeom>
            <a:ln>
              <a:solidFill>
                <a:schemeClr val="bg1"/>
              </a:solidFill>
            </a:ln>
          </p:spPr>
        </p:pic>
        <p:sp>
          <p:nvSpPr>
            <p:cNvPr id="23" name="object 23"/>
            <p:cNvSpPr/>
            <p:nvPr/>
          </p:nvSpPr>
          <p:spPr>
            <a:xfrm>
              <a:off x="8911012" y="3592151"/>
              <a:ext cx="653415" cy="1055370"/>
            </a:xfrm>
            <a:custGeom>
              <a:avLst/>
              <a:gdLst/>
              <a:ahLst/>
              <a:cxnLst/>
              <a:rect l="l" t="t" r="r" b="b"/>
              <a:pathLst>
                <a:path w="653415" h="1055370">
                  <a:moveTo>
                    <a:pt x="629429" y="16519"/>
                  </a:moveTo>
                  <a:lnTo>
                    <a:pt x="620244" y="19458"/>
                  </a:lnTo>
                  <a:lnTo>
                    <a:pt x="0" y="1048821"/>
                  </a:lnTo>
                  <a:lnTo>
                    <a:pt x="10877" y="1055376"/>
                  </a:lnTo>
                  <a:lnTo>
                    <a:pt x="631122" y="26011"/>
                  </a:lnTo>
                  <a:lnTo>
                    <a:pt x="629429" y="16519"/>
                  </a:lnTo>
                  <a:close/>
                </a:path>
                <a:path w="653415" h="1055370">
                  <a:moveTo>
                    <a:pt x="640271" y="4983"/>
                  </a:moveTo>
                  <a:lnTo>
                    <a:pt x="628966" y="4983"/>
                  </a:lnTo>
                  <a:lnTo>
                    <a:pt x="639843" y="11537"/>
                  </a:lnTo>
                  <a:lnTo>
                    <a:pt x="631122" y="26011"/>
                  </a:lnTo>
                  <a:lnTo>
                    <a:pt x="640624" y="79279"/>
                  </a:lnTo>
                  <a:lnTo>
                    <a:pt x="643923" y="81578"/>
                  </a:lnTo>
                  <a:lnTo>
                    <a:pt x="650828" y="80346"/>
                  </a:lnTo>
                  <a:lnTo>
                    <a:pt x="653127" y="77048"/>
                  </a:lnTo>
                  <a:lnTo>
                    <a:pt x="640271" y="4983"/>
                  </a:lnTo>
                  <a:close/>
                </a:path>
                <a:path w="653415" h="1055370">
                  <a:moveTo>
                    <a:pt x="639382" y="0"/>
                  </a:moveTo>
                  <a:lnTo>
                    <a:pt x="564840" y="23850"/>
                  </a:lnTo>
                  <a:lnTo>
                    <a:pt x="562998" y="27425"/>
                  </a:lnTo>
                  <a:lnTo>
                    <a:pt x="565136" y="34105"/>
                  </a:lnTo>
                  <a:lnTo>
                    <a:pt x="568709" y="35947"/>
                  </a:lnTo>
                  <a:lnTo>
                    <a:pt x="620244" y="19458"/>
                  </a:lnTo>
                  <a:lnTo>
                    <a:pt x="628966" y="4983"/>
                  </a:lnTo>
                  <a:lnTo>
                    <a:pt x="640271" y="4983"/>
                  </a:lnTo>
                  <a:lnTo>
                    <a:pt x="639382" y="0"/>
                  </a:lnTo>
                  <a:close/>
                </a:path>
                <a:path w="653415" h="1055370">
                  <a:moveTo>
                    <a:pt x="636254" y="9375"/>
                  </a:moveTo>
                  <a:lnTo>
                    <a:pt x="628154" y="9375"/>
                  </a:lnTo>
                  <a:lnTo>
                    <a:pt x="636341" y="14307"/>
                  </a:lnTo>
                  <a:lnTo>
                    <a:pt x="629429" y="16519"/>
                  </a:lnTo>
                  <a:lnTo>
                    <a:pt x="631122" y="26011"/>
                  </a:lnTo>
                  <a:lnTo>
                    <a:pt x="639843" y="11537"/>
                  </a:lnTo>
                  <a:lnTo>
                    <a:pt x="636254" y="9375"/>
                  </a:lnTo>
                  <a:close/>
                </a:path>
                <a:path w="653415" h="1055370">
                  <a:moveTo>
                    <a:pt x="628966" y="4983"/>
                  </a:moveTo>
                  <a:lnTo>
                    <a:pt x="620244" y="19458"/>
                  </a:lnTo>
                  <a:lnTo>
                    <a:pt x="629429" y="16519"/>
                  </a:lnTo>
                  <a:lnTo>
                    <a:pt x="628154" y="9375"/>
                  </a:lnTo>
                  <a:lnTo>
                    <a:pt x="636254" y="9375"/>
                  </a:lnTo>
                  <a:lnTo>
                    <a:pt x="628966" y="4983"/>
                  </a:lnTo>
                  <a:close/>
                </a:path>
                <a:path w="653415" h="1055370">
                  <a:moveTo>
                    <a:pt x="628154" y="9375"/>
                  </a:moveTo>
                  <a:lnTo>
                    <a:pt x="629429" y="16519"/>
                  </a:lnTo>
                  <a:lnTo>
                    <a:pt x="636341" y="14307"/>
                  </a:lnTo>
                  <a:lnTo>
                    <a:pt x="628154" y="9375"/>
                  </a:lnTo>
                  <a:close/>
                </a:path>
              </a:pathLst>
            </a:custGeom>
            <a:solidFill>
              <a:srgbClr val="8FA7C4"/>
            </a:solidFill>
            <a:ln>
              <a:solidFill>
                <a:schemeClr val="bg1"/>
              </a:solidFill>
            </a:ln>
          </p:spPr>
          <p:txBody>
            <a:bodyPr wrap="square" lIns="0" tIns="0" rIns="0" bIns="0" rtlCol="0"/>
            <a:lstStyle/>
            <a:p>
              <a:endParaRPr/>
            </a:p>
          </p:txBody>
        </p:sp>
        <p:sp>
          <p:nvSpPr>
            <p:cNvPr id="24" name="object 24"/>
            <p:cNvSpPr/>
            <p:nvPr/>
          </p:nvSpPr>
          <p:spPr>
            <a:xfrm>
              <a:off x="580816" y="1213032"/>
              <a:ext cx="10776585" cy="3140710"/>
            </a:xfrm>
            <a:custGeom>
              <a:avLst/>
              <a:gdLst/>
              <a:ahLst/>
              <a:cxnLst/>
              <a:rect l="l" t="t" r="r" b="b"/>
              <a:pathLst>
                <a:path w="10776585" h="3140710">
                  <a:moveTo>
                    <a:pt x="0" y="0"/>
                  </a:moveTo>
                  <a:lnTo>
                    <a:pt x="10776296" y="0"/>
                  </a:lnTo>
                  <a:lnTo>
                    <a:pt x="10776296" y="3140703"/>
                  </a:lnTo>
                  <a:lnTo>
                    <a:pt x="0" y="3140703"/>
                  </a:lnTo>
                  <a:lnTo>
                    <a:pt x="0" y="0"/>
                  </a:lnTo>
                  <a:close/>
                </a:path>
              </a:pathLst>
            </a:custGeom>
            <a:ln w="12700">
              <a:solidFill>
                <a:schemeClr val="bg1"/>
              </a:solidFill>
            </a:ln>
          </p:spPr>
          <p:txBody>
            <a:bodyPr wrap="square" lIns="0" tIns="0" rIns="0" bIns="0" rtlCol="0"/>
            <a:lstStyle/>
            <a:p>
              <a:endParaRPr/>
            </a:p>
          </p:txBody>
        </p:sp>
      </p:grpSp>
      <p:sp>
        <p:nvSpPr>
          <p:cNvPr id="25" name="object 25"/>
          <p:cNvSpPr txBox="1"/>
          <p:nvPr/>
        </p:nvSpPr>
        <p:spPr>
          <a:xfrm>
            <a:off x="1025316" y="1282700"/>
            <a:ext cx="1901189" cy="57658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20" dirty="0">
                <a:solidFill>
                  <a:srgbClr val="FAFAFA"/>
                </a:solidFill>
                <a:latin typeface="Calibri"/>
                <a:cs typeface="Calibri"/>
              </a:rPr>
              <a:t>AWS</a:t>
            </a:r>
            <a:r>
              <a:rPr sz="1200" spc="-40" dirty="0">
                <a:solidFill>
                  <a:srgbClr val="FAFAFA"/>
                </a:solidFill>
                <a:latin typeface="Calibri"/>
                <a:cs typeface="Calibri"/>
              </a:rPr>
              <a:t> </a:t>
            </a:r>
            <a:r>
              <a:rPr sz="1200" spc="-5" dirty="0">
                <a:solidFill>
                  <a:srgbClr val="FAFAFA"/>
                </a:solidFill>
                <a:latin typeface="Calibri"/>
                <a:cs typeface="Calibri"/>
              </a:rPr>
              <a:t>Cloud</a:t>
            </a:r>
            <a:endParaRPr sz="1200" dirty="0">
              <a:latin typeface="Calibri"/>
              <a:cs typeface="Calibri"/>
            </a:endParaRPr>
          </a:p>
          <a:p>
            <a:pPr>
              <a:lnSpc>
                <a:spcPct val="100000"/>
              </a:lnSpc>
              <a:spcBef>
                <a:spcPts val="55"/>
              </a:spcBef>
            </a:pPr>
            <a:endParaRPr sz="1150" dirty="0">
              <a:latin typeface="Calibri"/>
              <a:cs typeface="Calibri"/>
            </a:endParaRPr>
          </a:p>
          <a:p>
            <a:pPr marL="604520">
              <a:lnSpc>
                <a:spcPct val="100000"/>
              </a:lnSpc>
            </a:pPr>
            <a:r>
              <a:rPr sz="1200" spc="-10" dirty="0">
                <a:solidFill>
                  <a:schemeClr val="bg1"/>
                </a:solidFill>
                <a:latin typeface="Arial"/>
                <a:cs typeface="Arial"/>
              </a:rPr>
              <a:t>Region</a:t>
            </a:r>
            <a:r>
              <a:rPr sz="1200" spc="-25" dirty="0">
                <a:solidFill>
                  <a:schemeClr val="bg1"/>
                </a:solidFill>
                <a:latin typeface="Arial"/>
                <a:cs typeface="Arial"/>
              </a:rPr>
              <a:t> </a:t>
            </a:r>
            <a:r>
              <a:rPr sz="1200" dirty="0">
                <a:solidFill>
                  <a:schemeClr val="bg1"/>
                </a:solidFill>
                <a:latin typeface="Arial"/>
                <a:cs typeface="Arial"/>
              </a:rPr>
              <a:t>–</a:t>
            </a:r>
            <a:r>
              <a:rPr sz="1200" spc="-25" dirty="0">
                <a:solidFill>
                  <a:schemeClr val="bg1"/>
                </a:solidFill>
                <a:latin typeface="Arial"/>
                <a:cs typeface="Arial"/>
              </a:rPr>
              <a:t> </a:t>
            </a:r>
            <a:r>
              <a:rPr sz="1200" spc="-5" dirty="0">
                <a:solidFill>
                  <a:schemeClr val="bg1"/>
                </a:solidFill>
                <a:latin typeface="Arial"/>
                <a:cs typeface="Arial"/>
              </a:rPr>
              <a:t>us-east-1</a:t>
            </a:r>
            <a:endParaRPr sz="1200" dirty="0">
              <a:solidFill>
                <a:schemeClr val="bg1"/>
              </a:solidFill>
              <a:latin typeface="Arial"/>
              <a:cs typeface="Arial"/>
            </a:endParaRPr>
          </a:p>
        </p:txBody>
      </p:sp>
      <p:grpSp>
        <p:nvGrpSpPr>
          <p:cNvPr id="26" name="object 26"/>
          <p:cNvGrpSpPr/>
          <p:nvPr/>
        </p:nvGrpSpPr>
        <p:grpSpPr>
          <a:xfrm>
            <a:off x="580816" y="1213034"/>
            <a:ext cx="8647430" cy="5094605"/>
            <a:chOff x="580816" y="1213034"/>
            <a:chExt cx="8647430" cy="5094605"/>
          </a:xfrm>
        </p:grpSpPr>
        <p:pic>
          <p:nvPicPr>
            <p:cNvPr id="27" name="object 27"/>
            <p:cNvPicPr/>
            <p:nvPr/>
          </p:nvPicPr>
          <p:blipFill>
            <a:blip r:embed="rId7" cstate="print"/>
            <a:stretch>
              <a:fillRect/>
            </a:stretch>
          </p:blipFill>
          <p:spPr>
            <a:xfrm>
              <a:off x="580816" y="1213034"/>
              <a:ext cx="330200" cy="330200"/>
            </a:xfrm>
            <a:prstGeom prst="rect">
              <a:avLst/>
            </a:prstGeom>
          </p:spPr>
        </p:pic>
        <p:pic>
          <p:nvPicPr>
            <p:cNvPr id="28" name="object 28"/>
            <p:cNvPicPr/>
            <p:nvPr/>
          </p:nvPicPr>
          <p:blipFill>
            <a:blip r:embed="rId3" cstate="print"/>
            <a:stretch>
              <a:fillRect/>
            </a:stretch>
          </p:blipFill>
          <p:spPr>
            <a:xfrm>
              <a:off x="7610275" y="5096021"/>
              <a:ext cx="1211315" cy="1211316"/>
            </a:xfrm>
            <a:prstGeom prst="rect">
              <a:avLst/>
            </a:prstGeom>
          </p:spPr>
        </p:pic>
        <p:pic>
          <p:nvPicPr>
            <p:cNvPr id="29" name="object 29"/>
            <p:cNvPicPr/>
            <p:nvPr/>
          </p:nvPicPr>
          <p:blipFill>
            <a:blip r:embed="rId4" cstate="print"/>
            <a:stretch>
              <a:fillRect/>
            </a:stretch>
          </p:blipFill>
          <p:spPr>
            <a:xfrm>
              <a:off x="8415191" y="4745080"/>
              <a:ext cx="812800" cy="812800"/>
            </a:xfrm>
            <a:prstGeom prst="rect">
              <a:avLst/>
            </a:prstGeom>
          </p:spPr>
        </p:pic>
      </p:grpSp>
      <p:sp>
        <p:nvSpPr>
          <p:cNvPr id="30" name="object 30"/>
          <p:cNvSpPr txBox="1"/>
          <p:nvPr/>
        </p:nvSpPr>
        <p:spPr>
          <a:xfrm>
            <a:off x="7696851" y="6388100"/>
            <a:ext cx="103886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Dublin</a:t>
            </a:r>
            <a:r>
              <a:rPr sz="1400" spc="-55" dirty="0">
                <a:solidFill>
                  <a:srgbClr val="FFFFFF"/>
                </a:solidFill>
                <a:latin typeface="Arial"/>
                <a:cs typeface="Arial"/>
              </a:rPr>
              <a:t> </a:t>
            </a:r>
            <a:r>
              <a:rPr sz="1400" spc="-10" dirty="0">
                <a:solidFill>
                  <a:srgbClr val="FFFFFF"/>
                </a:solidFill>
                <a:latin typeface="Arial"/>
                <a:cs typeface="Arial"/>
              </a:rPr>
              <a:t>Office</a:t>
            </a:r>
            <a:endParaRPr sz="1400">
              <a:latin typeface="Arial"/>
              <a:cs typeface="Arial"/>
            </a:endParaRPr>
          </a:p>
        </p:txBody>
      </p:sp>
      <p:sp>
        <p:nvSpPr>
          <p:cNvPr id="31" name="object 31"/>
          <p:cNvSpPr txBox="1"/>
          <p:nvPr/>
        </p:nvSpPr>
        <p:spPr>
          <a:xfrm>
            <a:off x="8725951" y="5575300"/>
            <a:ext cx="38100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P</a:t>
            </a:r>
            <a:r>
              <a:rPr sz="1400" spc="-5" dirty="0">
                <a:solidFill>
                  <a:srgbClr val="FFFFFF"/>
                </a:solidFill>
                <a:latin typeface="Arial"/>
                <a:cs typeface="Arial"/>
              </a:rPr>
              <a:t>au</a:t>
            </a:r>
            <a:r>
              <a:rPr sz="1400" dirty="0">
                <a:solidFill>
                  <a:srgbClr val="FFFFFF"/>
                </a:solidFill>
                <a:latin typeface="Arial"/>
                <a:cs typeface="Arial"/>
              </a:rPr>
              <a:t>l</a:t>
            </a:r>
            <a:endParaRPr sz="1400">
              <a:latin typeface="Arial"/>
              <a:cs typeface="Arial"/>
            </a:endParaRPr>
          </a:p>
        </p:txBody>
      </p:sp>
      <p:sp>
        <p:nvSpPr>
          <p:cNvPr id="32" name="object 32"/>
          <p:cNvSpPr/>
          <p:nvPr/>
        </p:nvSpPr>
        <p:spPr>
          <a:xfrm>
            <a:off x="6096006" y="2820767"/>
            <a:ext cx="2396490" cy="1929764"/>
          </a:xfrm>
          <a:custGeom>
            <a:avLst/>
            <a:gdLst/>
            <a:ahLst/>
            <a:cxnLst/>
            <a:rect l="l" t="t" r="r" b="b"/>
            <a:pathLst>
              <a:path w="2396490" h="1929764">
                <a:moveTo>
                  <a:pt x="24671" y="14971"/>
                </a:moveTo>
                <a:lnTo>
                  <a:pt x="15037" y="15378"/>
                </a:lnTo>
                <a:lnTo>
                  <a:pt x="16720" y="24874"/>
                </a:lnTo>
                <a:lnTo>
                  <a:pt x="2388034" y="1929264"/>
                </a:lnTo>
                <a:lnTo>
                  <a:pt x="2395987" y="1919362"/>
                </a:lnTo>
                <a:lnTo>
                  <a:pt x="24671" y="14971"/>
                </a:lnTo>
                <a:close/>
              </a:path>
              <a:path w="2396490" h="1929764">
                <a:moveTo>
                  <a:pt x="78196" y="0"/>
                </a:moveTo>
                <a:lnTo>
                  <a:pt x="0" y="3301"/>
                </a:lnTo>
                <a:lnTo>
                  <a:pt x="13653" y="80368"/>
                </a:lnTo>
                <a:lnTo>
                  <a:pt x="16949" y="82671"/>
                </a:lnTo>
                <a:lnTo>
                  <a:pt x="23855" y="81447"/>
                </a:lnTo>
                <a:lnTo>
                  <a:pt x="26159" y="78151"/>
                </a:lnTo>
                <a:lnTo>
                  <a:pt x="16720" y="24874"/>
                </a:lnTo>
                <a:lnTo>
                  <a:pt x="3549" y="14297"/>
                </a:lnTo>
                <a:lnTo>
                  <a:pt x="11502" y="4395"/>
                </a:lnTo>
                <a:lnTo>
                  <a:pt x="81227" y="4395"/>
                </a:lnTo>
                <a:lnTo>
                  <a:pt x="81156" y="2720"/>
                </a:lnTo>
                <a:lnTo>
                  <a:pt x="78196" y="0"/>
                </a:lnTo>
                <a:close/>
              </a:path>
              <a:path w="2396490" h="1929764">
                <a:moveTo>
                  <a:pt x="11502" y="4395"/>
                </a:moveTo>
                <a:lnTo>
                  <a:pt x="3549" y="14297"/>
                </a:lnTo>
                <a:lnTo>
                  <a:pt x="16720" y="24874"/>
                </a:lnTo>
                <a:lnTo>
                  <a:pt x="15092" y="15684"/>
                </a:lnTo>
                <a:lnTo>
                  <a:pt x="7787" y="15684"/>
                </a:lnTo>
                <a:lnTo>
                  <a:pt x="13771" y="8233"/>
                </a:lnTo>
                <a:lnTo>
                  <a:pt x="16281" y="8233"/>
                </a:lnTo>
                <a:lnTo>
                  <a:pt x="11502" y="4395"/>
                </a:lnTo>
                <a:close/>
              </a:path>
              <a:path w="2396490" h="1929764">
                <a:moveTo>
                  <a:pt x="13771" y="8233"/>
                </a:moveTo>
                <a:lnTo>
                  <a:pt x="7787" y="15684"/>
                </a:lnTo>
                <a:lnTo>
                  <a:pt x="15037" y="15378"/>
                </a:lnTo>
                <a:lnTo>
                  <a:pt x="13771" y="8233"/>
                </a:lnTo>
                <a:close/>
              </a:path>
              <a:path w="2396490" h="1929764">
                <a:moveTo>
                  <a:pt x="15037" y="15378"/>
                </a:moveTo>
                <a:lnTo>
                  <a:pt x="7787" y="15684"/>
                </a:lnTo>
                <a:lnTo>
                  <a:pt x="15092" y="15684"/>
                </a:lnTo>
                <a:lnTo>
                  <a:pt x="15037" y="15378"/>
                </a:lnTo>
                <a:close/>
              </a:path>
              <a:path w="2396490" h="1929764">
                <a:moveTo>
                  <a:pt x="16281" y="8233"/>
                </a:moveTo>
                <a:lnTo>
                  <a:pt x="13771" y="8233"/>
                </a:lnTo>
                <a:lnTo>
                  <a:pt x="15037" y="15378"/>
                </a:lnTo>
                <a:lnTo>
                  <a:pt x="24671" y="14971"/>
                </a:lnTo>
                <a:lnTo>
                  <a:pt x="16281" y="8233"/>
                </a:lnTo>
                <a:close/>
              </a:path>
              <a:path w="2396490" h="1929764">
                <a:moveTo>
                  <a:pt x="81227" y="4395"/>
                </a:moveTo>
                <a:lnTo>
                  <a:pt x="11502" y="4395"/>
                </a:lnTo>
                <a:lnTo>
                  <a:pt x="24671" y="14971"/>
                </a:lnTo>
                <a:lnTo>
                  <a:pt x="78732" y="12688"/>
                </a:lnTo>
                <a:lnTo>
                  <a:pt x="81452" y="9728"/>
                </a:lnTo>
                <a:lnTo>
                  <a:pt x="81227" y="4395"/>
                </a:lnTo>
                <a:close/>
              </a:path>
            </a:pathLst>
          </a:custGeom>
          <a:solidFill>
            <a:srgbClr val="8FA7C4"/>
          </a:solidFill>
          <a:ln>
            <a:solidFill>
              <a:schemeClr val="bg1"/>
            </a:solidFill>
          </a:ln>
        </p:spPr>
        <p:txBody>
          <a:bodyPr wrap="square" lIns="0" tIns="0" rIns="0" bIns="0" rtlCol="0"/>
          <a:lstStyle/>
          <a:p>
            <a:endParaRPr/>
          </a:p>
        </p:txBody>
      </p:sp>
      <p:sp>
        <p:nvSpPr>
          <p:cNvPr id="33" name="object 33"/>
          <p:cNvSpPr txBox="1"/>
          <p:nvPr/>
        </p:nvSpPr>
        <p:spPr>
          <a:xfrm>
            <a:off x="4063808" y="3568700"/>
            <a:ext cx="1015365" cy="330200"/>
          </a:xfrm>
          <a:prstGeom prst="rect">
            <a:avLst/>
          </a:prstGeom>
          <a:ln>
            <a:solidFill>
              <a:schemeClr val="bg1"/>
            </a:solidFill>
          </a:ln>
        </p:spPr>
        <p:txBody>
          <a:bodyPr vert="horz" wrap="square" lIns="0" tIns="12700" rIns="0" bIns="0" rtlCol="0">
            <a:spAutoFit/>
          </a:bodyPr>
          <a:lstStyle/>
          <a:p>
            <a:pPr marL="156210" marR="5080" indent="-144145">
              <a:lnSpc>
                <a:spcPct val="100000"/>
              </a:lnSpc>
              <a:spcBef>
                <a:spcPts val="100"/>
              </a:spcBef>
            </a:pPr>
            <a:r>
              <a:rPr sz="1000" spc="-10" dirty="0">
                <a:solidFill>
                  <a:srgbClr val="FFFFFF"/>
                </a:solidFill>
                <a:latin typeface="Arial"/>
                <a:cs typeface="Arial"/>
              </a:rPr>
              <a:t>Paul</a:t>
            </a:r>
            <a:r>
              <a:rPr sz="1000" spc="-30" dirty="0">
                <a:solidFill>
                  <a:srgbClr val="FFFFFF"/>
                </a:solidFill>
                <a:latin typeface="Arial"/>
                <a:cs typeface="Arial"/>
              </a:rPr>
              <a:t> </a:t>
            </a:r>
            <a:r>
              <a:rPr sz="1000" spc="-5" dirty="0">
                <a:solidFill>
                  <a:srgbClr val="FFFFFF"/>
                </a:solidFill>
                <a:latin typeface="Arial"/>
                <a:cs typeface="Arial"/>
              </a:rPr>
              <a:t>logs</a:t>
            </a:r>
            <a:r>
              <a:rPr sz="1000" spc="-30" dirty="0">
                <a:solidFill>
                  <a:srgbClr val="FFFFFF"/>
                </a:solidFill>
                <a:latin typeface="Arial"/>
                <a:cs typeface="Arial"/>
              </a:rPr>
              <a:t> </a:t>
            </a:r>
            <a:r>
              <a:rPr sz="1000" dirty="0">
                <a:solidFill>
                  <a:srgbClr val="FFFFFF"/>
                </a:solidFill>
                <a:latin typeface="Arial"/>
                <a:cs typeface="Arial"/>
              </a:rPr>
              <a:t>in</a:t>
            </a:r>
            <a:r>
              <a:rPr sz="1000" spc="-35" dirty="0">
                <a:solidFill>
                  <a:srgbClr val="FFFFFF"/>
                </a:solidFill>
                <a:latin typeface="Arial"/>
                <a:cs typeface="Arial"/>
              </a:rPr>
              <a:t> </a:t>
            </a:r>
            <a:r>
              <a:rPr sz="1000" spc="-5" dirty="0">
                <a:solidFill>
                  <a:srgbClr val="FFFFFF"/>
                </a:solidFill>
                <a:latin typeface="Arial"/>
                <a:cs typeface="Arial"/>
              </a:rPr>
              <a:t>using </a:t>
            </a:r>
            <a:r>
              <a:rPr sz="1000" spc="-260" dirty="0">
                <a:solidFill>
                  <a:srgbClr val="FFFFFF"/>
                </a:solidFill>
                <a:latin typeface="Arial"/>
                <a:cs typeface="Arial"/>
              </a:rPr>
              <a:t> </a:t>
            </a:r>
            <a:r>
              <a:rPr sz="1000" spc="-5" dirty="0">
                <a:solidFill>
                  <a:srgbClr val="FFFFFF"/>
                </a:solidFill>
                <a:latin typeface="Arial"/>
                <a:cs typeface="Arial"/>
              </a:rPr>
              <a:t>IAM</a:t>
            </a:r>
            <a:r>
              <a:rPr sz="1000" spc="-15" dirty="0">
                <a:solidFill>
                  <a:srgbClr val="FFFFFF"/>
                </a:solidFill>
                <a:latin typeface="Arial"/>
                <a:cs typeface="Arial"/>
              </a:rPr>
              <a:t> </a:t>
            </a:r>
            <a:r>
              <a:rPr sz="1000" spc="-10" dirty="0">
                <a:solidFill>
                  <a:srgbClr val="FFFFFF"/>
                </a:solidFill>
                <a:latin typeface="Arial"/>
                <a:cs typeface="Arial"/>
              </a:rPr>
              <a:t>account</a:t>
            </a:r>
            <a:endParaRPr sz="1000">
              <a:latin typeface="Arial"/>
              <a:cs typeface="Arial"/>
            </a:endParaRPr>
          </a:p>
        </p:txBody>
      </p:sp>
      <p:sp>
        <p:nvSpPr>
          <p:cNvPr id="34" name="object 34"/>
          <p:cNvSpPr txBox="1"/>
          <p:nvPr/>
        </p:nvSpPr>
        <p:spPr>
          <a:xfrm>
            <a:off x="6892465" y="3124200"/>
            <a:ext cx="1015365" cy="482600"/>
          </a:xfrm>
          <a:prstGeom prst="rect">
            <a:avLst/>
          </a:prstGeom>
          <a:ln>
            <a:solidFill>
              <a:schemeClr val="bg1"/>
            </a:solidFill>
          </a:ln>
        </p:spPr>
        <p:txBody>
          <a:bodyPr vert="horz" wrap="square" lIns="0" tIns="12700" rIns="0" bIns="0" rtlCol="0">
            <a:spAutoFit/>
          </a:bodyPr>
          <a:lstStyle/>
          <a:p>
            <a:pPr marL="12700" marR="5080" algn="ctr">
              <a:lnSpc>
                <a:spcPct val="100000"/>
              </a:lnSpc>
              <a:spcBef>
                <a:spcPts val="100"/>
              </a:spcBef>
            </a:pPr>
            <a:r>
              <a:rPr sz="1000" spc="-10" dirty="0">
                <a:solidFill>
                  <a:srgbClr val="FFFFFF"/>
                </a:solidFill>
                <a:latin typeface="Arial"/>
                <a:cs typeface="Arial"/>
              </a:rPr>
              <a:t>Paul</a:t>
            </a:r>
            <a:r>
              <a:rPr sz="1000" spc="-30" dirty="0">
                <a:solidFill>
                  <a:srgbClr val="FFFFFF"/>
                </a:solidFill>
                <a:latin typeface="Arial"/>
                <a:cs typeface="Arial"/>
              </a:rPr>
              <a:t> </a:t>
            </a:r>
            <a:r>
              <a:rPr sz="1000" spc="-5" dirty="0">
                <a:solidFill>
                  <a:srgbClr val="FFFFFF"/>
                </a:solidFill>
                <a:latin typeface="Arial"/>
                <a:cs typeface="Arial"/>
              </a:rPr>
              <a:t>logs</a:t>
            </a:r>
            <a:r>
              <a:rPr sz="1000" spc="-30" dirty="0">
                <a:solidFill>
                  <a:srgbClr val="FFFFFF"/>
                </a:solidFill>
                <a:latin typeface="Arial"/>
                <a:cs typeface="Arial"/>
              </a:rPr>
              <a:t> </a:t>
            </a:r>
            <a:r>
              <a:rPr sz="1000" dirty="0">
                <a:solidFill>
                  <a:srgbClr val="FFFFFF"/>
                </a:solidFill>
                <a:latin typeface="Arial"/>
                <a:cs typeface="Arial"/>
              </a:rPr>
              <a:t>in</a:t>
            </a:r>
            <a:r>
              <a:rPr sz="1000" spc="-35" dirty="0">
                <a:solidFill>
                  <a:srgbClr val="FFFFFF"/>
                </a:solidFill>
                <a:latin typeface="Arial"/>
                <a:cs typeface="Arial"/>
              </a:rPr>
              <a:t> </a:t>
            </a:r>
            <a:r>
              <a:rPr sz="1000" spc="-5" dirty="0">
                <a:solidFill>
                  <a:srgbClr val="FFFFFF"/>
                </a:solidFill>
                <a:latin typeface="Arial"/>
                <a:cs typeface="Arial"/>
              </a:rPr>
              <a:t>using </a:t>
            </a:r>
            <a:r>
              <a:rPr sz="1000" spc="-260" dirty="0">
                <a:solidFill>
                  <a:srgbClr val="FFFFFF"/>
                </a:solidFill>
                <a:latin typeface="Arial"/>
                <a:cs typeface="Arial"/>
              </a:rPr>
              <a:t> </a:t>
            </a:r>
            <a:r>
              <a:rPr sz="1000" spc="-5" dirty="0">
                <a:solidFill>
                  <a:srgbClr val="FFFFFF"/>
                </a:solidFill>
                <a:latin typeface="Arial"/>
                <a:cs typeface="Arial"/>
              </a:rPr>
              <a:t>the same IAM </a:t>
            </a:r>
            <a:r>
              <a:rPr sz="1000" dirty="0">
                <a:solidFill>
                  <a:srgbClr val="FFFFFF"/>
                </a:solidFill>
                <a:latin typeface="Arial"/>
                <a:cs typeface="Arial"/>
              </a:rPr>
              <a:t> </a:t>
            </a:r>
            <a:r>
              <a:rPr sz="1000" spc="-10" dirty="0">
                <a:solidFill>
                  <a:srgbClr val="FFFFFF"/>
                </a:solidFill>
                <a:latin typeface="Arial"/>
                <a:cs typeface="Arial"/>
              </a:rPr>
              <a:t>account</a:t>
            </a:r>
            <a:endParaRPr sz="1000">
              <a:latin typeface="Arial"/>
              <a:cs typeface="Arial"/>
            </a:endParaRPr>
          </a:p>
        </p:txBody>
      </p:sp>
      <p:sp>
        <p:nvSpPr>
          <p:cNvPr id="35" name="object 35"/>
          <p:cNvSpPr/>
          <p:nvPr/>
        </p:nvSpPr>
        <p:spPr>
          <a:xfrm>
            <a:off x="2682086" y="2570383"/>
            <a:ext cx="5730240" cy="2416175"/>
          </a:xfrm>
          <a:custGeom>
            <a:avLst/>
            <a:gdLst/>
            <a:ahLst/>
            <a:cxnLst/>
            <a:rect l="l" t="t" r="r" b="b"/>
            <a:pathLst>
              <a:path w="5730240" h="2416175">
                <a:moveTo>
                  <a:pt x="26944" y="29277"/>
                </a:moveTo>
                <a:lnTo>
                  <a:pt x="17803" y="32350"/>
                </a:lnTo>
                <a:lnTo>
                  <a:pt x="22061" y="41001"/>
                </a:lnTo>
                <a:lnTo>
                  <a:pt x="5725011" y="2415659"/>
                </a:lnTo>
                <a:lnTo>
                  <a:pt x="5729893" y="2403934"/>
                </a:lnTo>
                <a:lnTo>
                  <a:pt x="26944" y="29277"/>
                </a:lnTo>
                <a:close/>
              </a:path>
              <a:path w="5730240" h="2416175">
                <a:moveTo>
                  <a:pt x="74185" y="0"/>
                </a:moveTo>
                <a:lnTo>
                  <a:pt x="0" y="24936"/>
                </a:lnTo>
                <a:lnTo>
                  <a:pt x="34563" y="95157"/>
                </a:lnTo>
                <a:lnTo>
                  <a:pt x="38369" y="96452"/>
                </a:lnTo>
                <a:lnTo>
                  <a:pt x="44662" y="93355"/>
                </a:lnTo>
                <a:lnTo>
                  <a:pt x="45957" y="89548"/>
                </a:lnTo>
                <a:lnTo>
                  <a:pt x="22061" y="41001"/>
                </a:lnTo>
                <a:lnTo>
                  <a:pt x="6812" y="34651"/>
                </a:lnTo>
                <a:lnTo>
                  <a:pt x="11694" y="22927"/>
                </a:lnTo>
                <a:lnTo>
                  <a:pt x="45837" y="22927"/>
                </a:lnTo>
                <a:lnTo>
                  <a:pt x="78233" y="12038"/>
                </a:lnTo>
                <a:lnTo>
                  <a:pt x="80021" y="8437"/>
                </a:lnTo>
                <a:lnTo>
                  <a:pt x="77786" y="1789"/>
                </a:lnTo>
                <a:lnTo>
                  <a:pt x="74185" y="0"/>
                </a:lnTo>
                <a:close/>
              </a:path>
              <a:path w="5730240" h="2416175">
                <a:moveTo>
                  <a:pt x="11694" y="22927"/>
                </a:moveTo>
                <a:lnTo>
                  <a:pt x="6812" y="34651"/>
                </a:lnTo>
                <a:lnTo>
                  <a:pt x="22061" y="41001"/>
                </a:lnTo>
                <a:lnTo>
                  <a:pt x="18941" y="34662"/>
                </a:lnTo>
                <a:lnTo>
                  <a:pt x="10924" y="34662"/>
                </a:lnTo>
                <a:lnTo>
                  <a:pt x="14598" y="25839"/>
                </a:lnTo>
                <a:lnTo>
                  <a:pt x="18687" y="25839"/>
                </a:lnTo>
                <a:lnTo>
                  <a:pt x="11694" y="22927"/>
                </a:lnTo>
                <a:close/>
              </a:path>
              <a:path w="5730240" h="2416175">
                <a:moveTo>
                  <a:pt x="14598" y="25839"/>
                </a:moveTo>
                <a:lnTo>
                  <a:pt x="10924" y="34662"/>
                </a:lnTo>
                <a:lnTo>
                  <a:pt x="17803" y="32350"/>
                </a:lnTo>
                <a:lnTo>
                  <a:pt x="14598" y="25839"/>
                </a:lnTo>
                <a:close/>
              </a:path>
              <a:path w="5730240" h="2416175">
                <a:moveTo>
                  <a:pt x="17803" y="32350"/>
                </a:moveTo>
                <a:lnTo>
                  <a:pt x="10924" y="34662"/>
                </a:lnTo>
                <a:lnTo>
                  <a:pt x="18941" y="34662"/>
                </a:lnTo>
                <a:lnTo>
                  <a:pt x="17803" y="32350"/>
                </a:lnTo>
                <a:close/>
              </a:path>
              <a:path w="5730240" h="2416175">
                <a:moveTo>
                  <a:pt x="18687" y="25839"/>
                </a:moveTo>
                <a:lnTo>
                  <a:pt x="14598" y="25839"/>
                </a:lnTo>
                <a:lnTo>
                  <a:pt x="17803" y="32350"/>
                </a:lnTo>
                <a:lnTo>
                  <a:pt x="26944" y="29277"/>
                </a:lnTo>
                <a:lnTo>
                  <a:pt x="18687" y="25839"/>
                </a:lnTo>
                <a:close/>
              </a:path>
              <a:path w="5730240" h="2416175">
                <a:moveTo>
                  <a:pt x="45837" y="22927"/>
                </a:moveTo>
                <a:lnTo>
                  <a:pt x="11694" y="22927"/>
                </a:lnTo>
                <a:lnTo>
                  <a:pt x="26944" y="29277"/>
                </a:lnTo>
                <a:lnTo>
                  <a:pt x="45837" y="22927"/>
                </a:lnTo>
                <a:close/>
              </a:path>
            </a:pathLst>
          </a:custGeom>
          <a:solidFill>
            <a:srgbClr val="8FA7C4"/>
          </a:solidFill>
          <a:ln>
            <a:solidFill>
              <a:schemeClr val="bg1"/>
            </a:solidFill>
          </a:ln>
        </p:spPr>
        <p:txBody>
          <a:bodyPr wrap="square" lIns="0" tIns="0" rIns="0" bIns="0" rtlCol="0"/>
          <a:lstStyle/>
          <a:p>
            <a:endParaRPr/>
          </a:p>
        </p:txBody>
      </p:sp>
    </p:spTree>
    <p:extLst>
      <p:ext uri="{BB962C8B-B14F-4D97-AF65-F5344CB8AC3E}">
        <p14:creationId xmlns:p14="http://schemas.microsoft.com/office/powerpoint/2010/main" val="3560869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gional Archives - Jayendra's Cloud Certification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4832" y="316440"/>
            <a:ext cx="8013192" cy="578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415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154" y="304800"/>
            <a:ext cx="456565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3:</a:t>
            </a:r>
            <a:r>
              <a:rPr sz="2400" b="0" spc="-20" dirty="0">
                <a:solidFill>
                  <a:srgbClr val="FFFFFF"/>
                </a:solidFill>
                <a:latin typeface="Calibri"/>
                <a:cs typeface="Calibri"/>
              </a:rPr>
              <a:t> </a:t>
            </a:r>
            <a:r>
              <a:rPr sz="2400" b="0" spc="-10" dirty="0">
                <a:solidFill>
                  <a:srgbClr val="FFFFFF"/>
                </a:solidFill>
                <a:latin typeface="Calibri"/>
                <a:cs typeface="Calibri"/>
              </a:rPr>
              <a:t>Regional </a:t>
            </a:r>
            <a:r>
              <a:rPr sz="2400" b="0" dirty="0">
                <a:solidFill>
                  <a:srgbClr val="FFFFFF"/>
                </a:solidFill>
                <a:latin typeface="Calibri"/>
                <a:cs typeface="Calibri"/>
              </a:rPr>
              <a:t>Service</a:t>
            </a:r>
            <a:r>
              <a:rPr sz="2400" b="0" spc="-10" dirty="0">
                <a:solidFill>
                  <a:srgbClr val="FFFFFF"/>
                </a:solidFill>
                <a:latin typeface="Calibri"/>
                <a:cs typeface="Calibri"/>
              </a:rPr>
              <a:t> Examples</a:t>
            </a:r>
            <a:endParaRPr sz="2400">
              <a:latin typeface="Calibri"/>
              <a:cs typeface="Calibri"/>
            </a:endParaRPr>
          </a:p>
        </p:txBody>
      </p:sp>
      <p:grpSp>
        <p:nvGrpSpPr>
          <p:cNvPr id="3" name="object 3"/>
          <p:cNvGrpSpPr/>
          <p:nvPr/>
        </p:nvGrpSpPr>
        <p:grpSpPr>
          <a:xfrm>
            <a:off x="574466" y="1206682"/>
            <a:ext cx="10789285" cy="4690745"/>
            <a:chOff x="574466" y="1206682"/>
            <a:chExt cx="10789285" cy="4690745"/>
          </a:xfrm>
        </p:grpSpPr>
        <p:pic>
          <p:nvPicPr>
            <p:cNvPr id="4" name="object 4"/>
            <p:cNvPicPr/>
            <p:nvPr/>
          </p:nvPicPr>
          <p:blipFill>
            <a:blip r:embed="rId2" cstate="print"/>
            <a:stretch>
              <a:fillRect/>
            </a:stretch>
          </p:blipFill>
          <p:spPr>
            <a:xfrm>
              <a:off x="1610277" y="1837640"/>
              <a:ext cx="330200" cy="330200"/>
            </a:xfrm>
            <a:prstGeom prst="rect">
              <a:avLst/>
            </a:prstGeom>
          </p:spPr>
        </p:pic>
        <p:pic>
          <p:nvPicPr>
            <p:cNvPr id="5" name="object 5"/>
            <p:cNvPicPr/>
            <p:nvPr/>
          </p:nvPicPr>
          <p:blipFill>
            <a:blip r:embed="rId2" cstate="print"/>
            <a:stretch>
              <a:fillRect/>
            </a:stretch>
          </p:blipFill>
          <p:spPr>
            <a:xfrm>
              <a:off x="7349865" y="1817132"/>
              <a:ext cx="330200" cy="330200"/>
            </a:xfrm>
            <a:prstGeom prst="rect">
              <a:avLst/>
            </a:prstGeom>
          </p:spPr>
        </p:pic>
        <p:sp>
          <p:nvSpPr>
            <p:cNvPr id="6" name="object 6"/>
            <p:cNvSpPr/>
            <p:nvPr/>
          </p:nvSpPr>
          <p:spPr>
            <a:xfrm>
              <a:off x="580816" y="1213032"/>
              <a:ext cx="10776585" cy="4678045"/>
            </a:xfrm>
            <a:custGeom>
              <a:avLst/>
              <a:gdLst/>
              <a:ahLst/>
              <a:cxnLst/>
              <a:rect l="l" t="t" r="r" b="b"/>
              <a:pathLst>
                <a:path w="10776585" h="4678045">
                  <a:moveTo>
                    <a:pt x="0" y="0"/>
                  </a:moveTo>
                  <a:lnTo>
                    <a:pt x="10776296" y="0"/>
                  </a:lnTo>
                  <a:lnTo>
                    <a:pt x="10776296" y="4677558"/>
                  </a:lnTo>
                  <a:lnTo>
                    <a:pt x="0" y="4677558"/>
                  </a:lnTo>
                  <a:lnTo>
                    <a:pt x="0" y="0"/>
                  </a:lnTo>
                  <a:close/>
                </a:path>
              </a:pathLst>
            </a:custGeom>
            <a:ln w="12700">
              <a:solidFill>
                <a:srgbClr val="FAFAFA"/>
              </a:solidFill>
            </a:ln>
          </p:spPr>
          <p:txBody>
            <a:bodyPr wrap="square" lIns="0" tIns="0" rIns="0" bIns="0" rtlCol="0"/>
            <a:lstStyle/>
            <a:p>
              <a:endParaRPr/>
            </a:p>
          </p:txBody>
        </p:sp>
      </p:grpSp>
      <p:sp>
        <p:nvSpPr>
          <p:cNvPr id="7" name="object 7"/>
          <p:cNvSpPr txBox="1"/>
          <p:nvPr/>
        </p:nvSpPr>
        <p:spPr>
          <a:xfrm>
            <a:off x="1025316" y="1282700"/>
            <a:ext cx="70358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AFAFA"/>
                </a:solidFill>
                <a:latin typeface="Calibri"/>
                <a:cs typeface="Calibri"/>
              </a:rPr>
              <a:t>A</a:t>
            </a:r>
            <a:r>
              <a:rPr sz="1200" spc="-15" dirty="0">
                <a:solidFill>
                  <a:srgbClr val="FAFAFA"/>
                </a:solidFill>
                <a:latin typeface="Calibri"/>
                <a:cs typeface="Calibri"/>
              </a:rPr>
              <a:t>W</a:t>
            </a:r>
            <a:r>
              <a:rPr sz="1200" dirty="0">
                <a:solidFill>
                  <a:srgbClr val="FAFAFA"/>
                </a:solidFill>
                <a:latin typeface="Calibri"/>
                <a:cs typeface="Calibri"/>
              </a:rPr>
              <a:t>S </a:t>
            </a:r>
            <a:r>
              <a:rPr sz="1200" spc="-5" dirty="0">
                <a:solidFill>
                  <a:srgbClr val="FAFAFA"/>
                </a:solidFill>
                <a:latin typeface="Calibri"/>
                <a:cs typeface="Calibri"/>
              </a:rPr>
              <a:t>Cl</a:t>
            </a:r>
            <a:r>
              <a:rPr sz="1200" dirty="0">
                <a:solidFill>
                  <a:srgbClr val="FAFAFA"/>
                </a:solidFill>
                <a:latin typeface="Calibri"/>
                <a:cs typeface="Calibri"/>
              </a:rPr>
              <a:t>o</a:t>
            </a:r>
            <a:r>
              <a:rPr sz="1200" spc="-5" dirty="0">
                <a:solidFill>
                  <a:srgbClr val="FAFAFA"/>
                </a:solidFill>
                <a:latin typeface="Calibri"/>
                <a:cs typeface="Calibri"/>
              </a:rPr>
              <a:t>u</a:t>
            </a:r>
            <a:r>
              <a:rPr sz="1200" dirty="0">
                <a:solidFill>
                  <a:srgbClr val="FAFAFA"/>
                </a:solidFill>
                <a:latin typeface="Calibri"/>
                <a:cs typeface="Calibri"/>
              </a:rPr>
              <a:t>d</a:t>
            </a:r>
            <a:endParaRPr sz="1200">
              <a:latin typeface="Calibri"/>
              <a:cs typeface="Calibri"/>
            </a:endParaRPr>
          </a:p>
        </p:txBody>
      </p:sp>
      <p:grpSp>
        <p:nvGrpSpPr>
          <p:cNvPr id="8" name="object 8"/>
          <p:cNvGrpSpPr/>
          <p:nvPr/>
        </p:nvGrpSpPr>
        <p:grpSpPr>
          <a:xfrm>
            <a:off x="580816" y="1213034"/>
            <a:ext cx="2847975" cy="1853564"/>
            <a:chOff x="580816" y="1213034"/>
            <a:chExt cx="2847975" cy="1853564"/>
          </a:xfrm>
        </p:grpSpPr>
        <p:pic>
          <p:nvPicPr>
            <p:cNvPr id="9" name="object 9"/>
            <p:cNvPicPr/>
            <p:nvPr/>
          </p:nvPicPr>
          <p:blipFill>
            <a:blip r:embed="rId3" cstate="print"/>
            <a:stretch>
              <a:fillRect/>
            </a:stretch>
          </p:blipFill>
          <p:spPr>
            <a:xfrm>
              <a:off x="580816" y="1213034"/>
              <a:ext cx="330200" cy="330200"/>
            </a:xfrm>
            <a:prstGeom prst="rect">
              <a:avLst/>
            </a:prstGeom>
          </p:spPr>
        </p:pic>
        <p:pic>
          <p:nvPicPr>
            <p:cNvPr id="10" name="object 10"/>
            <p:cNvPicPr/>
            <p:nvPr/>
          </p:nvPicPr>
          <p:blipFill>
            <a:blip r:embed="rId4" cstate="print"/>
            <a:stretch>
              <a:fillRect/>
            </a:stretch>
          </p:blipFill>
          <p:spPr>
            <a:xfrm>
              <a:off x="2958597" y="2596475"/>
              <a:ext cx="469900" cy="469900"/>
            </a:xfrm>
            <a:prstGeom prst="rect">
              <a:avLst/>
            </a:prstGeom>
          </p:spPr>
        </p:pic>
      </p:grpSp>
      <p:sp>
        <p:nvSpPr>
          <p:cNvPr id="11" name="object 11"/>
          <p:cNvSpPr txBox="1"/>
          <p:nvPr/>
        </p:nvSpPr>
        <p:spPr>
          <a:xfrm>
            <a:off x="1610277" y="1837640"/>
            <a:ext cx="3154045" cy="2535309"/>
          </a:xfrm>
          <a:prstGeom prst="rect">
            <a:avLst/>
          </a:prstGeom>
          <a:ln w="12700">
            <a:solidFill>
              <a:schemeClr val="bg1"/>
            </a:solidFill>
          </a:ln>
        </p:spPr>
        <p:txBody>
          <a:bodyPr vert="horz" wrap="square" lIns="0" tIns="92710" rIns="0" bIns="0" rtlCol="0">
            <a:spAutoFit/>
          </a:bodyPr>
          <a:lstStyle/>
          <a:p>
            <a:pPr marL="457200">
              <a:lnSpc>
                <a:spcPct val="100000"/>
              </a:lnSpc>
              <a:spcBef>
                <a:spcPts val="730"/>
              </a:spcBef>
            </a:pPr>
            <a:r>
              <a:rPr sz="1200" spc="-10" dirty="0">
                <a:solidFill>
                  <a:schemeClr val="bg1"/>
                </a:solidFill>
                <a:latin typeface="Arial"/>
                <a:cs typeface="Arial"/>
              </a:rPr>
              <a:t>Region</a:t>
            </a:r>
            <a:r>
              <a:rPr sz="1200" spc="-20" dirty="0">
                <a:solidFill>
                  <a:schemeClr val="bg1"/>
                </a:solidFill>
                <a:latin typeface="Arial"/>
                <a:cs typeface="Arial"/>
              </a:rPr>
              <a:t> </a:t>
            </a:r>
            <a:r>
              <a:rPr sz="1200" dirty="0">
                <a:solidFill>
                  <a:schemeClr val="bg1"/>
                </a:solidFill>
                <a:latin typeface="Arial"/>
                <a:cs typeface="Arial"/>
              </a:rPr>
              <a:t>–</a:t>
            </a:r>
            <a:r>
              <a:rPr sz="1200" spc="-20" dirty="0">
                <a:solidFill>
                  <a:schemeClr val="bg1"/>
                </a:solidFill>
                <a:latin typeface="Arial"/>
                <a:cs typeface="Arial"/>
              </a:rPr>
              <a:t> </a:t>
            </a:r>
            <a:r>
              <a:rPr sz="1200" spc="-5" dirty="0">
                <a:solidFill>
                  <a:schemeClr val="bg1"/>
                </a:solidFill>
                <a:latin typeface="Arial"/>
                <a:cs typeface="Arial"/>
              </a:rPr>
              <a:t>us-east-1</a:t>
            </a:r>
            <a:endParaRPr sz="1200" dirty="0">
              <a:solidFill>
                <a:schemeClr val="bg1"/>
              </a:solidFill>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spcBef>
                <a:spcPts val="50"/>
              </a:spcBef>
            </a:pPr>
            <a:endParaRPr sz="1850" dirty="0">
              <a:latin typeface="Arial"/>
              <a:cs typeface="Arial"/>
            </a:endParaRPr>
          </a:p>
          <a:p>
            <a:pPr marL="707390">
              <a:lnSpc>
                <a:spcPct val="100000"/>
              </a:lnSpc>
            </a:pPr>
            <a:r>
              <a:rPr sz="1200" spc="-5" dirty="0">
                <a:solidFill>
                  <a:srgbClr val="FFFFFF"/>
                </a:solidFill>
                <a:latin typeface="Arial"/>
                <a:cs typeface="Arial"/>
              </a:rPr>
              <a:t>Amazon</a:t>
            </a:r>
            <a:r>
              <a:rPr sz="1200" spc="-20" dirty="0">
                <a:solidFill>
                  <a:srgbClr val="FFFFFF"/>
                </a:solidFill>
                <a:latin typeface="Arial"/>
                <a:cs typeface="Arial"/>
              </a:rPr>
              <a:t> </a:t>
            </a:r>
            <a:r>
              <a:rPr sz="1200" spc="-5" dirty="0">
                <a:solidFill>
                  <a:srgbClr val="FFFFFF"/>
                </a:solidFill>
                <a:latin typeface="Arial"/>
                <a:cs typeface="Arial"/>
              </a:rPr>
              <a:t>EC2</a:t>
            </a:r>
            <a:r>
              <a:rPr sz="1200" spc="-20" dirty="0">
                <a:solidFill>
                  <a:srgbClr val="FFFFFF"/>
                </a:solidFill>
                <a:latin typeface="Arial"/>
                <a:cs typeface="Arial"/>
              </a:rPr>
              <a:t> </a:t>
            </a:r>
            <a:r>
              <a:rPr sz="1200" spc="-10" dirty="0">
                <a:solidFill>
                  <a:srgbClr val="FFFFFF"/>
                </a:solidFill>
                <a:latin typeface="Arial"/>
                <a:cs typeface="Arial"/>
              </a:rPr>
              <a:t>Web</a:t>
            </a:r>
            <a:r>
              <a:rPr sz="1200" spc="-20" dirty="0">
                <a:solidFill>
                  <a:srgbClr val="FFFFFF"/>
                </a:solidFill>
                <a:latin typeface="Arial"/>
                <a:cs typeface="Arial"/>
              </a:rPr>
              <a:t> </a:t>
            </a:r>
            <a:r>
              <a:rPr sz="1200" spc="-5" dirty="0">
                <a:solidFill>
                  <a:srgbClr val="FFFFFF"/>
                </a:solidFill>
                <a:latin typeface="Arial"/>
                <a:cs typeface="Arial"/>
              </a:rPr>
              <a:t>Server</a:t>
            </a:r>
            <a:endParaRPr sz="12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spcBef>
                <a:spcPts val="55"/>
              </a:spcBef>
            </a:pPr>
            <a:endParaRPr sz="1150" dirty="0">
              <a:latin typeface="Arial"/>
              <a:cs typeface="Arial"/>
            </a:endParaRPr>
          </a:p>
          <a:p>
            <a:pPr marL="770255">
              <a:lnSpc>
                <a:spcPct val="100000"/>
              </a:lnSpc>
            </a:pPr>
            <a:r>
              <a:rPr sz="1200" spc="-5" dirty="0">
                <a:solidFill>
                  <a:srgbClr val="FFFFFF"/>
                </a:solidFill>
                <a:latin typeface="Arial"/>
                <a:cs typeface="Arial"/>
              </a:rPr>
              <a:t>Amazon</a:t>
            </a:r>
            <a:r>
              <a:rPr sz="1200" spc="-30" dirty="0">
                <a:solidFill>
                  <a:srgbClr val="FFFFFF"/>
                </a:solidFill>
                <a:latin typeface="Arial"/>
                <a:cs typeface="Arial"/>
              </a:rPr>
              <a:t> </a:t>
            </a:r>
            <a:r>
              <a:rPr sz="1200" spc="-5" dirty="0">
                <a:solidFill>
                  <a:srgbClr val="FFFFFF"/>
                </a:solidFill>
                <a:latin typeface="Arial"/>
                <a:cs typeface="Arial"/>
              </a:rPr>
              <a:t>RDS</a:t>
            </a:r>
            <a:r>
              <a:rPr sz="1200" spc="-20" dirty="0">
                <a:solidFill>
                  <a:srgbClr val="FFFFFF"/>
                </a:solidFill>
                <a:latin typeface="Arial"/>
                <a:cs typeface="Arial"/>
              </a:rPr>
              <a:t> </a:t>
            </a:r>
            <a:r>
              <a:rPr sz="1200" spc="-5" dirty="0">
                <a:solidFill>
                  <a:srgbClr val="FFFFFF"/>
                </a:solidFill>
                <a:latin typeface="Arial"/>
                <a:cs typeface="Arial"/>
              </a:rPr>
              <a:t>Database</a:t>
            </a:r>
            <a:endParaRPr sz="1200" dirty="0">
              <a:latin typeface="Arial"/>
              <a:cs typeface="Arial"/>
            </a:endParaRPr>
          </a:p>
        </p:txBody>
      </p:sp>
      <p:grpSp>
        <p:nvGrpSpPr>
          <p:cNvPr id="12" name="object 12"/>
          <p:cNvGrpSpPr/>
          <p:nvPr/>
        </p:nvGrpSpPr>
        <p:grpSpPr>
          <a:xfrm>
            <a:off x="2941336" y="1543234"/>
            <a:ext cx="6292215" cy="2428240"/>
            <a:chOff x="2941336" y="1543234"/>
            <a:chExt cx="6292215" cy="2428240"/>
          </a:xfrm>
        </p:grpSpPr>
        <p:pic>
          <p:nvPicPr>
            <p:cNvPr id="13" name="object 13"/>
            <p:cNvPicPr/>
            <p:nvPr/>
          </p:nvPicPr>
          <p:blipFill>
            <a:blip r:embed="rId5" cstate="print"/>
            <a:stretch>
              <a:fillRect/>
            </a:stretch>
          </p:blipFill>
          <p:spPr>
            <a:xfrm>
              <a:off x="2941336" y="3479129"/>
              <a:ext cx="491757" cy="491757"/>
            </a:xfrm>
            <a:prstGeom prst="rect">
              <a:avLst/>
            </a:prstGeom>
          </p:spPr>
        </p:pic>
        <p:pic>
          <p:nvPicPr>
            <p:cNvPr id="14" name="object 14"/>
            <p:cNvPicPr/>
            <p:nvPr/>
          </p:nvPicPr>
          <p:blipFill>
            <a:blip r:embed="rId6" cstate="print"/>
            <a:stretch>
              <a:fillRect/>
            </a:stretch>
          </p:blipFill>
          <p:spPr>
            <a:xfrm>
              <a:off x="5764307" y="1543234"/>
              <a:ext cx="483704" cy="483704"/>
            </a:xfrm>
            <a:prstGeom prst="rect">
              <a:avLst/>
            </a:prstGeom>
          </p:spPr>
        </p:pic>
        <p:pic>
          <p:nvPicPr>
            <p:cNvPr id="15" name="object 15"/>
            <p:cNvPicPr/>
            <p:nvPr/>
          </p:nvPicPr>
          <p:blipFill>
            <a:blip r:embed="rId7" cstate="print"/>
            <a:stretch>
              <a:fillRect/>
            </a:stretch>
          </p:blipFill>
          <p:spPr>
            <a:xfrm>
              <a:off x="8763502" y="2864624"/>
              <a:ext cx="469900" cy="469900"/>
            </a:xfrm>
            <a:prstGeom prst="rect">
              <a:avLst/>
            </a:prstGeom>
          </p:spPr>
        </p:pic>
      </p:grpSp>
      <p:sp>
        <p:nvSpPr>
          <p:cNvPr id="16" name="object 16"/>
          <p:cNvSpPr txBox="1"/>
          <p:nvPr/>
        </p:nvSpPr>
        <p:spPr>
          <a:xfrm>
            <a:off x="5187562" y="2146300"/>
            <a:ext cx="1664970" cy="386080"/>
          </a:xfrm>
          <a:prstGeom prst="rect">
            <a:avLst/>
          </a:prstGeom>
        </p:spPr>
        <p:txBody>
          <a:bodyPr vert="horz" wrap="square" lIns="0" tIns="22860" rIns="0" bIns="0" rtlCol="0">
            <a:spAutoFit/>
          </a:bodyPr>
          <a:lstStyle/>
          <a:p>
            <a:pPr marL="413384" marR="5080" indent="-401320">
              <a:lnSpc>
                <a:spcPts val="1400"/>
              </a:lnSpc>
              <a:spcBef>
                <a:spcPts val="180"/>
              </a:spcBef>
            </a:pPr>
            <a:r>
              <a:rPr sz="1200" spc="-5" dirty="0">
                <a:solidFill>
                  <a:srgbClr val="FFFFFF"/>
                </a:solidFill>
                <a:latin typeface="Arial"/>
                <a:cs typeface="Arial"/>
              </a:rPr>
              <a:t>Amazon</a:t>
            </a:r>
            <a:r>
              <a:rPr sz="1200" spc="-35" dirty="0">
                <a:solidFill>
                  <a:srgbClr val="FFFFFF"/>
                </a:solidFill>
                <a:latin typeface="Arial"/>
                <a:cs typeface="Arial"/>
              </a:rPr>
              <a:t> </a:t>
            </a:r>
            <a:r>
              <a:rPr sz="1200" spc="-5" dirty="0">
                <a:solidFill>
                  <a:srgbClr val="FFFFFF"/>
                </a:solidFill>
                <a:latin typeface="Arial"/>
                <a:cs typeface="Arial"/>
              </a:rPr>
              <a:t>Simple</a:t>
            </a:r>
            <a:r>
              <a:rPr sz="1200" spc="-35" dirty="0">
                <a:solidFill>
                  <a:srgbClr val="FFFFFF"/>
                </a:solidFill>
                <a:latin typeface="Arial"/>
                <a:cs typeface="Arial"/>
              </a:rPr>
              <a:t> </a:t>
            </a:r>
            <a:r>
              <a:rPr sz="1200" spc="-5" dirty="0">
                <a:solidFill>
                  <a:srgbClr val="FFFFFF"/>
                </a:solidFill>
                <a:latin typeface="Arial"/>
                <a:cs typeface="Arial"/>
              </a:rPr>
              <a:t>Storage </a:t>
            </a:r>
            <a:r>
              <a:rPr sz="1200" spc="-315" dirty="0">
                <a:solidFill>
                  <a:srgbClr val="FFFFFF"/>
                </a:solidFill>
                <a:latin typeface="Arial"/>
                <a:cs typeface="Arial"/>
              </a:rPr>
              <a:t> </a:t>
            </a:r>
            <a:r>
              <a:rPr sz="1200" spc="-5" dirty="0">
                <a:solidFill>
                  <a:srgbClr val="FFFFFF"/>
                </a:solidFill>
                <a:latin typeface="Arial"/>
                <a:cs typeface="Arial"/>
              </a:rPr>
              <a:t>Service</a:t>
            </a:r>
            <a:r>
              <a:rPr sz="1200" spc="-15" dirty="0">
                <a:solidFill>
                  <a:srgbClr val="FFFFFF"/>
                </a:solidFill>
                <a:latin typeface="Arial"/>
                <a:cs typeface="Arial"/>
              </a:rPr>
              <a:t> </a:t>
            </a:r>
            <a:r>
              <a:rPr sz="1200" spc="-5" dirty="0">
                <a:solidFill>
                  <a:srgbClr val="FFFFFF"/>
                </a:solidFill>
                <a:latin typeface="Arial"/>
                <a:cs typeface="Arial"/>
              </a:rPr>
              <a:t>(S3)</a:t>
            </a:r>
            <a:endParaRPr sz="1200">
              <a:latin typeface="Arial"/>
              <a:cs typeface="Arial"/>
            </a:endParaRPr>
          </a:p>
        </p:txBody>
      </p:sp>
      <p:sp>
        <p:nvSpPr>
          <p:cNvPr id="17" name="object 17"/>
          <p:cNvSpPr txBox="1"/>
          <p:nvPr/>
        </p:nvSpPr>
        <p:spPr>
          <a:xfrm>
            <a:off x="7349866" y="1817132"/>
            <a:ext cx="3353435" cy="1873590"/>
          </a:xfrm>
          <a:prstGeom prst="rect">
            <a:avLst/>
          </a:prstGeom>
          <a:ln w="12700">
            <a:solidFill>
              <a:schemeClr val="bg1"/>
            </a:solidFill>
          </a:ln>
        </p:spPr>
        <p:txBody>
          <a:bodyPr vert="horz" wrap="square" lIns="0" tIns="87630" rIns="0" bIns="0" rtlCol="0">
            <a:spAutoFit/>
          </a:bodyPr>
          <a:lstStyle/>
          <a:p>
            <a:pPr marL="457200">
              <a:lnSpc>
                <a:spcPct val="100000"/>
              </a:lnSpc>
              <a:spcBef>
                <a:spcPts val="690"/>
              </a:spcBef>
            </a:pPr>
            <a:r>
              <a:rPr sz="1200" spc="-10" dirty="0">
                <a:solidFill>
                  <a:schemeClr val="bg1"/>
                </a:solidFill>
                <a:latin typeface="Arial"/>
                <a:cs typeface="Arial"/>
              </a:rPr>
              <a:t>Region</a:t>
            </a:r>
            <a:r>
              <a:rPr sz="1200" spc="-20" dirty="0">
                <a:solidFill>
                  <a:schemeClr val="bg1"/>
                </a:solidFill>
                <a:latin typeface="Arial"/>
                <a:cs typeface="Arial"/>
              </a:rPr>
              <a:t> </a:t>
            </a:r>
            <a:r>
              <a:rPr sz="1200" dirty="0">
                <a:solidFill>
                  <a:schemeClr val="bg1"/>
                </a:solidFill>
                <a:latin typeface="Arial"/>
                <a:cs typeface="Arial"/>
              </a:rPr>
              <a:t>–</a:t>
            </a:r>
            <a:r>
              <a:rPr sz="1200" spc="-20" dirty="0">
                <a:solidFill>
                  <a:schemeClr val="bg1"/>
                </a:solidFill>
                <a:latin typeface="Arial"/>
                <a:cs typeface="Arial"/>
              </a:rPr>
              <a:t> </a:t>
            </a:r>
            <a:r>
              <a:rPr sz="1200" spc="-5" dirty="0">
                <a:solidFill>
                  <a:schemeClr val="bg1"/>
                </a:solidFill>
                <a:latin typeface="Arial"/>
                <a:cs typeface="Arial"/>
              </a:rPr>
              <a:t>eu-west-1</a:t>
            </a:r>
            <a:endParaRPr sz="1200" dirty="0">
              <a:solidFill>
                <a:schemeClr val="bg1"/>
              </a:solidFill>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spcBef>
                <a:spcPts val="10"/>
              </a:spcBef>
            </a:pPr>
            <a:endParaRPr sz="1200" dirty="0">
              <a:latin typeface="Arial"/>
              <a:cs typeface="Arial"/>
            </a:endParaRPr>
          </a:p>
          <a:p>
            <a:pPr marR="48895" algn="ctr">
              <a:lnSpc>
                <a:spcPct val="100000"/>
              </a:lnSpc>
            </a:pPr>
            <a:r>
              <a:rPr sz="1400" b="0" spc="-15" dirty="0">
                <a:solidFill>
                  <a:srgbClr val="FFFFFF"/>
                </a:solidFill>
                <a:latin typeface="Calibri Light"/>
                <a:cs typeface="Calibri Light"/>
              </a:rPr>
              <a:t>Bucket</a:t>
            </a:r>
            <a:endParaRPr sz="1400" dirty="0">
              <a:latin typeface="Calibri Light"/>
              <a:cs typeface="Calibri Light"/>
            </a:endParaRPr>
          </a:p>
        </p:txBody>
      </p:sp>
    </p:spTree>
    <p:extLst>
      <p:ext uri="{BB962C8B-B14F-4D97-AF65-F5344CB8AC3E}">
        <p14:creationId xmlns:p14="http://schemas.microsoft.com/office/powerpoint/2010/main" val="2389316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39334" y="1663700"/>
            <a:ext cx="8113395" cy="2349500"/>
          </a:xfrm>
          <a:prstGeom prst="rect">
            <a:avLst/>
          </a:prstGeom>
        </p:spPr>
        <p:txBody>
          <a:bodyPr vert="horz" wrap="square" lIns="0" tIns="139700" rIns="0" bIns="0" rtlCol="0">
            <a:spAutoFit/>
          </a:bodyPr>
          <a:lstStyle/>
          <a:p>
            <a:pPr marL="12700" marR="5080" indent="67945">
              <a:lnSpc>
                <a:spcPts val="8700"/>
              </a:lnSpc>
              <a:spcBef>
                <a:spcPts val="1100"/>
              </a:spcBef>
            </a:pPr>
            <a:r>
              <a:rPr sz="8000" spc="-15" dirty="0">
                <a:latin typeface="Calibri"/>
                <a:cs typeface="Calibri"/>
              </a:rPr>
              <a:t>Identity </a:t>
            </a:r>
            <a:r>
              <a:rPr sz="8000" spc="-5" dirty="0">
                <a:latin typeface="Calibri"/>
                <a:cs typeface="Calibri"/>
              </a:rPr>
              <a:t>and Access </a:t>
            </a:r>
            <a:r>
              <a:rPr sz="8000" spc="-1795" dirty="0">
                <a:latin typeface="Calibri"/>
                <a:cs typeface="Calibri"/>
              </a:rPr>
              <a:t> </a:t>
            </a:r>
            <a:r>
              <a:rPr sz="8000" spc="-20" dirty="0">
                <a:latin typeface="Calibri"/>
                <a:cs typeface="Calibri"/>
              </a:rPr>
              <a:t>Management</a:t>
            </a:r>
            <a:r>
              <a:rPr sz="8000" spc="-80" dirty="0">
                <a:latin typeface="Calibri"/>
                <a:cs typeface="Calibri"/>
              </a:rPr>
              <a:t> </a:t>
            </a:r>
            <a:r>
              <a:rPr sz="8000" spc="-5" dirty="0">
                <a:latin typeface="Calibri"/>
                <a:cs typeface="Calibri"/>
              </a:rPr>
              <a:t>(IAM)</a:t>
            </a:r>
            <a:endParaRPr sz="8000" dirty="0">
              <a:latin typeface="Calibri"/>
              <a:cs typeface="Calibri"/>
            </a:endParaRPr>
          </a:p>
        </p:txBody>
      </p:sp>
    </p:spTree>
    <p:extLst>
      <p:ext uri="{BB962C8B-B14F-4D97-AF65-F5344CB8AC3E}">
        <p14:creationId xmlns:p14="http://schemas.microsoft.com/office/powerpoint/2010/main" val="3125917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743394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4:</a:t>
            </a:r>
            <a:r>
              <a:rPr sz="2400" b="0" spc="-15" dirty="0">
                <a:solidFill>
                  <a:srgbClr val="FFFFFF"/>
                </a:solidFill>
                <a:latin typeface="Calibri"/>
                <a:cs typeface="Calibri"/>
              </a:rPr>
              <a:t> </a:t>
            </a:r>
            <a:r>
              <a:rPr sz="2400" b="0" spc="-5" dirty="0">
                <a:solidFill>
                  <a:srgbClr val="FFFFFF"/>
                </a:solidFill>
                <a:latin typeface="Calibri"/>
                <a:cs typeface="Calibri"/>
              </a:rPr>
              <a:t>Identity</a:t>
            </a:r>
            <a:r>
              <a:rPr sz="2400" b="0" spc="-10" dirty="0">
                <a:solidFill>
                  <a:srgbClr val="FFFFFF"/>
                </a:solidFill>
                <a:latin typeface="Calibri"/>
                <a:cs typeface="Calibri"/>
              </a:rPr>
              <a:t> </a:t>
            </a:r>
            <a:r>
              <a:rPr sz="2400" b="0" dirty="0">
                <a:solidFill>
                  <a:srgbClr val="FFFFFF"/>
                </a:solidFill>
                <a:latin typeface="Calibri"/>
                <a:cs typeface="Calibri"/>
              </a:rPr>
              <a:t>and</a:t>
            </a:r>
            <a:r>
              <a:rPr sz="2400" b="0" spc="-10" dirty="0">
                <a:solidFill>
                  <a:srgbClr val="FFFFFF"/>
                </a:solidFill>
                <a:latin typeface="Calibri"/>
                <a:cs typeface="Calibri"/>
              </a:rPr>
              <a:t> </a:t>
            </a:r>
            <a:r>
              <a:rPr sz="2400" b="0" spc="-5" dirty="0">
                <a:solidFill>
                  <a:srgbClr val="FFFFFF"/>
                </a:solidFill>
                <a:latin typeface="Calibri"/>
                <a:cs typeface="Calibri"/>
              </a:rPr>
              <a:t>Access</a:t>
            </a:r>
            <a:r>
              <a:rPr sz="2400" b="0" spc="-15" dirty="0">
                <a:solidFill>
                  <a:srgbClr val="FFFFFF"/>
                </a:solidFill>
                <a:latin typeface="Calibri"/>
                <a:cs typeface="Calibri"/>
              </a:rPr>
              <a:t> </a:t>
            </a:r>
            <a:r>
              <a:rPr sz="2400" b="0" spc="-5" dirty="0">
                <a:solidFill>
                  <a:srgbClr val="FFFFFF"/>
                </a:solidFill>
                <a:latin typeface="Calibri"/>
                <a:cs typeface="Calibri"/>
              </a:rPr>
              <a:t>Management</a:t>
            </a:r>
            <a:r>
              <a:rPr sz="2400" b="0" spc="-15" dirty="0">
                <a:solidFill>
                  <a:srgbClr val="FFFFFF"/>
                </a:solidFill>
                <a:latin typeface="Calibri"/>
                <a:cs typeface="Calibri"/>
              </a:rPr>
              <a:t> </a:t>
            </a:r>
            <a:r>
              <a:rPr sz="2400" b="0" spc="-5" dirty="0">
                <a:solidFill>
                  <a:srgbClr val="FFFFFF"/>
                </a:solidFill>
                <a:latin typeface="Calibri"/>
                <a:cs typeface="Calibri"/>
              </a:rPr>
              <a:t>(IAM)</a:t>
            </a:r>
            <a:r>
              <a:rPr sz="2400" b="0" spc="-10" dirty="0">
                <a:solidFill>
                  <a:srgbClr val="FFFFFF"/>
                </a:solidFill>
                <a:latin typeface="Calibri"/>
                <a:cs typeface="Calibri"/>
              </a:rPr>
              <a:t> </a:t>
            </a:r>
            <a:r>
              <a:rPr sz="2400" b="0" spc="-5" dirty="0">
                <a:solidFill>
                  <a:srgbClr val="FFFFFF"/>
                </a:solidFill>
                <a:latin typeface="Calibri"/>
                <a:cs typeface="Calibri"/>
              </a:rPr>
              <a:t>Overview</a:t>
            </a:r>
            <a:endParaRPr sz="2400">
              <a:latin typeface="Calibri"/>
              <a:cs typeface="Calibri"/>
            </a:endParaRPr>
          </a:p>
        </p:txBody>
      </p:sp>
      <p:pic>
        <p:nvPicPr>
          <p:cNvPr id="3" name="object 3"/>
          <p:cNvPicPr/>
          <p:nvPr/>
        </p:nvPicPr>
        <p:blipFill>
          <a:blip r:embed="rId2" cstate="print"/>
          <a:stretch>
            <a:fillRect/>
          </a:stretch>
        </p:blipFill>
        <p:spPr>
          <a:xfrm>
            <a:off x="2079696" y="1493136"/>
            <a:ext cx="718609" cy="718609"/>
          </a:xfrm>
          <a:prstGeom prst="rect">
            <a:avLst/>
          </a:prstGeom>
        </p:spPr>
      </p:pic>
      <p:sp>
        <p:nvSpPr>
          <p:cNvPr id="4" name="object 4"/>
          <p:cNvSpPr txBox="1"/>
          <p:nvPr/>
        </p:nvSpPr>
        <p:spPr>
          <a:xfrm>
            <a:off x="2279190" y="2247900"/>
            <a:ext cx="34607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U</a:t>
            </a:r>
            <a:r>
              <a:rPr sz="1200" dirty="0">
                <a:solidFill>
                  <a:srgbClr val="FFFFFF"/>
                </a:solidFill>
                <a:latin typeface="Arial"/>
                <a:cs typeface="Arial"/>
              </a:rPr>
              <a:t>s</a:t>
            </a:r>
            <a:r>
              <a:rPr sz="1200" spc="-5" dirty="0">
                <a:solidFill>
                  <a:srgbClr val="FFFFFF"/>
                </a:solidFill>
                <a:latin typeface="Arial"/>
                <a:cs typeface="Arial"/>
              </a:rPr>
              <a:t>e</a:t>
            </a:r>
            <a:r>
              <a:rPr sz="1200" dirty="0">
                <a:solidFill>
                  <a:srgbClr val="FFFFFF"/>
                </a:solidFill>
                <a:latin typeface="Arial"/>
                <a:cs typeface="Arial"/>
              </a:rPr>
              <a:t>r</a:t>
            </a:r>
            <a:endParaRPr sz="1200">
              <a:latin typeface="Arial"/>
              <a:cs typeface="Arial"/>
            </a:endParaRPr>
          </a:p>
        </p:txBody>
      </p:sp>
      <p:sp>
        <p:nvSpPr>
          <p:cNvPr id="5" name="object 5"/>
          <p:cNvSpPr txBox="1"/>
          <p:nvPr/>
        </p:nvSpPr>
        <p:spPr>
          <a:xfrm>
            <a:off x="2201157" y="3898900"/>
            <a:ext cx="44894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a:cs typeface="Arial"/>
              </a:rPr>
              <a:t>Gr</a:t>
            </a:r>
            <a:r>
              <a:rPr sz="1200" spc="-5" dirty="0">
                <a:solidFill>
                  <a:srgbClr val="FFFFFF"/>
                </a:solidFill>
                <a:latin typeface="Arial"/>
                <a:cs typeface="Arial"/>
              </a:rPr>
              <a:t>ou</a:t>
            </a:r>
            <a:r>
              <a:rPr sz="1200" dirty="0">
                <a:solidFill>
                  <a:srgbClr val="FFFFFF"/>
                </a:solidFill>
                <a:latin typeface="Arial"/>
                <a:cs typeface="Arial"/>
              </a:rPr>
              <a:t>p</a:t>
            </a:r>
            <a:endParaRPr sz="1200">
              <a:latin typeface="Arial"/>
              <a:cs typeface="Arial"/>
            </a:endParaRPr>
          </a:p>
        </p:txBody>
      </p:sp>
      <p:pic>
        <p:nvPicPr>
          <p:cNvPr id="6" name="object 6"/>
          <p:cNvPicPr/>
          <p:nvPr/>
        </p:nvPicPr>
        <p:blipFill>
          <a:blip r:embed="rId3" cstate="print"/>
          <a:stretch>
            <a:fillRect/>
          </a:stretch>
        </p:blipFill>
        <p:spPr>
          <a:xfrm>
            <a:off x="1944908" y="2914339"/>
            <a:ext cx="994035" cy="994035"/>
          </a:xfrm>
          <a:prstGeom prst="rect">
            <a:avLst/>
          </a:prstGeom>
        </p:spPr>
      </p:pic>
      <p:sp>
        <p:nvSpPr>
          <p:cNvPr id="7" name="object 7"/>
          <p:cNvSpPr txBox="1"/>
          <p:nvPr/>
        </p:nvSpPr>
        <p:spPr>
          <a:xfrm>
            <a:off x="1959573" y="5372100"/>
            <a:ext cx="86550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IAM</a:t>
            </a:r>
            <a:r>
              <a:rPr sz="1400" spc="-60" dirty="0">
                <a:solidFill>
                  <a:srgbClr val="FFFFFF"/>
                </a:solidFill>
                <a:latin typeface="Arial"/>
                <a:cs typeface="Arial"/>
              </a:rPr>
              <a:t> </a:t>
            </a:r>
            <a:r>
              <a:rPr sz="1400" spc="-5" dirty="0">
                <a:solidFill>
                  <a:srgbClr val="FFFFFF"/>
                </a:solidFill>
                <a:latin typeface="Arial"/>
                <a:cs typeface="Arial"/>
              </a:rPr>
              <a:t>Policy</a:t>
            </a:r>
            <a:endParaRPr sz="1400">
              <a:latin typeface="Arial"/>
              <a:cs typeface="Arial"/>
            </a:endParaRPr>
          </a:p>
        </p:txBody>
      </p:sp>
      <p:pic>
        <p:nvPicPr>
          <p:cNvPr id="8" name="object 8"/>
          <p:cNvPicPr/>
          <p:nvPr/>
        </p:nvPicPr>
        <p:blipFill>
          <a:blip r:embed="rId4" cstate="print"/>
          <a:stretch>
            <a:fillRect/>
          </a:stretch>
        </p:blipFill>
        <p:spPr>
          <a:xfrm>
            <a:off x="2110606" y="4728829"/>
            <a:ext cx="563120" cy="563120"/>
          </a:xfrm>
          <a:prstGeom prst="rect">
            <a:avLst/>
          </a:prstGeom>
        </p:spPr>
      </p:pic>
      <p:sp>
        <p:nvSpPr>
          <p:cNvPr id="9" name="object 9"/>
          <p:cNvSpPr txBox="1"/>
          <p:nvPr/>
        </p:nvSpPr>
        <p:spPr>
          <a:xfrm>
            <a:off x="4522519" y="2273300"/>
            <a:ext cx="75628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IAM</a:t>
            </a:r>
            <a:r>
              <a:rPr sz="1400" spc="-65" dirty="0">
                <a:solidFill>
                  <a:srgbClr val="FFFFFF"/>
                </a:solidFill>
                <a:latin typeface="Arial"/>
                <a:cs typeface="Arial"/>
              </a:rPr>
              <a:t> </a:t>
            </a:r>
            <a:r>
              <a:rPr sz="1400" spc="-5" dirty="0">
                <a:solidFill>
                  <a:srgbClr val="FFFFFF"/>
                </a:solidFill>
                <a:latin typeface="Arial"/>
                <a:cs typeface="Arial"/>
              </a:rPr>
              <a:t>Role</a:t>
            </a:r>
            <a:endParaRPr sz="1400">
              <a:latin typeface="Arial"/>
              <a:cs typeface="Arial"/>
            </a:endParaRPr>
          </a:p>
        </p:txBody>
      </p:sp>
      <p:grpSp>
        <p:nvGrpSpPr>
          <p:cNvPr id="10" name="object 10"/>
          <p:cNvGrpSpPr/>
          <p:nvPr/>
        </p:nvGrpSpPr>
        <p:grpSpPr>
          <a:xfrm>
            <a:off x="4517437" y="1470407"/>
            <a:ext cx="3592829" cy="1803400"/>
            <a:chOff x="4517437" y="1470407"/>
            <a:chExt cx="3592829" cy="1803400"/>
          </a:xfrm>
        </p:grpSpPr>
        <p:pic>
          <p:nvPicPr>
            <p:cNvPr id="11" name="object 11"/>
            <p:cNvPicPr/>
            <p:nvPr/>
          </p:nvPicPr>
          <p:blipFill>
            <a:blip r:embed="rId5" cstate="print"/>
            <a:stretch>
              <a:fillRect/>
            </a:stretch>
          </p:blipFill>
          <p:spPr>
            <a:xfrm>
              <a:off x="4517437" y="1470407"/>
              <a:ext cx="741337" cy="741337"/>
            </a:xfrm>
            <a:prstGeom prst="rect">
              <a:avLst/>
            </a:prstGeom>
          </p:spPr>
        </p:pic>
        <p:pic>
          <p:nvPicPr>
            <p:cNvPr id="12" name="object 12"/>
            <p:cNvPicPr/>
            <p:nvPr/>
          </p:nvPicPr>
          <p:blipFill>
            <a:blip r:embed="rId6" cstate="print"/>
            <a:stretch>
              <a:fillRect/>
            </a:stretch>
          </p:blipFill>
          <p:spPr>
            <a:xfrm>
              <a:off x="6584384" y="2555034"/>
              <a:ext cx="1525877" cy="718609"/>
            </a:xfrm>
            <a:prstGeom prst="rect">
              <a:avLst/>
            </a:prstGeom>
          </p:spPr>
        </p:pic>
      </p:grpSp>
      <p:sp>
        <p:nvSpPr>
          <p:cNvPr id="13" name="object 13"/>
          <p:cNvSpPr txBox="1"/>
          <p:nvPr/>
        </p:nvSpPr>
        <p:spPr>
          <a:xfrm>
            <a:off x="6621594" y="3441700"/>
            <a:ext cx="149288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Identity</a:t>
            </a:r>
            <a:r>
              <a:rPr sz="1400" spc="-70" dirty="0">
                <a:solidFill>
                  <a:srgbClr val="FFFFFF"/>
                </a:solidFill>
                <a:latin typeface="Arial"/>
                <a:cs typeface="Arial"/>
              </a:rPr>
              <a:t> </a:t>
            </a:r>
            <a:r>
              <a:rPr sz="1400" spc="-5" dirty="0">
                <a:solidFill>
                  <a:srgbClr val="FFFFFF"/>
                </a:solidFill>
                <a:latin typeface="Arial"/>
                <a:cs typeface="Arial"/>
              </a:rPr>
              <a:t>Federation</a:t>
            </a:r>
            <a:endParaRPr sz="1400">
              <a:latin typeface="Arial"/>
              <a:cs typeface="Arial"/>
            </a:endParaRPr>
          </a:p>
        </p:txBody>
      </p:sp>
      <p:sp>
        <p:nvSpPr>
          <p:cNvPr id="14" name="object 14"/>
          <p:cNvSpPr txBox="1"/>
          <p:nvPr/>
        </p:nvSpPr>
        <p:spPr>
          <a:xfrm>
            <a:off x="4325669" y="4178300"/>
            <a:ext cx="1149985" cy="441959"/>
          </a:xfrm>
          <a:prstGeom prst="rect">
            <a:avLst/>
          </a:prstGeom>
        </p:spPr>
        <p:txBody>
          <a:bodyPr vert="horz" wrap="square" lIns="0" tIns="27939" rIns="0" bIns="0" rtlCol="0">
            <a:spAutoFit/>
          </a:bodyPr>
          <a:lstStyle/>
          <a:p>
            <a:pPr marL="12700" marR="5080" indent="93980">
              <a:lnSpc>
                <a:spcPts val="1600"/>
              </a:lnSpc>
              <a:spcBef>
                <a:spcPts val="219"/>
              </a:spcBef>
            </a:pPr>
            <a:r>
              <a:rPr sz="1400" spc="-5" dirty="0">
                <a:solidFill>
                  <a:srgbClr val="FFFFFF"/>
                </a:solidFill>
                <a:latin typeface="Arial"/>
                <a:cs typeface="Arial"/>
              </a:rPr>
              <a:t>Multi-Factor </a:t>
            </a:r>
            <a:r>
              <a:rPr sz="1400" dirty="0">
                <a:solidFill>
                  <a:srgbClr val="FFFFFF"/>
                </a:solidFill>
                <a:latin typeface="Arial"/>
                <a:cs typeface="Arial"/>
              </a:rPr>
              <a:t> A</a:t>
            </a:r>
            <a:r>
              <a:rPr sz="1400" spc="-5" dirty="0">
                <a:solidFill>
                  <a:srgbClr val="FFFFFF"/>
                </a:solidFill>
                <a:latin typeface="Arial"/>
                <a:cs typeface="Arial"/>
              </a:rPr>
              <a:t>uthent</a:t>
            </a:r>
            <a:r>
              <a:rPr sz="1400" dirty="0">
                <a:solidFill>
                  <a:srgbClr val="FFFFFF"/>
                </a:solidFill>
                <a:latin typeface="Arial"/>
                <a:cs typeface="Arial"/>
              </a:rPr>
              <a:t>ic</a:t>
            </a:r>
            <a:r>
              <a:rPr sz="1400" spc="-5" dirty="0">
                <a:solidFill>
                  <a:srgbClr val="FFFFFF"/>
                </a:solidFill>
                <a:latin typeface="Arial"/>
                <a:cs typeface="Arial"/>
              </a:rPr>
              <a:t>at</a:t>
            </a:r>
            <a:r>
              <a:rPr sz="1400" dirty="0">
                <a:solidFill>
                  <a:srgbClr val="FFFFFF"/>
                </a:solidFill>
                <a:latin typeface="Arial"/>
                <a:cs typeface="Arial"/>
              </a:rPr>
              <a:t>i</a:t>
            </a:r>
            <a:r>
              <a:rPr sz="1400" spc="-5" dirty="0">
                <a:solidFill>
                  <a:srgbClr val="FFFFFF"/>
                </a:solidFill>
                <a:latin typeface="Arial"/>
                <a:cs typeface="Arial"/>
              </a:rPr>
              <a:t>o</a:t>
            </a:r>
            <a:r>
              <a:rPr sz="1400" dirty="0">
                <a:solidFill>
                  <a:srgbClr val="FFFFFF"/>
                </a:solidFill>
                <a:latin typeface="Arial"/>
                <a:cs typeface="Arial"/>
              </a:rPr>
              <a:t>n</a:t>
            </a:r>
            <a:endParaRPr sz="1400">
              <a:latin typeface="Arial"/>
              <a:cs typeface="Arial"/>
            </a:endParaRPr>
          </a:p>
        </p:txBody>
      </p:sp>
      <p:grpSp>
        <p:nvGrpSpPr>
          <p:cNvPr id="15" name="object 15"/>
          <p:cNvGrpSpPr/>
          <p:nvPr/>
        </p:nvGrpSpPr>
        <p:grpSpPr>
          <a:xfrm>
            <a:off x="4561432" y="3464414"/>
            <a:ext cx="3260090" cy="1827530"/>
            <a:chOff x="4561432" y="3464414"/>
            <a:chExt cx="3260090" cy="1827530"/>
          </a:xfrm>
        </p:grpSpPr>
        <p:pic>
          <p:nvPicPr>
            <p:cNvPr id="16" name="object 16"/>
            <p:cNvPicPr/>
            <p:nvPr/>
          </p:nvPicPr>
          <p:blipFill>
            <a:blip r:embed="rId7" cstate="print"/>
            <a:stretch>
              <a:fillRect/>
            </a:stretch>
          </p:blipFill>
          <p:spPr>
            <a:xfrm>
              <a:off x="4561432" y="3464414"/>
              <a:ext cx="677828" cy="677828"/>
            </a:xfrm>
            <a:prstGeom prst="rect">
              <a:avLst/>
            </a:prstGeom>
          </p:spPr>
        </p:pic>
        <p:pic>
          <p:nvPicPr>
            <p:cNvPr id="17" name="object 17"/>
            <p:cNvPicPr/>
            <p:nvPr/>
          </p:nvPicPr>
          <p:blipFill>
            <a:blip r:embed="rId8" cstate="print"/>
            <a:stretch>
              <a:fillRect/>
            </a:stretch>
          </p:blipFill>
          <p:spPr>
            <a:xfrm>
              <a:off x="7127480" y="4598279"/>
              <a:ext cx="693670" cy="693670"/>
            </a:xfrm>
            <a:prstGeom prst="rect">
              <a:avLst/>
            </a:prstGeom>
          </p:spPr>
        </p:pic>
      </p:grpSp>
      <p:sp>
        <p:nvSpPr>
          <p:cNvPr id="18" name="object 18"/>
          <p:cNvSpPr txBox="1"/>
          <p:nvPr/>
        </p:nvSpPr>
        <p:spPr>
          <a:xfrm>
            <a:off x="6892382" y="5334000"/>
            <a:ext cx="1167130" cy="657860"/>
          </a:xfrm>
          <a:prstGeom prst="rect">
            <a:avLst/>
          </a:prstGeom>
        </p:spPr>
        <p:txBody>
          <a:bodyPr vert="horz" wrap="square" lIns="0" tIns="16510" rIns="0" bIns="0" rtlCol="0">
            <a:spAutoFit/>
          </a:bodyPr>
          <a:lstStyle/>
          <a:p>
            <a:pPr marL="12700" marR="5080" indent="-635" algn="ctr">
              <a:lnSpc>
                <a:spcPct val="98200"/>
              </a:lnSpc>
              <a:spcBef>
                <a:spcPts val="130"/>
              </a:spcBef>
            </a:pPr>
            <a:r>
              <a:rPr sz="1400" dirty="0">
                <a:solidFill>
                  <a:srgbClr val="FFFFFF"/>
                </a:solidFill>
                <a:latin typeface="Arial"/>
                <a:cs typeface="Arial"/>
              </a:rPr>
              <a:t>API </a:t>
            </a:r>
            <a:r>
              <a:rPr sz="1400" spc="-5" dirty="0">
                <a:solidFill>
                  <a:srgbClr val="FFFFFF"/>
                </a:solidFill>
                <a:latin typeface="Arial"/>
                <a:cs typeface="Arial"/>
              </a:rPr>
              <a:t>Keys </a:t>
            </a:r>
            <a:r>
              <a:rPr sz="1400" dirty="0">
                <a:solidFill>
                  <a:srgbClr val="FFFFFF"/>
                </a:solidFill>
                <a:latin typeface="Arial"/>
                <a:cs typeface="Arial"/>
              </a:rPr>
              <a:t> </a:t>
            </a:r>
            <a:r>
              <a:rPr sz="1400" spc="-5" dirty="0">
                <a:solidFill>
                  <a:srgbClr val="FFFFFF"/>
                </a:solidFill>
                <a:latin typeface="Arial"/>
                <a:cs typeface="Arial"/>
              </a:rPr>
              <a:t>(programmat</a:t>
            </a:r>
            <a:r>
              <a:rPr sz="1400" dirty="0">
                <a:solidFill>
                  <a:srgbClr val="FFFFFF"/>
                </a:solidFill>
                <a:latin typeface="Arial"/>
                <a:cs typeface="Arial"/>
              </a:rPr>
              <a:t>ic  </a:t>
            </a:r>
            <a:r>
              <a:rPr sz="1400" spc="-5" dirty="0">
                <a:solidFill>
                  <a:srgbClr val="FFFFFF"/>
                </a:solidFill>
                <a:latin typeface="Arial"/>
                <a:cs typeface="Arial"/>
              </a:rPr>
              <a:t>access)</a:t>
            </a:r>
            <a:endParaRPr sz="1400">
              <a:latin typeface="Arial"/>
              <a:cs typeface="Arial"/>
            </a:endParaRPr>
          </a:p>
        </p:txBody>
      </p:sp>
      <p:grpSp>
        <p:nvGrpSpPr>
          <p:cNvPr id="19" name="object 19"/>
          <p:cNvGrpSpPr/>
          <p:nvPr/>
        </p:nvGrpSpPr>
        <p:grpSpPr>
          <a:xfrm>
            <a:off x="640713" y="951174"/>
            <a:ext cx="8777605" cy="5469890"/>
            <a:chOff x="640713" y="951174"/>
            <a:chExt cx="8777605" cy="5469890"/>
          </a:xfrm>
        </p:grpSpPr>
        <p:pic>
          <p:nvPicPr>
            <p:cNvPr id="20" name="object 20"/>
            <p:cNvPicPr/>
            <p:nvPr/>
          </p:nvPicPr>
          <p:blipFill>
            <a:blip r:embed="rId9" cstate="print"/>
            <a:stretch>
              <a:fillRect/>
            </a:stretch>
          </p:blipFill>
          <p:spPr>
            <a:xfrm>
              <a:off x="8663659" y="951174"/>
              <a:ext cx="754661" cy="754661"/>
            </a:xfrm>
            <a:prstGeom prst="rect">
              <a:avLst/>
            </a:prstGeom>
          </p:spPr>
        </p:pic>
        <p:sp>
          <p:nvSpPr>
            <p:cNvPr id="21" name="object 21"/>
            <p:cNvSpPr/>
            <p:nvPr/>
          </p:nvSpPr>
          <p:spPr>
            <a:xfrm>
              <a:off x="650238" y="961334"/>
              <a:ext cx="8747760" cy="5450205"/>
            </a:xfrm>
            <a:custGeom>
              <a:avLst/>
              <a:gdLst/>
              <a:ahLst/>
              <a:cxnLst/>
              <a:rect l="l" t="t" r="r" b="b"/>
              <a:pathLst>
                <a:path w="8747760" h="5450205">
                  <a:moveTo>
                    <a:pt x="0" y="0"/>
                  </a:moveTo>
                  <a:lnTo>
                    <a:pt x="8747761" y="0"/>
                  </a:lnTo>
                  <a:lnTo>
                    <a:pt x="8747761" y="5449625"/>
                  </a:lnTo>
                  <a:lnTo>
                    <a:pt x="0" y="5449625"/>
                  </a:lnTo>
                  <a:lnTo>
                    <a:pt x="0" y="0"/>
                  </a:lnTo>
                  <a:close/>
                </a:path>
              </a:pathLst>
            </a:custGeom>
            <a:ln w="19050">
              <a:solidFill>
                <a:srgbClr val="FF0000"/>
              </a:solidFill>
            </a:ln>
          </p:spPr>
          <p:txBody>
            <a:bodyPr wrap="square" lIns="0" tIns="0" rIns="0" bIns="0" rtlCol="0"/>
            <a:lstStyle/>
            <a:p>
              <a:endParaRPr/>
            </a:p>
          </p:txBody>
        </p:sp>
      </p:grpSp>
      <p:sp>
        <p:nvSpPr>
          <p:cNvPr id="22" name="object 22"/>
          <p:cNvSpPr txBox="1"/>
          <p:nvPr/>
        </p:nvSpPr>
        <p:spPr>
          <a:xfrm>
            <a:off x="3240022" y="1041400"/>
            <a:ext cx="3569335"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FFFFFF"/>
                </a:solidFill>
                <a:latin typeface="Arial"/>
                <a:cs typeface="Arial"/>
              </a:rPr>
              <a:t>AWS</a:t>
            </a:r>
            <a:r>
              <a:rPr sz="1400" spc="-10" dirty="0">
                <a:solidFill>
                  <a:srgbClr val="FFFFFF"/>
                </a:solidFill>
                <a:latin typeface="Arial"/>
                <a:cs typeface="Arial"/>
              </a:rPr>
              <a:t> </a:t>
            </a:r>
            <a:r>
              <a:rPr sz="1400" spc="-5" dirty="0">
                <a:solidFill>
                  <a:srgbClr val="FFFFFF"/>
                </a:solidFill>
                <a:latin typeface="Arial"/>
                <a:cs typeface="Arial"/>
              </a:rPr>
              <a:t>Identity</a:t>
            </a:r>
            <a:r>
              <a:rPr sz="1400" spc="-10" dirty="0">
                <a:solidFill>
                  <a:srgbClr val="FFFFFF"/>
                </a:solidFill>
                <a:latin typeface="Arial"/>
                <a:cs typeface="Arial"/>
              </a:rPr>
              <a:t> </a:t>
            </a:r>
            <a:r>
              <a:rPr sz="1400" spc="-5" dirty="0">
                <a:solidFill>
                  <a:srgbClr val="FFFFFF"/>
                </a:solidFill>
                <a:latin typeface="Arial"/>
                <a:cs typeface="Arial"/>
              </a:rPr>
              <a:t>and</a:t>
            </a:r>
            <a:r>
              <a:rPr sz="1400" spc="-90" dirty="0">
                <a:solidFill>
                  <a:srgbClr val="FFFFFF"/>
                </a:solidFill>
                <a:latin typeface="Arial"/>
                <a:cs typeface="Arial"/>
              </a:rPr>
              <a:t> </a:t>
            </a:r>
            <a:r>
              <a:rPr sz="1400" spc="-5" dirty="0">
                <a:solidFill>
                  <a:srgbClr val="FFFFFF"/>
                </a:solidFill>
                <a:latin typeface="Arial"/>
                <a:cs typeface="Arial"/>
              </a:rPr>
              <a:t>Access</a:t>
            </a:r>
            <a:r>
              <a:rPr sz="1400" spc="-15" dirty="0">
                <a:solidFill>
                  <a:srgbClr val="FFFFFF"/>
                </a:solidFill>
                <a:latin typeface="Arial"/>
                <a:cs typeface="Arial"/>
              </a:rPr>
              <a:t> </a:t>
            </a:r>
            <a:r>
              <a:rPr sz="1400" spc="-5" dirty="0">
                <a:solidFill>
                  <a:srgbClr val="FFFFFF"/>
                </a:solidFill>
                <a:latin typeface="Arial"/>
                <a:cs typeface="Arial"/>
              </a:rPr>
              <a:t>Management</a:t>
            </a:r>
            <a:r>
              <a:rPr sz="1400" spc="-10" dirty="0">
                <a:solidFill>
                  <a:srgbClr val="FFFFFF"/>
                </a:solidFill>
                <a:latin typeface="Arial"/>
                <a:cs typeface="Arial"/>
              </a:rPr>
              <a:t> </a:t>
            </a:r>
            <a:r>
              <a:rPr sz="1400" spc="-5" dirty="0">
                <a:solidFill>
                  <a:srgbClr val="FFFFFF"/>
                </a:solidFill>
                <a:latin typeface="Arial"/>
                <a:cs typeface="Arial"/>
              </a:rPr>
              <a:t>(IAM)</a:t>
            </a:r>
            <a:endParaRPr sz="1400">
              <a:latin typeface="Arial"/>
              <a:cs typeface="Arial"/>
            </a:endParaRPr>
          </a:p>
        </p:txBody>
      </p:sp>
    </p:spTree>
    <p:extLst>
      <p:ext uri="{BB962C8B-B14F-4D97-AF65-F5344CB8AC3E}">
        <p14:creationId xmlns:p14="http://schemas.microsoft.com/office/powerpoint/2010/main" val="2394519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4928" y="108154"/>
            <a:ext cx="5944235"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4:</a:t>
            </a:r>
            <a:r>
              <a:rPr sz="2400" b="0" spc="-15" dirty="0">
                <a:solidFill>
                  <a:srgbClr val="FFFFFF"/>
                </a:solidFill>
                <a:latin typeface="Calibri"/>
                <a:cs typeface="Calibri"/>
              </a:rPr>
              <a:t> </a:t>
            </a:r>
            <a:r>
              <a:rPr sz="2400" b="0" spc="-5" dirty="0">
                <a:solidFill>
                  <a:srgbClr val="FFFFFF"/>
                </a:solidFill>
                <a:latin typeface="Calibri"/>
                <a:cs typeface="Calibri"/>
              </a:rPr>
              <a:t>IAM</a:t>
            </a:r>
            <a:r>
              <a:rPr sz="2400" b="0" spc="-15" dirty="0">
                <a:solidFill>
                  <a:srgbClr val="FFFFFF"/>
                </a:solidFill>
                <a:latin typeface="Calibri"/>
                <a:cs typeface="Calibri"/>
              </a:rPr>
              <a:t> </a:t>
            </a:r>
            <a:r>
              <a:rPr sz="2400" b="0" spc="-10" dirty="0">
                <a:solidFill>
                  <a:srgbClr val="FFFFFF"/>
                </a:solidFill>
                <a:latin typeface="Calibri"/>
                <a:cs typeface="Calibri"/>
              </a:rPr>
              <a:t>Users, Groups,</a:t>
            </a:r>
            <a:r>
              <a:rPr sz="2400" b="0" spc="-15" dirty="0">
                <a:solidFill>
                  <a:srgbClr val="FFFFFF"/>
                </a:solidFill>
                <a:latin typeface="Calibri"/>
                <a:cs typeface="Calibri"/>
              </a:rPr>
              <a:t> Roles </a:t>
            </a:r>
            <a:r>
              <a:rPr sz="2400" b="0" dirty="0">
                <a:solidFill>
                  <a:srgbClr val="FFFFFF"/>
                </a:solidFill>
                <a:latin typeface="Calibri"/>
                <a:cs typeface="Calibri"/>
              </a:rPr>
              <a:t>and</a:t>
            </a:r>
            <a:r>
              <a:rPr sz="2400" b="0" spc="-10" dirty="0">
                <a:solidFill>
                  <a:srgbClr val="FFFFFF"/>
                </a:solidFill>
                <a:latin typeface="Calibri"/>
                <a:cs typeface="Calibri"/>
              </a:rPr>
              <a:t> Policies</a:t>
            </a:r>
            <a:endParaRPr sz="2400" dirty="0">
              <a:latin typeface="Calibri"/>
              <a:cs typeface="Calibri"/>
            </a:endParaRPr>
          </a:p>
        </p:txBody>
      </p:sp>
      <p:grpSp>
        <p:nvGrpSpPr>
          <p:cNvPr id="3" name="object 3"/>
          <p:cNvGrpSpPr/>
          <p:nvPr/>
        </p:nvGrpSpPr>
        <p:grpSpPr>
          <a:xfrm>
            <a:off x="5729608" y="754528"/>
            <a:ext cx="4279265" cy="1258570"/>
            <a:chOff x="5139673" y="951174"/>
            <a:chExt cx="4279265" cy="1258570"/>
          </a:xfrm>
        </p:grpSpPr>
        <p:pic>
          <p:nvPicPr>
            <p:cNvPr id="4" name="object 4"/>
            <p:cNvPicPr/>
            <p:nvPr/>
          </p:nvPicPr>
          <p:blipFill>
            <a:blip r:embed="rId2" cstate="print"/>
            <a:stretch>
              <a:fillRect/>
            </a:stretch>
          </p:blipFill>
          <p:spPr>
            <a:xfrm>
              <a:off x="5139673" y="1491034"/>
              <a:ext cx="718609" cy="718607"/>
            </a:xfrm>
            <a:prstGeom prst="rect">
              <a:avLst/>
            </a:prstGeom>
            <a:ln>
              <a:solidFill>
                <a:schemeClr val="bg1"/>
              </a:solidFill>
            </a:ln>
          </p:spPr>
        </p:pic>
        <p:pic>
          <p:nvPicPr>
            <p:cNvPr id="5" name="object 5"/>
            <p:cNvPicPr/>
            <p:nvPr/>
          </p:nvPicPr>
          <p:blipFill>
            <a:blip r:embed="rId3" cstate="print"/>
            <a:stretch>
              <a:fillRect/>
            </a:stretch>
          </p:blipFill>
          <p:spPr>
            <a:xfrm>
              <a:off x="8663659" y="951174"/>
              <a:ext cx="754661" cy="754661"/>
            </a:xfrm>
            <a:prstGeom prst="rect">
              <a:avLst/>
            </a:prstGeom>
            <a:ln>
              <a:solidFill>
                <a:schemeClr val="bg1"/>
              </a:solidFill>
            </a:ln>
          </p:spPr>
        </p:pic>
      </p:grpSp>
      <p:sp>
        <p:nvSpPr>
          <p:cNvPr id="6" name="object 6"/>
          <p:cNvSpPr txBox="1"/>
          <p:nvPr/>
        </p:nvSpPr>
        <p:spPr>
          <a:xfrm>
            <a:off x="5748762" y="2152854"/>
            <a:ext cx="660400"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IAM</a:t>
            </a:r>
            <a:r>
              <a:rPr sz="1200" spc="-60" dirty="0">
                <a:solidFill>
                  <a:srgbClr val="FFFFFF"/>
                </a:solidFill>
                <a:latin typeface="Arial"/>
                <a:cs typeface="Arial"/>
              </a:rPr>
              <a:t> </a:t>
            </a:r>
            <a:r>
              <a:rPr sz="1200" spc="-5" dirty="0">
                <a:solidFill>
                  <a:srgbClr val="FFFFFF"/>
                </a:solidFill>
                <a:latin typeface="Arial"/>
                <a:cs typeface="Arial"/>
              </a:rPr>
              <a:t>User</a:t>
            </a:r>
            <a:endParaRPr sz="1200">
              <a:latin typeface="Arial"/>
              <a:cs typeface="Arial"/>
            </a:endParaRPr>
          </a:p>
        </p:txBody>
      </p:sp>
      <p:pic>
        <p:nvPicPr>
          <p:cNvPr id="7" name="object 7"/>
          <p:cNvPicPr/>
          <p:nvPr/>
        </p:nvPicPr>
        <p:blipFill>
          <a:blip r:embed="rId4" cstate="print"/>
          <a:stretch>
            <a:fillRect/>
          </a:stretch>
        </p:blipFill>
        <p:spPr>
          <a:xfrm>
            <a:off x="5593714" y="3085012"/>
            <a:ext cx="994035" cy="994035"/>
          </a:xfrm>
          <a:prstGeom prst="rect">
            <a:avLst/>
          </a:prstGeom>
          <a:ln>
            <a:solidFill>
              <a:schemeClr val="bg1"/>
            </a:solidFill>
          </a:ln>
        </p:spPr>
      </p:pic>
      <p:sp>
        <p:nvSpPr>
          <p:cNvPr id="8" name="object 8"/>
          <p:cNvSpPr txBox="1"/>
          <p:nvPr/>
        </p:nvSpPr>
        <p:spPr>
          <a:xfrm>
            <a:off x="4124451" y="5734254"/>
            <a:ext cx="86550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IAM</a:t>
            </a:r>
            <a:r>
              <a:rPr sz="1400" spc="-60" dirty="0">
                <a:solidFill>
                  <a:srgbClr val="FFFFFF"/>
                </a:solidFill>
                <a:latin typeface="Arial"/>
                <a:cs typeface="Arial"/>
              </a:rPr>
              <a:t> </a:t>
            </a:r>
            <a:r>
              <a:rPr sz="1400" spc="-5" dirty="0">
                <a:solidFill>
                  <a:srgbClr val="FFFFFF"/>
                </a:solidFill>
                <a:latin typeface="Arial"/>
                <a:cs typeface="Arial"/>
              </a:rPr>
              <a:t>Policy</a:t>
            </a:r>
            <a:endParaRPr sz="1400">
              <a:latin typeface="Arial"/>
              <a:cs typeface="Arial"/>
            </a:endParaRPr>
          </a:p>
        </p:txBody>
      </p:sp>
      <p:pic>
        <p:nvPicPr>
          <p:cNvPr id="9" name="object 9"/>
          <p:cNvPicPr/>
          <p:nvPr/>
        </p:nvPicPr>
        <p:blipFill>
          <a:blip r:embed="rId5" cstate="print"/>
          <a:stretch>
            <a:fillRect/>
          </a:stretch>
        </p:blipFill>
        <p:spPr>
          <a:xfrm>
            <a:off x="4288408" y="3320131"/>
            <a:ext cx="563120" cy="563120"/>
          </a:xfrm>
          <a:prstGeom prst="rect">
            <a:avLst/>
          </a:prstGeom>
          <a:ln>
            <a:solidFill>
              <a:schemeClr val="bg1"/>
            </a:solidFill>
          </a:ln>
        </p:spPr>
      </p:pic>
      <p:sp>
        <p:nvSpPr>
          <p:cNvPr id="10" name="object 10"/>
          <p:cNvSpPr txBox="1"/>
          <p:nvPr/>
        </p:nvSpPr>
        <p:spPr>
          <a:xfrm>
            <a:off x="5666038" y="5708854"/>
            <a:ext cx="75628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IAM</a:t>
            </a:r>
            <a:r>
              <a:rPr sz="1400" spc="-65" dirty="0">
                <a:solidFill>
                  <a:srgbClr val="FFFFFF"/>
                </a:solidFill>
                <a:latin typeface="Arial"/>
                <a:cs typeface="Arial"/>
              </a:rPr>
              <a:t> </a:t>
            </a:r>
            <a:r>
              <a:rPr sz="1400" spc="-5" dirty="0">
                <a:solidFill>
                  <a:srgbClr val="FFFFFF"/>
                </a:solidFill>
                <a:latin typeface="Arial"/>
                <a:cs typeface="Arial"/>
              </a:rPr>
              <a:t>Role</a:t>
            </a:r>
            <a:endParaRPr sz="1400">
              <a:latin typeface="Arial"/>
              <a:cs typeface="Arial"/>
            </a:endParaRPr>
          </a:p>
        </p:txBody>
      </p:sp>
      <p:grpSp>
        <p:nvGrpSpPr>
          <p:cNvPr id="11" name="object 11"/>
          <p:cNvGrpSpPr/>
          <p:nvPr/>
        </p:nvGrpSpPr>
        <p:grpSpPr>
          <a:xfrm>
            <a:off x="4288408" y="1432607"/>
            <a:ext cx="2124710" cy="4184650"/>
            <a:chOff x="3698473" y="1629253"/>
            <a:chExt cx="2124710" cy="4184650"/>
          </a:xfrm>
        </p:grpSpPr>
        <p:sp>
          <p:nvSpPr>
            <p:cNvPr id="12" name="object 12"/>
            <p:cNvSpPr/>
            <p:nvPr/>
          </p:nvSpPr>
          <p:spPr>
            <a:xfrm>
              <a:off x="5450691" y="2665991"/>
              <a:ext cx="103505" cy="615950"/>
            </a:xfrm>
            <a:custGeom>
              <a:avLst/>
              <a:gdLst/>
              <a:ahLst/>
              <a:cxnLst/>
              <a:rect l="l" t="t" r="r" b="b"/>
              <a:pathLst>
                <a:path w="103504" h="615950">
                  <a:moveTo>
                    <a:pt x="5751" y="547039"/>
                  </a:moveTo>
                  <a:lnTo>
                    <a:pt x="363" y="551530"/>
                  </a:lnTo>
                  <a:lnTo>
                    <a:pt x="0" y="555534"/>
                  </a:lnTo>
                  <a:lnTo>
                    <a:pt x="50105" y="615657"/>
                  </a:lnTo>
                  <a:lnTo>
                    <a:pt x="58819" y="606169"/>
                  </a:lnTo>
                  <a:lnTo>
                    <a:pt x="56686" y="606169"/>
                  </a:lnTo>
                  <a:lnTo>
                    <a:pt x="43990" y="605863"/>
                  </a:lnTo>
                  <a:lnTo>
                    <a:pt x="44396" y="588971"/>
                  </a:lnTo>
                  <a:lnTo>
                    <a:pt x="9756" y="547404"/>
                  </a:lnTo>
                  <a:lnTo>
                    <a:pt x="5751" y="547039"/>
                  </a:lnTo>
                  <a:close/>
                </a:path>
                <a:path w="103504" h="615950">
                  <a:moveTo>
                    <a:pt x="44396" y="588971"/>
                  </a:moveTo>
                  <a:lnTo>
                    <a:pt x="43990" y="605863"/>
                  </a:lnTo>
                  <a:lnTo>
                    <a:pt x="56686" y="606169"/>
                  </a:lnTo>
                  <a:lnTo>
                    <a:pt x="56787" y="601953"/>
                  </a:lnTo>
                  <a:lnTo>
                    <a:pt x="55215" y="601953"/>
                  </a:lnTo>
                  <a:lnTo>
                    <a:pt x="45661" y="601723"/>
                  </a:lnTo>
                  <a:lnTo>
                    <a:pt x="50570" y="596378"/>
                  </a:lnTo>
                  <a:lnTo>
                    <a:pt x="44396" y="588971"/>
                  </a:lnTo>
                  <a:close/>
                </a:path>
                <a:path w="103504" h="615950">
                  <a:moveTo>
                    <a:pt x="97709" y="549253"/>
                  </a:moveTo>
                  <a:lnTo>
                    <a:pt x="93692" y="549423"/>
                  </a:lnTo>
                  <a:lnTo>
                    <a:pt x="57092" y="589276"/>
                  </a:lnTo>
                  <a:lnTo>
                    <a:pt x="56686" y="606169"/>
                  </a:lnTo>
                  <a:lnTo>
                    <a:pt x="58819" y="606169"/>
                  </a:lnTo>
                  <a:lnTo>
                    <a:pt x="103046" y="558015"/>
                  </a:lnTo>
                  <a:lnTo>
                    <a:pt x="102875" y="553998"/>
                  </a:lnTo>
                  <a:lnTo>
                    <a:pt x="97709" y="549253"/>
                  </a:lnTo>
                  <a:close/>
                </a:path>
                <a:path w="103504" h="615950">
                  <a:moveTo>
                    <a:pt x="50570" y="596378"/>
                  </a:moveTo>
                  <a:lnTo>
                    <a:pt x="45661" y="601723"/>
                  </a:lnTo>
                  <a:lnTo>
                    <a:pt x="55215" y="601953"/>
                  </a:lnTo>
                  <a:lnTo>
                    <a:pt x="50570" y="596378"/>
                  </a:lnTo>
                  <a:close/>
                </a:path>
                <a:path w="103504" h="615950">
                  <a:moveTo>
                    <a:pt x="57092" y="589276"/>
                  </a:moveTo>
                  <a:lnTo>
                    <a:pt x="50570" y="596378"/>
                  </a:lnTo>
                  <a:lnTo>
                    <a:pt x="55215" y="601953"/>
                  </a:lnTo>
                  <a:lnTo>
                    <a:pt x="56787" y="601953"/>
                  </a:lnTo>
                  <a:lnTo>
                    <a:pt x="57092" y="589276"/>
                  </a:lnTo>
                  <a:close/>
                </a:path>
                <a:path w="103504" h="615950">
                  <a:moveTo>
                    <a:pt x="58569" y="0"/>
                  </a:moveTo>
                  <a:lnTo>
                    <a:pt x="44396" y="588971"/>
                  </a:lnTo>
                  <a:lnTo>
                    <a:pt x="50570" y="596378"/>
                  </a:lnTo>
                  <a:lnTo>
                    <a:pt x="57092" y="589276"/>
                  </a:lnTo>
                  <a:lnTo>
                    <a:pt x="71266" y="304"/>
                  </a:lnTo>
                  <a:lnTo>
                    <a:pt x="58569" y="0"/>
                  </a:lnTo>
                  <a:close/>
                </a:path>
              </a:pathLst>
            </a:custGeom>
            <a:solidFill>
              <a:srgbClr val="8FA7C4"/>
            </a:solidFill>
            <a:ln>
              <a:solidFill>
                <a:schemeClr val="bg1"/>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5081846" y="5072021"/>
              <a:ext cx="741337" cy="741337"/>
            </a:xfrm>
            <a:prstGeom prst="rect">
              <a:avLst/>
            </a:prstGeom>
            <a:ln>
              <a:solidFill>
                <a:schemeClr val="bg1"/>
              </a:solidFill>
            </a:ln>
          </p:spPr>
        </p:pic>
        <p:sp>
          <p:nvSpPr>
            <p:cNvPr id="14" name="object 14"/>
            <p:cNvSpPr/>
            <p:nvPr/>
          </p:nvSpPr>
          <p:spPr>
            <a:xfrm>
              <a:off x="4392024" y="3727138"/>
              <a:ext cx="545465" cy="103505"/>
            </a:xfrm>
            <a:custGeom>
              <a:avLst/>
              <a:gdLst/>
              <a:ahLst/>
              <a:cxnLst/>
              <a:rect l="l" t="t" r="r" b="b"/>
              <a:pathLst>
                <a:path w="545464" h="103504">
                  <a:moveTo>
                    <a:pt x="486346" y="0"/>
                  </a:moveTo>
                  <a:lnTo>
                    <a:pt x="482335" y="266"/>
                  </a:lnTo>
                  <a:lnTo>
                    <a:pt x="477716" y="5546"/>
                  </a:lnTo>
                  <a:lnTo>
                    <a:pt x="477983" y="9558"/>
                  </a:lnTo>
                  <a:lnTo>
                    <a:pt x="518703" y="45187"/>
                  </a:lnTo>
                  <a:lnTo>
                    <a:pt x="535604" y="45187"/>
                  </a:lnTo>
                  <a:lnTo>
                    <a:pt x="535604" y="57887"/>
                  </a:lnTo>
                  <a:lnTo>
                    <a:pt x="518704" y="57887"/>
                  </a:lnTo>
                  <a:lnTo>
                    <a:pt x="477983" y="93518"/>
                  </a:lnTo>
                  <a:lnTo>
                    <a:pt x="477716" y="97529"/>
                  </a:lnTo>
                  <a:lnTo>
                    <a:pt x="482334" y="102809"/>
                  </a:lnTo>
                  <a:lnTo>
                    <a:pt x="486346" y="103075"/>
                  </a:lnTo>
                  <a:lnTo>
                    <a:pt x="537990" y="57887"/>
                  </a:lnTo>
                  <a:lnTo>
                    <a:pt x="535604" y="57887"/>
                  </a:lnTo>
                  <a:lnTo>
                    <a:pt x="537992" y="57886"/>
                  </a:lnTo>
                  <a:lnTo>
                    <a:pt x="545247" y="51537"/>
                  </a:lnTo>
                  <a:lnTo>
                    <a:pt x="486346" y="0"/>
                  </a:lnTo>
                  <a:close/>
                </a:path>
                <a:path w="545464" h="103504">
                  <a:moveTo>
                    <a:pt x="525960" y="51537"/>
                  </a:moveTo>
                  <a:lnTo>
                    <a:pt x="518704" y="57887"/>
                  </a:lnTo>
                  <a:lnTo>
                    <a:pt x="535604" y="57887"/>
                  </a:lnTo>
                  <a:lnTo>
                    <a:pt x="535604" y="56316"/>
                  </a:lnTo>
                  <a:lnTo>
                    <a:pt x="531422" y="56316"/>
                  </a:lnTo>
                  <a:lnTo>
                    <a:pt x="525960" y="51537"/>
                  </a:lnTo>
                  <a:close/>
                </a:path>
                <a:path w="545464" h="103504">
                  <a:moveTo>
                    <a:pt x="0" y="45186"/>
                  </a:moveTo>
                  <a:lnTo>
                    <a:pt x="0" y="57886"/>
                  </a:lnTo>
                  <a:lnTo>
                    <a:pt x="518705" y="57886"/>
                  </a:lnTo>
                  <a:lnTo>
                    <a:pt x="525960" y="51537"/>
                  </a:lnTo>
                  <a:lnTo>
                    <a:pt x="518703" y="45187"/>
                  </a:lnTo>
                  <a:lnTo>
                    <a:pt x="0" y="45186"/>
                  </a:lnTo>
                  <a:close/>
                </a:path>
                <a:path w="545464" h="103504">
                  <a:moveTo>
                    <a:pt x="531422" y="46758"/>
                  </a:moveTo>
                  <a:lnTo>
                    <a:pt x="525960" y="51537"/>
                  </a:lnTo>
                  <a:lnTo>
                    <a:pt x="531422" y="56316"/>
                  </a:lnTo>
                  <a:lnTo>
                    <a:pt x="531422" y="46758"/>
                  </a:lnTo>
                  <a:close/>
                </a:path>
                <a:path w="545464" h="103504">
                  <a:moveTo>
                    <a:pt x="535604" y="46758"/>
                  </a:moveTo>
                  <a:lnTo>
                    <a:pt x="531422" y="46758"/>
                  </a:lnTo>
                  <a:lnTo>
                    <a:pt x="531422" y="56316"/>
                  </a:lnTo>
                  <a:lnTo>
                    <a:pt x="535604" y="56316"/>
                  </a:lnTo>
                  <a:lnTo>
                    <a:pt x="535604" y="46758"/>
                  </a:lnTo>
                  <a:close/>
                </a:path>
                <a:path w="545464" h="103504">
                  <a:moveTo>
                    <a:pt x="518703" y="45187"/>
                  </a:moveTo>
                  <a:lnTo>
                    <a:pt x="525960" y="51537"/>
                  </a:lnTo>
                  <a:lnTo>
                    <a:pt x="531422" y="46758"/>
                  </a:lnTo>
                  <a:lnTo>
                    <a:pt x="535604" y="46758"/>
                  </a:lnTo>
                  <a:lnTo>
                    <a:pt x="535604" y="45187"/>
                  </a:lnTo>
                  <a:lnTo>
                    <a:pt x="518703" y="45187"/>
                  </a:lnTo>
                  <a:close/>
                </a:path>
              </a:pathLst>
            </a:custGeom>
            <a:solidFill>
              <a:srgbClr val="8FA7C4"/>
            </a:solidFill>
            <a:ln>
              <a:solidFill>
                <a:schemeClr val="bg1"/>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3752328" y="1629253"/>
              <a:ext cx="563120" cy="563120"/>
            </a:xfrm>
            <a:prstGeom prst="rect">
              <a:avLst/>
            </a:prstGeom>
            <a:ln>
              <a:solidFill>
                <a:schemeClr val="bg1"/>
              </a:solidFill>
            </a:ln>
          </p:spPr>
        </p:pic>
        <p:sp>
          <p:nvSpPr>
            <p:cNvPr id="16" name="object 16"/>
            <p:cNvSpPr/>
            <p:nvPr/>
          </p:nvSpPr>
          <p:spPr>
            <a:xfrm>
              <a:off x="4445877" y="1839614"/>
              <a:ext cx="545465" cy="103505"/>
            </a:xfrm>
            <a:custGeom>
              <a:avLst/>
              <a:gdLst/>
              <a:ahLst/>
              <a:cxnLst/>
              <a:rect l="l" t="t" r="r" b="b"/>
              <a:pathLst>
                <a:path w="545464" h="103505">
                  <a:moveTo>
                    <a:pt x="486347" y="0"/>
                  </a:moveTo>
                  <a:lnTo>
                    <a:pt x="482335" y="267"/>
                  </a:lnTo>
                  <a:lnTo>
                    <a:pt x="477716" y="5546"/>
                  </a:lnTo>
                  <a:lnTo>
                    <a:pt x="477984" y="9558"/>
                  </a:lnTo>
                  <a:lnTo>
                    <a:pt x="518705" y="45189"/>
                  </a:lnTo>
                  <a:lnTo>
                    <a:pt x="535604" y="45189"/>
                  </a:lnTo>
                  <a:lnTo>
                    <a:pt x="535604" y="57889"/>
                  </a:lnTo>
                  <a:lnTo>
                    <a:pt x="518704" y="57889"/>
                  </a:lnTo>
                  <a:lnTo>
                    <a:pt x="477984" y="93518"/>
                  </a:lnTo>
                  <a:lnTo>
                    <a:pt x="477716" y="97530"/>
                  </a:lnTo>
                  <a:lnTo>
                    <a:pt x="482335" y="102809"/>
                  </a:lnTo>
                  <a:lnTo>
                    <a:pt x="486347" y="103077"/>
                  </a:lnTo>
                  <a:lnTo>
                    <a:pt x="537990" y="57889"/>
                  </a:lnTo>
                  <a:lnTo>
                    <a:pt x="535604" y="57889"/>
                  </a:lnTo>
                  <a:lnTo>
                    <a:pt x="537992" y="57887"/>
                  </a:lnTo>
                  <a:lnTo>
                    <a:pt x="545247" y="51539"/>
                  </a:lnTo>
                  <a:lnTo>
                    <a:pt x="486347" y="0"/>
                  </a:lnTo>
                  <a:close/>
                </a:path>
                <a:path w="545464" h="103505">
                  <a:moveTo>
                    <a:pt x="525962" y="51539"/>
                  </a:moveTo>
                  <a:lnTo>
                    <a:pt x="518704" y="57889"/>
                  </a:lnTo>
                  <a:lnTo>
                    <a:pt x="535604" y="57889"/>
                  </a:lnTo>
                  <a:lnTo>
                    <a:pt x="535604" y="56318"/>
                  </a:lnTo>
                  <a:lnTo>
                    <a:pt x="531423" y="56318"/>
                  </a:lnTo>
                  <a:lnTo>
                    <a:pt x="525962" y="51539"/>
                  </a:lnTo>
                  <a:close/>
                </a:path>
                <a:path w="545464" h="103505">
                  <a:moveTo>
                    <a:pt x="0" y="45187"/>
                  </a:moveTo>
                  <a:lnTo>
                    <a:pt x="0" y="57887"/>
                  </a:lnTo>
                  <a:lnTo>
                    <a:pt x="518706" y="57887"/>
                  </a:lnTo>
                  <a:lnTo>
                    <a:pt x="525962" y="51539"/>
                  </a:lnTo>
                  <a:lnTo>
                    <a:pt x="518705" y="45189"/>
                  </a:lnTo>
                  <a:lnTo>
                    <a:pt x="0" y="45187"/>
                  </a:lnTo>
                  <a:close/>
                </a:path>
                <a:path w="545464" h="103505">
                  <a:moveTo>
                    <a:pt x="531423" y="46760"/>
                  </a:moveTo>
                  <a:lnTo>
                    <a:pt x="525962" y="51539"/>
                  </a:lnTo>
                  <a:lnTo>
                    <a:pt x="531423" y="56318"/>
                  </a:lnTo>
                  <a:lnTo>
                    <a:pt x="531423" y="46760"/>
                  </a:lnTo>
                  <a:close/>
                </a:path>
                <a:path w="545464" h="103505">
                  <a:moveTo>
                    <a:pt x="535604" y="46760"/>
                  </a:moveTo>
                  <a:lnTo>
                    <a:pt x="531423" y="46760"/>
                  </a:lnTo>
                  <a:lnTo>
                    <a:pt x="531423" y="56318"/>
                  </a:lnTo>
                  <a:lnTo>
                    <a:pt x="535604" y="56318"/>
                  </a:lnTo>
                  <a:lnTo>
                    <a:pt x="535604" y="46760"/>
                  </a:lnTo>
                  <a:close/>
                </a:path>
                <a:path w="545464" h="103505">
                  <a:moveTo>
                    <a:pt x="518705" y="45189"/>
                  </a:moveTo>
                  <a:lnTo>
                    <a:pt x="525962" y="51539"/>
                  </a:lnTo>
                  <a:lnTo>
                    <a:pt x="531423" y="46760"/>
                  </a:lnTo>
                  <a:lnTo>
                    <a:pt x="535604" y="46760"/>
                  </a:lnTo>
                  <a:lnTo>
                    <a:pt x="535604" y="45189"/>
                  </a:lnTo>
                  <a:lnTo>
                    <a:pt x="518705" y="45189"/>
                  </a:lnTo>
                  <a:close/>
                </a:path>
              </a:pathLst>
            </a:custGeom>
            <a:solidFill>
              <a:srgbClr val="8FA7C4"/>
            </a:solidFill>
            <a:ln>
              <a:solidFill>
                <a:schemeClr val="bg1"/>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698473" y="5250238"/>
              <a:ext cx="563120" cy="563120"/>
            </a:xfrm>
            <a:prstGeom prst="rect">
              <a:avLst/>
            </a:prstGeom>
            <a:ln>
              <a:solidFill>
                <a:schemeClr val="bg1"/>
              </a:solidFill>
            </a:ln>
          </p:spPr>
        </p:pic>
        <p:sp>
          <p:nvSpPr>
            <p:cNvPr id="18" name="object 18"/>
            <p:cNvSpPr/>
            <p:nvPr/>
          </p:nvSpPr>
          <p:spPr>
            <a:xfrm>
              <a:off x="4392024" y="5460599"/>
              <a:ext cx="545465" cy="103505"/>
            </a:xfrm>
            <a:custGeom>
              <a:avLst/>
              <a:gdLst/>
              <a:ahLst/>
              <a:cxnLst/>
              <a:rect l="l" t="t" r="r" b="b"/>
              <a:pathLst>
                <a:path w="545464" h="103504">
                  <a:moveTo>
                    <a:pt x="525960" y="51537"/>
                  </a:moveTo>
                  <a:lnTo>
                    <a:pt x="477983" y="93518"/>
                  </a:lnTo>
                  <a:lnTo>
                    <a:pt x="477716" y="97530"/>
                  </a:lnTo>
                  <a:lnTo>
                    <a:pt x="482334" y="102809"/>
                  </a:lnTo>
                  <a:lnTo>
                    <a:pt x="486346" y="103077"/>
                  </a:lnTo>
                  <a:lnTo>
                    <a:pt x="537990" y="57887"/>
                  </a:lnTo>
                  <a:lnTo>
                    <a:pt x="535604" y="57887"/>
                  </a:lnTo>
                  <a:lnTo>
                    <a:pt x="535604" y="56316"/>
                  </a:lnTo>
                  <a:lnTo>
                    <a:pt x="531422" y="56316"/>
                  </a:lnTo>
                  <a:lnTo>
                    <a:pt x="525960" y="51537"/>
                  </a:lnTo>
                  <a:close/>
                </a:path>
                <a:path w="545464" h="103504">
                  <a:moveTo>
                    <a:pt x="518703" y="45187"/>
                  </a:moveTo>
                  <a:lnTo>
                    <a:pt x="0" y="45187"/>
                  </a:lnTo>
                  <a:lnTo>
                    <a:pt x="0" y="57887"/>
                  </a:lnTo>
                  <a:lnTo>
                    <a:pt x="518704" y="57887"/>
                  </a:lnTo>
                  <a:lnTo>
                    <a:pt x="525960" y="51537"/>
                  </a:lnTo>
                  <a:lnTo>
                    <a:pt x="518703" y="45187"/>
                  </a:lnTo>
                  <a:close/>
                </a:path>
                <a:path w="545464" h="103504">
                  <a:moveTo>
                    <a:pt x="537990" y="45187"/>
                  </a:moveTo>
                  <a:lnTo>
                    <a:pt x="535604" y="45187"/>
                  </a:lnTo>
                  <a:lnTo>
                    <a:pt x="535604" y="57887"/>
                  </a:lnTo>
                  <a:lnTo>
                    <a:pt x="537990" y="57887"/>
                  </a:lnTo>
                  <a:lnTo>
                    <a:pt x="545247" y="51537"/>
                  </a:lnTo>
                  <a:lnTo>
                    <a:pt x="537990" y="45187"/>
                  </a:lnTo>
                  <a:close/>
                </a:path>
                <a:path w="545464" h="103504">
                  <a:moveTo>
                    <a:pt x="531422" y="46758"/>
                  </a:moveTo>
                  <a:lnTo>
                    <a:pt x="525960" y="51537"/>
                  </a:lnTo>
                  <a:lnTo>
                    <a:pt x="531422" y="56316"/>
                  </a:lnTo>
                  <a:lnTo>
                    <a:pt x="531422" y="46758"/>
                  </a:lnTo>
                  <a:close/>
                </a:path>
                <a:path w="545464" h="103504">
                  <a:moveTo>
                    <a:pt x="535604" y="46758"/>
                  </a:moveTo>
                  <a:lnTo>
                    <a:pt x="531422" y="46758"/>
                  </a:lnTo>
                  <a:lnTo>
                    <a:pt x="531422" y="56316"/>
                  </a:lnTo>
                  <a:lnTo>
                    <a:pt x="535604" y="56316"/>
                  </a:lnTo>
                  <a:lnTo>
                    <a:pt x="535604" y="46758"/>
                  </a:lnTo>
                  <a:close/>
                </a:path>
                <a:path w="545464" h="103504">
                  <a:moveTo>
                    <a:pt x="486346" y="0"/>
                  </a:moveTo>
                  <a:lnTo>
                    <a:pt x="482335" y="266"/>
                  </a:lnTo>
                  <a:lnTo>
                    <a:pt x="477716" y="5546"/>
                  </a:lnTo>
                  <a:lnTo>
                    <a:pt x="477983" y="9558"/>
                  </a:lnTo>
                  <a:lnTo>
                    <a:pt x="525960" y="51537"/>
                  </a:lnTo>
                  <a:lnTo>
                    <a:pt x="531422" y="46758"/>
                  </a:lnTo>
                  <a:lnTo>
                    <a:pt x="535604" y="46758"/>
                  </a:lnTo>
                  <a:lnTo>
                    <a:pt x="535604" y="45187"/>
                  </a:lnTo>
                  <a:lnTo>
                    <a:pt x="537990" y="45187"/>
                  </a:lnTo>
                  <a:lnTo>
                    <a:pt x="486346" y="0"/>
                  </a:lnTo>
                  <a:close/>
                </a:path>
              </a:pathLst>
            </a:custGeom>
            <a:solidFill>
              <a:srgbClr val="8FA7C4"/>
            </a:solidFill>
            <a:ln>
              <a:solidFill>
                <a:schemeClr val="bg1"/>
              </a:solidFill>
            </a:ln>
          </p:spPr>
          <p:txBody>
            <a:bodyPr wrap="square" lIns="0" tIns="0" rIns="0" bIns="0" rtlCol="0"/>
            <a:lstStyle/>
            <a:p>
              <a:endParaRPr/>
            </a:p>
          </p:txBody>
        </p:sp>
      </p:grpSp>
      <p:sp>
        <p:nvSpPr>
          <p:cNvPr id="19" name="object 19"/>
          <p:cNvSpPr txBox="1"/>
          <p:nvPr/>
        </p:nvSpPr>
        <p:spPr>
          <a:xfrm>
            <a:off x="4140834" y="3994354"/>
            <a:ext cx="2311400" cy="386080"/>
          </a:xfrm>
          <a:prstGeom prst="rect">
            <a:avLst/>
          </a:prstGeom>
          <a:ln>
            <a:solidFill>
              <a:schemeClr val="bg1"/>
            </a:solidFill>
          </a:ln>
        </p:spPr>
        <p:txBody>
          <a:bodyPr vert="horz" wrap="square" lIns="0" tIns="12700" rIns="0" bIns="0" rtlCol="0">
            <a:spAutoFit/>
          </a:bodyPr>
          <a:lstStyle/>
          <a:p>
            <a:pPr marL="12700">
              <a:lnSpc>
                <a:spcPts val="1540"/>
              </a:lnSpc>
              <a:spcBef>
                <a:spcPts val="100"/>
              </a:spcBef>
            </a:pPr>
            <a:r>
              <a:rPr sz="1400" spc="-5" dirty="0">
                <a:solidFill>
                  <a:srgbClr val="FFFFFF"/>
                </a:solidFill>
                <a:latin typeface="Arial"/>
                <a:cs typeface="Arial"/>
              </a:rPr>
              <a:t>IAM</a:t>
            </a:r>
            <a:r>
              <a:rPr sz="1400" spc="-40" dirty="0">
                <a:solidFill>
                  <a:srgbClr val="FFFFFF"/>
                </a:solidFill>
                <a:latin typeface="Arial"/>
                <a:cs typeface="Arial"/>
              </a:rPr>
              <a:t> </a:t>
            </a:r>
            <a:r>
              <a:rPr sz="1400" spc="-5" dirty="0">
                <a:solidFill>
                  <a:srgbClr val="FFFFFF"/>
                </a:solidFill>
                <a:latin typeface="Arial"/>
                <a:cs typeface="Arial"/>
              </a:rPr>
              <a:t>Policy</a:t>
            </a:r>
            <a:endParaRPr sz="1400">
              <a:latin typeface="Arial"/>
              <a:cs typeface="Arial"/>
            </a:endParaRPr>
          </a:p>
          <a:p>
            <a:pPr marL="1560830">
              <a:lnSpc>
                <a:spcPts val="1300"/>
              </a:lnSpc>
            </a:pPr>
            <a:r>
              <a:rPr sz="1200" spc="-5" dirty="0">
                <a:solidFill>
                  <a:srgbClr val="FFFFFF"/>
                </a:solidFill>
                <a:latin typeface="Arial"/>
                <a:cs typeface="Arial"/>
              </a:rPr>
              <a:t>IAM</a:t>
            </a:r>
            <a:r>
              <a:rPr sz="1200" spc="-55" dirty="0">
                <a:solidFill>
                  <a:srgbClr val="FFFFFF"/>
                </a:solidFill>
                <a:latin typeface="Arial"/>
                <a:cs typeface="Arial"/>
              </a:rPr>
              <a:t> </a:t>
            </a:r>
            <a:r>
              <a:rPr sz="1200" spc="-5" dirty="0">
                <a:solidFill>
                  <a:srgbClr val="FFFFFF"/>
                </a:solidFill>
                <a:latin typeface="Arial"/>
                <a:cs typeface="Arial"/>
              </a:rPr>
              <a:t>Group</a:t>
            </a:r>
            <a:endParaRPr sz="1200">
              <a:latin typeface="Arial"/>
              <a:cs typeface="Arial"/>
            </a:endParaRPr>
          </a:p>
        </p:txBody>
      </p:sp>
      <p:sp>
        <p:nvSpPr>
          <p:cNvPr id="20" name="object 20"/>
          <p:cNvSpPr txBox="1"/>
          <p:nvPr/>
        </p:nvSpPr>
        <p:spPr>
          <a:xfrm>
            <a:off x="4198333" y="2102054"/>
            <a:ext cx="86550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IAM</a:t>
            </a:r>
            <a:r>
              <a:rPr sz="1400" spc="-60" dirty="0">
                <a:solidFill>
                  <a:srgbClr val="FFFFFF"/>
                </a:solidFill>
                <a:latin typeface="Arial"/>
                <a:cs typeface="Arial"/>
              </a:rPr>
              <a:t> </a:t>
            </a:r>
            <a:r>
              <a:rPr sz="1400" spc="-5" dirty="0">
                <a:solidFill>
                  <a:srgbClr val="FFFFFF"/>
                </a:solidFill>
                <a:latin typeface="Arial"/>
                <a:cs typeface="Arial"/>
              </a:rPr>
              <a:t>Policy</a:t>
            </a:r>
            <a:endParaRPr sz="1400">
              <a:latin typeface="Arial"/>
              <a:cs typeface="Arial"/>
            </a:endParaRPr>
          </a:p>
        </p:txBody>
      </p:sp>
      <p:sp>
        <p:nvSpPr>
          <p:cNvPr id="21" name="object 21"/>
          <p:cNvSpPr txBox="1"/>
          <p:nvPr/>
        </p:nvSpPr>
        <p:spPr>
          <a:xfrm>
            <a:off x="1714836" y="2216354"/>
            <a:ext cx="1706245" cy="563880"/>
          </a:xfrm>
          <a:prstGeom prst="rect">
            <a:avLst/>
          </a:prstGeom>
          <a:ln>
            <a:solidFill>
              <a:schemeClr val="bg1"/>
            </a:solidFill>
          </a:ln>
        </p:spPr>
        <p:txBody>
          <a:bodyPr vert="horz" wrap="square" lIns="0" tIns="22860" rIns="0" bIns="0" rtlCol="0">
            <a:spAutoFit/>
          </a:bodyPr>
          <a:lstStyle/>
          <a:p>
            <a:pPr marL="12700" marR="5080" algn="ctr">
              <a:lnSpc>
                <a:spcPts val="1400"/>
              </a:lnSpc>
              <a:spcBef>
                <a:spcPts val="180"/>
              </a:spcBef>
            </a:pPr>
            <a:r>
              <a:rPr sz="1200" spc="-5" dirty="0">
                <a:solidFill>
                  <a:srgbClr val="FFFFFF"/>
                </a:solidFill>
                <a:latin typeface="Arial"/>
                <a:cs typeface="Arial"/>
              </a:rPr>
              <a:t>Groups</a:t>
            </a:r>
            <a:r>
              <a:rPr sz="1200" spc="-20" dirty="0">
                <a:solidFill>
                  <a:srgbClr val="FFFFFF"/>
                </a:solidFill>
                <a:latin typeface="Arial"/>
                <a:cs typeface="Arial"/>
              </a:rPr>
              <a:t> </a:t>
            </a:r>
            <a:r>
              <a:rPr sz="1200" spc="-5" dirty="0">
                <a:solidFill>
                  <a:srgbClr val="FFFFFF"/>
                </a:solidFill>
                <a:latin typeface="Arial"/>
                <a:cs typeface="Arial"/>
              </a:rPr>
              <a:t>are</a:t>
            </a:r>
            <a:r>
              <a:rPr sz="1200" spc="-20" dirty="0">
                <a:solidFill>
                  <a:srgbClr val="FFFFFF"/>
                </a:solidFill>
                <a:latin typeface="Arial"/>
                <a:cs typeface="Arial"/>
              </a:rPr>
              <a:t> </a:t>
            </a:r>
            <a:r>
              <a:rPr sz="1200" spc="-5" dirty="0">
                <a:solidFill>
                  <a:srgbClr val="FFFFFF"/>
                </a:solidFill>
                <a:latin typeface="Arial"/>
                <a:cs typeface="Arial"/>
              </a:rPr>
              <a:t>collections</a:t>
            </a:r>
            <a:r>
              <a:rPr sz="1200" spc="-15" dirty="0">
                <a:solidFill>
                  <a:srgbClr val="FFFFFF"/>
                </a:solidFill>
                <a:latin typeface="Arial"/>
                <a:cs typeface="Arial"/>
              </a:rPr>
              <a:t> </a:t>
            </a:r>
            <a:r>
              <a:rPr sz="1200" spc="-5" dirty="0">
                <a:solidFill>
                  <a:srgbClr val="FFFFFF"/>
                </a:solidFill>
                <a:latin typeface="Arial"/>
                <a:cs typeface="Arial"/>
              </a:rPr>
              <a:t>of </a:t>
            </a:r>
            <a:r>
              <a:rPr sz="1200" spc="-320" dirty="0">
                <a:solidFill>
                  <a:srgbClr val="FFFFFF"/>
                </a:solidFill>
                <a:latin typeface="Arial"/>
                <a:cs typeface="Arial"/>
              </a:rPr>
              <a:t> </a:t>
            </a:r>
            <a:r>
              <a:rPr sz="1200" spc="-5" dirty="0">
                <a:solidFill>
                  <a:srgbClr val="FFFFFF"/>
                </a:solidFill>
                <a:latin typeface="Arial"/>
                <a:cs typeface="Arial"/>
              </a:rPr>
              <a:t>users and have policies </a:t>
            </a:r>
            <a:r>
              <a:rPr sz="1200" dirty="0">
                <a:solidFill>
                  <a:srgbClr val="FFFFFF"/>
                </a:solidFill>
                <a:latin typeface="Arial"/>
                <a:cs typeface="Arial"/>
              </a:rPr>
              <a:t> </a:t>
            </a:r>
            <a:r>
              <a:rPr sz="1200" spc="-5" dirty="0">
                <a:solidFill>
                  <a:srgbClr val="FFFFFF"/>
                </a:solidFill>
                <a:latin typeface="Arial"/>
                <a:cs typeface="Arial"/>
              </a:rPr>
              <a:t>attached</a:t>
            </a:r>
            <a:r>
              <a:rPr sz="1200" spc="-10" dirty="0">
                <a:solidFill>
                  <a:srgbClr val="FFFFFF"/>
                </a:solidFill>
                <a:latin typeface="Arial"/>
                <a:cs typeface="Arial"/>
              </a:rPr>
              <a:t> </a:t>
            </a:r>
            <a:r>
              <a:rPr sz="1200" dirty="0">
                <a:solidFill>
                  <a:srgbClr val="FFFFFF"/>
                </a:solidFill>
                <a:latin typeface="Arial"/>
                <a:cs typeface="Arial"/>
              </a:rPr>
              <a:t>to</a:t>
            </a:r>
            <a:r>
              <a:rPr sz="1200" spc="-10" dirty="0">
                <a:solidFill>
                  <a:srgbClr val="FFFFFF"/>
                </a:solidFill>
                <a:latin typeface="Arial"/>
                <a:cs typeface="Arial"/>
              </a:rPr>
              <a:t> </a:t>
            </a:r>
            <a:r>
              <a:rPr sz="1200" spc="-5" dirty="0">
                <a:solidFill>
                  <a:srgbClr val="FFFFFF"/>
                </a:solidFill>
                <a:latin typeface="Arial"/>
                <a:cs typeface="Arial"/>
              </a:rPr>
              <a:t>them</a:t>
            </a:r>
            <a:endParaRPr sz="1200">
              <a:latin typeface="Arial"/>
              <a:cs typeface="Arial"/>
            </a:endParaRPr>
          </a:p>
        </p:txBody>
      </p:sp>
      <p:sp>
        <p:nvSpPr>
          <p:cNvPr id="22" name="object 22"/>
          <p:cNvSpPr/>
          <p:nvPr/>
        </p:nvSpPr>
        <p:spPr>
          <a:xfrm>
            <a:off x="1625810" y="2107654"/>
            <a:ext cx="3955415" cy="1240155"/>
          </a:xfrm>
          <a:custGeom>
            <a:avLst/>
            <a:gdLst/>
            <a:ahLst/>
            <a:cxnLst/>
            <a:rect l="l" t="t" r="r" b="b"/>
            <a:pathLst>
              <a:path w="3955415" h="1240154">
                <a:moveTo>
                  <a:pt x="12700" y="719645"/>
                </a:moveTo>
                <a:lnTo>
                  <a:pt x="0" y="719645"/>
                </a:lnTo>
                <a:lnTo>
                  <a:pt x="0" y="770445"/>
                </a:lnTo>
                <a:lnTo>
                  <a:pt x="12700" y="770445"/>
                </a:lnTo>
                <a:lnTo>
                  <a:pt x="12700" y="719645"/>
                </a:lnTo>
                <a:close/>
              </a:path>
              <a:path w="3955415" h="1240154">
                <a:moveTo>
                  <a:pt x="12700" y="630745"/>
                </a:moveTo>
                <a:lnTo>
                  <a:pt x="0" y="630745"/>
                </a:lnTo>
                <a:lnTo>
                  <a:pt x="0" y="681545"/>
                </a:lnTo>
                <a:lnTo>
                  <a:pt x="12700" y="681545"/>
                </a:lnTo>
                <a:lnTo>
                  <a:pt x="12700" y="630745"/>
                </a:lnTo>
                <a:close/>
              </a:path>
              <a:path w="3955415" h="1240154">
                <a:moveTo>
                  <a:pt x="12700" y="541845"/>
                </a:moveTo>
                <a:lnTo>
                  <a:pt x="0" y="541845"/>
                </a:lnTo>
                <a:lnTo>
                  <a:pt x="0" y="592645"/>
                </a:lnTo>
                <a:lnTo>
                  <a:pt x="12700" y="592645"/>
                </a:lnTo>
                <a:lnTo>
                  <a:pt x="12700" y="541845"/>
                </a:lnTo>
                <a:close/>
              </a:path>
              <a:path w="3955415" h="1240154">
                <a:moveTo>
                  <a:pt x="12700" y="452945"/>
                </a:moveTo>
                <a:lnTo>
                  <a:pt x="0" y="452945"/>
                </a:lnTo>
                <a:lnTo>
                  <a:pt x="0" y="503745"/>
                </a:lnTo>
                <a:lnTo>
                  <a:pt x="12700" y="503745"/>
                </a:lnTo>
                <a:lnTo>
                  <a:pt x="12700" y="452945"/>
                </a:lnTo>
                <a:close/>
              </a:path>
              <a:path w="3955415" h="1240154">
                <a:moveTo>
                  <a:pt x="12700" y="364045"/>
                </a:moveTo>
                <a:lnTo>
                  <a:pt x="0" y="364045"/>
                </a:lnTo>
                <a:lnTo>
                  <a:pt x="0" y="414845"/>
                </a:lnTo>
                <a:lnTo>
                  <a:pt x="12700" y="414845"/>
                </a:lnTo>
                <a:lnTo>
                  <a:pt x="12700" y="364045"/>
                </a:lnTo>
                <a:close/>
              </a:path>
              <a:path w="3955415" h="1240154">
                <a:moveTo>
                  <a:pt x="12700" y="275145"/>
                </a:moveTo>
                <a:lnTo>
                  <a:pt x="0" y="275145"/>
                </a:lnTo>
                <a:lnTo>
                  <a:pt x="0" y="325945"/>
                </a:lnTo>
                <a:lnTo>
                  <a:pt x="12700" y="325945"/>
                </a:lnTo>
                <a:lnTo>
                  <a:pt x="12700" y="275145"/>
                </a:lnTo>
                <a:close/>
              </a:path>
              <a:path w="3955415" h="1240154">
                <a:moveTo>
                  <a:pt x="12700" y="186245"/>
                </a:moveTo>
                <a:lnTo>
                  <a:pt x="0" y="186245"/>
                </a:lnTo>
                <a:lnTo>
                  <a:pt x="0" y="237045"/>
                </a:lnTo>
                <a:lnTo>
                  <a:pt x="12700" y="237045"/>
                </a:lnTo>
                <a:lnTo>
                  <a:pt x="12700" y="186245"/>
                </a:lnTo>
                <a:close/>
              </a:path>
              <a:path w="3955415" h="1240154">
                <a:moveTo>
                  <a:pt x="12700" y="97345"/>
                </a:moveTo>
                <a:lnTo>
                  <a:pt x="0" y="97345"/>
                </a:lnTo>
                <a:lnTo>
                  <a:pt x="0" y="148145"/>
                </a:lnTo>
                <a:lnTo>
                  <a:pt x="12700" y="148145"/>
                </a:lnTo>
                <a:lnTo>
                  <a:pt x="12700" y="97345"/>
                </a:lnTo>
                <a:close/>
              </a:path>
              <a:path w="3955415" h="1240154">
                <a:moveTo>
                  <a:pt x="12700" y="8445"/>
                </a:moveTo>
                <a:lnTo>
                  <a:pt x="0" y="8445"/>
                </a:lnTo>
                <a:lnTo>
                  <a:pt x="0" y="59245"/>
                </a:lnTo>
                <a:lnTo>
                  <a:pt x="12700" y="59245"/>
                </a:lnTo>
                <a:lnTo>
                  <a:pt x="12700" y="8445"/>
                </a:lnTo>
                <a:close/>
              </a:path>
              <a:path w="3955415" h="1240154">
                <a:moveTo>
                  <a:pt x="15608" y="852995"/>
                </a:moveTo>
                <a:lnTo>
                  <a:pt x="12700" y="852995"/>
                </a:lnTo>
                <a:lnTo>
                  <a:pt x="12700" y="808545"/>
                </a:lnTo>
                <a:lnTo>
                  <a:pt x="0" y="808545"/>
                </a:lnTo>
                <a:lnTo>
                  <a:pt x="0" y="859345"/>
                </a:lnTo>
                <a:lnTo>
                  <a:pt x="6350" y="859345"/>
                </a:lnTo>
                <a:lnTo>
                  <a:pt x="6350" y="865695"/>
                </a:lnTo>
                <a:lnTo>
                  <a:pt x="15608" y="865695"/>
                </a:lnTo>
                <a:lnTo>
                  <a:pt x="15608" y="859345"/>
                </a:lnTo>
                <a:lnTo>
                  <a:pt x="15608" y="852995"/>
                </a:lnTo>
                <a:close/>
              </a:path>
              <a:path w="3955415" h="1240154">
                <a:moveTo>
                  <a:pt x="93154" y="0"/>
                </a:moveTo>
                <a:lnTo>
                  <a:pt x="42354" y="0"/>
                </a:lnTo>
                <a:lnTo>
                  <a:pt x="42354" y="12700"/>
                </a:lnTo>
                <a:lnTo>
                  <a:pt x="93154" y="12700"/>
                </a:lnTo>
                <a:lnTo>
                  <a:pt x="93154" y="0"/>
                </a:lnTo>
                <a:close/>
              </a:path>
              <a:path w="3955415" h="1240154">
                <a:moveTo>
                  <a:pt x="104508" y="852995"/>
                </a:moveTo>
                <a:lnTo>
                  <a:pt x="53708" y="852995"/>
                </a:lnTo>
                <a:lnTo>
                  <a:pt x="53708" y="865695"/>
                </a:lnTo>
                <a:lnTo>
                  <a:pt x="104508" y="865695"/>
                </a:lnTo>
                <a:lnTo>
                  <a:pt x="104508" y="852995"/>
                </a:lnTo>
                <a:close/>
              </a:path>
              <a:path w="3955415" h="1240154">
                <a:moveTo>
                  <a:pt x="182054" y="0"/>
                </a:moveTo>
                <a:lnTo>
                  <a:pt x="131254" y="0"/>
                </a:lnTo>
                <a:lnTo>
                  <a:pt x="131254" y="12700"/>
                </a:lnTo>
                <a:lnTo>
                  <a:pt x="182054" y="12700"/>
                </a:lnTo>
                <a:lnTo>
                  <a:pt x="182054" y="0"/>
                </a:lnTo>
                <a:close/>
              </a:path>
              <a:path w="3955415" h="1240154">
                <a:moveTo>
                  <a:pt x="193408" y="852995"/>
                </a:moveTo>
                <a:lnTo>
                  <a:pt x="142608" y="852995"/>
                </a:lnTo>
                <a:lnTo>
                  <a:pt x="142608" y="865695"/>
                </a:lnTo>
                <a:lnTo>
                  <a:pt x="193408" y="865695"/>
                </a:lnTo>
                <a:lnTo>
                  <a:pt x="193408" y="852995"/>
                </a:lnTo>
                <a:close/>
              </a:path>
              <a:path w="3955415" h="1240154">
                <a:moveTo>
                  <a:pt x="270954" y="0"/>
                </a:moveTo>
                <a:lnTo>
                  <a:pt x="220154" y="0"/>
                </a:lnTo>
                <a:lnTo>
                  <a:pt x="220154" y="12700"/>
                </a:lnTo>
                <a:lnTo>
                  <a:pt x="270954" y="12700"/>
                </a:lnTo>
                <a:lnTo>
                  <a:pt x="270954" y="0"/>
                </a:lnTo>
                <a:close/>
              </a:path>
              <a:path w="3955415" h="1240154">
                <a:moveTo>
                  <a:pt x="282308" y="852995"/>
                </a:moveTo>
                <a:lnTo>
                  <a:pt x="231508" y="852995"/>
                </a:lnTo>
                <a:lnTo>
                  <a:pt x="231508" y="865695"/>
                </a:lnTo>
                <a:lnTo>
                  <a:pt x="282308" y="865695"/>
                </a:lnTo>
                <a:lnTo>
                  <a:pt x="282308" y="852995"/>
                </a:lnTo>
                <a:close/>
              </a:path>
              <a:path w="3955415" h="1240154">
                <a:moveTo>
                  <a:pt x="359854" y="0"/>
                </a:moveTo>
                <a:lnTo>
                  <a:pt x="309054" y="0"/>
                </a:lnTo>
                <a:lnTo>
                  <a:pt x="309054" y="12700"/>
                </a:lnTo>
                <a:lnTo>
                  <a:pt x="359854" y="12700"/>
                </a:lnTo>
                <a:lnTo>
                  <a:pt x="359854" y="0"/>
                </a:lnTo>
                <a:close/>
              </a:path>
              <a:path w="3955415" h="1240154">
                <a:moveTo>
                  <a:pt x="371208" y="852995"/>
                </a:moveTo>
                <a:lnTo>
                  <a:pt x="320408" y="852995"/>
                </a:lnTo>
                <a:lnTo>
                  <a:pt x="320408" y="865695"/>
                </a:lnTo>
                <a:lnTo>
                  <a:pt x="371208" y="865695"/>
                </a:lnTo>
                <a:lnTo>
                  <a:pt x="371208" y="852995"/>
                </a:lnTo>
                <a:close/>
              </a:path>
              <a:path w="3955415" h="1240154">
                <a:moveTo>
                  <a:pt x="448754" y="0"/>
                </a:moveTo>
                <a:lnTo>
                  <a:pt x="397954" y="0"/>
                </a:lnTo>
                <a:lnTo>
                  <a:pt x="397954" y="12700"/>
                </a:lnTo>
                <a:lnTo>
                  <a:pt x="448754" y="12700"/>
                </a:lnTo>
                <a:lnTo>
                  <a:pt x="448754" y="0"/>
                </a:lnTo>
                <a:close/>
              </a:path>
              <a:path w="3955415" h="1240154">
                <a:moveTo>
                  <a:pt x="460108" y="852995"/>
                </a:moveTo>
                <a:lnTo>
                  <a:pt x="409308" y="852995"/>
                </a:lnTo>
                <a:lnTo>
                  <a:pt x="409308" y="865695"/>
                </a:lnTo>
                <a:lnTo>
                  <a:pt x="460108" y="865695"/>
                </a:lnTo>
                <a:lnTo>
                  <a:pt x="460108" y="852995"/>
                </a:lnTo>
                <a:close/>
              </a:path>
              <a:path w="3955415" h="1240154">
                <a:moveTo>
                  <a:pt x="537654" y="0"/>
                </a:moveTo>
                <a:lnTo>
                  <a:pt x="486854" y="0"/>
                </a:lnTo>
                <a:lnTo>
                  <a:pt x="486854" y="12700"/>
                </a:lnTo>
                <a:lnTo>
                  <a:pt x="537654" y="12700"/>
                </a:lnTo>
                <a:lnTo>
                  <a:pt x="537654" y="0"/>
                </a:lnTo>
                <a:close/>
              </a:path>
              <a:path w="3955415" h="1240154">
                <a:moveTo>
                  <a:pt x="549008" y="852995"/>
                </a:moveTo>
                <a:lnTo>
                  <a:pt x="498208" y="852995"/>
                </a:lnTo>
                <a:lnTo>
                  <a:pt x="498208" y="865695"/>
                </a:lnTo>
                <a:lnTo>
                  <a:pt x="549008" y="865695"/>
                </a:lnTo>
                <a:lnTo>
                  <a:pt x="549008" y="852995"/>
                </a:lnTo>
                <a:close/>
              </a:path>
              <a:path w="3955415" h="1240154">
                <a:moveTo>
                  <a:pt x="626554" y="0"/>
                </a:moveTo>
                <a:lnTo>
                  <a:pt x="575754" y="0"/>
                </a:lnTo>
                <a:lnTo>
                  <a:pt x="575754" y="12700"/>
                </a:lnTo>
                <a:lnTo>
                  <a:pt x="626554" y="12700"/>
                </a:lnTo>
                <a:lnTo>
                  <a:pt x="626554" y="0"/>
                </a:lnTo>
                <a:close/>
              </a:path>
              <a:path w="3955415" h="1240154">
                <a:moveTo>
                  <a:pt x="637908" y="852995"/>
                </a:moveTo>
                <a:lnTo>
                  <a:pt x="587108" y="852995"/>
                </a:lnTo>
                <a:lnTo>
                  <a:pt x="587108" y="865695"/>
                </a:lnTo>
                <a:lnTo>
                  <a:pt x="637908" y="865695"/>
                </a:lnTo>
                <a:lnTo>
                  <a:pt x="637908" y="852995"/>
                </a:lnTo>
                <a:close/>
              </a:path>
              <a:path w="3955415" h="1240154">
                <a:moveTo>
                  <a:pt x="715454" y="0"/>
                </a:moveTo>
                <a:lnTo>
                  <a:pt x="664654" y="0"/>
                </a:lnTo>
                <a:lnTo>
                  <a:pt x="664654" y="12700"/>
                </a:lnTo>
                <a:lnTo>
                  <a:pt x="715454" y="12700"/>
                </a:lnTo>
                <a:lnTo>
                  <a:pt x="715454" y="0"/>
                </a:lnTo>
                <a:close/>
              </a:path>
              <a:path w="3955415" h="1240154">
                <a:moveTo>
                  <a:pt x="726808" y="852995"/>
                </a:moveTo>
                <a:lnTo>
                  <a:pt x="676008" y="852995"/>
                </a:lnTo>
                <a:lnTo>
                  <a:pt x="676008" y="865695"/>
                </a:lnTo>
                <a:lnTo>
                  <a:pt x="726808" y="865695"/>
                </a:lnTo>
                <a:lnTo>
                  <a:pt x="726808" y="852995"/>
                </a:lnTo>
                <a:close/>
              </a:path>
              <a:path w="3955415" h="1240154">
                <a:moveTo>
                  <a:pt x="804354" y="0"/>
                </a:moveTo>
                <a:lnTo>
                  <a:pt x="753554" y="0"/>
                </a:lnTo>
                <a:lnTo>
                  <a:pt x="753554" y="12700"/>
                </a:lnTo>
                <a:lnTo>
                  <a:pt x="804354" y="12700"/>
                </a:lnTo>
                <a:lnTo>
                  <a:pt x="804354" y="0"/>
                </a:lnTo>
                <a:close/>
              </a:path>
              <a:path w="3955415" h="1240154">
                <a:moveTo>
                  <a:pt x="815708" y="852995"/>
                </a:moveTo>
                <a:lnTo>
                  <a:pt x="764908" y="852995"/>
                </a:lnTo>
                <a:lnTo>
                  <a:pt x="764908" y="865695"/>
                </a:lnTo>
                <a:lnTo>
                  <a:pt x="815708" y="865695"/>
                </a:lnTo>
                <a:lnTo>
                  <a:pt x="815708" y="852995"/>
                </a:lnTo>
                <a:close/>
              </a:path>
              <a:path w="3955415" h="1240154">
                <a:moveTo>
                  <a:pt x="893254" y="0"/>
                </a:moveTo>
                <a:lnTo>
                  <a:pt x="842454" y="0"/>
                </a:lnTo>
                <a:lnTo>
                  <a:pt x="842454" y="12700"/>
                </a:lnTo>
                <a:lnTo>
                  <a:pt x="893254" y="12700"/>
                </a:lnTo>
                <a:lnTo>
                  <a:pt x="893254" y="0"/>
                </a:lnTo>
                <a:close/>
              </a:path>
              <a:path w="3955415" h="1240154">
                <a:moveTo>
                  <a:pt x="904608" y="852995"/>
                </a:moveTo>
                <a:lnTo>
                  <a:pt x="853808" y="852995"/>
                </a:lnTo>
                <a:lnTo>
                  <a:pt x="853808" y="865695"/>
                </a:lnTo>
                <a:lnTo>
                  <a:pt x="904608" y="865695"/>
                </a:lnTo>
                <a:lnTo>
                  <a:pt x="904608" y="852995"/>
                </a:lnTo>
                <a:close/>
              </a:path>
              <a:path w="3955415" h="1240154">
                <a:moveTo>
                  <a:pt x="982154" y="0"/>
                </a:moveTo>
                <a:lnTo>
                  <a:pt x="931354" y="0"/>
                </a:lnTo>
                <a:lnTo>
                  <a:pt x="931354" y="12700"/>
                </a:lnTo>
                <a:lnTo>
                  <a:pt x="982154" y="12700"/>
                </a:lnTo>
                <a:lnTo>
                  <a:pt x="982154" y="0"/>
                </a:lnTo>
                <a:close/>
              </a:path>
              <a:path w="3955415" h="1240154">
                <a:moveTo>
                  <a:pt x="993508" y="852995"/>
                </a:moveTo>
                <a:lnTo>
                  <a:pt x="942708" y="852995"/>
                </a:lnTo>
                <a:lnTo>
                  <a:pt x="942708" y="865695"/>
                </a:lnTo>
                <a:lnTo>
                  <a:pt x="993508" y="865695"/>
                </a:lnTo>
                <a:lnTo>
                  <a:pt x="993508" y="852995"/>
                </a:lnTo>
                <a:close/>
              </a:path>
              <a:path w="3955415" h="1240154">
                <a:moveTo>
                  <a:pt x="1071054" y="0"/>
                </a:moveTo>
                <a:lnTo>
                  <a:pt x="1020254" y="0"/>
                </a:lnTo>
                <a:lnTo>
                  <a:pt x="1020254" y="12700"/>
                </a:lnTo>
                <a:lnTo>
                  <a:pt x="1071054" y="12700"/>
                </a:lnTo>
                <a:lnTo>
                  <a:pt x="1071054" y="0"/>
                </a:lnTo>
                <a:close/>
              </a:path>
              <a:path w="3955415" h="1240154">
                <a:moveTo>
                  <a:pt x="1082408" y="852995"/>
                </a:moveTo>
                <a:lnTo>
                  <a:pt x="1031608" y="852995"/>
                </a:lnTo>
                <a:lnTo>
                  <a:pt x="1031608" y="865695"/>
                </a:lnTo>
                <a:lnTo>
                  <a:pt x="1082408" y="865695"/>
                </a:lnTo>
                <a:lnTo>
                  <a:pt x="1082408" y="852995"/>
                </a:lnTo>
                <a:close/>
              </a:path>
              <a:path w="3955415" h="1240154">
                <a:moveTo>
                  <a:pt x="1159954" y="0"/>
                </a:moveTo>
                <a:lnTo>
                  <a:pt x="1109154" y="0"/>
                </a:lnTo>
                <a:lnTo>
                  <a:pt x="1109154" y="12700"/>
                </a:lnTo>
                <a:lnTo>
                  <a:pt x="1159954" y="12700"/>
                </a:lnTo>
                <a:lnTo>
                  <a:pt x="1159954" y="0"/>
                </a:lnTo>
                <a:close/>
              </a:path>
              <a:path w="3955415" h="1240154">
                <a:moveTo>
                  <a:pt x="1171308" y="852995"/>
                </a:moveTo>
                <a:lnTo>
                  <a:pt x="1120508" y="852995"/>
                </a:lnTo>
                <a:lnTo>
                  <a:pt x="1120508" y="865695"/>
                </a:lnTo>
                <a:lnTo>
                  <a:pt x="1171308" y="865695"/>
                </a:lnTo>
                <a:lnTo>
                  <a:pt x="1171308" y="852995"/>
                </a:lnTo>
                <a:close/>
              </a:path>
              <a:path w="3955415" h="1240154">
                <a:moveTo>
                  <a:pt x="1248854" y="0"/>
                </a:moveTo>
                <a:lnTo>
                  <a:pt x="1198054" y="0"/>
                </a:lnTo>
                <a:lnTo>
                  <a:pt x="1198054" y="12700"/>
                </a:lnTo>
                <a:lnTo>
                  <a:pt x="1248854" y="12700"/>
                </a:lnTo>
                <a:lnTo>
                  <a:pt x="1248854" y="0"/>
                </a:lnTo>
                <a:close/>
              </a:path>
              <a:path w="3955415" h="1240154">
                <a:moveTo>
                  <a:pt x="1260208" y="852995"/>
                </a:moveTo>
                <a:lnTo>
                  <a:pt x="1209408" y="852995"/>
                </a:lnTo>
                <a:lnTo>
                  <a:pt x="1209408" y="865695"/>
                </a:lnTo>
                <a:lnTo>
                  <a:pt x="1260208" y="865695"/>
                </a:lnTo>
                <a:lnTo>
                  <a:pt x="1260208" y="852995"/>
                </a:lnTo>
                <a:close/>
              </a:path>
              <a:path w="3955415" h="1240154">
                <a:moveTo>
                  <a:pt x="1337754" y="0"/>
                </a:moveTo>
                <a:lnTo>
                  <a:pt x="1286954" y="0"/>
                </a:lnTo>
                <a:lnTo>
                  <a:pt x="1286954" y="12700"/>
                </a:lnTo>
                <a:lnTo>
                  <a:pt x="1337754" y="12700"/>
                </a:lnTo>
                <a:lnTo>
                  <a:pt x="1337754" y="0"/>
                </a:lnTo>
                <a:close/>
              </a:path>
              <a:path w="3955415" h="1240154">
                <a:moveTo>
                  <a:pt x="1349108" y="852995"/>
                </a:moveTo>
                <a:lnTo>
                  <a:pt x="1298308" y="852995"/>
                </a:lnTo>
                <a:lnTo>
                  <a:pt x="1298308" y="865695"/>
                </a:lnTo>
                <a:lnTo>
                  <a:pt x="1349108" y="865695"/>
                </a:lnTo>
                <a:lnTo>
                  <a:pt x="1349108" y="852995"/>
                </a:lnTo>
                <a:close/>
              </a:path>
              <a:path w="3955415" h="1240154">
                <a:moveTo>
                  <a:pt x="1426654" y="0"/>
                </a:moveTo>
                <a:lnTo>
                  <a:pt x="1375854" y="0"/>
                </a:lnTo>
                <a:lnTo>
                  <a:pt x="1375854" y="12700"/>
                </a:lnTo>
                <a:lnTo>
                  <a:pt x="1426654" y="12700"/>
                </a:lnTo>
                <a:lnTo>
                  <a:pt x="1426654" y="0"/>
                </a:lnTo>
                <a:close/>
              </a:path>
              <a:path w="3955415" h="1240154">
                <a:moveTo>
                  <a:pt x="1438008" y="852995"/>
                </a:moveTo>
                <a:lnTo>
                  <a:pt x="1387208" y="852995"/>
                </a:lnTo>
                <a:lnTo>
                  <a:pt x="1387208" y="865695"/>
                </a:lnTo>
                <a:lnTo>
                  <a:pt x="1438008" y="865695"/>
                </a:lnTo>
                <a:lnTo>
                  <a:pt x="1438008" y="852995"/>
                </a:lnTo>
                <a:close/>
              </a:path>
              <a:path w="3955415" h="1240154">
                <a:moveTo>
                  <a:pt x="1515554" y="0"/>
                </a:moveTo>
                <a:lnTo>
                  <a:pt x="1464754" y="0"/>
                </a:lnTo>
                <a:lnTo>
                  <a:pt x="1464754" y="12700"/>
                </a:lnTo>
                <a:lnTo>
                  <a:pt x="1515554" y="12700"/>
                </a:lnTo>
                <a:lnTo>
                  <a:pt x="1515554" y="0"/>
                </a:lnTo>
                <a:close/>
              </a:path>
              <a:path w="3955415" h="1240154">
                <a:moveTo>
                  <a:pt x="1526908" y="852995"/>
                </a:moveTo>
                <a:lnTo>
                  <a:pt x="1476108" y="852995"/>
                </a:lnTo>
                <a:lnTo>
                  <a:pt x="1476108" y="865695"/>
                </a:lnTo>
                <a:lnTo>
                  <a:pt x="1526908" y="865695"/>
                </a:lnTo>
                <a:lnTo>
                  <a:pt x="1526908" y="852995"/>
                </a:lnTo>
                <a:close/>
              </a:path>
              <a:path w="3955415" h="1240154">
                <a:moveTo>
                  <a:pt x="1604454" y="0"/>
                </a:moveTo>
                <a:lnTo>
                  <a:pt x="1553654" y="0"/>
                </a:lnTo>
                <a:lnTo>
                  <a:pt x="1553654" y="12700"/>
                </a:lnTo>
                <a:lnTo>
                  <a:pt x="1604454" y="12700"/>
                </a:lnTo>
                <a:lnTo>
                  <a:pt x="1604454" y="0"/>
                </a:lnTo>
                <a:close/>
              </a:path>
              <a:path w="3955415" h="1240154">
                <a:moveTo>
                  <a:pt x="1615808" y="852995"/>
                </a:moveTo>
                <a:lnTo>
                  <a:pt x="1565008" y="852995"/>
                </a:lnTo>
                <a:lnTo>
                  <a:pt x="1565008" y="865695"/>
                </a:lnTo>
                <a:lnTo>
                  <a:pt x="1615808" y="865695"/>
                </a:lnTo>
                <a:lnTo>
                  <a:pt x="1615808" y="852995"/>
                </a:lnTo>
                <a:close/>
              </a:path>
              <a:path w="3955415" h="1240154">
                <a:moveTo>
                  <a:pt x="1693354" y="0"/>
                </a:moveTo>
                <a:lnTo>
                  <a:pt x="1642554" y="0"/>
                </a:lnTo>
                <a:lnTo>
                  <a:pt x="1642554" y="12700"/>
                </a:lnTo>
                <a:lnTo>
                  <a:pt x="1693354" y="12700"/>
                </a:lnTo>
                <a:lnTo>
                  <a:pt x="1693354" y="0"/>
                </a:lnTo>
                <a:close/>
              </a:path>
              <a:path w="3955415" h="1240154">
                <a:moveTo>
                  <a:pt x="1704708" y="852995"/>
                </a:moveTo>
                <a:lnTo>
                  <a:pt x="1653908" y="852995"/>
                </a:lnTo>
                <a:lnTo>
                  <a:pt x="1653908" y="865695"/>
                </a:lnTo>
                <a:lnTo>
                  <a:pt x="1704708" y="865695"/>
                </a:lnTo>
                <a:lnTo>
                  <a:pt x="1704708" y="852995"/>
                </a:lnTo>
                <a:close/>
              </a:path>
              <a:path w="3955415" h="1240154">
                <a:moveTo>
                  <a:pt x="1782254" y="0"/>
                </a:moveTo>
                <a:lnTo>
                  <a:pt x="1731454" y="0"/>
                </a:lnTo>
                <a:lnTo>
                  <a:pt x="1731454" y="12700"/>
                </a:lnTo>
                <a:lnTo>
                  <a:pt x="1782254" y="12700"/>
                </a:lnTo>
                <a:lnTo>
                  <a:pt x="1782254" y="0"/>
                </a:lnTo>
                <a:close/>
              </a:path>
              <a:path w="3955415" h="1240154">
                <a:moveTo>
                  <a:pt x="1793608" y="852995"/>
                </a:moveTo>
                <a:lnTo>
                  <a:pt x="1742808" y="852995"/>
                </a:lnTo>
                <a:lnTo>
                  <a:pt x="1742808" y="865695"/>
                </a:lnTo>
                <a:lnTo>
                  <a:pt x="1793608" y="865695"/>
                </a:lnTo>
                <a:lnTo>
                  <a:pt x="1793608" y="852995"/>
                </a:lnTo>
                <a:close/>
              </a:path>
              <a:path w="3955415" h="1240154">
                <a:moveTo>
                  <a:pt x="1875790" y="846264"/>
                </a:moveTo>
                <a:lnTo>
                  <a:pt x="1863090" y="846264"/>
                </a:lnTo>
                <a:lnTo>
                  <a:pt x="1863090" y="852995"/>
                </a:lnTo>
                <a:lnTo>
                  <a:pt x="1831708" y="852995"/>
                </a:lnTo>
                <a:lnTo>
                  <a:pt x="1831708" y="865695"/>
                </a:lnTo>
                <a:lnTo>
                  <a:pt x="1875790" y="865695"/>
                </a:lnTo>
                <a:lnTo>
                  <a:pt x="1875790" y="859345"/>
                </a:lnTo>
                <a:lnTo>
                  <a:pt x="1875790" y="852995"/>
                </a:lnTo>
                <a:lnTo>
                  <a:pt x="1875790" y="846264"/>
                </a:lnTo>
                <a:close/>
              </a:path>
              <a:path w="3955415" h="1240154">
                <a:moveTo>
                  <a:pt x="1875790" y="757364"/>
                </a:moveTo>
                <a:lnTo>
                  <a:pt x="1863090" y="757364"/>
                </a:lnTo>
                <a:lnTo>
                  <a:pt x="1863090" y="808164"/>
                </a:lnTo>
                <a:lnTo>
                  <a:pt x="1875790" y="808164"/>
                </a:lnTo>
                <a:lnTo>
                  <a:pt x="1875790" y="757364"/>
                </a:lnTo>
                <a:close/>
              </a:path>
              <a:path w="3955415" h="1240154">
                <a:moveTo>
                  <a:pt x="1875790" y="668464"/>
                </a:moveTo>
                <a:lnTo>
                  <a:pt x="1863090" y="668464"/>
                </a:lnTo>
                <a:lnTo>
                  <a:pt x="1863090" y="719264"/>
                </a:lnTo>
                <a:lnTo>
                  <a:pt x="1875790" y="719264"/>
                </a:lnTo>
                <a:lnTo>
                  <a:pt x="1875790" y="668464"/>
                </a:lnTo>
                <a:close/>
              </a:path>
              <a:path w="3955415" h="1240154">
                <a:moveTo>
                  <a:pt x="1875790" y="579564"/>
                </a:moveTo>
                <a:lnTo>
                  <a:pt x="1863090" y="579564"/>
                </a:lnTo>
                <a:lnTo>
                  <a:pt x="1863090" y="630364"/>
                </a:lnTo>
                <a:lnTo>
                  <a:pt x="1875790" y="630364"/>
                </a:lnTo>
                <a:lnTo>
                  <a:pt x="1875790" y="579564"/>
                </a:lnTo>
                <a:close/>
              </a:path>
              <a:path w="3955415" h="1240154">
                <a:moveTo>
                  <a:pt x="1875790" y="490664"/>
                </a:moveTo>
                <a:lnTo>
                  <a:pt x="1863090" y="490664"/>
                </a:lnTo>
                <a:lnTo>
                  <a:pt x="1863090" y="541464"/>
                </a:lnTo>
                <a:lnTo>
                  <a:pt x="1875790" y="541464"/>
                </a:lnTo>
                <a:lnTo>
                  <a:pt x="1875790" y="490664"/>
                </a:lnTo>
                <a:close/>
              </a:path>
              <a:path w="3955415" h="1240154">
                <a:moveTo>
                  <a:pt x="1875790" y="312864"/>
                </a:moveTo>
                <a:lnTo>
                  <a:pt x="1863090" y="312864"/>
                </a:lnTo>
                <a:lnTo>
                  <a:pt x="1863090" y="363664"/>
                </a:lnTo>
                <a:lnTo>
                  <a:pt x="1875790" y="363664"/>
                </a:lnTo>
                <a:lnTo>
                  <a:pt x="1875790" y="312864"/>
                </a:lnTo>
                <a:close/>
              </a:path>
              <a:path w="3955415" h="1240154">
                <a:moveTo>
                  <a:pt x="1875790" y="223964"/>
                </a:moveTo>
                <a:lnTo>
                  <a:pt x="1863090" y="223964"/>
                </a:lnTo>
                <a:lnTo>
                  <a:pt x="1863090" y="274764"/>
                </a:lnTo>
                <a:lnTo>
                  <a:pt x="1875790" y="274764"/>
                </a:lnTo>
                <a:lnTo>
                  <a:pt x="1875790" y="223964"/>
                </a:lnTo>
                <a:close/>
              </a:path>
              <a:path w="3955415" h="1240154">
                <a:moveTo>
                  <a:pt x="1875790" y="135064"/>
                </a:moveTo>
                <a:lnTo>
                  <a:pt x="1863090" y="135064"/>
                </a:lnTo>
                <a:lnTo>
                  <a:pt x="1863090" y="185864"/>
                </a:lnTo>
                <a:lnTo>
                  <a:pt x="1875790" y="185864"/>
                </a:lnTo>
                <a:lnTo>
                  <a:pt x="1875790" y="135064"/>
                </a:lnTo>
                <a:close/>
              </a:path>
              <a:path w="3955415" h="1240154">
                <a:moveTo>
                  <a:pt x="1875790" y="46164"/>
                </a:moveTo>
                <a:lnTo>
                  <a:pt x="1863090" y="46164"/>
                </a:lnTo>
                <a:lnTo>
                  <a:pt x="1863090" y="96964"/>
                </a:lnTo>
                <a:lnTo>
                  <a:pt x="1875790" y="96964"/>
                </a:lnTo>
                <a:lnTo>
                  <a:pt x="1875790" y="46164"/>
                </a:lnTo>
                <a:close/>
              </a:path>
              <a:path w="3955415" h="1240154">
                <a:moveTo>
                  <a:pt x="1875790" y="0"/>
                </a:moveTo>
                <a:lnTo>
                  <a:pt x="1820354" y="0"/>
                </a:lnTo>
                <a:lnTo>
                  <a:pt x="1820354" y="12700"/>
                </a:lnTo>
                <a:lnTo>
                  <a:pt x="1869440" y="12700"/>
                </a:lnTo>
                <a:lnTo>
                  <a:pt x="1864804" y="8064"/>
                </a:lnTo>
                <a:lnTo>
                  <a:pt x="1875790" y="8064"/>
                </a:lnTo>
                <a:lnTo>
                  <a:pt x="1875790" y="6350"/>
                </a:lnTo>
                <a:lnTo>
                  <a:pt x="1875790" y="0"/>
                </a:lnTo>
                <a:close/>
              </a:path>
              <a:path w="3955415" h="1240154">
                <a:moveTo>
                  <a:pt x="1919249" y="444690"/>
                </a:moveTo>
                <a:lnTo>
                  <a:pt x="1875790" y="428447"/>
                </a:lnTo>
                <a:lnTo>
                  <a:pt x="1875790" y="401764"/>
                </a:lnTo>
                <a:lnTo>
                  <a:pt x="1863090" y="401764"/>
                </a:lnTo>
                <a:lnTo>
                  <a:pt x="1863090" y="452564"/>
                </a:lnTo>
                <a:lnTo>
                  <a:pt x="1875790" y="452564"/>
                </a:lnTo>
                <a:lnTo>
                  <a:pt x="1875790" y="442010"/>
                </a:lnTo>
                <a:lnTo>
                  <a:pt x="1914791" y="456590"/>
                </a:lnTo>
                <a:lnTo>
                  <a:pt x="1919249" y="444690"/>
                </a:lnTo>
                <a:close/>
              </a:path>
              <a:path w="3955415" h="1240154">
                <a:moveTo>
                  <a:pt x="2002510" y="475818"/>
                </a:moveTo>
                <a:lnTo>
                  <a:pt x="1954936" y="458025"/>
                </a:lnTo>
                <a:lnTo>
                  <a:pt x="1950491" y="469925"/>
                </a:lnTo>
                <a:lnTo>
                  <a:pt x="1998065" y="487705"/>
                </a:lnTo>
                <a:lnTo>
                  <a:pt x="2002510" y="475818"/>
                </a:lnTo>
                <a:close/>
              </a:path>
              <a:path w="3955415" h="1240154">
                <a:moveTo>
                  <a:pt x="2085784" y="506933"/>
                </a:moveTo>
                <a:lnTo>
                  <a:pt x="2038210" y="489153"/>
                </a:lnTo>
                <a:lnTo>
                  <a:pt x="2033752" y="501053"/>
                </a:lnTo>
                <a:lnTo>
                  <a:pt x="2081339" y="518833"/>
                </a:lnTo>
                <a:lnTo>
                  <a:pt x="2085784" y="506933"/>
                </a:lnTo>
                <a:close/>
              </a:path>
              <a:path w="3955415" h="1240154">
                <a:moveTo>
                  <a:pt x="2169058" y="538060"/>
                </a:moveTo>
                <a:lnTo>
                  <a:pt x="2121484" y="520280"/>
                </a:lnTo>
                <a:lnTo>
                  <a:pt x="2117026" y="532180"/>
                </a:lnTo>
                <a:lnTo>
                  <a:pt x="2164613" y="549960"/>
                </a:lnTo>
                <a:lnTo>
                  <a:pt x="2169058" y="538060"/>
                </a:lnTo>
                <a:close/>
              </a:path>
              <a:path w="3955415" h="1240154">
                <a:moveTo>
                  <a:pt x="2252332" y="569188"/>
                </a:moveTo>
                <a:lnTo>
                  <a:pt x="2204745" y="551408"/>
                </a:lnTo>
                <a:lnTo>
                  <a:pt x="2200300" y="563295"/>
                </a:lnTo>
                <a:lnTo>
                  <a:pt x="2247887" y="581088"/>
                </a:lnTo>
                <a:lnTo>
                  <a:pt x="2252332" y="569188"/>
                </a:lnTo>
                <a:close/>
              </a:path>
              <a:path w="3955415" h="1240154">
                <a:moveTo>
                  <a:pt x="2335606" y="600316"/>
                </a:moveTo>
                <a:lnTo>
                  <a:pt x="2288019" y="582523"/>
                </a:lnTo>
                <a:lnTo>
                  <a:pt x="2283574" y="594423"/>
                </a:lnTo>
                <a:lnTo>
                  <a:pt x="2331161" y="612216"/>
                </a:lnTo>
                <a:lnTo>
                  <a:pt x="2335606" y="600316"/>
                </a:lnTo>
                <a:close/>
              </a:path>
              <a:path w="3955415" h="1240154">
                <a:moveTo>
                  <a:pt x="2418880" y="631444"/>
                </a:moveTo>
                <a:lnTo>
                  <a:pt x="2371293" y="613651"/>
                </a:lnTo>
                <a:lnTo>
                  <a:pt x="2366848" y="625551"/>
                </a:lnTo>
                <a:lnTo>
                  <a:pt x="2414435" y="643343"/>
                </a:lnTo>
                <a:lnTo>
                  <a:pt x="2418880" y="631444"/>
                </a:lnTo>
                <a:close/>
              </a:path>
              <a:path w="3955415" h="1240154">
                <a:moveTo>
                  <a:pt x="2502154" y="662571"/>
                </a:moveTo>
                <a:lnTo>
                  <a:pt x="2454567" y="644779"/>
                </a:lnTo>
                <a:lnTo>
                  <a:pt x="2450122" y="656678"/>
                </a:lnTo>
                <a:lnTo>
                  <a:pt x="2497709" y="674458"/>
                </a:lnTo>
                <a:lnTo>
                  <a:pt x="2502154" y="662571"/>
                </a:lnTo>
                <a:close/>
              </a:path>
              <a:path w="3955415" h="1240154">
                <a:moveTo>
                  <a:pt x="2585428" y="693686"/>
                </a:moveTo>
                <a:lnTo>
                  <a:pt x="2537841" y="675906"/>
                </a:lnTo>
                <a:lnTo>
                  <a:pt x="2533396" y="687806"/>
                </a:lnTo>
                <a:lnTo>
                  <a:pt x="2580983" y="705586"/>
                </a:lnTo>
                <a:lnTo>
                  <a:pt x="2585428" y="693686"/>
                </a:lnTo>
                <a:close/>
              </a:path>
              <a:path w="3955415" h="1240154">
                <a:moveTo>
                  <a:pt x="2668701" y="724814"/>
                </a:moveTo>
                <a:lnTo>
                  <a:pt x="2621115" y="707034"/>
                </a:lnTo>
                <a:lnTo>
                  <a:pt x="2616670" y="718934"/>
                </a:lnTo>
                <a:lnTo>
                  <a:pt x="2664256" y="736714"/>
                </a:lnTo>
                <a:lnTo>
                  <a:pt x="2668701" y="724814"/>
                </a:lnTo>
                <a:close/>
              </a:path>
              <a:path w="3955415" h="1240154">
                <a:moveTo>
                  <a:pt x="2751975" y="755942"/>
                </a:moveTo>
                <a:lnTo>
                  <a:pt x="2704388" y="738162"/>
                </a:lnTo>
                <a:lnTo>
                  <a:pt x="2699943" y="750049"/>
                </a:lnTo>
                <a:lnTo>
                  <a:pt x="2747530" y="767842"/>
                </a:lnTo>
                <a:lnTo>
                  <a:pt x="2751975" y="755942"/>
                </a:lnTo>
                <a:close/>
              </a:path>
              <a:path w="3955415" h="1240154">
                <a:moveTo>
                  <a:pt x="2835249" y="787069"/>
                </a:moveTo>
                <a:lnTo>
                  <a:pt x="2787662" y="769289"/>
                </a:lnTo>
                <a:lnTo>
                  <a:pt x="2783217" y="781177"/>
                </a:lnTo>
                <a:lnTo>
                  <a:pt x="2830804" y="798969"/>
                </a:lnTo>
                <a:lnTo>
                  <a:pt x="2835249" y="787069"/>
                </a:lnTo>
                <a:close/>
              </a:path>
              <a:path w="3955415" h="1240154">
                <a:moveTo>
                  <a:pt x="2918523" y="818197"/>
                </a:moveTo>
                <a:lnTo>
                  <a:pt x="2870936" y="800404"/>
                </a:lnTo>
                <a:lnTo>
                  <a:pt x="2866491" y="812304"/>
                </a:lnTo>
                <a:lnTo>
                  <a:pt x="2914078" y="830097"/>
                </a:lnTo>
                <a:lnTo>
                  <a:pt x="2918523" y="818197"/>
                </a:lnTo>
                <a:close/>
              </a:path>
              <a:path w="3955415" h="1240154">
                <a:moveTo>
                  <a:pt x="3001797" y="849325"/>
                </a:moveTo>
                <a:lnTo>
                  <a:pt x="2954210" y="831532"/>
                </a:lnTo>
                <a:lnTo>
                  <a:pt x="2949765" y="843432"/>
                </a:lnTo>
                <a:lnTo>
                  <a:pt x="2997352" y="861212"/>
                </a:lnTo>
                <a:lnTo>
                  <a:pt x="3001797" y="849325"/>
                </a:lnTo>
                <a:close/>
              </a:path>
              <a:path w="3955415" h="1240154">
                <a:moveTo>
                  <a:pt x="3085071" y="880440"/>
                </a:moveTo>
                <a:lnTo>
                  <a:pt x="3037484" y="862660"/>
                </a:lnTo>
                <a:lnTo>
                  <a:pt x="3033039" y="874560"/>
                </a:lnTo>
                <a:lnTo>
                  <a:pt x="3080626" y="892340"/>
                </a:lnTo>
                <a:lnTo>
                  <a:pt x="3085071" y="880440"/>
                </a:lnTo>
                <a:close/>
              </a:path>
              <a:path w="3955415" h="1240154">
                <a:moveTo>
                  <a:pt x="3168345" y="911567"/>
                </a:moveTo>
                <a:lnTo>
                  <a:pt x="3120758" y="893787"/>
                </a:lnTo>
                <a:lnTo>
                  <a:pt x="3116313" y="905687"/>
                </a:lnTo>
                <a:lnTo>
                  <a:pt x="3163887" y="923467"/>
                </a:lnTo>
                <a:lnTo>
                  <a:pt x="3168345" y="911567"/>
                </a:lnTo>
                <a:close/>
              </a:path>
              <a:path w="3955415" h="1240154">
                <a:moveTo>
                  <a:pt x="3251619" y="942695"/>
                </a:moveTo>
                <a:lnTo>
                  <a:pt x="3204032" y="924915"/>
                </a:lnTo>
                <a:lnTo>
                  <a:pt x="3199587" y="936802"/>
                </a:lnTo>
                <a:lnTo>
                  <a:pt x="3247161" y="954595"/>
                </a:lnTo>
                <a:lnTo>
                  <a:pt x="3251619" y="942695"/>
                </a:lnTo>
                <a:close/>
              </a:path>
              <a:path w="3955415" h="1240154">
                <a:moveTo>
                  <a:pt x="3334880" y="973823"/>
                </a:moveTo>
                <a:lnTo>
                  <a:pt x="3287306" y="956043"/>
                </a:lnTo>
                <a:lnTo>
                  <a:pt x="3282861" y="967930"/>
                </a:lnTo>
                <a:lnTo>
                  <a:pt x="3330435" y="985723"/>
                </a:lnTo>
                <a:lnTo>
                  <a:pt x="3334880" y="973823"/>
                </a:lnTo>
                <a:close/>
              </a:path>
              <a:path w="3955415" h="1240154">
                <a:moveTo>
                  <a:pt x="3418154" y="1004951"/>
                </a:moveTo>
                <a:lnTo>
                  <a:pt x="3370580" y="987158"/>
                </a:lnTo>
                <a:lnTo>
                  <a:pt x="3366122" y="999058"/>
                </a:lnTo>
                <a:lnTo>
                  <a:pt x="3413709" y="1016850"/>
                </a:lnTo>
                <a:lnTo>
                  <a:pt x="3418154" y="1004951"/>
                </a:lnTo>
                <a:close/>
              </a:path>
              <a:path w="3955415" h="1240154">
                <a:moveTo>
                  <a:pt x="3501428" y="1036078"/>
                </a:moveTo>
                <a:lnTo>
                  <a:pt x="3453854" y="1018286"/>
                </a:lnTo>
                <a:lnTo>
                  <a:pt x="3449396" y="1030185"/>
                </a:lnTo>
                <a:lnTo>
                  <a:pt x="3496983" y="1047965"/>
                </a:lnTo>
                <a:lnTo>
                  <a:pt x="3501428" y="1036078"/>
                </a:lnTo>
                <a:close/>
              </a:path>
              <a:path w="3955415" h="1240154">
                <a:moveTo>
                  <a:pt x="3584702" y="1067206"/>
                </a:moveTo>
                <a:lnTo>
                  <a:pt x="3537115" y="1049413"/>
                </a:lnTo>
                <a:lnTo>
                  <a:pt x="3532670" y="1061313"/>
                </a:lnTo>
                <a:lnTo>
                  <a:pt x="3580257" y="1079093"/>
                </a:lnTo>
                <a:lnTo>
                  <a:pt x="3584702" y="1067206"/>
                </a:lnTo>
                <a:close/>
              </a:path>
              <a:path w="3955415" h="1240154">
                <a:moveTo>
                  <a:pt x="3667976" y="1098321"/>
                </a:moveTo>
                <a:lnTo>
                  <a:pt x="3620389" y="1080541"/>
                </a:lnTo>
                <a:lnTo>
                  <a:pt x="3615944" y="1092441"/>
                </a:lnTo>
                <a:lnTo>
                  <a:pt x="3663531" y="1110221"/>
                </a:lnTo>
                <a:lnTo>
                  <a:pt x="3667976" y="1098321"/>
                </a:lnTo>
                <a:close/>
              </a:path>
              <a:path w="3955415" h="1240154">
                <a:moveTo>
                  <a:pt x="3751249" y="1129449"/>
                </a:moveTo>
                <a:lnTo>
                  <a:pt x="3703663" y="1111669"/>
                </a:lnTo>
                <a:lnTo>
                  <a:pt x="3699218" y="1123556"/>
                </a:lnTo>
                <a:lnTo>
                  <a:pt x="3746804" y="1141349"/>
                </a:lnTo>
                <a:lnTo>
                  <a:pt x="3751249" y="1129449"/>
                </a:lnTo>
                <a:close/>
              </a:path>
              <a:path w="3955415" h="1240154">
                <a:moveTo>
                  <a:pt x="3834523" y="1160576"/>
                </a:moveTo>
                <a:lnTo>
                  <a:pt x="3786936" y="1142796"/>
                </a:lnTo>
                <a:lnTo>
                  <a:pt x="3782491" y="1154684"/>
                </a:lnTo>
                <a:lnTo>
                  <a:pt x="3830078" y="1172476"/>
                </a:lnTo>
                <a:lnTo>
                  <a:pt x="3834523" y="1160576"/>
                </a:lnTo>
                <a:close/>
              </a:path>
              <a:path w="3955415" h="1240154">
                <a:moveTo>
                  <a:pt x="3917797" y="1191704"/>
                </a:moveTo>
                <a:lnTo>
                  <a:pt x="3870210" y="1173911"/>
                </a:lnTo>
                <a:lnTo>
                  <a:pt x="3865765" y="1185811"/>
                </a:lnTo>
                <a:lnTo>
                  <a:pt x="3913352" y="1203604"/>
                </a:lnTo>
                <a:lnTo>
                  <a:pt x="3917797" y="1191704"/>
                </a:lnTo>
                <a:close/>
              </a:path>
              <a:path w="3955415" h="1240154">
                <a:moveTo>
                  <a:pt x="3955250" y="1212481"/>
                </a:moveTo>
                <a:lnTo>
                  <a:pt x="3955046" y="1212113"/>
                </a:lnTo>
                <a:lnTo>
                  <a:pt x="3950220" y="1203159"/>
                </a:lnTo>
                <a:lnTo>
                  <a:pt x="3918115" y="1143584"/>
                </a:lnTo>
                <a:lnTo>
                  <a:pt x="3914267" y="1142428"/>
                </a:lnTo>
                <a:lnTo>
                  <a:pt x="3908094" y="1145755"/>
                </a:lnTo>
                <a:lnTo>
                  <a:pt x="3906939" y="1149604"/>
                </a:lnTo>
                <a:lnTo>
                  <a:pt x="3937177" y="1205725"/>
                </a:lnTo>
                <a:lnTo>
                  <a:pt x="3877538" y="1228255"/>
                </a:lnTo>
                <a:lnTo>
                  <a:pt x="3875887" y="1231912"/>
                </a:lnTo>
                <a:lnTo>
                  <a:pt x="3878364" y="1238478"/>
                </a:lnTo>
                <a:lnTo>
                  <a:pt x="3882034" y="1240129"/>
                </a:lnTo>
                <a:lnTo>
                  <a:pt x="3955250" y="1212481"/>
                </a:lnTo>
                <a:close/>
              </a:path>
            </a:pathLst>
          </a:custGeom>
          <a:solidFill>
            <a:srgbClr val="8FA7C4"/>
          </a:solidFill>
          <a:ln>
            <a:solidFill>
              <a:schemeClr val="bg1"/>
            </a:solidFill>
          </a:ln>
        </p:spPr>
        <p:txBody>
          <a:bodyPr wrap="square" lIns="0" tIns="0" rIns="0" bIns="0" rtlCol="0"/>
          <a:lstStyle/>
          <a:p>
            <a:endParaRPr/>
          </a:p>
        </p:txBody>
      </p:sp>
      <p:sp>
        <p:nvSpPr>
          <p:cNvPr id="23" name="object 23"/>
          <p:cNvSpPr txBox="1"/>
          <p:nvPr/>
        </p:nvSpPr>
        <p:spPr>
          <a:xfrm>
            <a:off x="7696629" y="4629354"/>
            <a:ext cx="1809114" cy="563880"/>
          </a:xfrm>
          <a:prstGeom prst="rect">
            <a:avLst/>
          </a:prstGeom>
          <a:ln>
            <a:solidFill>
              <a:schemeClr val="bg1"/>
            </a:solidFill>
          </a:ln>
        </p:spPr>
        <p:txBody>
          <a:bodyPr vert="horz" wrap="square" lIns="0" tIns="22860" rIns="0" bIns="0" rtlCol="0">
            <a:spAutoFit/>
          </a:bodyPr>
          <a:lstStyle/>
          <a:p>
            <a:pPr marL="12700" marR="5080" indent="-1270" algn="ctr">
              <a:lnSpc>
                <a:spcPts val="1400"/>
              </a:lnSpc>
              <a:spcBef>
                <a:spcPts val="180"/>
              </a:spcBef>
            </a:pPr>
            <a:r>
              <a:rPr sz="1200" spc="-5" dirty="0">
                <a:solidFill>
                  <a:srgbClr val="FFFFFF"/>
                </a:solidFill>
                <a:latin typeface="Arial"/>
                <a:cs typeface="Arial"/>
              </a:rPr>
              <a:t>Roles are “assumed” by </a:t>
            </a:r>
            <a:r>
              <a:rPr sz="1200" dirty="0">
                <a:solidFill>
                  <a:srgbClr val="FFFFFF"/>
                </a:solidFill>
                <a:latin typeface="Arial"/>
                <a:cs typeface="Arial"/>
              </a:rPr>
              <a:t> </a:t>
            </a:r>
            <a:r>
              <a:rPr sz="1200" spc="-5" dirty="0">
                <a:solidFill>
                  <a:srgbClr val="FFFFFF"/>
                </a:solidFill>
                <a:latin typeface="Arial"/>
                <a:cs typeface="Arial"/>
              </a:rPr>
              <a:t>trusted entities and can be </a:t>
            </a:r>
            <a:r>
              <a:rPr sz="1200" spc="-325" dirty="0">
                <a:solidFill>
                  <a:srgbClr val="FFFFFF"/>
                </a:solidFill>
                <a:latin typeface="Arial"/>
                <a:cs typeface="Arial"/>
              </a:rPr>
              <a:t> </a:t>
            </a:r>
            <a:r>
              <a:rPr sz="1200" spc="-5" dirty="0">
                <a:solidFill>
                  <a:srgbClr val="FFFFFF"/>
                </a:solidFill>
                <a:latin typeface="Arial"/>
                <a:cs typeface="Arial"/>
              </a:rPr>
              <a:t>used</a:t>
            </a:r>
            <a:r>
              <a:rPr sz="1200" spc="-10" dirty="0">
                <a:solidFill>
                  <a:srgbClr val="FFFFFF"/>
                </a:solidFill>
                <a:latin typeface="Arial"/>
                <a:cs typeface="Arial"/>
              </a:rPr>
              <a:t> </a:t>
            </a:r>
            <a:r>
              <a:rPr sz="1200" spc="-5" dirty="0">
                <a:solidFill>
                  <a:srgbClr val="FFFFFF"/>
                </a:solidFill>
                <a:latin typeface="Arial"/>
                <a:cs typeface="Arial"/>
              </a:rPr>
              <a:t>for</a:t>
            </a:r>
            <a:r>
              <a:rPr sz="1200" spc="-10" dirty="0">
                <a:solidFill>
                  <a:srgbClr val="FFFFFF"/>
                </a:solidFill>
                <a:latin typeface="Arial"/>
                <a:cs typeface="Arial"/>
              </a:rPr>
              <a:t> </a:t>
            </a:r>
            <a:r>
              <a:rPr sz="1200" spc="-5" dirty="0">
                <a:solidFill>
                  <a:srgbClr val="FFFFFF"/>
                </a:solidFill>
                <a:latin typeface="Arial"/>
                <a:cs typeface="Arial"/>
              </a:rPr>
              <a:t>delegation</a:t>
            </a:r>
            <a:endParaRPr sz="1200">
              <a:latin typeface="Arial"/>
              <a:cs typeface="Arial"/>
            </a:endParaRPr>
          </a:p>
        </p:txBody>
      </p:sp>
      <p:grpSp>
        <p:nvGrpSpPr>
          <p:cNvPr id="24" name="object 24"/>
          <p:cNvGrpSpPr/>
          <p:nvPr/>
        </p:nvGrpSpPr>
        <p:grpSpPr>
          <a:xfrm>
            <a:off x="1230648" y="755163"/>
            <a:ext cx="8766810" cy="5469255"/>
            <a:chOff x="640713" y="951809"/>
            <a:chExt cx="8766810" cy="5469255"/>
          </a:xfrm>
        </p:grpSpPr>
        <p:sp>
          <p:nvSpPr>
            <p:cNvPr id="25" name="object 25"/>
            <p:cNvSpPr/>
            <p:nvPr/>
          </p:nvSpPr>
          <p:spPr>
            <a:xfrm>
              <a:off x="5977496" y="4675250"/>
              <a:ext cx="3040380" cy="866140"/>
            </a:xfrm>
            <a:custGeom>
              <a:avLst/>
              <a:gdLst/>
              <a:ahLst/>
              <a:cxnLst/>
              <a:rect l="l" t="t" r="r" b="b"/>
              <a:pathLst>
                <a:path w="3040379" h="866139">
                  <a:moveTo>
                    <a:pt x="76631" y="700811"/>
                  </a:moveTo>
                  <a:lnTo>
                    <a:pt x="75399" y="696988"/>
                  </a:lnTo>
                  <a:lnTo>
                    <a:pt x="35204" y="676300"/>
                  </a:lnTo>
                  <a:lnTo>
                    <a:pt x="27292" y="672223"/>
                  </a:lnTo>
                  <a:lnTo>
                    <a:pt x="57150" y="664806"/>
                  </a:lnTo>
                  <a:lnTo>
                    <a:pt x="54089" y="652487"/>
                  </a:lnTo>
                  <a:lnTo>
                    <a:pt x="24231" y="659904"/>
                  </a:lnTo>
                  <a:lnTo>
                    <a:pt x="55156" y="615505"/>
                  </a:lnTo>
                  <a:lnTo>
                    <a:pt x="54444" y="611543"/>
                  </a:lnTo>
                  <a:lnTo>
                    <a:pt x="48691" y="607529"/>
                  </a:lnTo>
                  <a:lnTo>
                    <a:pt x="44742" y="608241"/>
                  </a:lnTo>
                  <a:lnTo>
                    <a:pt x="0" y="672465"/>
                  </a:lnTo>
                  <a:lnTo>
                    <a:pt x="69596" y="708279"/>
                  </a:lnTo>
                  <a:lnTo>
                    <a:pt x="73418" y="707047"/>
                  </a:lnTo>
                  <a:lnTo>
                    <a:pt x="76631" y="700811"/>
                  </a:lnTo>
                  <a:close/>
                </a:path>
                <a:path w="3040379" h="866139">
                  <a:moveTo>
                    <a:pt x="143433" y="643369"/>
                  </a:moveTo>
                  <a:lnTo>
                    <a:pt x="140373" y="631050"/>
                  </a:lnTo>
                  <a:lnTo>
                    <a:pt x="91071" y="643293"/>
                  </a:lnTo>
                  <a:lnTo>
                    <a:pt x="94132" y="655624"/>
                  </a:lnTo>
                  <a:lnTo>
                    <a:pt x="143433" y="643369"/>
                  </a:lnTo>
                  <a:close/>
                </a:path>
                <a:path w="3040379" h="866139">
                  <a:moveTo>
                    <a:pt x="229704" y="621931"/>
                  </a:moveTo>
                  <a:lnTo>
                    <a:pt x="226644" y="609612"/>
                  </a:lnTo>
                  <a:lnTo>
                    <a:pt x="177342" y="621855"/>
                  </a:lnTo>
                  <a:lnTo>
                    <a:pt x="180403" y="634187"/>
                  </a:lnTo>
                  <a:lnTo>
                    <a:pt x="229704" y="621931"/>
                  </a:lnTo>
                  <a:close/>
                </a:path>
                <a:path w="3040379" h="866139">
                  <a:moveTo>
                    <a:pt x="315988" y="600494"/>
                  </a:moveTo>
                  <a:lnTo>
                    <a:pt x="312915" y="588175"/>
                  </a:lnTo>
                  <a:lnTo>
                    <a:pt x="263613" y="600417"/>
                  </a:lnTo>
                  <a:lnTo>
                    <a:pt x="266687" y="612749"/>
                  </a:lnTo>
                  <a:lnTo>
                    <a:pt x="315988" y="600494"/>
                  </a:lnTo>
                  <a:close/>
                </a:path>
                <a:path w="3040379" h="866139">
                  <a:moveTo>
                    <a:pt x="402259" y="579056"/>
                  </a:moveTo>
                  <a:lnTo>
                    <a:pt x="399199" y="566737"/>
                  </a:lnTo>
                  <a:lnTo>
                    <a:pt x="349897" y="578980"/>
                  </a:lnTo>
                  <a:lnTo>
                    <a:pt x="352958" y="591312"/>
                  </a:lnTo>
                  <a:lnTo>
                    <a:pt x="402259" y="579056"/>
                  </a:lnTo>
                  <a:close/>
                </a:path>
                <a:path w="3040379" h="866139">
                  <a:moveTo>
                    <a:pt x="488543" y="557618"/>
                  </a:moveTo>
                  <a:lnTo>
                    <a:pt x="485470" y="545299"/>
                  </a:lnTo>
                  <a:lnTo>
                    <a:pt x="436168" y="557542"/>
                  </a:lnTo>
                  <a:lnTo>
                    <a:pt x="439242" y="569874"/>
                  </a:lnTo>
                  <a:lnTo>
                    <a:pt x="488543" y="557618"/>
                  </a:lnTo>
                  <a:close/>
                </a:path>
                <a:path w="3040379" h="866139">
                  <a:moveTo>
                    <a:pt x="574814" y="536194"/>
                  </a:moveTo>
                  <a:lnTo>
                    <a:pt x="571754" y="523862"/>
                  </a:lnTo>
                  <a:lnTo>
                    <a:pt x="522452" y="536117"/>
                  </a:lnTo>
                  <a:lnTo>
                    <a:pt x="525513" y="548436"/>
                  </a:lnTo>
                  <a:lnTo>
                    <a:pt x="574814" y="536194"/>
                  </a:lnTo>
                  <a:close/>
                </a:path>
                <a:path w="3040379" h="866139">
                  <a:moveTo>
                    <a:pt x="661085" y="514756"/>
                  </a:moveTo>
                  <a:lnTo>
                    <a:pt x="658025" y="502424"/>
                  </a:lnTo>
                  <a:lnTo>
                    <a:pt x="608723" y="514680"/>
                  </a:lnTo>
                  <a:lnTo>
                    <a:pt x="611784" y="526999"/>
                  </a:lnTo>
                  <a:lnTo>
                    <a:pt x="661085" y="514756"/>
                  </a:lnTo>
                  <a:close/>
                </a:path>
                <a:path w="3040379" h="866139">
                  <a:moveTo>
                    <a:pt x="747369" y="493318"/>
                  </a:moveTo>
                  <a:lnTo>
                    <a:pt x="744308" y="480987"/>
                  </a:lnTo>
                  <a:lnTo>
                    <a:pt x="695007" y="493242"/>
                  </a:lnTo>
                  <a:lnTo>
                    <a:pt x="698068" y="505561"/>
                  </a:lnTo>
                  <a:lnTo>
                    <a:pt x="747369" y="493318"/>
                  </a:lnTo>
                  <a:close/>
                </a:path>
                <a:path w="3040379" h="866139">
                  <a:moveTo>
                    <a:pt x="833640" y="471881"/>
                  </a:moveTo>
                  <a:lnTo>
                    <a:pt x="830580" y="459549"/>
                  </a:lnTo>
                  <a:lnTo>
                    <a:pt x="781278" y="471805"/>
                  </a:lnTo>
                  <a:lnTo>
                    <a:pt x="784339" y="484124"/>
                  </a:lnTo>
                  <a:lnTo>
                    <a:pt x="833640" y="471881"/>
                  </a:lnTo>
                  <a:close/>
                </a:path>
                <a:path w="3040379" h="866139">
                  <a:moveTo>
                    <a:pt x="919924" y="450443"/>
                  </a:moveTo>
                  <a:lnTo>
                    <a:pt x="916863" y="438111"/>
                  </a:lnTo>
                  <a:lnTo>
                    <a:pt x="867562" y="450367"/>
                  </a:lnTo>
                  <a:lnTo>
                    <a:pt x="870623" y="462686"/>
                  </a:lnTo>
                  <a:lnTo>
                    <a:pt x="919924" y="450443"/>
                  </a:lnTo>
                  <a:close/>
                </a:path>
                <a:path w="3040379" h="866139">
                  <a:moveTo>
                    <a:pt x="978344" y="719645"/>
                  </a:moveTo>
                  <a:lnTo>
                    <a:pt x="965644" y="719645"/>
                  </a:lnTo>
                  <a:lnTo>
                    <a:pt x="965644" y="770445"/>
                  </a:lnTo>
                  <a:lnTo>
                    <a:pt x="978344" y="770445"/>
                  </a:lnTo>
                  <a:lnTo>
                    <a:pt x="978344" y="719645"/>
                  </a:lnTo>
                  <a:close/>
                </a:path>
                <a:path w="3040379" h="866139">
                  <a:moveTo>
                    <a:pt x="978344" y="630745"/>
                  </a:moveTo>
                  <a:lnTo>
                    <a:pt x="965644" y="630745"/>
                  </a:lnTo>
                  <a:lnTo>
                    <a:pt x="965644" y="681545"/>
                  </a:lnTo>
                  <a:lnTo>
                    <a:pt x="978344" y="681545"/>
                  </a:lnTo>
                  <a:lnTo>
                    <a:pt x="978344" y="630745"/>
                  </a:lnTo>
                  <a:close/>
                </a:path>
                <a:path w="3040379" h="866139">
                  <a:moveTo>
                    <a:pt x="978344" y="541845"/>
                  </a:moveTo>
                  <a:lnTo>
                    <a:pt x="965644" y="541845"/>
                  </a:lnTo>
                  <a:lnTo>
                    <a:pt x="965644" y="592645"/>
                  </a:lnTo>
                  <a:lnTo>
                    <a:pt x="978344" y="592645"/>
                  </a:lnTo>
                  <a:lnTo>
                    <a:pt x="978344" y="541845"/>
                  </a:lnTo>
                  <a:close/>
                </a:path>
                <a:path w="3040379" h="866139">
                  <a:moveTo>
                    <a:pt x="978344" y="452945"/>
                  </a:moveTo>
                  <a:lnTo>
                    <a:pt x="965644" y="452945"/>
                  </a:lnTo>
                  <a:lnTo>
                    <a:pt x="965644" y="503745"/>
                  </a:lnTo>
                  <a:lnTo>
                    <a:pt x="978344" y="503745"/>
                  </a:lnTo>
                  <a:lnTo>
                    <a:pt x="978344" y="452945"/>
                  </a:lnTo>
                  <a:close/>
                </a:path>
                <a:path w="3040379" h="866139">
                  <a:moveTo>
                    <a:pt x="978344" y="364045"/>
                  </a:moveTo>
                  <a:lnTo>
                    <a:pt x="965644" y="364045"/>
                  </a:lnTo>
                  <a:lnTo>
                    <a:pt x="965644" y="414845"/>
                  </a:lnTo>
                  <a:lnTo>
                    <a:pt x="978344" y="414845"/>
                  </a:lnTo>
                  <a:lnTo>
                    <a:pt x="978344" y="364045"/>
                  </a:lnTo>
                  <a:close/>
                </a:path>
                <a:path w="3040379" h="866139">
                  <a:moveTo>
                    <a:pt x="978344" y="275145"/>
                  </a:moveTo>
                  <a:lnTo>
                    <a:pt x="965644" y="275145"/>
                  </a:lnTo>
                  <a:lnTo>
                    <a:pt x="965644" y="325945"/>
                  </a:lnTo>
                  <a:lnTo>
                    <a:pt x="978344" y="325945"/>
                  </a:lnTo>
                  <a:lnTo>
                    <a:pt x="978344" y="275145"/>
                  </a:lnTo>
                  <a:close/>
                </a:path>
                <a:path w="3040379" h="866139">
                  <a:moveTo>
                    <a:pt x="978344" y="186245"/>
                  </a:moveTo>
                  <a:lnTo>
                    <a:pt x="965644" y="186245"/>
                  </a:lnTo>
                  <a:lnTo>
                    <a:pt x="965644" y="237045"/>
                  </a:lnTo>
                  <a:lnTo>
                    <a:pt x="978344" y="237045"/>
                  </a:lnTo>
                  <a:lnTo>
                    <a:pt x="978344" y="186245"/>
                  </a:lnTo>
                  <a:close/>
                </a:path>
                <a:path w="3040379" h="866139">
                  <a:moveTo>
                    <a:pt x="978344" y="97345"/>
                  </a:moveTo>
                  <a:lnTo>
                    <a:pt x="965644" y="97345"/>
                  </a:lnTo>
                  <a:lnTo>
                    <a:pt x="965644" y="148145"/>
                  </a:lnTo>
                  <a:lnTo>
                    <a:pt x="978344" y="148145"/>
                  </a:lnTo>
                  <a:lnTo>
                    <a:pt x="978344" y="97345"/>
                  </a:lnTo>
                  <a:close/>
                </a:path>
                <a:path w="3040379" h="866139">
                  <a:moveTo>
                    <a:pt x="978344" y="8445"/>
                  </a:moveTo>
                  <a:lnTo>
                    <a:pt x="965644" y="8445"/>
                  </a:lnTo>
                  <a:lnTo>
                    <a:pt x="965644" y="59245"/>
                  </a:lnTo>
                  <a:lnTo>
                    <a:pt x="978344" y="59245"/>
                  </a:lnTo>
                  <a:lnTo>
                    <a:pt x="978344" y="8445"/>
                  </a:lnTo>
                  <a:close/>
                </a:path>
                <a:path w="3040379" h="866139">
                  <a:moveTo>
                    <a:pt x="1022667" y="852995"/>
                  </a:moveTo>
                  <a:lnTo>
                    <a:pt x="978344" y="852995"/>
                  </a:lnTo>
                  <a:lnTo>
                    <a:pt x="978344" y="808545"/>
                  </a:lnTo>
                  <a:lnTo>
                    <a:pt x="965644" y="808545"/>
                  </a:lnTo>
                  <a:lnTo>
                    <a:pt x="965644" y="859345"/>
                  </a:lnTo>
                  <a:lnTo>
                    <a:pt x="971994" y="859345"/>
                  </a:lnTo>
                  <a:lnTo>
                    <a:pt x="971994" y="865695"/>
                  </a:lnTo>
                  <a:lnTo>
                    <a:pt x="1022667" y="865695"/>
                  </a:lnTo>
                  <a:lnTo>
                    <a:pt x="1022667" y="859345"/>
                  </a:lnTo>
                  <a:lnTo>
                    <a:pt x="1022667" y="852995"/>
                  </a:lnTo>
                  <a:close/>
                </a:path>
                <a:path w="3040379" h="866139">
                  <a:moveTo>
                    <a:pt x="1058799" y="0"/>
                  </a:moveTo>
                  <a:lnTo>
                    <a:pt x="1007999" y="0"/>
                  </a:lnTo>
                  <a:lnTo>
                    <a:pt x="1007999" y="12700"/>
                  </a:lnTo>
                  <a:lnTo>
                    <a:pt x="1058799" y="12700"/>
                  </a:lnTo>
                  <a:lnTo>
                    <a:pt x="1058799" y="0"/>
                  </a:lnTo>
                  <a:close/>
                </a:path>
                <a:path w="3040379" h="866139">
                  <a:moveTo>
                    <a:pt x="1111567" y="852995"/>
                  </a:moveTo>
                  <a:lnTo>
                    <a:pt x="1060767" y="852995"/>
                  </a:lnTo>
                  <a:lnTo>
                    <a:pt x="1060767" y="865695"/>
                  </a:lnTo>
                  <a:lnTo>
                    <a:pt x="1111567" y="865695"/>
                  </a:lnTo>
                  <a:lnTo>
                    <a:pt x="1111567" y="852995"/>
                  </a:lnTo>
                  <a:close/>
                </a:path>
                <a:path w="3040379" h="866139">
                  <a:moveTo>
                    <a:pt x="1147699" y="0"/>
                  </a:moveTo>
                  <a:lnTo>
                    <a:pt x="1096899" y="0"/>
                  </a:lnTo>
                  <a:lnTo>
                    <a:pt x="1096899" y="12700"/>
                  </a:lnTo>
                  <a:lnTo>
                    <a:pt x="1147699" y="12700"/>
                  </a:lnTo>
                  <a:lnTo>
                    <a:pt x="1147699" y="0"/>
                  </a:lnTo>
                  <a:close/>
                </a:path>
                <a:path w="3040379" h="866139">
                  <a:moveTo>
                    <a:pt x="1200467" y="852995"/>
                  </a:moveTo>
                  <a:lnTo>
                    <a:pt x="1149667" y="852995"/>
                  </a:lnTo>
                  <a:lnTo>
                    <a:pt x="1149667" y="865695"/>
                  </a:lnTo>
                  <a:lnTo>
                    <a:pt x="1200467" y="865695"/>
                  </a:lnTo>
                  <a:lnTo>
                    <a:pt x="1200467" y="852995"/>
                  </a:lnTo>
                  <a:close/>
                </a:path>
                <a:path w="3040379" h="866139">
                  <a:moveTo>
                    <a:pt x="1236599" y="0"/>
                  </a:moveTo>
                  <a:lnTo>
                    <a:pt x="1185799" y="0"/>
                  </a:lnTo>
                  <a:lnTo>
                    <a:pt x="1185799" y="12700"/>
                  </a:lnTo>
                  <a:lnTo>
                    <a:pt x="1236599" y="12700"/>
                  </a:lnTo>
                  <a:lnTo>
                    <a:pt x="1236599" y="0"/>
                  </a:lnTo>
                  <a:close/>
                </a:path>
                <a:path w="3040379" h="866139">
                  <a:moveTo>
                    <a:pt x="1289367" y="852995"/>
                  </a:moveTo>
                  <a:lnTo>
                    <a:pt x="1238567" y="852995"/>
                  </a:lnTo>
                  <a:lnTo>
                    <a:pt x="1238567" y="865695"/>
                  </a:lnTo>
                  <a:lnTo>
                    <a:pt x="1289367" y="865695"/>
                  </a:lnTo>
                  <a:lnTo>
                    <a:pt x="1289367" y="852995"/>
                  </a:lnTo>
                  <a:close/>
                </a:path>
                <a:path w="3040379" h="866139">
                  <a:moveTo>
                    <a:pt x="1325499" y="0"/>
                  </a:moveTo>
                  <a:lnTo>
                    <a:pt x="1274699" y="0"/>
                  </a:lnTo>
                  <a:lnTo>
                    <a:pt x="1274699" y="12700"/>
                  </a:lnTo>
                  <a:lnTo>
                    <a:pt x="1325499" y="12700"/>
                  </a:lnTo>
                  <a:lnTo>
                    <a:pt x="1325499" y="0"/>
                  </a:lnTo>
                  <a:close/>
                </a:path>
                <a:path w="3040379" h="866139">
                  <a:moveTo>
                    <a:pt x="1378267" y="852995"/>
                  </a:moveTo>
                  <a:lnTo>
                    <a:pt x="1327467" y="852995"/>
                  </a:lnTo>
                  <a:lnTo>
                    <a:pt x="1327467" y="865695"/>
                  </a:lnTo>
                  <a:lnTo>
                    <a:pt x="1378267" y="865695"/>
                  </a:lnTo>
                  <a:lnTo>
                    <a:pt x="1378267" y="852995"/>
                  </a:lnTo>
                  <a:close/>
                </a:path>
                <a:path w="3040379" h="866139">
                  <a:moveTo>
                    <a:pt x="1414399" y="0"/>
                  </a:moveTo>
                  <a:lnTo>
                    <a:pt x="1363599" y="0"/>
                  </a:lnTo>
                  <a:lnTo>
                    <a:pt x="1363599" y="12700"/>
                  </a:lnTo>
                  <a:lnTo>
                    <a:pt x="1414399" y="12700"/>
                  </a:lnTo>
                  <a:lnTo>
                    <a:pt x="1414399" y="0"/>
                  </a:lnTo>
                  <a:close/>
                </a:path>
                <a:path w="3040379" h="866139">
                  <a:moveTo>
                    <a:pt x="1467167" y="852995"/>
                  </a:moveTo>
                  <a:lnTo>
                    <a:pt x="1416367" y="852995"/>
                  </a:lnTo>
                  <a:lnTo>
                    <a:pt x="1416367" y="865695"/>
                  </a:lnTo>
                  <a:lnTo>
                    <a:pt x="1467167" y="865695"/>
                  </a:lnTo>
                  <a:lnTo>
                    <a:pt x="1467167" y="852995"/>
                  </a:lnTo>
                  <a:close/>
                </a:path>
                <a:path w="3040379" h="866139">
                  <a:moveTo>
                    <a:pt x="1503299" y="0"/>
                  </a:moveTo>
                  <a:lnTo>
                    <a:pt x="1452499" y="0"/>
                  </a:lnTo>
                  <a:lnTo>
                    <a:pt x="1452499" y="12700"/>
                  </a:lnTo>
                  <a:lnTo>
                    <a:pt x="1503299" y="12700"/>
                  </a:lnTo>
                  <a:lnTo>
                    <a:pt x="1503299" y="0"/>
                  </a:lnTo>
                  <a:close/>
                </a:path>
                <a:path w="3040379" h="866139">
                  <a:moveTo>
                    <a:pt x="1556067" y="852995"/>
                  </a:moveTo>
                  <a:lnTo>
                    <a:pt x="1505267" y="852995"/>
                  </a:lnTo>
                  <a:lnTo>
                    <a:pt x="1505267" y="865695"/>
                  </a:lnTo>
                  <a:lnTo>
                    <a:pt x="1556067" y="865695"/>
                  </a:lnTo>
                  <a:lnTo>
                    <a:pt x="1556067" y="852995"/>
                  </a:lnTo>
                  <a:close/>
                </a:path>
                <a:path w="3040379" h="866139">
                  <a:moveTo>
                    <a:pt x="1592199" y="0"/>
                  </a:moveTo>
                  <a:lnTo>
                    <a:pt x="1541399" y="0"/>
                  </a:lnTo>
                  <a:lnTo>
                    <a:pt x="1541399" y="12700"/>
                  </a:lnTo>
                  <a:lnTo>
                    <a:pt x="1592199" y="12700"/>
                  </a:lnTo>
                  <a:lnTo>
                    <a:pt x="1592199" y="0"/>
                  </a:lnTo>
                  <a:close/>
                </a:path>
                <a:path w="3040379" h="866139">
                  <a:moveTo>
                    <a:pt x="1644967" y="852995"/>
                  </a:moveTo>
                  <a:lnTo>
                    <a:pt x="1594167" y="852995"/>
                  </a:lnTo>
                  <a:lnTo>
                    <a:pt x="1594167" y="865695"/>
                  </a:lnTo>
                  <a:lnTo>
                    <a:pt x="1644967" y="865695"/>
                  </a:lnTo>
                  <a:lnTo>
                    <a:pt x="1644967" y="852995"/>
                  </a:lnTo>
                  <a:close/>
                </a:path>
                <a:path w="3040379" h="866139">
                  <a:moveTo>
                    <a:pt x="1681099" y="0"/>
                  </a:moveTo>
                  <a:lnTo>
                    <a:pt x="1630299" y="0"/>
                  </a:lnTo>
                  <a:lnTo>
                    <a:pt x="1630299" y="12700"/>
                  </a:lnTo>
                  <a:lnTo>
                    <a:pt x="1681099" y="12700"/>
                  </a:lnTo>
                  <a:lnTo>
                    <a:pt x="1681099" y="0"/>
                  </a:lnTo>
                  <a:close/>
                </a:path>
                <a:path w="3040379" h="866139">
                  <a:moveTo>
                    <a:pt x="1733867" y="852995"/>
                  </a:moveTo>
                  <a:lnTo>
                    <a:pt x="1683067" y="852995"/>
                  </a:lnTo>
                  <a:lnTo>
                    <a:pt x="1683067" y="865695"/>
                  </a:lnTo>
                  <a:lnTo>
                    <a:pt x="1733867" y="865695"/>
                  </a:lnTo>
                  <a:lnTo>
                    <a:pt x="1733867" y="852995"/>
                  </a:lnTo>
                  <a:close/>
                </a:path>
                <a:path w="3040379" h="866139">
                  <a:moveTo>
                    <a:pt x="1769999" y="0"/>
                  </a:moveTo>
                  <a:lnTo>
                    <a:pt x="1719199" y="0"/>
                  </a:lnTo>
                  <a:lnTo>
                    <a:pt x="1719199" y="12700"/>
                  </a:lnTo>
                  <a:lnTo>
                    <a:pt x="1769999" y="12700"/>
                  </a:lnTo>
                  <a:lnTo>
                    <a:pt x="1769999" y="0"/>
                  </a:lnTo>
                  <a:close/>
                </a:path>
                <a:path w="3040379" h="866139">
                  <a:moveTo>
                    <a:pt x="1822767" y="852995"/>
                  </a:moveTo>
                  <a:lnTo>
                    <a:pt x="1771967" y="852995"/>
                  </a:lnTo>
                  <a:lnTo>
                    <a:pt x="1771967" y="865695"/>
                  </a:lnTo>
                  <a:lnTo>
                    <a:pt x="1822767" y="865695"/>
                  </a:lnTo>
                  <a:lnTo>
                    <a:pt x="1822767" y="852995"/>
                  </a:lnTo>
                  <a:close/>
                </a:path>
                <a:path w="3040379" h="866139">
                  <a:moveTo>
                    <a:pt x="1858899" y="0"/>
                  </a:moveTo>
                  <a:lnTo>
                    <a:pt x="1808099" y="0"/>
                  </a:lnTo>
                  <a:lnTo>
                    <a:pt x="1808099" y="12700"/>
                  </a:lnTo>
                  <a:lnTo>
                    <a:pt x="1858899" y="12700"/>
                  </a:lnTo>
                  <a:lnTo>
                    <a:pt x="1858899" y="0"/>
                  </a:lnTo>
                  <a:close/>
                </a:path>
                <a:path w="3040379" h="866139">
                  <a:moveTo>
                    <a:pt x="1911667" y="852995"/>
                  </a:moveTo>
                  <a:lnTo>
                    <a:pt x="1860867" y="852995"/>
                  </a:lnTo>
                  <a:lnTo>
                    <a:pt x="1860867" y="865695"/>
                  </a:lnTo>
                  <a:lnTo>
                    <a:pt x="1911667" y="865695"/>
                  </a:lnTo>
                  <a:lnTo>
                    <a:pt x="1911667" y="852995"/>
                  </a:lnTo>
                  <a:close/>
                </a:path>
                <a:path w="3040379" h="866139">
                  <a:moveTo>
                    <a:pt x="1947799" y="0"/>
                  </a:moveTo>
                  <a:lnTo>
                    <a:pt x="1896999" y="0"/>
                  </a:lnTo>
                  <a:lnTo>
                    <a:pt x="1896999" y="12700"/>
                  </a:lnTo>
                  <a:lnTo>
                    <a:pt x="1947799" y="12700"/>
                  </a:lnTo>
                  <a:lnTo>
                    <a:pt x="1947799" y="0"/>
                  </a:lnTo>
                  <a:close/>
                </a:path>
                <a:path w="3040379" h="866139">
                  <a:moveTo>
                    <a:pt x="2000567" y="852995"/>
                  </a:moveTo>
                  <a:lnTo>
                    <a:pt x="1949767" y="852995"/>
                  </a:lnTo>
                  <a:lnTo>
                    <a:pt x="1949767" y="865695"/>
                  </a:lnTo>
                  <a:lnTo>
                    <a:pt x="2000567" y="865695"/>
                  </a:lnTo>
                  <a:lnTo>
                    <a:pt x="2000567" y="852995"/>
                  </a:lnTo>
                  <a:close/>
                </a:path>
                <a:path w="3040379" h="866139">
                  <a:moveTo>
                    <a:pt x="2036699" y="0"/>
                  </a:moveTo>
                  <a:lnTo>
                    <a:pt x="1985899" y="0"/>
                  </a:lnTo>
                  <a:lnTo>
                    <a:pt x="1985899" y="12700"/>
                  </a:lnTo>
                  <a:lnTo>
                    <a:pt x="2036699" y="12700"/>
                  </a:lnTo>
                  <a:lnTo>
                    <a:pt x="2036699" y="0"/>
                  </a:lnTo>
                  <a:close/>
                </a:path>
                <a:path w="3040379" h="866139">
                  <a:moveTo>
                    <a:pt x="2089467" y="852995"/>
                  </a:moveTo>
                  <a:lnTo>
                    <a:pt x="2038667" y="852995"/>
                  </a:lnTo>
                  <a:lnTo>
                    <a:pt x="2038667" y="865695"/>
                  </a:lnTo>
                  <a:lnTo>
                    <a:pt x="2089467" y="865695"/>
                  </a:lnTo>
                  <a:lnTo>
                    <a:pt x="2089467" y="852995"/>
                  </a:lnTo>
                  <a:close/>
                </a:path>
                <a:path w="3040379" h="866139">
                  <a:moveTo>
                    <a:pt x="2125599" y="0"/>
                  </a:moveTo>
                  <a:lnTo>
                    <a:pt x="2074799" y="0"/>
                  </a:lnTo>
                  <a:lnTo>
                    <a:pt x="2074799" y="12700"/>
                  </a:lnTo>
                  <a:lnTo>
                    <a:pt x="2125599" y="12700"/>
                  </a:lnTo>
                  <a:lnTo>
                    <a:pt x="2125599" y="0"/>
                  </a:lnTo>
                  <a:close/>
                </a:path>
                <a:path w="3040379" h="866139">
                  <a:moveTo>
                    <a:pt x="2178367" y="852995"/>
                  </a:moveTo>
                  <a:lnTo>
                    <a:pt x="2127567" y="852995"/>
                  </a:lnTo>
                  <a:lnTo>
                    <a:pt x="2127567" y="865695"/>
                  </a:lnTo>
                  <a:lnTo>
                    <a:pt x="2178367" y="865695"/>
                  </a:lnTo>
                  <a:lnTo>
                    <a:pt x="2178367" y="852995"/>
                  </a:lnTo>
                  <a:close/>
                </a:path>
                <a:path w="3040379" h="866139">
                  <a:moveTo>
                    <a:pt x="2214499" y="0"/>
                  </a:moveTo>
                  <a:lnTo>
                    <a:pt x="2163699" y="0"/>
                  </a:lnTo>
                  <a:lnTo>
                    <a:pt x="2163699" y="12700"/>
                  </a:lnTo>
                  <a:lnTo>
                    <a:pt x="2214499" y="12700"/>
                  </a:lnTo>
                  <a:lnTo>
                    <a:pt x="2214499" y="0"/>
                  </a:lnTo>
                  <a:close/>
                </a:path>
                <a:path w="3040379" h="866139">
                  <a:moveTo>
                    <a:pt x="2267267" y="852995"/>
                  </a:moveTo>
                  <a:lnTo>
                    <a:pt x="2216467" y="852995"/>
                  </a:lnTo>
                  <a:lnTo>
                    <a:pt x="2216467" y="865695"/>
                  </a:lnTo>
                  <a:lnTo>
                    <a:pt x="2267267" y="865695"/>
                  </a:lnTo>
                  <a:lnTo>
                    <a:pt x="2267267" y="852995"/>
                  </a:lnTo>
                  <a:close/>
                </a:path>
                <a:path w="3040379" h="866139">
                  <a:moveTo>
                    <a:pt x="2303399" y="0"/>
                  </a:moveTo>
                  <a:lnTo>
                    <a:pt x="2252599" y="0"/>
                  </a:lnTo>
                  <a:lnTo>
                    <a:pt x="2252599" y="12700"/>
                  </a:lnTo>
                  <a:lnTo>
                    <a:pt x="2303399" y="12700"/>
                  </a:lnTo>
                  <a:lnTo>
                    <a:pt x="2303399" y="0"/>
                  </a:lnTo>
                  <a:close/>
                </a:path>
                <a:path w="3040379" h="866139">
                  <a:moveTo>
                    <a:pt x="2356167" y="852995"/>
                  </a:moveTo>
                  <a:lnTo>
                    <a:pt x="2305367" y="852995"/>
                  </a:lnTo>
                  <a:lnTo>
                    <a:pt x="2305367" y="865695"/>
                  </a:lnTo>
                  <a:lnTo>
                    <a:pt x="2356167" y="865695"/>
                  </a:lnTo>
                  <a:lnTo>
                    <a:pt x="2356167" y="852995"/>
                  </a:lnTo>
                  <a:close/>
                </a:path>
                <a:path w="3040379" h="866139">
                  <a:moveTo>
                    <a:pt x="2392299" y="0"/>
                  </a:moveTo>
                  <a:lnTo>
                    <a:pt x="2341499" y="0"/>
                  </a:lnTo>
                  <a:lnTo>
                    <a:pt x="2341499" y="12700"/>
                  </a:lnTo>
                  <a:lnTo>
                    <a:pt x="2392299" y="12700"/>
                  </a:lnTo>
                  <a:lnTo>
                    <a:pt x="2392299" y="0"/>
                  </a:lnTo>
                  <a:close/>
                </a:path>
                <a:path w="3040379" h="866139">
                  <a:moveTo>
                    <a:pt x="2445067" y="852995"/>
                  </a:moveTo>
                  <a:lnTo>
                    <a:pt x="2394267" y="852995"/>
                  </a:lnTo>
                  <a:lnTo>
                    <a:pt x="2394267" y="865695"/>
                  </a:lnTo>
                  <a:lnTo>
                    <a:pt x="2445067" y="865695"/>
                  </a:lnTo>
                  <a:lnTo>
                    <a:pt x="2445067" y="852995"/>
                  </a:lnTo>
                  <a:close/>
                </a:path>
                <a:path w="3040379" h="866139">
                  <a:moveTo>
                    <a:pt x="2481199" y="0"/>
                  </a:moveTo>
                  <a:lnTo>
                    <a:pt x="2430399" y="0"/>
                  </a:lnTo>
                  <a:lnTo>
                    <a:pt x="2430399" y="12700"/>
                  </a:lnTo>
                  <a:lnTo>
                    <a:pt x="2481199" y="12700"/>
                  </a:lnTo>
                  <a:lnTo>
                    <a:pt x="2481199" y="0"/>
                  </a:lnTo>
                  <a:close/>
                </a:path>
                <a:path w="3040379" h="866139">
                  <a:moveTo>
                    <a:pt x="2533967" y="852995"/>
                  </a:moveTo>
                  <a:lnTo>
                    <a:pt x="2483167" y="852995"/>
                  </a:lnTo>
                  <a:lnTo>
                    <a:pt x="2483167" y="865695"/>
                  </a:lnTo>
                  <a:lnTo>
                    <a:pt x="2533967" y="865695"/>
                  </a:lnTo>
                  <a:lnTo>
                    <a:pt x="2533967" y="852995"/>
                  </a:lnTo>
                  <a:close/>
                </a:path>
                <a:path w="3040379" h="866139">
                  <a:moveTo>
                    <a:pt x="2570099" y="0"/>
                  </a:moveTo>
                  <a:lnTo>
                    <a:pt x="2519299" y="0"/>
                  </a:lnTo>
                  <a:lnTo>
                    <a:pt x="2519299" y="12700"/>
                  </a:lnTo>
                  <a:lnTo>
                    <a:pt x="2570099" y="12700"/>
                  </a:lnTo>
                  <a:lnTo>
                    <a:pt x="2570099" y="0"/>
                  </a:lnTo>
                  <a:close/>
                </a:path>
                <a:path w="3040379" h="866139">
                  <a:moveTo>
                    <a:pt x="2622867" y="852995"/>
                  </a:moveTo>
                  <a:lnTo>
                    <a:pt x="2572067" y="852995"/>
                  </a:lnTo>
                  <a:lnTo>
                    <a:pt x="2572067" y="865695"/>
                  </a:lnTo>
                  <a:lnTo>
                    <a:pt x="2622867" y="865695"/>
                  </a:lnTo>
                  <a:lnTo>
                    <a:pt x="2622867" y="852995"/>
                  </a:lnTo>
                  <a:close/>
                </a:path>
                <a:path w="3040379" h="866139">
                  <a:moveTo>
                    <a:pt x="2658999" y="0"/>
                  </a:moveTo>
                  <a:lnTo>
                    <a:pt x="2608199" y="0"/>
                  </a:lnTo>
                  <a:lnTo>
                    <a:pt x="2608199" y="12700"/>
                  </a:lnTo>
                  <a:lnTo>
                    <a:pt x="2658999" y="12700"/>
                  </a:lnTo>
                  <a:lnTo>
                    <a:pt x="2658999" y="0"/>
                  </a:lnTo>
                  <a:close/>
                </a:path>
                <a:path w="3040379" h="866139">
                  <a:moveTo>
                    <a:pt x="2711767" y="852995"/>
                  </a:moveTo>
                  <a:lnTo>
                    <a:pt x="2660967" y="852995"/>
                  </a:lnTo>
                  <a:lnTo>
                    <a:pt x="2660967" y="865695"/>
                  </a:lnTo>
                  <a:lnTo>
                    <a:pt x="2711767" y="865695"/>
                  </a:lnTo>
                  <a:lnTo>
                    <a:pt x="2711767" y="852995"/>
                  </a:lnTo>
                  <a:close/>
                </a:path>
                <a:path w="3040379" h="866139">
                  <a:moveTo>
                    <a:pt x="2747899" y="0"/>
                  </a:moveTo>
                  <a:lnTo>
                    <a:pt x="2697099" y="0"/>
                  </a:lnTo>
                  <a:lnTo>
                    <a:pt x="2697099" y="12700"/>
                  </a:lnTo>
                  <a:lnTo>
                    <a:pt x="2747899" y="12700"/>
                  </a:lnTo>
                  <a:lnTo>
                    <a:pt x="2747899" y="0"/>
                  </a:lnTo>
                  <a:close/>
                </a:path>
                <a:path w="3040379" h="866139">
                  <a:moveTo>
                    <a:pt x="2800667" y="852995"/>
                  </a:moveTo>
                  <a:lnTo>
                    <a:pt x="2749867" y="852995"/>
                  </a:lnTo>
                  <a:lnTo>
                    <a:pt x="2749867" y="865695"/>
                  </a:lnTo>
                  <a:lnTo>
                    <a:pt x="2800667" y="865695"/>
                  </a:lnTo>
                  <a:lnTo>
                    <a:pt x="2800667" y="852995"/>
                  </a:lnTo>
                  <a:close/>
                </a:path>
                <a:path w="3040379" h="866139">
                  <a:moveTo>
                    <a:pt x="2836799" y="0"/>
                  </a:moveTo>
                  <a:lnTo>
                    <a:pt x="2785999" y="0"/>
                  </a:lnTo>
                  <a:lnTo>
                    <a:pt x="2785999" y="12700"/>
                  </a:lnTo>
                  <a:lnTo>
                    <a:pt x="2836799" y="12700"/>
                  </a:lnTo>
                  <a:lnTo>
                    <a:pt x="2836799" y="0"/>
                  </a:lnTo>
                  <a:close/>
                </a:path>
                <a:path w="3040379" h="866139">
                  <a:moveTo>
                    <a:pt x="2889567" y="852995"/>
                  </a:moveTo>
                  <a:lnTo>
                    <a:pt x="2838767" y="852995"/>
                  </a:lnTo>
                  <a:lnTo>
                    <a:pt x="2838767" y="865695"/>
                  </a:lnTo>
                  <a:lnTo>
                    <a:pt x="2889567" y="865695"/>
                  </a:lnTo>
                  <a:lnTo>
                    <a:pt x="2889567" y="852995"/>
                  </a:lnTo>
                  <a:close/>
                </a:path>
                <a:path w="3040379" h="866139">
                  <a:moveTo>
                    <a:pt x="2925699" y="0"/>
                  </a:moveTo>
                  <a:lnTo>
                    <a:pt x="2874899" y="0"/>
                  </a:lnTo>
                  <a:lnTo>
                    <a:pt x="2874899" y="12700"/>
                  </a:lnTo>
                  <a:lnTo>
                    <a:pt x="2925699" y="12700"/>
                  </a:lnTo>
                  <a:lnTo>
                    <a:pt x="2925699" y="0"/>
                  </a:lnTo>
                  <a:close/>
                </a:path>
                <a:path w="3040379" h="866139">
                  <a:moveTo>
                    <a:pt x="2978467" y="852995"/>
                  </a:moveTo>
                  <a:lnTo>
                    <a:pt x="2927667" y="852995"/>
                  </a:lnTo>
                  <a:lnTo>
                    <a:pt x="2927667" y="865695"/>
                  </a:lnTo>
                  <a:lnTo>
                    <a:pt x="2978467" y="865695"/>
                  </a:lnTo>
                  <a:lnTo>
                    <a:pt x="2978467" y="852995"/>
                  </a:lnTo>
                  <a:close/>
                </a:path>
                <a:path w="3040379" h="866139">
                  <a:moveTo>
                    <a:pt x="3014599" y="0"/>
                  </a:moveTo>
                  <a:lnTo>
                    <a:pt x="2963799" y="0"/>
                  </a:lnTo>
                  <a:lnTo>
                    <a:pt x="2963799" y="12700"/>
                  </a:lnTo>
                  <a:lnTo>
                    <a:pt x="3014599" y="12700"/>
                  </a:lnTo>
                  <a:lnTo>
                    <a:pt x="3014599" y="0"/>
                  </a:lnTo>
                  <a:close/>
                </a:path>
                <a:path w="3040379" h="866139">
                  <a:moveTo>
                    <a:pt x="3039935" y="825563"/>
                  </a:moveTo>
                  <a:lnTo>
                    <a:pt x="3027235" y="825563"/>
                  </a:lnTo>
                  <a:lnTo>
                    <a:pt x="3027235" y="852995"/>
                  </a:lnTo>
                  <a:lnTo>
                    <a:pt x="3016567" y="852995"/>
                  </a:lnTo>
                  <a:lnTo>
                    <a:pt x="3016567" y="865695"/>
                  </a:lnTo>
                  <a:lnTo>
                    <a:pt x="3039935" y="865695"/>
                  </a:lnTo>
                  <a:lnTo>
                    <a:pt x="3039935" y="859345"/>
                  </a:lnTo>
                  <a:lnTo>
                    <a:pt x="3039935" y="852995"/>
                  </a:lnTo>
                  <a:lnTo>
                    <a:pt x="3039935" y="825563"/>
                  </a:lnTo>
                  <a:close/>
                </a:path>
                <a:path w="3040379" h="866139">
                  <a:moveTo>
                    <a:pt x="3039935" y="736663"/>
                  </a:moveTo>
                  <a:lnTo>
                    <a:pt x="3027235" y="736663"/>
                  </a:lnTo>
                  <a:lnTo>
                    <a:pt x="3027235" y="787463"/>
                  </a:lnTo>
                  <a:lnTo>
                    <a:pt x="3039935" y="787463"/>
                  </a:lnTo>
                  <a:lnTo>
                    <a:pt x="3039935" y="736663"/>
                  </a:lnTo>
                  <a:close/>
                </a:path>
                <a:path w="3040379" h="866139">
                  <a:moveTo>
                    <a:pt x="3039935" y="647763"/>
                  </a:moveTo>
                  <a:lnTo>
                    <a:pt x="3027235" y="647763"/>
                  </a:lnTo>
                  <a:lnTo>
                    <a:pt x="3027235" y="698563"/>
                  </a:lnTo>
                  <a:lnTo>
                    <a:pt x="3039935" y="698563"/>
                  </a:lnTo>
                  <a:lnTo>
                    <a:pt x="3039935" y="647763"/>
                  </a:lnTo>
                  <a:close/>
                </a:path>
                <a:path w="3040379" h="866139">
                  <a:moveTo>
                    <a:pt x="3039935" y="558863"/>
                  </a:moveTo>
                  <a:lnTo>
                    <a:pt x="3027235" y="558863"/>
                  </a:lnTo>
                  <a:lnTo>
                    <a:pt x="3027235" y="609663"/>
                  </a:lnTo>
                  <a:lnTo>
                    <a:pt x="3039935" y="609663"/>
                  </a:lnTo>
                  <a:lnTo>
                    <a:pt x="3039935" y="558863"/>
                  </a:lnTo>
                  <a:close/>
                </a:path>
                <a:path w="3040379" h="866139">
                  <a:moveTo>
                    <a:pt x="3039935" y="469963"/>
                  </a:moveTo>
                  <a:lnTo>
                    <a:pt x="3027235" y="469963"/>
                  </a:lnTo>
                  <a:lnTo>
                    <a:pt x="3027235" y="520763"/>
                  </a:lnTo>
                  <a:lnTo>
                    <a:pt x="3039935" y="520763"/>
                  </a:lnTo>
                  <a:lnTo>
                    <a:pt x="3039935" y="469963"/>
                  </a:lnTo>
                  <a:close/>
                </a:path>
                <a:path w="3040379" h="866139">
                  <a:moveTo>
                    <a:pt x="3039935" y="381063"/>
                  </a:moveTo>
                  <a:lnTo>
                    <a:pt x="3027235" y="381063"/>
                  </a:lnTo>
                  <a:lnTo>
                    <a:pt x="3027235" y="431863"/>
                  </a:lnTo>
                  <a:lnTo>
                    <a:pt x="3039935" y="431863"/>
                  </a:lnTo>
                  <a:lnTo>
                    <a:pt x="3039935" y="381063"/>
                  </a:lnTo>
                  <a:close/>
                </a:path>
                <a:path w="3040379" h="866139">
                  <a:moveTo>
                    <a:pt x="3039935" y="292163"/>
                  </a:moveTo>
                  <a:lnTo>
                    <a:pt x="3027235" y="292163"/>
                  </a:lnTo>
                  <a:lnTo>
                    <a:pt x="3027235" y="342963"/>
                  </a:lnTo>
                  <a:lnTo>
                    <a:pt x="3039935" y="342963"/>
                  </a:lnTo>
                  <a:lnTo>
                    <a:pt x="3039935" y="292163"/>
                  </a:lnTo>
                  <a:close/>
                </a:path>
                <a:path w="3040379" h="866139">
                  <a:moveTo>
                    <a:pt x="3039935" y="203263"/>
                  </a:moveTo>
                  <a:lnTo>
                    <a:pt x="3027235" y="203263"/>
                  </a:lnTo>
                  <a:lnTo>
                    <a:pt x="3027235" y="254063"/>
                  </a:lnTo>
                  <a:lnTo>
                    <a:pt x="3039935" y="254063"/>
                  </a:lnTo>
                  <a:lnTo>
                    <a:pt x="3039935" y="203263"/>
                  </a:lnTo>
                  <a:close/>
                </a:path>
                <a:path w="3040379" h="866139">
                  <a:moveTo>
                    <a:pt x="3039935" y="114363"/>
                  </a:moveTo>
                  <a:lnTo>
                    <a:pt x="3027235" y="114363"/>
                  </a:lnTo>
                  <a:lnTo>
                    <a:pt x="3027235" y="165163"/>
                  </a:lnTo>
                  <a:lnTo>
                    <a:pt x="3039935" y="165163"/>
                  </a:lnTo>
                  <a:lnTo>
                    <a:pt x="3039935" y="114363"/>
                  </a:lnTo>
                  <a:close/>
                </a:path>
                <a:path w="3040379" h="866139">
                  <a:moveTo>
                    <a:pt x="3039935" y="25463"/>
                  </a:moveTo>
                  <a:lnTo>
                    <a:pt x="3027235" y="25463"/>
                  </a:lnTo>
                  <a:lnTo>
                    <a:pt x="3027235" y="76263"/>
                  </a:lnTo>
                  <a:lnTo>
                    <a:pt x="3039935" y="76263"/>
                  </a:lnTo>
                  <a:lnTo>
                    <a:pt x="3039935" y="25463"/>
                  </a:lnTo>
                  <a:close/>
                </a:path>
              </a:pathLst>
            </a:custGeom>
            <a:solidFill>
              <a:srgbClr val="8FA7C4"/>
            </a:solidFill>
            <a:ln>
              <a:solidFill>
                <a:srgbClr val="FF0000"/>
              </a:solidFill>
            </a:ln>
          </p:spPr>
          <p:txBody>
            <a:bodyPr wrap="square" lIns="0" tIns="0" rIns="0" bIns="0" rtlCol="0"/>
            <a:lstStyle/>
            <a:p>
              <a:endParaRPr/>
            </a:p>
          </p:txBody>
        </p:sp>
        <p:sp>
          <p:nvSpPr>
            <p:cNvPr id="26" name="object 26"/>
            <p:cNvSpPr/>
            <p:nvPr/>
          </p:nvSpPr>
          <p:spPr>
            <a:xfrm>
              <a:off x="650238" y="961334"/>
              <a:ext cx="8747760" cy="5450205"/>
            </a:xfrm>
            <a:custGeom>
              <a:avLst/>
              <a:gdLst/>
              <a:ahLst/>
              <a:cxnLst/>
              <a:rect l="l" t="t" r="r" b="b"/>
              <a:pathLst>
                <a:path w="8747760" h="5450205">
                  <a:moveTo>
                    <a:pt x="0" y="0"/>
                  </a:moveTo>
                  <a:lnTo>
                    <a:pt x="8747761" y="0"/>
                  </a:lnTo>
                  <a:lnTo>
                    <a:pt x="8747761" y="5449625"/>
                  </a:lnTo>
                  <a:lnTo>
                    <a:pt x="0" y="5449625"/>
                  </a:lnTo>
                  <a:lnTo>
                    <a:pt x="0" y="0"/>
                  </a:lnTo>
                  <a:close/>
                </a:path>
              </a:pathLst>
            </a:custGeom>
            <a:ln w="19050">
              <a:solidFill>
                <a:srgbClr val="FF0000"/>
              </a:solidFill>
            </a:ln>
          </p:spPr>
          <p:txBody>
            <a:bodyPr wrap="square" lIns="0" tIns="0" rIns="0" bIns="0" rtlCol="0"/>
            <a:lstStyle/>
            <a:p>
              <a:endParaRPr/>
            </a:p>
          </p:txBody>
        </p:sp>
      </p:grpSp>
      <p:sp>
        <p:nvSpPr>
          <p:cNvPr id="27" name="object 27"/>
          <p:cNvSpPr txBox="1"/>
          <p:nvPr/>
        </p:nvSpPr>
        <p:spPr>
          <a:xfrm>
            <a:off x="3829957" y="844754"/>
            <a:ext cx="356933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20" dirty="0">
                <a:solidFill>
                  <a:srgbClr val="FFFFFF"/>
                </a:solidFill>
                <a:latin typeface="Arial"/>
                <a:cs typeface="Arial"/>
              </a:rPr>
              <a:t>AWS</a:t>
            </a:r>
            <a:r>
              <a:rPr sz="1400" spc="-10" dirty="0">
                <a:solidFill>
                  <a:srgbClr val="FFFFFF"/>
                </a:solidFill>
                <a:latin typeface="Arial"/>
                <a:cs typeface="Arial"/>
              </a:rPr>
              <a:t> </a:t>
            </a:r>
            <a:r>
              <a:rPr sz="1400" spc="-5" dirty="0">
                <a:solidFill>
                  <a:srgbClr val="FFFFFF"/>
                </a:solidFill>
                <a:latin typeface="Arial"/>
                <a:cs typeface="Arial"/>
              </a:rPr>
              <a:t>Identity</a:t>
            </a:r>
            <a:r>
              <a:rPr sz="1400" spc="-10" dirty="0">
                <a:solidFill>
                  <a:srgbClr val="FFFFFF"/>
                </a:solidFill>
                <a:latin typeface="Arial"/>
                <a:cs typeface="Arial"/>
              </a:rPr>
              <a:t> </a:t>
            </a:r>
            <a:r>
              <a:rPr sz="1400" spc="-5" dirty="0">
                <a:solidFill>
                  <a:srgbClr val="FFFFFF"/>
                </a:solidFill>
                <a:latin typeface="Arial"/>
                <a:cs typeface="Arial"/>
              </a:rPr>
              <a:t>and</a:t>
            </a:r>
            <a:r>
              <a:rPr sz="1400" spc="-90" dirty="0">
                <a:solidFill>
                  <a:srgbClr val="FFFFFF"/>
                </a:solidFill>
                <a:latin typeface="Arial"/>
                <a:cs typeface="Arial"/>
              </a:rPr>
              <a:t> </a:t>
            </a:r>
            <a:r>
              <a:rPr sz="1400" spc="-5" dirty="0">
                <a:solidFill>
                  <a:srgbClr val="FFFFFF"/>
                </a:solidFill>
                <a:latin typeface="Arial"/>
                <a:cs typeface="Arial"/>
              </a:rPr>
              <a:t>Access</a:t>
            </a:r>
            <a:r>
              <a:rPr sz="1400" spc="-15" dirty="0">
                <a:solidFill>
                  <a:srgbClr val="FFFFFF"/>
                </a:solidFill>
                <a:latin typeface="Arial"/>
                <a:cs typeface="Arial"/>
              </a:rPr>
              <a:t> </a:t>
            </a:r>
            <a:r>
              <a:rPr sz="1400" spc="-5" dirty="0">
                <a:solidFill>
                  <a:srgbClr val="FFFFFF"/>
                </a:solidFill>
                <a:latin typeface="Arial"/>
                <a:cs typeface="Arial"/>
              </a:rPr>
              <a:t>Management</a:t>
            </a:r>
            <a:r>
              <a:rPr sz="1400" spc="-10" dirty="0">
                <a:solidFill>
                  <a:srgbClr val="FFFFFF"/>
                </a:solidFill>
                <a:latin typeface="Arial"/>
                <a:cs typeface="Arial"/>
              </a:rPr>
              <a:t> </a:t>
            </a:r>
            <a:r>
              <a:rPr sz="1400" spc="-5" dirty="0">
                <a:solidFill>
                  <a:srgbClr val="FFFFFF"/>
                </a:solidFill>
                <a:latin typeface="Arial"/>
                <a:cs typeface="Arial"/>
              </a:rPr>
              <a:t>(IAM)</a:t>
            </a:r>
            <a:endParaRPr sz="1400">
              <a:latin typeface="Arial"/>
              <a:cs typeface="Arial"/>
            </a:endParaRPr>
          </a:p>
        </p:txBody>
      </p:sp>
      <p:sp>
        <p:nvSpPr>
          <p:cNvPr id="28" name="object 28"/>
          <p:cNvSpPr/>
          <p:nvPr/>
        </p:nvSpPr>
        <p:spPr>
          <a:xfrm>
            <a:off x="6532023" y="1823542"/>
            <a:ext cx="3070225" cy="921385"/>
          </a:xfrm>
          <a:custGeom>
            <a:avLst/>
            <a:gdLst/>
            <a:ahLst/>
            <a:cxnLst/>
            <a:rect l="l" t="t" r="r" b="b"/>
            <a:pathLst>
              <a:path w="3070225" h="921385">
                <a:moveTo>
                  <a:pt x="81610" y="9258"/>
                </a:moveTo>
                <a:lnTo>
                  <a:pt x="80454" y="2336"/>
                </a:lnTo>
                <a:lnTo>
                  <a:pt x="77177" y="0"/>
                </a:lnTo>
                <a:lnTo>
                  <a:pt x="0" y="12966"/>
                </a:lnTo>
                <a:lnTo>
                  <a:pt x="23088" y="87744"/>
                </a:lnTo>
                <a:lnTo>
                  <a:pt x="26644" y="89623"/>
                </a:lnTo>
                <a:lnTo>
                  <a:pt x="33350" y="87553"/>
                </a:lnTo>
                <a:lnTo>
                  <a:pt x="35217" y="83997"/>
                </a:lnTo>
                <a:lnTo>
                  <a:pt x="19253" y="32296"/>
                </a:lnTo>
                <a:lnTo>
                  <a:pt x="37134" y="43319"/>
                </a:lnTo>
                <a:lnTo>
                  <a:pt x="43802" y="32512"/>
                </a:lnTo>
                <a:lnTo>
                  <a:pt x="25920" y="21488"/>
                </a:lnTo>
                <a:lnTo>
                  <a:pt x="78701" y="12623"/>
                </a:lnTo>
                <a:lnTo>
                  <a:pt x="79286" y="12534"/>
                </a:lnTo>
                <a:lnTo>
                  <a:pt x="81610" y="9258"/>
                </a:lnTo>
                <a:close/>
              </a:path>
              <a:path w="3070225" h="921385">
                <a:moveTo>
                  <a:pt x="119481" y="79171"/>
                </a:moveTo>
                <a:lnTo>
                  <a:pt x="76238" y="52501"/>
                </a:lnTo>
                <a:lnTo>
                  <a:pt x="69570" y="63322"/>
                </a:lnTo>
                <a:lnTo>
                  <a:pt x="112814" y="89979"/>
                </a:lnTo>
                <a:lnTo>
                  <a:pt x="119481" y="79171"/>
                </a:lnTo>
                <a:close/>
              </a:path>
              <a:path w="3070225" h="921385">
                <a:moveTo>
                  <a:pt x="195160" y="125818"/>
                </a:moveTo>
                <a:lnTo>
                  <a:pt x="151917" y="99161"/>
                </a:lnTo>
                <a:lnTo>
                  <a:pt x="145249" y="109969"/>
                </a:lnTo>
                <a:lnTo>
                  <a:pt x="188493" y="136626"/>
                </a:lnTo>
                <a:lnTo>
                  <a:pt x="195160" y="125818"/>
                </a:lnTo>
                <a:close/>
              </a:path>
              <a:path w="3070225" h="921385">
                <a:moveTo>
                  <a:pt x="270827" y="172466"/>
                </a:moveTo>
                <a:lnTo>
                  <a:pt x="227584" y="145808"/>
                </a:lnTo>
                <a:lnTo>
                  <a:pt x="220929" y="156616"/>
                </a:lnTo>
                <a:lnTo>
                  <a:pt x="264172" y="183286"/>
                </a:lnTo>
                <a:lnTo>
                  <a:pt x="270827" y="172466"/>
                </a:lnTo>
                <a:close/>
              </a:path>
              <a:path w="3070225" h="921385">
                <a:moveTo>
                  <a:pt x="346506" y="219125"/>
                </a:moveTo>
                <a:lnTo>
                  <a:pt x="303263" y="192468"/>
                </a:lnTo>
                <a:lnTo>
                  <a:pt x="296595" y="203276"/>
                </a:lnTo>
                <a:lnTo>
                  <a:pt x="339839" y="229933"/>
                </a:lnTo>
                <a:lnTo>
                  <a:pt x="346506" y="219125"/>
                </a:lnTo>
                <a:close/>
              </a:path>
              <a:path w="3070225" h="921385">
                <a:moveTo>
                  <a:pt x="422186" y="265772"/>
                </a:moveTo>
                <a:lnTo>
                  <a:pt x="378942" y="239115"/>
                </a:lnTo>
                <a:lnTo>
                  <a:pt x="372275" y="249923"/>
                </a:lnTo>
                <a:lnTo>
                  <a:pt x="415518" y="276580"/>
                </a:lnTo>
                <a:lnTo>
                  <a:pt x="422186" y="265772"/>
                </a:lnTo>
                <a:close/>
              </a:path>
              <a:path w="3070225" h="921385">
                <a:moveTo>
                  <a:pt x="497852" y="312420"/>
                </a:moveTo>
                <a:lnTo>
                  <a:pt x="454609" y="285762"/>
                </a:lnTo>
                <a:lnTo>
                  <a:pt x="447954" y="296583"/>
                </a:lnTo>
                <a:lnTo>
                  <a:pt x="491197" y="323240"/>
                </a:lnTo>
                <a:lnTo>
                  <a:pt x="497852" y="312420"/>
                </a:lnTo>
                <a:close/>
              </a:path>
              <a:path w="3070225" h="921385">
                <a:moveTo>
                  <a:pt x="573532" y="359079"/>
                </a:moveTo>
                <a:lnTo>
                  <a:pt x="530288" y="332422"/>
                </a:lnTo>
                <a:lnTo>
                  <a:pt x="523621" y="343230"/>
                </a:lnTo>
                <a:lnTo>
                  <a:pt x="566864" y="369887"/>
                </a:lnTo>
                <a:lnTo>
                  <a:pt x="573532" y="359079"/>
                </a:lnTo>
                <a:close/>
              </a:path>
              <a:path w="3070225" h="921385">
                <a:moveTo>
                  <a:pt x="649211" y="405726"/>
                </a:moveTo>
                <a:lnTo>
                  <a:pt x="605967" y="379069"/>
                </a:lnTo>
                <a:lnTo>
                  <a:pt x="599300" y="389877"/>
                </a:lnTo>
                <a:lnTo>
                  <a:pt x="642543" y="416534"/>
                </a:lnTo>
                <a:lnTo>
                  <a:pt x="649211" y="405726"/>
                </a:lnTo>
                <a:close/>
              </a:path>
              <a:path w="3070225" h="921385">
                <a:moveTo>
                  <a:pt x="724890" y="452386"/>
                </a:moveTo>
                <a:lnTo>
                  <a:pt x="681647" y="425729"/>
                </a:lnTo>
                <a:lnTo>
                  <a:pt x="674979" y="436537"/>
                </a:lnTo>
                <a:lnTo>
                  <a:pt x="718223" y="463194"/>
                </a:lnTo>
                <a:lnTo>
                  <a:pt x="724890" y="452386"/>
                </a:lnTo>
                <a:close/>
              </a:path>
              <a:path w="3070225" h="921385">
                <a:moveTo>
                  <a:pt x="800557" y="499033"/>
                </a:moveTo>
                <a:lnTo>
                  <a:pt x="757313" y="472376"/>
                </a:lnTo>
                <a:lnTo>
                  <a:pt x="750658" y="483184"/>
                </a:lnTo>
                <a:lnTo>
                  <a:pt x="793889" y="509841"/>
                </a:lnTo>
                <a:lnTo>
                  <a:pt x="800557" y="499033"/>
                </a:lnTo>
                <a:close/>
              </a:path>
              <a:path w="3070225" h="921385">
                <a:moveTo>
                  <a:pt x="876236" y="545680"/>
                </a:moveTo>
                <a:lnTo>
                  <a:pt x="832993" y="519023"/>
                </a:lnTo>
                <a:lnTo>
                  <a:pt x="826325" y="529844"/>
                </a:lnTo>
                <a:lnTo>
                  <a:pt x="869569" y="556501"/>
                </a:lnTo>
                <a:lnTo>
                  <a:pt x="876236" y="545680"/>
                </a:lnTo>
                <a:close/>
              </a:path>
              <a:path w="3070225" h="921385">
                <a:moveTo>
                  <a:pt x="951915" y="592340"/>
                </a:moveTo>
                <a:lnTo>
                  <a:pt x="908672" y="565683"/>
                </a:lnTo>
                <a:lnTo>
                  <a:pt x="902004" y="576491"/>
                </a:lnTo>
                <a:lnTo>
                  <a:pt x="945248" y="603148"/>
                </a:lnTo>
                <a:lnTo>
                  <a:pt x="951915" y="592340"/>
                </a:lnTo>
                <a:close/>
              </a:path>
              <a:path w="3070225" h="921385">
                <a:moveTo>
                  <a:pt x="1008532" y="774776"/>
                </a:moveTo>
                <a:lnTo>
                  <a:pt x="995832" y="774776"/>
                </a:lnTo>
                <a:lnTo>
                  <a:pt x="995832" y="825576"/>
                </a:lnTo>
                <a:lnTo>
                  <a:pt x="1008532" y="825576"/>
                </a:lnTo>
                <a:lnTo>
                  <a:pt x="1008532" y="774776"/>
                </a:lnTo>
                <a:close/>
              </a:path>
              <a:path w="3070225" h="921385">
                <a:moveTo>
                  <a:pt x="1008532" y="685876"/>
                </a:moveTo>
                <a:lnTo>
                  <a:pt x="995832" y="685876"/>
                </a:lnTo>
                <a:lnTo>
                  <a:pt x="995832" y="736676"/>
                </a:lnTo>
                <a:lnTo>
                  <a:pt x="1008532" y="736676"/>
                </a:lnTo>
                <a:lnTo>
                  <a:pt x="1008532" y="685876"/>
                </a:lnTo>
                <a:close/>
              </a:path>
              <a:path w="3070225" h="921385">
                <a:moveTo>
                  <a:pt x="1008532" y="596976"/>
                </a:moveTo>
                <a:lnTo>
                  <a:pt x="995832" y="596976"/>
                </a:lnTo>
                <a:lnTo>
                  <a:pt x="995832" y="647776"/>
                </a:lnTo>
                <a:lnTo>
                  <a:pt x="1008532" y="647776"/>
                </a:lnTo>
                <a:lnTo>
                  <a:pt x="1008532" y="596976"/>
                </a:lnTo>
                <a:close/>
              </a:path>
              <a:path w="3070225" h="921385">
                <a:moveTo>
                  <a:pt x="1008532" y="508076"/>
                </a:moveTo>
                <a:lnTo>
                  <a:pt x="995832" y="508076"/>
                </a:lnTo>
                <a:lnTo>
                  <a:pt x="995832" y="558876"/>
                </a:lnTo>
                <a:lnTo>
                  <a:pt x="1008532" y="558876"/>
                </a:lnTo>
                <a:lnTo>
                  <a:pt x="1008532" y="508076"/>
                </a:lnTo>
                <a:close/>
              </a:path>
              <a:path w="3070225" h="921385">
                <a:moveTo>
                  <a:pt x="1008532" y="419176"/>
                </a:moveTo>
                <a:lnTo>
                  <a:pt x="995832" y="419176"/>
                </a:lnTo>
                <a:lnTo>
                  <a:pt x="995832" y="469976"/>
                </a:lnTo>
                <a:lnTo>
                  <a:pt x="1008532" y="469976"/>
                </a:lnTo>
                <a:lnTo>
                  <a:pt x="1008532" y="419176"/>
                </a:lnTo>
                <a:close/>
              </a:path>
              <a:path w="3070225" h="921385">
                <a:moveTo>
                  <a:pt x="1008532" y="330276"/>
                </a:moveTo>
                <a:lnTo>
                  <a:pt x="995832" y="330276"/>
                </a:lnTo>
                <a:lnTo>
                  <a:pt x="995832" y="381076"/>
                </a:lnTo>
                <a:lnTo>
                  <a:pt x="1008532" y="381076"/>
                </a:lnTo>
                <a:lnTo>
                  <a:pt x="1008532" y="330276"/>
                </a:lnTo>
                <a:close/>
              </a:path>
              <a:path w="3070225" h="921385">
                <a:moveTo>
                  <a:pt x="1008532" y="241376"/>
                </a:moveTo>
                <a:lnTo>
                  <a:pt x="995832" y="241376"/>
                </a:lnTo>
                <a:lnTo>
                  <a:pt x="995832" y="292176"/>
                </a:lnTo>
                <a:lnTo>
                  <a:pt x="1008532" y="292176"/>
                </a:lnTo>
                <a:lnTo>
                  <a:pt x="1008532" y="241376"/>
                </a:lnTo>
                <a:close/>
              </a:path>
              <a:path w="3070225" h="921385">
                <a:moveTo>
                  <a:pt x="1009523" y="153466"/>
                </a:moveTo>
                <a:lnTo>
                  <a:pt x="995832" y="153466"/>
                </a:lnTo>
                <a:lnTo>
                  <a:pt x="995832" y="203276"/>
                </a:lnTo>
                <a:lnTo>
                  <a:pt x="1008532" y="203276"/>
                </a:lnTo>
                <a:lnTo>
                  <a:pt x="1008532" y="166166"/>
                </a:lnTo>
                <a:lnTo>
                  <a:pt x="1009523" y="166166"/>
                </a:lnTo>
                <a:lnTo>
                  <a:pt x="1009523" y="159816"/>
                </a:lnTo>
                <a:lnTo>
                  <a:pt x="1009523" y="153466"/>
                </a:lnTo>
                <a:close/>
              </a:path>
              <a:path w="3070225" h="921385">
                <a:moveTo>
                  <a:pt x="1033995" y="908126"/>
                </a:moveTo>
                <a:lnTo>
                  <a:pt x="1008532" y="908126"/>
                </a:lnTo>
                <a:lnTo>
                  <a:pt x="1008532" y="863676"/>
                </a:lnTo>
                <a:lnTo>
                  <a:pt x="995832" y="863676"/>
                </a:lnTo>
                <a:lnTo>
                  <a:pt x="995832" y="914476"/>
                </a:lnTo>
                <a:lnTo>
                  <a:pt x="1002182" y="914476"/>
                </a:lnTo>
                <a:lnTo>
                  <a:pt x="1002182" y="920826"/>
                </a:lnTo>
                <a:lnTo>
                  <a:pt x="1033995" y="920826"/>
                </a:lnTo>
                <a:lnTo>
                  <a:pt x="1033995" y="914476"/>
                </a:lnTo>
                <a:lnTo>
                  <a:pt x="1033995" y="908126"/>
                </a:lnTo>
                <a:close/>
              </a:path>
              <a:path w="3070225" h="921385">
                <a:moveTo>
                  <a:pt x="1098423" y="153466"/>
                </a:moveTo>
                <a:lnTo>
                  <a:pt x="1047623" y="153466"/>
                </a:lnTo>
                <a:lnTo>
                  <a:pt x="1047623" y="166166"/>
                </a:lnTo>
                <a:lnTo>
                  <a:pt x="1098423" y="166166"/>
                </a:lnTo>
                <a:lnTo>
                  <a:pt x="1098423" y="153466"/>
                </a:lnTo>
                <a:close/>
              </a:path>
              <a:path w="3070225" h="921385">
                <a:moveTo>
                  <a:pt x="1122895" y="908126"/>
                </a:moveTo>
                <a:lnTo>
                  <a:pt x="1072095" y="908126"/>
                </a:lnTo>
                <a:lnTo>
                  <a:pt x="1072095" y="920826"/>
                </a:lnTo>
                <a:lnTo>
                  <a:pt x="1122895" y="920826"/>
                </a:lnTo>
                <a:lnTo>
                  <a:pt x="1122895" y="908126"/>
                </a:lnTo>
                <a:close/>
              </a:path>
              <a:path w="3070225" h="921385">
                <a:moveTo>
                  <a:pt x="1187323" y="153466"/>
                </a:moveTo>
                <a:lnTo>
                  <a:pt x="1136523" y="153466"/>
                </a:lnTo>
                <a:lnTo>
                  <a:pt x="1136523" y="166166"/>
                </a:lnTo>
                <a:lnTo>
                  <a:pt x="1187323" y="166166"/>
                </a:lnTo>
                <a:lnTo>
                  <a:pt x="1187323" y="153466"/>
                </a:lnTo>
                <a:close/>
              </a:path>
              <a:path w="3070225" h="921385">
                <a:moveTo>
                  <a:pt x="1211795" y="908126"/>
                </a:moveTo>
                <a:lnTo>
                  <a:pt x="1160995" y="908126"/>
                </a:lnTo>
                <a:lnTo>
                  <a:pt x="1160995" y="920826"/>
                </a:lnTo>
                <a:lnTo>
                  <a:pt x="1211795" y="920826"/>
                </a:lnTo>
                <a:lnTo>
                  <a:pt x="1211795" y="908126"/>
                </a:lnTo>
                <a:close/>
              </a:path>
              <a:path w="3070225" h="921385">
                <a:moveTo>
                  <a:pt x="1276223" y="153466"/>
                </a:moveTo>
                <a:lnTo>
                  <a:pt x="1225423" y="153466"/>
                </a:lnTo>
                <a:lnTo>
                  <a:pt x="1225423" y="166166"/>
                </a:lnTo>
                <a:lnTo>
                  <a:pt x="1276223" y="166166"/>
                </a:lnTo>
                <a:lnTo>
                  <a:pt x="1276223" y="153466"/>
                </a:lnTo>
                <a:close/>
              </a:path>
              <a:path w="3070225" h="921385">
                <a:moveTo>
                  <a:pt x="1300695" y="908126"/>
                </a:moveTo>
                <a:lnTo>
                  <a:pt x="1249895" y="908126"/>
                </a:lnTo>
                <a:lnTo>
                  <a:pt x="1249895" y="920826"/>
                </a:lnTo>
                <a:lnTo>
                  <a:pt x="1300695" y="920826"/>
                </a:lnTo>
                <a:lnTo>
                  <a:pt x="1300695" y="908126"/>
                </a:lnTo>
                <a:close/>
              </a:path>
              <a:path w="3070225" h="921385">
                <a:moveTo>
                  <a:pt x="1365123" y="153466"/>
                </a:moveTo>
                <a:lnTo>
                  <a:pt x="1314323" y="153466"/>
                </a:lnTo>
                <a:lnTo>
                  <a:pt x="1314323" y="166166"/>
                </a:lnTo>
                <a:lnTo>
                  <a:pt x="1365123" y="166166"/>
                </a:lnTo>
                <a:lnTo>
                  <a:pt x="1365123" y="153466"/>
                </a:lnTo>
                <a:close/>
              </a:path>
              <a:path w="3070225" h="921385">
                <a:moveTo>
                  <a:pt x="1389595" y="908126"/>
                </a:moveTo>
                <a:lnTo>
                  <a:pt x="1338795" y="908126"/>
                </a:lnTo>
                <a:lnTo>
                  <a:pt x="1338795" y="920826"/>
                </a:lnTo>
                <a:lnTo>
                  <a:pt x="1389595" y="920826"/>
                </a:lnTo>
                <a:lnTo>
                  <a:pt x="1389595" y="908126"/>
                </a:lnTo>
                <a:close/>
              </a:path>
              <a:path w="3070225" h="921385">
                <a:moveTo>
                  <a:pt x="1454023" y="153466"/>
                </a:moveTo>
                <a:lnTo>
                  <a:pt x="1403223" y="153466"/>
                </a:lnTo>
                <a:lnTo>
                  <a:pt x="1403223" y="166166"/>
                </a:lnTo>
                <a:lnTo>
                  <a:pt x="1454023" y="166166"/>
                </a:lnTo>
                <a:lnTo>
                  <a:pt x="1454023" y="153466"/>
                </a:lnTo>
                <a:close/>
              </a:path>
              <a:path w="3070225" h="921385">
                <a:moveTo>
                  <a:pt x="1478495" y="908126"/>
                </a:moveTo>
                <a:lnTo>
                  <a:pt x="1427695" y="908126"/>
                </a:lnTo>
                <a:lnTo>
                  <a:pt x="1427695" y="920826"/>
                </a:lnTo>
                <a:lnTo>
                  <a:pt x="1478495" y="920826"/>
                </a:lnTo>
                <a:lnTo>
                  <a:pt x="1478495" y="908126"/>
                </a:lnTo>
                <a:close/>
              </a:path>
              <a:path w="3070225" h="921385">
                <a:moveTo>
                  <a:pt x="1542923" y="153466"/>
                </a:moveTo>
                <a:lnTo>
                  <a:pt x="1492123" y="153466"/>
                </a:lnTo>
                <a:lnTo>
                  <a:pt x="1492123" y="166166"/>
                </a:lnTo>
                <a:lnTo>
                  <a:pt x="1542923" y="166166"/>
                </a:lnTo>
                <a:lnTo>
                  <a:pt x="1542923" y="153466"/>
                </a:lnTo>
                <a:close/>
              </a:path>
              <a:path w="3070225" h="921385">
                <a:moveTo>
                  <a:pt x="1567395" y="908126"/>
                </a:moveTo>
                <a:lnTo>
                  <a:pt x="1516595" y="908126"/>
                </a:lnTo>
                <a:lnTo>
                  <a:pt x="1516595" y="920826"/>
                </a:lnTo>
                <a:lnTo>
                  <a:pt x="1567395" y="920826"/>
                </a:lnTo>
                <a:lnTo>
                  <a:pt x="1567395" y="908126"/>
                </a:lnTo>
                <a:close/>
              </a:path>
              <a:path w="3070225" h="921385">
                <a:moveTo>
                  <a:pt x="1631823" y="153466"/>
                </a:moveTo>
                <a:lnTo>
                  <a:pt x="1581023" y="153466"/>
                </a:lnTo>
                <a:lnTo>
                  <a:pt x="1581023" y="166166"/>
                </a:lnTo>
                <a:lnTo>
                  <a:pt x="1631823" y="166166"/>
                </a:lnTo>
                <a:lnTo>
                  <a:pt x="1631823" y="153466"/>
                </a:lnTo>
                <a:close/>
              </a:path>
              <a:path w="3070225" h="921385">
                <a:moveTo>
                  <a:pt x="1656295" y="908126"/>
                </a:moveTo>
                <a:lnTo>
                  <a:pt x="1605495" y="908126"/>
                </a:lnTo>
                <a:lnTo>
                  <a:pt x="1605495" y="920826"/>
                </a:lnTo>
                <a:lnTo>
                  <a:pt x="1656295" y="920826"/>
                </a:lnTo>
                <a:lnTo>
                  <a:pt x="1656295" y="908126"/>
                </a:lnTo>
                <a:close/>
              </a:path>
              <a:path w="3070225" h="921385">
                <a:moveTo>
                  <a:pt x="1720723" y="153466"/>
                </a:moveTo>
                <a:lnTo>
                  <a:pt x="1669923" y="153466"/>
                </a:lnTo>
                <a:lnTo>
                  <a:pt x="1669923" y="166166"/>
                </a:lnTo>
                <a:lnTo>
                  <a:pt x="1720723" y="166166"/>
                </a:lnTo>
                <a:lnTo>
                  <a:pt x="1720723" y="153466"/>
                </a:lnTo>
                <a:close/>
              </a:path>
              <a:path w="3070225" h="921385">
                <a:moveTo>
                  <a:pt x="1745195" y="908126"/>
                </a:moveTo>
                <a:lnTo>
                  <a:pt x="1694395" y="908126"/>
                </a:lnTo>
                <a:lnTo>
                  <a:pt x="1694395" y="920826"/>
                </a:lnTo>
                <a:lnTo>
                  <a:pt x="1745195" y="920826"/>
                </a:lnTo>
                <a:lnTo>
                  <a:pt x="1745195" y="908126"/>
                </a:lnTo>
                <a:close/>
              </a:path>
              <a:path w="3070225" h="921385">
                <a:moveTo>
                  <a:pt x="1809623" y="153466"/>
                </a:moveTo>
                <a:lnTo>
                  <a:pt x="1758823" y="153466"/>
                </a:lnTo>
                <a:lnTo>
                  <a:pt x="1758823" y="166166"/>
                </a:lnTo>
                <a:lnTo>
                  <a:pt x="1809623" y="166166"/>
                </a:lnTo>
                <a:lnTo>
                  <a:pt x="1809623" y="153466"/>
                </a:lnTo>
                <a:close/>
              </a:path>
              <a:path w="3070225" h="921385">
                <a:moveTo>
                  <a:pt x="1834095" y="908126"/>
                </a:moveTo>
                <a:lnTo>
                  <a:pt x="1783295" y="908126"/>
                </a:lnTo>
                <a:lnTo>
                  <a:pt x="1783295" y="920826"/>
                </a:lnTo>
                <a:lnTo>
                  <a:pt x="1834095" y="920826"/>
                </a:lnTo>
                <a:lnTo>
                  <a:pt x="1834095" y="908126"/>
                </a:lnTo>
                <a:close/>
              </a:path>
              <a:path w="3070225" h="921385">
                <a:moveTo>
                  <a:pt x="1898523" y="153466"/>
                </a:moveTo>
                <a:lnTo>
                  <a:pt x="1847723" y="153466"/>
                </a:lnTo>
                <a:lnTo>
                  <a:pt x="1847723" y="166166"/>
                </a:lnTo>
                <a:lnTo>
                  <a:pt x="1898523" y="166166"/>
                </a:lnTo>
                <a:lnTo>
                  <a:pt x="1898523" y="153466"/>
                </a:lnTo>
                <a:close/>
              </a:path>
              <a:path w="3070225" h="921385">
                <a:moveTo>
                  <a:pt x="1922995" y="908126"/>
                </a:moveTo>
                <a:lnTo>
                  <a:pt x="1872195" y="908126"/>
                </a:lnTo>
                <a:lnTo>
                  <a:pt x="1872195" y="920826"/>
                </a:lnTo>
                <a:lnTo>
                  <a:pt x="1922995" y="920826"/>
                </a:lnTo>
                <a:lnTo>
                  <a:pt x="1922995" y="908126"/>
                </a:lnTo>
                <a:close/>
              </a:path>
              <a:path w="3070225" h="921385">
                <a:moveTo>
                  <a:pt x="1987423" y="153466"/>
                </a:moveTo>
                <a:lnTo>
                  <a:pt x="1936623" y="153466"/>
                </a:lnTo>
                <a:lnTo>
                  <a:pt x="1936623" y="166166"/>
                </a:lnTo>
                <a:lnTo>
                  <a:pt x="1987423" y="166166"/>
                </a:lnTo>
                <a:lnTo>
                  <a:pt x="1987423" y="153466"/>
                </a:lnTo>
                <a:close/>
              </a:path>
              <a:path w="3070225" h="921385">
                <a:moveTo>
                  <a:pt x="2011895" y="908126"/>
                </a:moveTo>
                <a:lnTo>
                  <a:pt x="1961095" y="908126"/>
                </a:lnTo>
                <a:lnTo>
                  <a:pt x="1961095" y="920826"/>
                </a:lnTo>
                <a:lnTo>
                  <a:pt x="2011895" y="920826"/>
                </a:lnTo>
                <a:lnTo>
                  <a:pt x="2011895" y="908126"/>
                </a:lnTo>
                <a:close/>
              </a:path>
              <a:path w="3070225" h="921385">
                <a:moveTo>
                  <a:pt x="2076323" y="153466"/>
                </a:moveTo>
                <a:lnTo>
                  <a:pt x="2025523" y="153466"/>
                </a:lnTo>
                <a:lnTo>
                  <a:pt x="2025523" y="166166"/>
                </a:lnTo>
                <a:lnTo>
                  <a:pt x="2076323" y="166166"/>
                </a:lnTo>
                <a:lnTo>
                  <a:pt x="2076323" y="153466"/>
                </a:lnTo>
                <a:close/>
              </a:path>
              <a:path w="3070225" h="921385">
                <a:moveTo>
                  <a:pt x="2100795" y="908126"/>
                </a:moveTo>
                <a:lnTo>
                  <a:pt x="2049995" y="908126"/>
                </a:lnTo>
                <a:lnTo>
                  <a:pt x="2049995" y="920826"/>
                </a:lnTo>
                <a:lnTo>
                  <a:pt x="2100795" y="920826"/>
                </a:lnTo>
                <a:lnTo>
                  <a:pt x="2100795" y="908126"/>
                </a:lnTo>
                <a:close/>
              </a:path>
              <a:path w="3070225" h="921385">
                <a:moveTo>
                  <a:pt x="2165223" y="153466"/>
                </a:moveTo>
                <a:lnTo>
                  <a:pt x="2114423" y="153466"/>
                </a:lnTo>
                <a:lnTo>
                  <a:pt x="2114423" y="166166"/>
                </a:lnTo>
                <a:lnTo>
                  <a:pt x="2165223" y="166166"/>
                </a:lnTo>
                <a:lnTo>
                  <a:pt x="2165223" y="153466"/>
                </a:lnTo>
                <a:close/>
              </a:path>
              <a:path w="3070225" h="921385">
                <a:moveTo>
                  <a:pt x="2189696" y="908126"/>
                </a:moveTo>
                <a:lnTo>
                  <a:pt x="2138896" y="908126"/>
                </a:lnTo>
                <a:lnTo>
                  <a:pt x="2138896" y="920826"/>
                </a:lnTo>
                <a:lnTo>
                  <a:pt x="2189696" y="920826"/>
                </a:lnTo>
                <a:lnTo>
                  <a:pt x="2189696" y="908126"/>
                </a:lnTo>
                <a:close/>
              </a:path>
              <a:path w="3070225" h="921385">
                <a:moveTo>
                  <a:pt x="2254123" y="153466"/>
                </a:moveTo>
                <a:lnTo>
                  <a:pt x="2203323" y="153466"/>
                </a:lnTo>
                <a:lnTo>
                  <a:pt x="2203323" y="166166"/>
                </a:lnTo>
                <a:lnTo>
                  <a:pt x="2254123" y="166166"/>
                </a:lnTo>
                <a:lnTo>
                  <a:pt x="2254123" y="153466"/>
                </a:lnTo>
                <a:close/>
              </a:path>
              <a:path w="3070225" h="921385">
                <a:moveTo>
                  <a:pt x="2278596" y="908126"/>
                </a:moveTo>
                <a:lnTo>
                  <a:pt x="2227796" y="908126"/>
                </a:lnTo>
                <a:lnTo>
                  <a:pt x="2227796" y="920826"/>
                </a:lnTo>
                <a:lnTo>
                  <a:pt x="2278596" y="920826"/>
                </a:lnTo>
                <a:lnTo>
                  <a:pt x="2278596" y="908126"/>
                </a:lnTo>
                <a:close/>
              </a:path>
              <a:path w="3070225" h="921385">
                <a:moveTo>
                  <a:pt x="2343023" y="153466"/>
                </a:moveTo>
                <a:lnTo>
                  <a:pt x="2292223" y="153466"/>
                </a:lnTo>
                <a:lnTo>
                  <a:pt x="2292223" y="166166"/>
                </a:lnTo>
                <a:lnTo>
                  <a:pt x="2343023" y="166166"/>
                </a:lnTo>
                <a:lnTo>
                  <a:pt x="2343023" y="153466"/>
                </a:lnTo>
                <a:close/>
              </a:path>
              <a:path w="3070225" h="921385">
                <a:moveTo>
                  <a:pt x="2367496" y="908126"/>
                </a:moveTo>
                <a:lnTo>
                  <a:pt x="2316696" y="908126"/>
                </a:lnTo>
                <a:lnTo>
                  <a:pt x="2316696" y="920826"/>
                </a:lnTo>
                <a:lnTo>
                  <a:pt x="2367496" y="920826"/>
                </a:lnTo>
                <a:lnTo>
                  <a:pt x="2367496" y="908126"/>
                </a:lnTo>
                <a:close/>
              </a:path>
              <a:path w="3070225" h="921385">
                <a:moveTo>
                  <a:pt x="2431923" y="153466"/>
                </a:moveTo>
                <a:lnTo>
                  <a:pt x="2381123" y="153466"/>
                </a:lnTo>
                <a:lnTo>
                  <a:pt x="2381123" y="166166"/>
                </a:lnTo>
                <a:lnTo>
                  <a:pt x="2431923" y="166166"/>
                </a:lnTo>
                <a:lnTo>
                  <a:pt x="2431923" y="153466"/>
                </a:lnTo>
                <a:close/>
              </a:path>
              <a:path w="3070225" h="921385">
                <a:moveTo>
                  <a:pt x="2456396" y="908126"/>
                </a:moveTo>
                <a:lnTo>
                  <a:pt x="2405596" y="908126"/>
                </a:lnTo>
                <a:lnTo>
                  <a:pt x="2405596" y="920826"/>
                </a:lnTo>
                <a:lnTo>
                  <a:pt x="2456396" y="920826"/>
                </a:lnTo>
                <a:lnTo>
                  <a:pt x="2456396" y="908126"/>
                </a:lnTo>
                <a:close/>
              </a:path>
              <a:path w="3070225" h="921385">
                <a:moveTo>
                  <a:pt x="2520823" y="153466"/>
                </a:moveTo>
                <a:lnTo>
                  <a:pt x="2470023" y="153466"/>
                </a:lnTo>
                <a:lnTo>
                  <a:pt x="2470023" y="166166"/>
                </a:lnTo>
                <a:lnTo>
                  <a:pt x="2520823" y="166166"/>
                </a:lnTo>
                <a:lnTo>
                  <a:pt x="2520823" y="153466"/>
                </a:lnTo>
                <a:close/>
              </a:path>
              <a:path w="3070225" h="921385">
                <a:moveTo>
                  <a:pt x="2545296" y="908126"/>
                </a:moveTo>
                <a:lnTo>
                  <a:pt x="2494496" y="908126"/>
                </a:lnTo>
                <a:lnTo>
                  <a:pt x="2494496" y="920826"/>
                </a:lnTo>
                <a:lnTo>
                  <a:pt x="2545296" y="920826"/>
                </a:lnTo>
                <a:lnTo>
                  <a:pt x="2545296" y="908126"/>
                </a:lnTo>
                <a:close/>
              </a:path>
              <a:path w="3070225" h="921385">
                <a:moveTo>
                  <a:pt x="2609723" y="153466"/>
                </a:moveTo>
                <a:lnTo>
                  <a:pt x="2558923" y="153466"/>
                </a:lnTo>
                <a:lnTo>
                  <a:pt x="2558923" y="166166"/>
                </a:lnTo>
                <a:lnTo>
                  <a:pt x="2609723" y="166166"/>
                </a:lnTo>
                <a:lnTo>
                  <a:pt x="2609723" y="153466"/>
                </a:lnTo>
                <a:close/>
              </a:path>
              <a:path w="3070225" h="921385">
                <a:moveTo>
                  <a:pt x="2634196" y="908126"/>
                </a:moveTo>
                <a:lnTo>
                  <a:pt x="2583396" y="908126"/>
                </a:lnTo>
                <a:lnTo>
                  <a:pt x="2583396" y="920826"/>
                </a:lnTo>
                <a:lnTo>
                  <a:pt x="2634196" y="920826"/>
                </a:lnTo>
                <a:lnTo>
                  <a:pt x="2634196" y="908126"/>
                </a:lnTo>
                <a:close/>
              </a:path>
              <a:path w="3070225" h="921385">
                <a:moveTo>
                  <a:pt x="2698623" y="153466"/>
                </a:moveTo>
                <a:lnTo>
                  <a:pt x="2647823" y="153466"/>
                </a:lnTo>
                <a:lnTo>
                  <a:pt x="2647823" y="166166"/>
                </a:lnTo>
                <a:lnTo>
                  <a:pt x="2698623" y="166166"/>
                </a:lnTo>
                <a:lnTo>
                  <a:pt x="2698623" y="153466"/>
                </a:lnTo>
                <a:close/>
              </a:path>
              <a:path w="3070225" h="921385">
                <a:moveTo>
                  <a:pt x="2723096" y="908126"/>
                </a:moveTo>
                <a:lnTo>
                  <a:pt x="2672296" y="908126"/>
                </a:lnTo>
                <a:lnTo>
                  <a:pt x="2672296" y="920826"/>
                </a:lnTo>
                <a:lnTo>
                  <a:pt x="2723096" y="920826"/>
                </a:lnTo>
                <a:lnTo>
                  <a:pt x="2723096" y="908126"/>
                </a:lnTo>
                <a:close/>
              </a:path>
              <a:path w="3070225" h="921385">
                <a:moveTo>
                  <a:pt x="2787523" y="153466"/>
                </a:moveTo>
                <a:lnTo>
                  <a:pt x="2736723" y="153466"/>
                </a:lnTo>
                <a:lnTo>
                  <a:pt x="2736723" y="166166"/>
                </a:lnTo>
                <a:lnTo>
                  <a:pt x="2787523" y="166166"/>
                </a:lnTo>
                <a:lnTo>
                  <a:pt x="2787523" y="153466"/>
                </a:lnTo>
                <a:close/>
              </a:path>
              <a:path w="3070225" h="921385">
                <a:moveTo>
                  <a:pt x="2811996" y="908126"/>
                </a:moveTo>
                <a:lnTo>
                  <a:pt x="2761196" y="908126"/>
                </a:lnTo>
                <a:lnTo>
                  <a:pt x="2761196" y="920826"/>
                </a:lnTo>
                <a:lnTo>
                  <a:pt x="2811996" y="920826"/>
                </a:lnTo>
                <a:lnTo>
                  <a:pt x="2811996" y="908126"/>
                </a:lnTo>
                <a:close/>
              </a:path>
              <a:path w="3070225" h="921385">
                <a:moveTo>
                  <a:pt x="2876423" y="153466"/>
                </a:moveTo>
                <a:lnTo>
                  <a:pt x="2825623" y="153466"/>
                </a:lnTo>
                <a:lnTo>
                  <a:pt x="2825623" y="166166"/>
                </a:lnTo>
                <a:lnTo>
                  <a:pt x="2876423" y="166166"/>
                </a:lnTo>
                <a:lnTo>
                  <a:pt x="2876423" y="153466"/>
                </a:lnTo>
                <a:close/>
              </a:path>
              <a:path w="3070225" h="921385">
                <a:moveTo>
                  <a:pt x="2900896" y="908126"/>
                </a:moveTo>
                <a:lnTo>
                  <a:pt x="2850096" y="908126"/>
                </a:lnTo>
                <a:lnTo>
                  <a:pt x="2850096" y="920826"/>
                </a:lnTo>
                <a:lnTo>
                  <a:pt x="2900896" y="920826"/>
                </a:lnTo>
                <a:lnTo>
                  <a:pt x="2900896" y="908126"/>
                </a:lnTo>
                <a:close/>
              </a:path>
              <a:path w="3070225" h="921385">
                <a:moveTo>
                  <a:pt x="2965323" y="153466"/>
                </a:moveTo>
                <a:lnTo>
                  <a:pt x="2914523" y="153466"/>
                </a:lnTo>
                <a:lnTo>
                  <a:pt x="2914523" y="166166"/>
                </a:lnTo>
                <a:lnTo>
                  <a:pt x="2965323" y="166166"/>
                </a:lnTo>
                <a:lnTo>
                  <a:pt x="2965323" y="153466"/>
                </a:lnTo>
                <a:close/>
              </a:path>
              <a:path w="3070225" h="921385">
                <a:moveTo>
                  <a:pt x="2989796" y="908126"/>
                </a:moveTo>
                <a:lnTo>
                  <a:pt x="2938996" y="908126"/>
                </a:lnTo>
                <a:lnTo>
                  <a:pt x="2938996" y="920826"/>
                </a:lnTo>
                <a:lnTo>
                  <a:pt x="2989796" y="920826"/>
                </a:lnTo>
                <a:lnTo>
                  <a:pt x="2989796" y="908126"/>
                </a:lnTo>
                <a:close/>
              </a:path>
              <a:path w="3070225" h="921385">
                <a:moveTo>
                  <a:pt x="3054223" y="153466"/>
                </a:moveTo>
                <a:lnTo>
                  <a:pt x="3003423" y="153466"/>
                </a:lnTo>
                <a:lnTo>
                  <a:pt x="3003423" y="166166"/>
                </a:lnTo>
                <a:lnTo>
                  <a:pt x="3054223" y="166166"/>
                </a:lnTo>
                <a:lnTo>
                  <a:pt x="3054223" y="153466"/>
                </a:lnTo>
                <a:close/>
              </a:path>
              <a:path w="3070225" h="921385">
                <a:moveTo>
                  <a:pt x="3070123" y="899566"/>
                </a:moveTo>
                <a:lnTo>
                  <a:pt x="3057423" y="899566"/>
                </a:lnTo>
                <a:lnTo>
                  <a:pt x="3057423" y="908126"/>
                </a:lnTo>
                <a:lnTo>
                  <a:pt x="3027896" y="908126"/>
                </a:lnTo>
                <a:lnTo>
                  <a:pt x="3027896" y="920826"/>
                </a:lnTo>
                <a:lnTo>
                  <a:pt x="3070123" y="920826"/>
                </a:lnTo>
                <a:lnTo>
                  <a:pt x="3070123" y="914476"/>
                </a:lnTo>
                <a:lnTo>
                  <a:pt x="3070123" y="908126"/>
                </a:lnTo>
                <a:lnTo>
                  <a:pt x="3070123" y="899566"/>
                </a:lnTo>
                <a:close/>
              </a:path>
              <a:path w="3070225" h="921385">
                <a:moveTo>
                  <a:pt x="3070123" y="810666"/>
                </a:moveTo>
                <a:lnTo>
                  <a:pt x="3057423" y="810666"/>
                </a:lnTo>
                <a:lnTo>
                  <a:pt x="3057423" y="861466"/>
                </a:lnTo>
                <a:lnTo>
                  <a:pt x="3070123" y="861466"/>
                </a:lnTo>
                <a:lnTo>
                  <a:pt x="3070123" y="810666"/>
                </a:lnTo>
                <a:close/>
              </a:path>
              <a:path w="3070225" h="921385">
                <a:moveTo>
                  <a:pt x="3070123" y="721766"/>
                </a:moveTo>
                <a:lnTo>
                  <a:pt x="3057423" y="721766"/>
                </a:lnTo>
                <a:lnTo>
                  <a:pt x="3057423" y="772566"/>
                </a:lnTo>
                <a:lnTo>
                  <a:pt x="3070123" y="772566"/>
                </a:lnTo>
                <a:lnTo>
                  <a:pt x="3070123" y="721766"/>
                </a:lnTo>
                <a:close/>
              </a:path>
              <a:path w="3070225" h="921385">
                <a:moveTo>
                  <a:pt x="3070123" y="632866"/>
                </a:moveTo>
                <a:lnTo>
                  <a:pt x="3057423" y="632866"/>
                </a:lnTo>
                <a:lnTo>
                  <a:pt x="3057423" y="683666"/>
                </a:lnTo>
                <a:lnTo>
                  <a:pt x="3070123" y="683666"/>
                </a:lnTo>
                <a:lnTo>
                  <a:pt x="3070123" y="632866"/>
                </a:lnTo>
                <a:close/>
              </a:path>
              <a:path w="3070225" h="921385">
                <a:moveTo>
                  <a:pt x="3070123" y="543966"/>
                </a:moveTo>
                <a:lnTo>
                  <a:pt x="3057423" y="543966"/>
                </a:lnTo>
                <a:lnTo>
                  <a:pt x="3057423" y="594766"/>
                </a:lnTo>
                <a:lnTo>
                  <a:pt x="3070123" y="594766"/>
                </a:lnTo>
                <a:lnTo>
                  <a:pt x="3070123" y="543966"/>
                </a:lnTo>
                <a:close/>
              </a:path>
              <a:path w="3070225" h="921385">
                <a:moveTo>
                  <a:pt x="3070123" y="455066"/>
                </a:moveTo>
                <a:lnTo>
                  <a:pt x="3057423" y="455066"/>
                </a:lnTo>
                <a:lnTo>
                  <a:pt x="3057423" y="505866"/>
                </a:lnTo>
                <a:lnTo>
                  <a:pt x="3070123" y="505866"/>
                </a:lnTo>
                <a:lnTo>
                  <a:pt x="3070123" y="455066"/>
                </a:lnTo>
                <a:close/>
              </a:path>
              <a:path w="3070225" h="921385">
                <a:moveTo>
                  <a:pt x="3070123" y="366166"/>
                </a:moveTo>
                <a:lnTo>
                  <a:pt x="3057423" y="366166"/>
                </a:lnTo>
                <a:lnTo>
                  <a:pt x="3057423" y="416966"/>
                </a:lnTo>
                <a:lnTo>
                  <a:pt x="3070123" y="416966"/>
                </a:lnTo>
                <a:lnTo>
                  <a:pt x="3070123" y="366166"/>
                </a:lnTo>
                <a:close/>
              </a:path>
              <a:path w="3070225" h="921385">
                <a:moveTo>
                  <a:pt x="3070123" y="277266"/>
                </a:moveTo>
                <a:lnTo>
                  <a:pt x="3057423" y="277266"/>
                </a:lnTo>
                <a:lnTo>
                  <a:pt x="3057423" y="328066"/>
                </a:lnTo>
                <a:lnTo>
                  <a:pt x="3070123" y="328066"/>
                </a:lnTo>
                <a:lnTo>
                  <a:pt x="3070123" y="277266"/>
                </a:lnTo>
                <a:close/>
              </a:path>
              <a:path w="3070225" h="921385">
                <a:moveTo>
                  <a:pt x="3070123" y="188366"/>
                </a:moveTo>
                <a:lnTo>
                  <a:pt x="3057423" y="188366"/>
                </a:lnTo>
                <a:lnTo>
                  <a:pt x="3057423" y="239166"/>
                </a:lnTo>
                <a:lnTo>
                  <a:pt x="3070123" y="239166"/>
                </a:lnTo>
                <a:lnTo>
                  <a:pt x="3070123" y="188366"/>
                </a:lnTo>
                <a:close/>
              </a:path>
            </a:pathLst>
          </a:custGeom>
          <a:solidFill>
            <a:srgbClr val="8FA7C4"/>
          </a:solidFill>
          <a:ln>
            <a:solidFill>
              <a:schemeClr val="bg1"/>
            </a:solidFill>
          </a:ln>
        </p:spPr>
        <p:txBody>
          <a:bodyPr wrap="square" lIns="0" tIns="0" rIns="0" bIns="0" rtlCol="0"/>
          <a:lstStyle/>
          <a:p>
            <a:endParaRPr/>
          </a:p>
        </p:txBody>
      </p:sp>
      <p:sp>
        <p:nvSpPr>
          <p:cNvPr id="29" name="object 29"/>
          <p:cNvSpPr txBox="1"/>
          <p:nvPr/>
        </p:nvSpPr>
        <p:spPr>
          <a:xfrm>
            <a:off x="7594870" y="2102054"/>
            <a:ext cx="1930400" cy="563880"/>
          </a:xfrm>
          <a:prstGeom prst="rect">
            <a:avLst/>
          </a:prstGeom>
          <a:ln>
            <a:solidFill>
              <a:schemeClr val="bg1"/>
            </a:solidFill>
          </a:ln>
        </p:spPr>
        <p:txBody>
          <a:bodyPr vert="horz" wrap="square" lIns="0" tIns="22860" rIns="0" bIns="0" rtlCol="0">
            <a:spAutoFit/>
          </a:bodyPr>
          <a:lstStyle/>
          <a:p>
            <a:pPr marL="12065" marR="5080" algn="ctr">
              <a:lnSpc>
                <a:spcPts val="1400"/>
              </a:lnSpc>
              <a:spcBef>
                <a:spcPts val="180"/>
              </a:spcBef>
            </a:pPr>
            <a:r>
              <a:rPr sz="1200" spc="-5" dirty="0">
                <a:solidFill>
                  <a:srgbClr val="FFFFFF"/>
                </a:solidFill>
                <a:latin typeface="Arial"/>
                <a:cs typeface="Arial"/>
              </a:rPr>
              <a:t>An IAM user is an entity that </a:t>
            </a:r>
            <a:r>
              <a:rPr sz="1200" spc="-320" dirty="0">
                <a:solidFill>
                  <a:srgbClr val="FFFFFF"/>
                </a:solidFill>
                <a:latin typeface="Arial"/>
                <a:cs typeface="Arial"/>
              </a:rPr>
              <a:t> </a:t>
            </a:r>
            <a:r>
              <a:rPr sz="1200" spc="-5" dirty="0">
                <a:solidFill>
                  <a:srgbClr val="FFFFFF"/>
                </a:solidFill>
                <a:latin typeface="Arial"/>
                <a:cs typeface="Arial"/>
              </a:rPr>
              <a:t>represents </a:t>
            </a:r>
            <a:r>
              <a:rPr sz="1200" dirty="0">
                <a:solidFill>
                  <a:srgbClr val="FFFFFF"/>
                </a:solidFill>
                <a:latin typeface="Arial"/>
                <a:cs typeface="Arial"/>
              </a:rPr>
              <a:t>a </a:t>
            </a:r>
            <a:r>
              <a:rPr sz="1200" spc="-5" dirty="0">
                <a:solidFill>
                  <a:srgbClr val="FFFFFF"/>
                </a:solidFill>
                <a:latin typeface="Arial"/>
                <a:cs typeface="Arial"/>
              </a:rPr>
              <a:t>person or </a:t>
            </a:r>
            <a:r>
              <a:rPr sz="1200" dirty="0">
                <a:solidFill>
                  <a:srgbClr val="FFFFFF"/>
                </a:solidFill>
                <a:latin typeface="Arial"/>
                <a:cs typeface="Arial"/>
              </a:rPr>
              <a:t> </a:t>
            </a:r>
            <a:r>
              <a:rPr sz="1200" spc="-5" dirty="0">
                <a:solidFill>
                  <a:srgbClr val="FFFFFF"/>
                </a:solidFill>
                <a:latin typeface="Arial"/>
                <a:cs typeface="Arial"/>
              </a:rPr>
              <a:t>service</a:t>
            </a:r>
            <a:endParaRPr sz="1200">
              <a:latin typeface="Arial"/>
              <a:cs typeface="Arial"/>
            </a:endParaRPr>
          </a:p>
        </p:txBody>
      </p:sp>
    </p:spTree>
    <p:extLst>
      <p:ext uri="{BB962C8B-B14F-4D97-AF65-F5344CB8AC3E}">
        <p14:creationId xmlns:p14="http://schemas.microsoft.com/office/powerpoint/2010/main" val="1154655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141" y="98322"/>
            <a:ext cx="257873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30" dirty="0">
                <a:solidFill>
                  <a:srgbClr val="FFFFFF"/>
                </a:solidFill>
                <a:latin typeface="Calibri"/>
                <a:cs typeface="Calibri"/>
              </a:rPr>
              <a:t> </a:t>
            </a:r>
            <a:r>
              <a:rPr sz="2400" b="0" spc="-5" dirty="0">
                <a:solidFill>
                  <a:srgbClr val="FFFFFF"/>
                </a:solidFill>
                <a:latin typeface="Calibri"/>
                <a:cs typeface="Calibri"/>
              </a:rPr>
              <a:t>4:</a:t>
            </a:r>
            <a:r>
              <a:rPr sz="2400" b="0" spc="-30" dirty="0">
                <a:solidFill>
                  <a:srgbClr val="FFFFFF"/>
                </a:solidFill>
                <a:latin typeface="Calibri"/>
                <a:cs typeface="Calibri"/>
              </a:rPr>
              <a:t> </a:t>
            </a:r>
            <a:r>
              <a:rPr sz="2400" b="0" spc="-5" dirty="0">
                <a:solidFill>
                  <a:srgbClr val="FFFFFF"/>
                </a:solidFill>
                <a:latin typeface="Calibri"/>
                <a:cs typeface="Calibri"/>
              </a:rPr>
              <a:t>IAM</a:t>
            </a:r>
            <a:r>
              <a:rPr sz="2400" b="0" spc="-25" dirty="0">
                <a:solidFill>
                  <a:srgbClr val="FFFFFF"/>
                </a:solidFill>
                <a:latin typeface="Calibri"/>
                <a:cs typeface="Calibri"/>
              </a:rPr>
              <a:t> </a:t>
            </a:r>
            <a:r>
              <a:rPr sz="2400" b="0" spc="-10" dirty="0">
                <a:solidFill>
                  <a:srgbClr val="FFFFFF"/>
                </a:solidFill>
                <a:latin typeface="Calibri"/>
                <a:cs typeface="Calibri"/>
              </a:rPr>
              <a:t>Users</a:t>
            </a:r>
            <a:endParaRPr sz="2400">
              <a:latin typeface="Calibri"/>
              <a:cs typeface="Calibri"/>
            </a:endParaRPr>
          </a:p>
        </p:txBody>
      </p:sp>
      <p:sp>
        <p:nvSpPr>
          <p:cNvPr id="3" name="object 3"/>
          <p:cNvSpPr txBox="1"/>
          <p:nvPr/>
        </p:nvSpPr>
        <p:spPr>
          <a:xfrm>
            <a:off x="905648" y="512341"/>
            <a:ext cx="8150225" cy="58039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spc="-5" dirty="0">
                <a:solidFill>
                  <a:srgbClr val="FFFFFF"/>
                </a:solidFill>
                <a:latin typeface="Calibri"/>
                <a:cs typeface="Calibri"/>
              </a:rPr>
              <a:t>An</a:t>
            </a:r>
            <a:r>
              <a:rPr sz="1800" spc="5" dirty="0">
                <a:solidFill>
                  <a:srgbClr val="FFFFFF"/>
                </a:solidFill>
                <a:latin typeface="Calibri"/>
                <a:cs typeface="Calibri"/>
              </a:rPr>
              <a:t> </a:t>
            </a:r>
            <a:r>
              <a:rPr sz="1800" spc="-5" dirty="0">
                <a:solidFill>
                  <a:srgbClr val="FFFFFF"/>
                </a:solidFill>
                <a:latin typeface="Calibri"/>
                <a:cs typeface="Calibri"/>
              </a:rPr>
              <a:t>IAM</a:t>
            </a:r>
            <a:r>
              <a:rPr sz="1800" spc="5" dirty="0">
                <a:solidFill>
                  <a:srgbClr val="FFFFFF"/>
                </a:solidFill>
                <a:latin typeface="Calibri"/>
                <a:cs typeface="Calibri"/>
              </a:rPr>
              <a:t> </a:t>
            </a:r>
            <a:r>
              <a:rPr sz="1800" dirty="0">
                <a:solidFill>
                  <a:srgbClr val="FFFFFF"/>
                </a:solidFill>
                <a:latin typeface="Calibri"/>
                <a:cs typeface="Calibri"/>
              </a:rPr>
              <a:t>user </a:t>
            </a:r>
            <a:r>
              <a:rPr sz="1800" spc="-5" dirty="0">
                <a:solidFill>
                  <a:srgbClr val="FFFFFF"/>
                </a:solidFill>
                <a:latin typeface="Calibri"/>
                <a:cs typeface="Calibri"/>
              </a:rPr>
              <a:t>is</a:t>
            </a:r>
            <a:r>
              <a:rPr sz="1800" dirty="0">
                <a:solidFill>
                  <a:srgbClr val="FFFFFF"/>
                </a:solidFill>
                <a:latin typeface="Calibri"/>
                <a:cs typeface="Calibri"/>
              </a:rPr>
              <a:t> an</a:t>
            </a:r>
            <a:r>
              <a:rPr sz="1800" spc="5" dirty="0">
                <a:solidFill>
                  <a:srgbClr val="FFFFFF"/>
                </a:solidFill>
                <a:latin typeface="Calibri"/>
                <a:cs typeface="Calibri"/>
              </a:rPr>
              <a:t> </a:t>
            </a:r>
            <a:r>
              <a:rPr sz="1800" spc="-5" dirty="0">
                <a:solidFill>
                  <a:srgbClr val="FFFFFF"/>
                </a:solidFill>
                <a:latin typeface="Calibri"/>
                <a:cs typeface="Calibri"/>
              </a:rPr>
              <a:t>entity</a:t>
            </a:r>
            <a:r>
              <a:rPr sz="1800"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10" dirty="0">
                <a:solidFill>
                  <a:srgbClr val="FFFFFF"/>
                </a:solidFill>
                <a:latin typeface="Calibri"/>
                <a:cs typeface="Calibri"/>
              </a:rPr>
              <a:t>represents</a:t>
            </a:r>
            <a:r>
              <a:rPr sz="1800" dirty="0">
                <a:solidFill>
                  <a:srgbClr val="FFFFFF"/>
                </a:solidFill>
                <a:latin typeface="Calibri"/>
                <a:cs typeface="Calibri"/>
              </a:rPr>
              <a:t> a</a:t>
            </a:r>
            <a:r>
              <a:rPr sz="1800" spc="5" dirty="0">
                <a:solidFill>
                  <a:srgbClr val="FFFFFF"/>
                </a:solidFill>
                <a:latin typeface="Calibri"/>
                <a:cs typeface="Calibri"/>
              </a:rPr>
              <a:t> </a:t>
            </a:r>
            <a:r>
              <a:rPr sz="1800" spc="-10" dirty="0">
                <a:solidFill>
                  <a:srgbClr val="FFFFFF"/>
                </a:solidFill>
                <a:latin typeface="Calibri"/>
                <a:cs typeface="Calibri"/>
              </a:rPr>
              <a:t>person</a:t>
            </a:r>
            <a:r>
              <a:rPr sz="1800" spc="5" dirty="0">
                <a:solidFill>
                  <a:srgbClr val="FFFFFF"/>
                </a:solidFill>
                <a:latin typeface="Calibri"/>
                <a:cs typeface="Calibri"/>
              </a:rPr>
              <a:t> </a:t>
            </a:r>
            <a:r>
              <a:rPr sz="1800" dirty="0">
                <a:solidFill>
                  <a:srgbClr val="FFFFFF"/>
                </a:solidFill>
                <a:latin typeface="Calibri"/>
                <a:cs typeface="Calibri"/>
              </a:rPr>
              <a:t>or service</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Can</a:t>
            </a:r>
            <a:r>
              <a:rPr sz="1800" spc="-10" dirty="0">
                <a:solidFill>
                  <a:srgbClr val="FFFFFF"/>
                </a:solidFill>
                <a:latin typeface="Calibri"/>
                <a:cs typeface="Calibri"/>
              </a:rPr>
              <a:t> </a:t>
            </a:r>
            <a:r>
              <a:rPr sz="1800" dirty="0">
                <a:solidFill>
                  <a:srgbClr val="FFFFFF"/>
                </a:solidFill>
                <a:latin typeface="Calibri"/>
                <a:cs typeface="Calibri"/>
              </a:rPr>
              <a:t>be</a:t>
            </a:r>
            <a:r>
              <a:rPr sz="1800" spc="-5" dirty="0">
                <a:solidFill>
                  <a:srgbClr val="FFFFFF"/>
                </a:solidFill>
                <a:latin typeface="Calibri"/>
                <a:cs typeface="Calibri"/>
              </a:rPr>
              <a:t> assigned:</a:t>
            </a:r>
            <a:endParaRPr sz="1800" dirty="0">
              <a:latin typeface="Calibri"/>
              <a:cs typeface="Calibri"/>
            </a:endParaRPr>
          </a:p>
          <a:p>
            <a:pPr marL="755650" marR="5080" lvl="1" indent="-285750">
              <a:lnSpc>
                <a:spcPts val="3300"/>
              </a:lnSpc>
              <a:spcBef>
                <a:spcPts val="200"/>
              </a:spcBef>
              <a:buFont typeface="Wingdings"/>
              <a:buChar char=""/>
              <a:tabLst>
                <a:tab pos="755650" algn="l"/>
              </a:tabLst>
            </a:pPr>
            <a:r>
              <a:rPr sz="1800" spc="-5" dirty="0">
                <a:solidFill>
                  <a:srgbClr val="FFFFFF"/>
                </a:solidFill>
                <a:latin typeface="Calibri"/>
                <a:cs typeface="Calibri"/>
              </a:rPr>
              <a:t>An</a:t>
            </a:r>
            <a:r>
              <a:rPr sz="1800" spc="5" dirty="0">
                <a:solidFill>
                  <a:srgbClr val="FFFFFF"/>
                </a:solidFill>
                <a:latin typeface="Calibri"/>
                <a:cs typeface="Calibri"/>
              </a:rPr>
              <a:t> </a:t>
            </a:r>
            <a:r>
              <a:rPr sz="1800" spc="-5" dirty="0">
                <a:solidFill>
                  <a:srgbClr val="FFFFFF"/>
                </a:solidFill>
                <a:latin typeface="Calibri"/>
                <a:cs typeface="Calibri"/>
              </a:rPr>
              <a:t>access</a:t>
            </a:r>
            <a:r>
              <a:rPr sz="1800" dirty="0">
                <a:solidFill>
                  <a:srgbClr val="FFFFFF"/>
                </a:solidFill>
                <a:latin typeface="Calibri"/>
                <a:cs typeface="Calibri"/>
              </a:rPr>
              <a:t> </a:t>
            </a:r>
            <a:r>
              <a:rPr sz="1800" spc="-25" dirty="0">
                <a:solidFill>
                  <a:srgbClr val="FFFFFF"/>
                </a:solidFill>
                <a:latin typeface="Calibri"/>
                <a:cs typeface="Calibri"/>
              </a:rPr>
              <a:t>key</a:t>
            </a:r>
            <a:r>
              <a:rPr sz="1800" spc="5" dirty="0">
                <a:solidFill>
                  <a:srgbClr val="FFFFFF"/>
                </a:solidFill>
                <a:latin typeface="Calibri"/>
                <a:cs typeface="Calibri"/>
              </a:rPr>
              <a:t> </a:t>
            </a:r>
            <a:r>
              <a:rPr sz="1800" spc="-5" dirty="0">
                <a:solidFill>
                  <a:srgbClr val="FFFFFF"/>
                </a:solidFill>
                <a:latin typeface="Calibri"/>
                <a:cs typeface="Calibri"/>
              </a:rPr>
              <a:t>ID</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10" dirty="0">
                <a:solidFill>
                  <a:srgbClr val="FFFFFF"/>
                </a:solidFill>
                <a:latin typeface="Calibri"/>
                <a:cs typeface="Calibri"/>
              </a:rPr>
              <a:t>secret</a:t>
            </a:r>
            <a:r>
              <a:rPr sz="1800" dirty="0">
                <a:solidFill>
                  <a:srgbClr val="FFFFFF"/>
                </a:solidFill>
                <a:latin typeface="Calibri"/>
                <a:cs typeface="Calibri"/>
              </a:rPr>
              <a:t> </a:t>
            </a:r>
            <a:r>
              <a:rPr sz="1800" spc="-5" dirty="0">
                <a:solidFill>
                  <a:srgbClr val="FFFFFF"/>
                </a:solidFill>
                <a:latin typeface="Calibri"/>
                <a:cs typeface="Calibri"/>
              </a:rPr>
              <a:t>access</a:t>
            </a:r>
            <a:r>
              <a:rPr sz="1800" spc="5" dirty="0">
                <a:solidFill>
                  <a:srgbClr val="FFFFFF"/>
                </a:solidFill>
                <a:latin typeface="Calibri"/>
                <a:cs typeface="Calibri"/>
              </a:rPr>
              <a:t> </a:t>
            </a:r>
            <a:r>
              <a:rPr sz="1800" spc="-25" dirty="0">
                <a:solidFill>
                  <a:srgbClr val="FFFFFF"/>
                </a:solidFill>
                <a:latin typeface="Calibri"/>
                <a:cs typeface="Calibri"/>
              </a:rPr>
              <a:t>key</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programmatic</a:t>
            </a:r>
            <a:r>
              <a:rPr sz="1800" spc="5" dirty="0">
                <a:solidFill>
                  <a:srgbClr val="FFFFFF"/>
                </a:solidFill>
                <a:latin typeface="Calibri"/>
                <a:cs typeface="Calibri"/>
              </a:rPr>
              <a:t> </a:t>
            </a:r>
            <a:r>
              <a:rPr sz="1800" spc="-5" dirty="0">
                <a:solidFill>
                  <a:srgbClr val="FFFFFF"/>
                </a:solidFill>
                <a:latin typeface="Calibri"/>
                <a:cs typeface="Calibri"/>
              </a:rPr>
              <a:t>access</a:t>
            </a:r>
            <a:r>
              <a:rPr sz="1800" spc="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30" dirty="0">
                <a:solidFill>
                  <a:srgbClr val="FFFFFF"/>
                </a:solidFill>
                <a:latin typeface="Calibri"/>
                <a:cs typeface="Calibri"/>
              </a:rPr>
              <a:t>AWS</a:t>
            </a:r>
            <a:r>
              <a:rPr sz="1800" dirty="0">
                <a:solidFill>
                  <a:srgbClr val="FFFFFF"/>
                </a:solidFill>
                <a:latin typeface="Calibri"/>
                <a:cs typeface="Calibri"/>
              </a:rPr>
              <a:t> </a:t>
            </a:r>
            <a:r>
              <a:rPr sz="1800" spc="-5" dirty="0">
                <a:solidFill>
                  <a:srgbClr val="FFFFFF"/>
                </a:solidFill>
                <a:latin typeface="Calibri"/>
                <a:cs typeface="Calibri"/>
              </a:rPr>
              <a:t>API, </a:t>
            </a:r>
            <a:r>
              <a:rPr sz="1800" spc="-390" dirty="0">
                <a:solidFill>
                  <a:srgbClr val="FFFFFF"/>
                </a:solidFill>
                <a:latin typeface="Calibri"/>
                <a:cs typeface="Calibri"/>
              </a:rPr>
              <a:t> </a:t>
            </a:r>
            <a:r>
              <a:rPr sz="1800" dirty="0">
                <a:solidFill>
                  <a:srgbClr val="FFFFFF"/>
                </a:solidFill>
                <a:latin typeface="Calibri"/>
                <a:cs typeface="Calibri"/>
              </a:rPr>
              <a:t>CLI, SDK,</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other</a:t>
            </a:r>
            <a:r>
              <a:rPr sz="1800" dirty="0">
                <a:solidFill>
                  <a:srgbClr val="FFFFFF"/>
                </a:solidFill>
                <a:latin typeface="Calibri"/>
                <a:cs typeface="Calibri"/>
              </a:rPr>
              <a:t> </a:t>
            </a:r>
            <a:r>
              <a:rPr sz="1800" spc="-5" dirty="0">
                <a:solidFill>
                  <a:srgbClr val="FFFFFF"/>
                </a:solidFill>
                <a:latin typeface="Calibri"/>
                <a:cs typeface="Calibri"/>
              </a:rPr>
              <a:t>development</a:t>
            </a:r>
            <a:r>
              <a:rPr sz="1800" dirty="0">
                <a:solidFill>
                  <a:srgbClr val="FFFFFF"/>
                </a:solidFill>
                <a:latin typeface="Calibri"/>
                <a:cs typeface="Calibri"/>
              </a:rPr>
              <a:t> </a:t>
            </a:r>
            <a:r>
              <a:rPr sz="1800" spc="-10" dirty="0">
                <a:solidFill>
                  <a:srgbClr val="FFFFFF"/>
                </a:solidFill>
                <a:latin typeface="Calibri"/>
                <a:cs typeface="Calibri"/>
              </a:rPr>
              <a:t>tools</a:t>
            </a:r>
            <a:endParaRPr sz="1800" dirty="0">
              <a:latin typeface="Calibri"/>
              <a:cs typeface="Calibri"/>
            </a:endParaRPr>
          </a:p>
          <a:p>
            <a:pPr marL="755650" marR="2689225" lvl="1" indent="-755650" algn="r">
              <a:lnSpc>
                <a:spcPct val="100000"/>
              </a:lnSpc>
              <a:spcBef>
                <a:spcPts val="740"/>
              </a:spcBef>
              <a:buFont typeface="Wingdings"/>
              <a:buChar char=""/>
              <a:tabLst>
                <a:tab pos="755650" algn="l"/>
              </a:tabLst>
            </a:pPr>
            <a:r>
              <a:rPr sz="1800" dirty="0">
                <a:solidFill>
                  <a:srgbClr val="FFFFFF"/>
                </a:solidFill>
                <a:latin typeface="Calibri"/>
                <a:cs typeface="Calibri"/>
              </a:rPr>
              <a:t>A</a:t>
            </a:r>
            <a:r>
              <a:rPr sz="1800" spc="-10" dirty="0">
                <a:solidFill>
                  <a:srgbClr val="FFFFFF"/>
                </a:solidFill>
                <a:latin typeface="Calibri"/>
                <a:cs typeface="Calibri"/>
              </a:rPr>
              <a:t> password</a:t>
            </a:r>
            <a:r>
              <a:rPr sz="1800"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dirty="0">
                <a:solidFill>
                  <a:srgbClr val="FFFFFF"/>
                </a:solidFill>
                <a:latin typeface="Calibri"/>
                <a:cs typeface="Calibri"/>
              </a:rPr>
              <a:t>access</a:t>
            </a:r>
            <a:r>
              <a:rPr sz="1800" spc="-5" dirty="0">
                <a:solidFill>
                  <a:srgbClr val="FFFFFF"/>
                </a:solidFill>
                <a:latin typeface="Calibri"/>
                <a:cs typeface="Calibri"/>
              </a:rPr>
              <a:t> </a:t>
            </a:r>
            <a:r>
              <a:rPr sz="1800" spc="-15" dirty="0">
                <a:solidFill>
                  <a:srgbClr val="FFFFFF"/>
                </a:solidFill>
                <a:latin typeface="Calibri"/>
                <a:cs typeface="Calibri"/>
              </a:rPr>
              <a:t>to</a:t>
            </a:r>
            <a:r>
              <a:rPr sz="1800" dirty="0">
                <a:solidFill>
                  <a:srgbClr val="FFFFFF"/>
                </a:solidFill>
                <a:latin typeface="Calibri"/>
                <a:cs typeface="Calibri"/>
              </a:rPr>
              <a:t> </a:t>
            </a:r>
            <a:r>
              <a:rPr sz="1800" spc="-5" dirty="0">
                <a:solidFill>
                  <a:srgbClr val="FFFFFF"/>
                </a:solidFill>
                <a:latin typeface="Calibri"/>
                <a:cs typeface="Calibri"/>
              </a:rPr>
              <a:t>the</a:t>
            </a:r>
            <a:r>
              <a:rPr sz="1800" spc="5" dirty="0">
                <a:solidFill>
                  <a:srgbClr val="FFFFFF"/>
                </a:solidFill>
                <a:latin typeface="Calibri"/>
                <a:cs typeface="Calibri"/>
              </a:rPr>
              <a:t> </a:t>
            </a:r>
            <a:r>
              <a:rPr sz="1800" spc="-5" dirty="0">
                <a:solidFill>
                  <a:srgbClr val="FFFFFF"/>
                </a:solidFill>
                <a:latin typeface="Calibri"/>
                <a:cs typeface="Calibri"/>
              </a:rPr>
              <a:t>management console</a:t>
            </a:r>
            <a:endParaRPr sz="1800" dirty="0">
              <a:latin typeface="Calibri"/>
              <a:cs typeface="Calibri"/>
            </a:endParaRPr>
          </a:p>
          <a:p>
            <a:pPr marL="298450" marR="2677160" indent="-298450" algn="r">
              <a:lnSpc>
                <a:spcPct val="100000"/>
              </a:lnSpc>
              <a:spcBef>
                <a:spcPts val="1040"/>
              </a:spcBef>
              <a:buFont typeface="Wingdings"/>
              <a:buChar char=""/>
              <a:tabLst>
                <a:tab pos="298450" algn="l"/>
              </a:tabLst>
            </a:pPr>
            <a:r>
              <a:rPr sz="1800" spc="-15" dirty="0">
                <a:solidFill>
                  <a:srgbClr val="FFFFFF"/>
                </a:solidFill>
                <a:latin typeface="Calibri"/>
                <a:cs typeface="Calibri"/>
              </a:rPr>
              <a:t>By</a:t>
            </a:r>
            <a:r>
              <a:rPr sz="1800" spc="-5" dirty="0">
                <a:solidFill>
                  <a:srgbClr val="FFFFFF"/>
                </a:solidFill>
                <a:latin typeface="Calibri"/>
                <a:cs typeface="Calibri"/>
              </a:rPr>
              <a:t> </a:t>
            </a:r>
            <a:r>
              <a:rPr sz="1800" spc="-10" dirty="0">
                <a:solidFill>
                  <a:srgbClr val="FFFFFF"/>
                </a:solidFill>
                <a:latin typeface="Calibri"/>
                <a:cs typeface="Calibri"/>
              </a:rPr>
              <a:t>default</a:t>
            </a:r>
            <a:r>
              <a:rPr sz="1800" spc="-5" dirty="0">
                <a:solidFill>
                  <a:srgbClr val="FFFFFF"/>
                </a:solidFill>
                <a:latin typeface="Calibri"/>
                <a:cs typeface="Calibri"/>
              </a:rPr>
              <a:t> </a:t>
            </a:r>
            <a:r>
              <a:rPr sz="1800" spc="-10" dirty="0">
                <a:solidFill>
                  <a:srgbClr val="FFFFFF"/>
                </a:solidFill>
                <a:latin typeface="Calibri"/>
                <a:cs typeface="Calibri"/>
              </a:rPr>
              <a:t>users</a:t>
            </a:r>
            <a:r>
              <a:rPr sz="1800" dirty="0">
                <a:solidFill>
                  <a:srgbClr val="FFFFFF"/>
                </a:solidFill>
                <a:latin typeface="Calibri"/>
                <a:cs typeface="Calibri"/>
              </a:rPr>
              <a:t> </a:t>
            </a:r>
            <a:r>
              <a:rPr sz="1800" spc="-5" dirty="0">
                <a:solidFill>
                  <a:srgbClr val="FFFFFF"/>
                </a:solidFill>
                <a:latin typeface="Calibri"/>
                <a:cs typeface="Calibri"/>
              </a:rPr>
              <a:t>cannot access anything</a:t>
            </a:r>
            <a:r>
              <a:rPr sz="1800" spc="5" dirty="0">
                <a:solidFill>
                  <a:srgbClr val="FFFFFF"/>
                </a:solidFill>
                <a:latin typeface="Calibri"/>
                <a:cs typeface="Calibri"/>
              </a:rPr>
              <a:t> </a:t>
            </a:r>
            <a:r>
              <a:rPr sz="1800" spc="-5" dirty="0">
                <a:solidFill>
                  <a:srgbClr val="FFFFFF"/>
                </a:solidFill>
                <a:latin typeface="Calibri"/>
                <a:cs typeface="Calibri"/>
              </a:rPr>
              <a:t>in</a:t>
            </a:r>
            <a:r>
              <a:rPr sz="1800" dirty="0">
                <a:solidFill>
                  <a:srgbClr val="FFFFFF"/>
                </a:solidFill>
                <a:latin typeface="Calibri"/>
                <a:cs typeface="Calibri"/>
              </a:rPr>
              <a:t> </a:t>
            </a:r>
            <a:r>
              <a:rPr sz="1800" spc="-10" dirty="0">
                <a:solidFill>
                  <a:srgbClr val="FFFFFF"/>
                </a:solidFill>
                <a:latin typeface="Calibri"/>
                <a:cs typeface="Calibri"/>
              </a:rPr>
              <a:t>your</a:t>
            </a:r>
            <a:r>
              <a:rPr sz="1800" dirty="0">
                <a:solidFill>
                  <a:srgbClr val="FFFFFF"/>
                </a:solidFill>
                <a:latin typeface="Calibri"/>
                <a:cs typeface="Calibri"/>
              </a:rPr>
              <a:t> </a:t>
            </a:r>
            <a:r>
              <a:rPr sz="1800" spc="-5" dirty="0">
                <a:solidFill>
                  <a:srgbClr val="FFFFFF"/>
                </a:solidFill>
                <a:latin typeface="Calibri"/>
                <a:cs typeface="Calibri"/>
              </a:rPr>
              <a:t>account</a:t>
            </a:r>
            <a:endParaRPr sz="1800" dirty="0">
              <a:latin typeface="Calibri"/>
              <a:cs typeface="Calibri"/>
            </a:endParaRPr>
          </a:p>
          <a:p>
            <a:pPr marL="298450" marR="148590" indent="-285750">
              <a:lnSpc>
                <a:spcPct val="148100"/>
              </a:lnSpc>
              <a:spcBef>
                <a:spcPts val="100"/>
              </a:spcBef>
              <a:buFont typeface="Wingdings"/>
              <a:buChar char=""/>
              <a:tabLst>
                <a:tab pos="298450" algn="l"/>
              </a:tabLst>
            </a:pPr>
            <a:r>
              <a:rPr sz="1800"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account</a:t>
            </a:r>
            <a:r>
              <a:rPr sz="1800" spc="5" dirty="0">
                <a:solidFill>
                  <a:srgbClr val="FFFFFF"/>
                </a:solidFill>
                <a:latin typeface="Calibri"/>
                <a:cs typeface="Calibri"/>
              </a:rPr>
              <a:t> </a:t>
            </a:r>
            <a:r>
              <a:rPr sz="1800" spc="-10" dirty="0">
                <a:solidFill>
                  <a:srgbClr val="FFFFFF"/>
                </a:solidFill>
                <a:latin typeface="Calibri"/>
                <a:cs typeface="Calibri"/>
              </a:rPr>
              <a:t>root</a:t>
            </a:r>
            <a:r>
              <a:rPr sz="1800" spc="5" dirty="0">
                <a:solidFill>
                  <a:srgbClr val="FFFFFF"/>
                </a:solidFill>
                <a:latin typeface="Calibri"/>
                <a:cs typeface="Calibri"/>
              </a:rPr>
              <a:t> </a:t>
            </a:r>
            <a:r>
              <a:rPr sz="1800" spc="-5" dirty="0">
                <a:solidFill>
                  <a:srgbClr val="FFFFFF"/>
                </a:solidFill>
                <a:latin typeface="Calibri"/>
                <a:cs typeface="Calibri"/>
              </a:rPr>
              <a:t>user</a:t>
            </a:r>
            <a:r>
              <a:rPr sz="1800" spc="5" dirty="0">
                <a:solidFill>
                  <a:srgbClr val="FFFFFF"/>
                </a:solidFill>
                <a:latin typeface="Calibri"/>
                <a:cs typeface="Calibri"/>
              </a:rPr>
              <a:t> </a:t>
            </a:r>
            <a:r>
              <a:rPr sz="1800" spc="-10" dirty="0">
                <a:solidFill>
                  <a:srgbClr val="FFFFFF"/>
                </a:solidFill>
                <a:latin typeface="Calibri"/>
                <a:cs typeface="Calibri"/>
              </a:rPr>
              <a:t>credentials</a:t>
            </a:r>
            <a:r>
              <a:rPr sz="1800" spc="5" dirty="0">
                <a:solidFill>
                  <a:srgbClr val="FFFFFF"/>
                </a:solidFill>
                <a:latin typeface="Calibri"/>
                <a:cs typeface="Calibri"/>
              </a:rPr>
              <a:t> </a:t>
            </a:r>
            <a:r>
              <a:rPr sz="1800" spc="-10" dirty="0">
                <a:solidFill>
                  <a:srgbClr val="FFFFFF"/>
                </a:solidFill>
                <a:latin typeface="Calibri"/>
                <a:cs typeface="Calibri"/>
              </a:rPr>
              <a:t>are</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email</a:t>
            </a:r>
            <a:r>
              <a:rPr sz="1800" spc="5" dirty="0">
                <a:solidFill>
                  <a:srgbClr val="FFFFFF"/>
                </a:solidFill>
                <a:latin typeface="Calibri"/>
                <a:cs typeface="Calibri"/>
              </a:rPr>
              <a:t> </a:t>
            </a:r>
            <a:r>
              <a:rPr sz="1800" spc="-5" dirty="0">
                <a:solidFill>
                  <a:srgbClr val="FFFFFF"/>
                </a:solidFill>
                <a:latin typeface="Calibri"/>
                <a:cs typeface="Calibri"/>
              </a:rPr>
              <a:t>address</a:t>
            </a:r>
            <a:r>
              <a:rPr sz="1800" spc="5" dirty="0">
                <a:solidFill>
                  <a:srgbClr val="FFFFFF"/>
                </a:solidFill>
                <a:latin typeface="Calibri"/>
                <a:cs typeface="Calibri"/>
              </a:rPr>
              <a:t> </a:t>
            </a:r>
            <a:r>
              <a:rPr sz="1800" spc="-5" dirty="0">
                <a:solidFill>
                  <a:srgbClr val="FFFFFF"/>
                </a:solidFill>
                <a:latin typeface="Calibri"/>
                <a:cs typeface="Calibri"/>
              </a:rPr>
              <a:t>used</a:t>
            </a:r>
            <a:r>
              <a:rPr sz="1800" spc="1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15" dirty="0">
                <a:solidFill>
                  <a:srgbClr val="FFFFFF"/>
                </a:solidFill>
                <a:latin typeface="Calibri"/>
                <a:cs typeface="Calibri"/>
              </a:rPr>
              <a:t>create</a:t>
            </a:r>
            <a:r>
              <a:rPr sz="1800" spc="1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account </a:t>
            </a:r>
            <a:r>
              <a:rPr sz="1800" spc="-390"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10" dirty="0">
                <a:solidFill>
                  <a:srgbClr val="FFFFFF"/>
                </a:solidFill>
                <a:latin typeface="Calibri"/>
                <a:cs typeface="Calibri"/>
              </a:rPr>
              <a:t>password</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root</a:t>
            </a:r>
            <a:r>
              <a:rPr sz="1800" dirty="0">
                <a:solidFill>
                  <a:srgbClr val="FFFFFF"/>
                </a:solidFill>
                <a:latin typeface="Calibri"/>
                <a:cs typeface="Calibri"/>
              </a:rPr>
              <a:t> </a:t>
            </a:r>
            <a:r>
              <a:rPr sz="1800" spc="-5" dirty="0">
                <a:solidFill>
                  <a:srgbClr val="FFFFFF"/>
                </a:solidFill>
                <a:latin typeface="Calibri"/>
                <a:cs typeface="Calibri"/>
              </a:rPr>
              <a:t>account</a:t>
            </a:r>
            <a:r>
              <a:rPr sz="1800" dirty="0">
                <a:solidFill>
                  <a:srgbClr val="FFFFFF"/>
                </a:solidFill>
                <a:latin typeface="Calibri"/>
                <a:cs typeface="Calibri"/>
              </a:rPr>
              <a:t> has </a:t>
            </a:r>
            <a:r>
              <a:rPr sz="1800" spc="-5" dirty="0">
                <a:solidFill>
                  <a:srgbClr val="FFFFFF"/>
                </a:solidFill>
                <a:latin typeface="Calibri"/>
                <a:cs typeface="Calibri"/>
              </a:rPr>
              <a:t>full</a:t>
            </a:r>
            <a:r>
              <a:rPr sz="1800" dirty="0">
                <a:solidFill>
                  <a:srgbClr val="FFFFFF"/>
                </a:solidFill>
                <a:latin typeface="Calibri"/>
                <a:cs typeface="Calibri"/>
              </a:rPr>
              <a:t> </a:t>
            </a:r>
            <a:r>
              <a:rPr sz="1800" spc="-10" dirty="0">
                <a:solidFill>
                  <a:srgbClr val="FFFFFF"/>
                </a:solidFill>
                <a:latin typeface="Calibri"/>
                <a:cs typeface="Calibri"/>
              </a:rPr>
              <a:t>administrative</a:t>
            </a:r>
            <a:r>
              <a:rPr sz="1800" spc="10" dirty="0">
                <a:solidFill>
                  <a:srgbClr val="FFFFFF"/>
                </a:solidFill>
                <a:latin typeface="Calibri"/>
                <a:cs typeface="Calibri"/>
              </a:rPr>
              <a:t> </a:t>
            </a:r>
            <a:r>
              <a:rPr sz="1800" spc="-5" dirty="0">
                <a:solidFill>
                  <a:srgbClr val="FFFFFF"/>
                </a:solidFill>
                <a:latin typeface="Calibri"/>
                <a:cs typeface="Calibri"/>
              </a:rPr>
              <a:t>permissions</a:t>
            </a:r>
            <a:r>
              <a:rPr sz="1800" dirty="0">
                <a:solidFill>
                  <a:srgbClr val="FFFFFF"/>
                </a:solidFill>
                <a:latin typeface="Calibri"/>
                <a:cs typeface="Calibri"/>
              </a:rPr>
              <a:t> and</a:t>
            </a:r>
            <a:r>
              <a:rPr sz="1800" spc="10" dirty="0">
                <a:solidFill>
                  <a:srgbClr val="FFFFFF"/>
                </a:solidFill>
                <a:latin typeface="Calibri"/>
                <a:cs typeface="Calibri"/>
              </a:rPr>
              <a:t> </a:t>
            </a:r>
            <a:r>
              <a:rPr sz="1800" spc="-5" dirty="0">
                <a:solidFill>
                  <a:srgbClr val="FFFFFF"/>
                </a:solidFill>
                <a:latin typeface="Calibri"/>
                <a:cs typeface="Calibri"/>
              </a:rPr>
              <a:t>these</a:t>
            </a:r>
            <a:r>
              <a:rPr sz="1800" spc="10" dirty="0">
                <a:solidFill>
                  <a:srgbClr val="FFFFFF"/>
                </a:solidFill>
                <a:latin typeface="Calibri"/>
                <a:cs typeface="Calibri"/>
              </a:rPr>
              <a:t> </a:t>
            </a:r>
            <a:r>
              <a:rPr sz="1800" spc="-5" dirty="0">
                <a:solidFill>
                  <a:srgbClr val="FFFFFF"/>
                </a:solidFill>
                <a:latin typeface="Calibri"/>
                <a:cs typeface="Calibri"/>
              </a:rPr>
              <a:t>cannot</a:t>
            </a:r>
            <a:r>
              <a:rPr sz="1800" dirty="0">
                <a:solidFill>
                  <a:srgbClr val="FFFFFF"/>
                </a:solidFill>
                <a:latin typeface="Calibri"/>
                <a:cs typeface="Calibri"/>
              </a:rPr>
              <a:t> be</a:t>
            </a:r>
            <a:r>
              <a:rPr sz="1800" spc="10" dirty="0">
                <a:solidFill>
                  <a:srgbClr val="FFFFFF"/>
                </a:solidFill>
                <a:latin typeface="Calibri"/>
                <a:cs typeface="Calibri"/>
              </a:rPr>
              <a:t> </a:t>
            </a:r>
            <a:r>
              <a:rPr sz="1800" spc="-10" dirty="0">
                <a:solidFill>
                  <a:srgbClr val="FFFFFF"/>
                </a:solidFill>
                <a:latin typeface="Calibri"/>
                <a:cs typeface="Calibri"/>
              </a:rPr>
              <a:t>restricted</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Best practice</a:t>
            </a:r>
            <a:r>
              <a:rPr sz="1800"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root </a:t>
            </a:r>
            <a:r>
              <a:rPr sz="1800" spc="-5" dirty="0">
                <a:solidFill>
                  <a:srgbClr val="FFFFFF"/>
                </a:solidFill>
                <a:latin typeface="Calibri"/>
                <a:cs typeface="Calibri"/>
              </a:rPr>
              <a:t>accounts:</a:t>
            </a:r>
            <a:endParaRPr sz="1800" dirty="0">
              <a:latin typeface="Calibri"/>
              <a:cs typeface="Calibri"/>
            </a:endParaRPr>
          </a:p>
          <a:p>
            <a:pPr marL="755650" lvl="1" indent="-285750">
              <a:lnSpc>
                <a:spcPct val="100000"/>
              </a:lnSpc>
              <a:spcBef>
                <a:spcPts val="1040"/>
              </a:spcBef>
              <a:buFont typeface="Wingdings"/>
              <a:buChar char=""/>
              <a:tabLst>
                <a:tab pos="755650" algn="l"/>
              </a:tabLst>
            </a:pPr>
            <a:r>
              <a:rPr sz="1800" dirty="0">
                <a:solidFill>
                  <a:srgbClr val="FFFFFF"/>
                </a:solidFill>
                <a:latin typeface="Calibri"/>
                <a:cs typeface="Calibri"/>
              </a:rPr>
              <a:t>Don’t</a:t>
            </a:r>
            <a:r>
              <a:rPr sz="1800" spc="-5" dirty="0">
                <a:solidFill>
                  <a:srgbClr val="FFFFFF"/>
                </a:solidFill>
                <a:latin typeface="Calibri"/>
                <a:cs typeface="Calibri"/>
              </a:rPr>
              <a:t> use</a:t>
            </a:r>
            <a:r>
              <a:rPr sz="1800" spc="10"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root</a:t>
            </a:r>
            <a:r>
              <a:rPr sz="1800" dirty="0">
                <a:solidFill>
                  <a:srgbClr val="FFFFFF"/>
                </a:solidFill>
                <a:latin typeface="Calibri"/>
                <a:cs typeface="Calibri"/>
              </a:rPr>
              <a:t> </a:t>
            </a:r>
            <a:r>
              <a:rPr sz="1800" spc="-5" dirty="0">
                <a:solidFill>
                  <a:srgbClr val="FFFFFF"/>
                </a:solidFill>
                <a:latin typeface="Calibri"/>
                <a:cs typeface="Calibri"/>
              </a:rPr>
              <a:t>user</a:t>
            </a:r>
            <a:r>
              <a:rPr sz="1800" dirty="0">
                <a:solidFill>
                  <a:srgbClr val="FFFFFF"/>
                </a:solidFill>
                <a:latin typeface="Calibri"/>
                <a:cs typeface="Calibri"/>
              </a:rPr>
              <a:t> </a:t>
            </a:r>
            <a:r>
              <a:rPr sz="1800" spc="-10" dirty="0">
                <a:solidFill>
                  <a:srgbClr val="FFFFFF"/>
                </a:solidFill>
                <a:latin typeface="Calibri"/>
                <a:cs typeface="Calibri"/>
              </a:rPr>
              <a:t>credentials</a:t>
            </a:r>
            <a:endParaRPr sz="1800" dirty="0">
              <a:latin typeface="Calibri"/>
              <a:cs typeface="Calibri"/>
            </a:endParaRPr>
          </a:p>
          <a:p>
            <a:pPr marL="755650" lvl="1" indent="-285750">
              <a:lnSpc>
                <a:spcPct val="100000"/>
              </a:lnSpc>
              <a:spcBef>
                <a:spcPts val="1140"/>
              </a:spcBef>
              <a:buFont typeface="Wingdings"/>
              <a:buChar char=""/>
              <a:tabLst>
                <a:tab pos="755650" algn="l"/>
              </a:tabLst>
            </a:pPr>
            <a:r>
              <a:rPr sz="1800" dirty="0">
                <a:solidFill>
                  <a:srgbClr val="FFFFFF"/>
                </a:solidFill>
                <a:latin typeface="Calibri"/>
                <a:cs typeface="Calibri"/>
              </a:rPr>
              <a:t>Don’t </a:t>
            </a:r>
            <a:r>
              <a:rPr sz="1800" spc="-10" dirty="0">
                <a:solidFill>
                  <a:srgbClr val="FFFFFF"/>
                </a:solidFill>
                <a:latin typeface="Calibri"/>
                <a:cs typeface="Calibri"/>
              </a:rPr>
              <a:t>share</a:t>
            </a:r>
            <a:r>
              <a:rPr sz="1800" spc="10"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root</a:t>
            </a:r>
            <a:r>
              <a:rPr sz="1800" dirty="0">
                <a:solidFill>
                  <a:srgbClr val="FFFFFF"/>
                </a:solidFill>
                <a:latin typeface="Calibri"/>
                <a:cs typeface="Calibri"/>
              </a:rPr>
              <a:t> </a:t>
            </a:r>
            <a:r>
              <a:rPr sz="1800" spc="-5" dirty="0">
                <a:solidFill>
                  <a:srgbClr val="FFFFFF"/>
                </a:solidFill>
                <a:latin typeface="Calibri"/>
                <a:cs typeface="Calibri"/>
              </a:rPr>
              <a:t>user</a:t>
            </a:r>
            <a:r>
              <a:rPr sz="1800" dirty="0">
                <a:solidFill>
                  <a:srgbClr val="FFFFFF"/>
                </a:solidFill>
                <a:latin typeface="Calibri"/>
                <a:cs typeface="Calibri"/>
              </a:rPr>
              <a:t> </a:t>
            </a:r>
            <a:r>
              <a:rPr sz="1800" spc="-10" dirty="0">
                <a:solidFill>
                  <a:srgbClr val="FFFFFF"/>
                </a:solidFill>
                <a:latin typeface="Calibri"/>
                <a:cs typeface="Calibri"/>
              </a:rPr>
              <a:t>credentials</a:t>
            </a:r>
            <a:endParaRPr sz="1800" dirty="0">
              <a:latin typeface="Calibri"/>
              <a:cs typeface="Calibri"/>
            </a:endParaRPr>
          </a:p>
          <a:p>
            <a:pPr marL="755650" lvl="1" indent="-285750">
              <a:lnSpc>
                <a:spcPct val="100000"/>
              </a:lnSpc>
              <a:spcBef>
                <a:spcPts val="1040"/>
              </a:spcBef>
              <a:buFont typeface="Wingdings"/>
              <a:buChar char=""/>
              <a:tabLst>
                <a:tab pos="755650" algn="l"/>
              </a:tabLst>
            </a:pPr>
            <a:r>
              <a:rPr sz="1800" spc="-15" dirty="0">
                <a:solidFill>
                  <a:srgbClr val="FFFFFF"/>
                </a:solidFill>
                <a:latin typeface="Calibri"/>
                <a:cs typeface="Calibri"/>
              </a:rPr>
              <a:t>Create</a:t>
            </a:r>
            <a:r>
              <a:rPr sz="1800" spc="10" dirty="0">
                <a:solidFill>
                  <a:srgbClr val="FFFFFF"/>
                </a:solidFill>
                <a:latin typeface="Calibri"/>
                <a:cs typeface="Calibri"/>
              </a:rPr>
              <a:t> </a:t>
            </a:r>
            <a:r>
              <a:rPr sz="1800" spc="-5" dirty="0">
                <a:solidFill>
                  <a:srgbClr val="FFFFFF"/>
                </a:solidFill>
                <a:latin typeface="Calibri"/>
                <a:cs typeface="Calibri"/>
              </a:rPr>
              <a:t>an</a:t>
            </a:r>
            <a:r>
              <a:rPr sz="1800" spc="10" dirty="0">
                <a:solidFill>
                  <a:srgbClr val="FFFFFF"/>
                </a:solidFill>
                <a:latin typeface="Calibri"/>
                <a:cs typeface="Calibri"/>
              </a:rPr>
              <a:t> </a:t>
            </a:r>
            <a:r>
              <a:rPr sz="1800" spc="-5" dirty="0">
                <a:solidFill>
                  <a:srgbClr val="FFFFFF"/>
                </a:solidFill>
                <a:latin typeface="Calibri"/>
                <a:cs typeface="Calibri"/>
              </a:rPr>
              <a:t>IAM</a:t>
            </a:r>
            <a:r>
              <a:rPr sz="1800" dirty="0">
                <a:solidFill>
                  <a:srgbClr val="FFFFFF"/>
                </a:solidFill>
                <a:latin typeface="Calibri"/>
                <a:cs typeface="Calibri"/>
              </a:rPr>
              <a:t> </a:t>
            </a:r>
            <a:r>
              <a:rPr sz="1800" spc="-5" dirty="0">
                <a:solidFill>
                  <a:srgbClr val="FFFFFF"/>
                </a:solidFill>
                <a:latin typeface="Calibri"/>
                <a:cs typeface="Calibri"/>
              </a:rPr>
              <a:t>user</a:t>
            </a:r>
            <a:r>
              <a:rPr sz="1800" dirty="0">
                <a:solidFill>
                  <a:srgbClr val="FFFFFF"/>
                </a:solidFill>
                <a:latin typeface="Calibri"/>
                <a:cs typeface="Calibri"/>
              </a:rPr>
              <a:t> </a:t>
            </a:r>
            <a:r>
              <a:rPr sz="1800" spc="-5"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assign</a:t>
            </a:r>
            <a:r>
              <a:rPr sz="1800" spc="15" dirty="0">
                <a:solidFill>
                  <a:srgbClr val="FFFFFF"/>
                </a:solidFill>
                <a:latin typeface="Calibri"/>
                <a:cs typeface="Calibri"/>
              </a:rPr>
              <a:t> </a:t>
            </a:r>
            <a:r>
              <a:rPr sz="1800" spc="-10" dirty="0">
                <a:solidFill>
                  <a:srgbClr val="FFFFFF"/>
                </a:solidFill>
                <a:latin typeface="Calibri"/>
                <a:cs typeface="Calibri"/>
              </a:rPr>
              <a:t>administrative</a:t>
            </a:r>
            <a:r>
              <a:rPr sz="1800" spc="10" dirty="0">
                <a:solidFill>
                  <a:srgbClr val="FFFFFF"/>
                </a:solidFill>
                <a:latin typeface="Calibri"/>
                <a:cs typeface="Calibri"/>
              </a:rPr>
              <a:t> </a:t>
            </a:r>
            <a:r>
              <a:rPr sz="1800" spc="-5" dirty="0">
                <a:solidFill>
                  <a:srgbClr val="FFFFFF"/>
                </a:solidFill>
                <a:latin typeface="Calibri"/>
                <a:cs typeface="Calibri"/>
              </a:rPr>
              <a:t>permissions</a:t>
            </a:r>
            <a:r>
              <a:rPr sz="1800" dirty="0">
                <a:solidFill>
                  <a:srgbClr val="FFFFFF"/>
                </a:solidFill>
                <a:latin typeface="Calibri"/>
                <a:cs typeface="Calibri"/>
              </a:rPr>
              <a:t> </a:t>
            </a:r>
            <a:r>
              <a:rPr sz="1800" spc="-5" dirty="0">
                <a:solidFill>
                  <a:srgbClr val="FFFFFF"/>
                </a:solidFill>
                <a:latin typeface="Calibri"/>
                <a:cs typeface="Calibri"/>
              </a:rPr>
              <a:t>as</a:t>
            </a:r>
            <a:r>
              <a:rPr sz="1800" dirty="0">
                <a:solidFill>
                  <a:srgbClr val="FFFFFF"/>
                </a:solidFill>
                <a:latin typeface="Calibri"/>
                <a:cs typeface="Calibri"/>
              </a:rPr>
              <a:t> </a:t>
            </a:r>
            <a:r>
              <a:rPr sz="1800" spc="-10" dirty="0">
                <a:solidFill>
                  <a:srgbClr val="FFFFFF"/>
                </a:solidFill>
                <a:latin typeface="Calibri"/>
                <a:cs typeface="Calibri"/>
              </a:rPr>
              <a:t>required</a:t>
            </a:r>
            <a:endParaRPr sz="1800" dirty="0">
              <a:latin typeface="Calibri"/>
              <a:cs typeface="Calibri"/>
            </a:endParaRPr>
          </a:p>
          <a:p>
            <a:pPr marL="755650" lvl="1" indent="-285750">
              <a:lnSpc>
                <a:spcPct val="100000"/>
              </a:lnSpc>
              <a:spcBef>
                <a:spcPts val="1140"/>
              </a:spcBef>
              <a:buFont typeface="Wingdings"/>
              <a:buChar char=""/>
              <a:tabLst>
                <a:tab pos="755650" algn="l"/>
              </a:tabLst>
            </a:pPr>
            <a:r>
              <a:rPr sz="1800" spc="-5" dirty="0">
                <a:solidFill>
                  <a:srgbClr val="FFFFFF"/>
                </a:solidFill>
                <a:latin typeface="Calibri"/>
                <a:cs typeface="Calibri"/>
              </a:rPr>
              <a:t>Enable</a:t>
            </a:r>
            <a:r>
              <a:rPr sz="1800" spc="10" dirty="0">
                <a:solidFill>
                  <a:srgbClr val="FFFFFF"/>
                </a:solidFill>
                <a:latin typeface="Calibri"/>
                <a:cs typeface="Calibri"/>
              </a:rPr>
              <a:t> </a:t>
            </a:r>
            <a:r>
              <a:rPr sz="1800" spc="-10" dirty="0">
                <a:solidFill>
                  <a:srgbClr val="FFFFFF"/>
                </a:solidFill>
                <a:latin typeface="Calibri"/>
                <a:cs typeface="Calibri"/>
              </a:rPr>
              <a:t>Multi-Factor</a:t>
            </a:r>
            <a:r>
              <a:rPr sz="1800" dirty="0">
                <a:solidFill>
                  <a:srgbClr val="FFFFFF"/>
                </a:solidFill>
                <a:latin typeface="Calibri"/>
                <a:cs typeface="Calibri"/>
              </a:rPr>
              <a:t> </a:t>
            </a:r>
            <a:r>
              <a:rPr sz="1800" spc="-10" dirty="0">
                <a:solidFill>
                  <a:srgbClr val="FFFFFF"/>
                </a:solidFill>
                <a:latin typeface="Calibri"/>
                <a:cs typeface="Calibri"/>
              </a:rPr>
              <a:t>Authentication</a:t>
            </a:r>
            <a:r>
              <a:rPr sz="1800" spc="10" dirty="0">
                <a:solidFill>
                  <a:srgbClr val="FFFFFF"/>
                </a:solidFill>
                <a:latin typeface="Calibri"/>
                <a:cs typeface="Calibri"/>
              </a:rPr>
              <a:t> </a:t>
            </a:r>
            <a:r>
              <a:rPr sz="1800" spc="-25" dirty="0">
                <a:solidFill>
                  <a:srgbClr val="FFFFFF"/>
                </a:solidFill>
                <a:latin typeface="Calibri"/>
                <a:cs typeface="Calibri"/>
              </a:rPr>
              <a:t>(MFA)</a:t>
            </a:r>
            <a:endParaRPr sz="1800" dirty="0">
              <a:latin typeface="Calibri"/>
              <a:cs typeface="Calibri"/>
            </a:endParaRPr>
          </a:p>
        </p:txBody>
      </p:sp>
      <p:pic>
        <p:nvPicPr>
          <p:cNvPr id="4" name="object 4"/>
          <p:cNvPicPr/>
          <p:nvPr/>
        </p:nvPicPr>
        <p:blipFill>
          <a:blip r:embed="rId2" cstate="print"/>
          <a:stretch>
            <a:fillRect/>
          </a:stretch>
        </p:blipFill>
        <p:spPr>
          <a:xfrm>
            <a:off x="10321643" y="1913451"/>
            <a:ext cx="812800" cy="812800"/>
          </a:xfrm>
          <a:prstGeom prst="rect">
            <a:avLst/>
          </a:prstGeom>
        </p:spPr>
      </p:pic>
      <p:pic>
        <p:nvPicPr>
          <p:cNvPr id="5" name="object 5"/>
          <p:cNvPicPr/>
          <p:nvPr/>
        </p:nvPicPr>
        <p:blipFill>
          <a:blip r:embed="rId3" cstate="print"/>
          <a:stretch>
            <a:fillRect/>
          </a:stretch>
        </p:blipFill>
        <p:spPr>
          <a:xfrm>
            <a:off x="10366517" y="3270576"/>
            <a:ext cx="812800" cy="812799"/>
          </a:xfrm>
          <a:prstGeom prst="rect">
            <a:avLst/>
          </a:prstGeom>
        </p:spPr>
      </p:pic>
      <p:pic>
        <p:nvPicPr>
          <p:cNvPr id="6" name="object 6"/>
          <p:cNvPicPr/>
          <p:nvPr/>
        </p:nvPicPr>
        <p:blipFill>
          <a:blip r:embed="rId4" cstate="print"/>
          <a:stretch>
            <a:fillRect/>
          </a:stretch>
        </p:blipFill>
        <p:spPr>
          <a:xfrm>
            <a:off x="10368210" y="552070"/>
            <a:ext cx="719666" cy="719666"/>
          </a:xfrm>
          <a:prstGeom prst="rect">
            <a:avLst/>
          </a:prstGeom>
        </p:spPr>
      </p:pic>
      <p:sp>
        <p:nvSpPr>
          <p:cNvPr id="7" name="object 7"/>
          <p:cNvSpPr txBox="1"/>
          <p:nvPr/>
        </p:nvSpPr>
        <p:spPr>
          <a:xfrm>
            <a:off x="10531768" y="2816122"/>
            <a:ext cx="42290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E</a:t>
            </a:r>
            <a:r>
              <a:rPr sz="1200" dirty="0">
                <a:solidFill>
                  <a:srgbClr val="FFFFFF"/>
                </a:solidFill>
                <a:latin typeface="Arial"/>
                <a:cs typeface="Arial"/>
              </a:rPr>
              <a:t>t</a:t>
            </a:r>
            <a:r>
              <a:rPr sz="1200" spc="-10" dirty="0">
                <a:solidFill>
                  <a:srgbClr val="FFFFFF"/>
                </a:solidFill>
                <a:latin typeface="Arial"/>
                <a:cs typeface="Arial"/>
              </a:rPr>
              <a:t>ha</a:t>
            </a:r>
            <a:r>
              <a:rPr sz="1200" dirty="0">
                <a:solidFill>
                  <a:srgbClr val="FFFFFF"/>
                </a:solidFill>
                <a:latin typeface="Arial"/>
                <a:cs typeface="Arial"/>
              </a:rPr>
              <a:t>n</a:t>
            </a:r>
            <a:endParaRPr sz="1200">
              <a:latin typeface="Arial"/>
              <a:cs typeface="Arial"/>
            </a:endParaRPr>
          </a:p>
        </p:txBody>
      </p:sp>
      <p:sp>
        <p:nvSpPr>
          <p:cNvPr id="8" name="object 8"/>
          <p:cNvSpPr txBox="1"/>
          <p:nvPr/>
        </p:nvSpPr>
        <p:spPr>
          <a:xfrm>
            <a:off x="10521668" y="4238522"/>
            <a:ext cx="514984"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Arial"/>
                <a:cs typeface="Arial"/>
              </a:rPr>
              <a:t>Andrea</a:t>
            </a:r>
            <a:endParaRPr sz="1200">
              <a:latin typeface="Arial"/>
              <a:cs typeface="Arial"/>
            </a:endParaRPr>
          </a:p>
        </p:txBody>
      </p:sp>
      <p:sp>
        <p:nvSpPr>
          <p:cNvPr id="9" name="object 9"/>
          <p:cNvSpPr txBox="1"/>
          <p:nvPr/>
        </p:nvSpPr>
        <p:spPr>
          <a:xfrm>
            <a:off x="10584374" y="1368322"/>
            <a:ext cx="28765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E</a:t>
            </a:r>
            <a:r>
              <a:rPr sz="1200" dirty="0">
                <a:solidFill>
                  <a:srgbClr val="FFFFFF"/>
                </a:solidFill>
                <a:latin typeface="Arial"/>
                <a:cs typeface="Arial"/>
              </a:rPr>
              <a:t>r</a:t>
            </a:r>
            <a:r>
              <a:rPr sz="1200" spc="-5" dirty="0">
                <a:solidFill>
                  <a:srgbClr val="FFFFFF"/>
                </a:solidFill>
                <a:latin typeface="Arial"/>
                <a:cs typeface="Arial"/>
              </a:rPr>
              <a:t>i</a:t>
            </a:r>
            <a:r>
              <a:rPr sz="1200" dirty="0">
                <a:solidFill>
                  <a:srgbClr val="FFFFFF"/>
                </a:solidFill>
                <a:latin typeface="Arial"/>
                <a:cs typeface="Arial"/>
              </a:rPr>
              <a:t>c</a:t>
            </a:r>
            <a:endParaRPr sz="1200">
              <a:latin typeface="Arial"/>
              <a:cs typeface="Arial"/>
            </a:endParaRPr>
          </a:p>
        </p:txBody>
      </p:sp>
    </p:spTree>
    <p:extLst>
      <p:ext uri="{BB962C8B-B14F-4D97-AF65-F5344CB8AC3E}">
        <p14:creationId xmlns:p14="http://schemas.microsoft.com/office/powerpoint/2010/main" val="42961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257873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30" dirty="0">
                <a:solidFill>
                  <a:srgbClr val="FFFFFF"/>
                </a:solidFill>
                <a:latin typeface="Calibri"/>
                <a:cs typeface="Calibri"/>
              </a:rPr>
              <a:t> </a:t>
            </a:r>
            <a:r>
              <a:rPr sz="2400" b="0" spc="-5" dirty="0">
                <a:solidFill>
                  <a:srgbClr val="FFFFFF"/>
                </a:solidFill>
                <a:latin typeface="Calibri"/>
                <a:cs typeface="Calibri"/>
              </a:rPr>
              <a:t>4:</a:t>
            </a:r>
            <a:r>
              <a:rPr sz="2400" b="0" spc="-30" dirty="0">
                <a:solidFill>
                  <a:srgbClr val="FFFFFF"/>
                </a:solidFill>
                <a:latin typeface="Calibri"/>
                <a:cs typeface="Calibri"/>
              </a:rPr>
              <a:t> </a:t>
            </a:r>
            <a:r>
              <a:rPr sz="2400" b="0" spc="-5" dirty="0">
                <a:solidFill>
                  <a:srgbClr val="FFFFFF"/>
                </a:solidFill>
                <a:latin typeface="Calibri"/>
                <a:cs typeface="Calibri"/>
              </a:rPr>
              <a:t>IAM</a:t>
            </a:r>
            <a:r>
              <a:rPr sz="2400" b="0" spc="-25" dirty="0">
                <a:solidFill>
                  <a:srgbClr val="FFFFFF"/>
                </a:solidFill>
                <a:latin typeface="Calibri"/>
                <a:cs typeface="Calibri"/>
              </a:rPr>
              <a:t> </a:t>
            </a:r>
            <a:r>
              <a:rPr sz="2400" b="0" spc="-10" dirty="0">
                <a:solidFill>
                  <a:srgbClr val="FFFFFF"/>
                </a:solidFill>
                <a:latin typeface="Calibri"/>
                <a:cs typeface="Calibri"/>
              </a:rPr>
              <a:t>Users</a:t>
            </a:r>
            <a:endParaRPr sz="2400">
              <a:latin typeface="Calibri"/>
              <a:cs typeface="Calibri"/>
            </a:endParaRPr>
          </a:p>
        </p:txBody>
      </p:sp>
      <p:sp>
        <p:nvSpPr>
          <p:cNvPr id="3" name="object 3"/>
          <p:cNvSpPr txBox="1"/>
          <p:nvPr/>
        </p:nvSpPr>
        <p:spPr>
          <a:xfrm>
            <a:off x="738500" y="718819"/>
            <a:ext cx="8071484" cy="3746500"/>
          </a:xfrm>
          <a:prstGeom prst="rect">
            <a:avLst/>
          </a:prstGeom>
        </p:spPr>
        <p:txBody>
          <a:bodyPr vert="horz" wrap="square" lIns="0" tIns="12700" rIns="0" bIns="0" rtlCol="0">
            <a:spAutoFit/>
          </a:bodyPr>
          <a:lstStyle/>
          <a:p>
            <a:pPr marL="298450" marR="5080" indent="-285750">
              <a:lnSpc>
                <a:spcPct val="152800"/>
              </a:lnSpc>
              <a:spcBef>
                <a:spcPts val="100"/>
              </a:spcBef>
              <a:buFont typeface="Wingdings"/>
              <a:buChar char=""/>
              <a:tabLst>
                <a:tab pos="298450" algn="l"/>
              </a:tabLst>
            </a:pPr>
            <a:r>
              <a:rPr sz="1800" spc="-5" dirty="0">
                <a:solidFill>
                  <a:srgbClr val="FFFFFF"/>
                </a:solidFill>
                <a:latin typeface="Calibri"/>
                <a:cs typeface="Calibri"/>
              </a:rPr>
              <a:t>IAM</a:t>
            </a:r>
            <a:r>
              <a:rPr sz="1800" dirty="0">
                <a:solidFill>
                  <a:srgbClr val="FFFFFF"/>
                </a:solidFill>
                <a:latin typeface="Calibri"/>
                <a:cs typeface="Calibri"/>
              </a:rPr>
              <a:t> </a:t>
            </a:r>
            <a:r>
              <a:rPr sz="1800" spc="-10" dirty="0">
                <a:solidFill>
                  <a:srgbClr val="FFFFFF"/>
                </a:solidFill>
                <a:latin typeface="Calibri"/>
                <a:cs typeface="Calibri"/>
              </a:rPr>
              <a:t>users</a:t>
            </a:r>
            <a:r>
              <a:rPr sz="1800" dirty="0">
                <a:solidFill>
                  <a:srgbClr val="FFFFFF"/>
                </a:solidFill>
                <a:latin typeface="Calibri"/>
                <a:cs typeface="Calibri"/>
              </a:rPr>
              <a:t> </a:t>
            </a:r>
            <a:r>
              <a:rPr sz="1800" spc="-5" dirty="0">
                <a:solidFill>
                  <a:srgbClr val="FFFFFF"/>
                </a:solidFill>
                <a:latin typeface="Calibri"/>
                <a:cs typeface="Calibri"/>
              </a:rPr>
              <a:t>can</a:t>
            </a:r>
            <a:r>
              <a:rPr sz="1800" spc="10" dirty="0">
                <a:solidFill>
                  <a:srgbClr val="FFFFFF"/>
                </a:solidFill>
                <a:latin typeface="Calibri"/>
                <a:cs typeface="Calibri"/>
              </a:rPr>
              <a:t> </a:t>
            </a:r>
            <a:r>
              <a:rPr sz="1800" dirty="0">
                <a:solidFill>
                  <a:srgbClr val="FFFFFF"/>
                </a:solidFill>
                <a:latin typeface="Calibri"/>
                <a:cs typeface="Calibri"/>
              </a:rPr>
              <a:t>be</a:t>
            </a:r>
            <a:r>
              <a:rPr sz="1800" spc="5" dirty="0">
                <a:solidFill>
                  <a:srgbClr val="FFFFFF"/>
                </a:solidFill>
                <a:latin typeface="Calibri"/>
                <a:cs typeface="Calibri"/>
              </a:rPr>
              <a:t> </a:t>
            </a:r>
            <a:r>
              <a:rPr sz="1800" spc="-15" dirty="0">
                <a:solidFill>
                  <a:srgbClr val="FFFFFF"/>
                </a:solidFill>
                <a:latin typeface="Calibri"/>
                <a:cs typeface="Calibri"/>
              </a:rPr>
              <a:t>created</a:t>
            </a:r>
            <a:r>
              <a:rPr sz="1800" spc="15" dirty="0">
                <a:solidFill>
                  <a:srgbClr val="FFFFFF"/>
                </a:solidFill>
                <a:latin typeface="Calibri"/>
                <a:cs typeface="Calibri"/>
              </a:rPr>
              <a:t> </a:t>
            </a:r>
            <a:r>
              <a:rPr sz="1800" spc="-10" dirty="0">
                <a:solidFill>
                  <a:srgbClr val="FFFFFF"/>
                </a:solidFill>
                <a:latin typeface="Calibri"/>
                <a:cs typeface="Calibri"/>
              </a:rPr>
              <a:t>to</a:t>
            </a:r>
            <a:r>
              <a:rPr sz="1800" spc="5" dirty="0">
                <a:solidFill>
                  <a:srgbClr val="FFFFFF"/>
                </a:solidFill>
                <a:latin typeface="Calibri"/>
                <a:cs typeface="Calibri"/>
              </a:rPr>
              <a:t> </a:t>
            </a:r>
            <a:r>
              <a:rPr sz="1800" spc="-10" dirty="0">
                <a:solidFill>
                  <a:srgbClr val="FFFFFF"/>
                </a:solidFill>
                <a:latin typeface="Calibri"/>
                <a:cs typeface="Calibri"/>
              </a:rPr>
              <a:t>represent</a:t>
            </a:r>
            <a:r>
              <a:rPr sz="1800" dirty="0">
                <a:solidFill>
                  <a:srgbClr val="FFFFFF"/>
                </a:solidFill>
                <a:latin typeface="Calibri"/>
                <a:cs typeface="Calibri"/>
              </a:rPr>
              <a:t> </a:t>
            </a:r>
            <a:r>
              <a:rPr sz="1800" spc="-5" dirty="0">
                <a:solidFill>
                  <a:srgbClr val="FFFFFF"/>
                </a:solidFill>
                <a:latin typeface="Calibri"/>
                <a:cs typeface="Calibri"/>
              </a:rPr>
              <a:t>applications</a:t>
            </a:r>
            <a:r>
              <a:rPr sz="1800" dirty="0">
                <a:solidFill>
                  <a:srgbClr val="FFFFFF"/>
                </a:solidFill>
                <a:latin typeface="Calibri"/>
                <a:cs typeface="Calibri"/>
              </a:rPr>
              <a:t> and</a:t>
            </a:r>
            <a:r>
              <a:rPr sz="1800" spc="15" dirty="0">
                <a:solidFill>
                  <a:srgbClr val="FFFFFF"/>
                </a:solidFill>
                <a:latin typeface="Calibri"/>
                <a:cs typeface="Calibri"/>
              </a:rPr>
              <a:t> </a:t>
            </a:r>
            <a:r>
              <a:rPr sz="1800" spc="-5" dirty="0">
                <a:solidFill>
                  <a:srgbClr val="FFFFFF"/>
                </a:solidFill>
                <a:latin typeface="Calibri"/>
                <a:cs typeface="Calibri"/>
              </a:rPr>
              <a:t>these</a:t>
            </a:r>
            <a:r>
              <a:rPr sz="1800" spc="5" dirty="0">
                <a:solidFill>
                  <a:srgbClr val="FFFFFF"/>
                </a:solidFill>
                <a:latin typeface="Calibri"/>
                <a:cs typeface="Calibri"/>
              </a:rPr>
              <a:t> </a:t>
            </a:r>
            <a:r>
              <a:rPr sz="1800" spc="-10" dirty="0">
                <a:solidFill>
                  <a:srgbClr val="FFFFFF"/>
                </a:solidFill>
                <a:latin typeface="Calibri"/>
                <a:cs typeface="Calibri"/>
              </a:rPr>
              <a:t>are</a:t>
            </a:r>
            <a:r>
              <a:rPr sz="1800" spc="5" dirty="0">
                <a:solidFill>
                  <a:srgbClr val="FFFFFF"/>
                </a:solidFill>
                <a:latin typeface="Calibri"/>
                <a:cs typeface="Calibri"/>
              </a:rPr>
              <a:t> </a:t>
            </a:r>
            <a:r>
              <a:rPr sz="1800" spc="-5" dirty="0">
                <a:solidFill>
                  <a:srgbClr val="FFFFFF"/>
                </a:solidFill>
                <a:latin typeface="Calibri"/>
                <a:cs typeface="Calibri"/>
              </a:rPr>
              <a:t>known</a:t>
            </a:r>
            <a:r>
              <a:rPr sz="1800" spc="10" dirty="0">
                <a:solidFill>
                  <a:srgbClr val="FFFFFF"/>
                </a:solidFill>
                <a:latin typeface="Calibri"/>
                <a:cs typeface="Calibri"/>
              </a:rPr>
              <a:t> </a:t>
            </a:r>
            <a:r>
              <a:rPr sz="1800" dirty="0">
                <a:solidFill>
                  <a:srgbClr val="FFFFFF"/>
                </a:solidFill>
                <a:latin typeface="Calibri"/>
                <a:cs typeface="Calibri"/>
              </a:rPr>
              <a:t>as </a:t>
            </a:r>
            <a:r>
              <a:rPr sz="1800" spc="-10" dirty="0">
                <a:solidFill>
                  <a:srgbClr val="FFFFFF"/>
                </a:solidFill>
                <a:latin typeface="Calibri"/>
                <a:cs typeface="Calibri"/>
              </a:rPr>
              <a:t>“service </a:t>
            </a:r>
            <a:r>
              <a:rPr sz="1800" spc="-390" dirty="0">
                <a:solidFill>
                  <a:srgbClr val="FFFFFF"/>
                </a:solidFill>
                <a:latin typeface="Calibri"/>
                <a:cs typeface="Calibri"/>
              </a:rPr>
              <a:t> </a:t>
            </a:r>
            <a:r>
              <a:rPr sz="1800" spc="-5" dirty="0">
                <a:solidFill>
                  <a:srgbClr val="FFFFFF"/>
                </a:solidFill>
                <a:latin typeface="Calibri"/>
                <a:cs typeface="Calibri"/>
              </a:rPr>
              <a:t>accounts”</a:t>
            </a:r>
            <a:endParaRPr sz="1800">
              <a:latin typeface="Calibri"/>
              <a:cs typeface="Calibri"/>
            </a:endParaRPr>
          </a:p>
          <a:p>
            <a:pPr marL="298450" indent="-285750">
              <a:lnSpc>
                <a:spcPct val="100000"/>
              </a:lnSpc>
              <a:spcBef>
                <a:spcPts val="1040"/>
              </a:spcBef>
              <a:buFont typeface="Wingdings"/>
              <a:buChar char=""/>
              <a:tabLst>
                <a:tab pos="298450" algn="l"/>
              </a:tabLst>
            </a:pPr>
            <a:r>
              <a:rPr sz="1800" spc="-50" dirty="0">
                <a:solidFill>
                  <a:srgbClr val="FFFFFF"/>
                </a:solidFill>
                <a:latin typeface="Calibri"/>
                <a:cs typeface="Calibri"/>
              </a:rPr>
              <a:t>You</a:t>
            </a:r>
            <a:r>
              <a:rPr sz="1800" dirty="0">
                <a:solidFill>
                  <a:srgbClr val="FFFFFF"/>
                </a:solidFill>
                <a:latin typeface="Calibri"/>
                <a:cs typeface="Calibri"/>
              </a:rPr>
              <a:t> </a:t>
            </a:r>
            <a:r>
              <a:rPr sz="1800" spc="-5" dirty="0">
                <a:solidFill>
                  <a:srgbClr val="FFFFFF"/>
                </a:solidFill>
                <a:latin typeface="Calibri"/>
                <a:cs typeface="Calibri"/>
              </a:rPr>
              <a:t>can</a:t>
            </a:r>
            <a:r>
              <a:rPr sz="1800" dirty="0">
                <a:solidFill>
                  <a:srgbClr val="FFFFFF"/>
                </a:solidFill>
                <a:latin typeface="Calibri"/>
                <a:cs typeface="Calibri"/>
              </a:rPr>
              <a:t> </a:t>
            </a:r>
            <a:r>
              <a:rPr sz="1800" spc="-15" dirty="0">
                <a:solidFill>
                  <a:srgbClr val="FFFFFF"/>
                </a:solidFill>
                <a:latin typeface="Calibri"/>
                <a:cs typeface="Calibri"/>
              </a:rPr>
              <a:t>have</a:t>
            </a:r>
            <a:r>
              <a:rPr sz="1800" spc="5" dirty="0">
                <a:solidFill>
                  <a:srgbClr val="FFFFFF"/>
                </a:solidFill>
                <a:latin typeface="Calibri"/>
                <a:cs typeface="Calibri"/>
              </a:rPr>
              <a:t> </a:t>
            </a:r>
            <a:r>
              <a:rPr sz="1800" dirty="0">
                <a:solidFill>
                  <a:srgbClr val="FFFFFF"/>
                </a:solidFill>
                <a:latin typeface="Calibri"/>
                <a:cs typeface="Calibri"/>
              </a:rPr>
              <a:t>up </a:t>
            </a:r>
            <a:r>
              <a:rPr sz="1800" spc="-15" dirty="0">
                <a:solidFill>
                  <a:srgbClr val="FFFFFF"/>
                </a:solidFill>
                <a:latin typeface="Calibri"/>
                <a:cs typeface="Calibri"/>
              </a:rPr>
              <a:t>to</a:t>
            </a:r>
            <a:r>
              <a:rPr sz="1800" dirty="0">
                <a:solidFill>
                  <a:srgbClr val="FFFFFF"/>
                </a:solidFill>
                <a:latin typeface="Calibri"/>
                <a:cs typeface="Calibri"/>
              </a:rPr>
              <a:t> 5000 </a:t>
            </a:r>
            <a:r>
              <a:rPr sz="1800" spc="-10" dirty="0">
                <a:solidFill>
                  <a:srgbClr val="FFFFFF"/>
                </a:solidFill>
                <a:latin typeface="Calibri"/>
                <a:cs typeface="Calibri"/>
              </a:rPr>
              <a:t>users</a:t>
            </a:r>
            <a:r>
              <a:rPr sz="1800" spc="-5" dirty="0">
                <a:solidFill>
                  <a:srgbClr val="FFFFFF"/>
                </a:solidFill>
                <a:latin typeface="Calibri"/>
                <a:cs typeface="Calibri"/>
              </a:rPr>
              <a:t> </a:t>
            </a:r>
            <a:r>
              <a:rPr sz="1800" dirty="0">
                <a:solidFill>
                  <a:srgbClr val="FFFFFF"/>
                </a:solidFill>
                <a:latin typeface="Calibri"/>
                <a:cs typeface="Calibri"/>
              </a:rPr>
              <a:t>per </a:t>
            </a:r>
            <a:r>
              <a:rPr sz="1800" spc="-30" dirty="0">
                <a:solidFill>
                  <a:srgbClr val="FFFFFF"/>
                </a:solidFill>
                <a:latin typeface="Calibri"/>
                <a:cs typeface="Calibri"/>
              </a:rPr>
              <a:t>AWS</a:t>
            </a:r>
            <a:r>
              <a:rPr sz="1800" spc="-5" dirty="0">
                <a:solidFill>
                  <a:srgbClr val="FFFFFF"/>
                </a:solidFill>
                <a:latin typeface="Calibri"/>
                <a:cs typeface="Calibri"/>
              </a:rPr>
              <a:t> account</a:t>
            </a:r>
            <a:endParaRPr sz="1800">
              <a:latin typeface="Calibri"/>
              <a:cs typeface="Calibri"/>
            </a:endParaRPr>
          </a:p>
          <a:p>
            <a:pPr marL="298450" marR="6985" indent="-285750">
              <a:lnSpc>
                <a:spcPct val="148100"/>
              </a:lnSpc>
              <a:spcBef>
                <a:spcPts val="100"/>
              </a:spcBef>
              <a:buFont typeface="Wingdings"/>
              <a:buChar char=""/>
              <a:tabLst>
                <a:tab pos="298450" algn="l"/>
              </a:tabLst>
            </a:pPr>
            <a:r>
              <a:rPr sz="1800" spc="-10" dirty="0">
                <a:solidFill>
                  <a:srgbClr val="FFFFFF"/>
                </a:solidFill>
                <a:latin typeface="Calibri"/>
                <a:cs typeface="Calibri"/>
              </a:rPr>
              <a:t>Each</a:t>
            </a:r>
            <a:r>
              <a:rPr sz="1800" spc="5" dirty="0">
                <a:solidFill>
                  <a:srgbClr val="FFFFFF"/>
                </a:solidFill>
                <a:latin typeface="Calibri"/>
                <a:cs typeface="Calibri"/>
              </a:rPr>
              <a:t> </a:t>
            </a:r>
            <a:r>
              <a:rPr sz="1800" dirty="0">
                <a:solidFill>
                  <a:srgbClr val="FFFFFF"/>
                </a:solidFill>
                <a:latin typeface="Calibri"/>
                <a:cs typeface="Calibri"/>
              </a:rPr>
              <a:t>user </a:t>
            </a:r>
            <a:r>
              <a:rPr sz="1800" spc="-5" dirty="0">
                <a:solidFill>
                  <a:srgbClr val="FFFFFF"/>
                </a:solidFill>
                <a:latin typeface="Calibri"/>
                <a:cs typeface="Calibri"/>
              </a:rPr>
              <a:t>account</a:t>
            </a:r>
            <a:r>
              <a:rPr sz="1800" dirty="0">
                <a:solidFill>
                  <a:srgbClr val="FFFFFF"/>
                </a:solidFill>
                <a:latin typeface="Calibri"/>
                <a:cs typeface="Calibri"/>
              </a:rPr>
              <a:t> has a</a:t>
            </a:r>
            <a:r>
              <a:rPr sz="1800" spc="10" dirty="0">
                <a:solidFill>
                  <a:srgbClr val="FFFFFF"/>
                </a:solidFill>
                <a:latin typeface="Calibri"/>
                <a:cs typeface="Calibri"/>
              </a:rPr>
              <a:t> </a:t>
            </a:r>
            <a:r>
              <a:rPr sz="1800" spc="-5" dirty="0">
                <a:solidFill>
                  <a:srgbClr val="FFFFFF"/>
                </a:solidFill>
                <a:latin typeface="Calibri"/>
                <a:cs typeface="Calibri"/>
              </a:rPr>
              <a:t>friendly</a:t>
            </a:r>
            <a:r>
              <a:rPr sz="1800" dirty="0">
                <a:solidFill>
                  <a:srgbClr val="FFFFFF"/>
                </a:solidFill>
                <a:latin typeface="Calibri"/>
                <a:cs typeface="Calibri"/>
              </a:rPr>
              <a:t> </a:t>
            </a:r>
            <a:r>
              <a:rPr sz="1800" spc="-5" dirty="0">
                <a:solidFill>
                  <a:srgbClr val="FFFFFF"/>
                </a:solidFill>
                <a:latin typeface="Calibri"/>
                <a:cs typeface="Calibri"/>
              </a:rPr>
              <a:t>name</a:t>
            </a:r>
            <a:r>
              <a:rPr sz="1800" spc="10"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dirty="0">
                <a:solidFill>
                  <a:srgbClr val="FFFFFF"/>
                </a:solidFill>
                <a:latin typeface="Calibri"/>
                <a:cs typeface="Calibri"/>
              </a:rPr>
              <a:t>an</a:t>
            </a:r>
            <a:r>
              <a:rPr sz="1800" spc="10" dirty="0">
                <a:solidFill>
                  <a:srgbClr val="FFFFFF"/>
                </a:solidFill>
                <a:latin typeface="Calibri"/>
                <a:cs typeface="Calibri"/>
              </a:rPr>
              <a:t> </a:t>
            </a:r>
            <a:r>
              <a:rPr sz="1800" spc="-10" dirty="0">
                <a:solidFill>
                  <a:srgbClr val="FFFFFF"/>
                </a:solidFill>
                <a:latin typeface="Calibri"/>
                <a:cs typeface="Calibri"/>
              </a:rPr>
              <a:t>Amazon</a:t>
            </a:r>
            <a:r>
              <a:rPr sz="1800" spc="5" dirty="0">
                <a:solidFill>
                  <a:srgbClr val="FFFFFF"/>
                </a:solidFill>
                <a:latin typeface="Calibri"/>
                <a:cs typeface="Calibri"/>
              </a:rPr>
              <a:t> </a:t>
            </a:r>
            <a:r>
              <a:rPr sz="1800" spc="-10" dirty="0">
                <a:solidFill>
                  <a:srgbClr val="FFFFFF"/>
                </a:solidFill>
                <a:latin typeface="Calibri"/>
                <a:cs typeface="Calibri"/>
              </a:rPr>
              <a:t>Resource</a:t>
            </a:r>
            <a:r>
              <a:rPr sz="1800" spc="10" dirty="0">
                <a:solidFill>
                  <a:srgbClr val="FFFFFF"/>
                </a:solidFill>
                <a:latin typeface="Calibri"/>
                <a:cs typeface="Calibri"/>
              </a:rPr>
              <a:t> </a:t>
            </a:r>
            <a:r>
              <a:rPr sz="1800" spc="-5" dirty="0">
                <a:solidFill>
                  <a:srgbClr val="FFFFFF"/>
                </a:solidFill>
                <a:latin typeface="Calibri"/>
                <a:cs typeface="Calibri"/>
              </a:rPr>
              <a:t>Name</a:t>
            </a:r>
            <a:r>
              <a:rPr sz="1800" spc="10" dirty="0">
                <a:solidFill>
                  <a:srgbClr val="FFFFFF"/>
                </a:solidFill>
                <a:latin typeface="Calibri"/>
                <a:cs typeface="Calibri"/>
              </a:rPr>
              <a:t> </a:t>
            </a:r>
            <a:r>
              <a:rPr sz="1800" spc="-5" dirty="0">
                <a:solidFill>
                  <a:srgbClr val="FFFFFF"/>
                </a:solidFill>
                <a:latin typeface="Calibri"/>
                <a:cs typeface="Calibri"/>
              </a:rPr>
              <a:t>(ARN)</a:t>
            </a:r>
            <a:r>
              <a:rPr sz="1800" spc="5" dirty="0">
                <a:solidFill>
                  <a:srgbClr val="FFFFFF"/>
                </a:solidFill>
                <a:latin typeface="Calibri"/>
                <a:cs typeface="Calibri"/>
              </a:rPr>
              <a:t> </a:t>
            </a:r>
            <a:r>
              <a:rPr sz="1800" spc="-5" dirty="0">
                <a:solidFill>
                  <a:srgbClr val="FFFFFF"/>
                </a:solidFill>
                <a:latin typeface="Calibri"/>
                <a:cs typeface="Calibri"/>
              </a:rPr>
              <a:t>which </a:t>
            </a:r>
            <a:r>
              <a:rPr sz="1800" spc="-390" dirty="0">
                <a:solidFill>
                  <a:srgbClr val="FFFFFF"/>
                </a:solidFill>
                <a:latin typeface="Calibri"/>
                <a:cs typeface="Calibri"/>
              </a:rPr>
              <a:t> </a:t>
            </a:r>
            <a:r>
              <a:rPr sz="1800" spc="-5" dirty="0">
                <a:solidFill>
                  <a:srgbClr val="FFFFFF"/>
                </a:solidFill>
                <a:latin typeface="Calibri"/>
                <a:cs typeface="Calibri"/>
              </a:rPr>
              <a:t>uniquely identifies</a:t>
            </a:r>
            <a:r>
              <a:rPr sz="1800" dirty="0">
                <a:solidFill>
                  <a:srgbClr val="FFFFFF"/>
                </a:solidFill>
                <a:latin typeface="Calibri"/>
                <a:cs typeface="Calibri"/>
              </a:rPr>
              <a:t> </a:t>
            </a:r>
            <a:r>
              <a:rPr sz="1800" spc="-5" dirty="0">
                <a:solidFill>
                  <a:srgbClr val="FFFFFF"/>
                </a:solidFill>
                <a:latin typeface="Calibri"/>
                <a:cs typeface="Calibri"/>
              </a:rPr>
              <a:t>the</a:t>
            </a:r>
            <a:r>
              <a:rPr sz="1800" spc="5" dirty="0">
                <a:solidFill>
                  <a:srgbClr val="FFFFFF"/>
                </a:solidFill>
                <a:latin typeface="Calibri"/>
                <a:cs typeface="Calibri"/>
              </a:rPr>
              <a:t> </a:t>
            </a:r>
            <a:r>
              <a:rPr sz="1800" spc="-5" dirty="0">
                <a:solidFill>
                  <a:srgbClr val="FFFFFF"/>
                </a:solidFill>
                <a:latin typeface="Calibri"/>
                <a:cs typeface="Calibri"/>
              </a:rPr>
              <a:t>user</a:t>
            </a:r>
            <a:r>
              <a:rPr sz="1800" dirty="0">
                <a:solidFill>
                  <a:srgbClr val="FFFFFF"/>
                </a:solidFill>
                <a:latin typeface="Calibri"/>
                <a:cs typeface="Calibri"/>
              </a:rPr>
              <a:t> </a:t>
            </a:r>
            <a:r>
              <a:rPr sz="1800" spc="-10" dirty="0">
                <a:solidFill>
                  <a:srgbClr val="FFFFFF"/>
                </a:solidFill>
                <a:latin typeface="Calibri"/>
                <a:cs typeface="Calibri"/>
              </a:rPr>
              <a:t>across</a:t>
            </a:r>
            <a:r>
              <a:rPr sz="1800" dirty="0">
                <a:solidFill>
                  <a:srgbClr val="FFFFFF"/>
                </a:solidFill>
                <a:latin typeface="Calibri"/>
                <a:cs typeface="Calibri"/>
              </a:rPr>
              <a:t> </a:t>
            </a:r>
            <a:r>
              <a:rPr sz="1800" spc="-35" dirty="0">
                <a:solidFill>
                  <a:srgbClr val="FFFFFF"/>
                </a:solidFill>
                <a:latin typeface="Calibri"/>
                <a:cs typeface="Calibri"/>
              </a:rPr>
              <a:t>AWS</a:t>
            </a:r>
            <a:endParaRPr sz="1800">
              <a:latin typeface="Calibri"/>
              <a:cs typeface="Calibri"/>
            </a:endParaRPr>
          </a:p>
          <a:p>
            <a:pPr marL="298450" marR="494665" indent="-285750">
              <a:lnSpc>
                <a:spcPts val="3300"/>
              </a:lnSpc>
              <a:spcBef>
                <a:spcPts val="200"/>
              </a:spcBef>
              <a:buFont typeface="Wingdings"/>
              <a:buChar char=""/>
              <a:tabLst>
                <a:tab pos="298450" algn="l"/>
              </a:tabLst>
            </a:pPr>
            <a:r>
              <a:rPr sz="1800" spc="-50" dirty="0">
                <a:solidFill>
                  <a:srgbClr val="FFFFFF"/>
                </a:solidFill>
                <a:latin typeface="Calibri"/>
                <a:cs typeface="Calibri"/>
              </a:rPr>
              <a:t>You</a:t>
            </a:r>
            <a:r>
              <a:rPr sz="1800" spc="10" dirty="0">
                <a:solidFill>
                  <a:srgbClr val="FFFFFF"/>
                </a:solidFill>
                <a:latin typeface="Calibri"/>
                <a:cs typeface="Calibri"/>
              </a:rPr>
              <a:t> </a:t>
            </a:r>
            <a:r>
              <a:rPr sz="1800" spc="-5" dirty="0">
                <a:solidFill>
                  <a:srgbClr val="FFFFFF"/>
                </a:solidFill>
                <a:latin typeface="Calibri"/>
                <a:cs typeface="Calibri"/>
              </a:rPr>
              <a:t>should</a:t>
            </a:r>
            <a:r>
              <a:rPr sz="1800" spc="10" dirty="0">
                <a:solidFill>
                  <a:srgbClr val="FFFFFF"/>
                </a:solidFill>
                <a:latin typeface="Calibri"/>
                <a:cs typeface="Calibri"/>
              </a:rPr>
              <a:t> </a:t>
            </a:r>
            <a:r>
              <a:rPr sz="1800" spc="-15" dirty="0">
                <a:solidFill>
                  <a:srgbClr val="FFFFFF"/>
                </a:solidFill>
                <a:latin typeface="Calibri"/>
                <a:cs typeface="Calibri"/>
              </a:rPr>
              <a:t>create</a:t>
            </a:r>
            <a:r>
              <a:rPr sz="1800" spc="15" dirty="0">
                <a:solidFill>
                  <a:srgbClr val="FFFFFF"/>
                </a:solidFill>
                <a:latin typeface="Calibri"/>
                <a:cs typeface="Calibri"/>
              </a:rPr>
              <a:t> </a:t>
            </a:r>
            <a:r>
              <a:rPr sz="1800" spc="-5" dirty="0">
                <a:solidFill>
                  <a:srgbClr val="FFFFFF"/>
                </a:solidFill>
                <a:latin typeface="Calibri"/>
                <a:cs typeface="Calibri"/>
              </a:rPr>
              <a:t>individual</a:t>
            </a:r>
            <a:r>
              <a:rPr sz="1800" spc="10" dirty="0">
                <a:solidFill>
                  <a:srgbClr val="FFFFFF"/>
                </a:solidFill>
                <a:latin typeface="Calibri"/>
                <a:cs typeface="Calibri"/>
              </a:rPr>
              <a:t> </a:t>
            </a:r>
            <a:r>
              <a:rPr sz="1800" spc="-5" dirty="0">
                <a:solidFill>
                  <a:srgbClr val="FFFFFF"/>
                </a:solidFill>
                <a:latin typeface="Calibri"/>
                <a:cs typeface="Calibri"/>
              </a:rPr>
              <a:t>IAM</a:t>
            </a:r>
            <a:r>
              <a:rPr sz="1800" spc="5" dirty="0">
                <a:solidFill>
                  <a:srgbClr val="FFFFFF"/>
                </a:solidFill>
                <a:latin typeface="Calibri"/>
                <a:cs typeface="Calibri"/>
              </a:rPr>
              <a:t> </a:t>
            </a:r>
            <a:r>
              <a:rPr sz="1800" spc="-5" dirty="0">
                <a:solidFill>
                  <a:srgbClr val="FFFFFF"/>
                </a:solidFill>
                <a:latin typeface="Calibri"/>
                <a:cs typeface="Calibri"/>
              </a:rPr>
              <a:t>accounts</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users</a:t>
            </a:r>
            <a:r>
              <a:rPr sz="1800" spc="5" dirty="0">
                <a:solidFill>
                  <a:srgbClr val="FFFFFF"/>
                </a:solidFill>
                <a:latin typeface="Calibri"/>
                <a:cs typeface="Calibri"/>
              </a:rPr>
              <a:t> </a:t>
            </a:r>
            <a:r>
              <a:rPr sz="1800" spc="-5" dirty="0">
                <a:solidFill>
                  <a:srgbClr val="FFFFFF"/>
                </a:solidFill>
                <a:latin typeface="Calibri"/>
                <a:cs typeface="Calibri"/>
              </a:rPr>
              <a:t>(best</a:t>
            </a:r>
            <a:r>
              <a:rPr sz="1800" spc="5" dirty="0">
                <a:solidFill>
                  <a:srgbClr val="FFFFFF"/>
                </a:solidFill>
                <a:latin typeface="Calibri"/>
                <a:cs typeface="Calibri"/>
              </a:rPr>
              <a:t> </a:t>
            </a:r>
            <a:r>
              <a:rPr sz="1800" spc="-10" dirty="0">
                <a:solidFill>
                  <a:srgbClr val="FFFFFF"/>
                </a:solidFill>
                <a:latin typeface="Calibri"/>
                <a:cs typeface="Calibri"/>
              </a:rPr>
              <a:t>practice</a:t>
            </a:r>
            <a:r>
              <a:rPr sz="1800" spc="15" dirty="0">
                <a:solidFill>
                  <a:srgbClr val="FFFFFF"/>
                </a:solidFill>
                <a:latin typeface="Calibri"/>
                <a:cs typeface="Calibri"/>
              </a:rPr>
              <a:t> </a:t>
            </a:r>
            <a:r>
              <a:rPr sz="1800" dirty="0">
                <a:solidFill>
                  <a:srgbClr val="FFFFFF"/>
                </a:solidFill>
                <a:latin typeface="Calibri"/>
                <a:cs typeface="Calibri"/>
              </a:rPr>
              <a:t>not</a:t>
            </a:r>
            <a:r>
              <a:rPr sz="1800" spc="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10" dirty="0">
                <a:solidFill>
                  <a:srgbClr val="FFFFFF"/>
                </a:solidFill>
                <a:latin typeface="Calibri"/>
                <a:cs typeface="Calibri"/>
              </a:rPr>
              <a:t>share </a:t>
            </a:r>
            <a:r>
              <a:rPr sz="1800" spc="-390" dirty="0">
                <a:solidFill>
                  <a:srgbClr val="FFFFFF"/>
                </a:solidFill>
                <a:latin typeface="Calibri"/>
                <a:cs typeface="Calibri"/>
              </a:rPr>
              <a:t> </a:t>
            </a:r>
            <a:r>
              <a:rPr sz="1800" spc="-5" dirty="0">
                <a:solidFill>
                  <a:srgbClr val="FFFFFF"/>
                </a:solidFill>
                <a:latin typeface="Calibri"/>
                <a:cs typeface="Calibri"/>
              </a:rPr>
              <a:t>accounts)</a:t>
            </a:r>
            <a:endParaRPr sz="1800">
              <a:latin typeface="Calibri"/>
              <a:cs typeface="Calibri"/>
            </a:endParaRPr>
          </a:p>
          <a:p>
            <a:pPr marL="298450" indent="-285750">
              <a:lnSpc>
                <a:spcPct val="100000"/>
              </a:lnSpc>
              <a:spcBef>
                <a:spcPts val="740"/>
              </a:spcBef>
              <a:buFont typeface="Wingdings"/>
              <a:buChar char=""/>
              <a:tabLst>
                <a:tab pos="298450" algn="l"/>
              </a:tabLst>
            </a:pPr>
            <a:r>
              <a:rPr sz="1800" dirty="0">
                <a:solidFill>
                  <a:srgbClr val="FFFFFF"/>
                </a:solidFill>
                <a:latin typeface="Calibri"/>
                <a:cs typeface="Calibri"/>
              </a:rPr>
              <a:t>A </a:t>
            </a:r>
            <a:r>
              <a:rPr sz="1800" spc="-10" dirty="0">
                <a:solidFill>
                  <a:srgbClr val="FFFFFF"/>
                </a:solidFill>
                <a:latin typeface="Calibri"/>
                <a:cs typeface="Calibri"/>
              </a:rPr>
              <a:t>password</a:t>
            </a:r>
            <a:r>
              <a:rPr sz="1800" spc="10" dirty="0">
                <a:solidFill>
                  <a:srgbClr val="FFFFFF"/>
                </a:solidFill>
                <a:latin typeface="Calibri"/>
                <a:cs typeface="Calibri"/>
              </a:rPr>
              <a:t> </a:t>
            </a:r>
            <a:r>
              <a:rPr sz="1800" spc="-5" dirty="0">
                <a:solidFill>
                  <a:srgbClr val="FFFFFF"/>
                </a:solidFill>
                <a:latin typeface="Calibri"/>
                <a:cs typeface="Calibri"/>
              </a:rPr>
              <a:t>policy</a:t>
            </a:r>
            <a:r>
              <a:rPr sz="1800" dirty="0">
                <a:solidFill>
                  <a:srgbClr val="FFFFFF"/>
                </a:solidFill>
                <a:latin typeface="Calibri"/>
                <a:cs typeface="Calibri"/>
              </a:rPr>
              <a:t> </a:t>
            </a:r>
            <a:r>
              <a:rPr sz="1800" spc="-5" dirty="0">
                <a:solidFill>
                  <a:srgbClr val="FFFFFF"/>
                </a:solidFill>
                <a:latin typeface="Calibri"/>
                <a:cs typeface="Calibri"/>
              </a:rPr>
              <a:t>can</a:t>
            </a:r>
            <a:r>
              <a:rPr sz="1800" spc="10" dirty="0">
                <a:solidFill>
                  <a:srgbClr val="FFFFFF"/>
                </a:solidFill>
                <a:latin typeface="Calibri"/>
                <a:cs typeface="Calibri"/>
              </a:rPr>
              <a:t> </a:t>
            </a:r>
            <a:r>
              <a:rPr sz="1800" dirty="0">
                <a:solidFill>
                  <a:srgbClr val="FFFFFF"/>
                </a:solidFill>
                <a:latin typeface="Calibri"/>
                <a:cs typeface="Calibri"/>
              </a:rPr>
              <a:t>be</a:t>
            </a:r>
            <a:r>
              <a:rPr sz="1800" spc="10" dirty="0">
                <a:solidFill>
                  <a:srgbClr val="FFFFFF"/>
                </a:solidFill>
                <a:latin typeface="Calibri"/>
                <a:cs typeface="Calibri"/>
              </a:rPr>
              <a:t> </a:t>
            </a:r>
            <a:r>
              <a:rPr sz="1800" spc="-5" dirty="0">
                <a:solidFill>
                  <a:srgbClr val="FFFFFF"/>
                </a:solidFill>
                <a:latin typeface="Calibri"/>
                <a:cs typeface="Calibri"/>
              </a:rPr>
              <a:t>defined</a:t>
            </a:r>
            <a:r>
              <a:rPr sz="1800" spc="10"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10" dirty="0">
                <a:solidFill>
                  <a:srgbClr val="FFFFFF"/>
                </a:solidFill>
                <a:latin typeface="Calibri"/>
                <a:cs typeface="Calibri"/>
              </a:rPr>
              <a:t>enforcing</a:t>
            </a:r>
            <a:r>
              <a:rPr sz="1800" spc="5" dirty="0">
                <a:solidFill>
                  <a:srgbClr val="FFFFFF"/>
                </a:solidFill>
                <a:latin typeface="Calibri"/>
                <a:cs typeface="Calibri"/>
              </a:rPr>
              <a:t> </a:t>
            </a:r>
            <a:r>
              <a:rPr sz="1800" spc="-10" dirty="0">
                <a:solidFill>
                  <a:srgbClr val="FFFFFF"/>
                </a:solidFill>
                <a:latin typeface="Calibri"/>
                <a:cs typeface="Calibri"/>
              </a:rPr>
              <a:t>password</a:t>
            </a:r>
            <a:r>
              <a:rPr sz="1800" spc="10" dirty="0">
                <a:solidFill>
                  <a:srgbClr val="FFFFFF"/>
                </a:solidFill>
                <a:latin typeface="Calibri"/>
                <a:cs typeface="Calibri"/>
              </a:rPr>
              <a:t> </a:t>
            </a:r>
            <a:r>
              <a:rPr sz="1800" spc="-5" dirty="0">
                <a:solidFill>
                  <a:srgbClr val="FFFFFF"/>
                </a:solidFill>
                <a:latin typeface="Calibri"/>
                <a:cs typeface="Calibri"/>
              </a:rPr>
              <a:t>length,</a:t>
            </a:r>
            <a:r>
              <a:rPr sz="1800" spc="5" dirty="0">
                <a:solidFill>
                  <a:srgbClr val="FFFFFF"/>
                </a:solidFill>
                <a:latin typeface="Calibri"/>
                <a:cs typeface="Calibri"/>
              </a:rPr>
              <a:t> </a:t>
            </a:r>
            <a:r>
              <a:rPr sz="1800" spc="-10" dirty="0">
                <a:solidFill>
                  <a:srgbClr val="FFFFFF"/>
                </a:solidFill>
                <a:latin typeface="Calibri"/>
                <a:cs typeface="Calibri"/>
              </a:rPr>
              <a:t>complexity</a:t>
            </a:r>
            <a:r>
              <a:rPr sz="1800" dirty="0">
                <a:solidFill>
                  <a:srgbClr val="FFFFFF"/>
                </a:solidFill>
                <a:latin typeface="Calibri"/>
                <a:cs typeface="Calibri"/>
              </a:rPr>
              <a:t> </a:t>
            </a:r>
            <a:r>
              <a:rPr sz="1800" spc="-10" dirty="0">
                <a:solidFill>
                  <a:srgbClr val="FFFFFF"/>
                </a:solidFill>
                <a:latin typeface="Calibri"/>
                <a:cs typeface="Calibri"/>
              </a:rPr>
              <a:t>etc.</a:t>
            </a:r>
            <a:endParaRPr sz="1800">
              <a:latin typeface="Calibri"/>
              <a:cs typeface="Calibri"/>
            </a:endParaRPr>
          </a:p>
          <a:p>
            <a:pPr marL="298450">
              <a:lnSpc>
                <a:spcPct val="100000"/>
              </a:lnSpc>
              <a:spcBef>
                <a:spcPts val="1140"/>
              </a:spcBef>
            </a:pPr>
            <a:r>
              <a:rPr sz="1800" dirty="0">
                <a:solidFill>
                  <a:srgbClr val="FFFFFF"/>
                </a:solidFill>
                <a:latin typeface="Calibri"/>
                <a:cs typeface="Calibri"/>
              </a:rPr>
              <a:t>(applies</a:t>
            </a:r>
            <a:r>
              <a:rPr sz="1800" spc="-20" dirty="0">
                <a:solidFill>
                  <a:srgbClr val="FFFFFF"/>
                </a:solidFill>
                <a:latin typeface="Calibri"/>
                <a:cs typeface="Calibri"/>
              </a:rPr>
              <a:t> </a:t>
            </a:r>
            <a:r>
              <a:rPr sz="1800" spc="-15" dirty="0">
                <a:solidFill>
                  <a:srgbClr val="FFFFFF"/>
                </a:solidFill>
                <a:latin typeface="Calibri"/>
                <a:cs typeface="Calibri"/>
              </a:rPr>
              <a:t>to </a:t>
            </a:r>
            <a:r>
              <a:rPr sz="1800" dirty="0">
                <a:solidFill>
                  <a:srgbClr val="FFFFFF"/>
                </a:solidFill>
                <a:latin typeface="Calibri"/>
                <a:cs typeface="Calibri"/>
              </a:rPr>
              <a:t>all</a:t>
            </a:r>
            <a:r>
              <a:rPr sz="1800" spc="-10" dirty="0">
                <a:solidFill>
                  <a:srgbClr val="FFFFFF"/>
                </a:solidFill>
                <a:latin typeface="Calibri"/>
                <a:cs typeface="Calibri"/>
              </a:rPr>
              <a:t> users)</a:t>
            </a:r>
            <a:endParaRPr sz="1800">
              <a:latin typeface="Calibri"/>
              <a:cs typeface="Calibri"/>
            </a:endParaRPr>
          </a:p>
        </p:txBody>
      </p:sp>
      <p:pic>
        <p:nvPicPr>
          <p:cNvPr id="4" name="object 4"/>
          <p:cNvPicPr/>
          <p:nvPr/>
        </p:nvPicPr>
        <p:blipFill>
          <a:blip r:embed="rId2" cstate="print"/>
          <a:stretch>
            <a:fillRect/>
          </a:stretch>
        </p:blipFill>
        <p:spPr>
          <a:xfrm>
            <a:off x="10154495" y="2119929"/>
            <a:ext cx="812800" cy="812800"/>
          </a:xfrm>
          <a:prstGeom prst="rect">
            <a:avLst/>
          </a:prstGeom>
        </p:spPr>
      </p:pic>
      <p:pic>
        <p:nvPicPr>
          <p:cNvPr id="5" name="object 5"/>
          <p:cNvPicPr/>
          <p:nvPr/>
        </p:nvPicPr>
        <p:blipFill>
          <a:blip r:embed="rId3" cstate="print"/>
          <a:stretch>
            <a:fillRect/>
          </a:stretch>
        </p:blipFill>
        <p:spPr>
          <a:xfrm>
            <a:off x="10199369" y="3477054"/>
            <a:ext cx="812800" cy="812799"/>
          </a:xfrm>
          <a:prstGeom prst="rect">
            <a:avLst/>
          </a:prstGeom>
        </p:spPr>
      </p:pic>
      <p:pic>
        <p:nvPicPr>
          <p:cNvPr id="6" name="object 6"/>
          <p:cNvPicPr/>
          <p:nvPr/>
        </p:nvPicPr>
        <p:blipFill>
          <a:blip r:embed="rId4" cstate="print"/>
          <a:stretch>
            <a:fillRect/>
          </a:stretch>
        </p:blipFill>
        <p:spPr>
          <a:xfrm>
            <a:off x="10201062" y="758548"/>
            <a:ext cx="719666" cy="719666"/>
          </a:xfrm>
          <a:prstGeom prst="rect">
            <a:avLst/>
          </a:prstGeom>
        </p:spPr>
      </p:pic>
      <p:sp>
        <p:nvSpPr>
          <p:cNvPr id="7" name="object 7"/>
          <p:cNvSpPr txBox="1"/>
          <p:nvPr/>
        </p:nvSpPr>
        <p:spPr>
          <a:xfrm>
            <a:off x="10364620" y="3022600"/>
            <a:ext cx="42290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E</a:t>
            </a:r>
            <a:r>
              <a:rPr sz="1200" dirty="0">
                <a:solidFill>
                  <a:srgbClr val="FFFFFF"/>
                </a:solidFill>
                <a:latin typeface="Arial"/>
                <a:cs typeface="Arial"/>
              </a:rPr>
              <a:t>t</a:t>
            </a:r>
            <a:r>
              <a:rPr sz="1200" spc="-10" dirty="0">
                <a:solidFill>
                  <a:srgbClr val="FFFFFF"/>
                </a:solidFill>
                <a:latin typeface="Arial"/>
                <a:cs typeface="Arial"/>
              </a:rPr>
              <a:t>ha</a:t>
            </a:r>
            <a:r>
              <a:rPr sz="1200" dirty="0">
                <a:solidFill>
                  <a:srgbClr val="FFFFFF"/>
                </a:solidFill>
                <a:latin typeface="Arial"/>
                <a:cs typeface="Arial"/>
              </a:rPr>
              <a:t>n</a:t>
            </a:r>
            <a:endParaRPr sz="1200">
              <a:latin typeface="Arial"/>
              <a:cs typeface="Arial"/>
            </a:endParaRPr>
          </a:p>
        </p:txBody>
      </p:sp>
      <p:sp>
        <p:nvSpPr>
          <p:cNvPr id="8" name="object 8"/>
          <p:cNvSpPr txBox="1"/>
          <p:nvPr/>
        </p:nvSpPr>
        <p:spPr>
          <a:xfrm>
            <a:off x="10354520" y="4457700"/>
            <a:ext cx="514984"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Arial"/>
                <a:cs typeface="Arial"/>
              </a:rPr>
              <a:t>Andrea</a:t>
            </a:r>
            <a:endParaRPr sz="1200">
              <a:latin typeface="Arial"/>
              <a:cs typeface="Arial"/>
            </a:endParaRPr>
          </a:p>
        </p:txBody>
      </p:sp>
      <p:sp>
        <p:nvSpPr>
          <p:cNvPr id="9" name="object 9"/>
          <p:cNvSpPr txBox="1"/>
          <p:nvPr/>
        </p:nvSpPr>
        <p:spPr>
          <a:xfrm>
            <a:off x="10417226" y="1574800"/>
            <a:ext cx="28765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E</a:t>
            </a:r>
            <a:r>
              <a:rPr sz="1200" dirty="0">
                <a:solidFill>
                  <a:srgbClr val="FFFFFF"/>
                </a:solidFill>
                <a:latin typeface="Arial"/>
                <a:cs typeface="Arial"/>
              </a:rPr>
              <a:t>r</a:t>
            </a:r>
            <a:r>
              <a:rPr sz="1200" spc="-5" dirty="0">
                <a:solidFill>
                  <a:srgbClr val="FFFFFF"/>
                </a:solidFill>
                <a:latin typeface="Arial"/>
                <a:cs typeface="Arial"/>
              </a:rPr>
              <a:t>i</a:t>
            </a:r>
            <a:r>
              <a:rPr sz="1200" dirty="0">
                <a:solidFill>
                  <a:srgbClr val="FFFFFF"/>
                </a:solidFill>
                <a:latin typeface="Arial"/>
                <a:cs typeface="Arial"/>
              </a:rPr>
              <a:t>c</a:t>
            </a:r>
            <a:endParaRPr sz="1200">
              <a:latin typeface="Arial"/>
              <a:cs typeface="Arial"/>
            </a:endParaRPr>
          </a:p>
        </p:txBody>
      </p:sp>
    </p:spTree>
    <p:extLst>
      <p:ext uri="{BB962C8B-B14F-4D97-AF65-F5344CB8AC3E}">
        <p14:creationId xmlns:p14="http://schemas.microsoft.com/office/powerpoint/2010/main" val="373147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alpha val="99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E1AA-C881-C149-8DAE-53076CDA5E7F}"/>
              </a:ext>
            </a:extLst>
          </p:cNvPr>
          <p:cNvSpPr>
            <a:spLocks noGrp="1"/>
          </p:cNvSpPr>
          <p:nvPr>
            <p:ph type="ctrTitle"/>
          </p:nvPr>
        </p:nvSpPr>
        <p:spPr>
          <a:xfrm>
            <a:off x="-501445" y="2408487"/>
            <a:ext cx="12563856" cy="1470025"/>
          </a:xfrm>
        </p:spPr>
        <p:txBody>
          <a:bodyPr>
            <a:normAutofit fontScale="90000"/>
          </a:bodyPr>
          <a:lstStyle/>
          <a:p>
            <a:pPr algn="ctr"/>
            <a:r>
              <a:rPr lang="en-IN" sz="7200" dirty="0"/>
              <a:t>Overview of Cloud Computing</a:t>
            </a:r>
            <a:endParaRPr lang="en-US" sz="7200" dirty="0"/>
          </a:p>
        </p:txBody>
      </p:sp>
    </p:spTree>
    <p:extLst>
      <p:ext uri="{BB962C8B-B14F-4D97-AF65-F5344CB8AC3E}">
        <p14:creationId xmlns:p14="http://schemas.microsoft.com/office/powerpoint/2010/main" val="199445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278447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30" dirty="0">
                <a:solidFill>
                  <a:srgbClr val="FFFFFF"/>
                </a:solidFill>
                <a:latin typeface="Calibri"/>
                <a:cs typeface="Calibri"/>
              </a:rPr>
              <a:t> </a:t>
            </a:r>
            <a:r>
              <a:rPr sz="2400" b="0" spc="-5" dirty="0">
                <a:solidFill>
                  <a:srgbClr val="FFFFFF"/>
                </a:solidFill>
                <a:latin typeface="Calibri"/>
                <a:cs typeface="Calibri"/>
              </a:rPr>
              <a:t>4:</a:t>
            </a:r>
            <a:r>
              <a:rPr sz="2400" b="0" spc="-35" dirty="0">
                <a:solidFill>
                  <a:srgbClr val="FFFFFF"/>
                </a:solidFill>
                <a:latin typeface="Calibri"/>
                <a:cs typeface="Calibri"/>
              </a:rPr>
              <a:t> </a:t>
            </a:r>
            <a:r>
              <a:rPr sz="2400" b="0" spc="-5" dirty="0">
                <a:solidFill>
                  <a:srgbClr val="FFFFFF"/>
                </a:solidFill>
                <a:latin typeface="Calibri"/>
                <a:cs typeface="Calibri"/>
              </a:rPr>
              <a:t>IAM</a:t>
            </a:r>
            <a:r>
              <a:rPr sz="2400" b="0" spc="-25" dirty="0">
                <a:solidFill>
                  <a:srgbClr val="FFFFFF"/>
                </a:solidFill>
                <a:latin typeface="Calibri"/>
                <a:cs typeface="Calibri"/>
              </a:rPr>
              <a:t> </a:t>
            </a:r>
            <a:r>
              <a:rPr sz="2400" b="0" spc="-10" dirty="0">
                <a:solidFill>
                  <a:srgbClr val="FFFFFF"/>
                </a:solidFill>
                <a:latin typeface="Calibri"/>
                <a:cs typeface="Calibri"/>
              </a:rPr>
              <a:t>Groups</a:t>
            </a:r>
            <a:endParaRPr sz="2400">
              <a:latin typeface="Calibri"/>
              <a:cs typeface="Calibri"/>
            </a:endParaRPr>
          </a:p>
        </p:txBody>
      </p:sp>
      <p:sp>
        <p:nvSpPr>
          <p:cNvPr id="3" name="object 3"/>
          <p:cNvSpPr txBox="1"/>
          <p:nvPr/>
        </p:nvSpPr>
        <p:spPr>
          <a:xfrm>
            <a:off x="738500" y="718819"/>
            <a:ext cx="7797165" cy="20955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spc="-10" dirty="0">
                <a:solidFill>
                  <a:srgbClr val="FFFFFF"/>
                </a:solidFill>
                <a:latin typeface="Calibri"/>
                <a:cs typeface="Calibri"/>
              </a:rPr>
              <a:t>Groups</a:t>
            </a:r>
            <a:r>
              <a:rPr sz="1800" dirty="0">
                <a:solidFill>
                  <a:srgbClr val="FFFFFF"/>
                </a:solidFill>
                <a:latin typeface="Calibri"/>
                <a:cs typeface="Calibri"/>
              </a:rPr>
              <a:t> </a:t>
            </a:r>
            <a:r>
              <a:rPr sz="1800" spc="-15" dirty="0">
                <a:solidFill>
                  <a:srgbClr val="FFFFFF"/>
                </a:solidFill>
                <a:latin typeface="Calibri"/>
                <a:cs typeface="Calibri"/>
              </a:rPr>
              <a:t>are</a:t>
            </a:r>
            <a:r>
              <a:rPr sz="1800" spc="5" dirty="0">
                <a:solidFill>
                  <a:srgbClr val="FFFFFF"/>
                </a:solidFill>
                <a:latin typeface="Calibri"/>
                <a:cs typeface="Calibri"/>
              </a:rPr>
              <a:t> </a:t>
            </a:r>
            <a:r>
              <a:rPr sz="1800" spc="-5" dirty="0">
                <a:solidFill>
                  <a:srgbClr val="FFFFFF"/>
                </a:solidFill>
                <a:latin typeface="Calibri"/>
                <a:cs typeface="Calibri"/>
              </a:rPr>
              <a:t>collections</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10" dirty="0">
                <a:solidFill>
                  <a:srgbClr val="FFFFFF"/>
                </a:solidFill>
                <a:latin typeface="Calibri"/>
                <a:cs typeface="Calibri"/>
              </a:rPr>
              <a:t>users</a:t>
            </a:r>
            <a:r>
              <a:rPr sz="1800" spc="5" dirty="0">
                <a:solidFill>
                  <a:srgbClr val="FFFFFF"/>
                </a:solidFill>
                <a:latin typeface="Calibri"/>
                <a:cs typeface="Calibri"/>
              </a:rPr>
              <a:t> </a:t>
            </a:r>
            <a:r>
              <a:rPr sz="1800" spc="-5" dirty="0">
                <a:solidFill>
                  <a:srgbClr val="FFFFFF"/>
                </a:solidFill>
                <a:latin typeface="Calibri"/>
                <a:cs typeface="Calibri"/>
              </a:rPr>
              <a:t>and</a:t>
            </a:r>
            <a:r>
              <a:rPr sz="1800" spc="5" dirty="0">
                <a:solidFill>
                  <a:srgbClr val="FFFFFF"/>
                </a:solidFill>
                <a:latin typeface="Calibri"/>
                <a:cs typeface="Calibri"/>
              </a:rPr>
              <a:t> </a:t>
            </a:r>
            <a:r>
              <a:rPr sz="1800" spc="-15" dirty="0">
                <a:solidFill>
                  <a:srgbClr val="FFFFFF"/>
                </a:solidFill>
                <a:latin typeface="Calibri"/>
                <a:cs typeface="Calibri"/>
              </a:rPr>
              <a:t>have</a:t>
            </a:r>
            <a:r>
              <a:rPr sz="1800" spc="10" dirty="0">
                <a:solidFill>
                  <a:srgbClr val="FFFFFF"/>
                </a:solidFill>
                <a:latin typeface="Calibri"/>
                <a:cs typeface="Calibri"/>
              </a:rPr>
              <a:t> </a:t>
            </a:r>
            <a:r>
              <a:rPr sz="1800" spc="-5" dirty="0">
                <a:solidFill>
                  <a:srgbClr val="FFFFFF"/>
                </a:solidFill>
                <a:latin typeface="Calibri"/>
                <a:cs typeface="Calibri"/>
              </a:rPr>
              <a:t>policies</a:t>
            </a:r>
            <a:r>
              <a:rPr sz="1800" dirty="0">
                <a:solidFill>
                  <a:srgbClr val="FFFFFF"/>
                </a:solidFill>
                <a:latin typeface="Calibri"/>
                <a:cs typeface="Calibri"/>
              </a:rPr>
              <a:t> </a:t>
            </a:r>
            <a:r>
              <a:rPr sz="1800" spc="-10" dirty="0">
                <a:solidFill>
                  <a:srgbClr val="FFFFFF"/>
                </a:solidFill>
                <a:latin typeface="Calibri"/>
                <a:cs typeface="Calibri"/>
              </a:rPr>
              <a:t>attached</a:t>
            </a:r>
            <a:r>
              <a:rPr sz="1800" spc="5" dirty="0">
                <a:solidFill>
                  <a:srgbClr val="FFFFFF"/>
                </a:solidFill>
                <a:latin typeface="Calibri"/>
                <a:cs typeface="Calibri"/>
              </a:rPr>
              <a:t> </a:t>
            </a:r>
            <a:r>
              <a:rPr sz="1800" spc="-10"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them</a:t>
            </a:r>
            <a:endParaRPr sz="1800">
              <a:latin typeface="Calibri"/>
              <a:cs typeface="Calibri"/>
            </a:endParaRPr>
          </a:p>
          <a:p>
            <a:pPr marL="298450" indent="-285750">
              <a:lnSpc>
                <a:spcPct val="100000"/>
              </a:lnSpc>
              <a:spcBef>
                <a:spcPts val="1140"/>
              </a:spcBef>
              <a:buFont typeface="Wingdings"/>
              <a:buChar char=""/>
              <a:tabLst>
                <a:tab pos="298450" algn="l"/>
              </a:tabLst>
            </a:pPr>
            <a:r>
              <a:rPr sz="1800" dirty="0">
                <a:solidFill>
                  <a:srgbClr val="FFFFFF"/>
                </a:solidFill>
                <a:latin typeface="Calibri"/>
                <a:cs typeface="Calibri"/>
              </a:rPr>
              <a:t>A </a:t>
            </a:r>
            <a:r>
              <a:rPr sz="1800" spc="-10" dirty="0">
                <a:solidFill>
                  <a:srgbClr val="FFFFFF"/>
                </a:solidFill>
                <a:latin typeface="Calibri"/>
                <a:cs typeface="Calibri"/>
              </a:rPr>
              <a:t>group</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dirty="0">
                <a:solidFill>
                  <a:srgbClr val="FFFFFF"/>
                </a:solidFill>
                <a:latin typeface="Calibri"/>
                <a:cs typeface="Calibri"/>
              </a:rPr>
              <a:t>not an</a:t>
            </a:r>
            <a:r>
              <a:rPr sz="1800" spc="5" dirty="0">
                <a:solidFill>
                  <a:srgbClr val="FFFFFF"/>
                </a:solidFill>
                <a:latin typeface="Calibri"/>
                <a:cs typeface="Calibri"/>
              </a:rPr>
              <a:t> </a:t>
            </a:r>
            <a:r>
              <a:rPr sz="1800" spc="-5" dirty="0">
                <a:solidFill>
                  <a:srgbClr val="FFFFFF"/>
                </a:solidFill>
                <a:latin typeface="Calibri"/>
                <a:cs typeface="Calibri"/>
              </a:rPr>
              <a:t>identity</a:t>
            </a:r>
            <a:r>
              <a:rPr sz="1800" spc="5"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spc="-5" dirty="0">
                <a:solidFill>
                  <a:srgbClr val="FFFFFF"/>
                </a:solidFill>
                <a:latin typeface="Calibri"/>
                <a:cs typeface="Calibri"/>
              </a:rPr>
              <a:t>cannot</a:t>
            </a:r>
            <a:r>
              <a:rPr sz="1800" dirty="0">
                <a:solidFill>
                  <a:srgbClr val="FFFFFF"/>
                </a:solidFill>
                <a:latin typeface="Calibri"/>
                <a:cs typeface="Calibri"/>
              </a:rPr>
              <a:t> be</a:t>
            </a:r>
            <a:r>
              <a:rPr sz="1800" spc="15" dirty="0">
                <a:solidFill>
                  <a:srgbClr val="FFFFFF"/>
                </a:solidFill>
                <a:latin typeface="Calibri"/>
                <a:cs typeface="Calibri"/>
              </a:rPr>
              <a:t> </a:t>
            </a:r>
            <a:r>
              <a:rPr sz="1800" spc="-5" dirty="0">
                <a:solidFill>
                  <a:srgbClr val="FFFFFF"/>
                </a:solidFill>
                <a:latin typeface="Calibri"/>
                <a:cs typeface="Calibri"/>
              </a:rPr>
              <a:t>identified</a:t>
            </a:r>
            <a:r>
              <a:rPr sz="1800" spc="5" dirty="0">
                <a:solidFill>
                  <a:srgbClr val="FFFFFF"/>
                </a:solidFill>
                <a:latin typeface="Calibri"/>
                <a:cs typeface="Calibri"/>
              </a:rPr>
              <a:t> </a:t>
            </a:r>
            <a:r>
              <a:rPr sz="1800" dirty="0">
                <a:solidFill>
                  <a:srgbClr val="FFFFFF"/>
                </a:solidFill>
                <a:latin typeface="Calibri"/>
                <a:cs typeface="Calibri"/>
              </a:rPr>
              <a:t>as a</a:t>
            </a:r>
            <a:r>
              <a:rPr sz="1800" spc="10" dirty="0">
                <a:solidFill>
                  <a:srgbClr val="FFFFFF"/>
                </a:solidFill>
                <a:latin typeface="Calibri"/>
                <a:cs typeface="Calibri"/>
              </a:rPr>
              <a:t> </a:t>
            </a:r>
            <a:r>
              <a:rPr sz="1800" spc="-5" dirty="0">
                <a:solidFill>
                  <a:srgbClr val="FFFFFF"/>
                </a:solidFill>
                <a:latin typeface="Calibri"/>
                <a:cs typeface="Calibri"/>
              </a:rPr>
              <a:t>principal</a:t>
            </a:r>
            <a:r>
              <a:rPr sz="1800" spc="5"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an</a:t>
            </a:r>
            <a:r>
              <a:rPr sz="1800" spc="5" dirty="0">
                <a:solidFill>
                  <a:srgbClr val="FFFFFF"/>
                </a:solidFill>
                <a:latin typeface="Calibri"/>
                <a:cs typeface="Calibri"/>
              </a:rPr>
              <a:t> </a:t>
            </a:r>
            <a:r>
              <a:rPr sz="1800" spc="-5" dirty="0">
                <a:solidFill>
                  <a:srgbClr val="FFFFFF"/>
                </a:solidFill>
                <a:latin typeface="Calibri"/>
                <a:cs typeface="Calibri"/>
              </a:rPr>
              <a:t>IAM</a:t>
            </a:r>
            <a:r>
              <a:rPr sz="1800" spc="5" dirty="0">
                <a:solidFill>
                  <a:srgbClr val="FFFFFF"/>
                </a:solidFill>
                <a:latin typeface="Calibri"/>
                <a:cs typeface="Calibri"/>
              </a:rPr>
              <a:t> </a:t>
            </a:r>
            <a:r>
              <a:rPr sz="1800" spc="-5" dirty="0">
                <a:solidFill>
                  <a:srgbClr val="FFFFFF"/>
                </a:solidFill>
                <a:latin typeface="Calibri"/>
                <a:cs typeface="Calibri"/>
              </a:rPr>
              <a:t>policy</a:t>
            </a:r>
            <a:endParaRPr sz="180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Use</a:t>
            </a:r>
            <a:r>
              <a:rPr sz="1800" dirty="0">
                <a:solidFill>
                  <a:srgbClr val="FFFFFF"/>
                </a:solidFill>
                <a:latin typeface="Calibri"/>
                <a:cs typeface="Calibri"/>
              </a:rPr>
              <a:t> </a:t>
            </a:r>
            <a:r>
              <a:rPr sz="1800" spc="-10" dirty="0">
                <a:solidFill>
                  <a:srgbClr val="FFFFFF"/>
                </a:solidFill>
                <a:latin typeface="Calibri"/>
                <a:cs typeface="Calibri"/>
              </a:rPr>
              <a:t>groups</a:t>
            </a:r>
            <a:r>
              <a:rPr sz="1800" spc="-5" dirty="0">
                <a:solidFill>
                  <a:srgbClr val="FFFFFF"/>
                </a:solidFill>
                <a:latin typeface="Calibri"/>
                <a:cs typeface="Calibri"/>
              </a:rPr>
              <a:t> </a:t>
            </a:r>
            <a:r>
              <a:rPr sz="1800" spc="-10" dirty="0">
                <a:solidFill>
                  <a:srgbClr val="FFFFFF"/>
                </a:solidFill>
                <a:latin typeface="Calibri"/>
                <a:cs typeface="Calibri"/>
              </a:rPr>
              <a:t>to</a:t>
            </a:r>
            <a:r>
              <a:rPr sz="1800" dirty="0">
                <a:solidFill>
                  <a:srgbClr val="FFFFFF"/>
                </a:solidFill>
                <a:latin typeface="Calibri"/>
                <a:cs typeface="Calibri"/>
              </a:rPr>
              <a:t> </a:t>
            </a:r>
            <a:r>
              <a:rPr sz="1800" spc="-5" dirty="0">
                <a:solidFill>
                  <a:srgbClr val="FFFFFF"/>
                </a:solidFill>
                <a:latin typeface="Calibri"/>
                <a:cs typeface="Calibri"/>
              </a:rPr>
              <a:t>assign</a:t>
            </a:r>
            <a:r>
              <a:rPr sz="1800" spc="5" dirty="0">
                <a:solidFill>
                  <a:srgbClr val="FFFFFF"/>
                </a:solidFill>
                <a:latin typeface="Calibri"/>
                <a:cs typeface="Calibri"/>
              </a:rPr>
              <a:t> </a:t>
            </a:r>
            <a:r>
              <a:rPr sz="1800" spc="-5" dirty="0">
                <a:solidFill>
                  <a:srgbClr val="FFFFFF"/>
                </a:solidFill>
                <a:latin typeface="Calibri"/>
                <a:cs typeface="Calibri"/>
              </a:rPr>
              <a:t>permissions </a:t>
            </a:r>
            <a:r>
              <a:rPr sz="1800" spc="-10" dirty="0">
                <a:solidFill>
                  <a:srgbClr val="FFFFFF"/>
                </a:solidFill>
                <a:latin typeface="Calibri"/>
                <a:cs typeface="Calibri"/>
              </a:rPr>
              <a:t>to</a:t>
            </a:r>
            <a:r>
              <a:rPr sz="1800" dirty="0">
                <a:solidFill>
                  <a:srgbClr val="FFFFFF"/>
                </a:solidFill>
                <a:latin typeface="Calibri"/>
                <a:cs typeface="Calibri"/>
              </a:rPr>
              <a:t> </a:t>
            </a:r>
            <a:r>
              <a:rPr sz="1800" spc="-10" dirty="0">
                <a:solidFill>
                  <a:srgbClr val="FFFFFF"/>
                </a:solidFill>
                <a:latin typeface="Calibri"/>
                <a:cs typeface="Calibri"/>
              </a:rPr>
              <a:t>users</a:t>
            </a:r>
            <a:endParaRPr sz="180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Use</a:t>
            </a:r>
            <a:r>
              <a:rPr sz="1800" spc="5" dirty="0">
                <a:solidFill>
                  <a:srgbClr val="FFFFFF"/>
                </a:solidFill>
                <a:latin typeface="Calibri"/>
                <a:cs typeface="Calibri"/>
              </a:rPr>
              <a:t> </a:t>
            </a:r>
            <a:r>
              <a:rPr sz="1800" spc="-5" dirty="0">
                <a:solidFill>
                  <a:srgbClr val="FFFFFF"/>
                </a:solidFill>
                <a:latin typeface="Calibri"/>
                <a:cs typeface="Calibri"/>
              </a:rPr>
              <a:t>the</a:t>
            </a:r>
            <a:r>
              <a:rPr sz="1800" spc="5" dirty="0">
                <a:solidFill>
                  <a:srgbClr val="FFFFFF"/>
                </a:solidFill>
                <a:latin typeface="Calibri"/>
                <a:cs typeface="Calibri"/>
              </a:rPr>
              <a:t> </a:t>
            </a:r>
            <a:r>
              <a:rPr sz="1800" spc="-5" dirty="0">
                <a:solidFill>
                  <a:srgbClr val="FFFFFF"/>
                </a:solidFill>
                <a:latin typeface="Calibri"/>
                <a:cs typeface="Calibri"/>
              </a:rPr>
              <a:t>principal</a:t>
            </a:r>
            <a:r>
              <a:rPr sz="1800" dirty="0">
                <a:solidFill>
                  <a:srgbClr val="FFFFFF"/>
                </a:solidFill>
                <a:latin typeface="Calibri"/>
                <a:cs typeface="Calibri"/>
              </a:rPr>
              <a:t> of</a:t>
            </a:r>
            <a:r>
              <a:rPr sz="1800" spc="10" dirty="0">
                <a:solidFill>
                  <a:srgbClr val="FFFFFF"/>
                </a:solidFill>
                <a:latin typeface="Calibri"/>
                <a:cs typeface="Calibri"/>
              </a:rPr>
              <a:t> </a:t>
            </a:r>
            <a:r>
              <a:rPr sz="1800" spc="-10" dirty="0">
                <a:solidFill>
                  <a:srgbClr val="FFFFFF"/>
                </a:solidFill>
                <a:latin typeface="Calibri"/>
                <a:cs typeface="Calibri"/>
              </a:rPr>
              <a:t>least</a:t>
            </a:r>
            <a:r>
              <a:rPr sz="1800" dirty="0">
                <a:solidFill>
                  <a:srgbClr val="FFFFFF"/>
                </a:solidFill>
                <a:latin typeface="Calibri"/>
                <a:cs typeface="Calibri"/>
              </a:rPr>
              <a:t> </a:t>
            </a:r>
            <a:r>
              <a:rPr sz="1800" spc="-5" dirty="0">
                <a:solidFill>
                  <a:srgbClr val="FFFFFF"/>
                </a:solidFill>
                <a:latin typeface="Calibri"/>
                <a:cs typeface="Calibri"/>
              </a:rPr>
              <a:t>privilege</a:t>
            </a:r>
            <a:r>
              <a:rPr sz="1800" spc="5" dirty="0">
                <a:solidFill>
                  <a:srgbClr val="FFFFFF"/>
                </a:solidFill>
                <a:latin typeface="Calibri"/>
                <a:cs typeface="Calibri"/>
              </a:rPr>
              <a:t> </a:t>
            </a:r>
            <a:r>
              <a:rPr sz="1800" dirty="0">
                <a:solidFill>
                  <a:srgbClr val="FFFFFF"/>
                </a:solidFill>
                <a:latin typeface="Calibri"/>
                <a:cs typeface="Calibri"/>
              </a:rPr>
              <a:t>when</a:t>
            </a:r>
            <a:r>
              <a:rPr sz="1800" spc="10" dirty="0">
                <a:solidFill>
                  <a:srgbClr val="FFFFFF"/>
                </a:solidFill>
                <a:latin typeface="Calibri"/>
                <a:cs typeface="Calibri"/>
              </a:rPr>
              <a:t> </a:t>
            </a:r>
            <a:r>
              <a:rPr sz="1800" spc="-5" dirty="0">
                <a:solidFill>
                  <a:srgbClr val="FFFFFF"/>
                </a:solidFill>
                <a:latin typeface="Calibri"/>
                <a:cs typeface="Calibri"/>
              </a:rPr>
              <a:t>assigning</a:t>
            </a:r>
            <a:r>
              <a:rPr sz="1800" spc="5" dirty="0">
                <a:solidFill>
                  <a:srgbClr val="FFFFFF"/>
                </a:solidFill>
                <a:latin typeface="Calibri"/>
                <a:cs typeface="Calibri"/>
              </a:rPr>
              <a:t> </a:t>
            </a:r>
            <a:r>
              <a:rPr sz="1800" spc="-5" dirty="0">
                <a:solidFill>
                  <a:srgbClr val="FFFFFF"/>
                </a:solidFill>
                <a:latin typeface="Calibri"/>
                <a:cs typeface="Calibri"/>
              </a:rPr>
              <a:t>permissions</a:t>
            </a:r>
            <a:endParaRPr sz="1800">
              <a:latin typeface="Calibri"/>
              <a:cs typeface="Calibri"/>
            </a:endParaRPr>
          </a:p>
          <a:p>
            <a:pPr marL="298450" indent="-285750">
              <a:lnSpc>
                <a:spcPct val="100000"/>
              </a:lnSpc>
              <a:spcBef>
                <a:spcPts val="1040"/>
              </a:spcBef>
              <a:buFont typeface="Wingdings"/>
              <a:buChar char=""/>
              <a:tabLst>
                <a:tab pos="298450" algn="l"/>
              </a:tabLst>
            </a:pPr>
            <a:r>
              <a:rPr sz="1800" spc="-50" dirty="0">
                <a:solidFill>
                  <a:srgbClr val="FFFFFF"/>
                </a:solidFill>
                <a:latin typeface="Calibri"/>
                <a:cs typeface="Calibri"/>
              </a:rPr>
              <a:t>You</a:t>
            </a:r>
            <a:r>
              <a:rPr sz="1800" dirty="0">
                <a:solidFill>
                  <a:srgbClr val="FFFFFF"/>
                </a:solidFill>
                <a:latin typeface="Calibri"/>
                <a:cs typeface="Calibri"/>
              </a:rPr>
              <a:t> </a:t>
            </a:r>
            <a:r>
              <a:rPr sz="1800" spc="-5" dirty="0">
                <a:solidFill>
                  <a:srgbClr val="FFFFFF"/>
                </a:solidFill>
                <a:latin typeface="Calibri"/>
                <a:cs typeface="Calibri"/>
              </a:rPr>
              <a:t>cannot nest</a:t>
            </a:r>
            <a:r>
              <a:rPr sz="1800" dirty="0">
                <a:solidFill>
                  <a:srgbClr val="FFFFFF"/>
                </a:solidFill>
                <a:latin typeface="Calibri"/>
                <a:cs typeface="Calibri"/>
              </a:rPr>
              <a:t> </a:t>
            </a:r>
            <a:r>
              <a:rPr sz="1800" spc="-10" dirty="0">
                <a:solidFill>
                  <a:srgbClr val="FFFFFF"/>
                </a:solidFill>
                <a:latin typeface="Calibri"/>
                <a:cs typeface="Calibri"/>
              </a:rPr>
              <a:t>groups</a:t>
            </a:r>
            <a:r>
              <a:rPr sz="1800" spc="-5" dirty="0">
                <a:solidFill>
                  <a:srgbClr val="FFFFFF"/>
                </a:solidFill>
                <a:latin typeface="Calibri"/>
                <a:cs typeface="Calibri"/>
              </a:rPr>
              <a:t> (groups within</a:t>
            </a:r>
            <a:r>
              <a:rPr sz="1800" dirty="0">
                <a:solidFill>
                  <a:srgbClr val="FFFFFF"/>
                </a:solidFill>
                <a:latin typeface="Calibri"/>
                <a:cs typeface="Calibri"/>
              </a:rPr>
              <a:t> </a:t>
            </a:r>
            <a:r>
              <a:rPr sz="1800" spc="-10" dirty="0">
                <a:solidFill>
                  <a:srgbClr val="FFFFFF"/>
                </a:solidFill>
                <a:latin typeface="Calibri"/>
                <a:cs typeface="Calibri"/>
              </a:rPr>
              <a:t>groups)</a:t>
            </a:r>
            <a:endParaRPr sz="1800">
              <a:latin typeface="Calibri"/>
              <a:cs typeface="Calibri"/>
            </a:endParaRPr>
          </a:p>
        </p:txBody>
      </p:sp>
      <p:sp>
        <p:nvSpPr>
          <p:cNvPr id="4" name="object 4"/>
          <p:cNvSpPr txBox="1"/>
          <p:nvPr/>
        </p:nvSpPr>
        <p:spPr>
          <a:xfrm>
            <a:off x="10157542" y="2946400"/>
            <a:ext cx="908685"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A</a:t>
            </a:r>
            <a:r>
              <a:rPr sz="1200" dirty="0">
                <a:solidFill>
                  <a:srgbClr val="FFFFFF"/>
                </a:solidFill>
                <a:latin typeface="Arial"/>
                <a:cs typeface="Arial"/>
              </a:rPr>
              <a:t>WS</a:t>
            </a:r>
            <a:r>
              <a:rPr sz="1200" spc="-65" dirty="0">
                <a:solidFill>
                  <a:srgbClr val="FFFFFF"/>
                </a:solidFill>
                <a:latin typeface="Arial"/>
                <a:cs typeface="Arial"/>
              </a:rPr>
              <a:t> </a:t>
            </a:r>
            <a:r>
              <a:rPr sz="1200" spc="-5" dirty="0">
                <a:solidFill>
                  <a:srgbClr val="FFFFFF"/>
                </a:solidFill>
                <a:latin typeface="Arial"/>
                <a:cs typeface="Arial"/>
              </a:rPr>
              <a:t>Ad</a:t>
            </a:r>
            <a:r>
              <a:rPr sz="1200" dirty="0">
                <a:solidFill>
                  <a:srgbClr val="FFFFFF"/>
                </a:solidFill>
                <a:latin typeface="Arial"/>
                <a:cs typeface="Arial"/>
              </a:rPr>
              <a:t>m</a:t>
            </a:r>
            <a:r>
              <a:rPr sz="1200" spc="-5" dirty="0">
                <a:solidFill>
                  <a:srgbClr val="FFFFFF"/>
                </a:solidFill>
                <a:latin typeface="Arial"/>
                <a:cs typeface="Arial"/>
              </a:rPr>
              <a:t>in</a:t>
            </a:r>
            <a:r>
              <a:rPr sz="1200" dirty="0">
                <a:solidFill>
                  <a:srgbClr val="FFFFFF"/>
                </a:solidFill>
                <a:latin typeface="Arial"/>
                <a:cs typeface="Arial"/>
              </a:rPr>
              <a:t>s</a:t>
            </a:r>
            <a:endParaRPr sz="1200">
              <a:latin typeface="Arial"/>
              <a:cs typeface="Arial"/>
            </a:endParaRPr>
          </a:p>
        </p:txBody>
      </p:sp>
      <p:sp>
        <p:nvSpPr>
          <p:cNvPr id="5" name="object 5"/>
          <p:cNvSpPr txBox="1"/>
          <p:nvPr/>
        </p:nvSpPr>
        <p:spPr>
          <a:xfrm>
            <a:off x="10171817" y="4292600"/>
            <a:ext cx="76898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a:cs typeface="Arial"/>
              </a:rPr>
              <a:t>O</a:t>
            </a:r>
            <a:r>
              <a:rPr sz="1200" spc="-5" dirty="0">
                <a:solidFill>
                  <a:srgbClr val="FFFFFF"/>
                </a:solidFill>
                <a:latin typeface="Arial"/>
                <a:cs typeface="Arial"/>
              </a:rPr>
              <a:t>pe</a:t>
            </a:r>
            <a:r>
              <a:rPr sz="1200" dirty="0">
                <a:solidFill>
                  <a:srgbClr val="FFFFFF"/>
                </a:solidFill>
                <a:latin typeface="Arial"/>
                <a:cs typeface="Arial"/>
              </a:rPr>
              <a:t>r</a:t>
            </a:r>
            <a:r>
              <a:rPr sz="1200" spc="-5" dirty="0">
                <a:solidFill>
                  <a:srgbClr val="FFFFFF"/>
                </a:solidFill>
                <a:latin typeface="Arial"/>
                <a:cs typeface="Arial"/>
              </a:rPr>
              <a:t>a</a:t>
            </a:r>
            <a:r>
              <a:rPr sz="1200" dirty="0">
                <a:solidFill>
                  <a:srgbClr val="FFFFFF"/>
                </a:solidFill>
                <a:latin typeface="Arial"/>
                <a:cs typeface="Arial"/>
              </a:rPr>
              <a:t>t</a:t>
            </a:r>
            <a:r>
              <a:rPr sz="1200" spc="-5" dirty="0">
                <a:solidFill>
                  <a:srgbClr val="FFFFFF"/>
                </a:solidFill>
                <a:latin typeface="Arial"/>
                <a:cs typeface="Arial"/>
              </a:rPr>
              <a:t>ion</a:t>
            </a:r>
            <a:r>
              <a:rPr sz="1200" dirty="0">
                <a:solidFill>
                  <a:srgbClr val="FFFFFF"/>
                </a:solidFill>
                <a:latin typeface="Arial"/>
                <a:cs typeface="Arial"/>
              </a:rPr>
              <a:t>s</a:t>
            </a:r>
            <a:endParaRPr sz="1200">
              <a:latin typeface="Arial"/>
              <a:cs typeface="Arial"/>
            </a:endParaRPr>
          </a:p>
        </p:txBody>
      </p:sp>
      <p:sp>
        <p:nvSpPr>
          <p:cNvPr id="6" name="object 6"/>
          <p:cNvSpPr txBox="1"/>
          <p:nvPr/>
        </p:nvSpPr>
        <p:spPr>
          <a:xfrm>
            <a:off x="10159910" y="1562100"/>
            <a:ext cx="79248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De</a:t>
            </a:r>
            <a:r>
              <a:rPr sz="1200" dirty="0">
                <a:solidFill>
                  <a:srgbClr val="FFFFFF"/>
                </a:solidFill>
                <a:latin typeface="Arial"/>
                <a:cs typeface="Arial"/>
              </a:rPr>
              <a:t>v</a:t>
            </a:r>
            <a:r>
              <a:rPr sz="1200" spc="-5" dirty="0">
                <a:solidFill>
                  <a:srgbClr val="FFFFFF"/>
                </a:solidFill>
                <a:latin typeface="Arial"/>
                <a:cs typeface="Arial"/>
              </a:rPr>
              <a:t>elope</a:t>
            </a:r>
            <a:r>
              <a:rPr sz="1200" dirty="0">
                <a:solidFill>
                  <a:srgbClr val="FFFFFF"/>
                </a:solidFill>
                <a:latin typeface="Arial"/>
                <a:cs typeface="Arial"/>
              </a:rPr>
              <a:t>rs</a:t>
            </a:r>
            <a:endParaRPr sz="1200">
              <a:latin typeface="Arial"/>
              <a:cs typeface="Arial"/>
            </a:endParaRPr>
          </a:p>
        </p:txBody>
      </p:sp>
      <p:pic>
        <p:nvPicPr>
          <p:cNvPr id="7" name="object 7"/>
          <p:cNvPicPr/>
          <p:nvPr/>
        </p:nvPicPr>
        <p:blipFill>
          <a:blip r:embed="rId2" cstate="print"/>
          <a:stretch>
            <a:fillRect/>
          </a:stretch>
        </p:blipFill>
        <p:spPr>
          <a:xfrm>
            <a:off x="10058975" y="527715"/>
            <a:ext cx="994035" cy="994035"/>
          </a:xfrm>
          <a:prstGeom prst="rect">
            <a:avLst/>
          </a:prstGeom>
        </p:spPr>
      </p:pic>
      <p:pic>
        <p:nvPicPr>
          <p:cNvPr id="8" name="object 8"/>
          <p:cNvPicPr/>
          <p:nvPr/>
        </p:nvPicPr>
        <p:blipFill>
          <a:blip r:embed="rId2" cstate="print"/>
          <a:stretch>
            <a:fillRect/>
          </a:stretch>
        </p:blipFill>
        <p:spPr>
          <a:xfrm>
            <a:off x="10058975" y="1892684"/>
            <a:ext cx="994035" cy="994035"/>
          </a:xfrm>
          <a:prstGeom prst="rect">
            <a:avLst/>
          </a:prstGeom>
        </p:spPr>
      </p:pic>
      <p:pic>
        <p:nvPicPr>
          <p:cNvPr id="9" name="object 9"/>
          <p:cNvPicPr/>
          <p:nvPr/>
        </p:nvPicPr>
        <p:blipFill>
          <a:blip r:embed="rId2" cstate="print"/>
          <a:stretch>
            <a:fillRect/>
          </a:stretch>
        </p:blipFill>
        <p:spPr>
          <a:xfrm>
            <a:off x="10058975" y="3236405"/>
            <a:ext cx="994035" cy="994035"/>
          </a:xfrm>
          <a:prstGeom prst="rect">
            <a:avLst/>
          </a:prstGeom>
        </p:spPr>
      </p:pic>
    </p:spTree>
    <p:extLst>
      <p:ext uri="{BB962C8B-B14F-4D97-AF65-F5344CB8AC3E}">
        <p14:creationId xmlns:p14="http://schemas.microsoft.com/office/powerpoint/2010/main" val="3973825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255270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5" dirty="0">
                <a:solidFill>
                  <a:srgbClr val="FFFFFF"/>
                </a:solidFill>
                <a:latin typeface="Calibri"/>
                <a:cs typeface="Calibri"/>
              </a:rPr>
              <a:t> </a:t>
            </a:r>
            <a:r>
              <a:rPr sz="2400" b="0" spc="-5" dirty="0">
                <a:solidFill>
                  <a:srgbClr val="FFFFFF"/>
                </a:solidFill>
                <a:latin typeface="Calibri"/>
                <a:cs typeface="Calibri"/>
              </a:rPr>
              <a:t>4:</a:t>
            </a:r>
            <a:r>
              <a:rPr sz="2400" b="0" spc="-30" dirty="0">
                <a:solidFill>
                  <a:srgbClr val="FFFFFF"/>
                </a:solidFill>
                <a:latin typeface="Calibri"/>
                <a:cs typeface="Calibri"/>
              </a:rPr>
              <a:t> </a:t>
            </a:r>
            <a:r>
              <a:rPr sz="2400" b="0" spc="-5" dirty="0">
                <a:solidFill>
                  <a:srgbClr val="FFFFFF"/>
                </a:solidFill>
                <a:latin typeface="Calibri"/>
                <a:cs typeface="Calibri"/>
              </a:rPr>
              <a:t>IAM</a:t>
            </a:r>
            <a:r>
              <a:rPr sz="2400" b="0" spc="-25" dirty="0">
                <a:solidFill>
                  <a:srgbClr val="FFFFFF"/>
                </a:solidFill>
                <a:latin typeface="Calibri"/>
                <a:cs typeface="Calibri"/>
              </a:rPr>
              <a:t> </a:t>
            </a:r>
            <a:r>
              <a:rPr sz="2400" b="0" spc="-15" dirty="0">
                <a:solidFill>
                  <a:srgbClr val="FFFFFF"/>
                </a:solidFill>
                <a:latin typeface="Calibri"/>
                <a:cs typeface="Calibri"/>
              </a:rPr>
              <a:t>Roles</a:t>
            </a:r>
            <a:endParaRPr sz="2400">
              <a:latin typeface="Calibri"/>
              <a:cs typeface="Calibri"/>
            </a:endParaRPr>
          </a:p>
        </p:txBody>
      </p:sp>
      <p:sp>
        <p:nvSpPr>
          <p:cNvPr id="3" name="object 3"/>
          <p:cNvSpPr txBox="1"/>
          <p:nvPr/>
        </p:nvSpPr>
        <p:spPr>
          <a:xfrm>
            <a:off x="738500" y="718819"/>
            <a:ext cx="8260080" cy="3327400"/>
          </a:xfrm>
          <a:prstGeom prst="rect">
            <a:avLst/>
          </a:prstGeom>
        </p:spPr>
        <p:txBody>
          <a:bodyPr vert="horz" wrap="square" lIns="0" tIns="12700" rIns="0" bIns="0" rtlCol="0">
            <a:spAutoFit/>
          </a:bodyPr>
          <a:lstStyle/>
          <a:p>
            <a:pPr marL="298450" marR="1115060" indent="-285750">
              <a:lnSpc>
                <a:spcPct val="152800"/>
              </a:lnSpc>
              <a:spcBef>
                <a:spcPts val="100"/>
              </a:spcBef>
              <a:buFont typeface="Wingdings"/>
              <a:buChar char=""/>
              <a:tabLst>
                <a:tab pos="298450" algn="l"/>
              </a:tabLst>
            </a:pPr>
            <a:r>
              <a:rPr sz="1800" spc="-10" dirty="0">
                <a:solidFill>
                  <a:srgbClr val="FFFFFF"/>
                </a:solidFill>
                <a:latin typeface="Calibri"/>
                <a:cs typeface="Calibri"/>
              </a:rPr>
              <a:t>Roles</a:t>
            </a:r>
            <a:r>
              <a:rPr sz="1800" dirty="0">
                <a:solidFill>
                  <a:srgbClr val="FFFFFF"/>
                </a:solidFill>
                <a:latin typeface="Calibri"/>
                <a:cs typeface="Calibri"/>
              </a:rPr>
              <a:t> </a:t>
            </a:r>
            <a:r>
              <a:rPr sz="1800" spc="-10" dirty="0">
                <a:solidFill>
                  <a:srgbClr val="FFFFFF"/>
                </a:solidFill>
                <a:latin typeface="Calibri"/>
                <a:cs typeface="Calibri"/>
              </a:rPr>
              <a:t>are</a:t>
            </a:r>
            <a:r>
              <a:rPr sz="1800" spc="10" dirty="0">
                <a:solidFill>
                  <a:srgbClr val="FFFFFF"/>
                </a:solidFill>
                <a:latin typeface="Calibri"/>
                <a:cs typeface="Calibri"/>
              </a:rPr>
              <a:t> </a:t>
            </a:r>
            <a:r>
              <a:rPr sz="1800" spc="-15" dirty="0">
                <a:solidFill>
                  <a:srgbClr val="FFFFFF"/>
                </a:solidFill>
                <a:latin typeface="Calibri"/>
                <a:cs typeface="Calibri"/>
              </a:rPr>
              <a:t>created</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then</a:t>
            </a:r>
            <a:r>
              <a:rPr sz="1800" spc="15" dirty="0">
                <a:solidFill>
                  <a:srgbClr val="FFFFFF"/>
                </a:solidFill>
                <a:latin typeface="Calibri"/>
                <a:cs typeface="Calibri"/>
              </a:rPr>
              <a:t> </a:t>
            </a:r>
            <a:r>
              <a:rPr sz="1800" spc="-10" dirty="0">
                <a:solidFill>
                  <a:srgbClr val="FFFFFF"/>
                </a:solidFill>
                <a:latin typeface="Calibri"/>
                <a:cs typeface="Calibri"/>
              </a:rPr>
              <a:t>“assumed”</a:t>
            </a:r>
            <a:r>
              <a:rPr sz="1800" dirty="0">
                <a:solidFill>
                  <a:srgbClr val="FFFFFF"/>
                </a:solidFill>
                <a:latin typeface="Calibri"/>
                <a:cs typeface="Calibri"/>
              </a:rPr>
              <a:t> </a:t>
            </a:r>
            <a:r>
              <a:rPr sz="1800" spc="-5" dirty="0">
                <a:solidFill>
                  <a:srgbClr val="FFFFFF"/>
                </a:solidFill>
                <a:latin typeface="Calibri"/>
                <a:cs typeface="Calibri"/>
              </a:rPr>
              <a:t>by</a:t>
            </a:r>
            <a:r>
              <a:rPr sz="1800" dirty="0">
                <a:solidFill>
                  <a:srgbClr val="FFFFFF"/>
                </a:solidFill>
                <a:latin typeface="Calibri"/>
                <a:cs typeface="Calibri"/>
              </a:rPr>
              <a:t> </a:t>
            </a:r>
            <a:r>
              <a:rPr sz="1800" spc="-10" dirty="0">
                <a:solidFill>
                  <a:srgbClr val="FFFFFF"/>
                </a:solidFill>
                <a:latin typeface="Calibri"/>
                <a:cs typeface="Calibri"/>
              </a:rPr>
              <a:t>trusted</a:t>
            </a:r>
            <a:r>
              <a:rPr sz="1800" spc="10" dirty="0">
                <a:solidFill>
                  <a:srgbClr val="FFFFFF"/>
                </a:solidFill>
                <a:latin typeface="Calibri"/>
                <a:cs typeface="Calibri"/>
              </a:rPr>
              <a:t> </a:t>
            </a:r>
            <a:r>
              <a:rPr sz="1800" spc="-5" dirty="0">
                <a:solidFill>
                  <a:srgbClr val="FFFFFF"/>
                </a:solidFill>
                <a:latin typeface="Calibri"/>
                <a:cs typeface="Calibri"/>
              </a:rPr>
              <a:t>entities</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define</a:t>
            </a:r>
            <a:r>
              <a:rPr sz="1800" spc="10"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5" dirty="0">
                <a:solidFill>
                  <a:srgbClr val="FFFFFF"/>
                </a:solidFill>
                <a:latin typeface="Calibri"/>
                <a:cs typeface="Calibri"/>
              </a:rPr>
              <a:t>set </a:t>
            </a:r>
            <a:r>
              <a:rPr sz="1800" spc="-390" dirty="0">
                <a:solidFill>
                  <a:srgbClr val="FFFFFF"/>
                </a:solidFill>
                <a:latin typeface="Calibri"/>
                <a:cs typeface="Calibri"/>
              </a:rPr>
              <a:t> </a:t>
            </a:r>
            <a:r>
              <a:rPr sz="1800" dirty="0">
                <a:solidFill>
                  <a:srgbClr val="FFFFFF"/>
                </a:solidFill>
                <a:latin typeface="Calibri"/>
                <a:cs typeface="Calibri"/>
              </a:rPr>
              <a:t>of </a:t>
            </a:r>
            <a:r>
              <a:rPr sz="1800" spc="-5" dirty="0">
                <a:solidFill>
                  <a:srgbClr val="FFFFFF"/>
                </a:solidFill>
                <a:latin typeface="Calibri"/>
                <a:cs typeface="Calibri"/>
              </a:rPr>
              <a:t>permissions</a:t>
            </a:r>
            <a:r>
              <a:rPr sz="1800" spc="5"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5" dirty="0">
                <a:solidFill>
                  <a:srgbClr val="FFFFFF"/>
                </a:solidFill>
                <a:latin typeface="Calibri"/>
                <a:cs typeface="Calibri"/>
              </a:rPr>
              <a:t>making</a:t>
            </a:r>
            <a:r>
              <a:rPr sz="1800" spc="5" dirty="0">
                <a:solidFill>
                  <a:srgbClr val="FFFFFF"/>
                </a:solidFill>
                <a:latin typeface="Calibri"/>
                <a:cs typeface="Calibri"/>
              </a:rPr>
              <a:t> </a:t>
            </a:r>
            <a:r>
              <a:rPr sz="1800" spc="-30" dirty="0">
                <a:solidFill>
                  <a:srgbClr val="FFFFFF"/>
                </a:solidFill>
                <a:latin typeface="Calibri"/>
                <a:cs typeface="Calibri"/>
              </a:rPr>
              <a:t>AWS</a:t>
            </a:r>
            <a:r>
              <a:rPr sz="1800" dirty="0">
                <a:solidFill>
                  <a:srgbClr val="FFFFFF"/>
                </a:solidFill>
                <a:latin typeface="Calibri"/>
                <a:cs typeface="Calibri"/>
              </a:rPr>
              <a:t> service</a:t>
            </a:r>
            <a:r>
              <a:rPr sz="1800" spc="10" dirty="0">
                <a:solidFill>
                  <a:srgbClr val="FFFFFF"/>
                </a:solidFill>
                <a:latin typeface="Calibri"/>
                <a:cs typeface="Calibri"/>
              </a:rPr>
              <a:t> </a:t>
            </a:r>
            <a:r>
              <a:rPr sz="1800" spc="-10" dirty="0">
                <a:solidFill>
                  <a:srgbClr val="FFFFFF"/>
                </a:solidFill>
                <a:latin typeface="Calibri"/>
                <a:cs typeface="Calibri"/>
              </a:rPr>
              <a:t>requests</a:t>
            </a:r>
            <a:endParaRPr sz="1800" dirty="0">
              <a:latin typeface="Calibri"/>
              <a:cs typeface="Calibri"/>
            </a:endParaRPr>
          </a:p>
          <a:p>
            <a:pPr marL="298450" marR="479425" indent="-285750">
              <a:lnSpc>
                <a:spcPts val="3300"/>
              </a:lnSpc>
              <a:spcBef>
                <a:spcPts val="200"/>
              </a:spcBef>
              <a:buFont typeface="Wingdings"/>
              <a:buChar char=""/>
              <a:tabLst>
                <a:tab pos="298450" algn="l"/>
              </a:tabLst>
            </a:pPr>
            <a:r>
              <a:rPr sz="1800" spc="-5" dirty="0">
                <a:solidFill>
                  <a:srgbClr val="FFFFFF"/>
                </a:solidFill>
                <a:latin typeface="Calibri"/>
                <a:cs typeface="Calibri"/>
              </a:rPr>
              <a:t>With</a:t>
            </a:r>
            <a:r>
              <a:rPr sz="1800" spc="5" dirty="0">
                <a:solidFill>
                  <a:srgbClr val="FFFFFF"/>
                </a:solidFill>
                <a:latin typeface="Calibri"/>
                <a:cs typeface="Calibri"/>
              </a:rPr>
              <a:t> </a:t>
            </a:r>
            <a:r>
              <a:rPr sz="1800" spc="-5" dirty="0">
                <a:solidFill>
                  <a:srgbClr val="FFFFFF"/>
                </a:solidFill>
                <a:latin typeface="Calibri"/>
                <a:cs typeface="Calibri"/>
              </a:rPr>
              <a:t>IAM</a:t>
            </a:r>
            <a:r>
              <a:rPr sz="1800" spc="5" dirty="0">
                <a:solidFill>
                  <a:srgbClr val="FFFFFF"/>
                </a:solidFill>
                <a:latin typeface="Calibri"/>
                <a:cs typeface="Calibri"/>
              </a:rPr>
              <a:t> </a:t>
            </a:r>
            <a:r>
              <a:rPr sz="1800" spc="-10" dirty="0">
                <a:solidFill>
                  <a:srgbClr val="FFFFFF"/>
                </a:solidFill>
                <a:latin typeface="Calibri"/>
                <a:cs typeface="Calibri"/>
              </a:rPr>
              <a:t>Roles</a:t>
            </a:r>
            <a:r>
              <a:rPr sz="1800" spc="5" dirty="0">
                <a:solidFill>
                  <a:srgbClr val="FFFFFF"/>
                </a:solidFill>
                <a:latin typeface="Calibri"/>
                <a:cs typeface="Calibri"/>
              </a:rPr>
              <a:t> </a:t>
            </a:r>
            <a:r>
              <a:rPr sz="1800" spc="-10" dirty="0">
                <a:solidFill>
                  <a:srgbClr val="FFFFFF"/>
                </a:solidFill>
                <a:latin typeface="Calibri"/>
                <a:cs typeface="Calibri"/>
              </a:rPr>
              <a:t>you</a:t>
            </a:r>
            <a:r>
              <a:rPr sz="1800" spc="10" dirty="0">
                <a:solidFill>
                  <a:srgbClr val="FFFFFF"/>
                </a:solidFill>
                <a:latin typeface="Calibri"/>
                <a:cs typeface="Calibri"/>
              </a:rPr>
              <a:t> </a:t>
            </a:r>
            <a:r>
              <a:rPr sz="1800" spc="-10" dirty="0">
                <a:solidFill>
                  <a:srgbClr val="FFFFFF"/>
                </a:solidFill>
                <a:latin typeface="Calibri"/>
                <a:cs typeface="Calibri"/>
              </a:rPr>
              <a:t>can</a:t>
            </a:r>
            <a:r>
              <a:rPr sz="1800" spc="10" dirty="0">
                <a:solidFill>
                  <a:srgbClr val="FFFFFF"/>
                </a:solidFill>
                <a:latin typeface="Calibri"/>
                <a:cs typeface="Calibri"/>
              </a:rPr>
              <a:t> </a:t>
            </a:r>
            <a:r>
              <a:rPr sz="1800" spc="-15" dirty="0">
                <a:solidFill>
                  <a:srgbClr val="FFFFFF"/>
                </a:solidFill>
                <a:latin typeface="Calibri"/>
                <a:cs typeface="Calibri"/>
              </a:rPr>
              <a:t>delegate</a:t>
            </a:r>
            <a:r>
              <a:rPr sz="1800" spc="5" dirty="0">
                <a:solidFill>
                  <a:srgbClr val="FFFFFF"/>
                </a:solidFill>
                <a:latin typeface="Calibri"/>
                <a:cs typeface="Calibri"/>
              </a:rPr>
              <a:t> </a:t>
            </a:r>
            <a:r>
              <a:rPr sz="1800" spc="-5" dirty="0">
                <a:solidFill>
                  <a:srgbClr val="FFFFFF"/>
                </a:solidFill>
                <a:latin typeface="Calibri"/>
                <a:cs typeface="Calibri"/>
              </a:rPr>
              <a:t>permissions</a:t>
            </a:r>
            <a:r>
              <a:rPr sz="1800" spc="5" dirty="0">
                <a:solidFill>
                  <a:srgbClr val="FFFFFF"/>
                </a:solidFill>
                <a:latin typeface="Calibri"/>
                <a:cs typeface="Calibri"/>
              </a:rPr>
              <a:t> </a:t>
            </a:r>
            <a:r>
              <a:rPr sz="1800" spc="-10" dirty="0">
                <a:solidFill>
                  <a:srgbClr val="FFFFFF"/>
                </a:solidFill>
                <a:latin typeface="Calibri"/>
                <a:cs typeface="Calibri"/>
              </a:rPr>
              <a:t>to</a:t>
            </a:r>
            <a:r>
              <a:rPr sz="1800" spc="10" dirty="0">
                <a:solidFill>
                  <a:srgbClr val="FFFFFF"/>
                </a:solidFill>
                <a:latin typeface="Calibri"/>
                <a:cs typeface="Calibri"/>
              </a:rPr>
              <a:t> </a:t>
            </a:r>
            <a:r>
              <a:rPr sz="1800" spc="-10" dirty="0">
                <a:solidFill>
                  <a:srgbClr val="FFFFFF"/>
                </a:solidFill>
                <a:latin typeface="Calibri"/>
                <a:cs typeface="Calibri"/>
              </a:rPr>
              <a:t>resources</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users</a:t>
            </a:r>
            <a:r>
              <a:rPr sz="1800" dirty="0">
                <a:solidFill>
                  <a:srgbClr val="FFFFFF"/>
                </a:solidFill>
                <a:latin typeface="Calibri"/>
                <a:cs typeface="Calibri"/>
              </a:rPr>
              <a:t> </a:t>
            </a:r>
            <a:r>
              <a:rPr sz="1800" spc="-5" dirty="0">
                <a:solidFill>
                  <a:srgbClr val="FFFFFF"/>
                </a:solidFill>
                <a:latin typeface="Calibri"/>
                <a:cs typeface="Calibri"/>
              </a:rPr>
              <a:t>and</a:t>
            </a:r>
            <a:r>
              <a:rPr sz="1800" spc="10" dirty="0">
                <a:solidFill>
                  <a:srgbClr val="FFFFFF"/>
                </a:solidFill>
                <a:latin typeface="Calibri"/>
                <a:cs typeface="Calibri"/>
              </a:rPr>
              <a:t> </a:t>
            </a:r>
            <a:r>
              <a:rPr sz="1800" dirty="0">
                <a:solidFill>
                  <a:srgbClr val="FFFFFF"/>
                </a:solidFill>
                <a:latin typeface="Calibri"/>
                <a:cs typeface="Calibri"/>
              </a:rPr>
              <a:t>services </a:t>
            </a:r>
            <a:r>
              <a:rPr sz="1800" spc="-390" dirty="0">
                <a:solidFill>
                  <a:srgbClr val="FFFFFF"/>
                </a:solidFill>
                <a:latin typeface="Calibri"/>
                <a:cs typeface="Calibri"/>
              </a:rPr>
              <a:t> </a:t>
            </a:r>
            <a:r>
              <a:rPr sz="1800" dirty="0">
                <a:solidFill>
                  <a:srgbClr val="FFFFFF"/>
                </a:solidFill>
                <a:latin typeface="Calibri"/>
                <a:cs typeface="Calibri"/>
              </a:rPr>
              <a:t>without using</a:t>
            </a:r>
            <a:r>
              <a:rPr sz="1800" spc="5" dirty="0">
                <a:solidFill>
                  <a:srgbClr val="FFFFFF"/>
                </a:solidFill>
                <a:latin typeface="Calibri"/>
                <a:cs typeface="Calibri"/>
              </a:rPr>
              <a:t> </a:t>
            </a:r>
            <a:r>
              <a:rPr sz="1800" spc="-5" dirty="0">
                <a:solidFill>
                  <a:srgbClr val="FFFFFF"/>
                </a:solidFill>
                <a:latin typeface="Calibri"/>
                <a:cs typeface="Calibri"/>
              </a:rPr>
              <a:t>permanent</a:t>
            </a:r>
            <a:r>
              <a:rPr sz="1800" dirty="0">
                <a:solidFill>
                  <a:srgbClr val="FFFFFF"/>
                </a:solidFill>
                <a:latin typeface="Calibri"/>
                <a:cs typeface="Calibri"/>
              </a:rPr>
              <a:t> </a:t>
            </a:r>
            <a:r>
              <a:rPr sz="1800" spc="-10" dirty="0">
                <a:solidFill>
                  <a:srgbClr val="FFFFFF"/>
                </a:solidFill>
                <a:latin typeface="Calibri"/>
                <a:cs typeface="Calibri"/>
              </a:rPr>
              <a:t>credentials</a:t>
            </a:r>
            <a:r>
              <a:rPr sz="1800" dirty="0">
                <a:solidFill>
                  <a:srgbClr val="FFFFFF"/>
                </a:solidFill>
                <a:latin typeface="Calibri"/>
                <a:cs typeface="Calibri"/>
              </a:rPr>
              <a:t> (e.g.</a:t>
            </a:r>
            <a:r>
              <a:rPr sz="1800" spc="5" dirty="0">
                <a:solidFill>
                  <a:srgbClr val="FFFFFF"/>
                </a:solidFill>
                <a:latin typeface="Calibri"/>
                <a:cs typeface="Calibri"/>
              </a:rPr>
              <a:t> </a:t>
            </a:r>
            <a:r>
              <a:rPr sz="1800" dirty="0">
                <a:solidFill>
                  <a:srgbClr val="FFFFFF"/>
                </a:solidFill>
                <a:latin typeface="Calibri"/>
                <a:cs typeface="Calibri"/>
              </a:rPr>
              <a:t>user name</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10" dirty="0">
                <a:solidFill>
                  <a:srgbClr val="FFFFFF"/>
                </a:solidFill>
                <a:latin typeface="Calibri"/>
                <a:cs typeface="Calibri"/>
              </a:rPr>
              <a:t>password)</a:t>
            </a:r>
            <a:endParaRPr sz="1800" dirty="0">
              <a:latin typeface="Calibri"/>
              <a:cs typeface="Calibri"/>
            </a:endParaRPr>
          </a:p>
          <a:p>
            <a:pPr marL="298450" indent="-285750">
              <a:lnSpc>
                <a:spcPct val="100000"/>
              </a:lnSpc>
              <a:spcBef>
                <a:spcPts val="740"/>
              </a:spcBef>
              <a:buFont typeface="Wingdings"/>
              <a:buChar char=""/>
              <a:tabLst>
                <a:tab pos="298450" algn="l"/>
              </a:tabLst>
            </a:pPr>
            <a:r>
              <a:rPr sz="1800" spc="-5" dirty="0">
                <a:solidFill>
                  <a:srgbClr val="FFFFFF"/>
                </a:solidFill>
                <a:latin typeface="Calibri"/>
                <a:cs typeface="Calibri"/>
              </a:rPr>
              <a:t>IAM</a:t>
            </a:r>
            <a:r>
              <a:rPr sz="1800" dirty="0">
                <a:solidFill>
                  <a:srgbClr val="FFFFFF"/>
                </a:solidFill>
                <a:latin typeface="Calibri"/>
                <a:cs typeface="Calibri"/>
              </a:rPr>
              <a:t> </a:t>
            </a:r>
            <a:r>
              <a:rPr sz="1800" spc="-10" dirty="0">
                <a:solidFill>
                  <a:srgbClr val="FFFFFF"/>
                </a:solidFill>
                <a:latin typeface="Calibri"/>
                <a:cs typeface="Calibri"/>
              </a:rPr>
              <a:t>users</a:t>
            </a:r>
            <a:r>
              <a:rPr sz="1800" spc="5" dirty="0">
                <a:solidFill>
                  <a:srgbClr val="FFFFFF"/>
                </a:solidFill>
                <a:latin typeface="Calibri"/>
                <a:cs typeface="Calibri"/>
              </a:rPr>
              <a:t> </a:t>
            </a:r>
            <a:r>
              <a:rPr sz="1800" dirty="0">
                <a:solidFill>
                  <a:srgbClr val="FFFFFF"/>
                </a:solidFill>
                <a:latin typeface="Calibri"/>
                <a:cs typeface="Calibri"/>
              </a:rPr>
              <a:t>or </a:t>
            </a:r>
            <a:r>
              <a:rPr sz="1800" spc="-30" dirty="0">
                <a:solidFill>
                  <a:srgbClr val="FFFFFF"/>
                </a:solidFill>
                <a:latin typeface="Calibri"/>
                <a:cs typeface="Calibri"/>
              </a:rPr>
              <a:t>AWS</a:t>
            </a:r>
            <a:r>
              <a:rPr sz="1800" spc="5" dirty="0">
                <a:solidFill>
                  <a:srgbClr val="FFFFFF"/>
                </a:solidFill>
                <a:latin typeface="Calibri"/>
                <a:cs typeface="Calibri"/>
              </a:rPr>
              <a:t> </a:t>
            </a:r>
            <a:r>
              <a:rPr sz="1800" spc="-5" dirty="0">
                <a:solidFill>
                  <a:srgbClr val="FFFFFF"/>
                </a:solidFill>
                <a:latin typeface="Calibri"/>
                <a:cs typeface="Calibri"/>
              </a:rPr>
              <a:t>services</a:t>
            </a:r>
            <a:r>
              <a:rPr sz="1800" spc="5" dirty="0">
                <a:solidFill>
                  <a:srgbClr val="FFFFFF"/>
                </a:solidFill>
                <a:latin typeface="Calibri"/>
                <a:cs typeface="Calibri"/>
              </a:rPr>
              <a:t> </a:t>
            </a:r>
            <a:r>
              <a:rPr sz="1800" spc="-5" dirty="0">
                <a:solidFill>
                  <a:srgbClr val="FFFFFF"/>
                </a:solidFill>
                <a:latin typeface="Calibri"/>
                <a:cs typeface="Calibri"/>
              </a:rPr>
              <a:t>can</a:t>
            </a:r>
            <a:r>
              <a:rPr sz="1800" spc="10" dirty="0">
                <a:solidFill>
                  <a:srgbClr val="FFFFFF"/>
                </a:solidFill>
                <a:latin typeface="Calibri"/>
                <a:cs typeface="Calibri"/>
              </a:rPr>
              <a:t> </a:t>
            </a:r>
            <a:r>
              <a:rPr sz="1800" spc="-5" dirty="0">
                <a:solidFill>
                  <a:srgbClr val="FFFFFF"/>
                </a:solidFill>
                <a:latin typeface="Calibri"/>
                <a:cs typeface="Calibri"/>
              </a:rPr>
              <a:t>assume</a:t>
            </a:r>
            <a:r>
              <a:rPr sz="1800" spc="10"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10" dirty="0">
                <a:solidFill>
                  <a:srgbClr val="FFFFFF"/>
                </a:solidFill>
                <a:latin typeface="Calibri"/>
                <a:cs typeface="Calibri"/>
              </a:rPr>
              <a:t>role</a:t>
            </a:r>
            <a:r>
              <a:rPr sz="1800" spc="5" dirty="0">
                <a:solidFill>
                  <a:srgbClr val="FFFFFF"/>
                </a:solidFill>
                <a:latin typeface="Calibri"/>
                <a:cs typeface="Calibri"/>
              </a:rPr>
              <a:t> </a:t>
            </a:r>
            <a:r>
              <a:rPr sz="1800" spc="-10" dirty="0">
                <a:solidFill>
                  <a:srgbClr val="FFFFFF"/>
                </a:solidFill>
                <a:latin typeface="Calibri"/>
                <a:cs typeface="Calibri"/>
              </a:rPr>
              <a:t>to</a:t>
            </a:r>
            <a:r>
              <a:rPr sz="1800" spc="10" dirty="0">
                <a:solidFill>
                  <a:srgbClr val="FFFFFF"/>
                </a:solidFill>
                <a:latin typeface="Calibri"/>
                <a:cs typeface="Calibri"/>
              </a:rPr>
              <a:t> </a:t>
            </a:r>
            <a:r>
              <a:rPr sz="1800" spc="-10" dirty="0">
                <a:solidFill>
                  <a:srgbClr val="FFFFFF"/>
                </a:solidFill>
                <a:latin typeface="Calibri"/>
                <a:cs typeface="Calibri"/>
              </a:rPr>
              <a:t>obtain</a:t>
            </a:r>
            <a:r>
              <a:rPr sz="1800" spc="15" dirty="0">
                <a:solidFill>
                  <a:srgbClr val="FFFFFF"/>
                </a:solidFill>
                <a:latin typeface="Calibri"/>
                <a:cs typeface="Calibri"/>
              </a:rPr>
              <a:t> </a:t>
            </a:r>
            <a:r>
              <a:rPr sz="1800" spc="-10" dirty="0">
                <a:solidFill>
                  <a:srgbClr val="FFFFFF"/>
                </a:solidFill>
                <a:latin typeface="Calibri"/>
                <a:cs typeface="Calibri"/>
              </a:rPr>
              <a:t>temporary</a:t>
            </a:r>
            <a:r>
              <a:rPr sz="1800" dirty="0">
                <a:solidFill>
                  <a:srgbClr val="FFFFFF"/>
                </a:solidFill>
                <a:latin typeface="Calibri"/>
                <a:cs typeface="Calibri"/>
              </a:rPr>
              <a:t> </a:t>
            </a:r>
            <a:r>
              <a:rPr sz="1800" spc="-5" dirty="0">
                <a:solidFill>
                  <a:srgbClr val="FFFFFF"/>
                </a:solidFill>
                <a:latin typeface="Calibri"/>
                <a:cs typeface="Calibri"/>
              </a:rPr>
              <a:t>security</a:t>
            </a:r>
            <a:r>
              <a:rPr sz="1800" spc="5" dirty="0">
                <a:solidFill>
                  <a:srgbClr val="FFFFFF"/>
                </a:solidFill>
                <a:latin typeface="Calibri"/>
                <a:cs typeface="Calibri"/>
              </a:rPr>
              <a:t> </a:t>
            </a:r>
            <a:r>
              <a:rPr sz="1800" spc="-5" dirty="0">
                <a:solidFill>
                  <a:srgbClr val="FFFFFF"/>
                </a:solidFill>
                <a:latin typeface="Calibri"/>
                <a:cs typeface="Calibri"/>
              </a:rPr>
              <a:t>credentials</a:t>
            </a:r>
            <a:endParaRPr sz="1800" dirty="0">
              <a:latin typeface="Calibri"/>
              <a:cs typeface="Calibri"/>
            </a:endParaRPr>
          </a:p>
          <a:p>
            <a:pPr marL="298450">
              <a:lnSpc>
                <a:spcPct val="100000"/>
              </a:lnSpc>
              <a:spcBef>
                <a:spcPts val="1040"/>
              </a:spcBef>
            </a:pPr>
            <a:r>
              <a:rPr sz="1800" spc="-5" dirty="0">
                <a:solidFill>
                  <a:srgbClr val="FFFFFF"/>
                </a:solidFill>
                <a:latin typeface="Calibri"/>
                <a:cs typeface="Calibri"/>
              </a:rPr>
              <a:t>that</a:t>
            </a:r>
            <a:r>
              <a:rPr sz="1800" spc="-10" dirty="0">
                <a:solidFill>
                  <a:srgbClr val="FFFFFF"/>
                </a:solidFill>
                <a:latin typeface="Calibri"/>
                <a:cs typeface="Calibri"/>
              </a:rPr>
              <a:t> </a:t>
            </a:r>
            <a:r>
              <a:rPr sz="1800" spc="-5" dirty="0">
                <a:solidFill>
                  <a:srgbClr val="FFFFFF"/>
                </a:solidFill>
                <a:latin typeface="Calibri"/>
                <a:cs typeface="Calibri"/>
              </a:rPr>
              <a:t>can</a:t>
            </a:r>
            <a:r>
              <a:rPr sz="1800" spc="5" dirty="0">
                <a:solidFill>
                  <a:srgbClr val="FFFFFF"/>
                </a:solidFill>
                <a:latin typeface="Calibri"/>
                <a:cs typeface="Calibri"/>
              </a:rPr>
              <a:t> </a:t>
            </a:r>
            <a:r>
              <a:rPr sz="1800" dirty="0">
                <a:solidFill>
                  <a:srgbClr val="FFFFFF"/>
                </a:solidFill>
                <a:latin typeface="Calibri"/>
                <a:cs typeface="Calibri"/>
              </a:rPr>
              <a:t>be used</a:t>
            </a:r>
            <a:r>
              <a:rPr sz="1800" spc="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20" dirty="0">
                <a:solidFill>
                  <a:srgbClr val="FFFFFF"/>
                </a:solidFill>
                <a:latin typeface="Calibri"/>
                <a:cs typeface="Calibri"/>
              </a:rPr>
              <a:t>make</a:t>
            </a:r>
            <a:r>
              <a:rPr sz="1800" spc="5" dirty="0">
                <a:solidFill>
                  <a:srgbClr val="FFFFFF"/>
                </a:solidFill>
                <a:latin typeface="Calibri"/>
                <a:cs typeface="Calibri"/>
              </a:rPr>
              <a:t> </a:t>
            </a:r>
            <a:r>
              <a:rPr sz="1800" spc="-30" dirty="0">
                <a:solidFill>
                  <a:srgbClr val="FFFFFF"/>
                </a:solidFill>
                <a:latin typeface="Calibri"/>
                <a:cs typeface="Calibri"/>
              </a:rPr>
              <a:t>AWS</a:t>
            </a:r>
            <a:r>
              <a:rPr sz="1800" spc="-10" dirty="0">
                <a:solidFill>
                  <a:srgbClr val="FFFFFF"/>
                </a:solidFill>
                <a:latin typeface="Calibri"/>
                <a:cs typeface="Calibri"/>
              </a:rPr>
              <a:t> </a:t>
            </a:r>
            <a:r>
              <a:rPr sz="1800" spc="-5" dirty="0">
                <a:solidFill>
                  <a:srgbClr val="FFFFFF"/>
                </a:solidFill>
                <a:latin typeface="Calibri"/>
                <a:cs typeface="Calibri"/>
              </a:rPr>
              <a:t>API calls</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0" dirty="0">
                <a:solidFill>
                  <a:srgbClr val="FFFFFF"/>
                </a:solidFill>
                <a:latin typeface="Calibri"/>
                <a:cs typeface="Calibri"/>
              </a:rPr>
              <a:t>You</a:t>
            </a:r>
            <a:r>
              <a:rPr sz="1800" spc="-10" dirty="0">
                <a:solidFill>
                  <a:srgbClr val="FFFFFF"/>
                </a:solidFill>
                <a:latin typeface="Calibri"/>
                <a:cs typeface="Calibri"/>
              </a:rPr>
              <a:t> </a:t>
            </a:r>
            <a:r>
              <a:rPr sz="1800" spc="-5" dirty="0">
                <a:solidFill>
                  <a:srgbClr val="FFFFFF"/>
                </a:solidFill>
                <a:latin typeface="Calibri"/>
                <a:cs typeface="Calibri"/>
              </a:rPr>
              <a:t>can </a:t>
            </a:r>
            <a:r>
              <a:rPr sz="1800" spc="-10" dirty="0">
                <a:solidFill>
                  <a:srgbClr val="FFFFFF"/>
                </a:solidFill>
                <a:latin typeface="Calibri"/>
                <a:cs typeface="Calibri"/>
              </a:rPr>
              <a:t>delegate</a:t>
            </a:r>
            <a:r>
              <a:rPr sz="1800" dirty="0">
                <a:solidFill>
                  <a:srgbClr val="FFFFFF"/>
                </a:solidFill>
                <a:latin typeface="Calibri"/>
                <a:cs typeface="Calibri"/>
              </a:rPr>
              <a:t> </a:t>
            </a:r>
            <a:r>
              <a:rPr sz="1800" spc="-5" dirty="0">
                <a:solidFill>
                  <a:srgbClr val="FFFFFF"/>
                </a:solidFill>
                <a:latin typeface="Calibri"/>
                <a:cs typeface="Calibri"/>
              </a:rPr>
              <a:t>using </a:t>
            </a:r>
            <a:r>
              <a:rPr sz="1800" spc="-10" dirty="0">
                <a:solidFill>
                  <a:srgbClr val="FFFFFF"/>
                </a:solidFill>
                <a:latin typeface="Calibri"/>
                <a:cs typeface="Calibri"/>
              </a:rPr>
              <a:t>roles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There</a:t>
            </a:r>
            <a:r>
              <a:rPr sz="1800" spc="15" dirty="0">
                <a:solidFill>
                  <a:srgbClr val="FFFFFF"/>
                </a:solidFill>
                <a:latin typeface="Calibri"/>
                <a:cs typeface="Calibri"/>
              </a:rPr>
              <a:t> </a:t>
            </a:r>
            <a:r>
              <a:rPr sz="1800" spc="-10" dirty="0">
                <a:solidFill>
                  <a:srgbClr val="FFFFFF"/>
                </a:solidFill>
                <a:latin typeface="Calibri"/>
                <a:cs typeface="Calibri"/>
              </a:rPr>
              <a:t>are</a:t>
            </a:r>
            <a:r>
              <a:rPr sz="1800" spc="15" dirty="0">
                <a:solidFill>
                  <a:srgbClr val="FFFFFF"/>
                </a:solidFill>
                <a:latin typeface="Calibri"/>
                <a:cs typeface="Calibri"/>
              </a:rPr>
              <a:t> </a:t>
            </a:r>
            <a:r>
              <a:rPr sz="1800" dirty="0">
                <a:solidFill>
                  <a:srgbClr val="FFFFFF"/>
                </a:solidFill>
                <a:latin typeface="Calibri"/>
                <a:cs typeface="Calibri"/>
              </a:rPr>
              <a:t>no</a:t>
            </a:r>
            <a:r>
              <a:rPr sz="1800" spc="10" dirty="0">
                <a:solidFill>
                  <a:srgbClr val="FFFFFF"/>
                </a:solidFill>
                <a:latin typeface="Calibri"/>
                <a:cs typeface="Calibri"/>
              </a:rPr>
              <a:t> </a:t>
            </a:r>
            <a:r>
              <a:rPr sz="1800" spc="-10" dirty="0">
                <a:solidFill>
                  <a:srgbClr val="FFFFFF"/>
                </a:solidFill>
                <a:latin typeface="Calibri"/>
                <a:cs typeface="Calibri"/>
              </a:rPr>
              <a:t>credentials</a:t>
            </a:r>
            <a:r>
              <a:rPr sz="1800" spc="5" dirty="0">
                <a:solidFill>
                  <a:srgbClr val="FFFFFF"/>
                </a:solidFill>
                <a:latin typeface="Calibri"/>
                <a:cs typeface="Calibri"/>
              </a:rPr>
              <a:t> </a:t>
            </a:r>
            <a:r>
              <a:rPr sz="1800" spc="-10" dirty="0">
                <a:solidFill>
                  <a:srgbClr val="FFFFFF"/>
                </a:solidFill>
                <a:latin typeface="Calibri"/>
                <a:cs typeface="Calibri"/>
              </a:rPr>
              <a:t>associated</a:t>
            </a:r>
            <a:r>
              <a:rPr sz="1800" spc="15" dirty="0">
                <a:solidFill>
                  <a:srgbClr val="FFFFFF"/>
                </a:solidFill>
                <a:latin typeface="Calibri"/>
                <a:cs typeface="Calibri"/>
              </a:rPr>
              <a:t> </a:t>
            </a:r>
            <a:r>
              <a:rPr sz="1800" spc="-5" dirty="0">
                <a:solidFill>
                  <a:srgbClr val="FFFFFF"/>
                </a:solidFill>
                <a:latin typeface="Calibri"/>
                <a:cs typeface="Calibri"/>
              </a:rPr>
              <a:t>with</a:t>
            </a:r>
            <a:r>
              <a:rPr sz="1800" spc="15"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10" dirty="0">
                <a:solidFill>
                  <a:srgbClr val="FFFFFF"/>
                </a:solidFill>
                <a:latin typeface="Calibri"/>
                <a:cs typeface="Calibri"/>
              </a:rPr>
              <a:t>role</a:t>
            </a:r>
            <a:r>
              <a:rPr sz="1800" spc="20" dirty="0">
                <a:solidFill>
                  <a:srgbClr val="FFFFFF"/>
                </a:solidFill>
                <a:latin typeface="Calibri"/>
                <a:cs typeface="Calibri"/>
              </a:rPr>
              <a:t> </a:t>
            </a:r>
            <a:r>
              <a:rPr sz="1800" spc="-10" dirty="0">
                <a:solidFill>
                  <a:srgbClr val="FFFFFF"/>
                </a:solidFill>
                <a:latin typeface="Calibri"/>
                <a:cs typeface="Calibri"/>
              </a:rPr>
              <a:t>(password</a:t>
            </a:r>
            <a:r>
              <a:rPr sz="1800" spc="15" dirty="0">
                <a:solidFill>
                  <a:srgbClr val="FFFFFF"/>
                </a:solidFill>
                <a:latin typeface="Calibri"/>
                <a:cs typeface="Calibri"/>
              </a:rPr>
              <a:t> </a:t>
            </a:r>
            <a:r>
              <a:rPr sz="1800" dirty="0">
                <a:solidFill>
                  <a:srgbClr val="FFFFFF"/>
                </a:solidFill>
                <a:latin typeface="Calibri"/>
                <a:cs typeface="Calibri"/>
              </a:rPr>
              <a:t>or</a:t>
            </a:r>
            <a:r>
              <a:rPr sz="1800" spc="5" dirty="0">
                <a:solidFill>
                  <a:srgbClr val="FFFFFF"/>
                </a:solidFill>
                <a:latin typeface="Calibri"/>
                <a:cs typeface="Calibri"/>
              </a:rPr>
              <a:t> </a:t>
            </a:r>
            <a:r>
              <a:rPr sz="1800" spc="-5" dirty="0">
                <a:solidFill>
                  <a:srgbClr val="FFFFFF"/>
                </a:solidFill>
                <a:latin typeface="Calibri"/>
                <a:cs typeface="Calibri"/>
              </a:rPr>
              <a:t>access</a:t>
            </a:r>
            <a:r>
              <a:rPr sz="1800" spc="5" dirty="0">
                <a:solidFill>
                  <a:srgbClr val="FFFFFF"/>
                </a:solidFill>
                <a:latin typeface="Calibri"/>
                <a:cs typeface="Calibri"/>
              </a:rPr>
              <a:t> </a:t>
            </a:r>
            <a:r>
              <a:rPr sz="1800" spc="-20" dirty="0">
                <a:solidFill>
                  <a:srgbClr val="FFFFFF"/>
                </a:solidFill>
                <a:latin typeface="Calibri"/>
                <a:cs typeface="Calibri"/>
              </a:rPr>
              <a:t>keys)</a:t>
            </a:r>
            <a:endParaRPr sz="1800" dirty="0">
              <a:latin typeface="Calibri"/>
              <a:cs typeface="Calibri"/>
            </a:endParaRPr>
          </a:p>
        </p:txBody>
      </p:sp>
      <p:sp>
        <p:nvSpPr>
          <p:cNvPr id="4" name="object 4"/>
          <p:cNvSpPr txBox="1"/>
          <p:nvPr/>
        </p:nvSpPr>
        <p:spPr>
          <a:xfrm>
            <a:off x="9818737" y="2933700"/>
            <a:ext cx="157035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DynamoDB</a:t>
            </a:r>
            <a:r>
              <a:rPr sz="1200" spc="-55" dirty="0">
                <a:solidFill>
                  <a:srgbClr val="FFFFFF"/>
                </a:solidFill>
                <a:latin typeface="Arial"/>
                <a:cs typeface="Arial"/>
              </a:rPr>
              <a:t> </a:t>
            </a:r>
            <a:r>
              <a:rPr sz="1200" spc="-5" dirty="0">
                <a:solidFill>
                  <a:srgbClr val="FFFFFF"/>
                </a:solidFill>
                <a:latin typeface="Arial"/>
                <a:cs typeface="Arial"/>
              </a:rPr>
              <a:t>Read-Only</a:t>
            </a:r>
            <a:endParaRPr sz="1200">
              <a:latin typeface="Arial"/>
              <a:cs typeface="Arial"/>
            </a:endParaRPr>
          </a:p>
        </p:txBody>
      </p:sp>
      <p:sp>
        <p:nvSpPr>
          <p:cNvPr id="5" name="object 5"/>
          <p:cNvSpPr txBox="1"/>
          <p:nvPr/>
        </p:nvSpPr>
        <p:spPr>
          <a:xfrm>
            <a:off x="9479457" y="4216400"/>
            <a:ext cx="226568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A</a:t>
            </a:r>
            <a:r>
              <a:rPr sz="1200" dirty="0">
                <a:solidFill>
                  <a:srgbClr val="FFFFFF"/>
                </a:solidFill>
                <a:latin typeface="Arial"/>
                <a:cs typeface="Arial"/>
              </a:rPr>
              <a:t>W</a:t>
            </a:r>
            <a:r>
              <a:rPr sz="1200" spc="-5" dirty="0">
                <a:solidFill>
                  <a:srgbClr val="FFFFFF"/>
                </a:solidFill>
                <a:latin typeface="Arial"/>
                <a:cs typeface="Arial"/>
              </a:rPr>
              <a:t>SLa</a:t>
            </a:r>
            <a:r>
              <a:rPr sz="1200" dirty="0">
                <a:solidFill>
                  <a:srgbClr val="FFFFFF"/>
                </a:solidFill>
                <a:latin typeface="Arial"/>
                <a:cs typeface="Arial"/>
              </a:rPr>
              <a:t>m</a:t>
            </a:r>
            <a:r>
              <a:rPr sz="1200" spc="-5" dirty="0">
                <a:solidFill>
                  <a:srgbClr val="FFFFFF"/>
                </a:solidFill>
                <a:latin typeface="Arial"/>
                <a:cs typeface="Arial"/>
              </a:rPr>
              <a:t>bdaBa</a:t>
            </a:r>
            <a:r>
              <a:rPr sz="1200" dirty="0">
                <a:solidFill>
                  <a:srgbClr val="FFFFFF"/>
                </a:solidFill>
                <a:latin typeface="Arial"/>
                <a:cs typeface="Arial"/>
              </a:rPr>
              <a:t>s</a:t>
            </a:r>
            <a:r>
              <a:rPr sz="1200" spc="-5" dirty="0">
                <a:solidFill>
                  <a:srgbClr val="FFFFFF"/>
                </a:solidFill>
                <a:latin typeface="Arial"/>
                <a:cs typeface="Arial"/>
              </a:rPr>
              <a:t>i</a:t>
            </a:r>
            <a:r>
              <a:rPr sz="1200" dirty="0">
                <a:solidFill>
                  <a:srgbClr val="FFFFFF"/>
                </a:solidFill>
                <a:latin typeface="Arial"/>
                <a:cs typeface="Arial"/>
              </a:rPr>
              <a:t>c</a:t>
            </a:r>
            <a:r>
              <a:rPr sz="1200" spc="-5" dirty="0">
                <a:solidFill>
                  <a:srgbClr val="FFFFFF"/>
                </a:solidFill>
                <a:latin typeface="Arial"/>
                <a:cs typeface="Arial"/>
              </a:rPr>
              <a:t>E</a:t>
            </a:r>
            <a:r>
              <a:rPr sz="1200" dirty="0">
                <a:solidFill>
                  <a:srgbClr val="FFFFFF"/>
                </a:solidFill>
                <a:latin typeface="Arial"/>
                <a:cs typeface="Arial"/>
              </a:rPr>
              <a:t>x</a:t>
            </a:r>
            <a:r>
              <a:rPr sz="1200" spc="-5" dirty="0">
                <a:solidFill>
                  <a:srgbClr val="FFFFFF"/>
                </a:solidFill>
                <a:latin typeface="Arial"/>
                <a:cs typeface="Arial"/>
              </a:rPr>
              <a:t>e</a:t>
            </a:r>
            <a:r>
              <a:rPr sz="1200" dirty="0">
                <a:solidFill>
                  <a:srgbClr val="FFFFFF"/>
                </a:solidFill>
                <a:latin typeface="Arial"/>
                <a:cs typeface="Arial"/>
              </a:rPr>
              <a:t>c</a:t>
            </a:r>
            <a:r>
              <a:rPr sz="1200" spc="-5" dirty="0">
                <a:solidFill>
                  <a:srgbClr val="FFFFFF"/>
                </a:solidFill>
                <a:latin typeface="Arial"/>
                <a:cs typeface="Arial"/>
              </a:rPr>
              <a:t>u</a:t>
            </a:r>
            <a:r>
              <a:rPr sz="1200" dirty="0">
                <a:solidFill>
                  <a:srgbClr val="FFFFFF"/>
                </a:solidFill>
                <a:latin typeface="Arial"/>
                <a:cs typeface="Arial"/>
              </a:rPr>
              <a:t>t</a:t>
            </a:r>
            <a:r>
              <a:rPr sz="1200" spc="-5" dirty="0">
                <a:solidFill>
                  <a:srgbClr val="FFFFFF"/>
                </a:solidFill>
                <a:latin typeface="Arial"/>
                <a:cs typeface="Arial"/>
              </a:rPr>
              <a:t>ionRol</a:t>
            </a:r>
            <a:r>
              <a:rPr sz="1200" dirty="0">
                <a:solidFill>
                  <a:srgbClr val="FFFFFF"/>
                </a:solidFill>
                <a:latin typeface="Arial"/>
                <a:cs typeface="Arial"/>
              </a:rPr>
              <a:t>e</a:t>
            </a:r>
            <a:endParaRPr sz="1200">
              <a:latin typeface="Arial"/>
              <a:cs typeface="Arial"/>
            </a:endParaRPr>
          </a:p>
        </p:txBody>
      </p:sp>
      <p:sp>
        <p:nvSpPr>
          <p:cNvPr id="6" name="object 6"/>
          <p:cNvSpPr txBox="1"/>
          <p:nvPr/>
        </p:nvSpPr>
        <p:spPr>
          <a:xfrm>
            <a:off x="10044245" y="1536700"/>
            <a:ext cx="102361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S</a:t>
            </a:r>
            <a:r>
              <a:rPr sz="1200" dirty="0">
                <a:solidFill>
                  <a:srgbClr val="FFFFFF"/>
                </a:solidFill>
                <a:latin typeface="Arial"/>
                <a:cs typeface="Arial"/>
              </a:rPr>
              <a:t>3</a:t>
            </a:r>
            <a:r>
              <a:rPr sz="1200" spc="-5" dirty="0">
                <a:solidFill>
                  <a:srgbClr val="FFFFFF"/>
                </a:solidFill>
                <a:latin typeface="Arial"/>
                <a:cs typeface="Arial"/>
              </a:rPr>
              <a:t> </a:t>
            </a:r>
            <a:r>
              <a:rPr sz="1200" dirty="0">
                <a:solidFill>
                  <a:srgbClr val="FFFFFF"/>
                </a:solidFill>
                <a:latin typeface="Arial"/>
                <a:cs typeface="Arial"/>
              </a:rPr>
              <a:t>F</a:t>
            </a:r>
            <a:r>
              <a:rPr sz="1200" spc="-5" dirty="0">
                <a:solidFill>
                  <a:srgbClr val="FFFFFF"/>
                </a:solidFill>
                <a:latin typeface="Arial"/>
                <a:cs typeface="Arial"/>
              </a:rPr>
              <a:t>ul</a:t>
            </a:r>
            <a:r>
              <a:rPr sz="1200" dirty="0">
                <a:solidFill>
                  <a:srgbClr val="FFFFFF"/>
                </a:solidFill>
                <a:latin typeface="Arial"/>
                <a:cs typeface="Arial"/>
              </a:rPr>
              <a:t>l</a:t>
            </a:r>
            <a:r>
              <a:rPr sz="1200" spc="-70" dirty="0">
                <a:solidFill>
                  <a:srgbClr val="FFFFFF"/>
                </a:solidFill>
                <a:latin typeface="Arial"/>
                <a:cs typeface="Arial"/>
              </a:rPr>
              <a:t> </a:t>
            </a:r>
            <a:r>
              <a:rPr sz="1200" spc="-5" dirty="0">
                <a:solidFill>
                  <a:srgbClr val="FFFFFF"/>
                </a:solidFill>
                <a:latin typeface="Arial"/>
                <a:cs typeface="Arial"/>
              </a:rPr>
              <a:t>A</a:t>
            </a:r>
            <a:r>
              <a:rPr sz="1200" dirty="0">
                <a:solidFill>
                  <a:srgbClr val="FFFFFF"/>
                </a:solidFill>
                <a:latin typeface="Arial"/>
                <a:cs typeface="Arial"/>
              </a:rPr>
              <a:t>cc</a:t>
            </a:r>
            <a:r>
              <a:rPr sz="1200" spc="-5" dirty="0">
                <a:solidFill>
                  <a:srgbClr val="FFFFFF"/>
                </a:solidFill>
                <a:latin typeface="Arial"/>
                <a:cs typeface="Arial"/>
              </a:rPr>
              <a:t>e</a:t>
            </a:r>
            <a:r>
              <a:rPr sz="1200" dirty="0">
                <a:solidFill>
                  <a:srgbClr val="FFFFFF"/>
                </a:solidFill>
                <a:latin typeface="Arial"/>
                <a:cs typeface="Arial"/>
              </a:rPr>
              <a:t>ss</a:t>
            </a:r>
            <a:endParaRPr sz="1200">
              <a:latin typeface="Arial"/>
              <a:cs typeface="Arial"/>
            </a:endParaRPr>
          </a:p>
        </p:txBody>
      </p:sp>
      <p:pic>
        <p:nvPicPr>
          <p:cNvPr id="7" name="object 7"/>
          <p:cNvPicPr/>
          <p:nvPr/>
        </p:nvPicPr>
        <p:blipFill>
          <a:blip r:embed="rId2" cstate="print"/>
          <a:stretch>
            <a:fillRect/>
          </a:stretch>
        </p:blipFill>
        <p:spPr>
          <a:xfrm>
            <a:off x="10129859" y="790478"/>
            <a:ext cx="741337" cy="741337"/>
          </a:xfrm>
          <a:prstGeom prst="rect">
            <a:avLst/>
          </a:prstGeom>
        </p:spPr>
      </p:pic>
      <p:pic>
        <p:nvPicPr>
          <p:cNvPr id="8" name="object 8"/>
          <p:cNvPicPr/>
          <p:nvPr/>
        </p:nvPicPr>
        <p:blipFill>
          <a:blip r:embed="rId2" cstate="print"/>
          <a:stretch>
            <a:fillRect/>
          </a:stretch>
        </p:blipFill>
        <p:spPr>
          <a:xfrm>
            <a:off x="10185324" y="2146541"/>
            <a:ext cx="741337" cy="741337"/>
          </a:xfrm>
          <a:prstGeom prst="rect">
            <a:avLst/>
          </a:prstGeom>
        </p:spPr>
      </p:pic>
      <p:pic>
        <p:nvPicPr>
          <p:cNvPr id="9" name="object 9"/>
          <p:cNvPicPr/>
          <p:nvPr/>
        </p:nvPicPr>
        <p:blipFill>
          <a:blip r:embed="rId2" cstate="print"/>
          <a:stretch>
            <a:fillRect/>
          </a:stretch>
        </p:blipFill>
        <p:spPr>
          <a:xfrm>
            <a:off x="10185324" y="3459932"/>
            <a:ext cx="741337" cy="741337"/>
          </a:xfrm>
          <a:prstGeom prst="rect">
            <a:avLst/>
          </a:prstGeom>
        </p:spPr>
      </p:pic>
    </p:spTree>
    <p:extLst>
      <p:ext uri="{BB962C8B-B14F-4D97-AF65-F5344CB8AC3E}">
        <p14:creationId xmlns:p14="http://schemas.microsoft.com/office/powerpoint/2010/main" val="721668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281368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5" dirty="0">
                <a:solidFill>
                  <a:srgbClr val="FFFFFF"/>
                </a:solidFill>
                <a:latin typeface="Calibri"/>
                <a:cs typeface="Calibri"/>
              </a:rPr>
              <a:t> </a:t>
            </a:r>
            <a:r>
              <a:rPr sz="2400" b="0" spc="-5" dirty="0">
                <a:solidFill>
                  <a:srgbClr val="FFFFFF"/>
                </a:solidFill>
                <a:latin typeface="Calibri"/>
                <a:cs typeface="Calibri"/>
              </a:rPr>
              <a:t>4:</a:t>
            </a:r>
            <a:r>
              <a:rPr sz="2400" b="0" spc="-30" dirty="0">
                <a:solidFill>
                  <a:srgbClr val="FFFFFF"/>
                </a:solidFill>
                <a:latin typeface="Calibri"/>
                <a:cs typeface="Calibri"/>
              </a:rPr>
              <a:t> </a:t>
            </a:r>
            <a:r>
              <a:rPr sz="2400" b="0" spc="-5" dirty="0">
                <a:solidFill>
                  <a:srgbClr val="FFFFFF"/>
                </a:solidFill>
                <a:latin typeface="Calibri"/>
                <a:cs typeface="Calibri"/>
              </a:rPr>
              <a:t>IAM</a:t>
            </a:r>
            <a:r>
              <a:rPr sz="2400" b="0" spc="-25" dirty="0">
                <a:solidFill>
                  <a:srgbClr val="FFFFFF"/>
                </a:solidFill>
                <a:latin typeface="Calibri"/>
                <a:cs typeface="Calibri"/>
              </a:rPr>
              <a:t> </a:t>
            </a:r>
            <a:r>
              <a:rPr sz="2400" b="0" spc="-10" dirty="0">
                <a:solidFill>
                  <a:srgbClr val="FFFFFF"/>
                </a:solidFill>
                <a:latin typeface="Calibri"/>
                <a:cs typeface="Calibri"/>
              </a:rPr>
              <a:t>Policies</a:t>
            </a:r>
            <a:endParaRPr sz="2400">
              <a:latin typeface="Calibri"/>
              <a:cs typeface="Calibri"/>
            </a:endParaRPr>
          </a:p>
        </p:txBody>
      </p:sp>
      <p:sp>
        <p:nvSpPr>
          <p:cNvPr id="3" name="object 3"/>
          <p:cNvSpPr txBox="1"/>
          <p:nvPr/>
        </p:nvSpPr>
        <p:spPr>
          <a:xfrm>
            <a:off x="738500" y="718819"/>
            <a:ext cx="8186420" cy="3746500"/>
          </a:xfrm>
          <a:prstGeom prst="rect">
            <a:avLst/>
          </a:prstGeom>
        </p:spPr>
        <p:txBody>
          <a:bodyPr vert="horz" wrap="square" lIns="0" tIns="12700" rIns="0" bIns="0" rtlCol="0">
            <a:spAutoFit/>
          </a:bodyPr>
          <a:lstStyle/>
          <a:p>
            <a:pPr marL="298450" marR="164465" indent="-285750">
              <a:lnSpc>
                <a:spcPct val="152800"/>
              </a:lnSpc>
              <a:spcBef>
                <a:spcPts val="100"/>
              </a:spcBef>
              <a:buFont typeface="Wingdings"/>
              <a:buChar char=""/>
              <a:tabLst>
                <a:tab pos="298450" algn="l"/>
              </a:tabLst>
            </a:pPr>
            <a:r>
              <a:rPr sz="1800" spc="-10" dirty="0">
                <a:solidFill>
                  <a:srgbClr val="FFFFFF"/>
                </a:solidFill>
                <a:latin typeface="Calibri"/>
                <a:cs typeface="Calibri"/>
              </a:rPr>
              <a:t>Policies</a:t>
            </a:r>
            <a:r>
              <a:rPr sz="1800" dirty="0">
                <a:solidFill>
                  <a:srgbClr val="FFFFFF"/>
                </a:solidFill>
                <a:latin typeface="Calibri"/>
                <a:cs typeface="Calibri"/>
              </a:rPr>
              <a:t> </a:t>
            </a:r>
            <a:r>
              <a:rPr sz="1800" spc="-10" dirty="0">
                <a:solidFill>
                  <a:srgbClr val="FFFFFF"/>
                </a:solidFill>
                <a:latin typeface="Calibri"/>
                <a:cs typeface="Calibri"/>
              </a:rPr>
              <a:t>are</a:t>
            </a:r>
            <a:r>
              <a:rPr sz="1800" spc="15" dirty="0">
                <a:solidFill>
                  <a:srgbClr val="FFFFFF"/>
                </a:solidFill>
                <a:latin typeface="Calibri"/>
                <a:cs typeface="Calibri"/>
              </a:rPr>
              <a:t> </a:t>
            </a:r>
            <a:r>
              <a:rPr sz="1800" spc="-5" dirty="0">
                <a:solidFill>
                  <a:srgbClr val="FFFFFF"/>
                </a:solidFill>
                <a:latin typeface="Calibri"/>
                <a:cs typeface="Calibri"/>
              </a:rPr>
              <a:t>documents</a:t>
            </a:r>
            <a:r>
              <a:rPr sz="1800" spc="5"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5" dirty="0">
                <a:solidFill>
                  <a:srgbClr val="FFFFFF"/>
                </a:solidFill>
                <a:latin typeface="Calibri"/>
                <a:cs typeface="Calibri"/>
              </a:rPr>
              <a:t>define</a:t>
            </a:r>
            <a:r>
              <a:rPr sz="1800" spc="15" dirty="0">
                <a:solidFill>
                  <a:srgbClr val="FFFFFF"/>
                </a:solidFill>
                <a:latin typeface="Calibri"/>
                <a:cs typeface="Calibri"/>
              </a:rPr>
              <a:t> </a:t>
            </a:r>
            <a:r>
              <a:rPr sz="1800" spc="-5" dirty="0">
                <a:solidFill>
                  <a:srgbClr val="FFFFFF"/>
                </a:solidFill>
                <a:latin typeface="Calibri"/>
                <a:cs typeface="Calibri"/>
              </a:rPr>
              <a:t>permissions</a:t>
            </a:r>
            <a:r>
              <a:rPr sz="1800" spc="5"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5" dirty="0">
                <a:solidFill>
                  <a:srgbClr val="FFFFFF"/>
                </a:solidFill>
                <a:latin typeface="Calibri"/>
                <a:cs typeface="Calibri"/>
              </a:rPr>
              <a:t>can</a:t>
            </a:r>
            <a:r>
              <a:rPr sz="1800" spc="15" dirty="0">
                <a:solidFill>
                  <a:srgbClr val="FFFFFF"/>
                </a:solidFill>
                <a:latin typeface="Calibri"/>
                <a:cs typeface="Calibri"/>
              </a:rPr>
              <a:t> </a:t>
            </a:r>
            <a:r>
              <a:rPr sz="1800" dirty="0">
                <a:solidFill>
                  <a:srgbClr val="FFFFFF"/>
                </a:solidFill>
                <a:latin typeface="Calibri"/>
                <a:cs typeface="Calibri"/>
              </a:rPr>
              <a:t>be</a:t>
            </a:r>
            <a:r>
              <a:rPr sz="1800" spc="10" dirty="0">
                <a:solidFill>
                  <a:srgbClr val="FFFFFF"/>
                </a:solidFill>
                <a:latin typeface="Calibri"/>
                <a:cs typeface="Calibri"/>
              </a:rPr>
              <a:t> </a:t>
            </a:r>
            <a:r>
              <a:rPr sz="1800" spc="-5" dirty="0">
                <a:solidFill>
                  <a:srgbClr val="FFFFFF"/>
                </a:solidFill>
                <a:latin typeface="Calibri"/>
                <a:cs typeface="Calibri"/>
              </a:rPr>
              <a:t>applied</a:t>
            </a:r>
            <a:r>
              <a:rPr sz="1800" spc="1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10" dirty="0">
                <a:solidFill>
                  <a:srgbClr val="FFFFFF"/>
                </a:solidFill>
                <a:latin typeface="Calibri"/>
                <a:cs typeface="Calibri"/>
              </a:rPr>
              <a:t>users,</a:t>
            </a:r>
            <a:r>
              <a:rPr sz="1800" spc="10" dirty="0">
                <a:solidFill>
                  <a:srgbClr val="FFFFFF"/>
                </a:solidFill>
                <a:latin typeface="Calibri"/>
                <a:cs typeface="Calibri"/>
              </a:rPr>
              <a:t> </a:t>
            </a:r>
            <a:r>
              <a:rPr sz="1800" spc="-10" dirty="0">
                <a:solidFill>
                  <a:srgbClr val="FFFFFF"/>
                </a:solidFill>
                <a:latin typeface="Calibri"/>
                <a:cs typeface="Calibri"/>
              </a:rPr>
              <a:t>groups </a:t>
            </a:r>
            <a:r>
              <a:rPr sz="1800" spc="-390"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spc="-10" dirty="0">
                <a:solidFill>
                  <a:srgbClr val="FFFFFF"/>
                </a:solidFill>
                <a:latin typeface="Calibri"/>
                <a:cs typeface="Calibri"/>
              </a:rPr>
              <a:t>roles</a:t>
            </a:r>
            <a:endParaRPr sz="1800">
              <a:latin typeface="Calibri"/>
              <a:cs typeface="Calibri"/>
            </a:endParaRPr>
          </a:p>
          <a:p>
            <a:pPr marL="298450" marR="5080" indent="-285750">
              <a:lnSpc>
                <a:spcPts val="3300"/>
              </a:lnSpc>
              <a:spcBef>
                <a:spcPts val="200"/>
              </a:spcBef>
              <a:buFont typeface="Wingdings"/>
              <a:buChar char=""/>
              <a:tabLst>
                <a:tab pos="298450" algn="l"/>
              </a:tabLst>
            </a:pPr>
            <a:r>
              <a:rPr sz="1800" spc="-10" dirty="0">
                <a:solidFill>
                  <a:srgbClr val="FFFFFF"/>
                </a:solidFill>
                <a:latin typeface="Calibri"/>
                <a:cs typeface="Calibri"/>
              </a:rPr>
              <a:t>Policy</a:t>
            </a:r>
            <a:r>
              <a:rPr sz="1800" dirty="0">
                <a:solidFill>
                  <a:srgbClr val="FFFFFF"/>
                </a:solidFill>
                <a:latin typeface="Calibri"/>
                <a:cs typeface="Calibri"/>
              </a:rPr>
              <a:t> </a:t>
            </a:r>
            <a:r>
              <a:rPr sz="1800" spc="-5" dirty="0">
                <a:solidFill>
                  <a:srgbClr val="FFFFFF"/>
                </a:solidFill>
                <a:latin typeface="Calibri"/>
                <a:cs typeface="Calibri"/>
              </a:rPr>
              <a:t>documents</a:t>
            </a:r>
            <a:r>
              <a:rPr sz="1800" spc="5" dirty="0">
                <a:solidFill>
                  <a:srgbClr val="FFFFFF"/>
                </a:solidFill>
                <a:latin typeface="Calibri"/>
                <a:cs typeface="Calibri"/>
              </a:rPr>
              <a:t> </a:t>
            </a:r>
            <a:r>
              <a:rPr sz="1800" spc="-15" dirty="0">
                <a:solidFill>
                  <a:srgbClr val="FFFFFF"/>
                </a:solidFill>
                <a:latin typeface="Calibri"/>
                <a:cs typeface="Calibri"/>
              </a:rPr>
              <a:t>are</a:t>
            </a:r>
            <a:r>
              <a:rPr sz="1800" spc="5" dirty="0">
                <a:solidFill>
                  <a:srgbClr val="FFFFFF"/>
                </a:solidFill>
                <a:latin typeface="Calibri"/>
                <a:cs typeface="Calibri"/>
              </a:rPr>
              <a:t> </a:t>
            </a:r>
            <a:r>
              <a:rPr sz="1800" spc="-10" dirty="0">
                <a:solidFill>
                  <a:srgbClr val="FFFFFF"/>
                </a:solidFill>
                <a:latin typeface="Calibri"/>
                <a:cs typeface="Calibri"/>
              </a:rPr>
              <a:t>written</a:t>
            </a:r>
            <a:r>
              <a:rPr sz="1800" spc="10" dirty="0">
                <a:solidFill>
                  <a:srgbClr val="FFFFFF"/>
                </a:solidFill>
                <a:latin typeface="Calibri"/>
                <a:cs typeface="Calibri"/>
              </a:rPr>
              <a:t> </a:t>
            </a:r>
            <a:r>
              <a:rPr sz="1800" spc="-5" dirty="0">
                <a:solidFill>
                  <a:srgbClr val="FFFFFF"/>
                </a:solidFill>
                <a:latin typeface="Calibri"/>
                <a:cs typeface="Calibri"/>
              </a:rPr>
              <a:t>in</a:t>
            </a:r>
            <a:r>
              <a:rPr sz="1800" spc="5" dirty="0">
                <a:solidFill>
                  <a:srgbClr val="FFFFFF"/>
                </a:solidFill>
                <a:latin typeface="Calibri"/>
                <a:cs typeface="Calibri"/>
              </a:rPr>
              <a:t> </a:t>
            </a:r>
            <a:r>
              <a:rPr sz="1800" spc="-5" dirty="0">
                <a:solidFill>
                  <a:srgbClr val="FFFFFF"/>
                </a:solidFill>
                <a:latin typeface="Calibri"/>
                <a:cs typeface="Calibri"/>
              </a:rPr>
              <a:t>JSON</a:t>
            </a:r>
            <a:r>
              <a:rPr sz="1800" spc="10" dirty="0">
                <a:solidFill>
                  <a:srgbClr val="FFFFFF"/>
                </a:solidFill>
                <a:latin typeface="Calibri"/>
                <a:cs typeface="Calibri"/>
              </a:rPr>
              <a:t> </a:t>
            </a:r>
            <a:r>
              <a:rPr sz="1800" spc="-20" dirty="0">
                <a:solidFill>
                  <a:srgbClr val="FFFFFF"/>
                </a:solidFill>
                <a:latin typeface="Calibri"/>
                <a:cs typeface="Calibri"/>
              </a:rPr>
              <a:t>(key</a:t>
            </a:r>
            <a:r>
              <a:rPr sz="1800" dirty="0">
                <a:solidFill>
                  <a:srgbClr val="FFFFFF"/>
                </a:solidFill>
                <a:latin typeface="Calibri"/>
                <a:cs typeface="Calibri"/>
              </a:rPr>
              <a:t> </a:t>
            </a:r>
            <a:r>
              <a:rPr sz="1800" spc="-10" dirty="0">
                <a:solidFill>
                  <a:srgbClr val="FFFFFF"/>
                </a:solidFill>
                <a:latin typeface="Calibri"/>
                <a:cs typeface="Calibri"/>
              </a:rPr>
              <a:t>value</a:t>
            </a:r>
            <a:r>
              <a:rPr sz="1800" spc="10" dirty="0">
                <a:solidFill>
                  <a:srgbClr val="FFFFFF"/>
                </a:solidFill>
                <a:latin typeface="Calibri"/>
                <a:cs typeface="Calibri"/>
              </a:rPr>
              <a:t> </a:t>
            </a:r>
            <a:r>
              <a:rPr sz="1800" spc="-5" dirty="0">
                <a:solidFill>
                  <a:srgbClr val="FFFFFF"/>
                </a:solidFill>
                <a:latin typeface="Calibri"/>
                <a:cs typeface="Calibri"/>
              </a:rPr>
              <a:t>pair</a:t>
            </a:r>
            <a:r>
              <a:rPr sz="1800"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10" dirty="0">
                <a:solidFill>
                  <a:srgbClr val="FFFFFF"/>
                </a:solidFill>
                <a:latin typeface="Calibri"/>
                <a:cs typeface="Calibri"/>
              </a:rPr>
              <a:t>consists</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5" dirty="0">
                <a:solidFill>
                  <a:srgbClr val="FFFFFF"/>
                </a:solidFill>
                <a:latin typeface="Calibri"/>
                <a:cs typeface="Calibri"/>
              </a:rPr>
              <a:t>an</a:t>
            </a:r>
            <a:r>
              <a:rPr sz="1800" spc="10" dirty="0">
                <a:solidFill>
                  <a:srgbClr val="FFFFFF"/>
                </a:solidFill>
                <a:latin typeface="Calibri"/>
                <a:cs typeface="Calibri"/>
              </a:rPr>
              <a:t> </a:t>
            </a:r>
            <a:r>
              <a:rPr sz="1800" spc="-10" dirty="0">
                <a:solidFill>
                  <a:srgbClr val="FFFFFF"/>
                </a:solidFill>
                <a:latin typeface="Calibri"/>
                <a:cs typeface="Calibri"/>
              </a:rPr>
              <a:t>attribute</a:t>
            </a:r>
            <a:r>
              <a:rPr sz="1800" spc="5" dirty="0">
                <a:solidFill>
                  <a:srgbClr val="FFFFFF"/>
                </a:solidFill>
                <a:latin typeface="Calibri"/>
                <a:cs typeface="Calibri"/>
              </a:rPr>
              <a:t> </a:t>
            </a:r>
            <a:r>
              <a:rPr sz="1800" spc="-5" dirty="0">
                <a:solidFill>
                  <a:srgbClr val="FFFFFF"/>
                </a:solidFill>
                <a:latin typeface="Calibri"/>
                <a:cs typeface="Calibri"/>
              </a:rPr>
              <a:t>and </a:t>
            </a:r>
            <a:r>
              <a:rPr sz="1800" spc="-390" dirty="0">
                <a:solidFill>
                  <a:srgbClr val="FFFFFF"/>
                </a:solidFill>
                <a:latin typeface="Calibri"/>
                <a:cs typeface="Calibri"/>
              </a:rPr>
              <a:t> </a:t>
            </a:r>
            <a:r>
              <a:rPr sz="1800" dirty="0">
                <a:solidFill>
                  <a:srgbClr val="FFFFFF"/>
                </a:solidFill>
                <a:latin typeface="Calibri"/>
                <a:cs typeface="Calibri"/>
              </a:rPr>
              <a:t>a </a:t>
            </a:r>
            <a:r>
              <a:rPr sz="1800" spc="-5" dirty="0">
                <a:solidFill>
                  <a:srgbClr val="FFFFFF"/>
                </a:solidFill>
                <a:latin typeface="Calibri"/>
                <a:cs typeface="Calibri"/>
              </a:rPr>
              <a:t>value)</a:t>
            </a:r>
            <a:endParaRPr sz="1800">
              <a:latin typeface="Calibri"/>
              <a:cs typeface="Calibri"/>
            </a:endParaRPr>
          </a:p>
          <a:p>
            <a:pPr marL="298450" indent="-285750">
              <a:lnSpc>
                <a:spcPct val="100000"/>
              </a:lnSpc>
              <a:spcBef>
                <a:spcPts val="740"/>
              </a:spcBef>
              <a:buFont typeface="Wingdings"/>
              <a:buChar char=""/>
              <a:tabLst>
                <a:tab pos="298450" algn="l"/>
              </a:tabLst>
            </a:pPr>
            <a:r>
              <a:rPr sz="1800" spc="-5" dirty="0">
                <a:solidFill>
                  <a:srgbClr val="FFFFFF"/>
                </a:solidFill>
                <a:latin typeface="Calibri"/>
                <a:cs typeface="Calibri"/>
              </a:rPr>
              <a:t>All</a:t>
            </a:r>
            <a:r>
              <a:rPr sz="1800" dirty="0">
                <a:solidFill>
                  <a:srgbClr val="FFFFFF"/>
                </a:solidFill>
                <a:latin typeface="Calibri"/>
                <a:cs typeface="Calibri"/>
              </a:rPr>
              <a:t> </a:t>
            </a:r>
            <a:r>
              <a:rPr sz="1800" spc="-5" dirty="0">
                <a:solidFill>
                  <a:srgbClr val="FFFFFF"/>
                </a:solidFill>
                <a:latin typeface="Calibri"/>
                <a:cs typeface="Calibri"/>
              </a:rPr>
              <a:t>permissions </a:t>
            </a:r>
            <a:r>
              <a:rPr sz="1800" spc="-10" dirty="0">
                <a:solidFill>
                  <a:srgbClr val="FFFFFF"/>
                </a:solidFill>
                <a:latin typeface="Calibri"/>
                <a:cs typeface="Calibri"/>
              </a:rPr>
              <a:t>are</a:t>
            </a:r>
            <a:r>
              <a:rPr sz="1800" spc="5" dirty="0">
                <a:solidFill>
                  <a:srgbClr val="FFFFFF"/>
                </a:solidFill>
                <a:latin typeface="Calibri"/>
                <a:cs typeface="Calibri"/>
              </a:rPr>
              <a:t> </a:t>
            </a:r>
            <a:r>
              <a:rPr sz="1800" spc="-5" dirty="0">
                <a:solidFill>
                  <a:srgbClr val="FFFFFF"/>
                </a:solidFill>
                <a:latin typeface="Calibri"/>
                <a:cs typeface="Calibri"/>
              </a:rPr>
              <a:t>implicitly</a:t>
            </a:r>
            <a:r>
              <a:rPr sz="1800" dirty="0">
                <a:solidFill>
                  <a:srgbClr val="FFFFFF"/>
                </a:solidFill>
                <a:latin typeface="Calibri"/>
                <a:cs typeface="Calibri"/>
              </a:rPr>
              <a:t> denied </a:t>
            </a:r>
            <a:r>
              <a:rPr sz="1800" spc="-5" dirty="0">
                <a:solidFill>
                  <a:srgbClr val="FFFFFF"/>
                </a:solidFill>
                <a:latin typeface="Calibri"/>
                <a:cs typeface="Calibri"/>
              </a:rPr>
              <a:t>by </a:t>
            </a:r>
            <a:r>
              <a:rPr sz="1800" spc="-10" dirty="0">
                <a:solidFill>
                  <a:srgbClr val="FFFFFF"/>
                </a:solidFill>
                <a:latin typeface="Calibri"/>
                <a:cs typeface="Calibri"/>
              </a:rPr>
              <a:t>default</a:t>
            </a:r>
            <a:endParaRPr sz="1800">
              <a:latin typeface="Calibri"/>
              <a:cs typeface="Calibri"/>
            </a:endParaRPr>
          </a:p>
          <a:p>
            <a:pPr marL="298450" indent="-285750">
              <a:lnSpc>
                <a:spcPct val="100000"/>
              </a:lnSpc>
              <a:spcBef>
                <a:spcPts val="1040"/>
              </a:spcBef>
              <a:buFont typeface="Wingdings"/>
              <a:buChar char=""/>
              <a:tabLst>
                <a:tab pos="298450" algn="l"/>
              </a:tabLst>
            </a:pPr>
            <a:r>
              <a:rPr sz="1800" dirty="0">
                <a:solidFill>
                  <a:srgbClr val="FFFFFF"/>
                </a:solidFill>
                <a:latin typeface="Calibri"/>
                <a:cs typeface="Calibri"/>
              </a:rPr>
              <a:t>The</a:t>
            </a:r>
            <a:r>
              <a:rPr sz="1800" spc="5" dirty="0">
                <a:solidFill>
                  <a:srgbClr val="FFFFFF"/>
                </a:solidFill>
                <a:latin typeface="Calibri"/>
                <a:cs typeface="Calibri"/>
              </a:rPr>
              <a:t> </a:t>
            </a:r>
            <a:r>
              <a:rPr sz="1800" spc="-10" dirty="0">
                <a:solidFill>
                  <a:srgbClr val="FFFFFF"/>
                </a:solidFill>
                <a:latin typeface="Calibri"/>
                <a:cs typeface="Calibri"/>
              </a:rPr>
              <a:t>most</a:t>
            </a:r>
            <a:r>
              <a:rPr sz="1800" spc="-5" dirty="0">
                <a:solidFill>
                  <a:srgbClr val="FFFFFF"/>
                </a:solidFill>
                <a:latin typeface="Calibri"/>
                <a:cs typeface="Calibri"/>
              </a:rPr>
              <a:t> </a:t>
            </a:r>
            <a:r>
              <a:rPr sz="1800" spc="-10" dirty="0">
                <a:solidFill>
                  <a:srgbClr val="FFFFFF"/>
                </a:solidFill>
                <a:latin typeface="Calibri"/>
                <a:cs typeface="Calibri"/>
              </a:rPr>
              <a:t>restrictive</a:t>
            </a:r>
            <a:r>
              <a:rPr sz="1800" spc="5" dirty="0">
                <a:solidFill>
                  <a:srgbClr val="FFFFFF"/>
                </a:solidFill>
                <a:latin typeface="Calibri"/>
                <a:cs typeface="Calibri"/>
              </a:rPr>
              <a:t> </a:t>
            </a:r>
            <a:r>
              <a:rPr sz="1800" spc="-5" dirty="0">
                <a:solidFill>
                  <a:srgbClr val="FFFFFF"/>
                </a:solidFill>
                <a:latin typeface="Calibri"/>
                <a:cs typeface="Calibri"/>
              </a:rPr>
              <a:t>policy is</a:t>
            </a:r>
            <a:r>
              <a:rPr sz="1800" dirty="0">
                <a:solidFill>
                  <a:srgbClr val="FFFFFF"/>
                </a:solidFill>
                <a:latin typeface="Calibri"/>
                <a:cs typeface="Calibri"/>
              </a:rPr>
              <a:t> </a:t>
            </a:r>
            <a:r>
              <a:rPr sz="1800" spc="-5" dirty="0">
                <a:solidFill>
                  <a:srgbClr val="FFFFFF"/>
                </a:solidFill>
                <a:latin typeface="Calibri"/>
                <a:cs typeface="Calibri"/>
              </a:rPr>
              <a:t>applied</a:t>
            </a:r>
            <a:endParaRPr sz="1800">
              <a:latin typeface="Calibri"/>
              <a:cs typeface="Calibri"/>
            </a:endParaRPr>
          </a:p>
          <a:p>
            <a:pPr marL="298450" marR="509270" indent="-285750">
              <a:lnSpc>
                <a:spcPct val="148100"/>
              </a:lnSpc>
              <a:spcBef>
                <a:spcPts val="100"/>
              </a:spcBef>
              <a:buFont typeface="Wingdings"/>
              <a:buChar char=""/>
              <a:tabLst>
                <a:tab pos="298450" algn="l"/>
              </a:tabLst>
            </a:pP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IAM</a:t>
            </a:r>
            <a:r>
              <a:rPr sz="1800" spc="5" dirty="0">
                <a:solidFill>
                  <a:srgbClr val="FFFFFF"/>
                </a:solidFill>
                <a:latin typeface="Calibri"/>
                <a:cs typeface="Calibri"/>
              </a:rPr>
              <a:t> </a:t>
            </a:r>
            <a:r>
              <a:rPr sz="1800" spc="-5" dirty="0">
                <a:solidFill>
                  <a:srgbClr val="FFFFFF"/>
                </a:solidFill>
                <a:latin typeface="Calibri"/>
                <a:cs typeface="Calibri"/>
              </a:rPr>
              <a:t>policy</a:t>
            </a:r>
            <a:r>
              <a:rPr sz="1800" spc="5" dirty="0">
                <a:solidFill>
                  <a:srgbClr val="FFFFFF"/>
                </a:solidFill>
                <a:latin typeface="Calibri"/>
                <a:cs typeface="Calibri"/>
              </a:rPr>
              <a:t> </a:t>
            </a:r>
            <a:r>
              <a:rPr sz="1800" spc="-10" dirty="0">
                <a:solidFill>
                  <a:srgbClr val="FFFFFF"/>
                </a:solidFill>
                <a:latin typeface="Calibri"/>
                <a:cs typeface="Calibri"/>
              </a:rPr>
              <a:t>simulator</a:t>
            </a:r>
            <a:r>
              <a:rPr sz="1800" spc="10"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10" dirty="0">
                <a:solidFill>
                  <a:srgbClr val="FFFFFF"/>
                </a:solidFill>
                <a:latin typeface="Calibri"/>
                <a:cs typeface="Calibri"/>
              </a:rPr>
              <a:t>tool</a:t>
            </a:r>
            <a:r>
              <a:rPr sz="1800" spc="1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help</a:t>
            </a:r>
            <a:r>
              <a:rPr sz="1800" spc="15" dirty="0">
                <a:solidFill>
                  <a:srgbClr val="FFFFFF"/>
                </a:solidFill>
                <a:latin typeface="Calibri"/>
                <a:cs typeface="Calibri"/>
              </a:rPr>
              <a:t> </a:t>
            </a:r>
            <a:r>
              <a:rPr sz="1800" spc="-10" dirty="0">
                <a:solidFill>
                  <a:srgbClr val="FFFFFF"/>
                </a:solidFill>
                <a:latin typeface="Calibri"/>
                <a:cs typeface="Calibri"/>
              </a:rPr>
              <a:t>you</a:t>
            </a:r>
            <a:r>
              <a:rPr sz="1800" spc="20" dirty="0">
                <a:solidFill>
                  <a:srgbClr val="FFFFFF"/>
                </a:solidFill>
                <a:latin typeface="Calibri"/>
                <a:cs typeface="Calibri"/>
              </a:rPr>
              <a:t> </a:t>
            </a:r>
            <a:r>
              <a:rPr sz="1800" spc="-10" dirty="0">
                <a:solidFill>
                  <a:srgbClr val="FFFFFF"/>
                </a:solidFill>
                <a:latin typeface="Calibri"/>
                <a:cs typeface="Calibri"/>
              </a:rPr>
              <a:t>understand,</a:t>
            </a:r>
            <a:r>
              <a:rPr sz="1800" spc="10" dirty="0">
                <a:solidFill>
                  <a:srgbClr val="FFFFFF"/>
                </a:solidFill>
                <a:latin typeface="Calibri"/>
                <a:cs typeface="Calibri"/>
              </a:rPr>
              <a:t> </a:t>
            </a:r>
            <a:r>
              <a:rPr sz="1800" spc="-15" dirty="0">
                <a:solidFill>
                  <a:srgbClr val="FFFFFF"/>
                </a:solidFill>
                <a:latin typeface="Calibri"/>
                <a:cs typeface="Calibri"/>
              </a:rPr>
              <a:t>test,</a:t>
            </a:r>
            <a:r>
              <a:rPr sz="1800" spc="10" dirty="0">
                <a:solidFill>
                  <a:srgbClr val="FFFFFF"/>
                </a:solidFill>
                <a:latin typeface="Calibri"/>
                <a:cs typeface="Calibri"/>
              </a:rPr>
              <a:t> </a:t>
            </a:r>
            <a:r>
              <a:rPr sz="1800" dirty="0">
                <a:solidFill>
                  <a:srgbClr val="FFFFFF"/>
                </a:solidFill>
                <a:latin typeface="Calibri"/>
                <a:cs typeface="Calibri"/>
              </a:rPr>
              <a:t>and</a:t>
            </a:r>
            <a:r>
              <a:rPr sz="1800" spc="20" dirty="0">
                <a:solidFill>
                  <a:srgbClr val="FFFFFF"/>
                </a:solidFill>
                <a:latin typeface="Calibri"/>
                <a:cs typeface="Calibri"/>
              </a:rPr>
              <a:t> </a:t>
            </a:r>
            <a:r>
              <a:rPr sz="1800" spc="-15" dirty="0">
                <a:solidFill>
                  <a:srgbClr val="FFFFFF"/>
                </a:solidFill>
                <a:latin typeface="Calibri"/>
                <a:cs typeface="Calibri"/>
              </a:rPr>
              <a:t>validate</a:t>
            </a:r>
            <a:r>
              <a:rPr sz="1800" spc="15" dirty="0">
                <a:solidFill>
                  <a:srgbClr val="FFFFFF"/>
                </a:solidFill>
                <a:latin typeface="Calibri"/>
                <a:cs typeface="Calibri"/>
              </a:rPr>
              <a:t> </a:t>
            </a:r>
            <a:r>
              <a:rPr sz="1800" spc="-5" dirty="0">
                <a:solidFill>
                  <a:srgbClr val="FFFFFF"/>
                </a:solidFill>
                <a:latin typeface="Calibri"/>
                <a:cs typeface="Calibri"/>
              </a:rPr>
              <a:t>the </a:t>
            </a:r>
            <a:r>
              <a:rPr sz="1800" spc="-390" dirty="0">
                <a:solidFill>
                  <a:srgbClr val="FFFFFF"/>
                </a:solidFill>
                <a:latin typeface="Calibri"/>
                <a:cs typeface="Calibri"/>
              </a:rPr>
              <a:t> </a:t>
            </a:r>
            <a:r>
              <a:rPr sz="1800" spc="-15" dirty="0">
                <a:solidFill>
                  <a:srgbClr val="FFFFFF"/>
                </a:solidFill>
                <a:latin typeface="Calibri"/>
                <a:cs typeface="Calibri"/>
              </a:rPr>
              <a:t>effects</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5" dirty="0">
                <a:solidFill>
                  <a:srgbClr val="FFFFFF"/>
                </a:solidFill>
                <a:latin typeface="Calibri"/>
                <a:cs typeface="Calibri"/>
              </a:rPr>
              <a:t>access</a:t>
            </a:r>
            <a:r>
              <a:rPr sz="1800" dirty="0">
                <a:solidFill>
                  <a:srgbClr val="FFFFFF"/>
                </a:solidFill>
                <a:latin typeface="Calibri"/>
                <a:cs typeface="Calibri"/>
              </a:rPr>
              <a:t> </a:t>
            </a:r>
            <a:r>
              <a:rPr sz="1800" spc="-10" dirty="0">
                <a:solidFill>
                  <a:srgbClr val="FFFFFF"/>
                </a:solidFill>
                <a:latin typeface="Calibri"/>
                <a:cs typeface="Calibri"/>
              </a:rPr>
              <a:t>control</a:t>
            </a:r>
            <a:r>
              <a:rPr sz="1800" dirty="0">
                <a:solidFill>
                  <a:srgbClr val="FFFFFF"/>
                </a:solidFill>
                <a:latin typeface="Calibri"/>
                <a:cs typeface="Calibri"/>
              </a:rPr>
              <a:t> </a:t>
            </a:r>
            <a:r>
              <a:rPr sz="1800" spc="-5" dirty="0">
                <a:solidFill>
                  <a:srgbClr val="FFFFFF"/>
                </a:solidFill>
                <a:latin typeface="Calibri"/>
                <a:cs typeface="Calibri"/>
              </a:rPr>
              <a:t>policies</a:t>
            </a:r>
            <a:endParaRPr sz="1800">
              <a:latin typeface="Calibri"/>
              <a:cs typeface="Calibri"/>
            </a:endParaRPr>
          </a:p>
          <a:p>
            <a:pPr marL="298450" indent="-285750">
              <a:lnSpc>
                <a:spcPct val="100000"/>
              </a:lnSpc>
              <a:spcBef>
                <a:spcPts val="1140"/>
              </a:spcBef>
              <a:buFont typeface="Wingdings"/>
              <a:buChar char=""/>
              <a:tabLst>
                <a:tab pos="298450" algn="l"/>
              </a:tabLst>
            </a:pPr>
            <a:r>
              <a:rPr sz="1800"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Condition</a:t>
            </a:r>
            <a:r>
              <a:rPr sz="1800" spc="15" dirty="0">
                <a:solidFill>
                  <a:srgbClr val="FFFFFF"/>
                </a:solidFill>
                <a:latin typeface="Calibri"/>
                <a:cs typeface="Calibri"/>
              </a:rPr>
              <a:t> </a:t>
            </a:r>
            <a:r>
              <a:rPr sz="1800" spc="-5" dirty="0">
                <a:solidFill>
                  <a:srgbClr val="FFFFFF"/>
                </a:solidFill>
                <a:latin typeface="Calibri"/>
                <a:cs typeface="Calibri"/>
              </a:rPr>
              <a:t>element</a:t>
            </a:r>
            <a:r>
              <a:rPr sz="1800" spc="5" dirty="0">
                <a:solidFill>
                  <a:srgbClr val="FFFFFF"/>
                </a:solidFill>
                <a:latin typeface="Calibri"/>
                <a:cs typeface="Calibri"/>
              </a:rPr>
              <a:t> </a:t>
            </a:r>
            <a:r>
              <a:rPr sz="1800" spc="-5" dirty="0">
                <a:solidFill>
                  <a:srgbClr val="FFFFFF"/>
                </a:solidFill>
                <a:latin typeface="Calibri"/>
                <a:cs typeface="Calibri"/>
              </a:rPr>
              <a:t>can</a:t>
            </a:r>
            <a:r>
              <a:rPr sz="1800" spc="15" dirty="0">
                <a:solidFill>
                  <a:srgbClr val="FFFFFF"/>
                </a:solidFill>
                <a:latin typeface="Calibri"/>
                <a:cs typeface="Calibri"/>
              </a:rPr>
              <a:t> </a:t>
            </a:r>
            <a:r>
              <a:rPr sz="1800" dirty="0">
                <a:solidFill>
                  <a:srgbClr val="FFFFFF"/>
                </a:solidFill>
                <a:latin typeface="Calibri"/>
                <a:cs typeface="Calibri"/>
              </a:rPr>
              <a:t>be</a:t>
            </a:r>
            <a:r>
              <a:rPr sz="1800" spc="15" dirty="0">
                <a:solidFill>
                  <a:srgbClr val="FFFFFF"/>
                </a:solidFill>
                <a:latin typeface="Calibri"/>
                <a:cs typeface="Calibri"/>
              </a:rPr>
              <a:t> </a:t>
            </a:r>
            <a:r>
              <a:rPr sz="1800" spc="-5" dirty="0">
                <a:solidFill>
                  <a:srgbClr val="FFFFFF"/>
                </a:solidFill>
                <a:latin typeface="Calibri"/>
                <a:cs typeface="Calibri"/>
              </a:rPr>
              <a:t>used</a:t>
            </a:r>
            <a:r>
              <a:rPr sz="1800" spc="1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apply</a:t>
            </a:r>
            <a:r>
              <a:rPr sz="1800" spc="5" dirty="0">
                <a:solidFill>
                  <a:srgbClr val="FFFFFF"/>
                </a:solidFill>
                <a:latin typeface="Calibri"/>
                <a:cs typeface="Calibri"/>
              </a:rPr>
              <a:t> </a:t>
            </a:r>
            <a:r>
              <a:rPr sz="1800" spc="-5" dirty="0">
                <a:solidFill>
                  <a:srgbClr val="FFFFFF"/>
                </a:solidFill>
                <a:latin typeface="Calibri"/>
                <a:cs typeface="Calibri"/>
              </a:rPr>
              <a:t>further</a:t>
            </a:r>
            <a:r>
              <a:rPr sz="1800" dirty="0">
                <a:solidFill>
                  <a:srgbClr val="FFFFFF"/>
                </a:solidFill>
                <a:latin typeface="Calibri"/>
                <a:cs typeface="Calibri"/>
              </a:rPr>
              <a:t> </a:t>
            </a:r>
            <a:r>
              <a:rPr sz="1800" spc="-5" dirty="0">
                <a:solidFill>
                  <a:srgbClr val="FFFFFF"/>
                </a:solidFill>
                <a:latin typeface="Calibri"/>
                <a:cs typeface="Calibri"/>
              </a:rPr>
              <a:t>conditional</a:t>
            </a:r>
            <a:r>
              <a:rPr sz="1800" spc="5" dirty="0">
                <a:solidFill>
                  <a:srgbClr val="FFFFFF"/>
                </a:solidFill>
                <a:latin typeface="Calibri"/>
                <a:cs typeface="Calibri"/>
              </a:rPr>
              <a:t> </a:t>
            </a:r>
            <a:r>
              <a:rPr sz="1800" spc="-5" dirty="0">
                <a:solidFill>
                  <a:srgbClr val="FFFFFF"/>
                </a:solidFill>
                <a:latin typeface="Calibri"/>
                <a:cs typeface="Calibri"/>
              </a:rPr>
              <a:t>logic</a:t>
            </a:r>
            <a:endParaRPr sz="1800">
              <a:latin typeface="Calibri"/>
              <a:cs typeface="Calibri"/>
            </a:endParaRPr>
          </a:p>
        </p:txBody>
      </p:sp>
      <p:sp>
        <p:nvSpPr>
          <p:cNvPr id="4" name="object 4"/>
          <p:cNvSpPr txBox="1"/>
          <p:nvPr/>
        </p:nvSpPr>
        <p:spPr>
          <a:xfrm>
            <a:off x="9818737" y="2933700"/>
            <a:ext cx="157035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DynamoDB</a:t>
            </a:r>
            <a:r>
              <a:rPr sz="1200" spc="-55" dirty="0">
                <a:solidFill>
                  <a:srgbClr val="FFFFFF"/>
                </a:solidFill>
                <a:latin typeface="Arial"/>
                <a:cs typeface="Arial"/>
              </a:rPr>
              <a:t> </a:t>
            </a:r>
            <a:r>
              <a:rPr sz="1200" spc="-5" dirty="0">
                <a:solidFill>
                  <a:srgbClr val="FFFFFF"/>
                </a:solidFill>
                <a:latin typeface="Arial"/>
                <a:cs typeface="Arial"/>
              </a:rPr>
              <a:t>Read-Only</a:t>
            </a:r>
            <a:endParaRPr sz="1200">
              <a:latin typeface="Arial"/>
              <a:cs typeface="Arial"/>
            </a:endParaRPr>
          </a:p>
        </p:txBody>
      </p:sp>
      <p:sp>
        <p:nvSpPr>
          <p:cNvPr id="5" name="object 5"/>
          <p:cNvSpPr txBox="1"/>
          <p:nvPr/>
        </p:nvSpPr>
        <p:spPr>
          <a:xfrm>
            <a:off x="9479457" y="4216400"/>
            <a:ext cx="226568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A</a:t>
            </a:r>
            <a:r>
              <a:rPr sz="1200" dirty="0">
                <a:solidFill>
                  <a:srgbClr val="FFFFFF"/>
                </a:solidFill>
                <a:latin typeface="Arial"/>
                <a:cs typeface="Arial"/>
              </a:rPr>
              <a:t>W</a:t>
            </a:r>
            <a:r>
              <a:rPr sz="1200" spc="-5" dirty="0">
                <a:solidFill>
                  <a:srgbClr val="FFFFFF"/>
                </a:solidFill>
                <a:latin typeface="Arial"/>
                <a:cs typeface="Arial"/>
              </a:rPr>
              <a:t>SLa</a:t>
            </a:r>
            <a:r>
              <a:rPr sz="1200" dirty="0">
                <a:solidFill>
                  <a:srgbClr val="FFFFFF"/>
                </a:solidFill>
                <a:latin typeface="Arial"/>
                <a:cs typeface="Arial"/>
              </a:rPr>
              <a:t>m</a:t>
            </a:r>
            <a:r>
              <a:rPr sz="1200" spc="-5" dirty="0">
                <a:solidFill>
                  <a:srgbClr val="FFFFFF"/>
                </a:solidFill>
                <a:latin typeface="Arial"/>
                <a:cs typeface="Arial"/>
              </a:rPr>
              <a:t>bdaBa</a:t>
            </a:r>
            <a:r>
              <a:rPr sz="1200" dirty="0">
                <a:solidFill>
                  <a:srgbClr val="FFFFFF"/>
                </a:solidFill>
                <a:latin typeface="Arial"/>
                <a:cs typeface="Arial"/>
              </a:rPr>
              <a:t>s</a:t>
            </a:r>
            <a:r>
              <a:rPr sz="1200" spc="-5" dirty="0">
                <a:solidFill>
                  <a:srgbClr val="FFFFFF"/>
                </a:solidFill>
                <a:latin typeface="Arial"/>
                <a:cs typeface="Arial"/>
              </a:rPr>
              <a:t>i</a:t>
            </a:r>
            <a:r>
              <a:rPr sz="1200" dirty="0">
                <a:solidFill>
                  <a:srgbClr val="FFFFFF"/>
                </a:solidFill>
                <a:latin typeface="Arial"/>
                <a:cs typeface="Arial"/>
              </a:rPr>
              <a:t>c</a:t>
            </a:r>
            <a:r>
              <a:rPr sz="1200" spc="-5" dirty="0">
                <a:solidFill>
                  <a:srgbClr val="FFFFFF"/>
                </a:solidFill>
                <a:latin typeface="Arial"/>
                <a:cs typeface="Arial"/>
              </a:rPr>
              <a:t>E</a:t>
            </a:r>
            <a:r>
              <a:rPr sz="1200" dirty="0">
                <a:solidFill>
                  <a:srgbClr val="FFFFFF"/>
                </a:solidFill>
                <a:latin typeface="Arial"/>
                <a:cs typeface="Arial"/>
              </a:rPr>
              <a:t>x</a:t>
            </a:r>
            <a:r>
              <a:rPr sz="1200" spc="-5" dirty="0">
                <a:solidFill>
                  <a:srgbClr val="FFFFFF"/>
                </a:solidFill>
                <a:latin typeface="Arial"/>
                <a:cs typeface="Arial"/>
              </a:rPr>
              <a:t>e</a:t>
            </a:r>
            <a:r>
              <a:rPr sz="1200" dirty="0">
                <a:solidFill>
                  <a:srgbClr val="FFFFFF"/>
                </a:solidFill>
                <a:latin typeface="Arial"/>
                <a:cs typeface="Arial"/>
              </a:rPr>
              <a:t>c</a:t>
            </a:r>
            <a:r>
              <a:rPr sz="1200" spc="-5" dirty="0">
                <a:solidFill>
                  <a:srgbClr val="FFFFFF"/>
                </a:solidFill>
                <a:latin typeface="Arial"/>
                <a:cs typeface="Arial"/>
              </a:rPr>
              <a:t>u</a:t>
            </a:r>
            <a:r>
              <a:rPr sz="1200" dirty="0">
                <a:solidFill>
                  <a:srgbClr val="FFFFFF"/>
                </a:solidFill>
                <a:latin typeface="Arial"/>
                <a:cs typeface="Arial"/>
              </a:rPr>
              <a:t>t</a:t>
            </a:r>
            <a:r>
              <a:rPr sz="1200" spc="-5" dirty="0">
                <a:solidFill>
                  <a:srgbClr val="FFFFFF"/>
                </a:solidFill>
                <a:latin typeface="Arial"/>
                <a:cs typeface="Arial"/>
              </a:rPr>
              <a:t>ionRol</a:t>
            </a:r>
            <a:r>
              <a:rPr sz="1200" dirty="0">
                <a:solidFill>
                  <a:srgbClr val="FFFFFF"/>
                </a:solidFill>
                <a:latin typeface="Arial"/>
                <a:cs typeface="Arial"/>
              </a:rPr>
              <a:t>e</a:t>
            </a:r>
            <a:endParaRPr sz="1200">
              <a:latin typeface="Arial"/>
              <a:cs typeface="Arial"/>
            </a:endParaRPr>
          </a:p>
        </p:txBody>
      </p:sp>
      <p:sp>
        <p:nvSpPr>
          <p:cNvPr id="6" name="object 6"/>
          <p:cNvSpPr txBox="1"/>
          <p:nvPr/>
        </p:nvSpPr>
        <p:spPr>
          <a:xfrm>
            <a:off x="10044245" y="1536700"/>
            <a:ext cx="102361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S</a:t>
            </a:r>
            <a:r>
              <a:rPr sz="1200" dirty="0">
                <a:solidFill>
                  <a:srgbClr val="FFFFFF"/>
                </a:solidFill>
                <a:latin typeface="Arial"/>
                <a:cs typeface="Arial"/>
              </a:rPr>
              <a:t>3</a:t>
            </a:r>
            <a:r>
              <a:rPr sz="1200" spc="-5" dirty="0">
                <a:solidFill>
                  <a:srgbClr val="FFFFFF"/>
                </a:solidFill>
                <a:latin typeface="Arial"/>
                <a:cs typeface="Arial"/>
              </a:rPr>
              <a:t> </a:t>
            </a:r>
            <a:r>
              <a:rPr sz="1200" dirty="0">
                <a:solidFill>
                  <a:srgbClr val="FFFFFF"/>
                </a:solidFill>
                <a:latin typeface="Arial"/>
                <a:cs typeface="Arial"/>
              </a:rPr>
              <a:t>F</a:t>
            </a:r>
            <a:r>
              <a:rPr sz="1200" spc="-5" dirty="0">
                <a:solidFill>
                  <a:srgbClr val="FFFFFF"/>
                </a:solidFill>
                <a:latin typeface="Arial"/>
                <a:cs typeface="Arial"/>
              </a:rPr>
              <a:t>ul</a:t>
            </a:r>
            <a:r>
              <a:rPr sz="1200" dirty="0">
                <a:solidFill>
                  <a:srgbClr val="FFFFFF"/>
                </a:solidFill>
                <a:latin typeface="Arial"/>
                <a:cs typeface="Arial"/>
              </a:rPr>
              <a:t>l</a:t>
            </a:r>
            <a:r>
              <a:rPr sz="1200" spc="-70" dirty="0">
                <a:solidFill>
                  <a:srgbClr val="FFFFFF"/>
                </a:solidFill>
                <a:latin typeface="Arial"/>
                <a:cs typeface="Arial"/>
              </a:rPr>
              <a:t> </a:t>
            </a:r>
            <a:r>
              <a:rPr sz="1200" spc="-5" dirty="0">
                <a:solidFill>
                  <a:srgbClr val="FFFFFF"/>
                </a:solidFill>
                <a:latin typeface="Arial"/>
                <a:cs typeface="Arial"/>
              </a:rPr>
              <a:t>A</a:t>
            </a:r>
            <a:r>
              <a:rPr sz="1200" dirty="0">
                <a:solidFill>
                  <a:srgbClr val="FFFFFF"/>
                </a:solidFill>
                <a:latin typeface="Arial"/>
                <a:cs typeface="Arial"/>
              </a:rPr>
              <a:t>cc</a:t>
            </a:r>
            <a:r>
              <a:rPr sz="1200" spc="-5" dirty="0">
                <a:solidFill>
                  <a:srgbClr val="FFFFFF"/>
                </a:solidFill>
                <a:latin typeface="Arial"/>
                <a:cs typeface="Arial"/>
              </a:rPr>
              <a:t>e</a:t>
            </a:r>
            <a:r>
              <a:rPr sz="1200" dirty="0">
                <a:solidFill>
                  <a:srgbClr val="FFFFFF"/>
                </a:solidFill>
                <a:latin typeface="Arial"/>
                <a:cs typeface="Arial"/>
              </a:rPr>
              <a:t>ss</a:t>
            </a:r>
            <a:endParaRPr sz="1200">
              <a:latin typeface="Arial"/>
              <a:cs typeface="Arial"/>
            </a:endParaRPr>
          </a:p>
        </p:txBody>
      </p:sp>
      <p:pic>
        <p:nvPicPr>
          <p:cNvPr id="7" name="object 7"/>
          <p:cNvPicPr/>
          <p:nvPr/>
        </p:nvPicPr>
        <p:blipFill>
          <a:blip r:embed="rId2" cstate="print"/>
          <a:stretch>
            <a:fillRect/>
          </a:stretch>
        </p:blipFill>
        <p:spPr>
          <a:xfrm>
            <a:off x="10274430" y="888199"/>
            <a:ext cx="563120" cy="563120"/>
          </a:xfrm>
          <a:prstGeom prst="rect">
            <a:avLst/>
          </a:prstGeom>
        </p:spPr>
      </p:pic>
      <p:pic>
        <p:nvPicPr>
          <p:cNvPr id="8" name="object 8"/>
          <p:cNvPicPr/>
          <p:nvPr/>
        </p:nvPicPr>
        <p:blipFill>
          <a:blip r:embed="rId2" cstate="print"/>
          <a:stretch>
            <a:fillRect/>
          </a:stretch>
        </p:blipFill>
        <p:spPr>
          <a:xfrm>
            <a:off x="10274430" y="2223104"/>
            <a:ext cx="563120" cy="563120"/>
          </a:xfrm>
          <a:prstGeom prst="rect">
            <a:avLst/>
          </a:prstGeom>
        </p:spPr>
      </p:pic>
      <p:pic>
        <p:nvPicPr>
          <p:cNvPr id="9" name="object 9"/>
          <p:cNvPicPr/>
          <p:nvPr/>
        </p:nvPicPr>
        <p:blipFill>
          <a:blip r:embed="rId2" cstate="print"/>
          <a:stretch>
            <a:fillRect/>
          </a:stretch>
        </p:blipFill>
        <p:spPr>
          <a:xfrm>
            <a:off x="10274430" y="3479782"/>
            <a:ext cx="563120" cy="563120"/>
          </a:xfrm>
          <a:prstGeom prst="rect">
            <a:avLst/>
          </a:prstGeom>
        </p:spPr>
      </p:pic>
    </p:spTree>
    <p:extLst>
      <p:ext uri="{BB962C8B-B14F-4D97-AF65-F5344CB8AC3E}">
        <p14:creationId xmlns:p14="http://schemas.microsoft.com/office/powerpoint/2010/main" val="3873364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433324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0" dirty="0">
                <a:solidFill>
                  <a:srgbClr val="FFFFFF"/>
                </a:solidFill>
                <a:latin typeface="Calibri"/>
                <a:cs typeface="Calibri"/>
              </a:rPr>
              <a:t> </a:t>
            </a:r>
            <a:r>
              <a:rPr sz="2400" b="0" spc="-5" dirty="0">
                <a:solidFill>
                  <a:srgbClr val="FFFFFF"/>
                </a:solidFill>
                <a:latin typeface="Calibri"/>
                <a:cs typeface="Calibri"/>
              </a:rPr>
              <a:t>4:</a:t>
            </a:r>
            <a:r>
              <a:rPr sz="2400" b="0" spc="-20" dirty="0">
                <a:solidFill>
                  <a:srgbClr val="FFFFFF"/>
                </a:solidFill>
                <a:latin typeface="Calibri"/>
                <a:cs typeface="Calibri"/>
              </a:rPr>
              <a:t> </a:t>
            </a:r>
            <a:r>
              <a:rPr sz="2400" b="0" spc="-10" dirty="0">
                <a:solidFill>
                  <a:srgbClr val="FFFFFF"/>
                </a:solidFill>
                <a:latin typeface="Calibri"/>
                <a:cs typeface="Calibri"/>
              </a:rPr>
              <a:t>Authentication</a:t>
            </a:r>
            <a:r>
              <a:rPr sz="2400" b="0" spc="-20" dirty="0">
                <a:solidFill>
                  <a:srgbClr val="FFFFFF"/>
                </a:solidFill>
                <a:latin typeface="Calibri"/>
                <a:cs typeface="Calibri"/>
              </a:rPr>
              <a:t> </a:t>
            </a:r>
            <a:r>
              <a:rPr sz="2400" b="0" spc="-5" dirty="0">
                <a:solidFill>
                  <a:srgbClr val="FFFFFF"/>
                </a:solidFill>
                <a:latin typeface="Calibri"/>
                <a:cs typeface="Calibri"/>
              </a:rPr>
              <a:t>Methods</a:t>
            </a:r>
            <a:endParaRPr sz="2400">
              <a:latin typeface="Calibri"/>
              <a:cs typeface="Calibri"/>
            </a:endParaRPr>
          </a:p>
        </p:txBody>
      </p:sp>
      <p:sp>
        <p:nvSpPr>
          <p:cNvPr id="3" name="object 3"/>
          <p:cNvSpPr txBox="1"/>
          <p:nvPr/>
        </p:nvSpPr>
        <p:spPr>
          <a:xfrm>
            <a:off x="3434440" y="2489200"/>
            <a:ext cx="95440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Access</a:t>
            </a:r>
            <a:r>
              <a:rPr sz="1400" spc="-55" dirty="0">
                <a:solidFill>
                  <a:srgbClr val="FFFFFF"/>
                </a:solidFill>
                <a:latin typeface="Arial"/>
                <a:cs typeface="Arial"/>
              </a:rPr>
              <a:t> </a:t>
            </a:r>
            <a:r>
              <a:rPr sz="1400" spc="-5" dirty="0">
                <a:solidFill>
                  <a:srgbClr val="FFFFFF"/>
                </a:solidFill>
                <a:latin typeface="Arial"/>
                <a:cs typeface="Arial"/>
              </a:rPr>
              <a:t>Key</a:t>
            </a:r>
            <a:endParaRPr sz="1400">
              <a:latin typeface="Arial"/>
              <a:cs typeface="Arial"/>
            </a:endParaRPr>
          </a:p>
        </p:txBody>
      </p:sp>
      <p:pic>
        <p:nvPicPr>
          <p:cNvPr id="4" name="object 4"/>
          <p:cNvPicPr/>
          <p:nvPr/>
        </p:nvPicPr>
        <p:blipFill>
          <a:blip r:embed="rId2" cstate="print"/>
          <a:stretch>
            <a:fillRect/>
          </a:stretch>
        </p:blipFill>
        <p:spPr>
          <a:xfrm>
            <a:off x="3662247" y="2083012"/>
            <a:ext cx="469900" cy="469900"/>
          </a:xfrm>
          <a:prstGeom prst="rect">
            <a:avLst/>
          </a:prstGeom>
          <a:ln>
            <a:solidFill>
              <a:schemeClr val="bg1"/>
            </a:solidFill>
          </a:ln>
        </p:spPr>
      </p:pic>
      <p:pic>
        <p:nvPicPr>
          <p:cNvPr id="5" name="object 5"/>
          <p:cNvPicPr/>
          <p:nvPr/>
        </p:nvPicPr>
        <p:blipFill>
          <a:blip r:embed="rId3" cstate="print"/>
          <a:stretch>
            <a:fillRect/>
          </a:stretch>
        </p:blipFill>
        <p:spPr>
          <a:xfrm>
            <a:off x="1375897" y="3364570"/>
            <a:ext cx="469899" cy="469899"/>
          </a:xfrm>
          <a:prstGeom prst="rect">
            <a:avLst/>
          </a:prstGeom>
          <a:ln>
            <a:solidFill>
              <a:schemeClr val="bg1"/>
            </a:solidFill>
          </a:ln>
        </p:spPr>
      </p:pic>
      <p:sp>
        <p:nvSpPr>
          <p:cNvPr id="6" name="object 6"/>
          <p:cNvSpPr txBox="1"/>
          <p:nvPr/>
        </p:nvSpPr>
        <p:spPr>
          <a:xfrm>
            <a:off x="1228260" y="3975100"/>
            <a:ext cx="76581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IAM</a:t>
            </a:r>
            <a:r>
              <a:rPr sz="1400" spc="-70" dirty="0">
                <a:solidFill>
                  <a:srgbClr val="FFFFFF"/>
                </a:solidFill>
                <a:latin typeface="Arial"/>
                <a:cs typeface="Arial"/>
              </a:rPr>
              <a:t> </a:t>
            </a:r>
            <a:r>
              <a:rPr sz="1400" spc="-5" dirty="0">
                <a:solidFill>
                  <a:srgbClr val="FFFFFF"/>
                </a:solidFill>
                <a:latin typeface="Arial"/>
                <a:cs typeface="Arial"/>
              </a:rPr>
              <a:t>User</a:t>
            </a:r>
            <a:endParaRPr sz="1400">
              <a:latin typeface="Arial"/>
              <a:cs typeface="Arial"/>
            </a:endParaRPr>
          </a:p>
        </p:txBody>
      </p:sp>
      <p:sp>
        <p:nvSpPr>
          <p:cNvPr id="7" name="object 7"/>
          <p:cNvSpPr txBox="1"/>
          <p:nvPr/>
        </p:nvSpPr>
        <p:spPr>
          <a:xfrm>
            <a:off x="3229491" y="5461000"/>
            <a:ext cx="146621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Signing</a:t>
            </a:r>
            <a:r>
              <a:rPr sz="1400" spc="-50" dirty="0">
                <a:solidFill>
                  <a:srgbClr val="FFFFFF"/>
                </a:solidFill>
                <a:latin typeface="Arial"/>
                <a:cs typeface="Arial"/>
              </a:rPr>
              <a:t> </a:t>
            </a:r>
            <a:r>
              <a:rPr sz="1400" spc="-5" dirty="0">
                <a:solidFill>
                  <a:srgbClr val="FFFFFF"/>
                </a:solidFill>
                <a:latin typeface="Arial"/>
                <a:cs typeface="Arial"/>
              </a:rPr>
              <a:t>Certificate</a:t>
            </a:r>
            <a:endParaRPr sz="1400">
              <a:latin typeface="Arial"/>
              <a:cs typeface="Arial"/>
            </a:endParaRPr>
          </a:p>
        </p:txBody>
      </p:sp>
      <p:pic>
        <p:nvPicPr>
          <p:cNvPr id="8" name="object 8"/>
          <p:cNvPicPr/>
          <p:nvPr/>
        </p:nvPicPr>
        <p:blipFill>
          <a:blip r:embed="rId4" cstate="print"/>
          <a:stretch>
            <a:fillRect/>
          </a:stretch>
        </p:blipFill>
        <p:spPr>
          <a:xfrm>
            <a:off x="3727174" y="4958787"/>
            <a:ext cx="469900" cy="469899"/>
          </a:xfrm>
          <a:prstGeom prst="rect">
            <a:avLst/>
          </a:prstGeom>
          <a:ln>
            <a:solidFill>
              <a:schemeClr val="bg1"/>
            </a:solidFill>
          </a:ln>
        </p:spPr>
      </p:pic>
      <p:sp>
        <p:nvSpPr>
          <p:cNvPr id="9" name="object 9"/>
          <p:cNvSpPr txBox="1"/>
          <p:nvPr/>
        </p:nvSpPr>
        <p:spPr>
          <a:xfrm>
            <a:off x="3391554" y="3505200"/>
            <a:ext cx="111252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CA3A13"/>
                </a:solidFill>
                <a:latin typeface="Arial"/>
                <a:cs typeface="Arial"/>
              </a:rPr>
              <a:t>EJPx!*21p9%</a:t>
            </a:r>
            <a:endParaRPr sz="1400">
              <a:latin typeface="Arial"/>
              <a:cs typeface="Arial"/>
            </a:endParaRPr>
          </a:p>
        </p:txBody>
      </p:sp>
      <p:sp>
        <p:nvSpPr>
          <p:cNvPr id="10" name="object 10"/>
          <p:cNvSpPr txBox="1"/>
          <p:nvPr/>
        </p:nvSpPr>
        <p:spPr>
          <a:xfrm>
            <a:off x="3594624" y="3873500"/>
            <a:ext cx="80581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Password</a:t>
            </a:r>
            <a:endParaRPr sz="1400">
              <a:latin typeface="Arial"/>
              <a:cs typeface="Arial"/>
            </a:endParaRPr>
          </a:p>
        </p:txBody>
      </p:sp>
      <p:sp>
        <p:nvSpPr>
          <p:cNvPr id="11" name="object 11"/>
          <p:cNvSpPr/>
          <p:nvPr/>
        </p:nvSpPr>
        <p:spPr>
          <a:xfrm>
            <a:off x="2019399" y="3576790"/>
            <a:ext cx="1166495" cy="103505"/>
          </a:xfrm>
          <a:custGeom>
            <a:avLst/>
            <a:gdLst/>
            <a:ahLst/>
            <a:cxnLst/>
            <a:rect l="l" t="t" r="r" b="b"/>
            <a:pathLst>
              <a:path w="1166495" h="103504">
                <a:moveTo>
                  <a:pt x="1107386" y="0"/>
                </a:moveTo>
                <a:lnTo>
                  <a:pt x="1103374" y="267"/>
                </a:lnTo>
                <a:lnTo>
                  <a:pt x="1098755" y="5546"/>
                </a:lnTo>
                <a:lnTo>
                  <a:pt x="1099023" y="9558"/>
                </a:lnTo>
                <a:lnTo>
                  <a:pt x="1139744" y="45189"/>
                </a:lnTo>
                <a:lnTo>
                  <a:pt x="1156642" y="45189"/>
                </a:lnTo>
                <a:lnTo>
                  <a:pt x="1156642" y="57889"/>
                </a:lnTo>
                <a:lnTo>
                  <a:pt x="1139743" y="57889"/>
                </a:lnTo>
                <a:lnTo>
                  <a:pt x="1099023" y="93518"/>
                </a:lnTo>
                <a:lnTo>
                  <a:pt x="1098755" y="97530"/>
                </a:lnTo>
                <a:lnTo>
                  <a:pt x="1103374" y="102809"/>
                </a:lnTo>
                <a:lnTo>
                  <a:pt x="1107386" y="103077"/>
                </a:lnTo>
                <a:lnTo>
                  <a:pt x="1159029" y="57889"/>
                </a:lnTo>
                <a:lnTo>
                  <a:pt x="1156642" y="57889"/>
                </a:lnTo>
                <a:lnTo>
                  <a:pt x="1159031" y="57887"/>
                </a:lnTo>
                <a:lnTo>
                  <a:pt x="1166286" y="51539"/>
                </a:lnTo>
                <a:lnTo>
                  <a:pt x="1107386" y="0"/>
                </a:lnTo>
                <a:close/>
              </a:path>
              <a:path w="1166495" h="103504">
                <a:moveTo>
                  <a:pt x="1147001" y="51539"/>
                </a:moveTo>
                <a:lnTo>
                  <a:pt x="1139743" y="57889"/>
                </a:lnTo>
                <a:lnTo>
                  <a:pt x="1156642" y="57889"/>
                </a:lnTo>
                <a:lnTo>
                  <a:pt x="1156642" y="56318"/>
                </a:lnTo>
                <a:lnTo>
                  <a:pt x="1152462" y="56318"/>
                </a:lnTo>
                <a:lnTo>
                  <a:pt x="1147001" y="51539"/>
                </a:lnTo>
                <a:close/>
              </a:path>
              <a:path w="1166495" h="103504">
                <a:moveTo>
                  <a:pt x="0" y="45187"/>
                </a:moveTo>
                <a:lnTo>
                  <a:pt x="0" y="57887"/>
                </a:lnTo>
                <a:lnTo>
                  <a:pt x="1139745" y="57887"/>
                </a:lnTo>
                <a:lnTo>
                  <a:pt x="1147001" y="51539"/>
                </a:lnTo>
                <a:lnTo>
                  <a:pt x="1139744" y="45189"/>
                </a:lnTo>
                <a:lnTo>
                  <a:pt x="0" y="45187"/>
                </a:lnTo>
                <a:close/>
              </a:path>
              <a:path w="1166495" h="103504">
                <a:moveTo>
                  <a:pt x="1152462" y="46760"/>
                </a:moveTo>
                <a:lnTo>
                  <a:pt x="1147001" y="51539"/>
                </a:lnTo>
                <a:lnTo>
                  <a:pt x="1152462" y="56318"/>
                </a:lnTo>
                <a:lnTo>
                  <a:pt x="1152462" y="46760"/>
                </a:lnTo>
                <a:close/>
              </a:path>
              <a:path w="1166495" h="103504">
                <a:moveTo>
                  <a:pt x="1156642" y="46760"/>
                </a:moveTo>
                <a:lnTo>
                  <a:pt x="1152462" y="46760"/>
                </a:lnTo>
                <a:lnTo>
                  <a:pt x="1152462" y="56318"/>
                </a:lnTo>
                <a:lnTo>
                  <a:pt x="1156642" y="56318"/>
                </a:lnTo>
                <a:lnTo>
                  <a:pt x="1156642" y="46760"/>
                </a:lnTo>
                <a:close/>
              </a:path>
              <a:path w="1166495" h="103504">
                <a:moveTo>
                  <a:pt x="1139744" y="45189"/>
                </a:moveTo>
                <a:lnTo>
                  <a:pt x="1147001" y="51539"/>
                </a:lnTo>
                <a:lnTo>
                  <a:pt x="1152462" y="46760"/>
                </a:lnTo>
                <a:lnTo>
                  <a:pt x="1156642" y="46760"/>
                </a:lnTo>
                <a:lnTo>
                  <a:pt x="1156642" y="45189"/>
                </a:lnTo>
                <a:lnTo>
                  <a:pt x="1139744" y="45189"/>
                </a:lnTo>
                <a:close/>
              </a:path>
            </a:pathLst>
          </a:custGeom>
          <a:solidFill>
            <a:srgbClr val="8FA7C4"/>
          </a:solidFill>
          <a:ln>
            <a:solidFill>
              <a:schemeClr val="bg1"/>
            </a:solidFill>
          </a:ln>
        </p:spPr>
        <p:txBody>
          <a:bodyPr wrap="square" lIns="0" tIns="0" rIns="0" bIns="0" rtlCol="0"/>
          <a:lstStyle/>
          <a:p>
            <a:endParaRPr/>
          </a:p>
        </p:txBody>
      </p:sp>
      <p:sp>
        <p:nvSpPr>
          <p:cNvPr id="12" name="object 12"/>
          <p:cNvSpPr/>
          <p:nvPr/>
        </p:nvSpPr>
        <p:spPr>
          <a:xfrm>
            <a:off x="4867794" y="3547953"/>
            <a:ext cx="1149985" cy="103505"/>
          </a:xfrm>
          <a:custGeom>
            <a:avLst/>
            <a:gdLst/>
            <a:ahLst/>
            <a:cxnLst/>
            <a:rect l="l" t="t" r="r" b="b"/>
            <a:pathLst>
              <a:path w="1149985" h="103504">
                <a:moveTo>
                  <a:pt x="1091090" y="0"/>
                </a:moveTo>
                <a:lnTo>
                  <a:pt x="1087078" y="265"/>
                </a:lnTo>
                <a:lnTo>
                  <a:pt x="1082456" y="5542"/>
                </a:lnTo>
                <a:lnTo>
                  <a:pt x="1082721" y="9554"/>
                </a:lnTo>
                <a:lnTo>
                  <a:pt x="1123425" y="45204"/>
                </a:lnTo>
                <a:lnTo>
                  <a:pt x="1140316" y="45213"/>
                </a:lnTo>
                <a:lnTo>
                  <a:pt x="1140310" y="57913"/>
                </a:lnTo>
                <a:lnTo>
                  <a:pt x="1123407" y="57913"/>
                </a:lnTo>
                <a:lnTo>
                  <a:pt x="1082680" y="93515"/>
                </a:lnTo>
                <a:lnTo>
                  <a:pt x="1082410" y="97527"/>
                </a:lnTo>
                <a:lnTo>
                  <a:pt x="1087027" y="102807"/>
                </a:lnTo>
                <a:lnTo>
                  <a:pt x="1091037" y="103077"/>
                </a:lnTo>
                <a:lnTo>
                  <a:pt x="1142705" y="57913"/>
                </a:lnTo>
                <a:lnTo>
                  <a:pt x="1140310" y="57913"/>
                </a:lnTo>
                <a:lnTo>
                  <a:pt x="1142715" y="57904"/>
                </a:lnTo>
                <a:lnTo>
                  <a:pt x="1149964" y="51568"/>
                </a:lnTo>
                <a:lnTo>
                  <a:pt x="1091090" y="0"/>
                </a:lnTo>
                <a:close/>
              </a:path>
              <a:path w="1149985" h="103504">
                <a:moveTo>
                  <a:pt x="1130678" y="51557"/>
                </a:moveTo>
                <a:lnTo>
                  <a:pt x="1123417" y="57904"/>
                </a:lnTo>
                <a:lnTo>
                  <a:pt x="1140310" y="57913"/>
                </a:lnTo>
                <a:lnTo>
                  <a:pt x="1140310" y="56339"/>
                </a:lnTo>
                <a:lnTo>
                  <a:pt x="1136138" y="56339"/>
                </a:lnTo>
                <a:lnTo>
                  <a:pt x="1130678" y="51557"/>
                </a:lnTo>
                <a:close/>
              </a:path>
              <a:path w="1149985" h="103504">
                <a:moveTo>
                  <a:pt x="6" y="44649"/>
                </a:moveTo>
                <a:lnTo>
                  <a:pt x="0" y="57349"/>
                </a:lnTo>
                <a:lnTo>
                  <a:pt x="1123417" y="57904"/>
                </a:lnTo>
                <a:lnTo>
                  <a:pt x="1130678" y="51557"/>
                </a:lnTo>
                <a:lnTo>
                  <a:pt x="1123425" y="45204"/>
                </a:lnTo>
                <a:lnTo>
                  <a:pt x="6" y="44649"/>
                </a:lnTo>
                <a:close/>
              </a:path>
              <a:path w="1149985" h="103504">
                <a:moveTo>
                  <a:pt x="1136141" y="46781"/>
                </a:moveTo>
                <a:lnTo>
                  <a:pt x="1130678" y="51557"/>
                </a:lnTo>
                <a:lnTo>
                  <a:pt x="1136138" y="56339"/>
                </a:lnTo>
                <a:lnTo>
                  <a:pt x="1136141" y="46781"/>
                </a:lnTo>
                <a:close/>
              </a:path>
              <a:path w="1149985" h="103504">
                <a:moveTo>
                  <a:pt x="1140315" y="46781"/>
                </a:moveTo>
                <a:lnTo>
                  <a:pt x="1136141" y="46781"/>
                </a:lnTo>
                <a:lnTo>
                  <a:pt x="1136138" y="56339"/>
                </a:lnTo>
                <a:lnTo>
                  <a:pt x="1140310" y="56339"/>
                </a:lnTo>
                <a:lnTo>
                  <a:pt x="1140315" y="46781"/>
                </a:lnTo>
                <a:close/>
              </a:path>
              <a:path w="1149985" h="103504">
                <a:moveTo>
                  <a:pt x="1123425" y="45204"/>
                </a:moveTo>
                <a:lnTo>
                  <a:pt x="1130678" y="51557"/>
                </a:lnTo>
                <a:lnTo>
                  <a:pt x="1136141" y="46781"/>
                </a:lnTo>
                <a:lnTo>
                  <a:pt x="1140315" y="46781"/>
                </a:lnTo>
                <a:lnTo>
                  <a:pt x="1140316" y="45213"/>
                </a:lnTo>
                <a:lnTo>
                  <a:pt x="1123425" y="45204"/>
                </a:lnTo>
                <a:close/>
              </a:path>
            </a:pathLst>
          </a:custGeom>
          <a:solidFill>
            <a:srgbClr val="8FA7C4"/>
          </a:solidFill>
          <a:ln>
            <a:solidFill>
              <a:schemeClr val="bg1"/>
            </a:solidFill>
          </a:ln>
        </p:spPr>
        <p:txBody>
          <a:bodyPr wrap="square" lIns="0" tIns="0" rIns="0" bIns="0" rtlCol="0"/>
          <a:lstStyle/>
          <a:p>
            <a:endParaRPr/>
          </a:p>
        </p:txBody>
      </p:sp>
      <p:sp>
        <p:nvSpPr>
          <p:cNvPr id="13" name="object 13"/>
          <p:cNvSpPr/>
          <p:nvPr/>
        </p:nvSpPr>
        <p:spPr>
          <a:xfrm>
            <a:off x="4833141" y="2266144"/>
            <a:ext cx="1148715" cy="103505"/>
          </a:xfrm>
          <a:custGeom>
            <a:avLst/>
            <a:gdLst/>
            <a:ahLst/>
            <a:cxnLst/>
            <a:rect l="l" t="t" r="r" b="b"/>
            <a:pathLst>
              <a:path w="1148714" h="103505">
                <a:moveTo>
                  <a:pt x="1089473" y="0"/>
                </a:moveTo>
                <a:lnTo>
                  <a:pt x="1085461" y="248"/>
                </a:lnTo>
                <a:lnTo>
                  <a:pt x="1080816" y="5505"/>
                </a:lnTo>
                <a:lnTo>
                  <a:pt x="1081065" y="9518"/>
                </a:lnTo>
                <a:lnTo>
                  <a:pt x="1121617" y="45341"/>
                </a:lnTo>
                <a:lnTo>
                  <a:pt x="1138515" y="45421"/>
                </a:lnTo>
                <a:lnTo>
                  <a:pt x="1138454" y="58121"/>
                </a:lnTo>
                <a:lnTo>
                  <a:pt x="1121464" y="58121"/>
                </a:lnTo>
                <a:lnTo>
                  <a:pt x="1080668" y="93478"/>
                </a:lnTo>
                <a:lnTo>
                  <a:pt x="1080381" y="97489"/>
                </a:lnTo>
                <a:lnTo>
                  <a:pt x="1084974" y="102788"/>
                </a:lnTo>
                <a:lnTo>
                  <a:pt x="1088985" y="103075"/>
                </a:lnTo>
                <a:lnTo>
                  <a:pt x="1140855" y="58121"/>
                </a:lnTo>
                <a:lnTo>
                  <a:pt x="1138454" y="58121"/>
                </a:lnTo>
                <a:lnTo>
                  <a:pt x="1140947" y="58041"/>
                </a:lnTo>
                <a:lnTo>
                  <a:pt x="1148129" y="51817"/>
                </a:lnTo>
                <a:lnTo>
                  <a:pt x="1089473" y="0"/>
                </a:lnTo>
                <a:close/>
              </a:path>
              <a:path w="1148714" h="103505">
                <a:moveTo>
                  <a:pt x="1128843" y="51725"/>
                </a:moveTo>
                <a:lnTo>
                  <a:pt x="1121556" y="58041"/>
                </a:lnTo>
                <a:lnTo>
                  <a:pt x="1138454" y="58121"/>
                </a:lnTo>
                <a:lnTo>
                  <a:pt x="1138462" y="56530"/>
                </a:lnTo>
                <a:lnTo>
                  <a:pt x="1134282" y="56530"/>
                </a:lnTo>
                <a:lnTo>
                  <a:pt x="1128843" y="51725"/>
                </a:lnTo>
                <a:close/>
              </a:path>
              <a:path w="1148714" h="103505">
                <a:moveTo>
                  <a:pt x="59" y="40027"/>
                </a:moveTo>
                <a:lnTo>
                  <a:pt x="0" y="52727"/>
                </a:lnTo>
                <a:lnTo>
                  <a:pt x="1121556" y="58041"/>
                </a:lnTo>
                <a:lnTo>
                  <a:pt x="1128843" y="51725"/>
                </a:lnTo>
                <a:lnTo>
                  <a:pt x="1121617" y="45341"/>
                </a:lnTo>
                <a:lnTo>
                  <a:pt x="59" y="40027"/>
                </a:lnTo>
                <a:close/>
              </a:path>
              <a:path w="1148714" h="103505">
                <a:moveTo>
                  <a:pt x="1134328" y="46972"/>
                </a:moveTo>
                <a:lnTo>
                  <a:pt x="1128843" y="51725"/>
                </a:lnTo>
                <a:lnTo>
                  <a:pt x="1134282" y="56530"/>
                </a:lnTo>
                <a:lnTo>
                  <a:pt x="1134328" y="46972"/>
                </a:lnTo>
                <a:close/>
              </a:path>
              <a:path w="1148714" h="103505">
                <a:moveTo>
                  <a:pt x="1138508" y="46972"/>
                </a:moveTo>
                <a:lnTo>
                  <a:pt x="1134328" y="46972"/>
                </a:lnTo>
                <a:lnTo>
                  <a:pt x="1134282" y="56530"/>
                </a:lnTo>
                <a:lnTo>
                  <a:pt x="1138462" y="56530"/>
                </a:lnTo>
                <a:lnTo>
                  <a:pt x="1138508" y="46972"/>
                </a:lnTo>
                <a:close/>
              </a:path>
              <a:path w="1148714" h="103505">
                <a:moveTo>
                  <a:pt x="1121617" y="45341"/>
                </a:moveTo>
                <a:lnTo>
                  <a:pt x="1128843" y="51725"/>
                </a:lnTo>
                <a:lnTo>
                  <a:pt x="1134328" y="46972"/>
                </a:lnTo>
                <a:lnTo>
                  <a:pt x="1138508" y="46972"/>
                </a:lnTo>
                <a:lnTo>
                  <a:pt x="1138515" y="45421"/>
                </a:lnTo>
                <a:lnTo>
                  <a:pt x="1121617" y="45341"/>
                </a:lnTo>
                <a:close/>
              </a:path>
            </a:pathLst>
          </a:custGeom>
          <a:solidFill>
            <a:srgbClr val="8FA7C4"/>
          </a:solidFill>
          <a:ln>
            <a:solidFill>
              <a:schemeClr val="bg1"/>
            </a:solidFill>
          </a:ln>
        </p:spPr>
        <p:txBody>
          <a:bodyPr wrap="square" lIns="0" tIns="0" rIns="0" bIns="0" rtlCol="0"/>
          <a:lstStyle/>
          <a:p>
            <a:endParaRPr/>
          </a:p>
        </p:txBody>
      </p:sp>
      <p:sp>
        <p:nvSpPr>
          <p:cNvPr id="14" name="object 14"/>
          <p:cNvSpPr/>
          <p:nvPr/>
        </p:nvSpPr>
        <p:spPr>
          <a:xfrm>
            <a:off x="4880152" y="5096522"/>
            <a:ext cx="1149985" cy="103505"/>
          </a:xfrm>
          <a:custGeom>
            <a:avLst/>
            <a:gdLst/>
            <a:ahLst/>
            <a:cxnLst/>
            <a:rect l="l" t="t" r="r" b="b"/>
            <a:pathLst>
              <a:path w="1149985" h="103504">
                <a:moveTo>
                  <a:pt x="1130677" y="51538"/>
                </a:moveTo>
                <a:lnTo>
                  <a:pt x="1082697" y="93518"/>
                </a:lnTo>
                <a:lnTo>
                  <a:pt x="1082431" y="97530"/>
                </a:lnTo>
                <a:lnTo>
                  <a:pt x="1087050" y="102809"/>
                </a:lnTo>
                <a:lnTo>
                  <a:pt x="1091060" y="103077"/>
                </a:lnTo>
                <a:lnTo>
                  <a:pt x="1142705" y="57887"/>
                </a:lnTo>
                <a:lnTo>
                  <a:pt x="1140317" y="57887"/>
                </a:lnTo>
                <a:lnTo>
                  <a:pt x="1140317" y="56316"/>
                </a:lnTo>
                <a:lnTo>
                  <a:pt x="1136138" y="56316"/>
                </a:lnTo>
                <a:lnTo>
                  <a:pt x="1130677" y="51538"/>
                </a:lnTo>
                <a:close/>
              </a:path>
              <a:path w="1149985" h="103504">
                <a:moveTo>
                  <a:pt x="1123418" y="45187"/>
                </a:moveTo>
                <a:lnTo>
                  <a:pt x="0" y="45187"/>
                </a:lnTo>
                <a:lnTo>
                  <a:pt x="0" y="57887"/>
                </a:lnTo>
                <a:lnTo>
                  <a:pt x="1123420" y="57887"/>
                </a:lnTo>
                <a:lnTo>
                  <a:pt x="1130677" y="51538"/>
                </a:lnTo>
                <a:lnTo>
                  <a:pt x="1123418" y="45187"/>
                </a:lnTo>
                <a:close/>
              </a:path>
              <a:path w="1149985" h="103504">
                <a:moveTo>
                  <a:pt x="1142704" y="45187"/>
                </a:moveTo>
                <a:lnTo>
                  <a:pt x="1140317" y="45187"/>
                </a:lnTo>
                <a:lnTo>
                  <a:pt x="1140317" y="57887"/>
                </a:lnTo>
                <a:lnTo>
                  <a:pt x="1142705" y="57887"/>
                </a:lnTo>
                <a:lnTo>
                  <a:pt x="1149962" y="51537"/>
                </a:lnTo>
                <a:lnTo>
                  <a:pt x="1142704" y="45187"/>
                </a:lnTo>
                <a:close/>
              </a:path>
              <a:path w="1149985" h="103504">
                <a:moveTo>
                  <a:pt x="1136138" y="46760"/>
                </a:moveTo>
                <a:lnTo>
                  <a:pt x="1130677" y="51538"/>
                </a:lnTo>
                <a:lnTo>
                  <a:pt x="1136138" y="56316"/>
                </a:lnTo>
                <a:lnTo>
                  <a:pt x="1136138" y="46760"/>
                </a:lnTo>
                <a:close/>
              </a:path>
              <a:path w="1149985" h="103504">
                <a:moveTo>
                  <a:pt x="1140317" y="46760"/>
                </a:moveTo>
                <a:lnTo>
                  <a:pt x="1136138" y="46760"/>
                </a:lnTo>
                <a:lnTo>
                  <a:pt x="1136138" y="56316"/>
                </a:lnTo>
                <a:lnTo>
                  <a:pt x="1140317" y="56316"/>
                </a:lnTo>
                <a:lnTo>
                  <a:pt x="1140317" y="46760"/>
                </a:lnTo>
                <a:close/>
              </a:path>
              <a:path w="1149985" h="103504">
                <a:moveTo>
                  <a:pt x="1091060" y="0"/>
                </a:moveTo>
                <a:lnTo>
                  <a:pt x="1087050" y="267"/>
                </a:lnTo>
                <a:lnTo>
                  <a:pt x="1082431" y="5546"/>
                </a:lnTo>
                <a:lnTo>
                  <a:pt x="1082697" y="9558"/>
                </a:lnTo>
                <a:lnTo>
                  <a:pt x="1130677" y="51537"/>
                </a:lnTo>
                <a:lnTo>
                  <a:pt x="1136138" y="46760"/>
                </a:lnTo>
                <a:lnTo>
                  <a:pt x="1140317" y="46760"/>
                </a:lnTo>
                <a:lnTo>
                  <a:pt x="1140317" y="45187"/>
                </a:lnTo>
                <a:lnTo>
                  <a:pt x="1142704" y="45187"/>
                </a:lnTo>
                <a:lnTo>
                  <a:pt x="1091060" y="0"/>
                </a:lnTo>
                <a:close/>
              </a:path>
            </a:pathLst>
          </a:custGeom>
          <a:solidFill>
            <a:srgbClr val="8FA7C4"/>
          </a:solidFill>
          <a:ln>
            <a:solidFill>
              <a:schemeClr val="bg1"/>
            </a:solidFill>
          </a:ln>
        </p:spPr>
        <p:txBody>
          <a:bodyPr wrap="square" lIns="0" tIns="0" rIns="0" bIns="0" rtlCol="0"/>
          <a:lstStyle/>
          <a:p>
            <a:endParaRPr/>
          </a:p>
        </p:txBody>
      </p:sp>
      <p:sp>
        <p:nvSpPr>
          <p:cNvPr id="15" name="object 15"/>
          <p:cNvSpPr txBox="1"/>
          <p:nvPr/>
        </p:nvSpPr>
        <p:spPr>
          <a:xfrm>
            <a:off x="5662926" y="3911600"/>
            <a:ext cx="220853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20" dirty="0">
                <a:solidFill>
                  <a:srgbClr val="FFFFFF"/>
                </a:solidFill>
                <a:latin typeface="Arial"/>
                <a:cs typeface="Arial"/>
              </a:rPr>
              <a:t>AWS</a:t>
            </a:r>
            <a:r>
              <a:rPr sz="1400" spc="-30" dirty="0">
                <a:solidFill>
                  <a:srgbClr val="FFFFFF"/>
                </a:solidFill>
                <a:latin typeface="Arial"/>
                <a:cs typeface="Arial"/>
              </a:rPr>
              <a:t> </a:t>
            </a:r>
            <a:r>
              <a:rPr sz="1400" spc="-5" dirty="0">
                <a:solidFill>
                  <a:srgbClr val="FFFFFF"/>
                </a:solidFill>
                <a:latin typeface="Arial"/>
                <a:cs typeface="Arial"/>
              </a:rPr>
              <a:t>Management</a:t>
            </a:r>
            <a:r>
              <a:rPr sz="1400" spc="-35" dirty="0">
                <a:solidFill>
                  <a:srgbClr val="FFFFFF"/>
                </a:solidFill>
                <a:latin typeface="Arial"/>
                <a:cs typeface="Arial"/>
              </a:rPr>
              <a:t> </a:t>
            </a:r>
            <a:r>
              <a:rPr sz="1400" spc="-5" dirty="0">
                <a:solidFill>
                  <a:srgbClr val="FFFFFF"/>
                </a:solidFill>
                <a:latin typeface="Arial"/>
                <a:cs typeface="Arial"/>
              </a:rPr>
              <a:t>Console</a:t>
            </a:r>
            <a:endParaRPr sz="1400">
              <a:latin typeface="Arial"/>
              <a:cs typeface="Arial"/>
            </a:endParaRPr>
          </a:p>
        </p:txBody>
      </p:sp>
      <p:pic>
        <p:nvPicPr>
          <p:cNvPr id="16" name="object 16"/>
          <p:cNvPicPr/>
          <p:nvPr/>
        </p:nvPicPr>
        <p:blipFill>
          <a:blip r:embed="rId5" cstate="print"/>
          <a:stretch>
            <a:fillRect/>
          </a:stretch>
        </p:blipFill>
        <p:spPr>
          <a:xfrm>
            <a:off x="6486061" y="3264761"/>
            <a:ext cx="592332" cy="592332"/>
          </a:xfrm>
          <a:prstGeom prst="rect">
            <a:avLst/>
          </a:prstGeom>
          <a:ln>
            <a:solidFill>
              <a:schemeClr val="bg1"/>
            </a:solidFill>
          </a:ln>
        </p:spPr>
      </p:pic>
      <p:sp>
        <p:nvSpPr>
          <p:cNvPr id="17" name="object 17"/>
          <p:cNvSpPr txBox="1"/>
          <p:nvPr/>
        </p:nvSpPr>
        <p:spPr>
          <a:xfrm>
            <a:off x="6624846" y="2616200"/>
            <a:ext cx="31369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API</a:t>
            </a:r>
            <a:endParaRPr sz="1400">
              <a:latin typeface="Arial"/>
              <a:cs typeface="Arial"/>
            </a:endParaRPr>
          </a:p>
        </p:txBody>
      </p:sp>
      <p:pic>
        <p:nvPicPr>
          <p:cNvPr id="18" name="object 18"/>
          <p:cNvPicPr/>
          <p:nvPr/>
        </p:nvPicPr>
        <p:blipFill>
          <a:blip r:embed="rId6" cstate="print"/>
          <a:stretch>
            <a:fillRect/>
          </a:stretch>
        </p:blipFill>
        <p:spPr>
          <a:xfrm>
            <a:off x="6536859" y="2063257"/>
            <a:ext cx="469900" cy="469900"/>
          </a:xfrm>
          <a:prstGeom prst="rect">
            <a:avLst/>
          </a:prstGeom>
          <a:ln>
            <a:solidFill>
              <a:schemeClr val="bg1"/>
            </a:solidFill>
          </a:ln>
        </p:spPr>
      </p:pic>
      <p:pic>
        <p:nvPicPr>
          <p:cNvPr id="19" name="object 19"/>
          <p:cNvPicPr/>
          <p:nvPr/>
        </p:nvPicPr>
        <p:blipFill>
          <a:blip r:embed="rId7" cstate="print"/>
          <a:stretch>
            <a:fillRect/>
          </a:stretch>
        </p:blipFill>
        <p:spPr>
          <a:xfrm>
            <a:off x="6506545" y="4867216"/>
            <a:ext cx="561687" cy="561687"/>
          </a:xfrm>
          <a:prstGeom prst="rect">
            <a:avLst/>
          </a:prstGeom>
          <a:ln>
            <a:solidFill>
              <a:schemeClr val="bg1"/>
            </a:solidFill>
          </a:ln>
        </p:spPr>
      </p:pic>
      <p:sp>
        <p:nvSpPr>
          <p:cNvPr id="20" name="object 20"/>
          <p:cNvSpPr txBox="1"/>
          <p:nvPr/>
        </p:nvSpPr>
        <p:spPr>
          <a:xfrm>
            <a:off x="5991281" y="5537200"/>
            <a:ext cx="162877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r>
              <a:rPr sz="1400" spc="-5" dirty="0">
                <a:solidFill>
                  <a:srgbClr val="FFFFFF"/>
                </a:solidFill>
                <a:latin typeface="Arial"/>
                <a:cs typeface="Arial"/>
              </a:rPr>
              <a:t>om</a:t>
            </a:r>
            <a:r>
              <a:rPr sz="1400" dirty="0">
                <a:solidFill>
                  <a:srgbClr val="FFFFFF"/>
                </a:solidFill>
                <a:latin typeface="Arial"/>
                <a:cs typeface="Arial"/>
              </a:rPr>
              <a:t>e</a:t>
            </a:r>
            <a:r>
              <a:rPr sz="1400" spc="-85" dirty="0">
                <a:solidFill>
                  <a:srgbClr val="FFFFFF"/>
                </a:solidFill>
                <a:latin typeface="Arial"/>
                <a:cs typeface="Arial"/>
              </a:rPr>
              <a:t> </a:t>
            </a:r>
            <a:r>
              <a:rPr sz="1400" spc="-50" dirty="0">
                <a:solidFill>
                  <a:srgbClr val="FFFFFF"/>
                </a:solidFill>
                <a:latin typeface="Arial"/>
                <a:cs typeface="Arial"/>
              </a:rPr>
              <a:t>A</a:t>
            </a:r>
            <a:r>
              <a:rPr sz="1400" dirty="0">
                <a:solidFill>
                  <a:srgbClr val="FFFFFF"/>
                </a:solidFill>
                <a:latin typeface="Arial"/>
                <a:cs typeface="Arial"/>
              </a:rPr>
              <a:t>WS s</a:t>
            </a:r>
            <a:r>
              <a:rPr sz="1400" spc="-5" dirty="0">
                <a:solidFill>
                  <a:srgbClr val="FFFFFF"/>
                </a:solidFill>
                <a:latin typeface="Arial"/>
                <a:cs typeface="Arial"/>
              </a:rPr>
              <a:t>er</a:t>
            </a:r>
            <a:r>
              <a:rPr sz="1400" dirty="0">
                <a:solidFill>
                  <a:srgbClr val="FFFFFF"/>
                </a:solidFill>
                <a:latin typeface="Arial"/>
                <a:cs typeface="Arial"/>
              </a:rPr>
              <a:t>vic</a:t>
            </a:r>
            <a:r>
              <a:rPr sz="1400" spc="-5" dirty="0">
                <a:solidFill>
                  <a:srgbClr val="FFFFFF"/>
                </a:solidFill>
                <a:latin typeface="Arial"/>
                <a:cs typeface="Arial"/>
              </a:rPr>
              <a:t>e</a:t>
            </a:r>
            <a:r>
              <a:rPr sz="1400" dirty="0">
                <a:solidFill>
                  <a:srgbClr val="FFFFFF"/>
                </a:solidFill>
                <a:latin typeface="Arial"/>
                <a:cs typeface="Arial"/>
              </a:rPr>
              <a:t>s</a:t>
            </a:r>
            <a:endParaRPr sz="1400">
              <a:latin typeface="Arial"/>
              <a:cs typeface="Arial"/>
            </a:endParaRPr>
          </a:p>
        </p:txBody>
      </p:sp>
      <p:sp>
        <p:nvSpPr>
          <p:cNvPr id="21" name="object 21"/>
          <p:cNvSpPr txBox="1"/>
          <p:nvPr/>
        </p:nvSpPr>
        <p:spPr>
          <a:xfrm>
            <a:off x="1043997" y="1054100"/>
            <a:ext cx="1945639" cy="807720"/>
          </a:xfrm>
          <a:prstGeom prst="rect">
            <a:avLst/>
          </a:prstGeom>
          <a:ln>
            <a:solidFill>
              <a:schemeClr val="bg1"/>
            </a:solidFill>
          </a:ln>
        </p:spPr>
        <p:txBody>
          <a:bodyPr vert="horz" wrap="square" lIns="0" tIns="15875" rIns="0" bIns="0" rtlCol="0">
            <a:spAutoFit/>
          </a:bodyPr>
          <a:lstStyle/>
          <a:p>
            <a:pPr marL="12065" marR="5080" algn="ctr">
              <a:lnSpc>
                <a:spcPct val="98300"/>
              </a:lnSpc>
              <a:spcBef>
                <a:spcPts val="125"/>
              </a:spcBef>
            </a:pPr>
            <a:r>
              <a:rPr sz="1300" spc="-5" dirty="0">
                <a:solidFill>
                  <a:srgbClr val="FFFFFF"/>
                </a:solidFill>
                <a:latin typeface="Arial"/>
                <a:cs typeface="Arial"/>
              </a:rPr>
              <a:t>Consists</a:t>
            </a:r>
            <a:r>
              <a:rPr sz="1300" spc="-15" dirty="0">
                <a:solidFill>
                  <a:srgbClr val="FFFFFF"/>
                </a:solidFill>
                <a:latin typeface="Arial"/>
                <a:cs typeface="Arial"/>
              </a:rPr>
              <a:t> </a:t>
            </a:r>
            <a:r>
              <a:rPr sz="1300" dirty="0">
                <a:solidFill>
                  <a:srgbClr val="FFFFFF"/>
                </a:solidFill>
                <a:latin typeface="Arial"/>
                <a:cs typeface="Arial"/>
              </a:rPr>
              <a:t>of</a:t>
            </a:r>
            <a:r>
              <a:rPr sz="1300" spc="-10" dirty="0">
                <a:solidFill>
                  <a:srgbClr val="FFFFFF"/>
                </a:solidFill>
                <a:latin typeface="Arial"/>
                <a:cs typeface="Arial"/>
              </a:rPr>
              <a:t> </a:t>
            </a:r>
            <a:r>
              <a:rPr sz="1300" dirty="0">
                <a:solidFill>
                  <a:srgbClr val="FFFFFF"/>
                </a:solidFill>
                <a:latin typeface="Arial"/>
                <a:cs typeface="Arial"/>
              </a:rPr>
              <a:t>an</a:t>
            </a:r>
            <a:r>
              <a:rPr sz="1300" spc="-80" dirty="0">
                <a:solidFill>
                  <a:srgbClr val="FFFFFF"/>
                </a:solidFill>
                <a:latin typeface="Arial"/>
                <a:cs typeface="Arial"/>
              </a:rPr>
              <a:t> </a:t>
            </a:r>
            <a:r>
              <a:rPr sz="1300" spc="-5" dirty="0">
                <a:solidFill>
                  <a:srgbClr val="FFFFFF"/>
                </a:solidFill>
                <a:latin typeface="Arial"/>
                <a:cs typeface="Arial"/>
              </a:rPr>
              <a:t>Access</a:t>
            </a:r>
            <a:r>
              <a:rPr sz="1300" spc="-10" dirty="0">
                <a:solidFill>
                  <a:srgbClr val="FFFFFF"/>
                </a:solidFill>
                <a:latin typeface="Arial"/>
                <a:cs typeface="Arial"/>
              </a:rPr>
              <a:t> </a:t>
            </a:r>
            <a:r>
              <a:rPr sz="1300" dirty="0">
                <a:solidFill>
                  <a:srgbClr val="FFFFFF"/>
                </a:solidFill>
                <a:latin typeface="Arial"/>
                <a:cs typeface="Arial"/>
              </a:rPr>
              <a:t>key </a:t>
            </a:r>
            <a:r>
              <a:rPr sz="1300" spc="-345" dirty="0">
                <a:solidFill>
                  <a:srgbClr val="FFFFFF"/>
                </a:solidFill>
                <a:latin typeface="Arial"/>
                <a:cs typeface="Arial"/>
              </a:rPr>
              <a:t> </a:t>
            </a:r>
            <a:r>
              <a:rPr sz="1300" dirty="0">
                <a:solidFill>
                  <a:srgbClr val="FFFFFF"/>
                </a:solidFill>
                <a:latin typeface="Arial"/>
                <a:cs typeface="Arial"/>
              </a:rPr>
              <a:t>ID and secret access key </a:t>
            </a:r>
            <a:r>
              <a:rPr sz="1300" spc="5" dirty="0">
                <a:solidFill>
                  <a:srgbClr val="FFFFFF"/>
                </a:solidFill>
                <a:latin typeface="Arial"/>
                <a:cs typeface="Arial"/>
              </a:rPr>
              <a:t> </a:t>
            </a:r>
            <a:r>
              <a:rPr sz="1300" dirty="0">
                <a:solidFill>
                  <a:srgbClr val="FFFFFF"/>
                </a:solidFill>
                <a:latin typeface="Arial"/>
                <a:cs typeface="Arial"/>
              </a:rPr>
              <a:t>and </a:t>
            </a:r>
            <a:r>
              <a:rPr sz="1300" spc="-5" dirty="0">
                <a:solidFill>
                  <a:srgbClr val="FFFFFF"/>
                </a:solidFill>
                <a:latin typeface="Arial"/>
                <a:cs typeface="Arial"/>
              </a:rPr>
              <a:t>is </a:t>
            </a:r>
            <a:r>
              <a:rPr sz="1300" dirty="0">
                <a:solidFill>
                  <a:srgbClr val="FFFFFF"/>
                </a:solidFill>
                <a:latin typeface="Arial"/>
                <a:cs typeface="Arial"/>
              </a:rPr>
              <a:t>used for </a:t>
            </a:r>
            <a:r>
              <a:rPr sz="1300" spc="5" dirty="0">
                <a:solidFill>
                  <a:srgbClr val="FFFFFF"/>
                </a:solidFill>
                <a:latin typeface="Arial"/>
                <a:cs typeface="Arial"/>
              </a:rPr>
              <a:t> </a:t>
            </a:r>
            <a:r>
              <a:rPr sz="1300" spc="-5" dirty="0">
                <a:solidFill>
                  <a:srgbClr val="FFFFFF"/>
                </a:solidFill>
                <a:latin typeface="Arial"/>
                <a:cs typeface="Arial"/>
              </a:rPr>
              <a:t>programmatic</a:t>
            </a:r>
            <a:r>
              <a:rPr sz="1300" spc="-10" dirty="0">
                <a:solidFill>
                  <a:srgbClr val="FFFFFF"/>
                </a:solidFill>
                <a:latin typeface="Arial"/>
                <a:cs typeface="Arial"/>
              </a:rPr>
              <a:t> </a:t>
            </a:r>
            <a:r>
              <a:rPr sz="1300" dirty="0">
                <a:solidFill>
                  <a:srgbClr val="FFFFFF"/>
                </a:solidFill>
                <a:latin typeface="Arial"/>
                <a:cs typeface="Arial"/>
              </a:rPr>
              <a:t>access</a:t>
            </a:r>
            <a:endParaRPr sz="1300">
              <a:latin typeface="Arial"/>
              <a:cs typeface="Arial"/>
            </a:endParaRPr>
          </a:p>
        </p:txBody>
      </p:sp>
      <p:sp>
        <p:nvSpPr>
          <p:cNvPr id="22" name="object 22"/>
          <p:cNvSpPr/>
          <p:nvPr/>
        </p:nvSpPr>
        <p:spPr>
          <a:xfrm>
            <a:off x="914958" y="929309"/>
            <a:ext cx="2841625" cy="1174115"/>
          </a:xfrm>
          <a:custGeom>
            <a:avLst/>
            <a:gdLst/>
            <a:ahLst/>
            <a:cxnLst/>
            <a:rect l="l" t="t" r="r" b="b"/>
            <a:pathLst>
              <a:path w="2841625" h="1174114">
                <a:moveTo>
                  <a:pt x="12700" y="939546"/>
                </a:moveTo>
                <a:lnTo>
                  <a:pt x="0" y="939546"/>
                </a:lnTo>
                <a:lnTo>
                  <a:pt x="0" y="990346"/>
                </a:lnTo>
                <a:lnTo>
                  <a:pt x="12700" y="990346"/>
                </a:lnTo>
                <a:lnTo>
                  <a:pt x="12700" y="939546"/>
                </a:lnTo>
                <a:close/>
              </a:path>
              <a:path w="2841625" h="1174114">
                <a:moveTo>
                  <a:pt x="12700" y="850646"/>
                </a:moveTo>
                <a:lnTo>
                  <a:pt x="0" y="850646"/>
                </a:lnTo>
                <a:lnTo>
                  <a:pt x="0" y="901446"/>
                </a:lnTo>
                <a:lnTo>
                  <a:pt x="12700" y="901446"/>
                </a:lnTo>
                <a:lnTo>
                  <a:pt x="12700" y="850646"/>
                </a:lnTo>
                <a:close/>
              </a:path>
              <a:path w="2841625" h="1174114">
                <a:moveTo>
                  <a:pt x="12700" y="761746"/>
                </a:moveTo>
                <a:lnTo>
                  <a:pt x="0" y="761746"/>
                </a:lnTo>
                <a:lnTo>
                  <a:pt x="0" y="812546"/>
                </a:lnTo>
                <a:lnTo>
                  <a:pt x="12700" y="812546"/>
                </a:lnTo>
                <a:lnTo>
                  <a:pt x="12700" y="761746"/>
                </a:lnTo>
                <a:close/>
              </a:path>
              <a:path w="2841625" h="1174114">
                <a:moveTo>
                  <a:pt x="12700" y="672846"/>
                </a:moveTo>
                <a:lnTo>
                  <a:pt x="0" y="672846"/>
                </a:lnTo>
                <a:lnTo>
                  <a:pt x="0" y="723646"/>
                </a:lnTo>
                <a:lnTo>
                  <a:pt x="12700" y="723646"/>
                </a:lnTo>
                <a:lnTo>
                  <a:pt x="12700" y="672846"/>
                </a:lnTo>
                <a:close/>
              </a:path>
              <a:path w="2841625" h="1174114">
                <a:moveTo>
                  <a:pt x="12700" y="583946"/>
                </a:moveTo>
                <a:lnTo>
                  <a:pt x="0" y="583946"/>
                </a:lnTo>
                <a:lnTo>
                  <a:pt x="0" y="634746"/>
                </a:lnTo>
                <a:lnTo>
                  <a:pt x="12700" y="634746"/>
                </a:lnTo>
                <a:lnTo>
                  <a:pt x="12700" y="583946"/>
                </a:lnTo>
                <a:close/>
              </a:path>
              <a:path w="2841625" h="1174114">
                <a:moveTo>
                  <a:pt x="12700" y="495046"/>
                </a:moveTo>
                <a:lnTo>
                  <a:pt x="0" y="495046"/>
                </a:lnTo>
                <a:lnTo>
                  <a:pt x="0" y="545846"/>
                </a:lnTo>
                <a:lnTo>
                  <a:pt x="12700" y="545846"/>
                </a:lnTo>
                <a:lnTo>
                  <a:pt x="12700" y="495046"/>
                </a:lnTo>
                <a:close/>
              </a:path>
              <a:path w="2841625" h="1174114">
                <a:moveTo>
                  <a:pt x="12700" y="406146"/>
                </a:moveTo>
                <a:lnTo>
                  <a:pt x="0" y="406146"/>
                </a:lnTo>
                <a:lnTo>
                  <a:pt x="0" y="456946"/>
                </a:lnTo>
                <a:lnTo>
                  <a:pt x="12700" y="456946"/>
                </a:lnTo>
                <a:lnTo>
                  <a:pt x="12700" y="406146"/>
                </a:lnTo>
                <a:close/>
              </a:path>
              <a:path w="2841625" h="1174114">
                <a:moveTo>
                  <a:pt x="12700" y="317246"/>
                </a:moveTo>
                <a:lnTo>
                  <a:pt x="0" y="317246"/>
                </a:lnTo>
                <a:lnTo>
                  <a:pt x="0" y="368046"/>
                </a:lnTo>
                <a:lnTo>
                  <a:pt x="12700" y="368046"/>
                </a:lnTo>
                <a:lnTo>
                  <a:pt x="12700" y="317246"/>
                </a:lnTo>
                <a:close/>
              </a:path>
              <a:path w="2841625" h="1174114">
                <a:moveTo>
                  <a:pt x="12700" y="228346"/>
                </a:moveTo>
                <a:lnTo>
                  <a:pt x="0" y="228346"/>
                </a:lnTo>
                <a:lnTo>
                  <a:pt x="0" y="279146"/>
                </a:lnTo>
                <a:lnTo>
                  <a:pt x="12700" y="279146"/>
                </a:lnTo>
                <a:lnTo>
                  <a:pt x="12700" y="228346"/>
                </a:lnTo>
                <a:close/>
              </a:path>
              <a:path w="2841625" h="1174114">
                <a:moveTo>
                  <a:pt x="12700" y="139446"/>
                </a:moveTo>
                <a:lnTo>
                  <a:pt x="0" y="139446"/>
                </a:lnTo>
                <a:lnTo>
                  <a:pt x="0" y="190246"/>
                </a:lnTo>
                <a:lnTo>
                  <a:pt x="12700" y="190246"/>
                </a:lnTo>
                <a:lnTo>
                  <a:pt x="12700" y="139446"/>
                </a:lnTo>
                <a:close/>
              </a:path>
              <a:path w="2841625" h="1174114">
                <a:moveTo>
                  <a:pt x="12700" y="50546"/>
                </a:moveTo>
                <a:lnTo>
                  <a:pt x="0" y="50546"/>
                </a:lnTo>
                <a:lnTo>
                  <a:pt x="0" y="101346"/>
                </a:lnTo>
                <a:lnTo>
                  <a:pt x="12700" y="101346"/>
                </a:lnTo>
                <a:lnTo>
                  <a:pt x="12700" y="50546"/>
                </a:lnTo>
                <a:close/>
              </a:path>
              <a:path w="2841625" h="1174114">
                <a:moveTo>
                  <a:pt x="30454" y="1072896"/>
                </a:moveTo>
                <a:lnTo>
                  <a:pt x="12700" y="1072896"/>
                </a:lnTo>
                <a:lnTo>
                  <a:pt x="12700" y="1028446"/>
                </a:lnTo>
                <a:lnTo>
                  <a:pt x="0" y="1028446"/>
                </a:lnTo>
                <a:lnTo>
                  <a:pt x="0" y="1079246"/>
                </a:lnTo>
                <a:lnTo>
                  <a:pt x="6350" y="1079246"/>
                </a:lnTo>
                <a:lnTo>
                  <a:pt x="6350" y="1085596"/>
                </a:lnTo>
                <a:lnTo>
                  <a:pt x="30454" y="1085596"/>
                </a:lnTo>
                <a:lnTo>
                  <a:pt x="30454" y="1079246"/>
                </a:lnTo>
                <a:lnTo>
                  <a:pt x="30454" y="1072896"/>
                </a:lnTo>
                <a:close/>
              </a:path>
              <a:path w="2841625" h="1174114">
                <a:moveTo>
                  <a:pt x="51054" y="0"/>
                </a:moveTo>
                <a:lnTo>
                  <a:pt x="0" y="0"/>
                </a:lnTo>
                <a:lnTo>
                  <a:pt x="0" y="12446"/>
                </a:lnTo>
                <a:lnTo>
                  <a:pt x="6604" y="12446"/>
                </a:lnTo>
                <a:lnTo>
                  <a:pt x="6350" y="12700"/>
                </a:lnTo>
                <a:lnTo>
                  <a:pt x="51054" y="12700"/>
                </a:lnTo>
                <a:lnTo>
                  <a:pt x="51054" y="12446"/>
                </a:lnTo>
                <a:lnTo>
                  <a:pt x="51054" y="6350"/>
                </a:lnTo>
                <a:lnTo>
                  <a:pt x="51054" y="0"/>
                </a:lnTo>
                <a:close/>
              </a:path>
              <a:path w="2841625" h="1174114">
                <a:moveTo>
                  <a:pt x="119354" y="1072896"/>
                </a:moveTo>
                <a:lnTo>
                  <a:pt x="68554" y="1072896"/>
                </a:lnTo>
                <a:lnTo>
                  <a:pt x="68554" y="1085596"/>
                </a:lnTo>
                <a:lnTo>
                  <a:pt x="119354" y="1085596"/>
                </a:lnTo>
                <a:lnTo>
                  <a:pt x="119354" y="1072896"/>
                </a:lnTo>
                <a:close/>
              </a:path>
              <a:path w="2841625" h="1174114">
                <a:moveTo>
                  <a:pt x="139954" y="0"/>
                </a:moveTo>
                <a:lnTo>
                  <a:pt x="89154" y="0"/>
                </a:lnTo>
                <a:lnTo>
                  <a:pt x="89154" y="12700"/>
                </a:lnTo>
                <a:lnTo>
                  <a:pt x="139954" y="12700"/>
                </a:lnTo>
                <a:lnTo>
                  <a:pt x="139954" y="0"/>
                </a:lnTo>
                <a:close/>
              </a:path>
              <a:path w="2841625" h="1174114">
                <a:moveTo>
                  <a:pt x="208254" y="1072896"/>
                </a:moveTo>
                <a:lnTo>
                  <a:pt x="157454" y="1072896"/>
                </a:lnTo>
                <a:lnTo>
                  <a:pt x="157454" y="1085596"/>
                </a:lnTo>
                <a:lnTo>
                  <a:pt x="208254" y="1085596"/>
                </a:lnTo>
                <a:lnTo>
                  <a:pt x="208254" y="1072896"/>
                </a:lnTo>
                <a:close/>
              </a:path>
              <a:path w="2841625" h="1174114">
                <a:moveTo>
                  <a:pt x="228854" y="0"/>
                </a:moveTo>
                <a:lnTo>
                  <a:pt x="178054" y="0"/>
                </a:lnTo>
                <a:lnTo>
                  <a:pt x="178054" y="12700"/>
                </a:lnTo>
                <a:lnTo>
                  <a:pt x="228854" y="12700"/>
                </a:lnTo>
                <a:lnTo>
                  <a:pt x="228854" y="0"/>
                </a:lnTo>
                <a:close/>
              </a:path>
              <a:path w="2841625" h="1174114">
                <a:moveTo>
                  <a:pt x="297154" y="1072896"/>
                </a:moveTo>
                <a:lnTo>
                  <a:pt x="246354" y="1072896"/>
                </a:lnTo>
                <a:lnTo>
                  <a:pt x="246354" y="1085596"/>
                </a:lnTo>
                <a:lnTo>
                  <a:pt x="297154" y="1085596"/>
                </a:lnTo>
                <a:lnTo>
                  <a:pt x="297154" y="1072896"/>
                </a:lnTo>
                <a:close/>
              </a:path>
              <a:path w="2841625" h="1174114">
                <a:moveTo>
                  <a:pt x="317754" y="0"/>
                </a:moveTo>
                <a:lnTo>
                  <a:pt x="266954" y="0"/>
                </a:lnTo>
                <a:lnTo>
                  <a:pt x="266954" y="12700"/>
                </a:lnTo>
                <a:lnTo>
                  <a:pt x="317754" y="12700"/>
                </a:lnTo>
                <a:lnTo>
                  <a:pt x="317754" y="0"/>
                </a:lnTo>
                <a:close/>
              </a:path>
              <a:path w="2841625" h="1174114">
                <a:moveTo>
                  <a:pt x="386054" y="1072896"/>
                </a:moveTo>
                <a:lnTo>
                  <a:pt x="335254" y="1072896"/>
                </a:lnTo>
                <a:lnTo>
                  <a:pt x="335254" y="1085596"/>
                </a:lnTo>
                <a:lnTo>
                  <a:pt x="386054" y="1085596"/>
                </a:lnTo>
                <a:lnTo>
                  <a:pt x="386054" y="1072896"/>
                </a:lnTo>
                <a:close/>
              </a:path>
              <a:path w="2841625" h="1174114">
                <a:moveTo>
                  <a:pt x="406654" y="0"/>
                </a:moveTo>
                <a:lnTo>
                  <a:pt x="355854" y="0"/>
                </a:lnTo>
                <a:lnTo>
                  <a:pt x="355854" y="12700"/>
                </a:lnTo>
                <a:lnTo>
                  <a:pt x="406654" y="12700"/>
                </a:lnTo>
                <a:lnTo>
                  <a:pt x="406654" y="0"/>
                </a:lnTo>
                <a:close/>
              </a:path>
              <a:path w="2841625" h="1174114">
                <a:moveTo>
                  <a:pt x="474954" y="1072896"/>
                </a:moveTo>
                <a:lnTo>
                  <a:pt x="424154" y="1072896"/>
                </a:lnTo>
                <a:lnTo>
                  <a:pt x="424154" y="1085596"/>
                </a:lnTo>
                <a:lnTo>
                  <a:pt x="474954" y="1085596"/>
                </a:lnTo>
                <a:lnTo>
                  <a:pt x="474954" y="1072896"/>
                </a:lnTo>
                <a:close/>
              </a:path>
              <a:path w="2841625" h="1174114">
                <a:moveTo>
                  <a:pt x="495554" y="0"/>
                </a:moveTo>
                <a:lnTo>
                  <a:pt x="444754" y="0"/>
                </a:lnTo>
                <a:lnTo>
                  <a:pt x="444754" y="12700"/>
                </a:lnTo>
                <a:lnTo>
                  <a:pt x="495554" y="12700"/>
                </a:lnTo>
                <a:lnTo>
                  <a:pt x="495554" y="0"/>
                </a:lnTo>
                <a:close/>
              </a:path>
              <a:path w="2841625" h="1174114">
                <a:moveTo>
                  <a:pt x="563854" y="1072896"/>
                </a:moveTo>
                <a:lnTo>
                  <a:pt x="513054" y="1072896"/>
                </a:lnTo>
                <a:lnTo>
                  <a:pt x="513054" y="1085596"/>
                </a:lnTo>
                <a:lnTo>
                  <a:pt x="563854" y="1085596"/>
                </a:lnTo>
                <a:lnTo>
                  <a:pt x="563854" y="1072896"/>
                </a:lnTo>
                <a:close/>
              </a:path>
              <a:path w="2841625" h="1174114">
                <a:moveTo>
                  <a:pt x="584454" y="0"/>
                </a:moveTo>
                <a:lnTo>
                  <a:pt x="533654" y="0"/>
                </a:lnTo>
                <a:lnTo>
                  <a:pt x="533654" y="12700"/>
                </a:lnTo>
                <a:lnTo>
                  <a:pt x="584454" y="12700"/>
                </a:lnTo>
                <a:lnTo>
                  <a:pt x="584454" y="0"/>
                </a:lnTo>
                <a:close/>
              </a:path>
              <a:path w="2841625" h="1174114">
                <a:moveTo>
                  <a:pt x="652754" y="1072896"/>
                </a:moveTo>
                <a:lnTo>
                  <a:pt x="601954" y="1072896"/>
                </a:lnTo>
                <a:lnTo>
                  <a:pt x="601954" y="1085596"/>
                </a:lnTo>
                <a:lnTo>
                  <a:pt x="652754" y="1085596"/>
                </a:lnTo>
                <a:lnTo>
                  <a:pt x="652754" y="1072896"/>
                </a:lnTo>
                <a:close/>
              </a:path>
              <a:path w="2841625" h="1174114">
                <a:moveTo>
                  <a:pt x="673354" y="0"/>
                </a:moveTo>
                <a:lnTo>
                  <a:pt x="622554" y="0"/>
                </a:lnTo>
                <a:lnTo>
                  <a:pt x="622554" y="12700"/>
                </a:lnTo>
                <a:lnTo>
                  <a:pt x="673354" y="12700"/>
                </a:lnTo>
                <a:lnTo>
                  <a:pt x="673354" y="0"/>
                </a:lnTo>
                <a:close/>
              </a:path>
              <a:path w="2841625" h="1174114">
                <a:moveTo>
                  <a:pt x="741654" y="1072896"/>
                </a:moveTo>
                <a:lnTo>
                  <a:pt x="690854" y="1072896"/>
                </a:lnTo>
                <a:lnTo>
                  <a:pt x="690854" y="1085596"/>
                </a:lnTo>
                <a:lnTo>
                  <a:pt x="741654" y="1085596"/>
                </a:lnTo>
                <a:lnTo>
                  <a:pt x="741654" y="1072896"/>
                </a:lnTo>
                <a:close/>
              </a:path>
              <a:path w="2841625" h="1174114">
                <a:moveTo>
                  <a:pt x="762254" y="0"/>
                </a:moveTo>
                <a:lnTo>
                  <a:pt x="711454" y="0"/>
                </a:lnTo>
                <a:lnTo>
                  <a:pt x="711454" y="12700"/>
                </a:lnTo>
                <a:lnTo>
                  <a:pt x="762254" y="12700"/>
                </a:lnTo>
                <a:lnTo>
                  <a:pt x="762254" y="0"/>
                </a:lnTo>
                <a:close/>
              </a:path>
              <a:path w="2841625" h="1174114">
                <a:moveTo>
                  <a:pt x="830554" y="1072896"/>
                </a:moveTo>
                <a:lnTo>
                  <a:pt x="779754" y="1072896"/>
                </a:lnTo>
                <a:lnTo>
                  <a:pt x="779754" y="1085596"/>
                </a:lnTo>
                <a:lnTo>
                  <a:pt x="830554" y="1085596"/>
                </a:lnTo>
                <a:lnTo>
                  <a:pt x="830554" y="1072896"/>
                </a:lnTo>
                <a:close/>
              </a:path>
              <a:path w="2841625" h="1174114">
                <a:moveTo>
                  <a:pt x="851154" y="0"/>
                </a:moveTo>
                <a:lnTo>
                  <a:pt x="800354" y="0"/>
                </a:lnTo>
                <a:lnTo>
                  <a:pt x="800354" y="12700"/>
                </a:lnTo>
                <a:lnTo>
                  <a:pt x="851154" y="12700"/>
                </a:lnTo>
                <a:lnTo>
                  <a:pt x="851154" y="0"/>
                </a:lnTo>
                <a:close/>
              </a:path>
              <a:path w="2841625" h="1174114">
                <a:moveTo>
                  <a:pt x="919454" y="1072896"/>
                </a:moveTo>
                <a:lnTo>
                  <a:pt x="868654" y="1072896"/>
                </a:lnTo>
                <a:lnTo>
                  <a:pt x="868654" y="1085596"/>
                </a:lnTo>
                <a:lnTo>
                  <a:pt x="919454" y="1085596"/>
                </a:lnTo>
                <a:lnTo>
                  <a:pt x="919454" y="1072896"/>
                </a:lnTo>
                <a:close/>
              </a:path>
              <a:path w="2841625" h="1174114">
                <a:moveTo>
                  <a:pt x="940054" y="0"/>
                </a:moveTo>
                <a:lnTo>
                  <a:pt x="889254" y="0"/>
                </a:lnTo>
                <a:lnTo>
                  <a:pt x="889254" y="12700"/>
                </a:lnTo>
                <a:lnTo>
                  <a:pt x="940054" y="12700"/>
                </a:lnTo>
                <a:lnTo>
                  <a:pt x="940054" y="0"/>
                </a:lnTo>
                <a:close/>
              </a:path>
              <a:path w="2841625" h="1174114">
                <a:moveTo>
                  <a:pt x="1008354" y="1072896"/>
                </a:moveTo>
                <a:lnTo>
                  <a:pt x="957554" y="1072896"/>
                </a:lnTo>
                <a:lnTo>
                  <a:pt x="957554" y="1085596"/>
                </a:lnTo>
                <a:lnTo>
                  <a:pt x="1008354" y="1085596"/>
                </a:lnTo>
                <a:lnTo>
                  <a:pt x="1008354" y="1072896"/>
                </a:lnTo>
                <a:close/>
              </a:path>
              <a:path w="2841625" h="1174114">
                <a:moveTo>
                  <a:pt x="1028954" y="0"/>
                </a:moveTo>
                <a:lnTo>
                  <a:pt x="978154" y="0"/>
                </a:lnTo>
                <a:lnTo>
                  <a:pt x="978154" y="12700"/>
                </a:lnTo>
                <a:lnTo>
                  <a:pt x="1028954" y="12700"/>
                </a:lnTo>
                <a:lnTo>
                  <a:pt x="1028954" y="0"/>
                </a:lnTo>
                <a:close/>
              </a:path>
              <a:path w="2841625" h="1174114">
                <a:moveTo>
                  <a:pt x="1097254" y="1072896"/>
                </a:moveTo>
                <a:lnTo>
                  <a:pt x="1046454" y="1072896"/>
                </a:lnTo>
                <a:lnTo>
                  <a:pt x="1046454" y="1085596"/>
                </a:lnTo>
                <a:lnTo>
                  <a:pt x="1097254" y="1085596"/>
                </a:lnTo>
                <a:lnTo>
                  <a:pt x="1097254" y="1072896"/>
                </a:lnTo>
                <a:close/>
              </a:path>
              <a:path w="2841625" h="1174114">
                <a:moveTo>
                  <a:pt x="1117854" y="0"/>
                </a:moveTo>
                <a:lnTo>
                  <a:pt x="1067054" y="0"/>
                </a:lnTo>
                <a:lnTo>
                  <a:pt x="1067054" y="12700"/>
                </a:lnTo>
                <a:lnTo>
                  <a:pt x="1117854" y="12700"/>
                </a:lnTo>
                <a:lnTo>
                  <a:pt x="1117854" y="0"/>
                </a:lnTo>
                <a:close/>
              </a:path>
              <a:path w="2841625" h="1174114">
                <a:moveTo>
                  <a:pt x="1186154" y="1072896"/>
                </a:moveTo>
                <a:lnTo>
                  <a:pt x="1135354" y="1072896"/>
                </a:lnTo>
                <a:lnTo>
                  <a:pt x="1135354" y="1085596"/>
                </a:lnTo>
                <a:lnTo>
                  <a:pt x="1186154" y="1085596"/>
                </a:lnTo>
                <a:lnTo>
                  <a:pt x="1186154" y="1072896"/>
                </a:lnTo>
                <a:close/>
              </a:path>
              <a:path w="2841625" h="1174114">
                <a:moveTo>
                  <a:pt x="1206754" y="0"/>
                </a:moveTo>
                <a:lnTo>
                  <a:pt x="1155954" y="0"/>
                </a:lnTo>
                <a:lnTo>
                  <a:pt x="1155954" y="12700"/>
                </a:lnTo>
                <a:lnTo>
                  <a:pt x="1206754" y="12700"/>
                </a:lnTo>
                <a:lnTo>
                  <a:pt x="1206754" y="0"/>
                </a:lnTo>
                <a:close/>
              </a:path>
              <a:path w="2841625" h="1174114">
                <a:moveTo>
                  <a:pt x="1275054" y="1072896"/>
                </a:moveTo>
                <a:lnTo>
                  <a:pt x="1224254" y="1072896"/>
                </a:lnTo>
                <a:lnTo>
                  <a:pt x="1224254" y="1085596"/>
                </a:lnTo>
                <a:lnTo>
                  <a:pt x="1275054" y="1085596"/>
                </a:lnTo>
                <a:lnTo>
                  <a:pt x="1275054" y="1072896"/>
                </a:lnTo>
                <a:close/>
              </a:path>
              <a:path w="2841625" h="1174114">
                <a:moveTo>
                  <a:pt x="1295654" y="0"/>
                </a:moveTo>
                <a:lnTo>
                  <a:pt x="1244854" y="0"/>
                </a:lnTo>
                <a:lnTo>
                  <a:pt x="1244854" y="12700"/>
                </a:lnTo>
                <a:lnTo>
                  <a:pt x="1295654" y="12700"/>
                </a:lnTo>
                <a:lnTo>
                  <a:pt x="1295654" y="0"/>
                </a:lnTo>
                <a:close/>
              </a:path>
              <a:path w="2841625" h="1174114">
                <a:moveTo>
                  <a:pt x="1363954" y="1072896"/>
                </a:moveTo>
                <a:lnTo>
                  <a:pt x="1313154" y="1072896"/>
                </a:lnTo>
                <a:lnTo>
                  <a:pt x="1313154" y="1085596"/>
                </a:lnTo>
                <a:lnTo>
                  <a:pt x="1363954" y="1085596"/>
                </a:lnTo>
                <a:lnTo>
                  <a:pt x="1363954" y="1072896"/>
                </a:lnTo>
                <a:close/>
              </a:path>
              <a:path w="2841625" h="1174114">
                <a:moveTo>
                  <a:pt x="1384554" y="0"/>
                </a:moveTo>
                <a:lnTo>
                  <a:pt x="1333754" y="0"/>
                </a:lnTo>
                <a:lnTo>
                  <a:pt x="1333754" y="12700"/>
                </a:lnTo>
                <a:lnTo>
                  <a:pt x="1384554" y="12700"/>
                </a:lnTo>
                <a:lnTo>
                  <a:pt x="1384554" y="0"/>
                </a:lnTo>
                <a:close/>
              </a:path>
              <a:path w="2841625" h="1174114">
                <a:moveTo>
                  <a:pt x="1452854" y="1072896"/>
                </a:moveTo>
                <a:lnTo>
                  <a:pt x="1402054" y="1072896"/>
                </a:lnTo>
                <a:lnTo>
                  <a:pt x="1402054" y="1085596"/>
                </a:lnTo>
                <a:lnTo>
                  <a:pt x="1452854" y="1085596"/>
                </a:lnTo>
                <a:lnTo>
                  <a:pt x="1452854" y="1072896"/>
                </a:lnTo>
                <a:close/>
              </a:path>
              <a:path w="2841625" h="1174114">
                <a:moveTo>
                  <a:pt x="1473454" y="0"/>
                </a:moveTo>
                <a:lnTo>
                  <a:pt x="1422654" y="0"/>
                </a:lnTo>
                <a:lnTo>
                  <a:pt x="1422654" y="12700"/>
                </a:lnTo>
                <a:lnTo>
                  <a:pt x="1473454" y="12700"/>
                </a:lnTo>
                <a:lnTo>
                  <a:pt x="1473454" y="0"/>
                </a:lnTo>
                <a:close/>
              </a:path>
              <a:path w="2841625" h="1174114">
                <a:moveTo>
                  <a:pt x="1541754" y="1072896"/>
                </a:moveTo>
                <a:lnTo>
                  <a:pt x="1490954" y="1072896"/>
                </a:lnTo>
                <a:lnTo>
                  <a:pt x="1490954" y="1085596"/>
                </a:lnTo>
                <a:lnTo>
                  <a:pt x="1541754" y="1085596"/>
                </a:lnTo>
                <a:lnTo>
                  <a:pt x="1541754" y="1072896"/>
                </a:lnTo>
                <a:close/>
              </a:path>
              <a:path w="2841625" h="1174114">
                <a:moveTo>
                  <a:pt x="1562354" y="0"/>
                </a:moveTo>
                <a:lnTo>
                  <a:pt x="1511554" y="0"/>
                </a:lnTo>
                <a:lnTo>
                  <a:pt x="1511554" y="12700"/>
                </a:lnTo>
                <a:lnTo>
                  <a:pt x="1562354" y="12700"/>
                </a:lnTo>
                <a:lnTo>
                  <a:pt x="1562354" y="0"/>
                </a:lnTo>
                <a:close/>
              </a:path>
              <a:path w="2841625" h="1174114">
                <a:moveTo>
                  <a:pt x="1630654" y="1072896"/>
                </a:moveTo>
                <a:lnTo>
                  <a:pt x="1579854" y="1072896"/>
                </a:lnTo>
                <a:lnTo>
                  <a:pt x="1579854" y="1085596"/>
                </a:lnTo>
                <a:lnTo>
                  <a:pt x="1630654" y="1085596"/>
                </a:lnTo>
                <a:lnTo>
                  <a:pt x="1630654" y="1072896"/>
                </a:lnTo>
                <a:close/>
              </a:path>
              <a:path w="2841625" h="1174114">
                <a:moveTo>
                  <a:pt x="1651254" y="0"/>
                </a:moveTo>
                <a:lnTo>
                  <a:pt x="1600454" y="0"/>
                </a:lnTo>
                <a:lnTo>
                  <a:pt x="1600454" y="12700"/>
                </a:lnTo>
                <a:lnTo>
                  <a:pt x="1651254" y="12700"/>
                </a:lnTo>
                <a:lnTo>
                  <a:pt x="1651254" y="0"/>
                </a:lnTo>
                <a:close/>
              </a:path>
              <a:path w="2841625" h="1174114">
                <a:moveTo>
                  <a:pt x="1719554" y="1072896"/>
                </a:moveTo>
                <a:lnTo>
                  <a:pt x="1668754" y="1072896"/>
                </a:lnTo>
                <a:lnTo>
                  <a:pt x="1668754" y="1085596"/>
                </a:lnTo>
                <a:lnTo>
                  <a:pt x="1719554" y="1085596"/>
                </a:lnTo>
                <a:lnTo>
                  <a:pt x="1719554" y="1072896"/>
                </a:lnTo>
                <a:close/>
              </a:path>
              <a:path w="2841625" h="1174114">
                <a:moveTo>
                  <a:pt x="1740154" y="0"/>
                </a:moveTo>
                <a:lnTo>
                  <a:pt x="1689354" y="0"/>
                </a:lnTo>
                <a:lnTo>
                  <a:pt x="1689354" y="12700"/>
                </a:lnTo>
                <a:lnTo>
                  <a:pt x="1740154" y="12700"/>
                </a:lnTo>
                <a:lnTo>
                  <a:pt x="1740154" y="0"/>
                </a:lnTo>
                <a:close/>
              </a:path>
              <a:path w="2841625" h="1174114">
                <a:moveTo>
                  <a:pt x="1808454" y="1072896"/>
                </a:moveTo>
                <a:lnTo>
                  <a:pt x="1757654" y="1072896"/>
                </a:lnTo>
                <a:lnTo>
                  <a:pt x="1757654" y="1085596"/>
                </a:lnTo>
                <a:lnTo>
                  <a:pt x="1808454" y="1085596"/>
                </a:lnTo>
                <a:lnTo>
                  <a:pt x="1808454" y="1072896"/>
                </a:lnTo>
                <a:close/>
              </a:path>
              <a:path w="2841625" h="1174114">
                <a:moveTo>
                  <a:pt x="1829054" y="0"/>
                </a:moveTo>
                <a:lnTo>
                  <a:pt x="1778254" y="0"/>
                </a:lnTo>
                <a:lnTo>
                  <a:pt x="1778254" y="12700"/>
                </a:lnTo>
                <a:lnTo>
                  <a:pt x="1829054" y="12700"/>
                </a:lnTo>
                <a:lnTo>
                  <a:pt x="1829054" y="0"/>
                </a:lnTo>
                <a:close/>
              </a:path>
              <a:path w="2841625" h="1174114">
                <a:moveTo>
                  <a:pt x="1897354" y="1072896"/>
                </a:moveTo>
                <a:lnTo>
                  <a:pt x="1846554" y="1072896"/>
                </a:lnTo>
                <a:lnTo>
                  <a:pt x="1846554" y="1085596"/>
                </a:lnTo>
                <a:lnTo>
                  <a:pt x="1897354" y="1085596"/>
                </a:lnTo>
                <a:lnTo>
                  <a:pt x="1897354" y="1072896"/>
                </a:lnTo>
                <a:close/>
              </a:path>
              <a:path w="2841625" h="1174114">
                <a:moveTo>
                  <a:pt x="1917954" y="0"/>
                </a:moveTo>
                <a:lnTo>
                  <a:pt x="1867154" y="0"/>
                </a:lnTo>
                <a:lnTo>
                  <a:pt x="1867154" y="12700"/>
                </a:lnTo>
                <a:lnTo>
                  <a:pt x="1917954" y="12700"/>
                </a:lnTo>
                <a:lnTo>
                  <a:pt x="1917954" y="0"/>
                </a:lnTo>
                <a:close/>
              </a:path>
              <a:path w="2841625" h="1174114">
                <a:moveTo>
                  <a:pt x="1986254" y="1072896"/>
                </a:moveTo>
                <a:lnTo>
                  <a:pt x="1935454" y="1072896"/>
                </a:lnTo>
                <a:lnTo>
                  <a:pt x="1935454" y="1085596"/>
                </a:lnTo>
                <a:lnTo>
                  <a:pt x="1986254" y="1085596"/>
                </a:lnTo>
                <a:lnTo>
                  <a:pt x="1986254" y="1072896"/>
                </a:lnTo>
                <a:close/>
              </a:path>
              <a:path w="2841625" h="1174114">
                <a:moveTo>
                  <a:pt x="2006854" y="0"/>
                </a:moveTo>
                <a:lnTo>
                  <a:pt x="1956054" y="0"/>
                </a:lnTo>
                <a:lnTo>
                  <a:pt x="1956054" y="12700"/>
                </a:lnTo>
                <a:lnTo>
                  <a:pt x="2006854" y="12700"/>
                </a:lnTo>
                <a:lnTo>
                  <a:pt x="2006854" y="0"/>
                </a:lnTo>
                <a:close/>
              </a:path>
              <a:path w="2841625" h="1174114">
                <a:moveTo>
                  <a:pt x="2075154" y="1072896"/>
                </a:moveTo>
                <a:lnTo>
                  <a:pt x="2024354" y="1072896"/>
                </a:lnTo>
                <a:lnTo>
                  <a:pt x="2024354" y="1085596"/>
                </a:lnTo>
                <a:lnTo>
                  <a:pt x="2075154" y="1085596"/>
                </a:lnTo>
                <a:lnTo>
                  <a:pt x="2075154" y="1072896"/>
                </a:lnTo>
                <a:close/>
              </a:path>
              <a:path w="2841625" h="1174114">
                <a:moveTo>
                  <a:pt x="2095754" y="0"/>
                </a:moveTo>
                <a:lnTo>
                  <a:pt x="2044954" y="0"/>
                </a:lnTo>
                <a:lnTo>
                  <a:pt x="2044954" y="12700"/>
                </a:lnTo>
                <a:lnTo>
                  <a:pt x="2095754" y="12700"/>
                </a:lnTo>
                <a:lnTo>
                  <a:pt x="2095754" y="0"/>
                </a:lnTo>
                <a:close/>
              </a:path>
              <a:path w="2841625" h="1174114">
                <a:moveTo>
                  <a:pt x="2164054" y="1072896"/>
                </a:moveTo>
                <a:lnTo>
                  <a:pt x="2113254" y="1072896"/>
                </a:lnTo>
                <a:lnTo>
                  <a:pt x="2113254" y="1085596"/>
                </a:lnTo>
                <a:lnTo>
                  <a:pt x="2164054" y="1085596"/>
                </a:lnTo>
                <a:lnTo>
                  <a:pt x="2164054" y="1072896"/>
                </a:lnTo>
                <a:close/>
              </a:path>
              <a:path w="2841625" h="1174114">
                <a:moveTo>
                  <a:pt x="2184654" y="0"/>
                </a:moveTo>
                <a:lnTo>
                  <a:pt x="2133854" y="0"/>
                </a:lnTo>
                <a:lnTo>
                  <a:pt x="2133854" y="12700"/>
                </a:lnTo>
                <a:lnTo>
                  <a:pt x="2184654" y="12700"/>
                </a:lnTo>
                <a:lnTo>
                  <a:pt x="2184654" y="0"/>
                </a:lnTo>
                <a:close/>
              </a:path>
              <a:path w="2841625" h="1174114">
                <a:moveTo>
                  <a:pt x="2196706" y="1016647"/>
                </a:moveTo>
                <a:lnTo>
                  <a:pt x="2184006" y="1016647"/>
                </a:lnTo>
                <a:lnTo>
                  <a:pt x="2184006" y="1067447"/>
                </a:lnTo>
                <a:lnTo>
                  <a:pt x="2196706" y="1067447"/>
                </a:lnTo>
                <a:lnTo>
                  <a:pt x="2196706" y="1016647"/>
                </a:lnTo>
                <a:close/>
              </a:path>
              <a:path w="2841625" h="1174114">
                <a:moveTo>
                  <a:pt x="2196706" y="927747"/>
                </a:moveTo>
                <a:lnTo>
                  <a:pt x="2184006" y="927747"/>
                </a:lnTo>
                <a:lnTo>
                  <a:pt x="2184006" y="978547"/>
                </a:lnTo>
                <a:lnTo>
                  <a:pt x="2196706" y="978547"/>
                </a:lnTo>
                <a:lnTo>
                  <a:pt x="2196706" y="927747"/>
                </a:lnTo>
                <a:close/>
              </a:path>
              <a:path w="2841625" h="1174114">
                <a:moveTo>
                  <a:pt x="2196706" y="838847"/>
                </a:moveTo>
                <a:lnTo>
                  <a:pt x="2184006" y="838847"/>
                </a:lnTo>
                <a:lnTo>
                  <a:pt x="2184006" y="889647"/>
                </a:lnTo>
                <a:lnTo>
                  <a:pt x="2196706" y="889647"/>
                </a:lnTo>
                <a:lnTo>
                  <a:pt x="2196706" y="838847"/>
                </a:lnTo>
                <a:close/>
              </a:path>
              <a:path w="2841625" h="1174114">
                <a:moveTo>
                  <a:pt x="2196706" y="749947"/>
                </a:moveTo>
                <a:lnTo>
                  <a:pt x="2184006" y="749947"/>
                </a:lnTo>
                <a:lnTo>
                  <a:pt x="2184006" y="800747"/>
                </a:lnTo>
                <a:lnTo>
                  <a:pt x="2196706" y="800747"/>
                </a:lnTo>
                <a:lnTo>
                  <a:pt x="2196706" y="749947"/>
                </a:lnTo>
                <a:close/>
              </a:path>
              <a:path w="2841625" h="1174114">
                <a:moveTo>
                  <a:pt x="2196706" y="661047"/>
                </a:moveTo>
                <a:lnTo>
                  <a:pt x="2184006" y="661047"/>
                </a:lnTo>
                <a:lnTo>
                  <a:pt x="2184006" y="711847"/>
                </a:lnTo>
                <a:lnTo>
                  <a:pt x="2196706" y="711847"/>
                </a:lnTo>
                <a:lnTo>
                  <a:pt x="2196706" y="661047"/>
                </a:lnTo>
                <a:close/>
              </a:path>
              <a:path w="2841625" h="1174114">
                <a:moveTo>
                  <a:pt x="2196706" y="572147"/>
                </a:moveTo>
                <a:lnTo>
                  <a:pt x="2184006" y="572147"/>
                </a:lnTo>
                <a:lnTo>
                  <a:pt x="2184006" y="622947"/>
                </a:lnTo>
                <a:lnTo>
                  <a:pt x="2196706" y="622947"/>
                </a:lnTo>
                <a:lnTo>
                  <a:pt x="2196706" y="572147"/>
                </a:lnTo>
                <a:close/>
              </a:path>
              <a:path w="2841625" h="1174114">
                <a:moveTo>
                  <a:pt x="2196706" y="483247"/>
                </a:moveTo>
                <a:lnTo>
                  <a:pt x="2184006" y="483247"/>
                </a:lnTo>
                <a:lnTo>
                  <a:pt x="2184006" y="534047"/>
                </a:lnTo>
                <a:lnTo>
                  <a:pt x="2196706" y="534047"/>
                </a:lnTo>
                <a:lnTo>
                  <a:pt x="2196706" y="483247"/>
                </a:lnTo>
                <a:close/>
              </a:path>
              <a:path w="2841625" h="1174114">
                <a:moveTo>
                  <a:pt x="2196706" y="394347"/>
                </a:moveTo>
                <a:lnTo>
                  <a:pt x="2184006" y="394347"/>
                </a:lnTo>
                <a:lnTo>
                  <a:pt x="2184006" y="445147"/>
                </a:lnTo>
                <a:lnTo>
                  <a:pt x="2196706" y="445147"/>
                </a:lnTo>
                <a:lnTo>
                  <a:pt x="2196706" y="394347"/>
                </a:lnTo>
                <a:close/>
              </a:path>
              <a:path w="2841625" h="1174114">
                <a:moveTo>
                  <a:pt x="2196706" y="305447"/>
                </a:moveTo>
                <a:lnTo>
                  <a:pt x="2184006" y="305447"/>
                </a:lnTo>
                <a:lnTo>
                  <a:pt x="2184006" y="356247"/>
                </a:lnTo>
                <a:lnTo>
                  <a:pt x="2196706" y="356247"/>
                </a:lnTo>
                <a:lnTo>
                  <a:pt x="2196706" y="305447"/>
                </a:lnTo>
                <a:close/>
              </a:path>
              <a:path w="2841625" h="1174114">
                <a:moveTo>
                  <a:pt x="2196706" y="216547"/>
                </a:moveTo>
                <a:lnTo>
                  <a:pt x="2184006" y="216547"/>
                </a:lnTo>
                <a:lnTo>
                  <a:pt x="2184006" y="267347"/>
                </a:lnTo>
                <a:lnTo>
                  <a:pt x="2196706" y="267347"/>
                </a:lnTo>
                <a:lnTo>
                  <a:pt x="2196706" y="216547"/>
                </a:lnTo>
                <a:close/>
              </a:path>
              <a:path w="2841625" h="1174114">
                <a:moveTo>
                  <a:pt x="2196706" y="127647"/>
                </a:moveTo>
                <a:lnTo>
                  <a:pt x="2184006" y="127647"/>
                </a:lnTo>
                <a:lnTo>
                  <a:pt x="2184006" y="178447"/>
                </a:lnTo>
                <a:lnTo>
                  <a:pt x="2196706" y="178447"/>
                </a:lnTo>
                <a:lnTo>
                  <a:pt x="2196706" y="127647"/>
                </a:lnTo>
                <a:close/>
              </a:path>
              <a:path w="2841625" h="1174114">
                <a:moveTo>
                  <a:pt x="2196706" y="38747"/>
                </a:moveTo>
                <a:lnTo>
                  <a:pt x="2184006" y="38747"/>
                </a:lnTo>
                <a:lnTo>
                  <a:pt x="2184006" y="89547"/>
                </a:lnTo>
                <a:lnTo>
                  <a:pt x="2196706" y="89547"/>
                </a:lnTo>
                <a:lnTo>
                  <a:pt x="2196706" y="38747"/>
                </a:lnTo>
                <a:close/>
              </a:path>
              <a:path w="2841625" h="1174114">
                <a:moveTo>
                  <a:pt x="2234438" y="574382"/>
                </a:moveTo>
                <a:lnTo>
                  <a:pt x="2198027" y="538962"/>
                </a:lnTo>
                <a:lnTo>
                  <a:pt x="2189175" y="548068"/>
                </a:lnTo>
                <a:lnTo>
                  <a:pt x="2225586" y="583488"/>
                </a:lnTo>
                <a:lnTo>
                  <a:pt x="2234438" y="574382"/>
                </a:lnTo>
                <a:close/>
              </a:path>
              <a:path w="2841625" h="1174114">
                <a:moveTo>
                  <a:pt x="2298154" y="636384"/>
                </a:moveTo>
                <a:lnTo>
                  <a:pt x="2261743" y="600964"/>
                </a:lnTo>
                <a:lnTo>
                  <a:pt x="2252891" y="610057"/>
                </a:lnTo>
                <a:lnTo>
                  <a:pt x="2289302" y="645490"/>
                </a:lnTo>
                <a:lnTo>
                  <a:pt x="2298154" y="636384"/>
                </a:lnTo>
                <a:close/>
              </a:path>
              <a:path w="2841625" h="1174114">
                <a:moveTo>
                  <a:pt x="2361869" y="698385"/>
                </a:moveTo>
                <a:lnTo>
                  <a:pt x="2325459" y="662952"/>
                </a:lnTo>
                <a:lnTo>
                  <a:pt x="2316607" y="672058"/>
                </a:lnTo>
                <a:lnTo>
                  <a:pt x="2353018" y="707478"/>
                </a:lnTo>
                <a:lnTo>
                  <a:pt x="2361869" y="698385"/>
                </a:lnTo>
                <a:close/>
              </a:path>
              <a:path w="2841625" h="1174114">
                <a:moveTo>
                  <a:pt x="2425585" y="760374"/>
                </a:moveTo>
                <a:lnTo>
                  <a:pt x="2389174" y="724954"/>
                </a:lnTo>
                <a:lnTo>
                  <a:pt x="2380323" y="734047"/>
                </a:lnTo>
                <a:lnTo>
                  <a:pt x="2416733" y="769480"/>
                </a:lnTo>
                <a:lnTo>
                  <a:pt x="2425585" y="760374"/>
                </a:lnTo>
                <a:close/>
              </a:path>
              <a:path w="2841625" h="1174114">
                <a:moveTo>
                  <a:pt x="2489301" y="822375"/>
                </a:moveTo>
                <a:lnTo>
                  <a:pt x="2452890" y="786942"/>
                </a:lnTo>
                <a:lnTo>
                  <a:pt x="2444038" y="796048"/>
                </a:lnTo>
                <a:lnTo>
                  <a:pt x="2480449" y="831481"/>
                </a:lnTo>
                <a:lnTo>
                  <a:pt x="2489301" y="822375"/>
                </a:lnTo>
                <a:close/>
              </a:path>
              <a:path w="2841625" h="1174114">
                <a:moveTo>
                  <a:pt x="2553017" y="884377"/>
                </a:moveTo>
                <a:lnTo>
                  <a:pt x="2516606" y="848944"/>
                </a:lnTo>
                <a:lnTo>
                  <a:pt x="2507754" y="858050"/>
                </a:lnTo>
                <a:lnTo>
                  <a:pt x="2544165" y="893470"/>
                </a:lnTo>
                <a:lnTo>
                  <a:pt x="2553017" y="884377"/>
                </a:lnTo>
                <a:close/>
              </a:path>
              <a:path w="2841625" h="1174114">
                <a:moveTo>
                  <a:pt x="2616733" y="946365"/>
                </a:moveTo>
                <a:lnTo>
                  <a:pt x="2580322" y="910945"/>
                </a:lnTo>
                <a:lnTo>
                  <a:pt x="2571470" y="920038"/>
                </a:lnTo>
                <a:lnTo>
                  <a:pt x="2607868" y="955471"/>
                </a:lnTo>
                <a:lnTo>
                  <a:pt x="2616733" y="946365"/>
                </a:lnTo>
                <a:close/>
              </a:path>
              <a:path w="2841625" h="1174114">
                <a:moveTo>
                  <a:pt x="2680449" y="1008367"/>
                </a:moveTo>
                <a:lnTo>
                  <a:pt x="2644038" y="972934"/>
                </a:lnTo>
                <a:lnTo>
                  <a:pt x="2635186" y="982040"/>
                </a:lnTo>
                <a:lnTo>
                  <a:pt x="2671584" y="1017460"/>
                </a:lnTo>
                <a:lnTo>
                  <a:pt x="2680449" y="1008367"/>
                </a:lnTo>
                <a:close/>
              </a:path>
              <a:path w="2841625" h="1174114">
                <a:moveTo>
                  <a:pt x="2744165" y="1070356"/>
                </a:moveTo>
                <a:lnTo>
                  <a:pt x="2707754" y="1034935"/>
                </a:lnTo>
                <a:lnTo>
                  <a:pt x="2698902" y="1044041"/>
                </a:lnTo>
                <a:lnTo>
                  <a:pt x="2735300" y="1079461"/>
                </a:lnTo>
                <a:lnTo>
                  <a:pt x="2744165" y="1070356"/>
                </a:lnTo>
                <a:close/>
              </a:path>
              <a:path w="2841625" h="1174114">
                <a:moveTo>
                  <a:pt x="2807881" y="1132357"/>
                </a:moveTo>
                <a:lnTo>
                  <a:pt x="2771470" y="1096924"/>
                </a:lnTo>
                <a:lnTo>
                  <a:pt x="2762605" y="1106030"/>
                </a:lnTo>
                <a:lnTo>
                  <a:pt x="2799016" y="1141463"/>
                </a:lnTo>
                <a:lnTo>
                  <a:pt x="2807881" y="1132357"/>
                </a:lnTo>
                <a:close/>
              </a:path>
              <a:path w="2841625" h="1174114">
                <a:moveTo>
                  <a:pt x="2841587" y="1174026"/>
                </a:moveTo>
                <a:lnTo>
                  <a:pt x="2841421" y="1171841"/>
                </a:lnTo>
                <a:lnTo>
                  <a:pt x="2840380" y="1158925"/>
                </a:lnTo>
                <a:lnTo>
                  <a:pt x="2835313" y="1096010"/>
                </a:lnTo>
                <a:lnTo>
                  <a:pt x="2832252" y="1093406"/>
                </a:lnTo>
                <a:lnTo>
                  <a:pt x="2825267" y="1093965"/>
                </a:lnTo>
                <a:lnTo>
                  <a:pt x="2822664" y="1097026"/>
                </a:lnTo>
                <a:lnTo>
                  <a:pt x="2827769" y="1160576"/>
                </a:lnTo>
                <a:lnTo>
                  <a:pt x="2764104" y="1157198"/>
                </a:lnTo>
                <a:lnTo>
                  <a:pt x="2761119" y="1159891"/>
                </a:lnTo>
                <a:lnTo>
                  <a:pt x="2760751" y="1166888"/>
                </a:lnTo>
                <a:lnTo>
                  <a:pt x="2763431" y="1169885"/>
                </a:lnTo>
                <a:lnTo>
                  <a:pt x="2841587" y="1174026"/>
                </a:lnTo>
                <a:close/>
              </a:path>
            </a:pathLst>
          </a:custGeom>
          <a:solidFill>
            <a:srgbClr val="8FA7C4"/>
          </a:solidFill>
          <a:ln>
            <a:solidFill>
              <a:schemeClr val="bg1"/>
            </a:solidFill>
          </a:ln>
        </p:spPr>
        <p:txBody>
          <a:bodyPr wrap="square" lIns="0" tIns="0" rIns="0" bIns="0" rtlCol="0"/>
          <a:lstStyle/>
          <a:p>
            <a:endParaRPr/>
          </a:p>
        </p:txBody>
      </p:sp>
      <p:sp>
        <p:nvSpPr>
          <p:cNvPr id="23" name="object 23"/>
          <p:cNvSpPr txBox="1"/>
          <p:nvPr/>
        </p:nvSpPr>
        <p:spPr>
          <a:xfrm>
            <a:off x="9141237" y="3327400"/>
            <a:ext cx="1230630" cy="414020"/>
          </a:xfrm>
          <a:prstGeom prst="rect">
            <a:avLst/>
          </a:prstGeom>
          <a:ln>
            <a:solidFill>
              <a:schemeClr val="bg1"/>
            </a:solidFill>
          </a:ln>
        </p:spPr>
        <p:txBody>
          <a:bodyPr vert="horz" wrap="square" lIns="0" tIns="25400" rIns="0" bIns="0" rtlCol="0">
            <a:spAutoFit/>
          </a:bodyPr>
          <a:lstStyle/>
          <a:p>
            <a:pPr marL="274955" marR="5080" indent="-262890">
              <a:lnSpc>
                <a:spcPts val="1500"/>
              </a:lnSpc>
              <a:spcBef>
                <a:spcPts val="200"/>
              </a:spcBef>
            </a:pPr>
            <a:r>
              <a:rPr sz="1300" spc="-5" dirty="0">
                <a:solidFill>
                  <a:srgbClr val="FFFFFF"/>
                </a:solidFill>
                <a:latin typeface="Arial"/>
                <a:cs typeface="Arial"/>
              </a:rPr>
              <a:t>Can</a:t>
            </a:r>
            <a:r>
              <a:rPr sz="1300" spc="-40" dirty="0">
                <a:solidFill>
                  <a:srgbClr val="FFFFFF"/>
                </a:solidFill>
                <a:latin typeface="Arial"/>
                <a:cs typeface="Arial"/>
              </a:rPr>
              <a:t> </a:t>
            </a:r>
            <a:r>
              <a:rPr sz="1300" spc="-5" dirty="0">
                <a:solidFill>
                  <a:srgbClr val="FFFFFF"/>
                </a:solidFill>
                <a:latin typeface="Arial"/>
                <a:cs typeface="Arial"/>
              </a:rPr>
              <a:t>also</a:t>
            </a:r>
            <a:r>
              <a:rPr sz="1300" spc="-35" dirty="0">
                <a:solidFill>
                  <a:srgbClr val="FFFFFF"/>
                </a:solidFill>
                <a:latin typeface="Arial"/>
                <a:cs typeface="Arial"/>
              </a:rPr>
              <a:t> </a:t>
            </a:r>
            <a:r>
              <a:rPr sz="1300" dirty="0">
                <a:solidFill>
                  <a:srgbClr val="FFFFFF"/>
                </a:solidFill>
                <a:latin typeface="Arial"/>
                <a:cs typeface="Arial"/>
              </a:rPr>
              <a:t>protect </a:t>
            </a:r>
            <a:r>
              <a:rPr sz="1300" spc="-345" dirty="0">
                <a:solidFill>
                  <a:srgbClr val="FFFFFF"/>
                </a:solidFill>
                <a:latin typeface="Arial"/>
                <a:cs typeface="Arial"/>
              </a:rPr>
              <a:t> </a:t>
            </a:r>
            <a:r>
              <a:rPr sz="1300" spc="-5" dirty="0">
                <a:solidFill>
                  <a:srgbClr val="FFFFFF"/>
                </a:solidFill>
                <a:latin typeface="Arial"/>
                <a:cs typeface="Arial"/>
              </a:rPr>
              <a:t>with</a:t>
            </a:r>
            <a:r>
              <a:rPr sz="1300" spc="-15" dirty="0">
                <a:solidFill>
                  <a:srgbClr val="FFFFFF"/>
                </a:solidFill>
                <a:latin typeface="Arial"/>
                <a:cs typeface="Arial"/>
              </a:rPr>
              <a:t> </a:t>
            </a:r>
            <a:r>
              <a:rPr sz="1300" spc="-25" dirty="0">
                <a:solidFill>
                  <a:srgbClr val="FFFFFF"/>
                </a:solidFill>
                <a:latin typeface="Arial"/>
                <a:cs typeface="Arial"/>
              </a:rPr>
              <a:t>MFA</a:t>
            </a:r>
            <a:endParaRPr sz="1300">
              <a:latin typeface="Arial"/>
              <a:cs typeface="Arial"/>
            </a:endParaRPr>
          </a:p>
        </p:txBody>
      </p:sp>
      <p:sp>
        <p:nvSpPr>
          <p:cNvPr id="24" name="object 24"/>
          <p:cNvSpPr/>
          <p:nvPr/>
        </p:nvSpPr>
        <p:spPr>
          <a:xfrm>
            <a:off x="7449564" y="2246669"/>
            <a:ext cx="1457325" cy="103505"/>
          </a:xfrm>
          <a:custGeom>
            <a:avLst/>
            <a:gdLst/>
            <a:ahLst/>
            <a:cxnLst/>
            <a:rect l="l" t="t" r="r" b="b"/>
            <a:pathLst>
              <a:path w="1457325" h="103505">
                <a:moveTo>
                  <a:pt x="1457107" y="45187"/>
                </a:moveTo>
                <a:lnTo>
                  <a:pt x="1406307" y="45187"/>
                </a:lnTo>
                <a:lnTo>
                  <a:pt x="1406307" y="57887"/>
                </a:lnTo>
                <a:lnTo>
                  <a:pt x="1457107" y="57887"/>
                </a:lnTo>
                <a:lnTo>
                  <a:pt x="1457107" y="45187"/>
                </a:lnTo>
                <a:close/>
              </a:path>
              <a:path w="1457325" h="103505">
                <a:moveTo>
                  <a:pt x="1368207" y="45187"/>
                </a:moveTo>
                <a:lnTo>
                  <a:pt x="1317407" y="45187"/>
                </a:lnTo>
                <a:lnTo>
                  <a:pt x="1317407" y="57887"/>
                </a:lnTo>
                <a:lnTo>
                  <a:pt x="1368207" y="57887"/>
                </a:lnTo>
                <a:lnTo>
                  <a:pt x="1368207" y="45187"/>
                </a:lnTo>
                <a:close/>
              </a:path>
              <a:path w="1457325" h="103505">
                <a:moveTo>
                  <a:pt x="1279307" y="45187"/>
                </a:moveTo>
                <a:lnTo>
                  <a:pt x="1228507" y="45187"/>
                </a:lnTo>
                <a:lnTo>
                  <a:pt x="1228507" y="57887"/>
                </a:lnTo>
                <a:lnTo>
                  <a:pt x="1279307" y="57887"/>
                </a:lnTo>
                <a:lnTo>
                  <a:pt x="1279307" y="45187"/>
                </a:lnTo>
                <a:close/>
              </a:path>
              <a:path w="1457325" h="103505">
                <a:moveTo>
                  <a:pt x="1190407" y="45187"/>
                </a:moveTo>
                <a:lnTo>
                  <a:pt x="1139607" y="45187"/>
                </a:lnTo>
                <a:lnTo>
                  <a:pt x="1139607" y="57887"/>
                </a:lnTo>
                <a:lnTo>
                  <a:pt x="1190407" y="57887"/>
                </a:lnTo>
                <a:lnTo>
                  <a:pt x="1190407" y="45187"/>
                </a:lnTo>
                <a:close/>
              </a:path>
              <a:path w="1457325" h="103505">
                <a:moveTo>
                  <a:pt x="1101507" y="45187"/>
                </a:moveTo>
                <a:lnTo>
                  <a:pt x="1050707" y="45187"/>
                </a:lnTo>
                <a:lnTo>
                  <a:pt x="1050707" y="57887"/>
                </a:lnTo>
                <a:lnTo>
                  <a:pt x="1101507" y="57887"/>
                </a:lnTo>
                <a:lnTo>
                  <a:pt x="1101507" y="45187"/>
                </a:lnTo>
                <a:close/>
              </a:path>
              <a:path w="1457325" h="103505">
                <a:moveTo>
                  <a:pt x="1012607" y="45187"/>
                </a:moveTo>
                <a:lnTo>
                  <a:pt x="961807" y="45187"/>
                </a:lnTo>
                <a:lnTo>
                  <a:pt x="961807" y="57887"/>
                </a:lnTo>
                <a:lnTo>
                  <a:pt x="1012607" y="57887"/>
                </a:lnTo>
                <a:lnTo>
                  <a:pt x="1012607" y="45187"/>
                </a:lnTo>
                <a:close/>
              </a:path>
              <a:path w="1457325" h="103505">
                <a:moveTo>
                  <a:pt x="923707" y="45187"/>
                </a:moveTo>
                <a:lnTo>
                  <a:pt x="872907" y="45187"/>
                </a:lnTo>
                <a:lnTo>
                  <a:pt x="872907" y="57887"/>
                </a:lnTo>
                <a:lnTo>
                  <a:pt x="923707" y="57887"/>
                </a:lnTo>
                <a:lnTo>
                  <a:pt x="923707" y="45187"/>
                </a:lnTo>
                <a:close/>
              </a:path>
              <a:path w="1457325" h="103505">
                <a:moveTo>
                  <a:pt x="834807" y="45187"/>
                </a:moveTo>
                <a:lnTo>
                  <a:pt x="784007" y="45187"/>
                </a:lnTo>
                <a:lnTo>
                  <a:pt x="784007" y="57887"/>
                </a:lnTo>
                <a:lnTo>
                  <a:pt x="834807" y="57887"/>
                </a:lnTo>
                <a:lnTo>
                  <a:pt x="834807" y="45187"/>
                </a:lnTo>
                <a:close/>
              </a:path>
              <a:path w="1457325" h="103505">
                <a:moveTo>
                  <a:pt x="745907" y="45187"/>
                </a:moveTo>
                <a:lnTo>
                  <a:pt x="695107" y="45187"/>
                </a:lnTo>
                <a:lnTo>
                  <a:pt x="695107" y="57887"/>
                </a:lnTo>
                <a:lnTo>
                  <a:pt x="745907" y="57887"/>
                </a:lnTo>
                <a:lnTo>
                  <a:pt x="745907" y="45187"/>
                </a:lnTo>
                <a:close/>
              </a:path>
              <a:path w="1457325" h="103505">
                <a:moveTo>
                  <a:pt x="657007" y="45187"/>
                </a:moveTo>
                <a:lnTo>
                  <a:pt x="606207" y="45187"/>
                </a:lnTo>
                <a:lnTo>
                  <a:pt x="606207" y="57887"/>
                </a:lnTo>
                <a:lnTo>
                  <a:pt x="657007" y="57887"/>
                </a:lnTo>
                <a:lnTo>
                  <a:pt x="657007" y="45187"/>
                </a:lnTo>
                <a:close/>
              </a:path>
              <a:path w="1457325" h="103505">
                <a:moveTo>
                  <a:pt x="568107" y="45187"/>
                </a:moveTo>
                <a:lnTo>
                  <a:pt x="517307" y="45187"/>
                </a:lnTo>
                <a:lnTo>
                  <a:pt x="517307" y="57887"/>
                </a:lnTo>
                <a:lnTo>
                  <a:pt x="568107" y="57887"/>
                </a:lnTo>
                <a:lnTo>
                  <a:pt x="568107" y="45187"/>
                </a:lnTo>
                <a:close/>
              </a:path>
              <a:path w="1457325" h="103505">
                <a:moveTo>
                  <a:pt x="479207" y="45187"/>
                </a:moveTo>
                <a:lnTo>
                  <a:pt x="428407" y="45187"/>
                </a:lnTo>
                <a:lnTo>
                  <a:pt x="428407" y="57887"/>
                </a:lnTo>
                <a:lnTo>
                  <a:pt x="479207" y="57887"/>
                </a:lnTo>
                <a:lnTo>
                  <a:pt x="479207" y="45187"/>
                </a:lnTo>
                <a:close/>
              </a:path>
              <a:path w="1457325" h="103505">
                <a:moveTo>
                  <a:pt x="390307" y="45187"/>
                </a:moveTo>
                <a:lnTo>
                  <a:pt x="339507" y="45187"/>
                </a:lnTo>
                <a:lnTo>
                  <a:pt x="339507" y="57887"/>
                </a:lnTo>
                <a:lnTo>
                  <a:pt x="390307" y="57887"/>
                </a:lnTo>
                <a:lnTo>
                  <a:pt x="390307" y="45187"/>
                </a:lnTo>
                <a:close/>
              </a:path>
              <a:path w="1457325" h="103505">
                <a:moveTo>
                  <a:pt x="301407" y="45187"/>
                </a:moveTo>
                <a:lnTo>
                  <a:pt x="250607" y="45187"/>
                </a:lnTo>
                <a:lnTo>
                  <a:pt x="250607" y="57887"/>
                </a:lnTo>
                <a:lnTo>
                  <a:pt x="301407" y="57887"/>
                </a:lnTo>
                <a:lnTo>
                  <a:pt x="301407" y="45187"/>
                </a:lnTo>
                <a:close/>
              </a:path>
              <a:path w="1457325" h="103505">
                <a:moveTo>
                  <a:pt x="212507" y="45187"/>
                </a:moveTo>
                <a:lnTo>
                  <a:pt x="161707" y="45189"/>
                </a:lnTo>
                <a:lnTo>
                  <a:pt x="161707" y="57889"/>
                </a:lnTo>
                <a:lnTo>
                  <a:pt x="212507" y="57887"/>
                </a:lnTo>
                <a:lnTo>
                  <a:pt x="212507" y="45187"/>
                </a:lnTo>
                <a:close/>
              </a:path>
              <a:path w="1457325" h="103505">
                <a:moveTo>
                  <a:pt x="123607" y="45189"/>
                </a:moveTo>
                <a:lnTo>
                  <a:pt x="72807" y="45189"/>
                </a:lnTo>
                <a:lnTo>
                  <a:pt x="72807" y="57889"/>
                </a:lnTo>
                <a:lnTo>
                  <a:pt x="123607" y="57889"/>
                </a:lnTo>
                <a:lnTo>
                  <a:pt x="123607" y="45189"/>
                </a:lnTo>
                <a:close/>
              </a:path>
              <a:path w="1457325" h="103505">
                <a:moveTo>
                  <a:pt x="58900" y="0"/>
                </a:moveTo>
                <a:lnTo>
                  <a:pt x="0" y="51539"/>
                </a:lnTo>
                <a:lnTo>
                  <a:pt x="58900" y="103077"/>
                </a:lnTo>
                <a:lnTo>
                  <a:pt x="62911" y="102809"/>
                </a:lnTo>
                <a:lnTo>
                  <a:pt x="67530" y="97530"/>
                </a:lnTo>
                <a:lnTo>
                  <a:pt x="67263" y="93518"/>
                </a:lnTo>
                <a:lnTo>
                  <a:pt x="26542" y="57889"/>
                </a:lnTo>
                <a:lnTo>
                  <a:pt x="9644" y="57889"/>
                </a:lnTo>
                <a:lnTo>
                  <a:pt x="9644" y="45189"/>
                </a:lnTo>
                <a:lnTo>
                  <a:pt x="26541" y="45189"/>
                </a:lnTo>
                <a:lnTo>
                  <a:pt x="67263" y="9558"/>
                </a:lnTo>
                <a:lnTo>
                  <a:pt x="67530" y="5546"/>
                </a:lnTo>
                <a:lnTo>
                  <a:pt x="62911" y="267"/>
                </a:lnTo>
                <a:lnTo>
                  <a:pt x="58900" y="0"/>
                </a:lnTo>
                <a:close/>
              </a:path>
              <a:path w="1457325" h="103505">
                <a:moveTo>
                  <a:pt x="26541" y="45189"/>
                </a:moveTo>
                <a:lnTo>
                  <a:pt x="9644" y="45189"/>
                </a:lnTo>
                <a:lnTo>
                  <a:pt x="9644" y="57889"/>
                </a:lnTo>
                <a:lnTo>
                  <a:pt x="26542" y="57889"/>
                </a:lnTo>
                <a:lnTo>
                  <a:pt x="24746" y="56316"/>
                </a:lnTo>
                <a:lnTo>
                  <a:pt x="13823" y="56316"/>
                </a:lnTo>
                <a:lnTo>
                  <a:pt x="13823" y="46760"/>
                </a:lnTo>
                <a:lnTo>
                  <a:pt x="24746" y="46760"/>
                </a:lnTo>
                <a:lnTo>
                  <a:pt x="26541" y="45189"/>
                </a:lnTo>
                <a:close/>
              </a:path>
              <a:path w="1457325" h="103505">
                <a:moveTo>
                  <a:pt x="34707" y="45189"/>
                </a:moveTo>
                <a:lnTo>
                  <a:pt x="26541" y="45189"/>
                </a:lnTo>
                <a:lnTo>
                  <a:pt x="19284" y="51538"/>
                </a:lnTo>
                <a:lnTo>
                  <a:pt x="26542" y="57889"/>
                </a:lnTo>
                <a:lnTo>
                  <a:pt x="34707" y="57889"/>
                </a:lnTo>
                <a:lnTo>
                  <a:pt x="34707" y="45189"/>
                </a:lnTo>
                <a:close/>
              </a:path>
              <a:path w="1457325" h="103505">
                <a:moveTo>
                  <a:pt x="13823" y="46760"/>
                </a:moveTo>
                <a:lnTo>
                  <a:pt x="13823" y="56316"/>
                </a:lnTo>
                <a:lnTo>
                  <a:pt x="19284" y="51538"/>
                </a:lnTo>
                <a:lnTo>
                  <a:pt x="13823" y="46760"/>
                </a:lnTo>
                <a:close/>
              </a:path>
              <a:path w="1457325" h="103505">
                <a:moveTo>
                  <a:pt x="19284" y="51538"/>
                </a:moveTo>
                <a:lnTo>
                  <a:pt x="13823" y="56316"/>
                </a:lnTo>
                <a:lnTo>
                  <a:pt x="24746" y="56316"/>
                </a:lnTo>
                <a:lnTo>
                  <a:pt x="19284" y="51538"/>
                </a:lnTo>
                <a:close/>
              </a:path>
              <a:path w="1457325" h="103505">
                <a:moveTo>
                  <a:pt x="24746" y="46760"/>
                </a:moveTo>
                <a:lnTo>
                  <a:pt x="13823" y="46760"/>
                </a:lnTo>
                <a:lnTo>
                  <a:pt x="19284" y="51538"/>
                </a:lnTo>
                <a:lnTo>
                  <a:pt x="24746" y="46760"/>
                </a:lnTo>
                <a:close/>
              </a:path>
            </a:pathLst>
          </a:custGeom>
          <a:solidFill>
            <a:srgbClr val="8FA7C4"/>
          </a:solidFill>
          <a:ln>
            <a:solidFill>
              <a:schemeClr val="bg1"/>
            </a:solidFill>
          </a:ln>
        </p:spPr>
        <p:txBody>
          <a:bodyPr wrap="square" lIns="0" tIns="0" rIns="0" bIns="0" rtlCol="0"/>
          <a:lstStyle/>
          <a:p>
            <a:endParaRPr/>
          </a:p>
        </p:txBody>
      </p:sp>
      <p:sp>
        <p:nvSpPr>
          <p:cNvPr id="25" name="object 25"/>
          <p:cNvSpPr/>
          <p:nvPr/>
        </p:nvSpPr>
        <p:spPr>
          <a:xfrm>
            <a:off x="7561605" y="3221151"/>
            <a:ext cx="2967990" cy="642620"/>
          </a:xfrm>
          <a:custGeom>
            <a:avLst/>
            <a:gdLst/>
            <a:ahLst/>
            <a:cxnLst/>
            <a:rect l="l" t="t" r="r" b="b"/>
            <a:pathLst>
              <a:path w="2967990" h="642620">
                <a:moveTo>
                  <a:pt x="67525" y="293446"/>
                </a:moveTo>
                <a:lnTo>
                  <a:pt x="62903" y="288163"/>
                </a:lnTo>
                <a:lnTo>
                  <a:pt x="58889" y="287896"/>
                </a:lnTo>
                <a:lnTo>
                  <a:pt x="0" y="339432"/>
                </a:lnTo>
                <a:lnTo>
                  <a:pt x="58889" y="390969"/>
                </a:lnTo>
                <a:lnTo>
                  <a:pt x="62903" y="390702"/>
                </a:lnTo>
                <a:lnTo>
                  <a:pt x="67525" y="385432"/>
                </a:lnTo>
                <a:lnTo>
                  <a:pt x="67259" y="381419"/>
                </a:lnTo>
                <a:lnTo>
                  <a:pt x="26530" y="345782"/>
                </a:lnTo>
                <a:lnTo>
                  <a:pt x="51054" y="345782"/>
                </a:lnTo>
                <a:lnTo>
                  <a:pt x="51054" y="333082"/>
                </a:lnTo>
                <a:lnTo>
                  <a:pt x="26530" y="333082"/>
                </a:lnTo>
                <a:lnTo>
                  <a:pt x="67259" y="297459"/>
                </a:lnTo>
                <a:lnTo>
                  <a:pt x="67525" y="293446"/>
                </a:lnTo>
                <a:close/>
              </a:path>
              <a:path w="2967990" h="642620">
                <a:moveTo>
                  <a:pt x="139954" y="333082"/>
                </a:moveTo>
                <a:lnTo>
                  <a:pt x="89154" y="333082"/>
                </a:lnTo>
                <a:lnTo>
                  <a:pt x="89154" y="345782"/>
                </a:lnTo>
                <a:lnTo>
                  <a:pt x="139954" y="345782"/>
                </a:lnTo>
                <a:lnTo>
                  <a:pt x="139954" y="333082"/>
                </a:lnTo>
                <a:close/>
              </a:path>
              <a:path w="2967990" h="642620">
                <a:moveTo>
                  <a:pt x="228854" y="333082"/>
                </a:moveTo>
                <a:lnTo>
                  <a:pt x="178054" y="333082"/>
                </a:lnTo>
                <a:lnTo>
                  <a:pt x="178054" y="345782"/>
                </a:lnTo>
                <a:lnTo>
                  <a:pt x="228854" y="345782"/>
                </a:lnTo>
                <a:lnTo>
                  <a:pt x="228854" y="333082"/>
                </a:lnTo>
                <a:close/>
              </a:path>
              <a:path w="2967990" h="642620">
                <a:moveTo>
                  <a:pt x="317754" y="333082"/>
                </a:moveTo>
                <a:lnTo>
                  <a:pt x="266954" y="333082"/>
                </a:lnTo>
                <a:lnTo>
                  <a:pt x="266954" y="345782"/>
                </a:lnTo>
                <a:lnTo>
                  <a:pt x="317754" y="345782"/>
                </a:lnTo>
                <a:lnTo>
                  <a:pt x="317754" y="333082"/>
                </a:lnTo>
                <a:close/>
              </a:path>
              <a:path w="2967990" h="642620">
                <a:moveTo>
                  <a:pt x="406654" y="333082"/>
                </a:moveTo>
                <a:lnTo>
                  <a:pt x="355854" y="333082"/>
                </a:lnTo>
                <a:lnTo>
                  <a:pt x="355854" y="345782"/>
                </a:lnTo>
                <a:lnTo>
                  <a:pt x="406654" y="345782"/>
                </a:lnTo>
                <a:lnTo>
                  <a:pt x="406654" y="333082"/>
                </a:lnTo>
                <a:close/>
              </a:path>
              <a:path w="2967990" h="642620">
                <a:moveTo>
                  <a:pt x="495554" y="333082"/>
                </a:moveTo>
                <a:lnTo>
                  <a:pt x="444754" y="333082"/>
                </a:lnTo>
                <a:lnTo>
                  <a:pt x="444754" y="345782"/>
                </a:lnTo>
                <a:lnTo>
                  <a:pt x="495554" y="345782"/>
                </a:lnTo>
                <a:lnTo>
                  <a:pt x="495554" y="333082"/>
                </a:lnTo>
                <a:close/>
              </a:path>
              <a:path w="2967990" h="642620">
                <a:moveTo>
                  <a:pt x="584454" y="333082"/>
                </a:moveTo>
                <a:lnTo>
                  <a:pt x="533654" y="333082"/>
                </a:lnTo>
                <a:lnTo>
                  <a:pt x="533654" y="345782"/>
                </a:lnTo>
                <a:lnTo>
                  <a:pt x="584454" y="345782"/>
                </a:lnTo>
                <a:lnTo>
                  <a:pt x="584454" y="333082"/>
                </a:lnTo>
                <a:close/>
              </a:path>
              <a:path w="2967990" h="642620">
                <a:moveTo>
                  <a:pt x="673354" y="333082"/>
                </a:moveTo>
                <a:lnTo>
                  <a:pt x="622554" y="333082"/>
                </a:lnTo>
                <a:lnTo>
                  <a:pt x="622554" y="345782"/>
                </a:lnTo>
                <a:lnTo>
                  <a:pt x="673354" y="345782"/>
                </a:lnTo>
                <a:lnTo>
                  <a:pt x="673354" y="333082"/>
                </a:lnTo>
                <a:close/>
              </a:path>
              <a:path w="2967990" h="642620">
                <a:moveTo>
                  <a:pt x="762254" y="333082"/>
                </a:moveTo>
                <a:lnTo>
                  <a:pt x="711454" y="333082"/>
                </a:lnTo>
                <a:lnTo>
                  <a:pt x="711454" y="345782"/>
                </a:lnTo>
                <a:lnTo>
                  <a:pt x="762254" y="345782"/>
                </a:lnTo>
                <a:lnTo>
                  <a:pt x="762254" y="333082"/>
                </a:lnTo>
                <a:close/>
              </a:path>
              <a:path w="2967990" h="642620">
                <a:moveTo>
                  <a:pt x="851154" y="333082"/>
                </a:moveTo>
                <a:lnTo>
                  <a:pt x="800354" y="333082"/>
                </a:lnTo>
                <a:lnTo>
                  <a:pt x="800354" y="345782"/>
                </a:lnTo>
                <a:lnTo>
                  <a:pt x="851154" y="345782"/>
                </a:lnTo>
                <a:lnTo>
                  <a:pt x="851154" y="333082"/>
                </a:lnTo>
                <a:close/>
              </a:path>
              <a:path w="2967990" h="642620">
                <a:moveTo>
                  <a:pt x="940054" y="333082"/>
                </a:moveTo>
                <a:lnTo>
                  <a:pt x="889254" y="333082"/>
                </a:lnTo>
                <a:lnTo>
                  <a:pt x="889254" y="345782"/>
                </a:lnTo>
                <a:lnTo>
                  <a:pt x="940054" y="345782"/>
                </a:lnTo>
                <a:lnTo>
                  <a:pt x="940054" y="333082"/>
                </a:lnTo>
                <a:close/>
              </a:path>
              <a:path w="2967990" h="642620">
                <a:moveTo>
                  <a:pt x="1028954" y="333082"/>
                </a:moveTo>
                <a:lnTo>
                  <a:pt x="978154" y="333082"/>
                </a:lnTo>
                <a:lnTo>
                  <a:pt x="978154" y="345782"/>
                </a:lnTo>
                <a:lnTo>
                  <a:pt x="1028954" y="345782"/>
                </a:lnTo>
                <a:lnTo>
                  <a:pt x="1028954" y="333082"/>
                </a:lnTo>
                <a:close/>
              </a:path>
              <a:path w="2967990" h="642620">
                <a:moveTo>
                  <a:pt x="1117854" y="333082"/>
                </a:moveTo>
                <a:lnTo>
                  <a:pt x="1067054" y="333082"/>
                </a:lnTo>
                <a:lnTo>
                  <a:pt x="1067054" y="345782"/>
                </a:lnTo>
                <a:lnTo>
                  <a:pt x="1117854" y="345782"/>
                </a:lnTo>
                <a:lnTo>
                  <a:pt x="1117854" y="333082"/>
                </a:lnTo>
                <a:close/>
              </a:path>
              <a:path w="2967990" h="642620">
                <a:moveTo>
                  <a:pt x="1206754" y="333082"/>
                </a:moveTo>
                <a:lnTo>
                  <a:pt x="1155954" y="333082"/>
                </a:lnTo>
                <a:lnTo>
                  <a:pt x="1155954" y="345782"/>
                </a:lnTo>
                <a:lnTo>
                  <a:pt x="1206754" y="345782"/>
                </a:lnTo>
                <a:lnTo>
                  <a:pt x="1206754" y="333082"/>
                </a:lnTo>
                <a:close/>
              </a:path>
              <a:path w="2967990" h="642620">
                <a:moveTo>
                  <a:pt x="1295654" y="333082"/>
                </a:moveTo>
                <a:lnTo>
                  <a:pt x="1244854" y="333082"/>
                </a:lnTo>
                <a:lnTo>
                  <a:pt x="1244854" y="345782"/>
                </a:lnTo>
                <a:lnTo>
                  <a:pt x="1295654" y="345782"/>
                </a:lnTo>
                <a:lnTo>
                  <a:pt x="1295654" y="333082"/>
                </a:lnTo>
                <a:close/>
              </a:path>
              <a:path w="2967990" h="642620">
                <a:moveTo>
                  <a:pt x="1384554" y="333082"/>
                </a:moveTo>
                <a:lnTo>
                  <a:pt x="1333754" y="333082"/>
                </a:lnTo>
                <a:lnTo>
                  <a:pt x="1333754" y="345782"/>
                </a:lnTo>
                <a:lnTo>
                  <a:pt x="1384554" y="345782"/>
                </a:lnTo>
                <a:lnTo>
                  <a:pt x="1384554" y="333082"/>
                </a:lnTo>
                <a:close/>
              </a:path>
              <a:path w="2967990" h="642620">
                <a:moveTo>
                  <a:pt x="1400048" y="496252"/>
                </a:moveTo>
                <a:lnTo>
                  <a:pt x="1387348" y="496252"/>
                </a:lnTo>
                <a:lnTo>
                  <a:pt x="1387348" y="547052"/>
                </a:lnTo>
                <a:lnTo>
                  <a:pt x="1400048" y="547052"/>
                </a:lnTo>
                <a:lnTo>
                  <a:pt x="1400048" y="496252"/>
                </a:lnTo>
                <a:close/>
              </a:path>
              <a:path w="2967990" h="642620">
                <a:moveTo>
                  <a:pt x="1400048" y="407352"/>
                </a:moveTo>
                <a:lnTo>
                  <a:pt x="1387348" y="407352"/>
                </a:lnTo>
                <a:lnTo>
                  <a:pt x="1387348" y="458152"/>
                </a:lnTo>
                <a:lnTo>
                  <a:pt x="1400048" y="458152"/>
                </a:lnTo>
                <a:lnTo>
                  <a:pt x="1400048" y="407352"/>
                </a:lnTo>
                <a:close/>
              </a:path>
              <a:path w="2967990" h="642620">
                <a:moveTo>
                  <a:pt x="1400048" y="318452"/>
                </a:moveTo>
                <a:lnTo>
                  <a:pt x="1387348" y="318452"/>
                </a:lnTo>
                <a:lnTo>
                  <a:pt x="1387348" y="369252"/>
                </a:lnTo>
                <a:lnTo>
                  <a:pt x="1400048" y="369252"/>
                </a:lnTo>
                <a:lnTo>
                  <a:pt x="1400048" y="318452"/>
                </a:lnTo>
                <a:close/>
              </a:path>
              <a:path w="2967990" h="642620">
                <a:moveTo>
                  <a:pt x="1400048" y="229552"/>
                </a:moveTo>
                <a:lnTo>
                  <a:pt x="1387348" y="229552"/>
                </a:lnTo>
                <a:lnTo>
                  <a:pt x="1387348" y="280352"/>
                </a:lnTo>
                <a:lnTo>
                  <a:pt x="1400048" y="280352"/>
                </a:lnTo>
                <a:lnTo>
                  <a:pt x="1400048" y="229552"/>
                </a:lnTo>
                <a:close/>
              </a:path>
              <a:path w="2967990" h="642620">
                <a:moveTo>
                  <a:pt x="1400048" y="140652"/>
                </a:moveTo>
                <a:lnTo>
                  <a:pt x="1387348" y="140652"/>
                </a:lnTo>
                <a:lnTo>
                  <a:pt x="1387348" y="191452"/>
                </a:lnTo>
                <a:lnTo>
                  <a:pt x="1400048" y="191452"/>
                </a:lnTo>
                <a:lnTo>
                  <a:pt x="1400048" y="140652"/>
                </a:lnTo>
                <a:close/>
              </a:path>
              <a:path w="2967990" h="642620">
                <a:moveTo>
                  <a:pt x="1400048" y="51752"/>
                </a:moveTo>
                <a:lnTo>
                  <a:pt x="1387348" y="51752"/>
                </a:lnTo>
                <a:lnTo>
                  <a:pt x="1387348" y="102552"/>
                </a:lnTo>
                <a:lnTo>
                  <a:pt x="1400048" y="102552"/>
                </a:lnTo>
                <a:lnTo>
                  <a:pt x="1400048" y="51752"/>
                </a:lnTo>
                <a:close/>
              </a:path>
              <a:path w="2967990" h="642620">
                <a:moveTo>
                  <a:pt x="1431671" y="629602"/>
                </a:moveTo>
                <a:lnTo>
                  <a:pt x="1400048" y="629602"/>
                </a:lnTo>
                <a:lnTo>
                  <a:pt x="1400048" y="585152"/>
                </a:lnTo>
                <a:lnTo>
                  <a:pt x="1387348" y="585152"/>
                </a:lnTo>
                <a:lnTo>
                  <a:pt x="1387348" y="635952"/>
                </a:lnTo>
                <a:lnTo>
                  <a:pt x="1393698" y="635952"/>
                </a:lnTo>
                <a:lnTo>
                  <a:pt x="1393698" y="642302"/>
                </a:lnTo>
                <a:lnTo>
                  <a:pt x="1431671" y="642302"/>
                </a:lnTo>
                <a:lnTo>
                  <a:pt x="1431671" y="635952"/>
                </a:lnTo>
                <a:lnTo>
                  <a:pt x="1431671" y="629602"/>
                </a:lnTo>
                <a:close/>
              </a:path>
              <a:path w="2967990" h="642620">
                <a:moveTo>
                  <a:pt x="1437195" y="0"/>
                </a:moveTo>
                <a:lnTo>
                  <a:pt x="1387348" y="0"/>
                </a:lnTo>
                <a:lnTo>
                  <a:pt x="1387348" y="13652"/>
                </a:lnTo>
                <a:lnTo>
                  <a:pt x="1400048" y="13652"/>
                </a:lnTo>
                <a:lnTo>
                  <a:pt x="1400048" y="12700"/>
                </a:lnTo>
                <a:lnTo>
                  <a:pt x="1437195" y="12700"/>
                </a:lnTo>
                <a:lnTo>
                  <a:pt x="1437195" y="6350"/>
                </a:lnTo>
                <a:lnTo>
                  <a:pt x="1437195" y="0"/>
                </a:lnTo>
                <a:close/>
              </a:path>
              <a:path w="2967990" h="642620">
                <a:moveTo>
                  <a:pt x="1520571" y="629602"/>
                </a:moveTo>
                <a:lnTo>
                  <a:pt x="1469771" y="629602"/>
                </a:lnTo>
                <a:lnTo>
                  <a:pt x="1469771" y="642302"/>
                </a:lnTo>
                <a:lnTo>
                  <a:pt x="1520571" y="642302"/>
                </a:lnTo>
                <a:lnTo>
                  <a:pt x="1520571" y="629602"/>
                </a:lnTo>
                <a:close/>
              </a:path>
              <a:path w="2967990" h="642620">
                <a:moveTo>
                  <a:pt x="1526095" y="0"/>
                </a:moveTo>
                <a:lnTo>
                  <a:pt x="1475295" y="0"/>
                </a:lnTo>
                <a:lnTo>
                  <a:pt x="1475295" y="12700"/>
                </a:lnTo>
                <a:lnTo>
                  <a:pt x="1526095" y="12700"/>
                </a:lnTo>
                <a:lnTo>
                  <a:pt x="1526095" y="0"/>
                </a:lnTo>
                <a:close/>
              </a:path>
              <a:path w="2967990" h="642620">
                <a:moveTo>
                  <a:pt x="1609471" y="629602"/>
                </a:moveTo>
                <a:lnTo>
                  <a:pt x="1558671" y="629602"/>
                </a:lnTo>
                <a:lnTo>
                  <a:pt x="1558671" y="642302"/>
                </a:lnTo>
                <a:lnTo>
                  <a:pt x="1609471" y="642302"/>
                </a:lnTo>
                <a:lnTo>
                  <a:pt x="1609471" y="629602"/>
                </a:lnTo>
                <a:close/>
              </a:path>
              <a:path w="2967990" h="642620">
                <a:moveTo>
                  <a:pt x="1614995" y="0"/>
                </a:moveTo>
                <a:lnTo>
                  <a:pt x="1564195" y="0"/>
                </a:lnTo>
                <a:lnTo>
                  <a:pt x="1564195" y="12700"/>
                </a:lnTo>
                <a:lnTo>
                  <a:pt x="1614995" y="12700"/>
                </a:lnTo>
                <a:lnTo>
                  <a:pt x="1614995" y="0"/>
                </a:lnTo>
                <a:close/>
              </a:path>
              <a:path w="2967990" h="642620">
                <a:moveTo>
                  <a:pt x="1698371" y="629602"/>
                </a:moveTo>
                <a:lnTo>
                  <a:pt x="1647571" y="629602"/>
                </a:lnTo>
                <a:lnTo>
                  <a:pt x="1647571" y="642302"/>
                </a:lnTo>
                <a:lnTo>
                  <a:pt x="1698371" y="642302"/>
                </a:lnTo>
                <a:lnTo>
                  <a:pt x="1698371" y="629602"/>
                </a:lnTo>
                <a:close/>
              </a:path>
              <a:path w="2967990" h="642620">
                <a:moveTo>
                  <a:pt x="1703895" y="0"/>
                </a:moveTo>
                <a:lnTo>
                  <a:pt x="1653095" y="0"/>
                </a:lnTo>
                <a:lnTo>
                  <a:pt x="1653095" y="12700"/>
                </a:lnTo>
                <a:lnTo>
                  <a:pt x="1703895" y="12700"/>
                </a:lnTo>
                <a:lnTo>
                  <a:pt x="1703895" y="0"/>
                </a:lnTo>
                <a:close/>
              </a:path>
              <a:path w="2967990" h="642620">
                <a:moveTo>
                  <a:pt x="1787271" y="629602"/>
                </a:moveTo>
                <a:lnTo>
                  <a:pt x="1736471" y="629602"/>
                </a:lnTo>
                <a:lnTo>
                  <a:pt x="1736471" y="642302"/>
                </a:lnTo>
                <a:lnTo>
                  <a:pt x="1787271" y="642302"/>
                </a:lnTo>
                <a:lnTo>
                  <a:pt x="1787271" y="629602"/>
                </a:lnTo>
                <a:close/>
              </a:path>
              <a:path w="2967990" h="642620">
                <a:moveTo>
                  <a:pt x="1792795" y="0"/>
                </a:moveTo>
                <a:lnTo>
                  <a:pt x="1741995" y="0"/>
                </a:lnTo>
                <a:lnTo>
                  <a:pt x="1741995" y="12700"/>
                </a:lnTo>
                <a:lnTo>
                  <a:pt x="1792795" y="12700"/>
                </a:lnTo>
                <a:lnTo>
                  <a:pt x="1792795" y="0"/>
                </a:lnTo>
                <a:close/>
              </a:path>
              <a:path w="2967990" h="642620">
                <a:moveTo>
                  <a:pt x="1876171" y="629602"/>
                </a:moveTo>
                <a:lnTo>
                  <a:pt x="1825371" y="629602"/>
                </a:lnTo>
                <a:lnTo>
                  <a:pt x="1825371" y="642302"/>
                </a:lnTo>
                <a:lnTo>
                  <a:pt x="1876171" y="642302"/>
                </a:lnTo>
                <a:lnTo>
                  <a:pt x="1876171" y="629602"/>
                </a:lnTo>
                <a:close/>
              </a:path>
              <a:path w="2967990" h="642620">
                <a:moveTo>
                  <a:pt x="1881695" y="0"/>
                </a:moveTo>
                <a:lnTo>
                  <a:pt x="1830895" y="0"/>
                </a:lnTo>
                <a:lnTo>
                  <a:pt x="1830895" y="12700"/>
                </a:lnTo>
                <a:lnTo>
                  <a:pt x="1881695" y="12700"/>
                </a:lnTo>
                <a:lnTo>
                  <a:pt x="1881695" y="0"/>
                </a:lnTo>
                <a:close/>
              </a:path>
              <a:path w="2967990" h="642620">
                <a:moveTo>
                  <a:pt x="1965071" y="629602"/>
                </a:moveTo>
                <a:lnTo>
                  <a:pt x="1914271" y="629602"/>
                </a:lnTo>
                <a:lnTo>
                  <a:pt x="1914271" y="642302"/>
                </a:lnTo>
                <a:lnTo>
                  <a:pt x="1965071" y="642302"/>
                </a:lnTo>
                <a:lnTo>
                  <a:pt x="1965071" y="629602"/>
                </a:lnTo>
                <a:close/>
              </a:path>
              <a:path w="2967990" h="642620">
                <a:moveTo>
                  <a:pt x="1970595" y="0"/>
                </a:moveTo>
                <a:lnTo>
                  <a:pt x="1919795" y="0"/>
                </a:lnTo>
                <a:lnTo>
                  <a:pt x="1919795" y="12700"/>
                </a:lnTo>
                <a:lnTo>
                  <a:pt x="1970595" y="12700"/>
                </a:lnTo>
                <a:lnTo>
                  <a:pt x="1970595" y="0"/>
                </a:lnTo>
                <a:close/>
              </a:path>
              <a:path w="2967990" h="642620">
                <a:moveTo>
                  <a:pt x="2053971" y="629602"/>
                </a:moveTo>
                <a:lnTo>
                  <a:pt x="2003171" y="629602"/>
                </a:lnTo>
                <a:lnTo>
                  <a:pt x="2003171" y="642302"/>
                </a:lnTo>
                <a:lnTo>
                  <a:pt x="2053971" y="642302"/>
                </a:lnTo>
                <a:lnTo>
                  <a:pt x="2053971" y="629602"/>
                </a:lnTo>
                <a:close/>
              </a:path>
              <a:path w="2967990" h="642620">
                <a:moveTo>
                  <a:pt x="2059495" y="0"/>
                </a:moveTo>
                <a:lnTo>
                  <a:pt x="2008695" y="0"/>
                </a:lnTo>
                <a:lnTo>
                  <a:pt x="2008695" y="12700"/>
                </a:lnTo>
                <a:lnTo>
                  <a:pt x="2059495" y="12700"/>
                </a:lnTo>
                <a:lnTo>
                  <a:pt x="2059495" y="0"/>
                </a:lnTo>
                <a:close/>
              </a:path>
              <a:path w="2967990" h="642620">
                <a:moveTo>
                  <a:pt x="2142871" y="629602"/>
                </a:moveTo>
                <a:lnTo>
                  <a:pt x="2092071" y="629602"/>
                </a:lnTo>
                <a:lnTo>
                  <a:pt x="2092071" y="642302"/>
                </a:lnTo>
                <a:lnTo>
                  <a:pt x="2142871" y="642302"/>
                </a:lnTo>
                <a:lnTo>
                  <a:pt x="2142871" y="629602"/>
                </a:lnTo>
                <a:close/>
              </a:path>
              <a:path w="2967990" h="642620">
                <a:moveTo>
                  <a:pt x="2148395" y="0"/>
                </a:moveTo>
                <a:lnTo>
                  <a:pt x="2097595" y="0"/>
                </a:lnTo>
                <a:lnTo>
                  <a:pt x="2097595" y="12700"/>
                </a:lnTo>
                <a:lnTo>
                  <a:pt x="2148395" y="12700"/>
                </a:lnTo>
                <a:lnTo>
                  <a:pt x="2148395" y="0"/>
                </a:lnTo>
                <a:close/>
              </a:path>
              <a:path w="2967990" h="642620">
                <a:moveTo>
                  <a:pt x="2231771" y="629602"/>
                </a:moveTo>
                <a:lnTo>
                  <a:pt x="2180971" y="629602"/>
                </a:lnTo>
                <a:lnTo>
                  <a:pt x="2180971" y="642302"/>
                </a:lnTo>
                <a:lnTo>
                  <a:pt x="2231771" y="642302"/>
                </a:lnTo>
                <a:lnTo>
                  <a:pt x="2231771" y="629602"/>
                </a:lnTo>
                <a:close/>
              </a:path>
              <a:path w="2967990" h="642620">
                <a:moveTo>
                  <a:pt x="2237295" y="0"/>
                </a:moveTo>
                <a:lnTo>
                  <a:pt x="2186495" y="0"/>
                </a:lnTo>
                <a:lnTo>
                  <a:pt x="2186495" y="12700"/>
                </a:lnTo>
                <a:lnTo>
                  <a:pt x="2237295" y="12700"/>
                </a:lnTo>
                <a:lnTo>
                  <a:pt x="2237295" y="0"/>
                </a:lnTo>
                <a:close/>
              </a:path>
              <a:path w="2967990" h="642620">
                <a:moveTo>
                  <a:pt x="2320671" y="629602"/>
                </a:moveTo>
                <a:lnTo>
                  <a:pt x="2269871" y="629602"/>
                </a:lnTo>
                <a:lnTo>
                  <a:pt x="2269871" y="642302"/>
                </a:lnTo>
                <a:lnTo>
                  <a:pt x="2320671" y="642302"/>
                </a:lnTo>
                <a:lnTo>
                  <a:pt x="2320671" y="629602"/>
                </a:lnTo>
                <a:close/>
              </a:path>
              <a:path w="2967990" h="642620">
                <a:moveTo>
                  <a:pt x="2326195" y="0"/>
                </a:moveTo>
                <a:lnTo>
                  <a:pt x="2275395" y="0"/>
                </a:lnTo>
                <a:lnTo>
                  <a:pt x="2275395" y="12700"/>
                </a:lnTo>
                <a:lnTo>
                  <a:pt x="2326195" y="12700"/>
                </a:lnTo>
                <a:lnTo>
                  <a:pt x="2326195" y="0"/>
                </a:lnTo>
                <a:close/>
              </a:path>
              <a:path w="2967990" h="642620">
                <a:moveTo>
                  <a:pt x="2409571" y="629602"/>
                </a:moveTo>
                <a:lnTo>
                  <a:pt x="2358771" y="629602"/>
                </a:lnTo>
                <a:lnTo>
                  <a:pt x="2358771" y="642302"/>
                </a:lnTo>
                <a:lnTo>
                  <a:pt x="2409571" y="642302"/>
                </a:lnTo>
                <a:lnTo>
                  <a:pt x="2409571" y="629602"/>
                </a:lnTo>
                <a:close/>
              </a:path>
              <a:path w="2967990" h="642620">
                <a:moveTo>
                  <a:pt x="2415095" y="0"/>
                </a:moveTo>
                <a:lnTo>
                  <a:pt x="2364295" y="0"/>
                </a:lnTo>
                <a:lnTo>
                  <a:pt x="2364295" y="12700"/>
                </a:lnTo>
                <a:lnTo>
                  <a:pt x="2415095" y="12700"/>
                </a:lnTo>
                <a:lnTo>
                  <a:pt x="2415095" y="0"/>
                </a:lnTo>
                <a:close/>
              </a:path>
              <a:path w="2967990" h="642620">
                <a:moveTo>
                  <a:pt x="2498471" y="629602"/>
                </a:moveTo>
                <a:lnTo>
                  <a:pt x="2447671" y="629602"/>
                </a:lnTo>
                <a:lnTo>
                  <a:pt x="2447671" y="642302"/>
                </a:lnTo>
                <a:lnTo>
                  <a:pt x="2498471" y="642302"/>
                </a:lnTo>
                <a:lnTo>
                  <a:pt x="2498471" y="629602"/>
                </a:lnTo>
                <a:close/>
              </a:path>
              <a:path w="2967990" h="642620">
                <a:moveTo>
                  <a:pt x="2503995" y="0"/>
                </a:moveTo>
                <a:lnTo>
                  <a:pt x="2453195" y="0"/>
                </a:lnTo>
                <a:lnTo>
                  <a:pt x="2453195" y="12700"/>
                </a:lnTo>
                <a:lnTo>
                  <a:pt x="2503995" y="12700"/>
                </a:lnTo>
                <a:lnTo>
                  <a:pt x="2503995" y="0"/>
                </a:lnTo>
                <a:close/>
              </a:path>
              <a:path w="2967990" h="642620">
                <a:moveTo>
                  <a:pt x="2587371" y="629602"/>
                </a:moveTo>
                <a:lnTo>
                  <a:pt x="2536571" y="629602"/>
                </a:lnTo>
                <a:lnTo>
                  <a:pt x="2536571" y="642302"/>
                </a:lnTo>
                <a:lnTo>
                  <a:pt x="2587371" y="642302"/>
                </a:lnTo>
                <a:lnTo>
                  <a:pt x="2587371" y="629602"/>
                </a:lnTo>
                <a:close/>
              </a:path>
              <a:path w="2967990" h="642620">
                <a:moveTo>
                  <a:pt x="2592895" y="0"/>
                </a:moveTo>
                <a:lnTo>
                  <a:pt x="2542095" y="0"/>
                </a:lnTo>
                <a:lnTo>
                  <a:pt x="2542095" y="12700"/>
                </a:lnTo>
                <a:lnTo>
                  <a:pt x="2592895" y="12700"/>
                </a:lnTo>
                <a:lnTo>
                  <a:pt x="2592895" y="0"/>
                </a:lnTo>
                <a:close/>
              </a:path>
              <a:path w="2967990" h="642620">
                <a:moveTo>
                  <a:pt x="2676271" y="629602"/>
                </a:moveTo>
                <a:lnTo>
                  <a:pt x="2625471" y="629602"/>
                </a:lnTo>
                <a:lnTo>
                  <a:pt x="2625471" y="642302"/>
                </a:lnTo>
                <a:lnTo>
                  <a:pt x="2676271" y="642302"/>
                </a:lnTo>
                <a:lnTo>
                  <a:pt x="2676271" y="629602"/>
                </a:lnTo>
                <a:close/>
              </a:path>
              <a:path w="2967990" h="642620">
                <a:moveTo>
                  <a:pt x="2681795" y="0"/>
                </a:moveTo>
                <a:lnTo>
                  <a:pt x="2630995" y="0"/>
                </a:lnTo>
                <a:lnTo>
                  <a:pt x="2630995" y="12700"/>
                </a:lnTo>
                <a:lnTo>
                  <a:pt x="2681795" y="12700"/>
                </a:lnTo>
                <a:lnTo>
                  <a:pt x="2681795" y="0"/>
                </a:lnTo>
                <a:close/>
              </a:path>
              <a:path w="2967990" h="642620">
                <a:moveTo>
                  <a:pt x="2765171" y="629602"/>
                </a:moveTo>
                <a:lnTo>
                  <a:pt x="2714371" y="629602"/>
                </a:lnTo>
                <a:lnTo>
                  <a:pt x="2714371" y="642302"/>
                </a:lnTo>
                <a:lnTo>
                  <a:pt x="2765171" y="642302"/>
                </a:lnTo>
                <a:lnTo>
                  <a:pt x="2765171" y="629602"/>
                </a:lnTo>
                <a:close/>
              </a:path>
              <a:path w="2967990" h="642620">
                <a:moveTo>
                  <a:pt x="2770695" y="0"/>
                </a:moveTo>
                <a:lnTo>
                  <a:pt x="2719895" y="0"/>
                </a:lnTo>
                <a:lnTo>
                  <a:pt x="2719895" y="12700"/>
                </a:lnTo>
                <a:lnTo>
                  <a:pt x="2770695" y="12700"/>
                </a:lnTo>
                <a:lnTo>
                  <a:pt x="2770695" y="0"/>
                </a:lnTo>
                <a:close/>
              </a:path>
              <a:path w="2967990" h="642620">
                <a:moveTo>
                  <a:pt x="2854071" y="629602"/>
                </a:moveTo>
                <a:lnTo>
                  <a:pt x="2803271" y="629602"/>
                </a:lnTo>
                <a:lnTo>
                  <a:pt x="2803271" y="642302"/>
                </a:lnTo>
                <a:lnTo>
                  <a:pt x="2854071" y="642302"/>
                </a:lnTo>
                <a:lnTo>
                  <a:pt x="2854071" y="629602"/>
                </a:lnTo>
                <a:close/>
              </a:path>
              <a:path w="2967990" h="642620">
                <a:moveTo>
                  <a:pt x="2859595" y="0"/>
                </a:moveTo>
                <a:lnTo>
                  <a:pt x="2808795" y="0"/>
                </a:lnTo>
                <a:lnTo>
                  <a:pt x="2808795" y="12700"/>
                </a:lnTo>
                <a:lnTo>
                  <a:pt x="2859595" y="12700"/>
                </a:lnTo>
                <a:lnTo>
                  <a:pt x="2859595" y="0"/>
                </a:lnTo>
                <a:close/>
              </a:path>
              <a:path w="2967990" h="642620">
                <a:moveTo>
                  <a:pt x="2942971" y="629602"/>
                </a:moveTo>
                <a:lnTo>
                  <a:pt x="2892171" y="629602"/>
                </a:lnTo>
                <a:lnTo>
                  <a:pt x="2892171" y="642302"/>
                </a:lnTo>
                <a:lnTo>
                  <a:pt x="2942971" y="642302"/>
                </a:lnTo>
                <a:lnTo>
                  <a:pt x="2942971" y="629602"/>
                </a:lnTo>
                <a:close/>
              </a:path>
              <a:path w="2967990" h="642620">
                <a:moveTo>
                  <a:pt x="2948495" y="0"/>
                </a:moveTo>
                <a:lnTo>
                  <a:pt x="2897695" y="0"/>
                </a:lnTo>
                <a:lnTo>
                  <a:pt x="2897695" y="12700"/>
                </a:lnTo>
                <a:lnTo>
                  <a:pt x="2948495" y="12700"/>
                </a:lnTo>
                <a:lnTo>
                  <a:pt x="2948495" y="0"/>
                </a:lnTo>
                <a:close/>
              </a:path>
              <a:path w="2967990" h="642620">
                <a:moveTo>
                  <a:pt x="2967482" y="565213"/>
                </a:moveTo>
                <a:lnTo>
                  <a:pt x="2954782" y="565213"/>
                </a:lnTo>
                <a:lnTo>
                  <a:pt x="2954782" y="616013"/>
                </a:lnTo>
                <a:lnTo>
                  <a:pt x="2967482" y="616013"/>
                </a:lnTo>
                <a:lnTo>
                  <a:pt x="2967482" y="565213"/>
                </a:lnTo>
                <a:close/>
              </a:path>
              <a:path w="2967990" h="642620">
                <a:moveTo>
                  <a:pt x="2967482" y="476313"/>
                </a:moveTo>
                <a:lnTo>
                  <a:pt x="2954782" y="476313"/>
                </a:lnTo>
                <a:lnTo>
                  <a:pt x="2954782" y="527113"/>
                </a:lnTo>
                <a:lnTo>
                  <a:pt x="2967482" y="527113"/>
                </a:lnTo>
                <a:lnTo>
                  <a:pt x="2967482" y="476313"/>
                </a:lnTo>
                <a:close/>
              </a:path>
              <a:path w="2967990" h="642620">
                <a:moveTo>
                  <a:pt x="2967482" y="387413"/>
                </a:moveTo>
                <a:lnTo>
                  <a:pt x="2954782" y="387413"/>
                </a:lnTo>
                <a:lnTo>
                  <a:pt x="2954782" y="438213"/>
                </a:lnTo>
                <a:lnTo>
                  <a:pt x="2967482" y="438213"/>
                </a:lnTo>
                <a:lnTo>
                  <a:pt x="2967482" y="387413"/>
                </a:lnTo>
                <a:close/>
              </a:path>
              <a:path w="2967990" h="642620">
                <a:moveTo>
                  <a:pt x="2967482" y="298513"/>
                </a:moveTo>
                <a:lnTo>
                  <a:pt x="2954782" y="298513"/>
                </a:lnTo>
                <a:lnTo>
                  <a:pt x="2954782" y="349313"/>
                </a:lnTo>
                <a:lnTo>
                  <a:pt x="2967482" y="349313"/>
                </a:lnTo>
                <a:lnTo>
                  <a:pt x="2967482" y="298513"/>
                </a:lnTo>
                <a:close/>
              </a:path>
              <a:path w="2967990" h="642620">
                <a:moveTo>
                  <a:pt x="2967482" y="209613"/>
                </a:moveTo>
                <a:lnTo>
                  <a:pt x="2954782" y="209613"/>
                </a:lnTo>
                <a:lnTo>
                  <a:pt x="2954782" y="260413"/>
                </a:lnTo>
                <a:lnTo>
                  <a:pt x="2967482" y="260413"/>
                </a:lnTo>
                <a:lnTo>
                  <a:pt x="2967482" y="209613"/>
                </a:lnTo>
                <a:close/>
              </a:path>
              <a:path w="2967990" h="642620">
                <a:moveTo>
                  <a:pt x="2967482" y="120713"/>
                </a:moveTo>
                <a:lnTo>
                  <a:pt x="2954782" y="120713"/>
                </a:lnTo>
                <a:lnTo>
                  <a:pt x="2954782" y="171513"/>
                </a:lnTo>
                <a:lnTo>
                  <a:pt x="2967482" y="171513"/>
                </a:lnTo>
                <a:lnTo>
                  <a:pt x="2967482" y="120713"/>
                </a:lnTo>
                <a:close/>
              </a:path>
              <a:path w="2967990" h="642620">
                <a:moveTo>
                  <a:pt x="2967482" y="31813"/>
                </a:moveTo>
                <a:lnTo>
                  <a:pt x="2954782" y="31813"/>
                </a:lnTo>
                <a:lnTo>
                  <a:pt x="2954782" y="82613"/>
                </a:lnTo>
                <a:lnTo>
                  <a:pt x="2967482" y="82613"/>
                </a:lnTo>
                <a:lnTo>
                  <a:pt x="2967482" y="31813"/>
                </a:lnTo>
                <a:close/>
              </a:path>
            </a:pathLst>
          </a:custGeom>
          <a:solidFill>
            <a:srgbClr val="8FA7C4"/>
          </a:solidFill>
          <a:ln>
            <a:solidFill>
              <a:schemeClr val="bg1"/>
            </a:solidFill>
          </a:ln>
        </p:spPr>
        <p:txBody>
          <a:bodyPr wrap="square" lIns="0" tIns="0" rIns="0" bIns="0" rtlCol="0"/>
          <a:lstStyle/>
          <a:p>
            <a:endParaRPr/>
          </a:p>
        </p:txBody>
      </p:sp>
      <p:sp>
        <p:nvSpPr>
          <p:cNvPr id="26" name="object 26"/>
          <p:cNvSpPr txBox="1"/>
          <p:nvPr/>
        </p:nvSpPr>
        <p:spPr>
          <a:xfrm>
            <a:off x="8986587" y="2108200"/>
            <a:ext cx="1442085" cy="617220"/>
          </a:xfrm>
          <a:prstGeom prst="rect">
            <a:avLst/>
          </a:prstGeom>
          <a:ln>
            <a:solidFill>
              <a:schemeClr val="bg1"/>
            </a:solidFill>
          </a:ln>
        </p:spPr>
        <p:txBody>
          <a:bodyPr vert="horz" wrap="square" lIns="0" tIns="13970" rIns="0" bIns="0" rtlCol="0">
            <a:spAutoFit/>
          </a:bodyPr>
          <a:lstStyle/>
          <a:p>
            <a:pPr marL="12700" marR="5080" algn="ctr">
              <a:lnSpc>
                <a:spcPct val="99400"/>
              </a:lnSpc>
              <a:spcBef>
                <a:spcPts val="110"/>
              </a:spcBef>
            </a:pPr>
            <a:r>
              <a:rPr sz="1300" dirty="0">
                <a:solidFill>
                  <a:srgbClr val="FFFFFF"/>
                </a:solidFill>
                <a:latin typeface="Arial"/>
                <a:cs typeface="Arial"/>
              </a:rPr>
              <a:t>M</a:t>
            </a:r>
            <a:r>
              <a:rPr sz="1300" spc="-70" dirty="0">
                <a:solidFill>
                  <a:srgbClr val="FFFFFF"/>
                </a:solidFill>
                <a:latin typeface="Arial"/>
                <a:cs typeface="Arial"/>
              </a:rPr>
              <a:t>F</a:t>
            </a:r>
            <a:r>
              <a:rPr sz="1300" dirty="0">
                <a:solidFill>
                  <a:srgbClr val="FFFFFF"/>
                </a:solidFill>
                <a:latin typeface="Arial"/>
                <a:cs typeface="Arial"/>
              </a:rPr>
              <a:t>A</a:t>
            </a:r>
            <a:r>
              <a:rPr sz="1300" spc="-75" dirty="0">
                <a:solidFill>
                  <a:srgbClr val="FFFFFF"/>
                </a:solidFill>
                <a:latin typeface="Arial"/>
                <a:cs typeface="Arial"/>
              </a:rPr>
              <a:t> </a:t>
            </a:r>
            <a:r>
              <a:rPr sz="1300" dirty="0">
                <a:solidFill>
                  <a:srgbClr val="FFFFFF"/>
                </a:solidFill>
                <a:latin typeface="Arial"/>
                <a:cs typeface="Arial"/>
              </a:rPr>
              <a:t>protect</a:t>
            </a:r>
            <a:r>
              <a:rPr sz="1300" spc="-5" dirty="0">
                <a:solidFill>
                  <a:srgbClr val="FFFFFF"/>
                </a:solidFill>
                <a:latin typeface="Arial"/>
                <a:cs typeface="Arial"/>
              </a:rPr>
              <a:t>i</a:t>
            </a:r>
            <a:r>
              <a:rPr sz="1300" dirty="0">
                <a:solidFill>
                  <a:srgbClr val="FFFFFF"/>
                </a:solidFill>
                <a:latin typeface="Arial"/>
                <a:cs typeface="Arial"/>
              </a:rPr>
              <a:t>on can  be added to </a:t>
            </a:r>
            <a:r>
              <a:rPr sz="1300" spc="-5" dirty="0">
                <a:solidFill>
                  <a:srgbClr val="FFFFFF"/>
                </a:solidFill>
                <a:latin typeface="Arial"/>
                <a:cs typeface="Arial"/>
              </a:rPr>
              <a:t>API </a:t>
            </a:r>
            <a:r>
              <a:rPr sz="1300" dirty="0">
                <a:solidFill>
                  <a:srgbClr val="FFFFFF"/>
                </a:solidFill>
                <a:latin typeface="Arial"/>
                <a:cs typeface="Arial"/>
              </a:rPr>
              <a:t> </a:t>
            </a:r>
            <a:r>
              <a:rPr sz="1300" spc="-5" dirty="0">
                <a:solidFill>
                  <a:srgbClr val="FFFFFF"/>
                </a:solidFill>
                <a:latin typeface="Arial"/>
                <a:cs typeface="Arial"/>
              </a:rPr>
              <a:t>operations</a:t>
            </a:r>
            <a:endParaRPr sz="1300">
              <a:latin typeface="Arial"/>
              <a:cs typeface="Arial"/>
            </a:endParaRPr>
          </a:p>
        </p:txBody>
      </p:sp>
      <p:sp>
        <p:nvSpPr>
          <p:cNvPr id="27" name="object 27"/>
          <p:cNvSpPr/>
          <p:nvPr/>
        </p:nvSpPr>
        <p:spPr>
          <a:xfrm>
            <a:off x="8900322" y="2002194"/>
            <a:ext cx="1580515" cy="788035"/>
          </a:xfrm>
          <a:custGeom>
            <a:avLst/>
            <a:gdLst/>
            <a:ahLst/>
            <a:cxnLst/>
            <a:rect l="l" t="t" r="r" b="b"/>
            <a:pathLst>
              <a:path w="1580515" h="788035">
                <a:moveTo>
                  <a:pt x="12700" y="730722"/>
                </a:moveTo>
                <a:lnTo>
                  <a:pt x="0" y="730722"/>
                </a:lnTo>
                <a:lnTo>
                  <a:pt x="0" y="781522"/>
                </a:lnTo>
                <a:lnTo>
                  <a:pt x="12700" y="781522"/>
                </a:lnTo>
                <a:lnTo>
                  <a:pt x="12700" y="730722"/>
                </a:lnTo>
                <a:close/>
              </a:path>
              <a:path w="1580515" h="788035">
                <a:moveTo>
                  <a:pt x="12700" y="641822"/>
                </a:moveTo>
                <a:lnTo>
                  <a:pt x="0" y="641822"/>
                </a:lnTo>
                <a:lnTo>
                  <a:pt x="0" y="692622"/>
                </a:lnTo>
                <a:lnTo>
                  <a:pt x="12700" y="692622"/>
                </a:lnTo>
                <a:lnTo>
                  <a:pt x="12700" y="641822"/>
                </a:lnTo>
                <a:close/>
              </a:path>
              <a:path w="1580515" h="788035">
                <a:moveTo>
                  <a:pt x="12700" y="552922"/>
                </a:moveTo>
                <a:lnTo>
                  <a:pt x="0" y="552922"/>
                </a:lnTo>
                <a:lnTo>
                  <a:pt x="0" y="603722"/>
                </a:lnTo>
                <a:lnTo>
                  <a:pt x="12700" y="603722"/>
                </a:lnTo>
                <a:lnTo>
                  <a:pt x="12700" y="552922"/>
                </a:lnTo>
                <a:close/>
              </a:path>
              <a:path w="1580515" h="788035">
                <a:moveTo>
                  <a:pt x="12700" y="464022"/>
                </a:moveTo>
                <a:lnTo>
                  <a:pt x="0" y="464022"/>
                </a:lnTo>
                <a:lnTo>
                  <a:pt x="0" y="514822"/>
                </a:lnTo>
                <a:lnTo>
                  <a:pt x="12700" y="514822"/>
                </a:lnTo>
                <a:lnTo>
                  <a:pt x="12700" y="464022"/>
                </a:lnTo>
                <a:close/>
              </a:path>
              <a:path w="1580515" h="788035">
                <a:moveTo>
                  <a:pt x="12700" y="375122"/>
                </a:moveTo>
                <a:lnTo>
                  <a:pt x="0" y="375122"/>
                </a:lnTo>
                <a:lnTo>
                  <a:pt x="0" y="425922"/>
                </a:lnTo>
                <a:lnTo>
                  <a:pt x="12700" y="425922"/>
                </a:lnTo>
                <a:lnTo>
                  <a:pt x="12700" y="375122"/>
                </a:lnTo>
                <a:close/>
              </a:path>
              <a:path w="1580515" h="788035">
                <a:moveTo>
                  <a:pt x="12700" y="286222"/>
                </a:moveTo>
                <a:lnTo>
                  <a:pt x="0" y="286222"/>
                </a:lnTo>
                <a:lnTo>
                  <a:pt x="0" y="337022"/>
                </a:lnTo>
                <a:lnTo>
                  <a:pt x="12700" y="337022"/>
                </a:lnTo>
                <a:lnTo>
                  <a:pt x="12700" y="286222"/>
                </a:lnTo>
                <a:close/>
              </a:path>
              <a:path w="1580515" h="788035">
                <a:moveTo>
                  <a:pt x="12700" y="197322"/>
                </a:moveTo>
                <a:lnTo>
                  <a:pt x="0" y="197322"/>
                </a:lnTo>
                <a:lnTo>
                  <a:pt x="0" y="248122"/>
                </a:lnTo>
                <a:lnTo>
                  <a:pt x="12700" y="248122"/>
                </a:lnTo>
                <a:lnTo>
                  <a:pt x="12700" y="197322"/>
                </a:lnTo>
                <a:close/>
              </a:path>
              <a:path w="1580515" h="788035">
                <a:moveTo>
                  <a:pt x="12700" y="108422"/>
                </a:moveTo>
                <a:lnTo>
                  <a:pt x="0" y="108422"/>
                </a:lnTo>
                <a:lnTo>
                  <a:pt x="0" y="159222"/>
                </a:lnTo>
                <a:lnTo>
                  <a:pt x="12700" y="159222"/>
                </a:lnTo>
                <a:lnTo>
                  <a:pt x="12700" y="108422"/>
                </a:lnTo>
                <a:close/>
              </a:path>
              <a:path w="1580515" h="788035">
                <a:moveTo>
                  <a:pt x="12700" y="19522"/>
                </a:moveTo>
                <a:lnTo>
                  <a:pt x="0" y="19522"/>
                </a:lnTo>
                <a:lnTo>
                  <a:pt x="0" y="70322"/>
                </a:lnTo>
                <a:lnTo>
                  <a:pt x="12700" y="70322"/>
                </a:lnTo>
                <a:lnTo>
                  <a:pt x="12700" y="19522"/>
                </a:lnTo>
                <a:close/>
              </a:path>
              <a:path w="1580515" h="788035">
                <a:moveTo>
                  <a:pt x="82077" y="0"/>
                </a:moveTo>
                <a:lnTo>
                  <a:pt x="31277" y="0"/>
                </a:lnTo>
                <a:lnTo>
                  <a:pt x="31277" y="12700"/>
                </a:lnTo>
                <a:lnTo>
                  <a:pt x="82077" y="12700"/>
                </a:lnTo>
                <a:lnTo>
                  <a:pt x="82077" y="0"/>
                </a:lnTo>
                <a:close/>
              </a:path>
              <a:path w="1580515" h="788035">
                <a:moveTo>
                  <a:pt x="170977" y="0"/>
                </a:moveTo>
                <a:lnTo>
                  <a:pt x="120177" y="0"/>
                </a:lnTo>
                <a:lnTo>
                  <a:pt x="120177" y="12700"/>
                </a:lnTo>
                <a:lnTo>
                  <a:pt x="170977" y="12700"/>
                </a:lnTo>
                <a:lnTo>
                  <a:pt x="170977" y="0"/>
                </a:lnTo>
                <a:close/>
              </a:path>
              <a:path w="1580515" h="788035">
                <a:moveTo>
                  <a:pt x="259877" y="0"/>
                </a:moveTo>
                <a:lnTo>
                  <a:pt x="209077" y="0"/>
                </a:lnTo>
                <a:lnTo>
                  <a:pt x="209077" y="12700"/>
                </a:lnTo>
                <a:lnTo>
                  <a:pt x="259877" y="12700"/>
                </a:lnTo>
                <a:lnTo>
                  <a:pt x="259877" y="0"/>
                </a:lnTo>
                <a:close/>
              </a:path>
              <a:path w="1580515" h="788035">
                <a:moveTo>
                  <a:pt x="348777" y="0"/>
                </a:moveTo>
                <a:lnTo>
                  <a:pt x="297977" y="0"/>
                </a:lnTo>
                <a:lnTo>
                  <a:pt x="297977" y="12700"/>
                </a:lnTo>
                <a:lnTo>
                  <a:pt x="348777" y="12700"/>
                </a:lnTo>
                <a:lnTo>
                  <a:pt x="348777" y="0"/>
                </a:lnTo>
                <a:close/>
              </a:path>
              <a:path w="1580515" h="788035">
                <a:moveTo>
                  <a:pt x="437677" y="0"/>
                </a:moveTo>
                <a:lnTo>
                  <a:pt x="386877" y="0"/>
                </a:lnTo>
                <a:lnTo>
                  <a:pt x="386877" y="12700"/>
                </a:lnTo>
                <a:lnTo>
                  <a:pt x="437677" y="12700"/>
                </a:lnTo>
                <a:lnTo>
                  <a:pt x="437677" y="0"/>
                </a:lnTo>
                <a:close/>
              </a:path>
              <a:path w="1580515" h="788035">
                <a:moveTo>
                  <a:pt x="526577" y="0"/>
                </a:moveTo>
                <a:lnTo>
                  <a:pt x="475777" y="0"/>
                </a:lnTo>
                <a:lnTo>
                  <a:pt x="475777" y="12700"/>
                </a:lnTo>
                <a:lnTo>
                  <a:pt x="526577" y="12700"/>
                </a:lnTo>
                <a:lnTo>
                  <a:pt x="526577" y="0"/>
                </a:lnTo>
                <a:close/>
              </a:path>
              <a:path w="1580515" h="788035">
                <a:moveTo>
                  <a:pt x="615477" y="0"/>
                </a:moveTo>
                <a:lnTo>
                  <a:pt x="564677" y="0"/>
                </a:lnTo>
                <a:lnTo>
                  <a:pt x="564677" y="12700"/>
                </a:lnTo>
                <a:lnTo>
                  <a:pt x="615477" y="12700"/>
                </a:lnTo>
                <a:lnTo>
                  <a:pt x="615477" y="0"/>
                </a:lnTo>
                <a:close/>
              </a:path>
              <a:path w="1580515" h="788035">
                <a:moveTo>
                  <a:pt x="704377" y="0"/>
                </a:moveTo>
                <a:lnTo>
                  <a:pt x="653577" y="0"/>
                </a:lnTo>
                <a:lnTo>
                  <a:pt x="653577" y="12700"/>
                </a:lnTo>
                <a:lnTo>
                  <a:pt x="704377" y="12700"/>
                </a:lnTo>
                <a:lnTo>
                  <a:pt x="704377" y="0"/>
                </a:lnTo>
                <a:close/>
              </a:path>
              <a:path w="1580515" h="788035">
                <a:moveTo>
                  <a:pt x="793277" y="0"/>
                </a:moveTo>
                <a:lnTo>
                  <a:pt x="742477" y="0"/>
                </a:lnTo>
                <a:lnTo>
                  <a:pt x="742477" y="12700"/>
                </a:lnTo>
                <a:lnTo>
                  <a:pt x="793277" y="12700"/>
                </a:lnTo>
                <a:lnTo>
                  <a:pt x="793277" y="0"/>
                </a:lnTo>
                <a:close/>
              </a:path>
              <a:path w="1580515" h="788035">
                <a:moveTo>
                  <a:pt x="882177" y="0"/>
                </a:moveTo>
                <a:lnTo>
                  <a:pt x="831377" y="0"/>
                </a:lnTo>
                <a:lnTo>
                  <a:pt x="831377" y="12700"/>
                </a:lnTo>
                <a:lnTo>
                  <a:pt x="882177" y="12700"/>
                </a:lnTo>
                <a:lnTo>
                  <a:pt x="882177" y="0"/>
                </a:lnTo>
                <a:close/>
              </a:path>
              <a:path w="1580515" h="788035">
                <a:moveTo>
                  <a:pt x="971077" y="0"/>
                </a:moveTo>
                <a:lnTo>
                  <a:pt x="920277" y="0"/>
                </a:lnTo>
                <a:lnTo>
                  <a:pt x="920277" y="12700"/>
                </a:lnTo>
                <a:lnTo>
                  <a:pt x="971077" y="12700"/>
                </a:lnTo>
                <a:lnTo>
                  <a:pt x="971077" y="0"/>
                </a:lnTo>
                <a:close/>
              </a:path>
              <a:path w="1580515" h="788035">
                <a:moveTo>
                  <a:pt x="1059977" y="0"/>
                </a:moveTo>
                <a:lnTo>
                  <a:pt x="1009177" y="0"/>
                </a:lnTo>
                <a:lnTo>
                  <a:pt x="1009177" y="12700"/>
                </a:lnTo>
                <a:lnTo>
                  <a:pt x="1059977" y="12700"/>
                </a:lnTo>
                <a:lnTo>
                  <a:pt x="1059977" y="0"/>
                </a:lnTo>
                <a:close/>
              </a:path>
              <a:path w="1580515" h="788035">
                <a:moveTo>
                  <a:pt x="1148877" y="0"/>
                </a:moveTo>
                <a:lnTo>
                  <a:pt x="1098077" y="0"/>
                </a:lnTo>
                <a:lnTo>
                  <a:pt x="1098077" y="12700"/>
                </a:lnTo>
                <a:lnTo>
                  <a:pt x="1148877" y="12700"/>
                </a:lnTo>
                <a:lnTo>
                  <a:pt x="1148877" y="0"/>
                </a:lnTo>
                <a:close/>
              </a:path>
              <a:path w="1580515" h="788035">
                <a:moveTo>
                  <a:pt x="1237777" y="0"/>
                </a:moveTo>
                <a:lnTo>
                  <a:pt x="1186977" y="0"/>
                </a:lnTo>
                <a:lnTo>
                  <a:pt x="1186977" y="12700"/>
                </a:lnTo>
                <a:lnTo>
                  <a:pt x="1237777" y="12700"/>
                </a:lnTo>
                <a:lnTo>
                  <a:pt x="1237777" y="0"/>
                </a:lnTo>
                <a:close/>
              </a:path>
              <a:path w="1580515" h="788035">
                <a:moveTo>
                  <a:pt x="1326677" y="0"/>
                </a:moveTo>
                <a:lnTo>
                  <a:pt x="1275877" y="0"/>
                </a:lnTo>
                <a:lnTo>
                  <a:pt x="1275877" y="12700"/>
                </a:lnTo>
                <a:lnTo>
                  <a:pt x="1326677" y="12700"/>
                </a:lnTo>
                <a:lnTo>
                  <a:pt x="1326677" y="0"/>
                </a:lnTo>
                <a:close/>
              </a:path>
              <a:path w="1580515" h="788035">
                <a:moveTo>
                  <a:pt x="1415577" y="0"/>
                </a:moveTo>
                <a:lnTo>
                  <a:pt x="1364777" y="0"/>
                </a:lnTo>
                <a:lnTo>
                  <a:pt x="1364777" y="12700"/>
                </a:lnTo>
                <a:lnTo>
                  <a:pt x="1415577" y="12700"/>
                </a:lnTo>
                <a:lnTo>
                  <a:pt x="1415577" y="0"/>
                </a:lnTo>
                <a:close/>
              </a:path>
              <a:path w="1580515" h="788035">
                <a:moveTo>
                  <a:pt x="1504477" y="0"/>
                </a:moveTo>
                <a:lnTo>
                  <a:pt x="1453677" y="0"/>
                </a:lnTo>
                <a:lnTo>
                  <a:pt x="1453677" y="12700"/>
                </a:lnTo>
                <a:lnTo>
                  <a:pt x="1504477" y="12700"/>
                </a:lnTo>
                <a:lnTo>
                  <a:pt x="1504477" y="0"/>
                </a:lnTo>
                <a:close/>
              </a:path>
              <a:path w="1580515" h="788035">
                <a:moveTo>
                  <a:pt x="1567430" y="6350"/>
                </a:moveTo>
                <a:lnTo>
                  <a:pt x="1567430" y="25946"/>
                </a:lnTo>
                <a:lnTo>
                  <a:pt x="1580130" y="25946"/>
                </a:lnTo>
                <a:lnTo>
                  <a:pt x="1580130" y="12700"/>
                </a:lnTo>
                <a:lnTo>
                  <a:pt x="1573780" y="12700"/>
                </a:lnTo>
                <a:lnTo>
                  <a:pt x="1567430" y="6350"/>
                </a:lnTo>
                <a:close/>
              </a:path>
              <a:path w="1580515" h="788035">
                <a:moveTo>
                  <a:pt x="1580130" y="0"/>
                </a:moveTo>
                <a:lnTo>
                  <a:pt x="1542577" y="0"/>
                </a:lnTo>
                <a:lnTo>
                  <a:pt x="1542577" y="12700"/>
                </a:lnTo>
                <a:lnTo>
                  <a:pt x="1567430" y="12700"/>
                </a:lnTo>
                <a:lnTo>
                  <a:pt x="1567430" y="6350"/>
                </a:lnTo>
                <a:lnTo>
                  <a:pt x="1580130" y="6350"/>
                </a:lnTo>
                <a:lnTo>
                  <a:pt x="1580130" y="0"/>
                </a:lnTo>
                <a:close/>
              </a:path>
              <a:path w="1580515" h="788035">
                <a:moveTo>
                  <a:pt x="1580130" y="6350"/>
                </a:moveTo>
                <a:lnTo>
                  <a:pt x="1567430" y="6350"/>
                </a:lnTo>
                <a:lnTo>
                  <a:pt x="1573780" y="12700"/>
                </a:lnTo>
                <a:lnTo>
                  <a:pt x="1580130" y="12700"/>
                </a:lnTo>
                <a:lnTo>
                  <a:pt x="1580130" y="6350"/>
                </a:lnTo>
                <a:close/>
              </a:path>
              <a:path w="1580515" h="788035">
                <a:moveTo>
                  <a:pt x="1580130" y="64046"/>
                </a:moveTo>
                <a:lnTo>
                  <a:pt x="1567430" y="64046"/>
                </a:lnTo>
                <a:lnTo>
                  <a:pt x="1567430" y="114846"/>
                </a:lnTo>
                <a:lnTo>
                  <a:pt x="1580130" y="114846"/>
                </a:lnTo>
                <a:lnTo>
                  <a:pt x="1580130" y="64046"/>
                </a:lnTo>
                <a:close/>
              </a:path>
              <a:path w="1580515" h="788035">
                <a:moveTo>
                  <a:pt x="1580130" y="152946"/>
                </a:moveTo>
                <a:lnTo>
                  <a:pt x="1567430" y="152946"/>
                </a:lnTo>
                <a:lnTo>
                  <a:pt x="1567430" y="203746"/>
                </a:lnTo>
                <a:lnTo>
                  <a:pt x="1580130" y="203746"/>
                </a:lnTo>
                <a:lnTo>
                  <a:pt x="1580130" y="152946"/>
                </a:lnTo>
                <a:close/>
              </a:path>
              <a:path w="1580515" h="788035">
                <a:moveTo>
                  <a:pt x="1580130" y="241846"/>
                </a:moveTo>
                <a:lnTo>
                  <a:pt x="1567430" y="241846"/>
                </a:lnTo>
                <a:lnTo>
                  <a:pt x="1567430" y="292646"/>
                </a:lnTo>
                <a:lnTo>
                  <a:pt x="1580130" y="292646"/>
                </a:lnTo>
                <a:lnTo>
                  <a:pt x="1580130" y="241846"/>
                </a:lnTo>
                <a:close/>
              </a:path>
              <a:path w="1580515" h="788035">
                <a:moveTo>
                  <a:pt x="1580130" y="330746"/>
                </a:moveTo>
                <a:lnTo>
                  <a:pt x="1567430" y="330746"/>
                </a:lnTo>
                <a:lnTo>
                  <a:pt x="1567430" y="381546"/>
                </a:lnTo>
                <a:lnTo>
                  <a:pt x="1580130" y="381546"/>
                </a:lnTo>
                <a:lnTo>
                  <a:pt x="1580130" y="330746"/>
                </a:lnTo>
                <a:close/>
              </a:path>
              <a:path w="1580515" h="788035">
                <a:moveTo>
                  <a:pt x="1580130" y="419646"/>
                </a:moveTo>
                <a:lnTo>
                  <a:pt x="1567430" y="419646"/>
                </a:lnTo>
                <a:lnTo>
                  <a:pt x="1567430" y="470446"/>
                </a:lnTo>
                <a:lnTo>
                  <a:pt x="1580130" y="470446"/>
                </a:lnTo>
                <a:lnTo>
                  <a:pt x="1580130" y="419646"/>
                </a:lnTo>
                <a:close/>
              </a:path>
              <a:path w="1580515" h="788035">
                <a:moveTo>
                  <a:pt x="1580130" y="508546"/>
                </a:moveTo>
                <a:lnTo>
                  <a:pt x="1567430" y="508546"/>
                </a:lnTo>
                <a:lnTo>
                  <a:pt x="1567430" y="559346"/>
                </a:lnTo>
                <a:lnTo>
                  <a:pt x="1580130" y="559346"/>
                </a:lnTo>
                <a:lnTo>
                  <a:pt x="1580130" y="508546"/>
                </a:lnTo>
                <a:close/>
              </a:path>
              <a:path w="1580515" h="788035">
                <a:moveTo>
                  <a:pt x="1580130" y="597446"/>
                </a:moveTo>
                <a:lnTo>
                  <a:pt x="1567430" y="597446"/>
                </a:lnTo>
                <a:lnTo>
                  <a:pt x="1567430" y="648246"/>
                </a:lnTo>
                <a:lnTo>
                  <a:pt x="1580130" y="648246"/>
                </a:lnTo>
                <a:lnTo>
                  <a:pt x="1580130" y="597446"/>
                </a:lnTo>
                <a:close/>
              </a:path>
              <a:path w="1580515" h="788035">
                <a:moveTo>
                  <a:pt x="1580130" y="686346"/>
                </a:moveTo>
                <a:lnTo>
                  <a:pt x="1567430" y="686346"/>
                </a:lnTo>
                <a:lnTo>
                  <a:pt x="1567430" y="737146"/>
                </a:lnTo>
                <a:lnTo>
                  <a:pt x="1580130" y="737146"/>
                </a:lnTo>
                <a:lnTo>
                  <a:pt x="1580130" y="686346"/>
                </a:lnTo>
                <a:close/>
              </a:path>
              <a:path w="1580515" h="788035">
                <a:moveTo>
                  <a:pt x="1573780" y="775172"/>
                </a:moveTo>
                <a:lnTo>
                  <a:pt x="1529256" y="775172"/>
                </a:lnTo>
                <a:lnTo>
                  <a:pt x="1529256" y="787872"/>
                </a:lnTo>
                <a:lnTo>
                  <a:pt x="1580130" y="787872"/>
                </a:lnTo>
                <a:lnTo>
                  <a:pt x="1580130" y="781522"/>
                </a:lnTo>
                <a:lnTo>
                  <a:pt x="1567430" y="781522"/>
                </a:lnTo>
                <a:lnTo>
                  <a:pt x="1567430" y="775246"/>
                </a:lnTo>
                <a:lnTo>
                  <a:pt x="1573706" y="775246"/>
                </a:lnTo>
                <a:close/>
              </a:path>
              <a:path w="1580515" h="788035">
                <a:moveTo>
                  <a:pt x="1573706" y="775246"/>
                </a:moveTo>
                <a:lnTo>
                  <a:pt x="1567430" y="775246"/>
                </a:lnTo>
                <a:lnTo>
                  <a:pt x="1567430" y="781522"/>
                </a:lnTo>
                <a:lnTo>
                  <a:pt x="1573706" y="775246"/>
                </a:lnTo>
                <a:close/>
              </a:path>
              <a:path w="1580515" h="788035">
                <a:moveTo>
                  <a:pt x="1580130" y="775246"/>
                </a:moveTo>
                <a:lnTo>
                  <a:pt x="1573706" y="775246"/>
                </a:lnTo>
                <a:lnTo>
                  <a:pt x="1567430" y="781522"/>
                </a:lnTo>
                <a:lnTo>
                  <a:pt x="1580130" y="781522"/>
                </a:lnTo>
                <a:lnTo>
                  <a:pt x="1580130" y="775246"/>
                </a:lnTo>
                <a:close/>
              </a:path>
              <a:path w="1580515" h="788035">
                <a:moveTo>
                  <a:pt x="1491156" y="775172"/>
                </a:moveTo>
                <a:lnTo>
                  <a:pt x="1440356" y="775172"/>
                </a:lnTo>
                <a:lnTo>
                  <a:pt x="1440356" y="787872"/>
                </a:lnTo>
                <a:lnTo>
                  <a:pt x="1491156" y="787872"/>
                </a:lnTo>
                <a:lnTo>
                  <a:pt x="1491156" y="775172"/>
                </a:lnTo>
                <a:close/>
              </a:path>
              <a:path w="1580515" h="788035">
                <a:moveTo>
                  <a:pt x="1402256" y="775172"/>
                </a:moveTo>
                <a:lnTo>
                  <a:pt x="1351456" y="775172"/>
                </a:lnTo>
                <a:lnTo>
                  <a:pt x="1351456" y="787872"/>
                </a:lnTo>
                <a:lnTo>
                  <a:pt x="1402256" y="787872"/>
                </a:lnTo>
                <a:lnTo>
                  <a:pt x="1402256" y="775172"/>
                </a:lnTo>
                <a:close/>
              </a:path>
              <a:path w="1580515" h="788035">
                <a:moveTo>
                  <a:pt x="1313356" y="775172"/>
                </a:moveTo>
                <a:lnTo>
                  <a:pt x="1262556" y="775172"/>
                </a:lnTo>
                <a:lnTo>
                  <a:pt x="1262556" y="787872"/>
                </a:lnTo>
                <a:lnTo>
                  <a:pt x="1313356" y="787872"/>
                </a:lnTo>
                <a:lnTo>
                  <a:pt x="1313356" y="775172"/>
                </a:lnTo>
                <a:close/>
              </a:path>
              <a:path w="1580515" h="788035">
                <a:moveTo>
                  <a:pt x="1224456" y="775172"/>
                </a:moveTo>
                <a:lnTo>
                  <a:pt x="1173656" y="775172"/>
                </a:lnTo>
                <a:lnTo>
                  <a:pt x="1173656" y="787872"/>
                </a:lnTo>
                <a:lnTo>
                  <a:pt x="1224456" y="787872"/>
                </a:lnTo>
                <a:lnTo>
                  <a:pt x="1224456" y="775172"/>
                </a:lnTo>
                <a:close/>
              </a:path>
              <a:path w="1580515" h="788035">
                <a:moveTo>
                  <a:pt x="1135556" y="775172"/>
                </a:moveTo>
                <a:lnTo>
                  <a:pt x="1084756" y="775172"/>
                </a:lnTo>
                <a:lnTo>
                  <a:pt x="1084756" y="787872"/>
                </a:lnTo>
                <a:lnTo>
                  <a:pt x="1135556" y="787872"/>
                </a:lnTo>
                <a:lnTo>
                  <a:pt x="1135556" y="775172"/>
                </a:lnTo>
                <a:close/>
              </a:path>
              <a:path w="1580515" h="788035">
                <a:moveTo>
                  <a:pt x="1046656" y="775172"/>
                </a:moveTo>
                <a:lnTo>
                  <a:pt x="995856" y="775172"/>
                </a:lnTo>
                <a:lnTo>
                  <a:pt x="995856" y="787872"/>
                </a:lnTo>
                <a:lnTo>
                  <a:pt x="1046656" y="787872"/>
                </a:lnTo>
                <a:lnTo>
                  <a:pt x="1046656" y="775172"/>
                </a:lnTo>
                <a:close/>
              </a:path>
              <a:path w="1580515" h="788035">
                <a:moveTo>
                  <a:pt x="957756" y="775172"/>
                </a:moveTo>
                <a:lnTo>
                  <a:pt x="906956" y="775172"/>
                </a:lnTo>
                <a:lnTo>
                  <a:pt x="906956" y="787872"/>
                </a:lnTo>
                <a:lnTo>
                  <a:pt x="957756" y="787872"/>
                </a:lnTo>
                <a:lnTo>
                  <a:pt x="957756" y="775172"/>
                </a:lnTo>
                <a:close/>
              </a:path>
              <a:path w="1580515" h="788035">
                <a:moveTo>
                  <a:pt x="868856" y="775172"/>
                </a:moveTo>
                <a:lnTo>
                  <a:pt x="818056" y="775172"/>
                </a:lnTo>
                <a:lnTo>
                  <a:pt x="818056" y="787872"/>
                </a:lnTo>
                <a:lnTo>
                  <a:pt x="868856" y="787872"/>
                </a:lnTo>
                <a:lnTo>
                  <a:pt x="868856" y="775172"/>
                </a:lnTo>
                <a:close/>
              </a:path>
              <a:path w="1580515" h="788035">
                <a:moveTo>
                  <a:pt x="779956" y="775172"/>
                </a:moveTo>
                <a:lnTo>
                  <a:pt x="729156" y="775172"/>
                </a:lnTo>
                <a:lnTo>
                  <a:pt x="729156" y="787872"/>
                </a:lnTo>
                <a:lnTo>
                  <a:pt x="779956" y="787872"/>
                </a:lnTo>
                <a:lnTo>
                  <a:pt x="779956" y="775172"/>
                </a:lnTo>
                <a:close/>
              </a:path>
              <a:path w="1580515" h="788035">
                <a:moveTo>
                  <a:pt x="691056" y="775172"/>
                </a:moveTo>
                <a:lnTo>
                  <a:pt x="640256" y="775172"/>
                </a:lnTo>
                <a:lnTo>
                  <a:pt x="640256" y="787872"/>
                </a:lnTo>
                <a:lnTo>
                  <a:pt x="691056" y="787872"/>
                </a:lnTo>
                <a:lnTo>
                  <a:pt x="691056" y="775172"/>
                </a:lnTo>
                <a:close/>
              </a:path>
              <a:path w="1580515" h="788035">
                <a:moveTo>
                  <a:pt x="602156" y="775172"/>
                </a:moveTo>
                <a:lnTo>
                  <a:pt x="551356" y="775172"/>
                </a:lnTo>
                <a:lnTo>
                  <a:pt x="551356" y="787872"/>
                </a:lnTo>
                <a:lnTo>
                  <a:pt x="602156" y="787872"/>
                </a:lnTo>
                <a:lnTo>
                  <a:pt x="602156" y="775172"/>
                </a:lnTo>
                <a:close/>
              </a:path>
              <a:path w="1580515" h="788035">
                <a:moveTo>
                  <a:pt x="513256" y="775172"/>
                </a:moveTo>
                <a:lnTo>
                  <a:pt x="462456" y="775172"/>
                </a:lnTo>
                <a:lnTo>
                  <a:pt x="462456" y="787872"/>
                </a:lnTo>
                <a:lnTo>
                  <a:pt x="513256" y="787872"/>
                </a:lnTo>
                <a:lnTo>
                  <a:pt x="513256" y="775172"/>
                </a:lnTo>
                <a:close/>
              </a:path>
              <a:path w="1580515" h="788035">
                <a:moveTo>
                  <a:pt x="424356" y="775172"/>
                </a:moveTo>
                <a:lnTo>
                  <a:pt x="373556" y="775172"/>
                </a:lnTo>
                <a:lnTo>
                  <a:pt x="373556" y="787872"/>
                </a:lnTo>
                <a:lnTo>
                  <a:pt x="424356" y="787872"/>
                </a:lnTo>
                <a:lnTo>
                  <a:pt x="424356" y="775172"/>
                </a:lnTo>
                <a:close/>
              </a:path>
              <a:path w="1580515" h="788035">
                <a:moveTo>
                  <a:pt x="335456" y="775172"/>
                </a:moveTo>
                <a:lnTo>
                  <a:pt x="284656" y="775172"/>
                </a:lnTo>
                <a:lnTo>
                  <a:pt x="284656" y="787872"/>
                </a:lnTo>
                <a:lnTo>
                  <a:pt x="335456" y="787872"/>
                </a:lnTo>
                <a:lnTo>
                  <a:pt x="335456" y="775172"/>
                </a:lnTo>
                <a:close/>
              </a:path>
              <a:path w="1580515" h="788035">
                <a:moveTo>
                  <a:pt x="246556" y="775172"/>
                </a:moveTo>
                <a:lnTo>
                  <a:pt x="195756" y="775172"/>
                </a:lnTo>
                <a:lnTo>
                  <a:pt x="195756" y="787872"/>
                </a:lnTo>
                <a:lnTo>
                  <a:pt x="246556" y="787872"/>
                </a:lnTo>
                <a:lnTo>
                  <a:pt x="246556" y="775172"/>
                </a:lnTo>
                <a:close/>
              </a:path>
              <a:path w="1580515" h="788035">
                <a:moveTo>
                  <a:pt x="157656" y="775172"/>
                </a:moveTo>
                <a:lnTo>
                  <a:pt x="106856" y="775172"/>
                </a:lnTo>
                <a:lnTo>
                  <a:pt x="106856" y="787872"/>
                </a:lnTo>
                <a:lnTo>
                  <a:pt x="157656" y="787872"/>
                </a:lnTo>
                <a:lnTo>
                  <a:pt x="157656" y="775172"/>
                </a:lnTo>
                <a:close/>
              </a:path>
              <a:path w="1580515" h="788035">
                <a:moveTo>
                  <a:pt x="68756" y="775172"/>
                </a:moveTo>
                <a:lnTo>
                  <a:pt x="17956" y="775172"/>
                </a:lnTo>
                <a:lnTo>
                  <a:pt x="17956" y="787872"/>
                </a:lnTo>
                <a:lnTo>
                  <a:pt x="68756" y="787872"/>
                </a:lnTo>
                <a:lnTo>
                  <a:pt x="68756" y="775172"/>
                </a:lnTo>
                <a:close/>
              </a:path>
            </a:pathLst>
          </a:custGeom>
          <a:solidFill>
            <a:srgbClr val="8FA7C4"/>
          </a:solidFill>
          <a:ln>
            <a:solidFill>
              <a:schemeClr val="bg1"/>
            </a:solidFill>
          </a:ln>
        </p:spPr>
        <p:txBody>
          <a:bodyPr wrap="square" lIns="0" tIns="0" rIns="0" bIns="0" rtlCol="0"/>
          <a:lstStyle/>
          <a:p>
            <a:endParaRPr/>
          </a:p>
        </p:txBody>
      </p:sp>
    </p:spTree>
    <p:extLst>
      <p:ext uri="{BB962C8B-B14F-4D97-AF65-F5344CB8AC3E}">
        <p14:creationId xmlns:p14="http://schemas.microsoft.com/office/powerpoint/2010/main" val="3284333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3342004"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0" dirty="0">
                <a:solidFill>
                  <a:srgbClr val="FFFFFF"/>
                </a:solidFill>
                <a:latin typeface="Calibri"/>
                <a:cs typeface="Calibri"/>
              </a:rPr>
              <a:t> </a:t>
            </a:r>
            <a:r>
              <a:rPr sz="2400" b="0" spc="-5" dirty="0">
                <a:solidFill>
                  <a:srgbClr val="FFFFFF"/>
                </a:solidFill>
                <a:latin typeface="Calibri"/>
                <a:cs typeface="Calibri"/>
              </a:rPr>
              <a:t>4:</a:t>
            </a:r>
            <a:r>
              <a:rPr sz="2400" b="0" spc="-20" dirty="0">
                <a:solidFill>
                  <a:srgbClr val="FFFFFF"/>
                </a:solidFill>
                <a:latin typeface="Calibri"/>
                <a:cs typeface="Calibri"/>
              </a:rPr>
              <a:t> </a:t>
            </a:r>
            <a:r>
              <a:rPr sz="2400" b="0" spc="-5" dirty="0">
                <a:solidFill>
                  <a:srgbClr val="FFFFFF"/>
                </a:solidFill>
                <a:latin typeface="Calibri"/>
                <a:cs typeface="Calibri"/>
              </a:rPr>
              <a:t>IAM</a:t>
            </a:r>
            <a:r>
              <a:rPr sz="2400" b="0" spc="-15" dirty="0">
                <a:solidFill>
                  <a:srgbClr val="FFFFFF"/>
                </a:solidFill>
                <a:latin typeface="Calibri"/>
                <a:cs typeface="Calibri"/>
              </a:rPr>
              <a:t> </a:t>
            </a:r>
            <a:r>
              <a:rPr sz="2400" b="0" spc="-5" dirty="0">
                <a:solidFill>
                  <a:srgbClr val="FFFFFF"/>
                </a:solidFill>
                <a:latin typeface="Calibri"/>
                <a:cs typeface="Calibri"/>
              </a:rPr>
              <a:t>Access</a:t>
            </a:r>
            <a:r>
              <a:rPr sz="2400" b="0" spc="-20" dirty="0">
                <a:solidFill>
                  <a:srgbClr val="FFFFFF"/>
                </a:solidFill>
                <a:latin typeface="Calibri"/>
                <a:cs typeface="Calibri"/>
              </a:rPr>
              <a:t> </a:t>
            </a:r>
            <a:r>
              <a:rPr sz="2400" b="0" spc="-25" dirty="0">
                <a:solidFill>
                  <a:srgbClr val="FFFFFF"/>
                </a:solidFill>
                <a:latin typeface="Calibri"/>
                <a:cs typeface="Calibri"/>
              </a:rPr>
              <a:t>Keys</a:t>
            </a:r>
            <a:endParaRPr sz="2400" dirty="0">
              <a:latin typeface="Calibri"/>
              <a:cs typeface="Calibri"/>
            </a:endParaRPr>
          </a:p>
        </p:txBody>
      </p:sp>
      <p:sp>
        <p:nvSpPr>
          <p:cNvPr id="4" name="object 4"/>
          <p:cNvSpPr txBox="1">
            <a:spLocks noGrp="1"/>
          </p:cNvSpPr>
          <p:nvPr>
            <p:ph idx="1"/>
          </p:nvPr>
        </p:nvSpPr>
        <p:spPr>
          <a:prstGeom prst="rect">
            <a:avLst/>
          </a:prstGeom>
        </p:spPr>
        <p:txBody>
          <a:bodyPr vert="horz" wrap="square" lIns="0" tIns="6350" rIns="0" bIns="0" rtlCol="0">
            <a:spAutoFit/>
          </a:bodyPr>
          <a:lstStyle/>
          <a:p>
            <a:pPr marL="298450" marR="767715" indent="-285750" algn="just">
              <a:lnSpc>
                <a:spcPct val="150500"/>
              </a:lnSpc>
              <a:spcBef>
                <a:spcPts val="50"/>
              </a:spcBef>
              <a:buFont typeface="Wingdings"/>
              <a:buChar char=""/>
              <a:tabLst>
                <a:tab pos="298450" algn="l"/>
              </a:tabLst>
            </a:pPr>
            <a:r>
              <a:rPr spc="-5" dirty="0"/>
              <a:t>These can </a:t>
            </a:r>
            <a:r>
              <a:rPr dirty="0"/>
              <a:t>be </a:t>
            </a:r>
            <a:r>
              <a:rPr spc="-5" dirty="0"/>
              <a:t>used </a:t>
            </a:r>
            <a:r>
              <a:rPr spc="-15" dirty="0"/>
              <a:t>to </a:t>
            </a:r>
            <a:r>
              <a:rPr spc="-20" dirty="0"/>
              <a:t>make </a:t>
            </a:r>
            <a:r>
              <a:rPr spc="-10" dirty="0"/>
              <a:t>programmatic </a:t>
            </a:r>
            <a:r>
              <a:rPr spc="-5" dirty="0"/>
              <a:t>calls </a:t>
            </a:r>
            <a:r>
              <a:rPr spc="-15" dirty="0"/>
              <a:t>to </a:t>
            </a:r>
            <a:r>
              <a:rPr spc="-30" dirty="0"/>
              <a:t>AWS </a:t>
            </a:r>
            <a:r>
              <a:rPr dirty="0"/>
              <a:t>when </a:t>
            </a:r>
            <a:r>
              <a:rPr spc="-5" dirty="0"/>
              <a:t>using the API in </a:t>
            </a:r>
            <a:r>
              <a:rPr spc="-395" dirty="0"/>
              <a:t> </a:t>
            </a:r>
            <a:r>
              <a:rPr spc="-15" dirty="0"/>
              <a:t>program </a:t>
            </a:r>
            <a:r>
              <a:rPr spc="-5" dirty="0"/>
              <a:t>code </a:t>
            </a:r>
            <a:r>
              <a:rPr dirty="0"/>
              <a:t>or </a:t>
            </a:r>
            <a:r>
              <a:rPr spc="-10" dirty="0"/>
              <a:t>at </a:t>
            </a:r>
            <a:r>
              <a:rPr dirty="0"/>
              <a:t>a </a:t>
            </a:r>
            <a:r>
              <a:rPr spc="-5" dirty="0"/>
              <a:t>command </a:t>
            </a:r>
            <a:r>
              <a:rPr spc="-10" dirty="0"/>
              <a:t>prompt </a:t>
            </a:r>
            <a:r>
              <a:rPr spc="-5" dirty="0"/>
              <a:t>when using the </a:t>
            </a:r>
            <a:r>
              <a:rPr spc="-35" dirty="0"/>
              <a:t>AWS </a:t>
            </a:r>
            <a:r>
              <a:rPr dirty="0"/>
              <a:t>CLI or </a:t>
            </a:r>
            <a:r>
              <a:rPr spc="-5" dirty="0"/>
              <a:t>the </a:t>
            </a:r>
            <a:r>
              <a:rPr spc="-35" dirty="0"/>
              <a:t>AWS </a:t>
            </a:r>
            <a:r>
              <a:rPr spc="-30" dirty="0"/>
              <a:t> </a:t>
            </a:r>
            <a:r>
              <a:rPr spc="-10" dirty="0"/>
              <a:t>PowerShell</a:t>
            </a:r>
            <a:r>
              <a:rPr spc="-5" dirty="0"/>
              <a:t> tools</a:t>
            </a:r>
          </a:p>
          <a:p>
            <a:pPr marL="298450" indent="-285750" algn="just">
              <a:lnSpc>
                <a:spcPct val="100000"/>
              </a:lnSpc>
              <a:spcBef>
                <a:spcPts val="1040"/>
              </a:spcBef>
              <a:buFont typeface="Wingdings"/>
              <a:buChar char=""/>
              <a:tabLst>
                <a:tab pos="298450" algn="l"/>
              </a:tabLst>
            </a:pPr>
            <a:r>
              <a:rPr spc="-50" dirty="0"/>
              <a:t>You</a:t>
            </a:r>
            <a:r>
              <a:rPr spc="5" dirty="0"/>
              <a:t> </a:t>
            </a:r>
            <a:r>
              <a:rPr spc="-5" dirty="0"/>
              <a:t>can</a:t>
            </a:r>
            <a:r>
              <a:rPr spc="10" dirty="0"/>
              <a:t> </a:t>
            </a:r>
            <a:r>
              <a:rPr spc="-15" dirty="0"/>
              <a:t>create,</a:t>
            </a:r>
            <a:r>
              <a:rPr spc="5" dirty="0"/>
              <a:t> </a:t>
            </a:r>
            <a:r>
              <a:rPr spc="-20" dirty="0"/>
              <a:t>modify,</a:t>
            </a:r>
            <a:r>
              <a:rPr spc="5" dirty="0"/>
              <a:t> </a:t>
            </a:r>
            <a:r>
              <a:rPr spc="-5" dirty="0"/>
              <a:t>view</a:t>
            </a:r>
            <a:r>
              <a:rPr dirty="0"/>
              <a:t> or </a:t>
            </a:r>
            <a:r>
              <a:rPr spc="-20" dirty="0"/>
              <a:t>rotate</a:t>
            </a:r>
            <a:r>
              <a:rPr spc="10" dirty="0"/>
              <a:t> </a:t>
            </a:r>
            <a:r>
              <a:rPr spc="-5" dirty="0"/>
              <a:t>access</a:t>
            </a:r>
            <a:r>
              <a:rPr dirty="0"/>
              <a:t> </a:t>
            </a:r>
            <a:r>
              <a:rPr spc="-25" dirty="0"/>
              <a:t>keys</a:t>
            </a:r>
          </a:p>
          <a:p>
            <a:pPr marL="298450" indent="-285750" algn="just">
              <a:lnSpc>
                <a:spcPct val="100000"/>
              </a:lnSpc>
              <a:spcBef>
                <a:spcPts val="1040"/>
              </a:spcBef>
              <a:buFont typeface="Wingdings"/>
              <a:buChar char=""/>
              <a:tabLst>
                <a:tab pos="298450" algn="l"/>
              </a:tabLst>
            </a:pPr>
            <a:r>
              <a:rPr dirty="0"/>
              <a:t>When</a:t>
            </a:r>
            <a:r>
              <a:rPr spc="5" dirty="0"/>
              <a:t> </a:t>
            </a:r>
            <a:r>
              <a:rPr spc="-15" dirty="0"/>
              <a:t>created</a:t>
            </a:r>
            <a:r>
              <a:rPr spc="10" dirty="0"/>
              <a:t> </a:t>
            </a:r>
            <a:r>
              <a:rPr spc="-5" dirty="0"/>
              <a:t>IAM</a:t>
            </a:r>
            <a:r>
              <a:rPr spc="5" dirty="0"/>
              <a:t> </a:t>
            </a:r>
            <a:r>
              <a:rPr spc="-10" dirty="0"/>
              <a:t>returns</a:t>
            </a:r>
            <a:r>
              <a:rPr dirty="0"/>
              <a:t> </a:t>
            </a:r>
            <a:r>
              <a:rPr spc="-5" dirty="0"/>
              <a:t>the</a:t>
            </a:r>
            <a:r>
              <a:rPr spc="10" dirty="0"/>
              <a:t> </a:t>
            </a:r>
            <a:r>
              <a:rPr spc="-5" dirty="0"/>
              <a:t>access</a:t>
            </a:r>
            <a:r>
              <a:rPr spc="5" dirty="0"/>
              <a:t> </a:t>
            </a:r>
            <a:r>
              <a:rPr spc="-25" dirty="0"/>
              <a:t>key</a:t>
            </a:r>
            <a:r>
              <a:rPr spc="5" dirty="0"/>
              <a:t> </a:t>
            </a:r>
            <a:r>
              <a:rPr spc="-5" dirty="0"/>
              <a:t>ID</a:t>
            </a:r>
            <a:r>
              <a:rPr spc="5" dirty="0"/>
              <a:t> </a:t>
            </a:r>
            <a:r>
              <a:rPr spc="-5" dirty="0"/>
              <a:t>and</a:t>
            </a:r>
            <a:r>
              <a:rPr spc="10" dirty="0"/>
              <a:t> </a:t>
            </a:r>
            <a:r>
              <a:rPr spc="-10" dirty="0"/>
              <a:t>secret</a:t>
            </a:r>
            <a:r>
              <a:rPr spc="5" dirty="0"/>
              <a:t> </a:t>
            </a:r>
            <a:r>
              <a:rPr spc="-5" dirty="0"/>
              <a:t>access</a:t>
            </a:r>
            <a:r>
              <a:rPr dirty="0"/>
              <a:t> </a:t>
            </a:r>
            <a:r>
              <a:rPr spc="-25" dirty="0"/>
              <a:t>key</a:t>
            </a:r>
          </a:p>
          <a:p>
            <a:pPr marL="298450" marR="474345" indent="-285750" algn="just">
              <a:lnSpc>
                <a:spcPct val="148100"/>
              </a:lnSpc>
              <a:spcBef>
                <a:spcPts val="100"/>
              </a:spcBef>
              <a:buFont typeface="Wingdings"/>
              <a:buChar char=""/>
              <a:tabLst>
                <a:tab pos="298450" algn="l"/>
              </a:tabLst>
            </a:pPr>
            <a:r>
              <a:rPr dirty="0"/>
              <a:t>The </a:t>
            </a:r>
            <a:r>
              <a:rPr spc="-10" dirty="0"/>
              <a:t>secret </a:t>
            </a:r>
            <a:r>
              <a:rPr spc="-5" dirty="0"/>
              <a:t>access is </a:t>
            </a:r>
            <a:r>
              <a:rPr spc="-10" dirty="0"/>
              <a:t>returned </a:t>
            </a:r>
            <a:r>
              <a:rPr spc="-5" dirty="0"/>
              <a:t>only </a:t>
            </a:r>
            <a:r>
              <a:rPr spc="-10" dirty="0"/>
              <a:t>at creation </a:t>
            </a:r>
            <a:r>
              <a:rPr spc="-5" dirty="0"/>
              <a:t>time </a:t>
            </a:r>
            <a:r>
              <a:rPr dirty="0"/>
              <a:t>and </a:t>
            </a:r>
            <a:r>
              <a:rPr spc="-5" dirty="0"/>
              <a:t>if </a:t>
            </a:r>
            <a:r>
              <a:rPr spc="-10" dirty="0"/>
              <a:t>lost </a:t>
            </a:r>
            <a:r>
              <a:rPr dirty="0"/>
              <a:t>a </a:t>
            </a:r>
            <a:r>
              <a:rPr spc="-5" dirty="0"/>
              <a:t>new </a:t>
            </a:r>
            <a:r>
              <a:rPr spc="-25" dirty="0"/>
              <a:t>key </a:t>
            </a:r>
            <a:r>
              <a:rPr spc="-10" dirty="0"/>
              <a:t>must </a:t>
            </a:r>
            <a:r>
              <a:rPr dirty="0"/>
              <a:t>be </a:t>
            </a:r>
            <a:r>
              <a:rPr spc="5" dirty="0"/>
              <a:t> </a:t>
            </a:r>
            <a:r>
              <a:rPr spc="-15" dirty="0"/>
              <a:t>created</a:t>
            </a:r>
          </a:p>
          <a:p>
            <a:pPr marL="298450" indent="-285750" algn="just">
              <a:lnSpc>
                <a:spcPct val="100000"/>
              </a:lnSpc>
              <a:spcBef>
                <a:spcPts val="1140"/>
              </a:spcBef>
              <a:buFont typeface="Wingdings"/>
              <a:buChar char=""/>
              <a:tabLst>
                <a:tab pos="298450" algn="l"/>
              </a:tabLst>
            </a:pPr>
            <a:r>
              <a:rPr spc="-5" dirty="0"/>
              <a:t>Ensure</a:t>
            </a:r>
            <a:r>
              <a:rPr spc="5" dirty="0"/>
              <a:t> </a:t>
            </a:r>
            <a:r>
              <a:rPr spc="-5" dirty="0"/>
              <a:t>access</a:t>
            </a:r>
            <a:r>
              <a:rPr dirty="0"/>
              <a:t> </a:t>
            </a:r>
            <a:r>
              <a:rPr spc="-25" dirty="0"/>
              <a:t>keys</a:t>
            </a:r>
            <a:r>
              <a:rPr dirty="0"/>
              <a:t> and</a:t>
            </a:r>
            <a:r>
              <a:rPr spc="10" dirty="0"/>
              <a:t> </a:t>
            </a:r>
            <a:r>
              <a:rPr spc="-10" dirty="0"/>
              <a:t>secret</a:t>
            </a:r>
            <a:r>
              <a:rPr dirty="0"/>
              <a:t> </a:t>
            </a:r>
            <a:r>
              <a:rPr spc="-5" dirty="0"/>
              <a:t>access </a:t>
            </a:r>
            <a:r>
              <a:rPr spc="-25" dirty="0"/>
              <a:t>keys</a:t>
            </a:r>
            <a:r>
              <a:rPr dirty="0"/>
              <a:t> </a:t>
            </a:r>
            <a:r>
              <a:rPr spc="-10" dirty="0"/>
              <a:t>are</a:t>
            </a:r>
            <a:r>
              <a:rPr spc="10" dirty="0"/>
              <a:t> </a:t>
            </a:r>
            <a:r>
              <a:rPr spc="-15" dirty="0"/>
              <a:t>stored</a:t>
            </a:r>
            <a:r>
              <a:rPr spc="10" dirty="0"/>
              <a:t> </a:t>
            </a:r>
            <a:r>
              <a:rPr spc="-5" dirty="0"/>
              <a:t>securely</a:t>
            </a:r>
          </a:p>
          <a:p>
            <a:pPr marL="298450" marR="5080" indent="-285750" algn="just">
              <a:lnSpc>
                <a:spcPct val="148100"/>
              </a:lnSpc>
              <a:buFont typeface="Wingdings"/>
              <a:buChar char=""/>
              <a:tabLst>
                <a:tab pos="298450" algn="l"/>
              </a:tabLst>
            </a:pPr>
            <a:r>
              <a:rPr spc="-10" dirty="0"/>
              <a:t>Users can </a:t>
            </a:r>
            <a:r>
              <a:rPr dirty="0"/>
              <a:t>be </a:t>
            </a:r>
            <a:r>
              <a:rPr spc="-5" dirty="0"/>
              <a:t>given access </a:t>
            </a:r>
            <a:r>
              <a:rPr spc="-10" dirty="0"/>
              <a:t>to </a:t>
            </a:r>
            <a:r>
              <a:rPr spc="-5" dirty="0"/>
              <a:t>change their own </a:t>
            </a:r>
            <a:r>
              <a:rPr spc="-25" dirty="0"/>
              <a:t>keys </a:t>
            </a:r>
            <a:r>
              <a:rPr spc="-10" dirty="0"/>
              <a:t>through </a:t>
            </a:r>
            <a:r>
              <a:rPr spc="-5" dirty="0"/>
              <a:t>IAM policy </a:t>
            </a:r>
            <a:r>
              <a:rPr dirty="0"/>
              <a:t>(not </a:t>
            </a:r>
            <a:r>
              <a:rPr spc="-10" dirty="0"/>
              <a:t>from </a:t>
            </a:r>
            <a:r>
              <a:rPr spc="-5" dirty="0"/>
              <a:t>the </a:t>
            </a:r>
            <a:r>
              <a:rPr spc="-395" dirty="0"/>
              <a:t> </a:t>
            </a:r>
            <a:r>
              <a:rPr spc="-5" dirty="0"/>
              <a:t>console)</a:t>
            </a:r>
          </a:p>
          <a:p>
            <a:pPr marL="298450" indent="-285750" algn="just">
              <a:lnSpc>
                <a:spcPct val="100000"/>
              </a:lnSpc>
              <a:spcBef>
                <a:spcPts val="1140"/>
              </a:spcBef>
              <a:buFont typeface="Wingdings"/>
              <a:buChar char=""/>
              <a:tabLst>
                <a:tab pos="298450" algn="l"/>
              </a:tabLst>
            </a:pPr>
            <a:r>
              <a:rPr spc="-50" dirty="0"/>
              <a:t>You</a:t>
            </a:r>
            <a:r>
              <a:rPr spc="5" dirty="0"/>
              <a:t> </a:t>
            </a:r>
            <a:r>
              <a:rPr spc="-5" dirty="0"/>
              <a:t>can</a:t>
            </a:r>
            <a:r>
              <a:rPr spc="5" dirty="0"/>
              <a:t> </a:t>
            </a:r>
            <a:r>
              <a:rPr spc="-5" dirty="0"/>
              <a:t>disable</a:t>
            </a:r>
            <a:r>
              <a:rPr spc="10" dirty="0"/>
              <a:t> </a:t>
            </a:r>
            <a:r>
              <a:rPr dirty="0"/>
              <a:t>a</a:t>
            </a:r>
            <a:r>
              <a:rPr spc="5" dirty="0"/>
              <a:t> </a:t>
            </a:r>
            <a:r>
              <a:rPr spc="-10" dirty="0"/>
              <a:t>user’s</a:t>
            </a:r>
            <a:r>
              <a:rPr dirty="0"/>
              <a:t> access </a:t>
            </a:r>
            <a:r>
              <a:rPr spc="-25" dirty="0"/>
              <a:t>key</a:t>
            </a:r>
            <a:r>
              <a:rPr dirty="0"/>
              <a:t> </a:t>
            </a:r>
            <a:r>
              <a:rPr spc="-5" dirty="0"/>
              <a:t>which</a:t>
            </a:r>
            <a:r>
              <a:rPr spc="5" dirty="0"/>
              <a:t> </a:t>
            </a:r>
            <a:r>
              <a:rPr spc="-10" dirty="0"/>
              <a:t>prevents</a:t>
            </a:r>
            <a:r>
              <a:rPr dirty="0"/>
              <a:t> </a:t>
            </a:r>
            <a:r>
              <a:rPr spc="-5" dirty="0"/>
              <a:t>it</a:t>
            </a:r>
            <a:r>
              <a:rPr dirty="0"/>
              <a:t> </a:t>
            </a:r>
            <a:r>
              <a:rPr spc="-10" dirty="0"/>
              <a:t>from</a:t>
            </a:r>
            <a:r>
              <a:rPr spc="5" dirty="0"/>
              <a:t> </a:t>
            </a:r>
            <a:r>
              <a:rPr dirty="0"/>
              <a:t>being</a:t>
            </a:r>
            <a:r>
              <a:rPr spc="5" dirty="0"/>
              <a:t> </a:t>
            </a:r>
            <a:r>
              <a:rPr dirty="0"/>
              <a:t>used</a:t>
            </a:r>
            <a:r>
              <a:rPr spc="5" dirty="0"/>
              <a:t> </a:t>
            </a:r>
            <a:r>
              <a:rPr spc="-15" dirty="0"/>
              <a:t>for</a:t>
            </a:r>
            <a:r>
              <a:rPr dirty="0"/>
              <a:t> </a:t>
            </a:r>
            <a:r>
              <a:rPr spc="-5" dirty="0"/>
              <a:t>API</a:t>
            </a:r>
            <a:r>
              <a:rPr dirty="0"/>
              <a:t> </a:t>
            </a:r>
            <a:r>
              <a:rPr spc="-5" dirty="0"/>
              <a:t>calls</a:t>
            </a:r>
          </a:p>
        </p:txBody>
      </p:sp>
      <p:sp>
        <p:nvSpPr>
          <p:cNvPr id="3" name="object 3"/>
          <p:cNvSpPr txBox="1"/>
          <p:nvPr/>
        </p:nvSpPr>
        <p:spPr>
          <a:xfrm>
            <a:off x="391857" y="1333500"/>
            <a:ext cx="5649595"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dirty="0">
                <a:solidFill>
                  <a:srgbClr val="FFFFFF"/>
                </a:solidFill>
                <a:latin typeface="Calibri"/>
                <a:cs typeface="Calibri"/>
              </a:rPr>
              <a:t>A</a:t>
            </a:r>
            <a:r>
              <a:rPr sz="1800" spc="-10" dirty="0">
                <a:solidFill>
                  <a:srgbClr val="FFFFFF"/>
                </a:solidFill>
                <a:latin typeface="Calibri"/>
                <a:cs typeface="Calibri"/>
              </a:rPr>
              <a:t> </a:t>
            </a:r>
            <a:r>
              <a:rPr sz="1800" spc="-5" dirty="0">
                <a:solidFill>
                  <a:srgbClr val="FFFFFF"/>
                </a:solidFill>
                <a:latin typeface="Calibri"/>
                <a:cs typeface="Calibri"/>
              </a:rPr>
              <a:t>combination</a:t>
            </a:r>
            <a:r>
              <a:rPr sz="1800" dirty="0">
                <a:solidFill>
                  <a:srgbClr val="FFFFFF"/>
                </a:solidFill>
                <a:latin typeface="Calibri"/>
                <a:cs typeface="Calibri"/>
              </a:rPr>
              <a:t> of an</a:t>
            </a:r>
            <a:r>
              <a:rPr sz="1800" spc="-5" dirty="0">
                <a:solidFill>
                  <a:srgbClr val="FFFFFF"/>
                </a:solidFill>
                <a:latin typeface="Calibri"/>
                <a:cs typeface="Calibri"/>
              </a:rPr>
              <a:t> </a:t>
            </a:r>
            <a:r>
              <a:rPr sz="1800" dirty="0">
                <a:solidFill>
                  <a:srgbClr val="FFFFFF"/>
                </a:solidFill>
                <a:latin typeface="Calibri"/>
                <a:cs typeface="Calibri"/>
              </a:rPr>
              <a:t>access</a:t>
            </a:r>
            <a:r>
              <a:rPr sz="1800" spc="-5" dirty="0">
                <a:solidFill>
                  <a:srgbClr val="FFFFFF"/>
                </a:solidFill>
                <a:latin typeface="Calibri"/>
                <a:cs typeface="Calibri"/>
              </a:rPr>
              <a:t> </a:t>
            </a:r>
            <a:r>
              <a:rPr sz="1800" spc="-25" dirty="0">
                <a:solidFill>
                  <a:srgbClr val="FFFFFF"/>
                </a:solidFill>
                <a:latin typeface="Calibri"/>
                <a:cs typeface="Calibri"/>
              </a:rPr>
              <a:t>key</a:t>
            </a:r>
            <a:r>
              <a:rPr sz="1800" spc="-5" dirty="0">
                <a:solidFill>
                  <a:srgbClr val="FFFFFF"/>
                </a:solidFill>
                <a:latin typeface="Calibri"/>
                <a:cs typeface="Calibri"/>
              </a:rPr>
              <a:t> ID</a:t>
            </a:r>
            <a:r>
              <a:rPr sz="1800" dirty="0">
                <a:solidFill>
                  <a:srgbClr val="FFFFFF"/>
                </a:solidFill>
                <a:latin typeface="Calibri"/>
                <a:cs typeface="Calibri"/>
              </a:rPr>
              <a:t> and a </a:t>
            </a:r>
            <a:r>
              <a:rPr sz="1800" spc="-10" dirty="0">
                <a:solidFill>
                  <a:srgbClr val="FFFFFF"/>
                </a:solidFill>
                <a:latin typeface="Calibri"/>
                <a:cs typeface="Calibri"/>
              </a:rPr>
              <a:t>secret </a:t>
            </a:r>
            <a:r>
              <a:rPr sz="1800" dirty="0">
                <a:solidFill>
                  <a:srgbClr val="FFFFFF"/>
                </a:solidFill>
                <a:latin typeface="Calibri"/>
                <a:cs typeface="Calibri"/>
              </a:rPr>
              <a:t>access</a:t>
            </a:r>
            <a:r>
              <a:rPr sz="1800" spc="-5" dirty="0">
                <a:solidFill>
                  <a:srgbClr val="FFFFFF"/>
                </a:solidFill>
                <a:latin typeface="Calibri"/>
                <a:cs typeface="Calibri"/>
              </a:rPr>
              <a:t> </a:t>
            </a:r>
            <a:r>
              <a:rPr sz="1800" spc="-25" dirty="0">
                <a:solidFill>
                  <a:srgbClr val="FFFFFF"/>
                </a:solidFill>
                <a:latin typeface="Calibri"/>
                <a:cs typeface="Calibri"/>
              </a:rPr>
              <a:t>key</a:t>
            </a:r>
            <a:endParaRPr sz="1800">
              <a:latin typeface="Calibri"/>
              <a:cs typeface="Calibri"/>
            </a:endParaRPr>
          </a:p>
        </p:txBody>
      </p:sp>
      <p:sp>
        <p:nvSpPr>
          <p:cNvPr id="5" name="object 5"/>
          <p:cNvSpPr txBox="1"/>
          <p:nvPr/>
        </p:nvSpPr>
        <p:spPr>
          <a:xfrm>
            <a:off x="7041240" y="1181100"/>
            <a:ext cx="95440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Access</a:t>
            </a:r>
            <a:r>
              <a:rPr sz="1400" spc="-55" dirty="0">
                <a:solidFill>
                  <a:srgbClr val="FFFFFF"/>
                </a:solidFill>
                <a:latin typeface="Arial"/>
                <a:cs typeface="Arial"/>
              </a:rPr>
              <a:t> </a:t>
            </a:r>
            <a:r>
              <a:rPr sz="1400" spc="-5" dirty="0">
                <a:solidFill>
                  <a:srgbClr val="FFFFFF"/>
                </a:solidFill>
                <a:latin typeface="Arial"/>
                <a:cs typeface="Arial"/>
              </a:rPr>
              <a:t>Key</a:t>
            </a:r>
            <a:endParaRPr sz="1400">
              <a:latin typeface="Arial"/>
              <a:cs typeface="Arial"/>
            </a:endParaRPr>
          </a:p>
        </p:txBody>
      </p:sp>
      <p:pic>
        <p:nvPicPr>
          <p:cNvPr id="6" name="object 6"/>
          <p:cNvPicPr/>
          <p:nvPr/>
        </p:nvPicPr>
        <p:blipFill>
          <a:blip r:embed="rId2" cstate="print"/>
          <a:stretch>
            <a:fillRect/>
          </a:stretch>
        </p:blipFill>
        <p:spPr>
          <a:xfrm>
            <a:off x="7269047" y="778302"/>
            <a:ext cx="469900" cy="469900"/>
          </a:xfrm>
          <a:prstGeom prst="rect">
            <a:avLst/>
          </a:prstGeom>
        </p:spPr>
      </p:pic>
      <p:sp>
        <p:nvSpPr>
          <p:cNvPr id="7" name="object 7"/>
          <p:cNvSpPr/>
          <p:nvPr/>
        </p:nvSpPr>
        <p:spPr>
          <a:xfrm>
            <a:off x="8439941" y="961435"/>
            <a:ext cx="1148715" cy="103505"/>
          </a:xfrm>
          <a:custGeom>
            <a:avLst/>
            <a:gdLst/>
            <a:ahLst/>
            <a:cxnLst/>
            <a:rect l="l" t="t" r="r" b="b"/>
            <a:pathLst>
              <a:path w="1148715" h="103505">
                <a:moveTo>
                  <a:pt x="1089473" y="0"/>
                </a:moveTo>
                <a:lnTo>
                  <a:pt x="1085461" y="248"/>
                </a:lnTo>
                <a:lnTo>
                  <a:pt x="1080816" y="5505"/>
                </a:lnTo>
                <a:lnTo>
                  <a:pt x="1081065" y="9518"/>
                </a:lnTo>
                <a:lnTo>
                  <a:pt x="1121617" y="45341"/>
                </a:lnTo>
                <a:lnTo>
                  <a:pt x="1138515" y="45421"/>
                </a:lnTo>
                <a:lnTo>
                  <a:pt x="1138454" y="58121"/>
                </a:lnTo>
                <a:lnTo>
                  <a:pt x="1121465" y="58121"/>
                </a:lnTo>
                <a:lnTo>
                  <a:pt x="1080668" y="93478"/>
                </a:lnTo>
                <a:lnTo>
                  <a:pt x="1080381" y="97489"/>
                </a:lnTo>
                <a:lnTo>
                  <a:pt x="1084974" y="102789"/>
                </a:lnTo>
                <a:lnTo>
                  <a:pt x="1088985" y="103075"/>
                </a:lnTo>
                <a:lnTo>
                  <a:pt x="1140855" y="58121"/>
                </a:lnTo>
                <a:lnTo>
                  <a:pt x="1138454" y="58121"/>
                </a:lnTo>
                <a:lnTo>
                  <a:pt x="1140947" y="58041"/>
                </a:lnTo>
                <a:lnTo>
                  <a:pt x="1148129" y="51817"/>
                </a:lnTo>
                <a:lnTo>
                  <a:pt x="1089473" y="0"/>
                </a:lnTo>
                <a:close/>
              </a:path>
              <a:path w="1148715" h="103505">
                <a:moveTo>
                  <a:pt x="1128844" y="51726"/>
                </a:moveTo>
                <a:lnTo>
                  <a:pt x="1121557" y="58041"/>
                </a:lnTo>
                <a:lnTo>
                  <a:pt x="1138454" y="58121"/>
                </a:lnTo>
                <a:lnTo>
                  <a:pt x="1138462" y="56530"/>
                </a:lnTo>
                <a:lnTo>
                  <a:pt x="1134282" y="56530"/>
                </a:lnTo>
                <a:lnTo>
                  <a:pt x="1128844" y="51726"/>
                </a:lnTo>
                <a:close/>
              </a:path>
              <a:path w="1148715" h="103505">
                <a:moveTo>
                  <a:pt x="59" y="40027"/>
                </a:moveTo>
                <a:lnTo>
                  <a:pt x="0" y="52727"/>
                </a:lnTo>
                <a:lnTo>
                  <a:pt x="1121557" y="58041"/>
                </a:lnTo>
                <a:lnTo>
                  <a:pt x="1128844" y="51726"/>
                </a:lnTo>
                <a:lnTo>
                  <a:pt x="1121617" y="45341"/>
                </a:lnTo>
                <a:lnTo>
                  <a:pt x="59" y="40027"/>
                </a:lnTo>
                <a:close/>
              </a:path>
              <a:path w="1148715" h="103505">
                <a:moveTo>
                  <a:pt x="1134328" y="46973"/>
                </a:moveTo>
                <a:lnTo>
                  <a:pt x="1128844" y="51726"/>
                </a:lnTo>
                <a:lnTo>
                  <a:pt x="1134282" y="56530"/>
                </a:lnTo>
                <a:lnTo>
                  <a:pt x="1134328" y="46973"/>
                </a:lnTo>
                <a:close/>
              </a:path>
              <a:path w="1148715" h="103505">
                <a:moveTo>
                  <a:pt x="1138508" y="46973"/>
                </a:moveTo>
                <a:lnTo>
                  <a:pt x="1134328" y="46973"/>
                </a:lnTo>
                <a:lnTo>
                  <a:pt x="1134282" y="56530"/>
                </a:lnTo>
                <a:lnTo>
                  <a:pt x="1138462" y="56530"/>
                </a:lnTo>
                <a:lnTo>
                  <a:pt x="1138508" y="46973"/>
                </a:lnTo>
                <a:close/>
              </a:path>
              <a:path w="1148715" h="103505">
                <a:moveTo>
                  <a:pt x="1121617" y="45341"/>
                </a:moveTo>
                <a:lnTo>
                  <a:pt x="1128844" y="51726"/>
                </a:lnTo>
                <a:lnTo>
                  <a:pt x="1134328" y="46973"/>
                </a:lnTo>
                <a:lnTo>
                  <a:pt x="1138508" y="46973"/>
                </a:lnTo>
                <a:lnTo>
                  <a:pt x="1138515" y="45421"/>
                </a:lnTo>
                <a:lnTo>
                  <a:pt x="1121617" y="45341"/>
                </a:lnTo>
                <a:close/>
              </a:path>
            </a:pathLst>
          </a:custGeom>
          <a:solidFill>
            <a:srgbClr val="8FA7C4"/>
          </a:solidFill>
          <a:ln>
            <a:solidFill>
              <a:schemeClr val="bg1"/>
            </a:solidFill>
          </a:ln>
        </p:spPr>
        <p:txBody>
          <a:bodyPr wrap="square" lIns="0" tIns="0" rIns="0" bIns="0" rtlCol="0"/>
          <a:lstStyle/>
          <a:p>
            <a:endParaRPr/>
          </a:p>
        </p:txBody>
      </p:sp>
      <p:sp>
        <p:nvSpPr>
          <p:cNvPr id="8" name="object 8"/>
          <p:cNvSpPr txBox="1"/>
          <p:nvPr/>
        </p:nvSpPr>
        <p:spPr>
          <a:xfrm>
            <a:off x="10231646" y="1308100"/>
            <a:ext cx="31369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API</a:t>
            </a:r>
            <a:endParaRPr sz="1400">
              <a:latin typeface="Arial"/>
              <a:cs typeface="Arial"/>
            </a:endParaRPr>
          </a:p>
        </p:txBody>
      </p:sp>
      <p:pic>
        <p:nvPicPr>
          <p:cNvPr id="9" name="object 9"/>
          <p:cNvPicPr/>
          <p:nvPr/>
        </p:nvPicPr>
        <p:blipFill>
          <a:blip r:embed="rId3" cstate="print"/>
          <a:stretch>
            <a:fillRect/>
          </a:stretch>
        </p:blipFill>
        <p:spPr>
          <a:xfrm>
            <a:off x="10143659" y="758548"/>
            <a:ext cx="469900" cy="469900"/>
          </a:xfrm>
          <a:prstGeom prst="rect">
            <a:avLst/>
          </a:prstGeom>
        </p:spPr>
      </p:pic>
    </p:spTree>
    <p:extLst>
      <p:ext uri="{BB962C8B-B14F-4D97-AF65-F5344CB8AC3E}">
        <p14:creationId xmlns:p14="http://schemas.microsoft.com/office/powerpoint/2010/main" val="258119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411543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0" dirty="0">
                <a:solidFill>
                  <a:srgbClr val="FFFFFF"/>
                </a:solidFill>
                <a:latin typeface="Calibri"/>
                <a:cs typeface="Calibri"/>
              </a:rPr>
              <a:t> </a:t>
            </a:r>
            <a:r>
              <a:rPr sz="2400" b="0" spc="-5" dirty="0">
                <a:solidFill>
                  <a:srgbClr val="FFFFFF"/>
                </a:solidFill>
                <a:latin typeface="Calibri"/>
                <a:cs typeface="Calibri"/>
              </a:rPr>
              <a:t>4:</a:t>
            </a:r>
            <a:r>
              <a:rPr sz="2400" b="0" spc="-20" dirty="0">
                <a:solidFill>
                  <a:srgbClr val="FFFFFF"/>
                </a:solidFill>
                <a:latin typeface="Calibri"/>
                <a:cs typeface="Calibri"/>
              </a:rPr>
              <a:t> </a:t>
            </a:r>
            <a:r>
              <a:rPr sz="2400" b="0" spc="-5" dirty="0">
                <a:solidFill>
                  <a:srgbClr val="FFFFFF"/>
                </a:solidFill>
                <a:latin typeface="Calibri"/>
                <a:cs typeface="Calibri"/>
              </a:rPr>
              <a:t>IAM</a:t>
            </a:r>
            <a:r>
              <a:rPr sz="2400" b="0" spc="-15" dirty="0">
                <a:solidFill>
                  <a:srgbClr val="FFFFFF"/>
                </a:solidFill>
                <a:latin typeface="Calibri"/>
                <a:cs typeface="Calibri"/>
              </a:rPr>
              <a:t> </a:t>
            </a:r>
            <a:r>
              <a:rPr sz="2400" b="0" spc="-5" dirty="0">
                <a:solidFill>
                  <a:srgbClr val="FFFFFF"/>
                </a:solidFill>
                <a:latin typeface="Calibri"/>
                <a:cs typeface="Calibri"/>
              </a:rPr>
              <a:t>Console</a:t>
            </a:r>
            <a:r>
              <a:rPr sz="2400" b="0" spc="-10" dirty="0">
                <a:solidFill>
                  <a:srgbClr val="FFFFFF"/>
                </a:solidFill>
                <a:latin typeface="Calibri"/>
                <a:cs typeface="Calibri"/>
              </a:rPr>
              <a:t> </a:t>
            </a:r>
            <a:r>
              <a:rPr sz="2400" b="0" spc="-20" dirty="0">
                <a:solidFill>
                  <a:srgbClr val="FFFFFF"/>
                </a:solidFill>
                <a:latin typeface="Calibri"/>
                <a:cs typeface="Calibri"/>
              </a:rPr>
              <a:t>Password</a:t>
            </a:r>
            <a:endParaRPr sz="2400">
              <a:latin typeface="Calibri"/>
              <a:cs typeface="Calibri"/>
            </a:endParaRPr>
          </a:p>
        </p:txBody>
      </p:sp>
      <p:sp>
        <p:nvSpPr>
          <p:cNvPr id="3" name="object 3"/>
          <p:cNvSpPr txBox="1"/>
          <p:nvPr/>
        </p:nvSpPr>
        <p:spPr>
          <a:xfrm>
            <a:off x="574737" y="1010919"/>
            <a:ext cx="8081009" cy="2095500"/>
          </a:xfrm>
          <a:prstGeom prst="rect">
            <a:avLst/>
          </a:prstGeom>
        </p:spPr>
        <p:txBody>
          <a:bodyPr vert="horz" wrap="square" lIns="0" tIns="12700" rIns="0" bIns="0" rtlCol="0">
            <a:spAutoFit/>
          </a:bodyPr>
          <a:lstStyle/>
          <a:p>
            <a:pPr marL="298450" marR="5080" indent="-285750">
              <a:lnSpc>
                <a:spcPct val="152800"/>
              </a:lnSpc>
              <a:spcBef>
                <a:spcPts val="100"/>
              </a:spcBef>
              <a:buFont typeface="Wingdings"/>
              <a:buChar char=""/>
              <a:tabLst>
                <a:tab pos="298450" algn="l"/>
              </a:tabLst>
            </a:pPr>
            <a:r>
              <a:rPr sz="1800" dirty="0">
                <a:solidFill>
                  <a:srgbClr val="FFFFFF"/>
                </a:solidFill>
                <a:latin typeface="Calibri"/>
                <a:cs typeface="Calibri"/>
              </a:rPr>
              <a:t>A </a:t>
            </a:r>
            <a:r>
              <a:rPr sz="1800" spc="-10" dirty="0">
                <a:solidFill>
                  <a:srgbClr val="FFFFFF"/>
                </a:solidFill>
                <a:latin typeface="Calibri"/>
                <a:cs typeface="Calibri"/>
              </a:rPr>
              <a:t>password</a:t>
            </a:r>
            <a:r>
              <a:rPr sz="1800" spc="10" dirty="0">
                <a:solidFill>
                  <a:srgbClr val="FFFFFF"/>
                </a:solidFill>
                <a:latin typeface="Calibri"/>
                <a:cs typeface="Calibri"/>
              </a:rPr>
              <a:t> </a:t>
            </a:r>
            <a:r>
              <a:rPr sz="1800" spc="-10" dirty="0">
                <a:solidFill>
                  <a:srgbClr val="FFFFFF"/>
                </a:solidFill>
                <a:latin typeface="Calibri"/>
                <a:cs typeface="Calibri"/>
              </a:rPr>
              <a:t>that</a:t>
            </a:r>
            <a:r>
              <a:rPr sz="180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dirty="0">
                <a:solidFill>
                  <a:srgbClr val="FFFFFF"/>
                </a:solidFill>
                <a:latin typeface="Calibri"/>
                <a:cs typeface="Calibri"/>
              </a:rPr>
              <a:t>user </a:t>
            </a:r>
            <a:r>
              <a:rPr sz="1800" spc="-5" dirty="0">
                <a:solidFill>
                  <a:srgbClr val="FFFFFF"/>
                </a:solidFill>
                <a:latin typeface="Calibri"/>
                <a:cs typeface="Calibri"/>
              </a:rPr>
              <a:t>can</a:t>
            </a:r>
            <a:r>
              <a:rPr sz="1800" spc="10" dirty="0">
                <a:solidFill>
                  <a:srgbClr val="FFFFFF"/>
                </a:solidFill>
                <a:latin typeface="Calibri"/>
                <a:cs typeface="Calibri"/>
              </a:rPr>
              <a:t> </a:t>
            </a:r>
            <a:r>
              <a:rPr sz="1800" spc="-10" dirty="0">
                <a:solidFill>
                  <a:srgbClr val="FFFFFF"/>
                </a:solidFill>
                <a:latin typeface="Calibri"/>
                <a:cs typeface="Calibri"/>
              </a:rPr>
              <a:t>enter</a:t>
            </a:r>
            <a:r>
              <a:rPr sz="1800"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sign</a:t>
            </a:r>
            <a:r>
              <a:rPr sz="1800" spc="5" dirty="0">
                <a:solidFill>
                  <a:srgbClr val="FFFFFF"/>
                </a:solidFill>
                <a:latin typeface="Calibri"/>
                <a:cs typeface="Calibri"/>
              </a:rPr>
              <a:t> </a:t>
            </a:r>
            <a:r>
              <a:rPr sz="1800" spc="-15" dirty="0">
                <a:solidFill>
                  <a:srgbClr val="FFFFFF"/>
                </a:solidFill>
                <a:latin typeface="Calibri"/>
                <a:cs typeface="Calibri"/>
              </a:rPr>
              <a:t>into</a:t>
            </a:r>
            <a:r>
              <a:rPr sz="1800" spc="10" dirty="0">
                <a:solidFill>
                  <a:srgbClr val="FFFFFF"/>
                </a:solidFill>
                <a:latin typeface="Calibri"/>
                <a:cs typeface="Calibri"/>
              </a:rPr>
              <a:t> </a:t>
            </a:r>
            <a:r>
              <a:rPr sz="1800" spc="-10" dirty="0">
                <a:solidFill>
                  <a:srgbClr val="FFFFFF"/>
                </a:solidFill>
                <a:latin typeface="Calibri"/>
                <a:cs typeface="Calibri"/>
              </a:rPr>
              <a:t>interactive</a:t>
            </a:r>
            <a:r>
              <a:rPr sz="1800" spc="10" dirty="0">
                <a:solidFill>
                  <a:srgbClr val="FFFFFF"/>
                </a:solidFill>
                <a:latin typeface="Calibri"/>
                <a:cs typeface="Calibri"/>
              </a:rPr>
              <a:t> </a:t>
            </a:r>
            <a:r>
              <a:rPr sz="1800" spc="-5" dirty="0">
                <a:solidFill>
                  <a:srgbClr val="FFFFFF"/>
                </a:solidFill>
                <a:latin typeface="Calibri"/>
                <a:cs typeface="Calibri"/>
              </a:rPr>
              <a:t>sessions</a:t>
            </a:r>
            <a:r>
              <a:rPr sz="1800" spc="5" dirty="0">
                <a:solidFill>
                  <a:srgbClr val="FFFFFF"/>
                </a:solidFill>
                <a:latin typeface="Calibri"/>
                <a:cs typeface="Calibri"/>
              </a:rPr>
              <a:t> </a:t>
            </a:r>
            <a:r>
              <a:rPr sz="1800" spc="-5" dirty="0">
                <a:solidFill>
                  <a:srgbClr val="FFFFFF"/>
                </a:solidFill>
                <a:latin typeface="Calibri"/>
                <a:cs typeface="Calibri"/>
              </a:rPr>
              <a:t>such</a:t>
            </a:r>
            <a:r>
              <a:rPr sz="1800" spc="5" dirty="0">
                <a:solidFill>
                  <a:srgbClr val="FFFFFF"/>
                </a:solidFill>
                <a:latin typeface="Calibri"/>
                <a:cs typeface="Calibri"/>
              </a:rPr>
              <a:t> </a:t>
            </a:r>
            <a:r>
              <a:rPr sz="1800" dirty="0">
                <a:solidFill>
                  <a:srgbClr val="FFFFFF"/>
                </a:solidFill>
                <a:latin typeface="Calibri"/>
                <a:cs typeface="Calibri"/>
              </a:rPr>
              <a:t>as</a:t>
            </a:r>
            <a:r>
              <a:rPr sz="1800" spc="5"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30" dirty="0">
                <a:solidFill>
                  <a:srgbClr val="FFFFFF"/>
                </a:solidFill>
                <a:latin typeface="Calibri"/>
                <a:cs typeface="Calibri"/>
              </a:rPr>
              <a:t>AWS </a:t>
            </a:r>
            <a:r>
              <a:rPr sz="1800" spc="-390" dirty="0">
                <a:solidFill>
                  <a:srgbClr val="FFFFFF"/>
                </a:solidFill>
                <a:latin typeface="Calibri"/>
                <a:cs typeface="Calibri"/>
              </a:rPr>
              <a:t> </a:t>
            </a:r>
            <a:r>
              <a:rPr sz="1800" spc="-5" dirty="0">
                <a:solidFill>
                  <a:srgbClr val="FFFFFF"/>
                </a:solidFill>
                <a:latin typeface="Calibri"/>
                <a:cs typeface="Calibri"/>
              </a:rPr>
              <a:t>Management Console</a:t>
            </a:r>
            <a:endParaRPr sz="1800">
              <a:latin typeface="Calibri"/>
              <a:cs typeface="Calibri"/>
            </a:endParaRPr>
          </a:p>
          <a:p>
            <a:pPr marL="298450" indent="-285750">
              <a:lnSpc>
                <a:spcPct val="100000"/>
              </a:lnSpc>
              <a:spcBef>
                <a:spcPts val="1040"/>
              </a:spcBef>
              <a:buFont typeface="Wingdings"/>
              <a:buChar char=""/>
              <a:tabLst>
                <a:tab pos="298450" algn="l"/>
              </a:tabLst>
            </a:pPr>
            <a:r>
              <a:rPr sz="1800" spc="-50" dirty="0">
                <a:solidFill>
                  <a:srgbClr val="FFFFFF"/>
                </a:solidFill>
                <a:latin typeface="Calibri"/>
                <a:cs typeface="Calibri"/>
              </a:rPr>
              <a:t>You</a:t>
            </a:r>
            <a:r>
              <a:rPr sz="1800" dirty="0">
                <a:solidFill>
                  <a:srgbClr val="FFFFFF"/>
                </a:solidFill>
                <a:latin typeface="Calibri"/>
                <a:cs typeface="Calibri"/>
              </a:rPr>
              <a:t> </a:t>
            </a:r>
            <a:r>
              <a:rPr sz="1800" spc="-5" dirty="0">
                <a:solidFill>
                  <a:srgbClr val="FFFFFF"/>
                </a:solidFill>
                <a:latin typeface="Calibri"/>
                <a:cs typeface="Calibri"/>
              </a:rPr>
              <a:t>can</a:t>
            </a:r>
            <a:r>
              <a:rPr sz="1800" spc="5" dirty="0">
                <a:solidFill>
                  <a:srgbClr val="FFFFFF"/>
                </a:solidFill>
                <a:latin typeface="Calibri"/>
                <a:cs typeface="Calibri"/>
              </a:rPr>
              <a:t> </a:t>
            </a:r>
            <a:r>
              <a:rPr sz="1800" spc="-5" dirty="0">
                <a:solidFill>
                  <a:srgbClr val="FFFFFF"/>
                </a:solidFill>
                <a:latin typeface="Calibri"/>
                <a:cs typeface="Calibri"/>
              </a:rPr>
              <a:t>allow</a:t>
            </a:r>
            <a:r>
              <a:rPr sz="1800" spc="5" dirty="0">
                <a:solidFill>
                  <a:srgbClr val="FFFFFF"/>
                </a:solidFill>
                <a:latin typeface="Calibri"/>
                <a:cs typeface="Calibri"/>
              </a:rPr>
              <a:t> </a:t>
            </a:r>
            <a:r>
              <a:rPr sz="1800" spc="-10" dirty="0">
                <a:solidFill>
                  <a:srgbClr val="FFFFFF"/>
                </a:solidFill>
                <a:latin typeface="Calibri"/>
                <a:cs typeface="Calibri"/>
              </a:rPr>
              <a:t>users</a:t>
            </a:r>
            <a:r>
              <a:rPr sz="1800"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5" dirty="0">
                <a:solidFill>
                  <a:srgbClr val="FFFFFF"/>
                </a:solidFill>
                <a:latin typeface="Calibri"/>
                <a:cs typeface="Calibri"/>
              </a:rPr>
              <a:t>change</a:t>
            </a:r>
            <a:r>
              <a:rPr sz="1800" spc="10" dirty="0">
                <a:solidFill>
                  <a:srgbClr val="FFFFFF"/>
                </a:solidFill>
                <a:latin typeface="Calibri"/>
                <a:cs typeface="Calibri"/>
              </a:rPr>
              <a:t> </a:t>
            </a:r>
            <a:r>
              <a:rPr sz="1800" spc="-5" dirty="0">
                <a:solidFill>
                  <a:srgbClr val="FFFFFF"/>
                </a:solidFill>
                <a:latin typeface="Calibri"/>
                <a:cs typeface="Calibri"/>
              </a:rPr>
              <a:t>their</a:t>
            </a:r>
            <a:r>
              <a:rPr sz="1800" dirty="0">
                <a:solidFill>
                  <a:srgbClr val="FFFFFF"/>
                </a:solidFill>
                <a:latin typeface="Calibri"/>
                <a:cs typeface="Calibri"/>
              </a:rPr>
              <a:t> </a:t>
            </a:r>
            <a:r>
              <a:rPr sz="1800" spc="-5" dirty="0">
                <a:solidFill>
                  <a:srgbClr val="FFFFFF"/>
                </a:solidFill>
                <a:latin typeface="Calibri"/>
                <a:cs typeface="Calibri"/>
              </a:rPr>
              <a:t>own</a:t>
            </a:r>
            <a:r>
              <a:rPr sz="1800" spc="5" dirty="0">
                <a:solidFill>
                  <a:srgbClr val="FFFFFF"/>
                </a:solidFill>
                <a:latin typeface="Calibri"/>
                <a:cs typeface="Calibri"/>
              </a:rPr>
              <a:t> </a:t>
            </a:r>
            <a:r>
              <a:rPr sz="1800" spc="-10" dirty="0">
                <a:solidFill>
                  <a:srgbClr val="FFFFFF"/>
                </a:solidFill>
                <a:latin typeface="Calibri"/>
                <a:cs typeface="Calibri"/>
              </a:rPr>
              <a:t>passwords</a:t>
            </a:r>
            <a:endParaRPr sz="1800">
              <a:latin typeface="Calibri"/>
              <a:cs typeface="Calibri"/>
            </a:endParaRPr>
          </a:p>
          <a:p>
            <a:pPr marL="298450" marR="36195" indent="-285750">
              <a:lnSpc>
                <a:spcPct val="148100"/>
              </a:lnSpc>
              <a:spcBef>
                <a:spcPts val="100"/>
              </a:spcBef>
              <a:buFont typeface="Wingdings"/>
              <a:buChar char=""/>
              <a:tabLst>
                <a:tab pos="298450" algn="l"/>
              </a:tabLst>
            </a:pPr>
            <a:r>
              <a:rPr sz="1800" spc="-50" dirty="0">
                <a:solidFill>
                  <a:srgbClr val="FFFFFF"/>
                </a:solidFill>
                <a:latin typeface="Calibri"/>
                <a:cs typeface="Calibri"/>
              </a:rPr>
              <a:t>You</a:t>
            </a:r>
            <a:r>
              <a:rPr sz="1800" spc="5" dirty="0">
                <a:solidFill>
                  <a:srgbClr val="FFFFFF"/>
                </a:solidFill>
                <a:latin typeface="Calibri"/>
                <a:cs typeface="Calibri"/>
              </a:rPr>
              <a:t> </a:t>
            </a:r>
            <a:r>
              <a:rPr sz="1800" spc="-5" dirty="0">
                <a:solidFill>
                  <a:srgbClr val="FFFFFF"/>
                </a:solidFill>
                <a:latin typeface="Calibri"/>
                <a:cs typeface="Calibri"/>
              </a:rPr>
              <a:t>can</a:t>
            </a:r>
            <a:r>
              <a:rPr sz="1800" spc="10" dirty="0">
                <a:solidFill>
                  <a:srgbClr val="FFFFFF"/>
                </a:solidFill>
                <a:latin typeface="Calibri"/>
                <a:cs typeface="Calibri"/>
              </a:rPr>
              <a:t> </a:t>
            </a:r>
            <a:r>
              <a:rPr sz="1800" spc="-5" dirty="0">
                <a:solidFill>
                  <a:srgbClr val="FFFFFF"/>
                </a:solidFill>
                <a:latin typeface="Calibri"/>
                <a:cs typeface="Calibri"/>
              </a:rPr>
              <a:t>allow</a:t>
            </a:r>
            <a:r>
              <a:rPr sz="1800" spc="10" dirty="0">
                <a:solidFill>
                  <a:srgbClr val="FFFFFF"/>
                </a:solidFill>
                <a:latin typeface="Calibri"/>
                <a:cs typeface="Calibri"/>
              </a:rPr>
              <a:t> </a:t>
            </a:r>
            <a:r>
              <a:rPr sz="1800" spc="-5" dirty="0">
                <a:solidFill>
                  <a:srgbClr val="FFFFFF"/>
                </a:solidFill>
                <a:latin typeface="Calibri"/>
                <a:cs typeface="Calibri"/>
              </a:rPr>
              <a:t>selected</a:t>
            </a:r>
            <a:r>
              <a:rPr sz="1800" spc="10" dirty="0">
                <a:solidFill>
                  <a:srgbClr val="FFFFFF"/>
                </a:solidFill>
                <a:latin typeface="Calibri"/>
                <a:cs typeface="Calibri"/>
              </a:rPr>
              <a:t> </a:t>
            </a:r>
            <a:r>
              <a:rPr sz="1800" spc="-5" dirty="0">
                <a:solidFill>
                  <a:srgbClr val="FFFFFF"/>
                </a:solidFill>
                <a:latin typeface="Calibri"/>
                <a:cs typeface="Calibri"/>
              </a:rPr>
              <a:t>IAM</a:t>
            </a:r>
            <a:r>
              <a:rPr sz="1800" spc="5" dirty="0">
                <a:solidFill>
                  <a:srgbClr val="FFFFFF"/>
                </a:solidFill>
                <a:latin typeface="Calibri"/>
                <a:cs typeface="Calibri"/>
              </a:rPr>
              <a:t> </a:t>
            </a:r>
            <a:r>
              <a:rPr sz="1800" spc="-10" dirty="0">
                <a:solidFill>
                  <a:srgbClr val="FFFFFF"/>
                </a:solidFill>
                <a:latin typeface="Calibri"/>
                <a:cs typeface="Calibri"/>
              </a:rPr>
              <a:t>users</a:t>
            </a:r>
            <a:r>
              <a:rPr sz="1800" spc="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change</a:t>
            </a:r>
            <a:r>
              <a:rPr sz="1800" spc="15" dirty="0">
                <a:solidFill>
                  <a:srgbClr val="FFFFFF"/>
                </a:solidFill>
                <a:latin typeface="Calibri"/>
                <a:cs typeface="Calibri"/>
              </a:rPr>
              <a:t> </a:t>
            </a:r>
            <a:r>
              <a:rPr sz="1800" spc="-5" dirty="0">
                <a:solidFill>
                  <a:srgbClr val="FFFFFF"/>
                </a:solidFill>
                <a:latin typeface="Calibri"/>
                <a:cs typeface="Calibri"/>
              </a:rPr>
              <a:t>their</a:t>
            </a:r>
            <a:r>
              <a:rPr sz="1800" spc="5" dirty="0">
                <a:solidFill>
                  <a:srgbClr val="FFFFFF"/>
                </a:solidFill>
                <a:latin typeface="Calibri"/>
                <a:cs typeface="Calibri"/>
              </a:rPr>
              <a:t> </a:t>
            </a:r>
            <a:r>
              <a:rPr sz="1800" spc="-10" dirty="0">
                <a:solidFill>
                  <a:srgbClr val="FFFFFF"/>
                </a:solidFill>
                <a:latin typeface="Calibri"/>
                <a:cs typeface="Calibri"/>
              </a:rPr>
              <a:t>passwords</a:t>
            </a:r>
            <a:r>
              <a:rPr sz="1800" spc="5" dirty="0">
                <a:solidFill>
                  <a:srgbClr val="FFFFFF"/>
                </a:solidFill>
                <a:latin typeface="Calibri"/>
                <a:cs typeface="Calibri"/>
              </a:rPr>
              <a:t> </a:t>
            </a:r>
            <a:r>
              <a:rPr sz="1800" spc="-5" dirty="0">
                <a:solidFill>
                  <a:srgbClr val="FFFFFF"/>
                </a:solidFill>
                <a:latin typeface="Calibri"/>
                <a:cs typeface="Calibri"/>
              </a:rPr>
              <a:t>by</a:t>
            </a:r>
            <a:r>
              <a:rPr sz="1800" spc="5" dirty="0">
                <a:solidFill>
                  <a:srgbClr val="FFFFFF"/>
                </a:solidFill>
                <a:latin typeface="Calibri"/>
                <a:cs typeface="Calibri"/>
              </a:rPr>
              <a:t> </a:t>
            </a:r>
            <a:r>
              <a:rPr sz="1800" spc="-5" dirty="0">
                <a:solidFill>
                  <a:srgbClr val="FFFFFF"/>
                </a:solidFill>
                <a:latin typeface="Calibri"/>
                <a:cs typeface="Calibri"/>
              </a:rPr>
              <a:t>disabling</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option </a:t>
            </a:r>
            <a:r>
              <a:rPr sz="1800" spc="-390"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5" dirty="0">
                <a:solidFill>
                  <a:srgbClr val="FFFFFF"/>
                </a:solidFill>
                <a:latin typeface="Calibri"/>
                <a:cs typeface="Calibri"/>
              </a:rPr>
              <a:t>all</a:t>
            </a:r>
            <a:r>
              <a:rPr sz="1800" spc="10" dirty="0">
                <a:solidFill>
                  <a:srgbClr val="FFFFFF"/>
                </a:solidFill>
                <a:latin typeface="Calibri"/>
                <a:cs typeface="Calibri"/>
              </a:rPr>
              <a:t> </a:t>
            </a:r>
            <a:r>
              <a:rPr sz="1800" spc="-10" dirty="0">
                <a:solidFill>
                  <a:srgbClr val="FFFFFF"/>
                </a:solidFill>
                <a:latin typeface="Calibri"/>
                <a:cs typeface="Calibri"/>
              </a:rPr>
              <a:t>users</a:t>
            </a:r>
            <a:r>
              <a:rPr sz="1800" spc="5"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spc="-5" dirty="0">
                <a:solidFill>
                  <a:srgbClr val="FFFFFF"/>
                </a:solidFill>
                <a:latin typeface="Calibri"/>
                <a:cs typeface="Calibri"/>
              </a:rPr>
              <a:t>using</a:t>
            </a:r>
            <a:r>
              <a:rPr sz="1800" spc="10" dirty="0">
                <a:solidFill>
                  <a:srgbClr val="FFFFFF"/>
                </a:solidFill>
                <a:latin typeface="Calibri"/>
                <a:cs typeface="Calibri"/>
              </a:rPr>
              <a:t> </a:t>
            </a:r>
            <a:r>
              <a:rPr sz="1800" dirty="0">
                <a:solidFill>
                  <a:srgbClr val="FFFFFF"/>
                </a:solidFill>
                <a:latin typeface="Calibri"/>
                <a:cs typeface="Calibri"/>
              </a:rPr>
              <a:t>an</a:t>
            </a:r>
            <a:r>
              <a:rPr sz="1800" spc="10" dirty="0">
                <a:solidFill>
                  <a:srgbClr val="FFFFFF"/>
                </a:solidFill>
                <a:latin typeface="Calibri"/>
                <a:cs typeface="Calibri"/>
              </a:rPr>
              <a:t> </a:t>
            </a:r>
            <a:r>
              <a:rPr sz="1800" spc="-5" dirty="0">
                <a:solidFill>
                  <a:srgbClr val="FFFFFF"/>
                </a:solidFill>
                <a:latin typeface="Calibri"/>
                <a:cs typeface="Calibri"/>
              </a:rPr>
              <a:t>IAM</a:t>
            </a:r>
            <a:r>
              <a:rPr sz="1800" dirty="0">
                <a:solidFill>
                  <a:srgbClr val="FFFFFF"/>
                </a:solidFill>
                <a:latin typeface="Calibri"/>
                <a:cs typeface="Calibri"/>
              </a:rPr>
              <a:t> </a:t>
            </a:r>
            <a:r>
              <a:rPr sz="1800" spc="-5" dirty="0">
                <a:solidFill>
                  <a:srgbClr val="FFFFFF"/>
                </a:solidFill>
                <a:latin typeface="Calibri"/>
                <a:cs typeface="Calibri"/>
              </a:rPr>
              <a:t>policy</a:t>
            </a:r>
            <a:r>
              <a:rPr sz="1800" spc="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15" dirty="0">
                <a:solidFill>
                  <a:srgbClr val="FFFFFF"/>
                </a:solidFill>
                <a:latin typeface="Calibri"/>
                <a:cs typeface="Calibri"/>
              </a:rPr>
              <a:t>grant</a:t>
            </a:r>
            <a:r>
              <a:rPr sz="1800" dirty="0">
                <a:solidFill>
                  <a:srgbClr val="FFFFFF"/>
                </a:solidFill>
                <a:latin typeface="Calibri"/>
                <a:cs typeface="Calibri"/>
              </a:rPr>
              <a:t> </a:t>
            </a:r>
            <a:r>
              <a:rPr sz="1800" spc="-5" dirty="0">
                <a:solidFill>
                  <a:srgbClr val="FFFFFF"/>
                </a:solidFill>
                <a:latin typeface="Calibri"/>
                <a:cs typeface="Calibri"/>
              </a:rPr>
              <a:t>permissions</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selected</a:t>
            </a:r>
            <a:r>
              <a:rPr sz="1800" spc="10" dirty="0">
                <a:solidFill>
                  <a:srgbClr val="FFFFFF"/>
                </a:solidFill>
                <a:latin typeface="Calibri"/>
                <a:cs typeface="Calibri"/>
              </a:rPr>
              <a:t> </a:t>
            </a:r>
            <a:r>
              <a:rPr sz="1800" spc="-10" dirty="0">
                <a:solidFill>
                  <a:srgbClr val="FFFFFF"/>
                </a:solidFill>
                <a:latin typeface="Calibri"/>
                <a:cs typeface="Calibri"/>
              </a:rPr>
              <a:t>users</a:t>
            </a:r>
            <a:endParaRPr sz="1800">
              <a:latin typeface="Calibri"/>
              <a:cs typeface="Calibri"/>
            </a:endParaRPr>
          </a:p>
        </p:txBody>
      </p:sp>
      <p:sp>
        <p:nvSpPr>
          <p:cNvPr id="4" name="object 4"/>
          <p:cNvSpPr txBox="1"/>
          <p:nvPr/>
        </p:nvSpPr>
        <p:spPr>
          <a:xfrm>
            <a:off x="5612614" y="4013200"/>
            <a:ext cx="111252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CA3A13"/>
                </a:solidFill>
                <a:latin typeface="Arial"/>
                <a:cs typeface="Arial"/>
              </a:rPr>
              <a:t>EJPx!*21p9%</a:t>
            </a:r>
            <a:endParaRPr sz="1400">
              <a:latin typeface="Arial"/>
              <a:cs typeface="Arial"/>
            </a:endParaRPr>
          </a:p>
        </p:txBody>
      </p:sp>
      <p:sp>
        <p:nvSpPr>
          <p:cNvPr id="5" name="object 5"/>
          <p:cNvSpPr txBox="1"/>
          <p:nvPr/>
        </p:nvSpPr>
        <p:spPr>
          <a:xfrm>
            <a:off x="5815684" y="4381500"/>
            <a:ext cx="8058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Password</a:t>
            </a:r>
            <a:endParaRPr sz="1400">
              <a:latin typeface="Arial"/>
              <a:cs typeface="Arial"/>
            </a:endParaRPr>
          </a:p>
        </p:txBody>
      </p:sp>
      <p:sp>
        <p:nvSpPr>
          <p:cNvPr id="6" name="object 6"/>
          <p:cNvSpPr/>
          <p:nvPr/>
        </p:nvSpPr>
        <p:spPr>
          <a:xfrm>
            <a:off x="7088854" y="4057552"/>
            <a:ext cx="1149985" cy="103505"/>
          </a:xfrm>
          <a:custGeom>
            <a:avLst/>
            <a:gdLst/>
            <a:ahLst/>
            <a:cxnLst/>
            <a:rect l="l" t="t" r="r" b="b"/>
            <a:pathLst>
              <a:path w="1149984" h="103504">
                <a:moveTo>
                  <a:pt x="1091090" y="0"/>
                </a:moveTo>
                <a:lnTo>
                  <a:pt x="1087078" y="265"/>
                </a:lnTo>
                <a:lnTo>
                  <a:pt x="1082456" y="5541"/>
                </a:lnTo>
                <a:lnTo>
                  <a:pt x="1082721" y="9552"/>
                </a:lnTo>
                <a:lnTo>
                  <a:pt x="1123425" y="45203"/>
                </a:lnTo>
                <a:lnTo>
                  <a:pt x="1140316" y="45212"/>
                </a:lnTo>
                <a:lnTo>
                  <a:pt x="1140310" y="57912"/>
                </a:lnTo>
                <a:lnTo>
                  <a:pt x="1123409" y="57912"/>
                </a:lnTo>
                <a:lnTo>
                  <a:pt x="1082680" y="93513"/>
                </a:lnTo>
                <a:lnTo>
                  <a:pt x="1082410" y="97525"/>
                </a:lnTo>
                <a:lnTo>
                  <a:pt x="1087027" y="102806"/>
                </a:lnTo>
                <a:lnTo>
                  <a:pt x="1091039" y="103075"/>
                </a:lnTo>
                <a:lnTo>
                  <a:pt x="1142706" y="57912"/>
                </a:lnTo>
                <a:lnTo>
                  <a:pt x="1140310" y="57912"/>
                </a:lnTo>
                <a:lnTo>
                  <a:pt x="1142715" y="57903"/>
                </a:lnTo>
                <a:lnTo>
                  <a:pt x="1149964" y="51567"/>
                </a:lnTo>
                <a:lnTo>
                  <a:pt x="1091090" y="0"/>
                </a:lnTo>
                <a:close/>
              </a:path>
              <a:path w="1149984" h="103504">
                <a:moveTo>
                  <a:pt x="1130679" y="51557"/>
                </a:moveTo>
                <a:lnTo>
                  <a:pt x="1123419" y="57903"/>
                </a:lnTo>
                <a:lnTo>
                  <a:pt x="1140310" y="57912"/>
                </a:lnTo>
                <a:lnTo>
                  <a:pt x="1140310" y="56338"/>
                </a:lnTo>
                <a:lnTo>
                  <a:pt x="1136138" y="56338"/>
                </a:lnTo>
                <a:lnTo>
                  <a:pt x="1130679" y="51557"/>
                </a:lnTo>
                <a:close/>
              </a:path>
              <a:path w="1149984" h="103504">
                <a:moveTo>
                  <a:pt x="6" y="44649"/>
                </a:moveTo>
                <a:lnTo>
                  <a:pt x="0" y="57349"/>
                </a:lnTo>
                <a:lnTo>
                  <a:pt x="1123419" y="57903"/>
                </a:lnTo>
                <a:lnTo>
                  <a:pt x="1130679" y="51557"/>
                </a:lnTo>
                <a:lnTo>
                  <a:pt x="1123425" y="45203"/>
                </a:lnTo>
                <a:lnTo>
                  <a:pt x="6" y="44649"/>
                </a:lnTo>
                <a:close/>
              </a:path>
              <a:path w="1149984" h="103504">
                <a:moveTo>
                  <a:pt x="1136143" y="46781"/>
                </a:moveTo>
                <a:lnTo>
                  <a:pt x="1130679" y="51557"/>
                </a:lnTo>
                <a:lnTo>
                  <a:pt x="1136138" y="56338"/>
                </a:lnTo>
                <a:lnTo>
                  <a:pt x="1136143" y="46781"/>
                </a:lnTo>
                <a:close/>
              </a:path>
              <a:path w="1149984" h="103504">
                <a:moveTo>
                  <a:pt x="1140315" y="46781"/>
                </a:moveTo>
                <a:lnTo>
                  <a:pt x="1136143" y="46781"/>
                </a:lnTo>
                <a:lnTo>
                  <a:pt x="1136138" y="56338"/>
                </a:lnTo>
                <a:lnTo>
                  <a:pt x="1140310" y="56338"/>
                </a:lnTo>
                <a:lnTo>
                  <a:pt x="1140315" y="46781"/>
                </a:lnTo>
                <a:close/>
              </a:path>
              <a:path w="1149984" h="103504">
                <a:moveTo>
                  <a:pt x="1123425" y="45203"/>
                </a:moveTo>
                <a:lnTo>
                  <a:pt x="1130679" y="51557"/>
                </a:lnTo>
                <a:lnTo>
                  <a:pt x="1136143" y="46781"/>
                </a:lnTo>
                <a:lnTo>
                  <a:pt x="1140315" y="46781"/>
                </a:lnTo>
                <a:lnTo>
                  <a:pt x="1140316" y="45212"/>
                </a:lnTo>
                <a:lnTo>
                  <a:pt x="1123425" y="45203"/>
                </a:lnTo>
                <a:close/>
              </a:path>
            </a:pathLst>
          </a:custGeom>
          <a:solidFill>
            <a:srgbClr val="8FA7C4"/>
          </a:solidFill>
          <a:ln>
            <a:solidFill>
              <a:schemeClr val="bg1"/>
            </a:solidFill>
          </a:ln>
        </p:spPr>
        <p:txBody>
          <a:bodyPr wrap="square" lIns="0" tIns="0" rIns="0" bIns="0" rtlCol="0"/>
          <a:lstStyle/>
          <a:p>
            <a:endParaRPr/>
          </a:p>
        </p:txBody>
      </p:sp>
      <p:sp>
        <p:nvSpPr>
          <p:cNvPr id="7" name="object 7"/>
          <p:cNvSpPr txBox="1"/>
          <p:nvPr/>
        </p:nvSpPr>
        <p:spPr>
          <a:xfrm>
            <a:off x="7883986" y="4419600"/>
            <a:ext cx="2208530"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FFFFFF"/>
                </a:solidFill>
                <a:latin typeface="Arial"/>
                <a:cs typeface="Arial"/>
              </a:rPr>
              <a:t>AWS</a:t>
            </a:r>
            <a:r>
              <a:rPr sz="1400" spc="-30" dirty="0">
                <a:solidFill>
                  <a:srgbClr val="FFFFFF"/>
                </a:solidFill>
                <a:latin typeface="Arial"/>
                <a:cs typeface="Arial"/>
              </a:rPr>
              <a:t> </a:t>
            </a:r>
            <a:r>
              <a:rPr sz="1400" spc="-5" dirty="0">
                <a:solidFill>
                  <a:srgbClr val="FFFFFF"/>
                </a:solidFill>
                <a:latin typeface="Arial"/>
                <a:cs typeface="Arial"/>
              </a:rPr>
              <a:t>Management</a:t>
            </a:r>
            <a:r>
              <a:rPr sz="1400" spc="-35" dirty="0">
                <a:solidFill>
                  <a:srgbClr val="FFFFFF"/>
                </a:solidFill>
                <a:latin typeface="Arial"/>
                <a:cs typeface="Arial"/>
              </a:rPr>
              <a:t> </a:t>
            </a:r>
            <a:r>
              <a:rPr sz="1400" spc="-5" dirty="0">
                <a:solidFill>
                  <a:srgbClr val="FFFFFF"/>
                </a:solidFill>
                <a:latin typeface="Arial"/>
                <a:cs typeface="Arial"/>
              </a:rPr>
              <a:t>Console</a:t>
            </a:r>
            <a:endParaRPr sz="1400">
              <a:latin typeface="Arial"/>
              <a:cs typeface="Arial"/>
            </a:endParaRPr>
          </a:p>
        </p:txBody>
      </p:sp>
      <p:pic>
        <p:nvPicPr>
          <p:cNvPr id="8" name="object 8"/>
          <p:cNvPicPr/>
          <p:nvPr/>
        </p:nvPicPr>
        <p:blipFill>
          <a:blip r:embed="rId2" cstate="print"/>
          <a:stretch>
            <a:fillRect/>
          </a:stretch>
        </p:blipFill>
        <p:spPr>
          <a:xfrm>
            <a:off x="8707121" y="3774358"/>
            <a:ext cx="592332" cy="592332"/>
          </a:xfrm>
          <a:prstGeom prst="rect">
            <a:avLst/>
          </a:prstGeom>
        </p:spPr>
      </p:pic>
    </p:spTree>
    <p:extLst>
      <p:ext uri="{BB962C8B-B14F-4D97-AF65-F5344CB8AC3E}">
        <p14:creationId xmlns:p14="http://schemas.microsoft.com/office/powerpoint/2010/main" val="921028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651319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4:</a:t>
            </a:r>
            <a:r>
              <a:rPr sz="2400" b="0" spc="-15" dirty="0">
                <a:solidFill>
                  <a:srgbClr val="FFFFFF"/>
                </a:solidFill>
                <a:latin typeface="Calibri"/>
                <a:cs typeface="Calibri"/>
              </a:rPr>
              <a:t> </a:t>
            </a:r>
            <a:r>
              <a:rPr sz="2400" b="0" spc="-5" dirty="0">
                <a:solidFill>
                  <a:srgbClr val="FFFFFF"/>
                </a:solidFill>
                <a:latin typeface="Calibri"/>
                <a:cs typeface="Calibri"/>
              </a:rPr>
              <a:t>IAM</a:t>
            </a:r>
            <a:r>
              <a:rPr sz="2400" b="0" spc="-10" dirty="0">
                <a:solidFill>
                  <a:srgbClr val="FFFFFF"/>
                </a:solidFill>
                <a:latin typeface="Calibri"/>
                <a:cs typeface="Calibri"/>
              </a:rPr>
              <a:t> </a:t>
            </a:r>
            <a:r>
              <a:rPr sz="2400" b="0" dirty="0">
                <a:solidFill>
                  <a:srgbClr val="FFFFFF"/>
                </a:solidFill>
                <a:latin typeface="Calibri"/>
                <a:cs typeface="Calibri"/>
              </a:rPr>
              <a:t>Server</a:t>
            </a:r>
            <a:r>
              <a:rPr sz="2400" b="0" spc="-10" dirty="0">
                <a:solidFill>
                  <a:srgbClr val="FFFFFF"/>
                </a:solidFill>
                <a:latin typeface="Calibri"/>
                <a:cs typeface="Calibri"/>
              </a:rPr>
              <a:t> Certificate</a:t>
            </a:r>
            <a:r>
              <a:rPr sz="2400" b="0" dirty="0">
                <a:solidFill>
                  <a:srgbClr val="FFFFFF"/>
                </a:solidFill>
                <a:latin typeface="Calibri"/>
                <a:cs typeface="Calibri"/>
              </a:rPr>
              <a:t> /</a:t>
            </a:r>
            <a:r>
              <a:rPr sz="2400" b="0" spc="-15" dirty="0">
                <a:solidFill>
                  <a:srgbClr val="FFFFFF"/>
                </a:solidFill>
                <a:latin typeface="Calibri"/>
                <a:cs typeface="Calibri"/>
              </a:rPr>
              <a:t> </a:t>
            </a:r>
            <a:r>
              <a:rPr sz="2400" b="0" spc="-5" dirty="0">
                <a:solidFill>
                  <a:srgbClr val="FFFFFF"/>
                </a:solidFill>
                <a:latin typeface="Calibri"/>
                <a:cs typeface="Calibri"/>
              </a:rPr>
              <a:t>Signing</a:t>
            </a:r>
            <a:r>
              <a:rPr sz="2400" b="0" spc="-10" dirty="0">
                <a:solidFill>
                  <a:srgbClr val="FFFFFF"/>
                </a:solidFill>
                <a:latin typeface="Calibri"/>
                <a:cs typeface="Calibri"/>
              </a:rPr>
              <a:t> Certificate</a:t>
            </a:r>
            <a:endParaRPr sz="2400">
              <a:latin typeface="Calibri"/>
              <a:cs typeface="Calibri"/>
            </a:endParaRPr>
          </a:p>
        </p:txBody>
      </p:sp>
      <p:sp>
        <p:nvSpPr>
          <p:cNvPr id="3" name="object 3"/>
          <p:cNvSpPr txBox="1"/>
          <p:nvPr/>
        </p:nvSpPr>
        <p:spPr>
          <a:xfrm>
            <a:off x="574737" y="1010919"/>
            <a:ext cx="7805420" cy="20955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dirty="0">
                <a:solidFill>
                  <a:srgbClr val="FFFFFF"/>
                </a:solidFill>
                <a:latin typeface="Calibri"/>
                <a:cs typeface="Calibri"/>
              </a:rPr>
              <a:t>SSL/TLS </a:t>
            </a:r>
            <a:r>
              <a:rPr sz="1800" spc="-10" dirty="0">
                <a:solidFill>
                  <a:srgbClr val="FFFFFF"/>
                </a:solidFill>
                <a:latin typeface="Calibri"/>
                <a:cs typeface="Calibri"/>
              </a:rPr>
              <a:t>certificates</a:t>
            </a:r>
            <a:r>
              <a:rPr sz="1800" dirty="0">
                <a:solidFill>
                  <a:srgbClr val="FFFFFF"/>
                </a:solidFill>
                <a:latin typeface="Calibri"/>
                <a:cs typeface="Calibri"/>
              </a:rPr>
              <a:t> </a:t>
            </a:r>
            <a:r>
              <a:rPr sz="1800" spc="-5" dirty="0">
                <a:solidFill>
                  <a:srgbClr val="FFFFFF"/>
                </a:solidFill>
                <a:latin typeface="Calibri"/>
                <a:cs typeface="Calibri"/>
              </a:rPr>
              <a:t>that</a:t>
            </a:r>
            <a:r>
              <a:rPr sz="1800" dirty="0">
                <a:solidFill>
                  <a:srgbClr val="FFFFFF"/>
                </a:solidFill>
                <a:latin typeface="Calibri"/>
                <a:cs typeface="Calibri"/>
              </a:rPr>
              <a:t> </a:t>
            </a:r>
            <a:r>
              <a:rPr sz="1800" spc="-10" dirty="0">
                <a:solidFill>
                  <a:srgbClr val="FFFFFF"/>
                </a:solidFill>
                <a:latin typeface="Calibri"/>
                <a:cs typeface="Calibri"/>
              </a:rPr>
              <a:t>you</a:t>
            </a:r>
            <a:r>
              <a:rPr sz="1800" spc="10" dirty="0">
                <a:solidFill>
                  <a:srgbClr val="FFFFFF"/>
                </a:solidFill>
                <a:latin typeface="Calibri"/>
                <a:cs typeface="Calibri"/>
              </a:rPr>
              <a:t> </a:t>
            </a:r>
            <a:r>
              <a:rPr sz="1800" spc="-5" dirty="0">
                <a:solidFill>
                  <a:srgbClr val="FFFFFF"/>
                </a:solidFill>
                <a:latin typeface="Calibri"/>
                <a:cs typeface="Calibri"/>
              </a:rPr>
              <a:t>can</a:t>
            </a:r>
            <a:r>
              <a:rPr sz="1800" spc="15" dirty="0">
                <a:solidFill>
                  <a:srgbClr val="FFFFFF"/>
                </a:solidFill>
                <a:latin typeface="Calibri"/>
                <a:cs typeface="Calibri"/>
              </a:rPr>
              <a:t> </a:t>
            </a:r>
            <a:r>
              <a:rPr sz="1800" dirty="0">
                <a:solidFill>
                  <a:srgbClr val="FFFFFF"/>
                </a:solidFill>
                <a:latin typeface="Calibri"/>
                <a:cs typeface="Calibri"/>
              </a:rPr>
              <a:t>use</a:t>
            </a:r>
            <a:r>
              <a:rPr sz="1800" spc="10"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10" dirty="0">
                <a:solidFill>
                  <a:srgbClr val="FFFFFF"/>
                </a:solidFill>
                <a:latin typeface="Calibri"/>
                <a:cs typeface="Calibri"/>
              </a:rPr>
              <a:t>authenticate</a:t>
            </a:r>
            <a:r>
              <a:rPr sz="1800" spc="10" dirty="0">
                <a:solidFill>
                  <a:srgbClr val="FFFFFF"/>
                </a:solidFill>
                <a:latin typeface="Calibri"/>
                <a:cs typeface="Calibri"/>
              </a:rPr>
              <a:t> </a:t>
            </a:r>
            <a:r>
              <a:rPr sz="1800" spc="-5" dirty="0">
                <a:solidFill>
                  <a:srgbClr val="FFFFFF"/>
                </a:solidFill>
                <a:latin typeface="Calibri"/>
                <a:cs typeface="Calibri"/>
              </a:rPr>
              <a:t>with</a:t>
            </a:r>
            <a:r>
              <a:rPr sz="1800" spc="15" dirty="0">
                <a:solidFill>
                  <a:srgbClr val="FFFFFF"/>
                </a:solidFill>
                <a:latin typeface="Calibri"/>
                <a:cs typeface="Calibri"/>
              </a:rPr>
              <a:t> </a:t>
            </a:r>
            <a:r>
              <a:rPr sz="1800" spc="-5" dirty="0">
                <a:solidFill>
                  <a:srgbClr val="FFFFFF"/>
                </a:solidFill>
                <a:latin typeface="Calibri"/>
                <a:cs typeface="Calibri"/>
              </a:rPr>
              <a:t>some</a:t>
            </a:r>
            <a:r>
              <a:rPr sz="1800" spc="10" dirty="0">
                <a:solidFill>
                  <a:srgbClr val="FFFFFF"/>
                </a:solidFill>
                <a:latin typeface="Calibri"/>
                <a:cs typeface="Calibri"/>
              </a:rPr>
              <a:t> </a:t>
            </a:r>
            <a:r>
              <a:rPr sz="1800" spc="-30" dirty="0">
                <a:solidFill>
                  <a:srgbClr val="FFFFFF"/>
                </a:solidFill>
                <a:latin typeface="Calibri"/>
                <a:cs typeface="Calibri"/>
              </a:rPr>
              <a:t>AWS</a:t>
            </a:r>
            <a:r>
              <a:rPr sz="1800" dirty="0">
                <a:solidFill>
                  <a:srgbClr val="FFFFFF"/>
                </a:solidFill>
                <a:latin typeface="Calibri"/>
                <a:cs typeface="Calibri"/>
              </a:rPr>
              <a:t> services</a:t>
            </a:r>
            <a:endParaRPr sz="1800">
              <a:latin typeface="Calibri"/>
              <a:cs typeface="Calibri"/>
            </a:endParaRPr>
          </a:p>
          <a:p>
            <a:pPr marL="298450" marR="5080" indent="-285750">
              <a:lnSpc>
                <a:spcPct val="148100"/>
              </a:lnSpc>
              <a:spcBef>
                <a:spcPts val="100"/>
              </a:spcBef>
              <a:buFont typeface="Wingdings"/>
              <a:buChar char=""/>
              <a:tabLst>
                <a:tab pos="298450" algn="l"/>
              </a:tabLst>
            </a:pPr>
            <a:r>
              <a:rPr sz="1800" spc="-30" dirty="0">
                <a:solidFill>
                  <a:srgbClr val="FFFFFF"/>
                </a:solidFill>
                <a:latin typeface="Calibri"/>
                <a:cs typeface="Calibri"/>
              </a:rPr>
              <a:t>AWS</a:t>
            </a:r>
            <a:r>
              <a:rPr sz="1800" spc="5" dirty="0">
                <a:solidFill>
                  <a:srgbClr val="FFFFFF"/>
                </a:solidFill>
                <a:latin typeface="Calibri"/>
                <a:cs typeface="Calibri"/>
              </a:rPr>
              <a:t> </a:t>
            </a:r>
            <a:r>
              <a:rPr sz="1800" spc="-10" dirty="0">
                <a:solidFill>
                  <a:srgbClr val="FFFFFF"/>
                </a:solidFill>
                <a:latin typeface="Calibri"/>
                <a:cs typeface="Calibri"/>
              </a:rPr>
              <a:t>recommends</a:t>
            </a:r>
            <a:r>
              <a:rPr sz="1800" spc="5"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10" dirty="0">
                <a:solidFill>
                  <a:srgbClr val="FFFFFF"/>
                </a:solidFill>
                <a:latin typeface="Calibri"/>
                <a:cs typeface="Calibri"/>
              </a:rPr>
              <a:t>you</a:t>
            </a:r>
            <a:r>
              <a:rPr sz="1800" spc="15" dirty="0">
                <a:solidFill>
                  <a:srgbClr val="FFFFFF"/>
                </a:solidFill>
                <a:latin typeface="Calibri"/>
                <a:cs typeface="Calibri"/>
              </a:rPr>
              <a:t> </a:t>
            </a:r>
            <a:r>
              <a:rPr sz="1800" spc="-5" dirty="0">
                <a:solidFill>
                  <a:srgbClr val="FFFFFF"/>
                </a:solidFill>
                <a:latin typeface="Calibri"/>
                <a:cs typeface="Calibri"/>
              </a:rPr>
              <a:t>use</a:t>
            </a:r>
            <a:r>
              <a:rPr sz="1800" spc="2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30" dirty="0">
                <a:solidFill>
                  <a:srgbClr val="FFFFFF"/>
                </a:solidFill>
                <a:latin typeface="Calibri"/>
                <a:cs typeface="Calibri"/>
              </a:rPr>
              <a:t>AWS</a:t>
            </a:r>
            <a:r>
              <a:rPr sz="1800" spc="5" dirty="0">
                <a:solidFill>
                  <a:srgbClr val="FFFFFF"/>
                </a:solidFill>
                <a:latin typeface="Calibri"/>
                <a:cs typeface="Calibri"/>
              </a:rPr>
              <a:t> </a:t>
            </a:r>
            <a:r>
              <a:rPr sz="1800" spc="-10" dirty="0">
                <a:solidFill>
                  <a:srgbClr val="FFFFFF"/>
                </a:solidFill>
                <a:latin typeface="Calibri"/>
                <a:cs typeface="Calibri"/>
              </a:rPr>
              <a:t>Certificate</a:t>
            </a:r>
            <a:r>
              <a:rPr sz="1800" spc="15" dirty="0">
                <a:solidFill>
                  <a:srgbClr val="FFFFFF"/>
                </a:solidFill>
                <a:latin typeface="Calibri"/>
                <a:cs typeface="Calibri"/>
              </a:rPr>
              <a:t> </a:t>
            </a:r>
            <a:r>
              <a:rPr sz="1800" spc="-5" dirty="0">
                <a:solidFill>
                  <a:srgbClr val="FFFFFF"/>
                </a:solidFill>
                <a:latin typeface="Calibri"/>
                <a:cs typeface="Calibri"/>
              </a:rPr>
              <a:t>Manager</a:t>
            </a:r>
            <a:r>
              <a:rPr sz="1800" spc="5" dirty="0">
                <a:solidFill>
                  <a:srgbClr val="FFFFFF"/>
                </a:solidFill>
                <a:latin typeface="Calibri"/>
                <a:cs typeface="Calibri"/>
              </a:rPr>
              <a:t> </a:t>
            </a:r>
            <a:r>
              <a:rPr sz="1800" spc="-5" dirty="0">
                <a:solidFill>
                  <a:srgbClr val="FFFFFF"/>
                </a:solidFill>
                <a:latin typeface="Calibri"/>
                <a:cs typeface="Calibri"/>
              </a:rPr>
              <a:t>(ACM)</a:t>
            </a:r>
            <a:r>
              <a:rPr sz="1800" spc="1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10" dirty="0">
                <a:solidFill>
                  <a:srgbClr val="FFFFFF"/>
                </a:solidFill>
                <a:latin typeface="Calibri"/>
                <a:cs typeface="Calibri"/>
              </a:rPr>
              <a:t>provision, </a:t>
            </a:r>
            <a:r>
              <a:rPr sz="1800" spc="-390" dirty="0">
                <a:solidFill>
                  <a:srgbClr val="FFFFFF"/>
                </a:solidFill>
                <a:latin typeface="Calibri"/>
                <a:cs typeface="Calibri"/>
              </a:rPr>
              <a:t> </a:t>
            </a:r>
            <a:r>
              <a:rPr sz="1800" spc="-5" dirty="0">
                <a:solidFill>
                  <a:srgbClr val="FFFFFF"/>
                </a:solidFill>
                <a:latin typeface="Calibri"/>
                <a:cs typeface="Calibri"/>
              </a:rPr>
              <a:t>manage</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deploy</a:t>
            </a:r>
            <a:r>
              <a:rPr sz="1800" dirty="0">
                <a:solidFill>
                  <a:srgbClr val="FFFFFF"/>
                </a:solidFill>
                <a:latin typeface="Calibri"/>
                <a:cs typeface="Calibri"/>
              </a:rPr>
              <a:t> </a:t>
            </a:r>
            <a:r>
              <a:rPr sz="1800" spc="-10" dirty="0">
                <a:solidFill>
                  <a:srgbClr val="FFFFFF"/>
                </a:solidFill>
                <a:latin typeface="Calibri"/>
                <a:cs typeface="Calibri"/>
              </a:rPr>
              <a:t>your</a:t>
            </a:r>
            <a:r>
              <a:rPr sz="1800" dirty="0">
                <a:solidFill>
                  <a:srgbClr val="FFFFFF"/>
                </a:solidFill>
                <a:latin typeface="Calibri"/>
                <a:cs typeface="Calibri"/>
              </a:rPr>
              <a:t> </a:t>
            </a:r>
            <a:r>
              <a:rPr sz="1800" spc="-5" dirty="0">
                <a:solidFill>
                  <a:srgbClr val="FFFFFF"/>
                </a:solidFill>
                <a:latin typeface="Calibri"/>
                <a:cs typeface="Calibri"/>
              </a:rPr>
              <a:t>server</a:t>
            </a:r>
            <a:r>
              <a:rPr sz="1800" dirty="0">
                <a:solidFill>
                  <a:srgbClr val="FFFFFF"/>
                </a:solidFill>
                <a:latin typeface="Calibri"/>
                <a:cs typeface="Calibri"/>
              </a:rPr>
              <a:t> </a:t>
            </a:r>
            <a:r>
              <a:rPr sz="1800" spc="-10" dirty="0">
                <a:solidFill>
                  <a:srgbClr val="FFFFFF"/>
                </a:solidFill>
                <a:latin typeface="Calibri"/>
                <a:cs typeface="Calibri"/>
              </a:rPr>
              <a:t>certificates</a:t>
            </a:r>
            <a:endParaRPr sz="1800">
              <a:latin typeface="Calibri"/>
              <a:cs typeface="Calibri"/>
            </a:endParaRPr>
          </a:p>
          <a:p>
            <a:pPr marL="298450" marR="150495" indent="-285750">
              <a:lnSpc>
                <a:spcPct val="148100"/>
              </a:lnSpc>
              <a:spcBef>
                <a:spcPts val="100"/>
              </a:spcBef>
              <a:buFont typeface="Wingdings"/>
              <a:buChar char=""/>
              <a:tabLst>
                <a:tab pos="298450" algn="l"/>
              </a:tabLst>
            </a:pPr>
            <a:r>
              <a:rPr sz="1800" spc="-5" dirty="0">
                <a:solidFill>
                  <a:srgbClr val="FFFFFF"/>
                </a:solidFill>
                <a:latin typeface="Calibri"/>
                <a:cs typeface="Calibri"/>
              </a:rPr>
              <a:t>Use</a:t>
            </a:r>
            <a:r>
              <a:rPr sz="1800" spc="5" dirty="0">
                <a:solidFill>
                  <a:srgbClr val="FFFFFF"/>
                </a:solidFill>
                <a:latin typeface="Calibri"/>
                <a:cs typeface="Calibri"/>
              </a:rPr>
              <a:t> </a:t>
            </a:r>
            <a:r>
              <a:rPr sz="1800" spc="-5" dirty="0">
                <a:solidFill>
                  <a:srgbClr val="FFFFFF"/>
                </a:solidFill>
                <a:latin typeface="Calibri"/>
                <a:cs typeface="Calibri"/>
              </a:rPr>
              <a:t>IAM</a:t>
            </a:r>
            <a:r>
              <a:rPr sz="1800" spc="5" dirty="0">
                <a:solidFill>
                  <a:srgbClr val="FFFFFF"/>
                </a:solidFill>
                <a:latin typeface="Calibri"/>
                <a:cs typeface="Calibri"/>
              </a:rPr>
              <a:t> </a:t>
            </a:r>
            <a:r>
              <a:rPr sz="1800" spc="-5" dirty="0">
                <a:solidFill>
                  <a:srgbClr val="FFFFFF"/>
                </a:solidFill>
                <a:latin typeface="Calibri"/>
                <a:cs typeface="Calibri"/>
              </a:rPr>
              <a:t>only</a:t>
            </a:r>
            <a:r>
              <a:rPr sz="1800" spc="5" dirty="0">
                <a:solidFill>
                  <a:srgbClr val="FFFFFF"/>
                </a:solidFill>
                <a:latin typeface="Calibri"/>
                <a:cs typeface="Calibri"/>
              </a:rPr>
              <a:t> </a:t>
            </a:r>
            <a:r>
              <a:rPr sz="1800" dirty="0">
                <a:solidFill>
                  <a:srgbClr val="FFFFFF"/>
                </a:solidFill>
                <a:latin typeface="Calibri"/>
                <a:cs typeface="Calibri"/>
              </a:rPr>
              <a:t>when</a:t>
            </a:r>
            <a:r>
              <a:rPr sz="1800" spc="10" dirty="0">
                <a:solidFill>
                  <a:srgbClr val="FFFFFF"/>
                </a:solidFill>
                <a:latin typeface="Calibri"/>
                <a:cs typeface="Calibri"/>
              </a:rPr>
              <a:t> </a:t>
            </a:r>
            <a:r>
              <a:rPr sz="1800" spc="-10" dirty="0">
                <a:solidFill>
                  <a:srgbClr val="FFFFFF"/>
                </a:solidFill>
                <a:latin typeface="Calibri"/>
                <a:cs typeface="Calibri"/>
              </a:rPr>
              <a:t>you</a:t>
            </a:r>
            <a:r>
              <a:rPr sz="1800" spc="10" dirty="0">
                <a:solidFill>
                  <a:srgbClr val="FFFFFF"/>
                </a:solidFill>
                <a:latin typeface="Calibri"/>
                <a:cs typeface="Calibri"/>
              </a:rPr>
              <a:t> </a:t>
            </a:r>
            <a:r>
              <a:rPr sz="1800" spc="-10" dirty="0">
                <a:solidFill>
                  <a:srgbClr val="FFFFFF"/>
                </a:solidFill>
                <a:latin typeface="Calibri"/>
                <a:cs typeface="Calibri"/>
              </a:rPr>
              <a:t>must</a:t>
            </a:r>
            <a:r>
              <a:rPr sz="1800" spc="5" dirty="0">
                <a:solidFill>
                  <a:srgbClr val="FFFFFF"/>
                </a:solidFill>
                <a:latin typeface="Calibri"/>
                <a:cs typeface="Calibri"/>
              </a:rPr>
              <a:t> </a:t>
            </a:r>
            <a:r>
              <a:rPr sz="1800" spc="-5" dirty="0">
                <a:solidFill>
                  <a:srgbClr val="FFFFFF"/>
                </a:solidFill>
                <a:latin typeface="Calibri"/>
                <a:cs typeface="Calibri"/>
              </a:rPr>
              <a:t>support</a:t>
            </a:r>
            <a:r>
              <a:rPr sz="1800" dirty="0">
                <a:solidFill>
                  <a:srgbClr val="FFFFFF"/>
                </a:solidFill>
                <a:latin typeface="Calibri"/>
                <a:cs typeface="Calibri"/>
              </a:rPr>
              <a:t> HTTPS</a:t>
            </a:r>
            <a:r>
              <a:rPr sz="1800" spc="5" dirty="0">
                <a:solidFill>
                  <a:srgbClr val="FFFFFF"/>
                </a:solidFill>
                <a:latin typeface="Calibri"/>
                <a:cs typeface="Calibri"/>
              </a:rPr>
              <a:t> </a:t>
            </a:r>
            <a:r>
              <a:rPr sz="1800" spc="-5" dirty="0">
                <a:solidFill>
                  <a:srgbClr val="FFFFFF"/>
                </a:solidFill>
                <a:latin typeface="Calibri"/>
                <a:cs typeface="Calibri"/>
              </a:rPr>
              <a:t>connections</a:t>
            </a:r>
            <a:r>
              <a:rPr sz="1800" spc="5"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10" dirty="0">
                <a:solidFill>
                  <a:srgbClr val="FFFFFF"/>
                </a:solidFill>
                <a:latin typeface="Calibri"/>
                <a:cs typeface="Calibri"/>
              </a:rPr>
              <a:t>region</a:t>
            </a:r>
            <a:r>
              <a:rPr sz="1800" spc="5"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dirty="0">
                <a:solidFill>
                  <a:srgbClr val="FFFFFF"/>
                </a:solidFill>
                <a:latin typeface="Calibri"/>
                <a:cs typeface="Calibri"/>
              </a:rPr>
              <a:t>not </a:t>
            </a:r>
            <a:r>
              <a:rPr sz="1800" spc="-390" dirty="0">
                <a:solidFill>
                  <a:srgbClr val="FFFFFF"/>
                </a:solidFill>
                <a:latin typeface="Calibri"/>
                <a:cs typeface="Calibri"/>
              </a:rPr>
              <a:t> </a:t>
            </a:r>
            <a:r>
              <a:rPr sz="1800" spc="-5" dirty="0">
                <a:solidFill>
                  <a:srgbClr val="FFFFFF"/>
                </a:solidFill>
                <a:latin typeface="Calibri"/>
                <a:cs typeface="Calibri"/>
              </a:rPr>
              <a:t>supported</a:t>
            </a:r>
            <a:r>
              <a:rPr sz="1800" dirty="0">
                <a:solidFill>
                  <a:srgbClr val="FFFFFF"/>
                </a:solidFill>
                <a:latin typeface="Calibri"/>
                <a:cs typeface="Calibri"/>
              </a:rPr>
              <a:t> </a:t>
            </a:r>
            <a:r>
              <a:rPr sz="1800" spc="-5" dirty="0">
                <a:solidFill>
                  <a:srgbClr val="FFFFFF"/>
                </a:solidFill>
                <a:latin typeface="Calibri"/>
                <a:cs typeface="Calibri"/>
              </a:rPr>
              <a:t>by</a:t>
            </a:r>
            <a:r>
              <a:rPr sz="1800" dirty="0">
                <a:solidFill>
                  <a:srgbClr val="FFFFFF"/>
                </a:solidFill>
                <a:latin typeface="Calibri"/>
                <a:cs typeface="Calibri"/>
              </a:rPr>
              <a:t> </a:t>
            </a:r>
            <a:r>
              <a:rPr sz="1800" spc="-10" dirty="0">
                <a:solidFill>
                  <a:srgbClr val="FFFFFF"/>
                </a:solidFill>
                <a:latin typeface="Calibri"/>
                <a:cs typeface="Calibri"/>
              </a:rPr>
              <a:t>ACM</a:t>
            </a:r>
            <a:endParaRPr sz="1800">
              <a:latin typeface="Calibri"/>
              <a:cs typeface="Calibri"/>
            </a:endParaRPr>
          </a:p>
        </p:txBody>
      </p:sp>
      <p:sp>
        <p:nvSpPr>
          <p:cNvPr id="4" name="object 4"/>
          <p:cNvSpPr txBox="1"/>
          <p:nvPr/>
        </p:nvSpPr>
        <p:spPr>
          <a:xfrm>
            <a:off x="5891411" y="4457700"/>
            <a:ext cx="14662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Signing</a:t>
            </a:r>
            <a:r>
              <a:rPr sz="1400" spc="-50" dirty="0">
                <a:solidFill>
                  <a:srgbClr val="FFFFFF"/>
                </a:solidFill>
                <a:latin typeface="Arial"/>
                <a:cs typeface="Arial"/>
              </a:rPr>
              <a:t> </a:t>
            </a:r>
            <a:r>
              <a:rPr sz="1400" spc="-5" dirty="0">
                <a:solidFill>
                  <a:srgbClr val="FFFFFF"/>
                </a:solidFill>
                <a:latin typeface="Arial"/>
                <a:cs typeface="Arial"/>
              </a:rPr>
              <a:t>Certificate</a:t>
            </a:r>
            <a:endParaRPr sz="1400">
              <a:latin typeface="Arial"/>
              <a:cs typeface="Arial"/>
            </a:endParaRPr>
          </a:p>
        </p:txBody>
      </p:sp>
      <p:pic>
        <p:nvPicPr>
          <p:cNvPr id="5" name="object 5"/>
          <p:cNvPicPr/>
          <p:nvPr/>
        </p:nvPicPr>
        <p:blipFill>
          <a:blip r:embed="rId2" cstate="print"/>
          <a:stretch>
            <a:fillRect/>
          </a:stretch>
        </p:blipFill>
        <p:spPr>
          <a:xfrm>
            <a:off x="6389094" y="3957651"/>
            <a:ext cx="469900" cy="469900"/>
          </a:xfrm>
          <a:prstGeom prst="rect">
            <a:avLst/>
          </a:prstGeom>
        </p:spPr>
      </p:pic>
      <p:sp>
        <p:nvSpPr>
          <p:cNvPr id="6" name="object 6"/>
          <p:cNvSpPr/>
          <p:nvPr/>
        </p:nvSpPr>
        <p:spPr>
          <a:xfrm>
            <a:off x="7542072" y="4095388"/>
            <a:ext cx="1149985" cy="103505"/>
          </a:xfrm>
          <a:custGeom>
            <a:avLst/>
            <a:gdLst/>
            <a:ahLst/>
            <a:cxnLst/>
            <a:rect l="l" t="t" r="r" b="b"/>
            <a:pathLst>
              <a:path w="1149984" h="103504">
                <a:moveTo>
                  <a:pt x="1091060" y="0"/>
                </a:moveTo>
                <a:lnTo>
                  <a:pt x="1087050" y="266"/>
                </a:lnTo>
                <a:lnTo>
                  <a:pt x="1082431" y="5546"/>
                </a:lnTo>
                <a:lnTo>
                  <a:pt x="1082697" y="9558"/>
                </a:lnTo>
                <a:lnTo>
                  <a:pt x="1123418" y="45187"/>
                </a:lnTo>
                <a:lnTo>
                  <a:pt x="1140317" y="45187"/>
                </a:lnTo>
                <a:lnTo>
                  <a:pt x="1140317" y="57887"/>
                </a:lnTo>
                <a:lnTo>
                  <a:pt x="1123419" y="57887"/>
                </a:lnTo>
                <a:lnTo>
                  <a:pt x="1082697" y="93518"/>
                </a:lnTo>
                <a:lnTo>
                  <a:pt x="1082431" y="97529"/>
                </a:lnTo>
                <a:lnTo>
                  <a:pt x="1087050" y="102809"/>
                </a:lnTo>
                <a:lnTo>
                  <a:pt x="1091060" y="103075"/>
                </a:lnTo>
                <a:lnTo>
                  <a:pt x="1142704" y="57887"/>
                </a:lnTo>
                <a:lnTo>
                  <a:pt x="1140317" y="57887"/>
                </a:lnTo>
                <a:lnTo>
                  <a:pt x="1142706" y="57886"/>
                </a:lnTo>
                <a:lnTo>
                  <a:pt x="1149962" y="51537"/>
                </a:lnTo>
                <a:lnTo>
                  <a:pt x="1091060" y="0"/>
                </a:lnTo>
                <a:close/>
              </a:path>
              <a:path w="1149984" h="103504">
                <a:moveTo>
                  <a:pt x="1130676" y="51537"/>
                </a:moveTo>
                <a:lnTo>
                  <a:pt x="1123419" y="57887"/>
                </a:lnTo>
                <a:lnTo>
                  <a:pt x="1140317" y="57887"/>
                </a:lnTo>
                <a:lnTo>
                  <a:pt x="1140317" y="56316"/>
                </a:lnTo>
                <a:lnTo>
                  <a:pt x="1136138" y="56316"/>
                </a:lnTo>
                <a:lnTo>
                  <a:pt x="1130676" y="51537"/>
                </a:lnTo>
                <a:close/>
              </a:path>
              <a:path w="1149984" h="103504">
                <a:moveTo>
                  <a:pt x="0" y="45186"/>
                </a:moveTo>
                <a:lnTo>
                  <a:pt x="0" y="57886"/>
                </a:lnTo>
                <a:lnTo>
                  <a:pt x="1123420" y="57886"/>
                </a:lnTo>
                <a:lnTo>
                  <a:pt x="1130676" y="51537"/>
                </a:lnTo>
                <a:lnTo>
                  <a:pt x="1123418" y="45187"/>
                </a:lnTo>
                <a:lnTo>
                  <a:pt x="0" y="45186"/>
                </a:lnTo>
                <a:close/>
              </a:path>
              <a:path w="1149984" h="103504">
                <a:moveTo>
                  <a:pt x="1136138" y="46758"/>
                </a:moveTo>
                <a:lnTo>
                  <a:pt x="1130676" y="51537"/>
                </a:lnTo>
                <a:lnTo>
                  <a:pt x="1136138" y="56316"/>
                </a:lnTo>
                <a:lnTo>
                  <a:pt x="1136138" y="46758"/>
                </a:lnTo>
                <a:close/>
              </a:path>
              <a:path w="1149984" h="103504">
                <a:moveTo>
                  <a:pt x="1140317" y="46758"/>
                </a:moveTo>
                <a:lnTo>
                  <a:pt x="1136138" y="46758"/>
                </a:lnTo>
                <a:lnTo>
                  <a:pt x="1136138" y="56316"/>
                </a:lnTo>
                <a:lnTo>
                  <a:pt x="1140317" y="56316"/>
                </a:lnTo>
                <a:lnTo>
                  <a:pt x="1140317" y="46758"/>
                </a:lnTo>
                <a:close/>
              </a:path>
              <a:path w="1149984" h="103504">
                <a:moveTo>
                  <a:pt x="1123418" y="45187"/>
                </a:moveTo>
                <a:lnTo>
                  <a:pt x="1130676" y="51537"/>
                </a:lnTo>
                <a:lnTo>
                  <a:pt x="1136138" y="46758"/>
                </a:lnTo>
                <a:lnTo>
                  <a:pt x="1140317" y="46758"/>
                </a:lnTo>
                <a:lnTo>
                  <a:pt x="1140317" y="45187"/>
                </a:lnTo>
                <a:lnTo>
                  <a:pt x="1123418" y="45187"/>
                </a:lnTo>
                <a:close/>
              </a:path>
            </a:pathLst>
          </a:custGeom>
          <a:solidFill>
            <a:srgbClr val="8FA7C4"/>
          </a:solidFill>
          <a:ln>
            <a:solidFill>
              <a:schemeClr val="bg1"/>
            </a:solidFill>
          </a:ln>
        </p:spPr>
        <p:txBody>
          <a:bodyPr wrap="square" lIns="0" tIns="0" rIns="0" bIns="0" rtlCol="0"/>
          <a:lstStyle/>
          <a:p>
            <a:endParaRPr/>
          </a:p>
        </p:txBody>
      </p:sp>
      <p:pic>
        <p:nvPicPr>
          <p:cNvPr id="7" name="object 7"/>
          <p:cNvPicPr/>
          <p:nvPr/>
        </p:nvPicPr>
        <p:blipFill>
          <a:blip r:embed="rId3" cstate="print"/>
          <a:stretch>
            <a:fillRect/>
          </a:stretch>
        </p:blipFill>
        <p:spPr>
          <a:xfrm>
            <a:off x="9168465" y="3866081"/>
            <a:ext cx="561688" cy="561688"/>
          </a:xfrm>
          <a:prstGeom prst="rect">
            <a:avLst/>
          </a:prstGeom>
        </p:spPr>
      </p:pic>
    </p:spTree>
    <p:extLst>
      <p:ext uri="{BB962C8B-B14F-4D97-AF65-F5344CB8AC3E}">
        <p14:creationId xmlns:p14="http://schemas.microsoft.com/office/powerpoint/2010/main" val="4233075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474662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4:</a:t>
            </a:r>
            <a:r>
              <a:rPr sz="2400" b="0" spc="-10" dirty="0">
                <a:solidFill>
                  <a:srgbClr val="FFFFFF"/>
                </a:solidFill>
                <a:latin typeface="Calibri"/>
                <a:cs typeface="Calibri"/>
              </a:rPr>
              <a:t> </a:t>
            </a:r>
            <a:r>
              <a:rPr sz="2400" b="0" spc="-15" dirty="0">
                <a:solidFill>
                  <a:srgbClr val="FFFFFF"/>
                </a:solidFill>
                <a:latin typeface="Calibri"/>
                <a:cs typeface="Calibri"/>
              </a:rPr>
              <a:t>Multi-Factor</a:t>
            </a:r>
            <a:r>
              <a:rPr sz="2400" b="0" spc="-5" dirty="0">
                <a:solidFill>
                  <a:srgbClr val="FFFFFF"/>
                </a:solidFill>
                <a:latin typeface="Calibri"/>
                <a:cs typeface="Calibri"/>
              </a:rPr>
              <a:t> </a:t>
            </a:r>
            <a:r>
              <a:rPr sz="2400" b="0" spc="-10" dirty="0">
                <a:solidFill>
                  <a:srgbClr val="FFFFFF"/>
                </a:solidFill>
                <a:latin typeface="Calibri"/>
                <a:cs typeface="Calibri"/>
              </a:rPr>
              <a:t>Authentication</a:t>
            </a:r>
            <a:endParaRPr sz="2400">
              <a:latin typeface="Calibri"/>
              <a:cs typeface="Calibri"/>
            </a:endParaRPr>
          </a:p>
        </p:txBody>
      </p:sp>
      <p:sp>
        <p:nvSpPr>
          <p:cNvPr id="3" name="object 3"/>
          <p:cNvSpPr txBox="1"/>
          <p:nvPr/>
        </p:nvSpPr>
        <p:spPr>
          <a:xfrm>
            <a:off x="982581" y="1485900"/>
            <a:ext cx="22104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Something</a:t>
            </a:r>
            <a:r>
              <a:rPr sz="1800" spc="-35" dirty="0">
                <a:solidFill>
                  <a:srgbClr val="FFFFFF"/>
                </a:solidFill>
                <a:latin typeface="Arial"/>
                <a:cs typeface="Arial"/>
              </a:rPr>
              <a:t> </a:t>
            </a:r>
            <a:r>
              <a:rPr sz="1800" spc="-5" dirty="0">
                <a:solidFill>
                  <a:srgbClr val="FFFFFF"/>
                </a:solidFill>
                <a:latin typeface="Arial"/>
                <a:cs typeface="Arial"/>
              </a:rPr>
              <a:t>you</a:t>
            </a:r>
            <a:r>
              <a:rPr sz="1800" spc="-35" dirty="0">
                <a:solidFill>
                  <a:srgbClr val="FFFFFF"/>
                </a:solidFill>
                <a:latin typeface="Arial"/>
                <a:cs typeface="Arial"/>
              </a:rPr>
              <a:t> </a:t>
            </a:r>
            <a:r>
              <a:rPr sz="1800" spc="-5" dirty="0">
                <a:solidFill>
                  <a:srgbClr val="4472C4"/>
                </a:solidFill>
                <a:latin typeface="Arial"/>
                <a:cs typeface="Arial"/>
              </a:rPr>
              <a:t>know</a:t>
            </a:r>
            <a:r>
              <a:rPr sz="1800" spc="-5" dirty="0">
                <a:solidFill>
                  <a:srgbClr val="FFFFFF"/>
                </a:solidFill>
                <a:latin typeface="Arial"/>
                <a:cs typeface="Arial"/>
              </a:rPr>
              <a:t>:</a:t>
            </a:r>
            <a:endParaRPr sz="1800">
              <a:latin typeface="Arial"/>
              <a:cs typeface="Arial"/>
            </a:endParaRPr>
          </a:p>
        </p:txBody>
      </p:sp>
      <p:sp>
        <p:nvSpPr>
          <p:cNvPr id="4" name="object 4"/>
          <p:cNvSpPr txBox="1"/>
          <p:nvPr/>
        </p:nvSpPr>
        <p:spPr>
          <a:xfrm>
            <a:off x="1544100" y="2336800"/>
            <a:ext cx="1112520" cy="6070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CA3A13"/>
                </a:solidFill>
                <a:latin typeface="Arial"/>
                <a:cs typeface="Arial"/>
              </a:rPr>
              <a:t>EJPx!*21p9%</a:t>
            </a:r>
            <a:endParaRPr sz="1400">
              <a:latin typeface="Arial"/>
              <a:cs typeface="Arial"/>
            </a:endParaRPr>
          </a:p>
          <a:p>
            <a:pPr marL="123825">
              <a:lnSpc>
                <a:spcPct val="100000"/>
              </a:lnSpc>
              <a:spcBef>
                <a:spcPts val="1220"/>
              </a:spcBef>
            </a:pPr>
            <a:r>
              <a:rPr sz="1400" spc="-5" dirty="0">
                <a:solidFill>
                  <a:srgbClr val="FFFFFF"/>
                </a:solidFill>
                <a:latin typeface="Arial"/>
                <a:cs typeface="Arial"/>
              </a:rPr>
              <a:t>Password</a:t>
            </a:r>
            <a:endParaRPr sz="1400">
              <a:latin typeface="Arial"/>
              <a:cs typeface="Arial"/>
            </a:endParaRPr>
          </a:p>
        </p:txBody>
      </p:sp>
      <p:sp>
        <p:nvSpPr>
          <p:cNvPr id="5" name="object 5"/>
          <p:cNvSpPr txBox="1"/>
          <p:nvPr/>
        </p:nvSpPr>
        <p:spPr>
          <a:xfrm>
            <a:off x="4554642" y="1485900"/>
            <a:ext cx="21723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Something</a:t>
            </a:r>
            <a:r>
              <a:rPr sz="1800" spc="-35" dirty="0">
                <a:solidFill>
                  <a:srgbClr val="FFFFFF"/>
                </a:solidFill>
                <a:latin typeface="Arial"/>
                <a:cs typeface="Arial"/>
              </a:rPr>
              <a:t> </a:t>
            </a:r>
            <a:r>
              <a:rPr sz="1800" spc="-5" dirty="0">
                <a:solidFill>
                  <a:srgbClr val="FFFFFF"/>
                </a:solidFill>
                <a:latin typeface="Arial"/>
                <a:cs typeface="Arial"/>
              </a:rPr>
              <a:t>you</a:t>
            </a:r>
            <a:r>
              <a:rPr sz="1800" spc="-35" dirty="0">
                <a:solidFill>
                  <a:srgbClr val="FFFFFF"/>
                </a:solidFill>
                <a:latin typeface="Arial"/>
                <a:cs typeface="Arial"/>
              </a:rPr>
              <a:t> </a:t>
            </a:r>
            <a:r>
              <a:rPr sz="1800" spc="-5" dirty="0">
                <a:solidFill>
                  <a:srgbClr val="4472C4"/>
                </a:solidFill>
                <a:latin typeface="Arial"/>
                <a:cs typeface="Arial"/>
              </a:rPr>
              <a:t>have</a:t>
            </a:r>
            <a:r>
              <a:rPr sz="1800" spc="-5" dirty="0">
                <a:solidFill>
                  <a:srgbClr val="FFFFFF"/>
                </a:solidFill>
                <a:latin typeface="Arial"/>
                <a:cs typeface="Arial"/>
              </a:rPr>
              <a:t>:</a:t>
            </a:r>
            <a:endParaRPr sz="1800">
              <a:latin typeface="Arial"/>
              <a:cs typeface="Arial"/>
            </a:endParaRPr>
          </a:p>
        </p:txBody>
      </p:sp>
      <p:grpSp>
        <p:nvGrpSpPr>
          <p:cNvPr id="6" name="object 6"/>
          <p:cNvGrpSpPr/>
          <p:nvPr/>
        </p:nvGrpSpPr>
        <p:grpSpPr>
          <a:xfrm>
            <a:off x="4158789" y="2303517"/>
            <a:ext cx="1546860" cy="3204845"/>
            <a:chOff x="4158789" y="2303517"/>
            <a:chExt cx="1546860" cy="3204845"/>
          </a:xfrm>
        </p:grpSpPr>
        <p:pic>
          <p:nvPicPr>
            <p:cNvPr id="7" name="object 7"/>
            <p:cNvPicPr/>
            <p:nvPr/>
          </p:nvPicPr>
          <p:blipFill>
            <a:blip r:embed="rId2" cstate="print"/>
            <a:stretch>
              <a:fillRect/>
            </a:stretch>
          </p:blipFill>
          <p:spPr>
            <a:xfrm>
              <a:off x="4158789" y="2303517"/>
              <a:ext cx="1546387" cy="3204368"/>
            </a:xfrm>
            <a:prstGeom prst="rect">
              <a:avLst/>
            </a:prstGeom>
          </p:spPr>
        </p:pic>
        <p:pic>
          <p:nvPicPr>
            <p:cNvPr id="8" name="object 8"/>
            <p:cNvPicPr/>
            <p:nvPr/>
          </p:nvPicPr>
          <p:blipFill>
            <a:blip r:embed="rId3" cstate="print"/>
            <a:stretch>
              <a:fillRect/>
            </a:stretch>
          </p:blipFill>
          <p:spPr>
            <a:xfrm>
              <a:off x="4270334" y="2699377"/>
              <a:ext cx="1332854" cy="2390677"/>
            </a:xfrm>
            <a:prstGeom prst="rect">
              <a:avLst/>
            </a:prstGeom>
          </p:spPr>
        </p:pic>
      </p:grpSp>
      <p:pic>
        <p:nvPicPr>
          <p:cNvPr id="9" name="object 9"/>
          <p:cNvPicPr/>
          <p:nvPr/>
        </p:nvPicPr>
        <p:blipFill>
          <a:blip r:embed="rId4" cstate="print"/>
          <a:stretch>
            <a:fillRect/>
          </a:stretch>
        </p:blipFill>
        <p:spPr>
          <a:xfrm>
            <a:off x="8512465" y="2351920"/>
            <a:ext cx="1399330" cy="2083785"/>
          </a:xfrm>
          <a:prstGeom prst="rect">
            <a:avLst/>
          </a:prstGeom>
        </p:spPr>
      </p:pic>
      <p:sp>
        <p:nvSpPr>
          <p:cNvPr id="10" name="object 10"/>
          <p:cNvSpPr txBox="1"/>
          <p:nvPr/>
        </p:nvSpPr>
        <p:spPr>
          <a:xfrm>
            <a:off x="8190205" y="1498600"/>
            <a:ext cx="20072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Something</a:t>
            </a:r>
            <a:r>
              <a:rPr sz="1800" spc="-35" dirty="0">
                <a:solidFill>
                  <a:srgbClr val="FFFFFF"/>
                </a:solidFill>
                <a:latin typeface="Arial"/>
                <a:cs typeface="Arial"/>
              </a:rPr>
              <a:t> </a:t>
            </a:r>
            <a:r>
              <a:rPr sz="1800" spc="-5" dirty="0">
                <a:solidFill>
                  <a:srgbClr val="FFFFFF"/>
                </a:solidFill>
                <a:latin typeface="Arial"/>
                <a:cs typeface="Arial"/>
              </a:rPr>
              <a:t>you</a:t>
            </a:r>
            <a:r>
              <a:rPr sz="1800" spc="-35" dirty="0">
                <a:solidFill>
                  <a:srgbClr val="FFFFFF"/>
                </a:solidFill>
                <a:latin typeface="Arial"/>
                <a:cs typeface="Arial"/>
              </a:rPr>
              <a:t> </a:t>
            </a:r>
            <a:r>
              <a:rPr sz="1800" spc="-5" dirty="0">
                <a:solidFill>
                  <a:srgbClr val="4472C4"/>
                </a:solidFill>
                <a:latin typeface="Arial"/>
                <a:cs typeface="Arial"/>
              </a:rPr>
              <a:t>are</a:t>
            </a:r>
            <a:r>
              <a:rPr sz="1800" spc="-5" dirty="0">
                <a:solidFill>
                  <a:srgbClr val="FFFFFF"/>
                </a:solidFill>
                <a:latin typeface="Arial"/>
                <a:cs typeface="Arial"/>
              </a:rPr>
              <a:t>:</a:t>
            </a:r>
            <a:endParaRPr sz="1800">
              <a:latin typeface="Arial"/>
              <a:cs typeface="Arial"/>
            </a:endParaRPr>
          </a:p>
        </p:txBody>
      </p:sp>
      <p:pic>
        <p:nvPicPr>
          <p:cNvPr id="11" name="object 11"/>
          <p:cNvPicPr/>
          <p:nvPr/>
        </p:nvPicPr>
        <p:blipFill>
          <a:blip r:embed="rId5" cstate="print"/>
          <a:stretch>
            <a:fillRect/>
          </a:stretch>
        </p:blipFill>
        <p:spPr>
          <a:xfrm>
            <a:off x="5968738" y="2303410"/>
            <a:ext cx="1144269" cy="1144269"/>
          </a:xfrm>
          <a:prstGeom prst="rect">
            <a:avLst/>
          </a:prstGeom>
        </p:spPr>
      </p:pic>
    </p:spTree>
    <p:extLst>
      <p:ext uri="{BB962C8B-B14F-4D97-AF65-F5344CB8AC3E}">
        <p14:creationId xmlns:p14="http://schemas.microsoft.com/office/powerpoint/2010/main" val="3775566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568769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 4:</a:t>
            </a:r>
            <a:r>
              <a:rPr sz="2400" b="0" spc="-10" dirty="0">
                <a:solidFill>
                  <a:srgbClr val="FFFFFF"/>
                </a:solidFill>
                <a:latin typeface="Calibri"/>
                <a:cs typeface="Calibri"/>
              </a:rPr>
              <a:t> </a:t>
            </a:r>
            <a:r>
              <a:rPr sz="2400" b="0" spc="-15" dirty="0">
                <a:solidFill>
                  <a:srgbClr val="FFFFFF"/>
                </a:solidFill>
                <a:latin typeface="Calibri"/>
                <a:cs typeface="Calibri"/>
              </a:rPr>
              <a:t>Multi-Factor</a:t>
            </a:r>
            <a:r>
              <a:rPr sz="2400" b="0" dirty="0">
                <a:solidFill>
                  <a:srgbClr val="FFFFFF"/>
                </a:solidFill>
                <a:latin typeface="Calibri"/>
                <a:cs typeface="Calibri"/>
              </a:rPr>
              <a:t> </a:t>
            </a:r>
            <a:r>
              <a:rPr sz="2400" b="0" spc="-10" dirty="0">
                <a:solidFill>
                  <a:srgbClr val="FFFFFF"/>
                </a:solidFill>
                <a:latin typeface="Calibri"/>
                <a:cs typeface="Calibri"/>
              </a:rPr>
              <a:t>Authentication</a:t>
            </a:r>
            <a:r>
              <a:rPr sz="2400" b="0" spc="-5" dirty="0">
                <a:solidFill>
                  <a:srgbClr val="FFFFFF"/>
                </a:solidFill>
                <a:latin typeface="Calibri"/>
                <a:cs typeface="Calibri"/>
              </a:rPr>
              <a:t> in </a:t>
            </a:r>
            <a:r>
              <a:rPr sz="2400" b="0" spc="-40" dirty="0">
                <a:solidFill>
                  <a:srgbClr val="FFFFFF"/>
                </a:solidFill>
                <a:latin typeface="Calibri"/>
                <a:cs typeface="Calibri"/>
              </a:rPr>
              <a:t>AWS</a:t>
            </a:r>
            <a:endParaRPr sz="2400">
              <a:latin typeface="Calibri"/>
              <a:cs typeface="Calibri"/>
            </a:endParaRPr>
          </a:p>
        </p:txBody>
      </p:sp>
      <p:sp>
        <p:nvSpPr>
          <p:cNvPr id="3" name="object 3"/>
          <p:cNvSpPr txBox="1"/>
          <p:nvPr/>
        </p:nvSpPr>
        <p:spPr>
          <a:xfrm>
            <a:off x="982581" y="1485900"/>
            <a:ext cx="22104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Something</a:t>
            </a:r>
            <a:r>
              <a:rPr sz="1800" spc="-35" dirty="0">
                <a:solidFill>
                  <a:srgbClr val="FFFFFF"/>
                </a:solidFill>
                <a:latin typeface="Arial"/>
                <a:cs typeface="Arial"/>
              </a:rPr>
              <a:t> </a:t>
            </a:r>
            <a:r>
              <a:rPr sz="1800" spc="-5" dirty="0">
                <a:solidFill>
                  <a:srgbClr val="FFFFFF"/>
                </a:solidFill>
                <a:latin typeface="Arial"/>
                <a:cs typeface="Arial"/>
              </a:rPr>
              <a:t>you</a:t>
            </a:r>
            <a:r>
              <a:rPr sz="1800" spc="-35" dirty="0">
                <a:solidFill>
                  <a:srgbClr val="FFFFFF"/>
                </a:solidFill>
                <a:latin typeface="Arial"/>
                <a:cs typeface="Arial"/>
              </a:rPr>
              <a:t> </a:t>
            </a:r>
            <a:r>
              <a:rPr sz="1800" spc="-5" dirty="0">
                <a:solidFill>
                  <a:srgbClr val="4472C4"/>
                </a:solidFill>
                <a:latin typeface="Arial"/>
                <a:cs typeface="Arial"/>
              </a:rPr>
              <a:t>know</a:t>
            </a:r>
            <a:r>
              <a:rPr sz="1800" spc="-5" dirty="0">
                <a:solidFill>
                  <a:srgbClr val="FFFFFF"/>
                </a:solidFill>
                <a:latin typeface="Arial"/>
                <a:cs typeface="Arial"/>
              </a:rPr>
              <a:t>:</a:t>
            </a:r>
            <a:endParaRPr sz="1800">
              <a:latin typeface="Arial"/>
              <a:cs typeface="Arial"/>
            </a:endParaRPr>
          </a:p>
        </p:txBody>
      </p:sp>
      <p:sp>
        <p:nvSpPr>
          <p:cNvPr id="4" name="object 4"/>
          <p:cNvSpPr txBox="1"/>
          <p:nvPr/>
        </p:nvSpPr>
        <p:spPr>
          <a:xfrm>
            <a:off x="1501527" y="3898900"/>
            <a:ext cx="1112520" cy="6070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CA3A13"/>
                </a:solidFill>
                <a:latin typeface="Arial"/>
                <a:cs typeface="Arial"/>
              </a:rPr>
              <a:t>EJPx!*21p9%</a:t>
            </a:r>
            <a:endParaRPr sz="1400">
              <a:latin typeface="Arial"/>
              <a:cs typeface="Arial"/>
            </a:endParaRPr>
          </a:p>
          <a:p>
            <a:pPr marL="123825">
              <a:lnSpc>
                <a:spcPct val="100000"/>
              </a:lnSpc>
              <a:spcBef>
                <a:spcPts val="1220"/>
              </a:spcBef>
            </a:pPr>
            <a:r>
              <a:rPr sz="1400" spc="-5" dirty="0">
                <a:solidFill>
                  <a:srgbClr val="FFFFFF"/>
                </a:solidFill>
                <a:latin typeface="Arial"/>
                <a:cs typeface="Arial"/>
              </a:rPr>
              <a:t>Password</a:t>
            </a:r>
            <a:endParaRPr sz="1400">
              <a:latin typeface="Arial"/>
              <a:cs typeface="Arial"/>
            </a:endParaRPr>
          </a:p>
        </p:txBody>
      </p:sp>
      <p:sp>
        <p:nvSpPr>
          <p:cNvPr id="5" name="object 5"/>
          <p:cNvSpPr txBox="1"/>
          <p:nvPr/>
        </p:nvSpPr>
        <p:spPr>
          <a:xfrm>
            <a:off x="4554642" y="1485900"/>
            <a:ext cx="21723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Something</a:t>
            </a:r>
            <a:r>
              <a:rPr sz="1800" spc="-35" dirty="0">
                <a:solidFill>
                  <a:srgbClr val="FFFFFF"/>
                </a:solidFill>
                <a:latin typeface="Arial"/>
                <a:cs typeface="Arial"/>
              </a:rPr>
              <a:t> </a:t>
            </a:r>
            <a:r>
              <a:rPr sz="1800" spc="-5" dirty="0">
                <a:solidFill>
                  <a:srgbClr val="FFFFFF"/>
                </a:solidFill>
                <a:latin typeface="Arial"/>
                <a:cs typeface="Arial"/>
              </a:rPr>
              <a:t>you</a:t>
            </a:r>
            <a:r>
              <a:rPr sz="1800" spc="-35" dirty="0">
                <a:solidFill>
                  <a:srgbClr val="FFFFFF"/>
                </a:solidFill>
                <a:latin typeface="Arial"/>
                <a:cs typeface="Arial"/>
              </a:rPr>
              <a:t> </a:t>
            </a:r>
            <a:r>
              <a:rPr sz="1800" spc="-5" dirty="0">
                <a:solidFill>
                  <a:srgbClr val="4472C4"/>
                </a:solidFill>
                <a:latin typeface="Arial"/>
                <a:cs typeface="Arial"/>
              </a:rPr>
              <a:t>have</a:t>
            </a:r>
            <a:r>
              <a:rPr sz="1800" spc="-5" dirty="0">
                <a:solidFill>
                  <a:srgbClr val="FFFFFF"/>
                </a:solidFill>
                <a:latin typeface="Arial"/>
                <a:cs typeface="Arial"/>
              </a:rPr>
              <a:t>:</a:t>
            </a:r>
            <a:endParaRPr sz="1800">
              <a:latin typeface="Arial"/>
              <a:cs typeface="Arial"/>
            </a:endParaRPr>
          </a:p>
        </p:txBody>
      </p:sp>
      <p:grpSp>
        <p:nvGrpSpPr>
          <p:cNvPr id="6" name="object 6"/>
          <p:cNvGrpSpPr/>
          <p:nvPr/>
        </p:nvGrpSpPr>
        <p:grpSpPr>
          <a:xfrm>
            <a:off x="10146205" y="1563559"/>
            <a:ext cx="1315085" cy="2725420"/>
            <a:chOff x="10146205" y="1563559"/>
            <a:chExt cx="1315085" cy="2725420"/>
          </a:xfrm>
        </p:grpSpPr>
        <p:pic>
          <p:nvPicPr>
            <p:cNvPr id="7" name="object 7"/>
            <p:cNvPicPr/>
            <p:nvPr/>
          </p:nvPicPr>
          <p:blipFill>
            <a:blip r:embed="rId2" cstate="print"/>
            <a:stretch>
              <a:fillRect/>
            </a:stretch>
          </p:blipFill>
          <p:spPr>
            <a:xfrm>
              <a:off x="10146205" y="1563559"/>
              <a:ext cx="1315069" cy="2725041"/>
            </a:xfrm>
            <a:prstGeom prst="rect">
              <a:avLst/>
            </a:prstGeom>
          </p:spPr>
        </p:pic>
        <p:pic>
          <p:nvPicPr>
            <p:cNvPr id="8" name="object 8"/>
            <p:cNvPicPr/>
            <p:nvPr/>
          </p:nvPicPr>
          <p:blipFill>
            <a:blip r:embed="rId3" cstate="print"/>
            <a:stretch>
              <a:fillRect/>
            </a:stretch>
          </p:blipFill>
          <p:spPr>
            <a:xfrm>
              <a:off x="10257749" y="1837703"/>
              <a:ext cx="1133478" cy="2033065"/>
            </a:xfrm>
            <a:prstGeom prst="rect">
              <a:avLst/>
            </a:prstGeom>
          </p:spPr>
        </p:pic>
      </p:grpSp>
      <p:pic>
        <p:nvPicPr>
          <p:cNvPr id="9" name="object 9"/>
          <p:cNvPicPr/>
          <p:nvPr/>
        </p:nvPicPr>
        <p:blipFill>
          <a:blip r:embed="rId4" cstate="print"/>
          <a:stretch>
            <a:fillRect/>
          </a:stretch>
        </p:blipFill>
        <p:spPr>
          <a:xfrm>
            <a:off x="1647713" y="2454015"/>
            <a:ext cx="812800" cy="812800"/>
          </a:xfrm>
          <a:prstGeom prst="rect">
            <a:avLst/>
          </a:prstGeom>
        </p:spPr>
      </p:pic>
      <p:sp>
        <p:nvSpPr>
          <p:cNvPr id="10" name="object 10"/>
          <p:cNvSpPr txBox="1"/>
          <p:nvPr/>
        </p:nvSpPr>
        <p:spPr>
          <a:xfrm>
            <a:off x="1729837" y="3429000"/>
            <a:ext cx="66040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IAM</a:t>
            </a:r>
            <a:r>
              <a:rPr sz="1200" spc="-60" dirty="0">
                <a:solidFill>
                  <a:srgbClr val="FFFFFF"/>
                </a:solidFill>
                <a:latin typeface="Arial"/>
                <a:cs typeface="Arial"/>
              </a:rPr>
              <a:t> </a:t>
            </a:r>
            <a:r>
              <a:rPr sz="1200" spc="-5" dirty="0">
                <a:solidFill>
                  <a:srgbClr val="FFFFFF"/>
                </a:solidFill>
                <a:latin typeface="Arial"/>
                <a:cs typeface="Arial"/>
              </a:rPr>
              <a:t>User</a:t>
            </a:r>
            <a:endParaRPr sz="1200">
              <a:latin typeface="Arial"/>
              <a:cs typeface="Arial"/>
            </a:endParaRPr>
          </a:p>
        </p:txBody>
      </p:sp>
      <p:pic>
        <p:nvPicPr>
          <p:cNvPr id="11" name="object 11"/>
          <p:cNvPicPr/>
          <p:nvPr/>
        </p:nvPicPr>
        <p:blipFill>
          <a:blip r:embed="rId5" cstate="print"/>
          <a:stretch>
            <a:fillRect/>
          </a:stretch>
        </p:blipFill>
        <p:spPr>
          <a:xfrm>
            <a:off x="4483853" y="2564880"/>
            <a:ext cx="601661" cy="601661"/>
          </a:xfrm>
          <a:prstGeom prst="rect">
            <a:avLst/>
          </a:prstGeom>
        </p:spPr>
      </p:pic>
      <p:sp>
        <p:nvSpPr>
          <p:cNvPr id="12" name="object 12"/>
          <p:cNvSpPr txBox="1"/>
          <p:nvPr/>
        </p:nvSpPr>
        <p:spPr>
          <a:xfrm>
            <a:off x="5192448" y="3708400"/>
            <a:ext cx="110109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Physical</a:t>
            </a:r>
            <a:r>
              <a:rPr sz="1400" spc="-55" dirty="0">
                <a:solidFill>
                  <a:srgbClr val="FFFFFF"/>
                </a:solidFill>
                <a:latin typeface="Arial"/>
                <a:cs typeface="Arial"/>
              </a:rPr>
              <a:t> </a:t>
            </a:r>
            <a:r>
              <a:rPr sz="1400" spc="-30" dirty="0">
                <a:solidFill>
                  <a:srgbClr val="FFFFFF"/>
                </a:solidFill>
                <a:latin typeface="Arial"/>
                <a:cs typeface="Arial"/>
              </a:rPr>
              <a:t>MFA</a:t>
            </a:r>
            <a:endParaRPr sz="1400">
              <a:latin typeface="Arial"/>
              <a:cs typeface="Arial"/>
            </a:endParaRPr>
          </a:p>
        </p:txBody>
      </p:sp>
      <p:sp>
        <p:nvSpPr>
          <p:cNvPr id="13" name="object 13"/>
          <p:cNvSpPr/>
          <p:nvPr/>
        </p:nvSpPr>
        <p:spPr>
          <a:xfrm>
            <a:off x="6319520" y="2874542"/>
            <a:ext cx="3403600" cy="103505"/>
          </a:xfrm>
          <a:custGeom>
            <a:avLst/>
            <a:gdLst/>
            <a:ahLst/>
            <a:cxnLst/>
            <a:rect l="l" t="t" r="r" b="b"/>
            <a:pathLst>
              <a:path w="3403600" h="103505">
                <a:moveTo>
                  <a:pt x="50800" y="45187"/>
                </a:moveTo>
                <a:lnTo>
                  <a:pt x="0" y="45187"/>
                </a:lnTo>
                <a:lnTo>
                  <a:pt x="0" y="57887"/>
                </a:lnTo>
                <a:lnTo>
                  <a:pt x="50800" y="57887"/>
                </a:lnTo>
                <a:lnTo>
                  <a:pt x="50800" y="45187"/>
                </a:lnTo>
                <a:close/>
              </a:path>
              <a:path w="3403600" h="103505">
                <a:moveTo>
                  <a:pt x="139700" y="45187"/>
                </a:moveTo>
                <a:lnTo>
                  <a:pt x="88900" y="45187"/>
                </a:lnTo>
                <a:lnTo>
                  <a:pt x="88900" y="57887"/>
                </a:lnTo>
                <a:lnTo>
                  <a:pt x="139700" y="57887"/>
                </a:lnTo>
                <a:lnTo>
                  <a:pt x="139700" y="45187"/>
                </a:lnTo>
                <a:close/>
              </a:path>
              <a:path w="3403600" h="103505">
                <a:moveTo>
                  <a:pt x="228600" y="45187"/>
                </a:moveTo>
                <a:lnTo>
                  <a:pt x="177800" y="45187"/>
                </a:lnTo>
                <a:lnTo>
                  <a:pt x="177800" y="57887"/>
                </a:lnTo>
                <a:lnTo>
                  <a:pt x="228600" y="57887"/>
                </a:lnTo>
                <a:lnTo>
                  <a:pt x="228600" y="45187"/>
                </a:lnTo>
                <a:close/>
              </a:path>
              <a:path w="3403600" h="103505">
                <a:moveTo>
                  <a:pt x="317500" y="45187"/>
                </a:moveTo>
                <a:lnTo>
                  <a:pt x="266700" y="45187"/>
                </a:lnTo>
                <a:lnTo>
                  <a:pt x="266700" y="57887"/>
                </a:lnTo>
                <a:lnTo>
                  <a:pt x="317500" y="57887"/>
                </a:lnTo>
                <a:lnTo>
                  <a:pt x="317500" y="45187"/>
                </a:lnTo>
                <a:close/>
              </a:path>
              <a:path w="3403600" h="103505">
                <a:moveTo>
                  <a:pt x="406400" y="45187"/>
                </a:moveTo>
                <a:lnTo>
                  <a:pt x="355600" y="45187"/>
                </a:lnTo>
                <a:lnTo>
                  <a:pt x="355600" y="57887"/>
                </a:lnTo>
                <a:lnTo>
                  <a:pt x="406400" y="57887"/>
                </a:lnTo>
                <a:lnTo>
                  <a:pt x="406400" y="45187"/>
                </a:lnTo>
                <a:close/>
              </a:path>
              <a:path w="3403600" h="103505">
                <a:moveTo>
                  <a:pt x="495300" y="45187"/>
                </a:moveTo>
                <a:lnTo>
                  <a:pt x="444500" y="45187"/>
                </a:lnTo>
                <a:lnTo>
                  <a:pt x="444500" y="57887"/>
                </a:lnTo>
                <a:lnTo>
                  <a:pt x="495300" y="57887"/>
                </a:lnTo>
                <a:lnTo>
                  <a:pt x="495300" y="45187"/>
                </a:lnTo>
                <a:close/>
              </a:path>
              <a:path w="3403600" h="103505">
                <a:moveTo>
                  <a:pt x="584200" y="45187"/>
                </a:moveTo>
                <a:lnTo>
                  <a:pt x="533400" y="45187"/>
                </a:lnTo>
                <a:lnTo>
                  <a:pt x="533400" y="57887"/>
                </a:lnTo>
                <a:lnTo>
                  <a:pt x="584200" y="57887"/>
                </a:lnTo>
                <a:lnTo>
                  <a:pt x="584200" y="45187"/>
                </a:lnTo>
                <a:close/>
              </a:path>
              <a:path w="3403600" h="103505">
                <a:moveTo>
                  <a:pt x="673100" y="45187"/>
                </a:moveTo>
                <a:lnTo>
                  <a:pt x="622300" y="45187"/>
                </a:lnTo>
                <a:lnTo>
                  <a:pt x="622300" y="57887"/>
                </a:lnTo>
                <a:lnTo>
                  <a:pt x="673100" y="57887"/>
                </a:lnTo>
                <a:lnTo>
                  <a:pt x="673100" y="45187"/>
                </a:lnTo>
                <a:close/>
              </a:path>
              <a:path w="3403600" h="103505">
                <a:moveTo>
                  <a:pt x="762000" y="45187"/>
                </a:moveTo>
                <a:lnTo>
                  <a:pt x="711200" y="45187"/>
                </a:lnTo>
                <a:lnTo>
                  <a:pt x="711200" y="57887"/>
                </a:lnTo>
                <a:lnTo>
                  <a:pt x="762000" y="57887"/>
                </a:lnTo>
                <a:lnTo>
                  <a:pt x="762000" y="45187"/>
                </a:lnTo>
                <a:close/>
              </a:path>
              <a:path w="3403600" h="103505">
                <a:moveTo>
                  <a:pt x="850900" y="45187"/>
                </a:moveTo>
                <a:lnTo>
                  <a:pt x="800100" y="45187"/>
                </a:lnTo>
                <a:lnTo>
                  <a:pt x="800100" y="57887"/>
                </a:lnTo>
                <a:lnTo>
                  <a:pt x="850900" y="57887"/>
                </a:lnTo>
                <a:lnTo>
                  <a:pt x="850900" y="45187"/>
                </a:lnTo>
                <a:close/>
              </a:path>
              <a:path w="3403600" h="103505">
                <a:moveTo>
                  <a:pt x="939800" y="45187"/>
                </a:moveTo>
                <a:lnTo>
                  <a:pt x="889000" y="45187"/>
                </a:lnTo>
                <a:lnTo>
                  <a:pt x="889000" y="57887"/>
                </a:lnTo>
                <a:lnTo>
                  <a:pt x="939800" y="57887"/>
                </a:lnTo>
                <a:lnTo>
                  <a:pt x="939800" y="45187"/>
                </a:lnTo>
                <a:close/>
              </a:path>
              <a:path w="3403600" h="103505">
                <a:moveTo>
                  <a:pt x="1028700" y="45187"/>
                </a:moveTo>
                <a:lnTo>
                  <a:pt x="977900" y="45187"/>
                </a:lnTo>
                <a:lnTo>
                  <a:pt x="977900" y="57887"/>
                </a:lnTo>
                <a:lnTo>
                  <a:pt x="1028700" y="57887"/>
                </a:lnTo>
                <a:lnTo>
                  <a:pt x="1028700" y="45187"/>
                </a:lnTo>
                <a:close/>
              </a:path>
              <a:path w="3403600" h="103505">
                <a:moveTo>
                  <a:pt x="1117600" y="45187"/>
                </a:moveTo>
                <a:lnTo>
                  <a:pt x="1066800" y="45187"/>
                </a:lnTo>
                <a:lnTo>
                  <a:pt x="1066800" y="57887"/>
                </a:lnTo>
                <a:lnTo>
                  <a:pt x="1117600" y="57887"/>
                </a:lnTo>
                <a:lnTo>
                  <a:pt x="1117600" y="45187"/>
                </a:lnTo>
                <a:close/>
              </a:path>
              <a:path w="3403600" h="103505">
                <a:moveTo>
                  <a:pt x="1206500" y="45187"/>
                </a:moveTo>
                <a:lnTo>
                  <a:pt x="1155700" y="45187"/>
                </a:lnTo>
                <a:lnTo>
                  <a:pt x="1155700" y="57887"/>
                </a:lnTo>
                <a:lnTo>
                  <a:pt x="1206500" y="57887"/>
                </a:lnTo>
                <a:lnTo>
                  <a:pt x="1206500" y="45187"/>
                </a:lnTo>
                <a:close/>
              </a:path>
              <a:path w="3403600" h="103505">
                <a:moveTo>
                  <a:pt x="1295400" y="45187"/>
                </a:moveTo>
                <a:lnTo>
                  <a:pt x="1244600" y="45187"/>
                </a:lnTo>
                <a:lnTo>
                  <a:pt x="1244600" y="57887"/>
                </a:lnTo>
                <a:lnTo>
                  <a:pt x="1295400" y="57887"/>
                </a:lnTo>
                <a:lnTo>
                  <a:pt x="1295400" y="45187"/>
                </a:lnTo>
                <a:close/>
              </a:path>
              <a:path w="3403600" h="103505">
                <a:moveTo>
                  <a:pt x="1384300" y="45187"/>
                </a:moveTo>
                <a:lnTo>
                  <a:pt x="1333500" y="45187"/>
                </a:lnTo>
                <a:lnTo>
                  <a:pt x="1333500" y="57887"/>
                </a:lnTo>
                <a:lnTo>
                  <a:pt x="1384300" y="57887"/>
                </a:lnTo>
                <a:lnTo>
                  <a:pt x="1384300" y="45187"/>
                </a:lnTo>
                <a:close/>
              </a:path>
              <a:path w="3403600" h="103505">
                <a:moveTo>
                  <a:pt x="1473200" y="45187"/>
                </a:moveTo>
                <a:lnTo>
                  <a:pt x="1422400" y="45187"/>
                </a:lnTo>
                <a:lnTo>
                  <a:pt x="1422400" y="57887"/>
                </a:lnTo>
                <a:lnTo>
                  <a:pt x="1473200" y="57887"/>
                </a:lnTo>
                <a:lnTo>
                  <a:pt x="1473200" y="45187"/>
                </a:lnTo>
                <a:close/>
              </a:path>
              <a:path w="3403600" h="103505">
                <a:moveTo>
                  <a:pt x="1562100" y="45187"/>
                </a:moveTo>
                <a:lnTo>
                  <a:pt x="1511300" y="45187"/>
                </a:lnTo>
                <a:lnTo>
                  <a:pt x="1511300" y="57887"/>
                </a:lnTo>
                <a:lnTo>
                  <a:pt x="1562100" y="57887"/>
                </a:lnTo>
                <a:lnTo>
                  <a:pt x="1562100" y="45187"/>
                </a:lnTo>
                <a:close/>
              </a:path>
              <a:path w="3403600" h="103505">
                <a:moveTo>
                  <a:pt x="1651000" y="45187"/>
                </a:moveTo>
                <a:lnTo>
                  <a:pt x="1600200" y="45187"/>
                </a:lnTo>
                <a:lnTo>
                  <a:pt x="1600200" y="57887"/>
                </a:lnTo>
                <a:lnTo>
                  <a:pt x="1651000" y="57887"/>
                </a:lnTo>
                <a:lnTo>
                  <a:pt x="1651000" y="45187"/>
                </a:lnTo>
                <a:close/>
              </a:path>
              <a:path w="3403600" h="103505">
                <a:moveTo>
                  <a:pt x="1739900" y="45187"/>
                </a:moveTo>
                <a:lnTo>
                  <a:pt x="1689100" y="45187"/>
                </a:lnTo>
                <a:lnTo>
                  <a:pt x="1689100" y="57887"/>
                </a:lnTo>
                <a:lnTo>
                  <a:pt x="1739900" y="57887"/>
                </a:lnTo>
                <a:lnTo>
                  <a:pt x="1739900" y="45187"/>
                </a:lnTo>
                <a:close/>
              </a:path>
              <a:path w="3403600" h="103505">
                <a:moveTo>
                  <a:pt x="1828800" y="45187"/>
                </a:moveTo>
                <a:lnTo>
                  <a:pt x="1778000" y="45187"/>
                </a:lnTo>
                <a:lnTo>
                  <a:pt x="1778000" y="57887"/>
                </a:lnTo>
                <a:lnTo>
                  <a:pt x="1828800" y="57887"/>
                </a:lnTo>
                <a:lnTo>
                  <a:pt x="1828800" y="45187"/>
                </a:lnTo>
                <a:close/>
              </a:path>
              <a:path w="3403600" h="103505">
                <a:moveTo>
                  <a:pt x="1917700" y="45187"/>
                </a:moveTo>
                <a:lnTo>
                  <a:pt x="1866900" y="45187"/>
                </a:lnTo>
                <a:lnTo>
                  <a:pt x="1866900" y="57887"/>
                </a:lnTo>
                <a:lnTo>
                  <a:pt x="1917700" y="57887"/>
                </a:lnTo>
                <a:lnTo>
                  <a:pt x="1917700" y="45187"/>
                </a:lnTo>
                <a:close/>
              </a:path>
              <a:path w="3403600" h="103505">
                <a:moveTo>
                  <a:pt x="2006600" y="45187"/>
                </a:moveTo>
                <a:lnTo>
                  <a:pt x="1955800" y="45187"/>
                </a:lnTo>
                <a:lnTo>
                  <a:pt x="1955800" y="57887"/>
                </a:lnTo>
                <a:lnTo>
                  <a:pt x="2006600" y="57887"/>
                </a:lnTo>
                <a:lnTo>
                  <a:pt x="2006600" y="45187"/>
                </a:lnTo>
                <a:close/>
              </a:path>
              <a:path w="3403600" h="103505">
                <a:moveTo>
                  <a:pt x="2095500" y="45187"/>
                </a:moveTo>
                <a:lnTo>
                  <a:pt x="2044700" y="45187"/>
                </a:lnTo>
                <a:lnTo>
                  <a:pt x="2044700" y="57887"/>
                </a:lnTo>
                <a:lnTo>
                  <a:pt x="2095500" y="57887"/>
                </a:lnTo>
                <a:lnTo>
                  <a:pt x="2095500" y="45187"/>
                </a:lnTo>
                <a:close/>
              </a:path>
              <a:path w="3403600" h="103505">
                <a:moveTo>
                  <a:pt x="2184400" y="45187"/>
                </a:moveTo>
                <a:lnTo>
                  <a:pt x="2133600" y="45187"/>
                </a:lnTo>
                <a:lnTo>
                  <a:pt x="2133600" y="57887"/>
                </a:lnTo>
                <a:lnTo>
                  <a:pt x="2184400" y="57887"/>
                </a:lnTo>
                <a:lnTo>
                  <a:pt x="2184400" y="45187"/>
                </a:lnTo>
                <a:close/>
              </a:path>
              <a:path w="3403600" h="103505">
                <a:moveTo>
                  <a:pt x="2273300" y="45187"/>
                </a:moveTo>
                <a:lnTo>
                  <a:pt x="2222500" y="45187"/>
                </a:lnTo>
                <a:lnTo>
                  <a:pt x="2222500" y="57887"/>
                </a:lnTo>
                <a:lnTo>
                  <a:pt x="2273300" y="57887"/>
                </a:lnTo>
                <a:lnTo>
                  <a:pt x="2273300" y="45187"/>
                </a:lnTo>
                <a:close/>
              </a:path>
              <a:path w="3403600" h="103505">
                <a:moveTo>
                  <a:pt x="2362200" y="45187"/>
                </a:moveTo>
                <a:lnTo>
                  <a:pt x="2311400" y="45187"/>
                </a:lnTo>
                <a:lnTo>
                  <a:pt x="2311400" y="57887"/>
                </a:lnTo>
                <a:lnTo>
                  <a:pt x="2362200" y="57887"/>
                </a:lnTo>
                <a:lnTo>
                  <a:pt x="2362200" y="45187"/>
                </a:lnTo>
                <a:close/>
              </a:path>
              <a:path w="3403600" h="103505">
                <a:moveTo>
                  <a:pt x="2400300" y="45187"/>
                </a:moveTo>
                <a:lnTo>
                  <a:pt x="2400300" y="57887"/>
                </a:lnTo>
                <a:lnTo>
                  <a:pt x="2451100" y="57889"/>
                </a:lnTo>
                <a:lnTo>
                  <a:pt x="2451100" y="45189"/>
                </a:lnTo>
                <a:lnTo>
                  <a:pt x="2400300" y="45187"/>
                </a:lnTo>
                <a:close/>
              </a:path>
              <a:path w="3403600" h="103505">
                <a:moveTo>
                  <a:pt x="2540000" y="45189"/>
                </a:moveTo>
                <a:lnTo>
                  <a:pt x="2489200" y="45189"/>
                </a:lnTo>
                <a:lnTo>
                  <a:pt x="2489200" y="57889"/>
                </a:lnTo>
                <a:lnTo>
                  <a:pt x="2540000" y="57889"/>
                </a:lnTo>
                <a:lnTo>
                  <a:pt x="2540000" y="45189"/>
                </a:lnTo>
                <a:close/>
              </a:path>
              <a:path w="3403600" h="103505">
                <a:moveTo>
                  <a:pt x="2628900" y="45189"/>
                </a:moveTo>
                <a:lnTo>
                  <a:pt x="2578100" y="45189"/>
                </a:lnTo>
                <a:lnTo>
                  <a:pt x="2578100" y="57889"/>
                </a:lnTo>
                <a:lnTo>
                  <a:pt x="2628900" y="57889"/>
                </a:lnTo>
                <a:lnTo>
                  <a:pt x="2628900" y="45189"/>
                </a:lnTo>
                <a:close/>
              </a:path>
              <a:path w="3403600" h="103505">
                <a:moveTo>
                  <a:pt x="2717800" y="45189"/>
                </a:moveTo>
                <a:lnTo>
                  <a:pt x="2667000" y="45189"/>
                </a:lnTo>
                <a:lnTo>
                  <a:pt x="2667000" y="57889"/>
                </a:lnTo>
                <a:lnTo>
                  <a:pt x="2717800" y="57889"/>
                </a:lnTo>
                <a:lnTo>
                  <a:pt x="2717800" y="45189"/>
                </a:lnTo>
                <a:close/>
              </a:path>
              <a:path w="3403600" h="103505">
                <a:moveTo>
                  <a:pt x="2806700" y="45189"/>
                </a:moveTo>
                <a:lnTo>
                  <a:pt x="2755900" y="45189"/>
                </a:lnTo>
                <a:lnTo>
                  <a:pt x="2755900" y="57889"/>
                </a:lnTo>
                <a:lnTo>
                  <a:pt x="2806700" y="57889"/>
                </a:lnTo>
                <a:lnTo>
                  <a:pt x="2806700" y="45189"/>
                </a:lnTo>
                <a:close/>
              </a:path>
              <a:path w="3403600" h="103505">
                <a:moveTo>
                  <a:pt x="2895600" y="45189"/>
                </a:moveTo>
                <a:lnTo>
                  <a:pt x="2844800" y="45189"/>
                </a:lnTo>
                <a:lnTo>
                  <a:pt x="2844800" y="57889"/>
                </a:lnTo>
                <a:lnTo>
                  <a:pt x="2895600" y="57889"/>
                </a:lnTo>
                <a:lnTo>
                  <a:pt x="2895600" y="45189"/>
                </a:lnTo>
                <a:close/>
              </a:path>
              <a:path w="3403600" h="103505">
                <a:moveTo>
                  <a:pt x="2984500" y="45189"/>
                </a:moveTo>
                <a:lnTo>
                  <a:pt x="2933700" y="45189"/>
                </a:lnTo>
                <a:lnTo>
                  <a:pt x="2933700" y="57889"/>
                </a:lnTo>
                <a:lnTo>
                  <a:pt x="2984500" y="57889"/>
                </a:lnTo>
                <a:lnTo>
                  <a:pt x="2984500" y="45189"/>
                </a:lnTo>
                <a:close/>
              </a:path>
              <a:path w="3403600" h="103505">
                <a:moveTo>
                  <a:pt x="3073400" y="45189"/>
                </a:moveTo>
                <a:lnTo>
                  <a:pt x="3022600" y="45189"/>
                </a:lnTo>
                <a:lnTo>
                  <a:pt x="3022600" y="57889"/>
                </a:lnTo>
                <a:lnTo>
                  <a:pt x="3073400" y="57889"/>
                </a:lnTo>
                <a:lnTo>
                  <a:pt x="3073400" y="45189"/>
                </a:lnTo>
                <a:close/>
              </a:path>
              <a:path w="3403600" h="103505">
                <a:moveTo>
                  <a:pt x="3162300" y="45189"/>
                </a:moveTo>
                <a:lnTo>
                  <a:pt x="3111500" y="45189"/>
                </a:lnTo>
                <a:lnTo>
                  <a:pt x="3111500" y="57889"/>
                </a:lnTo>
                <a:lnTo>
                  <a:pt x="3162300" y="57889"/>
                </a:lnTo>
                <a:lnTo>
                  <a:pt x="3162300" y="45189"/>
                </a:lnTo>
                <a:close/>
              </a:path>
              <a:path w="3403600" h="103505">
                <a:moveTo>
                  <a:pt x="3251200" y="45189"/>
                </a:moveTo>
                <a:lnTo>
                  <a:pt x="3200400" y="45189"/>
                </a:lnTo>
                <a:lnTo>
                  <a:pt x="3200400" y="57889"/>
                </a:lnTo>
                <a:lnTo>
                  <a:pt x="3251200" y="57889"/>
                </a:lnTo>
                <a:lnTo>
                  <a:pt x="3251200" y="45189"/>
                </a:lnTo>
                <a:close/>
              </a:path>
              <a:path w="3403600" h="103505">
                <a:moveTo>
                  <a:pt x="3378200" y="56881"/>
                </a:moveTo>
                <a:lnTo>
                  <a:pt x="3336326" y="93518"/>
                </a:lnTo>
                <a:lnTo>
                  <a:pt x="3336060" y="97530"/>
                </a:lnTo>
                <a:lnTo>
                  <a:pt x="3340679" y="102809"/>
                </a:lnTo>
                <a:lnTo>
                  <a:pt x="3344689" y="103077"/>
                </a:lnTo>
                <a:lnTo>
                  <a:pt x="3396333" y="57889"/>
                </a:lnTo>
                <a:lnTo>
                  <a:pt x="3378200" y="57889"/>
                </a:lnTo>
                <a:lnTo>
                  <a:pt x="3378200" y="56881"/>
                </a:lnTo>
                <a:close/>
              </a:path>
              <a:path w="3403600" h="103505">
                <a:moveTo>
                  <a:pt x="3340100" y="45189"/>
                </a:moveTo>
                <a:lnTo>
                  <a:pt x="3289300" y="45189"/>
                </a:lnTo>
                <a:lnTo>
                  <a:pt x="3289300" y="57889"/>
                </a:lnTo>
                <a:lnTo>
                  <a:pt x="3340100" y="57889"/>
                </a:lnTo>
                <a:lnTo>
                  <a:pt x="3340100" y="45189"/>
                </a:lnTo>
                <a:close/>
              </a:path>
              <a:path w="3403600" h="103505">
                <a:moveTo>
                  <a:pt x="3384305" y="51539"/>
                </a:moveTo>
                <a:lnTo>
                  <a:pt x="3378200" y="56881"/>
                </a:lnTo>
                <a:lnTo>
                  <a:pt x="3378200" y="57889"/>
                </a:lnTo>
                <a:lnTo>
                  <a:pt x="3393939" y="57889"/>
                </a:lnTo>
                <a:lnTo>
                  <a:pt x="3393939" y="56318"/>
                </a:lnTo>
                <a:lnTo>
                  <a:pt x="3389767" y="56318"/>
                </a:lnTo>
                <a:lnTo>
                  <a:pt x="3384305" y="51539"/>
                </a:lnTo>
                <a:close/>
              </a:path>
              <a:path w="3403600" h="103505">
                <a:moveTo>
                  <a:pt x="3396334" y="45189"/>
                </a:moveTo>
                <a:lnTo>
                  <a:pt x="3393939" y="45189"/>
                </a:lnTo>
                <a:lnTo>
                  <a:pt x="3393939" y="57889"/>
                </a:lnTo>
                <a:lnTo>
                  <a:pt x="3396333" y="57889"/>
                </a:lnTo>
                <a:lnTo>
                  <a:pt x="3403591" y="51539"/>
                </a:lnTo>
                <a:lnTo>
                  <a:pt x="3396334" y="45189"/>
                </a:lnTo>
                <a:close/>
              </a:path>
              <a:path w="3403600" h="103505">
                <a:moveTo>
                  <a:pt x="3378200" y="46196"/>
                </a:moveTo>
                <a:lnTo>
                  <a:pt x="3378200" y="56881"/>
                </a:lnTo>
                <a:lnTo>
                  <a:pt x="3384305" y="51539"/>
                </a:lnTo>
                <a:lnTo>
                  <a:pt x="3378200" y="46196"/>
                </a:lnTo>
                <a:close/>
              </a:path>
              <a:path w="3403600" h="103505">
                <a:moveTo>
                  <a:pt x="3389767" y="46760"/>
                </a:moveTo>
                <a:lnTo>
                  <a:pt x="3384305" y="51539"/>
                </a:lnTo>
                <a:lnTo>
                  <a:pt x="3389767" y="56318"/>
                </a:lnTo>
                <a:lnTo>
                  <a:pt x="3389767" y="46760"/>
                </a:lnTo>
                <a:close/>
              </a:path>
              <a:path w="3403600" h="103505">
                <a:moveTo>
                  <a:pt x="3393939" y="46760"/>
                </a:moveTo>
                <a:lnTo>
                  <a:pt x="3389767" y="46760"/>
                </a:lnTo>
                <a:lnTo>
                  <a:pt x="3389767" y="56318"/>
                </a:lnTo>
                <a:lnTo>
                  <a:pt x="3393939" y="56318"/>
                </a:lnTo>
                <a:lnTo>
                  <a:pt x="3393939" y="46760"/>
                </a:lnTo>
                <a:close/>
              </a:path>
              <a:path w="3403600" h="103505">
                <a:moveTo>
                  <a:pt x="3393939" y="45189"/>
                </a:moveTo>
                <a:lnTo>
                  <a:pt x="3378200" y="45189"/>
                </a:lnTo>
                <a:lnTo>
                  <a:pt x="3378200" y="46196"/>
                </a:lnTo>
                <a:lnTo>
                  <a:pt x="3384305" y="51539"/>
                </a:lnTo>
                <a:lnTo>
                  <a:pt x="3389767" y="46760"/>
                </a:lnTo>
                <a:lnTo>
                  <a:pt x="3393939" y="46760"/>
                </a:lnTo>
                <a:lnTo>
                  <a:pt x="3393939" y="45189"/>
                </a:lnTo>
                <a:close/>
              </a:path>
              <a:path w="3403600" h="103505">
                <a:moveTo>
                  <a:pt x="3344689" y="0"/>
                </a:moveTo>
                <a:lnTo>
                  <a:pt x="3340679" y="267"/>
                </a:lnTo>
                <a:lnTo>
                  <a:pt x="3336060" y="5546"/>
                </a:lnTo>
                <a:lnTo>
                  <a:pt x="3336326" y="9558"/>
                </a:lnTo>
                <a:lnTo>
                  <a:pt x="3378200" y="46196"/>
                </a:lnTo>
                <a:lnTo>
                  <a:pt x="3378200" y="45189"/>
                </a:lnTo>
                <a:lnTo>
                  <a:pt x="3396334" y="45189"/>
                </a:lnTo>
                <a:lnTo>
                  <a:pt x="3344689" y="0"/>
                </a:lnTo>
                <a:close/>
              </a:path>
            </a:pathLst>
          </a:custGeom>
          <a:solidFill>
            <a:srgbClr val="8FA7C4"/>
          </a:solidFill>
          <a:ln>
            <a:solidFill>
              <a:schemeClr val="bg1"/>
            </a:solidFill>
          </a:ln>
        </p:spPr>
        <p:txBody>
          <a:bodyPr wrap="square" lIns="0" tIns="0" rIns="0" bIns="0" rtlCol="0"/>
          <a:lstStyle/>
          <a:p>
            <a:endParaRPr/>
          </a:p>
        </p:txBody>
      </p:sp>
      <p:sp>
        <p:nvSpPr>
          <p:cNvPr id="14" name="object 14"/>
          <p:cNvSpPr txBox="1"/>
          <p:nvPr/>
        </p:nvSpPr>
        <p:spPr>
          <a:xfrm>
            <a:off x="5187401" y="2425700"/>
            <a:ext cx="3710940" cy="619760"/>
          </a:xfrm>
          <a:prstGeom prst="rect">
            <a:avLst/>
          </a:prstGeom>
        </p:spPr>
        <p:txBody>
          <a:bodyPr vert="horz" wrap="square" lIns="0" tIns="22860" rIns="0" bIns="0" rtlCol="0">
            <a:spAutoFit/>
          </a:bodyPr>
          <a:lstStyle/>
          <a:p>
            <a:pPr marL="2142490" marR="5080" indent="-372110">
              <a:lnSpc>
                <a:spcPts val="1400"/>
              </a:lnSpc>
              <a:spcBef>
                <a:spcPts val="180"/>
              </a:spcBef>
            </a:pPr>
            <a:r>
              <a:rPr sz="1200" spc="-5" dirty="0">
                <a:solidFill>
                  <a:srgbClr val="FFFFFF"/>
                </a:solidFill>
                <a:latin typeface="Arial"/>
                <a:cs typeface="Arial"/>
              </a:rPr>
              <a:t>e</a:t>
            </a:r>
            <a:r>
              <a:rPr sz="1200" dirty="0">
                <a:solidFill>
                  <a:srgbClr val="FFFFFF"/>
                </a:solidFill>
                <a:latin typeface="Arial"/>
                <a:cs typeface="Arial"/>
              </a:rPr>
              <a:t>.</a:t>
            </a:r>
            <a:r>
              <a:rPr sz="1200" spc="-5" dirty="0">
                <a:solidFill>
                  <a:srgbClr val="FFFFFF"/>
                </a:solidFill>
                <a:latin typeface="Arial"/>
                <a:cs typeface="Arial"/>
              </a:rPr>
              <a:t>g</a:t>
            </a:r>
            <a:r>
              <a:rPr sz="1200" dirty="0">
                <a:solidFill>
                  <a:srgbClr val="FFFFFF"/>
                </a:solidFill>
                <a:latin typeface="Arial"/>
                <a:cs typeface="Arial"/>
              </a:rPr>
              <a:t>.</a:t>
            </a:r>
            <a:r>
              <a:rPr sz="1200" spc="5" dirty="0">
                <a:solidFill>
                  <a:srgbClr val="FFFFFF"/>
                </a:solidFill>
                <a:latin typeface="Arial"/>
                <a:cs typeface="Arial"/>
              </a:rPr>
              <a:t> </a:t>
            </a:r>
            <a:r>
              <a:rPr sz="1200" dirty="0">
                <a:solidFill>
                  <a:srgbClr val="FFFFFF"/>
                </a:solidFill>
                <a:latin typeface="Arial"/>
                <a:cs typeface="Arial"/>
              </a:rPr>
              <a:t>G</a:t>
            </a:r>
            <a:r>
              <a:rPr sz="1200" spc="-5" dirty="0">
                <a:solidFill>
                  <a:srgbClr val="FFFFFF"/>
                </a:solidFill>
                <a:latin typeface="Arial"/>
                <a:cs typeface="Arial"/>
              </a:rPr>
              <a:t>oogl</a:t>
            </a:r>
            <a:r>
              <a:rPr sz="1200" dirty="0">
                <a:solidFill>
                  <a:srgbClr val="FFFFFF"/>
                </a:solidFill>
                <a:latin typeface="Arial"/>
                <a:cs typeface="Arial"/>
              </a:rPr>
              <a:t>e</a:t>
            </a:r>
            <a:r>
              <a:rPr sz="1200" spc="-70" dirty="0">
                <a:solidFill>
                  <a:srgbClr val="FFFFFF"/>
                </a:solidFill>
                <a:latin typeface="Arial"/>
                <a:cs typeface="Arial"/>
              </a:rPr>
              <a:t> </a:t>
            </a:r>
            <a:r>
              <a:rPr sz="1200" spc="-5" dirty="0">
                <a:solidFill>
                  <a:srgbClr val="FFFFFF"/>
                </a:solidFill>
                <a:latin typeface="Arial"/>
                <a:cs typeface="Arial"/>
              </a:rPr>
              <a:t>Au</a:t>
            </a:r>
            <a:r>
              <a:rPr sz="1200" dirty="0">
                <a:solidFill>
                  <a:srgbClr val="FFFFFF"/>
                </a:solidFill>
                <a:latin typeface="Arial"/>
                <a:cs typeface="Arial"/>
              </a:rPr>
              <a:t>t</a:t>
            </a:r>
            <a:r>
              <a:rPr sz="1200" spc="-5" dirty="0">
                <a:solidFill>
                  <a:srgbClr val="FFFFFF"/>
                </a:solidFill>
                <a:latin typeface="Arial"/>
                <a:cs typeface="Arial"/>
              </a:rPr>
              <a:t>hen</a:t>
            </a:r>
            <a:r>
              <a:rPr sz="1200" dirty="0">
                <a:solidFill>
                  <a:srgbClr val="FFFFFF"/>
                </a:solidFill>
                <a:latin typeface="Arial"/>
                <a:cs typeface="Arial"/>
              </a:rPr>
              <a:t>t</a:t>
            </a:r>
            <a:r>
              <a:rPr sz="1200" spc="-5" dirty="0">
                <a:solidFill>
                  <a:srgbClr val="FFFFFF"/>
                </a:solidFill>
                <a:latin typeface="Arial"/>
                <a:cs typeface="Arial"/>
              </a:rPr>
              <a:t>i</a:t>
            </a:r>
            <a:r>
              <a:rPr sz="1200" dirty="0">
                <a:solidFill>
                  <a:srgbClr val="FFFFFF"/>
                </a:solidFill>
                <a:latin typeface="Arial"/>
                <a:cs typeface="Arial"/>
              </a:rPr>
              <a:t>c</a:t>
            </a:r>
            <a:r>
              <a:rPr sz="1200" spc="-5" dirty="0">
                <a:solidFill>
                  <a:srgbClr val="FFFFFF"/>
                </a:solidFill>
                <a:latin typeface="Arial"/>
                <a:cs typeface="Arial"/>
              </a:rPr>
              <a:t>a</a:t>
            </a:r>
            <a:r>
              <a:rPr sz="1200" dirty="0">
                <a:solidFill>
                  <a:srgbClr val="FFFFFF"/>
                </a:solidFill>
                <a:latin typeface="Arial"/>
                <a:cs typeface="Arial"/>
              </a:rPr>
              <a:t>t</a:t>
            </a:r>
            <a:r>
              <a:rPr sz="1200" spc="-5" dirty="0">
                <a:solidFill>
                  <a:srgbClr val="FFFFFF"/>
                </a:solidFill>
                <a:latin typeface="Arial"/>
                <a:cs typeface="Arial"/>
              </a:rPr>
              <a:t>o</a:t>
            </a:r>
            <a:r>
              <a:rPr sz="1200" dirty="0">
                <a:solidFill>
                  <a:srgbClr val="FFFFFF"/>
                </a:solidFill>
                <a:latin typeface="Arial"/>
                <a:cs typeface="Arial"/>
              </a:rPr>
              <a:t>r </a:t>
            </a:r>
            <a:r>
              <a:rPr sz="1200" spc="-5" dirty="0">
                <a:solidFill>
                  <a:srgbClr val="FFFFFF"/>
                </a:solidFill>
                <a:latin typeface="Arial"/>
                <a:cs typeface="Arial"/>
              </a:rPr>
              <a:t>o</a:t>
            </a:r>
            <a:r>
              <a:rPr sz="1200" dirty="0">
                <a:solidFill>
                  <a:srgbClr val="FFFFFF"/>
                </a:solidFill>
                <a:latin typeface="Arial"/>
                <a:cs typeface="Arial"/>
              </a:rPr>
              <a:t>n  </a:t>
            </a:r>
            <a:r>
              <a:rPr sz="1200" spc="-5" dirty="0">
                <a:solidFill>
                  <a:srgbClr val="FFFFFF"/>
                </a:solidFill>
                <a:latin typeface="Arial"/>
                <a:cs typeface="Arial"/>
              </a:rPr>
              <a:t>your</a:t>
            </a:r>
            <a:r>
              <a:rPr sz="1200" spc="-10" dirty="0">
                <a:solidFill>
                  <a:srgbClr val="FFFFFF"/>
                </a:solidFill>
                <a:latin typeface="Arial"/>
                <a:cs typeface="Arial"/>
              </a:rPr>
              <a:t> </a:t>
            </a:r>
            <a:r>
              <a:rPr sz="1200" spc="-5" dirty="0">
                <a:solidFill>
                  <a:srgbClr val="FFFFFF"/>
                </a:solidFill>
                <a:latin typeface="Arial"/>
                <a:cs typeface="Arial"/>
              </a:rPr>
              <a:t>smart</a:t>
            </a:r>
            <a:r>
              <a:rPr sz="1200" dirty="0">
                <a:solidFill>
                  <a:srgbClr val="FFFFFF"/>
                </a:solidFill>
                <a:latin typeface="Arial"/>
                <a:cs typeface="Arial"/>
              </a:rPr>
              <a:t> </a:t>
            </a:r>
            <a:r>
              <a:rPr sz="1200" spc="-5" dirty="0">
                <a:solidFill>
                  <a:srgbClr val="FFFFFF"/>
                </a:solidFill>
                <a:latin typeface="Arial"/>
                <a:cs typeface="Arial"/>
              </a:rPr>
              <a:t>phone</a:t>
            </a:r>
            <a:endParaRPr sz="1200" dirty="0">
              <a:latin typeface="Arial"/>
              <a:cs typeface="Arial"/>
            </a:endParaRPr>
          </a:p>
          <a:p>
            <a:pPr marL="12700">
              <a:lnSpc>
                <a:spcPct val="100000"/>
              </a:lnSpc>
              <a:spcBef>
                <a:spcPts val="120"/>
              </a:spcBef>
            </a:pPr>
            <a:r>
              <a:rPr sz="1400" spc="-10" dirty="0">
                <a:solidFill>
                  <a:srgbClr val="FFFFFF"/>
                </a:solidFill>
                <a:latin typeface="Arial"/>
                <a:cs typeface="Arial"/>
              </a:rPr>
              <a:t>Virtual</a:t>
            </a:r>
            <a:r>
              <a:rPr sz="1400" spc="-40" dirty="0">
                <a:solidFill>
                  <a:srgbClr val="FFFFFF"/>
                </a:solidFill>
                <a:latin typeface="Arial"/>
                <a:cs typeface="Arial"/>
              </a:rPr>
              <a:t> </a:t>
            </a:r>
            <a:r>
              <a:rPr sz="1400" spc="-30" dirty="0">
                <a:solidFill>
                  <a:srgbClr val="FFFFFF"/>
                </a:solidFill>
                <a:latin typeface="Arial"/>
                <a:cs typeface="Arial"/>
              </a:rPr>
              <a:t>MFA</a:t>
            </a:r>
            <a:endParaRPr sz="1400" dirty="0">
              <a:latin typeface="Arial"/>
              <a:cs typeface="Arial"/>
            </a:endParaRPr>
          </a:p>
        </p:txBody>
      </p:sp>
      <p:pic>
        <p:nvPicPr>
          <p:cNvPr id="15" name="object 15"/>
          <p:cNvPicPr/>
          <p:nvPr/>
        </p:nvPicPr>
        <p:blipFill>
          <a:blip r:embed="rId5" cstate="print"/>
          <a:stretch>
            <a:fillRect/>
          </a:stretch>
        </p:blipFill>
        <p:spPr>
          <a:xfrm>
            <a:off x="4471563" y="3480258"/>
            <a:ext cx="601661" cy="601661"/>
          </a:xfrm>
          <a:prstGeom prst="rect">
            <a:avLst/>
          </a:prstGeom>
        </p:spPr>
      </p:pic>
      <p:grpSp>
        <p:nvGrpSpPr>
          <p:cNvPr id="16" name="object 16"/>
          <p:cNvGrpSpPr/>
          <p:nvPr/>
        </p:nvGrpSpPr>
        <p:grpSpPr>
          <a:xfrm>
            <a:off x="5749193" y="3961546"/>
            <a:ext cx="1415415" cy="1429385"/>
            <a:chOff x="5749193" y="3961546"/>
            <a:chExt cx="1415415" cy="1429385"/>
          </a:xfrm>
        </p:grpSpPr>
        <p:pic>
          <p:nvPicPr>
            <p:cNvPr id="17" name="object 17"/>
            <p:cNvPicPr/>
            <p:nvPr/>
          </p:nvPicPr>
          <p:blipFill>
            <a:blip r:embed="rId6" cstate="print"/>
            <a:stretch>
              <a:fillRect/>
            </a:stretch>
          </p:blipFill>
          <p:spPr>
            <a:xfrm>
              <a:off x="5749193" y="4246180"/>
              <a:ext cx="1144270" cy="1144270"/>
            </a:xfrm>
            <a:prstGeom prst="rect">
              <a:avLst/>
            </a:prstGeom>
          </p:spPr>
        </p:pic>
        <p:pic>
          <p:nvPicPr>
            <p:cNvPr id="18" name="object 18"/>
            <p:cNvPicPr/>
            <p:nvPr/>
          </p:nvPicPr>
          <p:blipFill>
            <a:blip r:embed="rId7" cstate="print"/>
            <a:stretch>
              <a:fillRect/>
            </a:stretch>
          </p:blipFill>
          <p:spPr>
            <a:xfrm>
              <a:off x="6659702" y="3961546"/>
              <a:ext cx="504449" cy="504449"/>
            </a:xfrm>
            <a:prstGeom prst="rect">
              <a:avLst/>
            </a:prstGeom>
          </p:spPr>
        </p:pic>
      </p:grpSp>
    </p:spTree>
    <p:extLst>
      <p:ext uri="{BB962C8B-B14F-4D97-AF65-F5344CB8AC3E}">
        <p14:creationId xmlns:p14="http://schemas.microsoft.com/office/powerpoint/2010/main" val="3151925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537781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4:</a:t>
            </a:r>
            <a:r>
              <a:rPr sz="2400" b="0" spc="-10" dirty="0">
                <a:solidFill>
                  <a:srgbClr val="FFFFFF"/>
                </a:solidFill>
                <a:latin typeface="Calibri"/>
                <a:cs typeface="Calibri"/>
              </a:rPr>
              <a:t> </a:t>
            </a:r>
            <a:r>
              <a:rPr sz="2400" b="0" spc="-40" dirty="0">
                <a:solidFill>
                  <a:srgbClr val="FFFFFF"/>
                </a:solidFill>
                <a:latin typeface="Calibri"/>
                <a:cs typeface="Calibri"/>
              </a:rPr>
              <a:t>AWS</a:t>
            </a:r>
            <a:r>
              <a:rPr sz="2400" b="0" spc="-15" dirty="0">
                <a:solidFill>
                  <a:srgbClr val="FFFFFF"/>
                </a:solidFill>
                <a:latin typeface="Calibri"/>
                <a:cs typeface="Calibri"/>
              </a:rPr>
              <a:t> </a:t>
            </a:r>
            <a:r>
              <a:rPr sz="2400" b="0" spc="-5" dirty="0">
                <a:solidFill>
                  <a:srgbClr val="FFFFFF"/>
                </a:solidFill>
                <a:latin typeface="Calibri"/>
                <a:cs typeface="Calibri"/>
              </a:rPr>
              <a:t>Security </a:t>
            </a:r>
            <a:r>
              <a:rPr sz="2400" b="0" spc="-60" dirty="0">
                <a:solidFill>
                  <a:srgbClr val="FFFFFF"/>
                </a:solidFill>
                <a:latin typeface="Calibri"/>
                <a:cs typeface="Calibri"/>
              </a:rPr>
              <a:t>Token</a:t>
            </a:r>
            <a:r>
              <a:rPr sz="2400" b="0" spc="-10" dirty="0">
                <a:solidFill>
                  <a:srgbClr val="FFFFFF"/>
                </a:solidFill>
                <a:latin typeface="Calibri"/>
                <a:cs typeface="Calibri"/>
              </a:rPr>
              <a:t> </a:t>
            </a:r>
            <a:r>
              <a:rPr sz="2400" b="0" dirty="0">
                <a:solidFill>
                  <a:srgbClr val="FFFFFF"/>
                </a:solidFill>
                <a:latin typeface="Calibri"/>
                <a:cs typeface="Calibri"/>
              </a:rPr>
              <a:t>Service </a:t>
            </a:r>
            <a:r>
              <a:rPr sz="2400" b="0" spc="-10" dirty="0">
                <a:solidFill>
                  <a:srgbClr val="FFFFFF"/>
                </a:solidFill>
                <a:latin typeface="Calibri"/>
                <a:cs typeface="Calibri"/>
              </a:rPr>
              <a:t>(STS)</a:t>
            </a:r>
            <a:endParaRPr sz="2400">
              <a:latin typeface="Calibri"/>
              <a:cs typeface="Calibri"/>
            </a:endParaRPr>
          </a:p>
        </p:txBody>
      </p:sp>
      <p:sp>
        <p:nvSpPr>
          <p:cNvPr id="3" name="object 3"/>
          <p:cNvSpPr txBox="1"/>
          <p:nvPr/>
        </p:nvSpPr>
        <p:spPr>
          <a:xfrm>
            <a:off x="738500" y="718819"/>
            <a:ext cx="8068945" cy="3327400"/>
          </a:xfrm>
          <a:prstGeom prst="rect">
            <a:avLst/>
          </a:prstGeom>
        </p:spPr>
        <p:txBody>
          <a:bodyPr vert="horz" wrap="square" lIns="0" tIns="19050" rIns="0" bIns="0" rtlCol="0">
            <a:spAutoFit/>
          </a:bodyPr>
          <a:lstStyle/>
          <a:p>
            <a:pPr marL="298450" marR="193040" indent="-285750">
              <a:lnSpc>
                <a:spcPct val="150500"/>
              </a:lnSpc>
              <a:spcBef>
                <a:spcPts val="150"/>
              </a:spcBef>
              <a:buFont typeface="Wingdings"/>
              <a:buChar char=""/>
              <a:tabLst>
                <a:tab pos="298450" algn="l"/>
              </a:tabLst>
            </a:pPr>
            <a:r>
              <a:rPr sz="1800" dirty="0">
                <a:solidFill>
                  <a:srgbClr val="FFFFFF"/>
                </a:solidFill>
                <a:latin typeface="Calibri"/>
                <a:cs typeface="Calibri"/>
              </a:rPr>
              <a:t>The</a:t>
            </a:r>
            <a:r>
              <a:rPr sz="1800" spc="10" dirty="0">
                <a:solidFill>
                  <a:srgbClr val="FFFFFF"/>
                </a:solidFill>
                <a:latin typeface="Calibri"/>
                <a:cs typeface="Calibri"/>
              </a:rPr>
              <a:t> </a:t>
            </a:r>
            <a:r>
              <a:rPr sz="1800" spc="-30" dirty="0">
                <a:solidFill>
                  <a:srgbClr val="FFFFFF"/>
                </a:solidFill>
                <a:latin typeface="Calibri"/>
                <a:cs typeface="Calibri"/>
              </a:rPr>
              <a:t>AWS</a:t>
            </a:r>
            <a:r>
              <a:rPr sz="1800" spc="5" dirty="0">
                <a:solidFill>
                  <a:srgbClr val="FFFFFF"/>
                </a:solidFill>
                <a:latin typeface="Calibri"/>
                <a:cs typeface="Calibri"/>
              </a:rPr>
              <a:t> </a:t>
            </a:r>
            <a:r>
              <a:rPr sz="1800" spc="-5" dirty="0">
                <a:solidFill>
                  <a:srgbClr val="FFFFFF"/>
                </a:solidFill>
                <a:latin typeface="Calibri"/>
                <a:cs typeface="Calibri"/>
              </a:rPr>
              <a:t>Security</a:t>
            </a:r>
            <a:r>
              <a:rPr sz="1800" dirty="0">
                <a:solidFill>
                  <a:srgbClr val="FFFFFF"/>
                </a:solidFill>
                <a:latin typeface="Calibri"/>
                <a:cs typeface="Calibri"/>
              </a:rPr>
              <a:t> </a:t>
            </a:r>
            <a:r>
              <a:rPr sz="1800" spc="-50" dirty="0">
                <a:solidFill>
                  <a:srgbClr val="FFFFFF"/>
                </a:solidFill>
                <a:latin typeface="Calibri"/>
                <a:cs typeface="Calibri"/>
              </a:rPr>
              <a:t>Token</a:t>
            </a:r>
            <a:r>
              <a:rPr sz="1800" spc="15" dirty="0">
                <a:solidFill>
                  <a:srgbClr val="FFFFFF"/>
                </a:solidFill>
                <a:latin typeface="Calibri"/>
                <a:cs typeface="Calibri"/>
              </a:rPr>
              <a:t> </a:t>
            </a:r>
            <a:r>
              <a:rPr sz="1800" dirty="0">
                <a:solidFill>
                  <a:srgbClr val="FFFFFF"/>
                </a:solidFill>
                <a:latin typeface="Calibri"/>
                <a:cs typeface="Calibri"/>
              </a:rPr>
              <a:t>Service</a:t>
            </a:r>
            <a:r>
              <a:rPr sz="1800" spc="15" dirty="0">
                <a:solidFill>
                  <a:srgbClr val="FFFFFF"/>
                </a:solidFill>
                <a:latin typeface="Calibri"/>
                <a:cs typeface="Calibri"/>
              </a:rPr>
              <a:t> </a:t>
            </a:r>
            <a:r>
              <a:rPr sz="1800" spc="-10" dirty="0">
                <a:solidFill>
                  <a:srgbClr val="FFFFFF"/>
                </a:solidFill>
                <a:latin typeface="Calibri"/>
                <a:cs typeface="Calibri"/>
              </a:rPr>
              <a:t>(STS)</a:t>
            </a:r>
            <a:r>
              <a:rPr sz="1800" spc="10"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10" dirty="0">
                <a:solidFill>
                  <a:srgbClr val="FFFFFF"/>
                </a:solidFill>
                <a:latin typeface="Calibri"/>
                <a:cs typeface="Calibri"/>
              </a:rPr>
              <a:t>web</a:t>
            </a:r>
            <a:r>
              <a:rPr sz="1800" spc="15" dirty="0">
                <a:solidFill>
                  <a:srgbClr val="FFFFFF"/>
                </a:solidFill>
                <a:latin typeface="Calibri"/>
                <a:cs typeface="Calibri"/>
              </a:rPr>
              <a:t> </a:t>
            </a:r>
            <a:r>
              <a:rPr sz="1800" dirty="0">
                <a:solidFill>
                  <a:srgbClr val="FFFFFF"/>
                </a:solidFill>
                <a:latin typeface="Calibri"/>
                <a:cs typeface="Calibri"/>
              </a:rPr>
              <a:t>service</a:t>
            </a:r>
            <a:r>
              <a:rPr sz="1800" spc="15" dirty="0">
                <a:solidFill>
                  <a:srgbClr val="FFFFFF"/>
                </a:solidFill>
                <a:latin typeface="Calibri"/>
                <a:cs typeface="Calibri"/>
              </a:rPr>
              <a:t> </a:t>
            </a:r>
            <a:r>
              <a:rPr sz="1800" spc="-10" dirty="0">
                <a:solidFill>
                  <a:srgbClr val="FFFFFF"/>
                </a:solidFill>
                <a:latin typeface="Calibri"/>
                <a:cs typeface="Calibri"/>
              </a:rPr>
              <a:t>that</a:t>
            </a:r>
            <a:r>
              <a:rPr sz="1800" dirty="0">
                <a:solidFill>
                  <a:srgbClr val="FFFFFF"/>
                </a:solidFill>
                <a:latin typeface="Calibri"/>
                <a:cs typeface="Calibri"/>
              </a:rPr>
              <a:t> </a:t>
            </a:r>
            <a:r>
              <a:rPr sz="1800" spc="-5" dirty="0">
                <a:solidFill>
                  <a:srgbClr val="FFFFFF"/>
                </a:solidFill>
                <a:latin typeface="Calibri"/>
                <a:cs typeface="Calibri"/>
              </a:rPr>
              <a:t>enables</a:t>
            </a:r>
            <a:r>
              <a:rPr sz="1800" spc="5" dirty="0">
                <a:solidFill>
                  <a:srgbClr val="FFFFFF"/>
                </a:solidFill>
                <a:latin typeface="Calibri"/>
                <a:cs typeface="Calibri"/>
              </a:rPr>
              <a:t> </a:t>
            </a:r>
            <a:r>
              <a:rPr sz="1800" spc="-10" dirty="0">
                <a:solidFill>
                  <a:srgbClr val="FFFFFF"/>
                </a:solidFill>
                <a:latin typeface="Calibri"/>
                <a:cs typeface="Calibri"/>
              </a:rPr>
              <a:t>you</a:t>
            </a:r>
            <a:r>
              <a:rPr sz="1800" spc="1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10" dirty="0">
                <a:solidFill>
                  <a:srgbClr val="FFFFFF"/>
                </a:solidFill>
                <a:latin typeface="Calibri"/>
                <a:cs typeface="Calibri"/>
              </a:rPr>
              <a:t>request </a:t>
            </a:r>
            <a:r>
              <a:rPr sz="1800" spc="-390" dirty="0">
                <a:solidFill>
                  <a:srgbClr val="FFFFFF"/>
                </a:solidFill>
                <a:latin typeface="Calibri"/>
                <a:cs typeface="Calibri"/>
              </a:rPr>
              <a:t> </a:t>
            </a:r>
            <a:r>
              <a:rPr sz="1800" spc="-20" dirty="0">
                <a:solidFill>
                  <a:srgbClr val="FFFFFF"/>
                </a:solidFill>
                <a:latin typeface="Calibri"/>
                <a:cs typeface="Calibri"/>
              </a:rPr>
              <a:t>temporary,</a:t>
            </a:r>
            <a:r>
              <a:rPr sz="1800" spc="5" dirty="0">
                <a:solidFill>
                  <a:srgbClr val="FFFFFF"/>
                </a:solidFill>
                <a:latin typeface="Calibri"/>
                <a:cs typeface="Calibri"/>
              </a:rPr>
              <a:t> </a:t>
            </a:r>
            <a:r>
              <a:rPr sz="1800" spc="-5" dirty="0">
                <a:solidFill>
                  <a:srgbClr val="FFFFFF"/>
                </a:solidFill>
                <a:latin typeface="Calibri"/>
                <a:cs typeface="Calibri"/>
              </a:rPr>
              <a:t>limited-privilege</a:t>
            </a:r>
            <a:r>
              <a:rPr sz="1800" spc="5" dirty="0">
                <a:solidFill>
                  <a:srgbClr val="FFFFFF"/>
                </a:solidFill>
                <a:latin typeface="Calibri"/>
                <a:cs typeface="Calibri"/>
              </a:rPr>
              <a:t> </a:t>
            </a:r>
            <a:r>
              <a:rPr sz="1800" spc="-10" dirty="0">
                <a:solidFill>
                  <a:srgbClr val="FFFFFF"/>
                </a:solidFill>
                <a:latin typeface="Calibri"/>
                <a:cs typeface="Calibri"/>
              </a:rPr>
              <a:t>credentials</a:t>
            </a:r>
            <a:r>
              <a:rPr sz="1800"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5" dirty="0">
                <a:solidFill>
                  <a:srgbClr val="FFFFFF"/>
                </a:solidFill>
                <a:latin typeface="Calibri"/>
                <a:cs typeface="Calibri"/>
              </a:rPr>
              <a:t>IAM</a:t>
            </a:r>
            <a:r>
              <a:rPr sz="1800" dirty="0">
                <a:solidFill>
                  <a:srgbClr val="FFFFFF"/>
                </a:solidFill>
                <a:latin typeface="Calibri"/>
                <a:cs typeface="Calibri"/>
              </a:rPr>
              <a:t> </a:t>
            </a:r>
            <a:r>
              <a:rPr sz="1800" spc="-10" dirty="0">
                <a:solidFill>
                  <a:srgbClr val="FFFFFF"/>
                </a:solidFill>
                <a:latin typeface="Calibri"/>
                <a:cs typeface="Calibri"/>
              </a:rPr>
              <a:t>users</a:t>
            </a:r>
            <a:r>
              <a:rPr sz="1800" dirty="0">
                <a:solidFill>
                  <a:srgbClr val="FFFFFF"/>
                </a:solidFill>
                <a:latin typeface="Calibri"/>
                <a:cs typeface="Calibri"/>
              </a:rPr>
              <a:t> or </a:t>
            </a:r>
            <a:r>
              <a:rPr sz="1800" spc="-15" dirty="0">
                <a:solidFill>
                  <a:srgbClr val="FFFFFF"/>
                </a:solidFill>
                <a:latin typeface="Calibri"/>
                <a:cs typeface="Calibri"/>
              </a:rPr>
              <a:t>for</a:t>
            </a:r>
            <a:r>
              <a:rPr sz="1800" dirty="0">
                <a:solidFill>
                  <a:srgbClr val="FFFFFF"/>
                </a:solidFill>
                <a:latin typeface="Calibri"/>
                <a:cs typeface="Calibri"/>
              </a:rPr>
              <a:t> </a:t>
            </a:r>
            <a:r>
              <a:rPr sz="1800" spc="-10" dirty="0">
                <a:solidFill>
                  <a:srgbClr val="FFFFFF"/>
                </a:solidFill>
                <a:latin typeface="Calibri"/>
                <a:cs typeface="Calibri"/>
              </a:rPr>
              <a:t>users</a:t>
            </a:r>
            <a:r>
              <a:rPr sz="1800" dirty="0">
                <a:solidFill>
                  <a:srgbClr val="FFFFFF"/>
                </a:solidFill>
                <a:latin typeface="Calibri"/>
                <a:cs typeface="Calibri"/>
              </a:rPr>
              <a:t> </a:t>
            </a:r>
            <a:r>
              <a:rPr sz="1800" spc="-10" dirty="0">
                <a:solidFill>
                  <a:srgbClr val="FFFFFF"/>
                </a:solidFill>
                <a:latin typeface="Calibri"/>
                <a:cs typeface="Calibri"/>
              </a:rPr>
              <a:t>that</a:t>
            </a:r>
            <a:r>
              <a:rPr sz="1800" dirty="0">
                <a:solidFill>
                  <a:srgbClr val="FFFFFF"/>
                </a:solidFill>
                <a:latin typeface="Calibri"/>
                <a:cs typeface="Calibri"/>
              </a:rPr>
              <a:t> </a:t>
            </a:r>
            <a:r>
              <a:rPr sz="1800" spc="-10" dirty="0">
                <a:solidFill>
                  <a:srgbClr val="FFFFFF"/>
                </a:solidFill>
                <a:latin typeface="Calibri"/>
                <a:cs typeface="Calibri"/>
              </a:rPr>
              <a:t>you </a:t>
            </a:r>
            <a:r>
              <a:rPr sz="1800" spc="-5" dirty="0">
                <a:solidFill>
                  <a:srgbClr val="FFFFFF"/>
                </a:solidFill>
                <a:latin typeface="Calibri"/>
                <a:cs typeface="Calibri"/>
              </a:rPr>
              <a:t> </a:t>
            </a:r>
            <a:r>
              <a:rPr sz="1800" spc="-10" dirty="0">
                <a:solidFill>
                  <a:srgbClr val="FFFFFF"/>
                </a:solidFill>
                <a:latin typeface="Calibri"/>
                <a:cs typeface="Calibri"/>
              </a:rPr>
              <a:t>authenticate</a:t>
            </a:r>
            <a:r>
              <a:rPr sz="1800" spc="5" dirty="0">
                <a:solidFill>
                  <a:srgbClr val="FFFFFF"/>
                </a:solidFill>
                <a:latin typeface="Calibri"/>
                <a:cs typeface="Calibri"/>
              </a:rPr>
              <a:t> </a:t>
            </a:r>
            <a:r>
              <a:rPr sz="1800" spc="-15" dirty="0">
                <a:solidFill>
                  <a:srgbClr val="FFFFFF"/>
                </a:solidFill>
                <a:latin typeface="Calibri"/>
                <a:cs typeface="Calibri"/>
              </a:rPr>
              <a:t>(federated</a:t>
            </a:r>
            <a:r>
              <a:rPr sz="1800" spc="10" dirty="0">
                <a:solidFill>
                  <a:srgbClr val="FFFFFF"/>
                </a:solidFill>
                <a:latin typeface="Calibri"/>
                <a:cs typeface="Calibri"/>
              </a:rPr>
              <a:t> </a:t>
            </a:r>
            <a:r>
              <a:rPr sz="1800" spc="-10" dirty="0">
                <a:solidFill>
                  <a:srgbClr val="FFFFFF"/>
                </a:solidFill>
                <a:latin typeface="Calibri"/>
                <a:cs typeface="Calibri"/>
              </a:rPr>
              <a:t>users)</a:t>
            </a:r>
            <a:endParaRPr sz="1800">
              <a:latin typeface="Calibri"/>
              <a:cs typeface="Calibri"/>
            </a:endParaRPr>
          </a:p>
          <a:p>
            <a:pPr marL="298450" marR="5080" indent="-285750">
              <a:lnSpc>
                <a:spcPct val="148100"/>
              </a:lnSpc>
              <a:spcBef>
                <a:spcPts val="100"/>
              </a:spcBef>
              <a:buFont typeface="Wingdings"/>
              <a:buChar char=""/>
              <a:tabLst>
                <a:tab pos="298450" algn="l"/>
              </a:tabLst>
            </a:pPr>
            <a:r>
              <a:rPr sz="1800" spc="-15" dirty="0">
                <a:solidFill>
                  <a:srgbClr val="FFFFFF"/>
                </a:solidFill>
                <a:latin typeface="Calibri"/>
                <a:cs typeface="Calibri"/>
              </a:rPr>
              <a:t>By</a:t>
            </a:r>
            <a:r>
              <a:rPr sz="1800" dirty="0">
                <a:solidFill>
                  <a:srgbClr val="FFFFFF"/>
                </a:solidFill>
                <a:latin typeface="Calibri"/>
                <a:cs typeface="Calibri"/>
              </a:rPr>
              <a:t> </a:t>
            </a:r>
            <a:r>
              <a:rPr sz="1800" spc="-10" dirty="0">
                <a:solidFill>
                  <a:srgbClr val="FFFFFF"/>
                </a:solidFill>
                <a:latin typeface="Calibri"/>
                <a:cs typeface="Calibri"/>
              </a:rPr>
              <a:t>default,</a:t>
            </a:r>
            <a:r>
              <a:rPr sz="1800" spc="5" dirty="0">
                <a:solidFill>
                  <a:srgbClr val="FFFFFF"/>
                </a:solidFill>
                <a:latin typeface="Calibri"/>
                <a:cs typeface="Calibri"/>
              </a:rPr>
              <a:t> </a:t>
            </a:r>
            <a:r>
              <a:rPr sz="1800" spc="-30" dirty="0">
                <a:solidFill>
                  <a:srgbClr val="FFFFFF"/>
                </a:solidFill>
                <a:latin typeface="Calibri"/>
                <a:cs typeface="Calibri"/>
              </a:rPr>
              <a:t>AWS</a:t>
            </a:r>
            <a:r>
              <a:rPr sz="1800" spc="5" dirty="0">
                <a:solidFill>
                  <a:srgbClr val="FFFFFF"/>
                </a:solidFill>
                <a:latin typeface="Calibri"/>
                <a:cs typeface="Calibri"/>
              </a:rPr>
              <a:t> </a:t>
            </a:r>
            <a:r>
              <a:rPr sz="1800" spc="-10" dirty="0">
                <a:solidFill>
                  <a:srgbClr val="FFFFFF"/>
                </a:solidFill>
                <a:latin typeface="Calibri"/>
                <a:cs typeface="Calibri"/>
              </a:rPr>
              <a:t>STS</a:t>
            </a:r>
            <a:r>
              <a:rPr sz="1800"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10" dirty="0">
                <a:solidFill>
                  <a:srgbClr val="FFFFFF"/>
                </a:solidFill>
                <a:latin typeface="Calibri"/>
                <a:cs typeface="Calibri"/>
              </a:rPr>
              <a:t>available</a:t>
            </a:r>
            <a:r>
              <a:rPr sz="1800" spc="10" dirty="0">
                <a:solidFill>
                  <a:srgbClr val="FFFFFF"/>
                </a:solidFill>
                <a:latin typeface="Calibri"/>
                <a:cs typeface="Calibri"/>
              </a:rPr>
              <a:t> </a:t>
            </a:r>
            <a:r>
              <a:rPr sz="1800" dirty="0">
                <a:solidFill>
                  <a:srgbClr val="FFFFFF"/>
                </a:solidFill>
                <a:latin typeface="Calibri"/>
                <a:cs typeface="Calibri"/>
              </a:rPr>
              <a:t>as</a:t>
            </a:r>
            <a:r>
              <a:rPr sz="1800" spc="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5" dirty="0">
                <a:solidFill>
                  <a:srgbClr val="FFFFFF"/>
                </a:solidFill>
                <a:latin typeface="Calibri"/>
                <a:cs typeface="Calibri"/>
              </a:rPr>
              <a:t>global</a:t>
            </a:r>
            <a:r>
              <a:rPr sz="1800" spc="10" dirty="0">
                <a:solidFill>
                  <a:srgbClr val="FFFFFF"/>
                </a:solidFill>
                <a:latin typeface="Calibri"/>
                <a:cs typeface="Calibri"/>
              </a:rPr>
              <a:t> </a:t>
            </a:r>
            <a:r>
              <a:rPr sz="1800" spc="-5" dirty="0">
                <a:solidFill>
                  <a:srgbClr val="FFFFFF"/>
                </a:solidFill>
                <a:latin typeface="Calibri"/>
                <a:cs typeface="Calibri"/>
              </a:rPr>
              <a:t>service,</a:t>
            </a:r>
            <a:r>
              <a:rPr sz="1800" spc="5"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5" dirty="0">
                <a:solidFill>
                  <a:srgbClr val="FFFFFF"/>
                </a:solidFill>
                <a:latin typeface="Calibri"/>
                <a:cs typeface="Calibri"/>
              </a:rPr>
              <a:t>all</a:t>
            </a:r>
            <a:r>
              <a:rPr sz="1800" spc="5" dirty="0">
                <a:solidFill>
                  <a:srgbClr val="FFFFFF"/>
                </a:solidFill>
                <a:latin typeface="Calibri"/>
                <a:cs typeface="Calibri"/>
              </a:rPr>
              <a:t> </a:t>
            </a:r>
            <a:r>
              <a:rPr sz="1800" spc="-30" dirty="0">
                <a:solidFill>
                  <a:srgbClr val="FFFFFF"/>
                </a:solidFill>
                <a:latin typeface="Calibri"/>
                <a:cs typeface="Calibri"/>
              </a:rPr>
              <a:t>AWS</a:t>
            </a:r>
            <a:r>
              <a:rPr sz="1800" dirty="0">
                <a:solidFill>
                  <a:srgbClr val="FFFFFF"/>
                </a:solidFill>
                <a:latin typeface="Calibri"/>
                <a:cs typeface="Calibri"/>
              </a:rPr>
              <a:t> </a:t>
            </a:r>
            <a:r>
              <a:rPr sz="1800" spc="-10" dirty="0">
                <a:solidFill>
                  <a:srgbClr val="FFFFFF"/>
                </a:solidFill>
                <a:latin typeface="Calibri"/>
                <a:cs typeface="Calibri"/>
              </a:rPr>
              <a:t>STS</a:t>
            </a:r>
            <a:r>
              <a:rPr sz="1800" spc="5" dirty="0">
                <a:solidFill>
                  <a:srgbClr val="FFFFFF"/>
                </a:solidFill>
                <a:latin typeface="Calibri"/>
                <a:cs typeface="Calibri"/>
              </a:rPr>
              <a:t> </a:t>
            </a:r>
            <a:r>
              <a:rPr sz="1800" spc="-10" dirty="0">
                <a:solidFill>
                  <a:srgbClr val="FFFFFF"/>
                </a:solidFill>
                <a:latin typeface="Calibri"/>
                <a:cs typeface="Calibri"/>
              </a:rPr>
              <a:t>requests</a:t>
            </a:r>
            <a:r>
              <a:rPr sz="1800" dirty="0">
                <a:solidFill>
                  <a:srgbClr val="FFFFFF"/>
                </a:solidFill>
                <a:latin typeface="Calibri"/>
                <a:cs typeface="Calibri"/>
              </a:rPr>
              <a:t> </a:t>
            </a:r>
            <a:r>
              <a:rPr sz="1800" spc="-5" dirty="0">
                <a:solidFill>
                  <a:srgbClr val="FFFFFF"/>
                </a:solidFill>
                <a:latin typeface="Calibri"/>
                <a:cs typeface="Calibri"/>
              </a:rPr>
              <a:t>go</a:t>
            </a:r>
            <a:r>
              <a:rPr sz="1800" spc="10"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dirty="0">
                <a:solidFill>
                  <a:srgbClr val="FFFFFF"/>
                </a:solidFill>
                <a:latin typeface="Calibri"/>
                <a:cs typeface="Calibri"/>
              </a:rPr>
              <a:t>a </a:t>
            </a:r>
            <a:r>
              <a:rPr sz="1800" spc="-390" dirty="0">
                <a:solidFill>
                  <a:srgbClr val="FFFFFF"/>
                </a:solidFill>
                <a:latin typeface="Calibri"/>
                <a:cs typeface="Calibri"/>
              </a:rPr>
              <a:t> </a:t>
            </a:r>
            <a:r>
              <a:rPr sz="1800" spc="-5" dirty="0">
                <a:solidFill>
                  <a:srgbClr val="FFFFFF"/>
                </a:solidFill>
                <a:latin typeface="Calibri"/>
                <a:cs typeface="Calibri"/>
              </a:rPr>
              <a:t>single</a:t>
            </a:r>
            <a:r>
              <a:rPr sz="1800" dirty="0">
                <a:solidFill>
                  <a:srgbClr val="FFFFFF"/>
                </a:solidFill>
                <a:latin typeface="Calibri"/>
                <a:cs typeface="Calibri"/>
              </a:rPr>
              <a:t> </a:t>
            </a:r>
            <a:r>
              <a:rPr sz="1800" spc="-5" dirty="0">
                <a:solidFill>
                  <a:srgbClr val="FFFFFF"/>
                </a:solidFill>
                <a:latin typeface="Calibri"/>
                <a:cs typeface="Calibri"/>
              </a:rPr>
              <a:t>endpoint</a:t>
            </a:r>
            <a:r>
              <a:rPr sz="1800" dirty="0">
                <a:solidFill>
                  <a:srgbClr val="FFFFFF"/>
                </a:solidFill>
                <a:latin typeface="Calibri"/>
                <a:cs typeface="Calibri"/>
              </a:rPr>
              <a:t> </a:t>
            </a:r>
            <a:r>
              <a:rPr sz="1800" spc="-10" dirty="0">
                <a:solidFill>
                  <a:srgbClr val="FFFFFF"/>
                </a:solidFill>
                <a:latin typeface="Calibri"/>
                <a:cs typeface="Calibri"/>
              </a:rPr>
              <a:t>at</a:t>
            </a:r>
            <a:r>
              <a:rPr sz="1800" dirty="0">
                <a:solidFill>
                  <a:srgbClr val="FFFFFF"/>
                </a:solidFill>
                <a:latin typeface="Calibri"/>
                <a:cs typeface="Calibri"/>
              </a:rPr>
              <a:t> </a:t>
            </a:r>
            <a:r>
              <a:rPr sz="1800" spc="-10" dirty="0">
                <a:solidFill>
                  <a:srgbClr val="FFFFFF"/>
                </a:solidFill>
                <a:latin typeface="Calibri"/>
                <a:cs typeface="Calibri"/>
              </a:rPr>
              <a:t>https://sts.amazonaws.com</a:t>
            </a:r>
            <a:endParaRPr sz="180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All</a:t>
            </a:r>
            <a:r>
              <a:rPr sz="1800" dirty="0">
                <a:solidFill>
                  <a:srgbClr val="FFFFFF"/>
                </a:solidFill>
                <a:latin typeface="Calibri"/>
                <a:cs typeface="Calibri"/>
              </a:rPr>
              <a:t> </a:t>
            </a:r>
            <a:r>
              <a:rPr sz="1800" spc="-5" dirty="0">
                <a:solidFill>
                  <a:srgbClr val="FFFFFF"/>
                </a:solidFill>
                <a:latin typeface="Calibri"/>
                <a:cs typeface="Calibri"/>
              </a:rPr>
              <a:t>regions</a:t>
            </a:r>
            <a:r>
              <a:rPr sz="1800" dirty="0">
                <a:solidFill>
                  <a:srgbClr val="FFFFFF"/>
                </a:solidFill>
                <a:latin typeface="Calibri"/>
                <a:cs typeface="Calibri"/>
              </a:rPr>
              <a:t> </a:t>
            </a:r>
            <a:r>
              <a:rPr sz="1800" spc="-10" dirty="0">
                <a:solidFill>
                  <a:srgbClr val="FFFFFF"/>
                </a:solidFill>
                <a:latin typeface="Calibri"/>
                <a:cs typeface="Calibri"/>
              </a:rPr>
              <a:t>are</a:t>
            </a:r>
            <a:r>
              <a:rPr sz="1800" spc="5" dirty="0">
                <a:solidFill>
                  <a:srgbClr val="FFFFFF"/>
                </a:solidFill>
                <a:latin typeface="Calibri"/>
                <a:cs typeface="Calibri"/>
              </a:rPr>
              <a:t> </a:t>
            </a:r>
            <a:r>
              <a:rPr sz="1800" dirty="0">
                <a:solidFill>
                  <a:srgbClr val="FFFFFF"/>
                </a:solidFill>
                <a:latin typeface="Calibri"/>
                <a:cs typeface="Calibri"/>
              </a:rPr>
              <a:t>enabled</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STS</a:t>
            </a:r>
            <a:r>
              <a:rPr sz="1800" dirty="0">
                <a:solidFill>
                  <a:srgbClr val="FFFFFF"/>
                </a:solidFill>
                <a:latin typeface="Calibri"/>
                <a:cs typeface="Calibri"/>
              </a:rPr>
              <a:t> </a:t>
            </a:r>
            <a:r>
              <a:rPr sz="1800" spc="-5" dirty="0">
                <a:solidFill>
                  <a:srgbClr val="FFFFFF"/>
                </a:solidFill>
                <a:latin typeface="Calibri"/>
                <a:cs typeface="Calibri"/>
              </a:rPr>
              <a:t>by </a:t>
            </a:r>
            <a:r>
              <a:rPr sz="1800" spc="-10" dirty="0">
                <a:solidFill>
                  <a:srgbClr val="FFFFFF"/>
                </a:solidFill>
                <a:latin typeface="Calibri"/>
                <a:cs typeface="Calibri"/>
              </a:rPr>
              <a:t>default</a:t>
            </a:r>
            <a:r>
              <a:rPr sz="1800" dirty="0">
                <a:solidFill>
                  <a:srgbClr val="FFFFFF"/>
                </a:solidFill>
                <a:latin typeface="Calibri"/>
                <a:cs typeface="Calibri"/>
              </a:rPr>
              <a:t> but</a:t>
            </a:r>
            <a:r>
              <a:rPr sz="1800" spc="-5" dirty="0">
                <a:solidFill>
                  <a:srgbClr val="FFFFFF"/>
                </a:solidFill>
                <a:latin typeface="Calibri"/>
                <a:cs typeface="Calibri"/>
              </a:rPr>
              <a:t> can</a:t>
            </a:r>
            <a:r>
              <a:rPr sz="1800" spc="5" dirty="0">
                <a:solidFill>
                  <a:srgbClr val="FFFFFF"/>
                </a:solidFill>
                <a:latin typeface="Calibri"/>
                <a:cs typeface="Calibri"/>
              </a:rPr>
              <a:t> </a:t>
            </a:r>
            <a:r>
              <a:rPr sz="1800" dirty="0">
                <a:solidFill>
                  <a:srgbClr val="FFFFFF"/>
                </a:solidFill>
                <a:latin typeface="Calibri"/>
                <a:cs typeface="Calibri"/>
              </a:rPr>
              <a:t>be</a:t>
            </a:r>
            <a:r>
              <a:rPr sz="1800" spc="5" dirty="0">
                <a:solidFill>
                  <a:srgbClr val="FFFFFF"/>
                </a:solidFill>
                <a:latin typeface="Calibri"/>
                <a:cs typeface="Calibri"/>
              </a:rPr>
              <a:t> </a:t>
            </a:r>
            <a:r>
              <a:rPr sz="1800" spc="-5" dirty="0">
                <a:solidFill>
                  <a:srgbClr val="FFFFFF"/>
                </a:solidFill>
                <a:latin typeface="Calibri"/>
                <a:cs typeface="Calibri"/>
              </a:rPr>
              <a:t>disabled</a:t>
            </a:r>
            <a:endParaRPr sz="1800">
              <a:latin typeface="Calibri"/>
              <a:cs typeface="Calibri"/>
            </a:endParaRPr>
          </a:p>
          <a:p>
            <a:pPr marL="298450" indent="-285750">
              <a:lnSpc>
                <a:spcPct val="100000"/>
              </a:lnSpc>
              <a:spcBef>
                <a:spcPts val="1140"/>
              </a:spcBef>
              <a:buFont typeface="Wingdings"/>
              <a:buChar char=""/>
              <a:tabLst>
                <a:tab pos="298450" algn="l"/>
              </a:tabLst>
            </a:pPr>
            <a:r>
              <a:rPr sz="1800"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region</a:t>
            </a:r>
            <a:r>
              <a:rPr sz="1800" spc="20" dirty="0">
                <a:solidFill>
                  <a:srgbClr val="FFFFFF"/>
                </a:solidFill>
                <a:latin typeface="Calibri"/>
                <a:cs typeface="Calibri"/>
              </a:rPr>
              <a:t> </a:t>
            </a:r>
            <a:r>
              <a:rPr sz="1800" spc="-5" dirty="0">
                <a:solidFill>
                  <a:srgbClr val="FFFFFF"/>
                </a:solidFill>
                <a:latin typeface="Calibri"/>
                <a:cs typeface="Calibri"/>
              </a:rPr>
              <a:t>in</a:t>
            </a:r>
            <a:r>
              <a:rPr sz="1800" spc="15" dirty="0">
                <a:solidFill>
                  <a:srgbClr val="FFFFFF"/>
                </a:solidFill>
                <a:latin typeface="Calibri"/>
                <a:cs typeface="Calibri"/>
              </a:rPr>
              <a:t> </a:t>
            </a:r>
            <a:r>
              <a:rPr sz="1800" spc="-5" dirty="0">
                <a:solidFill>
                  <a:srgbClr val="FFFFFF"/>
                </a:solidFill>
                <a:latin typeface="Calibri"/>
                <a:cs typeface="Calibri"/>
              </a:rPr>
              <a:t>which</a:t>
            </a:r>
            <a:r>
              <a:rPr sz="1800" spc="15" dirty="0">
                <a:solidFill>
                  <a:srgbClr val="FFFFFF"/>
                </a:solidFill>
                <a:latin typeface="Calibri"/>
                <a:cs typeface="Calibri"/>
              </a:rPr>
              <a:t> </a:t>
            </a:r>
            <a:r>
              <a:rPr sz="1800" spc="-10" dirty="0">
                <a:solidFill>
                  <a:srgbClr val="FFFFFF"/>
                </a:solidFill>
                <a:latin typeface="Calibri"/>
                <a:cs typeface="Calibri"/>
              </a:rPr>
              <a:t>temporary</a:t>
            </a:r>
            <a:r>
              <a:rPr sz="1800" spc="10" dirty="0">
                <a:solidFill>
                  <a:srgbClr val="FFFFFF"/>
                </a:solidFill>
                <a:latin typeface="Calibri"/>
                <a:cs typeface="Calibri"/>
              </a:rPr>
              <a:t> </a:t>
            </a:r>
            <a:r>
              <a:rPr sz="1800" spc="-10" dirty="0">
                <a:solidFill>
                  <a:srgbClr val="FFFFFF"/>
                </a:solidFill>
                <a:latin typeface="Calibri"/>
                <a:cs typeface="Calibri"/>
              </a:rPr>
              <a:t>credentials</a:t>
            </a:r>
            <a:r>
              <a:rPr sz="1800" spc="5" dirty="0">
                <a:solidFill>
                  <a:srgbClr val="FFFFFF"/>
                </a:solidFill>
                <a:latin typeface="Calibri"/>
                <a:cs typeface="Calibri"/>
              </a:rPr>
              <a:t> </a:t>
            </a:r>
            <a:r>
              <a:rPr sz="1800" spc="-10" dirty="0">
                <a:solidFill>
                  <a:srgbClr val="FFFFFF"/>
                </a:solidFill>
                <a:latin typeface="Calibri"/>
                <a:cs typeface="Calibri"/>
              </a:rPr>
              <a:t>are</a:t>
            </a:r>
            <a:r>
              <a:rPr sz="1800" spc="20" dirty="0">
                <a:solidFill>
                  <a:srgbClr val="FFFFFF"/>
                </a:solidFill>
                <a:latin typeface="Calibri"/>
                <a:cs typeface="Calibri"/>
              </a:rPr>
              <a:t> </a:t>
            </a:r>
            <a:r>
              <a:rPr sz="1800" spc="-10" dirty="0">
                <a:solidFill>
                  <a:srgbClr val="FFFFFF"/>
                </a:solidFill>
                <a:latin typeface="Calibri"/>
                <a:cs typeface="Calibri"/>
              </a:rPr>
              <a:t>requested</a:t>
            </a:r>
            <a:r>
              <a:rPr sz="1800" spc="15" dirty="0">
                <a:solidFill>
                  <a:srgbClr val="FFFFFF"/>
                </a:solidFill>
                <a:latin typeface="Calibri"/>
                <a:cs typeface="Calibri"/>
              </a:rPr>
              <a:t> </a:t>
            </a:r>
            <a:r>
              <a:rPr sz="1800" spc="-10" dirty="0">
                <a:solidFill>
                  <a:srgbClr val="FFFFFF"/>
                </a:solidFill>
                <a:latin typeface="Calibri"/>
                <a:cs typeface="Calibri"/>
              </a:rPr>
              <a:t>must</a:t>
            </a:r>
            <a:r>
              <a:rPr sz="1800" spc="10" dirty="0">
                <a:solidFill>
                  <a:srgbClr val="FFFFFF"/>
                </a:solidFill>
                <a:latin typeface="Calibri"/>
                <a:cs typeface="Calibri"/>
              </a:rPr>
              <a:t> </a:t>
            </a:r>
            <a:r>
              <a:rPr sz="1800" dirty="0">
                <a:solidFill>
                  <a:srgbClr val="FFFFFF"/>
                </a:solidFill>
                <a:latin typeface="Calibri"/>
                <a:cs typeface="Calibri"/>
              </a:rPr>
              <a:t>be</a:t>
            </a:r>
            <a:r>
              <a:rPr sz="1800" spc="15" dirty="0">
                <a:solidFill>
                  <a:srgbClr val="FFFFFF"/>
                </a:solidFill>
                <a:latin typeface="Calibri"/>
                <a:cs typeface="Calibri"/>
              </a:rPr>
              <a:t> </a:t>
            </a:r>
            <a:r>
              <a:rPr sz="1800" spc="-5" dirty="0">
                <a:solidFill>
                  <a:srgbClr val="FFFFFF"/>
                </a:solidFill>
                <a:latin typeface="Calibri"/>
                <a:cs typeface="Calibri"/>
              </a:rPr>
              <a:t>enabled</a:t>
            </a:r>
            <a:endParaRPr sz="180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Credentials</a:t>
            </a:r>
            <a:r>
              <a:rPr sz="1800" spc="-5" dirty="0">
                <a:solidFill>
                  <a:srgbClr val="FFFFFF"/>
                </a:solidFill>
                <a:latin typeface="Calibri"/>
                <a:cs typeface="Calibri"/>
              </a:rPr>
              <a:t> will</a:t>
            </a:r>
            <a:r>
              <a:rPr sz="1800" spc="5" dirty="0">
                <a:solidFill>
                  <a:srgbClr val="FFFFFF"/>
                </a:solidFill>
                <a:latin typeface="Calibri"/>
                <a:cs typeface="Calibri"/>
              </a:rPr>
              <a:t> </a:t>
            </a:r>
            <a:r>
              <a:rPr sz="1800" spc="-15" dirty="0">
                <a:solidFill>
                  <a:srgbClr val="FFFFFF"/>
                </a:solidFill>
                <a:latin typeface="Calibri"/>
                <a:cs typeface="Calibri"/>
              </a:rPr>
              <a:t>always</a:t>
            </a:r>
            <a:r>
              <a:rPr sz="1800" dirty="0">
                <a:solidFill>
                  <a:srgbClr val="FFFFFF"/>
                </a:solidFill>
                <a:latin typeface="Calibri"/>
                <a:cs typeface="Calibri"/>
              </a:rPr>
              <a:t> </a:t>
            </a:r>
            <a:r>
              <a:rPr sz="1800" spc="-10" dirty="0">
                <a:solidFill>
                  <a:srgbClr val="FFFFFF"/>
                </a:solidFill>
                <a:latin typeface="Calibri"/>
                <a:cs typeface="Calibri"/>
              </a:rPr>
              <a:t>work</a:t>
            </a:r>
            <a:r>
              <a:rPr sz="1800" dirty="0">
                <a:solidFill>
                  <a:srgbClr val="FFFFFF"/>
                </a:solidFill>
                <a:latin typeface="Calibri"/>
                <a:cs typeface="Calibri"/>
              </a:rPr>
              <a:t> </a:t>
            </a:r>
            <a:r>
              <a:rPr sz="1800" spc="-5" dirty="0">
                <a:solidFill>
                  <a:srgbClr val="FFFFFF"/>
                </a:solidFill>
                <a:latin typeface="Calibri"/>
                <a:cs typeface="Calibri"/>
              </a:rPr>
              <a:t>globally</a:t>
            </a:r>
            <a:endParaRPr sz="1800">
              <a:latin typeface="Calibri"/>
              <a:cs typeface="Calibri"/>
            </a:endParaRPr>
          </a:p>
        </p:txBody>
      </p:sp>
      <p:sp>
        <p:nvSpPr>
          <p:cNvPr id="4" name="object 4"/>
          <p:cNvSpPr txBox="1"/>
          <p:nvPr/>
        </p:nvSpPr>
        <p:spPr>
          <a:xfrm>
            <a:off x="9985537" y="1625600"/>
            <a:ext cx="1522095" cy="441959"/>
          </a:xfrm>
          <a:prstGeom prst="rect">
            <a:avLst/>
          </a:prstGeom>
        </p:spPr>
        <p:txBody>
          <a:bodyPr vert="horz" wrap="square" lIns="0" tIns="27939" rIns="0" bIns="0" rtlCol="0">
            <a:spAutoFit/>
          </a:bodyPr>
          <a:lstStyle/>
          <a:p>
            <a:pPr marL="376555" marR="5080" indent="-364490">
              <a:lnSpc>
                <a:spcPts val="1600"/>
              </a:lnSpc>
              <a:spcBef>
                <a:spcPts val="219"/>
              </a:spcBef>
            </a:pPr>
            <a:r>
              <a:rPr sz="1400" spc="-25" dirty="0">
                <a:solidFill>
                  <a:srgbClr val="FFFFFF"/>
                </a:solidFill>
                <a:latin typeface="Arial"/>
                <a:cs typeface="Arial"/>
              </a:rPr>
              <a:t>Temporary</a:t>
            </a:r>
            <a:r>
              <a:rPr sz="1400" spc="-55" dirty="0">
                <a:solidFill>
                  <a:srgbClr val="FFFFFF"/>
                </a:solidFill>
                <a:latin typeface="Arial"/>
                <a:cs typeface="Arial"/>
              </a:rPr>
              <a:t> </a:t>
            </a:r>
            <a:r>
              <a:rPr sz="1400" spc="-5" dirty="0">
                <a:solidFill>
                  <a:srgbClr val="FFFFFF"/>
                </a:solidFill>
                <a:latin typeface="Arial"/>
                <a:cs typeface="Arial"/>
              </a:rPr>
              <a:t>security </a:t>
            </a:r>
            <a:r>
              <a:rPr sz="1400" spc="-375" dirty="0">
                <a:solidFill>
                  <a:srgbClr val="FFFFFF"/>
                </a:solidFill>
                <a:latin typeface="Arial"/>
                <a:cs typeface="Arial"/>
              </a:rPr>
              <a:t> </a:t>
            </a:r>
            <a:r>
              <a:rPr sz="1400" spc="-5" dirty="0">
                <a:solidFill>
                  <a:srgbClr val="FFFFFF"/>
                </a:solidFill>
                <a:latin typeface="Arial"/>
                <a:cs typeface="Arial"/>
              </a:rPr>
              <a:t>credential</a:t>
            </a:r>
            <a:endParaRPr sz="1400">
              <a:latin typeface="Arial"/>
              <a:cs typeface="Arial"/>
            </a:endParaRPr>
          </a:p>
        </p:txBody>
      </p:sp>
      <p:pic>
        <p:nvPicPr>
          <p:cNvPr id="5" name="object 5"/>
          <p:cNvPicPr/>
          <p:nvPr/>
        </p:nvPicPr>
        <p:blipFill>
          <a:blip r:embed="rId2" cstate="print"/>
          <a:stretch>
            <a:fillRect/>
          </a:stretch>
        </p:blipFill>
        <p:spPr>
          <a:xfrm>
            <a:off x="10377330" y="758548"/>
            <a:ext cx="738188" cy="738187"/>
          </a:xfrm>
          <a:prstGeom prst="rect">
            <a:avLst/>
          </a:prstGeom>
        </p:spPr>
      </p:pic>
    </p:spTree>
    <p:extLst>
      <p:ext uri="{BB962C8B-B14F-4D97-AF65-F5344CB8AC3E}">
        <p14:creationId xmlns:p14="http://schemas.microsoft.com/office/powerpoint/2010/main" val="114461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73278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 2:</a:t>
            </a:r>
            <a:r>
              <a:rPr sz="2400" b="0" spc="-10" dirty="0">
                <a:solidFill>
                  <a:srgbClr val="FFFFFF"/>
                </a:solidFill>
                <a:latin typeface="Calibri"/>
                <a:cs typeface="Calibri"/>
              </a:rPr>
              <a:t> What </a:t>
            </a:r>
            <a:r>
              <a:rPr sz="2400" b="0" spc="-5" dirty="0">
                <a:solidFill>
                  <a:srgbClr val="FFFFFF"/>
                </a:solidFill>
                <a:latin typeface="Calibri"/>
                <a:cs typeface="Calibri"/>
              </a:rPr>
              <a:t>is</a:t>
            </a:r>
            <a:r>
              <a:rPr sz="2400" b="0" spc="-10" dirty="0">
                <a:solidFill>
                  <a:srgbClr val="FFFFFF"/>
                </a:solidFill>
                <a:latin typeface="Calibri"/>
                <a:cs typeface="Calibri"/>
              </a:rPr>
              <a:t> </a:t>
            </a:r>
            <a:r>
              <a:rPr sz="2400" b="0" spc="-5" dirty="0">
                <a:solidFill>
                  <a:srgbClr val="FFFFFF"/>
                </a:solidFill>
                <a:latin typeface="Calibri"/>
                <a:cs typeface="Calibri"/>
              </a:rPr>
              <a:t>Cloud? Consumer </a:t>
            </a:r>
            <a:r>
              <a:rPr sz="2400" b="0" spc="-10" dirty="0">
                <a:solidFill>
                  <a:srgbClr val="FFFFFF"/>
                </a:solidFill>
                <a:latin typeface="Calibri"/>
                <a:cs typeface="Calibri"/>
              </a:rPr>
              <a:t>Examples</a:t>
            </a:r>
            <a:endParaRPr sz="2400">
              <a:latin typeface="Calibri"/>
              <a:cs typeface="Calibri"/>
            </a:endParaRPr>
          </a:p>
        </p:txBody>
      </p:sp>
      <p:pic>
        <p:nvPicPr>
          <p:cNvPr id="3" name="object 3"/>
          <p:cNvPicPr/>
          <p:nvPr/>
        </p:nvPicPr>
        <p:blipFill>
          <a:blip r:embed="rId2" cstate="print"/>
          <a:stretch>
            <a:fillRect/>
          </a:stretch>
        </p:blipFill>
        <p:spPr>
          <a:xfrm>
            <a:off x="8811173" y="1375103"/>
            <a:ext cx="812800" cy="812800"/>
          </a:xfrm>
          <a:prstGeom prst="rect">
            <a:avLst/>
          </a:prstGeom>
        </p:spPr>
      </p:pic>
      <p:pic>
        <p:nvPicPr>
          <p:cNvPr id="4" name="object 4"/>
          <p:cNvPicPr/>
          <p:nvPr/>
        </p:nvPicPr>
        <p:blipFill>
          <a:blip r:embed="rId3" cstate="print"/>
          <a:stretch>
            <a:fillRect/>
          </a:stretch>
        </p:blipFill>
        <p:spPr>
          <a:xfrm>
            <a:off x="8842528" y="4327377"/>
            <a:ext cx="750088" cy="750088"/>
          </a:xfrm>
          <a:prstGeom prst="rect">
            <a:avLst/>
          </a:prstGeom>
        </p:spPr>
      </p:pic>
      <p:pic>
        <p:nvPicPr>
          <p:cNvPr id="5" name="object 5"/>
          <p:cNvPicPr/>
          <p:nvPr/>
        </p:nvPicPr>
        <p:blipFill>
          <a:blip r:embed="rId4" cstate="print"/>
          <a:stretch>
            <a:fillRect/>
          </a:stretch>
        </p:blipFill>
        <p:spPr>
          <a:xfrm>
            <a:off x="8811173" y="2707632"/>
            <a:ext cx="812800" cy="812800"/>
          </a:xfrm>
          <a:prstGeom prst="rect">
            <a:avLst/>
          </a:prstGeom>
        </p:spPr>
      </p:pic>
      <p:pic>
        <p:nvPicPr>
          <p:cNvPr id="6" name="object 6"/>
          <p:cNvPicPr/>
          <p:nvPr/>
        </p:nvPicPr>
        <p:blipFill>
          <a:blip r:embed="rId5" cstate="print"/>
          <a:stretch>
            <a:fillRect/>
          </a:stretch>
        </p:blipFill>
        <p:spPr>
          <a:xfrm>
            <a:off x="1894415" y="2736485"/>
            <a:ext cx="812800" cy="812800"/>
          </a:xfrm>
          <a:prstGeom prst="rect">
            <a:avLst/>
          </a:prstGeom>
        </p:spPr>
      </p:pic>
      <p:pic>
        <p:nvPicPr>
          <p:cNvPr id="7" name="object 7"/>
          <p:cNvPicPr/>
          <p:nvPr/>
        </p:nvPicPr>
        <p:blipFill>
          <a:blip r:embed="rId6" cstate="print"/>
          <a:stretch>
            <a:fillRect/>
          </a:stretch>
        </p:blipFill>
        <p:spPr>
          <a:xfrm>
            <a:off x="1940982" y="1375104"/>
            <a:ext cx="719666" cy="719666"/>
          </a:xfrm>
          <a:prstGeom prst="rect">
            <a:avLst/>
          </a:prstGeom>
        </p:spPr>
      </p:pic>
      <p:sp>
        <p:nvSpPr>
          <p:cNvPr id="8" name="object 8"/>
          <p:cNvSpPr/>
          <p:nvPr/>
        </p:nvSpPr>
        <p:spPr>
          <a:xfrm>
            <a:off x="2900622" y="1775841"/>
            <a:ext cx="2081530" cy="1080135"/>
          </a:xfrm>
          <a:custGeom>
            <a:avLst/>
            <a:gdLst/>
            <a:ahLst/>
            <a:cxnLst/>
            <a:rect l="l" t="t" r="r" b="b"/>
            <a:pathLst>
              <a:path w="2081529" h="1080135">
                <a:moveTo>
                  <a:pt x="2054889" y="1054138"/>
                </a:moveTo>
                <a:lnTo>
                  <a:pt x="2002453" y="1067484"/>
                </a:lnTo>
                <a:lnTo>
                  <a:pt x="2000399" y="1070940"/>
                </a:lnTo>
                <a:lnTo>
                  <a:pt x="2002129" y="1077737"/>
                </a:lnTo>
                <a:lnTo>
                  <a:pt x="2005585" y="1079792"/>
                </a:lnTo>
                <a:lnTo>
                  <a:pt x="2076443" y="1061758"/>
                </a:lnTo>
                <a:lnTo>
                  <a:pt x="2069904" y="1061758"/>
                </a:lnTo>
                <a:lnTo>
                  <a:pt x="2054889" y="1054138"/>
                </a:lnTo>
                <a:close/>
              </a:path>
              <a:path w="2081529" h="1080135">
                <a:moveTo>
                  <a:pt x="2064235" y="1051760"/>
                </a:moveTo>
                <a:lnTo>
                  <a:pt x="2054889" y="1054138"/>
                </a:lnTo>
                <a:lnTo>
                  <a:pt x="2069904" y="1061758"/>
                </a:lnTo>
                <a:lnTo>
                  <a:pt x="2071561" y="1058492"/>
                </a:lnTo>
                <a:lnTo>
                  <a:pt x="2066942" y="1058492"/>
                </a:lnTo>
                <a:lnTo>
                  <a:pt x="2064235" y="1051760"/>
                </a:lnTo>
                <a:close/>
              </a:path>
              <a:path w="2081529" h="1080135">
                <a:moveTo>
                  <a:pt x="2048534" y="986297"/>
                </a:moveTo>
                <a:lnTo>
                  <a:pt x="2042026" y="988913"/>
                </a:lnTo>
                <a:lnTo>
                  <a:pt x="2040449" y="992612"/>
                </a:lnTo>
                <a:lnTo>
                  <a:pt x="2060637" y="1042813"/>
                </a:lnTo>
                <a:lnTo>
                  <a:pt x="2075652" y="1050433"/>
                </a:lnTo>
                <a:lnTo>
                  <a:pt x="2069904" y="1061758"/>
                </a:lnTo>
                <a:lnTo>
                  <a:pt x="2076443" y="1061758"/>
                </a:lnTo>
                <a:lnTo>
                  <a:pt x="2081433" y="1060488"/>
                </a:lnTo>
                <a:lnTo>
                  <a:pt x="2052232" y="987873"/>
                </a:lnTo>
                <a:lnTo>
                  <a:pt x="2048534" y="986297"/>
                </a:lnTo>
                <a:close/>
              </a:path>
              <a:path w="2081529" h="1080135">
                <a:moveTo>
                  <a:pt x="2071268" y="1049969"/>
                </a:moveTo>
                <a:lnTo>
                  <a:pt x="2064235" y="1051760"/>
                </a:lnTo>
                <a:lnTo>
                  <a:pt x="2066942" y="1058492"/>
                </a:lnTo>
                <a:lnTo>
                  <a:pt x="2071268" y="1049969"/>
                </a:lnTo>
                <a:close/>
              </a:path>
              <a:path w="2081529" h="1080135">
                <a:moveTo>
                  <a:pt x="2074739" y="1049969"/>
                </a:moveTo>
                <a:lnTo>
                  <a:pt x="2071268" y="1049969"/>
                </a:lnTo>
                <a:lnTo>
                  <a:pt x="2066942" y="1058492"/>
                </a:lnTo>
                <a:lnTo>
                  <a:pt x="2071561" y="1058492"/>
                </a:lnTo>
                <a:lnTo>
                  <a:pt x="2075652" y="1050433"/>
                </a:lnTo>
                <a:lnTo>
                  <a:pt x="2074739" y="1049969"/>
                </a:lnTo>
                <a:close/>
              </a:path>
              <a:path w="2081529" h="1080135">
                <a:moveTo>
                  <a:pt x="5746" y="0"/>
                </a:moveTo>
                <a:lnTo>
                  <a:pt x="0" y="11325"/>
                </a:lnTo>
                <a:lnTo>
                  <a:pt x="2054889" y="1054138"/>
                </a:lnTo>
                <a:lnTo>
                  <a:pt x="2064235" y="1051760"/>
                </a:lnTo>
                <a:lnTo>
                  <a:pt x="2060637" y="1042813"/>
                </a:lnTo>
                <a:lnTo>
                  <a:pt x="5746" y="0"/>
                </a:lnTo>
                <a:close/>
              </a:path>
              <a:path w="2081529" h="1080135">
                <a:moveTo>
                  <a:pt x="2060637" y="1042813"/>
                </a:moveTo>
                <a:lnTo>
                  <a:pt x="2064235" y="1051760"/>
                </a:lnTo>
                <a:lnTo>
                  <a:pt x="2071268" y="1049969"/>
                </a:lnTo>
                <a:lnTo>
                  <a:pt x="2074739" y="1049969"/>
                </a:lnTo>
                <a:lnTo>
                  <a:pt x="2060637" y="1042813"/>
                </a:lnTo>
                <a:close/>
              </a:path>
            </a:pathLst>
          </a:custGeom>
          <a:solidFill>
            <a:srgbClr val="8FA7C4"/>
          </a:solidFill>
        </p:spPr>
        <p:txBody>
          <a:bodyPr wrap="square" lIns="0" tIns="0" rIns="0" bIns="0" rtlCol="0"/>
          <a:lstStyle/>
          <a:p>
            <a:endParaRPr/>
          </a:p>
        </p:txBody>
      </p:sp>
      <p:sp>
        <p:nvSpPr>
          <p:cNvPr id="9" name="object 9"/>
          <p:cNvSpPr/>
          <p:nvPr/>
        </p:nvSpPr>
        <p:spPr>
          <a:xfrm>
            <a:off x="2822027" y="3177672"/>
            <a:ext cx="2099310" cy="103505"/>
          </a:xfrm>
          <a:custGeom>
            <a:avLst/>
            <a:gdLst/>
            <a:ahLst/>
            <a:cxnLst/>
            <a:rect l="l" t="t" r="r" b="b"/>
            <a:pathLst>
              <a:path w="2099310" h="103504">
                <a:moveTo>
                  <a:pt x="2040181" y="0"/>
                </a:moveTo>
                <a:lnTo>
                  <a:pt x="2036169" y="266"/>
                </a:lnTo>
                <a:lnTo>
                  <a:pt x="2031551" y="5546"/>
                </a:lnTo>
                <a:lnTo>
                  <a:pt x="2031818" y="9558"/>
                </a:lnTo>
                <a:lnTo>
                  <a:pt x="2072538" y="45187"/>
                </a:lnTo>
                <a:lnTo>
                  <a:pt x="2089430" y="45187"/>
                </a:lnTo>
                <a:lnTo>
                  <a:pt x="2089430" y="57887"/>
                </a:lnTo>
                <a:lnTo>
                  <a:pt x="2072538" y="57887"/>
                </a:lnTo>
                <a:lnTo>
                  <a:pt x="2031818" y="93518"/>
                </a:lnTo>
                <a:lnTo>
                  <a:pt x="2031551" y="97529"/>
                </a:lnTo>
                <a:lnTo>
                  <a:pt x="2036169" y="102809"/>
                </a:lnTo>
                <a:lnTo>
                  <a:pt x="2040181" y="103075"/>
                </a:lnTo>
                <a:lnTo>
                  <a:pt x="2091825" y="57887"/>
                </a:lnTo>
                <a:lnTo>
                  <a:pt x="2089430" y="57887"/>
                </a:lnTo>
                <a:lnTo>
                  <a:pt x="2091826" y="57886"/>
                </a:lnTo>
                <a:lnTo>
                  <a:pt x="2099082" y="51537"/>
                </a:lnTo>
                <a:lnTo>
                  <a:pt x="2040181" y="0"/>
                </a:lnTo>
                <a:close/>
              </a:path>
              <a:path w="2099310" h="103504">
                <a:moveTo>
                  <a:pt x="2079795" y="51537"/>
                </a:moveTo>
                <a:lnTo>
                  <a:pt x="2072538" y="57887"/>
                </a:lnTo>
                <a:lnTo>
                  <a:pt x="2089430" y="57887"/>
                </a:lnTo>
                <a:lnTo>
                  <a:pt x="2089430" y="56316"/>
                </a:lnTo>
                <a:lnTo>
                  <a:pt x="2085257" y="56316"/>
                </a:lnTo>
                <a:lnTo>
                  <a:pt x="2079795" y="51537"/>
                </a:lnTo>
                <a:close/>
              </a:path>
              <a:path w="2099310" h="103504">
                <a:moveTo>
                  <a:pt x="0" y="45186"/>
                </a:moveTo>
                <a:lnTo>
                  <a:pt x="0" y="57886"/>
                </a:lnTo>
                <a:lnTo>
                  <a:pt x="2072540" y="57886"/>
                </a:lnTo>
                <a:lnTo>
                  <a:pt x="2079795" y="51537"/>
                </a:lnTo>
                <a:lnTo>
                  <a:pt x="2072538" y="45187"/>
                </a:lnTo>
                <a:lnTo>
                  <a:pt x="0" y="45186"/>
                </a:lnTo>
                <a:close/>
              </a:path>
              <a:path w="2099310" h="103504">
                <a:moveTo>
                  <a:pt x="2085257" y="46758"/>
                </a:moveTo>
                <a:lnTo>
                  <a:pt x="2079795" y="51537"/>
                </a:lnTo>
                <a:lnTo>
                  <a:pt x="2085257" y="56316"/>
                </a:lnTo>
                <a:lnTo>
                  <a:pt x="2085257" y="46758"/>
                </a:lnTo>
                <a:close/>
              </a:path>
              <a:path w="2099310" h="103504">
                <a:moveTo>
                  <a:pt x="2089430" y="46758"/>
                </a:moveTo>
                <a:lnTo>
                  <a:pt x="2085257" y="46758"/>
                </a:lnTo>
                <a:lnTo>
                  <a:pt x="2085257" y="56316"/>
                </a:lnTo>
                <a:lnTo>
                  <a:pt x="2089430" y="56316"/>
                </a:lnTo>
                <a:lnTo>
                  <a:pt x="2089430" y="46758"/>
                </a:lnTo>
                <a:close/>
              </a:path>
              <a:path w="2099310" h="103504">
                <a:moveTo>
                  <a:pt x="2072538" y="45187"/>
                </a:moveTo>
                <a:lnTo>
                  <a:pt x="2079795" y="51537"/>
                </a:lnTo>
                <a:lnTo>
                  <a:pt x="2085257" y="46758"/>
                </a:lnTo>
                <a:lnTo>
                  <a:pt x="2089430" y="46758"/>
                </a:lnTo>
                <a:lnTo>
                  <a:pt x="2089430" y="45187"/>
                </a:lnTo>
                <a:lnTo>
                  <a:pt x="2072538" y="45187"/>
                </a:lnTo>
                <a:close/>
              </a:path>
            </a:pathLst>
          </a:custGeom>
          <a:solidFill>
            <a:srgbClr val="8FA7C4"/>
          </a:solidFill>
        </p:spPr>
        <p:txBody>
          <a:bodyPr wrap="square" lIns="0" tIns="0" rIns="0" bIns="0" rtlCol="0"/>
          <a:lstStyle/>
          <a:p>
            <a:endParaRPr/>
          </a:p>
        </p:txBody>
      </p:sp>
      <p:sp>
        <p:nvSpPr>
          <p:cNvPr id="10" name="object 10"/>
          <p:cNvSpPr/>
          <p:nvPr/>
        </p:nvSpPr>
        <p:spPr>
          <a:xfrm>
            <a:off x="6152077" y="1887180"/>
            <a:ext cx="2475865" cy="1009650"/>
          </a:xfrm>
          <a:custGeom>
            <a:avLst/>
            <a:gdLst/>
            <a:ahLst/>
            <a:cxnLst/>
            <a:rect l="l" t="t" r="r" b="b"/>
            <a:pathLst>
              <a:path w="2475865" h="1009650">
                <a:moveTo>
                  <a:pt x="2448426" y="30137"/>
                </a:moveTo>
                <a:lnTo>
                  <a:pt x="0" y="997501"/>
                </a:lnTo>
                <a:lnTo>
                  <a:pt x="4667" y="1009313"/>
                </a:lnTo>
                <a:lnTo>
                  <a:pt x="2453093" y="41949"/>
                </a:lnTo>
                <a:lnTo>
                  <a:pt x="2457509" y="33376"/>
                </a:lnTo>
                <a:lnTo>
                  <a:pt x="2448426" y="30137"/>
                </a:lnTo>
                <a:close/>
              </a:path>
              <a:path w="2475865" h="1009650">
                <a:moveTo>
                  <a:pt x="2468773" y="23910"/>
                </a:moveTo>
                <a:lnTo>
                  <a:pt x="2464187" y="23910"/>
                </a:lnTo>
                <a:lnTo>
                  <a:pt x="2468853" y="35722"/>
                </a:lnTo>
                <a:lnTo>
                  <a:pt x="2453093" y="41949"/>
                </a:lnTo>
                <a:lnTo>
                  <a:pt x="2428314" y="90049"/>
                </a:lnTo>
                <a:lnTo>
                  <a:pt x="2429539" y="93879"/>
                </a:lnTo>
                <a:lnTo>
                  <a:pt x="2435774" y="97091"/>
                </a:lnTo>
                <a:lnTo>
                  <a:pt x="2439603" y="95865"/>
                </a:lnTo>
                <a:lnTo>
                  <a:pt x="2475447" y="26290"/>
                </a:lnTo>
                <a:lnTo>
                  <a:pt x="2468773" y="23910"/>
                </a:lnTo>
                <a:close/>
              </a:path>
              <a:path w="2475865" h="1009650">
                <a:moveTo>
                  <a:pt x="2457509" y="33376"/>
                </a:moveTo>
                <a:lnTo>
                  <a:pt x="2453093" y="41949"/>
                </a:lnTo>
                <a:lnTo>
                  <a:pt x="2468621" y="35813"/>
                </a:lnTo>
                <a:lnTo>
                  <a:pt x="2464344" y="35813"/>
                </a:lnTo>
                <a:lnTo>
                  <a:pt x="2457509" y="33376"/>
                </a:lnTo>
                <a:close/>
              </a:path>
              <a:path w="2475865" h="1009650">
                <a:moveTo>
                  <a:pt x="2460833" y="26925"/>
                </a:moveTo>
                <a:lnTo>
                  <a:pt x="2457509" y="33376"/>
                </a:lnTo>
                <a:lnTo>
                  <a:pt x="2464344" y="35813"/>
                </a:lnTo>
                <a:lnTo>
                  <a:pt x="2460833" y="26925"/>
                </a:lnTo>
                <a:close/>
              </a:path>
              <a:path w="2475865" h="1009650">
                <a:moveTo>
                  <a:pt x="2465378" y="26925"/>
                </a:moveTo>
                <a:lnTo>
                  <a:pt x="2460833" y="26925"/>
                </a:lnTo>
                <a:lnTo>
                  <a:pt x="2464344" y="35813"/>
                </a:lnTo>
                <a:lnTo>
                  <a:pt x="2468621" y="35813"/>
                </a:lnTo>
                <a:lnTo>
                  <a:pt x="2468853" y="35722"/>
                </a:lnTo>
                <a:lnTo>
                  <a:pt x="2465378" y="26925"/>
                </a:lnTo>
                <a:close/>
              </a:path>
              <a:path w="2475865" h="1009650">
                <a:moveTo>
                  <a:pt x="2464187" y="23910"/>
                </a:moveTo>
                <a:lnTo>
                  <a:pt x="2448426" y="30137"/>
                </a:lnTo>
                <a:lnTo>
                  <a:pt x="2457509" y="33376"/>
                </a:lnTo>
                <a:lnTo>
                  <a:pt x="2460833" y="26925"/>
                </a:lnTo>
                <a:lnTo>
                  <a:pt x="2465378" y="26925"/>
                </a:lnTo>
                <a:lnTo>
                  <a:pt x="2464187" y="23910"/>
                </a:lnTo>
                <a:close/>
              </a:path>
              <a:path w="2475865" h="1009650">
                <a:moveTo>
                  <a:pt x="2401728" y="0"/>
                </a:moveTo>
                <a:lnTo>
                  <a:pt x="2398095" y="1723"/>
                </a:lnTo>
                <a:lnTo>
                  <a:pt x="2395739" y="8329"/>
                </a:lnTo>
                <a:lnTo>
                  <a:pt x="2397462" y="11962"/>
                </a:lnTo>
                <a:lnTo>
                  <a:pt x="2448426" y="30137"/>
                </a:lnTo>
                <a:lnTo>
                  <a:pt x="2464187" y="23910"/>
                </a:lnTo>
                <a:lnTo>
                  <a:pt x="2468773" y="23910"/>
                </a:lnTo>
                <a:lnTo>
                  <a:pt x="2401728" y="0"/>
                </a:lnTo>
                <a:close/>
              </a:path>
            </a:pathLst>
          </a:custGeom>
          <a:solidFill>
            <a:srgbClr val="8FA7C4"/>
          </a:solidFill>
        </p:spPr>
        <p:txBody>
          <a:bodyPr wrap="square" lIns="0" tIns="0" rIns="0" bIns="0" rtlCol="0"/>
          <a:lstStyle/>
          <a:p>
            <a:endParaRPr/>
          </a:p>
        </p:txBody>
      </p:sp>
      <p:sp>
        <p:nvSpPr>
          <p:cNvPr id="11" name="object 11"/>
          <p:cNvSpPr/>
          <p:nvPr/>
        </p:nvSpPr>
        <p:spPr>
          <a:xfrm>
            <a:off x="6179294" y="3108283"/>
            <a:ext cx="2448560" cy="103505"/>
          </a:xfrm>
          <a:custGeom>
            <a:avLst/>
            <a:gdLst/>
            <a:ahLst/>
            <a:cxnLst/>
            <a:rect l="l" t="t" r="r" b="b"/>
            <a:pathLst>
              <a:path w="2448559" h="103505">
                <a:moveTo>
                  <a:pt x="2440972" y="45187"/>
                </a:moveTo>
                <a:lnTo>
                  <a:pt x="2438579" y="45187"/>
                </a:lnTo>
                <a:lnTo>
                  <a:pt x="2438579" y="57887"/>
                </a:lnTo>
                <a:lnTo>
                  <a:pt x="2421685" y="57889"/>
                </a:lnTo>
                <a:lnTo>
                  <a:pt x="2380966" y="93518"/>
                </a:lnTo>
                <a:lnTo>
                  <a:pt x="2380698" y="97529"/>
                </a:lnTo>
                <a:lnTo>
                  <a:pt x="2385317" y="102809"/>
                </a:lnTo>
                <a:lnTo>
                  <a:pt x="2389329" y="103075"/>
                </a:lnTo>
                <a:lnTo>
                  <a:pt x="2448229" y="51537"/>
                </a:lnTo>
                <a:lnTo>
                  <a:pt x="2440972" y="45187"/>
                </a:lnTo>
                <a:close/>
              </a:path>
              <a:path w="2448559" h="103505">
                <a:moveTo>
                  <a:pt x="2421686" y="45187"/>
                </a:moveTo>
                <a:lnTo>
                  <a:pt x="0" y="45189"/>
                </a:lnTo>
                <a:lnTo>
                  <a:pt x="0" y="57889"/>
                </a:lnTo>
                <a:lnTo>
                  <a:pt x="2421687" y="57887"/>
                </a:lnTo>
                <a:lnTo>
                  <a:pt x="2428944" y="51537"/>
                </a:lnTo>
                <a:lnTo>
                  <a:pt x="2421686" y="45187"/>
                </a:lnTo>
                <a:close/>
              </a:path>
              <a:path w="2448559" h="103505">
                <a:moveTo>
                  <a:pt x="2428944" y="51537"/>
                </a:moveTo>
                <a:lnTo>
                  <a:pt x="2421687" y="57887"/>
                </a:lnTo>
                <a:lnTo>
                  <a:pt x="2438579" y="57887"/>
                </a:lnTo>
                <a:lnTo>
                  <a:pt x="2438579" y="56316"/>
                </a:lnTo>
                <a:lnTo>
                  <a:pt x="2434405" y="56316"/>
                </a:lnTo>
                <a:lnTo>
                  <a:pt x="2428944" y="51537"/>
                </a:lnTo>
                <a:close/>
              </a:path>
              <a:path w="2448559" h="103505">
                <a:moveTo>
                  <a:pt x="2434405" y="46758"/>
                </a:moveTo>
                <a:lnTo>
                  <a:pt x="2428944" y="51537"/>
                </a:lnTo>
                <a:lnTo>
                  <a:pt x="2434405" y="56316"/>
                </a:lnTo>
                <a:lnTo>
                  <a:pt x="2434405" y="46758"/>
                </a:lnTo>
                <a:close/>
              </a:path>
              <a:path w="2448559" h="103505">
                <a:moveTo>
                  <a:pt x="2438579" y="46758"/>
                </a:moveTo>
                <a:lnTo>
                  <a:pt x="2434405" y="46758"/>
                </a:lnTo>
                <a:lnTo>
                  <a:pt x="2434405" y="56316"/>
                </a:lnTo>
                <a:lnTo>
                  <a:pt x="2438579" y="56316"/>
                </a:lnTo>
                <a:lnTo>
                  <a:pt x="2438579" y="46758"/>
                </a:lnTo>
                <a:close/>
              </a:path>
              <a:path w="2448559" h="103505">
                <a:moveTo>
                  <a:pt x="2438579" y="45187"/>
                </a:moveTo>
                <a:lnTo>
                  <a:pt x="2421686" y="45187"/>
                </a:lnTo>
                <a:lnTo>
                  <a:pt x="2428944" y="51537"/>
                </a:lnTo>
                <a:lnTo>
                  <a:pt x="2434405" y="46758"/>
                </a:lnTo>
                <a:lnTo>
                  <a:pt x="2438579" y="46758"/>
                </a:lnTo>
                <a:lnTo>
                  <a:pt x="2438579" y="45187"/>
                </a:lnTo>
                <a:close/>
              </a:path>
              <a:path w="2448559" h="103505">
                <a:moveTo>
                  <a:pt x="2389329" y="0"/>
                </a:moveTo>
                <a:lnTo>
                  <a:pt x="2385317" y="266"/>
                </a:lnTo>
                <a:lnTo>
                  <a:pt x="2380698" y="5546"/>
                </a:lnTo>
                <a:lnTo>
                  <a:pt x="2380966" y="9558"/>
                </a:lnTo>
                <a:lnTo>
                  <a:pt x="2421686" y="45187"/>
                </a:lnTo>
                <a:lnTo>
                  <a:pt x="2440972" y="45187"/>
                </a:lnTo>
                <a:lnTo>
                  <a:pt x="2389329" y="0"/>
                </a:lnTo>
                <a:close/>
              </a:path>
            </a:pathLst>
          </a:custGeom>
          <a:solidFill>
            <a:srgbClr val="8FA7C4"/>
          </a:solidFill>
        </p:spPr>
        <p:txBody>
          <a:bodyPr wrap="square" lIns="0" tIns="0" rIns="0" bIns="0" rtlCol="0"/>
          <a:lstStyle/>
          <a:p>
            <a:endParaRPr/>
          </a:p>
        </p:txBody>
      </p:sp>
      <p:grpSp>
        <p:nvGrpSpPr>
          <p:cNvPr id="12" name="object 12"/>
          <p:cNvGrpSpPr/>
          <p:nvPr/>
        </p:nvGrpSpPr>
        <p:grpSpPr>
          <a:xfrm>
            <a:off x="1894415" y="2707633"/>
            <a:ext cx="6733540" cy="2296795"/>
            <a:chOff x="1894415" y="2707633"/>
            <a:chExt cx="6733540" cy="2296795"/>
          </a:xfrm>
        </p:grpSpPr>
        <p:pic>
          <p:nvPicPr>
            <p:cNvPr id="13" name="object 13"/>
            <p:cNvPicPr/>
            <p:nvPr/>
          </p:nvPicPr>
          <p:blipFill>
            <a:blip r:embed="rId7" cstate="print"/>
            <a:stretch>
              <a:fillRect/>
            </a:stretch>
          </p:blipFill>
          <p:spPr>
            <a:xfrm>
              <a:off x="1894415" y="4191001"/>
              <a:ext cx="812800" cy="812800"/>
            </a:xfrm>
            <a:prstGeom prst="rect">
              <a:avLst/>
            </a:prstGeom>
          </p:spPr>
        </p:pic>
        <p:pic>
          <p:nvPicPr>
            <p:cNvPr id="14" name="object 14"/>
            <p:cNvPicPr/>
            <p:nvPr/>
          </p:nvPicPr>
          <p:blipFill>
            <a:blip r:embed="rId8" cstate="print"/>
            <a:stretch>
              <a:fillRect/>
            </a:stretch>
          </p:blipFill>
          <p:spPr>
            <a:xfrm>
              <a:off x="5028629" y="2707633"/>
              <a:ext cx="1043152" cy="1043152"/>
            </a:xfrm>
            <a:prstGeom prst="rect">
              <a:avLst/>
            </a:prstGeom>
          </p:spPr>
        </p:pic>
        <p:sp>
          <p:nvSpPr>
            <p:cNvPr id="15" name="object 15"/>
            <p:cNvSpPr/>
            <p:nvPr/>
          </p:nvSpPr>
          <p:spPr>
            <a:xfrm>
              <a:off x="2727998" y="3543426"/>
              <a:ext cx="5899785" cy="1079500"/>
            </a:xfrm>
            <a:custGeom>
              <a:avLst/>
              <a:gdLst/>
              <a:ahLst/>
              <a:cxnLst/>
              <a:rect l="l" t="t" r="r" b="b"/>
              <a:pathLst>
                <a:path w="5899784" h="1079500">
                  <a:moveTo>
                    <a:pt x="2262517" y="85369"/>
                  </a:moveTo>
                  <a:lnTo>
                    <a:pt x="2256256" y="83337"/>
                  </a:lnTo>
                  <a:lnTo>
                    <a:pt x="2188083" y="61201"/>
                  </a:lnTo>
                  <a:lnTo>
                    <a:pt x="2184501" y="63030"/>
                  </a:lnTo>
                  <a:lnTo>
                    <a:pt x="2182330" y="69697"/>
                  </a:lnTo>
                  <a:lnTo>
                    <a:pt x="2184158" y="73279"/>
                  </a:lnTo>
                  <a:lnTo>
                    <a:pt x="2235619" y="89992"/>
                  </a:lnTo>
                  <a:lnTo>
                    <a:pt x="0" y="1048143"/>
                  </a:lnTo>
                  <a:lnTo>
                    <a:pt x="4991" y="1059815"/>
                  </a:lnTo>
                  <a:lnTo>
                    <a:pt x="2240623" y="101663"/>
                  </a:lnTo>
                  <a:lnTo>
                    <a:pt x="2217229" y="150456"/>
                  </a:lnTo>
                  <a:lnTo>
                    <a:pt x="2218563" y="154254"/>
                  </a:lnTo>
                  <a:lnTo>
                    <a:pt x="2224887" y="157276"/>
                  </a:lnTo>
                  <a:lnTo>
                    <a:pt x="2228685" y="155943"/>
                  </a:lnTo>
                  <a:lnTo>
                    <a:pt x="2262517" y="85369"/>
                  </a:lnTo>
                  <a:close/>
                </a:path>
                <a:path w="5899784" h="1079500">
                  <a:moveTo>
                    <a:pt x="5899518" y="1053973"/>
                  </a:moveTo>
                  <a:lnTo>
                    <a:pt x="5864809" y="983830"/>
                  </a:lnTo>
                  <a:lnTo>
                    <a:pt x="5861012" y="982535"/>
                  </a:lnTo>
                  <a:lnTo>
                    <a:pt x="5854725" y="985647"/>
                  </a:lnTo>
                  <a:lnTo>
                    <a:pt x="5853430" y="989457"/>
                  </a:lnTo>
                  <a:lnTo>
                    <a:pt x="5877420" y="1037958"/>
                  </a:lnTo>
                  <a:lnTo>
                    <a:pt x="3370427" y="0"/>
                  </a:lnTo>
                  <a:lnTo>
                    <a:pt x="3365563" y="11734"/>
                  </a:lnTo>
                  <a:lnTo>
                    <a:pt x="5872569" y="1049693"/>
                  </a:lnTo>
                  <a:lnTo>
                    <a:pt x="5821311" y="1067028"/>
                  </a:lnTo>
                  <a:lnTo>
                    <a:pt x="5819533" y="1070635"/>
                  </a:lnTo>
                  <a:lnTo>
                    <a:pt x="5821781" y="1077277"/>
                  </a:lnTo>
                  <a:lnTo>
                    <a:pt x="5825388" y="1079068"/>
                  </a:lnTo>
                  <a:lnTo>
                    <a:pt x="5893028" y="1056170"/>
                  </a:lnTo>
                  <a:lnTo>
                    <a:pt x="5899518" y="1053973"/>
                  </a:lnTo>
                  <a:close/>
                </a:path>
              </a:pathLst>
            </a:custGeom>
            <a:solidFill>
              <a:srgbClr val="8FA7C4"/>
            </a:solidFill>
          </p:spPr>
          <p:txBody>
            <a:bodyPr wrap="square" lIns="0" tIns="0" rIns="0" bIns="0" rtlCol="0"/>
            <a:lstStyle/>
            <a:p>
              <a:endParaRPr/>
            </a:p>
          </p:txBody>
        </p:sp>
      </p:grpSp>
      <p:sp>
        <p:nvSpPr>
          <p:cNvPr id="16" name="object 16"/>
          <p:cNvSpPr txBox="1"/>
          <p:nvPr/>
        </p:nvSpPr>
        <p:spPr>
          <a:xfrm>
            <a:off x="8963904" y="2159000"/>
            <a:ext cx="48895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Gma</a:t>
            </a:r>
            <a:r>
              <a:rPr sz="1400" dirty="0">
                <a:solidFill>
                  <a:srgbClr val="FFFFFF"/>
                </a:solidFill>
                <a:latin typeface="Arial"/>
                <a:cs typeface="Arial"/>
              </a:rPr>
              <a:t>il</a:t>
            </a:r>
            <a:endParaRPr sz="1400">
              <a:latin typeface="Arial"/>
              <a:cs typeface="Arial"/>
            </a:endParaRPr>
          </a:p>
        </p:txBody>
      </p:sp>
      <p:sp>
        <p:nvSpPr>
          <p:cNvPr id="17" name="object 17"/>
          <p:cNvSpPr txBox="1"/>
          <p:nvPr/>
        </p:nvSpPr>
        <p:spPr>
          <a:xfrm>
            <a:off x="8805556" y="3619500"/>
            <a:ext cx="80391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Arial"/>
                <a:cs typeface="Arial"/>
              </a:rPr>
              <a:t>F</a:t>
            </a:r>
            <a:r>
              <a:rPr sz="1400" spc="-5" dirty="0">
                <a:solidFill>
                  <a:srgbClr val="FFFFFF"/>
                </a:solidFill>
                <a:latin typeface="Arial"/>
                <a:cs typeface="Arial"/>
              </a:rPr>
              <a:t>a</a:t>
            </a:r>
            <a:r>
              <a:rPr sz="1400" dirty="0">
                <a:solidFill>
                  <a:srgbClr val="FFFFFF"/>
                </a:solidFill>
                <a:latin typeface="Arial"/>
                <a:cs typeface="Arial"/>
              </a:rPr>
              <a:t>c</a:t>
            </a:r>
            <a:r>
              <a:rPr sz="1400" spc="-5" dirty="0">
                <a:solidFill>
                  <a:srgbClr val="FFFFFF"/>
                </a:solidFill>
                <a:latin typeface="Arial"/>
                <a:cs typeface="Arial"/>
              </a:rPr>
              <a:t>eboo</a:t>
            </a:r>
            <a:r>
              <a:rPr sz="1400" dirty="0">
                <a:solidFill>
                  <a:srgbClr val="FFFFFF"/>
                </a:solidFill>
                <a:latin typeface="Arial"/>
                <a:cs typeface="Arial"/>
              </a:rPr>
              <a:t>k</a:t>
            </a:r>
            <a:endParaRPr sz="1400">
              <a:latin typeface="Arial"/>
              <a:cs typeface="Arial"/>
            </a:endParaRPr>
          </a:p>
        </p:txBody>
      </p:sp>
      <p:sp>
        <p:nvSpPr>
          <p:cNvPr id="18" name="object 18"/>
          <p:cNvSpPr txBox="1"/>
          <p:nvPr/>
        </p:nvSpPr>
        <p:spPr>
          <a:xfrm>
            <a:off x="8865373" y="5245100"/>
            <a:ext cx="69532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D</a:t>
            </a:r>
            <a:r>
              <a:rPr sz="1400" spc="-5" dirty="0">
                <a:solidFill>
                  <a:srgbClr val="FFFFFF"/>
                </a:solidFill>
                <a:latin typeface="Arial"/>
                <a:cs typeface="Arial"/>
              </a:rPr>
              <a:t>ropbo</a:t>
            </a:r>
            <a:r>
              <a:rPr sz="1400" dirty="0">
                <a:solidFill>
                  <a:srgbClr val="FFFFFF"/>
                </a:solidFill>
                <a:latin typeface="Arial"/>
                <a:cs typeface="Arial"/>
              </a:rPr>
              <a:t>x</a:t>
            </a:r>
            <a:endParaRPr sz="1400">
              <a:latin typeface="Arial"/>
              <a:cs typeface="Arial"/>
            </a:endParaRPr>
          </a:p>
        </p:txBody>
      </p:sp>
      <p:sp>
        <p:nvSpPr>
          <p:cNvPr id="19" name="object 19"/>
          <p:cNvSpPr txBox="1"/>
          <p:nvPr/>
        </p:nvSpPr>
        <p:spPr>
          <a:xfrm>
            <a:off x="5060462" y="3860800"/>
            <a:ext cx="98044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The</a:t>
            </a:r>
            <a:r>
              <a:rPr sz="1400" spc="-80" dirty="0">
                <a:solidFill>
                  <a:srgbClr val="FFFFFF"/>
                </a:solidFill>
                <a:latin typeface="Arial"/>
                <a:cs typeface="Arial"/>
              </a:rPr>
              <a:t> </a:t>
            </a:r>
            <a:r>
              <a:rPr sz="1400" spc="-5" dirty="0">
                <a:solidFill>
                  <a:srgbClr val="FFFFFF"/>
                </a:solidFill>
                <a:latin typeface="Arial"/>
                <a:cs typeface="Arial"/>
              </a:rPr>
              <a:t>Internet</a:t>
            </a:r>
            <a:endParaRPr sz="1400">
              <a:latin typeface="Arial"/>
              <a:cs typeface="Arial"/>
            </a:endParaRPr>
          </a:p>
        </p:txBody>
      </p:sp>
      <mc:AlternateContent xmlns:mc="http://schemas.openxmlformats.org/markup-compatibility/2006" xmlns:p14="http://schemas.microsoft.com/office/powerpoint/2010/main">
        <mc:Choice Requires="p14">
          <p:contentPart p14:bwMode="auto" r:id="rId9">
            <p14:nvContentPartPr>
              <p14:cNvPr id="20" name="Ink 19"/>
              <p14:cNvContentPartPr/>
              <p14:nvPr/>
            </p14:nvContentPartPr>
            <p14:xfrm>
              <a:off x="9016920" y="1263600"/>
              <a:ext cx="495720" cy="3016800"/>
            </p14:xfrm>
          </p:contentPart>
        </mc:Choice>
        <mc:Fallback xmlns="">
          <p:pic>
            <p:nvPicPr>
              <p:cNvPr id="20" name="Ink 19"/>
              <p:cNvPicPr/>
              <p:nvPr/>
            </p:nvPicPr>
            <p:blipFill>
              <a:blip r:embed="rId10"/>
              <a:stretch>
                <a:fillRect/>
              </a:stretch>
            </p:blipFill>
            <p:spPr>
              <a:xfrm>
                <a:off x="9007560" y="1254240"/>
                <a:ext cx="514440" cy="3035520"/>
              </a:xfrm>
              <a:prstGeom prst="rect">
                <a:avLst/>
              </a:prstGeom>
            </p:spPr>
          </p:pic>
        </mc:Fallback>
      </mc:AlternateContent>
    </p:spTree>
    <p:extLst>
      <p:ext uri="{BB962C8B-B14F-4D97-AF65-F5344CB8AC3E}">
        <p14:creationId xmlns:p14="http://schemas.microsoft.com/office/powerpoint/2010/main" val="1814536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826" y="137651"/>
            <a:ext cx="359854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0" dirty="0">
                <a:solidFill>
                  <a:srgbClr val="FFFFFF"/>
                </a:solidFill>
                <a:latin typeface="Calibri"/>
                <a:cs typeface="Calibri"/>
              </a:rPr>
              <a:t> </a:t>
            </a:r>
            <a:r>
              <a:rPr sz="2400" b="0" spc="-5" dirty="0">
                <a:solidFill>
                  <a:srgbClr val="FFFFFF"/>
                </a:solidFill>
                <a:latin typeface="Calibri"/>
                <a:cs typeface="Calibri"/>
              </a:rPr>
              <a:t>4:</a:t>
            </a:r>
            <a:r>
              <a:rPr sz="2400" b="0" spc="-20" dirty="0">
                <a:solidFill>
                  <a:srgbClr val="FFFFFF"/>
                </a:solidFill>
                <a:latin typeface="Calibri"/>
                <a:cs typeface="Calibri"/>
              </a:rPr>
              <a:t> </a:t>
            </a:r>
            <a:r>
              <a:rPr sz="2400" b="0" spc="-5" dirty="0">
                <a:solidFill>
                  <a:srgbClr val="FFFFFF"/>
                </a:solidFill>
                <a:latin typeface="Calibri"/>
                <a:cs typeface="Calibri"/>
              </a:rPr>
              <a:t>IAM</a:t>
            </a:r>
            <a:r>
              <a:rPr sz="2400" b="0" spc="-20" dirty="0">
                <a:solidFill>
                  <a:srgbClr val="FFFFFF"/>
                </a:solidFill>
                <a:latin typeface="Calibri"/>
                <a:cs typeface="Calibri"/>
              </a:rPr>
              <a:t> </a:t>
            </a:r>
            <a:r>
              <a:rPr sz="2400" b="0" spc="-10" dirty="0">
                <a:solidFill>
                  <a:srgbClr val="FFFFFF"/>
                </a:solidFill>
                <a:latin typeface="Calibri"/>
                <a:cs typeface="Calibri"/>
              </a:rPr>
              <a:t>Best</a:t>
            </a:r>
            <a:r>
              <a:rPr sz="2400" b="0" spc="-20" dirty="0">
                <a:solidFill>
                  <a:srgbClr val="FFFFFF"/>
                </a:solidFill>
                <a:latin typeface="Calibri"/>
                <a:cs typeface="Calibri"/>
              </a:rPr>
              <a:t> </a:t>
            </a:r>
            <a:r>
              <a:rPr sz="2400" b="0" spc="-10" dirty="0">
                <a:solidFill>
                  <a:srgbClr val="FFFFFF"/>
                </a:solidFill>
                <a:latin typeface="Calibri"/>
                <a:cs typeface="Calibri"/>
              </a:rPr>
              <a:t>Practices</a:t>
            </a:r>
            <a:endParaRPr sz="2400">
              <a:latin typeface="Calibri"/>
              <a:cs typeface="Calibri"/>
            </a:endParaRPr>
          </a:p>
        </p:txBody>
      </p:sp>
      <p:sp>
        <p:nvSpPr>
          <p:cNvPr id="3" name="object 3"/>
          <p:cNvSpPr txBox="1"/>
          <p:nvPr/>
        </p:nvSpPr>
        <p:spPr>
          <a:xfrm>
            <a:off x="748333" y="551670"/>
            <a:ext cx="6475730" cy="58039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dirty="0">
                <a:solidFill>
                  <a:srgbClr val="FFFFFF"/>
                </a:solidFill>
                <a:latin typeface="Calibri"/>
                <a:cs typeface="Calibri"/>
              </a:rPr>
              <a:t>Lock</a:t>
            </a:r>
            <a:r>
              <a:rPr sz="1800" spc="-5" dirty="0">
                <a:solidFill>
                  <a:srgbClr val="FFFFFF"/>
                </a:solidFill>
                <a:latin typeface="Calibri"/>
                <a:cs typeface="Calibri"/>
              </a:rPr>
              <a:t> </a:t>
            </a:r>
            <a:r>
              <a:rPr sz="1800" spc="-20" dirty="0">
                <a:solidFill>
                  <a:srgbClr val="FFFFFF"/>
                </a:solidFill>
                <a:latin typeface="Calibri"/>
                <a:cs typeface="Calibri"/>
              </a:rPr>
              <a:t>away</a:t>
            </a:r>
            <a:r>
              <a:rPr sz="1800" spc="-5" dirty="0">
                <a:solidFill>
                  <a:srgbClr val="FFFFFF"/>
                </a:solidFill>
                <a:latin typeface="Calibri"/>
                <a:cs typeface="Calibri"/>
              </a:rPr>
              <a:t> the</a:t>
            </a:r>
            <a:r>
              <a:rPr sz="1800" spc="10" dirty="0">
                <a:solidFill>
                  <a:srgbClr val="FFFFFF"/>
                </a:solidFill>
                <a:latin typeface="Calibri"/>
                <a:cs typeface="Calibri"/>
              </a:rPr>
              <a:t> </a:t>
            </a:r>
            <a:r>
              <a:rPr sz="1800" spc="-30" dirty="0">
                <a:solidFill>
                  <a:srgbClr val="FFFFFF"/>
                </a:solidFill>
                <a:latin typeface="Calibri"/>
                <a:cs typeface="Calibri"/>
              </a:rPr>
              <a:t>AWS</a:t>
            </a:r>
            <a:r>
              <a:rPr sz="1800" spc="-5" dirty="0">
                <a:solidFill>
                  <a:srgbClr val="FFFFFF"/>
                </a:solidFill>
                <a:latin typeface="Calibri"/>
                <a:cs typeface="Calibri"/>
              </a:rPr>
              <a:t> </a:t>
            </a:r>
            <a:r>
              <a:rPr sz="1800" spc="-10" dirty="0">
                <a:solidFill>
                  <a:srgbClr val="FFFFFF"/>
                </a:solidFill>
                <a:latin typeface="Calibri"/>
                <a:cs typeface="Calibri"/>
              </a:rPr>
              <a:t>root</a:t>
            </a:r>
            <a:r>
              <a:rPr sz="1800" dirty="0">
                <a:solidFill>
                  <a:srgbClr val="FFFFFF"/>
                </a:solidFill>
                <a:latin typeface="Calibri"/>
                <a:cs typeface="Calibri"/>
              </a:rPr>
              <a:t> </a:t>
            </a:r>
            <a:r>
              <a:rPr sz="1800" spc="-5" dirty="0">
                <a:solidFill>
                  <a:srgbClr val="FFFFFF"/>
                </a:solidFill>
                <a:latin typeface="Calibri"/>
                <a:cs typeface="Calibri"/>
              </a:rPr>
              <a:t>user access </a:t>
            </a:r>
            <a:r>
              <a:rPr sz="1800" spc="-25" dirty="0">
                <a:solidFill>
                  <a:srgbClr val="FFFFFF"/>
                </a:solidFill>
                <a:latin typeface="Calibri"/>
                <a:cs typeface="Calibri"/>
              </a:rPr>
              <a:t>keys</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15" dirty="0">
                <a:solidFill>
                  <a:srgbClr val="FFFFFF"/>
                </a:solidFill>
                <a:latin typeface="Calibri"/>
                <a:cs typeface="Calibri"/>
              </a:rPr>
              <a:t>Create</a:t>
            </a:r>
            <a:r>
              <a:rPr sz="1800" dirty="0">
                <a:solidFill>
                  <a:srgbClr val="FFFFFF"/>
                </a:solidFill>
                <a:latin typeface="Calibri"/>
                <a:cs typeface="Calibri"/>
              </a:rPr>
              <a:t> </a:t>
            </a:r>
            <a:r>
              <a:rPr sz="1800" spc="-5" dirty="0">
                <a:solidFill>
                  <a:srgbClr val="FFFFFF"/>
                </a:solidFill>
                <a:latin typeface="Calibri"/>
                <a:cs typeface="Calibri"/>
              </a:rPr>
              <a:t>individual IAM</a:t>
            </a:r>
            <a:r>
              <a:rPr sz="1800" spc="-10" dirty="0">
                <a:solidFill>
                  <a:srgbClr val="FFFFFF"/>
                </a:solidFill>
                <a:latin typeface="Calibri"/>
                <a:cs typeface="Calibri"/>
              </a:rPr>
              <a:t> users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Use</a:t>
            </a:r>
            <a:r>
              <a:rPr sz="1800" spc="5" dirty="0">
                <a:solidFill>
                  <a:srgbClr val="FFFFFF"/>
                </a:solidFill>
                <a:latin typeface="Calibri"/>
                <a:cs typeface="Calibri"/>
              </a:rPr>
              <a:t> </a:t>
            </a:r>
            <a:r>
              <a:rPr sz="1800" spc="-35" dirty="0">
                <a:solidFill>
                  <a:srgbClr val="FFFFFF"/>
                </a:solidFill>
                <a:latin typeface="Calibri"/>
                <a:cs typeface="Calibri"/>
              </a:rPr>
              <a:t>AWS</a:t>
            </a:r>
            <a:r>
              <a:rPr sz="1800" spc="5" dirty="0">
                <a:solidFill>
                  <a:srgbClr val="FFFFFF"/>
                </a:solidFill>
                <a:latin typeface="Calibri"/>
                <a:cs typeface="Calibri"/>
              </a:rPr>
              <a:t> </a:t>
            </a:r>
            <a:r>
              <a:rPr sz="1800" spc="-5" dirty="0">
                <a:solidFill>
                  <a:srgbClr val="FFFFFF"/>
                </a:solidFill>
                <a:latin typeface="Calibri"/>
                <a:cs typeface="Calibri"/>
              </a:rPr>
              <a:t>defined</a:t>
            </a:r>
            <a:r>
              <a:rPr sz="1800" spc="10" dirty="0">
                <a:solidFill>
                  <a:srgbClr val="FFFFFF"/>
                </a:solidFill>
                <a:latin typeface="Calibri"/>
                <a:cs typeface="Calibri"/>
              </a:rPr>
              <a:t> </a:t>
            </a:r>
            <a:r>
              <a:rPr sz="1800" spc="-5" dirty="0">
                <a:solidFill>
                  <a:srgbClr val="FFFFFF"/>
                </a:solidFill>
                <a:latin typeface="Calibri"/>
                <a:cs typeface="Calibri"/>
              </a:rPr>
              <a:t>policies</a:t>
            </a:r>
            <a:r>
              <a:rPr sz="1800" dirty="0">
                <a:solidFill>
                  <a:srgbClr val="FFFFFF"/>
                </a:solidFill>
                <a:latin typeface="Calibri"/>
                <a:cs typeface="Calibri"/>
              </a:rPr>
              <a:t> </a:t>
            </a:r>
            <a:r>
              <a:rPr sz="1800" spc="-10"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assign</a:t>
            </a:r>
            <a:r>
              <a:rPr sz="1800" spc="10" dirty="0">
                <a:solidFill>
                  <a:srgbClr val="FFFFFF"/>
                </a:solidFill>
                <a:latin typeface="Calibri"/>
                <a:cs typeface="Calibri"/>
              </a:rPr>
              <a:t> </a:t>
            </a:r>
            <a:r>
              <a:rPr sz="1800" spc="-5" dirty="0">
                <a:solidFill>
                  <a:srgbClr val="FFFFFF"/>
                </a:solidFill>
                <a:latin typeface="Calibri"/>
                <a:cs typeface="Calibri"/>
              </a:rPr>
              <a:t>permissions</a:t>
            </a:r>
            <a:r>
              <a:rPr sz="1800" dirty="0">
                <a:solidFill>
                  <a:srgbClr val="FFFFFF"/>
                </a:solidFill>
                <a:latin typeface="Calibri"/>
                <a:cs typeface="Calibri"/>
              </a:rPr>
              <a:t> </a:t>
            </a:r>
            <a:r>
              <a:rPr sz="1800" spc="-5" dirty="0">
                <a:solidFill>
                  <a:srgbClr val="FFFFFF"/>
                </a:solidFill>
                <a:latin typeface="Calibri"/>
                <a:cs typeface="Calibri"/>
              </a:rPr>
              <a:t>whenever</a:t>
            </a:r>
            <a:r>
              <a:rPr sz="1800" spc="5" dirty="0">
                <a:solidFill>
                  <a:srgbClr val="FFFFFF"/>
                </a:solidFill>
                <a:latin typeface="Calibri"/>
                <a:cs typeface="Calibri"/>
              </a:rPr>
              <a:t> </a:t>
            </a:r>
            <a:r>
              <a:rPr sz="1800" spc="-5" dirty="0">
                <a:solidFill>
                  <a:srgbClr val="FFFFFF"/>
                </a:solidFill>
                <a:latin typeface="Calibri"/>
                <a:cs typeface="Calibri"/>
              </a:rPr>
              <a:t>possible</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Use</a:t>
            </a:r>
            <a:r>
              <a:rPr sz="1800" dirty="0">
                <a:solidFill>
                  <a:srgbClr val="FFFFFF"/>
                </a:solidFill>
                <a:latin typeface="Calibri"/>
                <a:cs typeface="Calibri"/>
              </a:rPr>
              <a:t> </a:t>
            </a:r>
            <a:r>
              <a:rPr sz="1800" spc="-10" dirty="0">
                <a:solidFill>
                  <a:srgbClr val="FFFFFF"/>
                </a:solidFill>
                <a:latin typeface="Calibri"/>
                <a:cs typeface="Calibri"/>
              </a:rPr>
              <a:t>groups</a:t>
            </a:r>
            <a:r>
              <a:rPr sz="1800" dirty="0">
                <a:solidFill>
                  <a:srgbClr val="FFFFFF"/>
                </a:solidFill>
                <a:latin typeface="Calibri"/>
                <a:cs typeface="Calibri"/>
              </a:rPr>
              <a:t> </a:t>
            </a:r>
            <a:r>
              <a:rPr sz="1800" spc="-10" dirty="0">
                <a:solidFill>
                  <a:srgbClr val="FFFFFF"/>
                </a:solidFill>
                <a:latin typeface="Calibri"/>
                <a:cs typeface="Calibri"/>
              </a:rPr>
              <a:t>to</a:t>
            </a:r>
            <a:r>
              <a:rPr sz="1800" dirty="0">
                <a:solidFill>
                  <a:srgbClr val="FFFFFF"/>
                </a:solidFill>
                <a:latin typeface="Calibri"/>
                <a:cs typeface="Calibri"/>
              </a:rPr>
              <a:t> </a:t>
            </a:r>
            <a:r>
              <a:rPr sz="1800" spc="-5" dirty="0">
                <a:solidFill>
                  <a:srgbClr val="FFFFFF"/>
                </a:solidFill>
                <a:latin typeface="Calibri"/>
                <a:cs typeface="Calibri"/>
              </a:rPr>
              <a:t>assign</a:t>
            </a:r>
            <a:r>
              <a:rPr sz="1800" spc="5" dirty="0">
                <a:solidFill>
                  <a:srgbClr val="FFFFFF"/>
                </a:solidFill>
                <a:latin typeface="Calibri"/>
                <a:cs typeface="Calibri"/>
              </a:rPr>
              <a:t> </a:t>
            </a:r>
            <a:r>
              <a:rPr sz="1800" spc="-5" dirty="0">
                <a:solidFill>
                  <a:srgbClr val="FFFFFF"/>
                </a:solidFill>
                <a:latin typeface="Calibri"/>
                <a:cs typeface="Calibri"/>
              </a:rPr>
              <a:t>permissions </a:t>
            </a:r>
            <a:r>
              <a:rPr sz="1800" spc="-10" dirty="0">
                <a:solidFill>
                  <a:srgbClr val="FFFFFF"/>
                </a:solidFill>
                <a:latin typeface="Calibri"/>
                <a:cs typeface="Calibri"/>
              </a:rPr>
              <a:t>to</a:t>
            </a:r>
            <a:r>
              <a:rPr sz="1800" spc="5" dirty="0">
                <a:solidFill>
                  <a:srgbClr val="FFFFFF"/>
                </a:solidFill>
                <a:latin typeface="Calibri"/>
                <a:cs typeface="Calibri"/>
              </a:rPr>
              <a:t> </a:t>
            </a:r>
            <a:r>
              <a:rPr sz="1800" spc="-5" dirty="0">
                <a:solidFill>
                  <a:srgbClr val="FFFFFF"/>
                </a:solidFill>
                <a:latin typeface="Calibri"/>
                <a:cs typeface="Calibri"/>
              </a:rPr>
              <a:t>IAM </a:t>
            </a:r>
            <a:r>
              <a:rPr sz="1800" spc="-10" dirty="0">
                <a:solidFill>
                  <a:srgbClr val="FFFFFF"/>
                </a:solidFill>
                <a:latin typeface="Calibri"/>
                <a:cs typeface="Calibri"/>
              </a:rPr>
              <a:t>users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5" dirty="0">
                <a:solidFill>
                  <a:srgbClr val="FFFFFF"/>
                </a:solidFill>
                <a:latin typeface="Calibri"/>
                <a:cs typeface="Calibri"/>
              </a:rPr>
              <a:t>Grant</a:t>
            </a:r>
            <a:r>
              <a:rPr sz="1800" spc="-20" dirty="0">
                <a:solidFill>
                  <a:srgbClr val="FFFFFF"/>
                </a:solidFill>
                <a:latin typeface="Calibri"/>
                <a:cs typeface="Calibri"/>
              </a:rPr>
              <a:t> </a:t>
            </a:r>
            <a:r>
              <a:rPr sz="1800" spc="-10" dirty="0">
                <a:solidFill>
                  <a:srgbClr val="FFFFFF"/>
                </a:solidFill>
                <a:latin typeface="Calibri"/>
                <a:cs typeface="Calibri"/>
              </a:rPr>
              <a:t>least</a:t>
            </a:r>
            <a:r>
              <a:rPr sz="1800" spc="-20" dirty="0">
                <a:solidFill>
                  <a:srgbClr val="FFFFFF"/>
                </a:solidFill>
                <a:latin typeface="Calibri"/>
                <a:cs typeface="Calibri"/>
              </a:rPr>
              <a:t> </a:t>
            </a:r>
            <a:r>
              <a:rPr sz="1800" spc="-5" dirty="0">
                <a:solidFill>
                  <a:srgbClr val="FFFFFF"/>
                </a:solidFill>
                <a:latin typeface="Calibri"/>
                <a:cs typeface="Calibri"/>
              </a:rPr>
              <a:t>privilege</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Use</a:t>
            </a:r>
            <a:r>
              <a:rPr sz="1800" spc="5" dirty="0">
                <a:solidFill>
                  <a:srgbClr val="FFFFFF"/>
                </a:solidFill>
                <a:latin typeface="Calibri"/>
                <a:cs typeface="Calibri"/>
              </a:rPr>
              <a:t> </a:t>
            </a:r>
            <a:r>
              <a:rPr sz="1800" spc="-5" dirty="0">
                <a:solidFill>
                  <a:srgbClr val="FFFFFF"/>
                </a:solidFill>
                <a:latin typeface="Calibri"/>
                <a:cs typeface="Calibri"/>
              </a:rPr>
              <a:t>access</a:t>
            </a:r>
            <a:r>
              <a:rPr sz="1800" dirty="0">
                <a:solidFill>
                  <a:srgbClr val="FFFFFF"/>
                </a:solidFill>
                <a:latin typeface="Calibri"/>
                <a:cs typeface="Calibri"/>
              </a:rPr>
              <a:t> </a:t>
            </a:r>
            <a:r>
              <a:rPr sz="1800" spc="-10" dirty="0">
                <a:solidFill>
                  <a:srgbClr val="FFFFFF"/>
                </a:solidFill>
                <a:latin typeface="Calibri"/>
                <a:cs typeface="Calibri"/>
              </a:rPr>
              <a:t>levels</a:t>
            </a:r>
            <a:r>
              <a:rPr sz="1800" dirty="0">
                <a:solidFill>
                  <a:srgbClr val="FFFFFF"/>
                </a:solidFill>
                <a:latin typeface="Calibri"/>
                <a:cs typeface="Calibri"/>
              </a:rPr>
              <a:t> </a:t>
            </a:r>
            <a:r>
              <a:rPr sz="1800" spc="-10" dirty="0">
                <a:solidFill>
                  <a:srgbClr val="FFFFFF"/>
                </a:solidFill>
                <a:latin typeface="Calibri"/>
                <a:cs typeface="Calibri"/>
              </a:rPr>
              <a:t>to</a:t>
            </a:r>
            <a:r>
              <a:rPr sz="1800" spc="5" dirty="0">
                <a:solidFill>
                  <a:srgbClr val="FFFFFF"/>
                </a:solidFill>
                <a:latin typeface="Calibri"/>
                <a:cs typeface="Calibri"/>
              </a:rPr>
              <a:t> </a:t>
            </a:r>
            <a:r>
              <a:rPr sz="1800" spc="-10" dirty="0">
                <a:solidFill>
                  <a:srgbClr val="FFFFFF"/>
                </a:solidFill>
                <a:latin typeface="Calibri"/>
                <a:cs typeface="Calibri"/>
              </a:rPr>
              <a:t>review</a:t>
            </a:r>
            <a:r>
              <a:rPr sz="1800" spc="5" dirty="0">
                <a:solidFill>
                  <a:srgbClr val="FFFFFF"/>
                </a:solidFill>
                <a:latin typeface="Calibri"/>
                <a:cs typeface="Calibri"/>
              </a:rPr>
              <a:t> </a:t>
            </a:r>
            <a:r>
              <a:rPr sz="1800" spc="-5" dirty="0">
                <a:solidFill>
                  <a:srgbClr val="FFFFFF"/>
                </a:solidFill>
                <a:latin typeface="Calibri"/>
                <a:cs typeface="Calibri"/>
              </a:rPr>
              <a:t>IAM</a:t>
            </a:r>
            <a:r>
              <a:rPr sz="1800" dirty="0">
                <a:solidFill>
                  <a:srgbClr val="FFFFFF"/>
                </a:solidFill>
                <a:latin typeface="Calibri"/>
                <a:cs typeface="Calibri"/>
              </a:rPr>
              <a:t> </a:t>
            </a:r>
            <a:r>
              <a:rPr sz="1800" spc="-5" dirty="0">
                <a:solidFill>
                  <a:srgbClr val="FFFFFF"/>
                </a:solidFill>
                <a:latin typeface="Calibri"/>
                <a:cs typeface="Calibri"/>
              </a:rPr>
              <a:t>permissions</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Configure</a:t>
            </a:r>
            <a:r>
              <a:rPr sz="1800" dirty="0">
                <a:solidFill>
                  <a:srgbClr val="FFFFFF"/>
                </a:solidFill>
                <a:latin typeface="Calibri"/>
                <a:cs typeface="Calibri"/>
              </a:rPr>
              <a:t> a </a:t>
            </a:r>
            <a:r>
              <a:rPr sz="1800" spc="-15" dirty="0">
                <a:solidFill>
                  <a:srgbClr val="FFFFFF"/>
                </a:solidFill>
                <a:latin typeface="Calibri"/>
                <a:cs typeface="Calibri"/>
              </a:rPr>
              <a:t>strong</a:t>
            </a:r>
            <a:r>
              <a:rPr sz="1800" dirty="0">
                <a:solidFill>
                  <a:srgbClr val="FFFFFF"/>
                </a:solidFill>
                <a:latin typeface="Calibri"/>
                <a:cs typeface="Calibri"/>
              </a:rPr>
              <a:t> </a:t>
            </a:r>
            <a:r>
              <a:rPr sz="1800" spc="-10" dirty="0">
                <a:solidFill>
                  <a:srgbClr val="FFFFFF"/>
                </a:solidFill>
                <a:latin typeface="Calibri"/>
                <a:cs typeface="Calibri"/>
              </a:rPr>
              <a:t>password</a:t>
            </a:r>
            <a:r>
              <a:rPr sz="1800" spc="5" dirty="0">
                <a:solidFill>
                  <a:srgbClr val="FFFFFF"/>
                </a:solidFill>
                <a:latin typeface="Calibri"/>
                <a:cs typeface="Calibri"/>
              </a:rPr>
              <a:t> </a:t>
            </a:r>
            <a:r>
              <a:rPr sz="1800" spc="-5" dirty="0">
                <a:solidFill>
                  <a:srgbClr val="FFFFFF"/>
                </a:solidFill>
                <a:latin typeface="Calibri"/>
                <a:cs typeface="Calibri"/>
              </a:rPr>
              <a:t>policy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users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Enable</a:t>
            </a:r>
            <a:r>
              <a:rPr sz="1800" spc="-20" dirty="0">
                <a:solidFill>
                  <a:srgbClr val="FFFFFF"/>
                </a:solidFill>
                <a:latin typeface="Calibri"/>
                <a:cs typeface="Calibri"/>
              </a:rPr>
              <a:t> </a:t>
            </a:r>
            <a:r>
              <a:rPr sz="1800" spc="-40" dirty="0">
                <a:solidFill>
                  <a:srgbClr val="FFFFFF"/>
                </a:solidFill>
                <a:latin typeface="Calibri"/>
                <a:cs typeface="Calibri"/>
              </a:rPr>
              <a:t>MFA</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Use</a:t>
            </a:r>
            <a:r>
              <a:rPr sz="1800" dirty="0">
                <a:solidFill>
                  <a:srgbClr val="FFFFFF"/>
                </a:solidFill>
                <a:latin typeface="Calibri"/>
                <a:cs typeface="Calibri"/>
              </a:rPr>
              <a:t> </a:t>
            </a:r>
            <a:r>
              <a:rPr sz="1800" spc="-10" dirty="0">
                <a:solidFill>
                  <a:srgbClr val="FFFFFF"/>
                </a:solidFill>
                <a:latin typeface="Calibri"/>
                <a:cs typeface="Calibri"/>
              </a:rPr>
              <a:t>roles</a:t>
            </a:r>
            <a:r>
              <a:rPr sz="1800"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applications</a:t>
            </a:r>
            <a:r>
              <a:rPr sz="1800" dirty="0">
                <a:solidFill>
                  <a:srgbClr val="FFFFFF"/>
                </a:solidFill>
                <a:latin typeface="Calibri"/>
                <a:cs typeface="Calibri"/>
              </a:rPr>
              <a:t> </a:t>
            </a:r>
            <a:r>
              <a:rPr sz="1800" spc="-10" dirty="0">
                <a:solidFill>
                  <a:srgbClr val="FFFFFF"/>
                </a:solidFill>
                <a:latin typeface="Calibri"/>
                <a:cs typeface="Calibri"/>
              </a:rPr>
              <a:t>that</a:t>
            </a:r>
            <a:r>
              <a:rPr sz="1800" dirty="0">
                <a:solidFill>
                  <a:srgbClr val="FFFFFF"/>
                </a:solidFill>
                <a:latin typeface="Calibri"/>
                <a:cs typeface="Calibri"/>
              </a:rPr>
              <a:t> </a:t>
            </a:r>
            <a:r>
              <a:rPr sz="1800" spc="-5" dirty="0">
                <a:solidFill>
                  <a:srgbClr val="FFFFFF"/>
                </a:solidFill>
                <a:latin typeface="Calibri"/>
                <a:cs typeface="Calibri"/>
              </a:rPr>
              <a:t>run</a:t>
            </a:r>
            <a:r>
              <a:rPr sz="1800" dirty="0">
                <a:solidFill>
                  <a:srgbClr val="FFFFFF"/>
                </a:solidFill>
                <a:latin typeface="Calibri"/>
                <a:cs typeface="Calibri"/>
              </a:rPr>
              <a:t> on</a:t>
            </a:r>
            <a:r>
              <a:rPr sz="1800" spc="5" dirty="0">
                <a:solidFill>
                  <a:srgbClr val="FFFFFF"/>
                </a:solidFill>
                <a:latin typeface="Calibri"/>
                <a:cs typeface="Calibri"/>
              </a:rPr>
              <a:t> </a:t>
            </a:r>
            <a:r>
              <a:rPr sz="1800" spc="-35" dirty="0">
                <a:solidFill>
                  <a:srgbClr val="FFFFFF"/>
                </a:solidFill>
                <a:latin typeface="Calibri"/>
                <a:cs typeface="Calibri"/>
              </a:rPr>
              <a:t>AWS</a:t>
            </a:r>
            <a:r>
              <a:rPr sz="1800" spc="-5" dirty="0">
                <a:solidFill>
                  <a:srgbClr val="FFFFFF"/>
                </a:solidFill>
                <a:latin typeface="Calibri"/>
                <a:cs typeface="Calibri"/>
              </a:rPr>
              <a:t> </a:t>
            </a:r>
            <a:r>
              <a:rPr sz="1800" spc="-10" dirty="0">
                <a:solidFill>
                  <a:srgbClr val="FFFFFF"/>
                </a:solidFill>
                <a:latin typeface="Calibri"/>
                <a:cs typeface="Calibri"/>
              </a:rPr>
              <a:t>EC2</a:t>
            </a:r>
            <a:r>
              <a:rPr sz="1800" spc="5" dirty="0">
                <a:solidFill>
                  <a:srgbClr val="FFFFFF"/>
                </a:solidFill>
                <a:latin typeface="Calibri"/>
                <a:cs typeface="Calibri"/>
              </a:rPr>
              <a:t> </a:t>
            </a:r>
            <a:r>
              <a:rPr sz="1800" spc="-10" dirty="0">
                <a:solidFill>
                  <a:srgbClr val="FFFFFF"/>
                </a:solidFill>
                <a:latin typeface="Calibri"/>
                <a:cs typeface="Calibri"/>
              </a:rPr>
              <a:t>instances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Delegate</a:t>
            </a:r>
            <a:r>
              <a:rPr sz="1800" spc="10" dirty="0">
                <a:solidFill>
                  <a:srgbClr val="FFFFFF"/>
                </a:solidFill>
                <a:latin typeface="Calibri"/>
                <a:cs typeface="Calibri"/>
              </a:rPr>
              <a:t> </a:t>
            </a:r>
            <a:r>
              <a:rPr sz="1800" spc="-5" dirty="0">
                <a:solidFill>
                  <a:srgbClr val="FFFFFF"/>
                </a:solidFill>
                <a:latin typeface="Calibri"/>
                <a:cs typeface="Calibri"/>
              </a:rPr>
              <a:t>by</a:t>
            </a:r>
            <a:r>
              <a:rPr sz="1800" dirty="0">
                <a:solidFill>
                  <a:srgbClr val="FFFFFF"/>
                </a:solidFill>
                <a:latin typeface="Calibri"/>
                <a:cs typeface="Calibri"/>
              </a:rPr>
              <a:t> </a:t>
            </a:r>
            <a:r>
              <a:rPr sz="1800" spc="-5" dirty="0">
                <a:solidFill>
                  <a:srgbClr val="FFFFFF"/>
                </a:solidFill>
                <a:latin typeface="Calibri"/>
                <a:cs typeface="Calibri"/>
              </a:rPr>
              <a:t>using</a:t>
            </a:r>
            <a:r>
              <a:rPr sz="1800" spc="5" dirty="0">
                <a:solidFill>
                  <a:srgbClr val="FFFFFF"/>
                </a:solidFill>
                <a:latin typeface="Calibri"/>
                <a:cs typeface="Calibri"/>
              </a:rPr>
              <a:t> </a:t>
            </a:r>
            <a:r>
              <a:rPr sz="1800" spc="-10" dirty="0">
                <a:solidFill>
                  <a:srgbClr val="FFFFFF"/>
                </a:solidFill>
                <a:latin typeface="Calibri"/>
                <a:cs typeface="Calibri"/>
              </a:rPr>
              <a:t>roles</a:t>
            </a:r>
            <a:r>
              <a:rPr sz="1800" dirty="0">
                <a:solidFill>
                  <a:srgbClr val="FFFFFF"/>
                </a:solidFill>
                <a:latin typeface="Calibri"/>
                <a:cs typeface="Calibri"/>
              </a:rPr>
              <a:t> </a:t>
            </a:r>
            <a:r>
              <a:rPr sz="1800" spc="-10" dirty="0">
                <a:solidFill>
                  <a:srgbClr val="FFFFFF"/>
                </a:solidFill>
                <a:latin typeface="Calibri"/>
                <a:cs typeface="Calibri"/>
              </a:rPr>
              <a:t>instead</a:t>
            </a:r>
            <a:r>
              <a:rPr sz="1800" spc="10"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5" dirty="0">
                <a:solidFill>
                  <a:srgbClr val="FFFFFF"/>
                </a:solidFill>
                <a:latin typeface="Calibri"/>
                <a:cs typeface="Calibri"/>
              </a:rPr>
              <a:t>sharing</a:t>
            </a:r>
            <a:r>
              <a:rPr sz="1800" spc="5" dirty="0">
                <a:solidFill>
                  <a:srgbClr val="FFFFFF"/>
                </a:solidFill>
                <a:latin typeface="Calibri"/>
                <a:cs typeface="Calibri"/>
              </a:rPr>
              <a:t> </a:t>
            </a:r>
            <a:r>
              <a:rPr sz="1800" spc="-10" dirty="0">
                <a:solidFill>
                  <a:srgbClr val="FFFFFF"/>
                </a:solidFill>
                <a:latin typeface="Calibri"/>
                <a:cs typeface="Calibri"/>
              </a:rPr>
              <a:t>credentials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20" dirty="0">
                <a:solidFill>
                  <a:srgbClr val="FFFFFF"/>
                </a:solidFill>
                <a:latin typeface="Calibri"/>
                <a:cs typeface="Calibri"/>
              </a:rPr>
              <a:t>Rotate</a:t>
            </a:r>
            <a:r>
              <a:rPr sz="1800" spc="-5" dirty="0">
                <a:solidFill>
                  <a:srgbClr val="FFFFFF"/>
                </a:solidFill>
                <a:latin typeface="Calibri"/>
                <a:cs typeface="Calibri"/>
              </a:rPr>
              <a:t> </a:t>
            </a:r>
            <a:r>
              <a:rPr sz="1800" spc="-10" dirty="0">
                <a:solidFill>
                  <a:srgbClr val="FFFFFF"/>
                </a:solidFill>
                <a:latin typeface="Calibri"/>
                <a:cs typeface="Calibri"/>
              </a:rPr>
              <a:t>credentials </a:t>
            </a:r>
            <a:r>
              <a:rPr sz="1800" spc="-5" dirty="0">
                <a:solidFill>
                  <a:srgbClr val="FFFFFF"/>
                </a:solidFill>
                <a:latin typeface="Calibri"/>
                <a:cs typeface="Calibri"/>
              </a:rPr>
              <a:t>regularly</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15" dirty="0">
                <a:solidFill>
                  <a:srgbClr val="FFFFFF"/>
                </a:solidFill>
                <a:latin typeface="Calibri"/>
                <a:cs typeface="Calibri"/>
              </a:rPr>
              <a:t>Remove </a:t>
            </a:r>
            <a:r>
              <a:rPr sz="1800" dirty="0">
                <a:solidFill>
                  <a:srgbClr val="FFFFFF"/>
                </a:solidFill>
                <a:latin typeface="Calibri"/>
                <a:cs typeface="Calibri"/>
              </a:rPr>
              <a:t>unnecessary</a:t>
            </a:r>
            <a:r>
              <a:rPr sz="1800" spc="-20" dirty="0">
                <a:solidFill>
                  <a:srgbClr val="FFFFFF"/>
                </a:solidFill>
                <a:latin typeface="Calibri"/>
                <a:cs typeface="Calibri"/>
              </a:rPr>
              <a:t> </a:t>
            </a:r>
            <a:r>
              <a:rPr sz="1800" spc="-5" dirty="0">
                <a:solidFill>
                  <a:srgbClr val="FFFFFF"/>
                </a:solidFill>
                <a:latin typeface="Calibri"/>
                <a:cs typeface="Calibri"/>
              </a:rPr>
              <a:t>credentials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Use</a:t>
            </a:r>
            <a:r>
              <a:rPr sz="1800" dirty="0">
                <a:solidFill>
                  <a:srgbClr val="FFFFFF"/>
                </a:solidFill>
                <a:latin typeface="Calibri"/>
                <a:cs typeface="Calibri"/>
              </a:rPr>
              <a:t> </a:t>
            </a:r>
            <a:r>
              <a:rPr sz="1800" spc="-5" dirty="0">
                <a:solidFill>
                  <a:srgbClr val="FFFFFF"/>
                </a:solidFill>
                <a:latin typeface="Calibri"/>
                <a:cs typeface="Calibri"/>
              </a:rPr>
              <a:t>policy conditions </a:t>
            </a:r>
            <a:r>
              <a:rPr sz="1800" spc="-15" dirty="0">
                <a:solidFill>
                  <a:srgbClr val="FFFFFF"/>
                </a:solidFill>
                <a:latin typeface="Calibri"/>
                <a:cs typeface="Calibri"/>
              </a:rPr>
              <a:t>for</a:t>
            </a:r>
            <a:r>
              <a:rPr sz="1800" spc="-5" dirty="0">
                <a:solidFill>
                  <a:srgbClr val="FFFFFF"/>
                </a:solidFill>
                <a:latin typeface="Calibri"/>
                <a:cs typeface="Calibri"/>
              </a:rPr>
              <a:t> </a:t>
            </a:r>
            <a:r>
              <a:rPr sz="1800" spc="-15" dirty="0">
                <a:solidFill>
                  <a:srgbClr val="FFFFFF"/>
                </a:solidFill>
                <a:latin typeface="Calibri"/>
                <a:cs typeface="Calibri"/>
              </a:rPr>
              <a:t>extra</a:t>
            </a:r>
            <a:r>
              <a:rPr sz="1800" dirty="0">
                <a:solidFill>
                  <a:srgbClr val="FFFFFF"/>
                </a:solidFill>
                <a:latin typeface="Calibri"/>
                <a:cs typeface="Calibri"/>
              </a:rPr>
              <a:t> </a:t>
            </a:r>
            <a:r>
              <a:rPr sz="1800" spc="-5" dirty="0">
                <a:solidFill>
                  <a:srgbClr val="FFFFFF"/>
                </a:solidFill>
                <a:latin typeface="Calibri"/>
                <a:cs typeface="Calibri"/>
              </a:rPr>
              <a:t>security</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Monitor</a:t>
            </a:r>
            <a:r>
              <a:rPr sz="1800" spc="-10" dirty="0">
                <a:solidFill>
                  <a:srgbClr val="FFFFFF"/>
                </a:solidFill>
                <a:latin typeface="Calibri"/>
                <a:cs typeface="Calibri"/>
              </a:rPr>
              <a:t> </a:t>
            </a:r>
            <a:r>
              <a:rPr sz="1800" spc="-5" dirty="0">
                <a:solidFill>
                  <a:srgbClr val="FFFFFF"/>
                </a:solidFill>
                <a:latin typeface="Calibri"/>
                <a:cs typeface="Calibri"/>
              </a:rPr>
              <a:t>activity</a:t>
            </a:r>
            <a:r>
              <a:rPr sz="1800" spc="-10" dirty="0">
                <a:solidFill>
                  <a:srgbClr val="FFFFFF"/>
                </a:solidFill>
                <a:latin typeface="Calibri"/>
                <a:cs typeface="Calibri"/>
              </a:rPr>
              <a:t> </a:t>
            </a:r>
            <a:r>
              <a:rPr sz="1800" spc="-5" dirty="0">
                <a:solidFill>
                  <a:srgbClr val="FFFFFF"/>
                </a:solidFill>
                <a:latin typeface="Calibri"/>
                <a:cs typeface="Calibri"/>
              </a:rPr>
              <a:t>in</a:t>
            </a:r>
            <a:r>
              <a:rPr sz="1800" dirty="0">
                <a:solidFill>
                  <a:srgbClr val="FFFFFF"/>
                </a:solidFill>
                <a:latin typeface="Calibri"/>
                <a:cs typeface="Calibri"/>
              </a:rPr>
              <a:t> </a:t>
            </a:r>
            <a:r>
              <a:rPr sz="1800" spc="-5" dirty="0">
                <a:solidFill>
                  <a:srgbClr val="FFFFFF"/>
                </a:solidFill>
                <a:latin typeface="Calibri"/>
                <a:cs typeface="Calibri"/>
              </a:rPr>
              <a:t>your </a:t>
            </a:r>
            <a:r>
              <a:rPr sz="1800" spc="-30" dirty="0">
                <a:solidFill>
                  <a:srgbClr val="FFFFFF"/>
                </a:solidFill>
                <a:latin typeface="Calibri"/>
                <a:cs typeface="Calibri"/>
              </a:rPr>
              <a:t>AWS</a:t>
            </a:r>
            <a:r>
              <a:rPr sz="1800" spc="-10" dirty="0">
                <a:solidFill>
                  <a:srgbClr val="FFFFFF"/>
                </a:solidFill>
                <a:latin typeface="Calibri"/>
                <a:cs typeface="Calibri"/>
              </a:rPr>
              <a:t> </a:t>
            </a:r>
            <a:r>
              <a:rPr sz="1800" spc="-5" dirty="0">
                <a:solidFill>
                  <a:srgbClr val="FFFFFF"/>
                </a:solidFill>
                <a:latin typeface="Calibri"/>
                <a:cs typeface="Calibri"/>
              </a:rPr>
              <a:t>account</a:t>
            </a:r>
            <a:endParaRPr sz="1800" dirty="0">
              <a:latin typeface="Calibri"/>
              <a:cs typeface="Calibri"/>
            </a:endParaRPr>
          </a:p>
        </p:txBody>
      </p:sp>
    </p:spTree>
    <p:extLst>
      <p:ext uri="{BB962C8B-B14F-4D97-AF65-F5344CB8AC3E}">
        <p14:creationId xmlns:p14="http://schemas.microsoft.com/office/powerpoint/2010/main" val="1742869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39334" y="1663700"/>
            <a:ext cx="8113395" cy="1256754"/>
          </a:xfrm>
          <a:prstGeom prst="rect">
            <a:avLst/>
          </a:prstGeom>
        </p:spPr>
        <p:txBody>
          <a:bodyPr vert="horz" wrap="square" lIns="0" tIns="139700" rIns="0" bIns="0" rtlCol="0">
            <a:spAutoFit/>
          </a:bodyPr>
          <a:lstStyle/>
          <a:p>
            <a:pPr marL="12700" marR="5080" indent="67945" algn="ctr">
              <a:lnSpc>
                <a:spcPts val="8700"/>
              </a:lnSpc>
              <a:spcBef>
                <a:spcPts val="1100"/>
              </a:spcBef>
            </a:pPr>
            <a:r>
              <a:rPr lang="en-US" sz="8000" spc="-15" dirty="0">
                <a:latin typeface="Calibri"/>
                <a:cs typeface="Calibri"/>
              </a:rPr>
              <a:t>AWS Compute</a:t>
            </a:r>
            <a:endParaRPr sz="8000" dirty="0">
              <a:latin typeface="Calibri"/>
              <a:cs typeface="Calibri"/>
            </a:endParaRPr>
          </a:p>
        </p:txBody>
      </p:sp>
    </p:spTree>
    <p:extLst>
      <p:ext uri="{BB962C8B-B14F-4D97-AF65-F5344CB8AC3E}">
        <p14:creationId xmlns:p14="http://schemas.microsoft.com/office/powerpoint/2010/main" val="3700187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360299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chemeClr val="bg1"/>
                </a:solidFill>
                <a:latin typeface="Calibri"/>
                <a:cs typeface="Calibri"/>
              </a:rPr>
              <a:t>Section</a:t>
            </a:r>
            <a:r>
              <a:rPr sz="2400" b="0" spc="-25" dirty="0">
                <a:solidFill>
                  <a:schemeClr val="bg1"/>
                </a:solidFill>
                <a:latin typeface="Calibri"/>
                <a:cs typeface="Calibri"/>
              </a:rPr>
              <a:t> </a:t>
            </a:r>
            <a:r>
              <a:rPr sz="2400" b="0" spc="-5" dirty="0">
                <a:solidFill>
                  <a:schemeClr val="bg1"/>
                </a:solidFill>
                <a:latin typeface="Calibri"/>
                <a:cs typeface="Calibri"/>
              </a:rPr>
              <a:t>6:</a:t>
            </a:r>
            <a:r>
              <a:rPr sz="2400" b="0" spc="-25" dirty="0">
                <a:solidFill>
                  <a:schemeClr val="bg1"/>
                </a:solidFill>
                <a:latin typeface="Calibri"/>
                <a:cs typeface="Calibri"/>
              </a:rPr>
              <a:t> </a:t>
            </a:r>
            <a:r>
              <a:rPr sz="2400" b="0" spc="-20" dirty="0">
                <a:solidFill>
                  <a:schemeClr val="bg1"/>
                </a:solidFill>
                <a:latin typeface="Calibri"/>
                <a:cs typeface="Calibri"/>
              </a:rPr>
              <a:t>Traditional </a:t>
            </a:r>
            <a:r>
              <a:rPr sz="2400" b="0" spc="-10" dirty="0">
                <a:solidFill>
                  <a:schemeClr val="bg1"/>
                </a:solidFill>
                <a:latin typeface="Calibri"/>
                <a:cs typeface="Calibri"/>
              </a:rPr>
              <a:t>Servers</a:t>
            </a:r>
            <a:endParaRPr sz="2400">
              <a:solidFill>
                <a:schemeClr val="bg1"/>
              </a:solidFill>
              <a:latin typeface="Calibri"/>
              <a:cs typeface="Calibri"/>
            </a:endParaRPr>
          </a:p>
        </p:txBody>
      </p:sp>
      <p:pic>
        <p:nvPicPr>
          <p:cNvPr id="3" name="object 3"/>
          <p:cNvPicPr/>
          <p:nvPr/>
        </p:nvPicPr>
        <p:blipFill>
          <a:blip r:embed="rId2" cstate="print"/>
          <a:stretch>
            <a:fillRect/>
          </a:stretch>
        </p:blipFill>
        <p:spPr>
          <a:xfrm>
            <a:off x="1574017" y="2260818"/>
            <a:ext cx="949965" cy="949965"/>
          </a:xfrm>
          <a:prstGeom prst="rect">
            <a:avLst/>
          </a:prstGeom>
          <a:ln>
            <a:solidFill>
              <a:schemeClr val="bg1"/>
            </a:solidFill>
          </a:ln>
        </p:spPr>
      </p:pic>
      <p:sp>
        <p:nvSpPr>
          <p:cNvPr id="4" name="object 4"/>
          <p:cNvSpPr txBox="1"/>
          <p:nvPr/>
        </p:nvSpPr>
        <p:spPr>
          <a:xfrm>
            <a:off x="1626057" y="3289300"/>
            <a:ext cx="846455" cy="441959"/>
          </a:xfrm>
          <a:prstGeom prst="rect">
            <a:avLst/>
          </a:prstGeom>
          <a:ln>
            <a:solidFill>
              <a:schemeClr val="bg1"/>
            </a:solidFill>
          </a:ln>
        </p:spPr>
        <p:txBody>
          <a:bodyPr vert="horz" wrap="square" lIns="0" tIns="27939" rIns="0" bIns="0" rtlCol="0">
            <a:spAutoFit/>
          </a:bodyPr>
          <a:lstStyle/>
          <a:p>
            <a:pPr marL="176530" marR="5080" indent="-164465">
              <a:lnSpc>
                <a:spcPts val="1600"/>
              </a:lnSpc>
              <a:spcBef>
                <a:spcPts val="219"/>
              </a:spcBef>
            </a:pPr>
            <a:r>
              <a:rPr sz="1400" spc="-60" dirty="0">
                <a:solidFill>
                  <a:schemeClr val="bg1"/>
                </a:solidFill>
                <a:latin typeface="Arial"/>
                <a:cs typeface="Arial"/>
              </a:rPr>
              <a:t>T</a:t>
            </a:r>
            <a:r>
              <a:rPr sz="1400" spc="-5" dirty="0">
                <a:solidFill>
                  <a:schemeClr val="bg1"/>
                </a:solidFill>
                <a:latin typeface="Arial"/>
                <a:cs typeface="Arial"/>
              </a:rPr>
              <a:t>rad</a:t>
            </a:r>
            <a:r>
              <a:rPr sz="1400" dirty="0">
                <a:solidFill>
                  <a:schemeClr val="bg1"/>
                </a:solidFill>
                <a:latin typeface="Arial"/>
                <a:cs typeface="Arial"/>
              </a:rPr>
              <a:t>i</a:t>
            </a:r>
            <a:r>
              <a:rPr sz="1400" spc="-5" dirty="0">
                <a:solidFill>
                  <a:schemeClr val="bg1"/>
                </a:solidFill>
                <a:latin typeface="Arial"/>
                <a:cs typeface="Arial"/>
              </a:rPr>
              <a:t>t</a:t>
            </a:r>
            <a:r>
              <a:rPr sz="1400" dirty="0">
                <a:solidFill>
                  <a:schemeClr val="bg1"/>
                </a:solidFill>
                <a:latin typeface="Arial"/>
                <a:cs typeface="Arial"/>
              </a:rPr>
              <a:t>i</a:t>
            </a:r>
            <a:r>
              <a:rPr sz="1400" spc="-5" dirty="0">
                <a:solidFill>
                  <a:schemeClr val="bg1"/>
                </a:solidFill>
                <a:latin typeface="Arial"/>
                <a:cs typeface="Arial"/>
              </a:rPr>
              <a:t>ona</a:t>
            </a:r>
            <a:r>
              <a:rPr sz="1400" dirty="0">
                <a:solidFill>
                  <a:schemeClr val="bg1"/>
                </a:solidFill>
                <a:latin typeface="Arial"/>
                <a:cs typeface="Arial"/>
              </a:rPr>
              <a:t>l  </a:t>
            </a:r>
            <a:r>
              <a:rPr sz="1400" spc="-5" dirty="0">
                <a:solidFill>
                  <a:schemeClr val="bg1"/>
                </a:solidFill>
                <a:latin typeface="Arial"/>
                <a:cs typeface="Arial"/>
              </a:rPr>
              <a:t>server</a:t>
            </a:r>
            <a:endParaRPr sz="1400">
              <a:solidFill>
                <a:schemeClr val="bg1"/>
              </a:solidFill>
              <a:latin typeface="Arial"/>
              <a:cs typeface="Arial"/>
            </a:endParaRPr>
          </a:p>
        </p:txBody>
      </p:sp>
      <p:grpSp>
        <p:nvGrpSpPr>
          <p:cNvPr id="5" name="object 5"/>
          <p:cNvGrpSpPr/>
          <p:nvPr/>
        </p:nvGrpSpPr>
        <p:grpSpPr>
          <a:xfrm>
            <a:off x="3369543" y="2339916"/>
            <a:ext cx="2320290" cy="1231900"/>
            <a:chOff x="3369543" y="2339916"/>
            <a:chExt cx="2320290" cy="1231900"/>
          </a:xfrm>
        </p:grpSpPr>
        <p:sp>
          <p:nvSpPr>
            <p:cNvPr id="6" name="object 6"/>
            <p:cNvSpPr/>
            <p:nvPr/>
          </p:nvSpPr>
          <p:spPr>
            <a:xfrm>
              <a:off x="3375893" y="2346266"/>
              <a:ext cx="2307590" cy="1219200"/>
            </a:xfrm>
            <a:custGeom>
              <a:avLst/>
              <a:gdLst/>
              <a:ahLst/>
              <a:cxnLst/>
              <a:rect l="l" t="t" r="r" b="b"/>
              <a:pathLst>
                <a:path w="2307590" h="1219200">
                  <a:moveTo>
                    <a:pt x="2307021" y="0"/>
                  </a:moveTo>
                  <a:lnTo>
                    <a:pt x="0" y="0"/>
                  </a:lnTo>
                  <a:lnTo>
                    <a:pt x="0" y="1218996"/>
                  </a:lnTo>
                  <a:lnTo>
                    <a:pt x="2307021" y="1218996"/>
                  </a:lnTo>
                  <a:lnTo>
                    <a:pt x="2307021" y="0"/>
                  </a:lnTo>
                  <a:close/>
                </a:path>
              </a:pathLst>
            </a:custGeom>
            <a:solidFill>
              <a:srgbClr val="FFFFFF"/>
            </a:solidFill>
            <a:ln>
              <a:solidFill>
                <a:schemeClr val="bg1"/>
              </a:solidFill>
            </a:ln>
          </p:spPr>
          <p:txBody>
            <a:bodyPr wrap="square" lIns="0" tIns="0" rIns="0" bIns="0" rtlCol="0"/>
            <a:lstStyle/>
            <a:p>
              <a:endParaRPr>
                <a:solidFill>
                  <a:schemeClr val="bg1"/>
                </a:solidFill>
              </a:endParaRPr>
            </a:p>
          </p:txBody>
        </p:sp>
        <p:sp>
          <p:nvSpPr>
            <p:cNvPr id="7" name="object 7"/>
            <p:cNvSpPr/>
            <p:nvPr/>
          </p:nvSpPr>
          <p:spPr>
            <a:xfrm>
              <a:off x="3375893" y="2346266"/>
              <a:ext cx="2307590" cy="1219200"/>
            </a:xfrm>
            <a:custGeom>
              <a:avLst/>
              <a:gdLst/>
              <a:ahLst/>
              <a:cxnLst/>
              <a:rect l="l" t="t" r="r" b="b"/>
              <a:pathLst>
                <a:path w="2307590" h="1219200">
                  <a:moveTo>
                    <a:pt x="0" y="0"/>
                  </a:moveTo>
                  <a:lnTo>
                    <a:pt x="2307021" y="0"/>
                  </a:lnTo>
                  <a:lnTo>
                    <a:pt x="2307021" y="1218997"/>
                  </a:lnTo>
                  <a:lnTo>
                    <a:pt x="0" y="1218997"/>
                  </a:lnTo>
                  <a:lnTo>
                    <a:pt x="0" y="0"/>
                  </a:lnTo>
                  <a:close/>
                </a:path>
              </a:pathLst>
            </a:custGeom>
            <a:ln w="12700">
              <a:solidFill>
                <a:schemeClr val="bg1"/>
              </a:solidFill>
            </a:ln>
          </p:spPr>
          <p:txBody>
            <a:bodyPr wrap="square" lIns="0" tIns="0" rIns="0" bIns="0" rtlCol="0"/>
            <a:lstStyle/>
            <a:p>
              <a:endParaRPr>
                <a:solidFill>
                  <a:schemeClr val="bg1"/>
                </a:solidFill>
              </a:endParaRPr>
            </a:p>
          </p:txBody>
        </p:sp>
        <p:pic>
          <p:nvPicPr>
            <p:cNvPr id="8" name="object 8"/>
            <p:cNvPicPr/>
            <p:nvPr/>
          </p:nvPicPr>
          <p:blipFill>
            <a:blip r:embed="rId3" cstate="print"/>
            <a:stretch>
              <a:fillRect/>
            </a:stretch>
          </p:blipFill>
          <p:spPr>
            <a:xfrm>
              <a:off x="3533252" y="2686495"/>
              <a:ext cx="522072" cy="540391"/>
            </a:xfrm>
            <a:prstGeom prst="rect">
              <a:avLst/>
            </a:prstGeom>
            <a:ln>
              <a:solidFill>
                <a:schemeClr val="bg1"/>
              </a:solidFill>
            </a:ln>
          </p:spPr>
        </p:pic>
        <p:pic>
          <p:nvPicPr>
            <p:cNvPr id="9" name="object 9"/>
            <p:cNvPicPr/>
            <p:nvPr/>
          </p:nvPicPr>
          <p:blipFill>
            <a:blip r:embed="rId4" cstate="print"/>
            <a:stretch>
              <a:fillRect/>
            </a:stretch>
          </p:blipFill>
          <p:spPr>
            <a:xfrm>
              <a:off x="4038194" y="2686495"/>
              <a:ext cx="512461" cy="524288"/>
            </a:xfrm>
            <a:prstGeom prst="rect">
              <a:avLst/>
            </a:prstGeom>
            <a:ln>
              <a:solidFill>
                <a:schemeClr val="bg1"/>
              </a:solidFill>
            </a:ln>
          </p:spPr>
        </p:pic>
        <p:pic>
          <p:nvPicPr>
            <p:cNvPr id="10" name="object 10"/>
            <p:cNvPicPr/>
            <p:nvPr/>
          </p:nvPicPr>
          <p:blipFill>
            <a:blip r:embed="rId5" cstate="print"/>
            <a:stretch>
              <a:fillRect/>
            </a:stretch>
          </p:blipFill>
          <p:spPr>
            <a:xfrm>
              <a:off x="5150529" y="2703098"/>
              <a:ext cx="512491" cy="536145"/>
            </a:xfrm>
            <a:prstGeom prst="rect">
              <a:avLst/>
            </a:prstGeom>
            <a:ln>
              <a:solidFill>
                <a:schemeClr val="bg1"/>
              </a:solidFill>
            </a:ln>
          </p:spPr>
        </p:pic>
        <p:pic>
          <p:nvPicPr>
            <p:cNvPr id="11" name="object 11"/>
            <p:cNvPicPr/>
            <p:nvPr/>
          </p:nvPicPr>
          <p:blipFill>
            <a:blip r:embed="rId6" cstate="print"/>
            <a:stretch>
              <a:fillRect/>
            </a:stretch>
          </p:blipFill>
          <p:spPr>
            <a:xfrm>
              <a:off x="4615498" y="2671892"/>
              <a:ext cx="503966" cy="575961"/>
            </a:xfrm>
            <a:prstGeom prst="rect">
              <a:avLst/>
            </a:prstGeom>
            <a:ln>
              <a:solidFill>
                <a:schemeClr val="bg1"/>
              </a:solidFill>
            </a:ln>
          </p:spPr>
        </p:pic>
      </p:grpSp>
      <p:sp>
        <p:nvSpPr>
          <p:cNvPr id="12" name="object 12"/>
          <p:cNvSpPr txBox="1"/>
          <p:nvPr/>
        </p:nvSpPr>
        <p:spPr>
          <a:xfrm>
            <a:off x="3662751" y="3263900"/>
            <a:ext cx="1827530" cy="197490"/>
          </a:xfrm>
          <a:prstGeom prst="rect">
            <a:avLst/>
          </a:prstGeom>
          <a:ln>
            <a:solidFill>
              <a:schemeClr val="bg1"/>
            </a:solidFill>
          </a:ln>
        </p:spPr>
        <p:txBody>
          <a:bodyPr vert="horz" wrap="square" lIns="0" tIns="12700" rIns="0" bIns="0" rtlCol="0">
            <a:spAutoFit/>
          </a:bodyPr>
          <a:lstStyle/>
          <a:p>
            <a:pPr>
              <a:lnSpc>
                <a:spcPct val="100000"/>
              </a:lnSpc>
              <a:spcBef>
                <a:spcPts val="100"/>
              </a:spcBef>
              <a:tabLst>
                <a:tab pos="479425" algn="l"/>
                <a:tab pos="1051560" algn="l"/>
                <a:tab pos="1596390" algn="l"/>
              </a:tabLst>
            </a:pPr>
            <a:r>
              <a:rPr sz="1200" spc="-5" dirty="0">
                <a:solidFill>
                  <a:schemeClr val="bg1"/>
                </a:solidFill>
                <a:latin typeface="Calibri"/>
                <a:cs typeface="Calibri"/>
              </a:rPr>
              <a:t>C</a:t>
            </a:r>
            <a:r>
              <a:rPr sz="1200" dirty="0">
                <a:solidFill>
                  <a:schemeClr val="bg1"/>
                </a:solidFill>
                <a:latin typeface="Calibri"/>
                <a:cs typeface="Calibri"/>
              </a:rPr>
              <a:t>PU	</a:t>
            </a:r>
            <a:r>
              <a:rPr sz="1200" spc="-5" dirty="0">
                <a:solidFill>
                  <a:schemeClr val="bg1"/>
                </a:solidFill>
                <a:latin typeface="Calibri"/>
                <a:cs typeface="Calibri"/>
              </a:rPr>
              <a:t>R</a:t>
            </a:r>
            <a:r>
              <a:rPr sz="1200" spc="5" dirty="0">
                <a:solidFill>
                  <a:schemeClr val="bg1"/>
                </a:solidFill>
                <a:latin typeface="Calibri"/>
                <a:cs typeface="Calibri"/>
              </a:rPr>
              <a:t>A</a:t>
            </a:r>
            <a:r>
              <a:rPr sz="1200" dirty="0">
                <a:solidFill>
                  <a:schemeClr val="bg1"/>
                </a:solidFill>
                <a:latin typeface="Calibri"/>
                <a:cs typeface="Calibri"/>
              </a:rPr>
              <a:t>M	</a:t>
            </a:r>
            <a:r>
              <a:rPr sz="1200" spc="-5" dirty="0">
                <a:solidFill>
                  <a:schemeClr val="bg1"/>
                </a:solidFill>
                <a:latin typeface="Calibri"/>
                <a:cs typeface="Calibri"/>
              </a:rPr>
              <a:t>D</a:t>
            </a:r>
            <a:r>
              <a:rPr sz="1200" dirty="0">
                <a:solidFill>
                  <a:schemeClr val="bg1"/>
                </a:solidFill>
                <a:latin typeface="Calibri"/>
                <a:cs typeface="Calibri"/>
              </a:rPr>
              <a:t>i</a:t>
            </a:r>
            <a:r>
              <a:rPr sz="1200" spc="5" dirty="0">
                <a:solidFill>
                  <a:schemeClr val="bg1"/>
                </a:solidFill>
                <a:latin typeface="Calibri"/>
                <a:cs typeface="Calibri"/>
              </a:rPr>
              <a:t>s</a:t>
            </a:r>
            <a:r>
              <a:rPr sz="1200" dirty="0">
                <a:solidFill>
                  <a:schemeClr val="bg1"/>
                </a:solidFill>
                <a:latin typeface="Calibri"/>
                <a:cs typeface="Calibri"/>
              </a:rPr>
              <a:t>k	N</a:t>
            </a:r>
            <a:r>
              <a:rPr sz="1200" spc="-5" dirty="0">
                <a:solidFill>
                  <a:schemeClr val="bg1"/>
                </a:solidFill>
                <a:latin typeface="Calibri"/>
                <a:cs typeface="Calibri"/>
              </a:rPr>
              <a:t>I</a:t>
            </a:r>
            <a:r>
              <a:rPr sz="1200" dirty="0">
                <a:solidFill>
                  <a:schemeClr val="bg1"/>
                </a:solidFill>
                <a:latin typeface="Calibri"/>
                <a:cs typeface="Calibri"/>
              </a:rPr>
              <a:t>C</a:t>
            </a:r>
            <a:endParaRPr sz="1200">
              <a:solidFill>
                <a:schemeClr val="bg1"/>
              </a:solidFill>
              <a:latin typeface="Calibri"/>
              <a:cs typeface="Calibri"/>
            </a:endParaRPr>
          </a:p>
        </p:txBody>
      </p:sp>
      <p:sp>
        <p:nvSpPr>
          <p:cNvPr id="13" name="object 13"/>
          <p:cNvSpPr txBox="1"/>
          <p:nvPr/>
        </p:nvSpPr>
        <p:spPr>
          <a:xfrm>
            <a:off x="3856498" y="2400300"/>
            <a:ext cx="1365885" cy="197490"/>
          </a:xfrm>
          <a:prstGeom prst="rect">
            <a:avLst/>
          </a:prstGeom>
          <a:ln>
            <a:solidFill>
              <a:schemeClr val="bg1"/>
            </a:solidFill>
          </a:ln>
        </p:spPr>
        <p:txBody>
          <a:bodyPr vert="horz" wrap="square" lIns="0" tIns="12700" rIns="0" bIns="0" rtlCol="0">
            <a:spAutoFit/>
          </a:bodyPr>
          <a:lstStyle/>
          <a:p>
            <a:pPr>
              <a:lnSpc>
                <a:spcPct val="100000"/>
              </a:lnSpc>
              <a:spcBef>
                <a:spcPts val="100"/>
              </a:spcBef>
            </a:pPr>
            <a:r>
              <a:rPr sz="1200" b="1" spc="-10" dirty="0">
                <a:solidFill>
                  <a:schemeClr val="bg1"/>
                </a:solidFill>
                <a:latin typeface="Arial"/>
                <a:cs typeface="Arial"/>
              </a:rPr>
              <a:t>Physical</a:t>
            </a:r>
            <a:r>
              <a:rPr sz="1200" b="1" spc="-40" dirty="0">
                <a:solidFill>
                  <a:schemeClr val="bg1"/>
                </a:solidFill>
                <a:latin typeface="Arial"/>
                <a:cs typeface="Arial"/>
              </a:rPr>
              <a:t> </a:t>
            </a:r>
            <a:r>
              <a:rPr sz="1200" b="1" spc="-5" dirty="0">
                <a:solidFill>
                  <a:schemeClr val="bg1"/>
                </a:solidFill>
                <a:latin typeface="Arial"/>
                <a:cs typeface="Arial"/>
              </a:rPr>
              <a:t>Hardware</a:t>
            </a:r>
            <a:endParaRPr sz="1200">
              <a:solidFill>
                <a:schemeClr val="bg1"/>
              </a:solidFill>
              <a:latin typeface="Arial"/>
              <a:cs typeface="Arial"/>
            </a:endParaRPr>
          </a:p>
        </p:txBody>
      </p:sp>
      <p:pic>
        <p:nvPicPr>
          <p:cNvPr id="14" name="object 14"/>
          <p:cNvPicPr/>
          <p:nvPr/>
        </p:nvPicPr>
        <p:blipFill>
          <a:blip r:embed="rId7" cstate="print"/>
          <a:stretch>
            <a:fillRect/>
          </a:stretch>
        </p:blipFill>
        <p:spPr>
          <a:xfrm>
            <a:off x="6997336" y="3249647"/>
            <a:ext cx="996746" cy="996746"/>
          </a:xfrm>
          <a:prstGeom prst="rect">
            <a:avLst/>
          </a:prstGeom>
          <a:ln>
            <a:solidFill>
              <a:schemeClr val="bg1"/>
            </a:solidFill>
          </a:ln>
        </p:spPr>
      </p:pic>
      <p:pic>
        <p:nvPicPr>
          <p:cNvPr id="15" name="object 15"/>
          <p:cNvPicPr/>
          <p:nvPr/>
        </p:nvPicPr>
        <p:blipFill>
          <a:blip r:embed="rId8" cstate="print"/>
          <a:stretch>
            <a:fillRect/>
          </a:stretch>
        </p:blipFill>
        <p:spPr>
          <a:xfrm>
            <a:off x="6842537" y="1438341"/>
            <a:ext cx="1255485" cy="1255485"/>
          </a:xfrm>
          <a:prstGeom prst="rect">
            <a:avLst/>
          </a:prstGeom>
          <a:ln>
            <a:solidFill>
              <a:schemeClr val="bg1"/>
            </a:solidFill>
          </a:ln>
        </p:spPr>
      </p:pic>
      <p:sp>
        <p:nvSpPr>
          <p:cNvPr id="16" name="object 16"/>
          <p:cNvSpPr txBox="1"/>
          <p:nvPr/>
        </p:nvSpPr>
        <p:spPr>
          <a:xfrm>
            <a:off x="7233670" y="2730500"/>
            <a:ext cx="448945"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L</a:t>
            </a:r>
            <a:r>
              <a:rPr sz="1400" dirty="0">
                <a:solidFill>
                  <a:schemeClr val="bg1"/>
                </a:solidFill>
                <a:latin typeface="Arial"/>
                <a:cs typeface="Arial"/>
              </a:rPr>
              <a:t>i</a:t>
            </a:r>
            <a:r>
              <a:rPr sz="1400" spc="-5" dirty="0">
                <a:solidFill>
                  <a:schemeClr val="bg1"/>
                </a:solidFill>
                <a:latin typeface="Arial"/>
                <a:cs typeface="Arial"/>
              </a:rPr>
              <a:t>nux</a:t>
            </a:r>
            <a:endParaRPr sz="1400">
              <a:solidFill>
                <a:schemeClr val="bg1"/>
              </a:solidFill>
              <a:latin typeface="Arial"/>
              <a:cs typeface="Arial"/>
            </a:endParaRPr>
          </a:p>
        </p:txBody>
      </p:sp>
      <p:sp>
        <p:nvSpPr>
          <p:cNvPr id="17" name="object 17"/>
          <p:cNvSpPr txBox="1"/>
          <p:nvPr/>
        </p:nvSpPr>
        <p:spPr>
          <a:xfrm>
            <a:off x="7122646" y="4343400"/>
            <a:ext cx="746760" cy="441959"/>
          </a:xfrm>
          <a:prstGeom prst="rect">
            <a:avLst/>
          </a:prstGeom>
          <a:ln>
            <a:solidFill>
              <a:schemeClr val="bg1"/>
            </a:solidFill>
          </a:ln>
        </p:spPr>
        <p:txBody>
          <a:bodyPr vert="horz" wrap="square" lIns="0" tIns="27939" rIns="0" bIns="0" rtlCol="0">
            <a:spAutoFit/>
          </a:bodyPr>
          <a:lstStyle/>
          <a:p>
            <a:pPr marL="12700" marR="5080" indent="635">
              <a:lnSpc>
                <a:spcPts val="1600"/>
              </a:lnSpc>
              <a:spcBef>
                <a:spcPts val="219"/>
              </a:spcBef>
            </a:pPr>
            <a:r>
              <a:rPr sz="1400" spc="-5" dirty="0">
                <a:solidFill>
                  <a:schemeClr val="bg1"/>
                </a:solidFill>
                <a:latin typeface="Arial"/>
                <a:cs typeface="Arial"/>
              </a:rPr>
              <a:t>M</a:t>
            </a:r>
            <a:r>
              <a:rPr sz="1400" dirty="0">
                <a:solidFill>
                  <a:schemeClr val="bg1"/>
                </a:solidFill>
                <a:latin typeface="Arial"/>
                <a:cs typeface="Arial"/>
              </a:rPr>
              <a:t>ic</a:t>
            </a:r>
            <a:r>
              <a:rPr sz="1400" spc="-5" dirty="0">
                <a:solidFill>
                  <a:schemeClr val="bg1"/>
                </a:solidFill>
                <a:latin typeface="Arial"/>
                <a:cs typeface="Arial"/>
              </a:rPr>
              <a:t>ro</a:t>
            </a:r>
            <a:r>
              <a:rPr sz="1400" dirty="0">
                <a:solidFill>
                  <a:schemeClr val="bg1"/>
                </a:solidFill>
                <a:latin typeface="Arial"/>
                <a:cs typeface="Arial"/>
              </a:rPr>
              <a:t>s</a:t>
            </a:r>
            <a:r>
              <a:rPr sz="1400" spc="-5" dirty="0">
                <a:solidFill>
                  <a:schemeClr val="bg1"/>
                </a:solidFill>
                <a:latin typeface="Arial"/>
                <a:cs typeface="Arial"/>
              </a:rPr>
              <a:t>of</a:t>
            </a:r>
            <a:r>
              <a:rPr sz="1400" dirty="0">
                <a:solidFill>
                  <a:schemeClr val="bg1"/>
                </a:solidFill>
                <a:latin typeface="Arial"/>
                <a:cs typeface="Arial"/>
              </a:rPr>
              <a:t>t  Wi</a:t>
            </a:r>
            <a:r>
              <a:rPr sz="1400" spc="-5" dirty="0">
                <a:solidFill>
                  <a:schemeClr val="bg1"/>
                </a:solidFill>
                <a:latin typeface="Arial"/>
                <a:cs typeface="Arial"/>
              </a:rPr>
              <a:t>ndo</a:t>
            </a:r>
            <a:r>
              <a:rPr sz="1400" dirty="0">
                <a:solidFill>
                  <a:schemeClr val="bg1"/>
                </a:solidFill>
                <a:latin typeface="Arial"/>
                <a:cs typeface="Arial"/>
              </a:rPr>
              <a:t>ws</a:t>
            </a:r>
            <a:endParaRPr sz="1400">
              <a:solidFill>
                <a:schemeClr val="bg1"/>
              </a:solidFill>
              <a:latin typeface="Arial"/>
              <a:cs typeface="Arial"/>
            </a:endParaRPr>
          </a:p>
        </p:txBody>
      </p:sp>
      <p:sp>
        <p:nvSpPr>
          <p:cNvPr id="18" name="object 18"/>
          <p:cNvSpPr txBox="1"/>
          <p:nvPr/>
        </p:nvSpPr>
        <p:spPr>
          <a:xfrm>
            <a:off x="6128208" y="2616200"/>
            <a:ext cx="262890" cy="51308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3200" dirty="0">
                <a:solidFill>
                  <a:schemeClr val="bg1"/>
                </a:solidFill>
                <a:latin typeface="Arial"/>
                <a:cs typeface="Arial"/>
              </a:rPr>
              <a:t>+</a:t>
            </a:r>
            <a:endParaRPr sz="3200">
              <a:solidFill>
                <a:schemeClr val="bg1"/>
              </a:solidFill>
              <a:latin typeface="Arial"/>
              <a:cs typeface="Arial"/>
            </a:endParaRPr>
          </a:p>
        </p:txBody>
      </p:sp>
      <p:sp>
        <p:nvSpPr>
          <p:cNvPr id="19" name="object 19"/>
          <p:cNvSpPr txBox="1"/>
          <p:nvPr/>
        </p:nvSpPr>
        <p:spPr>
          <a:xfrm>
            <a:off x="2708348" y="2590800"/>
            <a:ext cx="262890" cy="51308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3200" dirty="0">
                <a:solidFill>
                  <a:schemeClr val="bg1"/>
                </a:solidFill>
                <a:latin typeface="Arial"/>
                <a:cs typeface="Arial"/>
              </a:rPr>
              <a:t>=</a:t>
            </a:r>
            <a:endParaRPr sz="3200">
              <a:solidFill>
                <a:schemeClr val="bg1"/>
              </a:solidFill>
              <a:latin typeface="Arial"/>
              <a:cs typeface="Arial"/>
            </a:endParaRPr>
          </a:p>
        </p:txBody>
      </p:sp>
      <p:sp>
        <p:nvSpPr>
          <p:cNvPr id="20" name="object 20"/>
          <p:cNvSpPr txBox="1"/>
          <p:nvPr/>
        </p:nvSpPr>
        <p:spPr>
          <a:xfrm>
            <a:off x="9257346" y="2743200"/>
            <a:ext cx="1431925" cy="2128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300" spc="-5" dirty="0">
                <a:solidFill>
                  <a:schemeClr val="bg1"/>
                </a:solidFill>
                <a:latin typeface="Arial"/>
                <a:cs typeface="Arial"/>
              </a:rPr>
              <a:t>Operating</a:t>
            </a:r>
            <a:r>
              <a:rPr sz="1300" spc="-25" dirty="0">
                <a:solidFill>
                  <a:schemeClr val="bg1"/>
                </a:solidFill>
                <a:latin typeface="Arial"/>
                <a:cs typeface="Arial"/>
              </a:rPr>
              <a:t> </a:t>
            </a:r>
            <a:r>
              <a:rPr sz="1300" spc="-5" dirty="0">
                <a:solidFill>
                  <a:schemeClr val="bg1"/>
                </a:solidFill>
                <a:latin typeface="Arial"/>
                <a:cs typeface="Arial"/>
              </a:rPr>
              <a:t>Systems</a:t>
            </a:r>
            <a:endParaRPr sz="1300">
              <a:solidFill>
                <a:schemeClr val="bg1"/>
              </a:solidFill>
              <a:latin typeface="Arial"/>
              <a:cs typeface="Arial"/>
            </a:endParaRPr>
          </a:p>
        </p:txBody>
      </p:sp>
      <p:sp>
        <p:nvSpPr>
          <p:cNvPr id="21" name="object 21"/>
          <p:cNvSpPr/>
          <p:nvPr/>
        </p:nvSpPr>
        <p:spPr>
          <a:xfrm>
            <a:off x="8242249" y="2531249"/>
            <a:ext cx="2529840" cy="875030"/>
          </a:xfrm>
          <a:custGeom>
            <a:avLst/>
            <a:gdLst/>
            <a:ahLst/>
            <a:cxnLst/>
            <a:rect l="l" t="t" r="r" b="b"/>
            <a:pathLst>
              <a:path w="2529840" h="875029">
                <a:moveTo>
                  <a:pt x="77584" y="7708"/>
                </a:moveTo>
                <a:lnTo>
                  <a:pt x="74587" y="1358"/>
                </a:lnTo>
                <a:lnTo>
                  <a:pt x="70815" y="0"/>
                </a:lnTo>
                <a:lnTo>
                  <a:pt x="0" y="33350"/>
                </a:lnTo>
                <a:lnTo>
                  <a:pt x="42456" y="99110"/>
                </a:lnTo>
                <a:lnTo>
                  <a:pt x="46393" y="99949"/>
                </a:lnTo>
                <a:lnTo>
                  <a:pt x="52285" y="96151"/>
                </a:lnTo>
                <a:lnTo>
                  <a:pt x="53124" y="92214"/>
                </a:lnTo>
                <a:lnTo>
                  <a:pt x="21539" y="43294"/>
                </a:lnTo>
                <a:lnTo>
                  <a:pt x="18542" y="38658"/>
                </a:lnTo>
                <a:lnTo>
                  <a:pt x="37147" y="29895"/>
                </a:lnTo>
                <a:lnTo>
                  <a:pt x="76225" y="11493"/>
                </a:lnTo>
                <a:lnTo>
                  <a:pt x="77584" y="7708"/>
                </a:lnTo>
                <a:close/>
              </a:path>
              <a:path w="2529840" h="875029">
                <a:moveTo>
                  <a:pt x="100647" y="55537"/>
                </a:moveTo>
                <a:lnTo>
                  <a:pt x="51803" y="41567"/>
                </a:lnTo>
                <a:lnTo>
                  <a:pt x="48310" y="53784"/>
                </a:lnTo>
                <a:lnTo>
                  <a:pt x="97155" y="67754"/>
                </a:lnTo>
                <a:lnTo>
                  <a:pt x="100647" y="55537"/>
                </a:lnTo>
                <a:close/>
              </a:path>
              <a:path w="2529840" h="875029">
                <a:moveTo>
                  <a:pt x="102400" y="866101"/>
                </a:moveTo>
                <a:lnTo>
                  <a:pt x="100368" y="862634"/>
                </a:lnTo>
                <a:lnTo>
                  <a:pt x="76860" y="856488"/>
                </a:lnTo>
                <a:lnTo>
                  <a:pt x="48018" y="848931"/>
                </a:lnTo>
                <a:lnTo>
                  <a:pt x="63017" y="841451"/>
                </a:lnTo>
                <a:lnTo>
                  <a:pt x="57340" y="830097"/>
                </a:lnTo>
                <a:lnTo>
                  <a:pt x="42354" y="837577"/>
                </a:lnTo>
                <a:lnTo>
                  <a:pt x="62877" y="787514"/>
                </a:lnTo>
                <a:lnTo>
                  <a:pt x="61328" y="783805"/>
                </a:lnTo>
                <a:lnTo>
                  <a:pt x="54838" y="781138"/>
                </a:lnTo>
                <a:lnTo>
                  <a:pt x="51130" y="782688"/>
                </a:lnTo>
                <a:lnTo>
                  <a:pt x="21437" y="855103"/>
                </a:lnTo>
                <a:lnTo>
                  <a:pt x="97155" y="874928"/>
                </a:lnTo>
                <a:lnTo>
                  <a:pt x="100622" y="872896"/>
                </a:lnTo>
                <a:lnTo>
                  <a:pt x="102400" y="866101"/>
                </a:lnTo>
                <a:close/>
              </a:path>
              <a:path w="2529840" h="875029">
                <a:moveTo>
                  <a:pt x="142557" y="801763"/>
                </a:moveTo>
                <a:lnTo>
                  <a:pt x="136893" y="790397"/>
                </a:lnTo>
                <a:lnTo>
                  <a:pt x="91440" y="813079"/>
                </a:lnTo>
                <a:lnTo>
                  <a:pt x="97104" y="824445"/>
                </a:lnTo>
                <a:lnTo>
                  <a:pt x="142557" y="801763"/>
                </a:lnTo>
                <a:close/>
              </a:path>
              <a:path w="2529840" h="875029">
                <a:moveTo>
                  <a:pt x="186118" y="79984"/>
                </a:moveTo>
                <a:lnTo>
                  <a:pt x="137274" y="66014"/>
                </a:lnTo>
                <a:lnTo>
                  <a:pt x="133781" y="78232"/>
                </a:lnTo>
                <a:lnTo>
                  <a:pt x="182626" y="92202"/>
                </a:lnTo>
                <a:lnTo>
                  <a:pt x="186118" y="79984"/>
                </a:lnTo>
                <a:close/>
              </a:path>
              <a:path w="2529840" h="875029">
                <a:moveTo>
                  <a:pt x="222110" y="762076"/>
                </a:moveTo>
                <a:lnTo>
                  <a:pt x="216433" y="750709"/>
                </a:lnTo>
                <a:lnTo>
                  <a:pt x="170980" y="773391"/>
                </a:lnTo>
                <a:lnTo>
                  <a:pt x="176657" y="784745"/>
                </a:lnTo>
                <a:lnTo>
                  <a:pt x="222110" y="762076"/>
                </a:lnTo>
                <a:close/>
              </a:path>
              <a:path w="2529840" h="875029">
                <a:moveTo>
                  <a:pt x="271589" y="104432"/>
                </a:moveTo>
                <a:lnTo>
                  <a:pt x="222745" y="90462"/>
                </a:lnTo>
                <a:lnTo>
                  <a:pt x="219252" y="102679"/>
                </a:lnTo>
                <a:lnTo>
                  <a:pt x="268097" y="116649"/>
                </a:lnTo>
                <a:lnTo>
                  <a:pt x="271589" y="104432"/>
                </a:lnTo>
                <a:close/>
              </a:path>
              <a:path w="2529840" h="875029">
                <a:moveTo>
                  <a:pt x="301650" y="722376"/>
                </a:moveTo>
                <a:lnTo>
                  <a:pt x="295986" y="711009"/>
                </a:lnTo>
                <a:lnTo>
                  <a:pt x="250532" y="733691"/>
                </a:lnTo>
                <a:lnTo>
                  <a:pt x="256197" y="745058"/>
                </a:lnTo>
                <a:lnTo>
                  <a:pt x="301650" y="722376"/>
                </a:lnTo>
                <a:close/>
              </a:path>
              <a:path w="2529840" h="875029">
                <a:moveTo>
                  <a:pt x="357060" y="128892"/>
                </a:moveTo>
                <a:lnTo>
                  <a:pt x="308216" y="114909"/>
                </a:lnTo>
                <a:lnTo>
                  <a:pt x="304723" y="127127"/>
                </a:lnTo>
                <a:lnTo>
                  <a:pt x="353568" y="141097"/>
                </a:lnTo>
                <a:lnTo>
                  <a:pt x="357060" y="128892"/>
                </a:lnTo>
                <a:close/>
              </a:path>
              <a:path w="2529840" h="875029">
                <a:moveTo>
                  <a:pt x="381203" y="682688"/>
                </a:moveTo>
                <a:lnTo>
                  <a:pt x="375526" y="671322"/>
                </a:lnTo>
                <a:lnTo>
                  <a:pt x="330073" y="694004"/>
                </a:lnTo>
                <a:lnTo>
                  <a:pt x="335749" y="705370"/>
                </a:lnTo>
                <a:lnTo>
                  <a:pt x="381203" y="682688"/>
                </a:lnTo>
                <a:close/>
              </a:path>
              <a:path w="2529840" h="875029">
                <a:moveTo>
                  <a:pt x="442531" y="153339"/>
                </a:moveTo>
                <a:lnTo>
                  <a:pt x="393687" y="139369"/>
                </a:lnTo>
                <a:lnTo>
                  <a:pt x="390194" y="151574"/>
                </a:lnTo>
                <a:lnTo>
                  <a:pt x="439039" y="165544"/>
                </a:lnTo>
                <a:lnTo>
                  <a:pt x="442531" y="153339"/>
                </a:lnTo>
                <a:close/>
              </a:path>
              <a:path w="2529840" h="875029">
                <a:moveTo>
                  <a:pt x="460743" y="642988"/>
                </a:moveTo>
                <a:lnTo>
                  <a:pt x="455079" y="631634"/>
                </a:lnTo>
                <a:lnTo>
                  <a:pt x="409625" y="654316"/>
                </a:lnTo>
                <a:lnTo>
                  <a:pt x="415290" y="665670"/>
                </a:lnTo>
                <a:lnTo>
                  <a:pt x="460743" y="642988"/>
                </a:lnTo>
                <a:close/>
              </a:path>
              <a:path w="2529840" h="875029">
                <a:moveTo>
                  <a:pt x="528002" y="177787"/>
                </a:moveTo>
                <a:lnTo>
                  <a:pt x="479158" y="163817"/>
                </a:lnTo>
                <a:lnTo>
                  <a:pt x="475665" y="176022"/>
                </a:lnTo>
                <a:lnTo>
                  <a:pt x="524510" y="189992"/>
                </a:lnTo>
                <a:lnTo>
                  <a:pt x="528002" y="177787"/>
                </a:lnTo>
                <a:close/>
              </a:path>
              <a:path w="2529840" h="875029">
                <a:moveTo>
                  <a:pt x="540296" y="603300"/>
                </a:moveTo>
                <a:lnTo>
                  <a:pt x="534619" y="591934"/>
                </a:lnTo>
                <a:lnTo>
                  <a:pt x="489165" y="614616"/>
                </a:lnTo>
                <a:lnTo>
                  <a:pt x="494842" y="625983"/>
                </a:lnTo>
                <a:lnTo>
                  <a:pt x="540296" y="603300"/>
                </a:lnTo>
                <a:close/>
              </a:path>
              <a:path w="2529840" h="875029">
                <a:moveTo>
                  <a:pt x="613473" y="202234"/>
                </a:moveTo>
                <a:lnTo>
                  <a:pt x="564629" y="188264"/>
                </a:lnTo>
                <a:lnTo>
                  <a:pt x="561136" y="200469"/>
                </a:lnTo>
                <a:lnTo>
                  <a:pt x="609981" y="214439"/>
                </a:lnTo>
                <a:lnTo>
                  <a:pt x="613473" y="202234"/>
                </a:lnTo>
                <a:close/>
              </a:path>
              <a:path w="2529840" h="875029">
                <a:moveTo>
                  <a:pt x="619836" y="563613"/>
                </a:moveTo>
                <a:lnTo>
                  <a:pt x="614172" y="552246"/>
                </a:lnTo>
                <a:lnTo>
                  <a:pt x="568718" y="574929"/>
                </a:lnTo>
                <a:lnTo>
                  <a:pt x="574382" y="586295"/>
                </a:lnTo>
                <a:lnTo>
                  <a:pt x="619836" y="563613"/>
                </a:lnTo>
                <a:close/>
              </a:path>
              <a:path w="2529840" h="875029">
                <a:moveTo>
                  <a:pt x="698944" y="226682"/>
                </a:moveTo>
                <a:lnTo>
                  <a:pt x="650100" y="212712"/>
                </a:lnTo>
                <a:lnTo>
                  <a:pt x="646607" y="224917"/>
                </a:lnTo>
                <a:lnTo>
                  <a:pt x="695452" y="238887"/>
                </a:lnTo>
                <a:lnTo>
                  <a:pt x="698944" y="226682"/>
                </a:lnTo>
                <a:close/>
              </a:path>
              <a:path w="2529840" h="875029">
                <a:moveTo>
                  <a:pt x="699389" y="523913"/>
                </a:moveTo>
                <a:lnTo>
                  <a:pt x="693724" y="512559"/>
                </a:lnTo>
                <a:lnTo>
                  <a:pt x="648258" y="535241"/>
                </a:lnTo>
                <a:lnTo>
                  <a:pt x="653935" y="546595"/>
                </a:lnTo>
                <a:lnTo>
                  <a:pt x="699389" y="523913"/>
                </a:lnTo>
                <a:close/>
              </a:path>
              <a:path w="2529840" h="875029">
                <a:moveTo>
                  <a:pt x="778941" y="484225"/>
                </a:moveTo>
                <a:lnTo>
                  <a:pt x="773264" y="472859"/>
                </a:lnTo>
                <a:lnTo>
                  <a:pt x="727811" y="495541"/>
                </a:lnTo>
                <a:lnTo>
                  <a:pt x="733475" y="506907"/>
                </a:lnTo>
                <a:lnTo>
                  <a:pt x="778941" y="484225"/>
                </a:lnTo>
                <a:close/>
              </a:path>
              <a:path w="2529840" h="875029">
                <a:moveTo>
                  <a:pt x="784415" y="251129"/>
                </a:moveTo>
                <a:lnTo>
                  <a:pt x="735584" y="237159"/>
                </a:lnTo>
                <a:lnTo>
                  <a:pt x="732091" y="249377"/>
                </a:lnTo>
                <a:lnTo>
                  <a:pt x="780923" y="263347"/>
                </a:lnTo>
                <a:lnTo>
                  <a:pt x="784415" y="251129"/>
                </a:lnTo>
                <a:close/>
              </a:path>
              <a:path w="2529840" h="875029">
                <a:moveTo>
                  <a:pt x="858481" y="444538"/>
                </a:moveTo>
                <a:lnTo>
                  <a:pt x="852817" y="433171"/>
                </a:lnTo>
                <a:lnTo>
                  <a:pt x="807351" y="455853"/>
                </a:lnTo>
                <a:lnTo>
                  <a:pt x="813028" y="467220"/>
                </a:lnTo>
                <a:lnTo>
                  <a:pt x="858481" y="444538"/>
                </a:lnTo>
                <a:close/>
              </a:path>
              <a:path w="2529840" h="875029">
                <a:moveTo>
                  <a:pt x="869886" y="275577"/>
                </a:moveTo>
                <a:lnTo>
                  <a:pt x="821055" y="261607"/>
                </a:lnTo>
                <a:lnTo>
                  <a:pt x="817562" y="273824"/>
                </a:lnTo>
                <a:lnTo>
                  <a:pt x="866394" y="287794"/>
                </a:lnTo>
                <a:lnTo>
                  <a:pt x="869886" y="275577"/>
                </a:lnTo>
                <a:close/>
              </a:path>
              <a:path w="2529840" h="875029">
                <a:moveTo>
                  <a:pt x="938034" y="404837"/>
                </a:moveTo>
                <a:lnTo>
                  <a:pt x="932357" y="393484"/>
                </a:lnTo>
                <a:lnTo>
                  <a:pt x="886904" y="416153"/>
                </a:lnTo>
                <a:lnTo>
                  <a:pt x="892581" y="427520"/>
                </a:lnTo>
                <a:lnTo>
                  <a:pt x="938034" y="404837"/>
                </a:lnTo>
                <a:close/>
              </a:path>
              <a:path w="2529840" h="875029">
                <a:moveTo>
                  <a:pt x="961961" y="363905"/>
                </a:moveTo>
                <a:lnTo>
                  <a:pt x="949261" y="363905"/>
                </a:lnTo>
                <a:lnTo>
                  <a:pt x="949261" y="414705"/>
                </a:lnTo>
                <a:lnTo>
                  <a:pt x="961961" y="414705"/>
                </a:lnTo>
                <a:lnTo>
                  <a:pt x="961961" y="363905"/>
                </a:lnTo>
                <a:close/>
              </a:path>
              <a:path w="2529840" h="875029">
                <a:moveTo>
                  <a:pt x="961961" y="275005"/>
                </a:moveTo>
                <a:lnTo>
                  <a:pt x="949261" y="275005"/>
                </a:lnTo>
                <a:lnTo>
                  <a:pt x="949261" y="298284"/>
                </a:lnTo>
                <a:lnTo>
                  <a:pt x="906526" y="286054"/>
                </a:lnTo>
                <a:lnTo>
                  <a:pt x="903033" y="298272"/>
                </a:lnTo>
                <a:lnTo>
                  <a:pt x="949261" y="311505"/>
                </a:lnTo>
                <a:lnTo>
                  <a:pt x="949261" y="325805"/>
                </a:lnTo>
                <a:lnTo>
                  <a:pt x="961961" y="325805"/>
                </a:lnTo>
                <a:lnTo>
                  <a:pt x="961961" y="275005"/>
                </a:lnTo>
                <a:close/>
              </a:path>
              <a:path w="2529840" h="875029">
                <a:moveTo>
                  <a:pt x="961961" y="186105"/>
                </a:moveTo>
                <a:lnTo>
                  <a:pt x="949261" y="186105"/>
                </a:lnTo>
                <a:lnTo>
                  <a:pt x="949261" y="236905"/>
                </a:lnTo>
                <a:lnTo>
                  <a:pt x="961961" y="236905"/>
                </a:lnTo>
                <a:lnTo>
                  <a:pt x="961961" y="186105"/>
                </a:lnTo>
                <a:close/>
              </a:path>
              <a:path w="2529840" h="875029">
                <a:moveTo>
                  <a:pt x="993686" y="497255"/>
                </a:moveTo>
                <a:lnTo>
                  <a:pt x="961961" y="497255"/>
                </a:lnTo>
                <a:lnTo>
                  <a:pt x="961961" y="452805"/>
                </a:lnTo>
                <a:lnTo>
                  <a:pt x="949261" y="452805"/>
                </a:lnTo>
                <a:lnTo>
                  <a:pt x="949261" y="503605"/>
                </a:lnTo>
                <a:lnTo>
                  <a:pt x="955611" y="503605"/>
                </a:lnTo>
                <a:lnTo>
                  <a:pt x="955611" y="509955"/>
                </a:lnTo>
                <a:lnTo>
                  <a:pt x="993686" y="509955"/>
                </a:lnTo>
                <a:lnTo>
                  <a:pt x="993686" y="503605"/>
                </a:lnTo>
                <a:lnTo>
                  <a:pt x="993686" y="497255"/>
                </a:lnTo>
                <a:close/>
              </a:path>
              <a:path w="2529840" h="875029">
                <a:moveTo>
                  <a:pt x="999045" y="134302"/>
                </a:moveTo>
                <a:lnTo>
                  <a:pt x="949261" y="134302"/>
                </a:lnTo>
                <a:lnTo>
                  <a:pt x="949261" y="148005"/>
                </a:lnTo>
                <a:lnTo>
                  <a:pt x="961961" y="148005"/>
                </a:lnTo>
                <a:lnTo>
                  <a:pt x="961961" y="147002"/>
                </a:lnTo>
                <a:lnTo>
                  <a:pt x="999045" y="147002"/>
                </a:lnTo>
                <a:lnTo>
                  <a:pt x="999045" y="140652"/>
                </a:lnTo>
                <a:lnTo>
                  <a:pt x="999045" y="134302"/>
                </a:lnTo>
                <a:close/>
              </a:path>
              <a:path w="2529840" h="875029">
                <a:moveTo>
                  <a:pt x="1082586" y="497255"/>
                </a:moveTo>
                <a:lnTo>
                  <a:pt x="1031786" y="497255"/>
                </a:lnTo>
                <a:lnTo>
                  <a:pt x="1031786" y="509955"/>
                </a:lnTo>
                <a:lnTo>
                  <a:pt x="1082586" y="509955"/>
                </a:lnTo>
                <a:lnTo>
                  <a:pt x="1082586" y="497255"/>
                </a:lnTo>
                <a:close/>
              </a:path>
              <a:path w="2529840" h="875029">
                <a:moveTo>
                  <a:pt x="1087945" y="134302"/>
                </a:moveTo>
                <a:lnTo>
                  <a:pt x="1037145" y="134302"/>
                </a:lnTo>
                <a:lnTo>
                  <a:pt x="1037145" y="147002"/>
                </a:lnTo>
                <a:lnTo>
                  <a:pt x="1087945" y="147002"/>
                </a:lnTo>
                <a:lnTo>
                  <a:pt x="1087945" y="134302"/>
                </a:lnTo>
                <a:close/>
              </a:path>
              <a:path w="2529840" h="875029">
                <a:moveTo>
                  <a:pt x="1171486" y="497255"/>
                </a:moveTo>
                <a:lnTo>
                  <a:pt x="1120686" y="497255"/>
                </a:lnTo>
                <a:lnTo>
                  <a:pt x="1120686" y="509955"/>
                </a:lnTo>
                <a:lnTo>
                  <a:pt x="1171486" y="509955"/>
                </a:lnTo>
                <a:lnTo>
                  <a:pt x="1171486" y="497255"/>
                </a:lnTo>
                <a:close/>
              </a:path>
              <a:path w="2529840" h="875029">
                <a:moveTo>
                  <a:pt x="1176845" y="134302"/>
                </a:moveTo>
                <a:lnTo>
                  <a:pt x="1126045" y="134302"/>
                </a:lnTo>
                <a:lnTo>
                  <a:pt x="1126045" y="147002"/>
                </a:lnTo>
                <a:lnTo>
                  <a:pt x="1176845" y="147002"/>
                </a:lnTo>
                <a:lnTo>
                  <a:pt x="1176845" y="134302"/>
                </a:lnTo>
                <a:close/>
              </a:path>
              <a:path w="2529840" h="875029">
                <a:moveTo>
                  <a:pt x="1260386" y="497255"/>
                </a:moveTo>
                <a:lnTo>
                  <a:pt x="1209586" y="497255"/>
                </a:lnTo>
                <a:lnTo>
                  <a:pt x="1209586" y="509955"/>
                </a:lnTo>
                <a:lnTo>
                  <a:pt x="1260386" y="509955"/>
                </a:lnTo>
                <a:lnTo>
                  <a:pt x="1260386" y="497255"/>
                </a:lnTo>
                <a:close/>
              </a:path>
              <a:path w="2529840" h="875029">
                <a:moveTo>
                  <a:pt x="1265745" y="134302"/>
                </a:moveTo>
                <a:lnTo>
                  <a:pt x="1214945" y="134302"/>
                </a:lnTo>
                <a:lnTo>
                  <a:pt x="1214945" y="147002"/>
                </a:lnTo>
                <a:lnTo>
                  <a:pt x="1265745" y="147002"/>
                </a:lnTo>
                <a:lnTo>
                  <a:pt x="1265745" y="134302"/>
                </a:lnTo>
                <a:close/>
              </a:path>
              <a:path w="2529840" h="875029">
                <a:moveTo>
                  <a:pt x="1349286" y="497255"/>
                </a:moveTo>
                <a:lnTo>
                  <a:pt x="1298486" y="497255"/>
                </a:lnTo>
                <a:lnTo>
                  <a:pt x="1298486" y="509955"/>
                </a:lnTo>
                <a:lnTo>
                  <a:pt x="1349286" y="509955"/>
                </a:lnTo>
                <a:lnTo>
                  <a:pt x="1349286" y="497255"/>
                </a:lnTo>
                <a:close/>
              </a:path>
              <a:path w="2529840" h="875029">
                <a:moveTo>
                  <a:pt x="1354645" y="134302"/>
                </a:moveTo>
                <a:lnTo>
                  <a:pt x="1303845" y="134302"/>
                </a:lnTo>
                <a:lnTo>
                  <a:pt x="1303845" y="147002"/>
                </a:lnTo>
                <a:lnTo>
                  <a:pt x="1354645" y="147002"/>
                </a:lnTo>
                <a:lnTo>
                  <a:pt x="1354645" y="134302"/>
                </a:lnTo>
                <a:close/>
              </a:path>
              <a:path w="2529840" h="875029">
                <a:moveTo>
                  <a:pt x="1438186" y="497255"/>
                </a:moveTo>
                <a:lnTo>
                  <a:pt x="1387386" y="497255"/>
                </a:lnTo>
                <a:lnTo>
                  <a:pt x="1387386" y="509955"/>
                </a:lnTo>
                <a:lnTo>
                  <a:pt x="1438186" y="509955"/>
                </a:lnTo>
                <a:lnTo>
                  <a:pt x="1438186" y="497255"/>
                </a:lnTo>
                <a:close/>
              </a:path>
              <a:path w="2529840" h="875029">
                <a:moveTo>
                  <a:pt x="1443545" y="134302"/>
                </a:moveTo>
                <a:lnTo>
                  <a:pt x="1392745" y="134302"/>
                </a:lnTo>
                <a:lnTo>
                  <a:pt x="1392745" y="147002"/>
                </a:lnTo>
                <a:lnTo>
                  <a:pt x="1443545" y="147002"/>
                </a:lnTo>
                <a:lnTo>
                  <a:pt x="1443545" y="134302"/>
                </a:lnTo>
                <a:close/>
              </a:path>
              <a:path w="2529840" h="875029">
                <a:moveTo>
                  <a:pt x="1527086" y="497255"/>
                </a:moveTo>
                <a:lnTo>
                  <a:pt x="1476286" y="497255"/>
                </a:lnTo>
                <a:lnTo>
                  <a:pt x="1476286" y="509955"/>
                </a:lnTo>
                <a:lnTo>
                  <a:pt x="1527086" y="509955"/>
                </a:lnTo>
                <a:lnTo>
                  <a:pt x="1527086" y="497255"/>
                </a:lnTo>
                <a:close/>
              </a:path>
              <a:path w="2529840" h="875029">
                <a:moveTo>
                  <a:pt x="1532445" y="134302"/>
                </a:moveTo>
                <a:lnTo>
                  <a:pt x="1481645" y="134302"/>
                </a:lnTo>
                <a:lnTo>
                  <a:pt x="1481645" y="147002"/>
                </a:lnTo>
                <a:lnTo>
                  <a:pt x="1532445" y="147002"/>
                </a:lnTo>
                <a:lnTo>
                  <a:pt x="1532445" y="134302"/>
                </a:lnTo>
                <a:close/>
              </a:path>
              <a:path w="2529840" h="875029">
                <a:moveTo>
                  <a:pt x="1615986" y="497255"/>
                </a:moveTo>
                <a:lnTo>
                  <a:pt x="1565186" y="497255"/>
                </a:lnTo>
                <a:lnTo>
                  <a:pt x="1565186" y="509955"/>
                </a:lnTo>
                <a:lnTo>
                  <a:pt x="1615986" y="509955"/>
                </a:lnTo>
                <a:lnTo>
                  <a:pt x="1615986" y="497255"/>
                </a:lnTo>
                <a:close/>
              </a:path>
              <a:path w="2529840" h="875029">
                <a:moveTo>
                  <a:pt x="1621345" y="134302"/>
                </a:moveTo>
                <a:lnTo>
                  <a:pt x="1570545" y="134302"/>
                </a:lnTo>
                <a:lnTo>
                  <a:pt x="1570545" y="147002"/>
                </a:lnTo>
                <a:lnTo>
                  <a:pt x="1621345" y="147002"/>
                </a:lnTo>
                <a:lnTo>
                  <a:pt x="1621345" y="134302"/>
                </a:lnTo>
                <a:close/>
              </a:path>
              <a:path w="2529840" h="875029">
                <a:moveTo>
                  <a:pt x="1704886" y="497255"/>
                </a:moveTo>
                <a:lnTo>
                  <a:pt x="1654086" y="497255"/>
                </a:lnTo>
                <a:lnTo>
                  <a:pt x="1654086" y="509955"/>
                </a:lnTo>
                <a:lnTo>
                  <a:pt x="1704886" y="509955"/>
                </a:lnTo>
                <a:lnTo>
                  <a:pt x="1704886" y="497255"/>
                </a:lnTo>
                <a:close/>
              </a:path>
              <a:path w="2529840" h="875029">
                <a:moveTo>
                  <a:pt x="1710245" y="134302"/>
                </a:moveTo>
                <a:lnTo>
                  <a:pt x="1659445" y="134302"/>
                </a:lnTo>
                <a:lnTo>
                  <a:pt x="1659445" y="147002"/>
                </a:lnTo>
                <a:lnTo>
                  <a:pt x="1710245" y="147002"/>
                </a:lnTo>
                <a:lnTo>
                  <a:pt x="1710245" y="134302"/>
                </a:lnTo>
                <a:close/>
              </a:path>
              <a:path w="2529840" h="875029">
                <a:moveTo>
                  <a:pt x="1793786" y="497255"/>
                </a:moveTo>
                <a:lnTo>
                  <a:pt x="1742986" y="497255"/>
                </a:lnTo>
                <a:lnTo>
                  <a:pt x="1742986" y="509955"/>
                </a:lnTo>
                <a:lnTo>
                  <a:pt x="1793786" y="509955"/>
                </a:lnTo>
                <a:lnTo>
                  <a:pt x="1793786" y="497255"/>
                </a:lnTo>
                <a:close/>
              </a:path>
              <a:path w="2529840" h="875029">
                <a:moveTo>
                  <a:pt x="1799145" y="134302"/>
                </a:moveTo>
                <a:lnTo>
                  <a:pt x="1748345" y="134302"/>
                </a:lnTo>
                <a:lnTo>
                  <a:pt x="1748345" y="147002"/>
                </a:lnTo>
                <a:lnTo>
                  <a:pt x="1799145" y="147002"/>
                </a:lnTo>
                <a:lnTo>
                  <a:pt x="1799145" y="134302"/>
                </a:lnTo>
                <a:close/>
              </a:path>
              <a:path w="2529840" h="875029">
                <a:moveTo>
                  <a:pt x="1882686" y="497255"/>
                </a:moveTo>
                <a:lnTo>
                  <a:pt x="1831886" y="497255"/>
                </a:lnTo>
                <a:lnTo>
                  <a:pt x="1831886" y="509955"/>
                </a:lnTo>
                <a:lnTo>
                  <a:pt x="1882686" y="509955"/>
                </a:lnTo>
                <a:lnTo>
                  <a:pt x="1882686" y="497255"/>
                </a:lnTo>
                <a:close/>
              </a:path>
              <a:path w="2529840" h="875029">
                <a:moveTo>
                  <a:pt x="1888045" y="134302"/>
                </a:moveTo>
                <a:lnTo>
                  <a:pt x="1837245" y="134302"/>
                </a:lnTo>
                <a:lnTo>
                  <a:pt x="1837245" y="147002"/>
                </a:lnTo>
                <a:lnTo>
                  <a:pt x="1888045" y="147002"/>
                </a:lnTo>
                <a:lnTo>
                  <a:pt x="1888045" y="134302"/>
                </a:lnTo>
                <a:close/>
              </a:path>
              <a:path w="2529840" h="875029">
                <a:moveTo>
                  <a:pt x="1971586" y="497255"/>
                </a:moveTo>
                <a:lnTo>
                  <a:pt x="1920786" y="497255"/>
                </a:lnTo>
                <a:lnTo>
                  <a:pt x="1920786" y="509955"/>
                </a:lnTo>
                <a:lnTo>
                  <a:pt x="1971586" y="509955"/>
                </a:lnTo>
                <a:lnTo>
                  <a:pt x="1971586" y="497255"/>
                </a:lnTo>
                <a:close/>
              </a:path>
              <a:path w="2529840" h="875029">
                <a:moveTo>
                  <a:pt x="1976945" y="134302"/>
                </a:moveTo>
                <a:lnTo>
                  <a:pt x="1926145" y="134302"/>
                </a:lnTo>
                <a:lnTo>
                  <a:pt x="1926145" y="147002"/>
                </a:lnTo>
                <a:lnTo>
                  <a:pt x="1976945" y="147002"/>
                </a:lnTo>
                <a:lnTo>
                  <a:pt x="1976945" y="134302"/>
                </a:lnTo>
                <a:close/>
              </a:path>
              <a:path w="2529840" h="875029">
                <a:moveTo>
                  <a:pt x="2060486" y="497255"/>
                </a:moveTo>
                <a:lnTo>
                  <a:pt x="2009686" y="497255"/>
                </a:lnTo>
                <a:lnTo>
                  <a:pt x="2009686" y="509955"/>
                </a:lnTo>
                <a:lnTo>
                  <a:pt x="2060486" y="509955"/>
                </a:lnTo>
                <a:lnTo>
                  <a:pt x="2060486" y="497255"/>
                </a:lnTo>
                <a:close/>
              </a:path>
              <a:path w="2529840" h="875029">
                <a:moveTo>
                  <a:pt x="2065845" y="134302"/>
                </a:moveTo>
                <a:lnTo>
                  <a:pt x="2015045" y="134302"/>
                </a:lnTo>
                <a:lnTo>
                  <a:pt x="2015045" y="147002"/>
                </a:lnTo>
                <a:lnTo>
                  <a:pt x="2065845" y="147002"/>
                </a:lnTo>
                <a:lnTo>
                  <a:pt x="2065845" y="134302"/>
                </a:lnTo>
                <a:close/>
              </a:path>
              <a:path w="2529840" h="875029">
                <a:moveTo>
                  <a:pt x="2149386" y="497255"/>
                </a:moveTo>
                <a:lnTo>
                  <a:pt x="2098586" y="497255"/>
                </a:lnTo>
                <a:lnTo>
                  <a:pt x="2098586" y="509955"/>
                </a:lnTo>
                <a:lnTo>
                  <a:pt x="2149386" y="509955"/>
                </a:lnTo>
                <a:lnTo>
                  <a:pt x="2149386" y="497255"/>
                </a:lnTo>
                <a:close/>
              </a:path>
              <a:path w="2529840" h="875029">
                <a:moveTo>
                  <a:pt x="2154745" y="134302"/>
                </a:moveTo>
                <a:lnTo>
                  <a:pt x="2103945" y="134302"/>
                </a:lnTo>
                <a:lnTo>
                  <a:pt x="2103945" y="147002"/>
                </a:lnTo>
                <a:lnTo>
                  <a:pt x="2154745" y="147002"/>
                </a:lnTo>
                <a:lnTo>
                  <a:pt x="2154745" y="134302"/>
                </a:lnTo>
                <a:close/>
              </a:path>
              <a:path w="2529840" h="875029">
                <a:moveTo>
                  <a:pt x="2238286" y="497255"/>
                </a:moveTo>
                <a:lnTo>
                  <a:pt x="2187486" y="497255"/>
                </a:lnTo>
                <a:lnTo>
                  <a:pt x="2187486" y="509955"/>
                </a:lnTo>
                <a:lnTo>
                  <a:pt x="2238286" y="509955"/>
                </a:lnTo>
                <a:lnTo>
                  <a:pt x="2238286" y="497255"/>
                </a:lnTo>
                <a:close/>
              </a:path>
              <a:path w="2529840" h="875029">
                <a:moveTo>
                  <a:pt x="2243645" y="134302"/>
                </a:moveTo>
                <a:lnTo>
                  <a:pt x="2192845" y="134302"/>
                </a:lnTo>
                <a:lnTo>
                  <a:pt x="2192845" y="147002"/>
                </a:lnTo>
                <a:lnTo>
                  <a:pt x="2243645" y="147002"/>
                </a:lnTo>
                <a:lnTo>
                  <a:pt x="2243645" y="134302"/>
                </a:lnTo>
                <a:close/>
              </a:path>
              <a:path w="2529840" h="875029">
                <a:moveTo>
                  <a:pt x="2327186" y="497255"/>
                </a:moveTo>
                <a:lnTo>
                  <a:pt x="2276386" y="497255"/>
                </a:lnTo>
                <a:lnTo>
                  <a:pt x="2276386" y="509955"/>
                </a:lnTo>
                <a:lnTo>
                  <a:pt x="2327186" y="509955"/>
                </a:lnTo>
                <a:lnTo>
                  <a:pt x="2327186" y="497255"/>
                </a:lnTo>
                <a:close/>
              </a:path>
              <a:path w="2529840" h="875029">
                <a:moveTo>
                  <a:pt x="2332545" y="134302"/>
                </a:moveTo>
                <a:lnTo>
                  <a:pt x="2281745" y="134302"/>
                </a:lnTo>
                <a:lnTo>
                  <a:pt x="2281745" y="147002"/>
                </a:lnTo>
                <a:lnTo>
                  <a:pt x="2332545" y="147002"/>
                </a:lnTo>
                <a:lnTo>
                  <a:pt x="2332545" y="134302"/>
                </a:lnTo>
                <a:close/>
              </a:path>
              <a:path w="2529840" h="875029">
                <a:moveTo>
                  <a:pt x="2416086" y="497255"/>
                </a:moveTo>
                <a:lnTo>
                  <a:pt x="2365286" y="497255"/>
                </a:lnTo>
                <a:lnTo>
                  <a:pt x="2365286" y="509955"/>
                </a:lnTo>
                <a:lnTo>
                  <a:pt x="2416086" y="509955"/>
                </a:lnTo>
                <a:lnTo>
                  <a:pt x="2416086" y="497255"/>
                </a:lnTo>
                <a:close/>
              </a:path>
              <a:path w="2529840" h="875029">
                <a:moveTo>
                  <a:pt x="2421445" y="134302"/>
                </a:moveTo>
                <a:lnTo>
                  <a:pt x="2370645" y="134302"/>
                </a:lnTo>
                <a:lnTo>
                  <a:pt x="2370645" y="147002"/>
                </a:lnTo>
                <a:lnTo>
                  <a:pt x="2421445" y="147002"/>
                </a:lnTo>
                <a:lnTo>
                  <a:pt x="2421445" y="134302"/>
                </a:lnTo>
                <a:close/>
              </a:path>
              <a:path w="2529840" h="875029">
                <a:moveTo>
                  <a:pt x="2504986" y="497255"/>
                </a:moveTo>
                <a:lnTo>
                  <a:pt x="2454186" y="497255"/>
                </a:lnTo>
                <a:lnTo>
                  <a:pt x="2454186" y="509955"/>
                </a:lnTo>
                <a:lnTo>
                  <a:pt x="2504986" y="509955"/>
                </a:lnTo>
                <a:lnTo>
                  <a:pt x="2504986" y="497255"/>
                </a:lnTo>
                <a:close/>
              </a:path>
              <a:path w="2529840" h="875029">
                <a:moveTo>
                  <a:pt x="2510345" y="134302"/>
                </a:moveTo>
                <a:lnTo>
                  <a:pt x="2459545" y="134302"/>
                </a:lnTo>
                <a:lnTo>
                  <a:pt x="2459545" y="147002"/>
                </a:lnTo>
                <a:lnTo>
                  <a:pt x="2510345" y="147002"/>
                </a:lnTo>
                <a:lnTo>
                  <a:pt x="2510345" y="134302"/>
                </a:lnTo>
                <a:close/>
              </a:path>
              <a:path w="2529840" h="875029">
                <a:moveTo>
                  <a:pt x="2529382" y="432765"/>
                </a:moveTo>
                <a:lnTo>
                  <a:pt x="2516682" y="432765"/>
                </a:lnTo>
                <a:lnTo>
                  <a:pt x="2516682" y="483565"/>
                </a:lnTo>
                <a:lnTo>
                  <a:pt x="2529382" y="483565"/>
                </a:lnTo>
                <a:lnTo>
                  <a:pt x="2529382" y="432765"/>
                </a:lnTo>
                <a:close/>
              </a:path>
              <a:path w="2529840" h="875029">
                <a:moveTo>
                  <a:pt x="2529382" y="343865"/>
                </a:moveTo>
                <a:lnTo>
                  <a:pt x="2516682" y="343865"/>
                </a:lnTo>
                <a:lnTo>
                  <a:pt x="2516682" y="394665"/>
                </a:lnTo>
                <a:lnTo>
                  <a:pt x="2529382" y="394665"/>
                </a:lnTo>
                <a:lnTo>
                  <a:pt x="2529382" y="343865"/>
                </a:lnTo>
                <a:close/>
              </a:path>
              <a:path w="2529840" h="875029">
                <a:moveTo>
                  <a:pt x="2529382" y="254965"/>
                </a:moveTo>
                <a:lnTo>
                  <a:pt x="2516682" y="254965"/>
                </a:lnTo>
                <a:lnTo>
                  <a:pt x="2516682" y="305765"/>
                </a:lnTo>
                <a:lnTo>
                  <a:pt x="2529382" y="305765"/>
                </a:lnTo>
                <a:lnTo>
                  <a:pt x="2529382" y="254965"/>
                </a:lnTo>
                <a:close/>
              </a:path>
              <a:path w="2529840" h="875029">
                <a:moveTo>
                  <a:pt x="2529382" y="166065"/>
                </a:moveTo>
                <a:lnTo>
                  <a:pt x="2516682" y="166065"/>
                </a:lnTo>
                <a:lnTo>
                  <a:pt x="2516682" y="216865"/>
                </a:lnTo>
                <a:lnTo>
                  <a:pt x="2529382" y="216865"/>
                </a:lnTo>
                <a:lnTo>
                  <a:pt x="2529382" y="166065"/>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spTree>
    <p:extLst>
      <p:ext uri="{BB962C8B-B14F-4D97-AF65-F5344CB8AC3E}">
        <p14:creationId xmlns:p14="http://schemas.microsoft.com/office/powerpoint/2010/main" val="2838493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Server Virtualization? - Atlantic.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817" y="110531"/>
            <a:ext cx="6406640" cy="607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575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57" y="144834"/>
            <a:ext cx="10863385" cy="1019175"/>
          </a:xfrm>
        </p:spPr>
        <p:txBody>
          <a:bodyPr/>
          <a:lstStyle/>
          <a:p>
            <a:r>
              <a:rPr lang="en-US" dirty="0"/>
              <a:t>Virtualization</a:t>
            </a:r>
            <a:endParaRPr lang="en-IN" dirty="0"/>
          </a:p>
        </p:txBody>
      </p:sp>
      <p:sp>
        <p:nvSpPr>
          <p:cNvPr id="3" name="Content Placeholder 2"/>
          <p:cNvSpPr>
            <a:spLocks noGrp="1"/>
          </p:cNvSpPr>
          <p:nvPr>
            <p:ph sz="half" idx="1"/>
          </p:nvPr>
        </p:nvSpPr>
        <p:spPr>
          <a:xfrm>
            <a:off x="648680" y="1333918"/>
            <a:ext cx="11178230" cy="4038600"/>
          </a:xfrm>
        </p:spPr>
        <p:txBody>
          <a:bodyPr>
            <a:normAutofit fontScale="92500" lnSpcReduction="10000"/>
          </a:bodyPr>
          <a:lstStyle/>
          <a:p>
            <a:r>
              <a:rPr lang="en-US" sz="2000" dirty="0"/>
              <a:t>Virtualization is the process of running a virtual instance of a computer system in a layer abstracted from the actual hardware. Most commonly, it refers to running multiple operating systems on a computer system simultaneously. To the applications running on top of the virtualized machine, it can appear as if they are on their own dedicated machine, where the operating system, libraries, and other programs are unique to the guest virtualized system and unconnected to the host operating system which sits below it.</a:t>
            </a:r>
          </a:p>
          <a:p>
            <a:r>
              <a:rPr lang="en-US" sz="2000" b="1" dirty="0"/>
              <a:t>Types</a:t>
            </a:r>
          </a:p>
          <a:p>
            <a:pPr marL="342900" indent="-342900">
              <a:buClrTx/>
              <a:buFont typeface="Arial" panose="020B0604020202020204" pitchFamily="34" charset="0"/>
              <a:buChar char="•"/>
            </a:pPr>
            <a:r>
              <a:rPr lang="en-US" sz="2000" dirty="0"/>
              <a:t>Desktop Virtualization</a:t>
            </a:r>
          </a:p>
          <a:p>
            <a:pPr marL="342900" indent="-342900">
              <a:buClrTx/>
              <a:buFont typeface="Arial" panose="020B0604020202020204" pitchFamily="34" charset="0"/>
              <a:buChar char="•"/>
            </a:pPr>
            <a:r>
              <a:rPr lang="en-US" sz="2000" dirty="0"/>
              <a:t>Application Virtualization</a:t>
            </a:r>
          </a:p>
          <a:p>
            <a:pPr marL="342900" indent="-342900">
              <a:buClrTx/>
              <a:buFont typeface="Arial" panose="020B0604020202020204" pitchFamily="34" charset="0"/>
              <a:buChar char="•"/>
            </a:pPr>
            <a:r>
              <a:rPr lang="en-US" sz="2000" dirty="0"/>
              <a:t>Server Virtualization</a:t>
            </a:r>
          </a:p>
          <a:p>
            <a:pPr marL="342900" indent="-342900">
              <a:buClrTx/>
              <a:buFont typeface="Arial" panose="020B0604020202020204" pitchFamily="34" charset="0"/>
              <a:buChar char="•"/>
            </a:pPr>
            <a:r>
              <a:rPr lang="en-US" sz="2000" dirty="0"/>
              <a:t>Storage Virtualization</a:t>
            </a:r>
          </a:p>
          <a:p>
            <a:pPr marL="342900" indent="-342900">
              <a:buClrTx/>
              <a:buFont typeface="Arial" panose="020B0604020202020204" pitchFamily="34" charset="0"/>
              <a:buChar char="•"/>
            </a:pPr>
            <a:r>
              <a:rPr lang="en-US" sz="2000" dirty="0"/>
              <a:t>Network Virtualization</a:t>
            </a:r>
          </a:p>
        </p:txBody>
      </p:sp>
    </p:spTree>
    <p:extLst>
      <p:ext uri="{BB962C8B-B14F-4D97-AF65-F5344CB8AC3E}">
        <p14:creationId xmlns:p14="http://schemas.microsoft.com/office/powerpoint/2010/main" val="508729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14" y="180688"/>
            <a:ext cx="9734881" cy="527314"/>
          </a:xfrm>
        </p:spPr>
        <p:txBody>
          <a:bodyPr/>
          <a:lstStyle/>
          <a:p>
            <a:r>
              <a:rPr lang="en-IN" dirty="0"/>
              <a:t>Virtual Machines VS Containers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771" y="1345809"/>
            <a:ext cx="73342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907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ntainers Vs VMs : Top 5 Differences you must k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652" y="57778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331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86105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 6:</a:t>
            </a:r>
            <a:r>
              <a:rPr sz="2400" b="0" spc="-10" dirty="0">
                <a:solidFill>
                  <a:srgbClr val="FFFFFF"/>
                </a:solidFill>
                <a:latin typeface="Calibri"/>
                <a:cs typeface="Calibri"/>
              </a:rPr>
              <a:t> </a:t>
            </a:r>
            <a:r>
              <a:rPr sz="2400" b="0" spc="-15" dirty="0">
                <a:solidFill>
                  <a:srgbClr val="FFFFFF"/>
                </a:solidFill>
                <a:latin typeface="Calibri"/>
                <a:cs typeface="Calibri"/>
              </a:rPr>
              <a:t>Amazon</a:t>
            </a:r>
            <a:r>
              <a:rPr sz="2400" b="0" spc="-5" dirty="0">
                <a:solidFill>
                  <a:srgbClr val="FFFFFF"/>
                </a:solidFill>
                <a:latin typeface="Calibri"/>
                <a:cs typeface="Calibri"/>
              </a:rPr>
              <a:t> </a:t>
            </a:r>
            <a:r>
              <a:rPr sz="2400" b="0" spc="-10" dirty="0">
                <a:solidFill>
                  <a:srgbClr val="FFFFFF"/>
                </a:solidFill>
                <a:latin typeface="Calibri"/>
                <a:cs typeface="Calibri"/>
              </a:rPr>
              <a:t>Elastic Compute</a:t>
            </a:r>
            <a:r>
              <a:rPr sz="2400" b="0" dirty="0">
                <a:solidFill>
                  <a:srgbClr val="FFFFFF"/>
                </a:solidFill>
                <a:latin typeface="Calibri"/>
                <a:cs typeface="Calibri"/>
              </a:rPr>
              <a:t> </a:t>
            </a:r>
            <a:r>
              <a:rPr sz="2400" b="0" spc="-5" dirty="0">
                <a:solidFill>
                  <a:srgbClr val="FFFFFF"/>
                </a:solidFill>
                <a:latin typeface="Calibri"/>
                <a:cs typeface="Calibri"/>
              </a:rPr>
              <a:t>Cloud </a:t>
            </a:r>
            <a:r>
              <a:rPr sz="2400" b="0" spc="-10" dirty="0">
                <a:solidFill>
                  <a:srgbClr val="FFFFFF"/>
                </a:solidFill>
                <a:latin typeface="Calibri"/>
                <a:cs typeface="Calibri"/>
              </a:rPr>
              <a:t>(EC2)</a:t>
            </a:r>
            <a:endParaRPr sz="2400">
              <a:latin typeface="Calibri"/>
              <a:cs typeface="Calibri"/>
            </a:endParaRPr>
          </a:p>
        </p:txBody>
      </p:sp>
      <p:sp>
        <p:nvSpPr>
          <p:cNvPr id="3" name="object 3"/>
          <p:cNvSpPr txBox="1"/>
          <p:nvPr/>
        </p:nvSpPr>
        <p:spPr>
          <a:xfrm>
            <a:off x="952269" y="2501900"/>
            <a:ext cx="107251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75" dirty="0">
                <a:solidFill>
                  <a:srgbClr val="FFFFFF"/>
                </a:solidFill>
                <a:latin typeface="Arial"/>
                <a:cs typeface="Arial"/>
              </a:rPr>
              <a:t> </a:t>
            </a:r>
            <a:r>
              <a:rPr sz="1400" dirty="0">
                <a:solidFill>
                  <a:srgbClr val="FFFFFF"/>
                </a:solidFill>
                <a:latin typeface="Arial"/>
                <a:cs typeface="Arial"/>
              </a:rPr>
              <a:t>EC2</a:t>
            </a:r>
            <a:endParaRPr sz="1400">
              <a:latin typeface="Arial"/>
              <a:cs typeface="Arial"/>
            </a:endParaRPr>
          </a:p>
        </p:txBody>
      </p:sp>
      <p:pic>
        <p:nvPicPr>
          <p:cNvPr id="4" name="object 4"/>
          <p:cNvPicPr/>
          <p:nvPr/>
        </p:nvPicPr>
        <p:blipFill>
          <a:blip r:embed="rId2" cstate="print"/>
          <a:stretch>
            <a:fillRect/>
          </a:stretch>
        </p:blipFill>
        <p:spPr>
          <a:xfrm>
            <a:off x="1139781" y="1695256"/>
            <a:ext cx="711199" cy="711200"/>
          </a:xfrm>
          <a:prstGeom prst="rect">
            <a:avLst/>
          </a:prstGeom>
          <a:ln>
            <a:solidFill>
              <a:schemeClr val="bg1"/>
            </a:solidFill>
          </a:ln>
        </p:spPr>
      </p:pic>
      <p:sp>
        <p:nvSpPr>
          <p:cNvPr id="5" name="object 5"/>
          <p:cNvSpPr txBox="1"/>
          <p:nvPr/>
        </p:nvSpPr>
        <p:spPr>
          <a:xfrm>
            <a:off x="4065758" y="2387600"/>
            <a:ext cx="939165"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EC2</a:t>
            </a:r>
            <a:r>
              <a:rPr sz="1200" spc="-60" dirty="0">
                <a:solidFill>
                  <a:srgbClr val="FFFFFF"/>
                </a:solidFill>
                <a:latin typeface="Arial"/>
                <a:cs typeface="Arial"/>
              </a:rPr>
              <a:t> </a:t>
            </a:r>
            <a:r>
              <a:rPr sz="1200" spc="-5" dirty="0">
                <a:solidFill>
                  <a:srgbClr val="FFFFFF"/>
                </a:solidFill>
                <a:latin typeface="Arial"/>
                <a:cs typeface="Arial"/>
              </a:rPr>
              <a:t>Instance</a:t>
            </a:r>
            <a:endParaRPr sz="1200">
              <a:latin typeface="Arial"/>
              <a:cs typeface="Arial"/>
            </a:endParaRPr>
          </a:p>
        </p:txBody>
      </p:sp>
      <p:pic>
        <p:nvPicPr>
          <p:cNvPr id="6" name="object 6"/>
          <p:cNvPicPr/>
          <p:nvPr/>
        </p:nvPicPr>
        <p:blipFill>
          <a:blip r:embed="rId3" cstate="print"/>
          <a:stretch>
            <a:fillRect/>
          </a:stretch>
        </p:blipFill>
        <p:spPr>
          <a:xfrm>
            <a:off x="4282823" y="1831483"/>
            <a:ext cx="469900" cy="469900"/>
          </a:xfrm>
          <a:prstGeom prst="rect">
            <a:avLst/>
          </a:prstGeom>
          <a:ln>
            <a:solidFill>
              <a:schemeClr val="bg1"/>
            </a:solidFill>
          </a:ln>
        </p:spPr>
      </p:pic>
      <p:sp>
        <p:nvSpPr>
          <p:cNvPr id="7" name="object 7"/>
          <p:cNvSpPr/>
          <p:nvPr/>
        </p:nvSpPr>
        <p:spPr>
          <a:xfrm>
            <a:off x="2100009" y="1999319"/>
            <a:ext cx="1942464" cy="103505"/>
          </a:xfrm>
          <a:custGeom>
            <a:avLst/>
            <a:gdLst/>
            <a:ahLst/>
            <a:cxnLst/>
            <a:rect l="l" t="t" r="r" b="b"/>
            <a:pathLst>
              <a:path w="1942464" h="103505">
                <a:moveTo>
                  <a:pt x="50800" y="45187"/>
                </a:moveTo>
                <a:lnTo>
                  <a:pt x="0" y="45187"/>
                </a:lnTo>
                <a:lnTo>
                  <a:pt x="0" y="57887"/>
                </a:lnTo>
                <a:lnTo>
                  <a:pt x="50800" y="57887"/>
                </a:lnTo>
                <a:lnTo>
                  <a:pt x="50800" y="45187"/>
                </a:lnTo>
                <a:close/>
              </a:path>
              <a:path w="1942464" h="103505">
                <a:moveTo>
                  <a:pt x="139700" y="45187"/>
                </a:moveTo>
                <a:lnTo>
                  <a:pt x="88900" y="45187"/>
                </a:lnTo>
                <a:lnTo>
                  <a:pt x="88900" y="57887"/>
                </a:lnTo>
                <a:lnTo>
                  <a:pt x="139700" y="57887"/>
                </a:lnTo>
                <a:lnTo>
                  <a:pt x="139700" y="45187"/>
                </a:lnTo>
                <a:close/>
              </a:path>
              <a:path w="1942464" h="103505">
                <a:moveTo>
                  <a:pt x="228600" y="45187"/>
                </a:moveTo>
                <a:lnTo>
                  <a:pt x="177800" y="45187"/>
                </a:lnTo>
                <a:lnTo>
                  <a:pt x="177800" y="57887"/>
                </a:lnTo>
                <a:lnTo>
                  <a:pt x="228600" y="57887"/>
                </a:lnTo>
                <a:lnTo>
                  <a:pt x="228600" y="45187"/>
                </a:lnTo>
                <a:close/>
              </a:path>
              <a:path w="1942464" h="103505">
                <a:moveTo>
                  <a:pt x="317500" y="45187"/>
                </a:moveTo>
                <a:lnTo>
                  <a:pt x="266700" y="45187"/>
                </a:lnTo>
                <a:lnTo>
                  <a:pt x="266700" y="57887"/>
                </a:lnTo>
                <a:lnTo>
                  <a:pt x="317500" y="57887"/>
                </a:lnTo>
                <a:lnTo>
                  <a:pt x="317500" y="45187"/>
                </a:lnTo>
                <a:close/>
              </a:path>
              <a:path w="1942464" h="103505">
                <a:moveTo>
                  <a:pt x="406400" y="45187"/>
                </a:moveTo>
                <a:lnTo>
                  <a:pt x="355600" y="45187"/>
                </a:lnTo>
                <a:lnTo>
                  <a:pt x="355600" y="57887"/>
                </a:lnTo>
                <a:lnTo>
                  <a:pt x="406400" y="57887"/>
                </a:lnTo>
                <a:lnTo>
                  <a:pt x="406400" y="45187"/>
                </a:lnTo>
                <a:close/>
              </a:path>
              <a:path w="1942464" h="103505">
                <a:moveTo>
                  <a:pt x="495300" y="45187"/>
                </a:moveTo>
                <a:lnTo>
                  <a:pt x="444500" y="45187"/>
                </a:lnTo>
                <a:lnTo>
                  <a:pt x="444500" y="57887"/>
                </a:lnTo>
                <a:lnTo>
                  <a:pt x="495300" y="57887"/>
                </a:lnTo>
                <a:lnTo>
                  <a:pt x="495300" y="45187"/>
                </a:lnTo>
                <a:close/>
              </a:path>
              <a:path w="1942464" h="103505">
                <a:moveTo>
                  <a:pt x="584200" y="45187"/>
                </a:moveTo>
                <a:lnTo>
                  <a:pt x="533400" y="45187"/>
                </a:lnTo>
                <a:lnTo>
                  <a:pt x="533400" y="57887"/>
                </a:lnTo>
                <a:lnTo>
                  <a:pt x="584200" y="57887"/>
                </a:lnTo>
                <a:lnTo>
                  <a:pt x="584200" y="45187"/>
                </a:lnTo>
                <a:close/>
              </a:path>
              <a:path w="1942464" h="103505">
                <a:moveTo>
                  <a:pt x="673100" y="45187"/>
                </a:moveTo>
                <a:lnTo>
                  <a:pt x="622300" y="45187"/>
                </a:lnTo>
                <a:lnTo>
                  <a:pt x="622300" y="57887"/>
                </a:lnTo>
                <a:lnTo>
                  <a:pt x="673100" y="57887"/>
                </a:lnTo>
                <a:lnTo>
                  <a:pt x="673100" y="45187"/>
                </a:lnTo>
                <a:close/>
              </a:path>
              <a:path w="1942464" h="103505">
                <a:moveTo>
                  <a:pt x="762000" y="45187"/>
                </a:moveTo>
                <a:lnTo>
                  <a:pt x="711200" y="45187"/>
                </a:lnTo>
                <a:lnTo>
                  <a:pt x="711200" y="57887"/>
                </a:lnTo>
                <a:lnTo>
                  <a:pt x="762000" y="57887"/>
                </a:lnTo>
                <a:lnTo>
                  <a:pt x="762000" y="45187"/>
                </a:lnTo>
                <a:close/>
              </a:path>
              <a:path w="1942464" h="103505">
                <a:moveTo>
                  <a:pt x="850900" y="45187"/>
                </a:moveTo>
                <a:lnTo>
                  <a:pt x="800100" y="45187"/>
                </a:lnTo>
                <a:lnTo>
                  <a:pt x="800100" y="57887"/>
                </a:lnTo>
                <a:lnTo>
                  <a:pt x="850900" y="57887"/>
                </a:lnTo>
                <a:lnTo>
                  <a:pt x="850900" y="45187"/>
                </a:lnTo>
                <a:close/>
              </a:path>
              <a:path w="1942464" h="103505">
                <a:moveTo>
                  <a:pt x="939800" y="45187"/>
                </a:moveTo>
                <a:lnTo>
                  <a:pt x="889000" y="45187"/>
                </a:lnTo>
                <a:lnTo>
                  <a:pt x="889000" y="57887"/>
                </a:lnTo>
                <a:lnTo>
                  <a:pt x="939800" y="57887"/>
                </a:lnTo>
                <a:lnTo>
                  <a:pt x="939800" y="45187"/>
                </a:lnTo>
                <a:close/>
              </a:path>
              <a:path w="1942464" h="103505">
                <a:moveTo>
                  <a:pt x="1028700" y="45187"/>
                </a:moveTo>
                <a:lnTo>
                  <a:pt x="977900" y="45187"/>
                </a:lnTo>
                <a:lnTo>
                  <a:pt x="977900" y="57887"/>
                </a:lnTo>
                <a:lnTo>
                  <a:pt x="1028700" y="57887"/>
                </a:lnTo>
                <a:lnTo>
                  <a:pt x="1028700" y="45187"/>
                </a:lnTo>
                <a:close/>
              </a:path>
              <a:path w="1942464" h="103505">
                <a:moveTo>
                  <a:pt x="1117600" y="45187"/>
                </a:moveTo>
                <a:lnTo>
                  <a:pt x="1066800" y="45187"/>
                </a:lnTo>
                <a:lnTo>
                  <a:pt x="1066800" y="57887"/>
                </a:lnTo>
                <a:lnTo>
                  <a:pt x="1117600" y="57887"/>
                </a:lnTo>
                <a:lnTo>
                  <a:pt x="1117600" y="45187"/>
                </a:lnTo>
                <a:close/>
              </a:path>
              <a:path w="1942464" h="103505">
                <a:moveTo>
                  <a:pt x="1155700" y="45187"/>
                </a:moveTo>
                <a:lnTo>
                  <a:pt x="1155700" y="57887"/>
                </a:lnTo>
                <a:lnTo>
                  <a:pt x="1206500" y="57889"/>
                </a:lnTo>
                <a:lnTo>
                  <a:pt x="1206500" y="45189"/>
                </a:lnTo>
                <a:lnTo>
                  <a:pt x="1155700" y="45187"/>
                </a:lnTo>
                <a:close/>
              </a:path>
              <a:path w="1942464" h="103505">
                <a:moveTo>
                  <a:pt x="1295400" y="45189"/>
                </a:moveTo>
                <a:lnTo>
                  <a:pt x="1244600" y="45189"/>
                </a:lnTo>
                <a:lnTo>
                  <a:pt x="1244600" y="57889"/>
                </a:lnTo>
                <a:lnTo>
                  <a:pt x="1295400" y="57889"/>
                </a:lnTo>
                <a:lnTo>
                  <a:pt x="1295400" y="45189"/>
                </a:lnTo>
                <a:close/>
              </a:path>
              <a:path w="1942464" h="103505">
                <a:moveTo>
                  <a:pt x="1384300" y="45189"/>
                </a:moveTo>
                <a:lnTo>
                  <a:pt x="1333500" y="45189"/>
                </a:lnTo>
                <a:lnTo>
                  <a:pt x="1333500" y="57889"/>
                </a:lnTo>
                <a:lnTo>
                  <a:pt x="1384300" y="57889"/>
                </a:lnTo>
                <a:lnTo>
                  <a:pt x="1384300" y="45189"/>
                </a:lnTo>
                <a:close/>
              </a:path>
              <a:path w="1942464" h="103505">
                <a:moveTo>
                  <a:pt x="1473200" y="45189"/>
                </a:moveTo>
                <a:lnTo>
                  <a:pt x="1422400" y="45189"/>
                </a:lnTo>
                <a:lnTo>
                  <a:pt x="1422400" y="57889"/>
                </a:lnTo>
                <a:lnTo>
                  <a:pt x="1473200" y="57889"/>
                </a:lnTo>
                <a:lnTo>
                  <a:pt x="1473200" y="45189"/>
                </a:lnTo>
                <a:close/>
              </a:path>
              <a:path w="1942464" h="103505">
                <a:moveTo>
                  <a:pt x="1562100" y="45189"/>
                </a:moveTo>
                <a:lnTo>
                  <a:pt x="1511300" y="45189"/>
                </a:lnTo>
                <a:lnTo>
                  <a:pt x="1511300" y="57889"/>
                </a:lnTo>
                <a:lnTo>
                  <a:pt x="1562100" y="57889"/>
                </a:lnTo>
                <a:lnTo>
                  <a:pt x="1562100" y="45189"/>
                </a:lnTo>
                <a:close/>
              </a:path>
              <a:path w="1942464" h="103505">
                <a:moveTo>
                  <a:pt x="1651000" y="45189"/>
                </a:moveTo>
                <a:lnTo>
                  <a:pt x="1600200" y="45189"/>
                </a:lnTo>
                <a:lnTo>
                  <a:pt x="1600200" y="57889"/>
                </a:lnTo>
                <a:lnTo>
                  <a:pt x="1651000" y="57889"/>
                </a:lnTo>
                <a:lnTo>
                  <a:pt x="1651000" y="45189"/>
                </a:lnTo>
                <a:close/>
              </a:path>
              <a:path w="1942464" h="103505">
                <a:moveTo>
                  <a:pt x="1739900" y="45189"/>
                </a:moveTo>
                <a:lnTo>
                  <a:pt x="1689100" y="45189"/>
                </a:lnTo>
                <a:lnTo>
                  <a:pt x="1689100" y="57889"/>
                </a:lnTo>
                <a:lnTo>
                  <a:pt x="1739900" y="57889"/>
                </a:lnTo>
                <a:lnTo>
                  <a:pt x="1739900" y="45189"/>
                </a:lnTo>
                <a:close/>
              </a:path>
              <a:path w="1942464" h="103505">
                <a:moveTo>
                  <a:pt x="1828800" y="45189"/>
                </a:moveTo>
                <a:lnTo>
                  <a:pt x="1778000" y="45189"/>
                </a:lnTo>
                <a:lnTo>
                  <a:pt x="1778000" y="57889"/>
                </a:lnTo>
                <a:lnTo>
                  <a:pt x="1828800" y="57889"/>
                </a:lnTo>
                <a:lnTo>
                  <a:pt x="1828800" y="45189"/>
                </a:lnTo>
                <a:close/>
              </a:path>
              <a:path w="1942464" h="103505">
                <a:moveTo>
                  <a:pt x="1917700" y="56049"/>
                </a:moveTo>
                <a:lnTo>
                  <a:pt x="1874876" y="93518"/>
                </a:lnTo>
                <a:lnTo>
                  <a:pt x="1874610" y="97530"/>
                </a:lnTo>
                <a:lnTo>
                  <a:pt x="1879229" y="102809"/>
                </a:lnTo>
                <a:lnTo>
                  <a:pt x="1883241" y="103077"/>
                </a:lnTo>
                <a:lnTo>
                  <a:pt x="1934884" y="57889"/>
                </a:lnTo>
                <a:lnTo>
                  <a:pt x="1917700" y="57889"/>
                </a:lnTo>
                <a:lnTo>
                  <a:pt x="1917700" y="56049"/>
                </a:lnTo>
                <a:close/>
              </a:path>
              <a:path w="1942464" h="103505">
                <a:moveTo>
                  <a:pt x="1915598" y="45189"/>
                </a:moveTo>
                <a:lnTo>
                  <a:pt x="1866900" y="45189"/>
                </a:lnTo>
                <a:lnTo>
                  <a:pt x="1866900" y="57889"/>
                </a:lnTo>
                <a:lnTo>
                  <a:pt x="1915597" y="57889"/>
                </a:lnTo>
                <a:lnTo>
                  <a:pt x="1917700" y="56049"/>
                </a:lnTo>
                <a:lnTo>
                  <a:pt x="1917700" y="47028"/>
                </a:lnTo>
                <a:lnTo>
                  <a:pt x="1915598" y="45189"/>
                </a:lnTo>
                <a:close/>
              </a:path>
              <a:path w="1942464" h="103505">
                <a:moveTo>
                  <a:pt x="1922855" y="51539"/>
                </a:moveTo>
                <a:lnTo>
                  <a:pt x="1917700" y="56049"/>
                </a:lnTo>
                <a:lnTo>
                  <a:pt x="1917700" y="57889"/>
                </a:lnTo>
                <a:lnTo>
                  <a:pt x="1934884" y="57889"/>
                </a:lnTo>
                <a:lnTo>
                  <a:pt x="1936679" y="56318"/>
                </a:lnTo>
                <a:lnTo>
                  <a:pt x="1928317" y="56318"/>
                </a:lnTo>
                <a:lnTo>
                  <a:pt x="1922855" y="51539"/>
                </a:lnTo>
                <a:close/>
              </a:path>
              <a:path w="1942464" h="103505">
                <a:moveTo>
                  <a:pt x="1928317" y="46760"/>
                </a:moveTo>
                <a:lnTo>
                  <a:pt x="1922855" y="51539"/>
                </a:lnTo>
                <a:lnTo>
                  <a:pt x="1928317" y="56318"/>
                </a:lnTo>
                <a:lnTo>
                  <a:pt x="1928317" y="46760"/>
                </a:lnTo>
                <a:close/>
              </a:path>
              <a:path w="1942464" h="103505">
                <a:moveTo>
                  <a:pt x="1936679" y="46760"/>
                </a:moveTo>
                <a:lnTo>
                  <a:pt x="1928317" y="46760"/>
                </a:lnTo>
                <a:lnTo>
                  <a:pt x="1928317" y="56318"/>
                </a:lnTo>
                <a:lnTo>
                  <a:pt x="1936679" y="56318"/>
                </a:lnTo>
                <a:lnTo>
                  <a:pt x="1942141" y="51539"/>
                </a:lnTo>
                <a:lnTo>
                  <a:pt x="1936679" y="46760"/>
                </a:lnTo>
                <a:close/>
              </a:path>
              <a:path w="1942464" h="103505">
                <a:moveTo>
                  <a:pt x="1934884" y="45189"/>
                </a:moveTo>
                <a:lnTo>
                  <a:pt x="1917700" y="45189"/>
                </a:lnTo>
                <a:lnTo>
                  <a:pt x="1917700" y="47028"/>
                </a:lnTo>
                <a:lnTo>
                  <a:pt x="1922855" y="51539"/>
                </a:lnTo>
                <a:lnTo>
                  <a:pt x="1928317" y="46760"/>
                </a:lnTo>
                <a:lnTo>
                  <a:pt x="1936679" y="46760"/>
                </a:lnTo>
                <a:lnTo>
                  <a:pt x="1934884" y="45189"/>
                </a:lnTo>
                <a:close/>
              </a:path>
              <a:path w="1942464" h="103505">
                <a:moveTo>
                  <a:pt x="1883241" y="0"/>
                </a:moveTo>
                <a:lnTo>
                  <a:pt x="1879229" y="267"/>
                </a:lnTo>
                <a:lnTo>
                  <a:pt x="1874610" y="5546"/>
                </a:lnTo>
                <a:lnTo>
                  <a:pt x="1874876" y="9558"/>
                </a:lnTo>
                <a:lnTo>
                  <a:pt x="1917700" y="47028"/>
                </a:lnTo>
                <a:lnTo>
                  <a:pt x="1917700" y="45189"/>
                </a:lnTo>
                <a:lnTo>
                  <a:pt x="1934884" y="45189"/>
                </a:lnTo>
                <a:lnTo>
                  <a:pt x="1883241" y="0"/>
                </a:lnTo>
                <a:close/>
              </a:path>
            </a:pathLst>
          </a:custGeom>
          <a:solidFill>
            <a:srgbClr val="8FA7C4"/>
          </a:solidFill>
          <a:ln>
            <a:solidFill>
              <a:schemeClr val="bg1"/>
            </a:solidFill>
          </a:ln>
        </p:spPr>
        <p:txBody>
          <a:bodyPr wrap="square" lIns="0" tIns="0" rIns="0" bIns="0" rtlCol="0"/>
          <a:lstStyle/>
          <a:p>
            <a:endParaRPr/>
          </a:p>
        </p:txBody>
      </p:sp>
      <p:sp>
        <p:nvSpPr>
          <p:cNvPr id="8" name="object 8"/>
          <p:cNvSpPr txBox="1"/>
          <p:nvPr/>
        </p:nvSpPr>
        <p:spPr>
          <a:xfrm>
            <a:off x="2598723" y="1536700"/>
            <a:ext cx="861694" cy="386080"/>
          </a:xfrm>
          <a:prstGeom prst="rect">
            <a:avLst/>
          </a:prstGeom>
          <a:ln>
            <a:solidFill>
              <a:schemeClr val="bg1"/>
            </a:solidFill>
          </a:ln>
        </p:spPr>
        <p:txBody>
          <a:bodyPr vert="horz" wrap="square" lIns="0" tIns="22860" rIns="0" bIns="0" rtlCol="0">
            <a:spAutoFit/>
          </a:bodyPr>
          <a:lstStyle/>
          <a:p>
            <a:pPr marL="142875" marR="5080" indent="-130175">
              <a:lnSpc>
                <a:spcPts val="1400"/>
              </a:lnSpc>
              <a:spcBef>
                <a:spcPts val="180"/>
              </a:spcBef>
            </a:pPr>
            <a:r>
              <a:rPr sz="1200" spc="-5" dirty="0">
                <a:solidFill>
                  <a:srgbClr val="FFFFFF"/>
                </a:solidFill>
                <a:latin typeface="Arial"/>
                <a:cs typeface="Arial"/>
              </a:rPr>
              <a:t>Laun</a:t>
            </a:r>
            <a:r>
              <a:rPr sz="1200" dirty="0">
                <a:solidFill>
                  <a:srgbClr val="FFFFFF"/>
                </a:solidFill>
                <a:latin typeface="Arial"/>
                <a:cs typeface="Arial"/>
              </a:rPr>
              <a:t>ch</a:t>
            </a:r>
            <a:r>
              <a:rPr sz="1200" spc="-5" dirty="0">
                <a:solidFill>
                  <a:srgbClr val="FFFFFF"/>
                </a:solidFill>
                <a:latin typeface="Arial"/>
                <a:cs typeface="Arial"/>
              </a:rPr>
              <a:t> EC</a:t>
            </a:r>
            <a:r>
              <a:rPr sz="1200" dirty="0">
                <a:solidFill>
                  <a:srgbClr val="FFFFFF"/>
                </a:solidFill>
                <a:latin typeface="Arial"/>
                <a:cs typeface="Arial"/>
              </a:rPr>
              <a:t>2  </a:t>
            </a:r>
            <a:r>
              <a:rPr sz="1200" spc="-5" dirty="0">
                <a:solidFill>
                  <a:srgbClr val="FFFFFF"/>
                </a:solidFill>
                <a:latin typeface="Arial"/>
                <a:cs typeface="Arial"/>
              </a:rPr>
              <a:t>Instance</a:t>
            </a:r>
            <a:endParaRPr sz="1200">
              <a:latin typeface="Arial"/>
              <a:cs typeface="Arial"/>
            </a:endParaRPr>
          </a:p>
        </p:txBody>
      </p:sp>
      <p:grpSp>
        <p:nvGrpSpPr>
          <p:cNvPr id="9" name="object 9"/>
          <p:cNvGrpSpPr/>
          <p:nvPr/>
        </p:nvGrpSpPr>
        <p:grpSpPr>
          <a:xfrm>
            <a:off x="5512163" y="4521458"/>
            <a:ext cx="1604010" cy="637540"/>
            <a:chOff x="5512163" y="4521458"/>
            <a:chExt cx="1604010" cy="637540"/>
          </a:xfrm>
        </p:grpSpPr>
        <p:pic>
          <p:nvPicPr>
            <p:cNvPr id="10" name="object 10"/>
            <p:cNvPicPr/>
            <p:nvPr/>
          </p:nvPicPr>
          <p:blipFill>
            <a:blip r:embed="rId4" cstate="print"/>
            <a:stretch>
              <a:fillRect/>
            </a:stretch>
          </p:blipFill>
          <p:spPr>
            <a:xfrm>
              <a:off x="6553138" y="4532353"/>
              <a:ext cx="562477" cy="562477"/>
            </a:xfrm>
            <a:prstGeom prst="rect">
              <a:avLst/>
            </a:prstGeom>
            <a:ln>
              <a:solidFill>
                <a:schemeClr val="bg1"/>
              </a:solidFill>
            </a:ln>
          </p:spPr>
        </p:pic>
        <p:pic>
          <p:nvPicPr>
            <p:cNvPr id="11" name="object 11"/>
            <p:cNvPicPr/>
            <p:nvPr/>
          </p:nvPicPr>
          <p:blipFill>
            <a:blip r:embed="rId5" cstate="print"/>
            <a:stretch>
              <a:fillRect/>
            </a:stretch>
          </p:blipFill>
          <p:spPr>
            <a:xfrm>
              <a:off x="5512163" y="4521458"/>
              <a:ext cx="636953" cy="636953"/>
            </a:xfrm>
            <a:prstGeom prst="rect">
              <a:avLst/>
            </a:prstGeom>
            <a:ln>
              <a:solidFill>
                <a:schemeClr val="bg1"/>
              </a:solidFill>
            </a:ln>
          </p:spPr>
        </p:pic>
      </p:grpSp>
      <p:sp>
        <p:nvSpPr>
          <p:cNvPr id="12" name="object 12"/>
          <p:cNvSpPr txBox="1"/>
          <p:nvPr/>
        </p:nvSpPr>
        <p:spPr>
          <a:xfrm>
            <a:off x="5618707" y="5194300"/>
            <a:ext cx="436245" cy="238760"/>
          </a:xfrm>
          <a:prstGeom prst="rect">
            <a:avLst/>
          </a:prstGeom>
          <a:ln>
            <a:solidFill>
              <a:schemeClr val="bg1"/>
            </a:solidFill>
          </a:ln>
        </p:spPr>
        <p:txBody>
          <a:bodyPr vert="horz" wrap="square" lIns="0" tIns="12700" rIns="0" bIns="0" rtlCol="0">
            <a:spAutoFit/>
          </a:bodyPr>
          <a:lstStyle/>
          <a:p>
            <a:pPr>
              <a:lnSpc>
                <a:spcPct val="100000"/>
              </a:lnSpc>
              <a:spcBef>
                <a:spcPts val="100"/>
              </a:spcBef>
            </a:pPr>
            <a:r>
              <a:rPr sz="1400" spc="-5" dirty="0">
                <a:solidFill>
                  <a:srgbClr val="FFFFFF"/>
                </a:solidFill>
                <a:latin typeface="Arial"/>
                <a:cs typeface="Arial"/>
              </a:rPr>
              <a:t>L</a:t>
            </a:r>
            <a:r>
              <a:rPr sz="1400" dirty="0">
                <a:solidFill>
                  <a:srgbClr val="FFFFFF"/>
                </a:solidFill>
                <a:latin typeface="Arial"/>
                <a:cs typeface="Arial"/>
              </a:rPr>
              <a:t>i</a:t>
            </a:r>
            <a:r>
              <a:rPr sz="1400" spc="-5" dirty="0">
                <a:solidFill>
                  <a:srgbClr val="FFFFFF"/>
                </a:solidFill>
                <a:latin typeface="Arial"/>
                <a:cs typeface="Arial"/>
              </a:rPr>
              <a:t>nux</a:t>
            </a:r>
            <a:endParaRPr sz="1400">
              <a:latin typeface="Arial"/>
              <a:cs typeface="Arial"/>
            </a:endParaRPr>
          </a:p>
        </p:txBody>
      </p:sp>
      <p:sp>
        <p:nvSpPr>
          <p:cNvPr id="13" name="object 13"/>
          <p:cNvSpPr txBox="1"/>
          <p:nvPr/>
        </p:nvSpPr>
        <p:spPr>
          <a:xfrm>
            <a:off x="6474015" y="5194300"/>
            <a:ext cx="734060" cy="441959"/>
          </a:xfrm>
          <a:prstGeom prst="rect">
            <a:avLst/>
          </a:prstGeom>
          <a:ln>
            <a:solidFill>
              <a:schemeClr val="bg1"/>
            </a:solidFill>
          </a:ln>
        </p:spPr>
        <p:txBody>
          <a:bodyPr vert="horz" wrap="square" lIns="0" tIns="27939" rIns="0" bIns="0" rtlCol="0">
            <a:spAutoFit/>
          </a:bodyPr>
          <a:lstStyle/>
          <a:p>
            <a:pPr marR="5080" indent="635">
              <a:lnSpc>
                <a:spcPts val="1600"/>
              </a:lnSpc>
              <a:spcBef>
                <a:spcPts val="219"/>
              </a:spcBef>
            </a:pPr>
            <a:r>
              <a:rPr sz="1400" spc="-5" dirty="0">
                <a:solidFill>
                  <a:srgbClr val="FFFFFF"/>
                </a:solidFill>
                <a:latin typeface="Arial"/>
                <a:cs typeface="Arial"/>
              </a:rPr>
              <a:t>M</a:t>
            </a:r>
            <a:r>
              <a:rPr sz="1400" dirty="0">
                <a:solidFill>
                  <a:srgbClr val="FFFFFF"/>
                </a:solidFill>
                <a:latin typeface="Arial"/>
                <a:cs typeface="Arial"/>
              </a:rPr>
              <a:t>ic</a:t>
            </a:r>
            <a:r>
              <a:rPr sz="1400" spc="-5" dirty="0">
                <a:solidFill>
                  <a:srgbClr val="FFFFFF"/>
                </a:solidFill>
                <a:latin typeface="Arial"/>
                <a:cs typeface="Arial"/>
              </a:rPr>
              <a:t>ro</a:t>
            </a:r>
            <a:r>
              <a:rPr sz="1400" dirty="0">
                <a:solidFill>
                  <a:srgbClr val="FFFFFF"/>
                </a:solidFill>
                <a:latin typeface="Arial"/>
                <a:cs typeface="Arial"/>
              </a:rPr>
              <a:t>s</a:t>
            </a:r>
            <a:r>
              <a:rPr sz="1400" spc="-5" dirty="0">
                <a:solidFill>
                  <a:srgbClr val="FFFFFF"/>
                </a:solidFill>
                <a:latin typeface="Arial"/>
                <a:cs typeface="Arial"/>
              </a:rPr>
              <a:t>of</a:t>
            </a:r>
            <a:r>
              <a:rPr sz="1400" dirty="0">
                <a:solidFill>
                  <a:srgbClr val="FFFFFF"/>
                </a:solidFill>
                <a:latin typeface="Arial"/>
                <a:cs typeface="Arial"/>
              </a:rPr>
              <a:t>t  Wi</a:t>
            </a:r>
            <a:r>
              <a:rPr sz="1400" spc="-5" dirty="0">
                <a:solidFill>
                  <a:srgbClr val="FFFFFF"/>
                </a:solidFill>
                <a:latin typeface="Arial"/>
                <a:cs typeface="Arial"/>
              </a:rPr>
              <a:t>ndo</a:t>
            </a:r>
            <a:r>
              <a:rPr sz="1400" dirty="0">
                <a:solidFill>
                  <a:srgbClr val="FFFFFF"/>
                </a:solidFill>
                <a:latin typeface="Arial"/>
                <a:cs typeface="Arial"/>
              </a:rPr>
              <a:t>ws</a:t>
            </a:r>
            <a:endParaRPr sz="1400">
              <a:latin typeface="Arial"/>
              <a:cs typeface="Arial"/>
            </a:endParaRPr>
          </a:p>
        </p:txBody>
      </p:sp>
      <p:sp>
        <p:nvSpPr>
          <p:cNvPr id="14" name="object 14"/>
          <p:cNvSpPr txBox="1"/>
          <p:nvPr/>
        </p:nvSpPr>
        <p:spPr>
          <a:xfrm>
            <a:off x="5391460" y="1828800"/>
            <a:ext cx="262890" cy="51308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3200" dirty="0">
                <a:solidFill>
                  <a:srgbClr val="FFFFFF"/>
                </a:solidFill>
                <a:latin typeface="Arial"/>
                <a:cs typeface="Arial"/>
              </a:rPr>
              <a:t>=</a:t>
            </a:r>
            <a:endParaRPr sz="3200">
              <a:latin typeface="Arial"/>
              <a:cs typeface="Arial"/>
            </a:endParaRPr>
          </a:p>
        </p:txBody>
      </p:sp>
      <p:pic>
        <p:nvPicPr>
          <p:cNvPr id="15" name="object 15"/>
          <p:cNvPicPr/>
          <p:nvPr/>
        </p:nvPicPr>
        <p:blipFill>
          <a:blip r:embed="rId6" cstate="print"/>
          <a:stretch>
            <a:fillRect/>
          </a:stretch>
        </p:blipFill>
        <p:spPr>
          <a:xfrm>
            <a:off x="6071127" y="1831483"/>
            <a:ext cx="469900" cy="469900"/>
          </a:xfrm>
          <a:prstGeom prst="rect">
            <a:avLst/>
          </a:prstGeom>
          <a:ln>
            <a:solidFill>
              <a:schemeClr val="bg1"/>
            </a:solidFill>
          </a:ln>
        </p:spPr>
      </p:pic>
      <p:sp>
        <p:nvSpPr>
          <p:cNvPr id="16" name="object 16"/>
          <p:cNvSpPr txBox="1"/>
          <p:nvPr/>
        </p:nvSpPr>
        <p:spPr>
          <a:xfrm>
            <a:off x="5707305" y="2387600"/>
            <a:ext cx="1199515" cy="386080"/>
          </a:xfrm>
          <a:prstGeom prst="rect">
            <a:avLst/>
          </a:prstGeom>
          <a:ln>
            <a:solidFill>
              <a:schemeClr val="bg1"/>
            </a:solidFill>
          </a:ln>
        </p:spPr>
        <p:txBody>
          <a:bodyPr vert="horz" wrap="square" lIns="0" tIns="22860" rIns="0" bIns="0" rtlCol="0">
            <a:spAutoFit/>
          </a:bodyPr>
          <a:lstStyle/>
          <a:p>
            <a:pPr marL="179705" marR="5080" indent="-167640">
              <a:lnSpc>
                <a:spcPts val="1400"/>
              </a:lnSpc>
              <a:spcBef>
                <a:spcPts val="180"/>
              </a:spcBef>
            </a:pPr>
            <a:r>
              <a:rPr sz="1200" spc="-5" dirty="0">
                <a:solidFill>
                  <a:srgbClr val="FFFFFF"/>
                </a:solidFill>
                <a:latin typeface="Arial"/>
                <a:cs typeface="Arial"/>
              </a:rPr>
              <a:t>Amazon</a:t>
            </a:r>
            <a:r>
              <a:rPr sz="1200" spc="-70" dirty="0">
                <a:solidFill>
                  <a:srgbClr val="FFFFFF"/>
                </a:solidFill>
                <a:latin typeface="Arial"/>
                <a:cs typeface="Arial"/>
              </a:rPr>
              <a:t> </a:t>
            </a:r>
            <a:r>
              <a:rPr sz="1200" spc="-5" dirty="0">
                <a:solidFill>
                  <a:srgbClr val="FFFFFF"/>
                </a:solidFill>
                <a:latin typeface="Arial"/>
                <a:cs typeface="Arial"/>
              </a:rPr>
              <a:t>Machine </a:t>
            </a:r>
            <a:r>
              <a:rPr sz="1200" spc="-320" dirty="0">
                <a:solidFill>
                  <a:srgbClr val="FFFFFF"/>
                </a:solidFill>
                <a:latin typeface="Arial"/>
                <a:cs typeface="Arial"/>
              </a:rPr>
              <a:t> </a:t>
            </a:r>
            <a:r>
              <a:rPr sz="1200" spc="-5" dirty="0">
                <a:solidFill>
                  <a:srgbClr val="FFFFFF"/>
                </a:solidFill>
                <a:latin typeface="Arial"/>
                <a:cs typeface="Arial"/>
              </a:rPr>
              <a:t>Image</a:t>
            </a:r>
            <a:r>
              <a:rPr sz="1200" spc="-20" dirty="0">
                <a:solidFill>
                  <a:srgbClr val="FFFFFF"/>
                </a:solidFill>
                <a:latin typeface="Arial"/>
                <a:cs typeface="Arial"/>
              </a:rPr>
              <a:t> </a:t>
            </a:r>
            <a:r>
              <a:rPr sz="1200" spc="-5" dirty="0">
                <a:solidFill>
                  <a:srgbClr val="FFFFFF"/>
                </a:solidFill>
                <a:latin typeface="Arial"/>
                <a:cs typeface="Arial"/>
              </a:rPr>
              <a:t>(AMI)</a:t>
            </a:r>
            <a:endParaRPr sz="1200">
              <a:latin typeface="Arial"/>
              <a:cs typeface="Arial"/>
            </a:endParaRPr>
          </a:p>
        </p:txBody>
      </p:sp>
      <p:sp>
        <p:nvSpPr>
          <p:cNvPr id="17" name="object 17"/>
          <p:cNvSpPr/>
          <p:nvPr/>
        </p:nvSpPr>
        <p:spPr>
          <a:xfrm>
            <a:off x="5266465" y="3280558"/>
            <a:ext cx="2103755" cy="2513965"/>
          </a:xfrm>
          <a:custGeom>
            <a:avLst/>
            <a:gdLst/>
            <a:ahLst/>
            <a:cxnLst/>
            <a:rect l="l" t="t" r="r" b="b"/>
            <a:pathLst>
              <a:path w="2103754" h="2513965">
                <a:moveTo>
                  <a:pt x="0" y="0"/>
                </a:moveTo>
                <a:lnTo>
                  <a:pt x="2103694" y="0"/>
                </a:lnTo>
                <a:lnTo>
                  <a:pt x="2103694" y="2513489"/>
                </a:lnTo>
                <a:lnTo>
                  <a:pt x="0" y="2513489"/>
                </a:lnTo>
                <a:lnTo>
                  <a:pt x="0" y="0"/>
                </a:lnTo>
                <a:close/>
              </a:path>
            </a:pathLst>
          </a:custGeom>
          <a:ln w="12700">
            <a:solidFill>
              <a:schemeClr val="bg1"/>
            </a:solidFill>
          </a:ln>
        </p:spPr>
        <p:txBody>
          <a:bodyPr wrap="square" lIns="0" tIns="0" rIns="0" bIns="0" rtlCol="0"/>
          <a:lstStyle/>
          <a:p>
            <a:endParaRPr/>
          </a:p>
        </p:txBody>
      </p:sp>
      <p:sp>
        <p:nvSpPr>
          <p:cNvPr id="18" name="object 18"/>
          <p:cNvSpPr txBox="1"/>
          <p:nvPr/>
        </p:nvSpPr>
        <p:spPr>
          <a:xfrm>
            <a:off x="5781612" y="3987800"/>
            <a:ext cx="1169035" cy="238760"/>
          </a:xfrm>
          <a:prstGeom prst="rect">
            <a:avLst/>
          </a:prstGeom>
          <a:ln>
            <a:solidFill>
              <a:schemeClr val="bg1"/>
            </a:solidFill>
          </a:ln>
        </p:spPr>
        <p:txBody>
          <a:bodyPr vert="horz" wrap="square" lIns="0" tIns="12700" rIns="0" bIns="0" rtlCol="0">
            <a:spAutoFit/>
          </a:bodyPr>
          <a:lstStyle/>
          <a:p>
            <a:pPr>
              <a:lnSpc>
                <a:spcPct val="100000"/>
              </a:lnSpc>
              <a:spcBef>
                <a:spcPts val="100"/>
              </a:spcBef>
            </a:pPr>
            <a:r>
              <a:rPr sz="1400" dirty="0">
                <a:solidFill>
                  <a:srgbClr val="FFFFFF"/>
                </a:solidFill>
                <a:latin typeface="Arial"/>
                <a:cs typeface="Arial"/>
              </a:rPr>
              <a:t>EBS</a:t>
            </a:r>
            <a:r>
              <a:rPr sz="1400" spc="-65" dirty="0">
                <a:solidFill>
                  <a:srgbClr val="FFFFFF"/>
                </a:solidFill>
                <a:latin typeface="Arial"/>
                <a:cs typeface="Arial"/>
              </a:rPr>
              <a:t> </a:t>
            </a:r>
            <a:r>
              <a:rPr sz="1400" spc="-5" dirty="0">
                <a:solidFill>
                  <a:srgbClr val="FFFFFF"/>
                </a:solidFill>
                <a:latin typeface="Arial"/>
                <a:cs typeface="Arial"/>
              </a:rPr>
              <a:t>Snapshot</a:t>
            </a:r>
            <a:endParaRPr sz="1400">
              <a:latin typeface="Arial"/>
              <a:cs typeface="Arial"/>
            </a:endParaRPr>
          </a:p>
        </p:txBody>
      </p:sp>
      <p:pic>
        <p:nvPicPr>
          <p:cNvPr id="19" name="object 19"/>
          <p:cNvPicPr/>
          <p:nvPr/>
        </p:nvPicPr>
        <p:blipFill>
          <a:blip r:embed="rId7" cstate="print"/>
          <a:stretch>
            <a:fillRect/>
          </a:stretch>
        </p:blipFill>
        <p:spPr>
          <a:xfrm>
            <a:off x="6083239" y="3442083"/>
            <a:ext cx="469899" cy="469899"/>
          </a:xfrm>
          <a:prstGeom prst="rect">
            <a:avLst/>
          </a:prstGeom>
          <a:ln>
            <a:solidFill>
              <a:schemeClr val="bg1"/>
            </a:solidFill>
          </a:ln>
        </p:spPr>
      </p:pic>
      <p:sp>
        <p:nvSpPr>
          <p:cNvPr id="20" name="object 20"/>
          <p:cNvSpPr/>
          <p:nvPr/>
        </p:nvSpPr>
        <p:spPr>
          <a:xfrm>
            <a:off x="6254539" y="2819620"/>
            <a:ext cx="103505" cy="408305"/>
          </a:xfrm>
          <a:custGeom>
            <a:avLst/>
            <a:gdLst/>
            <a:ahLst/>
            <a:cxnLst/>
            <a:rect l="l" t="t" r="r" b="b"/>
            <a:pathLst>
              <a:path w="103504" h="408305">
                <a:moveTo>
                  <a:pt x="57887" y="0"/>
                </a:moveTo>
                <a:lnTo>
                  <a:pt x="45187" y="0"/>
                </a:lnTo>
                <a:lnTo>
                  <a:pt x="45187" y="50800"/>
                </a:lnTo>
                <a:lnTo>
                  <a:pt x="57887" y="50800"/>
                </a:lnTo>
                <a:lnTo>
                  <a:pt x="57887" y="0"/>
                </a:lnTo>
                <a:close/>
              </a:path>
              <a:path w="103504" h="408305">
                <a:moveTo>
                  <a:pt x="57887" y="88900"/>
                </a:moveTo>
                <a:lnTo>
                  <a:pt x="45187" y="88900"/>
                </a:lnTo>
                <a:lnTo>
                  <a:pt x="45187" y="139700"/>
                </a:lnTo>
                <a:lnTo>
                  <a:pt x="57887" y="139700"/>
                </a:lnTo>
                <a:lnTo>
                  <a:pt x="57887" y="88900"/>
                </a:lnTo>
                <a:close/>
              </a:path>
              <a:path w="103504" h="408305">
                <a:moveTo>
                  <a:pt x="57887" y="177800"/>
                </a:moveTo>
                <a:lnTo>
                  <a:pt x="45187" y="177800"/>
                </a:lnTo>
                <a:lnTo>
                  <a:pt x="45187" y="228600"/>
                </a:lnTo>
                <a:lnTo>
                  <a:pt x="57887" y="228600"/>
                </a:lnTo>
                <a:lnTo>
                  <a:pt x="57887" y="177800"/>
                </a:lnTo>
                <a:close/>
              </a:path>
              <a:path w="103504" h="408305">
                <a:moveTo>
                  <a:pt x="57889" y="266700"/>
                </a:moveTo>
                <a:lnTo>
                  <a:pt x="45189" y="266700"/>
                </a:lnTo>
                <a:lnTo>
                  <a:pt x="45189" y="317500"/>
                </a:lnTo>
                <a:lnTo>
                  <a:pt x="57889" y="317500"/>
                </a:lnTo>
                <a:lnTo>
                  <a:pt x="57889" y="266700"/>
                </a:lnTo>
                <a:close/>
              </a:path>
              <a:path w="103504" h="408305">
                <a:moveTo>
                  <a:pt x="5546" y="340728"/>
                </a:moveTo>
                <a:lnTo>
                  <a:pt x="267" y="345346"/>
                </a:lnTo>
                <a:lnTo>
                  <a:pt x="0" y="349357"/>
                </a:lnTo>
                <a:lnTo>
                  <a:pt x="51539" y="408259"/>
                </a:lnTo>
                <a:lnTo>
                  <a:pt x="59976" y="398616"/>
                </a:lnTo>
                <a:lnTo>
                  <a:pt x="45189" y="398616"/>
                </a:lnTo>
                <a:lnTo>
                  <a:pt x="45188" y="381715"/>
                </a:lnTo>
                <a:lnTo>
                  <a:pt x="9558" y="340994"/>
                </a:lnTo>
                <a:lnTo>
                  <a:pt x="5546" y="340728"/>
                </a:lnTo>
                <a:close/>
              </a:path>
              <a:path w="103504" h="408305">
                <a:moveTo>
                  <a:pt x="45189" y="381715"/>
                </a:moveTo>
                <a:lnTo>
                  <a:pt x="45189" y="398616"/>
                </a:lnTo>
                <a:lnTo>
                  <a:pt x="57889" y="398616"/>
                </a:lnTo>
                <a:lnTo>
                  <a:pt x="57889" y="394434"/>
                </a:lnTo>
                <a:lnTo>
                  <a:pt x="46760" y="394434"/>
                </a:lnTo>
                <a:lnTo>
                  <a:pt x="51539" y="388972"/>
                </a:lnTo>
                <a:lnTo>
                  <a:pt x="45189" y="381715"/>
                </a:lnTo>
                <a:close/>
              </a:path>
              <a:path w="103504" h="408305">
                <a:moveTo>
                  <a:pt x="97530" y="340727"/>
                </a:moveTo>
                <a:lnTo>
                  <a:pt x="93518" y="340994"/>
                </a:lnTo>
                <a:lnTo>
                  <a:pt x="57889" y="381715"/>
                </a:lnTo>
                <a:lnTo>
                  <a:pt x="57889" y="398616"/>
                </a:lnTo>
                <a:lnTo>
                  <a:pt x="59976" y="398616"/>
                </a:lnTo>
                <a:lnTo>
                  <a:pt x="103077" y="349357"/>
                </a:lnTo>
                <a:lnTo>
                  <a:pt x="102809" y="345346"/>
                </a:lnTo>
                <a:lnTo>
                  <a:pt x="97530" y="340727"/>
                </a:lnTo>
                <a:close/>
              </a:path>
              <a:path w="103504" h="408305">
                <a:moveTo>
                  <a:pt x="51539" y="388972"/>
                </a:moveTo>
                <a:lnTo>
                  <a:pt x="46760" y="394434"/>
                </a:lnTo>
                <a:lnTo>
                  <a:pt x="56318" y="394434"/>
                </a:lnTo>
                <a:lnTo>
                  <a:pt x="51539" y="388972"/>
                </a:lnTo>
                <a:close/>
              </a:path>
              <a:path w="103504" h="408305">
                <a:moveTo>
                  <a:pt x="57889" y="381715"/>
                </a:moveTo>
                <a:lnTo>
                  <a:pt x="51539" y="388972"/>
                </a:lnTo>
                <a:lnTo>
                  <a:pt x="56318" y="394434"/>
                </a:lnTo>
                <a:lnTo>
                  <a:pt x="57889" y="394434"/>
                </a:lnTo>
                <a:lnTo>
                  <a:pt x="57889" y="381715"/>
                </a:lnTo>
                <a:close/>
              </a:path>
              <a:path w="103504" h="408305">
                <a:moveTo>
                  <a:pt x="57889" y="355600"/>
                </a:moveTo>
                <a:lnTo>
                  <a:pt x="45189" y="355600"/>
                </a:lnTo>
                <a:lnTo>
                  <a:pt x="45189" y="381715"/>
                </a:lnTo>
                <a:lnTo>
                  <a:pt x="51539" y="388972"/>
                </a:lnTo>
                <a:lnTo>
                  <a:pt x="57888" y="381715"/>
                </a:lnTo>
                <a:lnTo>
                  <a:pt x="57889" y="355600"/>
                </a:lnTo>
                <a:close/>
              </a:path>
            </a:pathLst>
          </a:custGeom>
          <a:solidFill>
            <a:srgbClr val="8FA7C4"/>
          </a:solidFill>
          <a:ln>
            <a:solidFill>
              <a:schemeClr val="bg1"/>
            </a:solidFill>
          </a:ln>
        </p:spPr>
        <p:txBody>
          <a:bodyPr wrap="square" lIns="0" tIns="0" rIns="0" bIns="0" rtlCol="0"/>
          <a:lstStyle/>
          <a:p>
            <a:endParaRPr/>
          </a:p>
        </p:txBody>
      </p:sp>
      <p:sp>
        <p:nvSpPr>
          <p:cNvPr id="21" name="object 21"/>
          <p:cNvSpPr txBox="1"/>
          <p:nvPr/>
        </p:nvSpPr>
        <p:spPr>
          <a:xfrm>
            <a:off x="7326652" y="1828800"/>
            <a:ext cx="262890" cy="51308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3200" dirty="0">
                <a:solidFill>
                  <a:srgbClr val="FFFFFF"/>
                </a:solidFill>
                <a:latin typeface="Arial"/>
                <a:cs typeface="Arial"/>
              </a:rPr>
              <a:t>+</a:t>
            </a:r>
            <a:endParaRPr sz="3200">
              <a:latin typeface="Arial"/>
              <a:cs typeface="Arial"/>
            </a:endParaRPr>
          </a:p>
        </p:txBody>
      </p:sp>
      <p:grpSp>
        <p:nvGrpSpPr>
          <p:cNvPr id="22" name="object 22"/>
          <p:cNvGrpSpPr/>
          <p:nvPr/>
        </p:nvGrpSpPr>
        <p:grpSpPr>
          <a:xfrm>
            <a:off x="8035603" y="1554171"/>
            <a:ext cx="2320290" cy="1231900"/>
            <a:chOff x="8035603" y="1554171"/>
            <a:chExt cx="2320290" cy="1231900"/>
          </a:xfrm>
        </p:grpSpPr>
        <p:sp>
          <p:nvSpPr>
            <p:cNvPr id="23" name="object 23"/>
            <p:cNvSpPr/>
            <p:nvPr/>
          </p:nvSpPr>
          <p:spPr>
            <a:xfrm>
              <a:off x="8041953" y="1560521"/>
              <a:ext cx="2307590" cy="1219200"/>
            </a:xfrm>
            <a:custGeom>
              <a:avLst/>
              <a:gdLst/>
              <a:ahLst/>
              <a:cxnLst/>
              <a:rect l="l" t="t" r="r" b="b"/>
              <a:pathLst>
                <a:path w="2307590" h="1219200">
                  <a:moveTo>
                    <a:pt x="2307021" y="0"/>
                  </a:moveTo>
                  <a:lnTo>
                    <a:pt x="0" y="0"/>
                  </a:lnTo>
                  <a:lnTo>
                    <a:pt x="0" y="1218998"/>
                  </a:lnTo>
                  <a:lnTo>
                    <a:pt x="2307021" y="1218998"/>
                  </a:lnTo>
                  <a:lnTo>
                    <a:pt x="2307021" y="0"/>
                  </a:lnTo>
                  <a:close/>
                </a:path>
              </a:pathLst>
            </a:custGeom>
            <a:solidFill>
              <a:srgbClr val="FFFFFF"/>
            </a:solidFill>
            <a:ln>
              <a:solidFill>
                <a:schemeClr val="bg1"/>
              </a:solidFill>
            </a:ln>
          </p:spPr>
          <p:txBody>
            <a:bodyPr wrap="square" lIns="0" tIns="0" rIns="0" bIns="0" rtlCol="0"/>
            <a:lstStyle/>
            <a:p>
              <a:endParaRPr/>
            </a:p>
          </p:txBody>
        </p:sp>
        <p:sp>
          <p:nvSpPr>
            <p:cNvPr id="24" name="object 24"/>
            <p:cNvSpPr/>
            <p:nvPr/>
          </p:nvSpPr>
          <p:spPr>
            <a:xfrm>
              <a:off x="8041953" y="1560521"/>
              <a:ext cx="2307590" cy="1219200"/>
            </a:xfrm>
            <a:custGeom>
              <a:avLst/>
              <a:gdLst/>
              <a:ahLst/>
              <a:cxnLst/>
              <a:rect l="l" t="t" r="r" b="b"/>
              <a:pathLst>
                <a:path w="2307590" h="1219200">
                  <a:moveTo>
                    <a:pt x="0" y="0"/>
                  </a:moveTo>
                  <a:lnTo>
                    <a:pt x="2307021" y="0"/>
                  </a:lnTo>
                  <a:lnTo>
                    <a:pt x="2307021" y="1218997"/>
                  </a:lnTo>
                  <a:lnTo>
                    <a:pt x="0" y="1218997"/>
                  </a:lnTo>
                  <a:lnTo>
                    <a:pt x="0" y="0"/>
                  </a:lnTo>
                  <a:close/>
                </a:path>
              </a:pathLst>
            </a:custGeom>
            <a:ln w="12700">
              <a:solidFill>
                <a:schemeClr val="bg1"/>
              </a:solidFill>
            </a:ln>
          </p:spPr>
          <p:txBody>
            <a:bodyPr wrap="square" lIns="0" tIns="0" rIns="0" bIns="0" rtlCol="0"/>
            <a:lstStyle/>
            <a:p>
              <a:endParaRPr/>
            </a:p>
          </p:txBody>
        </p:sp>
        <p:pic>
          <p:nvPicPr>
            <p:cNvPr id="25" name="object 25"/>
            <p:cNvPicPr/>
            <p:nvPr/>
          </p:nvPicPr>
          <p:blipFill>
            <a:blip r:embed="rId8" cstate="print"/>
            <a:stretch>
              <a:fillRect/>
            </a:stretch>
          </p:blipFill>
          <p:spPr>
            <a:xfrm>
              <a:off x="8199312" y="1900751"/>
              <a:ext cx="522072" cy="540391"/>
            </a:xfrm>
            <a:prstGeom prst="rect">
              <a:avLst/>
            </a:prstGeom>
            <a:ln>
              <a:solidFill>
                <a:schemeClr val="bg1"/>
              </a:solidFill>
            </a:ln>
          </p:spPr>
        </p:pic>
        <p:pic>
          <p:nvPicPr>
            <p:cNvPr id="26" name="object 26"/>
            <p:cNvPicPr/>
            <p:nvPr/>
          </p:nvPicPr>
          <p:blipFill>
            <a:blip r:embed="rId9" cstate="print"/>
            <a:stretch>
              <a:fillRect/>
            </a:stretch>
          </p:blipFill>
          <p:spPr>
            <a:xfrm>
              <a:off x="8704254" y="1900751"/>
              <a:ext cx="512461" cy="524288"/>
            </a:xfrm>
            <a:prstGeom prst="rect">
              <a:avLst/>
            </a:prstGeom>
            <a:ln>
              <a:solidFill>
                <a:schemeClr val="bg1"/>
              </a:solidFill>
            </a:ln>
          </p:spPr>
        </p:pic>
        <p:pic>
          <p:nvPicPr>
            <p:cNvPr id="27" name="object 27"/>
            <p:cNvPicPr/>
            <p:nvPr/>
          </p:nvPicPr>
          <p:blipFill>
            <a:blip r:embed="rId10" cstate="print"/>
            <a:stretch>
              <a:fillRect/>
            </a:stretch>
          </p:blipFill>
          <p:spPr>
            <a:xfrm>
              <a:off x="9816589" y="1917354"/>
              <a:ext cx="512493" cy="536145"/>
            </a:xfrm>
            <a:prstGeom prst="rect">
              <a:avLst/>
            </a:prstGeom>
            <a:ln>
              <a:solidFill>
                <a:schemeClr val="bg1"/>
              </a:solidFill>
            </a:ln>
          </p:spPr>
        </p:pic>
        <p:pic>
          <p:nvPicPr>
            <p:cNvPr id="28" name="object 28"/>
            <p:cNvPicPr/>
            <p:nvPr/>
          </p:nvPicPr>
          <p:blipFill>
            <a:blip r:embed="rId11" cstate="print"/>
            <a:stretch>
              <a:fillRect/>
            </a:stretch>
          </p:blipFill>
          <p:spPr>
            <a:xfrm>
              <a:off x="9281558" y="1886148"/>
              <a:ext cx="503966" cy="575961"/>
            </a:xfrm>
            <a:prstGeom prst="rect">
              <a:avLst/>
            </a:prstGeom>
            <a:ln>
              <a:solidFill>
                <a:schemeClr val="bg1"/>
              </a:solidFill>
            </a:ln>
          </p:spPr>
        </p:pic>
      </p:grpSp>
      <p:sp>
        <p:nvSpPr>
          <p:cNvPr id="29" name="object 29"/>
          <p:cNvSpPr txBox="1"/>
          <p:nvPr/>
        </p:nvSpPr>
        <p:spPr>
          <a:xfrm>
            <a:off x="8328810" y="2476500"/>
            <a:ext cx="1827530" cy="601980"/>
          </a:xfrm>
          <a:prstGeom prst="rect">
            <a:avLst/>
          </a:prstGeom>
          <a:ln>
            <a:solidFill>
              <a:schemeClr val="bg1"/>
            </a:solidFill>
          </a:ln>
        </p:spPr>
        <p:txBody>
          <a:bodyPr vert="horz" wrap="square" lIns="0" tIns="12700" rIns="0" bIns="0" rtlCol="0">
            <a:spAutoFit/>
          </a:bodyPr>
          <a:lstStyle/>
          <a:p>
            <a:pPr>
              <a:lnSpc>
                <a:spcPct val="100000"/>
              </a:lnSpc>
              <a:spcBef>
                <a:spcPts val="100"/>
              </a:spcBef>
              <a:tabLst>
                <a:tab pos="479425" algn="l"/>
                <a:tab pos="1051560" algn="l"/>
                <a:tab pos="1596390" algn="l"/>
              </a:tabLst>
            </a:pPr>
            <a:r>
              <a:rPr sz="1200" spc="-5" dirty="0">
                <a:latin typeface="Calibri"/>
                <a:cs typeface="Calibri"/>
              </a:rPr>
              <a:t>C</a:t>
            </a:r>
            <a:r>
              <a:rPr sz="1200" dirty="0">
                <a:latin typeface="Calibri"/>
                <a:cs typeface="Calibri"/>
              </a:rPr>
              <a:t>PU	</a:t>
            </a:r>
            <a:r>
              <a:rPr sz="1200" spc="-5" dirty="0">
                <a:latin typeface="Calibri"/>
                <a:cs typeface="Calibri"/>
              </a:rPr>
              <a:t>R</a:t>
            </a:r>
            <a:r>
              <a:rPr sz="1200" spc="5" dirty="0">
                <a:latin typeface="Calibri"/>
                <a:cs typeface="Calibri"/>
              </a:rPr>
              <a:t>A</a:t>
            </a:r>
            <a:r>
              <a:rPr sz="1200" dirty="0">
                <a:latin typeface="Calibri"/>
                <a:cs typeface="Calibri"/>
              </a:rPr>
              <a:t>M	</a:t>
            </a:r>
            <a:r>
              <a:rPr sz="1200" spc="-5" dirty="0">
                <a:latin typeface="Calibri"/>
                <a:cs typeface="Calibri"/>
              </a:rPr>
              <a:t>D</a:t>
            </a:r>
            <a:r>
              <a:rPr sz="1200" dirty="0">
                <a:latin typeface="Calibri"/>
                <a:cs typeface="Calibri"/>
              </a:rPr>
              <a:t>i</a:t>
            </a:r>
            <a:r>
              <a:rPr sz="1200" spc="5" dirty="0">
                <a:latin typeface="Calibri"/>
                <a:cs typeface="Calibri"/>
              </a:rPr>
              <a:t>s</a:t>
            </a:r>
            <a:r>
              <a:rPr sz="1200" dirty="0">
                <a:latin typeface="Calibri"/>
                <a:cs typeface="Calibri"/>
              </a:rPr>
              <a:t>k	N</a:t>
            </a:r>
            <a:r>
              <a:rPr sz="1200" spc="-5" dirty="0">
                <a:latin typeface="Calibri"/>
                <a:cs typeface="Calibri"/>
              </a:rPr>
              <a:t>I</a:t>
            </a:r>
            <a:r>
              <a:rPr sz="1200" dirty="0">
                <a:latin typeface="Calibri"/>
                <a:cs typeface="Calibri"/>
              </a:rPr>
              <a:t>C</a:t>
            </a:r>
            <a:endParaRPr sz="1200">
              <a:latin typeface="Calibri"/>
              <a:cs typeface="Calibri"/>
            </a:endParaRPr>
          </a:p>
          <a:p>
            <a:pPr>
              <a:lnSpc>
                <a:spcPct val="100000"/>
              </a:lnSpc>
              <a:spcBef>
                <a:spcPts val="10"/>
              </a:spcBef>
            </a:pPr>
            <a:endParaRPr sz="1350">
              <a:latin typeface="Calibri"/>
              <a:cs typeface="Calibri"/>
            </a:endParaRPr>
          </a:p>
          <a:p>
            <a:pPr marL="394335">
              <a:lnSpc>
                <a:spcPct val="100000"/>
              </a:lnSpc>
            </a:pPr>
            <a:r>
              <a:rPr sz="1200" spc="-5" dirty="0">
                <a:solidFill>
                  <a:srgbClr val="FFFFFF"/>
                </a:solidFill>
                <a:latin typeface="Arial"/>
                <a:cs typeface="Arial"/>
              </a:rPr>
              <a:t>Instance</a:t>
            </a:r>
            <a:r>
              <a:rPr sz="1200" spc="-55" dirty="0">
                <a:solidFill>
                  <a:srgbClr val="FFFFFF"/>
                </a:solidFill>
                <a:latin typeface="Arial"/>
                <a:cs typeface="Arial"/>
              </a:rPr>
              <a:t> </a:t>
            </a:r>
            <a:r>
              <a:rPr sz="1200" spc="-20" dirty="0">
                <a:solidFill>
                  <a:srgbClr val="FFFFFF"/>
                </a:solidFill>
                <a:latin typeface="Arial"/>
                <a:cs typeface="Arial"/>
              </a:rPr>
              <a:t>Type</a:t>
            </a:r>
            <a:endParaRPr sz="1200">
              <a:latin typeface="Arial"/>
              <a:cs typeface="Arial"/>
            </a:endParaRPr>
          </a:p>
        </p:txBody>
      </p:sp>
      <p:sp>
        <p:nvSpPr>
          <p:cNvPr id="30" name="object 30"/>
          <p:cNvSpPr txBox="1"/>
          <p:nvPr/>
        </p:nvSpPr>
        <p:spPr>
          <a:xfrm>
            <a:off x="8539651" y="1612900"/>
            <a:ext cx="1221105" cy="208279"/>
          </a:xfrm>
          <a:prstGeom prst="rect">
            <a:avLst/>
          </a:prstGeom>
          <a:ln>
            <a:solidFill>
              <a:schemeClr val="bg1"/>
            </a:solidFill>
          </a:ln>
        </p:spPr>
        <p:txBody>
          <a:bodyPr vert="horz" wrap="square" lIns="0" tIns="12700" rIns="0" bIns="0" rtlCol="0">
            <a:spAutoFit/>
          </a:bodyPr>
          <a:lstStyle/>
          <a:p>
            <a:pPr>
              <a:lnSpc>
                <a:spcPct val="100000"/>
              </a:lnSpc>
              <a:spcBef>
                <a:spcPts val="100"/>
              </a:spcBef>
            </a:pPr>
            <a:r>
              <a:rPr sz="1200" b="1" spc="-10" dirty="0">
                <a:latin typeface="Arial"/>
                <a:cs typeface="Arial"/>
              </a:rPr>
              <a:t>Virtual</a:t>
            </a:r>
            <a:r>
              <a:rPr sz="1200" b="1" spc="-45" dirty="0">
                <a:latin typeface="Arial"/>
                <a:cs typeface="Arial"/>
              </a:rPr>
              <a:t> </a:t>
            </a:r>
            <a:r>
              <a:rPr sz="1200" b="1" spc="-5" dirty="0">
                <a:latin typeface="Arial"/>
                <a:cs typeface="Arial"/>
              </a:rPr>
              <a:t>Hardware</a:t>
            </a:r>
            <a:endParaRPr sz="1200">
              <a:latin typeface="Arial"/>
              <a:cs typeface="Arial"/>
            </a:endParaRPr>
          </a:p>
        </p:txBody>
      </p:sp>
    </p:spTree>
    <p:extLst>
      <p:ext uri="{BB962C8B-B14F-4D97-AF65-F5344CB8AC3E}">
        <p14:creationId xmlns:p14="http://schemas.microsoft.com/office/powerpoint/2010/main" val="829819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Virtualization and How Does it Work?"/>
          <p:cNvPicPr>
            <a:picLocks noChangeAspect="1" noChangeArrowheads="1"/>
          </p:cNvPicPr>
          <p:nvPr/>
        </p:nvPicPr>
        <p:blipFill rotWithShape="1">
          <a:blip r:embed="rId2">
            <a:extLst>
              <a:ext uri="{28A0092B-C50C-407E-A947-70E740481C1C}">
                <a14:useLocalDpi xmlns:a14="http://schemas.microsoft.com/office/drawing/2010/main" val="0"/>
              </a:ext>
            </a:extLst>
          </a:blip>
          <a:srcRect l="2557" t="4750" r="3406" b="5493"/>
          <a:stretch/>
        </p:blipFill>
        <p:spPr bwMode="auto">
          <a:xfrm>
            <a:off x="1828800" y="874207"/>
            <a:ext cx="8320035" cy="461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754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Virt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070" y="728104"/>
            <a:ext cx="9189392" cy="458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02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361632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2:</a:t>
            </a:r>
            <a:r>
              <a:rPr sz="2400" b="0" spc="-20" dirty="0">
                <a:solidFill>
                  <a:srgbClr val="FFFFFF"/>
                </a:solidFill>
                <a:latin typeface="Calibri"/>
                <a:cs typeface="Calibri"/>
              </a:rPr>
              <a:t> </a:t>
            </a:r>
            <a:r>
              <a:rPr sz="2400" b="0" spc="-5" dirty="0">
                <a:solidFill>
                  <a:srgbClr val="FFFFFF"/>
                </a:solidFill>
                <a:latin typeface="Calibri"/>
                <a:cs typeface="Calibri"/>
              </a:rPr>
              <a:t>Cloud</a:t>
            </a:r>
            <a:r>
              <a:rPr sz="2400" b="0" spc="-15" dirty="0">
                <a:solidFill>
                  <a:srgbClr val="FFFFFF"/>
                </a:solidFill>
                <a:latin typeface="Calibri"/>
                <a:cs typeface="Calibri"/>
              </a:rPr>
              <a:t> </a:t>
            </a:r>
            <a:r>
              <a:rPr sz="2400" b="0" spc="-25" dirty="0">
                <a:solidFill>
                  <a:srgbClr val="FFFFFF"/>
                </a:solidFill>
                <a:latin typeface="Calibri"/>
                <a:cs typeface="Calibri"/>
              </a:rPr>
              <a:t>Terminology</a:t>
            </a:r>
            <a:endParaRPr sz="2400" dirty="0">
              <a:latin typeface="Calibri"/>
              <a:cs typeface="Calibri"/>
            </a:endParaRPr>
          </a:p>
        </p:txBody>
      </p:sp>
      <p:graphicFrame>
        <p:nvGraphicFramePr>
          <p:cNvPr id="3" name="object 3"/>
          <p:cNvGraphicFramePr>
            <a:graphicFrameLocks noGrp="1"/>
          </p:cNvGraphicFramePr>
          <p:nvPr/>
        </p:nvGraphicFramePr>
        <p:xfrm>
          <a:off x="1872593" y="1213586"/>
          <a:ext cx="8131809" cy="4756150"/>
        </p:xfrm>
        <a:graphic>
          <a:graphicData uri="http://schemas.openxmlformats.org/drawingml/2006/table">
            <a:tbl>
              <a:tblPr firstRow="1" bandRow="1">
                <a:tableStyleId>{2D5ABB26-0587-4C30-8999-92F81FD0307C}</a:tableStyleId>
              </a:tblPr>
              <a:tblGrid>
                <a:gridCol w="2492375">
                  <a:extLst>
                    <a:ext uri="{9D8B030D-6E8A-4147-A177-3AD203B41FA5}">
                      <a16:colId xmlns:a16="http://schemas.microsoft.com/office/drawing/2014/main" val="20000"/>
                    </a:ext>
                  </a:extLst>
                </a:gridCol>
                <a:gridCol w="5639434">
                  <a:extLst>
                    <a:ext uri="{9D8B030D-6E8A-4147-A177-3AD203B41FA5}">
                      <a16:colId xmlns:a16="http://schemas.microsoft.com/office/drawing/2014/main" val="20001"/>
                    </a:ext>
                  </a:extLst>
                </a:gridCol>
              </a:tblGrid>
              <a:tr h="389255">
                <a:tc>
                  <a:txBody>
                    <a:bodyPr/>
                    <a:lstStyle/>
                    <a:p>
                      <a:pPr marL="68580">
                        <a:lnSpc>
                          <a:spcPct val="100000"/>
                        </a:lnSpc>
                        <a:spcBef>
                          <a:spcPts val="645"/>
                        </a:spcBef>
                      </a:pPr>
                      <a:r>
                        <a:rPr sz="1600" b="1" spc="-40" dirty="0">
                          <a:solidFill>
                            <a:srgbClr val="FFFFFF"/>
                          </a:solidFill>
                          <a:latin typeface="Calibri"/>
                          <a:cs typeface="Calibri"/>
                        </a:rPr>
                        <a:t>Term</a:t>
                      </a:r>
                      <a:endParaRPr sz="1600" dirty="0">
                        <a:latin typeface="Calibri"/>
                        <a:cs typeface="Calibri"/>
                      </a:endParaRPr>
                    </a:p>
                  </a:txBody>
                  <a:tcPr marL="0" marR="0" marT="81915" marB="0">
                    <a:solidFill>
                      <a:srgbClr val="4472C4"/>
                    </a:solidFill>
                  </a:tcPr>
                </a:tc>
                <a:tc>
                  <a:txBody>
                    <a:bodyPr/>
                    <a:lstStyle/>
                    <a:p>
                      <a:pPr marL="114935">
                        <a:lnSpc>
                          <a:spcPct val="100000"/>
                        </a:lnSpc>
                        <a:spcBef>
                          <a:spcPts val="645"/>
                        </a:spcBef>
                      </a:pPr>
                      <a:r>
                        <a:rPr sz="1600" b="1" spc="-5" dirty="0">
                          <a:solidFill>
                            <a:srgbClr val="FFFFFF"/>
                          </a:solidFill>
                          <a:latin typeface="Calibri"/>
                          <a:cs typeface="Calibri"/>
                        </a:rPr>
                        <a:t>Description</a:t>
                      </a:r>
                      <a:endParaRPr sz="1600">
                        <a:latin typeface="Calibri"/>
                        <a:cs typeface="Calibri"/>
                      </a:endParaRPr>
                    </a:p>
                  </a:txBody>
                  <a:tcPr marL="0" marR="0" marT="81915" marB="0">
                    <a:solidFill>
                      <a:srgbClr val="4472C4"/>
                    </a:solidFill>
                  </a:tcPr>
                </a:tc>
                <a:extLst>
                  <a:ext uri="{0D108BD9-81ED-4DB2-BD59-A6C34878D82A}">
                    <a16:rowId xmlns:a16="http://schemas.microsoft.com/office/drawing/2014/main" val="10000"/>
                  </a:ext>
                </a:extLst>
              </a:tr>
              <a:tr h="690245">
                <a:tc>
                  <a:txBody>
                    <a:bodyPr/>
                    <a:lstStyle/>
                    <a:p>
                      <a:pPr marL="68580">
                        <a:lnSpc>
                          <a:spcPct val="100000"/>
                        </a:lnSpc>
                        <a:spcBef>
                          <a:spcPts val="575"/>
                        </a:spcBef>
                      </a:pPr>
                      <a:r>
                        <a:rPr sz="1600" b="1" spc="-5" dirty="0">
                          <a:solidFill>
                            <a:srgbClr val="FFFFFF"/>
                          </a:solidFill>
                          <a:latin typeface="Calibri"/>
                          <a:cs typeface="Calibri"/>
                        </a:rPr>
                        <a:t>Cloud</a:t>
                      </a:r>
                      <a:r>
                        <a:rPr sz="1600" b="1" spc="-25" dirty="0">
                          <a:solidFill>
                            <a:srgbClr val="FFFFFF"/>
                          </a:solidFill>
                          <a:latin typeface="Calibri"/>
                          <a:cs typeface="Calibri"/>
                        </a:rPr>
                        <a:t> </a:t>
                      </a:r>
                      <a:r>
                        <a:rPr sz="1600" b="1" spc="-5" dirty="0">
                          <a:solidFill>
                            <a:srgbClr val="FFFFFF"/>
                          </a:solidFill>
                          <a:latin typeface="Calibri"/>
                          <a:cs typeface="Calibri"/>
                        </a:rPr>
                        <a:t>Computing</a:t>
                      </a:r>
                      <a:endParaRPr sz="1600" dirty="0">
                        <a:latin typeface="Calibri"/>
                        <a:cs typeface="Calibri"/>
                      </a:endParaRPr>
                    </a:p>
                  </a:txBody>
                  <a:tcPr marL="0" marR="0" marT="73025" marB="0">
                    <a:lnL w="9525">
                      <a:solidFill>
                        <a:srgbClr val="4472C4"/>
                      </a:solidFill>
                      <a:prstDash val="solid"/>
                    </a:lnL>
                    <a:lnB w="9525">
                      <a:solidFill>
                        <a:srgbClr val="4472C4"/>
                      </a:solidFill>
                      <a:prstDash val="solid"/>
                    </a:lnB>
                    <a:solidFill>
                      <a:srgbClr val="232F3D"/>
                    </a:solidFill>
                  </a:tcPr>
                </a:tc>
                <a:tc>
                  <a:txBody>
                    <a:bodyPr/>
                    <a:lstStyle/>
                    <a:p>
                      <a:pPr marL="114935">
                        <a:lnSpc>
                          <a:spcPct val="100000"/>
                        </a:lnSpc>
                        <a:spcBef>
                          <a:spcPts val="575"/>
                        </a:spcBef>
                      </a:pPr>
                      <a:r>
                        <a:rPr sz="1600" b="1" spc="-5" dirty="0">
                          <a:solidFill>
                            <a:srgbClr val="FFFFFF"/>
                          </a:solidFill>
                          <a:latin typeface="Calibri"/>
                          <a:cs typeface="Calibri"/>
                        </a:rPr>
                        <a:t>Cloud</a:t>
                      </a:r>
                      <a:r>
                        <a:rPr sz="1600" b="1" spc="5" dirty="0">
                          <a:solidFill>
                            <a:srgbClr val="FFFFFF"/>
                          </a:solidFill>
                          <a:latin typeface="Calibri"/>
                          <a:cs typeface="Calibri"/>
                        </a:rPr>
                        <a:t> </a:t>
                      </a:r>
                      <a:r>
                        <a:rPr sz="1600" b="1" spc="-5" dirty="0">
                          <a:solidFill>
                            <a:srgbClr val="FFFFFF"/>
                          </a:solidFill>
                          <a:latin typeface="Calibri"/>
                          <a:cs typeface="Calibri"/>
                        </a:rPr>
                        <a:t>computing</a:t>
                      </a:r>
                      <a:r>
                        <a:rPr sz="1600" b="1" spc="5" dirty="0">
                          <a:solidFill>
                            <a:srgbClr val="FFFFFF"/>
                          </a:solidFill>
                          <a:latin typeface="Calibri"/>
                          <a:cs typeface="Calibri"/>
                        </a:rPr>
                        <a:t> </a:t>
                      </a:r>
                      <a:r>
                        <a:rPr sz="1600" b="1" spc="-5" dirty="0">
                          <a:solidFill>
                            <a:srgbClr val="FFFFFF"/>
                          </a:solidFill>
                          <a:latin typeface="Calibri"/>
                          <a:cs typeface="Calibri"/>
                        </a:rPr>
                        <a:t>is the on-demand</a:t>
                      </a:r>
                      <a:r>
                        <a:rPr sz="1600" b="1" dirty="0">
                          <a:solidFill>
                            <a:srgbClr val="FFFFFF"/>
                          </a:solidFill>
                          <a:latin typeface="Calibri"/>
                          <a:cs typeface="Calibri"/>
                        </a:rPr>
                        <a:t> </a:t>
                      </a:r>
                      <a:r>
                        <a:rPr sz="1600" b="1" spc="-5" dirty="0">
                          <a:solidFill>
                            <a:srgbClr val="FFFFFF"/>
                          </a:solidFill>
                          <a:latin typeface="Calibri"/>
                          <a:cs typeface="Calibri"/>
                        </a:rPr>
                        <a:t>delivery</a:t>
                      </a:r>
                      <a:r>
                        <a:rPr sz="1600" b="1" spc="10" dirty="0">
                          <a:solidFill>
                            <a:srgbClr val="FFFFFF"/>
                          </a:solidFill>
                          <a:latin typeface="Calibri"/>
                          <a:cs typeface="Calibri"/>
                        </a:rPr>
                        <a:t> </a:t>
                      </a:r>
                      <a:r>
                        <a:rPr sz="1600" b="1" dirty="0">
                          <a:solidFill>
                            <a:srgbClr val="FFFFFF"/>
                          </a:solidFill>
                          <a:latin typeface="Calibri"/>
                          <a:cs typeface="Calibri"/>
                        </a:rPr>
                        <a:t>of</a:t>
                      </a:r>
                      <a:r>
                        <a:rPr sz="1600" b="1" spc="5" dirty="0">
                          <a:solidFill>
                            <a:srgbClr val="FFFFFF"/>
                          </a:solidFill>
                          <a:latin typeface="Calibri"/>
                          <a:cs typeface="Calibri"/>
                        </a:rPr>
                        <a:t> </a:t>
                      </a:r>
                      <a:r>
                        <a:rPr sz="1600" b="1" spc="-5" dirty="0">
                          <a:solidFill>
                            <a:srgbClr val="FFFFFF"/>
                          </a:solidFill>
                          <a:latin typeface="Calibri"/>
                          <a:cs typeface="Calibri"/>
                        </a:rPr>
                        <a:t>IT services from </a:t>
                      </a:r>
                      <a:r>
                        <a:rPr sz="1600" b="1" dirty="0">
                          <a:solidFill>
                            <a:srgbClr val="FFFFFF"/>
                          </a:solidFill>
                          <a:latin typeface="Calibri"/>
                          <a:cs typeface="Calibri"/>
                        </a:rPr>
                        <a:t>a</a:t>
                      </a:r>
                      <a:endParaRPr sz="1600">
                        <a:latin typeface="Calibri"/>
                        <a:cs typeface="Calibri"/>
                      </a:endParaRPr>
                    </a:p>
                    <a:p>
                      <a:pPr marL="114935">
                        <a:lnSpc>
                          <a:spcPct val="100000"/>
                        </a:lnSpc>
                        <a:spcBef>
                          <a:spcPts val="880"/>
                        </a:spcBef>
                      </a:pPr>
                      <a:r>
                        <a:rPr sz="1600" b="1" spc="-5" dirty="0">
                          <a:solidFill>
                            <a:srgbClr val="FFFFFF"/>
                          </a:solidFill>
                          <a:latin typeface="Calibri"/>
                          <a:cs typeface="Calibri"/>
                        </a:rPr>
                        <a:t>third-party provider</a:t>
                      </a:r>
                      <a:r>
                        <a:rPr sz="1600" b="1" dirty="0">
                          <a:solidFill>
                            <a:srgbClr val="FFFFFF"/>
                          </a:solidFill>
                          <a:latin typeface="Calibri"/>
                          <a:cs typeface="Calibri"/>
                        </a:rPr>
                        <a:t> </a:t>
                      </a:r>
                      <a:r>
                        <a:rPr sz="1600" b="1" spc="-10" dirty="0">
                          <a:solidFill>
                            <a:srgbClr val="FFFFFF"/>
                          </a:solidFill>
                          <a:latin typeface="Calibri"/>
                          <a:cs typeface="Calibri"/>
                        </a:rPr>
                        <a:t>over</a:t>
                      </a:r>
                      <a:r>
                        <a:rPr sz="1600" b="1" dirty="0">
                          <a:solidFill>
                            <a:srgbClr val="FFFFFF"/>
                          </a:solidFill>
                          <a:latin typeface="Calibri"/>
                          <a:cs typeface="Calibri"/>
                        </a:rPr>
                        <a:t> </a:t>
                      </a:r>
                      <a:r>
                        <a:rPr sz="1600" b="1" spc="-5" dirty="0">
                          <a:solidFill>
                            <a:srgbClr val="FFFFFF"/>
                          </a:solidFill>
                          <a:latin typeface="Calibri"/>
                          <a:cs typeface="Calibri"/>
                        </a:rPr>
                        <a:t>the</a:t>
                      </a:r>
                      <a:r>
                        <a:rPr sz="1600" b="1" spc="-15" dirty="0">
                          <a:solidFill>
                            <a:srgbClr val="FFFFFF"/>
                          </a:solidFill>
                          <a:latin typeface="Calibri"/>
                          <a:cs typeface="Calibri"/>
                        </a:rPr>
                        <a:t> </a:t>
                      </a:r>
                      <a:r>
                        <a:rPr sz="1600" b="1" spc="-10" dirty="0">
                          <a:solidFill>
                            <a:srgbClr val="FFFFFF"/>
                          </a:solidFill>
                          <a:latin typeface="Calibri"/>
                          <a:cs typeface="Calibri"/>
                        </a:rPr>
                        <a:t>Internet</a:t>
                      </a:r>
                      <a:endParaRPr sz="1600">
                        <a:latin typeface="Calibri"/>
                        <a:cs typeface="Calibri"/>
                      </a:endParaRPr>
                    </a:p>
                  </a:txBody>
                  <a:tcPr marL="0" marR="0" marT="73025" marB="0">
                    <a:lnR w="9525">
                      <a:solidFill>
                        <a:srgbClr val="4472C4"/>
                      </a:solidFill>
                      <a:prstDash val="solid"/>
                    </a:lnR>
                    <a:lnB w="9525">
                      <a:solidFill>
                        <a:srgbClr val="4472C4"/>
                      </a:solidFill>
                      <a:prstDash val="solid"/>
                    </a:lnB>
                    <a:solidFill>
                      <a:srgbClr val="232F3D"/>
                    </a:solidFill>
                  </a:tcPr>
                </a:tc>
                <a:extLst>
                  <a:ext uri="{0D108BD9-81ED-4DB2-BD59-A6C34878D82A}">
                    <a16:rowId xmlns:a16="http://schemas.microsoft.com/office/drawing/2014/main" val="10001"/>
                  </a:ext>
                </a:extLst>
              </a:tr>
              <a:tr h="510540">
                <a:tc>
                  <a:txBody>
                    <a:bodyPr/>
                    <a:lstStyle/>
                    <a:p>
                      <a:pPr marL="68580">
                        <a:lnSpc>
                          <a:spcPct val="100000"/>
                        </a:lnSpc>
                        <a:spcBef>
                          <a:spcPts val="640"/>
                        </a:spcBef>
                      </a:pPr>
                      <a:r>
                        <a:rPr sz="1600" b="1" spc="-5" dirty="0">
                          <a:solidFill>
                            <a:srgbClr val="FFFFFF"/>
                          </a:solidFill>
                          <a:latin typeface="Calibri"/>
                          <a:cs typeface="Calibri"/>
                        </a:rPr>
                        <a:t>Cloud</a:t>
                      </a:r>
                      <a:r>
                        <a:rPr sz="1600" b="1" spc="-25" dirty="0">
                          <a:solidFill>
                            <a:srgbClr val="FFFFFF"/>
                          </a:solidFill>
                          <a:latin typeface="Calibri"/>
                          <a:cs typeface="Calibri"/>
                        </a:rPr>
                        <a:t> </a:t>
                      </a:r>
                      <a:r>
                        <a:rPr sz="1600" b="1" dirty="0">
                          <a:solidFill>
                            <a:srgbClr val="FFFFFF"/>
                          </a:solidFill>
                          <a:latin typeface="Calibri"/>
                          <a:cs typeface="Calibri"/>
                        </a:rPr>
                        <a:t>Service</a:t>
                      </a:r>
                      <a:endParaRPr sz="1600">
                        <a:latin typeface="Calibri"/>
                        <a:cs typeface="Calibri"/>
                      </a:endParaRPr>
                    </a:p>
                  </a:txBody>
                  <a:tcPr marL="0" marR="0" marT="8128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14935">
                        <a:lnSpc>
                          <a:spcPct val="100000"/>
                        </a:lnSpc>
                        <a:spcBef>
                          <a:spcPts val="640"/>
                        </a:spcBef>
                      </a:pPr>
                      <a:r>
                        <a:rPr sz="1600" b="1" spc="-5" dirty="0">
                          <a:solidFill>
                            <a:srgbClr val="FFFFFF"/>
                          </a:solidFill>
                          <a:latin typeface="Calibri"/>
                          <a:cs typeface="Calibri"/>
                        </a:rPr>
                        <a:t>The</a:t>
                      </a:r>
                      <a:r>
                        <a:rPr sz="1600" b="1" spc="-10" dirty="0">
                          <a:solidFill>
                            <a:srgbClr val="FFFFFF"/>
                          </a:solidFill>
                          <a:latin typeface="Calibri"/>
                          <a:cs typeface="Calibri"/>
                        </a:rPr>
                        <a:t> </a:t>
                      </a:r>
                      <a:r>
                        <a:rPr sz="1600" b="1" spc="-5" dirty="0">
                          <a:solidFill>
                            <a:srgbClr val="FFFFFF"/>
                          </a:solidFill>
                          <a:latin typeface="Calibri"/>
                          <a:cs typeface="Calibri"/>
                        </a:rPr>
                        <a:t>IT</a:t>
                      </a:r>
                      <a:r>
                        <a:rPr sz="1600" b="1" dirty="0">
                          <a:solidFill>
                            <a:srgbClr val="FFFFFF"/>
                          </a:solidFill>
                          <a:latin typeface="Calibri"/>
                          <a:cs typeface="Calibri"/>
                        </a:rPr>
                        <a:t> </a:t>
                      </a:r>
                      <a:r>
                        <a:rPr sz="1600" b="1" spc="-10" dirty="0">
                          <a:solidFill>
                            <a:srgbClr val="FFFFFF"/>
                          </a:solidFill>
                          <a:latin typeface="Calibri"/>
                          <a:cs typeface="Calibri"/>
                        </a:rPr>
                        <a:t>capability</a:t>
                      </a:r>
                      <a:r>
                        <a:rPr sz="1600" b="1" dirty="0">
                          <a:solidFill>
                            <a:srgbClr val="FFFFFF"/>
                          </a:solidFill>
                          <a:latin typeface="Calibri"/>
                          <a:cs typeface="Calibri"/>
                        </a:rPr>
                        <a:t> </a:t>
                      </a:r>
                      <a:r>
                        <a:rPr sz="1600" b="1" spc="-10" dirty="0">
                          <a:solidFill>
                            <a:srgbClr val="FFFFFF"/>
                          </a:solidFill>
                          <a:latin typeface="Calibri"/>
                          <a:cs typeface="Calibri"/>
                        </a:rPr>
                        <a:t>that</a:t>
                      </a:r>
                      <a:r>
                        <a:rPr sz="1600" b="1" spc="-5" dirty="0">
                          <a:solidFill>
                            <a:srgbClr val="FFFFFF"/>
                          </a:solidFill>
                          <a:latin typeface="Calibri"/>
                          <a:cs typeface="Calibri"/>
                        </a:rPr>
                        <a:t> is</a:t>
                      </a:r>
                      <a:r>
                        <a:rPr sz="1600" b="1" dirty="0">
                          <a:solidFill>
                            <a:srgbClr val="FFFFFF"/>
                          </a:solidFill>
                          <a:latin typeface="Calibri"/>
                          <a:cs typeface="Calibri"/>
                        </a:rPr>
                        <a:t> </a:t>
                      </a:r>
                      <a:r>
                        <a:rPr sz="1600" b="1" spc="-5" dirty="0">
                          <a:solidFill>
                            <a:srgbClr val="FFFFFF"/>
                          </a:solidFill>
                          <a:latin typeface="Calibri"/>
                          <a:cs typeface="Calibri"/>
                        </a:rPr>
                        <a:t>being</a:t>
                      </a:r>
                      <a:r>
                        <a:rPr sz="1600" b="1" dirty="0">
                          <a:solidFill>
                            <a:srgbClr val="FFFFFF"/>
                          </a:solidFill>
                          <a:latin typeface="Calibri"/>
                          <a:cs typeface="Calibri"/>
                        </a:rPr>
                        <a:t> </a:t>
                      </a:r>
                      <a:r>
                        <a:rPr sz="1600" b="1" spc="-5" dirty="0">
                          <a:solidFill>
                            <a:srgbClr val="FFFFFF"/>
                          </a:solidFill>
                          <a:latin typeface="Calibri"/>
                          <a:cs typeface="Calibri"/>
                        </a:rPr>
                        <a:t>provided</a:t>
                      </a:r>
                      <a:r>
                        <a:rPr sz="1600" b="1" spc="5" dirty="0">
                          <a:solidFill>
                            <a:srgbClr val="FFFFFF"/>
                          </a:solidFill>
                          <a:latin typeface="Calibri"/>
                          <a:cs typeface="Calibri"/>
                        </a:rPr>
                        <a:t> </a:t>
                      </a:r>
                      <a:r>
                        <a:rPr sz="1600" b="1" spc="-5" dirty="0">
                          <a:solidFill>
                            <a:srgbClr val="FFFFFF"/>
                          </a:solidFill>
                          <a:latin typeface="Calibri"/>
                          <a:cs typeface="Calibri"/>
                        </a:rPr>
                        <a:t>by</a:t>
                      </a:r>
                      <a:r>
                        <a:rPr sz="1600" b="1" dirty="0">
                          <a:solidFill>
                            <a:srgbClr val="FFFFFF"/>
                          </a:solidFill>
                          <a:latin typeface="Calibri"/>
                          <a:cs typeface="Calibri"/>
                        </a:rPr>
                        <a:t> </a:t>
                      </a:r>
                      <a:r>
                        <a:rPr sz="1600" b="1" spc="-5" dirty="0">
                          <a:solidFill>
                            <a:srgbClr val="FFFFFF"/>
                          </a:solidFill>
                          <a:latin typeface="Calibri"/>
                          <a:cs typeface="Calibri"/>
                        </a:rPr>
                        <a:t>the cloud</a:t>
                      </a:r>
                      <a:r>
                        <a:rPr sz="1600" b="1" spc="5" dirty="0">
                          <a:solidFill>
                            <a:srgbClr val="FFFFFF"/>
                          </a:solidFill>
                          <a:latin typeface="Calibri"/>
                          <a:cs typeface="Calibri"/>
                        </a:rPr>
                        <a:t> </a:t>
                      </a:r>
                      <a:r>
                        <a:rPr sz="1600" b="1" spc="-10" dirty="0">
                          <a:solidFill>
                            <a:srgbClr val="FFFFFF"/>
                          </a:solidFill>
                          <a:latin typeface="Calibri"/>
                          <a:cs typeface="Calibri"/>
                        </a:rPr>
                        <a:t>provider</a:t>
                      </a:r>
                      <a:endParaRPr sz="1600">
                        <a:latin typeface="Calibri"/>
                        <a:cs typeface="Calibri"/>
                      </a:endParaRPr>
                    </a:p>
                  </a:txBody>
                  <a:tcPr marL="0" marR="0" marT="8128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2"/>
                  </a:ext>
                </a:extLst>
              </a:tr>
              <a:tr h="693420">
                <a:tc>
                  <a:txBody>
                    <a:bodyPr/>
                    <a:lstStyle/>
                    <a:p>
                      <a:pPr marL="68580">
                        <a:lnSpc>
                          <a:spcPct val="100000"/>
                        </a:lnSpc>
                        <a:spcBef>
                          <a:spcPts val="620"/>
                        </a:spcBef>
                      </a:pPr>
                      <a:r>
                        <a:rPr sz="1600" b="1" spc="-5" dirty="0">
                          <a:solidFill>
                            <a:srgbClr val="FFFFFF"/>
                          </a:solidFill>
                          <a:latin typeface="Calibri"/>
                          <a:cs typeface="Calibri"/>
                        </a:rPr>
                        <a:t>Cloud</a:t>
                      </a:r>
                      <a:r>
                        <a:rPr sz="1600" b="1" spc="-10" dirty="0">
                          <a:solidFill>
                            <a:srgbClr val="FFFFFF"/>
                          </a:solidFill>
                          <a:latin typeface="Calibri"/>
                          <a:cs typeface="Calibri"/>
                        </a:rPr>
                        <a:t> </a:t>
                      </a:r>
                      <a:r>
                        <a:rPr sz="1600" b="1" spc="-5" dirty="0">
                          <a:solidFill>
                            <a:srgbClr val="FFFFFF"/>
                          </a:solidFill>
                          <a:latin typeface="Calibri"/>
                          <a:cs typeface="Calibri"/>
                        </a:rPr>
                        <a:t>Provider</a:t>
                      </a:r>
                      <a:r>
                        <a:rPr sz="1600" b="1" spc="-10" dirty="0">
                          <a:solidFill>
                            <a:srgbClr val="FFFFFF"/>
                          </a:solidFill>
                          <a:latin typeface="Calibri"/>
                          <a:cs typeface="Calibri"/>
                        </a:rPr>
                        <a:t> </a:t>
                      </a:r>
                      <a:r>
                        <a:rPr sz="1600" b="1" dirty="0">
                          <a:solidFill>
                            <a:srgbClr val="FFFFFF"/>
                          </a:solidFill>
                          <a:latin typeface="Calibri"/>
                          <a:cs typeface="Calibri"/>
                        </a:rPr>
                        <a:t>/</a:t>
                      </a:r>
                      <a:r>
                        <a:rPr sz="1600" b="1" spc="-20" dirty="0">
                          <a:solidFill>
                            <a:srgbClr val="FFFFFF"/>
                          </a:solidFill>
                          <a:latin typeface="Calibri"/>
                          <a:cs typeface="Calibri"/>
                        </a:rPr>
                        <a:t> </a:t>
                      </a:r>
                      <a:r>
                        <a:rPr sz="1600" b="1" spc="-5" dirty="0">
                          <a:solidFill>
                            <a:srgbClr val="FFFFFF"/>
                          </a:solidFill>
                          <a:latin typeface="Calibri"/>
                          <a:cs typeface="Calibri"/>
                        </a:rPr>
                        <a:t>Cloud</a:t>
                      </a:r>
                      <a:endParaRPr sz="1600">
                        <a:latin typeface="Calibri"/>
                        <a:cs typeface="Calibri"/>
                      </a:endParaRPr>
                    </a:p>
                    <a:p>
                      <a:pPr marL="68580">
                        <a:lnSpc>
                          <a:spcPct val="100000"/>
                        </a:lnSpc>
                        <a:spcBef>
                          <a:spcPts val="880"/>
                        </a:spcBef>
                      </a:pPr>
                      <a:r>
                        <a:rPr sz="1600" b="1" dirty="0">
                          <a:solidFill>
                            <a:srgbClr val="FFFFFF"/>
                          </a:solidFill>
                          <a:latin typeface="Calibri"/>
                          <a:cs typeface="Calibri"/>
                        </a:rPr>
                        <a:t>Service</a:t>
                      </a:r>
                      <a:r>
                        <a:rPr sz="1600" b="1" spc="-45" dirty="0">
                          <a:solidFill>
                            <a:srgbClr val="FFFFFF"/>
                          </a:solidFill>
                          <a:latin typeface="Calibri"/>
                          <a:cs typeface="Calibri"/>
                        </a:rPr>
                        <a:t> </a:t>
                      </a:r>
                      <a:r>
                        <a:rPr sz="1600" b="1" spc="-5" dirty="0">
                          <a:solidFill>
                            <a:srgbClr val="FFFFFF"/>
                          </a:solidFill>
                          <a:latin typeface="Calibri"/>
                          <a:cs typeface="Calibri"/>
                        </a:rPr>
                        <a:t>Provider</a:t>
                      </a:r>
                      <a:endParaRPr sz="1600">
                        <a:latin typeface="Calibri"/>
                        <a:cs typeface="Calibri"/>
                      </a:endParaRPr>
                    </a:p>
                  </a:txBody>
                  <a:tcPr marL="0" marR="0" marT="7874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14935">
                        <a:lnSpc>
                          <a:spcPct val="100000"/>
                        </a:lnSpc>
                        <a:spcBef>
                          <a:spcPts val="620"/>
                        </a:spcBef>
                      </a:pPr>
                      <a:r>
                        <a:rPr sz="1600" b="1" dirty="0">
                          <a:solidFill>
                            <a:srgbClr val="FFFFFF"/>
                          </a:solidFill>
                          <a:latin typeface="Calibri"/>
                          <a:cs typeface="Calibri"/>
                        </a:rPr>
                        <a:t>A</a:t>
                      </a:r>
                      <a:r>
                        <a:rPr sz="1600" b="1" spc="5" dirty="0">
                          <a:solidFill>
                            <a:srgbClr val="FFFFFF"/>
                          </a:solidFill>
                          <a:latin typeface="Calibri"/>
                          <a:cs typeface="Calibri"/>
                        </a:rPr>
                        <a:t> </a:t>
                      </a:r>
                      <a:r>
                        <a:rPr sz="1600" b="1" spc="-10" dirty="0">
                          <a:solidFill>
                            <a:srgbClr val="FFFFFF"/>
                          </a:solidFill>
                          <a:latin typeface="Calibri"/>
                          <a:cs typeface="Calibri"/>
                        </a:rPr>
                        <a:t>company</a:t>
                      </a:r>
                      <a:r>
                        <a:rPr sz="1600" b="1" dirty="0">
                          <a:solidFill>
                            <a:srgbClr val="FFFFFF"/>
                          </a:solidFill>
                          <a:latin typeface="Calibri"/>
                          <a:cs typeface="Calibri"/>
                        </a:rPr>
                        <a:t> </a:t>
                      </a:r>
                      <a:r>
                        <a:rPr sz="1600" b="1" spc="-10" dirty="0">
                          <a:solidFill>
                            <a:srgbClr val="FFFFFF"/>
                          </a:solidFill>
                          <a:latin typeface="Calibri"/>
                          <a:cs typeface="Calibri"/>
                        </a:rPr>
                        <a:t>that</a:t>
                      </a:r>
                      <a:r>
                        <a:rPr sz="1600" b="1" spc="-5" dirty="0">
                          <a:solidFill>
                            <a:srgbClr val="FFFFFF"/>
                          </a:solidFill>
                          <a:latin typeface="Calibri"/>
                          <a:cs typeface="Calibri"/>
                        </a:rPr>
                        <a:t> provides </a:t>
                      </a:r>
                      <a:r>
                        <a:rPr sz="1600" b="1" dirty="0">
                          <a:solidFill>
                            <a:srgbClr val="FFFFFF"/>
                          </a:solidFill>
                          <a:latin typeface="Calibri"/>
                          <a:cs typeface="Calibri"/>
                        </a:rPr>
                        <a:t>a</a:t>
                      </a:r>
                      <a:r>
                        <a:rPr sz="1600" b="1" spc="-5" dirty="0">
                          <a:solidFill>
                            <a:srgbClr val="FFFFFF"/>
                          </a:solidFill>
                          <a:latin typeface="Calibri"/>
                          <a:cs typeface="Calibri"/>
                        </a:rPr>
                        <a:t> cloud</a:t>
                      </a:r>
                      <a:r>
                        <a:rPr sz="1600" b="1" spc="5" dirty="0">
                          <a:solidFill>
                            <a:srgbClr val="FFFFFF"/>
                          </a:solidFill>
                          <a:latin typeface="Calibri"/>
                          <a:cs typeface="Calibri"/>
                        </a:rPr>
                        <a:t> </a:t>
                      </a:r>
                      <a:r>
                        <a:rPr sz="1600" b="1" dirty="0">
                          <a:solidFill>
                            <a:srgbClr val="FFFFFF"/>
                          </a:solidFill>
                          <a:latin typeface="Calibri"/>
                          <a:cs typeface="Calibri"/>
                        </a:rPr>
                        <a:t>service</a:t>
                      </a:r>
                      <a:r>
                        <a:rPr sz="1600" b="1" spc="-5" dirty="0">
                          <a:solidFill>
                            <a:srgbClr val="FFFFFF"/>
                          </a:solidFill>
                          <a:latin typeface="Calibri"/>
                          <a:cs typeface="Calibri"/>
                        </a:rPr>
                        <a:t> </a:t>
                      </a:r>
                      <a:r>
                        <a:rPr sz="1600" b="1" spc="-10" dirty="0">
                          <a:solidFill>
                            <a:srgbClr val="FFFFFF"/>
                          </a:solidFill>
                          <a:latin typeface="Calibri"/>
                          <a:cs typeface="Calibri"/>
                        </a:rPr>
                        <a:t>to</a:t>
                      </a:r>
                      <a:r>
                        <a:rPr sz="1600" b="1" dirty="0">
                          <a:solidFill>
                            <a:srgbClr val="FFFFFF"/>
                          </a:solidFill>
                          <a:latin typeface="Calibri"/>
                          <a:cs typeface="Calibri"/>
                        </a:rPr>
                        <a:t> </a:t>
                      </a:r>
                      <a:r>
                        <a:rPr sz="1600" b="1" spc="-10" dirty="0">
                          <a:solidFill>
                            <a:srgbClr val="FFFFFF"/>
                          </a:solidFill>
                          <a:latin typeface="Calibri"/>
                          <a:cs typeface="Calibri"/>
                        </a:rPr>
                        <a:t>organizations</a:t>
                      </a:r>
                      <a:r>
                        <a:rPr sz="1600" b="1" spc="-5" dirty="0">
                          <a:solidFill>
                            <a:srgbClr val="FFFFFF"/>
                          </a:solidFill>
                          <a:latin typeface="Calibri"/>
                          <a:cs typeface="Calibri"/>
                        </a:rPr>
                        <a:t> </a:t>
                      </a:r>
                      <a:r>
                        <a:rPr sz="1600" b="1" spc="-10" dirty="0">
                          <a:solidFill>
                            <a:srgbClr val="FFFFFF"/>
                          </a:solidFill>
                          <a:latin typeface="Calibri"/>
                          <a:cs typeface="Calibri"/>
                        </a:rPr>
                        <a:t>and/or</a:t>
                      </a:r>
                      <a:endParaRPr sz="1600" dirty="0">
                        <a:latin typeface="Calibri"/>
                        <a:cs typeface="Calibri"/>
                      </a:endParaRPr>
                    </a:p>
                    <a:p>
                      <a:pPr marL="114935">
                        <a:lnSpc>
                          <a:spcPct val="100000"/>
                        </a:lnSpc>
                        <a:spcBef>
                          <a:spcPts val="880"/>
                        </a:spcBef>
                      </a:pPr>
                      <a:r>
                        <a:rPr sz="1600" b="1" spc="-5" dirty="0">
                          <a:solidFill>
                            <a:srgbClr val="FFFFFF"/>
                          </a:solidFill>
                          <a:latin typeface="Calibri"/>
                          <a:cs typeface="Calibri"/>
                        </a:rPr>
                        <a:t>individuals</a:t>
                      </a:r>
                      <a:endParaRPr sz="1600" dirty="0">
                        <a:latin typeface="Calibri"/>
                        <a:cs typeface="Calibri"/>
                      </a:endParaRPr>
                    </a:p>
                  </a:txBody>
                  <a:tcPr marL="0" marR="0" marT="7874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3"/>
                  </a:ext>
                </a:extLst>
              </a:tr>
              <a:tr h="542925">
                <a:tc>
                  <a:txBody>
                    <a:bodyPr/>
                    <a:lstStyle/>
                    <a:p>
                      <a:pPr marL="68580">
                        <a:lnSpc>
                          <a:spcPct val="100000"/>
                        </a:lnSpc>
                        <a:spcBef>
                          <a:spcPts val="555"/>
                        </a:spcBef>
                      </a:pPr>
                      <a:r>
                        <a:rPr sz="1600" b="1" spc="-5" dirty="0">
                          <a:solidFill>
                            <a:srgbClr val="FFFFFF"/>
                          </a:solidFill>
                          <a:latin typeface="Calibri"/>
                          <a:cs typeface="Calibri"/>
                        </a:rPr>
                        <a:t>Consumer</a:t>
                      </a:r>
                      <a:endParaRPr sz="1600">
                        <a:latin typeface="Calibri"/>
                        <a:cs typeface="Calibri"/>
                      </a:endParaRPr>
                    </a:p>
                  </a:txBody>
                  <a:tcPr marL="0" marR="0" marT="7048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14935">
                        <a:lnSpc>
                          <a:spcPct val="100000"/>
                        </a:lnSpc>
                        <a:spcBef>
                          <a:spcPts val="555"/>
                        </a:spcBef>
                      </a:pPr>
                      <a:r>
                        <a:rPr sz="1600" b="1" spc="-5" dirty="0">
                          <a:solidFill>
                            <a:srgbClr val="FFFFFF"/>
                          </a:solidFill>
                          <a:latin typeface="Calibri"/>
                          <a:cs typeface="Calibri"/>
                        </a:rPr>
                        <a:t>The</a:t>
                      </a:r>
                      <a:r>
                        <a:rPr sz="1600" b="1" spc="-15" dirty="0">
                          <a:solidFill>
                            <a:srgbClr val="FFFFFF"/>
                          </a:solidFill>
                          <a:latin typeface="Calibri"/>
                          <a:cs typeface="Calibri"/>
                        </a:rPr>
                        <a:t> </a:t>
                      </a:r>
                      <a:r>
                        <a:rPr sz="1600" b="1" spc="-10" dirty="0">
                          <a:solidFill>
                            <a:srgbClr val="FFFFFF"/>
                          </a:solidFill>
                          <a:latin typeface="Calibri"/>
                          <a:cs typeface="Calibri"/>
                        </a:rPr>
                        <a:t>organization</a:t>
                      </a:r>
                      <a:r>
                        <a:rPr sz="1600" b="1" spc="-5" dirty="0">
                          <a:solidFill>
                            <a:srgbClr val="FFFFFF"/>
                          </a:solidFill>
                          <a:latin typeface="Calibri"/>
                          <a:cs typeface="Calibri"/>
                        </a:rPr>
                        <a:t> </a:t>
                      </a:r>
                      <a:r>
                        <a:rPr sz="1600" b="1" dirty="0">
                          <a:solidFill>
                            <a:srgbClr val="FFFFFF"/>
                          </a:solidFill>
                          <a:latin typeface="Calibri"/>
                          <a:cs typeface="Calibri"/>
                        </a:rPr>
                        <a:t>or</a:t>
                      </a:r>
                      <a:r>
                        <a:rPr sz="1600" b="1" spc="5" dirty="0">
                          <a:solidFill>
                            <a:srgbClr val="FFFFFF"/>
                          </a:solidFill>
                          <a:latin typeface="Calibri"/>
                          <a:cs typeface="Calibri"/>
                        </a:rPr>
                        <a:t> </a:t>
                      </a:r>
                      <a:r>
                        <a:rPr sz="1600" b="1" spc="-5" dirty="0">
                          <a:solidFill>
                            <a:srgbClr val="FFFFFF"/>
                          </a:solidFill>
                          <a:latin typeface="Calibri"/>
                          <a:cs typeface="Calibri"/>
                        </a:rPr>
                        <a:t>individual</a:t>
                      </a:r>
                      <a:r>
                        <a:rPr sz="1600" b="1" spc="-15" dirty="0">
                          <a:solidFill>
                            <a:srgbClr val="FFFFFF"/>
                          </a:solidFill>
                          <a:latin typeface="Calibri"/>
                          <a:cs typeface="Calibri"/>
                        </a:rPr>
                        <a:t> </a:t>
                      </a:r>
                      <a:r>
                        <a:rPr sz="1600" b="1" spc="-5" dirty="0">
                          <a:solidFill>
                            <a:srgbClr val="FFFFFF"/>
                          </a:solidFill>
                          <a:latin typeface="Calibri"/>
                          <a:cs typeface="Calibri"/>
                        </a:rPr>
                        <a:t>who uses the</a:t>
                      </a:r>
                      <a:r>
                        <a:rPr sz="1600" b="1" spc="-15" dirty="0">
                          <a:solidFill>
                            <a:srgbClr val="FFFFFF"/>
                          </a:solidFill>
                          <a:latin typeface="Calibri"/>
                          <a:cs typeface="Calibri"/>
                        </a:rPr>
                        <a:t> </a:t>
                      </a:r>
                      <a:r>
                        <a:rPr sz="1600" b="1" spc="-5" dirty="0">
                          <a:solidFill>
                            <a:srgbClr val="FFFFFF"/>
                          </a:solidFill>
                          <a:latin typeface="Calibri"/>
                          <a:cs typeface="Calibri"/>
                        </a:rPr>
                        <a:t>cloud </a:t>
                      </a:r>
                      <a:r>
                        <a:rPr sz="1600" b="1" dirty="0">
                          <a:solidFill>
                            <a:srgbClr val="FFFFFF"/>
                          </a:solidFill>
                          <a:latin typeface="Calibri"/>
                          <a:cs typeface="Calibri"/>
                        </a:rPr>
                        <a:t>service</a:t>
                      </a:r>
                      <a:endParaRPr sz="1600">
                        <a:latin typeface="Calibri"/>
                        <a:cs typeface="Calibri"/>
                      </a:endParaRPr>
                    </a:p>
                  </a:txBody>
                  <a:tcPr marL="0" marR="0" marT="70485"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4"/>
                  </a:ext>
                </a:extLst>
              </a:tr>
              <a:tr h="693420">
                <a:tc>
                  <a:txBody>
                    <a:bodyPr/>
                    <a:lstStyle/>
                    <a:p>
                      <a:pPr marL="68580">
                        <a:lnSpc>
                          <a:spcPct val="100000"/>
                        </a:lnSpc>
                        <a:spcBef>
                          <a:spcPts val="580"/>
                        </a:spcBef>
                      </a:pPr>
                      <a:r>
                        <a:rPr sz="1600" b="1" spc="-20" dirty="0">
                          <a:solidFill>
                            <a:srgbClr val="FFFFFF"/>
                          </a:solidFill>
                          <a:latin typeface="Calibri"/>
                          <a:cs typeface="Calibri"/>
                        </a:rPr>
                        <a:t>”Pay</a:t>
                      </a:r>
                      <a:r>
                        <a:rPr sz="1600" b="1" spc="-5" dirty="0">
                          <a:solidFill>
                            <a:srgbClr val="FFFFFF"/>
                          </a:solidFill>
                          <a:latin typeface="Calibri"/>
                          <a:cs typeface="Calibri"/>
                        </a:rPr>
                        <a:t> as</a:t>
                      </a:r>
                      <a:r>
                        <a:rPr sz="1600" b="1" spc="-10" dirty="0">
                          <a:solidFill>
                            <a:srgbClr val="FFFFFF"/>
                          </a:solidFill>
                          <a:latin typeface="Calibri"/>
                          <a:cs typeface="Calibri"/>
                        </a:rPr>
                        <a:t> </a:t>
                      </a:r>
                      <a:r>
                        <a:rPr sz="1600" b="1" spc="-5" dirty="0">
                          <a:solidFill>
                            <a:srgbClr val="FFFFFF"/>
                          </a:solidFill>
                          <a:latin typeface="Calibri"/>
                          <a:cs typeface="Calibri"/>
                        </a:rPr>
                        <a:t>you go”</a:t>
                      </a:r>
                      <a:r>
                        <a:rPr sz="1600" b="1" spc="-10" dirty="0">
                          <a:solidFill>
                            <a:srgbClr val="FFFFFF"/>
                          </a:solidFill>
                          <a:latin typeface="Calibri"/>
                          <a:cs typeface="Calibri"/>
                        </a:rPr>
                        <a:t> </a:t>
                      </a:r>
                      <a:r>
                        <a:rPr sz="1600" b="1" dirty="0">
                          <a:solidFill>
                            <a:srgbClr val="FFFFFF"/>
                          </a:solidFill>
                          <a:latin typeface="Calibri"/>
                          <a:cs typeface="Calibri"/>
                        </a:rPr>
                        <a:t>or</a:t>
                      </a:r>
                      <a:r>
                        <a:rPr sz="1600" b="1" spc="-5" dirty="0">
                          <a:solidFill>
                            <a:srgbClr val="FFFFFF"/>
                          </a:solidFill>
                          <a:latin typeface="Calibri"/>
                          <a:cs typeface="Calibri"/>
                        </a:rPr>
                        <a:t> </a:t>
                      </a:r>
                      <a:r>
                        <a:rPr sz="1600" b="1" spc="-10" dirty="0">
                          <a:solidFill>
                            <a:srgbClr val="FFFFFF"/>
                          </a:solidFill>
                          <a:latin typeface="Calibri"/>
                          <a:cs typeface="Calibri"/>
                        </a:rPr>
                        <a:t>“pay</a:t>
                      </a:r>
                      <a:r>
                        <a:rPr sz="1600" b="1" spc="-5" dirty="0">
                          <a:solidFill>
                            <a:srgbClr val="FFFFFF"/>
                          </a:solidFill>
                          <a:latin typeface="Calibri"/>
                          <a:cs typeface="Calibri"/>
                        </a:rPr>
                        <a:t> per</a:t>
                      </a:r>
                      <a:endParaRPr sz="1600">
                        <a:latin typeface="Calibri"/>
                        <a:cs typeface="Calibri"/>
                      </a:endParaRPr>
                    </a:p>
                    <a:p>
                      <a:pPr marL="68580">
                        <a:lnSpc>
                          <a:spcPct val="100000"/>
                        </a:lnSpc>
                        <a:spcBef>
                          <a:spcPts val="880"/>
                        </a:spcBef>
                      </a:pPr>
                      <a:r>
                        <a:rPr sz="1600" b="1" spc="-5" dirty="0">
                          <a:solidFill>
                            <a:srgbClr val="FFFFFF"/>
                          </a:solidFill>
                          <a:latin typeface="Calibri"/>
                          <a:cs typeface="Calibri"/>
                        </a:rPr>
                        <a:t>use”</a:t>
                      </a:r>
                      <a:endParaRPr sz="1600">
                        <a:latin typeface="Calibri"/>
                        <a:cs typeface="Calibri"/>
                      </a:endParaRPr>
                    </a:p>
                  </a:txBody>
                  <a:tcPr marL="0" marR="0" marT="7366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14935">
                        <a:lnSpc>
                          <a:spcPct val="100000"/>
                        </a:lnSpc>
                        <a:spcBef>
                          <a:spcPts val="580"/>
                        </a:spcBef>
                      </a:pPr>
                      <a:r>
                        <a:rPr sz="1600" b="1" spc="-45" dirty="0">
                          <a:solidFill>
                            <a:srgbClr val="FFFFFF"/>
                          </a:solidFill>
                          <a:latin typeface="Calibri"/>
                          <a:cs typeface="Calibri"/>
                        </a:rPr>
                        <a:t>You</a:t>
                      </a:r>
                      <a:r>
                        <a:rPr sz="1600" b="1" dirty="0">
                          <a:solidFill>
                            <a:srgbClr val="FFFFFF"/>
                          </a:solidFill>
                          <a:latin typeface="Calibri"/>
                          <a:cs typeface="Calibri"/>
                        </a:rPr>
                        <a:t> </a:t>
                      </a:r>
                      <a:r>
                        <a:rPr sz="1600" b="1" spc="-10" dirty="0">
                          <a:solidFill>
                            <a:srgbClr val="FFFFFF"/>
                          </a:solidFill>
                          <a:latin typeface="Calibri"/>
                          <a:cs typeface="Calibri"/>
                        </a:rPr>
                        <a:t>are</a:t>
                      </a:r>
                      <a:r>
                        <a:rPr sz="1600" b="1" dirty="0">
                          <a:solidFill>
                            <a:srgbClr val="FFFFFF"/>
                          </a:solidFill>
                          <a:latin typeface="Calibri"/>
                          <a:cs typeface="Calibri"/>
                        </a:rPr>
                        <a:t> </a:t>
                      </a:r>
                      <a:r>
                        <a:rPr sz="1600" b="1" spc="-10" dirty="0">
                          <a:solidFill>
                            <a:srgbClr val="FFFFFF"/>
                          </a:solidFill>
                          <a:latin typeface="Calibri"/>
                          <a:cs typeface="Calibri"/>
                        </a:rPr>
                        <a:t>charged</a:t>
                      </a:r>
                      <a:r>
                        <a:rPr sz="1600" b="1" dirty="0">
                          <a:solidFill>
                            <a:srgbClr val="FFFFFF"/>
                          </a:solidFill>
                          <a:latin typeface="Calibri"/>
                          <a:cs typeface="Calibri"/>
                        </a:rPr>
                        <a:t> </a:t>
                      </a:r>
                      <a:r>
                        <a:rPr sz="1600" b="1" spc="-5" dirty="0">
                          <a:solidFill>
                            <a:srgbClr val="FFFFFF"/>
                          </a:solidFill>
                          <a:latin typeface="Calibri"/>
                          <a:cs typeface="Calibri"/>
                        </a:rPr>
                        <a:t>only</a:t>
                      </a:r>
                      <a:r>
                        <a:rPr sz="1600" b="1" spc="10" dirty="0">
                          <a:solidFill>
                            <a:srgbClr val="FFFFFF"/>
                          </a:solidFill>
                          <a:latin typeface="Calibri"/>
                          <a:cs typeface="Calibri"/>
                        </a:rPr>
                        <a:t> </a:t>
                      </a:r>
                      <a:r>
                        <a:rPr sz="1600" b="1" spc="-10" dirty="0">
                          <a:solidFill>
                            <a:srgbClr val="FFFFFF"/>
                          </a:solidFill>
                          <a:latin typeface="Calibri"/>
                          <a:cs typeface="Calibri"/>
                        </a:rPr>
                        <a:t>for</a:t>
                      </a:r>
                      <a:r>
                        <a:rPr sz="1600" b="1" spc="5" dirty="0">
                          <a:solidFill>
                            <a:srgbClr val="FFFFFF"/>
                          </a:solidFill>
                          <a:latin typeface="Calibri"/>
                          <a:cs typeface="Calibri"/>
                        </a:rPr>
                        <a:t> </a:t>
                      </a:r>
                      <a:r>
                        <a:rPr sz="1600" b="1" spc="-10" dirty="0">
                          <a:solidFill>
                            <a:srgbClr val="FFFFFF"/>
                          </a:solidFill>
                          <a:latin typeface="Calibri"/>
                          <a:cs typeface="Calibri"/>
                        </a:rPr>
                        <a:t>what</a:t>
                      </a:r>
                      <a:r>
                        <a:rPr sz="1600" b="1" dirty="0">
                          <a:solidFill>
                            <a:srgbClr val="FFFFFF"/>
                          </a:solidFill>
                          <a:latin typeface="Calibri"/>
                          <a:cs typeface="Calibri"/>
                        </a:rPr>
                        <a:t> </a:t>
                      </a:r>
                      <a:r>
                        <a:rPr sz="1600" b="1" spc="-5" dirty="0">
                          <a:solidFill>
                            <a:srgbClr val="FFFFFF"/>
                          </a:solidFill>
                          <a:latin typeface="Calibri"/>
                          <a:cs typeface="Calibri"/>
                        </a:rPr>
                        <a:t>you</a:t>
                      </a:r>
                      <a:r>
                        <a:rPr sz="1600" b="1" spc="5" dirty="0">
                          <a:solidFill>
                            <a:srgbClr val="FFFFFF"/>
                          </a:solidFill>
                          <a:latin typeface="Calibri"/>
                          <a:cs typeface="Calibri"/>
                        </a:rPr>
                        <a:t> </a:t>
                      </a:r>
                      <a:r>
                        <a:rPr sz="1600" b="1" spc="-5" dirty="0">
                          <a:solidFill>
                            <a:srgbClr val="FFFFFF"/>
                          </a:solidFill>
                          <a:latin typeface="Calibri"/>
                          <a:cs typeface="Calibri"/>
                        </a:rPr>
                        <a:t>use. Analogous</a:t>
                      </a:r>
                      <a:r>
                        <a:rPr sz="1600" b="1" spc="5" dirty="0">
                          <a:solidFill>
                            <a:srgbClr val="FFFFFF"/>
                          </a:solidFill>
                          <a:latin typeface="Calibri"/>
                          <a:cs typeface="Calibri"/>
                        </a:rPr>
                        <a:t> </a:t>
                      </a:r>
                      <a:r>
                        <a:rPr sz="1600" b="1" spc="-15" dirty="0">
                          <a:solidFill>
                            <a:srgbClr val="FFFFFF"/>
                          </a:solidFill>
                          <a:latin typeface="Calibri"/>
                          <a:cs typeface="Calibri"/>
                        </a:rPr>
                        <a:t>to</a:t>
                      </a:r>
                      <a:r>
                        <a:rPr sz="1600" b="1" dirty="0">
                          <a:solidFill>
                            <a:srgbClr val="FFFFFF"/>
                          </a:solidFill>
                          <a:latin typeface="Calibri"/>
                          <a:cs typeface="Calibri"/>
                        </a:rPr>
                        <a:t> a </a:t>
                      </a:r>
                      <a:r>
                        <a:rPr sz="1600" b="1" spc="-10" dirty="0">
                          <a:solidFill>
                            <a:srgbClr val="FFFFFF"/>
                          </a:solidFill>
                          <a:latin typeface="Calibri"/>
                          <a:cs typeface="Calibri"/>
                        </a:rPr>
                        <a:t>utility</a:t>
                      </a:r>
                      <a:r>
                        <a:rPr sz="1600" b="1" spc="10" dirty="0">
                          <a:solidFill>
                            <a:srgbClr val="FFFFFF"/>
                          </a:solidFill>
                          <a:latin typeface="Calibri"/>
                          <a:cs typeface="Calibri"/>
                        </a:rPr>
                        <a:t> </a:t>
                      </a:r>
                      <a:r>
                        <a:rPr sz="1600" b="1" spc="-5" dirty="0">
                          <a:solidFill>
                            <a:srgbClr val="FFFFFF"/>
                          </a:solidFill>
                          <a:latin typeface="Calibri"/>
                          <a:cs typeface="Calibri"/>
                        </a:rPr>
                        <a:t>bill</a:t>
                      </a:r>
                      <a:endParaRPr sz="1600">
                        <a:latin typeface="Calibri"/>
                        <a:cs typeface="Calibri"/>
                      </a:endParaRPr>
                    </a:p>
                  </a:txBody>
                  <a:tcPr marL="0" marR="0" marT="7366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5"/>
                  </a:ext>
                </a:extLst>
              </a:tr>
              <a:tr h="693420">
                <a:tc>
                  <a:txBody>
                    <a:bodyPr/>
                    <a:lstStyle/>
                    <a:p>
                      <a:pPr marL="68580">
                        <a:lnSpc>
                          <a:spcPct val="100000"/>
                        </a:lnSpc>
                        <a:spcBef>
                          <a:spcPts val="620"/>
                        </a:spcBef>
                      </a:pPr>
                      <a:r>
                        <a:rPr sz="1600" b="1" spc="-10" dirty="0">
                          <a:solidFill>
                            <a:srgbClr val="FFFFFF"/>
                          </a:solidFill>
                          <a:latin typeface="Calibri"/>
                          <a:cs typeface="Calibri"/>
                        </a:rPr>
                        <a:t>Multi-tenant</a:t>
                      </a:r>
                      <a:endParaRPr sz="1600">
                        <a:latin typeface="Calibri"/>
                        <a:cs typeface="Calibri"/>
                      </a:endParaRPr>
                    </a:p>
                  </a:txBody>
                  <a:tcPr marL="0" marR="0" marT="7874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14935">
                        <a:lnSpc>
                          <a:spcPct val="100000"/>
                        </a:lnSpc>
                        <a:spcBef>
                          <a:spcPts val="620"/>
                        </a:spcBef>
                      </a:pPr>
                      <a:r>
                        <a:rPr sz="1600" b="1" spc="-5" dirty="0">
                          <a:solidFill>
                            <a:srgbClr val="FFFFFF"/>
                          </a:solidFill>
                          <a:latin typeface="Calibri"/>
                          <a:cs typeface="Calibri"/>
                        </a:rPr>
                        <a:t>Multiple </a:t>
                      </a:r>
                      <a:r>
                        <a:rPr sz="1600" b="1" spc="-10" dirty="0">
                          <a:solidFill>
                            <a:srgbClr val="FFFFFF"/>
                          </a:solidFill>
                          <a:latin typeface="Calibri"/>
                          <a:cs typeface="Calibri"/>
                        </a:rPr>
                        <a:t>customers</a:t>
                      </a:r>
                      <a:r>
                        <a:rPr sz="1600" b="1" spc="5" dirty="0">
                          <a:solidFill>
                            <a:srgbClr val="FFFFFF"/>
                          </a:solidFill>
                          <a:latin typeface="Calibri"/>
                          <a:cs typeface="Calibri"/>
                        </a:rPr>
                        <a:t> </a:t>
                      </a:r>
                      <a:r>
                        <a:rPr sz="1600" b="1" spc="-5" dirty="0">
                          <a:solidFill>
                            <a:srgbClr val="FFFFFF"/>
                          </a:solidFill>
                          <a:latin typeface="Calibri"/>
                          <a:cs typeface="Calibri"/>
                        </a:rPr>
                        <a:t>consume</a:t>
                      </a:r>
                      <a:r>
                        <a:rPr sz="1600" b="1" dirty="0">
                          <a:solidFill>
                            <a:srgbClr val="FFFFFF"/>
                          </a:solidFill>
                          <a:latin typeface="Calibri"/>
                          <a:cs typeface="Calibri"/>
                        </a:rPr>
                        <a:t> </a:t>
                      </a:r>
                      <a:r>
                        <a:rPr sz="1600" b="1" spc="-5" dirty="0">
                          <a:solidFill>
                            <a:srgbClr val="FFFFFF"/>
                          </a:solidFill>
                          <a:latin typeface="Calibri"/>
                          <a:cs typeface="Calibri"/>
                        </a:rPr>
                        <a:t>services</a:t>
                      </a:r>
                      <a:r>
                        <a:rPr sz="1600" b="1" spc="5" dirty="0">
                          <a:solidFill>
                            <a:srgbClr val="FFFFFF"/>
                          </a:solidFill>
                          <a:latin typeface="Calibri"/>
                          <a:cs typeface="Calibri"/>
                        </a:rPr>
                        <a:t> </a:t>
                      </a:r>
                      <a:r>
                        <a:rPr sz="1600" b="1" spc="-10" dirty="0">
                          <a:solidFill>
                            <a:srgbClr val="FFFFFF"/>
                          </a:solidFill>
                          <a:latin typeface="Calibri"/>
                          <a:cs typeface="Calibri"/>
                        </a:rPr>
                        <a:t>delivered</a:t>
                      </a:r>
                      <a:r>
                        <a:rPr sz="1600" b="1" spc="10" dirty="0">
                          <a:solidFill>
                            <a:srgbClr val="FFFFFF"/>
                          </a:solidFill>
                          <a:latin typeface="Calibri"/>
                          <a:cs typeface="Calibri"/>
                        </a:rPr>
                        <a:t> </a:t>
                      </a:r>
                      <a:r>
                        <a:rPr sz="1600" b="1" spc="-5" dirty="0">
                          <a:solidFill>
                            <a:srgbClr val="FFFFFF"/>
                          </a:solidFill>
                          <a:latin typeface="Calibri"/>
                          <a:cs typeface="Calibri"/>
                        </a:rPr>
                        <a:t>using</a:t>
                      </a:r>
                      <a:r>
                        <a:rPr sz="1600" b="1" spc="5" dirty="0">
                          <a:solidFill>
                            <a:srgbClr val="FFFFFF"/>
                          </a:solidFill>
                          <a:latin typeface="Calibri"/>
                          <a:cs typeface="Calibri"/>
                        </a:rPr>
                        <a:t> </a:t>
                      </a:r>
                      <a:r>
                        <a:rPr sz="1600" b="1" spc="-10" dirty="0">
                          <a:solidFill>
                            <a:srgbClr val="FFFFFF"/>
                          </a:solidFill>
                          <a:latin typeface="Calibri"/>
                          <a:cs typeface="Calibri"/>
                        </a:rPr>
                        <a:t>shared</a:t>
                      </a:r>
                      <a:endParaRPr sz="1600" dirty="0">
                        <a:latin typeface="Calibri"/>
                        <a:cs typeface="Calibri"/>
                      </a:endParaRPr>
                    </a:p>
                    <a:p>
                      <a:pPr marL="114935">
                        <a:lnSpc>
                          <a:spcPct val="100000"/>
                        </a:lnSpc>
                        <a:spcBef>
                          <a:spcPts val="880"/>
                        </a:spcBef>
                      </a:pPr>
                      <a:r>
                        <a:rPr sz="1600" b="1" spc="-10" dirty="0">
                          <a:solidFill>
                            <a:srgbClr val="FFFFFF"/>
                          </a:solidFill>
                          <a:latin typeface="Calibri"/>
                          <a:cs typeface="Calibri"/>
                        </a:rPr>
                        <a:t>infrastructure</a:t>
                      </a:r>
                      <a:endParaRPr sz="1600" dirty="0">
                        <a:latin typeface="Calibri"/>
                        <a:cs typeface="Calibri"/>
                      </a:endParaRPr>
                    </a:p>
                  </a:txBody>
                  <a:tcPr marL="0" marR="0" marT="7874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6"/>
                  </a:ext>
                </a:extLst>
              </a:tr>
              <a:tr h="542925">
                <a:tc>
                  <a:txBody>
                    <a:bodyPr/>
                    <a:lstStyle/>
                    <a:p>
                      <a:pPr marL="68580">
                        <a:lnSpc>
                          <a:spcPct val="100000"/>
                        </a:lnSpc>
                        <a:spcBef>
                          <a:spcPts val="555"/>
                        </a:spcBef>
                      </a:pPr>
                      <a:r>
                        <a:rPr sz="1600" b="1" spc="10" dirty="0">
                          <a:solidFill>
                            <a:srgbClr val="FFFFFF"/>
                          </a:solidFill>
                          <a:latin typeface="Calibri"/>
                          <a:cs typeface="Calibri"/>
                        </a:rPr>
                        <a:t>“x”</a:t>
                      </a:r>
                      <a:r>
                        <a:rPr sz="1600" b="1" spc="-25" dirty="0">
                          <a:solidFill>
                            <a:srgbClr val="FFFFFF"/>
                          </a:solidFill>
                          <a:latin typeface="Calibri"/>
                          <a:cs typeface="Calibri"/>
                        </a:rPr>
                        <a:t> </a:t>
                      </a:r>
                      <a:r>
                        <a:rPr sz="1600" b="1" spc="-5" dirty="0">
                          <a:solidFill>
                            <a:srgbClr val="FFFFFF"/>
                          </a:solidFill>
                          <a:latin typeface="Calibri"/>
                          <a:cs typeface="Calibri"/>
                        </a:rPr>
                        <a:t>as</a:t>
                      </a:r>
                      <a:r>
                        <a:rPr sz="1600" b="1" spc="-20" dirty="0">
                          <a:solidFill>
                            <a:srgbClr val="FFFFFF"/>
                          </a:solidFill>
                          <a:latin typeface="Calibri"/>
                          <a:cs typeface="Calibri"/>
                        </a:rPr>
                        <a:t> </a:t>
                      </a:r>
                      <a:r>
                        <a:rPr sz="1600" b="1" dirty="0">
                          <a:solidFill>
                            <a:srgbClr val="FFFFFF"/>
                          </a:solidFill>
                          <a:latin typeface="Calibri"/>
                          <a:cs typeface="Calibri"/>
                        </a:rPr>
                        <a:t>a</a:t>
                      </a:r>
                      <a:r>
                        <a:rPr sz="1600" b="1" spc="-25" dirty="0">
                          <a:solidFill>
                            <a:srgbClr val="FFFFFF"/>
                          </a:solidFill>
                          <a:latin typeface="Calibri"/>
                          <a:cs typeface="Calibri"/>
                        </a:rPr>
                        <a:t> </a:t>
                      </a:r>
                      <a:r>
                        <a:rPr sz="1600" b="1" dirty="0">
                          <a:solidFill>
                            <a:srgbClr val="FFFFFF"/>
                          </a:solidFill>
                          <a:latin typeface="Calibri"/>
                          <a:cs typeface="Calibri"/>
                        </a:rPr>
                        <a:t>service</a:t>
                      </a:r>
                      <a:endParaRPr sz="1600">
                        <a:latin typeface="Calibri"/>
                        <a:cs typeface="Calibri"/>
                      </a:endParaRPr>
                    </a:p>
                  </a:txBody>
                  <a:tcPr marL="0" marR="0" marT="7048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14935">
                        <a:lnSpc>
                          <a:spcPct val="100000"/>
                        </a:lnSpc>
                        <a:spcBef>
                          <a:spcPts val="555"/>
                        </a:spcBef>
                      </a:pPr>
                      <a:r>
                        <a:rPr sz="1600" b="1" dirty="0">
                          <a:solidFill>
                            <a:srgbClr val="FFFFFF"/>
                          </a:solidFill>
                          <a:latin typeface="Calibri"/>
                          <a:cs typeface="Calibri"/>
                        </a:rPr>
                        <a:t>Some</a:t>
                      </a:r>
                      <a:r>
                        <a:rPr sz="1600" b="1" spc="-15" dirty="0">
                          <a:solidFill>
                            <a:srgbClr val="FFFFFF"/>
                          </a:solidFill>
                          <a:latin typeface="Calibri"/>
                          <a:cs typeface="Calibri"/>
                        </a:rPr>
                        <a:t> </a:t>
                      </a:r>
                      <a:r>
                        <a:rPr sz="1600" b="1" spc="-5" dirty="0">
                          <a:solidFill>
                            <a:srgbClr val="FFFFFF"/>
                          </a:solidFill>
                          <a:latin typeface="Calibri"/>
                          <a:cs typeface="Calibri"/>
                        </a:rPr>
                        <a:t>cloud</a:t>
                      </a:r>
                      <a:r>
                        <a:rPr sz="1600" b="1" dirty="0">
                          <a:solidFill>
                            <a:srgbClr val="FFFFFF"/>
                          </a:solidFill>
                          <a:latin typeface="Calibri"/>
                          <a:cs typeface="Calibri"/>
                        </a:rPr>
                        <a:t> </a:t>
                      </a:r>
                      <a:r>
                        <a:rPr sz="1600" b="1" spc="-5" dirty="0">
                          <a:solidFill>
                            <a:srgbClr val="FFFFFF"/>
                          </a:solidFill>
                          <a:latin typeface="Calibri"/>
                          <a:cs typeface="Calibri"/>
                        </a:rPr>
                        <a:t>capability</a:t>
                      </a:r>
                      <a:r>
                        <a:rPr sz="1600" b="1" spc="5" dirty="0">
                          <a:solidFill>
                            <a:srgbClr val="FFFFFF"/>
                          </a:solidFill>
                          <a:latin typeface="Calibri"/>
                          <a:cs typeface="Calibri"/>
                        </a:rPr>
                        <a:t> </a:t>
                      </a:r>
                      <a:r>
                        <a:rPr sz="1600" b="1" spc="-5" dirty="0">
                          <a:solidFill>
                            <a:srgbClr val="FFFFFF"/>
                          </a:solidFill>
                          <a:latin typeface="Calibri"/>
                          <a:cs typeface="Calibri"/>
                        </a:rPr>
                        <a:t>is</a:t>
                      </a:r>
                      <a:r>
                        <a:rPr sz="1600" b="1" dirty="0">
                          <a:solidFill>
                            <a:srgbClr val="FFFFFF"/>
                          </a:solidFill>
                          <a:latin typeface="Calibri"/>
                          <a:cs typeface="Calibri"/>
                        </a:rPr>
                        <a:t> </a:t>
                      </a:r>
                      <a:r>
                        <a:rPr sz="1600" b="1" spc="-10" dirty="0">
                          <a:solidFill>
                            <a:srgbClr val="FFFFFF"/>
                          </a:solidFill>
                          <a:latin typeface="Calibri"/>
                          <a:cs typeface="Calibri"/>
                        </a:rPr>
                        <a:t>delivered</a:t>
                      </a:r>
                      <a:r>
                        <a:rPr sz="1600" b="1" dirty="0">
                          <a:solidFill>
                            <a:srgbClr val="FFFFFF"/>
                          </a:solidFill>
                          <a:latin typeface="Calibri"/>
                          <a:cs typeface="Calibri"/>
                        </a:rPr>
                        <a:t> </a:t>
                      </a:r>
                      <a:r>
                        <a:rPr sz="1600" b="1" spc="-15" dirty="0">
                          <a:solidFill>
                            <a:srgbClr val="FFFFFF"/>
                          </a:solidFill>
                          <a:latin typeface="Calibri"/>
                          <a:cs typeface="Calibri"/>
                        </a:rPr>
                        <a:t>to</a:t>
                      </a:r>
                      <a:r>
                        <a:rPr sz="1600" b="1" spc="-5" dirty="0">
                          <a:solidFill>
                            <a:srgbClr val="FFFFFF"/>
                          </a:solidFill>
                          <a:latin typeface="Calibri"/>
                          <a:cs typeface="Calibri"/>
                        </a:rPr>
                        <a:t> consumers</a:t>
                      </a:r>
                      <a:r>
                        <a:rPr sz="1600" b="1" dirty="0">
                          <a:solidFill>
                            <a:srgbClr val="FFFFFF"/>
                          </a:solidFill>
                          <a:latin typeface="Calibri"/>
                          <a:cs typeface="Calibri"/>
                        </a:rPr>
                        <a:t> </a:t>
                      </a:r>
                      <a:r>
                        <a:rPr sz="1600" b="1" spc="-5" dirty="0">
                          <a:solidFill>
                            <a:srgbClr val="FFFFFF"/>
                          </a:solidFill>
                          <a:latin typeface="Calibri"/>
                          <a:cs typeface="Calibri"/>
                        </a:rPr>
                        <a:t>as</a:t>
                      </a:r>
                      <a:r>
                        <a:rPr sz="1600" b="1" dirty="0">
                          <a:solidFill>
                            <a:srgbClr val="FFFFFF"/>
                          </a:solidFill>
                          <a:latin typeface="Calibri"/>
                          <a:cs typeface="Calibri"/>
                        </a:rPr>
                        <a:t> a</a:t>
                      </a:r>
                      <a:r>
                        <a:rPr sz="1600" b="1" spc="-5" dirty="0">
                          <a:solidFill>
                            <a:srgbClr val="FFFFFF"/>
                          </a:solidFill>
                          <a:latin typeface="Calibri"/>
                          <a:cs typeface="Calibri"/>
                        </a:rPr>
                        <a:t> </a:t>
                      </a:r>
                      <a:r>
                        <a:rPr sz="1600" b="1" dirty="0">
                          <a:solidFill>
                            <a:srgbClr val="FFFFFF"/>
                          </a:solidFill>
                          <a:latin typeface="Calibri"/>
                          <a:cs typeface="Calibri"/>
                        </a:rPr>
                        <a:t>service</a:t>
                      </a:r>
                      <a:endParaRPr sz="1600" dirty="0">
                        <a:latin typeface="Calibri"/>
                        <a:cs typeface="Calibri"/>
                      </a:endParaRPr>
                    </a:p>
                  </a:txBody>
                  <a:tcPr marL="0" marR="0" marT="70485"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2006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408432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6:</a:t>
            </a:r>
            <a:r>
              <a:rPr sz="2400" b="0" spc="-20" dirty="0">
                <a:solidFill>
                  <a:srgbClr val="FFFFFF"/>
                </a:solidFill>
                <a:latin typeface="Calibri"/>
                <a:cs typeface="Calibri"/>
              </a:rPr>
              <a:t> </a:t>
            </a:r>
            <a:r>
              <a:rPr sz="2400" b="0" spc="-15" dirty="0">
                <a:solidFill>
                  <a:srgbClr val="FFFFFF"/>
                </a:solidFill>
                <a:latin typeface="Calibri"/>
                <a:cs typeface="Calibri"/>
              </a:rPr>
              <a:t>Amazon </a:t>
            </a:r>
            <a:r>
              <a:rPr sz="2400" b="0" spc="-10" dirty="0">
                <a:solidFill>
                  <a:srgbClr val="FFFFFF"/>
                </a:solidFill>
                <a:latin typeface="Calibri"/>
                <a:cs typeface="Calibri"/>
              </a:rPr>
              <a:t>EC2</a:t>
            </a:r>
            <a:r>
              <a:rPr sz="2400" b="0" spc="-20" dirty="0">
                <a:solidFill>
                  <a:srgbClr val="FFFFFF"/>
                </a:solidFill>
                <a:latin typeface="Calibri"/>
                <a:cs typeface="Calibri"/>
              </a:rPr>
              <a:t> </a:t>
            </a:r>
            <a:r>
              <a:rPr sz="2400" b="0" spc="-5" dirty="0">
                <a:solidFill>
                  <a:srgbClr val="FFFFFF"/>
                </a:solidFill>
                <a:latin typeface="Calibri"/>
                <a:cs typeface="Calibri"/>
              </a:rPr>
              <a:t>Overview</a:t>
            </a:r>
            <a:endParaRPr sz="2400">
              <a:latin typeface="Calibri"/>
              <a:cs typeface="Calibri"/>
            </a:endParaRPr>
          </a:p>
        </p:txBody>
      </p:sp>
      <p:sp>
        <p:nvSpPr>
          <p:cNvPr id="3" name="object 3"/>
          <p:cNvSpPr txBox="1"/>
          <p:nvPr/>
        </p:nvSpPr>
        <p:spPr>
          <a:xfrm>
            <a:off x="738500" y="718819"/>
            <a:ext cx="8023225" cy="863600"/>
          </a:xfrm>
          <a:prstGeom prst="rect">
            <a:avLst/>
          </a:prstGeom>
        </p:spPr>
        <p:txBody>
          <a:bodyPr vert="horz" wrap="square" lIns="0" tIns="12700" rIns="0" bIns="0" rtlCol="0">
            <a:spAutoFit/>
          </a:bodyPr>
          <a:lstStyle/>
          <a:p>
            <a:pPr marL="298450" marR="5080" indent="-285750">
              <a:lnSpc>
                <a:spcPct val="152800"/>
              </a:lnSpc>
              <a:spcBef>
                <a:spcPts val="100"/>
              </a:spcBef>
              <a:buFont typeface="Wingdings"/>
              <a:buChar char=""/>
              <a:tabLst>
                <a:tab pos="298450" algn="l"/>
              </a:tabLst>
            </a:pPr>
            <a:r>
              <a:rPr sz="1800" spc="-10" dirty="0">
                <a:solidFill>
                  <a:srgbClr val="FFFFFF"/>
                </a:solidFill>
                <a:latin typeface="Calibri"/>
                <a:cs typeface="Calibri"/>
              </a:rPr>
              <a:t>Amazon</a:t>
            </a:r>
            <a:r>
              <a:rPr sz="1800" spc="5" dirty="0">
                <a:solidFill>
                  <a:srgbClr val="FFFFFF"/>
                </a:solidFill>
                <a:latin typeface="Calibri"/>
                <a:cs typeface="Calibri"/>
              </a:rPr>
              <a:t> </a:t>
            </a:r>
            <a:r>
              <a:rPr sz="1800" spc="-10" dirty="0">
                <a:solidFill>
                  <a:srgbClr val="FFFFFF"/>
                </a:solidFill>
                <a:latin typeface="Calibri"/>
                <a:cs typeface="Calibri"/>
              </a:rPr>
              <a:t>Elastic</a:t>
            </a:r>
            <a:r>
              <a:rPr sz="1800" spc="5" dirty="0">
                <a:solidFill>
                  <a:srgbClr val="FFFFFF"/>
                </a:solidFill>
                <a:latin typeface="Calibri"/>
                <a:cs typeface="Calibri"/>
              </a:rPr>
              <a:t> </a:t>
            </a:r>
            <a:r>
              <a:rPr sz="1800" spc="-5" dirty="0">
                <a:solidFill>
                  <a:srgbClr val="FFFFFF"/>
                </a:solidFill>
                <a:latin typeface="Calibri"/>
                <a:cs typeface="Calibri"/>
              </a:rPr>
              <a:t>Compute</a:t>
            </a:r>
            <a:r>
              <a:rPr sz="1800" spc="15" dirty="0">
                <a:solidFill>
                  <a:srgbClr val="FFFFFF"/>
                </a:solidFill>
                <a:latin typeface="Calibri"/>
                <a:cs typeface="Calibri"/>
              </a:rPr>
              <a:t> </a:t>
            </a:r>
            <a:r>
              <a:rPr sz="1800" spc="-5" dirty="0">
                <a:solidFill>
                  <a:srgbClr val="FFFFFF"/>
                </a:solidFill>
                <a:latin typeface="Calibri"/>
                <a:cs typeface="Calibri"/>
              </a:rPr>
              <a:t>Cloud</a:t>
            </a:r>
            <a:r>
              <a:rPr sz="1800" spc="5" dirty="0">
                <a:solidFill>
                  <a:srgbClr val="FFFFFF"/>
                </a:solidFill>
                <a:latin typeface="Calibri"/>
                <a:cs typeface="Calibri"/>
              </a:rPr>
              <a:t> </a:t>
            </a:r>
            <a:r>
              <a:rPr sz="1800" spc="-10" dirty="0">
                <a:solidFill>
                  <a:srgbClr val="FFFFFF"/>
                </a:solidFill>
                <a:latin typeface="Calibri"/>
                <a:cs typeface="Calibri"/>
              </a:rPr>
              <a:t>(Amazon</a:t>
            </a:r>
            <a:r>
              <a:rPr sz="1800" spc="5" dirty="0">
                <a:solidFill>
                  <a:srgbClr val="FFFFFF"/>
                </a:solidFill>
                <a:latin typeface="Calibri"/>
                <a:cs typeface="Calibri"/>
              </a:rPr>
              <a:t> </a:t>
            </a:r>
            <a:r>
              <a:rPr sz="1800" spc="-10" dirty="0">
                <a:solidFill>
                  <a:srgbClr val="FFFFFF"/>
                </a:solidFill>
                <a:latin typeface="Calibri"/>
                <a:cs typeface="Calibri"/>
              </a:rPr>
              <a:t>EC2)</a:t>
            </a:r>
            <a:r>
              <a:rPr sz="1800" spc="10"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a</a:t>
            </a:r>
            <a:r>
              <a:rPr sz="1800" spc="5" dirty="0">
                <a:solidFill>
                  <a:srgbClr val="FFFFFF"/>
                </a:solidFill>
                <a:latin typeface="Calibri"/>
                <a:cs typeface="Calibri"/>
              </a:rPr>
              <a:t> </a:t>
            </a:r>
            <a:r>
              <a:rPr sz="1800" spc="-5" dirty="0">
                <a:solidFill>
                  <a:srgbClr val="FFFFFF"/>
                </a:solidFill>
                <a:latin typeface="Calibri"/>
                <a:cs typeface="Calibri"/>
              </a:rPr>
              <a:t>web</a:t>
            </a:r>
            <a:r>
              <a:rPr sz="1800" spc="10" dirty="0">
                <a:solidFill>
                  <a:srgbClr val="FFFFFF"/>
                </a:solidFill>
                <a:latin typeface="Calibri"/>
                <a:cs typeface="Calibri"/>
              </a:rPr>
              <a:t> </a:t>
            </a:r>
            <a:r>
              <a:rPr sz="1800" dirty="0">
                <a:solidFill>
                  <a:srgbClr val="FFFFFF"/>
                </a:solidFill>
                <a:latin typeface="Calibri"/>
                <a:cs typeface="Calibri"/>
              </a:rPr>
              <a:t>service</a:t>
            </a:r>
            <a:r>
              <a:rPr sz="1800" spc="1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30" dirty="0">
                <a:solidFill>
                  <a:srgbClr val="FFFFFF"/>
                </a:solidFill>
                <a:latin typeface="Calibri"/>
                <a:cs typeface="Calibri"/>
              </a:rPr>
              <a:t>AWS</a:t>
            </a:r>
            <a:r>
              <a:rPr sz="1800" dirty="0">
                <a:solidFill>
                  <a:srgbClr val="FFFFFF"/>
                </a:solidFill>
                <a:latin typeface="Calibri"/>
                <a:cs typeface="Calibri"/>
              </a:rPr>
              <a:t> </a:t>
            </a:r>
            <a:r>
              <a:rPr sz="1800" spc="-5" dirty="0">
                <a:solidFill>
                  <a:srgbClr val="FFFFFF"/>
                </a:solidFill>
                <a:latin typeface="Calibri"/>
                <a:cs typeface="Calibri"/>
              </a:rPr>
              <a:t>Compute </a:t>
            </a:r>
            <a:r>
              <a:rPr sz="1800" spc="-390" dirty="0">
                <a:solidFill>
                  <a:srgbClr val="FFFFFF"/>
                </a:solidFill>
                <a:latin typeface="Calibri"/>
                <a:cs typeface="Calibri"/>
              </a:rPr>
              <a:t> </a:t>
            </a:r>
            <a:r>
              <a:rPr sz="1800" spc="-10" dirty="0">
                <a:solidFill>
                  <a:srgbClr val="FFFFFF"/>
                </a:solidFill>
                <a:latin typeface="Calibri"/>
                <a:cs typeface="Calibri"/>
              </a:rPr>
              <a:t>suite</a:t>
            </a:r>
            <a:r>
              <a:rPr sz="1800" spc="10"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5" dirty="0">
                <a:solidFill>
                  <a:srgbClr val="FFFFFF"/>
                </a:solidFill>
                <a:latin typeface="Calibri"/>
                <a:cs typeface="Calibri"/>
              </a:rPr>
              <a:t>products</a:t>
            </a:r>
            <a:r>
              <a:rPr sz="1800" spc="5" dirty="0">
                <a:solidFill>
                  <a:srgbClr val="FFFFFF"/>
                </a:solidFill>
                <a:latin typeface="Calibri"/>
                <a:cs typeface="Calibri"/>
              </a:rPr>
              <a:t> </a:t>
            </a:r>
            <a:r>
              <a:rPr sz="1800" spc="-10" dirty="0">
                <a:solidFill>
                  <a:srgbClr val="FFFFFF"/>
                </a:solidFill>
                <a:latin typeface="Calibri"/>
                <a:cs typeface="Calibri"/>
              </a:rPr>
              <a:t>that</a:t>
            </a:r>
            <a:r>
              <a:rPr sz="1800" dirty="0">
                <a:solidFill>
                  <a:srgbClr val="FFFFFF"/>
                </a:solidFill>
                <a:latin typeface="Calibri"/>
                <a:cs typeface="Calibri"/>
              </a:rPr>
              <a:t> </a:t>
            </a:r>
            <a:r>
              <a:rPr sz="1800" spc="-10" dirty="0">
                <a:solidFill>
                  <a:srgbClr val="FFFFFF"/>
                </a:solidFill>
                <a:latin typeface="Calibri"/>
                <a:cs typeface="Calibri"/>
              </a:rPr>
              <a:t>provides</a:t>
            </a:r>
            <a:r>
              <a:rPr sz="1800" spc="5" dirty="0">
                <a:solidFill>
                  <a:srgbClr val="FFFFFF"/>
                </a:solidFill>
                <a:latin typeface="Calibri"/>
                <a:cs typeface="Calibri"/>
              </a:rPr>
              <a:t> </a:t>
            </a:r>
            <a:r>
              <a:rPr sz="1800" spc="-5" dirty="0">
                <a:solidFill>
                  <a:srgbClr val="FFFFFF"/>
                </a:solidFill>
                <a:latin typeface="Calibri"/>
                <a:cs typeface="Calibri"/>
              </a:rPr>
              <a:t>secure,</a:t>
            </a:r>
            <a:r>
              <a:rPr sz="1800" spc="5" dirty="0">
                <a:solidFill>
                  <a:srgbClr val="FFFFFF"/>
                </a:solidFill>
                <a:latin typeface="Calibri"/>
                <a:cs typeface="Calibri"/>
              </a:rPr>
              <a:t> </a:t>
            </a:r>
            <a:r>
              <a:rPr sz="1800" spc="-10" dirty="0">
                <a:solidFill>
                  <a:srgbClr val="FFFFFF"/>
                </a:solidFill>
                <a:latin typeface="Calibri"/>
                <a:cs typeface="Calibri"/>
              </a:rPr>
              <a:t>resizable</a:t>
            </a:r>
            <a:r>
              <a:rPr sz="1800" spc="15" dirty="0">
                <a:solidFill>
                  <a:srgbClr val="FFFFFF"/>
                </a:solidFill>
                <a:latin typeface="Calibri"/>
                <a:cs typeface="Calibri"/>
              </a:rPr>
              <a:t> </a:t>
            </a:r>
            <a:r>
              <a:rPr sz="1800" spc="-10" dirty="0">
                <a:solidFill>
                  <a:srgbClr val="FFFFFF"/>
                </a:solidFill>
                <a:latin typeface="Calibri"/>
                <a:cs typeface="Calibri"/>
              </a:rPr>
              <a:t>compute</a:t>
            </a:r>
            <a:r>
              <a:rPr sz="1800" spc="10" dirty="0">
                <a:solidFill>
                  <a:srgbClr val="FFFFFF"/>
                </a:solidFill>
                <a:latin typeface="Calibri"/>
                <a:cs typeface="Calibri"/>
              </a:rPr>
              <a:t> </a:t>
            </a:r>
            <a:r>
              <a:rPr sz="1800" spc="-5" dirty="0">
                <a:solidFill>
                  <a:srgbClr val="FFFFFF"/>
                </a:solidFill>
                <a:latin typeface="Calibri"/>
                <a:cs typeface="Calibri"/>
              </a:rPr>
              <a:t>capacity</a:t>
            </a:r>
            <a:r>
              <a:rPr sz="1800" spc="5"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cloud</a:t>
            </a:r>
            <a:endParaRPr sz="1800">
              <a:latin typeface="Calibri"/>
              <a:cs typeface="Calibri"/>
            </a:endParaRPr>
          </a:p>
        </p:txBody>
      </p:sp>
      <p:sp>
        <p:nvSpPr>
          <p:cNvPr id="4" name="object 4"/>
          <p:cNvSpPr txBox="1"/>
          <p:nvPr/>
        </p:nvSpPr>
        <p:spPr>
          <a:xfrm>
            <a:off x="738500" y="1976120"/>
            <a:ext cx="8139430" cy="4127500"/>
          </a:xfrm>
          <a:prstGeom prst="rect">
            <a:avLst/>
          </a:prstGeom>
        </p:spPr>
        <p:txBody>
          <a:bodyPr vert="horz" wrap="square" lIns="0" tIns="12700" rIns="0" bIns="0" rtlCol="0">
            <a:spAutoFit/>
          </a:bodyPr>
          <a:lstStyle/>
          <a:p>
            <a:pPr marL="298450" marR="5080" indent="-285750">
              <a:lnSpc>
                <a:spcPct val="148100"/>
              </a:lnSpc>
              <a:spcBef>
                <a:spcPts val="100"/>
              </a:spcBef>
              <a:buFont typeface="Wingdings"/>
              <a:buChar char=""/>
              <a:tabLst>
                <a:tab pos="298450" algn="l"/>
              </a:tabLst>
            </a:pPr>
            <a:r>
              <a:rPr sz="1800" spc="-10" dirty="0">
                <a:solidFill>
                  <a:srgbClr val="FFFFFF"/>
                </a:solidFill>
                <a:latin typeface="Calibri"/>
                <a:cs typeface="Calibri"/>
              </a:rPr>
              <a:t>Elastic</a:t>
            </a:r>
            <a:r>
              <a:rPr sz="1800" spc="10" dirty="0">
                <a:solidFill>
                  <a:srgbClr val="FFFFFF"/>
                </a:solidFill>
                <a:latin typeface="Calibri"/>
                <a:cs typeface="Calibri"/>
              </a:rPr>
              <a:t> </a:t>
            </a:r>
            <a:r>
              <a:rPr sz="1800" spc="-15" dirty="0">
                <a:solidFill>
                  <a:srgbClr val="FFFFFF"/>
                </a:solidFill>
                <a:latin typeface="Calibri"/>
                <a:cs typeface="Calibri"/>
              </a:rPr>
              <a:t>Web-Scale</a:t>
            </a:r>
            <a:r>
              <a:rPr sz="1800" spc="15" dirty="0">
                <a:solidFill>
                  <a:srgbClr val="FFFFFF"/>
                </a:solidFill>
                <a:latin typeface="Calibri"/>
                <a:cs typeface="Calibri"/>
              </a:rPr>
              <a:t> </a:t>
            </a:r>
            <a:r>
              <a:rPr sz="1800" spc="-5" dirty="0">
                <a:solidFill>
                  <a:srgbClr val="FFFFFF"/>
                </a:solidFill>
                <a:latin typeface="Calibri"/>
                <a:cs typeface="Calibri"/>
              </a:rPr>
              <a:t>computing</a:t>
            </a:r>
            <a:r>
              <a:rPr sz="1800" spc="5" dirty="0">
                <a:solidFill>
                  <a:srgbClr val="FFFFFF"/>
                </a:solidFill>
                <a:latin typeface="Calibri"/>
                <a:cs typeface="Calibri"/>
              </a:rPr>
              <a:t> </a:t>
            </a:r>
            <a:r>
              <a:rPr sz="1800" dirty="0">
                <a:solidFill>
                  <a:srgbClr val="FFFFFF"/>
                </a:solidFill>
                <a:latin typeface="Calibri"/>
                <a:cs typeface="Calibri"/>
              </a:rPr>
              <a:t>–</a:t>
            </a:r>
            <a:r>
              <a:rPr sz="1800" spc="10" dirty="0">
                <a:solidFill>
                  <a:srgbClr val="FFFFFF"/>
                </a:solidFill>
                <a:latin typeface="Calibri"/>
                <a:cs typeface="Calibri"/>
              </a:rPr>
              <a:t> </a:t>
            </a:r>
            <a:r>
              <a:rPr sz="1800" spc="-10" dirty="0">
                <a:solidFill>
                  <a:srgbClr val="FFFFFF"/>
                </a:solidFill>
                <a:latin typeface="Calibri"/>
                <a:cs typeface="Calibri"/>
              </a:rPr>
              <a:t>you</a:t>
            </a:r>
            <a:r>
              <a:rPr sz="1800" spc="15" dirty="0">
                <a:solidFill>
                  <a:srgbClr val="FFFFFF"/>
                </a:solidFill>
                <a:latin typeface="Calibri"/>
                <a:cs typeface="Calibri"/>
              </a:rPr>
              <a:t> </a:t>
            </a:r>
            <a:r>
              <a:rPr sz="1800" spc="-5" dirty="0">
                <a:solidFill>
                  <a:srgbClr val="FFFFFF"/>
                </a:solidFill>
                <a:latin typeface="Calibri"/>
                <a:cs typeface="Calibri"/>
              </a:rPr>
              <a:t>can</a:t>
            </a:r>
            <a:r>
              <a:rPr sz="1800" spc="15" dirty="0">
                <a:solidFill>
                  <a:srgbClr val="FFFFFF"/>
                </a:solidFill>
                <a:latin typeface="Calibri"/>
                <a:cs typeface="Calibri"/>
              </a:rPr>
              <a:t> </a:t>
            </a:r>
            <a:r>
              <a:rPr sz="1800" spc="-5" dirty="0">
                <a:solidFill>
                  <a:srgbClr val="FFFFFF"/>
                </a:solidFill>
                <a:latin typeface="Calibri"/>
                <a:cs typeface="Calibri"/>
              </a:rPr>
              <a:t>increase</a:t>
            </a:r>
            <a:r>
              <a:rPr sz="1800" spc="15" dirty="0">
                <a:solidFill>
                  <a:srgbClr val="FFFFFF"/>
                </a:solidFill>
                <a:latin typeface="Calibri"/>
                <a:cs typeface="Calibri"/>
              </a:rPr>
              <a:t> </a:t>
            </a:r>
            <a:r>
              <a:rPr sz="1800" dirty="0">
                <a:solidFill>
                  <a:srgbClr val="FFFFFF"/>
                </a:solidFill>
                <a:latin typeface="Calibri"/>
                <a:cs typeface="Calibri"/>
              </a:rPr>
              <a:t>or</a:t>
            </a:r>
            <a:r>
              <a:rPr sz="1800" spc="5" dirty="0">
                <a:solidFill>
                  <a:srgbClr val="FFFFFF"/>
                </a:solidFill>
                <a:latin typeface="Calibri"/>
                <a:cs typeface="Calibri"/>
              </a:rPr>
              <a:t> </a:t>
            </a:r>
            <a:r>
              <a:rPr sz="1800" spc="-5" dirty="0">
                <a:solidFill>
                  <a:srgbClr val="FFFFFF"/>
                </a:solidFill>
                <a:latin typeface="Calibri"/>
                <a:cs typeface="Calibri"/>
              </a:rPr>
              <a:t>decrease</a:t>
            </a:r>
            <a:r>
              <a:rPr sz="1800" spc="15" dirty="0">
                <a:solidFill>
                  <a:srgbClr val="FFFFFF"/>
                </a:solidFill>
                <a:latin typeface="Calibri"/>
                <a:cs typeface="Calibri"/>
              </a:rPr>
              <a:t> </a:t>
            </a:r>
            <a:r>
              <a:rPr sz="1800" spc="-5" dirty="0">
                <a:solidFill>
                  <a:srgbClr val="FFFFFF"/>
                </a:solidFill>
                <a:latin typeface="Calibri"/>
                <a:cs typeface="Calibri"/>
              </a:rPr>
              <a:t>capacity</a:t>
            </a:r>
            <a:r>
              <a:rPr sz="1800" spc="5" dirty="0">
                <a:solidFill>
                  <a:srgbClr val="FFFFFF"/>
                </a:solidFill>
                <a:latin typeface="Calibri"/>
                <a:cs typeface="Calibri"/>
              </a:rPr>
              <a:t> </a:t>
            </a:r>
            <a:r>
              <a:rPr sz="1800" spc="-5" dirty="0">
                <a:solidFill>
                  <a:srgbClr val="FFFFFF"/>
                </a:solidFill>
                <a:latin typeface="Calibri"/>
                <a:cs typeface="Calibri"/>
              </a:rPr>
              <a:t>within</a:t>
            </a:r>
            <a:r>
              <a:rPr sz="1800" spc="15" dirty="0">
                <a:solidFill>
                  <a:srgbClr val="FFFFFF"/>
                </a:solidFill>
                <a:latin typeface="Calibri"/>
                <a:cs typeface="Calibri"/>
              </a:rPr>
              <a:t> </a:t>
            </a:r>
            <a:r>
              <a:rPr sz="1800" spc="-5" dirty="0">
                <a:solidFill>
                  <a:srgbClr val="FFFFFF"/>
                </a:solidFill>
                <a:latin typeface="Calibri"/>
                <a:cs typeface="Calibri"/>
              </a:rPr>
              <a:t>minutes </a:t>
            </a:r>
            <a:r>
              <a:rPr sz="1800" spc="-390"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spc="-5" dirty="0">
                <a:solidFill>
                  <a:srgbClr val="FFFFFF"/>
                </a:solidFill>
                <a:latin typeface="Calibri"/>
                <a:cs typeface="Calibri"/>
              </a:rPr>
              <a:t>commission</a:t>
            </a:r>
            <a:r>
              <a:rPr sz="1800" spc="10" dirty="0">
                <a:solidFill>
                  <a:srgbClr val="FFFFFF"/>
                </a:solidFill>
                <a:latin typeface="Calibri"/>
                <a:cs typeface="Calibri"/>
              </a:rPr>
              <a:t> </a:t>
            </a:r>
            <a:r>
              <a:rPr sz="1800" dirty="0">
                <a:solidFill>
                  <a:srgbClr val="FFFFFF"/>
                </a:solidFill>
                <a:latin typeface="Calibri"/>
                <a:cs typeface="Calibri"/>
              </a:rPr>
              <a:t>one</a:t>
            </a:r>
            <a:r>
              <a:rPr sz="1800" spc="10"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dirty="0">
                <a:solidFill>
                  <a:srgbClr val="FFFFFF"/>
                </a:solidFill>
                <a:latin typeface="Calibri"/>
                <a:cs typeface="Calibri"/>
              </a:rPr>
              <a:t>thousands of</a:t>
            </a:r>
            <a:r>
              <a:rPr sz="1800" spc="5" dirty="0">
                <a:solidFill>
                  <a:srgbClr val="FFFFFF"/>
                </a:solidFill>
                <a:latin typeface="Calibri"/>
                <a:cs typeface="Calibri"/>
              </a:rPr>
              <a:t> </a:t>
            </a:r>
            <a:r>
              <a:rPr sz="1800" spc="-10" dirty="0">
                <a:solidFill>
                  <a:srgbClr val="FFFFFF"/>
                </a:solidFill>
                <a:latin typeface="Calibri"/>
                <a:cs typeface="Calibri"/>
              </a:rPr>
              <a:t>instances</a:t>
            </a:r>
            <a:r>
              <a:rPr sz="1800" dirty="0">
                <a:solidFill>
                  <a:srgbClr val="FFFFFF"/>
                </a:solidFill>
                <a:latin typeface="Calibri"/>
                <a:cs typeface="Calibri"/>
              </a:rPr>
              <a:t> </a:t>
            </a:r>
            <a:r>
              <a:rPr sz="1800" spc="-5" dirty="0">
                <a:solidFill>
                  <a:srgbClr val="FFFFFF"/>
                </a:solidFill>
                <a:latin typeface="Calibri"/>
                <a:cs typeface="Calibri"/>
              </a:rPr>
              <a:t>simultaneously</a:t>
            </a:r>
            <a:endParaRPr sz="1800">
              <a:latin typeface="Calibri"/>
              <a:cs typeface="Calibri"/>
            </a:endParaRPr>
          </a:p>
          <a:p>
            <a:pPr>
              <a:lnSpc>
                <a:spcPct val="100000"/>
              </a:lnSpc>
              <a:spcBef>
                <a:spcPts val="15"/>
              </a:spcBef>
              <a:buClr>
                <a:srgbClr val="FFFFFF"/>
              </a:buClr>
              <a:buFont typeface="Wingdings"/>
              <a:buChar char=""/>
            </a:pPr>
            <a:endParaRPr sz="2650">
              <a:latin typeface="Calibri"/>
              <a:cs typeface="Calibri"/>
            </a:endParaRPr>
          </a:p>
          <a:p>
            <a:pPr marL="298450" marR="85725" indent="-285750">
              <a:lnSpc>
                <a:spcPct val="150500"/>
              </a:lnSpc>
              <a:buFont typeface="Wingdings"/>
              <a:buChar char=""/>
              <a:tabLst>
                <a:tab pos="298450" algn="l"/>
              </a:tabLst>
            </a:pPr>
            <a:r>
              <a:rPr sz="1800" spc="-5" dirty="0">
                <a:solidFill>
                  <a:srgbClr val="FFFFFF"/>
                </a:solidFill>
                <a:latin typeface="Calibri"/>
                <a:cs typeface="Calibri"/>
              </a:rPr>
              <a:t>Completely</a:t>
            </a:r>
            <a:r>
              <a:rPr sz="1800" dirty="0">
                <a:solidFill>
                  <a:srgbClr val="FFFFFF"/>
                </a:solidFill>
                <a:latin typeface="Calibri"/>
                <a:cs typeface="Calibri"/>
              </a:rPr>
              <a:t> </a:t>
            </a:r>
            <a:r>
              <a:rPr sz="1800" spc="-10" dirty="0">
                <a:solidFill>
                  <a:srgbClr val="FFFFFF"/>
                </a:solidFill>
                <a:latin typeface="Calibri"/>
                <a:cs typeface="Calibri"/>
              </a:rPr>
              <a:t>controlled</a:t>
            </a:r>
            <a:r>
              <a:rPr sz="1800" spc="10" dirty="0">
                <a:solidFill>
                  <a:srgbClr val="FFFFFF"/>
                </a:solidFill>
                <a:latin typeface="Calibri"/>
                <a:cs typeface="Calibri"/>
              </a:rPr>
              <a:t> </a:t>
            </a:r>
            <a:r>
              <a:rPr sz="1800" dirty="0">
                <a:solidFill>
                  <a:srgbClr val="FFFFFF"/>
                </a:solidFill>
                <a:latin typeface="Calibri"/>
                <a:cs typeface="Calibri"/>
              </a:rPr>
              <a:t>–</a:t>
            </a:r>
            <a:r>
              <a:rPr sz="1800" spc="5" dirty="0">
                <a:solidFill>
                  <a:srgbClr val="FFFFFF"/>
                </a:solidFill>
                <a:latin typeface="Calibri"/>
                <a:cs typeface="Calibri"/>
              </a:rPr>
              <a:t> </a:t>
            </a:r>
            <a:r>
              <a:rPr sz="1800" spc="-50" dirty="0">
                <a:solidFill>
                  <a:srgbClr val="FFFFFF"/>
                </a:solidFill>
                <a:latin typeface="Calibri"/>
                <a:cs typeface="Calibri"/>
              </a:rPr>
              <a:t>You</a:t>
            </a:r>
            <a:r>
              <a:rPr sz="1800" spc="5" dirty="0">
                <a:solidFill>
                  <a:srgbClr val="FFFFFF"/>
                </a:solidFill>
                <a:latin typeface="Calibri"/>
                <a:cs typeface="Calibri"/>
              </a:rPr>
              <a:t> </a:t>
            </a:r>
            <a:r>
              <a:rPr sz="1800" spc="-15" dirty="0">
                <a:solidFill>
                  <a:srgbClr val="FFFFFF"/>
                </a:solidFill>
                <a:latin typeface="Calibri"/>
                <a:cs typeface="Calibri"/>
              </a:rPr>
              <a:t>have</a:t>
            </a:r>
            <a:r>
              <a:rPr sz="1800" spc="10" dirty="0">
                <a:solidFill>
                  <a:srgbClr val="FFFFFF"/>
                </a:solidFill>
                <a:latin typeface="Calibri"/>
                <a:cs typeface="Calibri"/>
              </a:rPr>
              <a:t> </a:t>
            </a:r>
            <a:r>
              <a:rPr sz="1800" spc="-10" dirty="0">
                <a:solidFill>
                  <a:srgbClr val="FFFFFF"/>
                </a:solidFill>
                <a:latin typeface="Calibri"/>
                <a:cs typeface="Calibri"/>
              </a:rPr>
              <a:t>complete</a:t>
            </a:r>
            <a:r>
              <a:rPr sz="1800" spc="10" dirty="0">
                <a:solidFill>
                  <a:srgbClr val="FFFFFF"/>
                </a:solidFill>
                <a:latin typeface="Calibri"/>
                <a:cs typeface="Calibri"/>
              </a:rPr>
              <a:t> </a:t>
            </a:r>
            <a:r>
              <a:rPr sz="1800" spc="-10" dirty="0">
                <a:solidFill>
                  <a:srgbClr val="FFFFFF"/>
                </a:solidFill>
                <a:latin typeface="Calibri"/>
                <a:cs typeface="Calibri"/>
              </a:rPr>
              <a:t>control</a:t>
            </a:r>
            <a:r>
              <a:rPr sz="1800" spc="5" dirty="0">
                <a:solidFill>
                  <a:srgbClr val="FFFFFF"/>
                </a:solidFill>
                <a:latin typeface="Calibri"/>
                <a:cs typeface="Calibri"/>
              </a:rPr>
              <a:t> </a:t>
            </a:r>
            <a:r>
              <a:rPr sz="1800" spc="-5" dirty="0">
                <a:solidFill>
                  <a:srgbClr val="FFFFFF"/>
                </a:solidFill>
                <a:latin typeface="Calibri"/>
                <a:cs typeface="Calibri"/>
              </a:rPr>
              <a:t>include</a:t>
            </a:r>
            <a:r>
              <a:rPr sz="1800" spc="10" dirty="0">
                <a:solidFill>
                  <a:srgbClr val="FFFFFF"/>
                </a:solidFill>
                <a:latin typeface="Calibri"/>
                <a:cs typeface="Calibri"/>
              </a:rPr>
              <a:t> </a:t>
            </a:r>
            <a:r>
              <a:rPr sz="1800" spc="-10" dirty="0">
                <a:solidFill>
                  <a:srgbClr val="FFFFFF"/>
                </a:solidFill>
                <a:latin typeface="Calibri"/>
                <a:cs typeface="Calibri"/>
              </a:rPr>
              <a:t>root</a:t>
            </a:r>
            <a:r>
              <a:rPr sz="1800" dirty="0">
                <a:solidFill>
                  <a:srgbClr val="FFFFFF"/>
                </a:solidFill>
                <a:latin typeface="Calibri"/>
                <a:cs typeface="Calibri"/>
              </a:rPr>
              <a:t> access </a:t>
            </a:r>
            <a:r>
              <a:rPr sz="1800" spc="-15" dirty="0">
                <a:solidFill>
                  <a:srgbClr val="FFFFFF"/>
                </a:solidFill>
                <a:latin typeface="Calibri"/>
                <a:cs typeface="Calibri"/>
              </a:rPr>
              <a:t>to</a:t>
            </a:r>
            <a:r>
              <a:rPr sz="1800" spc="5" dirty="0">
                <a:solidFill>
                  <a:srgbClr val="FFFFFF"/>
                </a:solidFill>
                <a:latin typeface="Calibri"/>
                <a:cs typeface="Calibri"/>
              </a:rPr>
              <a:t> </a:t>
            </a:r>
            <a:r>
              <a:rPr sz="1800" dirty="0">
                <a:solidFill>
                  <a:srgbClr val="FFFFFF"/>
                </a:solidFill>
                <a:latin typeface="Calibri"/>
                <a:cs typeface="Calibri"/>
              </a:rPr>
              <a:t>each </a:t>
            </a:r>
            <a:r>
              <a:rPr sz="1800" spc="5" dirty="0">
                <a:solidFill>
                  <a:srgbClr val="FFFFFF"/>
                </a:solidFill>
                <a:latin typeface="Calibri"/>
                <a:cs typeface="Calibri"/>
              </a:rPr>
              <a:t> </a:t>
            </a:r>
            <a:r>
              <a:rPr sz="1800" spc="-10" dirty="0">
                <a:solidFill>
                  <a:srgbClr val="FFFFFF"/>
                </a:solidFill>
                <a:latin typeface="Calibri"/>
                <a:cs typeface="Calibri"/>
              </a:rPr>
              <a:t>instance</a:t>
            </a:r>
            <a:r>
              <a:rPr sz="1800" spc="10"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5" dirty="0">
                <a:solidFill>
                  <a:srgbClr val="FFFFFF"/>
                </a:solidFill>
                <a:latin typeface="Calibri"/>
                <a:cs typeface="Calibri"/>
              </a:rPr>
              <a:t>can</a:t>
            </a:r>
            <a:r>
              <a:rPr sz="1800" spc="15" dirty="0">
                <a:solidFill>
                  <a:srgbClr val="FFFFFF"/>
                </a:solidFill>
                <a:latin typeface="Calibri"/>
                <a:cs typeface="Calibri"/>
              </a:rPr>
              <a:t> </a:t>
            </a:r>
            <a:r>
              <a:rPr sz="1800" spc="-15" dirty="0">
                <a:solidFill>
                  <a:srgbClr val="FFFFFF"/>
                </a:solidFill>
                <a:latin typeface="Calibri"/>
                <a:cs typeface="Calibri"/>
              </a:rPr>
              <a:t>stop</a:t>
            </a:r>
            <a:r>
              <a:rPr sz="1800" spc="20"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15" dirty="0">
                <a:solidFill>
                  <a:srgbClr val="FFFFFF"/>
                </a:solidFill>
                <a:latin typeface="Calibri"/>
                <a:cs typeface="Calibri"/>
              </a:rPr>
              <a:t>start</a:t>
            </a:r>
            <a:r>
              <a:rPr sz="1800" spc="5" dirty="0">
                <a:solidFill>
                  <a:srgbClr val="FFFFFF"/>
                </a:solidFill>
                <a:latin typeface="Calibri"/>
                <a:cs typeface="Calibri"/>
              </a:rPr>
              <a:t> </a:t>
            </a:r>
            <a:r>
              <a:rPr sz="1800" spc="-10" dirty="0">
                <a:solidFill>
                  <a:srgbClr val="FFFFFF"/>
                </a:solidFill>
                <a:latin typeface="Calibri"/>
                <a:cs typeface="Calibri"/>
              </a:rPr>
              <a:t>instances</a:t>
            </a:r>
            <a:r>
              <a:rPr sz="1800" spc="5" dirty="0">
                <a:solidFill>
                  <a:srgbClr val="FFFFFF"/>
                </a:solidFill>
                <a:latin typeface="Calibri"/>
                <a:cs typeface="Calibri"/>
              </a:rPr>
              <a:t> </a:t>
            </a:r>
            <a:r>
              <a:rPr sz="1800" dirty="0">
                <a:solidFill>
                  <a:srgbClr val="FFFFFF"/>
                </a:solidFill>
                <a:latin typeface="Calibri"/>
                <a:cs typeface="Calibri"/>
              </a:rPr>
              <a:t>without</a:t>
            </a:r>
            <a:r>
              <a:rPr sz="1800" spc="10" dirty="0">
                <a:solidFill>
                  <a:srgbClr val="FFFFFF"/>
                </a:solidFill>
                <a:latin typeface="Calibri"/>
                <a:cs typeface="Calibri"/>
              </a:rPr>
              <a:t> </a:t>
            </a:r>
            <a:r>
              <a:rPr sz="1800" spc="-5" dirty="0">
                <a:solidFill>
                  <a:srgbClr val="FFFFFF"/>
                </a:solidFill>
                <a:latin typeface="Calibri"/>
                <a:cs typeface="Calibri"/>
              </a:rPr>
              <a:t>losing</a:t>
            </a:r>
            <a:r>
              <a:rPr sz="1800" spc="10" dirty="0">
                <a:solidFill>
                  <a:srgbClr val="FFFFFF"/>
                </a:solidFill>
                <a:latin typeface="Calibri"/>
                <a:cs typeface="Calibri"/>
              </a:rPr>
              <a:t> </a:t>
            </a:r>
            <a:r>
              <a:rPr sz="1800" spc="-10" dirty="0">
                <a:solidFill>
                  <a:srgbClr val="FFFFFF"/>
                </a:solidFill>
                <a:latin typeface="Calibri"/>
                <a:cs typeface="Calibri"/>
              </a:rPr>
              <a:t>data</a:t>
            </a:r>
            <a:r>
              <a:rPr sz="1800" spc="10"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5" dirty="0">
                <a:solidFill>
                  <a:srgbClr val="FFFFFF"/>
                </a:solidFill>
                <a:latin typeface="Calibri"/>
                <a:cs typeface="Calibri"/>
              </a:rPr>
              <a:t>using</a:t>
            </a:r>
            <a:r>
              <a:rPr sz="1800" spc="15" dirty="0">
                <a:solidFill>
                  <a:srgbClr val="FFFFFF"/>
                </a:solidFill>
                <a:latin typeface="Calibri"/>
                <a:cs typeface="Calibri"/>
              </a:rPr>
              <a:t> </a:t>
            </a:r>
            <a:r>
              <a:rPr sz="1800" spc="-10" dirty="0">
                <a:solidFill>
                  <a:srgbClr val="FFFFFF"/>
                </a:solidFill>
                <a:latin typeface="Calibri"/>
                <a:cs typeface="Calibri"/>
              </a:rPr>
              <a:t>web</a:t>
            </a:r>
            <a:r>
              <a:rPr sz="1800" spc="15" dirty="0">
                <a:solidFill>
                  <a:srgbClr val="FFFFFF"/>
                </a:solidFill>
                <a:latin typeface="Calibri"/>
                <a:cs typeface="Calibri"/>
              </a:rPr>
              <a:t> </a:t>
            </a:r>
            <a:r>
              <a:rPr sz="1800" spc="-5" dirty="0">
                <a:solidFill>
                  <a:srgbClr val="FFFFFF"/>
                </a:solidFill>
                <a:latin typeface="Calibri"/>
                <a:cs typeface="Calibri"/>
              </a:rPr>
              <a:t>service </a:t>
            </a:r>
            <a:r>
              <a:rPr sz="1800" spc="-390" dirty="0">
                <a:solidFill>
                  <a:srgbClr val="FFFFFF"/>
                </a:solidFill>
                <a:latin typeface="Calibri"/>
                <a:cs typeface="Calibri"/>
              </a:rPr>
              <a:t> </a:t>
            </a:r>
            <a:r>
              <a:rPr sz="1800" spc="-5" dirty="0">
                <a:solidFill>
                  <a:srgbClr val="FFFFFF"/>
                </a:solidFill>
                <a:latin typeface="Calibri"/>
                <a:cs typeface="Calibri"/>
              </a:rPr>
              <a:t>APIs</a:t>
            </a:r>
            <a:endParaRPr sz="1800">
              <a:latin typeface="Calibri"/>
              <a:cs typeface="Calibri"/>
            </a:endParaRPr>
          </a:p>
          <a:p>
            <a:pPr>
              <a:lnSpc>
                <a:spcPct val="100000"/>
              </a:lnSpc>
              <a:spcBef>
                <a:spcPts val="35"/>
              </a:spcBef>
              <a:buClr>
                <a:srgbClr val="FFFFFF"/>
              </a:buClr>
              <a:buFont typeface="Wingdings"/>
              <a:buChar char=""/>
            </a:pPr>
            <a:endParaRPr sz="2550">
              <a:latin typeface="Calibri"/>
              <a:cs typeface="Calibri"/>
            </a:endParaRPr>
          </a:p>
          <a:p>
            <a:pPr marL="298450" marR="7620" indent="-285750">
              <a:lnSpc>
                <a:spcPct val="150500"/>
              </a:lnSpc>
              <a:buFont typeface="Wingdings"/>
              <a:buChar char=""/>
              <a:tabLst>
                <a:tab pos="298450" algn="l"/>
              </a:tabLst>
            </a:pPr>
            <a:r>
              <a:rPr sz="1800" spc="-10" dirty="0">
                <a:solidFill>
                  <a:srgbClr val="FFFFFF"/>
                </a:solidFill>
                <a:latin typeface="Calibri"/>
                <a:cs typeface="Calibri"/>
              </a:rPr>
              <a:t>Flexible</a:t>
            </a:r>
            <a:r>
              <a:rPr sz="1800" spc="10" dirty="0">
                <a:solidFill>
                  <a:srgbClr val="FFFFFF"/>
                </a:solidFill>
                <a:latin typeface="Calibri"/>
                <a:cs typeface="Calibri"/>
              </a:rPr>
              <a:t> </a:t>
            </a:r>
            <a:r>
              <a:rPr sz="1800" dirty="0">
                <a:solidFill>
                  <a:srgbClr val="FFFFFF"/>
                </a:solidFill>
                <a:latin typeface="Calibri"/>
                <a:cs typeface="Calibri"/>
              </a:rPr>
              <a:t>Cloud</a:t>
            </a:r>
            <a:r>
              <a:rPr sz="1800" spc="10" dirty="0">
                <a:solidFill>
                  <a:srgbClr val="FFFFFF"/>
                </a:solidFill>
                <a:latin typeface="Calibri"/>
                <a:cs typeface="Calibri"/>
              </a:rPr>
              <a:t> </a:t>
            </a:r>
            <a:r>
              <a:rPr sz="1800" spc="-5" dirty="0">
                <a:solidFill>
                  <a:srgbClr val="FFFFFF"/>
                </a:solidFill>
                <a:latin typeface="Calibri"/>
                <a:cs typeface="Calibri"/>
              </a:rPr>
              <a:t>Hosting</a:t>
            </a:r>
            <a:r>
              <a:rPr sz="1800" spc="5" dirty="0">
                <a:solidFill>
                  <a:srgbClr val="FFFFFF"/>
                </a:solidFill>
                <a:latin typeface="Calibri"/>
                <a:cs typeface="Calibri"/>
              </a:rPr>
              <a:t> </a:t>
            </a:r>
            <a:r>
              <a:rPr sz="1800" dirty="0">
                <a:solidFill>
                  <a:srgbClr val="FFFFFF"/>
                </a:solidFill>
                <a:latin typeface="Calibri"/>
                <a:cs typeface="Calibri"/>
              </a:rPr>
              <a:t>Services</a:t>
            </a:r>
            <a:r>
              <a:rPr sz="1800" spc="-5" dirty="0">
                <a:solidFill>
                  <a:srgbClr val="FFFFFF"/>
                </a:solidFill>
                <a:latin typeface="Calibri"/>
                <a:cs typeface="Calibri"/>
              </a:rPr>
              <a:t> </a:t>
            </a:r>
            <a:r>
              <a:rPr sz="1800" dirty="0">
                <a:solidFill>
                  <a:srgbClr val="FFFFFF"/>
                </a:solidFill>
                <a:latin typeface="Calibri"/>
                <a:cs typeface="Calibri"/>
              </a:rPr>
              <a:t>–</a:t>
            </a:r>
            <a:r>
              <a:rPr sz="1800" spc="5" dirty="0">
                <a:solidFill>
                  <a:srgbClr val="FFFFFF"/>
                </a:solidFill>
                <a:latin typeface="Calibri"/>
                <a:cs typeface="Calibri"/>
              </a:rPr>
              <a:t> </a:t>
            </a:r>
            <a:r>
              <a:rPr sz="1800" spc="-10" dirty="0">
                <a:solidFill>
                  <a:srgbClr val="FFFFFF"/>
                </a:solidFill>
                <a:latin typeface="Calibri"/>
                <a:cs typeface="Calibri"/>
              </a:rPr>
              <a:t>you</a:t>
            </a:r>
            <a:r>
              <a:rPr sz="1800" spc="10" dirty="0">
                <a:solidFill>
                  <a:srgbClr val="FFFFFF"/>
                </a:solidFill>
                <a:latin typeface="Calibri"/>
                <a:cs typeface="Calibri"/>
              </a:rPr>
              <a:t> </a:t>
            </a:r>
            <a:r>
              <a:rPr sz="1800" spc="-5" dirty="0">
                <a:solidFill>
                  <a:srgbClr val="FFFFFF"/>
                </a:solidFill>
                <a:latin typeface="Calibri"/>
                <a:cs typeface="Calibri"/>
              </a:rPr>
              <a:t>can</a:t>
            </a:r>
            <a:r>
              <a:rPr sz="1800" spc="10" dirty="0">
                <a:solidFill>
                  <a:srgbClr val="FFFFFF"/>
                </a:solidFill>
                <a:latin typeface="Calibri"/>
                <a:cs typeface="Calibri"/>
              </a:rPr>
              <a:t> </a:t>
            </a:r>
            <a:r>
              <a:rPr sz="1800" spc="-5" dirty="0">
                <a:solidFill>
                  <a:srgbClr val="FFFFFF"/>
                </a:solidFill>
                <a:latin typeface="Calibri"/>
                <a:cs typeface="Calibri"/>
              </a:rPr>
              <a:t>choose</a:t>
            </a:r>
            <a:r>
              <a:rPr sz="1800" spc="15" dirty="0">
                <a:solidFill>
                  <a:srgbClr val="FFFFFF"/>
                </a:solidFill>
                <a:latin typeface="Calibri"/>
                <a:cs typeface="Calibri"/>
              </a:rPr>
              <a:t> </a:t>
            </a:r>
            <a:r>
              <a:rPr sz="1800" spc="-10" dirty="0">
                <a:solidFill>
                  <a:srgbClr val="FFFFFF"/>
                </a:solidFill>
                <a:latin typeface="Calibri"/>
                <a:cs typeface="Calibri"/>
              </a:rPr>
              <a:t>from</a:t>
            </a:r>
            <a:r>
              <a:rPr sz="1800" spc="5" dirty="0">
                <a:solidFill>
                  <a:srgbClr val="FFFFFF"/>
                </a:solidFill>
                <a:latin typeface="Calibri"/>
                <a:cs typeface="Calibri"/>
              </a:rPr>
              <a:t> </a:t>
            </a:r>
            <a:r>
              <a:rPr sz="1800" spc="-5" dirty="0">
                <a:solidFill>
                  <a:srgbClr val="FFFFFF"/>
                </a:solidFill>
                <a:latin typeface="Calibri"/>
                <a:cs typeface="Calibri"/>
              </a:rPr>
              <a:t>multiple</a:t>
            </a:r>
            <a:r>
              <a:rPr sz="1800" spc="10" dirty="0">
                <a:solidFill>
                  <a:srgbClr val="FFFFFF"/>
                </a:solidFill>
                <a:latin typeface="Calibri"/>
                <a:cs typeface="Calibri"/>
              </a:rPr>
              <a:t> </a:t>
            </a:r>
            <a:r>
              <a:rPr sz="1800" spc="-10" dirty="0">
                <a:solidFill>
                  <a:srgbClr val="FFFFFF"/>
                </a:solidFill>
                <a:latin typeface="Calibri"/>
                <a:cs typeface="Calibri"/>
              </a:rPr>
              <a:t>instance</a:t>
            </a:r>
            <a:r>
              <a:rPr sz="1800" spc="15" dirty="0">
                <a:solidFill>
                  <a:srgbClr val="FFFFFF"/>
                </a:solidFill>
                <a:latin typeface="Calibri"/>
                <a:cs typeface="Calibri"/>
              </a:rPr>
              <a:t> </a:t>
            </a:r>
            <a:r>
              <a:rPr sz="1800" spc="-5" dirty="0">
                <a:solidFill>
                  <a:srgbClr val="FFFFFF"/>
                </a:solidFill>
                <a:latin typeface="Calibri"/>
                <a:cs typeface="Calibri"/>
              </a:rPr>
              <a:t>types, </a:t>
            </a:r>
            <a:r>
              <a:rPr sz="1800" dirty="0">
                <a:solidFill>
                  <a:srgbClr val="FFFFFF"/>
                </a:solidFill>
                <a:latin typeface="Calibri"/>
                <a:cs typeface="Calibri"/>
              </a:rPr>
              <a:t> </a:t>
            </a:r>
            <a:r>
              <a:rPr sz="1800" spc="-10" dirty="0">
                <a:solidFill>
                  <a:srgbClr val="FFFFFF"/>
                </a:solidFill>
                <a:latin typeface="Calibri"/>
                <a:cs typeface="Calibri"/>
              </a:rPr>
              <a:t>operating</a:t>
            </a:r>
            <a:r>
              <a:rPr sz="1800" spc="5" dirty="0">
                <a:solidFill>
                  <a:srgbClr val="FFFFFF"/>
                </a:solidFill>
                <a:latin typeface="Calibri"/>
                <a:cs typeface="Calibri"/>
              </a:rPr>
              <a:t> </a:t>
            </a:r>
            <a:r>
              <a:rPr sz="1800" spc="-15" dirty="0">
                <a:solidFill>
                  <a:srgbClr val="FFFFFF"/>
                </a:solidFill>
                <a:latin typeface="Calibri"/>
                <a:cs typeface="Calibri"/>
              </a:rPr>
              <a:t>systems,</a:t>
            </a:r>
            <a:r>
              <a:rPr sz="1800" spc="5"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10" dirty="0">
                <a:solidFill>
                  <a:srgbClr val="FFFFFF"/>
                </a:solidFill>
                <a:latin typeface="Calibri"/>
                <a:cs typeface="Calibri"/>
              </a:rPr>
              <a:t>software</a:t>
            </a:r>
            <a:r>
              <a:rPr sz="1800" spc="10" dirty="0">
                <a:solidFill>
                  <a:srgbClr val="FFFFFF"/>
                </a:solidFill>
                <a:latin typeface="Calibri"/>
                <a:cs typeface="Calibri"/>
              </a:rPr>
              <a:t> </a:t>
            </a:r>
            <a:r>
              <a:rPr sz="1800" spc="-10" dirty="0">
                <a:solidFill>
                  <a:srgbClr val="FFFFFF"/>
                </a:solidFill>
                <a:latin typeface="Calibri"/>
                <a:cs typeface="Calibri"/>
              </a:rPr>
              <a:t>packages</a:t>
            </a:r>
            <a:r>
              <a:rPr sz="1800" spc="5" dirty="0">
                <a:solidFill>
                  <a:srgbClr val="FFFFFF"/>
                </a:solidFill>
                <a:latin typeface="Calibri"/>
                <a:cs typeface="Calibri"/>
              </a:rPr>
              <a:t> </a:t>
            </a:r>
            <a:r>
              <a:rPr sz="1800" dirty="0">
                <a:solidFill>
                  <a:srgbClr val="FFFFFF"/>
                </a:solidFill>
                <a:latin typeface="Calibri"/>
                <a:cs typeface="Calibri"/>
              </a:rPr>
              <a:t>as </a:t>
            </a:r>
            <a:r>
              <a:rPr sz="1800" spc="-10" dirty="0">
                <a:solidFill>
                  <a:srgbClr val="FFFFFF"/>
                </a:solidFill>
                <a:latin typeface="Calibri"/>
                <a:cs typeface="Calibri"/>
              </a:rPr>
              <a:t>well</a:t>
            </a:r>
            <a:r>
              <a:rPr sz="1800" spc="10" dirty="0">
                <a:solidFill>
                  <a:srgbClr val="FFFFFF"/>
                </a:solidFill>
                <a:latin typeface="Calibri"/>
                <a:cs typeface="Calibri"/>
              </a:rPr>
              <a:t> </a:t>
            </a:r>
            <a:r>
              <a:rPr sz="1800" dirty="0">
                <a:solidFill>
                  <a:srgbClr val="FFFFFF"/>
                </a:solidFill>
                <a:latin typeface="Calibri"/>
                <a:cs typeface="Calibri"/>
              </a:rPr>
              <a:t>as </a:t>
            </a:r>
            <a:r>
              <a:rPr sz="1800" spc="-10" dirty="0">
                <a:solidFill>
                  <a:srgbClr val="FFFFFF"/>
                </a:solidFill>
                <a:latin typeface="Calibri"/>
                <a:cs typeface="Calibri"/>
              </a:rPr>
              <a:t>instances</a:t>
            </a:r>
            <a:r>
              <a:rPr sz="1800" dirty="0">
                <a:solidFill>
                  <a:srgbClr val="FFFFFF"/>
                </a:solidFill>
                <a:latin typeface="Calibri"/>
                <a:cs typeface="Calibri"/>
              </a:rPr>
              <a:t> </a:t>
            </a:r>
            <a:r>
              <a:rPr sz="1800" spc="-5" dirty="0">
                <a:solidFill>
                  <a:srgbClr val="FFFFFF"/>
                </a:solidFill>
                <a:latin typeface="Calibri"/>
                <a:cs typeface="Calibri"/>
              </a:rPr>
              <a:t>with</a:t>
            </a:r>
            <a:r>
              <a:rPr sz="1800" spc="15" dirty="0">
                <a:solidFill>
                  <a:srgbClr val="FFFFFF"/>
                </a:solidFill>
                <a:latin typeface="Calibri"/>
                <a:cs typeface="Calibri"/>
              </a:rPr>
              <a:t> </a:t>
            </a:r>
            <a:r>
              <a:rPr sz="1800" spc="-5" dirty="0">
                <a:solidFill>
                  <a:srgbClr val="FFFFFF"/>
                </a:solidFill>
                <a:latin typeface="Calibri"/>
                <a:cs typeface="Calibri"/>
              </a:rPr>
              <a:t>varying</a:t>
            </a:r>
            <a:r>
              <a:rPr sz="1800" spc="5" dirty="0">
                <a:solidFill>
                  <a:srgbClr val="FFFFFF"/>
                </a:solidFill>
                <a:latin typeface="Calibri"/>
                <a:cs typeface="Calibri"/>
              </a:rPr>
              <a:t> </a:t>
            </a:r>
            <a:r>
              <a:rPr sz="1800" spc="-20" dirty="0">
                <a:solidFill>
                  <a:srgbClr val="FFFFFF"/>
                </a:solidFill>
                <a:latin typeface="Calibri"/>
                <a:cs typeface="Calibri"/>
              </a:rPr>
              <a:t>memory, </a:t>
            </a:r>
            <a:r>
              <a:rPr sz="1800" spc="-390" dirty="0">
                <a:solidFill>
                  <a:srgbClr val="FFFFFF"/>
                </a:solidFill>
                <a:latin typeface="Calibri"/>
                <a:cs typeface="Calibri"/>
              </a:rPr>
              <a:t> </a:t>
            </a:r>
            <a:r>
              <a:rPr sz="1800" spc="-5" dirty="0">
                <a:solidFill>
                  <a:srgbClr val="FFFFFF"/>
                </a:solidFill>
                <a:latin typeface="Calibri"/>
                <a:cs typeface="Calibri"/>
              </a:rPr>
              <a:t>CPU and</a:t>
            </a:r>
            <a:r>
              <a:rPr sz="1800" spc="10" dirty="0">
                <a:solidFill>
                  <a:srgbClr val="FFFFFF"/>
                </a:solidFill>
                <a:latin typeface="Calibri"/>
                <a:cs typeface="Calibri"/>
              </a:rPr>
              <a:t> </a:t>
            </a:r>
            <a:r>
              <a:rPr sz="1800" spc="-20" dirty="0">
                <a:solidFill>
                  <a:srgbClr val="FFFFFF"/>
                </a:solidFill>
                <a:latin typeface="Calibri"/>
                <a:cs typeface="Calibri"/>
              </a:rPr>
              <a:t>storage</a:t>
            </a:r>
            <a:r>
              <a:rPr sz="1800" spc="10" dirty="0">
                <a:solidFill>
                  <a:srgbClr val="FFFFFF"/>
                </a:solidFill>
                <a:latin typeface="Calibri"/>
                <a:cs typeface="Calibri"/>
              </a:rPr>
              <a:t> </a:t>
            </a:r>
            <a:r>
              <a:rPr sz="1800" spc="-10" dirty="0">
                <a:solidFill>
                  <a:srgbClr val="FFFFFF"/>
                </a:solidFill>
                <a:latin typeface="Calibri"/>
                <a:cs typeface="Calibri"/>
              </a:rPr>
              <a:t>configurations</a:t>
            </a:r>
            <a:endParaRPr sz="1800">
              <a:latin typeface="Calibri"/>
              <a:cs typeface="Calibri"/>
            </a:endParaRPr>
          </a:p>
        </p:txBody>
      </p:sp>
      <p:sp>
        <p:nvSpPr>
          <p:cNvPr id="5" name="object 5"/>
          <p:cNvSpPr txBox="1"/>
          <p:nvPr/>
        </p:nvSpPr>
        <p:spPr>
          <a:xfrm>
            <a:off x="10378281" y="1587500"/>
            <a:ext cx="10725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75" dirty="0">
                <a:solidFill>
                  <a:srgbClr val="FFFFFF"/>
                </a:solidFill>
                <a:latin typeface="Arial"/>
                <a:cs typeface="Arial"/>
              </a:rPr>
              <a:t> </a:t>
            </a:r>
            <a:r>
              <a:rPr sz="1400" dirty="0">
                <a:solidFill>
                  <a:srgbClr val="FFFFFF"/>
                </a:solidFill>
                <a:latin typeface="Arial"/>
                <a:cs typeface="Arial"/>
              </a:rPr>
              <a:t>EC2</a:t>
            </a:r>
            <a:endParaRPr sz="1400">
              <a:latin typeface="Arial"/>
              <a:cs typeface="Arial"/>
            </a:endParaRPr>
          </a:p>
        </p:txBody>
      </p:sp>
      <p:pic>
        <p:nvPicPr>
          <p:cNvPr id="6" name="object 6"/>
          <p:cNvPicPr/>
          <p:nvPr/>
        </p:nvPicPr>
        <p:blipFill>
          <a:blip r:embed="rId2" cstate="print"/>
          <a:stretch>
            <a:fillRect/>
          </a:stretch>
        </p:blipFill>
        <p:spPr>
          <a:xfrm>
            <a:off x="10558464" y="758548"/>
            <a:ext cx="711200" cy="711200"/>
          </a:xfrm>
          <a:prstGeom prst="rect">
            <a:avLst/>
          </a:prstGeom>
        </p:spPr>
      </p:pic>
    </p:spTree>
    <p:extLst>
      <p:ext uri="{BB962C8B-B14F-4D97-AF65-F5344CB8AC3E}">
        <p14:creationId xmlns:p14="http://schemas.microsoft.com/office/powerpoint/2010/main" val="1216161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516890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6:</a:t>
            </a:r>
            <a:r>
              <a:rPr sz="2400" b="0" spc="-15" dirty="0">
                <a:solidFill>
                  <a:srgbClr val="FFFFFF"/>
                </a:solidFill>
                <a:latin typeface="Calibri"/>
                <a:cs typeface="Calibri"/>
              </a:rPr>
              <a:t> Amazon</a:t>
            </a:r>
            <a:r>
              <a:rPr sz="2400" b="0" spc="-10" dirty="0">
                <a:solidFill>
                  <a:srgbClr val="FFFFFF"/>
                </a:solidFill>
                <a:latin typeface="Calibri"/>
                <a:cs typeface="Calibri"/>
              </a:rPr>
              <a:t> </a:t>
            </a:r>
            <a:r>
              <a:rPr sz="2400" b="0" spc="-5" dirty="0">
                <a:solidFill>
                  <a:srgbClr val="FFFFFF"/>
                </a:solidFill>
                <a:latin typeface="Calibri"/>
                <a:cs typeface="Calibri"/>
              </a:rPr>
              <a:t>Machine</a:t>
            </a:r>
            <a:r>
              <a:rPr sz="2400" b="0" spc="-10" dirty="0">
                <a:solidFill>
                  <a:srgbClr val="FFFFFF"/>
                </a:solidFill>
                <a:latin typeface="Calibri"/>
                <a:cs typeface="Calibri"/>
              </a:rPr>
              <a:t> </a:t>
            </a:r>
            <a:r>
              <a:rPr sz="2400" b="0" spc="-5" dirty="0">
                <a:solidFill>
                  <a:srgbClr val="FFFFFF"/>
                </a:solidFill>
                <a:latin typeface="Calibri"/>
                <a:cs typeface="Calibri"/>
              </a:rPr>
              <a:t>Images</a:t>
            </a:r>
            <a:r>
              <a:rPr sz="2400" b="0" spc="-15" dirty="0">
                <a:solidFill>
                  <a:srgbClr val="FFFFFF"/>
                </a:solidFill>
                <a:latin typeface="Calibri"/>
                <a:cs typeface="Calibri"/>
              </a:rPr>
              <a:t> </a:t>
            </a:r>
            <a:r>
              <a:rPr sz="2400" b="0" spc="-5" dirty="0">
                <a:solidFill>
                  <a:srgbClr val="FFFFFF"/>
                </a:solidFill>
                <a:latin typeface="Calibri"/>
                <a:cs typeface="Calibri"/>
              </a:rPr>
              <a:t>(AMI)</a:t>
            </a:r>
            <a:endParaRPr sz="2400">
              <a:latin typeface="Calibri"/>
              <a:cs typeface="Calibri"/>
            </a:endParaRPr>
          </a:p>
        </p:txBody>
      </p:sp>
      <p:sp>
        <p:nvSpPr>
          <p:cNvPr id="3" name="object 3"/>
          <p:cNvSpPr txBox="1"/>
          <p:nvPr/>
        </p:nvSpPr>
        <p:spPr>
          <a:xfrm>
            <a:off x="738499" y="718819"/>
            <a:ext cx="9155430" cy="53848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spc="-5" dirty="0">
                <a:solidFill>
                  <a:srgbClr val="FFFFFF"/>
                </a:solidFill>
                <a:latin typeface="Calibri"/>
                <a:cs typeface="Calibri"/>
              </a:rPr>
              <a:t>An</a:t>
            </a:r>
            <a:r>
              <a:rPr sz="1800" spc="15" dirty="0">
                <a:solidFill>
                  <a:srgbClr val="FFFFFF"/>
                </a:solidFill>
                <a:latin typeface="Calibri"/>
                <a:cs typeface="Calibri"/>
              </a:rPr>
              <a:t> </a:t>
            </a:r>
            <a:r>
              <a:rPr sz="1800" spc="-10" dirty="0">
                <a:solidFill>
                  <a:srgbClr val="FFFFFF"/>
                </a:solidFill>
                <a:latin typeface="Calibri"/>
                <a:cs typeface="Calibri"/>
              </a:rPr>
              <a:t>Amazon</a:t>
            </a:r>
            <a:r>
              <a:rPr sz="1800" spc="10" dirty="0">
                <a:solidFill>
                  <a:srgbClr val="FFFFFF"/>
                </a:solidFill>
                <a:latin typeface="Calibri"/>
                <a:cs typeface="Calibri"/>
              </a:rPr>
              <a:t> </a:t>
            </a:r>
            <a:r>
              <a:rPr sz="1800" spc="-5" dirty="0">
                <a:solidFill>
                  <a:srgbClr val="FFFFFF"/>
                </a:solidFill>
                <a:latin typeface="Calibri"/>
                <a:cs typeface="Calibri"/>
              </a:rPr>
              <a:t>Machine</a:t>
            </a:r>
            <a:r>
              <a:rPr sz="1800" spc="15" dirty="0">
                <a:solidFill>
                  <a:srgbClr val="FFFFFF"/>
                </a:solidFill>
                <a:latin typeface="Calibri"/>
                <a:cs typeface="Calibri"/>
              </a:rPr>
              <a:t> </a:t>
            </a:r>
            <a:r>
              <a:rPr sz="1800" spc="-5" dirty="0">
                <a:solidFill>
                  <a:srgbClr val="FFFFFF"/>
                </a:solidFill>
                <a:latin typeface="Calibri"/>
                <a:cs typeface="Calibri"/>
              </a:rPr>
              <a:t>Image</a:t>
            </a:r>
            <a:r>
              <a:rPr sz="1800" spc="20" dirty="0">
                <a:solidFill>
                  <a:srgbClr val="FFFFFF"/>
                </a:solidFill>
                <a:latin typeface="Calibri"/>
                <a:cs typeface="Calibri"/>
              </a:rPr>
              <a:t> </a:t>
            </a:r>
            <a:r>
              <a:rPr sz="1800" spc="-5" dirty="0">
                <a:solidFill>
                  <a:srgbClr val="FFFFFF"/>
                </a:solidFill>
                <a:latin typeface="Calibri"/>
                <a:cs typeface="Calibri"/>
              </a:rPr>
              <a:t>(AMI)</a:t>
            </a:r>
            <a:r>
              <a:rPr sz="1800" spc="10" dirty="0">
                <a:solidFill>
                  <a:srgbClr val="FFFFFF"/>
                </a:solidFill>
                <a:latin typeface="Calibri"/>
                <a:cs typeface="Calibri"/>
              </a:rPr>
              <a:t> </a:t>
            </a:r>
            <a:r>
              <a:rPr sz="1800" spc="-10" dirty="0">
                <a:solidFill>
                  <a:srgbClr val="FFFFFF"/>
                </a:solidFill>
                <a:latin typeface="Calibri"/>
                <a:cs typeface="Calibri"/>
              </a:rPr>
              <a:t>provides</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information</a:t>
            </a:r>
            <a:r>
              <a:rPr sz="1800" spc="15" dirty="0">
                <a:solidFill>
                  <a:srgbClr val="FFFFFF"/>
                </a:solidFill>
                <a:latin typeface="Calibri"/>
                <a:cs typeface="Calibri"/>
              </a:rPr>
              <a:t> </a:t>
            </a:r>
            <a:r>
              <a:rPr sz="1800" spc="-10" dirty="0">
                <a:solidFill>
                  <a:srgbClr val="FFFFFF"/>
                </a:solidFill>
                <a:latin typeface="Calibri"/>
                <a:cs typeface="Calibri"/>
              </a:rPr>
              <a:t>required</a:t>
            </a:r>
            <a:r>
              <a:rPr sz="1800" spc="10"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launch</a:t>
            </a:r>
            <a:r>
              <a:rPr sz="1800" spc="10" dirty="0">
                <a:solidFill>
                  <a:srgbClr val="FFFFFF"/>
                </a:solidFill>
                <a:latin typeface="Calibri"/>
                <a:cs typeface="Calibri"/>
              </a:rPr>
              <a:t> </a:t>
            </a:r>
            <a:r>
              <a:rPr sz="1800" dirty="0">
                <a:solidFill>
                  <a:srgbClr val="FFFFFF"/>
                </a:solidFill>
                <a:latin typeface="Calibri"/>
                <a:cs typeface="Calibri"/>
              </a:rPr>
              <a:t>an</a:t>
            </a:r>
            <a:r>
              <a:rPr sz="1800" spc="15" dirty="0">
                <a:solidFill>
                  <a:srgbClr val="FFFFFF"/>
                </a:solidFill>
                <a:latin typeface="Calibri"/>
                <a:cs typeface="Calibri"/>
              </a:rPr>
              <a:t> </a:t>
            </a:r>
            <a:r>
              <a:rPr sz="1800" spc="-10" dirty="0">
                <a:solidFill>
                  <a:srgbClr val="FFFFFF"/>
                </a:solidFill>
                <a:latin typeface="Calibri"/>
                <a:cs typeface="Calibri"/>
              </a:rPr>
              <a:t>instance</a:t>
            </a:r>
            <a:endParaRPr sz="180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An</a:t>
            </a:r>
            <a:r>
              <a:rPr sz="1800" spc="5" dirty="0">
                <a:solidFill>
                  <a:srgbClr val="FFFFFF"/>
                </a:solidFill>
                <a:latin typeface="Calibri"/>
                <a:cs typeface="Calibri"/>
              </a:rPr>
              <a:t> </a:t>
            </a:r>
            <a:r>
              <a:rPr sz="1800" spc="-5" dirty="0">
                <a:solidFill>
                  <a:srgbClr val="FFFFFF"/>
                </a:solidFill>
                <a:latin typeface="Calibri"/>
                <a:cs typeface="Calibri"/>
              </a:rPr>
              <a:t>AMI</a:t>
            </a:r>
            <a:r>
              <a:rPr sz="1800" dirty="0">
                <a:solidFill>
                  <a:srgbClr val="FFFFFF"/>
                </a:solidFill>
                <a:latin typeface="Calibri"/>
                <a:cs typeface="Calibri"/>
              </a:rPr>
              <a:t> </a:t>
            </a:r>
            <a:r>
              <a:rPr sz="1800" spc="-5" dirty="0">
                <a:solidFill>
                  <a:srgbClr val="FFFFFF"/>
                </a:solidFill>
                <a:latin typeface="Calibri"/>
                <a:cs typeface="Calibri"/>
              </a:rPr>
              <a:t>includes the</a:t>
            </a:r>
            <a:r>
              <a:rPr sz="1800" spc="10" dirty="0">
                <a:solidFill>
                  <a:srgbClr val="FFFFFF"/>
                </a:solidFill>
                <a:latin typeface="Calibri"/>
                <a:cs typeface="Calibri"/>
              </a:rPr>
              <a:t> </a:t>
            </a:r>
            <a:r>
              <a:rPr sz="1800" spc="-10" dirty="0">
                <a:solidFill>
                  <a:srgbClr val="FFFFFF"/>
                </a:solidFill>
                <a:latin typeface="Calibri"/>
                <a:cs typeface="Calibri"/>
              </a:rPr>
              <a:t>following:</a:t>
            </a:r>
            <a:endParaRPr sz="1800">
              <a:latin typeface="Calibri"/>
              <a:cs typeface="Calibri"/>
            </a:endParaRPr>
          </a:p>
          <a:p>
            <a:pPr marL="755650" lvl="1" indent="-285750">
              <a:lnSpc>
                <a:spcPct val="100000"/>
              </a:lnSpc>
              <a:spcBef>
                <a:spcPts val="1040"/>
              </a:spcBef>
              <a:buFont typeface="Wingdings"/>
              <a:buChar char=""/>
              <a:tabLst>
                <a:tab pos="755650" algn="l"/>
              </a:tabLst>
            </a:pPr>
            <a:r>
              <a:rPr sz="1800" spc="-5" dirty="0">
                <a:solidFill>
                  <a:srgbClr val="FFFFFF"/>
                </a:solidFill>
                <a:latin typeface="Calibri"/>
                <a:cs typeface="Calibri"/>
              </a:rPr>
              <a:t>One</a:t>
            </a:r>
            <a:r>
              <a:rPr sz="1800" spc="5" dirty="0">
                <a:solidFill>
                  <a:srgbClr val="FFFFFF"/>
                </a:solidFill>
                <a:latin typeface="Calibri"/>
                <a:cs typeface="Calibri"/>
              </a:rPr>
              <a:t> </a:t>
            </a:r>
            <a:r>
              <a:rPr sz="1800" dirty="0">
                <a:solidFill>
                  <a:srgbClr val="FFFFFF"/>
                </a:solidFill>
                <a:latin typeface="Calibri"/>
                <a:cs typeface="Calibri"/>
              </a:rPr>
              <a:t>or </a:t>
            </a:r>
            <a:r>
              <a:rPr sz="1800" spc="-10" dirty="0">
                <a:solidFill>
                  <a:srgbClr val="FFFFFF"/>
                </a:solidFill>
                <a:latin typeface="Calibri"/>
                <a:cs typeface="Calibri"/>
              </a:rPr>
              <a:t>more</a:t>
            </a:r>
            <a:r>
              <a:rPr sz="1800" spc="10" dirty="0">
                <a:solidFill>
                  <a:srgbClr val="FFFFFF"/>
                </a:solidFill>
                <a:latin typeface="Calibri"/>
                <a:cs typeface="Calibri"/>
              </a:rPr>
              <a:t> </a:t>
            </a:r>
            <a:r>
              <a:rPr sz="1800" spc="-5" dirty="0">
                <a:solidFill>
                  <a:srgbClr val="FFFFFF"/>
                </a:solidFill>
                <a:latin typeface="Calibri"/>
                <a:cs typeface="Calibri"/>
              </a:rPr>
              <a:t>EBS snapshots,</a:t>
            </a:r>
            <a:r>
              <a:rPr sz="1800" spc="5" dirty="0">
                <a:solidFill>
                  <a:srgbClr val="FFFFFF"/>
                </a:solidFill>
                <a:latin typeface="Calibri"/>
                <a:cs typeface="Calibri"/>
              </a:rPr>
              <a:t> </a:t>
            </a:r>
            <a:r>
              <a:rPr sz="1800" spc="-55" dirty="0">
                <a:solidFill>
                  <a:srgbClr val="FFFFFF"/>
                </a:solidFill>
                <a:latin typeface="Calibri"/>
                <a:cs typeface="Calibri"/>
              </a:rPr>
              <a:t>or,</a:t>
            </a:r>
            <a:r>
              <a:rPr sz="1800" spc="5"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10" dirty="0">
                <a:solidFill>
                  <a:srgbClr val="FFFFFF"/>
                </a:solidFill>
                <a:latin typeface="Calibri"/>
                <a:cs typeface="Calibri"/>
              </a:rPr>
              <a:t>instance-store-backed</a:t>
            </a:r>
            <a:r>
              <a:rPr sz="1800" spc="5" dirty="0">
                <a:solidFill>
                  <a:srgbClr val="FFFFFF"/>
                </a:solidFill>
                <a:latin typeface="Calibri"/>
                <a:cs typeface="Calibri"/>
              </a:rPr>
              <a:t> </a:t>
            </a:r>
            <a:r>
              <a:rPr sz="1800" spc="-5" dirty="0">
                <a:solidFill>
                  <a:srgbClr val="FFFFFF"/>
                </a:solidFill>
                <a:latin typeface="Calibri"/>
                <a:cs typeface="Calibri"/>
              </a:rPr>
              <a:t>AMIs,</a:t>
            </a:r>
            <a:r>
              <a:rPr sz="1800" spc="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10" dirty="0">
                <a:solidFill>
                  <a:srgbClr val="FFFFFF"/>
                </a:solidFill>
                <a:latin typeface="Calibri"/>
                <a:cs typeface="Calibri"/>
              </a:rPr>
              <a:t>template</a:t>
            </a:r>
            <a:r>
              <a:rPr sz="1800" spc="5"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root</a:t>
            </a:r>
            <a:endParaRPr sz="1800">
              <a:latin typeface="Calibri"/>
              <a:cs typeface="Calibri"/>
            </a:endParaRPr>
          </a:p>
          <a:p>
            <a:pPr marL="755650" marR="567690">
              <a:lnSpc>
                <a:spcPct val="148100"/>
              </a:lnSpc>
              <a:spcBef>
                <a:spcPts val="100"/>
              </a:spcBef>
            </a:pPr>
            <a:r>
              <a:rPr sz="1800" spc="-5" dirty="0">
                <a:solidFill>
                  <a:srgbClr val="FFFFFF"/>
                </a:solidFill>
                <a:latin typeface="Calibri"/>
                <a:cs typeface="Calibri"/>
              </a:rPr>
              <a:t>volume</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instance</a:t>
            </a:r>
            <a:r>
              <a:rPr sz="1800" spc="10" dirty="0">
                <a:solidFill>
                  <a:srgbClr val="FFFFFF"/>
                </a:solidFill>
                <a:latin typeface="Calibri"/>
                <a:cs typeface="Calibri"/>
              </a:rPr>
              <a:t> </a:t>
            </a:r>
            <a:r>
              <a:rPr sz="1800" spc="-10"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example,</a:t>
            </a:r>
            <a:r>
              <a:rPr sz="1800" spc="5" dirty="0">
                <a:solidFill>
                  <a:srgbClr val="FFFFFF"/>
                </a:solidFill>
                <a:latin typeface="Calibri"/>
                <a:cs typeface="Calibri"/>
              </a:rPr>
              <a:t> </a:t>
            </a:r>
            <a:r>
              <a:rPr sz="1800" dirty="0">
                <a:solidFill>
                  <a:srgbClr val="FFFFFF"/>
                </a:solidFill>
                <a:latin typeface="Calibri"/>
                <a:cs typeface="Calibri"/>
              </a:rPr>
              <a:t>an</a:t>
            </a:r>
            <a:r>
              <a:rPr sz="1800" spc="10" dirty="0">
                <a:solidFill>
                  <a:srgbClr val="FFFFFF"/>
                </a:solidFill>
                <a:latin typeface="Calibri"/>
                <a:cs typeface="Calibri"/>
              </a:rPr>
              <a:t> </a:t>
            </a:r>
            <a:r>
              <a:rPr sz="1800" spc="-10" dirty="0">
                <a:solidFill>
                  <a:srgbClr val="FFFFFF"/>
                </a:solidFill>
                <a:latin typeface="Calibri"/>
                <a:cs typeface="Calibri"/>
              </a:rPr>
              <a:t>operating</a:t>
            </a:r>
            <a:r>
              <a:rPr sz="1800" spc="5" dirty="0">
                <a:solidFill>
                  <a:srgbClr val="FFFFFF"/>
                </a:solidFill>
                <a:latin typeface="Calibri"/>
                <a:cs typeface="Calibri"/>
              </a:rPr>
              <a:t> </a:t>
            </a:r>
            <a:r>
              <a:rPr sz="1800" spc="-20" dirty="0">
                <a:solidFill>
                  <a:srgbClr val="FFFFFF"/>
                </a:solidFill>
                <a:latin typeface="Calibri"/>
                <a:cs typeface="Calibri"/>
              </a:rPr>
              <a:t>system,</a:t>
            </a:r>
            <a:r>
              <a:rPr sz="1800" dirty="0">
                <a:solidFill>
                  <a:srgbClr val="FFFFFF"/>
                </a:solidFill>
                <a:latin typeface="Calibri"/>
                <a:cs typeface="Calibri"/>
              </a:rPr>
              <a:t> an</a:t>
            </a:r>
            <a:r>
              <a:rPr sz="1800" spc="10" dirty="0">
                <a:solidFill>
                  <a:srgbClr val="FFFFFF"/>
                </a:solidFill>
                <a:latin typeface="Calibri"/>
                <a:cs typeface="Calibri"/>
              </a:rPr>
              <a:t> </a:t>
            </a:r>
            <a:r>
              <a:rPr sz="1800" spc="-5" dirty="0">
                <a:solidFill>
                  <a:srgbClr val="FFFFFF"/>
                </a:solidFill>
                <a:latin typeface="Calibri"/>
                <a:cs typeface="Calibri"/>
              </a:rPr>
              <a:t>application</a:t>
            </a:r>
            <a:r>
              <a:rPr sz="1800" spc="10" dirty="0">
                <a:solidFill>
                  <a:srgbClr val="FFFFFF"/>
                </a:solidFill>
                <a:latin typeface="Calibri"/>
                <a:cs typeface="Calibri"/>
              </a:rPr>
              <a:t> </a:t>
            </a:r>
            <a:r>
              <a:rPr sz="1800" spc="-25" dirty="0">
                <a:solidFill>
                  <a:srgbClr val="FFFFFF"/>
                </a:solidFill>
                <a:latin typeface="Calibri"/>
                <a:cs typeface="Calibri"/>
              </a:rPr>
              <a:t>server,</a:t>
            </a:r>
            <a:r>
              <a:rPr sz="1800" spc="5" dirty="0">
                <a:solidFill>
                  <a:srgbClr val="FFFFFF"/>
                </a:solidFill>
                <a:latin typeface="Calibri"/>
                <a:cs typeface="Calibri"/>
              </a:rPr>
              <a:t> </a:t>
            </a:r>
            <a:r>
              <a:rPr sz="1800" dirty="0">
                <a:solidFill>
                  <a:srgbClr val="FFFFFF"/>
                </a:solidFill>
                <a:latin typeface="Calibri"/>
                <a:cs typeface="Calibri"/>
              </a:rPr>
              <a:t>and </a:t>
            </a:r>
            <a:r>
              <a:rPr sz="1800" spc="-395" dirty="0">
                <a:solidFill>
                  <a:srgbClr val="FFFFFF"/>
                </a:solidFill>
                <a:latin typeface="Calibri"/>
                <a:cs typeface="Calibri"/>
              </a:rPr>
              <a:t> </a:t>
            </a:r>
            <a:r>
              <a:rPr sz="1800" spc="-5" dirty="0">
                <a:solidFill>
                  <a:srgbClr val="FFFFFF"/>
                </a:solidFill>
                <a:latin typeface="Calibri"/>
                <a:cs typeface="Calibri"/>
              </a:rPr>
              <a:t>applications).</a:t>
            </a:r>
            <a:endParaRPr sz="1800">
              <a:latin typeface="Calibri"/>
              <a:cs typeface="Calibri"/>
            </a:endParaRPr>
          </a:p>
          <a:p>
            <a:pPr marL="755650" lvl="1" indent="-285750">
              <a:lnSpc>
                <a:spcPct val="100000"/>
              </a:lnSpc>
              <a:spcBef>
                <a:spcPts val="1040"/>
              </a:spcBef>
              <a:buFont typeface="Wingdings"/>
              <a:buChar char=""/>
              <a:tabLst>
                <a:tab pos="755650" algn="l"/>
              </a:tabLst>
            </a:pPr>
            <a:r>
              <a:rPr sz="1800" dirty="0">
                <a:solidFill>
                  <a:srgbClr val="FFFFFF"/>
                </a:solidFill>
                <a:latin typeface="Calibri"/>
                <a:cs typeface="Calibri"/>
              </a:rPr>
              <a:t>Launch</a:t>
            </a:r>
            <a:r>
              <a:rPr sz="1800" spc="10" dirty="0">
                <a:solidFill>
                  <a:srgbClr val="FFFFFF"/>
                </a:solidFill>
                <a:latin typeface="Calibri"/>
                <a:cs typeface="Calibri"/>
              </a:rPr>
              <a:t> </a:t>
            </a:r>
            <a:r>
              <a:rPr sz="1800" spc="-5" dirty="0">
                <a:solidFill>
                  <a:srgbClr val="FFFFFF"/>
                </a:solidFill>
                <a:latin typeface="Calibri"/>
                <a:cs typeface="Calibri"/>
              </a:rPr>
              <a:t>permissions</a:t>
            </a:r>
            <a:r>
              <a:rPr sz="1800"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10" dirty="0">
                <a:solidFill>
                  <a:srgbClr val="FFFFFF"/>
                </a:solidFill>
                <a:latin typeface="Calibri"/>
                <a:cs typeface="Calibri"/>
              </a:rPr>
              <a:t>control</a:t>
            </a:r>
            <a:r>
              <a:rPr sz="1800" spc="5" dirty="0">
                <a:solidFill>
                  <a:srgbClr val="FFFFFF"/>
                </a:solidFill>
                <a:latin typeface="Calibri"/>
                <a:cs typeface="Calibri"/>
              </a:rPr>
              <a:t> </a:t>
            </a:r>
            <a:r>
              <a:rPr sz="1800" dirty="0">
                <a:solidFill>
                  <a:srgbClr val="FFFFFF"/>
                </a:solidFill>
                <a:latin typeface="Calibri"/>
                <a:cs typeface="Calibri"/>
              </a:rPr>
              <a:t>which</a:t>
            </a:r>
            <a:r>
              <a:rPr sz="1800" spc="15" dirty="0">
                <a:solidFill>
                  <a:srgbClr val="FFFFFF"/>
                </a:solidFill>
                <a:latin typeface="Calibri"/>
                <a:cs typeface="Calibri"/>
              </a:rPr>
              <a:t> </a:t>
            </a:r>
            <a:r>
              <a:rPr sz="1800" spc="-30" dirty="0">
                <a:solidFill>
                  <a:srgbClr val="FFFFFF"/>
                </a:solidFill>
                <a:latin typeface="Calibri"/>
                <a:cs typeface="Calibri"/>
              </a:rPr>
              <a:t>AWS</a:t>
            </a:r>
            <a:r>
              <a:rPr sz="1800" dirty="0">
                <a:solidFill>
                  <a:srgbClr val="FFFFFF"/>
                </a:solidFill>
                <a:latin typeface="Calibri"/>
                <a:cs typeface="Calibri"/>
              </a:rPr>
              <a:t> </a:t>
            </a:r>
            <a:r>
              <a:rPr sz="1800" spc="-5" dirty="0">
                <a:solidFill>
                  <a:srgbClr val="FFFFFF"/>
                </a:solidFill>
                <a:latin typeface="Calibri"/>
                <a:cs typeface="Calibri"/>
              </a:rPr>
              <a:t>accounts</a:t>
            </a:r>
            <a:r>
              <a:rPr sz="1800" spc="5" dirty="0">
                <a:solidFill>
                  <a:srgbClr val="FFFFFF"/>
                </a:solidFill>
                <a:latin typeface="Calibri"/>
                <a:cs typeface="Calibri"/>
              </a:rPr>
              <a:t> </a:t>
            </a:r>
            <a:r>
              <a:rPr sz="1800" spc="-5" dirty="0">
                <a:solidFill>
                  <a:srgbClr val="FFFFFF"/>
                </a:solidFill>
                <a:latin typeface="Calibri"/>
                <a:cs typeface="Calibri"/>
              </a:rPr>
              <a:t>can</a:t>
            </a:r>
            <a:r>
              <a:rPr sz="1800" spc="10" dirty="0">
                <a:solidFill>
                  <a:srgbClr val="FFFFFF"/>
                </a:solidFill>
                <a:latin typeface="Calibri"/>
                <a:cs typeface="Calibri"/>
              </a:rPr>
              <a:t> </a:t>
            </a:r>
            <a:r>
              <a:rPr sz="1800" spc="-5" dirty="0">
                <a:solidFill>
                  <a:srgbClr val="FFFFFF"/>
                </a:solidFill>
                <a:latin typeface="Calibri"/>
                <a:cs typeface="Calibri"/>
              </a:rPr>
              <a:t>use</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AMI</a:t>
            </a:r>
            <a:r>
              <a:rPr sz="1800"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dirty="0">
                <a:solidFill>
                  <a:srgbClr val="FFFFFF"/>
                </a:solidFill>
                <a:latin typeface="Calibri"/>
                <a:cs typeface="Calibri"/>
              </a:rPr>
              <a:t>launch</a:t>
            </a:r>
            <a:r>
              <a:rPr sz="1800" spc="10" dirty="0">
                <a:solidFill>
                  <a:srgbClr val="FFFFFF"/>
                </a:solidFill>
                <a:latin typeface="Calibri"/>
                <a:cs typeface="Calibri"/>
              </a:rPr>
              <a:t> </a:t>
            </a:r>
            <a:r>
              <a:rPr sz="1800" spc="-10" dirty="0">
                <a:solidFill>
                  <a:srgbClr val="FFFFFF"/>
                </a:solidFill>
                <a:latin typeface="Calibri"/>
                <a:cs typeface="Calibri"/>
              </a:rPr>
              <a:t>instances.</a:t>
            </a:r>
            <a:endParaRPr sz="1800">
              <a:latin typeface="Calibri"/>
              <a:cs typeface="Calibri"/>
            </a:endParaRPr>
          </a:p>
          <a:p>
            <a:pPr marL="755650" marR="502920" lvl="1" indent="-285750">
              <a:lnSpc>
                <a:spcPct val="148100"/>
              </a:lnSpc>
              <a:spcBef>
                <a:spcPts val="100"/>
              </a:spcBef>
              <a:buFont typeface="Wingdings"/>
              <a:buChar char=""/>
              <a:tabLst>
                <a:tab pos="755650" algn="l"/>
              </a:tabLst>
            </a:pPr>
            <a:r>
              <a:rPr sz="1800" dirty="0">
                <a:solidFill>
                  <a:srgbClr val="FFFFFF"/>
                </a:solidFill>
                <a:latin typeface="Calibri"/>
                <a:cs typeface="Calibri"/>
              </a:rPr>
              <a:t>A</a:t>
            </a:r>
            <a:r>
              <a:rPr sz="1800" spc="5" dirty="0">
                <a:solidFill>
                  <a:srgbClr val="FFFFFF"/>
                </a:solidFill>
                <a:latin typeface="Calibri"/>
                <a:cs typeface="Calibri"/>
              </a:rPr>
              <a:t> </a:t>
            </a:r>
            <a:r>
              <a:rPr sz="1800" spc="-5" dirty="0">
                <a:solidFill>
                  <a:srgbClr val="FFFFFF"/>
                </a:solidFill>
                <a:latin typeface="Calibri"/>
                <a:cs typeface="Calibri"/>
              </a:rPr>
              <a:t>block</a:t>
            </a:r>
            <a:r>
              <a:rPr sz="1800" spc="10" dirty="0">
                <a:solidFill>
                  <a:srgbClr val="FFFFFF"/>
                </a:solidFill>
                <a:latin typeface="Calibri"/>
                <a:cs typeface="Calibri"/>
              </a:rPr>
              <a:t> </a:t>
            </a:r>
            <a:r>
              <a:rPr sz="1800" spc="-5" dirty="0">
                <a:solidFill>
                  <a:srgbClr val="FFFFFF"/>
                </a:solidFill>
                <a:latin typeface="Calibri"/>
                <a:cs typeface="Calibri"/>
              </a:rPr>
              <a:t>device</a:t>
            </a:r>
            <a:r>
              <a:rPr sz="1800" spc="15" dirty="0">
                <a:solidFill>
                  <a:srgbClr val="FFFFFF"/>
                </a:solidFill>
                <a:latin typeface="Calibri"/>
                <a:cs typeface="Calibri"/>
              </a:rPr>
              <a:t> </a:t>
            </a:r>
            <a:r>
              <a:rPr sz="1800" spc="-5" dirty="0">
                <a:solidFill>
                  <a:srgbClr val="FFFFFF"/>
                </a:solidFill>
                <a:latin typeface="Calibri"/>
                <a:cs typeface="Calibri"/>
              </a:rPr>
              <a:t>mapping</a:t>
            </a:r>
            <a:r>
              <a:rPr sz="1800" spc="15"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5" dirty="0">
                <a:solidFill>
                  <a:srgbClr val="FFFFFF"/>
                </a:solidFill>
                <a:latin typeface="Calibri"/>
                <a:cs typeface="Calibri"/>
              </a:rPr>
              <a:t>specifies</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volumes</a:t>
            </a:r>
            <a:r>
              <a:rPr sz="1800" spc="10"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15" dirty="0">
                <a:solidFill>
                  <a:srgbClr val="FFFFFF"/>
                </a:solidFill>
                <a:latin typeface="Calibri"/>
                <a:cs typeface="Calibri"/>
              </a:rPr>
              <a:t>attach</a:t>
            </a:r>
            <a:r>
              <a:rPr sz="1800" spc="1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the</a:t>
            </a:r>
            <a:r>
              <a:rPr sz="1800" spc="20" dirty="0">
                <a:solidFill>
                  <a:srgbClr val="FFFFFF"/>
                </a:solidFill>
                <a:latin typeface="Calibri"/>
                <a:cs typeface="Calibri"/>
              </a:rPr>
              <a:t> </a:t>
            </a:r>
            <a:r>
              <a:rPr sz="1800" spc="-10" dirty="0">
                <a:solidFill>
                  <a:srgbClr val="FFFFFF"/>
                </a:solidFill>
                <a:latin typeface="Calibri"/>
                <a:cs typeface="Calibri"/>
              </a:rPr>
              <a:t>instance</a:t>
            </a:r>
            <a:r>
              <a:rPr sz="1800" spc="15" dirty="0">
                <a:solidFill>
                  <a:srgbClr val="FFFFFF"/>
                </a:solidFill>
                <a:latin typeface="Calibri"/>
                <a:cs typeface="Calibri"/>
              </a:rPr>
              <a:t> </a:t>
            </a:r>
            <a:r>
              <a:rPr sz="1800" dirty="0">
                <a:solidFill>
                  <a:srgbClr val="FFFFFF"/>
                </a:solidFill>
                <a:latin typeface="Calibri"/>
                <a:cs typeface="Calibri"/>
              </a:rPr>
              <a:t>when</a:t>
            </a:r>
            <a:r>
              <a:rPr sz="1800" spc="15" dirty="0">
                <a:solidFill>
                  <a:srgbClr val="FFFFFF"/>
                </a:solidFill>
                <a:latin typeface="Calibri"/>
                <a:cs typeface="Calibri"/>
              </a:rPr>
              <a:t> </a:t>
            </a:r>
            <a:r>
              <a:rPr sz="1800" spc="-5" dirty="0">
                <a:solidFill>
                  <a:srgbClr val="FFFFFF"/>
                </a:solidFill>
                <a:latin typeface="Calibri"/>
                <a:cs typeface="Calibri"/>
              </a:rPr>
              <a:t>it's </a:t>
            </a:r>
            <a:r>
              <a:rPr sz="1800" spc="-395" dirty="0">
                <a:solidFill>
                  <a:srgbClr val="FFFFFF"/>
                </a:solidFill>
                <a:latin typeface="Calibri"/>
                <a:cs typeface="Calibri"/>
              </a:rPr>
              <a:t> </a:t>
            </a:r>
            <a:r>
              <a:rPr sz="1800" dirty="0">
                <a:solidFill>
                  <a:srgbClr val="FFFFFF"/>
                </a:solidFill>
                <a:latin typeface="Calibri"/>
                <a:cs typeface="Calibri"/>
              </a:rPr>
              <a:t>launched</a:t>
            </a:r>
            <a:endParaRPr sz="180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AMIs come</a:t>
            </a:r>
            <a:r>
              <a:rPr sz="1800" spc="5" dirty="0">
                <a:solidFill>
                  <a:srgbClr val="FFFFFF"/>
                </a:solidFill>
                <a:latin typeface="Calibri"/>
                <a:cs typeface="Calibri"/>
              </a:rPr>
              <a:t> </a:t>
            </a:r>
            <a:r>
              <a:rPr sz="1800" spc="-5" dirty="0">
                <a:solidFill>
                  <a:srgbClr val="FFFFFF"/>
                </a:solidFill>
                <a:latin typeface="Calibri"/>
                <a:cs typeface="Calibri"/>
              </a:rPr>
              <a:t>in</a:t>
            </a:r>
            <a:r>
              <a:rPr sz="1800" dirty="0">
                <a:solidFill>
                  <a:srgbClr val="FFFFFF"/>
                </a:solidFill>
                <a:latin typeface="Calibri"/>
                <a:cs typeface="Calibri"/>
              </a:rPr>
              <a:t> </a:t>
            </a:r>
            <a:r>
              <a:rPr sz="1800" spc="-10" dirty="0">
                <a:solidFill>
                  <a:srgbClr val="FFFFFF"/>
                </a:solidFill>
                <a:latin typeface="Calibri"/>
                <a:cs typeface="Calibri"/>
              </a:rPr>
              <a:t>three</a:t>
            </a:r>
            <a:r>
              <a:rPr sz="1800" spc="5" dirty="0">
                <a:solidFill>
                  <a:srgbClr val="FFFFFF"/>
                </a:solidFill>
                <a:latin typeface="Calibri"/>
                <a:cs typeface="Calibri"/>
              </a:rPr>
              <a:t> </a:t>
            </a:r>
            <a:r>
              <a:rPr sz="1800" spc="-5" dirty="0">
                <a:solidFill>
                  <a:srgbClr val="FFFFFF"/>
                </a:solidFill>
                <a:latin typeface="Calibri"/>
                <a:cs typeface="Calibri"/>
              </a:rPr>
              <a:t>main</a:t>
            </a:r>
            <a:r>
              <a:rPr sz="1800" spc="5" dirty="0">
                <a:solidFill>
                  <a:srgbClr val="FFFFFF"/>
                </a:solidFill>
                <a:latin typeface="Calibri"/>
                <a:cs typeface="Calibri"/>
              </a:rPr>
              <a:t> </a:t>
            </a:r>
            <a:r>
              <a:rPr sz="1800" spc="-10" dirty="0">
                <a:solidFill>
                  <a:srgbClr val="FFFFFF"/>
                </a:solidFill>
                <a:latin typeface="Calibri"/>
                <a:cs typeface="Calibri"/>
              </a:rPr>
              <a:t>categories:</a:t>
            </a:r>
            <a:endParaRPr sz="1800">
              <a:latin typeface="Calibri"/>
              <a:cs typeface="Calibri"/>
            </a:endParaRPr>
          </a:p>
          <a:p>
            <a:pPr marL="755650" lvl="1" indent="-285750">
              <a:lnSpc>
                <a:spcPct val="100000"/>
              </a:lnSpc>
              <a:spcBef>
                <a:spcPts val="1040"/>
              </a:spcBef>
              <a:buFont typeface="Wingdings"/>
              <a:buChar char=""/>
              <a:tabLst>
                <a:tab pos="755650" algn="l"/>
              </a:tabLst>
            </a:pPr>
            <a:r>
              <a:rPr sz="1800" spc="-5" dirty="0">
                <a:solidFill>
                  <a:srgbClr val="FFFFFF"/>
                </a:solidFill>
                <a:latin typeface="Calibri"/>
                <a:cs typeface="Calibri"/>
              </a:rPr>
              <a:t>Community</a:t>
            </a:r>
            <a:r>
              <a:rPr sz="1800" dirty="0">
                <a:solidFill>
                  <a:srgbClr val="FFFFFF"/>
                </a:solidFill>
                <a:latin typeface="Calibri"/>
                <a:cs typeface="Calibri"/>
              </a:rPr>
              <a:t> </a:t>
            </a:r>
            <a:r>
              <a:rPr sz="1800" spc="-5" dirty="0">
                <a:solidFill>
                  <a:srgbClr val="FFFFFF"/>
                </a:solidFill>
                <a:latin typeface="Calibri"/>
                <a:cs typeface="Calibri"/>
              </a:rPr>
              <a:t>AMIs</a:t>
            </a:r>
            <a:r>
              <a:rPr sz="1800" spc="5" dirty="0">
                <a:solidFill>
                  <a:srgbClr val="FFFFFF"/>
                </a:solidFill>
                <a:latin typeface="Calibri"/>
                <a:cs typeface="Calibri"/>
              </a:rPr>
              <a:t> </a:t>
            </a:r>
            <a:r>
              <a:rPr sz="1800" dirty="0">
                <a:solidFill>
                  <a:srgbClr val="FFFFFF"/>
                </a:solidFill>
                <a:latin typeface="Calibri"/>
                <a:cs typeface="Calibri"/>
              </a:rPr>
              <a:t>-</a:t>
            </a:r>
            <a:r>
              <a:rPr sz="1800" spc="5" dirty="0">
                <a:solidFill>
                  <a:srgbClr val="FFFFFF"/>
                </a:solidFill>
                <a:latin typeface="Calibri"/>
                <a:cs typeface="Calibri"/>
              </a:rPr>
              <a:t> </a:t>
            </a:r>
            <a:r>
              <a:rPr sz="1800" spc="-10" dirty="0">
                <a:solidFill>
                  <a:srgbClr val="FFFFFF"/>
                </a:solidFill>
                <a:latin typeface="Calibri"/>
                <a:cs typeface="Calibri"/>
              </a:rPr>
              <a:t>free</a:t>
            </a:r>
            <a:r>
              <a:rPr sz="1800" spc="1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use,</a:t>
            </a:r>
            <a:r>
              <a:rPr sz="1800" spc="10" dirty="0">
                <a:solidFill>
                  <a:srgbClr val="FFFFFF"/>
                </a:solidFill>
                <a:latin typeface="Calibri"/>
                <a:cs typeface="Calibri"/>
              </a:rPr>
              <a:t> </a:t>
            </a:r>
            <a:r>
              <a:rPr sz="1800" spc="-10" dirty="0">
                <a:solidFill>
                  <a:srgbClr val="FFFFFF"/>
                </a:solidFill>
                <a:latin typeface="Calibri"/>
                <a:cs typeface="Calibri"/>
              </a:rPr>
              <a:t>generally</a:t>
            </a:r>
            <a:r>
              <a:rPr sz="1800" dirty="0">
                <a:solidFill>
                  <a:srgbClr val="FFFFFF"/>
                </a:solidFill>
                <a:latin typeface="Calibri"/>
                <a:cs typeface="Calibri"/>
              </a:rPr>
              <a:t> </a:t>
            </a:r>
            <a:r>
              <a:rPr sz="1800" spc="-10" dirty="0">
                <a:solidFill>
                  <a:srgbClr val="FFFFFF"/>
                </a:solidFill>
                <a:latin typeface="Calibri"/>
                <a:cs typeface="Calibri"/>
              </a:rPr>
              <a:t>you</a:t>
            </a:r>
            <a:r>
              <a:rPr sz="1800" spc="15" dirty="0">
                <a:solidFill>
                  <a:srgbClr val="FFFFFF"/>
                </a:solidFill>
                <a:latin typeface="Calibri"/>
                <a:cs typeface="Calibri"/>
              </a:rPr>
              <a:t> </a:t>
            </a:r>
            <a:r>
              <a:rPr sz="1800" spc="-10" dirty="0">
                <a:solidFill>
                  <a:srgbClr val="FFFFFF"/>
                </a:solidFill>
                <a:latin typeface="Calibri"/>
                <a:cs typeface="Calibri"/>
              </a:rPr>
              <a:t>just</a:t>
            </a:r>
            <a:r>
              <a:rPr sz="1800" spc="5" dirty="0">
                <a:solidFill>
                  <a:srgbClr val="FFFFFF"/>
                </a:solidFill>
                <a:latin typeface="Calibri"/>
                <a:cs typeface="Calibri"/>
              </a:rPr>
              <a:t> </a:t>
            </a:r>
            <a:r>
              <a:rPr sz="1800" spc="-5" dirty="0">
                <a:solidFill>
                  <a:srgbClr val="FFFFFF"/>
                </a:solidFill>
                <a:latin typeface="Calibri"/>
                <a:cs typeface="Calibri"/>
              </a:rPr>
              <a:t>select</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operating</a:t>
            </a:r>
            <a:r>
              <a:rPr sz="1800" spc="10" dirty="0">
                <a:solidFill>
                  <a:srgbClr val="FFFFFF"/>
                </a:solidFill>
                <a:latin typeface="Calibri"/>
                <a:cs typeface="Calibri"/>
              </a:rPr>
              <a:t> </a:t>
            </a:r>
            <a:r>
              <a:rPr sz="1800" spc="-20" dirty="0">
                <a:solidFill>
                  <a:srgbClr val="FFFFFF"/>
                </a:solidFill>
                <a:latin typeface="Calibri"/>
                <a:cs typeface="Calibri"/>
              </a:rPr>
              <a:t>system</a:t>
            </a:r>
            <a:r>
              <a:rPr sz="1800" spc="5" dirty="0">
                <a:solidFill>
                  <a:srgbClr val="FFFFFF"/>
                </a:solidFill>
                <a:latin typeface="Calibri"/>
                <a:cs typeface="Calibri"/>
              </a:rPr>
              <a:t> </a:t>
            </a:r>
            <a:r>
              <a:rPr sz="1800" spc="-10" dirty="0">
                <a:solidFill>
                  <a:srgbClr val="FFFFFF"/>
                </a:solidFill>
                <a:latin typeface="Calibri"/>
                <a:cs typeface="Calibri"/>
              </a:rPr>
              <a:t>you</a:t>
            </a:r>
            <a:r>
              <a:rPr sz="1800" spc="15" dirty="0">
                <a:solidFill>
                  <a:srgbClr val="FFFFFF"/>
                </a:solidFill>
                <a:latin typeface="Calibri"/>
                <a:cs typeface="Calibri"/>
              </a:rPr>
              <a:t> </a:t>
            </a:r>
            <a:r>
              <a:rPr sz="1800" spc="-10" dirty="0">
                <a:solidFill>
                  <a:srgbClr val="FFFFFF"/>
                </a:solidFill>
                <a:latin typeface="Calibri"/>
                <a:cs typeface="Calibri"/>
              </a:rPr>
              <a:t>want</a:t>
            </a:r>
            <a:endParaRPr sz="1800">
              <a:latin typeface="Calibri"/>
              <a:cs typeface="Calibri"/>
            </a:endParaRPr>
          </a:p>
          <a:p>
            <a:pPr marL="755650" marR="320675" lvl="1" indent="-285750">
              <a:lnSpc>
                <a:spcPts val="3300"/>
              </a:lnSpc>
              <a:spcBef>
                <a:spcPts val="200"/>
              </a:spcBef>
              <a:buFont typeface="Wingdings"/>
              <a:buChar char=""/>
              <a:tabLst>
                <a:tab pos="755650" algn="l"/>
              </a:tabLst>
            </a:pPr>
            <a:r>
              <a:rPr sz="1800" spc="-30" dirty="0">
                <a:solidFill>
                  <a:srgbClr val="FFFFFF"/>
                </a:solidFill>
                <a:latin typeface="Calibri"/>
                <a:cs typeface="Calibri"/>
              </a:rPr>
              <a:t>AWS</a:t>
            </a:r>
            <a:r>
              <a:rPr sz="1800" spc="5" dirty="0">
                <a:solidFill>
                  <a:srgbClr val="FFFFFF"/>
                </a:solidFill>
                <a:latin typeface="Calibri"/>
                <a:cs typeface="Calibri"/>
              </a:rPr>
              <a:t> </a:t>
            </a:r>
            <a:r>
              <a:rPr sz="1800" spc="-10" dirty="0">
                <a:solidFill>
                  <a:srgbClr val="FFFFFF"/>
                </a:solidFill>
                <a:latin typeface="Calibri"/>
                <a:cs typeface="Calibri"/>
              </a:rPr>
              <a:t>Marketplace</a:t>
            </a:r>
            <a:r>
              <a:rPr sz="1800" spc="15" dirty="0">
                <a:solidFill>
                  <a:srgbClr val="FFFFFF"/>
                </a:solidFill>
                <a:latin typeface="Calibri"/>
                <a:cs typeface="Calibri"/>
              </a:rPr>
              <a:t> </a:t>
            </a:r>
            <a:r>
              <a:rPr sz="1800" spc="-5" dirty="0">
                <a:solidFill>
                  <a:srgbClr val="FFFFFF"/>
                </a:solidFill>
                <a:latin typeface="Calibri"/>
                <a:cs typeface="Calibri"/>
              </a:rPr>
              <a:t>AMIs</a:t>
            </a:r>
            <a:r>
              <a:rPr sz="1800" spc="5" dirty="0">
                <a:solidFill>
                  <a:srgbClr val="FFFFFF"/>
                </a:solidFill>
                <a:latin typeface="Calibri"/>
                <a:cs typeface="Calibri"/>
              </a:rPr>
              <a:t> </a:t>
            </a:r>
            <a:r>
              <a:rPr sz="1800" dirty="0">
                <a:solidFill>
                  <a:srgbClr val="FFFFFF"/>
                </a:solidFill>
                <a:latin typeface="Calibri"/>
                <a:cs typeface="Calibri"/>
              </a:rPr>
              <a:t>-</a:t>
            </a:r>
            <a:r>
              <a:rPr sz="1800" spc="5" dirty="0">
                <a:solidFill>
                  <a:srgbClr val="FFFFFF"/>
                </a:solidFill>
                <a:latin typeface="Calibri"/>
                <a:cs typeface="Calibri"/>
              </a:rPr>
              <a:t> </a:t>
            </a:r>
            <a:r>
              <a:rPr sz="1800" spc="-15" dirty="0">
                <a:solidFill>
                  <a:srgbClr val="FFFFFF"/>
                </a:solidFill>
                <a:latin typeface="Calibri"/>
                <a:cs typeface="Calibri"/>
              </a:rPr>
              <a:t>pay</a:t>
            </a:r>
            <a:r>
              <a:rPr sz="1800" spc="5" dirty="0">
                <a:solidFill>
                  <a:srgbClr val="FFFFFF"/>
                </a:solidFill>
                <a:latin typeface="Calibri"/>
                <a:cs typeface="Calibri"/>
              </a:rPr>
              <a:t> </a:t>
            </a:r>
            <a:r>
              <a:rPr sz="1800" spc="-15" dirty="0">
                <a:solidFill>
                  <a:srgbClr val="FFFFFF"/>
                </a:solidFill>
                <a:latin typeface="Calibri"/>
                <a:cs typeface="Calibri"/>
              </a:rPr>
              <a:t>to</a:t>
            </a:r>
            <a:r>
              <a:rPr sz="1800" spc="15" dirty="0">
                <a:solidFill>
                  <a:srgbClr val="FFFFFF"/>
                </a:solidFill>
                <a:latin typeface="Calibri"/>
                <a:cs typeface="Calibri"/>
              </a:rPr>
              <a:t> </a:t>
            </a:r>
            <a:r>
              <a:rPr sz="1800" spc="-5" dirty="0">
                <a:solidFill>
                  <a:srgbClr val="FFFFFF"/>
                </a:solidFill>
                <a:latin typeface="Calibri"/>
                <a:cs typeface="Calibri"/>
              </a:rPr>
              <a:t>use,</a:t>
            </a:r>
            <a:r>
              <a:rPr sz="1800" spc="10" dirty="0">
                <a:solidFill>
                  <a:srgbClr val="FFFFFF"/>
                </a:solidFill>
                <a:latin typeface="Calibri"/>
                <a:cs typeface="Calibri"/>
              </a:rPr>
              <a:t> </a:t>
            </a:r>
            <a:r>
              <a:rPr sz="1800" spc="-10" dirty="0">
                <a:solidFill>
                  <a:srgbClr val="FFFFFF"/>
                </a:solidFill>
                <a:latin typeface="Calibri"/>
                <a:cs typeface="Calibri"/>
              </a:rPr>
              <a:t>generally</a:t>
            </a:r>
            <a:r>
              <a:rPr sz="1800" spc="5" dirty="0">
                <a:solidFill>
                  <a:srgbClr val="FFFFFF"/>
                </a:solidFill>
                <a:latin typeface="Calibri"/>
                <a:cs typeface="Calibri"/>
              </a:rPr>
              <a:t> </a:t>
            </a:r>
            <a:r>
              <a:rPr sz="1800" spc="-5" dirty="0">
                <a:solidFill>
                  <a:srgbClr val="FFFFFF"/>
                </a:solidFill>
                <a:latin typeface="Calibri"/>
                <a:cs typeface="Calibri"/>
              </a:rPr>
              <a:t>come</a:t>
            </a:r>
            <a:r>
              <a:rPr sz="1800" spc="20" dirty="0">
                <a:solidFill>
                  <a:srgbClr val="FFFFFF"/>
                </a:solidFill>
                <a:latin typeface="Calibri"/>
                <a:cs typeface="Calibri"/>
              </a:rPr>
              <a:t> </a:t>
            </a:r>
            <a:r>
              <a:rPr sz="1800" spc="-10" dirty="0">
                <a:solidFill>
                  <a:srgbClr val="FFFFFF"/>
                </a:solidFill>
                <a:latin typeface="Calibri"/>
                <a:cs typeface="Calibri"/>
              </a:rPr>
              <a:t>packaged</a:t>
            </a:r>
            <a:r>
              <a:rPr sz="1800" spc="15" dirty="0">
                <a:solidFill>
                  <a:srgbClr val="FFFFFF"/>
                </a:solidFill>
                <a:latin typeface="Calibri"/>
                <a:cs typeface="Calibri"/>
              </a:rPr>
              <a:t> </a:t>
            </a:r>
            <a:r>
              <a:rPr sz="1800" spc="-5" dirty="0">
                <a:solidFill>
                  <a:srgbClr val="FFFFFF"/>
                </a:solidFill>
                <a:latin typeface="Calibri"/>
                <a:cs typeface="Calibri"/>
              </a:rPr>
              <a:t>with</a:t>
            </a:r>
            <a:r>
              <a:rPr sz="1800" spc="20" dirty="0">
                <a:solidFill>
                  <a:srgbClr val="FFFFFF"/>
                </a:solidFill>
                <a:latin typeface="Calibri"/>
                <a:cs typeface="Calibri"/>
              </a:rPr>
              <a:t> </a:t>
            </a:r>
            <a:r>
              <a:rPr sz="1800" spc="-5" dirty="0">
                <a:solidFill>
                  <a:srgbClr val="FFFFFF"/>
                </a:solidFill>
                <a:latin typeface="Calibri"/>
                <a:cs typeface="Calibri"/>
              </a:rPr>
              <a:t>additional,</a:t>
            </a:r>
            <a:r>
              <a:rPr sz="1800" spc="10" dirty="0">
                <a:solidFill>
                  <a:srgbClr val="FFFFFF"/>
                </a:solidFill>
                <a:latin typeface="Calibri"/>
                <a:cs typeface="Calibri"/>
              </a:rPr>
              <a:t> </a:t>
            </a:r>
            <a:r>
              <a:rPr sz="1800" spc="-5" dirty="0">
                <a:solidFill>
                  <a:srgbClr val="FFFFFF"/>
                </a:solidFill>
                <a:latin typeface="Calibri"/>
                <a:cs typeface="Calibri"/>
              </a:rPr>
              <a:t>licensed </a:t>
            </a:r>
            <a:r>
              <a:rPr sz="1800" spc="-395" dirty="0">
                <a:solidFill>
                  <a:srgbClr val="FFFFFF"/>
                </a:solidFill>
                <a:latin typeface="Calibri"/>
                <a:cs typeface="Calibri"/>
              </a:rPr>
              <a:t> </a:t>
            </a:r>
            <a:r>
              <a:rPr sz="1800" spc="-10" dirty="0">
                <a:solidFill>
                  <a:srgbClr val="FFFFFF"/>
                </a:solidFill>
                <a:latin typeface="Calibri"/>
                <a:cs typeface="Calibri"/>
              </a:rPr>
              <a:t>software</a:t>
            </a:r>
            <a:endParaRPr sz="1800">
              <a:latin typeface="Calibri"/>
              <a:cs typeface="Calibri"/>
            </a:endParaRPr>
          </a:p>
          <a:p>
            <a:pPr marL="755650" lvl="1" indent="-285750">
              <a:lnSpc>
                <a:spcPct val="100000"/>
              </a:lnSpc>
              <a:spcBef>
                <a:spcPts val="740"/>
              </a:spcBef>
              <a:buFont typeface="Wingdings"/>
              <a:buChar char=""/>
              <a:tabLst>
                <a:tab pos="755650" algn="l"/>
              </a:tabLst>
            </a:pPr>
            <a:r>
              <a:rPr sz="1800" spc="-5" dirty="0">
                <a:solidFill>
                  <a:srgbClr val="FFFFFF"/>
                </a:solidFill>
                <a:latin typeface="Calibri"/>
                <a:cs typeface="Calibri"/>
              </a:rPr>
              <a:t>My AMIs </a:t>
            </a:r>
            <a:r>
              <a:rPr sz="1800" dirty="0">
                <a:solidFill>
                  <a:srgbClr val="FFFFFF"/>
                </a:solidFill>
                <a:latin typeface="Calibri"/>
                <a:cs typeface="Calibri"/>
              </a:rPr>
              <a:t>-</a:t>
            </a:r>
            <a:r>
              <a:rPr sz="1800" spc="-5" dirty="0">
                <a:solidFill>
                  <a:srgbClr val="FFFFFF"/>
                </a:solidFill>
                <a:latin typeface="Calibri"/>
                <a:cs typeface="Calibri"/>
              </a:rPr>
              <a:t> AMIs</a:t>
            </a:r>
            <a:r>
              <a:rPr sz="1800"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10" dirty="0">
                <a:solidFill>
                  <a:srgbClr val="FFFFFF"/>
                </a:solidFill>
                <a:latin typeface="Calibri"/>
                <a:cs typeface="Calibri"/>
              </a:rPr>
              <a:t>you</a:t>
            </a:r>
            <a:r>
              <a:rPr sz="1800" dirty="0">
                <a:solidFill>
                  <a:srgbClr val="FFFFFF"/>
                </a:solidFill>
                <a:latin typeface="Calibri"/>
                <a:cs typeface="Calibri"/>
              </a:rPr>
              <a:t> </a:t>
            </a:r>
            <a:r>
              <a:rPr sz="1800" spc="-15" dirty="0">
                <a:solidFill>
                  <a:srgbClr val="FFFFFF"/>
                </a:solidFill>
                <a:latin typeface="Calibri"/>
                <a:cs typeface="Calibri"/>
              </a:rPr>
              <a:t>create</a:t>
            </a:r>
            <a:r>
              <a:rPr sz="1800" spc="10" dirty="0">
                <a:solidFill>
                  <a:srgbClr val="FFFFFF"/>
                </a:solidFill>
                <a:latin typeface="Calibri"/>
                <a:cs typeface="Calibri"/>
              </a:rPr>
              <a:t> </a:t>
            </a:r>
            <a:r>
              <a:rPr sz="1800" spc="-10" dirty="0">
                <a:solidFill>
                  <a:srgbClr val="FFFFFF"/>
                </a:solidFill>
                <a:latin typeface="Calibri"/>
                <a:cs typeface="Calibri"/>
              </a:rPr>
              <a:t>yourself</a:t>
            </a:r>
            <a:endParaRPr sz="1800">
              <a:latin typeface="Calibri"/>
              <a:cs typeface="Calibri"/>
            </a:endParaRPr>
          </a:p>
        </p:txBody>
      </p:sp>
      <p:sp>
        <p:nvSpPr>
          <p:cNvPr id="4" name="object 4"/>
          <p:cNvSpPr txBox="1"/>
          <p:nvPr/>
        </p:nvSpPr>
        <p:spPr>
          <a:xfrm>
            <a:off x="10378281" y="1587500"/>
            <a:ext cx="10725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75" dirty="0">
                <a:solidFill>
                  <a:srgbClr val="FFFFFF"/>
                </a:solidFill>
                <a:latin typeface="Arial"/>
                <a:cs typeface="Arial"/>
              </a:rPr>
              <a:t> </a:t>
            </a:r>
            <a:r>
              <a:rPr sz="1400" dirty="0">
                <a:solidFill>
                  <a:srgbClr val="FFFFFF"/>
                </a:solidFill>
                <a:latin typeface="Arial"/>
                <a:cs typeface="Arial"/>
              </a:rPr>
              <a:t>EC2</a:t>
            </a:r>
            <a:endParaRPr sz="1400">
              <a:latin typeface="Arial"/>
              <a:cs typeface="Arial"/>
            </a:endParaRPr>
          </a:p>
        </p:txBody>
      </p:sp>
      <p:pic>
        <p:nvPicPr>
          <p:cNvPr id="5" name="object 5"/>
          <p:cNvPicPr/>
          <p:nvPr/>
        </p:nvPicPr>
        <p:blipFill>
          <a:blip r:embed="rId2" cstate="print"/>
          <a:stretch>
            <a:fillRect/>
          </a:stretch>
        </p:blipFill>
        <p:spPr>
          <a:xfrm>
            <a:off x="10558464" y="758548"/>
            <a:ext cx="711200" cy="711200"/>
          </a:xfrm>
          <a:prstGeom prst="rect">
            <a:avLst/>
          </a:prstGeom>
        </p:spPr>
      </p:pic>
    </p:spTree>
    <p:extLst>
      <p:ext uri="{BB962C8B-B14F-4D97-AF65-F5344CB8AC3E}">
        <p14:creationId xmlns:p14="http://schemas.microsoft.com/office/powerpoint/2010/main" val="3121912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472122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0" dirty="0">
                <a:solidFill>
                  <a:srgbClr val="FFFFFF"/>
                </a:solidFill>
                <a:latin typeface="Calibri"/>
                <a:cs typeface="Calibri"/>
              </a:rPr>
              <a:t> </a:t>
            </a:r>
            <a:r>
              <a:rPr sz="2400" b="0" spc="-5" dirty="0">
                <a:solidFill>
                  <a:srgbClr val="FFFFFF"/>
                </a:solidFill>
                <a:latin typeface="Calibri"/>
                <a:cs typeface="Calibri"/>
              </a:rPr>
              <a:t>6:</a:t>
            </a:r>
            <a:r>
              <a:rPr sz="2400" b="0" spc="-20" dirty="0">
                <a:solidFill>
                  <a:srgbClr val="FFFFFF"/>
                </a:solidFill>
                <a:latin typeface="Calibri"/>
                <a:cs typeface="Calibri"/>
              </a:rPr>
              <a:t> </a:t>
            </a:r>
            <a:r>
              <a:rPr sz="2400" b="0" spc="-15" dirty="0">
                <a:solidFill>
                  <a:srgbClr val="FFFFFF"/>
                </a:solidFill>
                <a:latin typeface="Calibri"/>
                <a:cs typeface="Calibri"/>
              </a:rPr>
              <a:t>Amazon </a:t>
            </a:r>
            <a:r>
              <a:rPr sz="2400" b="0" spc="-10" dirty="0">
                <a:solidFill>
                  <a:srgbClr val="FFFFFF"/>
                </a:solidFill>
                <a:latin typeface="Calibri"/>
                <a:cs typeface="Calibri"/>
              </a:rPr>
              <a:t>EC2</a:t>
            </a:r>
            <a:r>
              <a:rPr sz="2400" b="0" spc="-20" dirty="0">
                <a:solidFill>
                  <a:srgbClr val="FFFFFF"/>
                </a:solidFill>
                <a:latin typeface="Calibri"/>
                <a:cs typeface="Calibri"/>
              </a:rPr>
              <a:t> </a:t>
            </a:r>
            <a:r>
              <a:rPr sz="2400" b="0" spc="-10" dirty="0">
                <a:solidFill>
                  <a:srgbClr val="FFFFFF"/>
                </a:solidFill>
                <a:latin typeface="Calibri"/>
                <a:cs typeface="Calibri"/>
              </a:rPr>
              <a:t>Instance </a:t>
            </a:r>
            <a:r>
              <a:rPr sz="2400" b="0" spc="-20" dirty="0">
                <a:solidFill>
                  <a:srgbClr val="FFFFFF"/>
                </a:solidFill>
                <a:latin typeface="Calibri"/>
                <a:cs typeface="Calibri"/>
              </a:rPr>
              <a:t>Types</a:t>
            </a:r>
            <a:endParaRPr sz="2400">
              <a:latin typeface="Calibri"/>
              <a:cs typeface="Calibri"/>
            </a:endParaRPr>
          </a:p>
        </p:txBody>
      </p:sp>
      <p:sp>
        <p:nvSpPr>
          <p:cNvPr id="3" name="object 3"/>
          <p:cNvSpPr txBox="1"/>
          <p:nvPr/>
        </p:nvSpPr>
        <p:spPr>
          <a:xfrm>
            <a:off x="10378281" y="1587500"/>
            <a:ext cx="10725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75" dirty="0">
                <a:solidFill>
                  <a:srgbClr val="FFFFFF"/>
                </a:solidFill>
                <a:latin typeface="Arial"/>
                <a:cs typeface="Arial"/>
              </a:rPr>
              <a:t> </a:t>
            </a:r>
            <a:r>
              <a:rPr sz="1400" dirty="0">
                <a:solidFill>
                  <a:srgbClr val="FFFFFF"/>
                </a:solidFill>
                <a:latin typeface="Arial"/>
                <a:cs typeface="Arial"/>
              </a:rPr>
              <a:t>EC2</a:t>
            </a:r>
            <a:endParaRPr sz="1400">
              <a:latin typeface="Arial"/>
              <a:cs typeface="Arial"/>
            </a:endParaRPr>
          </a:p>
        </p:txBody>
      </p:sp>
      <p:pic>
        <p:nvPicPr>
          <p:cNvPr id="4" name="object 4"/>
          <p:cNvPicPr/>
          <p:nvPr/>
        </p:nvPicPr>
        <p:blipFill>
          <a:blip r:embed="rId2" cstate="print"/>
          <a:stretch>
            <a:fillRect/>
          </a:stretch>
        </p:blipFill>
        <p:spPr>
          <a:xfrm>
            <a:off x="10558464" y="758548"/>
            <a:ext cx="711200" cy="711200"/>
          </a:xfrm>
          <a:prstGeom prst="rect">
            <a:avLst/>
          </a:prstGeom>
        </p:spPr>
      </p:pic>
      <p:graphicFrame>
        <p:nvGraphicFramePr>
          <p:cNvPr id="5" name="object 5"/>
          <p:cNvGraphicFramePr>
            <a:graphicFrameLocks noGrp="1"/>
          </p:cNvGraphicFramePr>
          <p:nvPr>
            <p:extLst>
              <p:ext uri="{D42A27DB-BD31-4B8C-83A1-F6EECF244321}">
                <p14:modId xmlns:p14="http://schemas.microsoft.com/office/powerpoint/2010/main" val="3219837752"/>
              </p:ext>
            </p:extLst>
          </p:nvPr>
        </p:nvGraphicFramePr>
        <p:xfrm>
          <a:off x="1170402" y="1412238"/>
          <a:ext cx="7865109" cy="4894326"/>
        </p:xfrm>
        <a:graphic>
          <a:graphicData uri="http://schemas.openxmlformats.org/drawingml/2006/table">
            <a:tbl>
              <a:tblPr firstRow="1" bandRow="1">
                <a:tableStyleId>{775DCB02-9BB8-47FD-8907-85C794F793BA}</a:tableStyleId>
              </a:tblPr>
              <a:tblGrid>
                <a:gridCol w="1377315">
                  <a:extLst>
                    <a:ext uri="{9D8B030D-6E8A-4147-A177-3AD203B41FA5}">
                      <a16:colId xmlns:a16="http://schemas.microsoft.com/office/drawing/2014/main" val="20000"/>
                    </a:ext>
                  </a:extLst>
                </a:gridCol>
                <a:gridCol w="1722755">
                  <a:extLst>
                    <a:ext uri="{9D8B030D-6E8A-4147-A177-3AD203B41FA5}">
                      <a16:colId xmlns:a16="http://schemas.microsoft.com/office/drawing/2014/main" val="20001"/>
                    </a:ext>
                  </a:extLst>
                </a:gridCol>
                <a:gridCol w="4765039">
                  <a:extLst>
                    <a:ext uri="{9D8B030D-6E8A-4147-A177-3AD203B41FA5}">
                      <a16:colId xmlns:a16="http://schemas.microsoft.com/office/drawing/2014/main" val="20002"/>
                    </a:ext>
                  </a:extLst>
                </a:gridCol>
              </a:tblGrid>
              <a:tr h="334010">
                <a:tc>
                  <a:txBody>
                    <a:bodyPr/>
                    <a:lstStyle/>
                    <a:p>
                      <a:pPr marL="68580">
                        <a:lnSpc>
                          <a:spcPct val="100000"/>
                        </a:lnSpc>
                        <a:spcBef>
                          <a:spcPts val="580"/>
                        </a:spcBef>
                      </a:pPr>
                      <a:r>
                        <a:rPr sz="1600" spc="-10" dirty="0"/>
                        <a:t>Category</a:t>
                      </a:r>
                      <a:endParaRPr sz="1600">
                        <a:latin typeface="Calibri"/>
                        <a:cs typeface="Calibri"/>
                      </a:endParaRPr>
                    </a:p>
                  </a:txBody>
                  <a:tcPr marL="0" marR="0" marT="73660" marB="0"/>
                </a:tc>
                <a:tc>
                  <a:txBody>
                    <a:bodyPr/>
                    <a:lstStyle/>
                    <a:p>
                      <a:pPr marL="88265">
                        <a:lnSpc>
                          <a:spcPct val="100000"/>
                        </a:lnSpc>
                        <a:spcBef>
                          <a:spcPts val="580"/>
                        </a:spcBef>
                      </a:pPr>
                      <a:r>
                        <a:rPr sz="1600" spc="-15" dirty="0"/>
                        <a:t>Families</a:t>
                      </a:r>
                      <a:endParaRPr sz="1600">
                        <a:latin typeface="Calibri"/>
                        <a:cs typeface="Calibri"/>
                      </a:endParaRPr>
                    </a:p>
                  </a:txBody>
                  <a:tcPr marL="0" marR="0" marT="73660" marB="0"/>
                </a:tc>
                <a:tc>
                  <a:txBody>
                    <a:bodyPr/>
                    <a:lstStyle/>
                    <a:p>
                      <a:pPr marL="88265">
                        <a:lnSpc>
                          <a:spcPct val="100000"/>
                        </a:lnSpc>
                        <a:spcBef>
                          <a:spcPts val="580"/>
                        </a:spcBef>
                      </a:pPr>
                      <a:r>
                        <a:rPr sz="1600" spc="-5" dirty="0"/>
                        <a:t>Purpose/Design</a:t>
                      </a:r>
                      <a:endParaRPr sz="1600">
                        <a:latin typeface="Calibri"/>
                        <a:cs typeface="Calibri"/>
                      </a:endParaRPr>
                    </a:p>
                  </a:txBody>
                  <a:tcPr marL="0" marR="0" marT="73660" marB="0"/>
                </a:tc>
                <a:extLst>
                  <a:ext uri="{0D108BD9-81ED-4DB2-BD59-A6C34878D82A}">
                    <a16:rowId xmlns:a16="http://schemas.microsoft.com/office/drawing/2014/main" val="10000"/>
                  </a:ext>
                </a:extLst>
              </a:tr>
              <a:tr h="785495">
                <a:tc>
                  <a:txBody>
                    <a:bodyPr/>
                    <a:lstStyle/>
                    <a:p>
                      <a:pPr marL="68580">
                        <a:lnSpc>
                          <a:spcPct val="100000"/>
                        </a:lnSpc>
                        <a:spcBef>
                          <a:spcPts val="345"/>
                        </a:spcBef>
                      </a:pPr>
                      <a:r>
                        <a:rPr sz="1200" spc="-5" dirty="0"/>
                        <a:t>General</a:t>
                      </a:r>
                      <a:r>
                        <a:rPr sz="1200" spc="-25" dirty="0"/>
                        <a:t> </a:t>
                      </a:r>
                      <a:r>
                        <a:rPr sz="1200" spc="-5" dirty="0"/>
                        <a:t>Purpose</a:t>
                      </a:r>
                      <a:endParaRPr sz="1200">
                        <a:latin typeface="Arial"/>
                        <a:cs typeface="Arial"/>
                      </a:endParaRPr>
                    </a:p>
                  </a:txBody>
                  <a:tcPr marL="0" marR="0" marT="43815" marB="0"/>
                </a:tc>
                <a:tc>
                  <a:txBody>
                    <a:bodyPr/>
                    <a:lstStyle/>
                    <a:p>
                      <a:pPr marL="39370" algn="ctr">
                        <a:lnSpc>
                          <a:spcPct val="100000"/>
                        </a:lnSpc>
                        <a:spcBef>
                          <a:spcPts val="345"/>
                        </a:spcBef>
                      </a:pPr>
                      <a:r>
                        <a:rPr sz="1200" spc="-5" dirty="0"/>
                        <a:t>A1,</a:t>
                      </a:r>
                      <a:r>
                        <a:rPr sz="1200" spc="-35" dirty="0"/>
                        <a:t> </a:t>
                      </a:r>
                      <a:r>
                        <a:rPr sz="1200" spc="-5" dirty="0"/>
                        <a:t>T3,</a:t>
                      </a:r>
                      <a:r>
                        <a:rPr sz="1200" spc="-30" dirty="0"/>
                        <a:t> </a:t>
                      </a:r>
                      <a:r>
                        <a:rPr sz="1200" spc="-5" dirty="0"/>
                        <a:t>T3a,</a:t>
                      </a:r>
                      <a:r>
                        <a:rPr sz="1200" spc="-30" dirty="0"/>
                        <a:t> </a:t>
                      </a:r>
                      <a:r>
                        <a:rPr sz="1200" spc="-5" dirty="0"/>
                        <a:t>T2,</a:t>
                      </a:r>
                      <a:r>
                        <a:rPr sz="1200" spc="-10" dirty="0"/>
                        <a:t> </a:t>
                      </a:r>
                      <a:r>
                        <a:rPr sz="1200" spc="-5" dirty="0"/>
                        <a:t>M5,</a:t>
                      </a:r>
                      <a:endParaRPr sz="1200"/>
                    </a:p>
                    <a:p>
                      <a:pPr marL="40640" algn="ctr">
                        <a:lnSpc>
                          <a:spcPct val="100000"/>
                        </a:lnSpc>
                        <a:spcBef>
                          <a:spcPts val="760"/>
                        </a:spcBef>
                      </a:pPr>
                      <a:r>
                        <a:rPr sz="1200" spc="-5" dirty="0"/>
                        <a:t>M5a,</a:t>
                      </a:r>
                      <a:r>
                        <a:rPr sz="1200" spc="-40" dirty="0"/>
                        <a:t> </a:t>
                      </a:r>
                      <a:r>
                        <a:rPr sz="1200" dirty="0"/>
                        <a:t>M4</a:t>
                      </a:r>
                      <a:endParaRPr sz="1200">
                        <a:latin typeface="Arial"/>
                        <a:cs typeface="Arial"/>
                      </a:endParaRPr>
                    </a:p>
                  </a:txBody>
                  <a:tcPr marL="0" marR="0" marT="43815" marB="0"/>
                </a:tc>
                <a:tc>
                  <a:txBody>
                    <a:bodyPr/>
                    <a:lstStyle/>
                    <a:p>
                      <a:pPr marL="88265">
                        <a:lnSpc>
                          <a:spcPct val="100000"/>
                        </a:lnSpc>
                        <a:spcBef>
                          <a:spcPts val="345"/>
                        </a:spcBef>
                      </a:pPr>
                      <a:r>
                        <a:rPr sz="1200" spc="-5" dirty="0"/>
                        <a:t>General</a:t>
                      </a:r>
                      <a:r>
                        <a:rPr sz="1200" dirty="0"/>
                        <a:t> </a:t>
                      </a:r>
                      <a:r>
                        <a:rPr sz="1200" spc="-5" dirty="0"/>
                        <a:t>purpose instances</a:t>
                      </a:r>
                      <a:r>
                        <a:rPr sz="1200" spc="5" dirty="0"/>
                        <a:t> </a:t>
                      </a:r>
                      <a:r>
                        <a:rPr sz="1200" spc="-5" dirty="0"/>
                        <a:t>provide </a:t>
                      </a:r>
                      <a:r>
                        <a:rPr sz="1200" dirty="0"/>
                        <a:t>a </a:t>
                      </a:r>
                      <a:r>
                        <a:rPr sz="1200" spc="-5" dirty="0"/>
                        <a:t>balance of</a:t>
                      </a:r>
                      <a:r>
                        <a:rPr sz="1200" spc="10" dirty="0"/>
                        <a:t> </a:t>
                      </a:r>
                      <a:r>
                        <a:rPr sz="1200" spc="-5" dirty="0"/>
                        <a:t>compute,</a:t>
                      </a:r>
                      <a:r>
                        <a:rPr sz="1200" spc="5" dirty="0"/>
                        <a:t> </a:t>
                      </a:r>
                      <a:r>
                        <a:rPr sz="1200" spc="-5" dirty="0"/>
                        <a:t>memory</a:t>
                      </a:r>
                      <a:endParaRPr sz="1200"/>
                    </a:p>
                    <a:p>
                      <a:pPr marL="88265" marR="181610">
                        <a:lnSpc>
                          <a:spcPct val="145800"/>
                        </a:lnSpc>
                        <a:spcBef>
                          <a:spcPts val="100"/>
                        </a:spcBef>
                      </a:pPr>
                      <a:r>
                        <a:rPr sz="1200" spc="-5" dirty="0"/>
                        <a:t>and networking</a:t>
                      </a:r>
                      <a:r>
                        <a:rPr sz="1200" dirty="0"/>
                        <a:t> </a:t>
                      </a:r>
                      <a:r>
                        <a:rPr sz="1200" spc="-5" dirty="0"/>
                        <a:t>resources,</a:t>
                      </a:r>
                      <a:r>
                        <a:rPr sz="1200" spc="10" dirty="0"/>
                        <a:t> </a:t>
                      </a:r>
                      <a:r>
                        <a:rPr sz="1200" spc="-5" dirty="0"/>
                        <a:t>and can</a:t>
                      </a:r>
                      <a:r>
                        <a:rPr sz="1200" dirty="0"/>
                        <a:t> </a:t>
                      </a:r>
                      <a:r>
                        <a:rPr sz="1200" spc="-5" dirty="0"/>
                        <a:t>be</a:t>
                      </a:r>
                      <a:r>
                        <a:rPr sz="1200" dirty="0"/>
                        <a:t> </a:t>
                      </a:r>
                      <a:r>
                        <a:rPr sz="1200" spc="-5" dirty="0"/>
                        <a:t>used for</a:t>
                      </a:r>
                      <a:r>
                        <a:rPr sz="1200" spc="5" dirty="0"/>
                        <a:t> </a:t>
                      </a:r>
                      <a:r>
                        <a:rPr sz="1200" dirty="0"/>
                        <a:t>a </a:t>
                      </a:r>
                      <a:r>
                        <a:rPr sz="1200" spc="-5" dirty="0"/>
                        <a:t>variety</a:t>
                      </a:r>
                      <a:r>
                        <a:rPr sz="1200" spc="5" dirty="0"/>
                        <a:t> </a:t>
                      </a:r>
                      <a:r>
                        <a:rPr sz="1200" spc="-5" dirty="0"/>
                        <a:t>of</a:t>
                      </a:r>
                      <a:r>
                        <a:rPr sz="1200" spc="5" dirty="0"/>
                        <a:t> </a:t>
                      </a:r>
                      <a:r>
                        <a:rPr sz="1200" spc="-5" dirty="0"/>
                        <a:t>diverse </a:t>
                      </a:r>
                      <a:r>
                        <a:rPr sz="1200" spc="-315" dirty="0"/>
                        <a:t> </a:t>
                      </a:r>
                      <a:r>
                        <a:rPr sz="1200" spc="-5" dirty="0"/>
                        <a:t>workloads</a:t>
                      </a:r>
                      <a:endParaRPr sz="1200">
                        <a:latin typeface="Arial"/>
                        <a:cs typeface="Arial"/>
                      </a:endParaRPr>
                    </a:p>
                  </a:txBody>
                  <a:tcPr marL="0" marR="0" marT="43815" marB="0"/>
                </a:tc>
                <a:extLst>
                  <a:ext uri="{0D108BD9-81ED-4DB2-BD59-A6C34878D82A}">
                    <a16:rowId xmlns:a16="http://schemas.microsoft.com/office/drawing/2014/main" val="10001"/>
                  </a:ext>
                </a:extLst>
              </a:tr>
              <a:tr h="542925">
                <a:tc>
                  <a:txBody>
                    <a:bodyPr/>
                    <a:lstStyle/>
                    <a:p>
                      <a:pPr marL="68580">
                        <a:lnSpc>
                          <a:spcPct val="100000"/>
                        </a:lnSpc>
                        <a:spcBef>
                          <a:spcPts val="359"/>
                        </a:spcBef>
                      </a:pPr>
                      <a:r>
                        <a:rPr sz="1200" spc="-5" dirty="0"/>
                        <a:t>Compute</a:t>
                      </a:r>
                      <a:endParaRPr sz="1200"/>
                    </a:p>
                    <a:p>
                      <a:pPr marL="68580">
                        <a:lnSpc>
                          <a:spcPct val="100000"/>
                        </a:lnSpc>
                        <a:spcBef>
                          <a:spcPts val="760"/>
                        </a:spcBef>
                      </a:pPr>
                      <a:r>
                        <a:rPr sz="1200" spc="-5" dirty="0"/>
                        <a:t>Optimized</a:t>
                      </a:r>
                      <a:endParaRPr sz="1200">
                        <a:latin typeface="Arial"/>
                        <a:cs typeface="Arial"/>
                      </a:endParaRPr>
                    </a:p>
                  </a:txBody>
                  <a:tcPr marL="0" marR="0" marT="45719" marB="0"/>
                </a:tc>
                <a:tc>
                  <a:txBody>
                    <a:bodyPr/>
                    <a:lstStyle/>
                    <a:p>
                      <a:pPr marL="462915">
                        <a:lnSpc>
                          <a:spcPct val="100000"/>
                        </a:lnSpc>
                        <a:spcBef>
                          <a:spcPts val="359"/>
                        </a:spcBef>
                      </a:pPr>
                      <a:r>
                        <a:rPr sz="1200" spc="-5" dirty="0"/>
                        <a:t>C5,</a:t>
                      </a:r>
                      <a:r>
                        <a:rPr sz="1200" spc="-25" dirty="0"/>
                        <a:t> </a:t>
                      </a:r>
                      <a:r>
                        <a:rPr sz="1200" spc="-10" dirty="0"/>
                        <a:t>C5n,</a:t>
                      </a:r>
                      <a:r>
                        <a:rPr sz="1200" spc="-20" dirty="0"/>
                        <a:t> </a:t>
                      </a:r>
                      <a:r>
                        <a:rPr sz="1200" spc="-5" dirty="0"/>
                        <a:t>C4</a:t>
                      </a:r>
                      <a:endParaRPr sz="1200">
                        <a:latin typeface="Arial"/>
                        <a:cs typeface="Arial"/>
                      </a:endParaRPr>
                    </a:p>
                  </a:txBody>
                  <a:tcPr marL="0" marR="0" marT="45719" marB="0"/>
                </a:tc>
                <a:tc>
                  <a:txBody>
                    <a:bodyPr/>
                    <a:lstStyle/>
                    <a:p>
                      <a:pPr marL="88265">
                        <a:lnSpc>
                          <a:spcPct val="100000"/>
                        </a:lnSpc>
                        <a:spcBef>
                          <a:spcPts val="359"/>
                        </a:spcBef>
                      </a:pPr>
                      <a:r>
                        <a:rPr sz="1200" spc="-5" dirty="0"/>
                        <a:t>Compute Optimized instances</a:t>
                      </a:r>
                      <a:r>
                        <a:rPr sz="1200" dirty="0"/>
                        <a:t> </a:t>
                      </a:r>
                      <a:r>
                        <a:rPr sz="1200" spc="-5" dirty="0"/>
                        <a:t>are</a:t>
                      </a:r>
                      <a:r>
                        <a:rPr sz="1200" dirty="0"/>
                        <a:t> </a:t>
                      </a:r>
                      <a:r>
                        <a:rPr sz="1200" spc="-5" dirty="0"/>
                        <a:t>ideal</a:t>
                      </a:r>
                      <a:r>
                        <a:rPr sz="1200" dirty="0"/>
                        <a:t> </a:t>
                      </a:r>
                      <a:r>
                        <a:rPr sz="1200" spc="-5" dirty="0"/>
                        <a:t>for</a:t>
                      </a:r>
                      <a:r>
                        <a:rPr sz="1200" dirty="0"/>
                        <a:t> </a:t>
                      </a:r>
                      <a:r>
                        <a:rPr sz="1200" spc="-5" dirty="0"/>
                        <a:t>compute</a:t>
                      </a:r>
                      <a:r>
                        <a:rPr sz="1200" dirty="0"/>
                        <a:t> </a:t>
                      </a:r>
                      <a:r>
                        <a:rPr sz="1200" spc="-5" dirty="0"/>
                        <a:t>bound</a:t>
                      </a:r>
                      <a:endParaRPr sz="1200"/>
                    </a:p>
                    <a:p>
                      <a:pPr marL="88265">
                        <a:lnSpc>
                          <a:spcPct val="100000"/>
                        </a:lnSpc>
                        <a:spcBef>
                          <a:spcPts val="760"/>
                        </a:spcBef>
                      </a:pPr>
                      <a:r>
                        <a:rPr sz="1200" spc="-5" dirty="0"/>
                        <a:t>applications</a:t>
                      </a:r>
                      <a:r>
                        <a:rPr sz="1200" dirty="0"/>
                        <a:t> </a:t>
                      </a:r>
                      <a:r>
                        <a:rPr sz="1200" spc="-5" dirty="0"/>
                        <a:t>that</a:t>
                      </a:r>
                      <a:r>
                        <a:rPr sz="1200" spc="10" dirty="0"/>
                        <a:t> </a:t>
                      </a:r>
                      <a:r>
                        <a:rPr sz="1200" spc="-5" dirty="0"/>
                        <a:t>benefit</a:t>
                      </a:r>
                      <a:r>
                        <a:rPr sz="1200" spc="5" dirty="0"/>
                        <a:t> </a:t>
                      </a:r>
                      <a:r>
                        <a:rPr sz="1200" spc="-5" dirty="0"/>
                        <a:t>from</a:t>
                      </a:r>
                      <a:r>
                        <a:rPr sz="1200" spc="5" dirty="0"/>
                        <a:t> </a:t>
                      </a:r>
                      <a:r>
                        <a:rPr sz="1200" spc="-5" dirty="0"/>
                        <a:t>high performance</a:t>
                      </a:r>
                      <a:r>
                        <a:rPr sz="1200" dirty="0"/>
                        <a:t> </a:t>
                      </a:r>
                      <a:r>
                        <a:rPr sz="1200" spc="-5" dirty="0"/>
                        <a:t>processors</a:t>
                      </a:r>
                      <a:endParaRPr sz="1200">
                        <a:latin typeface="Arial"/>
                        <a:cs typeface="Arial"/>
                      </a:endParaRPr>
                    </a:p>
                  </a:txBody>
                  <a:tcPr marL="0" marR="0" marT="45719" marB="0"/>
                </a:tc>
                <a:extLst>
                  <a:ext uri="{0D108BD9-81ED-4DB2-BD59-A6C34878D82A}">
                    <a16:rowId xmlns:a16="http://schemas.microsoft.com/office/drawing/2014/main" val="10002"/>
                  </a:ext>
                </a:extLst>
              </a:tr>
              <a:tr h="514350">
                <a:tc>
                  <a:txBody>
                    <a:bodyPr/>
                    <a:lstStyle/>
                    <a:p>
                      <a:pPr marL="68580">
                        <a:lnSpc>
                          <a:spcPct val="100000"/>
                        </a:lnSpc>
                        <a:spcBef>
                          <a:spcPts val="384"/>
                        </a:spcBef>
                      </a:pPr>
                      <a:r>
                        <a:rPr sz="1200" spc="-5" dirty="0"/>
                        <a:t>Memory</a:t>
                      </a:r>
                      <a:endParaRPr sz="1200"/>
                    </a:p>
                    <a:p>
                      <a:pPr marL="68580">
                        <a:lnSpc>
                          <a:spcPts val="1370"/>
                        </a:lnSpc>
                        <a:spcBef>
                          <a:spcPts val="760"/>
                        </a:spcBef>
                      </a:pPr>
                      <a:r>
                        <a:rPr sz="1200" spc="-5" dirty="0"/>
                        <a:t>Optimized</a:t>
                      </a:r>
                      <a:endParaRPr sz="1200">
                        <a:latin typeface="Arial"/>
                        <a:cs typeface="Arial"/>
                      </a:endParaRPr>
                    </a:p>
                  </a:txBody>
                  <a:tcPr marL="0" marR="0" marT="48894" marB="0"/>
                </a:tc>
                <a:tc>
                  <a:txBody>
                    <a:bodyPr/>
                    <a:lstStyle/>
                    <a:p>
                      <a:pPr marL="39370" algn="ctr">
                        <a:lnSpc>
                          <a:spcPct val="100000"/>
                        </a:lnSpc>
                        <a:spcBef>
                          <a:spcPts val="384"/>
                        </a:spcBef>
                      </a:pPr>
                      <a:r>
                        <a:rPr sz="1200" spc="-5" dirty="0"/>
                        <a:t>R5,</a:t>
                      </a:r>
                      <a:r>
                        <a:rPr sz="1200" spc="-10" dirty="0"/>
                        <a:t> R5a, </a:t>
                      </a:r>
                      <a:r>
                        <a:rPr sz="1200" spc="-5" dirty="0"/>
                        <a:t>R4,</a:t>
                      </a:r>
                      <a:r>
                        <a:rPr sz="1200" spc="-10" dirty="0"/>
                        <a:t> X1e,</a:t>
                      </a:r>
                      <a:r>
                        <a:rPr sz="1200" spc="-5" dirty="0"/>
                        <a:t> X1,</a:t>
                      </a:r>
                      <a:endParaRPr sz="1200"/>
                    </a:p>
                    <a:p>
                      <a:pPr marL="40640" algn="ctr">
                        <a:lnSpc>
                          <a:spcPts val="1370"/>
                        </a:lnSpc>
                        <a:spcBef>
                          <a:spcPts val="760"/>
                        </a:spcBef>
                      </a:pPr>
                      <a:r>
                        <a:rPr sz="1200" spc="-5" dirty="0"/>
                        <a:t>High</a:t>
                      </a:r>
                      <a:r>
                        <a:rPr sz="1200" spc="-30" dirty="0"/>
                        <a:t> </a:t>
                      </a:r>
                      <a:r>
                        <a:rPr sz="1200" spc="-15" dirty="0"/>
                        <a:t>Memory,</a:t>
                      </a:r>
                      <a:r>
                        <a:rPr sz="1200" spc="-20" dirty="0"/>
                        <a:t> </a:t>
                      </a:r>
                      <a:r>
                        <a:rPr sz="1200" spc="-5" dirty="0"/>
                        <a:t>z1d</a:t>
                      </a:r>
                      <a:endParaRPr sz="1200">
                        <a:latin typeface="Arial"/>
                        <a:cs typeface="Arial"/>
                      </a:endParaRPr>
                    </a:p>
                  </a:txBody>
                  <a:tcPr marL="0" marR="0" marT="48894" marB="0"/>
                </a:tc>
                <a:tc>
                  <a:txBody>
                    <a:bodyPr/>
                    <a:lstStyle/>
                    <a:p>
                      <a:pPr marL="88265">
                        <a:lnSpc>
                          <a:spcPct val="100000"/>
                        </a:lnSpc>
                        <a:spcBef>
                          <a:spcPts val="384"/>
                        </a:spcBef>
                      </a:pPr>
                      <a:r>
                        <a:rPr sz="1200" spc="-5" dirty="0"/>
                        <a:t>Memory</a:t>
                      </a:r>
                      <a:r>
                        <a:rPr sz="1200" dirty="0"/>
                        <a:t> </a:t>
                      </a:r>
                      <a:r>
                        <a:rPr sz="1200" spc="-5" dirty="0"/>
                        <a:t>optimized instances</a:t>
                      </a:r>
                      <a:r>
                        <a:rPr sz="1200" dirty="0"/>
                        <a:t> </a:t>
                      </a:r>
                      <a:r>
                        <a:rPr sz="1200" spc="-5" dirty="0"/>
                        <a:t>are designed </a:t>
                      </a:r>
                      <a:r>
                        <a:rPr sz="1200" dirty="0"/>
                        <a:t>to</a:t>
                      </a:r>
                      <a:r>
                        <a:rPr sz="1200" spc="-5" dirty="0"/>
                        <a:t> deliver</a:t>
                      </a:r>
                      <a:r>
                        <a:rPr sz="1200" dirty="0"/>
                        <a:t> </a:t>
                      </a:r>
                      <a:r>
                        <a:rPr sz="1200" spc="-5" dirty="0"/>
                        <a:t>fast</a:t>
                      </a:r>
                      <a:endParaRPr sz="1200"/>
                    </a:p>
                    <a:p>
                      <a:pPr marL="88265">
                        <a:lnSpc>
                          <a:spcPts val="1370"/>
                        </a:lnSpc>
                        <a:spcBef>
                          <a:spcPts val="760"/>
                        </a:spcBef>
                      </a:pPr>
                      <a:r>
                        <a:rPr sz="1200" spc="-5" dirty="0"/>
                        <a:t>performance for</a:t>
                      </a:r>
                      <a:r>
                        <a:rPr sz="1200" spc="5" dirty="0"/>
                        <a:t> </a:t>
                      </a:r>
                      <a:r>
                        <a:rPr sz="1200" spc="-5" dirty="0"/>
                        <a:t>workloads</a:t>
                      </a:r>
                      <a:r>
                        <a:rPr sz="1200" spc="5" dirty="0"/>
                        <a:t> </a:t>
                      </a:r>
                      <a:r>
                        <a:rPr sz="1200" spc="-5" dirty="0"/>
                        <a:t>that</a:t>
                      </a:r>
                      <a:r>
                        <a:rPr sz="1200" spc="10" dirty="0"/>
                        <a:t> </a:t>
                      </a:r>
                      <a:r>
                        <a:rPr sz="1200" spc="-5" dirty="0"/>
                        <a:t>process</a:t>
                      </a:r>
                      <a:r>
                        <a:rPr sz="1200" spc="5" dirty="0"/>
                        <a:t> </a:t>
                      </a:r>
                      <a:r>
                        <a:rPr sz="1200" spc="-5" dirty="0"/>
                        <a:t>large</a:t>
                      </a:r>
                      <a:r>
                        <a:rPr sz="1200" dirty="0"/>
                        <a:t> </a:t>
                      </a:r>
                      <a:r>
                        <a:rPr sz="1200" spc="-5" dirty="0"/>
                        <a:t>data</a:t>
                      </a:r>
                      <a:r>
                        <a:rPr sz="1200" dirty="0"/>
                        <a:t> </a:t>
                      </a:r>
                      <a:r>
                        <a:rPr sz="1200" spc="-5" dirty="0"/>
                        <a:t>sets</a:t>
                      </a:r>
                      <a:r>
                        <a:rPr sz="1200" spc="5" dirty="0"/>
                        <a:t> </a:t>
                      </a:r>
                      <a:r>
                        <a:rPr sz="1200" spc="-5" dirty="0"/>
                        <a:t>in memory</a:t>
                      </a:r>
                      <a:endParaRPr sz="1200">
                        <a:latin typeface="Arial"/>
                        <a:cs typeface="Arial"/>
                      </a:endParaRPr>
                    </a:p>
                  </a:txBody>
                  <a:tcPr marL="0" marR="0" marT="48894" marB="0"/>
                </a:tc>
                <a:extLst>
                  <a:ext uri="{0D108BD9-81ED-4DB2-BD59-A6C34878D82A}">
                    <a16:rowId xmlns:a16="http://schemas.microsoft.com/office/drawing/2014/main" val="10003"/>
                  </a:ext>
                </a:extLst>
              </a:tr>
              <a:tr h="788670">
                <a:tc>
                  <a:txBody>
                    <a:bodyPr/>
                    <a:lstStyle/>
                    <a:p>
                      <a:pPr marL="68580">
                        <a:lnSpc>
                          <a:spcPct val="100000"/>
                        </a:lnSpc>
                        <a:spcBef>
                          <a:spcPts val="430"/>
                        </a:spcBef>
                      </a:pPr>
                      <a:r>
                        <a:rPr sz="1200" spc="-10" dirty="0"/>
                        <a:t>Accelerated</a:t>
                      </a:r>
                      <a:endParaRPr sz="1200"/>
                    </a:p>
                    <a:p>
                      <a:pPr marL="68580">
                        <a:lnSpc>
                          <a:spcPct val="100000"/>
                        </a:lnSpc>
                        <a:spcBef>
                          <a:spcPts val="760"/>
                        </a:spcBef>
                      </a:pPr>
                      <a:r>
                        <a:rPr sz="1200" spc="-5" dirty="0"/>
                        <a:t>Computing</a:t>
                      </a:r>
                      <a:endParaRPr sz="1200">
                        <a:latin typeface="Arial"/>
                        <a:cs typeface="Arial"/>
                      </a:endParaRPr>
                    </a:p>
                  </a:txBody>
                  <a:tcPr marL="0" marR="0" marT="54610" marB="0"/>
                </a:tc>
                <a:tc>
                  <a:txBody>
                    <a:bodyPr/>
                    <a:lstStyle/>
                    <a:p>
                      <a:pPr marL="231775">
                        <a:lnSpc>
                          <a:spcPct val="100000"/>
                        </a:lnSpc>
                        <a:spcBef>
                          <a:spcPts val="430"/>
                        </a:spcBef>
                      </a:pPr>
                      <a:r>
                        <a:rPr sz="1200" spc="-5" dirty="0"/>
                        <a:t>P3,</a:t>
                      </a:r>
                      <a:r>
                        <a:rPr sz="1200" spc="-15" dirty="0"/>
                        <a:t> </a:t>
                      </a:r>
                      <a:r>
                        <a:rPr sz="1200" spc="-5" dirty="0"/>
                        <a:t>P2,</a:t>
                      </a:r>
                      <a:r>
                        <a:rPr sz="1200" spc="-10" dirty="0"/>
                        <a:t> </a:t>
                      </a:r>
                      <a:r>
                        <a:rPr sz="1200" spc="-5" dirty="0"/>
                        <a:t>G4,</a:t>
                      </a:r>
                      <a:r>
                        <a:rPr sz="1200" spc="-15" dirty="0"/>
                        <a:t> </a:t>
                      </a:r>
                      <a:r>
                        <a:rPr sz="1200" spc="-5" dirty="0"/>
                        <a:t>G3,</a:t>
                      </a:r>
                      <a:r>
                        <a:rPr sz="1200" spc="-10" dirty="0"/>
                        <a:t> </a:t>
                      </a:r>
                      <a:r>
                        <a:rPr sz="1200" dirty="0"/>
                        <a:t>F1</a:t>
                      </a:r>
                      <a:endParaRPr sz="1200">
                        <a:latin typeface="Arial"/>
                        <a:cs typeface="Arial"/>
                      </a:endParaRPr>
                    </a:p>
                  </a:txBody>
                  <a:tcPr marL="0" marR="0" marT="54610" marB="0"/>
                </a:tc>
                <a:tc>
                  <a:txBody>
                    <a:bodyPr/>
                    <a:lstStyle/>
                    <a:p>
                      <a:pPr marL="88265">
                        <a:lnSpc>
                          <a:spcPct val="100000"/>
                        </a:lnSpc>
                        <a:spcBef>
                          <a:spcPts val="430"/>
                        </a:spcBef>
                      </a:pPr>
                      <a:r>
                        <a:rPr sz="1200" spc="-5" dirty="0"/>
                        <a:t>Accelerated computing</a:t>
                      </a:r>
                      <a:r>
                        <a:rPr sz="1200" dirty="0"/>
                        <a:t> </a:t>
                      </a:r>
                      <a:r>
                        <a:rPr sz="1200" spc="-5" dirty="0"/>
                        <a:t>instances</a:t>
                      </a:r>
                      <a:r>
                        <a:rPr sz="1200" spc="5" dirty="0"/>
                        <a:t> </a:t>
                      </a:r>
                      <a:r>
                        <a:rPr sz="1200" spc="-5" dirty="0"/>
                        <a:t>use</a:t>
                      </a:r>
                      <a:r>
                        <a:rPr sz="1200" dirty="0"/>
                        <a:t> </a:t>
                      </a:r>
                      <a:r>
                        <a:rPr sz="1200" spc="-5" dirty="0"/>
                        <a:t>hardware</a:t>
                      </a:r>
                      <a:r>
                        <a:rPr sz="1200" dirty="0"/>
                        <a:t> </a:t>
                      </a:r>
                      <a:r>
                        <a:rPr sz="1200" spc="-5" dirty="0"/>
                        <a:t>accelerators,</a:t>
                      </a:r>
                      <a:r>
                        <a:rPr sz="1200" spc="10" dirty="0"/>
                        <a:t> </a:t>
                      </a:r>
                      <a:r>
                        <a:rPr sz="1200" spc="-5" dirty="0"/>
                        <a:t>or</a:t>
                      </a:r>
                      <a:r>
                        <a:rPr sz="1200" dirty="0"/>
                        <a:t> </a:t>
                      </a:r>
                      <a:r>
                        <a:rPr sz="1200" spc="-5" dirty="0"/>
                        <a:t>co-</a:t>
                      </a:r>
                      <a:endParaRPr sz="1200"/>
                    </a:p>
                    <a:p>
                      <a:pPr marL="88265" marR="417830">
                        <a:lnSpc>
                          <a:spcPct val="145800"/>
                        </a:lnSpc>
                        <a:spcBef>
                          <a:spcPts val="70"/>
                        </a:spcBef>
                      </a:pPr>
                      <a:r>
                        <a:rPr sz="1200" spc="-5" dirty="0"/>
                        <a:t>processors,</a:t>
                      </a:r>
                      <a:r>
                        <a:rPr sz="1200" spc="5" dirty="0"/>
                        <a:t> </a:t>
                      </a:r>
                      <a:r>
                        <a:rPr sz="1200" dirty="0"/>
                        <a:t>to</a:t>
                      </a:r>
                      <a:r>
                        <a:rPr sz="1200" spc="-5" dirty="0"/>
                        <a:t> perform</a:t>
                      </a:r>
                      <a:r>
                        <a:rPr sz="1200" spc="5" dirty="0"/>
                        <a:t> </a:t>
                      </a:r>
                      <a:r>
                        <a:rPr sz="1200" spc="-5" dirty="0"/>
                        <a:t>functions,</a:t>
                      </a:r>
                      <a:r>
                        <a:rPr sz="1200" spc="5" dirty="0"/>
                        <a:t> </a:t>
                      </a:r>
                      <a:r>
                        <a:rPr sz="1200" spc="-5" dirty="0"/>
                        <a:t>such</a:t>
                      </a:r>
                      <a:r>
                        <a:rPr sz="1200" dirty="0"/>
                        <a:t> </a:t>
                      </a:r>
                      <a:r>
                        <a:rPr sz="1200" spc="-5" dirty="0"/>
                        <a:t>as</a:t>
                      </a:r>
                      <a:r>
                        <a:rPr sz="1200" dirty="0"/>
                        <a:t> </a:t>
                      </a:r>
                      <a:r>
                        <a:rPr sz="1200" spc="-5" dirty="0"/>
                        <a:t>floating-point</a:t>
                      </a:r>
                      <a:r>
                        <a:rPr sz="1200" spc="5" dirty="0"/>
                        <a:t> </a:t>
                      </a:r>
                      <a:r>
                        <a:rPr sz="1200" spc="-5" dirty="0"/>
                        <a:t>number </a:t>
                      </a:r>
                      <a:r>
                        <a:rPr sz="1200" spc="-315" dirty="0"/>
                        <a:t> </a:t>
                      </a:r>
                      <a:r>
                        <a:rPr sz="1200" spc="-5" dirty="0"/>
                        <a:t>calculations,</a:t>
                      </a:r>
                      <a:r>
                        <a:rPr sz="1200" spc="5" dirty="0"/>
                        <a:t> </a:t>
                      </a:r>
                      <a:r>
                        <a:rPr sz="1200" spc="-5" dirty="0"/>
                        <a:t>graphics</a:t>
                      </a:r>
                      <a:r>
                        <a:rPr sz="1200" dirty="0"/>
                        <a:t> </a:t>
                      </a:r>
                      <a:r>
                        <a:rPr sz="1200" spc="-5" dirty="0"/>
                        <a:t>processing,</a:t>
                      </a:r>
                      <a:r>
                        <a:rPr sz="1200" spc="5" dirty="0"/>
                        <a:t> </a:t>
                      </a:r>
                      <a:r>
                        <a:rPr sz="1200" spc="-5" dirty="0"/>
                        <a:t>or</a:t>
                      </a:r>
                      <a:r>
                        <a:rPr sz="1200" spc="5" dirty="0"/>
                        <a:t> </a:t>
                      </a:r>
                      <a:r>
                        <a:rPr sz="1200" spc="-5" dirty="0"/>
                        <a:t>data pattern matching</a:t>
                      </a:r>
                      <a:endParaRPr sz="1200">
                        <a:latin typeface="Arial"/>
                        <a:cs typeface="Arial"/>
                      </a:endParaRPr>
                    </a:p>
                  </a:txBody>
                  <a:tcPr marL="0" marR="0" marT="54610" marB="0"/>
                </a:tc>
                <a:extLst>
                  <a:ext uri="{0D108BD9-81ED-4DB2-BD59-A6C34878D82A}">
                    <a16:rowId xmlns:a16="http://schemas.microsoft.com/office/drawing/2014/main" val="10004"/>
                  </a:ext>
                </a:extLst>
              </a:tr>
              <a:tr h="1062990">
                <a:tc>
                  <a:txBody>
                    <a:bodyPr/>
                    <a:lstStyle/>
                    <a:p>
                      <a:pPr marL="68580">
                        <a:lnSpc>
                          <a:spcPct val="100000"/>
                        </a:lnSpc>
                        <a:spcBef>
                          <a:spcPts val="415"/>
                        </a:spcBef>
                      </a:pPr>
                      <a:r>
                        <a:rPr sz="1200" spc="-5" dirty="0"/>
                        <a:t>Storage</a:t>
                      </a:r>
                      <a:endParaRPr sz="1200"/>
                    </a:p>
                    <a:p>
                      <a:pPr marL="68580">
                        <a:lnSpc>
                          <a:spcPct val="100000"/>
                        </a:lnSpc>
                        <a:spcBef>
                          <a:spcPts val="760"/>
                        </a:spcBef>
                      </a:pPr>
                      <a:r>
                        <a:rPr sz="1200" spc="-5" dirty="0"/>
                        <a:t>Optimized</a:t>
                      </a:r>
                      <a:endParaRPr sz="1200">
                        <a:latin typeface="Arial"/>
                        <a:cs typeface="Arial"/>
                      </a:endParaRPr>
                    </a:p>
                  </a:txBody>
                  <a:tcPr marL="0" marR="0" marT="52705" marB="0"/>
                </a:tc>
                <a:tc>
                  <a:txBody>
                    <a:bodyPr/>
                    <a:lstStyle/>
                    <a:p>
                      <a:pPr marL="347345">
                        <a:lnSpc>
                          <a:spcPct val="100000"/>
                        </a:lnSpc>
                        <a:spcBef>
                          <a:spcPts val="415"/>
                        </a:spcBef>
                      </a:pPr>
                      <a:r>
                        <a:rPr sz="1200" spc="-5" dirty="0"/>
                        <a:t>I3,</a:t>
                      </a:r>
                      <a:r>
                        <a:rPr sz="1200" spc="-15" dirty="0"/>
                        <a:t> </a:t>
                      </a:r>
                      <a:r>
                        <a:rPr sz="1200" spc="-5" dirty="0"/>
                        <a:t>I3en,</a:t>
                      </a:r>
                      <a:r>
                        <a:rPr sz="1200" spc="-10" dirty="0"/>
                        <a:t> </a:t>
                      </a:r>
                      <a:r>
                        <a:rPr sz="1200" spc="-5" dirty="0"/>
                        <a:t>D2,</a:t>
                      </a:r>
                      <a:r>
                        <a:rPr sz="1200" spc="-15" dirty="0"/>
                        <a:t> </a:t>
                      </a:r>
                      <a:r>
                        <a:rPr sz="1200" spc="-5" dirty="0"/>
                        <a:t>H1</a:t>
                      </a:r>
                      <a:endParaRPr sz="1200">
                        <a:latin typeface="Arial"/>
                        <a:cs typeface="Arial"/>
                      </a:endParaRPr>
                    </a:p>
                  </a:txBody>
                  <a:tcPr marL="0" marR="0" marT="52705" marB="0"/>
                </a:tc>
                <a:tc>
                  <a:txBody>
                    <a:bodyPr/>
                    <a:lstStyle/>
                    <a:p>
                      <a:pPr marL="88265">
                        <a:lnSpc>
                          <a:spcPct val="100000"/>
                        </a:lnSpc>
                        <a:spcBef>
                          <a:spcPts val="415"/>
                        </a:spcBef>
                      </a:pPr>
                      <a:r>
                        <a:rPr sz="1200" spc="-5" dirty="0"/>
                        <a:t>This</a:t>
                      </a:r>
                      <a:r>
                        <a:rPr sz="1200" dirty="0"/>
                        <a:t> </a:t>
                      </a:r>
                      <a:r>
                        <a:rPr sz="1200" spc="-5" dirty="0"/>
                        <a:t>instance family</a:t>
                      </a:r>
                      <a:r>
                        <a:rPr sz="1200" spc="5" dirty="0"/>
                        <a:t> </a:t>
                      </a:r>
                      <a:r>
                        <a:rPr sz="1200" spc="-5" dirty="0"/>
                        <a:t>provides</a:t>
                      </a:r>
                      <a:r>
                        <a:rPr sz="1200" dirty="0"/>
                        <a:t> </a:t>
                      </a:r>
                      <a:r>
                        <a:rPr sz="1200" spc="-10" dirty="0"/>
                        <a:t>Non-Volatile</a:t>
                      </a:r>
                      <a:r>
                        <a:rPr sz="1200" spc="-5" dirty="0"/>
                        <a:t> Memory</a:t>
                      </a:r>
                      <a:r>
                        <a:rPr sz="1200" spc="5" dirty="0"/>
                        <a:t> </a:t>
                      </a:r>
                      <a:r>
                        <a:rPr sz="1200" spc="-5" dirty="0"/>
                        <a:t>Express</a:t>
                      </a:r>
                      <a:r>
                        <a:rPr sz="1200" dirty="0"/>
                        <a:t> </a:t>
                      </a:r>
                      <a:r>
                        <a:rPr sz="1200" spc="-5" dirty="0"/>
                        <a:t>(NVMe)</a:t>
                      </a:r>
                      <a:endParaRPr sz="1200" dirty="0"/>
                    </a:p>
                    <a:p>
                      <a:pPr marL="88265" marR="260985">
                        <a:lnSpc>
                          <a:spcPct val="149300"/>
                        </a:lnSpc>
                        <a:spcBef>
                          <a:spcPts val="20"/>
                        </a:spcBef>
                      </a:pPr>
                      <a:r>
                        <a:rPr sz="1200" spc="-5" dirty="0"/>
                        <a:t>SSD-backed instance</a:t>
                      </a:r>
                      <a:r>
                        <a:rPr sz="1200" dirty="0"/>
                        <a:t> </a:t>
                      </a:r>
                      <a:r>
                        <a:rPr sz="1200" spc="-5" dirty="0"/>
                        <a:t>storage optimized</a:t>
                      </a:r>
                      <a:r>
                        <a:rPr sz="1200" dirty="0"/>
                        <a:t> </a:t>
                      </a:r>
                      <a:r>
                        <a:rPr sz="1200" spc="-5" dirty="0"/>
                        <a:t>for</a:t>
                      </a:r>
                      <a:r>
                        <a:rPr sz="1200" spc="5" dirty="0"/>
                        <a:t> </a:t>
                      </a:r>
                      <a:r>
                        <a:rPr sz="1200" spc="-5" dirty="0"/>
                        <a:t>low</a:t>
                      </a:r>
                      <a:r>
                        <a:rPr sz="1200" dirty="0"/>
                        <a:t> </a:t>
                      </a:r>
                      <a:r>
                        <a:rPr sz="1200" spc="-15" dirty="0"/>
                        <a:t>latency,</a:t>
                      </a:r>
                      <a:r>
                        <a:rPr sz="1200" spc="10" dirty="0"/>
                        <a:t> </a:t>
                      </a:r>
                      <a:r>
                        <a:rPr sz="1200" spc="-5" dirty="0"/>
                        <a:t>very</a:t>
                      </a:r>
                      <a:r>
                        <a:rPr sz="1200" dirty="0"/>
                        <a:t> </a:t>
                      </a:r>
                      <a:r>
                        <a:rPr sz="1200" spc="-5" dirty="0"/>
                        <a:t>high </a:t>
                      </a:r>
                      <a:r>
                        <a:rPr sz="1200" spc="-315" dirty="0"/>
                        <a:t> </a:t>
                      </a:r>
                      <a:r>
                        <a:rPr sz="1200" spc="-5" dirty="0"/>
                        <a:t>random </a:t>
                      </a:r>
                      <a:r>
                        <a:rPr sz="1200" dirty="0"/>
                        <a:t>I/O</a:t>
                      </a:r>
                      <a:r>
                        <a:rPr sz="1200" spc="5" dirty="0"/>
                        <a:t> </a:t>
                      </a:r>
                      <a:r>
                        <a:rPr sz="1200" spc="-5" dirty="0"/>
                        <a:t>performance,</a:t>
                      </a:r>
                      <a:r>
                        <a:rPr sz="1200" spc="5" dirty="0"/>
                        <a:t> </a:t>
                      </a:r>
                      <a:r>
                        <a:rPr sz="1200" spc="-5" dirty="0"/>
                        <a:t>high sequential</a:t>
                      </a:r>
                      <a:r>
                        <a:rPr sz="1200" dirty="0"/>
                        <a:t> </a:t>
                      </a:r>
                      <a:r>
                        <a:rPr sz="1200" spc="-5" dirty="0"/>
                        <a:t>read throughput</a:t>
                      </a:r>
                      <a:r>
                        <a:rPr sz="1200" dirty="0"/>
                        <a:t> </a:t>
                      </a:r>
                      <a:r>
                        <a:rPr sz="1200" spc="-5" dirty="0"/>
                        <a:t>and </a:t>
                      </a:r>
                      <a:r>
                        <a:rPr sz="1200" dirty="0"/>
                        <a:t> </a:t>
                      </a:r>
                      <a:r>
                        <a:rPr sz="1200" spc="-5" dirty="0"/>
                        <a:t>provide</a:t>
                      </a:r>
                      <a:r>
                        <a:rPr sz="1200" spc="-10" dirty="0"/>
                        <a:t> </a:t>
                      </a:r>
                      <a:r>
                        <a:rPr sz="1200" spc="-5" dirty="0"/>
                        <a:t>high IOPS</a:t>
                      </a:r>
                      <a:r>
                        <a:rPr sz="1200" dirty="0"/>
                        <a:t> </a:t>
                      </a:r>
                      <a:r>
                        <a:rPr sz="1200" spc="-5" dirty="0"/>
                        <a:t>at</a:t>
                      </a:r>
                      <a:r>
                        <a:rPr sz="1200" spc="5" dirty="0"/>
                        <a:t> </a:t>
                      </a:r>
                      <a:r>
                        <a:rPr sz="1200" dirty="0"/>
                        <a:t>a</a:t>
                      </a:r>
                      <a:r>
                        <a:rPr sz="1200" spc="-5" dirty="0"/>
                        <a:t> low</a:t>
                      </a:r>
                      <a:r>
                        <a:rPr sz="1200" dirty="0"/>
                        <a:t> </a:t>
                      </a:r>
                      <a:r>
                        <a:rPr sz="1200" spc="-5" dirty="0"/>
                        <a:t>cost</a:t>
                      </a:r>
                      <a:endParaRPr sz="1200" dirty="0">
                        <a:latin typeface="Arial"/>
                        <a:cs typeface="Arial"/>
                      </a:endParaRPr>
                    </a:p>
                  </a:txBody>
                  <a:tcPr marL="0" marR="0" marT="52705"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49199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654304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6:</a:t>
            </a:r>
            <a:r>
              <a:rPr sz="2400" b="0" spc="-15" dirty="0">
                <a:solidFill>
                  <a:srgbClr val="FFFFFF"/>
                </a:solidFill>
                <a:latin typeface="Calibri"/>
                <a:cs typeface="Calibri"/>
              </a:rPr>
              <a:t> </a:t>
            </a:r>
            <a:r>
              <a:rPr sz="2400" b="0" spc="-10" dirty="0">
                <a:solidFill>
                  <a:srgbClr val="FFFFFF"/>
                </a:solidFill>
                <a:latin typeface="Calibri"/>
                <a:cs typeface="Calibri"/>
              </a:rPr>
              <a:t>Instance</a:t>
            </a:r>
            <a:r>
              <a:rPr sz="2400" b="0" spc="-5" dirty="0">
                <a:solidFill>
                  <a:srgbClr val="FFFFFF"/>
                </a:solidFill>
                <a:latin typeface="Calibri"/>
                <a:cs typeface="Calibri"/>
              </a:rPr>
              <a:t> User</a:t>
            </a:r>
            <a:r>
              <a:rPr sz="2400" b="0" spc="-10" dirty="0">
                <a:solidFill>
                  <a:srgbClr val="FFFFFF"/>
                </a:solidFill>
                <a:latin typeface="Calibri"/>
                <a:cs typeface="Calibri"/>
              </a:rPr>
              <a:t> </a:t>
            </a:r>
            <a:r>
              <a:rPr sz="2400" b="0" spc="-20" dirty="0">
                <a:solidFill>
                  <a:srgbClr val="FFFFFF"/>
                </a:solidFill>
                <a:latin typeface="Calibri"/>
                <a:cs typeface="Calibri"/>
              </a:rPr>
              <a:t>Data</a:t>
            </a:r>
            <a:r>
              <a:rPr sz="2400" b="0" spc="-10" dirty="0">
                <a:solidFill>
                  <a:srgbClr val="FFFFFF"/>
                </a:solidFill>
                <a:latin typeface="Calibri"/>
                <a:cs typeface="Calibri"/>
              </a:rPr>
              <a:t> </a:t>
            </a:r>
            <a:r>
              <a:rPr sz="2400" b="0" dirty="0">
                <a:solidFill>
                  <a:srgbClr val="FFFFFF"/>
                </a:solidFill>
                <a:latin typeface="Calibri"/>
                <a:cs typeface="Calibri"/>
              </a:rPr>
              <a:t>and</a:t>
            </a:r>
            <a:r>
              <a:rPr sz="2400" b="0" spc="-5" dirty="0">
                <a:solidFill>
                  <a:srgbClr val="FFFFFF"/>
                </a:solidFill>
                <a:latin typeface="Calibri"/>
                <a:cs typeface="Calibri"/>
              </a:rPr>
              <a:t> </a:t>
            </a:r>
            <a:r>
              <a:rPr sz="2400" b="0" spc="-10" dirty="0">
                <a:solidFill>
                  <a:srgbClr val="FFFFFF"/>
                </a:solidFill>
                <a:latin typeface="Calibri"/>
                <a:cs typeface="Calibri"/>
              </a:rPr>
              <a:t>Instance</a:t>
            </a:r>
            <a:r>
              <a:rPr sz="2400" b="0" spc="-5" dirty="0">
                <a:solidFill>
                  <a:srgbClr val="FFFFFF"/>
                </a:solidFill>
                <a:latin typeface="Calibri"/>
                <a:cs typeface="Calibri"/>
              </a:rPr>
              <a:t> </a:t>
            </a:r>
            <a:r>
              <a:rPr sz="2400" b="0" spc="-15" dirty="0">
                <a:solidFill>
                  <a:srgbClr val="FFFFFF"/>
                </a:solidFill>
                <a:latin typeface="Calibri"/>
                <a:cs typeface="Calibri"/>
              </a:rPr>
              <a:t>Metadata</a:t>
            </a:r>
            <a:endParaRPr sz="2400">
              <a:latin typeface="Calibri"/>
              <a:cs typeface="Calibri"/>
            </a:endParaRPr>
          </a:p>
        </p:txBody>
      </p:sp>
      <p:sp>
        <p:nvSpPr>
          <p:cNvPr id="3" name="object 3"/>
          <p:cNvSpPr txBox="1"/>
          <p:nvPr/>
        </p:nvSpPr>
        <p:spPr>
          <a:xfrm>
            <a:off x="738499" y="718819"/>
            <a:ext cx="9184640" cy="4152900"/>
          </a:xfrm>
          <a:prstGeom prst="rect">
            <a:avLst/>
          </a:prstGeom>
        </p:spPr>
        <p:txBody>
          <a:bodyPr vert="horz" wrap="square" lIns="0" tIns="157480" rIns="0" bIns="0" rtlCol="0">
            <a:spAutoFit/>
          </a:bodyPr>
          <a:lstStyle/>
          <a:p>
            <a:pPr marL="12700">
              <a:lnSpc>
                <a:spcPct val="100000"/>
              </a:lnSpc>
              <a:spcBef>
                <a:spcPts val="1240"/>
              </a:spcBef>
            </a:pPr>
            <a:r>
              <a:rPr sz="1800" spc="-5" dirty="0">
                <a:solidFill>
                  <a:srgbClr val="FFFFFF"/>
                </a:solidFill>
                <a:latin typeface="Calibri"/>
                <a:cs typeface="Calibri"/>
              </a:rPr>
              <a:t>User</a:t>
            </a:r>
            <a:r>
              <a:rPr sz="1800" spc="-35" dirty="0">
                <a:solidFill>
                  <a:srgbClr val="FFFFFF"/>
                </a:solidFill>
                <a:latin typeface="Calibri"/>
                <a:cs typeface="Calibri"/>
              </a:rPr>
              <a:t> </a:t>
            </a:r>
            <a:r>
              <a:rPr sz="1800" spc="-15" dirty="0">
                <a:solidFill>
                  <a:srgbClr val="FFFFFF"/>
                </a:solidFill>
                <a:latin typeface="Calibri"/>
                <a:cs typeface="Calibri"/>
              </a:rPr>
              <a:t>Data</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User</a:t>
            </a:r>
            <a:r>
              <a:rPr sz="1800" dirty="0">
                <a:solidFill>
                  <a:srgbClr val="FFFFFF"/>
                </a:solidFill>
                <a:latin typeface="Calibri"/>
                <a:cs typeface="Calibri"/>
              </a:rPr>
              <a:t> </a:t>
            </a:r>
            <a:r>
              <a:rPr sz="1800" spc="-15" dirty="0">
                <a:solidFill>
                  <a:srgbClr val="FFFFFF"/>
                </a:solidFill>
                <a:latin typeface="Calibri"/>
                <a:cs typeface="Calibri"/>
              </a:rPr>
              <a:t>data</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15" dirty="0">
                <a:solidFill>
                  <a:srgbClr val="FFFFFF"/>
                </a:solidFill>
                <a:latin typeface="Calibri"/>
                <a:cs typeface="Calibri"/>
              </a:rPr>
              <a:t>data</a:t>
            </a:r>
            <a:r>
              <a:rPr sz="1800" spc="5"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5" dirty="0">
                <a:solidFill>
                  <a:srgbClr val="FFFFFF"/>
                </a:solidFill>
                <a:latin typeface="Calibri"/>
                <a:cs typeface="Calibri"/>
              </a:rPr>
              <a:t>supplied</a:t>
            </a:r>
            <a:r>
              <a:rPr sz="1800" spc="10" dirty="0">
                <a:solidFill>
                  <a:srgbClr val="FFFFFF"/>
                </a:solidFill>
                <a:latin typeface="Calibri"/>
                <a:cs typeface="Calibri"/>
              </a:rPr>
              <a:t> </a:t>
            </a:r>
            <a:r>
              <a:rPr sz="1800" spc="-5" dirty="0">
                <a:solidFill>
                  <a:srgbClr val="FFFFFF"/>
                </a:solidFill>
                <a:latin typeface="Calibri"/>
                <a:cs typeface="Calibri"/>
              </a:rPr>
              <a:t>by</a:t>
            </a:r>
            <a:r>
              <a:rPr sz="1800"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user</a:t>
            </a:r>
            <a:r>
              <a:rPr sz="1800" spc="5" dirty="0">
                <a:solidFill>
                  <a:srgbClr val="FFFFFF"/>
                </a:solidFill>
                <a:latin typeface="Calibri"/>
                <a:cs typeface="Calibri"/>
              </a:rPr>
              <a:t> </a:t>
            </a:r>
            <a:r>
              <a:rPr sz="1800" spc="-10" dirty="0">
                <a:solidFill>
                  <a:srgbClr val="FFFFFF"/>
                </a:solidFill>
                <a:latin typeface="Calibri"/>
                <a:cs typeface="Calibri"/>
              </a:rPr>
              <a:t>at</a:t>
            </a:r>
            <a:r>
              <a:rPr sz="1800" spc="5" dirty="0">
                <a:solidFill>
                  <a:srgbClr val="FFFFFF"/>
                </a:solidFill>
                <a:latin typeface="Calibri"/>
                <a:cs typeface="Calibri"/>
              </a:rPr>
              <a:t> </a:t>
            </a:r>
            <a:r>
              <a:rPr sz="1800" spc="-10" dirty="0">
                <a:solidFill>
                  <a:srgbClr val="FFFFFF"/>
                </a:solidFill>
                <a:latin typeface="Calibri"/>
                <a:cs typeface="Calibri"/>
              </a:rPr>
              <a:t>instance</a:t>
            </a:r>
            <a:r>
              <a:rPr sz="1800" spc="10" dirty="0">
                <a:solidFill>
                  <a:srgbClr val="FFFFFF"/>
                </a:solidFill>
                <a:latin typeface="Calibri"/>
                <a:cs typeface="Calibri"/>
              </a:rPr>
              <a:t> </a:t>
            </a:r>
            <a:r>
              <a:rPr sz="1800" spc="-5" dirty="0">
                <a:solidFill>
                  <a:srgbClr val="FFFFFF"/>
                </a:solidFill>
                <a:latin typeface="Calibri"/>
                <a:cs typeface="Calibri"/>
              </a:rPr>
              <a:t>launch</a:t>
            </a:r>
            <a:r>
              <a:rPr sz="1800" spc="1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5" dirty="0">
                <a:solidFill>
                  <a:srgbClr val="FFFFFF"/>
                </a:solidFill>
                <a:latin typeface="Calibri"/>
                <a:cs typeface="Calibri"/>
              </a:rPr>
              <a:t>form</a:t>
            </a:r>
            <a:r>
              <a:rPr sz="1800" spc="5"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5" dirty="0">
                <a:solidFill>
                  <a:srgbClr val="FFFFFF"/>
                </a:solidFill>
                <a:latin typeface="Calibri"/>
                <a:cs typeface="Calibri"/>
              </a:rPr>
              <a:t>script</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User</a:t>
            </a:r>
            <a:r>
              <a:rPr sz="1800" spc="-10" dirty="0">
                <a:solidFill>
                  <a:srgbClr val="FFFFFF"/>
                </a:solidFill>
                <a:latin typeface="Calibri"/>
                <a:cs typeface="Calibri"/>
              </a:rPr>
              <a:t> </a:t>
            </a:r>
            <a:r>
              <a:rPr sz="1800" spc="-15" dirty="0">
                <a:solidFill>
                  <a:srgbClr val="FFFFFF"/>
                </a:solidFill>
                <a:latin typeface="Calibri"/>
                <a:cs typeface="Calibri"/>
              </a:rPr>
              <a:t>data</a:t>
            </a:r>
            <a:r>
              <a:rPr sz="1800" spc="-5" dirty="0">
                <a:solidFill>
                  <a:srgbClr val="FFFFFF"/>
                </a:solidFill>
                <a:latin typeface="Calibri"/>
                <a:cs typeface="Calibri"/>
              </a:rPr>
              <a:t> is</a:t>
            </a:r>
            <a:r>
              <a:rPr sz="1800" spc="-10" dirty="0">
                <a:solidFill>
                  <a:srgbClr val="FFFFFF"/>
                </a:solidFill>
                <a:latin typeface="Calibri"/>
                <a:cs typeface="Calibri"/>
              </a:rPr>
              <a:t> limited</a:t>
            </a:r>
            <a:r>
              <a:rPr sz="1800" dirty="0">
                <a:solidFill>
                  <a:srgbClr val="FFFFFF"/>
                </a:solidFill>
                <a:latin typeface="Calibri"/>
                <a:cs typeface="Calibri"/>
              </a:rPr>
              <a:t> </a:t>
            </a:r>
            <a:r>
              <a:rPr sz="1800" spc="-10" dirty="0">
                <a:solidFill>
                  <a:srgbClr val="FFFFFF"/>
                </a:solidFill>
                <a:latin typeface="Calibri"/>
                <a:cs typeface="Calibri"/>
              </a:rPr>
              <a:t>to</a:t>
            </a:r>
            <a:r>
              <a:rPr sz="1800" dirty="0">
                <a:solidFill>
                  <a:srgbClr val="FFFFFF"/>
                </a:solidFill>
                <a:latin typeface="Calibri"/>
                <a:cs typeface="Calibri"/>
              </a:rPr>
              <a:t> 16KB</a:t>
            </a:r>
            <a:endParaRPr sz="1800" dirty="0">
              <a:latin typeface="Calibri"/>
              <a:cs typeface="Calibri"/>
            </a:endParaRPr>
          </a:p>
          <a:p>
            <a:pPr marL="12700" marR="4923155">
              <a:lnSpc>
                <a:spcPct val="148100"/>
              </a:lnSpc>
              <a:spcBef>
                <a:spcPts val="100"/>
              </a:spcBef>
              <a:buFont typeface="Wingdings"/>
              <a:buChar char=""/>
              <a:tabLst>
                <a:tab pos="298450" algn="l"/>
              </a:tabLst>
            </a:pPr>
            <a:r>
              <a:rPr sz="1800" spc="-5" dirty="0">
                <a:solidFill>
                  <a:srgbClr val="FFFFFF"/>
                </a:solidFill>
                <a:latin typeface="Calibri"/>
                <a:cs typeface="Calibri"/>
              </a:rPr>
              <a:t>User </a:t>
            </a:r>
            <a:r>
              <a:rPr sz="1800" spc="-15" dirty="0">
                <a:solidFill>
                  <a:srgbClr val="FFFFFF"/>
                </a:solidFill>
                <a:latin typeface="Calibri"/>
                <a:cs typeface="Calibri"/>
              </a:rPr>
              <a:t>data</a:t>
            </a:r>
            <a:r>
              <a:rPr sz="1800" dirty="0">
                <a:solidFill>
                  <a:srgbClr val="FFFFFF"/>
                </a:solidFill>
                <a:latin typeface="Calibri"/>
                <a:cs typeface="Calibri"/>
              </a:rPr>
              <a:t> </a:t>
            </a:r>
            <a:r>
              <a:rPr sz="1800" spc="-5" dirty="0">
                <a:solidFill>
                  <a:srgbClr val="FFFFFF"/>
                </a:solidFill>
                <a:latin typeface="Calibri"/>
                <a:cs typeface="Calibri"/>
              </a:rPr>
              <a:t>and</a:t>
            </a:r>
            <a:r>
              <a:rPr sz="1800" spc="5" dirty="0">
                <a:solidFill>
                  <a:srgbClr val="FFFFFF"/>
                </a:solidFill>
                <a:latin typeface="Calibri"/>
                <a:cs typeface="Calibri"/>
              </a:rPr>
              <a:t> </a:t>
            </a:r>
            <a:r>
              <a:rPr sz="1800" spc="-15" dirty="0">
                <a:solidFill>
                  <a:srgbClr val="FFFFFF"/>
                </a:solidFill>
                <a:latin typeface="Calibri"/>
                <a:cs typeface="Calibri"/>
              </a:rPr>
              <a:t>metadata</a:t>
            </a:r>
            <a:r>
              <a:rPr sz="1800" spc="-5" dirty="0">
                <a:solidFill>
                  <a:srgbClr val="FFFFFF"/>
                </a:solidFill>
                <a:latin typeface="Calibri"/>
                <a:cs typeface="Calibri"/>
              </a:rPr>
              <a:t> </a:t>
            </a:r>
            <a:r>
              <a:rPr sz="1800" spc="-15" dirty="0">
                <a:solidFill>
                  <a:srgbClr val="FFFFFF"/>
                </a:solidFill>
                <a:latin typeface="Calibri"/>
                <a:cs typeface="Calibri"/>
              </a:rPr>
              <a:t>are</a:t>
            </a:r>
            <a:r>
              <a:rPr sz="1800" spc="5" dirty="0">
                <a:solidFill>
                  <a:srgbClr val="FFFFFF"/>
                </a:solidFill>
                <a:latin typeface="Calibri"/>
                <a:cs typeface="Calibri"/>
              </a:rPr>
              <a:t> </a:t>
            </a:r>
            <a:r>
              <a:rPr sz="1800" dirty="0">
                <a:solidFill>
                  <a:srgbClr val="FFFFFF"/>
                </a:solidFill>
                <a:latin typeface="Calibri"/>
                <a:cs typeface="Calibri"/>
              </a:rPr>
              <a:t>not </a:t>
            </a:r>
            <a:r>
              <a:rPr sz="1800" spc="-5" dirty="0">
                <a:solidFill>
                  <a:srgbClr val="FFFFFF"/>
                </a:solidFill>
                <a:latin typeface="Calibri"/>
                <a:cs typeface="Calibri"/>
              </a:rPr>
              <a:t>encrypted </a:t>
            </a:r>
            <a:r>
              <a:rPr sz="1800" spc="-395" dirty="0">
                <a:solidFill>
                  <a:srgbClr val="FFFFFF"/>
                </a:solidFill>
                <a:latin typeface="Calibri"/>
                <a:cs typeface="Calibri"/>
              </a:rPr>
              <a:t> </a:t>
            </a:r>
            <a:r>
              <a:rPr sz="1800" spc="-10" dirty="0">
                <a:solidFill>
                  <a:srgbClr val="FFFFFF"/>
                </a:solidFill>
                <a:latin typeface="Calibri"/>
                <a:cs typeface="Calibri"/>
              </a:rPr>
              <a:t>Metadata</a:t>
            </a:r>
            <a:endParaRPr sz="1800" dirty="0">
              <a:latin typeface="Calibri"/>
              <a:cs typeface="Calibri"/>
            </a:endParaRPr>
          </a:p>
          <a:p>
            <a:pPr marL="298450" marR="430530" indent="-285750">
              <a:lnSpc>
                <a:spcPts val="3300"/>
              </a:lnSpc>
              <a:spcBef>
                <a:spcPts val="200"/>
              </a:spcBef>
              <a:buFont typeface="Wingdings"/>
              <a:buChar char=""/>
              <a:tabLst>
                <a:tab pos="298450" algn="l"/>
              </a:tabLst>
            </a:pPr>
            <a:r>
              <a:rPr sz="1800" spc="-10" dirty="0">
                <a:solidFill>
                  <a:srgbClr val="FFFFFF"/>
                </a:solidFill>
                <a:latin typeface="Calibri"/>
                <a:cs typeface="Calibri"/>
              </a:rPr>
              <a:t>Instance</a:t>
            </a:r>
            <a:r>
              <a:rPr sz="1800" spc="5" dirty="0">
                <a:solidFill>
                  <a:srgbClr val="FFFFFF"/>
                </a:solidFill>
                <a:latin typeface="Calibri"/>
                <a:cs typeface="Calibri"/>
              </a:rPr>
              <a:t> </a:t>
            </a:r>
            <a:r>
              <a:rPr sz="1800" spc="-15" dirty="0">
                <a:solidFill>
                  <a:srgbClr val="FFFFFF"/>
                </a:solidFill>
                <a:latin typeface="Calibri"/>
                <a:cs typeface="Calibri"/>
              </a:rPr>
              <a:t>metadata</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10" dirty="0">
                <a:solidFill>
                  <a:srgbClr val="FFFFFF"/>
                </a:solidFill>
                <a:latin typeface="Calibri"/>
                <a:cs typeface="Calibri"/>
              </a:rPr>
              <a:t>data</a:t>
            </a:r>
            <a:r>
              <a:rPr sz="1800" spc="10" dirty="0">
                <a:solidFill>
                  <a:srgbClr val="FFFFFF"/>
                </a:solidFill>
                <a:latin typeface="Calibri"/>
                <a:cs typeface="Calibri"/>
              </a:rPr>
              <a:t> </a:t>
            </a:r>
            <a:r>
              <a:rPr sz="1800" dirty="0">
                <a:solidFill>
                  <a:srgbClr val="FFFFFF"/>
                </a:solidFill>
                <a:latin typeface="Calibri"/>
                <a:cs typeface="Calibri"/>
              </a:rPr>
              <a:t>about</a:t>
            </a:r>
            <a:r>
              <a:rPr sz="1800" spc="5" dirty="0">
                <a:solidFill>
                  <a:srgbClr val="FFFFFF"/>
                </a:solidFill>
                <a:latin typeface="Calibri"/>
                <a:cs typeface="Calibri"/>
              </a:rPr>
              <a:t> </a:t>
            </a:r>
            <a:r>
              <a:rPr sz="1800" spc="-5" dirty="0">
                <a:solidFill>
                  <a:srgbClr val="FFFFFF"/>
                </a:solidFill>
                <a:latin typeface="Calibri"/>
                <a:cs typeface="Calibri"/>
              </a:rPr>
              <a:t>your</a:t>
            </a:r>
            <a:r>
              <a:rPr sz="1800" spc="5" dirty="0">
                <a:solidFill>
                  <a:srgbClr val="FFFFFF"/>
                </a:solidFill>
                <a:latin typeface="Calibri"/>
                <a:cs typeface="Calibri"/>
              </a:rPr>
              <a:t> </a:t>
            </a:r>
            <a:r>
              <a:rPr sz="1800" spc="-10" dirty="0">
                <a:solidFill>
                  <a:srgbClr val="FFFFFF"/>
                </a:solidFill>
                <a:latin typeface="Calibri"/>
                <a:cs typeface="Calibri"/>
              </a:rPr>
              <a:t>instance</a:t>
            </a:r>
            <a:r>
              <a:rPr sz="1800" spc="10" dirty="0">
                <a:solidFill>
                  <a:srgbClr val="FFFFFF"/>
                </a:solidFill>
                <a:latin typeface="Calibri"/>
                <a:cs typeface="Calibri"/>
              </a:rPr>
              <a:t> </a:t>
            </a:r>
            <a:r>
              <a:rPr sz="1800" spc="-5" dirty="0">
                <a:solidFill>
                  <a:srgbClr val="FFFFFF"/>
                </a:solidFill>
                <a:latin typeface="Calibri"/>
                <a:cs typeface="Calibri"/>
              </a:rPr>
              <a:t>that</a:t>
            </a:r>
            <a:r>
              <a:rPr sz="1800" spc="5" dirty="0">
                <a:solidFill>
                  <a:srgbClr val="FFFFFF"/>
                </a:solidFill>
                <a:latin typeface="Calibri"/>
                <a:cs typeface="Calibri"/>
              </a:rPr>
              <a:t> </a:t>
            </a:r>
            <a:r>
              <a:rPr sz="1800" spc="-10" dirty="0">
                <a:solidFill>
                  <a:srgbClr val="FFFFFF"/>
                </a:solidFill>
                <a:latin typeface="Calibri"/>
                <a:cs typeface="Calibri"/>
              </a:rPr>
              <a:t>you</a:t>
            </a:r>
            <a:r>
              <a:rPr sz="1800" spc="15" dirty="0">
                <a:solidFill>
                  <a:srgbClr val="FFFFFF"/>
                </a:solidFill>
                <a:latin typeface="Calibri"/>
                <a:cs typeface="Calibri"/>
              </a:rPr>
              <a:t> </a:t>
            </a:r>
            <a:r>
              <a:rPr sz="1800" spc="-5" dirty="0">
                <a:solidFill>
                  <a:srgbClr val="FFFFFF"/>
                </a:solidFill>
                <a:latin typeface="Calibri"/>
                <a:cs typeface="Calibri"/>
              </a:rPr>
              <a:t>can</a:t>
            </a:r>
            <a:r>
              <a:rPr sz="1800" spc="15" dirty="0">
                <a:solidFill>
                  <a:srgbClr val="FFFFFF"/>
                </a:solidFill>
                <a:latin typeface="Calibri"/>
                <a:cs typeface="Calibri"/>
              </a:rPr>
              <a:t> </a:t>
            </a:r>
            <a:r>
              <a:rPr sz="1800" dirty="0">
                <a:solidFill>
                  <a:srgbClr val="FFFFFF"/>
                </a:solidFill>
                <a:latin typeface="Calibri"/>
                <a:cs typeface="Calibri"/>
              </a:rPr>
              <a:t>use</a:t>
            </a:r>
            <a:r>
              <a:rPr sz="1800" spc="1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10" dirty="0">
                <a:solidFill>
                  <a:srgbClr val="FFFFFF"/>
                </a:solidFill>
                <a:latin typeface="Calibri"/>
                <a:cs typeface="Calibri"/>
              </a:rPr>
              <a:t>configure</a:t>
            </a:r>
            <a:r>
              <a:rPr sz="1800" spc="15" dirty="0">
                <a:solidFill>
                  <a:srgbClr val="FFFFFF"/>
                </a:solidFill>
                <a:latin typeface="Calibri"/>
                <a:cs typeface="Calibri"/>
              </a:rPr>
              <a:t> </a:t>
            </a:r>
            <a:r>
              <a:rPr sz="1800" dirty="0">
                <a:solidFill>
                  <a:srgbClr val="FFFFFF"/>
                </a:solidFill>
                <a:latin typeface="Calibri"/>
                <a:cs typeface="Calibri"/>
              </a:rPr>
              <a:t>or</a:t>
            </a:r>
            <a:r>
              <a:rPr sz="1800" spc="5" dirty="0">
                <a:solidFill>
                  <a:srgbClr val="FFFFFF"/>
                </a:solidFill>
                <a:latin typeface="Calibri"/>
                <a:cs typeface="Calibri"/>
              </a:rPr>
              <a:t> </a:t>
            </a:r>
            <a:r>
              <a:rPr sz="1800" spc="-5" dirty="0">
                <a:solidFill>
                  <a:srgbClr val="FFFFFF"/>
                </a:solidFill>
                <a:latin typeface="Calibri"/>
                <a:cs typeface="Calibri"/>
              </a:rPr>
              <a:t>manage</a:t>
            </a:r>
            <a:r>
              <a:rPr sz="1800" spc="15" dirty="0">
                <a:solidFill>
                  <a:srgbClr val="FFFFFF"/>
                </a:solidFill>
                <a:latin typeface="Calibri"/>
                <a:cs typeface="Calibri"/>
              </a:rPr>
              <a:t> </a:t>
            </a:r>
            <a:r>
              <a:rPr sz="1800" dirty="0">
                <a:solidFill>
                  <a:srgbClr val="FFFFFF"/>
                </a:solidFill>
                <a:latin typeface="Calibri"/>
                <a:cs typeface="Calibri"/>
              </a:rPr>
              <a:t>the </a:t>
            </a:r>
            <a:r>
              <a:rPr sz="1800" spc="-390" dirty="0">
                <a:solidFill>
                  <a:srgbClr val="FFFFFF"/>
                </a:solidFill>
                <a:latin typeface="Calibri"/>
                <a:cs typeface="Calibri"/>
              </a:rPr>
              <a:t> </a:t>
            </a:r>
            <a:r>
              <a:rPr sz="1800" dirty="0">
                <a:solidFill>
                  <a:srgbClr val="FFFFFF"/>
                </a:solidFill>
                <a:latin typeface="Calibri"/>
                <a:cs typeface="Calibri"/>
              </a:rPr>
              <a:t>running </a:t>
            </a:r>
            <a:r>
              <a:rPr sz="1800" spc="-10" dirty="0">
                <a:solidFill>
                  <a:srgbClr val="FFFFFF"/>
                </a:solidFill>
                <a:latin typeface="Calibri"/>
                <a:cs typeface="Calibri"/>
              </a:rPr>
              <a:t>instance</a:t>
            </a:r>
            <a:endParaRPr sz="1800" dirty="0">
              <a:latin typeface="Calibri"/>
              <a:cs typeface="Calibri"/>
            </a:endParaRPr>
          </a:p>
          <a:p>
            <a:pPr marL="298450" indent="-285750">
              <a:lnSpc>
                <a:spcPct val="100000"/>
              </a:lnSpc>
              <a:spcBef>
                <a:spcPts val="740"/>
              </a:spcBef>
              <a:buFont typeface="Wingdings"/>
              <a:buChar char=""/>
              <a:tabLst>
                <a:tab pos="298450" algn="l"/>
              </a:tabLst>
            </a:pPr>
            <a:r>
              <a:rPr sz="1800" spc="-10" dirty="0">
                <a:solidFill>
                  <a:srgbClr val="FFFFFF"/>
                </a:solidFill>
                <a:latin typeface="Calibri"/>
                <a:cs typeface="Calibri"/>
              </a:rPr>
              <a:t>Instance</a:t>
            </a:r>
            <a:r>
              <a:rPr sz="1800" spc="15" dirty="0">
                <a:solidFill>
                  <a:srgbClr val="FFFFFF"/>
                </a:solidFill>
                <a:latin typeface="Calibri"/>
                <a:cs typeface="Calibri"/>
              </a:rPr>
              <a:t> </a:t>
            </a:r>
            <a:r>
              <a:rPr sz="1800" spc="-15" dirty="0">
                <a:solidFill>
                  <a:srgbClr val="FFFFFF"/>
                </a:solidFill>
                <a:latin typeface="Calibri"/>
                <a:cs typeface="Calibri"/>
              </a:rPr>
              <a:t>metadata</a:t>
            </a:r>
            <a:r>
              <a:rPr sz="1800" spc="15" dirty="0">
                <a:solidFill>
                  <a:srgbClr val="FFFFFF"/>
                </a:solidFill>
                <a:latin typeface="Calibri"/>
                <a:cs typeface="Calibri"/>
              </a:rPr>
              <a:t> </a:t>
            </a:r>
            <a:r>
              <a:rPr sz="1800" spc="-5" dirty="0">
                <a:solidFill>
                  <a:srgbClr val="FFFFFF"/>
                </a:solidFill>
                <a:latin typeface="Calibri"/>
                <a:cs typeface="Calibri"/>
              </a:rPr>
              <a:t>is</a:t>
            </a:r>
            <a:r>
              <a:rPr sz="1800" spc="10" dirty="0">
                <a:solidFill>
                  <a:srgbClr val="FFFFFF"/>
                </a:solidFill>
                <a:latin typeface="Calibri"/>
                <a:cs typeface="Calibri"/>
              </a:rPr>
              <a:t> </a:t>
            </a:r>
            <a:r>
              <a:rPr sz="1800" spc="-10" dirty="0">
                <a:solidFill>
                  <a:srgbClr val="FFFFFF"/>
                </a:solidFill>
                <a:latin typeface="Calibri"/>
                <a:cs typeface="Calibri"/>
              </a:rPr>
              <a:t>available</a:t>
            </a:r>
            <a:r>
              <a:rPr sz="1800" spc="15" dirty="0">
                <a:solidFill>
                  <a:srgbClr val="FFFFFF"/>
                </a:solidFill>
                <a:latin typeface="Calibri"/>
                <a:cs typeface="Calibri"/>
              </a:rPr>
              <a:t> </a:t>
            </a:r>
            <a:r>
              <a:rPr sz="1800" spc="-10" dirty="0">
                <a:solidFill>
                  <a:srgbClr val="FFFFFF"/>
                </a:solidFill>
                <a:latin typeface="Calibri"/>
                <a:cs typeface="Calibri"/>
              </a:rPr>
              <a:t>at</a:t>
            </a:r>
            <a:r>
              <a:rPr sz="1800" spc="10" dirty="0">
                <a:solidFill>
                  <a:srgbClr val="FFFFFF"/>
                </a:solidFill>
                <a:latin typeface="Calibri"/>
                <a:cs typeface="Calibri"/>
              </a:rPr>
              <a:t> </a:t>
            </a:r>
            <a:r>
              <a:rPr sz="1800" spc="-10" dirty="0">
                <a:solidFill>
                  <a:schemeClr val="bg1"/>
                </a:solidFill>
                <a:latin typeface="Calibri"/>
                <a:cs typeface="Calibri"/>
                <a:hlinkClick r:id="rId2"/>
              </a:rPr>
              <a:t>http://169.254.169.254/latest/meta-data</a:t>
            </a:r>
            <a:endParaRPr sz="1800" dirty="0">
              <a:solidFill>
                <a:schemeClr val="bg1"/>
              </a:solidFill>
              <a:latin typeface="Calibri"/>
              <a:cs typeface="Calibri"/>
            </a:endParaRPr>
          </a:p>
          <a:p>
            <a:pPr marL="298450" marR="5080" indent="-285750">
              <a:lnSpc>
                <a:spcPct val="148100"/>
              </a:lnSpc>
              <a:spcBef>
                <a:spcPts val="100"/>
              </a:spcBef>
              <a:buFont typeface="Wingdings"/>
              <a:buChar char=""/>
              <a:tabLst>
                <a:tab pos="298450" algn="l"/>
              </a:tabLst>
            </a:pPr>
            <a:r>
              <a:rPr sz="1800"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Instance</a:t>
            </a:r>
            <a:r>
              <a:rPr sz="1800" spc="15" dirty="0">
                <a:solidFill>
                  <a:srgbClr val="FFFFFF"/>
                </a:solidFill>
                <a:latin typeface="Calibri"/>
                <a:cs typeface="Calibri"/>
              </a:rPr>
              <a:t> </a:t>
            </a:r>
            <a:r>
              <a:rPr sz="1800" spc="-15" dirty="0">
                <a:solidFill>
                  <a:srgbClr val="FFFFFF"/>
                </a:solidFill>
                <a:latin typeface="Calibri"/>
                <a:cs typeface="Calibri"/>
              </a:rPr>
              <a:t>Metadata</a:t>
            </a:r>
            <a:r>
              <a:rPr sz="1800" spc="10" dirty="0">
                <a:solidFill>
                  <a:srgbClr val="FFFFFF"/>
                </a:solidFill>
                <a:latin typeface="Calibri"/>
                <a:cs typeface="Calibri"/>
              </a:rPr>
              <a:t> </a:t>
            </a:r>
            <a:r>
              <a:rPr sz="1800" dirty="0">
                <a:solidFill>
                  <a:srgbClr val="FFFFFF"/>
                </a:solidFill>
                <a:latin typeface="Calibri"/>
                <a:cs typeface="Calibri"/>
              </a:rPr>
              <a:t>Query</a:t>
            </a:r>
            <a:r>
              <a:rPr sz="1800" spc="5" dirty="0">
                <a:solidFill>
                  <a:srgbClr val="FFFFFF"/>
                </a:solidFill>
                <a:latin typeface="Calibri"/>
                <a:cs typeface="Calibri"/>
              </a:rPr>
              <a:t> </a:t>
            </a:r>
            <a:r>
              <a:rPr sz="1800" spc="-10" dirty="0">
                <a:solidFill>
                  <a:srgbClr val="FFFFFF"/>
                </a:solidFill>
                <a:latin typeface="Calibri"/>
                <a:cs typeface="Calibri"/>
              </a:rPr>
              <a:t>tool</a:t>
            </a:r>
            <a:r>
              <a:rPr sz="1800" spc="5" dirty="0">
                <a:solidFill>
                  <a:srgbClr val="FFFFFF"/>
                </a:solidFill>
                <a:latin typeface="Calibri"/>
                <a:cs typeface="Calibri"/>
              </a:rPr>
              <a:t> </a:t>
            </a:r>
            <a:r>
              <a:rPr sz="1800" spc="-5" dirty="0">
                <a:solidFill>
                  <a:srgbClr val="FFFFFF"/>
                </a:solidFill>
                <a:latin typeface="Calibri"/>
                <a:cs typeface="Calibri"/>
              </a:rPr>
              <a:t>allows</a:t>
            </a:r>
            <a:r>
              <a:rPr sz="1800" spc="5" dirty="0">
                <a:solidFill>
                  <a:srgbClr val="FFFFFF"/>
                </a:solidFill>
                <a:latin typeface="Calibri"/>
                <a:cs typeface="Calibri"/>
              </a:rPr>
              <a:t> </a:t>
            </a:r>
            <a:r>
              <a:rPr sz="1800" spc="-10" dirty="0">
                <a:solidFill>
                  <a:srgbClr val="FFFFFF"/>
                </a:solidFill>
                <a:latin typeface="Calibri"/>
                <a:cs typeface="Calibri"/>
              </a:rPr>
              <a:t>you</a:t>
            </a:r>
            <a:r>
              <a:rPr sz="1800" spc="1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dirty="0">
                <a:solidFill>
                  <a:srgbClr val="FFFFFF"/>
                </a:solidFill>
                <a:latin typeface="Calibri"/>
                <a:cs typeface="Calibri"/>
              </a:rPr>
              <a:t>query</a:t>
            </a:r>
            <a:r>
              <a:rPr sz="1800" spc="5" dirty="0">
                <a:solidFill>
                  <a:srgbClr val="FFFFFF"/>
                </a:solidFill>
                <a:latin typeface="Calibri"/>
                <a:cs typeface="Calibri"/>
              </a:rPr>
              <a:t> </a:t>
            </a:r>
            <a:r>
              <a:rPr sz="1800"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instance</a:t>
            </a:r>
            <a:r>
              <a:rPr sz="1800" spc="10" dirty="0">
                <a:solidFill>
                  <a:srgbClr val="FFFFFF"/>
                </a:solidFill>
                <a:latin typeface="Calibri"/>
                <a:cs typeface="Calibri"/>
              </a:rPr>
              <a:t> </a:t>
            </a:r>
            <a:r>
              <a:rPr sz="1800" spc="-10" dirty="0">
                <a:solidFill>
                  <a:srgbClr val="FFFFFF"/>
                </a:solidFill>
                <a:latin typeface="Calibri"/>
                <a:cs typeface="Calibri"/>
              </a:rPr>
              <a:t>metadata</a:t>
            </a:r>
            <a:r>
              <a:rPr sz="1800" spc="10" dirty="0">
                <a:solidFill>
                  <a:srgbClr val="FFFFFF"/>
                </a:solidFill>
                <a:latin typeface="Calibri"/>
                <a:cs typeface="Calibri"/>
              </a:rPr>
              <a:t> </a:t>
            </a:r>
            <a:r>
              <a:rPr sz="1800" dirty="0">
                <a:solidFill>
                  <a:srgbClr val="FFFFFF"/>
                </a:solidFill>
                <a:latin typeface="Calibri"/>
                <a:cs typeface="Calibri"/>
              </a:rPr>
              <a:t>without</a:t>
            </a:r>
            <a:r>
              <a:rPr sz="1800" spc="5" dirty="0">
                <a:solidFill>
                  <a:srgbClr val="FFFFFF"/>
                </a:solidFill>
                <a:latin typeface="Calibri"/>
                <a:cs typeface="Calibri"/>
              </a:rPr>
              <a:t> </a:t>
            </a:r>
            <a:r>
              <a:rPr sz="1800" spc="-10" dirty="0">
                <a:solidFill>
                  <a:srgbClr val="FFFFFF"/>
                </a:solidFill>
                <a:latin typeface="Calibri"/>
                <a:cs typeface="Calibri"/>
              </a:rPr>
              <a:t>having</a:t>
            </a:r>
            <a:r>
              <a:rPr sz="1800" spc="10" dirty="0">
                <a:solidFill>
                  <a:srgbClr val="FFFFFF"/>
                </a:solidFill>
                <a:latin typeface="Calibri"/>
                <a:cs typeface="Calibri"/>
              </a:rPr>
              <a:t> </a:t>
            </a:r>
            <a:r>
              <a:rPr sz="1800" spc="-15" dirty="0">
                <a:solidFill>
                  <a:srgbClr val="FFFFFF"/>
                </a:solidFill>
                <a:latin typeface="Calibri"/>
                <a:cs typeface="Calibri"/>
              </a:rPr>
              <a:t>to </a:t>
            </a:r>
            <a:r>
              <a:rPr sz="1800" spc="-390" dirty="0">
                <a:solidFill>
                  <a:srgbClr val="FFFFFF"/>
                </a:solidFill>
                <a:latin typeface="Calibri"/>
                <a:cs typeface="Calibri"/>
              </a:rPr>
              <a:t> </a:t>
            </a:r>
            <a:r>
              <a:rPr sz="1800" spc="-5" dirty="0">
                <a:solidFill>
                  <a:srgbClr val="FFFFFF"/>
                </a:solidFill>
                <a:latin typeface="Calibri"/>
                <a:cs typeface="Calibri"/>
              </a:rPr>
              <a:t>type</a:t>
            </a:r>
            <a:r>
              <a:rPr sz="1800" spc="5" dirty="0">
                <a:solidFill>
                  <a:srgbClr val="FFFFFF"/>
                </a:solidFill>
                <a:latin typeface="Calibri"/>
                <a:cs typeface="Calibri"/>
              </a:rPr>
              <a:t> </a:t>
            </a:r>
            <a:r>
              <a:rPr sz="1800" dirty="0">
                <a:solidFill>
                  <a:srgbClr val="FFFFFF"/>
                </a:solidFill>
                <a:latin typeface="Calibri"/>
                <a:cs typeface="Calibri"/>
              </a:rPr>
              <a:t>out the</a:t>
            </a:r>
            <a:r>
              <a:rPr sz="1800" spc="10" dirty="0">
                <a:solidFill>
                  <a:srgbClr val="FFFFFF"/>
                </a:solidFill>
                <a:latin typeface="Calibri"/>
                <a:cs typeface="Calibri"/>
              </a:rPr>
              <a:t> </a:t>
            </a:r>
            <a:r>
              <a:rPr sz="1800" dirty="0">
                <a:solidFill>
                  <a:srgbClr val="FFFFFF"/>
                </a:solidFill>
                <a:latin typeface="Calibri"/>
                <a:cs typeface="Calibri"/>
              </a:rPr>
              <a:t>full</a:t>
            </a:r>
            <a:r>
              <a:rPr sz="1800" spc="5" dirty="0">
                <a:solidFill>
                  <a:srgbClr val="FFFFFF"/>
                </a:solidFill>
                <a:latin typeface="Calibri"/>
                <a:cs typeface="Calibri"/>
              </a:rPr>
              <a:t> </a:t>
            </a:r>
            <a:r>
              <a:rPr sz="1800" spc="-5" dirty="0">
                <a:solidFill>
                  <a:srgbClr val="FFFFFF"/>
                </a:solidFill>
                <a:latin typeface="Calibri"/>
                <a:cs typeface="Calibri"/>
              </a:rPr>
              <a:t>URI</a:t>
            </a:r>
            <a:r>
              <a:rPr sz="1800" dirty="0">
                <a:solidFill>
                  <a:srgbClr val="FFFFFF"/>
                </a:solidFill>
                <a:latin typeface="Calibri"/>
                <a:cs typeface="Calibri"/>
              </a:rPr>
              <a:t> or </a:t>
            </a:r>
            <a:r>
              <a:rPr sz="1800" spc="-10" dirty="0">
                <a:solidFill>
                  <a:srgbClr val="FFFFFF"/>
                </a:solidFill>
                <a:latin typeface="Calibri"/>
                <a:cs typeface="Calibri"/>
              </a:rPr>
              <a:t>category</a:t>
            </a:r>
            <a:r>
              <a:rPr sz="1800" dirty="0">
                <a:solidFill>
                  <a:srgbClr val="FFFFFF"/>
                </a:solidFill>
                <a:latin typeface="Calibri"/>
                <a:cs typeface="Calibri"/>
              </a:rPr>
              <a:t> names</a:t>
            </a:r>
            <a:endParaRPr sz="1800" dirty="0">
              <a:latin typeface="Calibri"/>
              <a:cs typeface="Calibri"/>
            </a:endParaRPr>
          </a:p>
        </p:txBody>
      </p:sp>
      <p:sp>
        <p:nvSpPr>
          <p:cNvPr id="4" name="object 4"/>
          <p:cNvSpPr txBox="1"/>
          <p:nvPr/>
        </p:nvSpPr>
        <p:spPr>
          <a:xfrm>
            <a:off x="10378281" y="1587500"/>
            <a:ext cx="10725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75" dirty="0">
                <a:solidFill>
                  <a:srgbClr val="FFFFFF"/>
                </a:solidFill>
                <a:latin typeface="Arial"/>
                <a:cs typeface="Arial"/>
              </a:rPr>
              <a:t> </a:t>
            </a:r>
            <a:r>
              <a:rPr sz="1400" dirty="0">
                <a:solidFill>
                  <a:srgbClr val="FFFFFF"/>
                </a:solidFill>
                <a:latin typeface="Arial"/>
                <a:cs typeface="Arial"/>
              </a:rPr>
              <a:t>EC2</a:t>
            </a:r>
            <a:endParaRPr sz="1400">
              <a:latin typeface="Arial"/>
              <a:cs typeface="Arial"/>
            </a:endParaRPr>
          </a:p>
        </p:txBody>
      </p:sp>
      <p:pic>
        <p:nvPicPr>
          <p:cNvPr id="5" name="object 5"/>
          <p:cNvPicPr/>
          <p:nvPr/>
        </p:nvPicPr>
        <p:blipFill>
          <a:blip r:embed="rId3" cstate="print"/>
          <a:stretch>
            <a:fillRect/>
          </a:stretch>
        </p:blipFill>
        <p:spPr>
          <a:xfrm>
            <a:off x="10558464" y="758548"/>
            <a:ext cx="711200" cy="711200"/>
          </a:xfrm>
          <a:prstGeom prst="rect">
            <a:avLst/>
          </a:prstGeom>
        </p:spPr>
      </p:pic>
      <p:sp>
        <p:nvSpPr>
          <p:cNvPr id="6" name="TextBox 5"/>
          <p:cNvSpPr txBox="1"/>
          <p:nvPr/>
        </p:nvSpPr>
        <p:spPr>
          <a:xfrm>
            <a:off x="9564624" y="5413248"/>
            <a:ext cx="740664" cy="384048"/>
          </a:xfrm>
          <a:prstGeom prst="rect">
            <a:avLst/>
          </a:prstGeom>
          <a:solidFill>
            <a:schemeClr val="bg2"/>
          </a:solidFill>
        </p:spPr>
        <p:txBody>
          <a:bodyPr wrap="square" rtlCol="0">
            <a:spAutoFit/>
          </a:bodyPr>
          <a:lstStyle/>
          <a:p>
            <a:r>
              <a:rPr lang="en-US" b="1" dirty="0">
                <a:solidFill>
                  <a:srgbClr val="FF0000"/>
                </a:solidFill>
                <a:hlinkClick r:id="rId4"/>
              </a:rPr>
              <a:t>Link</a:t>
            </a:r>
            <a:endParaRPr lang="en-IN" b="1" dirty="0">
              <a:solidFill>
                <a:srgbClr val="FF0000"/>
              </a:solidFill>
            </a:endParaRPr>
          </a:p>
        </p:txBody>
      </p:sp>
    </p:spTree>
    <p:extLst>
      <p:ext uri="{BB962C8B-B14F-4D97-AF65-F5344CB8AC3E}">
        <p14:creationId xmlns:p14="http://schemas.microsoft.com/office/powerpoint/2010/main" val="827602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05079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chemeClr val="bg1"/>
                </a:solidFill>
                <a:latin typeface="Calibri"/>
                <a:cs typeface="Calibri"/>
              </a:rPr>
              <a:t>Section</a:t>
            </a:r>
            <a:r>
              <a:rPr sz="2400" b="0" spc="-10" dirty="0">
                <a:solidFill>
                  <a:schemeClr val="bg1"/>
                </a:solidFill>
                <a:latin typeface="Calibri"/>
                <a:cs typeface="Calibri"/>
              </a:rPr>
              <a:t> </a:t>
            </a:r>
            <a:r>
              <a:rPr sz="2400" b="0" spc="-5" dirty="0">
                <a:solidFill>
                  <a:schemeClr val="bg1"/>
                </a:solidFill>
                <a:latin typeface="Calibri"/>
                <a:cs typeface="Calibri"/>
              </a:rPr>
              <a:t>7:</a:t>
            </a:r>
            <a:r>
              <a:rPr sz="2400" b="0" spc="-15" dirty="0">
                <a:solidFill>
                  <a:schemeClr val="bg1"/>
                </a:solidFill>
                <a:latin typeface="Calibri"/>
                <a:cs typeface="Calibri"/>
              </a:rPr>
              <a:t> </a:t>
            </a:r>
            <a:r>
              <a:rPr sz="2400" b="0" spc="-5" dirty="0">
                <a:solidFill>
                  <a:schemeClr val="bg1"/>
                </a:solidFill>
                <a:latin typeface="Calibri"/>
                <a:cs typeface="Calibri"/>
              </a:rPr>
              <a:t>Object,</a:t>
            </a:r>
            <a:r>
              <a:rPr sz="2400" b="0" spc="-10" dirty="0">
                <a:solidFill>
                  <a:schemeClr val="bg1"/>
                </a:solidFill>
                <a:latin typeface="Calibri"/>
                <a:cs typeface="Calibri"/>
              </a:rPr>
              <a:t> </a:t>
            </a:r>
            <a:r>
              <a:rPr sz="2400" b="0" spc="-5" dirty="0">
                <a:solidFill>
                  <a:schemeClr val="bg1"/>
                </a:solidFill>
                <a:latin typeface="Calibri"/>
                <a:cs typeface="Calibri"/>
              </a:rPr>
              <a:t>Block,</a:t>
            </a:r>
            <a:r>
              <a:rPr sz="2400" b="0" spc="-10" dirty="0">
                <a:solidFill>
                  <a:schemeClr val="bg1"/>
                </a:solidFill>
                <a:latin typeface="Calibri"/>
                <a:cs typeface="Calibri"/>
              </a:rPr>
              <a:t> </a:t>
            </a:r>
            <a:r>
              <a:rPr sz="2400" b="0" dirty="0">
                <a:solidFill>
                  <a:schemeClr val="bg1"/>
                </a:solidFill>
                <a:latin typeface="Calibri"/>
                <a:cs typeface="Calibri"/>
              </a:rPr>
              <a:t>and</a:t>
            </a:r>
            <a:r>
              <a:rPr sz="2400" b="0" spc="-5" dirty="0">
                <a:solidFill>
                  <a:schemeClr val="bg1"/>
                </a:solidFill>
                <a:latin typeface="Calibri"/>
                <a:cs typeface="Calibri"/>
              </a:rPr>
              <a:t> File </a:t>
            </a:r>
            <a:r>
              <a:rPr sz="2400" b="0" spc="-20" dirty="0">
                <a:solidFill>
                  <a:schemeClr val="bg1"/>
                </a:solidFill>
                <a:latin typeface="Calibri"/>
                <a:cs typeface="Calibri"/>
              </a:rPr>
              <a:t>Storage</a:t>
            </a:r>
            <a:endParaRPr sz="2400">
              <a:solidFill>
                <a:schemeClr val="bg1"/>
              </a:solidFill>
              <a:latin typeface="Calibri"/>
              <a:cs typeface="Calibri"/>
            </a:endParaRPr>
          </a:p>
        </p:txBody>
      </p:sp>
      <p:pic>
        <p:nvPicPr>
          <p:cNvPr id="3" name="object 3"/>
          <p:cNvPicPr/>
          <p:nvPr/>
        </p:nvPicPr>
        <p:blipFill>
          <a:blip r:embed="rId2" cstate="print"/>
          <a:stretch>
            <a:fillRect/>
          </a:stretch>
        </p:blipFill>
        <p:spPr>
          <a:xfrm>
            <a:off x="1985200" y="1046318"/>
            <a:ext cx="522283" cy="522283"/>
          </a:xfrm>
          <a:prstGeom prst="rect">
            <a:avLst/>
          </a:prstGeom>
          <a:ln>
            <a:solidFill>
              <a:schemeClr val="bg1"/>
            </a:solidFill>
          </a:ln>
        </p:spPr>
      </p:pic>
      <p:sp>
        <p:nvSpPr>
          <p:cNvPr id="4" name="object 4"/>
          <p:cNvSpPr/>
          <p:nvPr/>
        </p:nvSpPr>
        <p:spPr>
          <a:xfrm>
            <a:off x="2197823" y="4555364"/>
            <a:ext cx="103505" cy="534670"/>
          </a:xfrm>
          <a:custGeom>
            <a:avLst/>
            <a:gdLst/>
            <a:ahLst/>
            <a:cxnLst/>
            <a:rect l="l" t="t" r="r" b="b"/>
            <a:pathLst>
              <a:path w="103505" h="534670">
                <a:moveTo>
                  <a:pt x="51789" y="19286"/>
                </a:moveTo>
                <a:lnTo>
                  <a:pt x="45392" y="26503"/>
                </a:lnTo>
                <a:lnTo>
                  <a:pt x="42167" y="534165"/>
                </a:lnTo>
                <a:lnTo>
                  <a:pt x="54867" y="534245"/>
                </a:lnTo>
                <a:lnTo>
                  <a:pt x="57902" y="56573"/>
                </a:lnTo>
                <a:lnTo>
                  <a:pt x="58024" y="26503"/>
                </a:lnTo>
                <a:lnTo>
                  <a:pt x="51789" y="19286"/>
                </a:lnTo>
                <a:close/>
              </a:path>
              <a:path w="103505" h="534670">
                <a:moveTo>
                  <a:pt x="60205" y="9599"/>
                </a:moveTo>
                <a:lnTo>
                  <a:pt x="45500" y="9599"/>
                </a:lnTo>
                <a:lnTo>
                  <a:pt x="58200" y="9679"/>
                </a:lnTo>
                <a:lnTo>
                  <a:pt x="58092" y="26582"/>
                </a:lnTo>
                <a:lnTo>
                  <a:pt x="93464" y="67529"/>
                </a:lnTo>
                <a:lnTo>
                  <a:pt x="97473" y="67823"/>
                </a:lnTo>
                <a:lnTo>
                  <a:pt x="102782" y="63237"/>
                </a:lnTo>
                <a:lnTo>
                  <a:pt x="103074" y="59227"/>
                </a:lnTo>
                <a:lnTo>
                  <a:pt x="60205" y="9599"/>
                </a:lnTo>
                <a:close/>
              </a:path>
              <a:path w="103505" h="534670">
                <a:moveTo>
                  <a:pt x="51912" y="0"/>
                </a:moveTo>
                <a:lnTo>
                  <a:pt x="0" y="58572"/>
                </a:lnTo>
                <a:lnTo>
                  <a:pt x="242" y="62585"/>
                </a:lnTo>
                <a:lnTo>
                  <a:pt x="5491" y="67238"/>
                </a:lnTo>
                <a:lnTo>
                  <a:pt x="9504" y="66996"/>
                </a:lnTo>
                <a:lnTo>
                  <a:pt x="45322" y="26582"/>
                </a:lnTo>
                <a:lnTo>
                  <a:pt x="45438" y="19286"/>
                </a:lnTo>
                <a:lnTo>
                  <a:pt x="45500" y="9599"/>
                </a:lnTo>
                <a:lnTo>
                  <a:pt x="60205" y="9599"/>
                </a:lnTo>
                <a:lnTo>
                  <a:pt x="51912" y="0"/>
                </a:lnTo>
                <a:close/>
              </a:path>
              <a:path w="103505" h="534670">
                <a:moveTo>
                  <a:pt x="58174" y="13794"/>
                </a:moveTo>
                <a:lnTo>
                  <a:pt x="47045" y="13794"/>
                </a:lnTo>
                <a:lnTo>
                  <a:pt x="56602" y="13855"/>
                </a:lnTo>
                <a:lnTo>
                  <a:pt x="51789" y="19286"/>
                </a:lnTo>
                <a:lnTo>
                  <a:pt x="58092" y="26582"/>
                </a:lnTo>
                <a:lnTo>
                  <a:pt x="58174" y="13794"/>
                </a:lnTo>
                <a:close/>
              </a:path>
              <a:path w="103505" h="534670">
                <a:moveTo>
                  <a:pt x="45500" y="9599"/>
                </a:moveTo>
                <a:lnTo>
                  <a:pt x="45392" y="26503"/>
                </a:lnTo>
                <a:lnTo>
                  <a:pt x="51789" y="19286"/>
                </a:lnTo>
                <a:lnTo>
                  <a:pt x="47045" y="13794"/>
                </a:lnTo>
                <a:lnTo>
                  <a:pt x="58174" y="13794"/>
                </a:lnTo>
                <a:lnTo>
                  <a:pt x="58200" y="9679"/>
                </a:lnTo>
                <a:lnTo>
                  <a:pt x="45500" y="9599"/>
                </a:lnTo>
                <a:close/>
              </a:path>
              <a:path w="103505" h="534670">
                <a:moveTo>
                  <a:pt x="47045" y="13794"/>
                </a:moveTo>
                <a:lnTo>
                  <a:pt x="51789" y="19286"/>
                </a:lnTo>
                <a:lnTo>
                  <a:pt x="56602" y="13855"/>
                </a:lnTo>
                <a:lnTo>
                  <a:pt x="47045" y="13794"/>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pic>
        <p:nvPicPr>
          <p:cNvPr id="5" name="object 5"/>
          <p:cNvPicPr/>
          <p:nvPr/>
        </p:nvPicPr>
        <p:blipFill>
          <a:blip r:embed="rId3" cstate="print"/>
          <a:stretch>
            <a:fillRect/>
          </a:stretch>
        </p:blipFill>
        <p:spPr>
          <a:xfrm>
            <a:off x="2024514" y="5209696"/>
            <a:ext cx="469900" cy="469899"/>
          </a:xfrm>
          <a:prstGeom prst="rect">
            <a:avLst/>
          </a:prstGeom>
          <a:ln>
            <a:solidFill>
              <a:schemeClr val="bg1"/>
            </a:solidFill>
          </a:ln>
        </p:spPr>
      </p:pic>
      <p:sp>
        <p:nvSpPr>
          <p:cNvPr id="6" name="object 6"/>
          <p:cNvSpPr txBox="1"/>
          <p:nvPr/>
        </p:nvSpPr>
        <p:spPr>
          <a:xfrm>
            <a:off x="1674644" y="5702300"/>
            <a:ext cx="1129665"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Internet</a:t>
            </a:r>
            <a:r>
              <a:rPr sz="1400" spc="-65" dirty="0">
                <a:solidFill>
                  <a:schemeClr val="bg1"/>
                </a:solidFill>
                <a:latin typeface="Arial"/>
                <a:cs typeface="Arial"/>
              </a:rPr>
              <a:t> </a:t>
            </a:r>
            <a:r>
              <a:rPr sz="1400" spc="-5" dirty="0">
                <a:solidFill>
                  <a:schemeClr val="bg1"/>
                </a:solidFill>
                <a:latin typeface="Arial"/>
                <a:cs typeface="Arial"/>
              </a:rPr>
              <a:t>Client</a:t>
            </a:r>
            <a:endParaRPr sz="1400">
              <a:solidFill>
                <a:schemeClr val="bg1"/>
              </a:solidFill>
              <a:latin typeface="Arial"/>
              <a:cs typeface="Arial"/>
            </a:endParaRPr>
          </a:p>
        </p:txBody>
      </p:sp>
      <p:sp>
        <p:nvSpPr>
          <p:cNvPr id="7" name="object 7"/>
          <p:cNvSpPr/>
          <p:nvPr/>
        </p:nvSpPr>
        <p:spPr>
          <a:xfrm>
            <a:off x="2206919" y="2292201"/>
            <a:ext cx="103505" cy="1336675"/>
          </a:xfrm>
          <a:custGeom>
            <a:avLst/>
            <a:gdLst/>
            <a:ahLst/>
            <a:cxnLst/>
            <a:rect l="l" t="t" r="r" b="b"/>
            <a:pathLst>
              <a:path w="103505" h="1336675">
                <a:moveTo>
                  <a:pt x="51537" y="19285"/>
                </a:moveTo>
                <a:lnTo>
                  <a:pt x="45188" y="26542"/>
                </a:lnTo>
                <a:lnTo>
                  <a:pt x="45187" y="1336509"/>
                </a:lnTo>
                <a:lnTo>
                  <a:pt x="57887" y="1336509"/>
                </a:lnTo>
                <a:lnTo>
                  <a:pt x="57887" y="26542"/>
                </a:lnTo>
                <a:lnTo>
                  <a:pt x="51537" y="19285"/>
                </a:lnTo>
                <a:close/>
              </a:path>
              <a:path w="103505" h="1336675">
                <a:moveTo>
                  <a:pt x="51537" y="0"/>
                </a:moveTo>
                <a:lnTo>
                  <a:pt x="0" y="58900"/>
                </a:lnTo>
                <a:lnTo>
                  <a:pt x="267" y="62911"/>
                </a:lnTo>
                <a:lnTo>
                  <a:pt x="5546" y="67530"/>
                </a:lnTo>
                <a:lnTo>
                  <a:pt x="9558" y="67263"/>
                </a:lnTo>
                <a:lnTo>
                  <a:pt x="45187" y="26542"/>
                </a:lnTo>
                <a:lnTo>
                  <a:pt x="45187" y="9644"/>
                </a:lnTo>
                <a:lnTo>
                  <a:pt x="59976" y="9644"/>
                </a:lnTo>
                <a:lnTo>
                  <a:pt x="51537" y="0"/>
                </a:lnTo>
                <a:close/>
              </a:path>
              <a:path w="103505" h="1336675">
                <a:moveTo>
                  <a:pt x="59976" y="9644"/>
                </a:moveTo>
                <a:lnTo>
                  <a:pt x="57887" y="9644"/>
                </a:lnTo>
                <a:lnTo>
                  <a:pt x="57888" y="26542"/>
                </a:lnTo>
                <a:lnTo>
                  <a:pt x="93518" y="67263"/>
                </a:lnTo>
                <a:lnTo>
                  <a:pt x="97530" y="67530"/>
                </a:lnTo>
                <a:lnTo>
                  <a:pt x="102809" y="62911"/>
                </a:lnTo>
                <a:lnTo>
                  <a:pt x="103077" y="58900"/>
                </a:lnTo>
                <a:lnTo>
                  <a:pt x="59976" y="9644"/>
                </a:lnTo>
                <a:close/>
              </a:path>
              <a:path w="103505" h="1336675">
                <a:moveTo>
                  <a:pt x="57887" y="9644"/>
                </a:moveTo>
                <a:lnTo>
                  <a:pt x="45187" y="9644"/>
                </a:lnTo>
                <a:lnTo>
                  <a:pt x="45187" y="26542"/>
                </a:lnTo>
                <a:lnTo>
                  <a:pt x="51537" y="19285"/>
                </a:lnTo>
                <a:lnTo>
                  <a:pt x="46758" y="13823"/>
                </a:lnTo>
                <a:lnTo>
                  <a:pt x="57887" y="13823"/>
                </a:lnTo>
                <a:lnTo>
                  <a:pt x="57887" y="9644"/>
                </a:lnTo>
                <a:close/>
              </a:path>
              <a:path w="103505" h="1336675">
                <a:moveTo>
                  <a:pt x="57887" y="13823"/>
                </a:moveTo>
                <a:lnTo>
                  <a:pt x="56316" y="13823"/>
                </a:lnTo>
                <a:lnTo>
                  <a:pt x="51537" y="19285"/>
                </a:lnTo>
                <a:lnTo>
                  <a:pt x="57887" y="26542"/>
                </a:lnTo>
                <a:lnTo>
                  <a:pt x="57887" y="13823"/>
                </a:lnTo>
                <a:close/>
              </a:path>
              <a:path w="103505" h="1336675">
                <a:moveTo>
                  <a:pt x="56316" y="13823"/>
                </a:moveTo>
                <a:lnTo>
                  <a:pt x="46758" y="13823"/>
                </a:lnTo>
                <a:lnTo>
                  <a:pt x="51537" y="19285"/>
                </a:lnTo>
                <a:lnTo>
                  <a:pt x="56316" y="13823"/>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sp>
        <p:nvSpPr>
          <p:cNvPr id="8" name="object 8"/>
          <p:cNvSpPr txBox="1"/>
          <p:nvPr/>
        </p:nvSpPr>
        <p:spPr>
          <a:xfrm>
            <a:off x="1992378" y="4216400"/>
            <a:ext cx="538480"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Ob</a:t>
            </a:r>
            <a:r>
              <a:rPr sz="1400" dirty="0">
                <a:solidFill>
                  <a:schemeClr val="bg1"/>
                </a:solidFill>
                <a:latin typeface="Arial"/>
                <a:cs typeface="Arial"/>
              </a:rPr>
              <a:t>j</a:t>
            </a:r>
            <a:r>
              <a:rPr sz="1400" spc="-5" dirty="0">
                <a:solidFill>
                  <a:schemeClr val="bg1"/>
                </a:solidFill>
                <a:latin typeface="Arial"/>
                <a:cs typeface="Arial"/>
              </a:rPr>
              <a:t>e</a:t>
            </a:r>
            <a:r>
              <a:rPr sz="1400" dirty="0">
                <a:solidFill>
                  <a:schemeClr val="bg1"/>
                </a:solidFill>
                <a:latin typeface="Arial"/>
                <a:cs typeface="Arial"/>
              </a:rPr>
              <a:t>ct</a:t>
            </a:r>
            <a:endParaRPr sz="1400">
              <a:solidFill>
                <a:schemeClr val="bg1"/>
              </a:solidFill>
              <a:latin typeface="Arial"/>
              <a:cs typeface="Arial"/>
            </a:endParaRPr>
          </a:p>
        </p:txBody>
      </p:sp>
      <p:pic>
        <p:nvPicPr>
          <p:cNvPr id="9" name="object 9"/>
          <p:cNvPicPr/>
          <p:nvPr/>
        </p:nvPicPr>
        <p:blipFill>
          <a:blip r:embed="rId4" cstate="print"/>
          <a:stretch>
            <a:fillRect/>
          </a:stretch>
        </p:blipFill>
        <p:spPr>
          <a:xfrm>
            <a:off x="2024514" y="3697959"/>
            <a:ext cx="469900" cy="469900"/>
          </a:xfrm>
          <a:prstGeom prst="rect">
            <a:avLst/>
          </a:prstGeom>
          <a:ln>
            <a:solidFill>
              <a:schemeClr val="bg1"/>
            </a:solidFill>
          </a:ln>
        </p:spPr>
      </p:pic>
      <p:sp>
        <p:nvSpPr>
          <p:cNvPr id="10" name="object 10"/>
          <p:cNvSpPr txBox="1"/>
          <p:nvPr/>
        </p:nvSpPr>
        <p:spPr>
          <a:xfrm>
            <a:off x="298017" y="2933700"/>
            <a:ext cx="1764030" cy="386080"/>
          </a:xfrm>
          <a:prstGeom prst="rect">
            <a:avLst/>
          </a:prstGeom>
          <a:ln>
            <a:solidFill>
              <a:schemeClr val="bg1"/>
            </a:solidFill>
          </a:ln>
        </p:spPr>
        <p:txBody>
          <a:bodyPr vert="horz" wrap="square" lIns="0" tIns="22860" rIns="0" bIns="0" rtlCol="0">
            <a:spAutoFit/>
          </a:bodyPr>
          <a:lstStyle/>
          <a:p>
            <a:pPr marL="12700" marR="5080">
              <a:lnSpc>
                <a:spcPts val="1400"/>
              </a:lnSpc>
              <a:spcBef>
                <a:spcPts val="180"/>
              </a:spcBef>
            </a:pPr>
            <a:r>
              <a:rPr sz="1200" spc="-5" dirty="0">
                <a:solidFill>
                  <a:schemeClr val="bg1"/>
                </a:solidFill>
                <a:latin typeface="Arial"/>
                <a:cs typeface="Arial"/>
              </a:rPr>
              <a:t>RES</a:t>
            </a:r>
            <a:r>
              <a:rPr sz="1200" dirty="0">
                <a:solidFill>
                  <a:schemeClr val="bg1"/>
                </a:solidFill>
                <a:latin typeface="Arial"/>
                <a:cs typeface="Arial"/>
              </a:rPr>
              <a:t>T</a:t>
            </a:r>
            <a:r>
              <a:rPr sz="1200" spc="-80" dirty="0">
                <a:solidFill>
                  <a:schemeClr val="bg1"/>
                </a:solidFill>
                <a:latin typeface="Arial"/>
                <a:cs typeface="Arial"/>
              </a:rPr>
              <a:t> </a:t>
            </a:r>
            <a:r>
              <a:rPr sz="1200" spc="-5" dirty="0">
                <a:solidFill>
                  <a:schemeClr val="bg1"/>
                </a:solidFill>
                <a:latin typeface="Arial"/>
                <a:cs typeface="Arial"/>
              </a:rPr>
              <a:t>AP</a:t>
            </a:r>
            <a:r>
              <a:rPr sz="1200" dirty="0">
                <a:solidFill>
                  <a:schemeClr val="bg1"/>
                </a:solidFill>
                <a:latin typeface="Arial"/>
                <a:cs typeface="Arial"/>
              </a:rPr>
              <a:t>I:</a:t>
            </a:r>
            <a:r>
              <a:rPr sz="1200" spc="5" dirty="0">
                <a:solidFill>
                  <a:schemeClr val="bg1"/>
                </a:solidFill>
                <a:latin typeface="Arial"/>
                <a:cs typeface="Arial"/>
              </a:rPr>
              <a:t> </a:t>
            </a:r>
            <a:r>
              <a:rPr sz="1200" dirty="0">
                <a:solidFill>
                  <a:schemeClr val="bg1"/>
                </a:solidFill>
                <a:latin typeface="Arial"/>
                <a:cs typeface="Arial"/>
              </a:rPr>
              <a:t>G</a:t>
            </a:r>
            <a:r>
              <a:rPr sz="1200" spc="-5" dirty="0">
                <a:solidFill>
                  <a:schemeClr val="bg1"/>
                </a:solidFill>
                <a:latin typeface="Arial"/>
                <a:cs typeface="Arial"/>
              </a:rPr>
              <a:t>E</a:t>
            </a:r>
            <a:r>
              <a:rPr sz="1200" spc="-130" dirty="0">
                <a:solidFill>
                  <a:schemeClr val="bg1"/>
                </a:solidFill>
                <a:latin typeface="Arial"/>
                <a:cs typeface="Arial"/>
              </a:rPr>
              <a:t>T</a:t>
            </a:r>
            <a:r>
              <a:rPr sz="1200" dirty="0">
                <a:solidFill>
                  <a:schemeClr val="bg1"/>
                </a:solidFill>
                <a:latin typeface="Arial"/>
                <a:cs typeface="Arial"/>
              </a:rPr>
              <a:t>,</a:t>
            </a:r>
            <a:r>
              <a:rPr sz="1200" spc="5" dirty="0">
                <a:solidFill>
                  <a:schemeClr val="bg1"/>
                </a:solidFill>
                <a:latin typeface="Arial"/>
                <a:cs typeface="Arial"/>
              </a:rPr>
              <a:t> </a:t>
            </a:r>
            <a:r>
              <a:rPr sz="1200" spc="-5" dirty="0">
                <a:solidFill>
                  <a:schemeClr val="bg1"/>
                </a:solidFill>
                <a:latin typeface="Arial"/>
                <a:cs typeface="Arial"/>
              </a:rPr>
              <a:t>PU</a:t>
            </a:r>
            <a:r>
              <a:rPr sz="1200" spc="-130" dirty="0">
                <a:solidFill>
                  <a:schemeClr val="bg1"/>
                </a:solidFill>
                <a:latin typeface="Arial"/>
                <a:cs typeface="Arial"/>
              </a:rPr>
              <a:t>T</a:t>
            </a:r>
            <a:r>
              <a:rPr sz="1200" dirty="0">
                <a:solidFill>
                  <a:schemeClr val="bg1"/>
                </a:solidFill>
                <a:latin typeface="Arial"/>
                <a:cs typeface="Arial"/>
              </a:rPr>
              <a:t>,  </a:t>
            </a:r>
            <a:r>
              <a:rPr sz="1200" spc="-30" dirty="0">
                <a:solidFill>
                  <a:schemeClr val="bg1"/>
                </a:solidFill>
                <a:latin typeface="Arial"/>
                <a:cs typeface="Arial"/>
              </a:rPr>
              <a:t>POST, </a:t>
            </a:r>
            <a:r>
              <a:rPr sz="1200" spc="-25" dirty="0">
                <a:solidFill>
                  <a:schemeClr val="bg1"/>
                </a:solidFill>
                <a:latin typeface="Arial"/>
                <a:cs typeface="Arial"/>
              </a:rPr>
              <a:t>SELECT, </a:t>
            </a:r>
            <a:r>
              <a:rPr sz="1200" spc="-5" dirty="0">
                <a:solidFill>
                  <a:schemeClr val="bg1"/>
                </a:solidFill>
                <a:latin typeface="Arial"/>
                <a:cs typeface="Arial"/>
              </a:rPr>
              <a:t>DELETE</a:t>
            </a:r>
            <a:endParaRPr sz="1200">
              <a:solidFill>
                <a:schemeClr val="bg1"/>
              </a:solidFill>
              <a:latin typeface="Arial"/>
              <a:cs typeface="Arial"/>
            </a:endParaRPr>
          </a:p>
        </p:txBody>
      </p:sp>
      <p:sp>
        <p:nvSpPr>
          <p:cNvPr id="11" name="object 11"/>
          <p:cNvSpPr txBox="1"/>
          <p:nvPr/>
        </p:nvSpPr>
        <p:spPr>
          <a:xfrm>
            <a:off x="369019" y="1585421"/>
            <a:ext cx="3683635" cy="614680"/>
          </a:xfrm>
          <a:prstGeom prst="rect">
            <a:avLst/>
          </a:prstGeom>
          <a:solidFill>
            <a:srgbClr val="FFC000"/>
          </a:solidFill>
          <a:ln>
            <a:solidFill>
              <a:schemeClr val="bg1"/>
            </a:solidFill>
          </a:ln>
        </p:spPr>
        <p:txBody>
          <a:bodyPr vert="horz" wrap="square" lIns="0" tIns="128905" rIns="0" bIns="0" rtlCol="0">
            <a:spAutoFit/>
          </a:bodyPr>
          <a:lstStyle/>
          <a:p>
            <a:pPr marL="71755" algn="ctr">
              <a:lnSpc>
                <a:spcPct val="100000"/>
              </a:lnSpc>
              <a:spcBef>
                <a:spcPts val="1015"/>
              </a:spcBef>
            </a:pPr>
            <a:r>
              <a:rPr sz="1400" spc="-5" dirty="0">
                <a:solidFill>
                  <a:schemeClr val="bg1"/>
                </a:solidFill>
                <a:latin typeface="Arial"/>
                <a:cs typeface="Arial"/>
              </a:rPr>
              <a:t>Amazon</a:t>
            </a:r>
            <a:r>
              <a:rPr sz="1400" spc="-45" dirty="0">
                <a:solidFill>
                  <a:schemeClr val="bg1"/>
                </a:solidFill>
                <a:latin typeface="Arial"/>
                <a:cs typeface="Arial"/>
              </a:rPr>
              <a:t> </a:t>
            </a:r>
            <a:r>
              <a:rPr sz="1400" dirty="0">
                <a:solidFill>
                  <a:schemeClr val="bg1"/>
                </a:solidFill>
                <a:latin typeface="Arial"/>
                <a:cs typeface="Arial"/>
              </a:rPr>
              <a:t>S3</a:t>
            </a:r>
          </a:p>
          <a:p>
            <a:pPr marL="12700">
              <a:lnSpc>
                <a:spcPct val="100000"/>
              </a:lnSpc>
              <a:spcBef>
                <a:spcPts val="720"/>
              </a:spcBef>
            </a:pPr>
            <a:r>
              <a:rPr sz="1100" spc="-10" dirty="0">
                <a:solidFill>
                  <a:schemeClr val="bg1"/>
                </a:solidFill>
                <a:latin typeface="Consolas"/>
                <a:cs typeface="Consolas"/>
                <a:hlinkClick r:id="rId5"/>
              </a:rPr>
              <a:t>http://s3.</a:t>
            </a:r>
            <a:r>
              <a:rPr sz="1100" i="1" spc="-10" dirty="0">
                <a:solidFill>
                  <a:schemeClr val="bg1"/>
                </a:solidFill>
                <a:latin typeface="Consolas"/>
                <a:cs typeface="Consolas"/>
                <a:hlinkClick r:id="rId5"/>
              </a:rPr>
              <a:t>aws-region</a:t>
            </a:r>
            <a:r>
              <a:rPr sz="1100" spc="-10" dirty="0">
                <a:solidFill>
                  <a:schemeClr val="bg1"/>
                </a:solidFill>
                <a:latin typeface="Consolas"/>
                <a:cs typeface="Consolas"/>
                <a:hlinkClick r:id="rId5"/>
              </a:rPr>
              <a:t>.amazonaws.com/</a:t>
            </a:r>
            <a:r>
              <a:rPr sz="1100" i="1" spc="-10" dirty="0">
                <a:solidFill>
                  <a:schemeClr val="bg1"/>
                </a:solidFill>
                <a:latin typeface="Consolas"/>
                <a:cs typeface="Consolas"/>
                <a:hlinkClick r:id="rId5"/>
              </a:rPr>
              <a:t>bucket/object</a:t>
            </a:r>
            <a:endParaRPr sz="1100" dirty="0">
              <a:solidFill>
                <a:schemeClr val="bg1"/>
              </a:solidFill>
              <a:latin typeface="Consolas"/>
              <a:cs typeface="Consolas"/>
            </a:endParaRPr>
          </a:p>
        </p:txBody>
      </p:sp>
      <p:pic>
        <p:nvPicPr>
          <p:cNvPr id="12" name="object 12"/>
          <p:cNvPicPr/>
          <p:nvPr/>
        </p:nvPicPr>
        <p:blipFill>
          <a:blip r:embed="rId6" cstate="print"/>
          <a:stretch>
            <a:fillRect/>
          </a:stretch>
        </p:blipFill>
        <p:spPr>
          <a:xfrm>
            <a:off x="4958853" y="5042390"/>
            <a:ext cx="604619" cy="604619"/>
          </a:xfrm>
          <a:prstGeom prst="rect">
            <a:avLst/>
          </a:prstGeom>
          <a:ln>
            <a:solidFill>
              <a:schemeClr val="bg1"/>
            </a:solidFill>
          </a:ln>
        </p:spPr>
      </p:pic>
      <p:pic>
        <p:nvPicPr>
          <p:cNvPr id="13" name="object 13"/>
          <p:cNvPicPr/>
          <p:nvPr/>
        </p:nvPicPr>
        <p:blipFill>
          <a:blip r:embed="rId7" cstate="print"/>
          <a:stretch>
            <a:fillRect/>
          </a:stretch>
        </p:blipFill>
        <p:spPr>
          <a:xfrm>
            <a:off x="5008920" y="2553154"/>
            <a:ext cx="469900" cy="469900"/>
          </a:xfrm>
          <a:prstGeom prst="rect">
            <a:avLst/>
          </a:prstGeom>
          <a:ln>
            <a:solidFill>
              <a:schemeClr val="bg1"/>
            </a:solidFill>
          </a:ln>
        </p:spPr>
      </p:pic>
      <p:sp>
        <p:nvSpPr>
          <p:cNvPr id="14" name="object 14"/>
          <p:cNvSpPr/>
          <p:nvPr/>
        </p:nvSpPr>
        <p:spPr>
          <a:xfrm>
            <a:off x="5205054" y="3429008"/>
            <a:ext cx="103505" cy="1478915"/>
          </a:xfrm>
          <a:custGeom>
            <a:avLst/>
            <a:gdLst/>
            <a:ahLst/>
            <a:cxnLst/>
            <a:rect l="l" t="t" r="r" b="b"/>
            <a:pathLst>
              <a:path w="103504" h="1478914">
                <a:moveTo>
                  <a:pt x="51537" y="19286"/>
                </a:moveTo>
                <a:lnTo>
                  <a:pt x="45187" y="26543"/>
                </a:lnTo>
                <a:lnTo>
                  <a:pt x="45186" y="1478574"/>
                </a:lnTo>
                <a:lnTo>
                  <a:pt x="57886" y="1478575"/>
                </a:lnTo>
                <a:lnTo>
                  <a:pt x="57887" y="26543"/>
                </a:lnTo>
                <a:lnTo>
                  <a:pt x="51537" y="19286"/>
                </a:lnTo>
                <a:close/>
              </a:path>
              <a:path w="103504" h="1478914">
                <a:moveTo>
                  <a:pt x="51537" y="0"/>
                </a:moveTo>
                <a:lnTo>
                  <a:pt x="0" y="58901"/>
                </a:lnTo>
                <a:lnTo>
                  <a:pt x="266" y="62913"/>
                </a:lnTo>
                <a:lnTo>
                  <a:pt x="5546" y="67530"/>
                </a:lnTo>
                <a:lnTo>
                  <a:pt x="9556" y="67264"/>
                </a:lnTo>
                <a:lnTo>
                  <a:pt x="45187" y="26544"/>
                </a:lnTo>
                <a:lnTo>
                  <a:pt x="45187" y="9644"/>
                </a:lnTo>
                <a:lnTo>
                  <a:pt x="59976" y="9644"/>
                </a:lnTo>
                <a:lnTo>
                  <a:pt x="51537" y="0"/>
                </a:lnTo>
                <a:close/>
              </a:path>
              <a:path w="103504" h="1478914">
                <a:moveTo>
                  <a:pt x="59976" y="9644"/>
                </a:moveTo>
                <a:lnTo>
                  <a:pt x="57887" y="9644"/>
                </a:lnTo>
                <a:lnTo>
                  <a:pt x="57887" y="26544"/>
                </a:lnTo>
                <a:lnTo>
                  <a:pt x="93517" y="67264"/>
                </a:lnTo>
                <a:lnTo>
                  <a:pt x="97529" y="67530"/>
                </a:lnTo>
                <a:lnTo>
                  <a:pt x="102809" y="62913"/>
                </a:lnTo>
                <a:lnTo>
                  <a:pt x="103075" y="58901"/>
                </a:lnTo>
                <a:lnTo>
                  <a:pt x="59976" y="9644"/>
                </a:lnTo>
                <a:close/>
              </a:path>
              <a:path w="103504" h="1478914">
                <a:moveTo>
                  <a:pt x="57887" y="13825"/>
                </a:moveTo>
                <a:lnTo>
                  <a:pt x="56316" y="13825"/>
                </a:lnTo>
                <a:lnTo>
                  <a:pt x="51537" y="19286"/>
                </a:lnTo>
                <a:lnTo>
                  <a:pt x="57887" y="26544"/>
                </a:lnTo>
                <a:lnTo>
                  <a:pt x="57887" y="13825"/>
                </a:lnTo>
                <a:close/>
              </a:path>
              <a:path w="103504" h="1478914">
                <a:moveTo>
                  <a:pt x="57887" y="9644"/>
                </a:moveTo>
                <a:lnTo>
                  <a:pt x="45187" y="9644"/>
                </a:lnTo>
                <a:lnTo>
                  <a:pt x="45187" y="26543"/>
                </a:lnTo>
                <a:lnTo>
                  <a:pt x="51537" y="19286"/>
                </a:lnTo>
                <a:lnTo>
                  <a:pt x="46758" y="13825"/>
                </a:lnTo>
                <a:lnTo>
                  <a:pt x="57887" y="13825"/>
                </a:lnTo>
                <a:lnTo>
                  <a:pt x="57887" y="9644"/>
                </a:lnTo>
                <a:close/>
              </a:path>
              <a:path w="103504" h="1478914">
                <a:moveTo>
                  <a:pt x="56316" y="13825"/>
                </a:moveTo>
                <a:lnTo>
                  <a:pt x="46758" y="13825"/>
                </a:lnTo>
                <a:lnTo>
                  <a:pt x="51537" y="19286"/>
                </a:lnTo>
                <a:lnTo>
                  <a:pt x="56316" y="13825"/>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sp>
        <p:nvSpPr>
          <p:cNvPr id="15" name="object 15"/>
          <p:cNvSpPr txBox="1"/>
          <p:nvPr/>
        </p:nvSpPr>
        <p:spPr>
          <a:xfrm>
            <a:off x="4369781" y="1612900"/>
            <a:ext cx="1734185" cy="441959"/>
          </a:xfrm>
          <a:prstGeom prst="rect">
            <a:avLst/>
          </a:prstGeom>
          <a:ln>
            <a:solidFill>
              <a:schemeClr val="bg1"/>
            </a:solidFill>
          </a:ln>
        </p:spPr>
        <p:txBody>
          <a:bodyPr vert="horz" wrap="square" lIns="0" tIns="27939" rIns="0" bIns="0" rtlCol="0">
            <a:spAutoFit/>
          </a:bodyPr>
          <a:lstStyle/>
          <a:p>
            <a:pPr marL="392430" marR="5080" indent="-380365">
              <a:lnSpc>
                <a:spcPts val="1600"/>
              </a:lnSpc>
              <a:spcBef>
                <a:spcPts val="219"/>
              </a:spcBef>
            </a:pPr>
            <a:r>
              <a:rPr sz="1400" spc="-5" dirty="0">
                <a:solidFill>
                  <a:schemeClr val="bg1"/>
                </a:solidFill>
                <a:latin typeface="Arial"/>
                <a:cs typeface="Arial"/>
              </a:rPr>
              <a:t>Amazon</a:t>
            </a:r>
            <a:r>
              <a:rPr sz="1400" spc="-25" dirty="0">
                <a:solidFill>
                  <a:schemeClr val="bg1"/>
                </a:solidFill>
                <a:latin typeface="Arial"/>
                <a:cs typeface="Arial"/>
              </a:rPr>
              <a:t> </a:t>
            </a:r>
            <a:r>
              <a:rPr sz="1400" spc="-5" dirty="0">
                <a:solidFill>
                  <a:schemeClr val="bg1"/>
                </a:solidFill>
                <a:latin typeface="Arial"/>
                <a:cs typeface="Arial"/>
              </a:rPr>
              <a:t>Elastic</a:t>
            </a:r>
            <a:r>
              <a:rPr sz="1400" spc="-25" dirty="0">
                <a:solidFill>
                  <a:schemeClr val="bg1"/>
                </a:solidFill>
                <a:latin typeface="Arial"/>
                <a:cs typeface="Arial"/>
              </a:rPr>
              <a:t> </a:t>
            </a:r>
            <a:r>
              <a:rPr sz="1400" spc="-5" dirty="0">
                <a:solidFill>
                  <a:schemeClr val="bg1"/>
                </a:solidFill>
                <a:latin typeface="Arial"/>
                <a:cs typeface="Arial"/>
              </a:rPr>
              <a:t>Block </a:t>
            </a:r>
            <a:r>
              <a:rPr sz="1400" spc="-375" dirty="0">
                <a:solidFill>
                  <a:schemeClr val="bg1"/>
                </a:solidFill>
                <a:latin typeface="Arial"/>
                <a:cs typeface="Arial"/>
              </a:rPr>
              <a:t> </a:t>
            </a:r>
            <a:r>
              <a:rPr sz="1400" spc="-5" dirty="0">
                <a:solidFill>
                  <a:schemeClr val="bg1"/>
                </a:solidFill>
                <a:latin typeface="Arial"/>
                <a:cs typeface="Arial"/>
              </a:rPr>
              <a:t>Store</a:t>
            </a:r>
            <a:r>
              <a:rPr sz="1400" spc="-20" dirty="0">
                <a:solidFill>
                  <a:schemeClr val="bg1"/>
                </a:solidFill>
                <a:latin typeface="Arial"/>
                <a:cs typeface="Arial"/>
              </a:rPr>
              <a:t> </a:t>
            </a:r>
            <a:r>
              <a:rPr sz="1400" spc="-5" dirty="0">
                <a:solidFill>
                  <a:schemeClr val="bg1"/>
                </a:solidFill>
                <a:latin typeface="Arial"/>
                <a:cs typeface="Arial"/>
              </a:rPr>
              <a:t>(EBS)</a:t>
            </a:r>
            <a:endParaRPr sz="1400">
              <a:solidFill>
                <a:schemeClr val="bg1"/>
              </a:solidFill>
              <a:latin typeface="Arial"/>
              <a:cs typeface="Arial"/>
            </a:endParaRPr>
          </a:p>
        </p:txBody>
      </p:sp>
      <p:pic>
        <p:nvPicPr>
          <p:cNvPr id="16" name="object 16"/>
          <p:cNvPicPr/>
          <p:nvPr/>
        </p:nvPicPr>
        <p:blipFill>
          <a:blip r:embed="rId8" cstate="print"/>
          <a:stretch>
            <a:fillRect/>
          </a:stretch>
        </p:blipFill>
        <p:spPr>
          <a:xfrm>
            <a:off x="4975993" y="1018086"/>
            <a:ext cx="522283" cy="522283"/>
          </a:xfrm>
          <a:prstGeom prst="rect">
            <a:avLst/>
          </a:prstGeom>
          <a:ln>
            <a:solidFill>
              <a:schemeClr val="bg1"/>
            </a:solidFill>
          </a:ln>
        </p:spPr>
      </p:pic>
      <p:pic>
        <p:nvPicPr>
          <p:cNvPr id="17" name="object 17"/>
          <p:cNvPicPr/>
          <p:nvPr/>
        </p:nvPicPr>
        <p:blipFill>
          <a:blip r:embed="rId6" cstate="print"/>
          <a:stretch>
            <a:fillRect/>
          </a:stretch>
        </p:blipFill>
        <p:spPr>
          <a:xfrm>
            <a:off x="7988417" y="5042390"/>
            <a:ext cx="604619" cy="604619"/>
          </a:xfrm>
          <a:prstGeom prst="rect">
            <a:avLst/>
          </a:prstGeom>
          <a:ln>
            <a:solidFill>
              <a:schemeClr val="bg1"/>
            </a:solidFill>
          </a:ln>
        </p:spPr>
      </p:pic>
      <p:sp>
        <p:nvSpPr>
          <p:cNvPr id="18" name="object 18"/>
          <p:cNvSpPr txBox="1"/>
          <p:nvPr/>
        </p:nvSpPr>
        <p:spPr>
          <a:xfrm>
            <a:off x="7774604" y="5765800"/>
            <a:ext cx="1091565"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chemeClr val="bg1"/>
                </a:solidFill>
                <a:latin typeface="Arial"/>
                <a:cs typeface="Arial"/>
              </a:rPr>
              <a:t>EC2</a:t>
            </a:r>
            <a:r>
              <a:rPr sz="1400" spc="-70" dirty="0">
                <a:solidFill>
                  <a:schemeClr val="bg1"/>
                </a:solidFill>
                <a:latin typeface="Arial"/>
                <a:cs typeface="Arial"/>
              </a:rPr>
              <a:t> </a:t>
            </a:r>
            <a:r>
              <a:rPr sz="1400" spc="-5" dirty="0">
                <a:solidFill>
                  <a:schemeClr val="bg1"/>
                </a:solidFill>
                <a:latin typeface="Arial"/>
                <a:cs typeface="Arial"/>
              </a:rPr>
              <a:t>Instance</a:t>
            </a:r>
            <a:endParaRPr sz="1400">
              <a:solidFill>
                <a:schemeClr val="bg1"/>
              </a:solidFill>
              <a:latin typeface="Arial"/>
              <a:cs typeface="Arial"/>
            </a:endParaRPr>
          </a:p>
        </p:txBody>
      </p:sp>
      <p:sp>
        <p:nvSpPr>
          <p:cNvPr id="19" name="object 19"/>
          <p:cNvSpPr txBox="1"/>
          <p:nvPr/>
        </p:nvSpPr>
        <p:spPr>
          <a:xfrm>
            <a:off x="7536619" y="1574800"/>
            <a:ext cx="1584960" cy="441959"/>
          </a:xfrm>
          <a:prstGeom prst="rect">
            <a:avLst/>
          </a:prstGeom>
          <a:ln>
            <a:solidFill>
              <a:schemeClr val="bg1"/>
            </a:solidFill>
          </a:ln>
        </p:spPr>
        <p:txBody>
          <a:bodyPr vert="horz" wrap="square" lIns="0" tIns="27939" rIns="0" bIns="0" rtlCol="0">
            <a:spAutoFit/>
          </a:bodyPr>
          <a:lstStyle/>
          <a:p>
            <a:pPr marL="495934" marR="5080" indent="-483870">
              <a:lnSpc>
                <a:spcPts val="1600"/>
              </a:lnSpc>
              <a:spcBef>
                <a:spcPts val="219"/>
              </a:spcBef>
            </a:pPr>
            <a:r>
              <a:rPr sz="1400" spc="-5" dirty="0">
                <a:solidFill>
                  <a:schemeClr val="bg1"/>
                </a:solidFill>
                <a:latin typeface="Arial"/>
                <a:cs typeface="Arial"/>
              </a:rPr>
              <a:t>Amazon</a:t>
            </a:r>
            <a:r>
              <a:rPr sz="1400" spc="-30" dirty="0">
                <a:solidFill>
                  <a:schemeClr val="bg1"/>
                </a:solidFill>
                <a:latin typeface="Arial"/>
                <a:cs typeface="Arial"/>
              </a:rPr>
              <a:t> </a:t>
            </a:r>
            <a:r>
              <a:rPr sz="1400" spc="-5" dirty="0">
                <a:solidFill>
                  <a:schemeClr val="bg1"/>
                </a:solidFill>
                <a:latin typeface="Arial"/>
                <a:cs typeface="Arial"/>
              </a:rPr>
              <a:t>Elastic</a:t>
            </a:r>
            <a:r>
              <a:rPr sz="1400" spc="-30" dirty="0">
                <a:solidFill>
                  <a:schemeClr val="bg1"/>
                </a:solidFill>
                <a:latin typeface="Arial"/>
                <a:cs typeface="Arial"/>
              </a:rPr>
              <a:t> </a:t>
            </a:r>
            <a:r>
              <a:rPr sz="1400" spc="-5" dirty="0">
                <a:solidFill>
                  <a:schemeClr val="bg1"/>
                </a:solidFill>
                <a:latin typeface="Arial"/>
                <a:cs typeface="Arial"/>
              </a:rPr>
              <a:t>File </a:t>
            </a:r>
            <a:r>
              <a:rPr sz="1400" spc="-375" dirty="0">
                <a:solidFill>
                  <a:schemeClr val="bg1"/>
                </a:solidFill>
                <a:latin typeface="Arial"/>
                <a:cs typeface="Arial"/>
              </a:rPr>
              <a:t> </a:t>
            </a:r>
            <a:r>
              <a:rPr sz="1400" spc="-5" dirty="0">
                <a:solidFill>
                  <a:schemeClr val="bg1"/>
                </a:solidFill>
                <a:latin typeface="Arial"/>
                <a:cs typeface="Arial"/>
              </a:rPr>
              <a:t>System</a:t>
            </a:r>
            <a:endParaRPr sz="1400">
              <a:solidFill>
                <a:schemeClr val="bg1"/>
              </a:solidFill>
              <a:latin typeface="Arial"/>
              <a:cs typeface="Arial"/>
            </a:endParaRPr>
          </a:p>
        </p:txBody>
      </p:sp>
      <p:pic>
        <p:nvPicPr>
          <p:cNvPr id="20" name="object 20"/>
          <p:cNvPicPr/>
          <p:nvPr/>
        </p:nvPicPr>
        <p:blipFill>
          <a:blip r:embed="rId9" cstate="print"/>
          <a:stretch>
            <a:fillRect/>
          </a:stretch>
        </p:blipFill>
        <p:spPr>
          <a:xfrm>
            <a:off x="8044545" y="1018086"/>
            <a:ext cx="522283" cy="522283"/>
          </a:xfrm>
          <a:prstGeom prst="rect">
            <a:avLst/>
          </a:prstGeom>
          <a:ln>
            <a:solidFill>
              <a:schemeClr val="bg1"/>
            </a:solidFill>
          </a:ln>
        </p:spPr>
      </p:pic>
      <p:sp>
        <p:nvSpPr>
          <p:cNvPr id="21" name="object 21"/>
          <p:cNvSpPr txBox="1"/>
          <p:nvPr/>
        </p:nvSpPr>
        <p:spPr>
          <a:xfrm>
            <a:off x="7834201" y="2794000"/>
            <a:ext cx="923290"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File</a:t>
            </a:r>
            <a:r>
              <a:rPr sz="1400" spc="-60" dirty="0">
                <a:solidFill>
                  <a:schemeClr val="bg1"/>
                </a:solidFill>
                <a:latin typeface="Arial"/>
                <a:cs typeface="Arial"/>
              </a:rPr>
              <a:t> </a:t>
            </a:r>
            <a:r>
              <a:rPr sz="1400" spc="-5" dirty="0">
                <a:solidFill>
                  <a:schemeClr val="bg1"/>
                </a:solidFill>
                <a:latin typeface="Arial"/>
                <a:cs typeface="Arial"/>
              </a:rPr>
              <a:t>system</a:t>
            </a:r>
            <a:endParaRPr sz="1400">
              <a:solidFill>
                <a:schemeClr val="bg1"/>
              </a:solidFill>
              <a:latin typeface="Arial"/>
              <a:cs typeface="Arial"/>
            </a:endParaRPr>
          </a:p>
        </p:txBody>
      </p:sp>
      <p:pic>
        <p:nvPicPr>
          <p:cNvPr id="22" name="object 22"/>
          <p:cNvPicPr/>
          <p:nvPr/>
        </p:nvPicPr>
        <p:blipFill>
          <a:blip r:embed="rId10" cstate="print"/>
          <a:stretch>
            <a:fillRect/>
          </a:stretch>
        </p:blipFill>
        <p:spPr>
          <a:xfrm>
            <a:off x="8065182" y="2245890"/>
            <a:ext cx="469900" cy="469900"/>
          </a:xfrm>
          <a:prstGeom prst="rect">
            <a:avLst/>
          </a:prstGeom>
          <a:ln>
            <a:solidFill>
              <a:schemeClr val="bg1"/>
            </a:solidFill>
          </a:ln>
        </p:spPr>
      </p:pic>
      <p:grpSp>
        <p:nvGrpSpPr>
          <p:cNvPr id="23" name="object 23"/>
          <p:cNvGrpSpPr/>
          <p:nvPr/>
        </p:nvGrpSpPr>
        <p:grpSpPr>
          <a:xfrm>
            <a:off x="8247491" y="3126309"/>
            <a:ext cx="2456815" cy="2520950"/>
            <a:chOff x="8247491" y="3126309"/>
            <a:chExt cx="2456815" cy="2520950"/>
          </a:xfrm>
        </p:grpSpPr>
        <p:sp>
          <p:nvSpPr>
            <p:cNvPr id="24" name="object 24"/>
            <p:cNvSpPr/>
            <p:nvPr/>
          </p:nvSpPr>
          <p:spPr>
            <a:xfrm>
              <a:off x="8247491" y="3126309"/>
              <a:ext cx="103505" cy="1732914"/>
            </a:xfrm>
            <a:custGeom>
              <a:avLst/>
              <a:gdLst/>
              <a:ahLst/>
              <a:cxnLst/>
              <a:rect l="l" t="t" r="r" b="b"/>
              <a:pathLst>
                <a:path w="103504" h="1732914">
                  <a:moveTo>
                    <a:pt x="52195" y="19282"/>
                  </a:moveTo>
                  <a:lnTo>
                    <a:pt x="45724" y="26432"/>
                  </a:lnTo>
                  <a:lnTo>
                    <a:pt x="17108" y="1732117"/>
                  </a:lnTo>
                  <a:lnTo>
                    <a:pt x="29805" y="1732330"/>
                  </a:lnTo>
                  <a:lnTo>
                    <a:pt x="58423" y="26646"/>
                  </a:lnTo>
                  <a:lnTo>
                    <a:pt x="52195" y="19282"/>
                  </a:lnTo>
                  <a:close/>
                </a:path>
                <a:path w="103504" h="1732914">
                  <a:moveTo>
                    <a:pt x="60567" y="9516"/>
                  </a:moveTo>
                  <a:lnTo>
                    <a:pt x="46008" y="9516"/>
                  </a:lnTo>
                  <a:lnTo>
                    <a:pt x="58707" y="9729"/>
                  </a:lnTo>
                  <a:lnTo>
                    <a:pt x="58423" y="26646"/>
                  </a:lnTo>
                  <a:lnTo>
                    <a:pt x="93365" y="67957"/>
                  </a:lnTo>
                  <a:lnTo>
                    <a:pt x="97372" y="68292"/>
                  </a:lnTo>
                  <a:lnTo>
                    <a:pt x="102726" y="63762"/>
                  </a:lnTo>
                  <a:lnTo>
                    <a:pt x="103061" y="59756"/>
                  </a:lnTo>
                  <a:lnTo>
                    <a:pt x="60567" y="9516"/>
                  </a:lnTo>
                  <a:close/>
                </a:path>
                <a:path w="103504" h="1732914">
                  <a:moveTo>
                    <a:pt x="52518" y="0"/>
                  </a:moveTo>
                  <a:lnTo>
                    <a:pt x="0" y="58027"/>
                  </a:lnTo>
                  <a:lnTo>
                    <a:pt x="199" y="62043"/>
                  </a:lnTo>
                  <a:lnTo>
                    <a:pt x="5400" y="66749"/>
                  </a:lnTo>
                  <a:lnTo>
                    <a:pt x="9415" y="66549"/>
                  </a:lnTo>
                  <a:lnTo>
                    <a:pt x="45724" y="26432"/>
                  </a:lnTo>
                  <a:lnTo>
                    <a:pt x="46008" y="9516"/>
                  </a:lnTo>
                  <a:lnTo>
                    <a:pt x="60567" y="9516"/>
                  </a:lnTo>
                  <a:lnTo>
                    <a:pt x="52518" y="0"/>
                  </a:lnTo>
                  <a:close/>
                </a:path>
                <a:path w="103504" h="1732914">
                  <a:moveTo>
                    <a:pt x="58639" y="13741"/>
                  </a:moveTo>
                  <a:lnTo>
                    <a:pt x="47508" y="13741"/>
                  </a:lnTo>
                  <a:lnTo>
                    <a:pt x="57064" y="13902"/>
                  </a:lnTo>
                  <a:lnTo>
                    <a:pt x="52195" y="19282"/>
                  </a:lnTo>
                  <a:lnTo>
                    <a:pt x="58423" y="26646"/>
                  </a:lnTo>
                  <a:lnTo>
                    <a:pt x="58639" y="13741"/>
                  </a:lnTo>
                  <a:close/>
                </a:path>
                <a:path w="103504" h="1732914">
                  <a:moveTo>
                    <a:pt x="46008" y="9516"/>
                  </a:moveTo>
                  <a:lnTo>
                    <a:pt x="45724" y="26432"/>
                  </a:lnTo>
                  <a:lnTo>
                    <a:pt x="52195" y="19282"/>
                  </a:lnTo>
                  <a:lnTo>
                    <a:pt x="47508" y="13741"/>
                  </a:lnTo>
                  <a:lnTo>
                    <a:pt x="58639" y="13741"/>
                  </a:lnTo>
                  <a:lnTo>
                    <a:pt x="58707" y="9729"/>
                  </a:lnTo>
                  <a:lnTo>
                    <a:pt x="46008" y="9516"/>
                  </a:lnTo>
                  <a:close/>
                </a:path>
                <a:path w="103504" h="1732914">
                  <a:moveTo>
                    <a:pt x="47508" y="13741"/>
                  </a:moveTo>
                  <a:lnTo>
                    <a:pt x="52195" y="19282"/>
                  </a:lnTo>
                  <a:lnTo>
                    <a:pt x="57064" y="13902"/>
                  </a:lnTo>
                  <a:lnTo>
                    <a:pt x="47508" y="13741"/>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pic>
          <p:nvPicPr>
            <p:cNvPr id="25" name="object 25"/>
            <p:cNvPicPr/>
            <p:nvPr/>
          </p:nvPicPr>
          <p:blipFill>
            <a:blip r:embed="rId6" cstate="print"/>
            <a:stretch>
              <a:fillRect/>
            </a:stretch>
          </p:blipFill>
          <p:spPr>
            <a:xfrm>
              <a:off x="10099060" y="5042390"/>
              <a:ext cx="604619" cy="604619"/>
            </a:xfrm>
            <a:prstGeom prst="rect">
              <a:avLst/>
            </a:prstGeom>
            <a:ln>
              <a:solidFill>
                <a:schemeClr val="bg1"/>
              </a:solidFill>
            </a:ln>
          </p:spPr>
        </p:pic>
      </p:grpSp>
      <p:sp>
        <p:nvSpPr>
          <p:cNvPr id="26" name="object 26"/>
          <p:cNvSpPr txBox="1"/>
          <p:nvPr/>
        </p:nvSpPr>
        <p:spPr>
          <a:xfrm>
            <a:off x="7145577" y="3822700"/>
            <a:ext cx="381000"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chemeClr val="bg1"/>
                </a:solidFill>
                <a:latin typeface="Arial"/>
                <a:cs typeface="Arial"/>
              </a:rPr>
              <a:t>N</a:t>
            </a:r>
            <a:r>
              <a:rPr sz="1400" spc="-10" dirty="0">
                <a:solidFill>
                  <a:schemeClr val="bg1"/>
                </a:solidFill>
                <a:latin typeface="Arial"/>
                <a:cs typeface="Arial"/>
              </a:rPr>
              <a:t>F</a:t>
            </a:r>
            <a:r>
              <a:rPr sz="1400" dirty="0">
                <a:solidFill>
                  <a:schemeClr val="bg1"/>
                </a:solidFill>
                <a:latin typeface="Arial"/>
                <a:cs typeface="Arial"/>
              </a:rPr>
              <a:t>S</a:t>
            </a:r>
            <a:endParaRPr sz="1400">
              <a:solidFill>
                <a:schemeClr val="bg1"/>
              </a:solidFill>
              <a:latin typeface="Arial"/>
              <a:cs typeface="Arial"/>
            </a:endParaRPr>
          </a:p>
        </p:txBody>
      </p:sp>
      <p:sp>
        <p:nvSpPr>
          <p:cNvPr id="27" name="object 27"/>
          <p:cNvSpPr txBox="1"/>
          <p:nvPr/>
        </p:nvSpPr>
        <p:spPr>
          <a:xfrm>
            <a:off x="4117045" y="2139222"/>
            <a:ext cx="2301875" cy="4044950"/>
          </a:xfrm>
          <a:prstGeom prst="rect">
            <a:avLst/>
          </a:prstGeom>
          <a:ln w="12700">
            <a:solidFill>
              <a:schemeClr val="bg1"/>
            </a:solidFill>
          </a:ln>
        </p:spPr>
        <p:txBody>
          <a:bodyPr vert="horz" wrap="square" lIns="0" tIns="95885" rIns="0" bIns="0" rtlCol="0">
            <a:spAutoFit/>
          </a:bodyPr>
          <a:lstStyle/>
          <a:p>
            <a:pPr marL="598170">
              <a:lnSpc>
                <a:spcPct val="100000"/>
              </a:lnSpc>
              <a:spcBef>
                <a:spcPts val="755"/>
              </a:spcBef>
            </a:pPr>
            <a:r>
              <a:rPr sz="1200" spc="-5" dirty="0">
                <a:solidFill>
                  <a:schemeClr val="bg1"/>
                </a:solidFill>
                <a:latin typeface="Arial"/>
                <a:cs typeface="Arial"/>
              </a:rPr>
              <a:t>Availability</a:t>
            </a:r>
            <a:r>
              <a:rPr sz="1200" spc="-3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a:p>
            <a:pPr>
              <a:lnSpc>
                <a:spcPct val="100000"/>
              </a:lnSpc>
              <a:spcBef>
                <a:spcPts val="30"/>
              </a:spcBef>
            </a:pPr>
            <a:endParaRPr sz="1850">
              <a:solidFill>
                <a:schemeClr val="bg1"/>
              </a:solidFill>
              <a:latin typeface="Arial"/>
              <a:cs typeface="Arial"/>
            </a:endParaRPr>
          </a:p>
          <a:p>
            <a:pPr marL="1425575">
              <a:lnSpc>
                <a:spcPct val="100000"/>
              </a:lnSpc>
            </a:pPr>
            <a:r>
              <a:rPr sz="1400" spc="-5" dirty="0">
                <a:solidFill>
                  <a:schemeClr val="bg1"/>
                </a:solidFill>
                <a:latin typeface="Arial"/>
                <a:cs typeface="Arial"/>
              </a:rPr>
              <a:t>HDD/SSD</a:t>
            </a:r>
            <a:endParaRPr sz="1400">
              <a:solidFill>
                <a:schemeClr val="bg1"/>
              </a:solidFill>
              <a:latin typeface="Arial"/>
              <a:cs typeface="Arial"/>
            </a:endParaRPr>
          </a:p>
          <a:p>
            <a:pPr>
              <a:lnSpc>
                <a:spcPct val="100000"/>
              </a:lnSpc>
              <a:spcBef>
                <a:spcPts val="40"/>
              </a:spcBef>
            </a:pPr>
            <a:endParaRPr sz="1200">
              <a:solidFill>
                <a:schemeClr val="bg1"/>
              </a:solidFill>
              <a:latin typeface="Arial"/>
              <a:cs typeface="Arial"/>
            </a:endParaRPr>
          </a:p>
          <a:p>
            <a:pPr marR="117475" algn="ctr">
              <a:lnSpc>
                <a:spcPct val="100000"/>
              </a:lnSpc>
            </a:pPr>
            <a:r>
              <a:rPr sz="1400" spc="-15" dirty="0">
                <a:solidFill>
                  <a:schemeClr val="bg1"/>
                </a:solidFill>
                <a:latin typeface="Arial"/>
                <a:cs typeface="Arial"/>
              </a:rPr>
              <a:t>Volume</a:t>
            </a:r>
            <a:endParaRPr sz="1400">
              <a:solidFill>
                <a:schemeClr val="bg1"/>
              </a:solidFill>
              <a:latin typeface="Arial"/>
              <a:cs typeface="Arial"/>
            </a:endParaRPr>
          </a:p>
          <a:p>
            <a:pPr>
              <a:lnSpc>
                <a:spcPct val="100000"/>
              </a:lnSpc>
            </a:pPr>
            <a:endParaRPr sz="1500">
              <a:solidFill>
                <a:schemeClr val="bg1"/>
              </a:solidFill>
              <a:latin typeface="Arial"/>
              <a:cs typeface="Arial"/>
            </a:endParaRPr>
          </a:p>
          <a:p>
            <a:pPr>
              <a:lnSpc>
                <a:spcPct val="100000"/>
              </a:lnSpc>
            </a:pPr>
            <a:endParaRPr sz="1500">
              <a:solidFill>
                <a:schemeClr val="bg1"/>
              </a:solidFill>
              <a:latin typeface="Arial"/>
              <a:cs typeface="Arial"/>
            </a:endParaRPr>
          </a:p>
          <a:p>
            <a:pPr>
              <a:lnSpc>
                <a:spcPct val="100000"/>
              </a:lnSpc>
            </a:pPr>
            <a:endParaRPr sz="1500">
              <a:solidFill>
                <a:schemeClr val="bg1"/>
              </a:solidFill>
              <a:latin typeface="Arial"/>
              <a:cs typeface="Arial"/>
            </a:endParaRPr>
          </a:p>
          <a:p>
            <a:pPr>
              <a:lnSpc>
                <a:spcPct val="100000"/>
              </a:lnSpc>
            </a:pPr>
            <a:endParaRPr sz="1500">
              <a:solidFill>
                <a:schemeClr val="bg1"/>
              </a:solidFill>
              <a:latin typeface="Arial"/>
              <a:cs typeface="Arial"/>
            </a:endParaRPr>
          </a:p>
          <a:p>
            <a:pPr marL="640080" marR="110489" indent="832485">
              <a:lnSpc>
                <a:spcPct val="398800"/>
              </a:lnSpc>
              <a:spcBef>
                <a:spcPts val="905"/>
              </a:spcBef>
            </a:pPr>
            <a:r>
              <a:rPr sz="1400" spc="-5" dirty="0">
                <a:solidFill>
                  <a:schemeClr val="bg1"/>
                </a:solidFill>
                <a:latin typeface="Arial"/>
                <a:cs typeface="Arial"/>
              </a:rPr>
              <a:t>/de</a:t>
            </a:r>
            <a:r>
              <a:rPr sz="1400" dirty="0">
                <a:solidFill>
                  <a:schemeClr val="bg1"/>
                </a:solidFill>
                <a:latin typeface="Arial"/>
                <a:cs typeface="Arial"/>
              </a:rPr>
              <a:t>v</a:t>
            </a:r>
            <a:r>
              <a:rPr sz="1400" spc="-5" dirty="0">
                <a:solidFill>
                  <a:schemeClr val="bg1"/>
                </a:solidFill>
                <a:latin typeface="Arial"/>
                <a:cs typeface="Arial"/>
              </a:rPr>
              <a:t>/</a:t>
            </a:r>
            <a:r>
              <a:rPr sz="1400" dirty="0">
                <a:solidFill>
                  <a:schemeClr val="bg1"/>
                </a:solidFill>
                <a:latin typeface="Arial"/>
                <a:cs typeface="Arial"/>
              </a:rPr>
              <a:t>xv</a:t>
            </a:r>
            <a:r>
              <a:rPr sz="1400" spc="-5" dirty="0">
                <a:solidFill>
                  <a:schemeClr val="bg1"/>
                </a:solidFill>
                <a:latin typeface="Arial"/>
                <a:cs typeface="Arial"/>
              </a:rPr>
              <a:t>d</a:t>
            </a:r>
            <a:r>
              <a:rPr sz="1400" dirty="0">
                <a:solidFill>
                  <a:schemeClr val="bg1"/>
                </a:solidFill>
                <a:latin typeface="Arial"/>
                <a:cs typeface="Arial"/>
              </a:rPr>
              <a:t>f  EC2</a:t>
            </a:r>
            <a:r>
              <a:rPr sz="1400" spc="-15" dirty="0">
                <a:solidFill>
                  <a:schemeClr val="bg1"/>
                </a:solidFill>
                <a:latin typeface="Arial"/>
                <a:cs typeface="Arial"/>
              </a:rPr>
              <a:t> </a:t>
            </a:r>
            <a:r>
              <a:rPr sz="1400" spc="-5" dirty="0">
                <a:solidFill>
                  <a:schemeClr val="bg1"/>
                </a:solidFill>
                <a:latin typeface="Arial"/>
                <a:cs typeface="Arial"/>
              </a:rPr>
              <a:t>Instance</a:t>
            </a:r>
            <a:endParaRPr sz="1400">
              <a:solidFill>
                <a:schemeClr val="bg1"/>
              </a:solidFill>
              <a:latin typeface="Arial"/>
              <a:cs typeface="Arial"/>
            </a:endParaRPr>
          </a:p>
        </p:txBody>
      </p:sp>
      <p:sp>
        <p:nvSpPr>
          <p:cNvPr id="28" name="object 28"/>
          <p:cNvSpPr txBox="1"/>
          <p:nvPr/>
        </p:nvSpPr>
        <p:spPr>
          <a:xfrm>
            <a:off x="9885248" y="5765800"/>
            <a:ext cx="1091565"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chemeClr val="bg1"/>
                </a:solidFill>
                <a:latin typeface="Arial"/>
                <a:cs typeface="Arial"/>
              </a:rPr>
              <a:t>EC2</a:t>
            </a:r>
            <a:r>
              <a:rPr sz="1400" spc="-70" dirty="0">
                <a:solidFill>
                  <a:schemeClr val="bg1"/>
                </a:solidFill>
                <a:latin typeface="Arial"/>
                <a:cs typeface="Arial"/>
              </a:rPr>
              <a:t> </a:t>
            </a:r>
            <a:r>
              <a:rPr sz="1400" spc="-5" dirty="0">
                <a:solidFill>
                  <a:schemeClr val="bg1"/>
                </a:solidFill>
                <a:latin typeface="Arial"/>
                <a:cs typeface="Arial"/>
              </a:rPr>
              <a:t>Instance</a:t>
            </a:r>
            <a:endParaRPr sz="1400">
              <a:solidFill>
                <a:schemeClr val="bg1"/>
              </a:solidFill>
              <a:latin typeface="Arial"/>
              <a:cs typeface="Arial"/>
            </a:endParaRPr>
          </a:p>
        </p:txBody>
      </p:sp>
      <p:grpSp>
        <p:nvGrpSpPr>
          <p:cNvPr id="29" name="object 29"/>
          <p:cNvGrpSpPr/>
          <p:nvPr/>
        </p:nvGrpSpPr>
        <p:grpSpPr>
          <a:xfrm>
            <a:off x="7060260" y="3126305"/>
            <a:ext cx="3051810" cy="2992120"/>
            <a:chOff x="7060260" y="3126305"/>
            <a:chExt cx="3051810" cy="2992120"/>
          </a:xfrm>
        </p:grpSpPr>
        <p:sp>
          <p:nvSpPr>
            <p:cNvPr id="30" name="object 30"/>
            <p:cNvSpPr/>
            <p:nvPr/>
          </p:nvSpPr>
          <p:spPr>
            <a:xfrm>
              <a:off x="8469556" y="3126305"/>
              <a:ext cx="1642745" cy="1785620"/>
            </a:xfrm>
            <a:custGeom>
              <a:avLst/>
              <a:gdLst/>
              <a:ahLst/>
              <a:cxnLst/>
              <a:rect l="l" t="t" r="r" b="b"/>
              <a:pathLst>
                <a:path w="1642745" h="1785620">
                  <a:moveTo>
                    <a:pt x="13052" y="14197"/>
                  </a:moveTo>
                  <a:lnTo>
                    <a:pt x="13288" y="23839"/>
                  </a:lnTo>
                  <a:lnTo>
                    <a:pt x="1632807" y="1785576"/>
                  </a:lnTo>
                  <a:lnTo>
                    <a:pt x="1642156" y="1776981"/>
                  </a:lnTo>
                  <a:lnTo>
                    <a:pt x="22637" y="15243"/>
                  </a:lnTo>
                  <a:lnTo>
                    <a:pt x="13052" y="14197"/>
                  </a:lnTo>
                  <a:close/>
                </a:path>
                <a:path w="1642745" h="1785620">
                  <a:moveTo>
                    <a:pt x="0" y="0"/>
                  </a:moveTo>
                  <a:lnTo>
                    <a:pt x="1920" y="78242"/>
                  </a:lnTo>
                  <a:lnTo>
                    <a:pt x="4831" y="81014"/>
                  </a:lnTo>
                  <a:lnTo>
                    <a:pt x="11844" y="80841"/>
                  </a:lnTo>
                  <a:lnTo>
                    <a:pt x="14616" y="77929"/>
                  </a:lnTo>
                  <a:lnTo>
                    <a:pt x="13288" y="23839"/>
                  </a:lnTo>
                  <a:lnTo>
                    <a:pt x="1856" y="11403"/>
                  </a:lnTo>
                  <a:lnTo>
                    <a:pt x="11206" y="2807"/>
                  </a:lnTo>
                  <a:lnTo>
                    <a:pt x="25752" y="2807"/>
                  </a:lnTo>
                  <a:lnTo>
                    <a:pt x="0" y="0"/>
                  </a:lnTo>
                  <a:close/>
                </a:path>
                <a:path w="1642745" h="1785620">
                  <a:moveTo>
                    <a:pt x="11206" y="2807"/>
                  </a:moveTo>
                  <a:lnTo>
                    <a:pt x="1856" y="11403"/>
                  </a:lnTo>
                  <a:lnTo>
                    <a:pt x="13288" y="23839"/>
                  </a:lnTo>
                  <a:lnTo>
                    <a:pt x="13052" y="14197"/>
                  </a:lnTo>
                  <a:lnTo>
                    <a:pt x="5838" y="13411"/>
                  </a:lnTo>
                  <a:lnTo>
                    <a:pt x="12873" y="6943"/>
                  </a:lnTo>
                  <a:lnTo>
                    <a:pt x="15007" y="6943"/>
                  </a:lnTo>
                  <a:lnTo>
                    <a:pt x="11206" y="2807"/>
                  </a:lnTo>
                  <a:close/>
                </a:path>
                <a:path w="1642745" h="1785620">
                  <a:moveTo>
                    <a:pt x="25752" y="2807"/>
                  </a:moveTo>
                  <a:lnTo>
                    <a:pt x="11206" y="2807"/>
                  </a:lnTo>
                  <a:lnTo>
                    <a:pt x="22637" y="15243"/>
                  </a:lnTo>
                  <a:lnTo>
                    <a:pt x="76427" y="21108"/>
                  </a:lnTo>
                  <a:lnTo>
                    <a:pt x="79561" y="18590"/>
                  </a:lnTo>
                  <a:lnTo>
                    <a:pt x="80322" y="11617"/>
                  </a:lnTo>
                  <a:lnTo>
                    <a:pt x="77804" y="8483"/>
                  </a:lnTo>
                  <a:lnTo>
                    <a:pt x="25752" y="2807"/>
                  </a:lnTo>
                  <a:close/>
                </a:path>
                <a:path w="1642745" h="1785620">
                  <a:moveTo>
                    <a:pt x="15007" y="6943"/>
                  </a:moveTo>
                  <a:lnTo>
                    <a:pt x="12873" y="6943"/>
                  </a:lnTo>
                  <a:lnTo>
                    <a:pt x="13052" y="14197"/>
                  </a:lnTo>
                  <a:lnTo>
                    <a:pt x="22637" y="15243"/>
                  </a:lnTo>
                  <a:lnTo>
                    <a:pt x="15007" y="6943"/>
                  </a:lnTo>
                  <a:close/>
                </a:path>
                <a:path w="1642745" h="1785620">
                  <a:moveTo>
                    <a:pt x="12873" y="6943"/>
                  </a:moveTo>
                  <a:lnTo>
                    <a:pt x="5838" y="13411"/>
                  </a:lnTo>
                  <a:lnTo>
                    <a:pt x="13052" y="14197"/>
                  </a:lnTo>
                  <a:lnTo>
                    <a:pt x="12873" y="6943"/>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sp>
          <p:nvSpPr>
            <p:cNvPr id="31" name="object 31"/>
            <p:cNvSpPr/>
            <p:nvPr/>
          </p:nvSpPr>
          <p:spPr>
            <a:xfrm>
              <a:off x="7066610" y="4390804"/>
              <a:ext cx="2301875" cy="1721485"/>
            </a:xfrm>
            <a:custGeom>
              <a:avLst/>
              <a:gdLst/>
              <a:ahLst/>
              <a:cxnLst/>
              <a:rect l="l" t="t" r="r" b="b"/>
              <a:pathLst>
                <a:path w="2301875" h="1721485">
                  <a:moveTo>
                    <a:pt x="0" y="0"/>
                  </a:moveTo>
                  <a:lnTo>
                    <a:pt x="2301874" y="0"/>
                  </a:lnTo>
                  <a:lnTo>
                    <a:pt x="2301874" y="1720924"/>
                  </a:lnTo>
                  <a:lnTo>
                    <a:pt x="0" y="1720924"/>
                  </a:lnTo>
                  <a:lnTo>
                    <a:pt x="0" y="0"/>
                  </a:lnTo>
                  <a:close/>
                </a:path>
              </a:pathLst>
            </a:custGeom>
            <a:ln w="12700">
              <a:solidFill>
                <a:schemeClr val="bg1"/>
              </a:solidFill>
            </a:ln>
          </p:spPr>
          <p:txBody>
            <a:bodyPr wrap="square" lIns="0" tIns="0" rIns="0" bIns="0" rtlCol="0"/>
            <a:lstStyle/>
            <a:p>
              <a:endParaRPr>
                <a:solidFill>
                  <a:schemeClr val="bg1"/>
                </a:solidFill>
              </a:endParaRPr>
            </a:p>
          </p:txBody>
        </p:sp>
      </p:grpSp>
      <p:sp>
        <p:nvSpPr>
          <p:cNvPr id="32" name="object 32"/>
          <p:cNvSpPr txBox="1"/>
          <p:nvPr/>
        </p:nvSpPr>
        <p:spPr>
          <a:xfrm>
            <a:off x="7652396" y="4387668"/>
            <a:ext cx="1490345" cy="601345"/>
          </a:xfrm>
          <a:prstGeom prst="rect">
            <a:avLst/>
          </a:prstGeom>
          <a:ln>
            <a:solidFill>
              <a:schemeClr val="bg1"/>
            </a:solidFill>
          </a:ln>
        </p:spPr>
        <p:txBody>
          <a:bodyPr vert="horz" wrap="square" lIns="0" tIns="95250" rIns="0" bIns="0" rtlCol="0">
            <a:spAutoFit/>
          </a:bodyPr>
          <a:lstStyle/>
          <a:p>
            <a:pPr marL="12700">
              <a:lnSpc>
                <a:spcPct val="100000"/>
              </a:lnSpc>
              <a:spcBef>
                <a:spcPts val="750"/>
              </a:spcBef>
            </a:pPr>
            <a:r>
              <a:rPr sz="1200" spc="-5" dirty="0">
                <a:solidFill>
                  <a:schemeClr val="bg1"/>
                </a:solidFill>
                <a:latin typeface="Arial"/>
                <a:cs typeface="Arial"/>
              </a:rPr>
              <a:t>Availability</a:t>
            </a:r>
            <a:r>
              <a:rPr sz="1200" spc="-3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a:p>
            <a:pPr marL="837565">
              <a:lnSpc>
                <a:spcPct val="100000"/>
              </a:lnSpc>
              <a:spcBef>
                <a:spcPts val="760"/>
              </a:spcBef>
            </a:pPr>
            <a:r>
              <a:rPr sz="1400" spc="-5" dirty="0">
                <a:solidFill>
                  <a:schemeClr val="bg1"/>
                </a:solidFill>
                <a:latin typeface="Arial"/>
                <a:cs typeface="Arial"/>
              </a:rPr>
              <a:t>/ef</a:t>
            </a:r>
            <a:r>
              <a:rPr sz="1400" dirty="0">
                <a:solidFill>
                  <a:schemeClr val="bg1"/>
                </a:solidFill>
                <a:latin typeface="Arial"/>
                <a:cs typeface="Arial"/>
              </a:rPr>
              <a:t>s</a:t>
            </a:r>
            <a:r>
              <a:rPr sz="1400" spc="-5" dirty="0">
                <a:solidFill>
                  <a:schemeClr val="bg1"/>
                </a:solidFill>
                <a:latin typeface="Arial"/>
                <a:cs typeface="Arial"/>
              </a:rPr>
              <a:t>-mnt</a:t>
            </a:r>
            <a:endParaRPr sz="1400">
              <a:solidFill>
                <a:schemeClr val="bg1"/>
              </a:solidFill>
              <a:latin typeface="Arial"/>
              <a:cs typeface="Arial"/>
            </a:endParaRPr>
          </a:p>
        </p:txBody>
      </p:sp>
      <p:sp>
        <p:nvSpPr>
          <p:cNvPr id="33" name="object 33"/>
          <p:cNvSpPr/>
          <p:nvPr/>
        </p:nvSpPr>
        <p:spPr>
          <a:xfrm>
            <a:off x="9505828" y="4390804"/>
            <a:ext cx="2301875" cy="1721485"/>
          </a:xfrm>
          <a:custGeom>
            <a:avLst/>
            <a:gdLst/>
            <a:ahLst/>
            <a:cxnLst/>
            <a:rect l="l" t="t" r="r" b="b"/>
            <a:pathLst>
              <a:path w="2301875" h="1721485">
                <a:moveTo>
                  <a:pt x="0" y="0"/>
                </a:moveTo>
                <a:lnTo>
                  <a:pt x="2301874" y="0"/>
                </a:lnTo>
                <a:lnTo>
                  <a:pt x="2301874" y="1720924"/>
                </a:lnTo>
                <a:lnTo>
                  <a:pt x="0" y="1720924"/>
                </a:lnTo>
                <a:lnTo>
                  <a:pt x="0" y="0"/>
                </a:lnTo>
                <a:close/>
              </a:path>
            </a:pathLst>
          </a:custGeom>
          <a:ln w="12700">
            <a:solidFill>
              <a:schemeClr val="bg1"/>
            </a:solidFill>
          </a:ln>
        </p:spPr>
        <p:txBody>
          <a:bodyPr wrap="square" lIns="0" tIns="0" rIns="0" bIns="0" rtlCol="0"/>
          <a:lstStyle/>
          <a:p>
            <a:endParaRPr>
              <a:solidFill>
                <a:schemeClr val="bg1"/>
              </a:solidFill>
            </a:endParaRPr>
          </a:p>
        </p:txBody>
      </p:sp>
      <p:sp>
        <p:nvSpPr>
          <p:cNvPr id="34" name="object 34"/>
          <p:cNvSpPr txBox="1"/>
          <p:nvPr/>
        </p:nvSpPr>
        <p:spPr>
          <a:xfrm>
            <a:off x="10091614" y="4398554"/>
            <a:ext cx="1130935" cy="577850"/>
          </a:xfrm>
          <a:prstGeom prst="rect">
            <a:avLst/>
          </a:prstGeom>
          <a:ln>
            <a:solidFill>
              <a:schemeClr val="bg1"/>
            </a:solidFill>
          </a:ln>
        </p:spPr>
        <p:txBody>
          <a:bodyPr vert="horz" wrap="square" lIns="0" tIns="84455" rIns="0" bIns="0" rtlCol="0">
            <a:spAutoFit/>
          </a:bodyPr>
          <a:lstStyle/>
          <a:p>
            <a:pPr marR="5080" algn="r">
              <a:lnSpc>
                <a:spcPct val="100000"/>
              </a:lnSpc>
              <a:spcBef>
                <a:spcPts val="665"/>
              </a:spcBef>
            </a:pPr>
            <a:r>
              <a:rPr sz="1200" spc="-5" dirty="0">
                <a:solidFill>
                  <a:schemeClr val="bg1"/>
                </a:solidFill>
                <a:latin typeface="Arial"/>
                <a:cs typeface="Arial"/>
              </a:rPr>
              <a:t>Availability</a:t>
            </a:r>
            <a:r>
              <a:rPr sz="1200" spc="-7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a:p>
            <a:pPr marR="19050" algn="r">
              <a:lnSpc>
                <a:spcPct val="100000"/>
              </a:lnSpc>
              <a:spcBef>
                <a:spcPts val="660"/>
              </a:spcBef>
            </a:pPr>
            <a:r>
              <a:rPr sz="1400" spc="-5" dirty="0">
                <a:solidFill>
                  <a:schemeClr val="bg1"/>
                </a:solidFill>
                <a:latin typeface="Arial"/>
                <a:cs typeface="Arial"/>
              </a:rPr>
              <a:t>/efs-mnt</a:t>
            </a:r>
            <a:endParaRPr sz="1400">
              <a:solidFill>
                <a:schemeClr val="bg1"/>
              </a:solidFill>
              <a:latin typeface="Arial"/>
              <a:cs typeface="Arial"/>
            </a:endParaRPr>
          </a:p>
        </p:txBody>
      </p:sp>
      <p:sp>
        <p:nvSpPr>
          <p:cNvPr id="35" name="object 35"/>
          <p:cNvSpPr txBox="1"/>
          <p:nvPr/>
        </p:nvSpPr>
        <p:spPr>
          <a:xfrm>
            <a:off x="9836625" y="3657600"/>
            <a:ext cx="1297305"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Note:</a:t>
            </a:r>
            <a:r>
              <a:rPr sz="1400" spc="-40" dirty="0">
                <a:solidFill>
                  <a:schemeClr val="bg1"/>
                </a:solidFill>
                <a:latin typeface="Arial"/>
                <a:cs typeface="Arial"/>
              </a:rPr>
              <a:t> </a:t>
            </a:r>
            <a:r>
              <a:rPr sz="1400" spc="-5" dirty="0">
                <a:solidFill>
                  <a:schemeClr val="bg1"/>
                </a:solidFill>
                <a:latin typeface="Arial"/>
                <a:cs typeface="Arial"/>
              </a:rPr>
              <a:t>Linux</a:t>
            </a:r>
            <a:r>
              <a:rPr sz="1400" spc="-35" dirty="0">
                <a:solidFill>
                  <a:schemeClr val="bg1"/>
                </a:solidFill>
                <a:latin typeface="Arial"/>
                <a:cs typeface="Arial"/>
              </a:rPr>
              <a:t> </a:t>
            </a:r>
            <a:r>
              <a:rPr sz="1400" spc="-5" dirty="0">
                <a:solidFill>
                  <a:schemeClr val="bg1"/>
                </a:solidFill>
                <a:latin typeface="Arial"/>
                <a:cs typeface="Arial"/>
              </a:rPr>
              <a:t>only</a:t>
            </a:r>
            <a:endParaRPr sz="1400">
              <a:solidFill>
                <a:schemeClr val="bg1"/>
              </a:solidFill>
              <a:latin typeface="Arial"/>
              <a:cs typeface="Arial"/>
            </a:endParaRPr>
          </a:p>
        </p:txBody>
      </p:sp>
      <p:sp>
        <p:nvSpPr>
          <p:cNvPr id="36" name="object 36"/>
          <p:cNvSpPr/>
          <p:nvPr/>
        </p:nvSpPr>
        <p:spPr>
          <a:xfrm>
            <a:off x="9874304" y="1752367"/>
            <a:ext cx="2010410" cy="1539240"/>
          </a:xfrm>
          <a:custGeom>
            <a:avLst/>
            <a:gdLst/>
            <a:ahLst/>
            <a:cxnLst/>
            <a:rect l="l" t="t" r="r" b="b"/>
            <a:pathLst>
              <a:path w="2010409" h="1539239">
                <a:moveTo>
                  <a:pt x="0" y="0"/>
                </a:moveTo>
                <a:lnTo>
                  <a:pt x="2010335" y="0"/>
                </a:lnTo>
                <a:lnTo>
                  <a:pt x="2010335" y="1539130"/>
                </a:lnTo>
                <a:lnTo>
                  <a:pt x="0" y="1539130"/>
                </a:lnTo>
                <a:lnTo>
                  <a:pt x="0" y="0"/>
                </a:lnTo>
                <a:close/>
              </a:path>
            </a:pathLst>
          </a:custGeom>
          <a:ln w="12700">
            <a:solidFill>
              <a:schemeClr val="bg1"/>
            </a:solidFill>
          </a:ln>
        </p:spPr>
        <p:txBody>
          <a:bodyPr wrap="square" lIns="0" tIns="0" rIns="0" bIns="0" rtlCol="0"/>
          <a:lstStyle/>
          <a:p>
            <a:endParaRPr>
              <a:solidFill>
                <a:schemeClr val="bg1"/>
              </a:solidFill>
            </a:endParaRPr>
          </a:p>
        </p:txBody>
      </p:sp>
      <p:sp>
        <p:nvSpPr>
          <p:cNvPr id="37" name="object 37"/>
          <p:cNvSpPr txBox="1"/>
          <p:nvPr/>
        </p:nvSpPr>
        <p:spPr>
          <a:xfrm>
            <a:off x="10318804" y="1816100"/>
            <a:ext cx="1387475"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10" dirty="0">
                <a:solidFill>
                  <a:schemeClr val="bg1"/>
                </a:solidFill>
                <a:latin typeface="Calibri"/>
                <a:cs typeface="Calibri"/>
              </a:rPr>
              <a:t>Corporate</a:t>
            </a:r>
            <a:r>
              <a:rPr sz="1200" spc="-25" dirty="0">
                <a:solidFill>
                  <a:schemeClr val="bg1"/>
                </a:solidFill>
                <a:latin typeface="Calibri"/>
                <a:cs typeface="Calibri"/>
              </a:rPr>
              <a:t> </a:t>
            </a:r>
            <a:r>
              <a:rPr sz="1200" spc="-10" dirty="0">
                <a:solidFill>
                  <a:schemeClr val="bg1"/>
                </a:solidFill>
                <a:latin typeface="Calibri"/>
                <a:cs typeface="Calibri"/>
              </a:rPr>
              <a:t>data</a:t>
            </a:r>
            <a:r>
              <a:rPr sz="1200" spc="-30" dirty="0">
                <a:solidFill>
                  <a:schemeClr val="bg1"/>
                </a:solidFill>
                <a:latin typeface="Calibri"/>
                <a:cs typeface="Calibri"/>
              </a:rPr>
              <a:t> </a:t>
            </a:r>
            <a:r>
              <a:rPr sz="1200" spc="-10" dirty="0">
                <a:solidFill>
                  <a:schemeClr val="bg1"/>
                </a:solidFill>
                <a:latin typeface="Calibri"/>
                <a:cs typeface="Calibri"/>
              </a:rPr>
              <a:t>center</a:t>
            </a:r>
            <a:endParaRPr sz="1200">
              <a:solidFill>
                <a:schemeClr val="bg1"/>
              </a:solidFill>
              <a:latin typeface="Calibri"/>
              <a:cs typeface="Calibri"/>
            </a:endParaRPr>
          </a:p>
        </p:txBody>
      </p:sp>
      <p:sp>
        <p:nvSpPr>
          <p:cNvPr id="38" name="object 38"/>
          <p:cNvSpPr txBox="1"/>
          <p:nvPr/>
        </p:nvSpPr>
        <p:spPr>
          <a:xfrm>
            <a:off x="10344997" y="2628900"/>
            <a:ext cx="1040130" cy="441959"/>
          </a:xfrm>
          <a:prstGeom prst="rect">
            <a:avLst/>
          </a:prstGeom>
          <a:ln>
            <a:solidFill>
              <a:schemeClr val="bg1"/>
            </a:solidFill>
          </a:ln>
        </p:spPr>
        <p:txBody>
          <a:bodyPr vert="horz" wrap="square" lIns="0" tIns="27939" rIns="0" bIns="0" rtlCol="0">
            <a:spAutoFit/>
          </a:bodyPr>
          <a:lstStyle/>
          <a:p>
            <a:pPr marL="312420" marR="5080" indent="-300355">
              <a:lnSpc>
                <a:spcPts val="1600"/>
              </a:lnSpc>
              <a:spcBef>
                <a:spcPts val="219"/>
              </a:spcBef>
            </a:pPr>
            <a:r>
              <a:rPr sz="1400" spc="-5" dirty="0">
                <a:solidFill>
                  <a:schemeClr val="bg1"/>
                </a:solidFill>
                <a:latin typeface="Arial"/>
                <a:cs typeface="Arial"/>
              </a:rPr>
              <a:t>On-prem</a:t>
            </a:r>
            <a:r>
              <a:rPr sz="1400" dirty="0">
                <a:solidFill>
                  <a:schemeClr val="bg1"/>
                </a:solidFill>
                <a:latin typeface="Arial"/>
                <a:cs typeface="Arial"/>
              </a:rPr>
              <a:t>is</a:t>
            </a:r>
            <a:r>
              <a:rPr sz="1400" spc="-5" dirty="0">
                <a:solidFill>
                  <a:schemeClr val="bg1"/>
                </a:solidFill>
                <a:latin typeface="Arial"/>
                <a:cs typeface="Arial"/>
              </a:rPr>
              <a:t>e</a:t>
            </a:r>
            <a:r>
              <a:rPr sz="1400" dirty="0">
                <a:solidFill>
                  <a:schemeClr val="bg1"/>
                </a:solidFill>
                <a:latin typeface="Arial"/>
                <a:cs typeface="Arial"/>
              </a:rPr>
              <a:t>s  </a:t>
            </a:r>
            <a:r>
              <a:rPr sz="1400" spc="-5" dirty="0">
                <a:solidFill>
                  <a:schemeClr val="bg1"/>
                </a:solidFill>
                <a:latin typeface="Arial"/>
                <a:cs typeface="Arial"/>
              </a:rPr>
              <a:t>client</a:t>
            </a:r>
            <a:endParaRPr sz="1400">
              <a:solidFill>
                <a:schemeClr val="bg1"/>
              </a:solidFill>
              <a:latin typeface="Arial"/>
              <a:cs typeface="Arial"/>
            </a:endParaRPr>
          </a:p>
        </p:txBody>
      </p:sp>
      <p:grpSp>
        <p:nvGrpSpPr>
          <p:cNvPr id="39" name="object 39"/>
          <p:cNvGrpSpPr/>
          <p:nvPr/>
        </p:nvGrpSpPr>
        <p:grpSpPr>
          <a:xfrm>
            <a:off x="8749633" y="2115427"/>
            <a:ext cx="2346960" cy="469900"/>
            <a:chOff x="8749633" y="2115427"/>
            <a:chExt cx="2346960" cy="469900"/>
          </a:xfrm>
        </p:grpSpPr>
        <p:pic>
          <p:nvPicPr>
            <p:cNvPr id="40" name="object 40"/>
            <p:cNvPicPr/>
            <p:nvPr/>
          </p:nvPicPr>
          <p:blipFill>
            <a:blip r:embed="rId3" cstate="print"/>
            <a:stretch>
              <a:fillRect/>
            </a:stretch>
          </p:blipFill>
          <p:spPr>
            <a:xfrm>
              <a:off x="10626287" y="2115427"/>
              <a:ext cx="469900" cy="469900"/>
            </a:xfrm>
            <a:prstGeom prst="rect">
              <a:avLst/>
            </a:prstGeom>
            <a:ln>
              <a:solidFill>
                <a:schemeClr val="bg1"/>
              </a:solidFill>
            </a:ln>
          </p:spPr>
        </p:pic>
        <p:sp>
          <p:nvSpPr>
            <p:cNvPr id="41" name="object 41"/>
            <p:cNvSpPr/>
            <p:nvPr/>
          </p:nvSpPr>
          <p:spPr>
            <a:xfrm>
              <a:off x="8749633" y="2421928"/>
              <a:ext cx="1292860" cy="103505"/>
            </a:xfrm>
            <a:custGeom>
              <a:avLst/>
              <a:gdLst/>
              <a:ahLst/>
              <a:cxnLst/>
              <a:rect l="l" t="t" r="r" b="b"/>
              <a:pathLst>
                <a:path w="1292859" h="103505">
                  <a:moveTo>
                    <a:pt x="59207" y="0"/>
                  </a:moveTo>
                  <a:lnTo>
                    <a:pt x="0" y="51184"/>
                  </a:lnTo>
                  <a:lnTo>
                    <a:pt x="58591" y="103074"/>
                  </a:lnTo>
                  <a:lnTo>
                    <a:pt x="62604" y="102830"/>
                  </a:lnTo>
                  <a:lnTo>
                    <a:pt x="67255" y="97580"/>
                  </a:lnTo>
                  <a:lnTo>
                    <a:pt x="67011" y="93567"/>
                  </a:lnTo>
                  <a:lnTo>
                    <a:pt x="26504" y="57693"/>
                  </a:lnTo>
                  <a:lnTo>
                    <a:pt x="9593" y="57591"/>
                  </a:lnTo>
                  <a:lnTo>
                    <a:pt x="9668" y="44893"/>
                  </a:lnTo>
                  <a:lnTo>
                    <a:pt x="26697" y="44893"/>
                  </a:lnTo>
                  <a:lnTo>
                    <a:pt x="67513" y="9607"/>
                  </a:lnTo>
                  <a:lnTo>
                    <a:pt x="67805" y="5596"/>
                  </a:lnTo>
                  <a:lnTo>
                    <a:pt x="63218" y="290"/>
                  </a:lnTo>
                  <a:lnTo>
                    <a:pt x="59207" y="0"/>
                  </a:lnTo>
                  <a:close/>
                </a:path>
                <a:path w="1292859" h="103505">
                  <a:moveTo>
                    <a:pt x="26580" y="44994"/>
                  </a:moveTo>
                  <a:lnTo>
                    <a:pt x="19286" y="51300"/>
                  </a:lnTo>
                  <a:lnTo>
                    <a:pt x="26504" y="57693"/>
                  </a:lnTo>
                  <a:lnTo>
                    <a:pt x="1292415" y="65262"/>
                  </a:lnTo>
                  <a:lnTo>
                    <a:pt x="1292490" y="52562"/>
                  </a:lnTo>
                  <a:lnTo>
                    <a:pt x="26580" y="44994"/>
                  </a:lnTo>
                  <a:close/>
                </a:path>
                <a:path w="1292859" h="103505">
                  <a:moveTo>
                    <a:pt x="9668" y="44893"/>
                  </a:moveTo>
                  <a:lnTo>
                    <a:pt x="9593" y="57591"/>
                  </a:lnTo>
                  <a:lnTo>
                    <a:pt x="26504" y="57693"/>
                  </a:lnTo>
                  <a:lnTo>
                    <a:pt x="24645" y="56046"/>
                  </a:lnTo>
                  <a:lnTo>
                    <a:pt x="13796" y="56046"/>
                  </a:lnTo>
                  <a:lnTo>
                    <a:pt x="13853" y="46488"/>
                  </a:lnTo>
                  <a:lnTo>
                    <a:pt x="24852" y="46488"/>
                  </a:lnTo>
                  <a:lnTo>
                    <a:pt x="26580" y="44994"/>
                  </a:lnTo>
                  <a:lnTo>
                    <a:pt x="9668" y="44893"/>
                  </a:lnTo>
                  <a:close/>
                </a:path>
                <a:path w="1292859" h="103505">
                  <a:moveTo>
                    <a:pt x="13853" y="46488"/>
                  </a:moveTo>
                  <a:lnTo>
                    <a:pt x="13796" y="56046"/>
                  </a:lnTo>
                  <a:lnTo>
                    <a:pt x="19286" y="51300"/>
                  </a:lnTo>
                  <a:lnTo>
                    <a:pt x="13853" y="46488"/>
                  </a:lnTo>
                  <a:close/>
                </a:path>
                <a:path w="1292859" h="103505">
                  <a:moveTo>
                    <a:pt x="19286" y="51300"/>
                  </a:moveTo>
                  <a:lnTo>
                    <a:pt x="13796" y="56046"/>
                  </a:lnTo>
                  <a:lnTo>
                    <a:pt x="24645" y="56046"/>
                  </a:lnTo>
                  <a:lnTo>
                    <a:pt x="19286" y="51300"/>
                  </a:lnTo>
                  <a:close/>
                </a:path>
                <a:path w="1292859" h="103505">
                  <a:moveTo>
                    <a:pt x="24852" y="46488"/>
                  </a:moveTo>
                  <a:lnTo>
                    <a:pt x="13853" y="46488"/>
                  </a:lnTo>
                  <a:lnTo>
                    <a:pt x="19286" y="51300"/>
                  </a:lnTo>
                  <a:lnTo>
                    <a:pt x="24852" y="46488"/>
                  </a:lnTo>
                  <a:close/>
                </a:path>
                <a:path w="1292859" h="103505">
                  <a:moveTo>
                    <a:pt x="26697" y="44893"/>
                  </a:moveTo>
                  <a:lnTo>
                    <a:pt x="9668" y="44893"/>
                  </a:lnTo>
                  <a:lnTo>
                    <a:pt x="26580" y="44994"/>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grpSp>
    </p:spTree>
    <p:extLst>
      <p:ext uri="{BB962C8B-B14F-4D97-AF65-F5344CB8AC3E}">
        <p14:creationId xmlns:p14="http://schemas.microsoft.com/office/powerpoint/2010/main" val="4989556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611949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lang="en-US" sz="2400" spc="-5" dirty="0">
                <a:solidFill>
                  <a:srgbClr val="FFFFFF"/>
                </a:solidFill>
                <a:latin typeface="Calibri"/>
                <a:cs typeface="Calibri"/>
              </a:rPr>
              <a:t>7</a:t>
            </a:r>
            <a:r>
              <a:rPr sz="2400" b="0" spc="-5" dirty="0">
                <a:solidFill>
                  <a:srgbClr val="FFFFFF"/>
                </a:solidFill>
                <a:latin typeface="Calibri"/>
                <a:cs typeface="Calibri"/>
              </a:rPr>
              <a:t>:</a:t>
            </a:r>
            <a:r>
              <a:rPr sz="2400" b="0" spc="-10" dirty="0">
                <a:solidFill>
                  <a:srgbClr val="FFFFFF"/>
                </a:solidFill>
                <a:latin typeface="Calibri"/>
                <a:cs typeface="Calibri"/>
              </a:rPr>
              <a:t> </a:t>
            </a:r>
            <a:r>
              <a:rPr sz="2400" b="0" spc="-5" dirty="0">
                <a:solidFill>
                  <a:srgbClr val="FFFFFF"/>
                </a:solidFill>
                <a:latin typeface="Calibri"/>
                <a:cs typeface="Calibri"/>
              </a:rPr>
              <a:t>Object, Block, </a:t>
            </a:r>
            <a:r>
              <a:rPr sz="2400" b="0" dirty="0">
                <a:solidFill>
                  <a:srgbClr val="FFFFFF"/>
                </a:solidFill>
                <a:latin typeface="Calibri"/>
                <a:cs typeface="Calibri"/>
              </a:rPr>
              <a:t>and</a:t>
            </a:r>
            <a:r>
              <a:rPr sz="2400" b="0" spc="-5" dirty="0">
                <a:solidFill>
                  <a:srgbClr val="FFFFFF"/>
                </a:solidFill>
                <a:latin typeface="Calibri"/>
                <a:cs typeface="Calibri"/>
              </a:rPr>
              <a:t> File</a:t>
            </a:r>
            <a:r>
              <a:rPr sz="2400" b="0" dirty="0">
                <a:solidFill>
                  <a:srgbClr val="FFFFFF"/>
                </a:solidFill>
                <a:latin typeface="Calibri"/>
                <a:cs typeface="Calibri"/>
              </a:rPr>
              <a:t> </a:t>
            </a:r>
            <a:r>
              <a:rPr sz="2400" b="0" spc="-20" dirty="0">
                <a:solidFill>
                  <a:srgbClr val="FFFFFF"/>
                </a:solidFill>
                <a:latin typeface="Calibri"/>
                <a:cs typeface="Calibri"/>
              </a:rPr>
              <a:t>Storage</a:t>
            </a:r>
            <a:r>
              <a:rPr sz="2400" b="0" dirty="0">
                <a:solidFill>
                  <a:srgbClr val="FFFFFF"/>
                </a:solidFill>
                <a:latin typeface="Calibri"/>
                <a:cs typeface="Calibri"/>
              </a:rPr>
              <a:t> </a:t>
            </a:r>
            <a:r>
              <a:rPr sz="2400" b="0" spc="-20" dirty="0">
                <a:solidFill>
                  <a:srgbClr val="FFFFFF"/>
                </a:solidFill>
                <a:latin typeface="Calibri"/>
                <a:cs typeface="Calibri"/>
              </a:rPr>
              <a:t>Systems</a:t>
            </a:r>
            <a:endParaRPr sz="2400" dirty="0">
              <a:latin typeface="Calibri"/>
              <a:cs typeface="Calibri"/>
            </a:endParaRPr>
          </a:p>
        </p:txBody>
      </p:sp>
      <p:sp>
        <p:nvSpPr>
          <p:cNvPr id="3" name="object 3"/>
          <p:cNvSpPr txBox="1"/>
          <p:nvPr/>
        </p:nvSpPr>
        <p:spPr>
          <a:xfrm>
            <a:off x="627404" y="718819"/>
            <a:ext cx="9111615" cy="4152900"/>
          </a:xfrm>
          <a:prstGeom prst="rect">
            <a:avLst/>
          </a:prstGeom>
        </p:spPr>
        <p:txBody>
          <a:bodyPr vert="horz" wrap="square" lIns="0" tIns="157480" rIns="0" bIns="0" rtlCol="0">
            <a:spAutoFit/>
          </a:bodyPr>
          <a:lstStyle/>
          <a:p>
            <a:pPr marL="12700">
              <a:lnSpc>
                <a:spcPct val="100000"/>
              </a:lnSpc>
              <a:spcBef>
                <a:spcPts val="1240"/>
              </a:spcBef>
            </a:pPr>
            <a:r>
              <a:rPr sz="1800" spc="-5" dirty="0">
                <a:solidFill>
                  <a:srgbClr val="FFFFFF"/>
                </a:solidFill>
                <a:latin typeface="Calibri"/>
                <a:cs typeface="Calibri"/>
              </a:rPr>
              <a:t>Object</a:t>
            </a:r>
            <a:r>
              <a:rPr sz="1800" spc="-30" dirty="0">
                <a:solidFill>
                  <a:srgbClr val="FFFFFF"/>
                </a:solidFill>
                <a:latin typeface="Calibri"/>
                <a:cs typeface="Calibri"/>
              </a:rPr>
              <a:t> </a:t>
            </a:r>
            <a:r>
              <a:rPr sz="1800" spc="-15" dirty="0">
                <a:solidFill>
                  <a:srgbClr val="FFFFFF"/>
                </a:solidFill>
                <a:latin typeface="Calibri"/>
                <a:cs typeface="Calibri"/>
              </a:rPr>
              <a:t>Storage</a:t>
            </a:r>
            <a:endParaRPr sz="1800">
              <a:latin typeface="Calibri"/>
              <a:cs typeface="Calibri"/>
            </a:endParaRPr>
          </a:p>
          <a:p>
            <a:pPr marL="297815" marR="414020" indent="-285750">
              <a:lnSpc>
                <a:spcPct val="148100"/>
              </a:lnSpc>
              <a:spcBef>
                <a:spcPts val="100"/>
              </a:spcBef>
              <a:buFont typeface="Wingdings"/>
              <a:buChar char=""/>
              <a:tabLst>
                <a:tab pos="298450" algn="l"/>
              </a:tabLst>
            </a:pPr>
            <a:r>
              <a:rPr sz="1800" spc="-10" dirty="0">
                <a:solidFill>
                  <a:srgbClr val="FFFFFF"/>
                </a:solidFill>
                <a:latin typeface="Calibri"/>
                <a:cs typeface="Calibri"/>
              </a:rPr>
              <a:t>Object-based</a:t>
            </a:r>
            <a:r>
              <a:rPr sz="1800" spc="15" dirty="0">
                <a:solidFill>
                  <a:srgbClr val="FFFFFF"/>
                </a:solidFill>
                <a:latin typeface="Calibri"/>
                <a:cs typeface="Calibri"/>
              </a:rPr>
              <a:t> </a:t>
            </a:r>
            <a:r>
              <a:rPr sz="1800" spc="-15" dirty="0">
                <a:solidFill>
                  <a:srgbClr val="FFFFFF"/>
                </a:solidFill>
                <a:latin typeface="Calibri"/>
                <a:cs typeface="Calibri"/>
              </a:rPr>
              <a:t>storage</a:t>
            </a:r>
            <a:r>
              <a:rPr sz="1800" spc="15" dirty="0">
                <a:solidFill>
                  <a:srgbClr val="FFFFFF"/>
                </a:solidFill>
                <a:latin typeface="Calibri"/>
                <a:cs typeface="Calibri"/>
              </a:rPr>
              <a:t> </a:t>
            </a:r>
            <a:r>
              <a:rPr sz="1800" spc="-20" dirty="0">
                <a:solidFill>
                  <a:srgbClr val="FFFFFF"/>
                </a:solidFill>
                <a:latin typeface="Calibri"/>
                <a:cs typeface="Calibri"/>
              </a:rPr>
              <a:t>systems</a:t>
            </a:r>
            <a:r>
              <a:rPr sz="1800" spc="5" dirty="0">
                <a:solidFill>
                  <a:srgbClr val="FFFFFF"/>
                </a:solidFill>
                <a:latin typeface="Calibri"/>
                <a:cs typeface="Calibri"/>
              </a:rPr>
              <a:t> </a:t>
            </a:r>
            <a:r>
              <a:rPr sz="1800" spc="-5" dirty="0">
                <a:solidFill>
                  <a:srgbClr val="FFFFFF"/>
                </a:solidFill>
                <a:latin typeface="Calibri"/>
                <a:cs typeface="Calibri"/>
              </a:rPr>
              <a:t>manage</a:t>
            </a:r>
            <a:r>
              <a:rPr sz="1800" spc="15" dirty="0">
                <a:solidFill>
                  <a:srgbClr val="FFFFFF"/>
                </a:solidFill>
                <a:latin typeface="Calibri"/>
                <a:cs typeface="Calibri"/>
              </a:rPr>
              <a:t> </a:t>
            </a:r>
            <a:r>
              <a:rPr sz="1800" spc="-15" dirty="0">
                <a:solidFill>
                  <a:srgbClr val="FFFFFF"/>
                </a:solidFill>
                <a:latin typeface="Calibri"/>
                <a:cs typeface="Calibri"/>
              </a:rPr>
              <a:t>data</a:t>
            </a:r>
            <a:r>
              <a:rPr sz="1800" spc="15" dirty="0">
                <a:solidFill>
                  <a:srgbClr val="FFFFFF"/>
                </a:solidFill>
                <a:latin typeface="Calibri"/>
                <a:cs typeface="Calibri"/>
              </a:rPr>
              <a:t> </a:t>
            </a:r>
            <a:r>
              <a:rPr sz="1800" dirty="0">
                <a:solidFill>
                  <a:srgbClr val="FFFFFF"/>
                </a:solidFill>
                <a:latin typeface="Calibri"/>
                <a:cs typeface="Calibri"/>
              </a:rPr>
              <a:t>as</a:t>
            </a:r>
            <a:r>
              <a:rPr sz="1800" spc="5" dirty="0">
                <a:solidFill>
                  <a:srgbClr val="FFFFFF"/>
                </a:solidFill>
                <a:latin typeface="Calibri"/>
                <a:cs typeface="Calibri"/>
              </a:rPr>
              <a:t> </a:t>
            </a:r>
            <a:r>
              <a:rPr sz="1800" spc="-5" dirty="0">
                <a:solidFill>
                  <a:srgbClr val="FFFFFF"/>
                </a:solidFill>
                <a:latin typeface="Calibri"/>
                <a:cs typeface="Calibri"/>
              </a:rPr>
              <a:t>individual</a:t>
            </a:r>
            <a:r>
              <a:rPr sz="1800" spc="10" dirty="0">
                <a:solidFill>
                  <a:srgbClr val="FFFFFF"/>
                </a:solidFill>
                <a:latin typeface="Calibri"/>
                <a:cs typeface="Calibri"/>
              </a:rPr>
              <a:t> </a:t>
            </a:r>
            <a:r>
              <a:rPr sz="1800" spc="-5" dirty="0">
                <a:solidFill>
                  <a:srgbClr val="FFFFFF"/>
                </a:solidFill>
                <a:latin typeface="Calibri"/>
                <a:cs typeface="Calibri"/>
              </a:rPr>
              <a:t>objects,</a:t>
            </a:r>
            <a:r>
              <a:rPr sz="1800" spc="10" dirty="0">
                <a:solidFill>
                  <a:srgbClr val="FFFFFF"/>
                </a:solidFill>
                <a:latin typeface="Calibri"/>
                <a:cs typeface="Calibri"/>
              </a:rPr>
              <a:t> </a:t>
            </a:r>
            <a:r>
              <a:rPr sz="1800" spc="-15" dirty="0">
                <a:solidFill>
                  <a:srgbClr val="FFFFFF"/>
                </a:solidFill>
                <a:latin typeface="Calibri"/>
                <a:cs typeface="Calibri"/>
              </a:rPr>
              <a:t>rather</a:t>
            </a:r>
            <a:r>
              <a:rPr sz="1800" spc="5" dirty="0">
                <a:solidFill>
                  <a:srgbClr val="FFFFFF"/>
                </a:solidFill>
                <a:latin typeface="Calibri"/>
                <a:cs typeface="Calibri"/>
              </a:rPr>
              <a:t> </a:t>
            </a:r>
            <a:r>
              <a:rPr sz="1800" spc="-5" dirty="0">
                <a:solidFill>
                  <a:srgbClr val="FFFFFF"/>
                </a:solidFill>
                <a:latin typeface="Calibri"/>
                <a:cs typeface="Calibri"/>
              </a:rPr>
              <a:t>than</a:t>
            </a:r>
            <a:r>
              <a:rPr sz="1800" spc="20" dirty="0">
                <a:solidFill>
                  <a:srgbClr val="FFFFFF"/>
                </a:solidFill>
                <a:latin typeface="Calibri"/>
                <a:cs typeface="Calibri"/>
              </a:rPr>
              <a:t> </a:t>
            </a:r>
            <a:r>
              <a:rPr sz="1800" dirty="0">
                <a:solidFill>
                  <a:srgbClr val="FFFFFF"/>
                </a:solidFill>
                <a:latin typeface="Calibri"/>
                <a:cs typeface="Calibri"/>
              </a:rPr>
              <a:t>as</a:t>
            </a:r>
            <a:r>
              <a:rPr sz="1800" spc="5" dirty="0">
                <a:solidFill>
                  <a:srgbClr val="FFFFFF"/>
                </a:solidFill>
                <a:latin typeface="Calibri"/>
                <a:cs typeface="Calibri"/>
              </a:rPr>
              <a:t> </a:t>
            </a:r>
            <a:r>
              <a:rPr sz="1800" spc="-5" dirty="0">
                <a:solidFill>
                  <a:srgbClr val="FFFFFF"/>
                </a:solidFill>
                <a:latin typeface="Calibri"/>
                <a:cs typeface="Calibri"/>
              </a:rPr>
              <a:t>blocks</a:t>
            </a:r>
            <a:r>
              <a:rPr sz="1800" spc="5" dirty="0">
                <a:solidFill>
                  <a:srgbClr val="FFFFFF"/>
                </a:solidFill>
                <a:latin typeface="Calibri"/>
                <a:cs typeface="Calibri"/>
              </a:rPr>
              <a:t> </a:t>
            </a:r>
            <a:r>
              <a:rPr sz="1800" dirty="0">
                <a:solidFill>
                  <a:srgbClr val="FFFFFF"/>
                </a:solidFill>
                <a:latin typeface="Calibri"/>
                <a:cs typeface="Calibri"/>
              </a:rPr>
              <a:t>and </a:t>
            </a:r>
            <a:r>
              <a:rPr sz="1800" spc="-390" dirty="0">
                <a:solidFill>
                  <a:srgbClr val="FFFFFF"/>
                </a:solidFill>
                <a:latin typeface="Calibri"/>
                <a:cs typeface="Calibri"/>
              </a:rPr>
              <a:t> </a:t>
            </a:r>
            <a:r>
              <a:rPr sz="1800" spc="-10" dirty="0">
                <a:solidFill>
                  <a:srgbClr val="FFFFFF"/>
                </a:solidFill>
                <a:latin typeface="Calibri"/>
                <a:cs typeface="Calibri"/>
              </a:rPr>
              <a:t>sectors</a:t>
            </a:r>
            <a:r>
              <a:rPr sz="1800" dirty="0">
                <a:solidFill>
                  <a:srgbClr val="FFFFFF"/>
                </a:solidFill>
                <a:latin typeface="Calibri"/>
                <a:cs typeface="Calibri"/>
              </a:rPr>
              <a:t> </a:t>
            </a:r>
            <a:r>
              <a:rPr sz="1800" spc="-10" dirty="0">
                <a:solidFill>
                  <a:srgbClr val="FFFFFF"/>
                </a:solidFill>
                <a:latin typeface="Calibri"/>
                <a:cs typeface="Calibri"/>
              </a:rPr>
              <a:t>(block-based)</a:t>
            </a:r>
            <a:r>
              <a:rPr sz="1800" spc="5" dirty="0">
                <a:solidFill>
                  <a:srgbClr val="FFFFFF"/>
                </a:solidFill>
                <a:latin typeface="Calibri"/>
                <a:cs typeface="Calibri"/>
              </a:rPr>
              <a:t> </a:t>
            </a:r>
            <a:r>
              <a:rPr sz="1800" dirty="0">
                <a:solidFill>
                  <a:srgbClr val="FFFFFF"/>
                </a:solidFill>
                <a:latin typeface="Calibri"/>
                <a:cs typeface="Calibri"/>
              </a:rPr>
              <a:t>or a </a:t>
            </a:r>
            <a:r>
              <a:rPr sz="1800" spc="-5" dirty="0">
                <a:solidFill>
                  <a:srgbClr val="FFFFFF"/>
                </a:solidFill>
                <a:latin typeface="Calibri"/>
                <a:cs typeface="Calibri"/>
              </a:rPr>
              <a:t>file</a:t>
            </a:r>
            <a:r>
              <a:rPr sz="1800" spc="5" dirty="0">
                <a:solidFill>
                  <a:srgbClr val="FFFFFF"/>
                </a:solidFill>
                <a:latin typeface="Calibri"/>
                <a:cs typeface="Calibri"/>
              </a:rPr>
              <a:t> </a:t>
            </a:r>
            <a:r>
              <a:rPr sz="1800" spc="-15" dirty="0">
                <a:solidFill>
                  <a:srgbClr val="FFFFFF"/>
                </a:solidFill>
                <a:latin typeface="Calibri"/>
                <a:cs typeface="Calibri"/>
              </a:rPr>
              <a:t>hierarchy</a:t>
            </a:r>
            <a:r>
              <a:rPr sz="1800" dirty="0">
                <a:solidFill>
                  <a:srgbClr val="FFFFFF"/>
                </a:solidFill>
                <a:latin typeface="Calibri"/>
                <a:cs typeface="Calibri"/>
              </a:rPr>
              <a:t> </a:t>
            </a:r>
            <a:r>
              <a:rPr sz="1800" spc="-5" dirty="0">
                <a:solidFill>
                  <a:srgbClr val="FFFFFF"/>
                </a:solidFill>
                <a:latin typeface="Calibri"/>
                <a:cs typeface="Calibri"/>
              </a:rPr>
              <a:t>(file-based)</a:t>
            </a:r>
            <a:endParaRPr sz="1800">
              <a:latin typeface="Calibri"/>
              <a:cs typeface="Calibri"/>
            </a:endParaRPr>
          </a:p>
          <a:p>
            <a:pPr marL="298450" indent="-285750">
              <a:lnSpc>
                <a:spcPct val="100000"/>
              </a:lnSpc>
              <a:spcBef>
                <a:spcPts val="1140"/>
              </a:spcBef>
              <a:buFont typeface="Wingdings"/>
              <a:buChar char=""/>
              <a:tabLst>
                <a:tab pos="298450" algn="l"/>
              </a:tabLst>
            </a:pPr>
            <a:r>
              <a:rPr sz="1800" spc="-10" dirty="0">
                <a:solidFill>
                  <a:srgbClr val="FFFFFF"/>
                </a:solidFill>
                <a:latin typeface="Calibri"/>
                <a:cs typeface="Calibri"/>
              </a:rPr>
              <a:t>Object-based</a:t>
            </a:r>
            <a:r>
              <a:rPr sz="1800" spc="15" dirty="0">
                <a:solidFill>
                  <a:srgbClr val="FFFFFF"/>
                </a:solidFill>
                <a:latin typeface="Calibri"/>
                <a:cs typeface="Calibri"/>
              </a:rPr>
              <a:t> </a:t>
            </a:r>
            <a:r>
              <a:rPr sz="1800" spc="-15" dirty="0">
                <a:solidFill>
                  <a:srgbClr val="FFFFFF"/>
                </a:solidFill>
                <a:latin typeface="Calibri"/>
                <a:cs typeface="Calibri"/>
              </a:rPr>
              <a:t>storage</a:t>
            </a:r>
            <a:r>
              <a:rPr sz="1800" spc="1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5" dirty="0">
                <a:solidFill>
                  <a:srgbClr val="FFFFFF"/>
                </a:solidFill>
                <a:latin typeface="Calibri"/>
                <a:cs typeface="Calibri"/>
              </a:rPr>
              <a:t>accessed</a:t>
            </a:r>
            <a:r>
              <a:rPr sz="1800" spc="15" dirty="0">
                <a:solidFill>
                  <a:srgbClr val="FFFFFF"/>
                </a:solidFill>
                <a:latin typeface="Calibri"/>
                <a:cs typeface="Calibri"/>
              </a:rPr>
              <a:t> </a:t>
            </a:r>
            <a:r>
              <a:rPr sz="1800" spc="-5" dirty="0">
                <a:solidFill>
                  <a:srgbClr val="FFFFFF"/>
                </a:solidFill>
                <a:latin typeface="Calibri"/>
                <a:cs typeface="Calibri"/>
              </a:rPr>
              <a:t>using</a:t>
            </a:r>
            <a:r>
              <a:rPr sz="1800" spc="10"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15" dirty="0">
                <a:solidFill>
                  <a:srgbClr val="FFFFFF"/>
                </a:solidFill>
                <a:latin typeface="Calibri"/>
                <a:cs typeface="Calibri"/>
              </a:rPr>
              <a:t>REST</a:t>
            </a:r>
            <a:r>
              <a:rPr sz="1800" spc="5" dirty="0">
                <a:solidFill>
                  <a:srgbClr val="FFFFFF"/>
                </a:solidFill>
                <a:latin typeface="Calibri"/>
                <a:cs typeface="Calibri"/>
              </a:rPr>
              <a:t> </a:t>
            </a:r>
            <a:r>
              <a:rPr sz="1800" spc="-5" dirty="0">
                <a:solidFill>
                  <a:srgbClr val="FFFFFF"/>
                </a:solidFill>
                <a:latin typeface="Calibri"/>
                <a:cs typeface="Calibri"/>
              </a:rPr>
              <a:t>API</a:t>
            </a:r>
            <a:r>
              <a:rPr sz="1800" spc="5" dirty="0">
                <a:solidFill>
                  <a:srgbClr val="FFFFFF"/>
                </a:solidFill>
                <a:latin typeface="Calibri"/>
                <a:cs typeface="Calibri"/>
              </a:rPr>
              <a:t> </a:t>
            </a:r>
            <a:r>
              <a:rPr sz="1800" spc="-5" dirty="0">
                <a:solidFill>
                  <a:srgbClr val="FFFFFF"/>
                </a:solidFill>
                <a:latin typeface="Calibri"/>
                <a:cs typeface="Calibri"/>
              </a:rPr>
              <a:t>(URL</a:t>
            </a:r>
            <a:r>
              <a:rPr sz="1800" spc="15" dirty="0">
                <a:solidFill>
                  <a:srgbClr val="FFFFFF"/>
                </a:solidFill>
                <a:latin typeface="Calibri"/>
                <a:cs typeface="Calibri"/>
              </a:rPr>
              <a:t> </a:t>
            </a:r>
            <a:r>
              <a:rPr sz="1800" spc="-5" dirty="0">
                <a:solidFill>
                  <a:srgbClr val="FFFFFF"/>
                </a:solidFill>
                <a:latin typeface="Calibri"/>
                <a:cs typeface="Calibri"/>
              </a:rPr>
              <a:t>with</a:t>
            </a:r>
            <a:r>
              <a:rPr sz="1800" spc="15" dirty="0">
                <a:solidFill>
                  <a:srgbClr val="FFFFFF"/>
                </a:solidFill>
                <a:latin typeface="Calibri"/>
                <a:cs typeface="Calibri"/>
              </a:rPr>
              <a:t> </a:t>
            </a:r>
            <a:r>
              <a:rPr sz="1800" dirty="0">
                <a:solidFill>
                  <a:srgbClr val="FFFFFF"/>
                </a:solidFill>
                <a:latin typeface="Calibri"/>
                <a:cs typeface="Calibri"/>
              </a:rPr>
              <a:t>HTTP</a:t>
            </a:r>
            <a:r>
              <a:rPr sz="1800" spc="5" dirty="0">
                <a:solidFill>
                  <a:srgbClr val="FFFFFF"/>
                </a:solidFill>
                <a:latin typeface="Calibri"/>
                <a:cs typeface="Calibri"/>
              </a:rPr>
              <a:t> </a:t>
            </a:r>
            <a:r>
              <a:rPr sz="1800" spc="-5" dirty="0">
                <a:solidFill>
                  <a:srgbClr val="FFFFFF"/>
                </a:solidFill>
                <a:latin typeface="Calibri"/>
                <a:cs typeface="Calibri"/>
              </a:rPr>
              <a:t>methods,</a:t>
            </a:r>
            <a:r>
              <a:rPr sz="1800" spc="10" dirty="0">
                <a:solidFill>
                  <a:srgbClr val="FFFFFF"/>
                </a:solidFill>
                <a:latin typeface="Calibri"/>
                <a:cs typeface="Calibri"/>
              </a:rPr>
              <a:t> </a:t>
            </a:r>
            <a:r>
              <a:rPr sz="1800" dirty="0">
                <a:solidFill>
                  <a:srgbClr val="FFFFFF"/>
                </a:solidFill>
                <a:latin typeface="Calibri"/>
                <a:cs typeface="Calibri"/>
              </a:rPr>
              <a:t>e.g.</a:t>
            </a:r>
            <a:r>
              <a:rPr sz="1800" spc="5" dirty="0">
                <a:solidFill>
                  <a:srgbClr val="FFFFFF"/>
                </a:solidFill>
                <a:latin typeface="Calibri"/>
                <a:cs typeface="Calibri"/>
              </a:rPr>
              <a:t> </a:t>
            </a:r>
            <a:r>
              <a:rPr sz="1800" spc="-50" dirty="0">
                <a:solidFill>
                  <a:srgbClr val="FFFFFF"/>
                </a:solidFill>
                <a:latin typeface="Calibri"/>
                <a:cs typeface="Calibri"/>
              </a:rPr>
              <a:t>GET,</a:t>
            </a:r>
            <a:r>
              <a:rPr sz="1800" spc="10" dirty="0">
                <a:solidFill>
                  <a:srgbClr val="FFFFFF"/>
                </a:solidFill>
                <a:latin typeface="Calibri"/>
                <a:cs typeface="Calibri"/>
              </a:rPr>
              <a:t> </a:t>
            </a:r>
            <a:r>
              <a:rPr sz="1800" spc="-5" dirty="0">
                <a:solidFill>
                  <a:srgbClr val="FFFFFF"/>
                </a:solidFill>
                <a:latin typeface="Calibri"/>
                <a:cs typeface="Calibri"/>
              </a:rPr>
              <a:t>PUT)</a:t>
            </a:r>
            <a:endParaRPr sz="1800">
              <a:latin typeface="Calibri"/>
              <a:cs typeface="Calibri"/>
            </a:endParaRPr>
          </a:p>
          <a:p>
            <a:pPr marL="297815" marR="5080" indent="-285750">
              <a:lnSpc>
                <a:spcPct val="148100"/>
              </a:lnSpc>
              <a:buFont typeface="Wingdings"/>
              <a:buChar char=""/>
              <a:tabLst>
                <a:tab pos="298450" algn="l"/>
              </a:tabLst>
            </a:pPr>
            <a:r>
              <a:rPr sz="1800" spc="-5" dirty="0">
                <a:solidFill>
                  <a:srgbClr val="FFFFFF"/>
                </a:solidFill>
                <a:latin typeface="Calibri"/>
                <a:cs typeface="Calibri"/>
              </a:rPr>
              <a:t>With</a:t>
            </a:r>
            <a:r>
              <a:rPr sz="1800" spc="10" dirty="0">
                <a:solidFill>
                  <a:srgbClr val="FFFFFF"/>
                </a:solidFill>
                <a:latin typeface="Calibri"/>
                <a:cs typeface="Calibri"/>
              </a:rPr>
              <a:t> </a:t>
            </a:r>
            <a:r>
              <a:rPr sz="1800" spc="-5" dirty="0">
                <a:solidFill>
                  <a:srgbClr val="FFFFFF"/>
                </a:solidFill>
                <a:latin typeface="Calibri"/>
                <a:cs typeface="Calibri"/>
              </a:rPr>
              <a:t>object</a:t>
            </a:r>
            <a:r>
              <a:rPr sz="1800" spc="5" dirty="0">
                <a:solidFill>
                  <a:srgbClr val="FFFFFF"/>
                </a:solidFill>
                <a:latin typeface="Calibri"/>
                <a:cs typeface="Calibri"/>
              </a:rPr>
              <a:t> </a:t>
            </a:r>
            <a:r>
              <a:rPr sz="1800" spc="-15" dirty="0">
                <a:solidFill>
                  <a:srgbClr val="FFFFFF"/>
                </a:solidFill>
                <a:latin typeface="Calibri"/>
                <a:cs typeface="Calibri"/>
              </a:rPr>
              <a:t>storage</a:t>
            </a:r>
            <a:r>
              <a:rPr sz="1800" spc="10" dirty="0">
                <a:solidFill>
                  <a:srgbClr val="FFFFFF"/>
                </a:solidFill>
                <a:latin typeface="Calibri"/>
                <a:cs typeface="Calibri"/>
              </a:rPr>
              <a:t> </a:t>
            </a:r>
            <a:r>
              <a:rPr sz="1800" spc="-15" dirty="0">
                <a:solidFill>
                  <a:srgbClr val="FFFFFF"/>
                </a:solidFill>
                <a:latin typeface="Calibri"/>
                <a:cs typeface="Calibri"/>
              </a:rPr>
              <a:t>data</a:t>
            </a:r>
            <a:r>
              <a:rPr sz="1800" spc="5" dirty="0">
                <a:solidFill>
                  <a:srgbClr val="FFFFFF"/>
                </a:solidFill>
                <a:latin typeface="Calibri"/>
                <a:cs typeface="Calibri"/>
              </a:rPr>
              <a:t> </a:t>
            </a:r>
            <a:r>
              <a:rPr sz="1800" spc="-5" dirty="0">
                <a:solidFill>
                  <a:srgbClr val="FFFFFF"/>
                </a:solidFill>
                <a:latin typeface="Calibri"/>
                <a:cs typeface="Calibri"/>
              </a:rPr>
              <a:t>is</a:t>
            </a:r>
            <a:r>
              <a:rPr sz="1800" spc="10" dirty="0">
                <a:solidFill>
                  <a:srgbClr val="FFFFFF"/>
                </a:solidFill>
                <a:latin typeface="Calibri"/>
                <a:cs typeface="Calibri"/>
              </a:rPr>
              <a:t> </a:t>
            </a:r>
            <a:r>
              <a:rPr sz="1800" spc="-5" dirty="0">
                <a:solidFill>
                  <a:srgbClr val="FFFFFF"/>
                </a:solidFill>
                <a:latin typeface="Calibri"/>
                <a:cs typeface="Calibri"/>
              </a:rPr>
              <a:t>managed</a:t>
            </a:r>
            <a:r>
              <a:rPr sz="1800" spc="10" dirty="0">
                <a:solidFill>
                  <a:srgbClr val="FFFFFF"/>
                </a:solidFill>
                <a:latin typeface="Calibri"/>
                <a:cs typeface="Calibri"/>
              </a:rPr>
              <a:t> </a:t>
            </a:r>
            <a:r>
              <a:rPr sz="1800" spc="-5" dirty="0">
                <a:solidFill>
                  <a:srgbClr val="FFFFFF"/>
                </a:solidFill>
                <a:latin typeface="Calibri"/>
                <a:cs typeface="Calibri"/>
              </a:rPr>
              <a:t>as</a:t>
            </a:r>
            <a:r>
              <a:rPr sz="1800" spc="5" dirty="0">
                <a:solidFill>
                  <a:srgbClr val="FFFFFF"/>
                </a:solidFill>
                <a:latin typeface="Calibri"/>
                <a:cs typeface="Calibri"/>
              </a:rPr>
              <a:t> </a:t>
            </a:r>
            <a:r>
              <a:rPr sz="1800" spc="-5" dirty="0">
                <a:solidFill>
                  <a:srgbClr val="FFFFFF"/>
                </a:solidFill>
                <a:latin typeface="Calibri"/>
                <a:cs typeface="Calibri"/>
              </a:rPr>
              <a:t>individual</a:t>
            </a:r>
            <a:r>
              <a:rPr sz="1800" spc="5" dirty="0">
                <a:solidFill>
                  <a:srgbClr val="FFFFFF"/>
                </a:solidFill>
                <a:latin typeface="Calibri"/>
                <a:cs typeface="Calibri"/>
              </a:rPr>
              <a:t> </a:t>
            </a:r>
            <a:r>
              <a:rPr sz="1800" spc="-5" dirty="0">
                <a:solidFill>
                  <a:srgbClr val="FFFFFF"/>
                </a:solidFill>
                <a:latin typeface="Calibri"/>
                <a:cs typeface="Calibri"/>
              </a:rPr>
              <a:t>objects</a:t>
            </a:r>
            <a:r>
              <a:rPr sz="1800" spc="5" dirty="0">
                <a:solidFill>
                  <a:srgbClr val="FFFFFF"/>
                </a:solidFill>
                <a:latin typeface="Calibri"/>
                <a:cs typeface="Calibri"/>
              </a:rPr>
              <a:t> </a:t>
            </a:r>
            <a:r>
              <a:rPr sz="1800" spc="-15" dirty="0">
                <a:solidFill>
                  <a:srgbClr val="FFFFFF"/>
                </a:solidFill>
                <a:latin typeface="Calibri"/>
                <a:cs typeface="Calibri"/>
              </a:rPr>
              <a:t>rather</a:t>
            </a:r>
            <a:r>
              <a:rPr sz="1800" spc="10" dirty="0">
                <a:solidFill>
                  <a:srgbClr val="FFFFFF"/>
                </a:solidFill>
                <a:latin typeface="Calibri"/>
                <a:cs typeface="Calibri"/>
              </a:rPr>
              <a:t> </a:t>
            </a:r>
            <a:r>
              <a:rPr sz="1800" spc="-5" dirty="0">
                <a:solidFill>
                  <a:srgbClr val="FFFFFF"/>
                </a:solidFill>
                <a:latin typeface="Calibri"/>
                <a:cs typeface="Calibri"/>
              </a:rPr>
              <a:t>than</a:t>
            </a:r>
            <a:r>
              <a:rPr sz="1800" spc="10"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5" dirty="0">
                <a:solidFill>
                  <a:srgbClr val="FFFFFF"/>
                </a:solidFill>
                <a:latin typeface="Calibri"/>
                <a:cs typeface="Calibri"/>
              </a:rPr>
              <a:t>file</a:t>
            </a:r>
            <a:r>
              <a:rPr sz="1800" spc="10" dirty="0">
                <a:solidFill>
                  <a:srgbClr val="FFFFFF"/>
                </a:solidFill>
                <a:latin typeface="Calibri"/>
                <a:cs typeface="Calibri"/>
              </a:rPr>
              <a:t> </a:t>
            </a:r>
            <a:r>
              <a:rPr sz="1800" spc="-15" dirty="0">
                <a:solidFill>
                  <a:srgbClr val="FFFFFF"/>
                </a:solidFill>
                <a:latin typeface="Calibri"/>
                <a:cs typeface="Calibri"/>
              </a:rPr>
              <a:t>hierarchy</a:t>
            </a:r>
            <a:r>
              <a:rPr sz="1800" spc="5" dirty="0">
                <a:solidFill>
                  <a:srgbClr val="FFFFFF"/>
                </a:solidFill>
                <a:latin typeface="Calibri"/>
                <a:cs typeface="Calibri"/>
              </a:rPr>
              <a:t> </a:t>
            </a:r>
            <a:r>
              <a:rPr sz="1800" spc="-5" dirty="0">
                <a:solidFill>
                  <a:srgbClr val="FFFFFF"/>
                </a:solidFill>
                <a:latin typeface="Calibri"/>
                <a:cs typeface="Calibri"/>
              </a:rPr>
              <a:t>(as</a:t>
            </a:r>
            <a:r>
              <a:rPr sz="1800" spc="10" dirty="0">
                <a:solidFill>
                  <a:srgbClr val="FFFFFF"/>
                </a:solidFill>
                <a:latin typeface="Calibri"/>
                <a:cs typeface="Calibri"/>
              </a:rPr>
              <a:t> </a:t>
            </a:r>
            <a:r>
              <a:rPr sz="1800" spc="-5" dirty="0">
                <a:solidFill>
                  <a:srgbClr val="FFFFFF"/>
                </a:solidFill>
                <a:latin typeface="Calibri"/>
                <a:cs typeface="Calibri"/>
              </a:rPr>
              <a:t>with</a:t>
            </a:r>
            <a:r>
              <a:rPr sz="1800" spc="10" dirty="0">
                <a:solidFill>
                  <a:srgbClr val="FFFFFF"/>
                </a:solidFill>
                <a:latin typeface="Calibri"/>
                <a:cs typeface="Calibri"/>
              </a:rPr>
              <a:t> </a:t>
            </a:r>
            <a:r>
              <a:rPr sz="1800" dirty="0">
                <a:solidFill>
                  <a:srgbClr val="FFFFFF"/>
                </a:solidFill>
                <a:latin typeface="Calibri"/>
                <a:cs typeface="Calibri"/>
              </a:rPr>
              <a:t>a </a:t>
            </a:r>
            <a:r>
              <a:rPr sz="1800" spc="-395" dirty="0">
                <a:solidFill>
                  <a:srgbClr val="FFFFFF"/>
                </a:solidFill>
                <a:latin typeface="Calibri"/>
                <a:cs typeface="Calibri"/>
              </a:rPr>
              <a:t> </a:t>
            </a:r>
            <a:r>
              <a:rPr sz="1800" spc="-5" dirty="0">
                <a:solidFill>
                  <a:srgbClr val="FFFFFF"/>
                </a:solidFill>
                <a:latin typeface="Calibri"/>
                <a:cs typeface="Calibri"/>
              </a:rPr>
              <a:t>traditional</a:t>
            </a:r>
            <a:r>
              <a:rPr sz="1800" dirty="0">
                <a:solidFill>
                  <a:srgbClr val="FFFFFF"/>
                </a:solidFill>
                <a:latin typeface="Calibri"/>
                <a:cs typeface="Calibri"/>
              </a:rPr>
              <a:t> </a:t>
            </a:r>
            <a:r>
              <a:rPr sz="1800" spc="-5" dirty="0">
                <a:solidFill>
                  <a:srgbClr val="FFFFFF"/>
                </a:solidFill>
                <a:latin typeface="Calibri"/>
                <a:cs typeface="Calibri"/>
              </a:rPr>
              <a:t>file</a:t>
            </a:r>
            <a:r>
              <a:rPr sz="1800" spc="10" dirty="0">
                <a:solidFill>
                  <a:srgbClr val="FFFFFF"/>
                </a:solidFill>
                <a:latin typeface="Calibri"/>
                <a:cs typeface="Calibri"/>
              </a:rPr>
              <a:t> </a:t>
            </a:r>
            <a:r>
              <a:rPr sz="1800" spc="-20" dirty="0">
                <a:solidFill>
                  <a:srgbClr val="FFFFFF"/>
                </a:solidFill>
                <a:latin typeface="Calibri"/>
                <a:cs typeface="Calibri"/>
              </a:rPr>
              <a:t>system)</a:t>
            </a:r>
            <a:endParaRPr sz="1800">
              <a:latin typeface="Calibri"/>
              <a:cs typeface="Calibri"/>
            </a:endParaRPr>
          </a:p>
          <a:p>
            <a:pPr marL="297815" marR="472440" indent="-285750">
              <a:lnSpc>
                <a:spcPct val="148100"/>
              </a:lnSpc>
              <a:spcBef>
                <a:spcPts val="100"/>
              </a:spcBef>
              <a:buFont typeface="Wingdings"/>
              <a:buChar char=""/>
              <a:tabLst>
                <a:tab pos="298450" algn="l"/>
              </a:tabLst>
            </a:pPr>
            <a:r>
              <a:rPr sz="1800" spc="-10" dirty="0">
                <a:solidFill>
                  <a:srgbClr val="FFFFFF"/>
                </a:solidFill>
                <a:latin typeface="Calibri"/>
                <a:cs typeface="Calibri"/>
              </a:rPr>
              <a:t>Each</a:t>
            </a:r>
            <a:r>
              <a:rPr sz="1800" spc="15" dirty="0">
                <a:solidFill>
                  <a:srgbClr val="FFFFFF"/>
                </a:solidFill>
                <a:latin typeface="Calibri"/>
                <a:cs typeface="Calibri"/>
              </a:rPr>
              <a:t> </a:t>
            </a:r>
            <a:r>
              <a:rPr sz="1800" spc="-5" dirty="0">
                <a:solidFill>
                  <a:srgbClr val="FFFFFF"/>
                </a:solidFill>
                <a:latin typeface="Calibri"/>
                <a:cs typeface="Calibri"/>
              </a:rPr>
              <a:t>object</a:t>
            </a:r>
            <a:r>
              <a:rPr sz="1800" spc="5" dirty="0">
                <a:solidFill>
                  <a:srgbClr val="FFFFFF"/>
                </a:solidFill>
                <a:latin typeface="Calibri"/>
                <a:cs typeface="Calibri"/>
              </a:rPr>
              <a:t> </a:t>
            </a:r>
            <a:r>
              <a:rPr sz="1800" spc="-5" dirty="0">
                <a:solidFill>
                  <a:srgbClr val="FFFFFF"/>
                </a:solidFill>
                <a:latin typeface="Calibri"/>
                <a:cs typeface="Calibri"/>
              </a:rPr>
              <a:t>includes</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5" dirty="0">
                <a:solidFill>
                  <a:srgbClr val="FFFFFF"/>
                </a:solidFill>
                <a:latin typeface="Calibri"/>
                <a:cs typeface="Calibri"/>
              </a:rPr>
              <a:t>data</a:t>
            </a:r>
            <a:r>
              <a:rPr sz="1800" spc="15" dirty="0">
                <a:solidFill>
                  <a:srgbClr val="FFFFFF"/>
                </a:solidFill>
                <a:latin typeface="Calibri"/>
                <a:cs typeface="Calibri"/>
              </a:rPr>
              <a:t> </a:t>
            </a:r>
            <a:r>
              <a:rPr sz="1800" spc="-20" dirty="0">
                <a:solidFill>
                  <a:srgbClr val="FFFFFF"/>
                </a:solidFill>
                <a:latin typeface="Calibri"/>
                <a:cs typeface="Calibri"/>
              </a:rPr>
              <a:t>itself,</a:t>
            </a:r>
            <a:r>
              <a:rPr sz="1800" spc="10" dirty="0">
                <a:solidFill>
                  <a:srgbClr val="FFFFFF"/>
                </a:solidFill>
                <a:latin typeface="Calibri"/>
                <a:cs typeface="Calibri"/>
              </a:rPr>
              <a:t> </a:t>
            </a:r>
            <a:r>
              <a:rPr sz="1800" spc="-15" dirty="0">
                <a:solidFill>
                  <a:srgbClr val="FFFFFF"/>
                </a:solidFill>
                <a:latin typeface="Calibri"/>
                <a:cs typeface="Calibri"/>
              </a:rPr>
              <a:t>metadata</a:t>
            </a:r>
            <a:r>
              <a:rPr sz="1800" spc="15" dirty="0">
                <a:solidFill>
                  <a:srgbClr val="FFFFFF"/>
                </a:solidFill>
                <a:latin typeface="Calibri"/>
                <a:cs typeface="Calibri"/>
              </a:rPr>
              <a:t> </a:t>
            </a:r>
            <a:r>
              <a:rPr sz="1800" spc="-10" dirty="0">
                <a:solidFill>
                  <a:srgbClr val="FFFFFF"/>
                </a:solidFill>
                <a:latin typeface="Calibri"/>
                <a:cs typeface="Calibri"/>
              </a:rPr>
              <a:t>(data</a:t>
            </a:r>
            <a:r>
              <a:rPr sz="1800" spc="10" dirty="0">
                <a:solidFill>
                  <a:srgbClr val="FFFFFF"/>
                </a:solidFill>
                <a:latin typeface="Calibri"/>
                <a:cs typeface="Calibri"/>
              </a:rPr>
              <a:t> </a:t>
            </a:r>
            <a:r>
              <a:rPr sz="1800" dirty="0">
                <a:solidFill>
                  <a:srgbClr val="FFFFFF"/>
                </a:solidFill>
                <a:latin typeface="Calibri"/>
                <a:cs typeface="Calibri"/>
              </a:rPr>
              <a:t>about</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data),</a:t>
            </a:r>
            <a:r>
              <a:rPr sz="1800" spc="10" dirty="0">
                <a:solidFill>
                  <a:srgbClr val="FFFFFF"/>
                </a:solidFill>
                <a:latin typeface="Calibri"/>
                <a:cs typeface="Calibri"/>
              </a:rPr>
              <a:t> </a:t>
            </a:r>
            <a:r>
              <a:rPr sz="1800" dirty="0">
                <a:solidFill>
                  <a:srgbClr val="FFFFFF"/>
                </a:solidFill>
                <a:latin typeface="Calibri"/>
                <a:cs typeface="Calibri"/>
              </a:rPr>
              <a:t>and</a:t>
            </a:r>
            <a:r>
              <a:rPr sz="1800" spc="20"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5" dirty="0">
                <a:solidFill>
                  <a:srgbClr val="FFFFFF"/>
                </a:solidFill>
                <a:latin typeface="Calibri"/>
                <a:cs typeface="Calibri"/>
              </a:rPr>
              <a:t>globally</a:t>
            </a:r>
            <a:r>
              <a:rPr sz="1800" spc="10" dirty="0">
                <a:solidFill>
                  <a:srgbClr val="FFFFFF"/>
                </a:solidFill>
                <a:latin typeface="Calibri"/>
                <a:cs typeface="Calibri"/>
              </a:rPr>
              <a:t> </a:t>
            </a:r>
            <a:r>
              <a:rPr sz="1800" spc="-5" dirty="0">
                <a:solidFill>
                  <a:srgbClr val="FFFFFF"/>
                </a:solidFill>
                <a:latin typeface="Calibri"/>
                <a:cs typeface="Calibri"/>
              </a:rPr>
              <a:t>unique </a:t>
            </a:r>
            <a:r>
              <a:rPr sz="1800" spc="-395" dirty="0">
                <a:solidFill>
                  <a:srgbClr val="FFFFFF"/>
                </a:solidFill>
                <a:latin typeface="Calibri"/>
                <a:cs typeface="Calibri"/>
              </a:rPr>
              <a:t> </a:t>
            </a:r>
            <a:r>
              <a:rPr sz="1800" spc="-5" dirty="0">
                <a:solidFill>
                  <a:srgbClr val="FFFFFF"/>
                </a:solidFill>
                <a:latin typeface="Calibri"/>
                <a:cs typeface="Calibri"/>
              </a:rPr>
              <a:t>identifier</a:t>
            </a:r>
            <a:endParaRPr sz="1800">
              <a:latin typeface="Calibri"/>
              <a:cs typeface="Calibri"/>
            </a:endParaRPr>
          </a:p>
          <a:p>
            <a:pPr marL="297815" marR="398780" indent="-285750">
              <a:lnSpc>
                <a:spcPct val="148100"/>
              </a:lnSpc>
              <a:spcBef>
                <a:spcPts val="105"/>
              </a:spcBef>
              <a:buFont typeface="Wingdings"/>
              <a:buChar char=""/>
              <a:tabLst>
                <a:tab pos="298450" algn="l"/>
              </a:tabLst>
            </a:pPr>
            <a:r>
              <a:rPr sz="1800" dirty="0">
                <a:solidFill>
                  <a:srgbClr val="FFFFFF"/>
                </a:solidFill>
                <a:latin typeface="Calibri"/>
                <a:cs typeface="Calibri"/>
              </a:rPr>
              <a:t>Due</a:t>
            </a:r>
            <a:r>
              <a:rPr sz="1800" spc="10"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its</a:t>
            </a:r>
            <a:r>
              <a:rPr sz="1800" dirty="0">
                <a:solidFill>
                  <a:srgbClr val="FFFFFF"/>
                </a:solidFill>
                <a:latin typeface="Calibri"/>
                <a:cs typeface="Calibri"/>
              </a:rPr>
              <a:t> </a:t>
            </a:r>
            <a:r>
              <a:rPr sz="1800" spc="-10" dirty="0">
                <a:solidFill>
                  <a:srgbClr val="FFFFFF"/>
                </a:solidFill>
                <a:latin typeface="Calibri"/>
                <a:cs typeface="Calibri"/>
              </a:rPr>
              <a:t>flat</a:t>
            </a:r>
            <a:r>
              <a:rPr sz="1800" spc="5" dirty="0">
                <a:solidFill>
                  <a:srgbClr val="FFFFFF"/>
                </a:solidFill>
                <a:latin typeface="Calibri"/>
                <a:cs typeface="Calibri"/>
              </a:rPr>
              <a:t> </a:t>
            </a:r>
            <a:r>
              <a:rPr sz="1800" spc="-5" dirty="0">
                <a:solidFill>
                  <a:srgbClr val="FFFFFF"/>
                </a:solidFill>
                <a:latin typeface="Calibri"/>
                <a:cs typeface="Calibri"/>
              </a:rPr>
              <a:t>file</a:t>
            </a:r>
            <a:r>
              <a:rPr sz="1800" spc="15" dirty="0">
                <a:solidFill>
                  <a:srgbClr val="FFFFFF"/>
                </a:solidFill>
                <a:latin typeface="Calibri"/>
                <a:cs typeface="Calibri"/>
              </a:rPr>
              <a:t> </a:t>
            </a:r>
            <a:r>
              <a:rPr sz="1800" spc="-10" dirty="0">
                <a:solidFill>
                  <a:srgbClr val="FFFFFF"/>
                </a:solidFill>
                <a:latin typeface="Calibri"/>
                <a:cs typeface="Calibri"/>
              </a:rPr>
              <a:t>structure,</a:t>
            </a:r>
            <a:r>
              <a:rPr sz="1800" spc="5" dirty="0">
                <a:solidFill>
                  <a:srgbClr val="FFFFFF"/>
                </a:solidFill>
                <a:latin typeface="Calibri"/>
                <a:cs typeface="Calibri"/>
              </a:rPr>
              <a:t> </a:t>
            </a:r>
            <a:r>
              <a:rPr sz="1800" spc="-5" dirty="0">
                <a:solidFill>
                  <a:srgbClr val="FFFFFF"/>
                </a:solidFill>
                <a:latin typeface="Calibri"/>
                <a:cs typeface="Calibri"/>
              </a:rPr>
              <a:t>object</a:t>
            </a:r>
            <a:r>
              <a:rPr sz="1800" spc="5" dirty="0">
                <a:solidFill>
                  <a:srgbClr val="FFFFFF"/>
                </a:solidFill>
                <a:latin typeface="Calibri"/>
                <a:cs typeface="Calibri"/>
              </a:rPr>
              <a:t> </a:t>
            </a:r>
            <a:r>
              <a:rPr sz="1800" spc="-15" dirty="0">
                <a:solidFill>
                  <a:srgbClr val="FFFFFF"/>
                </a:solidFill>
                <a:latin typeface="Calibri"/>
                <a:cs typeface="Calibri"/>
              </a:rPr>
              <a:t>storage</a:t>
            </a:r>
            <a:r>
              <a:rPr sz="1800" spc="10" dirty="0">
                <a:solidFill>
                  <a:srgbClr val="FFFFFF"/>
                </a:solidFill>
                <a:latin typeface="Calibri"/>
                <a:cs typeface="Calibri"/>
              </a:rPr>
              <a:t> </a:t>
            </a:r>
            <a:r>
              <a:rPr sz="1800" dirty="0">
                <a:solidFill>
                  <a:srgbClr val="FFFFFF"/>
                </a:solidFill>
                <a:latin typeface="Calibri"/>
                <a:cs typeface="Calibri"/>
              </a:rPr>
              <a:t>has</a:t>
            </a:r>
            <a:r>
              <a:rPr sz="1800" spc="5" dirty="0">
                <a:solidFill>
                  <a:srgbClr val="FFFFFF"/>
                </a:solidFill>
                <a:latin typeface="Calibri"/>
                <a:cs typeface="Calibri"/>
              </a:rPr>
              <a:t> </a:t>
            </a:r>
            <a:r>
              <a:rPr sz="1800" spc="-5" dirty="0">
                <a:solidFill>
                  <a:srgbClr val="FFFFFF"/>
                </a:solidFill>
                <a:latin typeface="Calibri"/>
                <a:cs typeface="Calibri"/>
              </a:rPr>
              <a:t>virtually</a:t>
            </a:r>
            <a:r>
              <a:rPr sz="1800" spc="5" dirty="0">
                <a:solidFill>
                  <a:srgbClr val="FFFFFF"/>
                </a:solidFill>
                <a:latin typeface="Calibri"/>
                <a:cs typeface="Calibri"/>
              </a:rPr>
              <a:t> </a:t>
            </a:r>
            <a:r>
              <a:rPr sz="1800" spc="-5" dirty="0">
                <a:solidFill>
                  <a:srgbClr val="FFFFFF"/>
                </a:solidFill>
                <a:latin typeface="Calibri"/>
                <a:cs typeface="Calibri"/>
              </a:rPr>
              <a:t>unlimited</a:t>
            </a:r>
            <a:r>
              <a:rPr sz="1800" spc="10" dirty="0">
                <a:solidFill>
                  <a:srgbClr val="FFFFFF"/>
                </a:solidFill>
                <a:latin typeface="Calibri"/>
                <a:cs typeface="Calibri"/>
              </a:rPr>
              <a:t> </a:t>
            </a:r>
            <a:r>
              <a:rPr sz="1800" spc="-5" dirty="0">
                <a:solidFill>
                  <a:srgbClr val="FFFFFF"/>
                </a:solidFill>
                <a:latin typeface="Calibri"/>
                <a:cs typeface="Calibri"/>
              </a:rPr>
              <a:t>scalability</a:t>
            </a:r>
            <a:r>
              <a:rPr sz="1800" spc="5"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10" dirty="0">
                <a:solidFill>
                  <a:srgbClr val="FFFFFF"/>
                </a:solidFill>
                <a:latin typeface="Calibri"/>
                <a:cs typeface="Calibri"/>
              </a:rPr>
              <a:t>allows</a:t>
            </a:r>
            <a:r>
              <a:rPr sz="1800" dirty="0">
                <a:solidFill>
                  <a:srgbClr val="FFFFFF"/>
                </a:solidFill>
                <a:latin typeface="Calibri"/>
                <a:cs typeface="Calibri"/>
              </a:rPr>
              <a:t> </a:t>
            </a:r>
            <a:r>
              <a:rPr sz="1800" spc="-5" dirty="0">
                <a:solidFill>
                  <a:srgbClr val="FFFFFF"/>
                </a:solidFill>
                <a:latin typeface="Calibri"/>
                <a:cs typeface="Calibri"/>
              </a:rPr>
              <a:t>the </a:t>
            </a:r>
            <a:r>
              <a:rPr sz="1800" spc="-390" dirty="0">
                <a:solidFill>
                  <a:srgbClr val="FFFFFF"/>
                </a:solidFill>
                <a:latin typeface="Calibri"/>
                <a:cs typeface="Calibri"/>
              </a:rPr>
              <a:t> </a:t>
            </a:r>
            <a:r>
              <a:rPr sz="1800" spc="-10" dirty="0">
                <a:solidFill>
                  <a:srgbClr val="FFFFFF"/>
                </a:solidFill>
                <a:latin typeface="Calibri"/>
                <a:cs typeface="Calibri"/>
              </a:rPr>
              <a:t>retention</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10" dirty="0">
                <a:solidFill>
                  <a:srgbClr val="FFFFFF"/>
                </a:solidFill>
                <a:latin typeface="Calibri"/>
                <a:cs typeface="Calibri"/>
              </a:rPr>
              <a:t>massive</a:t>
            </a:r>
            <a:r>
              <a:rPr sz="1800" spc="10" dirty="0">
                <a:solidFill>
                  <a:srgbClr val="FFFFFF"/>
                </a:solidFill>
                <a:latin typeface="Calibri"/>
                <a:cs typeface="Calibri"/>
              </a:rPr>
              <a:t> </a:t>
            </a:r>
            <a:r>
              <a:rPr sz="1800" spc="-5" dirty="0">
                <a:solidFill>
                  <a:srgbClr val="FFFFFF"/>
                </a:solidFill>
                <a:latin typeface="Calibri"/>
                <a:cs typeface="Calibri"/>
              </a:rPr>
              <a:t>amounts</a:t>
            </a:r>
            <a:r>
              <a:rPr sz="1800" dirty="0">
                <a:solidFill>
                  <a:srgbClr val="FFFFFF"/>
                </a:solidFill>
                <a:latin typeface="Calibri"/>
                <a:cs typeface="Calibri"/>
              </a:rPr>
              <a:t> of</a:t>
            </a:r>
            <a:r>
              <a:rPr sz="1800" spc="5" dirty="0">
                <a:solidFill>
                  <a:srgbClr val="FFFFFF"/>
                </a:solidFill>
                <a:latin typeface="Calibri"/>
                <a:cs typeface="Calibri"/>
              </a:rPr>
              <a:t> </a:t>
            </a:r>
            <a:r>
              <a:rPr sz="1800" spc="-5" dirty="0">
                <a:solidFill>
                  <a:srgbClr val="FFFFFF"/>
                </a:solidFill>
                <a:latin typeface="Calibri"/>
                <a:cs typeface="Calibri"/>
              </a:rPr>
              <a:t>unstructured</a:t>
            </a:r>
            <a:r>
              <a:rPr sz="1800" spc="10" dirty="0">
                <a:solidFill>
                  <a:srgbClr val="FFFFFF"/>
                </a:solidFill>
                <a:latin typeface="Calibri"/>
                <a:cs typeface="Calibri"/>
              </a:rPr>
              <a:t> </a:t>
            </a:r>
            <a:r>
              <a:rPr sz="1800" spc="-10" dirty="0">
                <a:solidFill>
                  <a:srgbClr val="FFFFFF"/>
                </a:solidFill>
                <a:latin typeface="Calibri"/>
                <a:cs typeface="Calibri"/>
              </a:rPr>
              <a:t>data</a:t>
            </a:r>
            <a:endParaRPr sz="1800">
              <a:latin typeface="Calibri"/>
              <a:cs typeface="Calibri"/>
            </a:endParaRPr>
          </a:p>
        </p:txBody>
      </p:sp>
    </p:spTree>
    <p:extLst>
      <p:ext uri="{BB962C8B-B14F-4D97-AF65-F5344CB8AC3E}">
        <p14:creationId xmlns:p14="http://schemas.microsoft.com/office/powerpoint/2010/main" val="1064800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611949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lang="en-US" sz="2400" spc="-5" dirty="0">
                <a:solidFill>
                  <a:srgbClr val="FFFFFF"/>
                </a:solidFill>
                <a:latin typeface="Calibri"/>
                <a:cs typeface="Calibri"/>
              </a:rPr>
              <a:t>7</a:t>
            </a:r>
            <a:r>
              <a:rPr sz="2400" b="0" spc="-5" dirty="0">
                <a:solidFill>
                  <a:srgbClr val="FFFFFF"/>
                </a:solidFill>
                <a:latin typeface="Calibri"/>
                <a:cs typeface="Calibri"/>
              </a:rPr>
              <a:t>:</a:t>
            </a:r>
            <a:r>
              <a:rPr sz="2400" b="0" spc="-10" dirty="0">
                <a:solidFill>
                  <a:srgbClr val="FFFFFF"/>
                </a:solidFill>
                <a:latin typeface="Calibri"/>
                <a:cs typeface="Calibri"/>
              </a:rPr>
              <a:t> </a:t>
            </a:r>
            <a:r>
              <a:rPr sz="2400" b="0" spc="-5" dirty="0">
                <a:solidFill>
                  <a:srgbClr val="FFFFFF"/>
                </a:solidFill>
                <a:latin typeface="Calibri"/>
                <a:cs typeface="Calibri"/>
              </a:rPr>
              <a:t>Object, Block, </a:t>
            </a:r>
            <a:r>
              <a:rPr sz="2400" b="0" dirty="0">
                <a:solidFill>
                  <a:srgbClr val="FFFFFF"/>
                </a:solidFill>
                <a:latin typeface="Calibri"/>
                <a:cs typeface="Calibri"/>
              </a:rPr>
              <a:t>and</a:t>
            </a:r>
            <a:r>
              <a:rPr sz="2400" b="0" spc="-5" dirty="0">
                <a:solidFill>
                  <a:srgbClr val="FFFFFF"/>
                </a:solidFill>
                <a:latin typeface="Calibri"/>
                <a:cs typeface="Calibri"/>
              </a:rPr>
              <a:t> File</a:t>
            </a:r>
            <a:r>
              <a:rPr sz="2400" b="0" dirty="0">
                <a:solidFill>
                  <a:srgbClr val="FFFFFF"/>
                </a:solidFill>
                <a:latin typeface="Calibri"/>
                <a:cs typeface="Calibri"/>
              </a:rPr>
              <a:t> </a:t>
            </a:r>
            <a:r>
              <a:rPr sz="2400" b="0" spc="-20" dirty="0">
                <a:solidFill>
                  <a:srgbClr val="FFFFFF"/>
                </a:solidFill>
                <a:latin typeface="Calibri"/>
                <a:cs typeface="Calibri"/>
              </a:rPr>
              <a:t>Storage</a:t>
            </a:r>
            <a:r>
              <a:rPr sz="2400" b="0" dirty="0">
                <a:solidFill>
                  <a:srgbClr val="FFFFFF"/>
                </a:solidFill>
                <a:latin typeface="Calibri"/>
                <a:cs typeface="Calibri"/>
              </a:rPr>
              <a:t> </a:t>
            </a:r>
            <a:r>
              <a:rPr sz="2400" b="0" spc="-20" dirty="0">
                <a:solidFill>
                  <a:srgbClr val="FFFFFF"/>
                </a:solidFill>
                <a:latin typeface="Calibri"/>
                <a:cs typeface="Calibri"/>
              </a:rPr>
              <a:t>Systems</a:t>
            </a:r>
            <a:endParaRPr sz="2400" dirty="0">
              <a:latin typeface="Calibri"/>
              <a:cs typeface="Calibri"/>
            </a:endParaRPr>
          </a:p>
        </p:txBody>
      </p:sp>
      <p:sp>
        <p:nvSpPr>
          <p:cNvPr id="3" name="object 3"/>
          <p:cNvSpPr txBox="1"/>
          <p:nvPr/>
        </p:nvSpPr>
        <p:spPr>
          <a:xfrm>
            <a:off x="627404" y="718819"/>
            <a:ext cx="9164955" cy="5384800"/>
          </a:xfrm>
          <a:prstGeom prst="rect">
            <a:avLst/>
          </a:prstGeom>
        </p:spPr>
        <p:txBody>
          <a:bodyPr vert="horz" wrap="square" lIns="0" tIns="157480" rIns="0" bIns="0" rtlCol="0">
            <a:spAutoFit/>
          </a:bodyPr>
          <a:lstStyle/>
          <a:p>
            <a:pPr marL="12700">
              <a:lnSpc>
                <a:spcPct val="100000"/>
              </a:lnSpc>
              <a:spcBef>
                <a:spcPts val="1240"/>
              </a:spcBef>
            </a:pPr>
            <a:r>
              <a:rPr sz="1800" spc="-5" dirty="0">
                <a:solidFill>
                  <a:srgbClr val="FFFFFF"/>
                </a:solidFill>
                <a:latin typeface="Calibri"/>
                <a:cs typeface="Calibri"/>
              </a:rPr>
              <a:t>Block</a:t>
            </a:r>
            <a:r>
              <a:rPr sz="1800" spc="-25" dirty="0">
                <a:solidFill>
                  <a:srgbClr val="FFFFFF"/>
                </a:solidFill>
                <a:latin typeface="Calibri"/>
                <a:cs typeface="Calibri"/>
              </a:rPr>
              <a:t> </a:t>
            </a:r>
            <a:r>
              <a:rPr sz="1800" spc="-15" dirty="0">
                <a:solidFill>
                  <a:srgbClr val="FFFFFF"/>
                </a:solidFill>
                <a:latin typeface="Calibri"/>
                <a:cs typeface="Calibri"/>
              </a:rPr>
              <a:t>Storage</a:t>
            </a:r>
            <a:endParaRPr sz="1800">
              <a:latin typeface="Calibri"/>
              <a:cs typeface="Calibri"/>
            </a:endParaRPr>
          </a:p>
          <a:p>
            <a:pPr marL="297815" marR="330835" indent="-285750">
              <a:lnSpc>
                <a:spcPct val="148100"/>
              </a:lnSpc>
              <a:spcBef>
                <a:spcPts val="100"/>
              </a:spcBef>
              <a:buFont typeface="Wingdings"/>
              <a:buChar char=""/>
              <a:tabLst>
                <a:tab pos="298450" algn="l"/>
              </a:tabLst>
            </a:pPr>
            <a:r>
              <a:rPr sz="1800" spc="-10" dirty="0">
                <a:solidFill>
                  <a:srgbClr val="FFFFFF"/>
                </a:solidFill>
                <a:latin typeface="Calibri"/>
                <a:cs typeface="Calibri"/>
              </a:rPr>
              <a:t>Data</a:t>
            </a:r>
            <a:r>
              <a:rPr sz="1800" spc="5"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a:t>
            </a:r>
            <a:r>
              <a:rPr sz="1800" spc="-15" dirty="0">
                <a:solidFill>
                  <a:srgbClr val="FFFFFF"/>
                </a:solidFill>
                <a:latin typeface="Calibri"/>
                <a:cs typeface="Calibri"/>
              </a:rPr>
              <a:t>stored</a:t>
            </a:r>
            <a:r>
              <a:rPr sz="1800" spc="5"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spc="-5" dirty="0">
                <a:solidFill>
                  <a:srgbClr val="FFFFFF"/>
                </a:solidFill>
                <a:latin typeface="Calibri"/>
                <a:cs typeface="Calibri"/>
              </a:rPr>
              <a:t>managed</a:t>
            </a:r>
            <a:r>
              <a:rPr sz="1800" spc="5" dirty="0">
                <a:solidFill>
                  <a:srgbClr val="FFFFFF"/>
                </a:solidFill>
                <a:latin typeface="Calibri"/>
                <a:cs typeface="Calibri"/>
              </a:rPr>
              <a:t> </a:t>
            </a:r>
            <a:r>
              <a:rPr sz="1800" spc="-5" dirty="0">
                <a:solidFill>
                  <a:srgbClr val="FFFFFF"/>
                </a:solidFill>
                <a:latin typeface="Calibri"/>
                <a:cs typeface="Calibri"/>
              </a:rPr>
              <a:t>in</a:t>
            </a:r>
            <a:r>
              <a:rPr sz="1800" spc="5" dirty="0">
                <a:solidFill>
                  <a:srgbClr val="FFFFFF"/>
                </a:solidFill>
                <a:latin typeface="Calibri"/>
                <a:cs typeface="Calibri"/>
              </a:rPr>
              <a:t> </a:t>
            </a:r>
            <a:r>
              <a:rPr sz="1800" spc="-5" dirty="0">
                <a:solidFill>
                  <a:srgbClr val="FFFFFF"/>
                </a:solidFill>
                <a:latin typeface="Calibri"/>
                <a:cs typeface="Calibri"/>
              </a:rPr>
              <a:t>blocks</a:t>
            </a:r>
            <a:r>
              <a:rPr sz="1800" dirty="0">
                <a:solidFill>
                  <a:srgbClr val="FFFFFF"/>
                </a:solidFill>
                <a:latin typeface="Calibri"/>
                <a:cs typeface="Calibri"/>
              </a:rPr>
              <a:t> </a:t>
            </a:r>
            <a:r>
              <a:rPr sz="1800" spc="-5" dirty="0">
                <a:solidFill>
                  <a:srgbClr val="FFFFFF"/>
                </a:solidFill>
                <a:latin typeface="Calibri"/>
                <a:cs typeface="Calibri"/>
              </a:rPr>
              <a:t>within</a:t>
            </a:r>
            <a:r>
              <a:rPr sz="1800" spc="5" dirty="0">
                <a:solidFill>
                  <a:srgbClr val="FFFFFF"/>
                </a:solidFill>
                <a:latin typeface="Calibri"/>
                <a:cs typeface="Calibri"/>
              </a:rPr>
              <a:t> </a:t>
            </a:r>
            <a:r>
              <a:rPr sz="1800" spc="-10" dirty="0">
                <a:solidFill>
                  <a:srgbClr val="FFFFFF"/>
                </a:solidFill>
                <a:latin typeface="Calibri"/>
                <a:cs typeface="Calibri"/>
              </a:rPr>
              <a:t>sectors</a:t>
            </a:r>
            <a:r>
              <a:rPr sz="1800" dirty="0">
                <a:solidFill>
                  <a:srgbClr val="FFFFFF"/>
                </a:solidFill>
                <a:latin typeface="Calibri"/>
                <a:cs typeface="Calibri"/>
              </a:rPr>
              <a:t> and</a:t>
            </a:r>
            <a:r>
              <a:rPr sz="1800" spc="5" dirty="0">
                <a:solidFill>
                  <a:srgbClr val="FFFFFF"/>
                </a:solidFill>
                <a:latin typeface="Calibri"/>
                <a:cs typeface="Calibri"/>
              </a:rPr>
              <a:t> </a:t>
            </a:r>
            <a:r>
              <a:rPr sz="1800" spc="-15" dirty="0">
                <a:solidFill>
                  <a:srgbClr val="FFFFFF"/>
                </a:solidFill>
                <a:latin typeface="Calibri"/>
                <a:cs typeface="Calibri"/>
              </a:rPr>
              <a:t>tracks</a:t>
            </a:r>
            <a:r>
              <a:rPr sz="1800" dirty="0">
                <a:solidFill>
                  <a:srgbClr val="FFFFFF"/>
                </a:solidFill>
                <a:latin typeface="Calibri"/>
                <a:cs typeface="Calibri"/>
              </a:rPr>
              <a:t> and</a:t>
            </a:r>
            <a:r>
              <a:rPr sz="1800" spc="5"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a:t>
            </a:r>
            <a:r>
              <a:rPr sz="1800" spc="-10" dirty="0">
                <a:solidFill>
                  <a:srgbClr val="FFFFFF"/>
                </a:solidFill>
                <a:latin typeface="Calibri"/>
                <a:cs typeface="Calibri"/>
              </a:rPr>
              <a:t>controlled</a:t>
            </a:r>
            <a:r>
              <a:rPr sz="1800" spc="5" dirty="0">
                <a:solidFill>
                  <a:srgbClr val="FFFFFF"/>
                </a:solidFill>
                <a:latin typeface="Calibri"/>
                <a:cs typeface="Calibri"/>
              </a:rPr>
              <a:t> </a:t>
            </a:r>
            <a:r>
              <a:rPr sz="1800" spc="-5" dirty="0">
                <a:solidFill>
                  <a:srgbClr val="FFFFFF"/>
                </a:solidFill>
                <a:latin typeface="Calibri"/>
                <a:cs typeface="Calibri"/>
              </a:rPr>
              <a:t>by</a:t>
            </a:r>
            <a:r>
              <a:rPr sz="1800" dirty="0">
                <a:solidFill>
                  <a:srgbClr val="FFFFFF"/>
                </a:solidFill>
                <a:latin typeface="Calibri"/>
                <a:cs typeface="Calibri"/>
              </a:rPr>
              <a:t> a</a:t>
            </a:r>
            <a:r>
              <a:rPr sz="1800" spc="5" dirty="0">
                <a:solidFill>
                  <a:srgbClr val="FFFFFF"/>
                </a:solidFill>
                <a:latin typeface="Calibri"/>
                <a:cs typeface="Calibri"/>
              </a:rPr>
              <a:t> </a:t>
            </a:r>
            <a:r>
              <a:rPr sz="1800" spc="-10" dirty="0">
                <a:solidFill>
                  <a:srgbClr val="FFFFFF"/>
                </a:solidFill>
                <a:latin typeface="Calibri"/>
                <a:cs typeface="Calibri"/>
              </a:rPr>
              <a:t>server- </a:t>
            </a:r>
            <a:r>
              <a:rPr sz="1800" spc="-395" dirty="0">
                <a:solidFill>
                  <a:srgbClr val="FFFFFF"/>
                </a:solidFill>
                <a:latin typeface="Calibri"/>
                <a:cs typeface="Calibri"/>
              </a:rPr>
              <a:t> </a:t>
            </a:r>
            <a:r>
              <a:rPr sz="1800" spc="-5" dirty="0">
                <a:solidFill>
                  <a:srgbClr val="FFFFFF"/>
                </a:solidFill>
                <a:latin typeface="Calibri"/>
                <a:cs typeface="Calibri"/>
              </a:rPr>
              <a:t>based</a:t>
            </a:r>
            <a:r>
              <a:rPr sz="1800" dirty="0">
                <a:solidFill>
                  <a:srgbClr val="FFFFFF"/>
                </a:solidFill>
                <a:latin typeface="Calibri"/>
                <a:cs typeface="Calibri"/>
              </a:rPr>
              <a:t> </a:t>
            </a:r>
            <a:r>
              <a:rPr sz="1800" spc="-10" dirty="0">
                <a:solidFill>
                  <a:srgbClr val="FFFFFF"/>
                </a:solidFill>
                <a:latin typeface="Calibri"/>
                <a:cs typeface="Calibri"/>
              </a:rPr>
              <a:t>operating</a:t>
            </a:r>
            <a:r>
              <a:rPr sz="1800" spc="5" dirty="0">
                <a:solidFill>
                  <a:srgbClr val="FFFFFF"/>
                </a:solidFill>
                <a:latin typeface="Calibri"/>
                <a:cs typeface="Calibri"/>
              </a:rPr>
              <a:t> </a:t>
            </a:r>
            <a:r>
              <a:rPr sz="1800" spc="-20" dirty="0">
                <a:solidFill>
                  <a:srgbClr val="FFFFFF"/>
                </a:solidFill>
                <a:latin typeface="Calibri"/>
                <a:cs typeface="Calibri"/>
              </a:rPr>
              <a:t>system</a:t>
            </a:r>
            <a:endParaRPr sz="1800">
              <a:latin typeface="Calibri"/>
              <a:cs typeface="Calibri"/>
            </a:endParaRPr>
          </a:p>
          <a:p>
            <a:pPr marL="297815" marR="24765" indent="-285750">
              <a:lnSpc>
                <a:spcPct val="148100"/>
              </a:lnSpc>
              <a:spcBef>
                <a:spcPts val="100"/>
              </a:spcBef>
              <a:buFont typeface="Wingdings"/>
              <a:buChar char=""/>
              <a:tabLst>
                <a:tab pos="298450" algn="l"/>
              </a:tabLst>
            </a:pPr>
            <a:r>
              <a:rPr sz="1800" spc="-5" dirty="0">
                <a:solidFill>
                  <a:srgbClr val="FFFFFF"/>
                </a:solidFill>
                <a:latin typeface="Calibri"/>
                <a:cs typeface="Calibri"/>
              </a:rPr>
              <a:t>Block</a:t>
            </a:r>
            <a:r>
              <a:rPr sz="1800" dirty="0">
                <a:solidFill>
                  <a:srgbClr val="FFFFFF"/>
                </a:solidFill>
                <a:latin typeface="Calibri"/>
                <a:cs typeface="Calibri"/>
              </a:rPr>
              <a:t> </a:t>
            </a:r>
            <a:r>
              <a:rPr sz="1800" spc="-15" dirty="0">
                <a:solidFill>
                  <a:srgbClr val="FFFFFF"/>
                </a:solidFill>
                <a:latin typeface="Calibri"/>
                <a:cs typeface="Calibri"/>
              </a:rPr>
              <a:t>storage</a:t>
            </a:r>
            <a:r>
              <a:rPr sz="1800" spc="15" dirty="0">
                <a:solidFill>
                  <a:srgbClr val="FFFFFF"/>
                </a:solidFill>
                <a:latin typeface="Calibri"/>
                <a:cs typeface="Calibri"/>
              </a:rPr>
              <a:t> </a:t>
            </a:r>
            <a:r>
              <a:rPr sz="1800" spc="-5" dirty="0">
                <a:solidFill>
                  <a:srgbClr val="FFFFFF"/>
                </a:solidFill>
                <a:latin typeface="Calibri"/>
                <a:cs typeface="Calibri"/>
              </a:rPr>
              <a:t>volumes</a:t>
            </a:r>
            <a:r>
              <a:rPr sz="1800" dirty="0">
                <a:solidFill>
                  <a:srgbClr val="FFFFFF"/>
                </a:solidFill>
                <a:latin typeface="Calibri"/>
                <a:cs typeface="Calibri"/>
              </a:rPr>
              <a:t> appear</a:t>
            </a:r>
            <a:r>
              <a:rPr sz="1800" spc="5" dirty="0">
                <a:solidFill>
                  <a:srgbClr val="FFFFFF"/>
                </a:solidFill>
                <a:latin typeface="Calibri"/>
                <a:cs typeface="Calibri"/>
              </a:rPr>
              <a:t> </a:t>
            </a:r>
            <a:r>
              <a:rPr sz="1800" dirty="0">
                <a:solidFill>
                  <a:srgbClr val="FFFFFF"/>
                </a:solidFill>
                <a:latin typeface="Calibri"/>
                <a:cs typeface="Calibri"/>
              </a:rPr>
              <a:t>as</a:t>
            </a:r>
            <a:r>
              <a:rPr sz="1800" spc="5" dirty="0">
                <a:solidFill>
                  <a:srgbClr val="FFFFFF"/>
                </a:solidFill>
                <a:latin typeface="Calibri"/>
                <a:cs typeface="Calibri"/>
              </a:rPr>
              <a:t> </a:t>
            </a:r>
            <a:r>
              <a:rPr sz="1800" spc="-5" dirty="0">
                <a:solidFill>
                  <a:srgbClr val="FFFFFF"/>
                </a:solidFill>
                <a:latin typeface="Calibri"/>
                <a:cs typeface="Calibri"/>
              </a:rPr>
              <a:t>local</a:t>
            </a:r>
            <a:r>
              <a:rPr sz="1800" spc="5" dirty="0">
                <a:solidFill>
                  <a:srgbClr val="FFFFFF"/>
                </a:solidFill>
                <a:latin typeface="Calibri"/>
                <a:cs typeface="Calibri"/>
              </a:rPr>
              <a:t> </a:t>
            </a:r>
            <a:r>
              <a:rPr sz="1800" spc="-10" dirty="0">
                <a:solidFill>
                  <a:srgbClr val="FFFFFF"/>
                </a:solidFill>
                <a:latin typeface="Calibri"/>
                <a:cs typeface="Calibri"/>
              </a:rPr>
              <a:t>disks</a:t>
            </a:r>
            <a:r>
              <a:rPr sz="1800" spc="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operating</a:t>
            </a:r>
            <a:r>
              <a:rPr sz="1800" spc="15" dirty="0">
                <a:solidFill>
                  <a:srgbClr val="FFFFFF"/>
                </a:solidFill>
                <a:latin typeface="Calibri"/>
                <a:cs typeface="Calibri"/>
              </a:rPr>
              <a:t> </a:t>
            </a:r>
            <a:r>
              <a:rPr sz="1800" spc="-20" dirty="0">
                <a:solidFill>
                  <a:srgbClr val="FFFFFF"/>
                </a:solidFill>
                <a:latin typeface="Calibri"/>
                <a:cs typeface="Calibri"/>
              </a:rPr>
              <a:t>system</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can</a:t>
            </a:r>
            <a:r>
              <a:rPr sz="1800" spc="15" dirty="0">
                <a:solidFill>
                  <a:srgbClr val="FFFFFF"/>
                </a:solidFill>
                <a:latin typeface="Calibri"/>
                <a:cs typeface="Calibri"/>
              </a:rPr>
              <a:t> </a:t>
            </a:r>
            <a:r>
              <a:rPr sz="1800" dirty="0">
                <a:solidFill>
                  <a:srgbClr val="FFFFFF"/>
                </a:solidFill>
                <a:latin typeface="Calibri"/>
                <a:cs typeface="Calibri"/>
              </a:rPr>
              <a:t>be</a:t>
            </a:r>
            <a:r>
              <a:rPr sz="1800" spc="15" dirty="0">
                <a:solidFill>
                  <a:srgbClr val="FFFFFF"/>
                </a:solidFill>
                <a:latin typeface="Calibri"/>
                <a:cs typeface="Calibri"/>
              </a:rPr>
              <a:t> </a:t>
            </a:r>
            <a:r>
              <a:rPr sz="1800" spc="-5" dirty="0">
                <a:solidFill>
                  <a:srgbClr val="FFFFFF"/>
                </a:solidFill>
                <a:latin typeface="Calibri"/>
                <a:cs typeface="Calibri"/>
              </a:rPr>
              <a:t>partitioned</a:t>
            </a:r>
            <a:r>
              <a:rPr sz="1800" spc="10" dirty="0">
                <a:solidFill>
                  <a:srgbClr val="FFFFFF"/>
                </a:solidFill>
                <a:latin typeface="Calibri"/>
                <a:cs typeface="Calibri"/>
              </a:rPr>
              <a:t> </a:t>
            </a:r>
            <a:r>
              <a:rPr sz="1800" dirty="0">
                <a:solidFill>
                  <a:srgbClr val="FFFFFF"/>
                </a:solidFill>
                <a:latin typeface="Calibri"/>
                <a:cs typeface="Calibri"/>
              </a:rPr>
              <a:t>and </a:t>
            </a:r>
            <a:r>
              <a:rPr sz="1800" spc="-390" dirty="0">
                <a:solidFill>
                  <a:srgbClr val="FFFFFF"/>
                </a:solidFill>
                <a:latin typeface="Calibri"/>
                <a:cs typeface="Calibri"/>
              </a:rPr>
              <a:t> </a:t>
            </a:r>
            <a:r>
              <a:rPr sz="1800" spc="-15" dirty="0">
                <a:solidFill>
                  <a:srgbClr val="FFFFFF"/>
                </a:solidFill>
                <a:latin typeface="Calibri"/>
                <a:cs typeface="Calibri"/>
              </a:rPr>
              <a:t>formatted</a:t>
            </a:r>
            <a:endParaRPr sz="1800">
              <a:latin typeface="Calibri"/>
              <a:cs typeface="Calibri"/>
            </a:endParaRPr>
          </a:p>
          <a:p>
            <a:pPr marL="298450" indent="-285750">
              <a:lnSpc>
                <a:spcPct val="100000"/>
              </a:lnSpc>
              <a:spcBef>
                <a:spcPts val="1040"/>
              </a:spcBef>
              <a:buFont typeface="Wingdings"/>
              <a:buChar char=""/>
              <a:tabLst>
                <a:tab pos="298450" algn="l"/>
              </a:tabLst>
            </a:pPr>
            <a:r>
              <a:rPr sz="1800" spc="-50" dirty="0">
                <a:solidFill>
                  <a:srgbClr val="FFFFFF"/>
                </a:solidFill>
                <a:latin typeface="Calibri"/>
                <a:cs typeface="Calibri"/>
              </a:rPr>
              <a:t>You</a:t>
            </a:r>
            <a:r>
              <a:rPr sz="1800" dirty="0">
                <a:solidFill>
                  <a:srgbClr val="FFFFFF"/>
                </a:solidFill>
                <a:latin typeface="Calibri"/>
                <a:cs typeface="Calibri"/>
              </a:rPr>
              <a:t> </a:t>
            </a:r>
            <a:r>
              <a:rPr sz="1800" spc="-5" dirty="0">
                <a:solidFill>
                  <a:srgbClr val="FFFFFF"/>
                </a:solidFill>
                <a:latin typeface="Calibri"/>
                <a:cs typeface="Calibri"/>
              </a:rPr>
              <a:t>can</a:t>
            </a:r>
            <a:r>
              <a:rPr sz="1800" dirty="0">
                <a:solidFill>
                  <a:srgbClr val="FFFFFF"/>
                </a:solidFill>
                <a:latin typeface="Calibri"/>
                <a:cs typeface="Calibri"/>
              </a:rPr>
              <a:t> </a:t>
            </a:r>
            <a:r>
              <a:rPr sz="1800" spc="-5" dirty="0">
                <a:solidFill>
                  <a:srgbClr val="FFFFFF"/>
                </a:solidFill>
                <a:latin typeface="Calibri"/>
                <a:cs typeface="Calibri"/>
              </a:rPr>
              <a:t>use</a:t>
            </a:r>
            <a:r>
              <a:rPr sz="1800" spc="5" dirty="0">
                <a:solidFill>
                  <a:srgbClr val="FFFFFF"/>
                </a:solidFill>
                <a:latin typeface="Calibri"/>
                <a:cs typeface="Calibri"/>
              </a:rPr>
              <a:t> </a:t>
            </a:r>
            <a:r>
              <a:rPr sz="1800" spc="-5" dirty="0">
                <a:solidFill>
                  <a:srgbClr val="FFFFFF"/>
                </a:solidFill>
                <a:latin typeface="Calibri"/>
                <a:cs typeface="Calibri"/>
              </a:rPr>
              <a:t>block</a:t>
            </a:r>
            <a:r>
              <a:rPr sz="1800" dirty="0">
                <a:solidFill>
                  <a:srgbClr val="FFFFFF"/>
                </a:solidFill>
                <a:latin typeface="Calibri"/>
                <a:cs typeface="Calibri"/>
              </a:rPr>
              <a:t> </a:t>
            </a:r>
            <a:r>
              <a:rPr sz="1800" spc="-15" dirty="0">
                <a:solidFill>
                  <a:srgbClr val="FFFFFF"/>
                </a:solidFill>
                <a:latin typeface="Calibri"/>
                <a:cs typeface="Calibri"/>
              </a:rPr>
              <a:t>storage</a:t>
            </a:r>
            <a:r>
              <a:rPr sz="1800" spc="5" dirty="0">
                <a:solidFill>
                  <a:srgbClr val="FFFFFF"/>
                </a:solidFill>
                <a:latin typeface="Calibri"/>
                <a:cs typeface="Calibri"/>
              </a:rPr>
              <a:t> </a:t>
            </a:r>
            <a:r>
              <a:rPr sz="1800" spc="-5" dirty="0">
                <a:solidFill>
                  <a:srgbClr val="FFFFFF"/>
                </a:solidFill>
                <a:latin typeface="Calibri"/>
                <a:cs typeface="Calibri"/>
              </a:rPr>
              <a:t>devices </a:t>
            </a:r>
            <a:r>
              <a:rPr sz="1800" dirty="0">
                <a:solidFill>
                  <a:srgbClr val="FFFFFF"/>
                </a:solidFill>
                <a:latin typeface="Calibri"/>
                <a:cs typeface="Calibri"/>
              </a:rPr>
              <a:t>as a boot</a:t>
            </a:r>
            <a:r>
              <a:rPr sz="1800" spc="-5" dirty="0">
                <a:solidFill>
                  <a:srgbClr val="FFFFFF"/>
                </a:solidFill>
                <a:latin typeface="Calibri"/>
                <a:cs typeface="Calibri"/>
              </a:rPr>
              <a:t> volume</a:t>
            </a:r>
            <a:endParaRPr sz="1800">
              <a:latin typeface="Calibri"/>
              <a:cs typeface="Calibri"/>
            </a:endParaRPr>
          </a:p>
          <a:p>
            <a:pPr marL="297815" marR="5080" indent="-285750">
              <a:lnSpc>
                <a:spcPct val="148100"/>
              </a:lnSpc>
              <a:spcBef>
                <a:spcPts val="100"/>
              </a:spcBef>
              <a:buFont typeface="Wingdings"/>
              <a:buChar char=""/>
              <a:tabLst>
                <a:tab pos="298450" algn="l"/>
              </a:tabLst>
            </a:pPr>
            <a:r>
              <a:rPr sz="1800" spc="-5" dirty="0">
                <a:solidFill>
                  <a:srgbClr val="FFFFFF"/>
                </a:solidFill>
                <a:latin typeface="Calibri"/>
                <a:cs typeface="Calibri"/>
              </a:rPr>
              <a:t>Common</a:t>
            </a:r>
            <a:r>
              <a:rPr sz="1800" spc="15" dirty="0">
                <a:solidFill>
                  <a:srgbClr val="FFFFFF"/>
                </a:solidFill>
                <a:latin typeface="Calibri"/>
                <a:cs typeface="Calibri"/>
              </a:rPr>
              <a:t> </a:t>
            </a:r>
            <a:r>
              <a:rPr sz="1800" spc="-5" dirty="0">
                <a:solidFill>
                  <a:srgbClr val="FFFFFF"/>
                </a:solidFill>
                <a:latin typeface="Calibri"/>
                <a:cs typeface="Calibri"/>
              </a:rPr>
              <a:t>use</a:t>
            </a:r>
            <a:r>
              <a:rPr sz="1800" spc="15" dirty="0">
                <a:solidFill>
                  <a:srgbClr val="FFFFFF"/>
                </a:solidFill>
                <a:latin typeface="Calibri"/>
                <a:cs typeface="Calibri"/>
              </a:rPr>
              <a:t> </a:t>
            </a:r>
            <a:r>
              <a:rPr sz="1800" spc="-5" dirty="0">
                <a:solidFill>
                  <a:srgbClr val="FFFFFF"/>
                </a:solidFill>
                <a:latin typeface="Calibri"/>
                <a:cs typeface="Calibri"/>
              </a:rPr>
              <a:t>cases</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5" dirty="0">
                <a:solidFill>
                  <a:srgbClr val="FFFFFF"/>
                </a:solidFill>
                <a:latin typeface="Calibri"/>
                <a:cs typeface="Calibri"/>
              </a:rPr>
              <a:t>block</a:t>
            </a:r>
            <a:r>
              <a:rPr sz="1800" dirty="0">
                <a:solidFill>
                  <a:srgbClr val="FFFFFF"/>
                </a:solidFill>
                <a:latin typeface="Calibri"/>
                <a:cs typeface="Calibri"/>
              </a:rPr>
              <a:t> </a:t>
            </a:r>
            <a:r>
              <a:rPr sz="1800" spc="-15" dirty="0">
                <a:solidFill>
                  <a:srgbClr val="FFFFFF"/>
                </a:solidFill>
                <a:latin typeface="Calibri"/>
                <a:cs typeface="Calibri"/>
              </a:rPr>
              <a:t>storage</a:t>
            </a:r>
            <a:r>
              <a:rPr sz="1800" spc="15" dirty="0">
                <a:solidFill>
                  <a:srgbClr val="FFFFFF"/>
                </a:solidFill>
                <a:latin typeface="Calibri"/>
                <a:cs typeface="Calibri"/>
              </a:rPr>
              <a:t> </a:t>
            </a:r>
            <a:r>
              <a:rPr sz="1800" spc="-10" dirty="0">
                <a:solidFill>
                  <a:srgbClr val="FFFFFF"/>
                </a:solidFill>
                <a:latin typeface="Calibri"/>
                <a:cs typeface="Calibri"/>
              </a:rPr>
              <a:t>are</a:t>
            </a:r>
            <a:r>
              <a:rPr sz="1800" spc="15" dirty="0">
                <a:solidFill>
                  <a:srgbClr val="FFFFFF"/>
                </a:solidFill>
                <a:latin typeface="Calibri"/>
                <a:cs typeface="Calibri"/>
              </a:rPr>
              <a:t> </a:t>
            </a:r>
            <a:r>
              <a:rPr sz="1800" spc="-10" dirty="0">
                <a:solidFill>
                  <a:srgbClr val="FFFFFF"/>
                </a:solidFill>
                <a:latin typeface="Calibri"/>
                <a:cs typeface="Calibri"/>
              </a:rPr>
              <a:t>structured</a:t>
            </a:r>
            <a:r>
              <a:rPr sz="1800" spc="15" dirty="0">
                <a:solidFill>
                  <a:srgbClr val="FFFFFF"/>
                </a:solidFill>
                <a:latin typeface="Calibri"/>
                <a:cs typeface="Calibri"/>
              </a:rPr>
              <a:t> </a:t>
            </a:r>
            <a:r>
              <a:rPr sz="1800" spc="-10" dirty="0">
                <a:solidFill>
                  <a:srgbClr val="FFFFFF"/>
                </a:solidFill>
                <a:latin typeface="Calibri"/>
                <a:cs typeface="Calibri"/>
              </a:rPr>
              <a:t>information</a:t>
            </a:r>
            <a:r>
              <a:rPr sz="1800" spc="20" dirty="0">
                <a:solidFill>
                  <a:srgbClr val="FFFFFF"/>
                </a:solidFill>
                <a:latin typeface="Calibri"/>
                <a:cs typeface="Calibri"/>
              </a:rPr>
              <a:t> </a:t>
            </a:r>
            <a:r>
              <a:rPr sz="1800" spc="-5" dirty="0">
                <a:solidFill>
                  <a:srgbClr val="FFFFFF"/>
                </a:solidFill>
                <a:latin typeface="Calibri"/>
                <a:cs typeface="Calibri"/>
              </a:rPr>
              <a:t>such</a:t>
            </a:r>
            <a:r>
              <a:rPr sz="1800" spc="15" dirty="0">
                <a:solidFill>
                  <a:srgbClr val="FFFFFF"/>
                </a:solidFill>
                <a:latin typeface="Calibri"/>
                <a:cs typeface="Calibri"/>
              </a:rPr>
              <a:t> </a:t>
            </a:r>
            <a:r>
              <a:rPr sz="1800" dirty="0">
                <a:solidFill>
                  <a:srgbClr val="FFFFFF"/>
                </a:solidFill>
                <a:latin typeface="Calibri"/>
                <a:cs typeface="Calibri"/>
              </a:rPr>
              <a:t>as</a:t>
            </a:r>
            <a:r>
              <a:rPr sz="1800" spc="5" dirty="0">
                <a:solidFill>
                  <a:srgbClr val="FFFFFF"/>
                </a:solidFill>
                <a:latin typeface="Calibri"/>
                <a:cs typeface="Calibri"/>
              </a:rPr>
              <a:t> </a:t>
            </a:r>
            <a:r>
              <a:rPr sz="1800" spc="-5" dirty="0">
                <a:solidFill>
                  <a:srgbClr val="FFFFFF"/>
                </a:solidFill>
                <a:latin typeface="Calibri"/>
                <a:cs typeface="Calibri"/>
              </a:rPr>
              <a:t>file</a:t>
            </a:r>
            <a:r>
              <a:rPr sz="1800" spc="15" dirty="0">
                <a:solidFill>
                  <a:srgbClr val="FFFFFF"/>
                </a:solidFill>
                <a:latin typeface="Calibri"/>
                <a:cs typeface="Calibri"/>
              </a:rPr>
              <a:t> </a:t>
            </a:r>
            <a:r>
              <a:rPr sz="1800" spc="-15" dirty="0">
                <a:solidFill>
                  <a:srgbClr val="FFFFFF"/>
                </a:solidFill>
                <a:latin typeface="Calibri"/>
                <a:cs typeface="Calibri"/>
              </a:rPr>
              <a:t>systems,</a:t>
            </a:r>
            <a:r>
              <a:rPr sz="1800" spc="10" dirty="0">
                <a:solidFill>
                  <a:srgbClr val="FFFFFF"/>
                </a:solidFill>
                <a:latin typeface="Calibri"/>
                <a:cs typeface="Calibri"/>
              </a:rPr>
              <a:t> </a:t>
            </a:r>
            <a:r>
              <a:rPr sz="1800" spc="-10" dirty="0">
                <a:solidFill>
                  <a:srgbClr val="FFFFFF"/>
                </a:solidFill>
                <a:latin typeface="Calibri"/>
                <a:cs typeface="Calibri"/>
              </a:rPr>
              <a:t>databases, </a:t>
            </a:r>
            <a:r>
              <a:rPr sz="1800" spc="-390" dirty="0">
                <a:solidFill>
                  <a:srgbClr val="FFFFFF"/>
                </a:solidFill>
                <a:latin typeface="Calibri"/>
                <a:cs typeface="Calibri"/>
              </a:rPr>
              <a:t> </a:t>
            </a:r>
            <a:r>
              <a:rPr sz="1800" spc="-5" dirty="0">
                <a:solidFill>
                  <a:srgbClr val="FFFFFF"/>
                </a:solidFill>
                <a:latin typeface="Calibri"/>
                <a:cs typeface="Calibri"/>
              </a:rPr>
              <a:t>transactional</a:t>
            </a:r>
            <a:r>
              <a:rPr sz="1800" spc="5" dirty="0">
                <a:solidFill>
                  <a:srgbClr val="FFFFFF"/>
                </a:solidFill>
                <a:latin typeface="Calibri"/>
                <a:cs typeface="Calibri"/>
              </a:rPr>
              <a:t> </a:t>
            </a:r>
            <a:r>
              <a:rPr sz="1800" spc="-5" dirty="0">
                <a:solidFill>
                  <a:srgbClr val="FFFFFF"/>
                </a:solidFill>
                <a:latin typeface="Calibri"/>
                <a:cs typeface="Calibri"/>
              </a:rPr>
              <a:t>logs,</a:t>
            </a:r>
            <a:r>
              <a:rPr sz="1800" spc="5" dirty="0">
                <a:solidFill>
                  <a:srgbClr val="FFFFFF"/>
                </a:solidFill>
                <a:latin typeface="Calibri"/>
                <a:cs typeface="Calibri"/>
              </a:rPr>
              <a:t> </a:t>
            </a:r>
            <a:r>
              <a:rPr sz="1800" spc="-5" dirty="0">
                <a:solidFill>
                  <a:srgbClr val="FFFFFF"/>
                </a:solidFill>
                <a:latin typeface="Calibri"/>
                <a:cs typeface="Calibri"/>
              </a:rPr>
              <a:t>SQL</a:t>
            </a:r>
            <a:r>
              <a:rPr sz="1800" spc="10" dirty="0">
                <a:solidFill>
                  <a:srgbClr val="FFFFFF"/>
                </a:solidFill>
                <a:latin typeface="Calibri"/>
                <a:cs typeface="Calibri"/>
              </a:rPr>
              <a:t> </a:t>
            </a:r>
            <a:r>
              <a:rPr sz="1800" spc="-10" dirty="0">
                <a:solidFill>
                  <a:srgbClr val="FFFFFF"/>
                </a:solidFill>
                <a:latin typeface="Calibri"/>
                <a:cs typeface="Calibri"/>
              </a:rPr>
              <a:t>databases</a:t>
            </a:r>
            <a:r>
              <a:rPr sz="1800" dirty="0">
                <a:solidFill>
                  <a:srgbClr val="FFFFFF"/>
                </a:solidFill>
                <a:latin typeface="Calibri"/>
                <a:cs typeface="Calibri"/>
              </a:rPr>
              <a:t> and</a:t>
            </a:r>
            <a:r>
              <a:rPr sz="1800" spc="10" dirty="0">
                <a:solidFill>
                  <a:srgbClr val="FFFFFF"/>
                </a:solidFill>
                <a:latin typeface="Calibri"/>
                <a:cs typeface="Calibri"/>
              </a:rPr>
              <a:t> </a:t>
            </a:r>
            <a:r>
              <a:rPr sz="1800" spc="-5" dirty="0">
                <a:solidFill>
                  <a:srgbClr val="FFFFFF"/>
                </a:solidFill>
                <a:latin typeface="Calibri"/>
                <a:cs typeface="Calibri"/>
              </a:rPr>
              <a:t>virtual</a:t>
            </a:r>
            <a:r>
              <a:rPr sz="1800" spc="5" dirty="0">
                <a:solidFill>
                  <a:srgbClr val="FFFFFF"/>
                </a:solidFill>
                <a:latin typeface="Calibri"/>
                <a:cs typeface="Calibri"/>
              </a:rPr>
              <a:t> </a:t>
            </a:r>
            <a:r>
              <a:rPr sz="1800" spc="-5" dirty="0">
                <a:solidFill>
                  <a:srgbClr val="FFFFFF"/>
                </a:solidFill>
                <a:latin typeface="Calibri"/>
                <a:cs typeface="Calibri"/>
              </a:rPr>
              <a:t>machines</a:t>
            </a:r>
            <a:r>
              <a:rPr sz="1800" dirty="0">
                <a:solidFill>
                  <a:srgbClr val="FFFFFF"/>
                </a:solidFill>
                <a:latin typeface="Calibri"/>
                <a:cs typeface="Calibri"/>
              </a:rPr>
              <a:t> </a:t>
            </a:r>
            <a:r>
              <a:rPr sz="1800" spc="-5" dirty="0">
                <a:solidFill>
                  <a:srgbClr val="FFFFFF"/>
                </a:solidFill>
                <a:latin typeface="Calibri"/>
                <a:cs typeface="Calibri"/>
              </a:rPr>
              <a:t>(VMs)</a:t>
            </a:r>
            <a:endParaRPr sz="1800">
              <a:latin typeface="Calibri"/>
              <a:cs typeface="Calibri"/>
            </a:endParaRPr>
          </a:p>
          <a:p>
            <a:pPr marL="12700">
              <a:lnSpc>
                <a:spcPct val="100000"/>
              </a:lnSpc>
              <a:spcBef>
                <a:spcPts val="1140"/>
              </a:spcBef>
            </a:pPr>
            <a:r>
              <a:rPr sz="1800" spc="-5" dirty="0">
                <a:solidFill>
                  <a:srgbClr val="FFFFFF"/>
                </a:solidFill>
                <a:latin typeface="Calibri"/>
                <a:cs typeface="Calibri"/>
              </a:rPr>
              <a:t>File</a:t>
            </a:r>
            <a:r>
              <a:rPr sz="1800" spc="-25" dirty="0">
                <a:solidFill>
                  <a:srgbClr val="FFFFFF"/>
                </a:solidFill>
                <a:latin typeface="Calibri"/>
                <a:cs typeface="Calibri"/>
              </a:rPr>
              <a:t> </a:t>
            </a:r>
            <a:r>
              <a:rPr sz="1800" spc="-15" dirty="0">
                <a:solidFill>
                  <a:srgbClr val="FFFFFF"/>
                </a:solidFill>
                <a:latin typeface="Calibri"/>
                <a:cs typeface="Calibri"/>
              </a:rPr>
              <a:t>Storage</a:t>
            </a:r>
            <a:endParaRPr sz="180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File-based</a:t>
            </a:r>
            <a:r>
              <a:rPr sz="1800" spc="5" dirty="0">
                <a:solidFill>
                  <a:srgbClr val="FFFFFF"/>
                </a:solidFill>
                <a:latin typeface="Calibri"/>
                <a:cs typeface="Calibri"/>
              </a:rPr>
              <a:t> </a:t>
            </a:r>
            <a:r>
              <a:rPr sz="1800" spc="-20" dirty="0">
                <a:solidFill>
                  <a:srgbClr val="FFFFFF"/>
                </a:solidFill>
                <a:latin typeface="Calibri"/>
                <a:cs typeface="Calibri"/>
              </a:rPr>
              <a:t>storage</a:t>
            </a:r>
            <a:r>
              <a:rPr sz="1800" spc="10" dirty="0">
                <a:solidFill>
                  <a:srgbClr val="FFFFFF"/>
                </a:solidFill>
                <a:latin typeface="Calibri"/>
                <a:cs typeface="Calibri"/>
              </a:rPr>
              <a:t> </a:t>
            </a:r>
            <a:r>
              <a:rPr sz="1800" spc="-20" dirty="0">
                <a:solidFill>
                  <a:srgbClr val="FFFFFF"/>
                </a:solidFill>
                <a:latin typeface="Calibri"/>
                <a:cs typeface="Calibri"/>
              </a:rPr>
              <a:t>systems</a:t>
            </a:r>
            <a:r>
              <a:rPr sz="1800" dirty="0">
                <a:solidFill>
                  <a:srgbClr val="FFFFFF"/>
                </a:solidFill>
                <a:latin typeface="Calibri"/>
                <a:cs typeface="Calibri"/>
              </a:rPr>
              <a:t> </a:t>
            </a:r>
            <a:r>
              <a:rPr sz="1800" spc="-5" dirty="0">
                <a:solidFill>
                  <a:srgbClr val="FFFFFF"/>
                </a:solidFill>
                <a:latin typeface="Calibri"/>
                <a:cs typeface="Calibri"/>
              </a:rPr>
              <a:t>manage</a:t>
            </a:r>
            <a:r>
              <a:rPr sz="1800" spc="10" dirty="0">
                <a:solidFill>
                  <a:srgbClr val="FFFFFF"/>
                </a:solidFill>
                <a:latin typeface="Calibri"/>
                <a:cs typeface="Calibri"/>
              </a:rPr>
              <a:t> </a:t>
            </a:r>
            <a:r>
              <a:rPr sz="1800" spc="-15" dirty="0">
                <a:solidFill>
                  <a:srgbClr val="FFFFFF"/>
                </a:solidFill>
                <a:latin typeface="Calibri"/>
                <a:cs typeface="Calibri"/>
              </a:rPr>
              <a:t>data</a:t>
            </a:r>
            <a:r>
              <a:rPr sz="180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a </a:t>
            </a:r>
            <a:r>
              <a:rPr sz="1800" spc="-5" dirty="0">
                <a:solidFill>
                  <a:srgbClr val="FFFFFF"/>
                </a:solidFill>
                <a:latin typeface="Calibri"/>
                <a:cs typeface="Calibri"/>
              </a:rPr>
              <a:t>file</a:t>
            </a:r>
            <a:r>
              <a:rPr sz="1800" spc="10" dirty="0">
                <a:solidFill>
                  <a:srgbClr val="FFFFFF"/>
                </a:solidFill>
                <a:latin typeface="Calibri"/>
                <a:cs typeface="Calibri"/>
              </a:rPr>
              <a:t> </a:t>
            </a:r>
            <a:r>
              <a:rPr sz="1800" spc="-15" dirty="0">
                <a:solidFill>
                  <a:srgbClr val="FFFFFF"/>
                </a:solidFill>
                <a:latin typeface="Calibri"/>
                <a:cs typeface="Calibri"/>
              </a:rPr>
              <a:t>hierarchy</a:t>
            </a:r>
            <a:endParaRPr sz="1800">
              <a:latin typeface="Calibri"/>
              <a:cs typeface="Calibri"/>
            </a:endParaRPr>
          </a:p>
          <a:p>
            <a:pPr marL="297815" marR="956944" indent="-285750">
              <a:lnSpc>
                <a:spcPts val="3300"/>
              </a:lnSpc>
              <a:spcBef>
                <a:spcPts val="200"/>
              </a:spcBef>
              <a:buFont typeface="Wingdings"/>
              <a:buChar char=""/>
              <a:tabLst>
                <a:tab pos="298450" algn="l"/>
              </a:tabLst>
            </a:pPr>
            <a:r>
              <a:rPr sz="1800" dirty="0">
                <a:solidFill>
                  <a:srgbClr val="FFFFFF"/>
                </a:solidFill>
                <a:latin typeface="Calibri"/>
                <a:cs typeface="Calibri"/>
              </a:rPr>
              <a:t>A </a:t>
            </a:r>
            <a:r>
              <a:rPr sz="1800" spc="-5" dirty="0">
                <a:solidFill>
                  <a:srgbClr val="FFFFFF"/>
                </a:solidFill>
                <a:latin typeface="Calibri"/>
                <a:cs typeface="Calibri"/>
              </a:rPr>
              <a:t>file</a:t>
            </a:r>
            <a:r>
              <a:rPr sz="1800" spc="15" dirty="0">
                <a:solidFill>
                  <a:srgbClr val="FFFFFF"/>
                </a:solidFill>
                <a:latin typeface="Calibri"/>
                <a:cs typeface="Calibri"/>
              </a:rPr>
              <a:t> </a:t>
            </a:r>
            <a:r>
              <a:rPr sz="1800" spc="-20" dirty="0">
                <a:solidFill>
                  <a:srgbClr val="FFFFFF"/>
                </a:solidFill>
                <a:latin typeface="Calibri"/>
                <a:cs typeface="Calibri"/>
              </a:rPr>
              <a:t>system</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10" dirty="0">
                <a:solidFill>
                  <a:srgbClr val="FFFFFF"/>
                </a:solidFill>
                <a:latin typeface="Calibri"/>
                <a:cs typeface="Calibri"/>
              </a:rPr>
              <a:t>mounted</a:t>
            </a:r>
            <a:r>
              <a:rPr sz="1800" spc="10" dirty="0">
                <a:solidFill>
                  <a:srgbClr val="FFFFFF"/>
                </a:solidFill>
                <a:latin typeface="Calibri"/>
                <a:cs typeface="Calibri"/>
              </a:rPr>
              <a:t> </a:t>
            </a:r>
            <a:r>
              <a:rPr sz="1800" spc="-5" dirty="0">
                <a:solidFill>
                  <a:srgbClr val="FFFFFF"/>
                </a:solidFill>
                <a:latin typeface="Calibri"/>
                <a:cs typeface="Calibri"/>
              </a:rPr>
              <a:t>via</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network</a:t>
            </a:r>
            <a:r>
              <a:rPr sz="1800" spc="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5" dirty="0">
                <a:solidFill>
                  <a:srgbClr val="FFFFFF"/>
                </a:solidFill>
                <a:latin typeface="Calibri"/>
                <a:cs typeface="Calibri"/>
              </a:rPr>
              <a:t>client</a:t>
            </a:r>
            <a:r>
              <a:rPr sz="1800" spc="5" dirty="0">
                <a:solidFill>
                  <a:srgbClr val="FFFFFF"/>
                </a:solidFill>
                <a:latin typeface="Calibri"/>
                <a:cs typeface="Calibri"/>
              </a:rPr>
              <a:t> </a:t>
            </a:r>
            <a:r>
              <a:rPr sz="1800" spc="-5" dirty="0">
                <a:solidFill>
                  <a:srgbClr val="FFFFFF"/>
                </a:solidFill>
                <a:latin typeface="Calibri"/>
                <a:cs typeface="Calibri"/>
              </a:rPr>
              <a:t>computer</a:t>
            </a:r>
            <a:r>
              <a:rPr sz="1800" dirty="0">
                <a:solidFill>
                  <a:srgbClr val="FFFFFF"/>
                </a:solidFill>
                <a:latin typeface="Calibri"/>
                <a:cs typeface="Calibri"/>
              </a:rPr>
              <a:t> </a:t>
            </a:r>
            <a:r>
              <a:rPr sz="1800" spc="-5" dirty="0">
                <a:solidFill>
                  <a:srgbClr val="FFFFFF"/>
                </a:solidFill>
                <a:latin typeface="Calibri"/>
                <a:cs typeface="Calibri"/>
              </a:rPr>
              <a:t>where</a:t>
            </a:r>
            <a:r>
              <a:rPr sz="1800" spc="15" dirty="0">
                <a:solidFill>
                  <a:srgbClr val="FFFFFF"/>
                </a:solidFill>
                <a:latin typeface="Calibri"/>
                <a:cs typeface="Calibri"/>
              </a:rPr>
              <a:t> </a:t>
            </a:r>
            <a:r>
              <a:rPr sz="1800" spc="-5" dirty="0">
                <a:solidFill>
                  <a:srgbClr val="FFFFFF"/>
                </a:solidFill>
                <a:latin typeface="Calibri"/>
                <a:cs typeface="Calibri"/>
              </a:rPr>
              <a:t>it</a:t>
            </a:r>
            <a:r>
              <a:rPr sz="1800" spc="5" dirty="0">
                <a:solidFill>
                  <a:srgbClr val="FFFFFF"/>
                </a:solidFill>
                <a:latin typeface="Calibri"/>
                <a:cs typeface="Calibri"/>
              </a:rPr>
              <a:t> </a:t>
            </a:r>
            <a:r>
              <a:rPr sz="1800" dirty="0">
                <a:solidFill>
                  <a:srgbClr val="FFFFFF"/>
                </a:solidFill>
                <a:latin typeface="Calibri"/>
                <a:cs typeface="Calibri"/>
              </a:rPr>
              <a:t>then</a:t>
            </a:r>
            <a:r>
              <a:rPr sz="1800" spc="5" dirty="0">
                <a:solidFill>
                  <a:srgbClr val="FFFFFF"/>
                </a:solidFill>
                <a:latin typeface="Calibri"/>
                <a:cs typeface="Calibri"/>
              </a:rPr>
              <a:t> </a:t>
            </a:r>
            <a:r>
              <a:rPr sz="1800" spc="-5" dirty="0">
                <a:solidFill>
                  <a:srgbClr val="FFFFFF"/>
                </a:solidFill>
                <a:latin typeface="Calibri"/>
                <a:cs typeface="Calibri"/>
              </a:rPr>
              <a:t>becomes </a:t>
            </a:r>
            <a:r>
              <a:rPr sz="1800" spc="-390" dirty="0">
                <a:solidFill>
                  <a:srgbClr val="FFFFFF"/>
                </a:solidFill>
                <a:latin typeface="Calibri"/>
                <a:cs typeface="Calibri"/>
              </a:rPr>
              <a:t> </a:t>
            </a:r>
            <a:r>
              <a:rPr sz="1800" spc="-5" dirty="0">
                <a:solidFill>
                  <a:srgbClr val="FFFFFF"/>
                </a:solidFill>
                <a:latin typeface="Calibri"/>
                <a:cs typeface="Calibri"/>
              </a:rPr>
              <a:t>accessible</a:t>
            </a:r>
            <a:r>
              <a:rPr sz="1800"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5" dirty="0">
                <a:solidFill>
                  <a:srgbClr val="FFFFFF"/>
                </a:solidFill>
                <a:latin typeface="Calibri"/>
                <a:cs typeface="Calibri"/>
              </a:rPr>
              <a:t>reading</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writing</a:t>
            </a:r>
            <a:r>
              <a:rPr sz="1800" spc="5" dirty="0">
                <a:solidFill>
                  <a:srgbClr val="FFFFFF"/>
                </a:solidFill>
                <a:latin typeface="Calibri"/>
                <a:cs typeface="Calibri"/>
              </a:rPr>
              <a:t> </a:t>
            </a:r>
            <a:r>
              <a:rPr sz="1800" spc="-10" dirty="0">
                <a:solidFill>
                  <a:srgbClr val="FFFFFF"/>
                </a:solidFill>
                <a:latin typeface="Calibri"/>
                <a:cs typeface="Calibri"/>
              </a:rPr>
              <a:t>data</a:t>
            </a:r>
            <a:endParaRPr sz="1800">
              <a:latin typeface="Calibri"/>
              <a:cs typeface="Calibri"/>
            </a:endParaRPr>
          </a:p>
          <a:p>
            <a:pPr marL="298450" indent="-285750">
              <a:lnSpc>
                <a:spcPct val="100000"/>
              </a:lnSpc>
              <a:spcBef>
                <a:spcPts val="740"/>
              </a:spcBef>
              <a:buFont typeface="Wingdings"/>
              <a:buChar char=""/>
              <a:tabLst>
                <a:tab pos="298450" algn="l"/>
              </a:tabLst>
            </a:pPr>
            <a:r>
              <a:rPr sz="1800" spc="-10" dirty="0">
                <a:solidFill>
                  <a:srgbClr val="FFFFFF"/>
                </a:solidFill>
                <a:latin typeface="Calibri"/>
                <a:cs typeface="Calibri"/>
              </a:rPr>
              <a:t>Protocols</a:t>
            </a:r>
            <a:r>
              <a:rPr sz="1800" dirty="0">
                <a:solidFill>
                  <a:srgbClr val="FFFFFF"/>
                </a:solidFill>
                <a:latin typeface="Calibri"/>
                <a:cs typeface="Calibri"/>
              </a:rPr>
              <a:t> </a:t>
            </a:r>
            <a:r>
              <a:rPr sz="1800" spc="-5" dirty="0">
                <a:solidFill>
                  <a:srgbClr val="FFFFFF"/>
                </a:solidFill>
                <a:latin typeface="Calibri"/>
                <a:cs typeface="Calibri"/>
              </a:rPr>
              <a:t>used</a:t>
            </a:r>
            <a:r>
              <a:rPr sz="1800" spc="10"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5" dirty="0">
                <a:solidFill>
                  <a:srgbClr val="FFFFFF"/>
                </a:solidFill>
                <a:latin typeface="Calibri"/>
                <a:cs typeface="Calibri"/>
              </a:rPr>
              <a:t>accessing</a:t>
            </a:r>
            <a:r>
              <a:rPr sz="1800" spc="10" dirty="0">
                <a:solidFill>
                  <a:srgbClr val="FFFFFF"/>
                </a:solidFill>
                <a:latin typeface="Calibri"/>
                <a:cs typeface="Calibri"/>
              </a:rPr>
              <a:t> </a:t>
            </a:r>
            <a:r>
              <a:rPr sz="1800" spc="-5" dirty="0">
                <a:solidFill>
                  <a:srgbClr val="FFFFFF"/>
                </a:solidFill>
                <a:latin typeface="Calibri"/>
                <a:cs typeface="Calibri"/>
              </a:rPr>
              <a:t>file</a:t>
            </a:r>
            <a:r>
              <a:rPr sz="1800" spc="10" dirty="0">
                <a:solidFill>
                  <a:srgbClr val="FFFFFF"/>
                </a:solidFill>
                <a:latin typeface="Calibri"/>
                <a:cs typeface="Calibri"/>
              </a:rPr>
              <a:t> </a:t>
            </a:r>
            <a:r>
              <a:rPr sz="1800" spc="-20" dirty="0">
                <a:solidFill>
                  <a:srgbClr val="FFFFFF"/>
                </a:solidFill>
                <a:latin typeface="Calibri"/>
                <a:cs typeface="Calibri"/>
              </a:rPr>
              <a:t>systems</a:t>
            </a:r>
            <a:r>
              <a:rPr sz="1800" spc="5" dirty="0">
                <a:solidFill>
                  <a:srgbClr val="FFFFFF"/>
                </a:solidFill>
                <a:latin typeface="Calibri"/>
                <a:cs typeface="Calibri"/>
              </a:rPr>
              <a:t> </a:t>
            </a:r>
            <a:r>
              <a:rPr sz="1800" spc="-5" dirty="0">
                <a:solidFill>
                  <a:srgbClr val="FFFFFF"/>
                </a:solidFill>
                <a:latin typeface="Calibri"/>
                <a:cs typeface="Calibri"/>
              </a:rPr>
              <a:t>include</a:t>
            </a:r>
            <a:r>
              <a:rPr sz="1800" spc="10" dirty="0">
                <a:solidFill>
                  <a:srgbClr val="FFFFFF"/>
                </a:solidFill>
                <a:latin typeface="Calibri"/>
                <a:cs typeface="Calibri"/>
              </a:rPr>
              <a:t> </a:t>
            </a:r>
            <a:r>
              <a:rPr sz="1800" spc="-10" dirty="0">
                <a:solidFill>
                  <a:srgbClr val="FFFFFF"/>
                </a:solidFill>
                <a:latin typeface="Calibri"/>
                <a:cs typeface="Calibri"/>
              </a:rPr>
              <a:t>NFS</a:t>
            </a:r>
            <a:r>
              <a:rPr sz="1800" spc="5" dirty="0">
                <a:solidFill>
                  <a:srgbClr val="FFFFFF"/>
                </a:solidFill>
                <a:latin typeface="Calibri"/>
                <a:cs typeface="Calibri"/>
              </a:rPr>
              <a:t> </a:t>
            </a:r>
            <a:r>
              <a:rPr sz="1800" dirty="0">
                <a:solidFill>
                  <a:srgbClr val="FFFFFF"/>
                </a:solidFill>
                <a:latin typeface="Calibri"/>
                <a:cs typeface="Calibri"/>
              </a:rPr>
              <a:t>or</a:t>
            </a:r>
            <a:r>
              <a:rPr sz="1800" spc="5" dirty="0">
                <a:solidFill>
                  <a:srgbClr val="FFFFFF"/>
                </a:solidFill>
                <a:latin typeface="Calibri"/>
                <a:cs typeface="Calibri"/>
              </a:rPr>
              <a:t> </a:t>
            </a:r>
            <a:r>
              <a:rPr sz="1800" spc="-10" dirty="0">
                <a:solidFill>
                  <a:srgbClr val="FFFFFF"/>
                </a:solidFill>
                <a:latin typeface="Calibri"/>
                <a:cs typeface="Calibri"/>
              </a:rPr>
              <a:t>CIFS/SMB</a:t>
            </a:r>
            <a:endParaRPr sz="1800">
              <a:latin typeface="Calibri"/>
              <a:cs typeface="Calibri"/>
            </a:endParaRPr>
          </a:p>
        </p:txBody>
      </p:sp>
    </p:spTree>
    <p:extLst>
      <p:ext uri="{BB962C8B-B14F-4D97-AF65-F5344CB8AC3E}">
        <p14:creationId xmlns:p14="http://schemas.microsoft.com/office/powerpoint/2010/main" val="31094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95413" y="5042390"/>
            <a:ext cx="604619" cy="604619"/>
          </a:xfrm>
          <a:prstGeom prst="rect">
            <a:avLst/>
          </a:prstGeom>
          <a:ln>
            <a:solidFill>
              <a:schemeClr val="bg1"/>
            </a:solidFill>
          </a:ln>
        </p:spPr>
      </p:pic>
      <p:sp>
        <p:nvSpPr>
          <p:cNvPr id="3" name="object 3"/>
          <p:cNvSpPr txBox="1">
            <a:spLocks noGrp="1"/>
          </p:cNvSpPr>
          <p:nvPr>
            <p:ph type="title"/>
          </p:nvPr>
        </p:nvSpPr>
        <p:spPr>
          <a:xfrm>
            <a:off x="244994" y="304800"/>
            <a:ext cx="5318125"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10" dirty="0">
                <a:solidFill>
                  <a:srgbClr val="FFFFFF"/>
                </a:solidFill>
                <a:latin typeface="Calibri"/>
                <a:cs typeface="Calibri"/>
              </a:rPr>
              <a:t> Elastic</a:t>
            </a:r>
            <a:r>
              <a:rPr sz="2400" b="0" spc="-15" dirty="0">
                <a:solidFill>
                  <a:srgbClr val="FFFFFF"/>
                </a:solidFill>
                <a:latin typeface="Calibri"/>
                <a:cs typeface="Calibri"/>
              </a:rPr>
              <a:t> </a:t>
            </a:r>
            <a:r>
              <a:rPr sz="2400" b="0" spc="-5" dirty="0">
                <a:solidFill>
                  <a:srgbClr val="FFFFFF"/>
                </a:solidFill>
                <a:latin typeface="Calibri"/>
                <a:cs typeface="Calibri"/>
              </a:rPr>
              <a:t>Block</a:t>
            </a:r>
            <a:r>
              <a:rPr sz="2400" b="0" spc="-15" dirty="0">
                <a:solidFill>
                  <a:srgbClr val="FFFFFF"/>
                </a:solidFill>
                <a:latin typeface="Calibri"/>
                <a:cs typeface="Calibri"/>
              </a:rPr>
              <a:t> Store</a:t>
            </a:r>
            <a:r>
              <a:rPr sz="2400" b="0" spc="-5" dirty="0">
                <a:solidFill>
                  <a:srgbClr val="FFFFFF"/>
                </a:solidFill>
                <a:latin typeface="Calibri"/>
                <a:cs typeface="Calibri"/>
              </a:rPr>
              <a:t> (EBS)</a:t>
            </a:r>
            <a:endParaRPr sz="2400">
              <a:latin typeface="Calibri"/>
              <a:cs typeface="Calibri"/>
            </a:endParaRPr>
          </a:p>
        </p:txBody>
      </p:sp>
      <p:sp>
        <p:nvSpPr>
          <p:cNvPr id="4" name="object 4"/>
          <p:cNvSpPr txBox="1"/>
          <p:nvPr/>
        </p:nvSpPr>
        <p:spPr>
          <a:xfrm>
            <a:off x="7081600" y="5765800"/>
            <a:ext cx="10915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EC2</a:t>
            </a:r>
            <a:r>
              <a:rPr sz="1400" spc="-70" dirty="0">
                <a:solidFill>
                  <a:srgbClr val="FFFFFF"/>
                </a:solidFill>
                <a:latin typeface="Arial"/>
                <a:cs typeface="Arial"/>
              </a:rPr>
              <a:t> </a:t>
            </a:r>
            <a:r>
              <a:rPr sz="1400" spc="-5" dirty="0">
                <a:solidFill>
                  <a:srgbClr val="FFFFFF"/>
                </a:solidFill>
                <a:latin typeface="Arial"/>
                <a:cs typeface="Arial"/>
              </a:rPr>
              <a:t>Instance</a:t>
            </a:r>
            <a:endParaRPr sz="1400">
              <a:latin typeface="Arial"/>
              <a:cs typeface="Arial"/>
            </a:endParaRPr>
          </a:p>
        </p:txBody>
      </p:sp>
      <p:sp>
        <p:nvSpPr>
          <p:cNvPr id="5" name="object 5"/>
          <p:cNvSpPr txBox="1"/>
          <p:nvPr/>
        </p:nvSpPr>
        <p:spPr>
          <a:xfrm>
            <a:off x="7081045" y="3073400"/>
            <a:ext cx="102425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EBS</a:t>
            </a:r>
            <a:r>
              <a:rPr sz="1400" spc="-80" dirty="0">
                <a:solidFill>
                  <a:srgbClr val="FFFFFF"/>
                </a:solidFill>
                <a:latin typeface="Arial"/>
                <a:cs typeface="Arial"/>
              </a:rPr>
              <a:t> </a:t>
            </a:r>
            <a:r>
              <a:rPr sz="1400" spc="-15" dirty="0">
                <a:solidFill>
                  <a:srgbClr val="FFFFFF"/>
                </a:solidFill>
                <a:latin typeface="Arial"/>
                <a:cs typeface="Arial"/>
              </a:rPr>
              <a:t>Volume</a:t>
            </a:r>
            <a:endParaRPr sz="1400">
              <a:latin typeface="Arial"/>
              <a:cs typeface="Arial"/>
            </a:endParaRPr>
          </a:p>
        </p:txBody>
      </p:sp>
      <p:grpSp>
        <p:nvGrpSpPr>
          <p:cNvPr id="6" name="object 6"/>
          <p:cNvGrpSpPr/>
          <p:nvPr/>
        </p:nvGrpSpPr>
        <p:grpSpPr>
          <a:xfrm>
            <a:off x="6416432" y="2132872"/>
            <a:ext cx="3217545" cy="4057650"/>
            <a:chOff x="6416432" y="2132872"/>
            <a:chExt cx="3217545" cy="4057650"/>
          </a:xfrm>
        </p:grpSpPr>
        <p:pic>
          <p:nvPicPr>
            <p:cNvPr id="7" name="object 7"/>
            <p:cNvPicPr/>
            <p:nvPr/>
          </p:nvPicPr>
          <p:blipFill>
            <a:blip r:embed="rId3" cstate="print"/>
            <a:stretch>
              <a:fillRect/>
            </a:stretch>
          </p:blipFill>
          <p:spPr>
            <a:xfrm>
              <a:off x="7345480" y="2553154"/>
              <a:ext cx="469900" cy="469900"/>
            </a:xfrm>
            <a:prstGeom prst="rect">
              <a:avLst/>
            </a:prstGeom>
            <a:ln>
              <a:solidFill>
                <a:schemeClr val="bg1"/>
              </a:solidFill>
            </a:ln>
          </p:spPr>
        </p:pic>
        <p:sp>
          <p:nvSpPr>
            <p:cNvPr id="8" name="object 8"/>
            <p:cNvSpPr/>
            <p:nvPr/>
          </p:nvSpPr>
          <p:spPr>
            <a:xfrm>
              <a:off x="7541611" y="3429008"/>
              <a:ext cx="103505" cy="1478915"/>
            </a:xfrm>
            <a:custGeom>
              <a:avLst/>
              <a:gdLst/>
              <a:ahLst/>
              <a:cxnLst/>
              <a:rect l="l" t="t" r="r" b="b"/>
              <a:pathLst>
                <a:path w="103504" h="1478914">
                  <a:moveTo>
                    <a:pt x="51539" y="19286"/>
                  </a:moveTo>
                  <a:lnTo>
                    <a:pt x="45189" y="26543"/>
                  </a:lnTo>
                  <a:lnTo>
                    <a:pt x="45187" y="1478574"/>
                  </a:lnTo>
                  <a:lnTo>
                    <a:pt x="57887" y="1478575"/>
                  </a:lnTo>
                  <a:lnTo>
                    <a:pt x="57888" y="26543"/>
                  </a:lnTo>
                  <a:lnTo>
                    <a:pt x="51539" y="19286"/>
                  </a:lnTo>
                  <a:close/>
                </a:path>
                <a:path w="103504" h="1478914">
                  <a:moveTo>
                    <a:pt x="51539" y="0"/>
                  </a:moveTo>
                  <a:lnTo>
                    <a:pt x="0" y="58901"/>
                  </a:lnTo>
                  <a:lnTo>
                    <a:pt x="267" y="62913"/>
                  </a:lnTo>
                  <a:lnTo>
                    <a:pt x="5546" y="67530"/>
                  </a:lnTo>
                  <a:lnTo>
                    <a:pt x="9558" y="67264"/>
                  </a:lnTo>
                  <a:lnTo>
                    <a:pt x="45188" y="26544"/>
                  </a:lnTo>
                  <a:lnTo>
                    <a:pt x="45189" y="9644"/>
                  </a:lnTo>
                  <a:lnTo>
                    <a:pt x="59977" y="9644"/>
                  </a:lnTo>
                  <a:lnTo>
                    <a:pt x="51539" y="0"/>
                  </a:lnTo>
                  <a:close/>
                </a:path>
                <a:path w="103504" h="1478914">
                  <a:moveTo>
                    <a:pt x="59977" y="9644"/>
                  </a:moveTo>
                  <a:lnTo>
                    <a:pt x="57889" y="9644"/>
                  </a:lnTo>
                  <a:lnTo>
                    <a:pt x="57889" y="26544"/>
                  </a:lnTo>
                  <a:lnTo>
                    <a:pt x="93518" y="67264"/>
                  </a:lnTo>
                  <a:lnTo>
                    <a:pt x="97530" y="67530"/>
                  </a:lnTo>
                  <a:lnTo>
                    <a:pt x="102809" y="62913"/>
                  </a:lnTo>
                  <a:lnTo>
                    <a:pt x="103077" y="58901"/>
                  </a:lnTo>
                  <a:lnTo>
                    <a:pt x="59977" y="9644"/>
                  </a:lnTo>
                  <a:close/>
                </a:path>
                <a:path w="103504" h="1478914">
                  <a:moveTo>
                    <a:pt x="57889" y="13825"/>
                  </a:moveTo>
                  <a:lnTo>
                    <a:pt x="56318" y="13825"/>
                  </a:lnTo>
                  <a:lnTo>
                    <a:pt x="51539" y="19286"/>
                  </a:lnTo>
                  <a:lnTo>
                    <a:pt x="57889" y="26544"/>
                  </a:lnTo>
                  <a:lnTo>
                    <a:pt x="57889" y="13825"/>
                  </a:lnTo>
                  <a:close/>
                </a:path>
                <a:path w="103504" h="1478914">
                  <a:moveTo>
                    <a:pt x="57889" y="9644"/>
                  </a:moveTo>
                  <a:lnTo>
                    <a:pt x="45189" y="9644"/>
                  </a:lnTo>
                  <a:lnTo>
                    <a:pt x="45189" y="26543"/>
                  </a:lnTo>
                  <a:lnTo>
                    <a:pt x="51539" y="19286"/>
                  </a:lnTo>
                  <a:lnTo>
                    <a:pt x="46760" y="13825"/>
                  </a:lnTo>
                  <a:lnTo>
                    <a:pt x="57889" y="13825"/>
                  </a:lnTo>
                  <a:lnTo>
                    <a:pt x="57889" y="9644"/>
                  </a:lnTo>
                  <a:close/>
                </a:path>
                <a:path w="103504" h="1478914">
                  <a:moveTo>
                    <a:pt x="56318" y="13825"/>
                  </a:moveTo>
                  <a:lnTo>
                    <a:pt x="46760" y="13825"/>
                  </a:lnTo>
                  <a:lnTo>
                    <a:pt x="51539" y="19286"/>
                  </a:lnTo>
                  <a:lnTo>
                    <a:pt x="56318" y="13825"/>
                  </a:lnTo>
                  <a:close/>
                </a:path>
              </a:pathLst>
            </a:custGeom>
            <a:solidFill>
              <a:srgbClr val="8FA7C4"/>
            </a:solidFill>
            <a:ln>
              <a:solidFill>
                <a:schemeClr val="bg1"/>
              </a:solidFill>
            </a:ln>
          </p:spPr>
          <p:txBody>
            <a:bodyPr wrap="square" lIns="0" tIns="0" rIns="0" bIns="0" rtlCol="0"/>
            <a:lstStyle/>
            <a:p>
              <a:endParaRPr/>
            </a:p>
          </p:txBody>
        </p:sp>
        <p:sp>
          <p:nvSpPr>
            <p:cNvPr id="9" name="object 9"/>
            <p:cNvSpPr/>
            <p:nvPr/>
          </p:nvSpPr>
          <p:spPr>
            <a:xfrm>
              <a:off x="6422782" y="2139222"/>
              <a:ext cx="3204845" cy="4044950"/>
            </a:xfrm>
            <a:custGeom>
              <a:avLst/>
              <a:gdLst/>
              <a:ahLst/>
              <a:cxnLst/>
              <a:rect l="l" t="t" r="r" b="b"/>
              <a:pathLst>
                <a:path w="3204845" h="4044950">
                  <a:moveTo>
                    <a:pt x="0" y="0"/>
                  </a:moveTo>
                  <a:lnTo>
                    <a:pt x="3204603" y="0"/>
                  </a:lnTo>
                  <a:lnTo>
                    <a:pt x="3204603" y="4044764"/>
                  </a:lnTo>
                  <a:lnTo>
                    <a:pt x="0" y="4044764"/>
                  </a:lnTo>
                  <a:lnTo>
                    <a:pt x="0" y="0"/>
                  </a:lnTo>
                  <a:close/>
                </a:path>
              </a:pathLst>
            </a:custGeom>
            <a:ln w="12700">
              <a:solidFill>
                <a:schemeClr val="bg1"/>
              </a:solidFill>
            </a:ln>
          </p:spPr>
          <p:txBody>
            <a:bodyPr wrap="square" lIns="0" tIns="0" rIns="0" bIns="0" rtlCol="0"/>
            <a:lstStyle/>
            <a:p>
              <a:endParaRPr/>
            </a:p>
          </p:txBody>
        </p:sp>
      </p:grpSp>
      <p:sp>
        <p:nvSpPr>
          <p:cNvPr id="10" name="object 10"/>
          <p:cNvSpPr txBox="1"/>
          <p:nvPr/>
        </p:nvSpPr>
        <p:spPr>
          <a:xfrm>
            <a:off x="5313455" y="1460500"/>
            <a:ext cx="1734185" cy="441959"/>
          </a:xfrm>
          <a:prstGeom prst="rect">
            <a:avLst/>
          </a:prstGeom>
          <a:ln>
            <a:solidFill>
              <a:schemeClr val="bg1"/>
            </a:solidFill>
          </a:ln>
        </p:spPr>
        <p:txBody>
          <a:bodyPr vert="horz" wrap="square" lIns="0" tIns="27939" rIns="0" bIns="0" rtlCol="0">
            <a:spAutoFit/>
          </a:bodyPr>
          <a:lstStyle/>
          <a:p>
            <a:pPr marL="392430" marR="5080" indent="-380365">
              <a:lnSpc>
                <a:spcPts val="1600"/>
              </a:lnSpc>
              <a:spcBef>
                <a:spcPts val="219"/>
              </a:spcBef>
            </a:pPr>
            <a:r>
              <a:rPr sz="1400" spc="-5" dirty="0">
                <a:solidFill>
                  <a:srgbClr val="FFFFFF"/>
                </a:solidFill>
                <a:latin typeface="Arial"/>
                <a:cs typeface="Arial"/>
              </a:rPr>
              <a:t>Amazon</a:t>
            </a:r>
            <a:r>
              <a:rPr sz="1400" spc="-25" dirty="0">
                <a:solidFill>
                  <a:srgbClr val="FFFFFF"/>
                </a:solidFill>
                <a:latin typeface="Arial"/>
                <a:cs typeface="Arial"/>
              </a:rPr>
              <a:t> </a:t>
            </a:r>
            <a:r>
              <a:rPr sz="1400" spc="-5" dirty="0">
                <a:solidFill>
                  <a:srgbClr val="FFFFFF"/>
                </a:solidFill>
                <a:latin typeface="Arial"/>
                <a:cs typeface="Arial"/>
              </a:rPr>
              <a:t>Elastic</a:t>
            </a:r>
            <a:r>
              <a:rPr sz="1400" spc="-25" dirty="0">
                <a:solidFill>
                  <a:srgbClr val="FFFFFF"/>
                </a:solidFill>
                <a:latin typeface="Arial"/>
                <a:cs typeface="Arial"/>
              </a:rPr>
              <a:t> </a:t>
            </a:r>
            <a:r>
              <a:rPr sz="1400" spc="-5" dirty="0">
                <a:solidFill>
                  <a:srgbClr val="FFFFFF"/>
                </a:solidFill>
                <a:latin typeface="Arial"/>
                <a:cs typeface="Arial"/>
              </a:rPr>
              <a:t>Block </a:t>
            </a:r>
            <a:r>
              <a:rPr sz="1400" spc="-375" dirty="0">
                <a:solidFill>
                  <a:srgbClr val="FFFFFF"/>
                </a:solidFill>
                <a:latin typeface="Arial"/>
                <a:cs typeface="Arial"/>
              </a:rPr>
              <a:t> </a:t>
            </a:r>
            <a:r>
              <a:rPr sz="1400" spc="-5" dirty="0">
                <a:solidFill>
                  <a:srgbClr val="FFFFFF"/>
                </a:solidFill>
                <a:latin typeface="Arial"/>
                <a:cs typeface="Arial"/>
              </a:rPr>
              <a:t>Store</a:t>
            </a:r>
            <a:r>
              <a:rPr sz="1400" spc="-20" dirty="0">
                <a:solidFill>
                  <a:srgbClr val="FFFFFF"/>
                </a:solidFill>
                <a:latin typeface="Arial"/>
                <a:cs typeface="Arial"/>
              </a:rPr>
              <a:t> </a:t>
            </a:r>
            <a:r>
              <a:rPr sz="1400" spc="-5" dirty="0">
                <a:solidFill>
                  <a:srgbClr val="FFFFFF"/>
                </a:solidFill>
                <a:latin typeface="Arial"/>
                <a:cs typeface="Arial"/>
              </a:rPr>
              <a:t>(EBS)</a:t>
            </a:r>
            <a:endParaRPr sz="1400">
              <a:latin typeface="Arial"/>
              <a:cs typeface="Arial"/>
            </a:endParaRPr>
          </a:p>
        </p:txBody>
      </p:sp>
      <p:pic>
        <p:nvPicPr>
          <p:cNvPr id="11" name="object 11"/>
          <p:cNvPicPr/>
          <p:nvPr/>
        </p:nvPicPr>
        <p:blipFill>
          <a:blip r:embed="rId4" cstate="print"/>
          <a:stretch>
            <a:fillRect/>
          </a:stretch>
        </p:blipFill>
        <p:spPr>
          <a:xfrm>
            <a:off x="5919665" y="872996"/>
            <a:ext cx="522283" cy="522283"/>
          </a:xfrm>
          <a:prstGeom prst="rect">
            <a:avLst/>
          </a:prstGeom>
          <a:ln>
            <a:solidFill>
              <a:schemeClr val="bg1"/>
            </a:solidFill>
          </a:ln>
        </p:spPr>
      </p:pic>
      <p:sp>
        <p:nvSpPr>
          <p:cNvPr id="12" name="object 12"/>
          <p:cNvSpPr txBox="1"/>
          <p:nvPr/>
        </p:nvSpPr>
        <p:spPr>
          <a:xfrm>
            <a:off x="7459933" y="2222500"/>
            <a:ext cx="1130935"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5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p:txBody>
      </p:sp>
      <p:pic>
        <p:nvPicPr>
          <p:cNvPr id="13" name="object 13"/>
          <p:cNvPicPr/>
          <p:nvPr/>
        </p:nvPicPr>
        <p:blipFill>
          <a:blip r:embed="rId2" cstate="print"/>
          <a:stretch>
            <a:fillRect/>
          </a:stretch>
        </p:blipFill>
        <p:spPr>
          <a:xfrm>
            <a:off x="4669128" y="5042390"/>
            <a:ext cx="604619" cy="604619"/>
          </a:xfrm>
          <a:prstGeom prst="rect">
            <a:avLst/>
          </a:prstGeom>
          <a:ln>
            <a:solidFill>
              <a:schemeClr val="bg1"/>
            </a:solidFill>
          </a:ln>
        </p:spPr>
      </p:pic>
      <p:sp>
        <p:nvSpPr>
          <p:cNvPr id="14" name="object 14"/>
          <p:cNvSpPr txBox="1"/>
          <p:nvPr/>
        </p:nvSpPr>
        <p:spPr>
          <a:xfrm>
            <a:off x="4455316" y="5765800"/>
            <a:ext cx="10915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EC2</a:t>
            </a:r>
            <a:r>
              <a:rPr sz="1400" spc="-70" dirty="0">
                <a:solidFill>
                  <a:srgbClr val="FFFFFF"/>
                </a:solidFill>
                <a:latin typeface="Arial"/>
                <a:cs typeface="Arial"/>
              </a:rPr>
              <a:t> </a:t>
            </a:r>
            <a:r>
              <a:rPr sz="1400" spc="-5" dirty="0">
                <a:solidFill>
                  <a:srgbClr val="FFFFFF"/>
                </a:solidFill>
                <a:latin typeface="Arial"/>
                <a:cs typeface="Arial"/>
              </a:rPr>
              <a:t>Instance</a:t>
            </a:r>
            <a:endParaRPr sz="1400">
              <a:latin typeface="Arial"/>
              <a:cs typeface="Arial"/>
            </a:endParaRPr>
          </a:p>
        </p:txBody>
      </p:sp>
      <p:grpSp>
        <p:nvGrpSpPr>
          <p:cNvPr id="15" name="object 15"/>
          <p:cNvGrpSpPr/>
          <p:nvPr/>
        </p:nvGrpSpPr>
        <p:grpSpPr>
          <a:xfrm>
            <a:off x="2788221" y="2132872"/>
            <a:ext cx="3183255" cy="4057650"/>
            <a:chOff x="2788221" y="2132872"/>
            <a:chExt cx="3183255" cy="4057650"/>
          </a:xfrm>
        </p:grpSpPr>
        <p:pic>
          <p:nvPicPr>
            <p:cNvPr id="16" name="object 16"/>
            <p:cNvPicPr/>
            <p:nvPr/>
          </p:nvPicPr>
          <p:blipFill>
            <a:blip r:embed="rId3" cstate="print"/>
            <a:stretch>
              <a:fillRect/>
            </a:stretch>
          </p:blipFill>
          <p:spPr>
            <a:xfrm>
              <a:off x="4739744" y="2553154"/>
              <a:ext cx="469900" cy="469900"/>
            </a:xfrm>
            <a:prstGeom prst="rect">
              <a:avLst/>
            </a:prstGeom>
            <a:ln>
              <a:solidFill>
                <a:schemeClr val="bg1"/>
              </a:solidFill>
            </a:ln>
          </p:spPr>
        </p:pic>
        <p:sp>
          <p:nvSpPr>
            <p:cNvPr id="17" name="object 17"/>
            <p:cNvSpPr/>
            <p:nvPr/>
          </p:nvSpPr>
          <p:spPr>
            <a:xfrm>
              <a:off x="4915327" y="3429008"/>
              <a:ext cx="103505" cy="1478915"/>
            </a:xfrm>
            <a:custGeom>
              <a:avLst/>
              <a:gdLst/>
              <a:ahLst/>
              <a:cxnLst/>
              <a:rect l="l" t="t" r="r" b="b"/>
              <a:pathLst>
                <a:path w="103504" h="1478914">
                  <a:moveTo>
                    <a:pt x="51539" y="19286"/>
                  </a:moveTo>
                  <a:lnTo>
                    <a:pt x="45189" y="26543"/>
                  </a:lnTo>
                  <a:lnTo>
                    <a:pt x="45187" y="1478574"/>
                  </a:lnTo>
                  <a:lnTo>
                    <a:pt x="57887" y="1478575"/>
                  </a:lnTo>
                  <a:lnTo>
                    <a:pt x="57888" y="26543"/>
                  </a:lnTo>
                  <a:lnTo>
                    <a:pt x="51539" y="19286"/>
                  </a:lnTo>
                  <a:close/>
                </a:path>
                <a:path w="103504" h="1478914">
                  <a:moveTo>
                    <a:pt x="51539" y="0"/>
                  </a:moveTo>
                  <a:lnTo>
                    <a:pt x="0" y="58901"/>
                  </a:lnTo>
                  <a:lnTo>
                    <a:pt x="267" y="62913"/>
                  </a:lnTo>
                  <a:lnTo>
                    <a:pt x="5546" y="67530"/>
                  </a:lnTo>
                  <a:lnTo>
                    <a:pt x="9558" y="67264"/>
                  </a:lnTo>
                  <a:lnTo>
                    <a:pt x="45188" y="26544"/>
                  </a:lnTo>
                  <a:lnTo>
                    <a:pt x="45189" y="9644"/>
                  </a:lnTo>
                  <a:lnTo>
                    <a:pt x="59977" y="9644"/>
                  </a:lnTo>
                  <a:lnTo>
                    <a:pt x="51539" y="0"/>
                  </a:lnTo>
                  <a:close/>
                </a:path>
                <a:path w="103504" h="1478914">
                  <a:moveTo>
                    <a:pt x="59977" y="9644"/>
                  </a:moveTo>
                  <a:lnTo>
                    <a:pt x="57889" y="9644"/>
                  </a:lnTo>
                  <a:lnTo>
                    <a:pt x="57889" y="26544"/>
                  </a:lnTo>
                  <a:lnTo>
                    <a:pt x="93518" y="67264"/>
                  </a:lnTo>
                  <a:lnTo>
                    <a:pt x="97530" y="67530"/>
                  </a:lnTo>
                  <a:lnTo>
                    <a:pt x="102809" y="62913"/>
                  </a:lnTo>
                  <a:lnTo>
                    <a:pt x="103077" y="58901"/>
                  </a:lnTo>
                  <a:lnTo>
                    <a:pt x="59977" y="9644"/>
                  </a:lnTo>
                  <a:close/>
                </a:path>
                <a:path w="103504" h="1478914">
                  <a:moveTo>
                    <a:pt x="57889" y="13825"/>
                  </a:moveTo>
                  <a:lnTo>
                    <a:pt x="56318" y="13825"/>
                  </a:lnTo>
                  <a:lnTo>
                    <a:pt x="51539" y="19286"/>
                  </a:lnTo>
                  <a:lnTo>
                    <a:pt x="57889" y="26544"/>
                  </a:lnTo>
                  <a:lnTo>
                    <a:pt x="57889" y="13825"/>
                  </a:lnTo>
                  <a:close/>
                </a:path>
                <a:path w="103504" h="1478914">
                  <a:moveTo>
                    <a:pt x="57889" y="9644"/>
                  </a:moveTo>
                  <a:lnTo>
                    <a:pt x="45189" y="9644"/>
                  </a:lnTo>
                  <a:lnTo>
                    <a:pt x="45189" y="26543"/>
                  </a:lnTo>
                  <a:lnTo>
                    <a:pt x="51539" y="19286"/>
                  </a:lnTo>
                  <a:lnTo>
                    <a:pt x="46760" y="13825"/>
                  </a:lnTo>
                  <a:lnTo>
                    <a:pt x="57889" y="13825"/>
                  </a:lnTo>
                  <a:lnTo>
                    <a:pt x="57889" y="9644"/>
                  </a:lnTo>
                  <a:close/>
                </a:path>
                <a:path w="103504" h="1478914">
                  <a:moveTo>
                    <a:pt x="56318" y="13825"/>
                  </a:moveTo>
                  <a:lnTo>
                    <a:pt x="46760" y="13825"/>
                  </a:lnTo>
                  <a:lnTo>
                    <a:pt x="51539" y="19286"/>
                  </a:lnTo>
                  <a:lnTo>
                    <a:pt x="56318" y="13825"/>
                  </a:lnTo>
                  <a:close/>
                </a:path>
              </a:pathLst>
            </a:custGeom>
            <a:solidFill>
              <a:srgbClr val="8FA7C4"/>
            </a:solidFill>
            <a:ln>
              <a:solidFill>
                <a:schemeClr val="bg1"/>
              </a:solidFill>
            </a:ln>
          </p:spPr>
          <p:txBody>
            <a:bodyPr wrap="square" lIns="0" tIns="0" rIns="0" bIns="0" rtlCol="0"/>
            <a:lstStyle/>
            <a:p>
              <a:endParaRPr/>
            </a:p>
          </p:txBody>
        </p:sp>
        <p:sp>
          <p:nvSpPr>
            <p:cNvPr id="18" name="object 18"/>
            <p:cNvSpPr/>
            <p:nvPr/>
          </p:nvSpPr>
          <p:spPr>
            <a:xfrm>
              <a:off x="2794571" y="2139222"/>
              <a:ext cx="3170555" cy="4044950"/>
            </a:xfrm>
            <a:custGeom>
              <a:avLst/>
              <a:gdLst/>
              <a:ahLst/>
              <a:cxnLst/>
              <a:rect l="l" t="t" r="r" b="b"/>
              <a:pathLst>
                <a:path w="3170554" h="4044950">
                  <a:moveTo>
                    <a:pt x="0" y="0"/>
                  </a:moveTo>
                  <a:lnTo>
                    <a:pt x="3170240" y="0"/>
                  </a:lnTo>
                  <a:lnTo>
                    <a:pt x="3170240" y="4044764"/>
                  </a:lnTo>
                  <a:lnTo>
                    <a:pt x="0" y="4044764"/>
                  </a:lnTo>
                  <a:lnTo>
                    <a:pt x="0" y="0"/>
                  </a:lnTo>
                  <a:close/>
                </a:path>
              </a:pathLst>
            </a:custGeom>
            <a:ln w="12700">
              <a:solidFill>
                <a:schemeClr val="bg1"/>
              </a:solidFill>
            </a:ln>
          </p:spPr>
          <p:txBody>
            <a:bodyPr wrap="square" lIns="0" tIns="0" rIns="0" bIns="0" rtlCol="0"/>
            <a:lstStyle/>
            <a:p>
              <a:endParaRPr/>
            </a:p>
          </p:txBody>
        </p:sp>
      </p:grpSp>
      <p:sp>
        <p:nvSpPr>
          <p:cNvPr id="19" name="object 19"/>
          <p:cNvSpPr txBox="1"/>
          <p:nvPr/>
        </p:nvSpPr>
        <p:spPr>
          <a:xfrm>
            <a:off x="3814540" y="2222500"/>
            <a:ext cx="1130935"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55" dirty="0">
                <a:solidFill>
                  <a:schemeClr val="bg1"/>
                </a:solidFill>
                <a:latin typeface="Arial"/>
                <a:cs typeface="Arial"/>
              </a:rPr>
              <a:t> </a:t>
            </a:r>
            <a:r>
              <a:rPr sz="1200" spc="-5" dirty="0">
                <a:solidFill>
                  <a:schemeClr val="bg1"/>
                </a:solidFill>
                <a:latin typeface="Arial"/>
                <a:cs typeface="Arial"/>
              </a:rPr>
              <a:t>Zone</a:t>
            </a:r>
            <a:endParaRPr sz="1200" dirty="0">
              <a:solidFill>
                <a:schemeClr val="bg1"/>
              </a:solidFill>
              <a:latin typeface="Arial"/>
              <a:cs typeface="Arial"/>
            </a:endParaRPr>
          </a:p>
        </p:txBody>
      </p:sp>
      <p:grpSp>
        <p:nvGrpSpPr>
          <p:cNvPr id="20" name="object 20"/>
          <p:cNvGrpSpPr/>
          <p:nvPr/>
        </p:nvGrpSpPr>
        <p:grpSpPr>
          <a:xfrm>
            <a:off x="3341827" y="2553154"/>
            <a:ext cx="605155" cy="3094355"/>
            <a:chOff x="3341827" y="2553154"/>
            <a:chExt cx="605155" cy="3094355"/>
          </a:xfrm>
        </p:grpSpPr>
        <p:pic>
          <p:nvPicPr>
            <p:cNvPr id="21" name="object 21"/>
            <p:cNvPicPr/>
            <p:nvPr/>
          </p:nvPicPr>
          <p:blipFill>
            <a:blip r:embed="rId2" cstate="print"/>
            <a:stretch>
              <a:fillRect/>
            </a:stretch>
          </p:blipFill>
          <p:spPr>
            <a:xfrm>
              <a:off x="3341827" y="5042390"/>
              <a:ext cx="604619" cy="604619"/>
            </a:xfrm>
            <a:prstGeom prst="rect">
              <a:avLst/>
            </a:prstGeom>
            <a:ln>
              <a:solidFill>
                <a:schemeClr val="bg1"/>
              </a:solidFill>
            </a:ln>
          </p:spPr>
        </p:pic>
        <p:pic>
          <p:nvPicPr>
            <p:cNvPr id="22" name="object 22"/>
            <p:cNvPicPr/>
            <p:nvPr/>
          </p:nvPicPr>
          <p:blipFill>
            <a:blip r:embed="rId3" cstate="print"/>
            <a:stretch>
              <a:fillRect/>
            </a:stretch>
          </p:blipFill>
          <p:spPr>
            <a:xfrm>
              <a:off x="3412441" y="2553154"/>
              <a:ext cx="469900" cy="469900"/>
            </a:xfrm>
            <a:prstGeom prst="rect">
              <a:avLst/>
            </a:prstGeom>
            <a:ln>
              <a:solidFill>
                <a:schemeClr val="bg1"/>
              </a:solidFill>
            </a:ln>
          </p:spPr>
        </p:pic>
        <p:sp>
          <p:nvSpPr>
            <p:cNvPr id="23" name="object 23"/>
            <p:cNvSpPr/>
            <p:nvPr/>
          </p:nvSpPr>
          <p:spPr>
            <a:xfrm>
              <a:off x="3588026" y="3429008"/>
              <a:ext cx="103505" cy="1478915"/>
            </a:xfrm>
            <a:custGeom>
              <a:avLst/>
              <a:gdLst/>
              <a:ahLst/>
              <a:cxnLst/>
              <a:rect l="l" t="t" r="r" b="b"/>
              <a:pathLst>
                <a:path w="103504" h="1478914">
                  <a:moveTo>
                    <a:pt x="51537" y="19286"/>
                  </a:moveTo>
                  <a:lnTo>
                    <a:pt x="45188" y="26543"/>
                  </a:lnTo>
                  <a:lnTo>
                    <a:pt x="45186" y="1478574"/>
                  </a:lnTo>
                  <a:lnTo>
                    <a:pt x="57886" y="1478575"/>
                  </a:lnTo>
                  <a:lnTo>
                    <a:pt x="57887" y="26543"/>
                  </a:lnTo>
                  <a:lnTo>
                    <a:pt x="51537" y="19286"/>
                  </a:lnTo>
                  <a:close/>
                </a:path>
                <a:path w="103504" h="1478914">
                  <a:moveTo>
                    <a:pt x="51537" y="0"/>
                  </a:moveTo>
                  <a:lnTo>
                    <a:pt x="0" y="58901"/>
                  </a:lnTo>
                  <a:lnTo>
                    <a:pt x="266" y="62913"/>
                  </a:lnTo>
                  <a:lnTo>
                    <a:pt x="5546" y="67530"/>
                  </a:lnTo>
                  <a:lnTo>
                    <a:pt x="9558" y="67264"/>
                  </a:lnTo>
                  <a:lnTo>
                    <a:pt x="45187" y="26544"/>
                  </a:lnTo>
                  <a:lnTo>
                    <a:pt x="45187" y="9644"/>
                  </a:lnTo>
                  <a:lnTo>
                    <a:pt x="59976" y="9644"/>
                  </a:lnTo>
                  <a:lnTo>
                    <a:pt x="51537" y="0"/>
                  </a:lnTo>
                  <a:close/>
                </a:path>
                <a:path w="103504" h="1478914">
                  <a:moveTo>
                    <a:pt x="59976" y="9644"/>
                  </a:moveTo>
                  <a:lnTo>
                    <a:pt x="57887" y="9644"/>
                  </a:lnTo>
                  <a:lnTo>
                    <a:pt x="57888" y="26544"/>
                  </a:lnTo>
                  <a:lnTo>
                    <a:pt x="93518" y="67264"/>
                  </a:lnTo>
                  <a:lnTo>
                    <a:pt x="97529" y="67530"/>
                  </a:lnTo>
                  <a:lnTo>
                    <a:pt x="102809" y="62913"/>
                  </a:lnTo>
                  <a:lnTo>
                    <a:pt x="103075" y="58901"/>
                  </a:lnTo>
                  <a:lnTo>
                    <a:pt x="59976" y="9644"/>
                  </a:lnTo>
                  <a:close/>
                </a:path>
                <a:path w="103504" h="1478914">
                  <a:moveTo>
                    <a:pt x="57887" y="9644"/>
                  </a:moveTo>
                  <a:lnTo>
                    <a:pt x="45187" y="9644"/>
                  </a:lnTo>
                  <a:lnTo>
                    <a:pt x="45187" y="26544"/>
                  </a:lnTo>
                  <a:lnTo>
                    <a:pt x="51537" y="19286"/>
                  </a:lnTo>
                  <a:lnTo>
                    <a:pt x="46758" y="13825"/>
                  </a:lnTo>
                  <a:lnTo>
                    <a:pt x="57887" y="13825"/>
                  </a:lnTo>
                  <a:lnTo>
                    <a:pt x="57887" y="9644"/>
                  </a:lnTo>
                  <a:close/>
                </a:path>
                <a:path w="103504" h="1478914">
                  <a:moveTo>
                    <a:pt x="57887" y="13825"/>
                  </a:moveTo>
                  <a:lnTo>
                    <a:pt x="56316" y="13825"/>
                  </a:lnTo>
                  <a:lnTo>
                    <a:pt x="51537" y="19286"/>
                  </a:lnTo>
                  <a:lnTo>
                    <a:pt x="57887" y="26543"/>
                  </a:lnTo>
                  <a:lnTo>
                    <a:pt x="57887" y="13825"/>
                  </a:lnTo>
                  <a:close/>
                </a:path>
                <a:path w="103504" h="1478914">
                  <a:moveTo>
                    <a:pt x="56316" y="13825"/>
                  </a:moveTo>
                  <a:lnTo>
                    <a:pt x="46758" y="13825"/>
                  </a:lnTo>
                  <a:lnTo>
                    <a:pt x="51537" y="19286"/>
                  </a:lnTo>
                  <a:lnTo>
                    <a:pt x="56316" y="13825"/>
                  </a:lnTo>
                  <a:close/>
                </a:path>
              </a:pathLst>
            </a:custGeom>
            <a:solidFill>
              <a:srgbClr val="8FA7C4"/>
            </a:solidFill>
            <a:ln>
              <a:solidFill>
                <a:schemeClr val="bg1"/>
              </a:solidFill>
            </a:ln>
          </p:spPr>
          <p:txBody>
            <a:bodyPr wrap="square" lIns="0" tIns="0" rIns="0" bIns="0" rtlCol="0"/>
            <a:lstStyle/>
            <a:p>
              <a:endParaRPr/>
            </a:p>
          </p:txBody>
        </p:sp>
      </p:grpSp>
      <p:sp>
        <p:nvSpPr>
          <p:cNvPr id="24" name="object 24"/>
          <p:cNvSpPr txBox="1"/>
          <p:nvPr/>
        </p:nvSpPr>
        <p:spPr>
          <a:xfrm>
            <a:off x="3128015" y="5765800"/>
            <a:ext cx="10915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EC2</a:t>
            </a:r>
            <a:r>
              <a:rPr sz="1400" spc="-70" dirty="0">
                <a:solidFill>
                  <a:srgbClr val="FFFFFF"/>
                </a:solidFill>
                <a:latin typeface="Arial"/>
                <a:cs typeface="Arial"/>
              </a:rPr>
              <a:t> </a:t>
            </a:r>
            <a:r>
              <a:rPr sz="1400" spc="-5" dirty="0">
                <a:solidFill>
                  <a:srgbClr val="FFFFFF"/>
                </a:solidFill>
                <a:latin typeface="Arial"/>
                <a:cs typeface="Arial"/>
              </a:rPr>
              <a:t>Instance</a:t>
            </a:r>
            <a:endParaRPr sz="1400">
              <a:latin typeface="Arial"/>
              <a:cs typeface="Arial"/>
            </a:endParaRPr>
          </a:p>
        </p:txBody>
      </p:sp>
      <p:sp>
        <p:nvSpPr>
          <p:cNvPr id="25" name="object 25"/>
          <p:cNvSpPr txBox="1"/>
          <p:nvPr/>
        </p:nvSpPr>
        <p:spPr>
          <a:xfrm>
            <a:off x="4462851" y="3086100"/>
            <a:ext cx="102425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EBS</a:t>
            </a:r>
            <a:r>
              <a:rPr sz="1400" spc="-80" dirty="0">
                <a:solidFill>
                  <a:srgbClr val="FFFFFF"/>
                </a:solidFill>
                <a:latin typeface="Arial"/>
                <a:cs typeface="Arial"/>
              </a:rPr>
              <a:t> </a:t>
            </a:r>
            <a:r>
              <a:rPr sz="1400" spc="-15" dirty="0">
                <a:solidFill>
                  <a:srgbClr val="FFFFFF"/>
                </a:solidFill>
                <a:latin typeface="Arial"/>
                <a:cs typeface="Arial"/>
              </a:rPr>
              <a:t>Volume</a:t>
            </a:r>
            <a:endParaRPr sz="1400">
              <a:latin typeface="Arial"/>
              <a:cs typeface="Arial"/>
            </a:endParaRPr>
          </a:p>
        </p:txBody>
      </p:sp>
      <p:sp>
        <p:nvSpPr>
          <p:cNvPr id="26" name="object 26"/>
          <p:cNvSpPr txBox="1"/>
          <p:nvPr/>
        </p:nvSpPr>
        <p:spPr>
          <a:xfrm>
            <a:off x="3136312" y="3086100"/>
            <a:ext cx="102425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EBS</a:t>
            </a:r>
            <a:r>
              <a:rPr sz="1400" spc="-80" dirty="0">
                <a:solidFill>
                  <a:srgbClr val="FFFFFF"/>
                </a:solidFill>
                <a:latin typeface="Arial"/>
                <a:cs typeface="Arial"/>
              </a:rPr>
              <a:t> </a:t>
            </a:r>
            <a:r>
              <a:rPr sz="1400" spc="-15" dirty="0">
                <a:solidFill>
                  <a:srgbClr val="FFFFFF"/>
                </a:solidFill>
                <a:latin typeface="Arial"/>
                <a:cs typeface="Arial"/>
              </a:rPr>
              <a:t>Volume</a:t>
            </a:r>
            <a:endParaRPr sz="1400">
              <a:latin typeface="Arial"/>
              <a:cs typeface="Arial"/>
            </a:endParaRPr>
          </a:p>
        </p:txBody>
      </p:sp>
      <p:sp>
        <p:nvSpPr>
          <p:cNvPr id="27" name="object 27"/>
          <p:cNvSpPr txBox="1"/>
          <p:nvPr/>
        </p:nvSpPr>
        <p:spPr>
          <a:xfrm>
            <a:off x="9682108" y="1206500"/>
            <a:ext cx="1441450" cy="617220"/>
          </a:xfrm>
          <a:prstGeom prst="rect">
            <a:avLst/>
          </a:prstGeom>
          <a:ln>
            <a:solidFill>
              <a:schemeClr val="bg1"/>
            </a:solidFill>
          </a:ln>
        </p:spPr>
        <p:txBody>
          <a:bodyPr vert="horz" wrap="square" lIns="0" tIns="13970" rIns="0" bIns="0" rtlCol="0">
            <a:spAutoFit/>
          </a:bodyPr>
          <a:lstStyle/>
          <a:p>
            <a:pPr marL="12700" marR="5080" indent="-635" algn="ctr">
              <a:lnSpc>
                <a:spcPct val="99400"/>
              </a:lnSpc>
              <a:spcBef>
                <a:spcPts val="110"/>
              </a:spcBef>
            </a:pPr>
            <a:r>
              <a:rPr sz="1300" spc="-5" dirty="0">
                <a:solidFill>
                  <a:srgbClr val="FFFFFF"/>
                </a:solidFill>
                <a:latin typeface="Arial"/>
                <a:cs typeface="Arial"/>
              </a:rPr>
              <a:t>EBS volumes </a:t>
            </a:r>
            <a:r>
              <a:rPr sz="1300" dirty="0">
                <a:solidFill>
                  <a:srgbClr val="FFFFFF"/>
                </a:solidFill>
                <a:latin typeface="Arial"/>
                <a:cs typeface="Arial"/>
              </a:rPr>
              <a:t>are </a:t>
            </a:r>
            <a:r>
              <a:rPr sz="1300" spc="5" dirty="0">
                <a:solidFill>
                  <a:srgbClr val="FFFFFF"/>
                </a:solidFill>
                <a:latin typeface="Arial"/>
                <a:cs typeface="Arial"/>
              </a:rPr>
              <a:t> </a:t>
            </a:r>
            <a:r>
              <a:rPr sz="1300" spc="-5" dirty="0">
                <a:solidFill>
                  <a:srgbClr val="FFFFFF"/>
                </a:solidFill>
                <a:latin typeface="Arial"/>
                <a:cs typeface="Arial"/>
              </a:rPr>
              <a:t>replicated within </a:t>
            </a:r>
            <a:r>
              <a:rPr sz="1300" dirty="0">
                <a:solidFill>
                  <a:srgbClr val="FFFFFF"/>
                </a:solidFill>
                <a:latin typeface="Arial"/>
                <a:cs typeface="Arial"/>
              </a:rPr>
              <a:t>an </a:t>
            </a:r>
            <a:r>
              <a:rPr sz="1300" spc="-350" dirty="0">
                <a:solidFill>
                  <a:srgbClr val="FFFFFF"/>
                </a:solidFill>
                <a:latin typeface="Arial"/>
                <a:cs typeface="Arial"/>
              </a:rPr>
              <a:t> </a:t>
            </a:r>
            <a:r>
              <a:rPr sz="1300" spc="-5" dirty="0">
                <a:solidFill>
                  <a:srgbClr val="FFFFFF"/>
                </a:solidFill>
                <a:latin typeface="Arial"/>
                <a:cs typeface="Arial"/>
              </a:rPr>
              <a:t>AZ</a:t>
            </a:r>
            <a:endParaRPr sz="1300">
              <a:latin typeface="Arial"/>
              <a:cs typeface="Arial"/>
            </a:endParaRPr>
          </a:p>
        </p:txBody>
      </p:sp>
      <p:sp>
        <p:nvSpPr>
          <p:cNvPr id="28" name="object 28"/>
          <p:cNvSpPr/>
          <p:nvPr/>
        </p:nvSpPr>
        <p:spPr>
          <a:xfrm>
            <a:off x="9621025" y="1124940"/>
            <a:ext cx="1580515" cy="1405890"/>
          </a:xfrm>
          <a:custGeom>
            <a:avLst/>
            <a:gdLst/>
            <a:ahLst/>
            <a:cxnLst/>
            <a:rect l="l" t="t" r="r" b="b"/>
            <a:pathLst>
              <a:path w="1580515" h="1405889">
                <a:moveTo>
                  <a:pt x="12700" y="684428"/>
                </a:moveTo>
                <a:lnTo>
                  <a:pt x="0" y="684428"/>
                </a:lnTo>
                <a:lnTo>
                  <a:pt x="0" y="735228"/>
                </a:lnTo>
                <a:lnTo>
                  <a:pt x="12700" y="735228"/>
                </a:lnTo>
                <a:lnTo>
                  <a:pt x="12700" y="684428"/>
                </a:lnTo>
                <a:close/>
              </a:path>
              <a:path w="1580515" h="1405889">
                <a:moveTo>
                  <a:pt x="12700" y="595528"/>
                </a:moveTo>
                <a:lnTo>
                  <a:pt x="0" y="595528"/>
                </a:lnTo>
                <a:lnTo>
                  <a:pt x="0" y="646328"/>
                </a:lnTo>
                <a:lnTo>
                  <a:pt x="12700" y="646328"/>
                </a:lnTo>
                <a:lnTo>
                  <a:pt x="12700" y="595528"/>
                </a:lnTo>
                <a:close/>
              </a:path>
              <a:path w="1580515" h="1405889">
                <a:moveTo>
                  <a:pt x="12700" y="506628"/>
                </a:moveTo>
                <a:lnTo>
                  <a:pt x="0" y="506628"/>
                </a:lnTo>
                <a:lnTo>
                  <a:pt x="0" y="557428"/>
                </a:lnTo>
                <a:lnTo>
                  <a:pt x="12700" y="557428"/>
                </a:lnTo>
                <a:lnTo>
                  <a:pt x="12700" y="506628"/>
                </a:lnTo>
                <a:close/>
              </a:path>
              <a:path w="1580515" h="1405889">
                <a:moveTo>
                  <a:pt x="12700" y="417728"/>
                </a:moveTo>
                <a:lnTo>
                  <a:pt x="0" y="417728"/>
                </a:lnTo>
                <a:lnTo>
                  <a:pt x="0" y="468528"/>
                </a:lnTo>
                <a:lnTo>
                  <a:pt x="12700" y="468528"/>
                </a:lnTo>
                <a:lnTo>
                  <a:pt x="12700" y="417728"/>
                </a:lnTo>
                <a:close/>
              </a:path>
              <a:path w="1580515" h="1405889">
                <a:moveTo>
                  <a:pt x="12700" y="328828"/>
                </a:moveTo>
                <a:lnTo>
                  <a:pt x="0" y="328828"/>
                </a:lnTo>
                <a:lnTo>
                  <a:pt x="0" y="379628"/>
                </a:lnTo>
                <a:lnTo>
                  <a:pt x="12700" y="379628"/>
                </a:lnTo>
                <a:lnTo>
                  <a:pt x="12700" y="328828"/>
                </a:lnTo>
                <a:close/>
              </a:path>
              <a:path w="1580515" h="1405889">
                <a:moveTo>
                  <a:pt x="12700" y="239928"/>
                </a:moveTo>
                <a:lnTo>
                  <a:pt x="0" y="239928"/>
                </a:lnTo>
                <a:lnTo>
                  <a:pt x="0" y="290728"/>
                </a:lnTo>
                <a:lnTo>
                  <a:pt x="12700" y="290728"/>
                </a:lnTo>
                <a:lnTo>
                  <a:pt x="12700" y="239928"/>
                </a:lnTo>
                <a:close/>
              </a:path>
              <a:path w="1580515" h="1405889">
                <a:moveTo>
                  <a:pt x="12700" y="151028"/>
                </a:moveTo>
                <a:lnTo>
                  <a:pt x="0" y="151028"/>
                </a:lnTo>
                <a:lnTo>
                  <a:pt x="0" y="201828"/>
                </a:lnTo>
                <a:lnTo>
                  <a:pt x="12700" y="201828"/>
                </a:lnTo>
                <a:lnTo>
                  <a:pt x="12700" y="151028"/>
                </a:lnTo>
                <a:close/>
              </a:path>
              <a:path w="1580515" h="1405889">
                <a:moveTo>
                  <a:pt x="12700" y="62128"/>
                </a:moveTo>
                <a:lnTo>
                  <a:pt x="0" y="62128"/>
                </a:lnTo>
                <a:lnTo>
                  <a:pt x="0" y="112928"/>
                </a:lnTo>
                <a:lnTo>
                  <a:pt x="12700" y="112928"/>
                </a:lnTo>
                <a:lnTo>
                  <a:pt x="12700" y="62128"/>
                </a:lnTo>
                <a:close/>
              </a:path>
              <a:path w="1580515" h="1405889">
                <a:moveTo>
                  <a:pt x="39471" y="0"/>
                </a:moveTo>
                <a:lnTo>
                  <a:pt x="0" y="0"/>
                </a:lnTo>
                <a:lnTo>
                  <a:pt x="0" y="24028"/>
                </a:lnTo>
                <a:lnTo>
                  <a:pt x="12700" y="24028"/>
                </a:lnTo>
                <a:lnTo>
                  <a:pt x="12700" y="12700"/>
                </a:lnTo>
                <a:lnTo>
                  <a:pt x="39471" y="12700"/>
                </a:lnTo>
                <a:lnTo>
                  <a:pt x="39471" y="6350"/>
                </a:lnTo>
                <a:lnTo>
                  <a:pt x="39471" y="0"/>
                </a:lnTo>
                <a:close/>
              </a:path>
              <a:path w="1580515" h="1405889">
                <a:moveTo>
                  <a:pt x="65074" y="728878"/>
                </a:moveTo>
                <a:lnTo>
                  <a:pt x="14274" y="728878"/>
                </a:lnTo>
                <a:lnTo>
                  <a:pt x="14274" y="741578"/>
                </a:lnTo>
                <a:lnTo>
                  <a:pt x="65074" y="741578"/>
                </a:lnTo>
                <a:lnTo>
                  <a:pt x="65074" y="728878"/>
                </a:lnTo>
                <a:close/>
              </a:path>
              <a:path w="1580515" h="1405889">
                <a:moveTo>
                  <a:pt x="128371" y="0"/>
                </a:moveTo>
                <a:lnTo>
                  <a:pt x="77571" y="0"/>
                </a:lnTo>
                <a:lnTo>
                  <a:pt x="77571" y="12700"/>
                </a:lnTo>
                <a:lnTo>
                  <a:pt x="128371" y="12700"/>
                </a:lnTo>
                <a:lnTo>
                  <a:pt x="128371" y="0"/>
                </a:lnTo>
                <a:close/>
              </a:path>
              <a:path w="1580515" h="1405889">
                <a:moveTo>
                  <a:pt x="153974" y="728878"/>
                </a:moveTo>
                <a:lnTo>
                  <a:pt x="103174" y="728878"/>
                </a:lnTo>
                <a:lnTo>
                  <a:pt x="103174" y="741578"/>
                </a:lnTo>
                <a:lnTo>
                  <a:pt x="153974" y="741578"/>
                </a:lnTo>
                <a:lnTo>
                  <a:pt x="153974" y="728878"/>
                </a:lnTo>
                <a:close/>
              </a:path>
              <a:path w="1580515" h="1405889">
                <a:moveTo>
                  <a:pt x="217271" y="0"/>
                </a:moveTo>
                <a:lnTo>
                  <a:pt x="166471" y="0"/>
                </a:lnTo>
                <a:lnTo>
                  <a:pt x="166471" y="12700"/>
                </a:lnTo>
                <a:lnTo>
                  <a:pt x="217271" y="12700"/>
                </a:lnTo>
                <a:lnTo>
                  <a:pt x="217271" y="0"/>
                </a:lnTo>
                <a:close/>
              </a:path>
              <a:path w="1580515" h="1405889">
                <a:moveTo>
                  <a:pt x="220027" y="1396415"/>
                </a:moveTo>
                <a:lnTo>
                  <a:pt x="219456" y="1389430"/>
                </a:lnTo>
                <a:lnTo>
                  <a:pt x="216395" y="1386827"/>
                </a:lnTo>
                <a:lnTo>
                  <a:pt x="162458" y="1391246"/>
                </a:lnTo>
                <a:lnTo>
                  <a:pt x="175590" y="1377708"/>
                </a:lnTo>
                <a:lnTo>
                  <a:pt x="166471" y="1368869"/>
                </a:lnTo>
                <a:lnTo>
                  <a:pt x="153352" y="1382395"/>
                </a:lnTo>
                <a:lnTo>
                  <a:pt x="156133" y="1328356"/>
                </a:lnTo>
                <a:lnTo>
                  <a:pt x="153441" y="1325372"/>
                </a:lnTo>
                <a:lnTo>
                  <a:pt x="146431" y="1325016"/>
                </a:lnTo>
                <a:lnTo>
                  <a:pt x="143446" y="1327708"/>
                </a:lnTo>
                <a:lnTo>
                  <a:pt x="139420" y="1405864"/>
                </a:lnTo>
                <a:lnTo>
                  <a:pt x="170002" y="1403362"/>
                </a:lnTo>
                <a:lnTo>
                  <a:pt x="217424" y="1399476"/>
                </a:lnTo>
                <a:lnTo>
                  <a:pt x="220027" y="1396415"/>
                </a:lnTo>
                <a:close/>
              </a:path>
              <a:path w="1580515" h="1405889">
                <a:moveTo>
                  <a:pt x="237490" y="1313903"/>
                </a:moveTo>
                <a:lnTo>
                  <a:pt x="228384" y="1305064"/>
                </a:lnTo>
                <a:lnTo>
                  <a:pt x="193001" y="1341526"/>
                </a:lnTo>
                <a:lnTo>
                  <a:pt x="202120" y="1350365"/>
                </a:lnTo>
                <a:lnTo>
                  <a:pt x="237490" y="1313903"/>
                </a:lnTo>
                <a:close/>
              </a:path>
              <a:path w="1580515" h="1405889">
                <a:moveTo>
                  <a:pt x="242874" y="728878"/>
                </a:moveTo>
                <a:lnTo>
                  <a:pt x="192074" y="728878"/>
                </a:lnTo>
                <a:lnTo>
                  <a:pt x="192074" y="741578"/>
                </a:lnTo>
                <a:lnTo>
                  <a:pt x="242874" y="741578"/>
                </a:lnTo>
                <a:lnTo>
                  <a:pt x="242874" y="728878"/>
                </a:lnTo>
                <a:close/>
              </a:path>
              <a:path w="1580515" h="1405889">
                <a:moveTo>
                  <a:pt x="299402" y="1250099"/>
                </a:moveTo>
                <a:lnTo>
                  <a:pt x="290283" y="1241259"/>
                </a:lnTo>
                <a:lnTo>
                  <a:pt x="254914" y="1277721"/>
                </a:lnTo>
                <a:lnTo>
                  <a:pt x="264020" y="1286560"/>
                </a:lnTo>
                <a:lnTo>
                  <a:pt x="299402" y="1250099"/>
                </a:lnTo>
                <a:close/>
              </a:path>
              <a:path w="1580515" h="1405889">
                <a:moveTo>
                  <a:pt x="306171" y="0"/>
                </a:moveTo>
                <a:lnTo>
                  <a:pt x="255371" y="0"/>
                </a:lnTo>
                <a:lnTo>
                  <a:pt x="255371" y="12700"/>
                </a:lnTo>
                <a:lnTo>
                  <a:pt x="306171" y="12700"/>
                </a:lnTo>
                <a:lnTo>
                  <a:pt x="306171" y="0"/>
                </a:lnTo>
                <a:close/>
              </a:path>
              <a:path w="1580515" h="1405889">
                <a:moveTo>
                  <a:pt x="331774" y="728878"/>
                </a:moveTo>
                <a:lnTo>
                  <a:pt x="280974" y="728878"/>
                </a:lnTo>
                <a:lnTo>
                  <a:pt x="280974" y="741578"/>
                </a:lnTo>
                <a:lnTo>
                  <a:pt x="331774" y="741578"/>
                </a:lnTo>
                <a:lnTo>
                  <a:pt x="331774" y="728878"/>
                </a:lnTo>
                <a:close/>
              </a:path>
              <a:path w="1580515" h="1405889">
                <a:moveTo>
                  <a:pt x="361302" y="1186294"/>
                </a:moveTo>
                <a:lnTo>
                  <a:pt x="352183" y="1177455"/>
                </a:lnTo>
                <a:lnTo>
                  <a:pt x="316814" y="1213904"/>
                </a:lnTo>
                <a:lnTo>
                  <a:pt x="325932" y="1222756"/>
                </a:lnTo>
                <a:lnTo>
                  <a:pt x="361302" y="1186294"/>
                </a:lnTo>
                <a:close/>
              </a:path>
              <a:path w="1580515" h="1405889">
                <a:moveTo>
                  <a:pt x="395071" y="0"/>
                </a:moveTo>
                <a:lnTo>
                  <a:pt x="344271" y="0"/>
                </a:lnTo>
                <a:lnTo>
                  <a:pt x="344271" y="12700"/>
                </a:lnTo>
                <a:lnTo>
                  <a:pt x="395071" y="12700"/>
                </a:lnTo>
                <a:lnTo>
                  <a:pt x="395071" y="0"/>
                </a:lnTo>
                <a:close/>
              </a:path>
              <a:path w="1580515" h="1405889">
                <a:moveTo>
                  <a:pt x="420674" y="728878"/>
                </a:moveTo>
                <a:lnTo>
                  <a:pt x="369874" y="728878"/>
                </a:lnTo>
                <a:lnTo>
                  <a:pt x="369874" y="741578"/>
                </a:lnTo>
                <a:lnTo>
                  <a:pt x="420674" y="741578"/>
                </a:lnTo>
                <a:lnTo>
                  <a:pt x="420674" y="728878"/>
                </a:lnTo>
                <a:close/>
              </a:path>
              <a:path w="1580515" h="1405889">
                <a:moveTo>
                  <a:pt x="423202" y="1122489"/>
                </a:moveTo>
                <a:lnTo>
                  <a:pt x="414096" y="1113650"/>
                </a:lnTo>
                <a:lnTo>
                  <a:pt x="378714" y="1150099"/>
                </a:lnTo>
                <a:lnTo>
                  <a:pt x="387832" y="1158951"/>
                </a:lnTo>
                <a:lnTo>
                  <a:pt x="423202" y="1122489"/>
                </a:lnTo>
                <a:close/>
              </a:path>
              <a:path w="1580515" h="1405889">
                <a:moveTo>
                  <a:pt x="483971" y="0"/>
                </a:moveTo>
                <a:lnTo>
                  <a:pt x="433171" y="0"/>
                </a:lnTo>
                <a:lnTo>
                  <a:pt x="433171" y="12700"/>
                </a:lnTo>
                <a:lnTo>
                  <a:pt x="483971" y="12700"/>
                </a:lnTo>
                <a:lnTo>
                  <a:pt x="483971" y="0"/>
                </a:lnTo>
                <a:close/>
              </a:path>
              <a:path w="1580515" h="1405889">
                <a:moveTo>
                  <a:pt x="485114" y="1058684"/>
                </a:moveTo>
                <a:lnTo>
                  <a:pt x="475996" y="1049832"/>
                </a:lnTo>
                <a:lnTo>
                  <a:pt x="440626" y="1086294"/>
                </a:lnTo>
                <a:lnTo>
                  <a:pt x="449732" y="1095146"/>
                </a:lnTo>
                <a:lnTo>
                  <a:pt x="485114" y="1058684"/>
                </a:lnTo>
                <a:close/>
              </a:path>
              <a:path w="1580515" h="1405889">
                <a:moveTo>
                  <a:pt x="509574" y="728878"/>
                </a:moveTo>
                <a:lnTo>
                  <a:pt x="458774" y="728878"/>
                </a:lnTo>
                <a:lnTo>
                  <a:pt x="458774" y="741578"/>
                </a:lnTo>
                <a:lnTo>
                  <a:pt x="509574" y="741578"/>
                </a:lnTo>
                <a:lnTo>
                  <a:pt x="509574" y="728878"/>
                </a:lnTo>
                <a:close/>
              </a:path>
              <a:path w="1580515" h="1405889">
                <a:moveTo>
                  <a:pt x="547014" y="994879"/>
                </a:moveTo>
                <a:lnTo>
                  <a:pt x="537895" y="986028"/>
                </a:lnTo>
                <a:lnTo>
                  <a:pt x="502526" y="1022489"/>
                </a:lnTo>
                <a:lnTo>
                  <a:pt x="511644" y="1031341"/>
                </a:lnTo>
                <a:lnTo>
                  <a:pt x="547014" y="994879"/>
                </a:lnTo>
                <a:close/>
              </a:path>
              <a:path w="1580515" h="1405889">
                <a:moveTo>
                  <a:pt x="572871" y="0"/>
                </a:moveTo>
                <a:lnTo>
                  <a:pt x="522071" y="0"/>
                </a:lnTo>
                <a:lnTo>
                  <a:pt x="522071" y="12700"/>
                </a:lnTo>
                <a:lnTo>
                  <a:pt x="572871" y="12700"/>
                </a:lnTo>
                <a:lnTo>
                  <a:pt x="572871" y="0"/>
                </a:lnTo>
                <a:close/>
              </a:path>
              <a:path w="1580515" h="1405889">
                <a:moveTo>
                  <a:pt x="598474" y="728878"/>
                </a:moveTo>
                <a:lnTo>
                  <a:pt x="547674" y="728878"/>
                </a:lnTo>
                <a:lnTo>
                  <a:pt x="547674" y="741578"/>
                </a:lnTo>
                <a:lnTo>
                  <a:pt x="598474" y="741578"/>
                </a:lnTo>
                <a:lnTo>
                  <a:pt x="598474" y="728878"/>
                </a:lnTo>
                <a:close/>
              </a:path>
              <a:path w="1580515" h="1405889">
                <a:moveTo>
                  <a:pt x="608914" y="931075"/>
                </a:moveTo>
                <a:lnTo>
                  <a:pt x="599808" y="922223"/>
                </a:lnTo>
                <a:lnTo>
                  <a:pt x="564426" y="958684"/>
                </a:lnTo>
                <a:lnTo>
                  <a:pt x="573544" y="967536"/>
                </a:lnTo>
                <a:lnTo>
                  <a:pt x="608914" y="931075"/>
                </a:lnTo>
                <a:close/>
              </a:path>
              <a:path w="1580515" h="1405889">
                <a:moveTo>
                  <a:pt x="661771" y="0"/>
                </a:moveTo>
                <a:lnTo>
                  <a:pt x="610971" y="0"/>
                </a:lnTo>
                <a:lnTo>
                  <a:pt x="610971" y="12700"/>
                </a:lnTo>
                <a:lnTo>
                  <a:pt x="661771" y="12700"/>
                </a:lnTo>
                <a:lnTo>
                  <a:pt x="661771" y="0"/>
                </a:lnTo>
                <a:close/>
              </a:path>
              <a:path w="1580515" h="1405889">
                <a:moveTo>
                  <a:pt x="670826" y="867270"/>
                </a:moveTo>
                <a:lnTo>
                  <a:pt x="661708" y="858418"/>
                </a:lnTo>
                <a:lnTo>
                  <a:pt x="626338" y="894880"/>
                </a:lnTo>
                <a:lnTo>
                  <a:pt x="635444" y="903719"/>
                </a:lnTo>
                <a:lnTo>
                  <a:pt x="670826" y="867270"/>
                </a:lnTo>
                <a:close/>
              </a:path>
              <a:path w="1580515" h="1405889">
                <a:moveTo>
                  <a:pt x="687374" y="728878"/>
                </a:moveTo>
                <a:lnTo>
                  <a:pt x="636574" y="728878"/>
                </a:lnTo>
                <a:lnTo>
                  <a:pt x="636574" y="741578"/>
                </a:lnTo>
                <a:lnTo>
                  <a:pt x="687374" y="741578"/>
                </a:lnTo>
                <a:lnTo>
                  <a:pt x="687374" y="728878"/>
                </a:lnTo>
                <a:close/>
              </a:path>
              <a:path w="1580515" h="1405889">
                <a:moveTo>
                  <a:pt x="732726" y="803465"/>
                </a:moveTo>
                <a:lnTo>
                  <a:pt x="723607" y="794613"/>
                </a:lnTo>
                <a:lnTo>
                  <a:pt x="688238" y="831075"/>
                </a:lnTo>
                <a:lnTo>
                  <a:pt x="697357" y="839914"/>
                </a:lnTo>
                <a:lnTo>
                  <a:pt x="732726" y="803465"/>
                </a:lnTo>
                <a:close/>
              </a:path>
              <a:path w="1580515" h="1405889">
                <a:moveTo>
                  <a:pt x="750671" y="0"/>
                </a:moveTo>
                <a:lnTo>
                  <a:pt x="699871" y="0"/>
                </a:lnTo>
                <a:lnTo>
                  <a:pt x="699871" y="12700"/>
                </a:lnTo>
                <a:lnTo>
                  <a:pt x="750671" y="12700"/>
                </a:lnTo>
                <a:lnTo>
                  <a:pt x="750671" y="0"/>
                </a:lnTo>
                <a:close/>
              </a:path>
              <a:path w="1580515" h="1405889">
                <a:moveTo>
                  <a:pt x="794626" y="739648"/>
                </a:moveTo>
                <a:lnTo>
                  <a:pt x="785507" y="730808"/>
                </a:lnTo>
                <a:lnTo>
                  <a:pt x="776274" y="740333"/>
                </a:lnTo>
                <a:lnTo>
                  <a:pt x="776274" y="728878"/>
                </a:lnTo>
                <a:lnTo>
                  <a:pt x="725474" y="728878"/>
                </a:lnTo>
                <a:lnTo>
                  <a:pt x="725474" y="741578"/>
                </a:lnTo>
                <a:lnTo>
                  <a:pt x="775055" y="741578"/>
                </a:lnTo>
                <a:lnTo>
                  <a:pt x="750138" y="767270"/>
                </a:lnTo>
                <a:lnTo>
                  <a:pt x="759256" y="776109"/>
                </a:lnTo>
                <a:lnTo>
                  <a:pt x="794626" y="739648"/>
                </a:lnTo>
                <a:close/>
              </a:path>
              <a:path w="1580515" h="1405889">
                <a:moveTo>
                  <a:pt x="839571" y="0"/>
                </a:moveTo>
                <a:lnTo>
                  <a:pt x="788771" y="0"/>
                </a:lnTo>
                <a:lnTo>
                  <a:pt x="788771" y="12700"/>
                </a:lnTo>
                <a:lnTo>
                  <a:pt x="839571" y="12700"/>
                </a:lnTo>
                <a:lnTo>
                  <a:pt x="839571" y="0"/>
                </a:lnTo>
                <a:close/>
              </a:path>
              <a:path w="1580515" h="1405889">
                <a:moveTo>
                  <a:pt x="865174" y="728878"/>
                </a:moveTo>
                <a:lnTo>
                  <a:pt x="814374" y="728878"/>
                </a:lnTo>
                <a:lnTo>
                  <a:pt x="814374" y="741578"/>
                </a:lnTo>
                <a:lnTo>
                  <a:pt x="865174" y="741578"/>
                </a:lnTo>
                <a:lnTo>
                  <a:pt x="865174" y="728878"/>
                </a:lnTo>
                <a:close/>
              </a:path>
              <a:path w="1580515" h="1405889">
                <a:moveTo>
                  <a:pt x="928471" y="0"/>
                </a:moveTo>
                <a:lnTo>
                  <a:pt x="877671" y="0"/>
                </a:lnTo>
                <a:lnTo>
                  <a:pt x="877671" y="12700"/>
                </a:lnTo>
                <a:lnTo>
                  <a:pt x="928471" y="12700"/>
                </a:lnTo>
                <a:lnTo>
                  <a:pt x="928471" y="0"/>
                </a:lnTo>
                <a:close/>
              </a:path>
              <a:path w="1580515" h="1405889">
                <a:moveTo>
                  <a:pt x="954074" y="728878"/>
                </a:moveTo>
                <a:lnTo>
                  <a:pt x="903274" y="728878"/>
                </a:lnTo>
                <a:lnTo>
                  <a:pt x="903274" y="741578"/>
                </a:lnTo>
                <a:lnTo>
                  <a:pt x="954074" y="741578"/>
                </a:lnTo>
                <a:lnTo>
                  <a:pt x="954074" y="728878"/>
                </a:lnTo>
                <a:close/>
              </a:path>
              <a:path w="1580515" h="1405889">
                <a:moveTo>
                  <a:pt x="1017371" y="0"/>
                </a:moveTo>
                <a:lnTo>
                  <a:pt x="966571" y="0"/>
                </a:lnTo>
                <a:lnTo>
                  <a:pt x="966571" y="12700"/>
                </a:lnTo>
                <a:lnTo>
                  <a:pt x="1017371" y="12700"/>
                </a:lnTo>
                <a:lnTo>
                  <a:pt x="1017371" y="0"/>
                </a:lnTo>
                <a:close/>
              </a:path>
              <a:path w="1580515" h="1405889">
                <a:moveTo>
                  <a:pt x="1042974" y="728878"/>
                </a:moveTo>
                <a:lnTo>
                  <a:pt x="992174" y="728878"/>
                </a:lnTo>
                <a:lnTo>
                  <a:pt x="992174" y="741578"/>
                </a:lnTo>
                <a:lnTo>
                  <a:pt x="1042974" y="741578"/>
                </a:lnTo>
                <a:lnTo>
                  <a:pt x="1042974" y="728878"/>
                </a:lnTo>
                <a:close/>
              </a:path>
              <a:path w="1580515" h="1405889">
                <a:moveTo>
                  <a:pt x="1106271" y="0"/>
                </a:moveTo>
                <a:lnTo>
                  <a:pt x="1055471" y="0"/>
                </a:lnTo>
                <a:lnTo>
                  <a:pt x="1055471" y="12700"/>
                </a:lnTo>
                <a:lnTo>
                  <a:pt x="1106271" y="12700"/>
                </a:lnTo>
                <a:lnTo>
                  <a:pt x="1106271" y="0"/>
                </a:lnTo>
                <a:close/>
              </a:path>
              <a:path w="1580515" h="1405889">
                <a:moveTo>
                  <a:pt x="1131874" y="728878"/>
                </a:moveTo>
                <a:lnTo>
                  <a:pt x="1081074" y="728878"/>
                </a:lnTo>
                <a:lnTo>
                  <a:pt x="1081074" y="741578"/>
                </a:lnTo>
                <a:lnTo>
                  <a:pt x="1131874" y="741578"/>
                </a:lnTo>
                <a:lnTo>
                  <a:pt x="1131874" y="728878"/>
                </a:lnTo>
                <a:close/>
              </a:path>
              <a:path w="1580515" h="1405889">
                <a:moveTo>
                  <a:pt x="1195171" y="0"/>
                </a:moveTo>
                <a:lnTo>
                  <a:pt x="1144371" y="0"/>
                </a:lnTo>
                <a:lnTo>
                  <a:pt x="1144371" y="12700"/>
                </a:lnTo>
                <a:lnTo>
                  <a:pt x="1195171" y="12700"/>
                </a:lnTo>
                <a:lnTo>
                  <a:pt x="1195171" y="0"/>
                </a:lnTo>
                <a:close/>
              </a:path>
              <a:path w="1580515" h="1405889">
                <a:moveTo>
                  <a:pt x="1220774" y="728878"/>
                </a:moveTo>
                <a:lnTo>
                  <a:pt x="1169974" y="728878"/>
                </a:lnTo>
                <a:lnTo>
                  <a:pt x="1169974" y="741578"/>
                </a:lnTo>
                <a:lnTo>
                  <a:pt x="1220774" y="741578"/>
                </a:lnTo>
                <a:lnTo>
                  <a:pt x="1220774" y="728878"/>
                </a:lnTo>
                <a:close/>
              </a:path>
              <a:path w="1580515" h="1405889">
                <a:moveTo>
                  <a:pt x="1284071" y="0"/>
                </a:moveTo>
                <a:lnTo>
                  <a:pt x="1233271" y="0"/>
                </a:lnTo>
                <a:lnTo>
                  <a:pt x="1233271" y="12700"/>
                </a:lnTo>
                <a:lnTo>
                  <a:pt x="1284071" y="12700"/>
                </a:lnTo>
                <a:lnTo>
                  <a:pt x="1284071" y="0"/>
                </a:lnTo>
                <a:close/>
              </a:path>
              <a:path w="1580515" h="1405889">
                <a:moveTo>
                  <a:pt x="1309674" y="728878"/>
                </a:moveTo>
                <a:lnTo>
                  <a:pt x="1258874" y="728878"/>
                </a:lnTo>
                <a:lnTo>
                  <a:pt x="1258874" y="741578"/>
                </a:lnTo>
                <a:lnTo>
                  <a:pt x="1309674" y="741578"/>
                </a:lnTo>
                <a:lnTo>
                  <a:pt x="1309674" y="728878"/>
                </a:lnTo>
                <a:close/>
              </a:path>
              <a:path w="1580515" h="1405889">
                <a:moveTo>
                  <a:pt x="1372971" y="0"/>
                </a:moveTo>
                <a:lnTo>
                  <a:pt x="1322171" y="0"/>
                </a:lnTo>
                <a:lnTo>
                  <a:pt x="1322171" y="12700"/>
                </a:lnTo>
                <a:lnTo>
                  <a:pt x="1372971" y="12700"/>
                </a:lnTo>
                <a:lnTo>
                  <a:pt x="1372971" y="0"/>
                </a:lnTo>
                <a:close/>
              </a:path>
              <a:path w="1580515" h="1405889">
                <a:moveTo>
                  <a:pt x="1398574" y="728878"/>
                </a:moveTo>
                <a:lnTo>
                  <a:pt x="1347774" y="728878"/>
                </a:lnTo>
                <a:lnTo>
                  <a:pt x="1347774" y="741578"/>
                </a:lnTo>
                <a:lnTo>
                  <a:pt x="1398574" y="741578"/>
                </a:lnTo>
                <a:lnTo>
                  <a:pt x="1398574" y="728878"/>
                </a:lnTo>
                <a:close/>
              </a:path>
              <a:path w="1580515" h="1405889">
                <a:moveTo>
                  <a:pt x="1461871" y="0"/>
                </a:moveTo>
                <a:lnTo>
                  <a:pt x="1411071" y="0"/>
                </a:lnTo>
                <a:lnTo>
                  <a:pt x="1411071" y="12700"/>
                </a:lnTo>
                <a:lnTo>
                  <a:pt x="1461871" y="12700"/>
                </a:lnTo>
                <a:lnTo>
                  <a:pt x="1461871" y="0"/>
                </a:lnTo>
                <a:close/>
              </a:path>
              <a:path w="1580515" h="1405889">
                <a:moveTo>
                  <a:pt x="1487474" y="728878"/>
                </a:moveTo>
                <a:lnTo>
                  <a:pt x="1436674" y="728878"/>
                </a:lnTo>
                <a:lnTo>
                  <a:pt x="1436674" y="741578"/>
                </a:lnTo>
                <a:lnTo>
                  <a:pt x="1487474" y="741578"/>
                </a:lnTo>
                <a:lnTo>
                  <a:pt x="1487474" y="728878"/>
                </a:lnTo>
                <a:close/>
              </a:path>
              <a:path w="1580515" h="1405889">
                <a:moveTo>
                  <a:pt x="1550771" y="0"/>
                </a:moveTo>
                <a:lnTo>
                  <a:pt x="1499971" y="0"/>
                </a:lnTo>
                <a:lnTo>
                  <a:pt x="1499971" y="12700"/>
                </a:lnTo>
                <a:lnTo>
                  <a:pt x="1550771" y="12700"/>
                </a:lnTo>
                <a:lnTo>
                  <a:pt x="1550771" y="0"/>
                </a:lnTo>
                <a:close/>
              </a:path>
              <a:path w="1580515" h="1405889">
                <a:moveTo>
                  <a:pt x="1580134" y="732637"/>
                </a:moveTo>
                <a:lnTo>
                  <a:pt x="1570024" y="732637"/>
                </a:lnTo>
                <a:lnTo>
                  <a:pt x="1573784" y="728878"/>
                </a:lnTo>
                <a:lnTo>
                  <a:pt x="1525574" y="728878"/>
                </a:lnTo>
                <a:lnTo>
                  <a:pt x="1525574" y="741578"/>
                </a:lnTo>
                <a:lnTo>
                  <a:pt x="1580134" y="741578"/>
                </a:lnTo>
                <a:lnTo>
                  <a:pt x="1580134" y="735228"/>
                </a:lnTo>
                <a:lnTo>
                  <a:pt x="1580134" y="732637"/>
                </a:lnTo>
                <a:close/>
              </a:path>
              <a:path w="1580515" h="1405889">
                <a:moveTo>
                  <a:pt x="1580134" y="643737"/>
                </a:moveTo>
                <a:lnTo>
                  <a:pt x="1567434" y="643737"/>
                </a:lnTo>
                <a:lnTo>
                  <a:pt x="1567434" y="694537"/>
                </a:lnTo>
                <a:lnTo>
                  <a:pt x="1580134" y="694537"/>
                </a:lnTo>
                <a:lnTo>
                  <a:pt x="1580134" y="643737"/>
                </a:lnTo>
                <a:close/>
              </a:path>
              <a:path w="1580515" h="1405889">
                <a:moveTo>
                  <a:pt x="1580134" y="554837"/>
                </a:moveTo>
                <a:lnTo>
                  <a:pt x="1567434" y="554837"/>
                </a:lnTo>
                <a:lnTo>
                  <a:pt x="1567434" y="605637"/>
                </a:lnTo>
                <a:lnTo>
                  <a:pt x="1580134" y="605637"/>
                </a:lnTo>
                <a:lnTo>
                  <a:pt x="1580134" y="554837"/>
                </a:lnTo>
                <a:close/>
              </a:path>
              <a:path w="1580515" h="1405889">
                <a:moveTo>
                  <a:pt x="1580134" y="465937"/>
                </a:moveTo>
                <a:lnTo>
                  <a:pt x="1567434" y="465937"/>
                </a:lnTo>
                <a:lnTo>
                  <a:pt x="1567434" y="516737"/>
                </a:lnTo>
                <a:lnTo>
                  <a:pt x="1580134" y="516737"/>
                </a:lnTo>
                <a:lnTo>
                  <a:pt x="1580134" y="465937"/>
                </a:lnTo>
                <a:close/>
              </a:path>
              <a:path w="1580515" h="1405889">
                <a:moveTo>
                  <a:pt x="1580134" y="377037"/>
                </a:moveTo>
                <a:lnTo>
                  <a:pt x="1567434" y="377037"/>
                </a:lnTo>
                <a:lnTo>
                  <a:pt x="1567434" y="427837"/>
                </a:lnTo>
                <a:lnTo>
                  <a:pt x="1580134" y="427837"/>
                </a:lnTo>
                <a:lnTo>
                  <a:pt x="1580134" y="377037"/>
                </a:lnTo>
                <a:close/>
              </a:path>
              <a:path w="1580515" h="1405889">
                <a:moveTo>
                  <a:pt x="1580134" y="288137"/>
                </a:moveTo>
                <a:lnTo>
                  <a:pt x="1567434" y="288137"/>
                </a:lnTo>
                <a:lnTo>
                  <a:pt x="1567434" y="338937"/>
                </a:lnTo>
                <a:lnTo>
                  <a:pt x="1580134" y="338937"/>
                </a:lnTo>
                <a:lnTo>
                  <a:pt x="1580134" y="288137"/>
                </a:lnTo>
                <a:close/>
              </a:path>
              <a:path w="1580515" h="1405889">
                <a:moveTo>
                  <a:pt x="1580134" y="199237"/>
                </a:moveTo>
                <a:lnTo>
                  <a:pt x="1567434" y="199237"/>
                </a:lnTo>
                <a:lnTo>
                  <a:pt x="1567434" y="250037"/>
                </a:lnTo>
                <a:lnTo>
                  <a:pt x="1580134" y="250037"/>
                </a:lnTo>
                <a:lnTo>
                  <a:pt x="1580134" y="199237"/>
                </a:lnTo>
                <a:close/>
              </a:path>
              <a:path w="1580515" h="1405889">
                <a:moveTo>
                  <a:pt x="1580134" y="110337"/>
                </a:moveTo>
                <a:lnTo>
                  <a:pt x="1567434" y="110337"/>
                </a:lnTo>
                <a:lnTo>
                  <a:pt x="1567434" y="161137"/>
                </a:lnTo>
                <a:lnTo>
                  <a:pt x="1580134" y="161137"/>
                </a:lnTo>
                <a:lnTo>
                  <a:pt x="1580134" y="110337"/>
                </a:lnTo>
                <a:close/>
              </a:path>
              <a:path w="1580515" h="1405889">
                <a:moveTo>
                  <a:pt x="1580134" y="21437"/>
                </a:moveTo>
                <a:lnTo>
                  <a:pt x="1567434" y="21437"/>
                </a:lnTo>
                <a:lnTo>
                  <a:pt x="1567434" y="72237"/>
                </a:lnTo>
                <a:lnTo>
                  <a:pt x="1580134" y="72237"/>
                </a:lnTo>
                <a:lnTo>
                  <a:pt x="1580134" y="21437"/>
                </a:lnTo>
                <a:close/>
              </a:path>
            </a:pathLst>
          </a:custGeom>
          <a:solidFill>
            <a:srgbClr val="8FA7C4"/>
          </a:solidFill>
          <a:ln>
            <a:solidFill>
              <a:schemeClr val="bg1"/>
            </a:solidFill>
          </a:ln>
        </p:spPr>
        <p:txBody>
          <a:bodyPr wrap="square" lIns="0" tIns="0" rIns="0" bIns="0" rtlCol="0"/>
          <a:lstStyle/>
          <a:p>
            <a:endParaRPr/>
          </a:p>
        </p:txBody>
      </p:sp>
      <p:sp>
        <p:nvSpPr>
          <p:cNvPr id="29" name="object 29"/>
          <p:cNvSpPr txBox="1"/>
          <p:nvPr/>
        </p:nvSpPr>
        <p:spPr>
          <a:xfrm>
            <a:off x="9946276" y="4445000"/>
            <a:ext cx="1580515" cy="617220"/>
          </a:xfrm>
          <a:prstGeom prst="rect">
            <a:avLst/>
          </a:prstGeom>
          <a:ln>
            <a:solidFill>
              <a:schemeClr val="bg1"/>
            </a:solidFill>
          </a:ln>
        </p:spPr>
        <p:txBody>
          <a:bodyPr vert="horz" wrap="square" lIns="0" tIns="13970" rIns="0" bIns="0" rtlCol="0">
            <a:spAutoFit/>
          </a:bodyPr>
          <a:lstStyle/>
          <a:p>
            <a:pPr marL="12065" marR="5080" indent="-635" algn="ctr">
              <a:lnSpc>
                <a:spcPct val="99400"/>
              </a:lnSpc>
              <a:spcBef>
                <a:spcPts val="110"/>
              </a:spcBef>
            </a:pPr>
            <a:r>
              <a:rPr sz="1300" spc="-5" dirty="0">
                <a:solidFill>
                  <a:srgbClr val="FFFFFF"/>
                </a:solidFill>
                <a:latin typeface="Arial"/>
                <a:cs typeface="Arial"/>
              </a:rPr>
              <a:t>EC2 instances </a:t>
            </a:r>
            <a:r>
              <a:rPr sz="1300" dirty="0">
                <a:solidFill>
                  <a:srgbClr val="FFFFFF"/>
                </a:solidFill>
                <a:latin typeface="Arial"/>
                <a:cs typeface="Arial"/>
              </a:rPr>
              <a:t>must </a:t>
            </a:r>
            <a:r>
              <a:rPr sz="1300" spc="5" dirty="0">
                <a:solidFill>
                  <a:srgbClr val="FFFFFF"/>
                </a:solidFill>
                <a:latin typeface="Arial"/>
                <a:cs typeface="Arial"/>
              </a:rPr>
              <a:t> </a:t>
            </a:r>
            <a:r>
              <a:rPr sz="1300" dirty="0">
                <a:solidFill>
                  <a:srgbClr val="FFFFFF"/>
                </a:solidFill>
                <a:latin typeface="Arial"/>
                <a:cs typeface="Arial"/>
              </a:rPr>
              <a:t>be</a:t>
            </a:r>
            <a:r>
              <a:rPr sz="1300" spc="-20" dirty="0">
                <a:solidFill>
                  <a:srgbClr val="FFFFFF"/>
                </a:solidFill>
                <a:latin typeface="Arial"/>
                <a:cs typeface="Arial"/>
              </a:rPr>
              <a:t> </a:t>
            </a:r>
            <a:r>
              <a:rPr sz="1300" spc="-5" dirty="0">
                <a:solidFill>
                  <a:srgbClr val="FFFFFF"/>
                </a:solidFill>
                <a:latin typeface="Arial"/>
                <a:cs typeface="Arial"/>
              </a:rPr>
              <a:t>in</a:t>
            </a:r>
            <a:r>
              <a:rPr sz="1300" spc="-20" dirty="0">
                <a:solidFill>
                  <a:srgbClr val="FFFFFF"/>
                </a:solidFill>
                <a:latin typeface="Arial"/>
                <a:cs typeface="Arial"/>
              </a:rPr>
              <a:t> </a:t>
            </a:r>
            <a:r>
              <a:rPr sz="1300" dirty="0">
                <a:solidFill>
                  <a:srgbClr val="FFFFFF"/>
                </a:solidFill>
                <a:latin typeface="Arial"/>
                <a:cs typeface="Arial"/>
              </a:rPr>
              <a:t>the</a:t>
            </a:r>
            <a:r>
              <a:rPr sz="1300" spc="-15" dirty="0">
                <a:solidFill>
                  <a:srgbClr val="FFFFFF"/>
                </a:solidFill>
                <a:latin typeface="Arial"/>
                <a:cs typeface="Arial"/>
              </a:rPr>
              <a:t> </a:t>
            </a:r>
            <a:r>
              <a:rPr sz="1300" dirty="0">
                <a:solidFill>
                  <a:srgbClr val="FFFFFF"/>
                </a:solidFill>
                <a:latin typeface="Arial"/>
                <a:cs typeface="Arial"/>
              </a:rPr>
              <a:t>same</a:t>
            </a:r>
            <a:r>
              <a:rPr sz="1300" spc="-85" dirty="0">
                <a:solidFill>
                  <a:srgbClr val="FFFFFF"/>
                </a:solidFill>
                <a:latin typeface="Arial"/>
                <a:cs typeface="Arial"/>
              </a:rPr>
              <a:t> </a:t>
            </a:r>
            <a:r>
              <a:rPr sz="1300" spc="-5" dirty="0">
                <a:solidFill>
                  <a:srgbClr val="FFFFFF"/>
                </a:solidFill>
                <a:latin typeface="Arial"/>
                <a:cs typeface="Arial"/>
              </a:rPr>
              <a:t>AZ</a:t>
            </a:r>
            <a:r>
              <a:rPr sz="1300" spc="-15" dirty="0">
                <a:solidFill>
                  <a:srgbClr val="FFFFFF"/>
                </a:solidFill>
                <a:latin typeface="Arial"/>
                <a:cs typeface="Arial"/>
              </a:rPr>
              <a:t> </a:t>
            </a:r>
            <a:r>
              <a:rPr sz="1300" dirty="0">
                <a:solidFill>
                  <a:srgbClr val="FFFFFF"/>
                </a:solidFill>
                <a:latin typeface="Arial"/>
                <a:cs typeface="Arial"/>
              </a:rPr>
              <a:t>as </a:t>
            </a:r>
            <a:r>
              <a:rPr sz="1300" spc="-345" dirty="0">
                <a:solidFill>
                  <a:srgbClr val="FFFFFF"/>
                </a:solidFill>
                <a:latin typeface="Arial"/>
                <a:cs typeface="Arial"/>
              </a:rPr>
              <a:t> </a:t>
            </a:r>
            <a:r>
              <a:rPr sz="1300" dirty="0">
                <a:solidFill>
                  <a:srgbClr val="FFFFFF"/>
                </a:solidFill>
                <a:latin typeface="Arial"/>
                <a:cs typeface="Arial"/>
              </a:rPr>
              <a:t>the</a:t>
            </a:r>
            <a:r>
              <a:rPr sz="1300" spc="-10" dirty="0">
                <a:solidFill>
                  <a:srgbClr val="FFFFFF"/>
                </a:solidFill>
                <a:latin typeface="Arial"/>
                <a:cs typeface="Arial"/>
              </a:rPr>
              <a:t> </a:t>
            </a:r>
            <a:r>
              <a:rPr sz="1300" spc="-5" dirty="0">
                <a:solidFill>
                  <a:srgbClr val="FFFFFF"/>
                </a:solidFill>
                <a:latin typeface="Arial"/>
                <a:cs typeface="Arial"/>
              </a:rPr>
              <a:t>EBS</a:t>
            </a:r>
            <a:r>
              <a:rPr sz="1300" spc="-10" dirty="0">
                <a:solidFill>
                  <a:srgbClr val="FFFFFF"/>
                </a:solidFill>
                <a:latin typeface="Arial"/>
                <a:cs typeface="Arial"/>
              </a:rPr>
              <a:t> </a:t>
            </a:r>
            <a:r>
              <a:rPr sz="1300" spc="-5" dirty="0">
                <a:solidFill>
                  <a:srgbClr val="FFFFFF"/>
                </a:solidFill>
                <a:latin typeface="Arial"/>
                <a:cs typeface="Arial"/>
              </a:rPr>
              <a:t>volume</a:t>
            </a:r>
            <a:endParaRPr sz="1300">
              <a:latin typeface="Arial"/>
              <a:cs typeface="Arial"/>
            </a:endParaRPr>
          </a:p>
        </p:txBody>
      </p:sp>
      <p:sp>
        <p:nvSpPr>
          <p:cNvPr id="30" name="object 30"/>
          <p:cNvSpPr/>
          <p:nvPr/>
        </p:nvSpPr>
        <p:spPr>
          <a:xfrm>
            <a:off x="3800576" y="3481412"/>
            <a:ext cx="7838440" cy="1681480"/>
          </a:xfrm>
          <a:custGeom>
            <a:avLst/>
            <a:gdLst/>
            <a:ahLst/>
            <a:cxnLst/>
            <a:rect l="l" t="t" r="r" b="b"/>
            <a:pathLst>
              <a:path w="7838440" h="1681479">
                <a:moveTo>
                  <a:pt x="37820" y="1436712"/>
                </a:moveTo>
                <a:lnTo>
                  <a:pt x="27076" y="1429943"/>
                </a:lnTo>
                <a:lnTo>
                  <a:pt x="0" y="1472920"/>
                </a:lnTo>
                <a:lnTo>
                  <a:pt x="10744" y="1479689"/>
                </a:lnTo>
                <a:lnTo>
                  <a:pt x="37820" y="1436712"/>
                </a:lnTo>
                <a:close/>
              </a:path>
              <a:path w="7838440" h="1681479">
                <a:moveTo>
                  <a:pt x="85217" y="1361503"/>
                </a:moveTo>
                <a:lnTo>
                  <a:pt x="74472" y="1354721"/>
                </a:lnTo>
                <a:lnTo>
                  <a:pt x="47396" y="1397698"/>
                </a:lnTo>
                <a:lnTo>
                  <a:pt x="58140" y="1404480"/>
                </a:lnTo>
                <a:lnTo>
                  <a:pt x="85217" y="1361503"/>
                </a:lnTo>
                <a:close/>
              </a:path>
              <a:path w="7838440" h="1681479">
                <a:moveTo>
                  <a:pt x="132626" y="1286294"/>
                </a:moveTo>
                <a:lnTo>
                  <a:pt x="121881" y="1279512"/>
                </a:lnTo>
                <a:lnTo>
                  <a:pt x="94792" y="1322489"/>
                </a:lnTo>
                <a:lnTo>
                  <a:pt x="105537" y="1329270"/>
                </a:lnTo>
                <a:lnTo>
                  <a:pt x="132626" y="1286294"/>
                </a:lnTo>
                <a:close/>
              </a:path>
              <a:path w="7838440" h="1681479">
                <a:moveTo>
                  <a:pt x="180022" y="1211072"/>
                </a:moveTo>
                <a:lnTo>
                  <a:pt x="169278" y="1204302"/>
                </a:lnTo>
                <a:lnTo>
                  <a:pt x="142189" y="1247279"/>
                </a:lnTo>
                <a:lnTo>
                  <a:pt x="152933" y="1254061"/>
                </a:lnTo>
                <a:lnTo>
                  <a:pt x="180022" y="1211072"/>
                </a:lnTo>
                <a:close/>
              </a:path>
              <a:path w="7838440" h="1681479">
                <a:moveTo>
                  <a:pt x="227418" y="1135862"/>
                </a:moveTo>
                <a:lnTo>
                  <a:pt x="216674" y="1129093"/>
                </a:lnTo>
                <a:lnTo>
                  <a:pt x="189585" y="1172070"/>
                </a:lnTo>
                <a:lnTo>
                  <a:pt x="200329" y="1178839"/>
                </a:lnTo>
                <a:lnTo>
                  <a:pt x="227418" y="1135862"/>
                </a:lnTo>
                <a:close/>
              </a:path>
              <a:path w="7838440" h="1681479">
                <a:moveTo>
                  <a:pt x="274815" y="1060653"/>
                </a:moveTo>
                <a:lnTo>
                  <a:pt x="264071" y="1053884"/>
                </a:lnTo>
                <a:lnTo>
                  <a:pt x="236982" y="1096860"/>
                </a:lnTo>
                <a:lnTo>
                  <a:pt x="247726" y="1103630"/>
                </a:lnTo>
                <a:lnTo>
                  <a:pt x="274815" y="1060653"/>
                </a:lnTo>
                <a:close/>
              </a:path>
              <a:path w="7838440" h="1681479">
                <a:moveTo>
                  <a:pt x="322211" y="985443"/>
                </a:moveTo>
                <a:lnTo>
                  <a:pt x="311467" y="978674"/>
                </a:lnTo>
                <a:lnTo>
                  <a:pt x="284391" y="1021651"/>
                </a:lnTo>
                <a:lnTo>
                  <a:pt x="295135" y="1028420"/>
                </a:lnTo>
                <a:lnTo>
                  <a:pt x="322211" y="985443"/>
                </a:lnTo>
                <a:close/>
              </a:path>
              <a:path w="7838440" h="1681479">
                <a:moveTo>
                  <a:pt x="369608" y="910234"/>
                </a:moveTo>
                <a:lnTo>
                  <a:pt x="358863" y="903465"/>
                </a:lnTo>
                <a:lnTo>
                  <a:pt x="331787" y="946442"/>
                </a:lnTo>
                <a:lnTo>
                  <a:pt x="342531" y="953211"/>
                </a:lnTo>
                <a:lnTo>
                  <a:pt x="369608" y="910234"/>
                </a:lnTo>
                <a:close/>
              </a:path>
              <a:path w="7838440" h="1681479">
                <a:moveTo>
                  <a:pt x="417017" y="835025"/>
                </a:moveTo>
                <a:lnTo>
                  <a:pt x="406273" y="828255"/>
                </a:lnTo>
                <a:lnTo>
                  <a:pt x="379183" y="871232"/>
                </a:lnTo>
                <a:lnTo>
                  <a:pt x="389928" y="878001"/>
                </a:lnTo>
                <a:lnTo>
                  <a:pt x="417017" y="835025"/>
                </a:lnTo>
                <a:close/>
              </a:path>
              <a:path w="7838440" h="1681479">
                <a:moveTo>
                  <a:pt x="464413" y="759815"/>
                </a:moveTo>
                <a:lnTo>
                  <a:pt x="453669" y="753046"/>
                </a:lnTo>
                <a:lnTo>
                  <a:pt x="426580" y="796023"/>
                </a:lnTo>
                <a:lnTo>
                  <a:pt x="437324" y="802792"/>
                </a:lnTo>
                <a:lnTo>
                  <a:pt x="464413" y="759815"/>
                </a:lnTo>
                <a:close/>
              </a:path>
              <a:path w="7838440" h="1681479">
                <a:moveTo>
                  <a:pt x="511810" y="684606"/>
                </a:moveTo>
                <a:lnTo>
                  <a:pt x="501065" y="677837"/>
                </a:lnTo>
                <a:lnTo>
                  <a:pt x="473976" y="720813"/>
                </a:lnTo>
                <a:lnTo>
                  <a:pt x="484720" y="727583"/>
                </a:lnTo>
                <a:lnTo>
                  <a:pt x="511810" y="684606"/>
                </a:lnTo>
                <a:close/>
              </a:path>
              <a:path w="7838440" h="1681479">
                <a:moveTo>
                  <a:pt x="559206" y="609396"/>
                </a:moveTo>
                <a:lnTo>
                  <a:pt x="548462" y="602627"/>
                </a:lnTo>
                <a:lnTo>
                  <a:pt x="521373" y="645604"/>
                </a:lnTo>
                <a:lnTo>
                  <a:pt x="532117" y="652373"/>
                </a:lnTo>
                <a:lnTo>
                  <a:pt x="559206" y="609396"/>
                </a:lnTo>
                <a:close/>
              </a:path>
              <a:path w="7838440" h="1681479">
                <a:moveTo>
                  <a:pt x="606602" y="534187"/>
                </a:moveTo>
                <a:lnTo>
                  <a:pt x="595858" y="527418"/>
                </a:lnTo>
                <a:lnTo>
                  <a:pt x="568782" y="570395"/>
                </a:lnTo>
                <a:lnTo>
                  <a:pt x="579526" y="577164"/>
                </a:lnTo>
                <a:lnTo>
                  <a:pt x="606602" y="534187"/>
                </a:lnTo>
                <a:close/>
              </a:path>
              <a:path w="7838440" h="1681479">
                <a:moveTo>
                  <a:pt x="653999" y="458978"/>
                </a:moveTo>
                <a:lnTo>
                  <a:pt x="643255" y="452208"/>
                </a:lnTo>
                <a:lnTo>
                  <a:pt x="616178" y="495185"/>
                </a:lnTo>
                <a:lnTo>
                  <a:pt x="626922" y="501954"/>
                </a:lnTo>
                <a:lnTo>
                  <a:pt x="653999" y="458978"/>
                </a:lnTo>
                <a:close/>
              </a:path>
              <a:path w="7838440" h="1681479">
                <a:moveTo>
                  <a:pt x="701408" y="383768"/>
                </a:moveTo>
                <a:lnTo>
                  <a:pt x="690664" y="376986"/>
                </a:lnTo>
                <a:lnTo>
                  <a:pt x="663575" y="419976"/>
                </a:lnTo>
                <a:lnTo>
                  <a:pt x="674319" y="426745"/>
                </a:lnTo>
                <a:lnTo>
                  <a:pt x="701408" y="383768"/>
                </a:lnTo>
                <a:close/>
              </a:path>
              <a:path w="7838440" h="1681479">
                <a:moveTo>
                  <a:pt x="748804" y="308559"/>
                </a:moveTo>
                <a:lnTo>
                  <a:pt x="738060" y="301777"/>
                </a:lnTo>
                <a:lnTo>
                  <a:pt x="710971" y="344754"/>
                </a:lnTo>
                <a:lnTo>
                  <a:pt x="721715" y="351536"/>
                </a:lnTo>
                <a:lnTo>
                  <a:pt x="748804" y="308559"/>
                </a:lnTo>
                <a:close/>
              </a:path>
              <a:path w="7838440" h="1681479">
                <a:moveTo>
                  <a:pt x="796201" y="233337"/>
                </a:moveTo>
                <a:lnTo>
                  <a:pt x="785456" y="226568"/>
                </a:lnTo>
                <a:lnTo>
                  <a:pt x="758367" y="269544"/>
                </a:lnTo>
                <a:lnTo>
                  <a:pt x="769112" y="276326"/>
                </a:lnTo>
                <a:lnTo>
                  <a:pt x="796201" y="233337"/>
                </a:lnTo>
                <a:close/>
              </a:path>
              <a:path w="7838440" h="1681479">
                <a:moveTo>
                  <a:pt x="843597" y="158127"/>
                </a:moveTo>
                <a:lnTo>
                  <a:pt x="832853" y="151358"/>
                </a:lnTo>
                <a:lnTo>
                  <a:pt x="805764" y="194335"/>
                </a:lnTo>
                <a:lnTo>
                  <a:pt x="816508" y="201104"/>
                </a:lnTo>
                <a:lnTo>
                  <a:pt x="843597" y="158127"/>
                </a:lnTo>
                <a:close/>
              </a:path>
              <a:path w="7838440" h="1681479">
                <a:moveTo>
                  <a:pt x="890993" y="82918"/>
                </a:moveTo>
                <a:lnTo>
                  <a:pt x="880249" y="76149"/>
                </a:lnTo>
                <a:lnTo>
                  <a:pt x="853173" y="119126"/>
                </a:lnTo>
                <a:lnTo>
                  <a:pt x="863917" y="125895"/>
                </a:lnTo>
                <a:lnTo>
                  <a:pt x="890993" y="82918"/>
                </a:lnTo>
                <a:close/>
              </a:path>
              <a:path w="7838440" h="1681479">
                <a:moveTo>
                  <a:pt x="947953" y="77304"/>
                </a:moveTo>
                <a:lnTo>
                  <a:pt x="936498" y="4762"/>
                </a:lnTo>
                <a:lnTo>
                  <a:pt x="935748" y="0"/>
                </a:lnTo>
                <a:lnTo>
                  <a:pt x="860742" y="22352"/>
                </a:lnTo>
                <a:lnTo>
                  <a:pt x="858837" y="25882"/>
                </a:lnTo>
                <a:lnTo>
                  <a:pt x="860831" y="32613"/>
                </a:lnTo>
                <a:lnTo>
                  <a:pt x="864374" y="34518"/>
                </a:lnTo>
                <a:lnTo>
                  <a:pt x="916228" y="19062"/>
                </a:lnTo>
                <a:lnTo>
                  <a:pt x="900569" y="43916"/>
                </a:lnTo>
                <a:lnTo>
                  <a:pt x="911313" y="50685"/>
                </a:lnTo>
                <a:lnTo>
                  <a:pt x="926973" y="25844"/>
                </a:lnTo>
                <a:lnTo>
                  <a:pt x="935405" y="79286"/>
                </a:lnTo>
                <a:lnTo>
                  <a:pt x="938657" y="81648"/>
                </a:lnTo>
                <a:lnTo>
                  <a:pt x="945578" y="80556"/>
                </a:lnTo>
                <a:lnTo>
                  <a:pt x="947953" y="77304"/>
                </a:lnTo>
                <a:close/>
              </a:path>
              <a:path w="7838440" h="1681479">
                <a:moveTo>
                  <a:pt x="3059049" y="510247"/>
                </a:moveTo>
                <a:lnTo>
                  <a:pt x="3055645" y="504113"/>
                </a:lnTo>
                <a:lnTo>
                  <a:pt x="3051784" y="503008"/>
                </a:lnTo>
                <a:lnTo>
                  <a:pt x="2983306" y="540905"/>
                </a:lnTo>
                <a:lnTo>
                  <a:pt x="3029966" y="603745"/>
                </a:lnTo>
                <a:lnTo>
                  <a:pt x="3033941" y="604329"/>
                </a:lnTo>
                <a:lnTo>
                  <a:pt x="3039567" y="600151"/>
                </a:lnTo>
                <a:lnTo>
                  <a:pt x="3040164" y="596176"/>
                </a:lnTo>
                <a:lnTo>
                  <a:pt x="3007906" y="552729"/>
                </a:lnTo>
                <a:lnTo>
                  <a:pt x="3034881" y="558571"/>
                </a:lnTo>
                <a:lnTo>
                  <a:pt x="3037573" y="546163"/>
                </a:lnTo>
                <a:lnTo>
                  <a:pt x="3010598" y="540321"/>
                </a:lnTo>
                <a:lnTo>
                  <a:pt x="3017050" y="536740"/>
                </a:lnTo>
                <a:lnTo>
                  <a:pt x="3057931" y="514121"/>
                </a:lnTo>
                <a:lnTo>
                  <a:pt x="3059049" y="510247"/>
                </a:lnTo>
                <a:close/>
              </a:path>
              <a:path w="7838440" h="1681479">
                <a:moveTo>
                  <a:pt x="3124454" y="564984"/>
                </a:moveTo>
                <a:lnTo>
                  <a:pt x="3074809" y="554228"/>
                </a:lnTo>
                <a:lnTo>
                  <a:pt x="3072117" y="566635"/>
                </a:lnTo>
                <a:lnTo>
                  <a:pt x="3121761" y="577392"/>
                </a:lnTo>
                <a:lnTo>
                  <a:pt x="3124454" y="564984"/>
                </a:lnTo>
                <a:close/>
              </a:path>
              <a:path w="7838440" h="1681479">
                <a:moveTo>
                  <a:pt x="3211334" y="583806"/>
                </a:moveTo>
                <a:lnTo>
                  <a:pt x="3161690" y="573049"/>
                </a:lnTo>
                <a:lnTo>
                  <a:pt x="3158998" y="585457"/>
                </a:lnTo>
                <a:lnTo>
                  <a:pt x="3208655" y="596214"/>
                </a:lnTo>
                <a:lnTo>
                  <a:pt x="3211334" y="583806"/>
                </a:lnTo>
                <a:close/>
              </a:path>
              <a:path w="7838440" h="1681479">
                <a:moveTo>
                  <a:pt x="3298228" y="602627"/>
                </a:moveTo>
                <a:lnTo>
                  <a:pt x="3248571" y="591870"/>
                </a:lnTo>
                <a:lnTo>
                  <a:pt x="3245891" y="604278"/>
                </a:lnTo>
                <a:lnTo>
                  <a:pt x="3295535" y="615035"/>
                </a:lnTo>
                <a:lnTo>
                  <a:pt x="3298228" y="602627"/>
                </a:lnTo>
                <a:close/>
              </a:path>
              <a:path w="7838440" h="1681479">
                <a:moveTo>
                  <a:pt x="3385108" y="621449"/>
                </a:moveTo>
                <a:lnTo>
                  <a:pt x="3335464" y="610692"/>
                </a:lnTo>
                <a:lnTo>
                  <a:pt x="3332772" y="623100"/>
                </a:lnTo>
                <a:lnTo>
                  <a:pt x="3382416" y="633857"/>
                </a:lnTo>
                <a:lnTo>
                  <a:pt x="3385108" y="621449"/>
                </a:lnTo>
                <a:close/>
              </a:path>
              <a:path w="7838440" h="1681479">
                <a:moveTo>
                  <a:pt x="3471989" y="640257"/>
                </a:moveTo>
                <a:lnTo>
                  <a:pt x="3422345" y="629513"/>
                </a:lnTo>
                <a:lnTo>
                  <a:pt x="3419652" y="641921"/>
                </a:lnTo>
                <a:lnTo>
                  <a:pt x="3469309" y="652678"/>
                </a:lnTo>
                <a:lnTo>
                  <a:pt x="3471989" y="640257"/>
                </a:lnTo>
                <a:close/>
              </a:path>
              <a:path w="7838440" h="1681479">
                <a:moveTo>
                  <a:pt x="3558883" y="659079"/>
                </a:moveTo>
                <a:lnTo>
                  <a:pt x="3509226" y="648335"/>
                </a:lnTo>
                <a:lnTo>
                  <a:pt x="3506546" y="660742"/>
                </a:lnTo>
                <a:lnTo>
                  <a:pt x="3556190" y="671499"/>
                </a:lnTo>
                <a:lnTo>
                  <a:pt x="3558883" y="659079"/>
                </a:lnTo>
                <a:close/>
              </a:path>
              <a:path w="7838440" h="1681479">
                <a:moveTo>
                  <a:pt x="3645763" y="677900"/>
                </a:moveTo>
                <a:lnTo>
                  <a:pt x="3596119" y="667143"/>
                </a:lnTo>
                <a:lnTo>
                  <a:pt x="3593427" y="679564"/>
                </a:lnTo>
                <a:lnTo>
                  <a:pt x="3643071" y="690321"/>
                </a:lnTo>
                <a:lnTo>
                  <a:pt x="3645763" y="677900"/>
                </a:lnTo>
                <a:close/>
              </a:path>
              <a:path w="7838440" h="1681479">
                <a:moveTo>
                  <a:pt x="3732644" y="696722"/>
                </a:moveTo>
                <a:lnTo>
                  <a:pt x="3683000" y="685965"/>
                </a:lnTo>
                <a:lnTo>
                  <a:pt x="3680307" y="698385"/>
                </a:lnTo>
                <a:lnTo>
                  <a:pt x="3729964" y="709129"/>
                </a:lnTo>
                <a:lnTo>
                  <a:pt x="3732644" y="696722"/>
                </a:lnTo>
                <a:close/>
              </a:path>
              <a:path w="7838440" h="1681479">
                <a:moveTo>
                  <a:pt x="3819537" y="715543"/>
                </a:moveTo>
                <a:lnTo>
                  <a:pt x="3769880" y="704786"/>
                </a:lnTo>
                <a:lnTo>
                  <a:pt x="3767201" y="717207"/>
                </a:lnTo>
                <a:lnTo>
                  <a:pt x="3816845" y="727951"/>
                </a:lnTo>
                <a:lnTo>
                  <a:pt x="3819537" y="715543"/>
                </a:lnTo>
                <a:close/>
              </a:path>
              <a:path w="7838440" h="1681479">
                <a:moveTo>
                  <a:pt x="3906418" y="734364"/>
                </a:moveTo>
                <a:lnTo>
                  <a:pt x="3856774" y="723607"/>
                </a:lnTo>
                <a:lnTo>
                  <a:pt x="3854081" y="736028"/>
                </a:lnTo>
                <a:lnTo>
                  <a:pt x="3903726" y="746772"/>
                </a:lnTo>
                <a:lnTo>
                  <a:pt x="3906418" y="734364"/>
                </a:lnTo>
                <a:close/>
              </a:path>
              <a:path w="7838440" h="1681479">
                <a:moveTo>
                  <a:pt x="3993299" y="753186"/>
                </a:moveTo>
                <a:lnTo>
                  <a:pt x="3943654" y="742429"/>
                </a:lnTo>
                <a:lnTo>
                  <a:pt x="3940962" y="754837"/>
                </a:lnTo>
                <a:lnTo>
                  <a:pt x="3990619" y="765594"/>
                </a:lnTo>
                <a:lnTo>
                  <a:pt x="3993299" y="753186"/>
                </a:lnTo>
                <a:close/>
              </a:path>
              <a:path w="7838440" h="1681479">
                <a:moveTo>
                  <a:pt x="4080192" y="772007"/>
                </a:moveTo>
                <a:lnTo>
                  <a:pt x="4030535" y="761250"/>
                </a:lnTo>
                <a:lnTo>
                  <a:pt x="4027855" y="773658"/>
                </a:lnTo>
                <a:lnTo>
                  <a:pt x="4077500" y="784415"/>
                </a:lnTo>
                <a:lnTo>
                  <a:pt x="4080192" y="772007"/>
                </a:lnTo>
                <a:close/>
              </a:path>
              <a:path w="7838440" h="1681479">
                <a:moveTo>
                  <a:pt x="4167073" y="790829"/>
                </a:moveTo>
                <a:lnTo>
                  <a:pt x="4117429" y="780072"/>
                </a:lnTo>
                <a:lnTo>
                  <a:pt x="4114736" y="792480"/>
                </a:lnTo>
                <a:lnTo>
                  <a:pt x="4164380" y="803236"/>
                </a:lnTo>
                <a:lnTo>
                  <a:pt x="4167073" y="790829"/>
                </a:lnTo>
                <a:close/>
              </a:path>
              <a:path w="7838440" h="1681479">
                <a:moveTo>
                  <a:pt x="4253954" y="809650"/>
                </a:moveTo>
                <a:lnTo>
                  <a:pt x="4204309" y="798893"/>
                </a:lnTo>
                <a:lnTo>
                  <a:pt x="4201617" y="811301"/>
                </a:lnTo>
                <a:lnTo>
                  <a:pt x="4251274" y="822058"/>
                </a:lnTo>
                <a:lnTo>
                  <a:pt x="4253954" y="809650"/>
                </a:lnTo>
                <a:close/>
              </a:path>
              <a:path w="7838440" h="1681479">
                <a:moveTo>
                  <a:pt x="4340847" y="828471"/>
                </a:moveTo>
                <a:lnTo>
                  <a:pt x="4291190" y="817714"/>
                </a:lnTo>
                <a:lnTo>
                  <a:pt x="4288510" y="830122"/>
                </a:lnTo>
                <a:lnTo>
                  <a:pt x="4338155" y="840879"/>
                </a:lnTo>
                <a:lnTo>
                  <a:pt x="4340847" y="828471"/>
                </a:lnTo>
                <a:close/>
              </a:path>
              <a:path w="7838440" h="1681479">
                <a:moveTo>
                  <a:pt x="4427728" y="847280"/>
                </a:moveTo>
                <a:lnTo>
                  <a:pt x="4378083" y="836536"/>
                </a:lnTo>
                <a:lnTo>
                  <a:pt x="4375391" y="848944"/>
                </a:lnTo>
                <a:lnTo>
                  <a:pt x="4425035" y="859701"/>
                </a:lnTo>
                <a:lnTo>
                  <a:pt x="4427728" y="847280"/>
                </a:lnTo>
                <a:close/>
              </a:path>
              <a:path w="7838440" h="1681479">
                <a:moveTo>
                  <a:pt x="4514608" y="866101"/>
                </a:moveTo>
                <a:lnTo>
                  <a:pt x="4464964" y="855357"/>
                </a:lnTo>
                <a:lnTo>
                  <a:pt x="4462272" y="867765"/>
                </a:lnTo>
                <a:lnTo>
                  <a:pt x="4511929" y="878522"/>
                </a:lnTo>
                <a:lnTo>
                  <a:pt x="4514608" y="866101"/>
                </a:lnTo>
                <a:close/>
              </a:path>
              <a:path w="7838440" h="1681479">
                <a:moveTo>
                  <a:pt x="4601502" y="884923"/>
                </a:moveTo>
                <a:lnTo>
                  <a:pt x="4551845" y="874166"/>
                </a:lnTo>
                <a:lnTo>
                  <a:pt x="4549165" y="886587"/>
                </a:lnTo>
                <a:lnTo>
                  <a:pt x="4598809" y="897343"/>
                </a:lnTo>
                <a:lnTo>
                  <a:pt x="4601502" y="884923"/>
                </a:lnTo>
                <a:close/>
              </a:path>
              <a:path w="7838440" h="1681479">
                <a:moveTo>
                  <a:pt x="4688383" y="903744"/>
                </a:moveTo>
                <a:lnTo>
                  <a:pt x="4638738" y="892987"/>
                </a:lnTo>
                <a:lnTo>
                  <a:pt x="4636046" y="905408"/>
                </a:lnTo>
                <a:lnTo>
                  <a:pt x="4685690" y="916165"/>
                </a:lnTo>
                <a:lnTo>
                  <a:pt x="4688383" y="903744"/>
                </a:lnTo>
                <a:close/>
              </a:path>
              <a:path w="7838440" h="1681479">
                <a:moveTo>
                  <a:pt x="4775263" y="922566"/>
                </a:moveTo>
                <a:lnTo>
                  <a:pt x="4725619" y="911809"/>
                </a:lnTo>
                <a:lnTo>
                  <a:pt x="4722927" y="924229"/>
                </a:lnTo>
                <a:lnTo>
                  <a:pt x="4772584" y="934974"/>
                </a:lnTo>
                <a:lnTo>
                  <a:pt x="4775263" y="922566"/>
                </a:lnTo>
                <a:close/>
              </a:path>
              <a:path w="7838440" h="1681479">
                <a:moveTo>
                  <a:pt x="4862157" y="941387"/>
                </a:moveTo>
                <a:lnTo>
                  <a:pt x="4812500" y="930630"/>
                </a:lnTo>
                <a:lnTo>
                  <a:pt x="4809820" y="943051"/>
                </a:lnTo>
                <a:lnTo>
                  <a:pt x="4859464" y="953795"/>
                </a:lnTo>
                <a:lnTo>
                  <a:pt x="4862157" y="941387"/>
                </a:lnTo>
                <a:close/>
              </a:path>
              <a:path w="7838440" h="1681479">
                <a:moveTo>
                  <a:pt x="4949037" y="960208"/>
                </a:moveTo>
                <a:lnTo>
                  <a:pt x="4899393" y="949452"/>
                </a:lnTo>
                <a:lnTo>
                  <a:pt x="4896701" y="961859"/>
                </a:lnTo>
                <a:lnTo>
                  <a:pt x="4946345" y="972616"/>
                </a:lnTo>
                <a:lnTo>
                  <a:pt x="4949037" y="960208"/>
                </a:lnTo>
                <a:close/>
              </a:path>
              <a:path w="7838440" h="1681479">
                <a:moveTo>
                  <a:pt x="5035918" y="979030"/>
                </a:moveTo>
                <a:lnTo>
                  <a:pt x="4986274" y="968273"/>
                </a:lnTo>
                <a:lnTo>
                  <a:pt x="4983581" y="980681"/>
                </a:lnTo>
                <a:lnTo>
                  <a:pt x="5033238" y="991438"/>
                </a:lnTo>
                <a:lnTo>
                  <a:pt x="5035918" y="979030"/>
                </a:lnTo>
                <a:close/>
              </a:path>
              <a:path w="7838440" h="1681479">
                <a:moveTo>
                  <a:pt x="5122811" y="997851"/>
                </a:moveTo>
                <a:lnTo>
                  <a:pt x="5073154" y="987094"/>
                </a:lnTo>
                <a:lnTo>
                  <a:pt x="5070475" y="999502"/>
                </a:lnTo>
                <a:lnTo>
                  <a:pt x="5120119" y="1010259"/>
                </a:lnTo>
                <a:lnTo>
                  <a:pt x="5122811" y="997851"/>
                </a:lnTo>
                <a:close/>
              </a:path>
              <a:path w="7838440" h="1681479">
                <a:moveTo>
                  <a:pt x="5209692" y="1016673"/>
                </a:moveTo>
                <a:lnTo>
                  <a:pt x="5160048" y="1005916"/>
                </a:lnTo>
                <a:lnTo>
                  <a:pt x="5157355" y="1018324"/>
                </a:lnTo>
                <a:lnTo>
                  <a:pt x="5207000" y="1029081"/>
                </a:lnTo>
                <a:lnTo>
                  <a:pt x="5209692" y="1016673"/>
                </a:lnTo>
                <a:close/>
              </a:path>
              <a:path w="7838440" h="1681479">
                <a:moveTo>
                  <a:pt x="5296573" y="1035494"/>
                </a:moveTo>
                <a:lnTo>
                  <a:pt x="5246929" y="1024737"/>
                </a:lnTo>
                <a:lnTo>
                  <a:pt x="5244236" y="1037145"/>
                </a:lnTo>
                <a:lnTo>
                  <a:pt x="5293893" y="1047902"/>
                </a:lnTo>
                <a:lnTo>
                  <a:pt x="5296573" y="1035494"/>
                </a:lnTo>
                <a:close/>
              </a:path>
              <a:path w="7838440" h="1681479">
                <a:moveTo>
                  <a:pt x="5383466" y="1054303"/>
                </a:moveTo>
                <a:lnTo>
                  <a:pt x="5333809" y="1043559"/>
                </a:lnTo>
                <a:lnTo>
                  <a:pt x="5331130" y="1055966"/>
                </a:lnTo>
                <a:lnTo>
                  <a:pt x="5380774" y="1066723"/>
                </a:lnTo>
                <a:lnTo>
                  <a:pt x="5383466" y="1054303"/>
                </a:lnTo>
                <a:close/>
              </a:path>
              <a:path w="7838440" h="1681479">
                <a:moveTo>
                  <a:pt x="5470347" y="1073124"/>
                </a:moveTo>
                <a:lnTo>
                  <a:pt x="5420703" y="1062380"/>
                </a:lnTo>
                <a:lnTo>
                  <a:pt x="5418010" y="1074788"/>
                </a:lnTo>
                <a:lnTo>
                  <a:pt x="5467655" y="1085545"/>
                </a:lnTo>
                <a:lnTo>
                  <a:pt x="5470347" y="1073124"/>
                </a:lnTo>
                <a:close/>
              </a:path>
              <a:path w="7838440" h="1681479">
                <a:moveTo>
                  <a:pt x="5557228" y="1091946"/>
                </a:moveTo>
                <a:lnTo>
                  <a:pt x="5507583" y="1081201"/>
                </a:lnTo>
                <a:lnTo>
                  <a:pt x="5504891" y="1093609"/>
                </a:lnTo>
                <a:lnTo>
                  <a:pt x="5554548" y="1104366"/>
                </a:lnTo>
                <a:lnTo>
                  <a:pt x="5557228" y="1091946"/>
                </a:lnTo>
                <a:close/>
              </a:path>
              <a:path w="7838440" h="1681479">
                <a:moveTo>
                  <a:pt x="5644121" y="1110767"/>
                </a:moveTo>
                <a:lnTo>
                  <a:pt x="5594464" y="1100010"/>
                </a:lnTo>
                <a:lnTo>
                  <a:pt x="5591784" y="1112431"/>
                </a:lnTo>
                <a:lnTo>
                  <a:pt x="5641429" y="1123188"/>
                </a:lnTo>
                <a:lnTo>
                  <a:pt x="5644121" y="1110767"/>
                </a:lnTo>
                <a:close/>
              </a:path>
              <a:path w="7838440" h="1681479">
                <a:moveTo>
                  <a:pt x="5731002" y="1129588"/>
                </a:moveTo>
                <a:lnTo>
                  <a:pt x="5681357" y="1118831"/>
                </a:lnTo>
                <a:lnTo>
                  <a:pt x="5678665" y="1131252"/>
                </a:lnTo>
                <a:lnTo>
                  <a:pt x="5728309" y="1141996"/>
                </a:lnTo>
                <a:lnTo>
                  <a:pt x="5731002" y="1129588"/>
                </a:lnTo>
                <a:close/>
              </a:path>
              <a:path w="7838440" h="1681479">
                <a:moveTo>
                  <a:pt x="5817895" y="1148410"/>
                </a:moveTo>
                <a:lnTo>
                  <a:pt x="5768238" y="1137653"/>
                </a:lnTo>
                <a:lnTo>
                  <a:pt x="5765546" y="1150073"/>
                </a:lnTo>
                <a:lnTo>
                  <a:pt x="5815203" y="1160818"/>
                </a:lnTo>
                <a:lnTo>
                  <a:pt x="5817895" y="1148410"/>
                </a:lnTo>
                <a:close/>
              </a:path>
              <a:path w="7838440" h="1681479">
                <a:moveTo>
                  <a:pt x="5904776" y="1167231"/>
                </a:moveTo>
                <a:lnTo>
                  <a:pt x="5855132" y="1156474"/>
                </a:lnTo>
                <a:lnTo>
                  <a:pt x="5852439" y="1168882"/>
                </a:lnTo>
                <a:lnTo>
                  <a:pt x="5902083" y="1179639"/>
                </a:lnTo>
                <a:lnTo>
                  <a:pt x="5904776" y="1167231"/>
                </a:lnTo>
                <a:close/>
              </a:path>
              <a:path w="7838440" h="1681479">
                <a:moveTo>
                  <a:pt x="5991657" y="1186053"/>
                </a:moveTo>
                <a:lnTo>
                  <a:pt x="5942012" y="1175296"/>
                </a:lnTo>
                <a:lnTo>
                  <a:pt x="5939320" y="1187704"/>
                </a:lnTo>
                <a:lnTo>
                  <a:pt x="5988964" y="1198460"/>
                </a:lnTo>
                <a:lnTo>
                  <a:pt x="5991657" y="1186053"/>
                </a:lnTo>
                <a:close/>
              </a:path>
              <a:path w="7838440" h="1681479">
                <a:moveTo>
                  <a:pt x="6083554" y="1535315"/>
                </a:moveTo>
                <a:lnTo>
                  <a:pt x="6070854" y="1535315"/>
                </a:lnTo>
                <a:lnTo>
                  <a:pt x="6070854" y="1586115"/>
                </a:lnTo>
                <a:lnTo>
                  <a:pt x="6083554" y="1586115"/>
                </a:lnTo>
                <a:lnTo>
                  <a:pt x="6083554" y="1535315"/>
                </a:lnTo>
                <a:close/>
              </a:path>
              <a:path w="7838440" h="1681479">
                <a:moveTo>
                  <a:pt x="6083554" y="1446415"/>
                </a:moveTo>
                <a:lnTo>
                  <a:pt x="6070854" y="1446415"/>
                </a:lnTo>
                <a:lnTo>
                  <a:pt x="6070854" y="1497215"/>
                </a:lnTo>
                <a:lnTo>
                  <a:pt x="6083554" y="1497215"/>
                </a:lnTo>
                <a:lnTo>
                  <a:pt x="6083554" y="1446415"/>
                </a:lnTo>
                <a:close/>
              </a:path>
              <a:path w="7838440" h="1681479">
                <a:moveTo>
                  <a:pt x="6083554" y="1357515"/>
                </a:moveTo>
                <a:lnTo>
                  <a:pt x="6070854" y="1357515"/>
                </a:lnTo>
                <a:lnTo>
                  <a:pt x="6070854" y="1408315"/>
                </a:lnTo>
                <a:lnTo>
                  <a:pt x="6083554" y="1408315"/>
                </a:lnTo>
                <a:lnTo>
                  <a:pt x="6083554" y="1357515"/>
                </a:lnTo>
                <a:close/>
              </a:path>
              <a:path w="7838440" h="1681479">
                <a:moveTo>
                  <a:pt x="6083554" y="1268615"/>
                </a:moveTo>
                <a:lnTo>
                  <a:pt x="6070854" y="1268615"/>
                </a:lnTo>
                <a:lnTo>
                  <a:pt x="6070854" y="1319415"/>
                </a:lnTo>
                <a:lnTo>
                  <a:pt x="6083554" y="1319415"/>
                </a:lnTo>
                <a:lnTo>
                  <a:pt x="6083554" y="1268615"/>
                </a:lnTo>
                <a:close/>
              </a:path>
              <a:path w="7838440" h="1681479">
                <a:moveTo>
                  <a:pt x="6083554" y="1179715"/>
                </a:moveTo>
                <a:lnTo>
                  <a:pt x="6070854" y="1179715"/>
                </a:lnTo>
                <a:lnTo>
                  <a:pt x="6070854" y="1203210"/>
                </a:lnTo>
                <a:lnTo>
                  <a:pt x="6028893" y="1194117"/>
                </a:lnTo>
                <a:lnTo>
                  <a:pt x="6026201" y="1206525"/>
                </a:lnTo>
                <a:lnTo>
                  <a:pt x="6070854" y="1216202"/>
                </a:lnTo>
                <a:lnTo>
                  <a:pt x="6070854" y="1230515"/>
                </a:lnTo>
                <a:lnTo>
                  <a:pt x="6083554" y="1230515"/>
                </a:lnTo>
                <a:lnTo>
                  <a:pt x="6083554" y="1179715"/>
                </a:lnTo>
                <a:close/>
              </a:path>
              <a:path w="7838440" h="1681479">
                <a:moveTo>
                  <a:pt x="6083554" y="1090815"/>
                </a:moveTo>
                <a:lnTo>
                  <a:pt x="6070854" y="1090815"/>
                </a:lnTo>
                <a:lnTo>
                  <a:pt x="6070854" y="1141615"/>
                </a:lnTo>
                <a:lnTo>
                  <a:pt x="6083554" y="1141615"/>
                </a:lnTo>
                <a:lnTo>
                  <a:pt x="6083554" y="1090815"/>
                </a:lnTo>
                <a:close/>
              </a:path>
              <a:path w="7838440" h="1681479">
                <a:moveTo>
                  <a:pt x="6083554" y="1001915"/>
                </a:moveTo>
                <a:lnTo>
                  <a:pt x="6070854" y="1001915"/>
                </a:lnTo>
                <a:lnTo>
                  <a:pt x="6070854" y="1052715"/>
                </a:lnTo>
                <a:lnTo>
                  <a:pt x="6083554" y="1052715"/>
                </a:lnTo>
                <a:lnTo>
                  <a:pt x="6083554" y="1001915"/>
                </a:lnTo>
                <a:close/>
              </a:path>
              <a:path w="7838440" h="1681479">
                <a:moveTo>
                  <a:pt x="6083554" y="913015"/>
                </a:moveTo>
                <a:lnTo>
                  <a:pt x="6070854" y="913015"/>
                </a:lnTo>
                <a:lnTo>
                  <a:pt x="6070854" y="963815"/>
                </a:lnTo>
                <a:lnTo>
                  <a:pt x="6083554" y="963815"/>
                </a:lnTo>
                <a:lnTo>
                  <a:pt x="6083554" y="913015"/>
                </a:lnTo>
                <a:close/>
              </a:path>
              <a:path w="7838440" h="1681479">
                <a:moveTo>
                  <a:pt x="6090348" y="1668665"/>
                </a:moveTo>
                <a:lnTo>
                  <a:pt x="6083554" y="1668665"/>
                </a:lnTo>
                <a:lnTo>
                  <a:pt x="6083554" y="1624215"/>
                </a:lnTo>
                <a:lnTo>
                  <a:pt x="6070854" y="1624215"/>
                </a:lnTo>
                <a:lnTo>
                  <a:pt x="6070854" y="1675015"/>
                </a:lnTo>
                <a:lnTo>
                  <a:pt x="6077204" y="1675015"/>
                </a:lnTo>
                <a:lnTo>
                  <a:pt x="6077204" y="1681365"/>
                </a:lnTo>
                <a:lnTo>
                  <a:pt x="6090348" y="1681365"/>
                </a:lnTo>
                <a:lnTo>
                  <a:pt x="6090348" y="1675015"/>
                </a:lnTo>
                <a:lnTo>
                  <a:pt x="6090348" y="1668665"/>
                </a:lnTo>
                <a:close/>
              </a:path>
              <a:path w="7838440" h="1681479">
                <a:moveTo>
                  <a:pt x="6097879" y="838441"/>
                </a:moveTo>
                <a:lnTo>
                  <a:pt x="6070854" y="838441"/>
                </a:lnTo>
                <a:lnTo>
                  <a:pt x="6070854" y="874915"/>
                </a:lnTo>
                <a:lnTo>
                  <a:pt x="6083554" y="874915"/>
                </a:lnTo>
                <a:lnTo>
                  <a:pt x="6083554" y="851141"/>
                </a:lnTo>
                <a:lnTo>
                  <a:pt x="6097879" y="851141"/>
                </a:lnTo>
                <a:lnTo>
                  <a:pt x="6097879" y="844791"/>
                </a:lnTo>
                <a:lnTo>
                  <a:pt x="6097879" y="838441"/>
                </a:lnTo>
                <a:close/>
              </a:path>
              <a:path w="7838440" h="1681479">
                <a:moveTo>
                  <a:pt x="6179248" y="1668665"/>
                </a:moveTo>
                <a:lnTo>
                  <a:pt x="6128448" y="1668665"/>
                </a:lnTo>
                <a:lnTo>
                  <a:pt x="6128448" y="1681365"/>
                </a:lnTo>
                <a:lnTo>
                  <a:pt x="6179248" y="1681365"/>
                </a:lnTo>
                <a:lnTo>
                  <a:pt x="6179248" y="1668665"/>
                </a:lnTo>
                <a:close/>
              </a:path>
              <a:path w="7838440" h="1681479">
                <a:moveTo>
                  <a:pt x="6186779" y="838441"/>
                </a:moveTo>
                <a:lnTo>
                  <a:pt x="6135979" y="838441"/>
                </a:lnTo>
                <a:lnTo>
                  <a:pt x="6135979" y="851141"/>
                </a:lnTo>
                <a:lnTo>
                  <a:pt x="6186779" y="851141"/>
                </a:lnTo>
                <a:lnTo>
                  <a:pt x="6186779" y="838441"/>
                </a:lnTo>
                <a:close/>
              </a:path>
              <a:path w="7838440" h="1681479">
                <a:moveTo>
                  <a:pt x="6268148" y="1668665"/>
                </a:moveTo>
                <a:lnTo>
                  <a:pt x="6217348" y="1668665"/>
                </a:lnTo>
                <a:lnTo>
                  <a:pt x="6217348" y="1681365"/>
                </a:lnTo>
                <a:lnTo>
                  <a:pt x="6268148" y="1681365"/>
                </a:lnTo>
                <a:lnTo>
                  <a:pt x="6268148" y="1668665"/>
                </a:lnTo>
                <a:close/>
              </a:path>
              <a:path w="7838440" h="1681479">
                <a:moveTo>
                  <a:pt x="6275679" y="838441"/>
                </a:moveTo>
                <a:lnTo>
                  <a:pt x="6224879" y="838441"/>
                </a:lnTo>
                <a:lnTo>
                  <a:pt x="6224879" y="851141"/>
                </a:lnTo>
                <a:lnTo>
                  <a:pt x="6275679" y="851141"/>
                </a:lnTo>
                <a:lnTo>
                  <a:pt x="6275679" y="838441"/>
                </a:lnTo>
                <a:close/>
              </a:path>
              <a:path w="7838440" h="1681479">
                <a:moveTo>
                  <a:pt x="6357048" y="1668665"/>
                </a:moveTo>
                <a:lnTo>
                  <a:pt x="6306248" y="1668665"/>
                </a:lnTo>
                <a:lnTo>
                  <a:pt x="6306248" y="1681365"/>
                </a:lnTo>
                <a:lnTo>
                  <a:pt x="6357048" y="1681365"/>
                </a:lnTo>
                <a:lnTo>
                  <a:pt x="6357048" y="1668665"/>
                </a:lnTo>
                <a:close/>
              </a:path>
              <a:path w="7838440" h="1681479">
                <a:moveTo>
                  <a:pt x="6364579" y="838441"/>
                </a:moveTo>
                <a:lnTo>
                  <a:pt x="6313779" y="838441"/>
                </a:lnTo>
                <a:lnTo>
                  <a:pt x="6313779" y="851141"/>
                </a:lnTo>
                <a:lnTo>
                  <a:pt x="6364579" y="851141"/>
                </a:lnTo>
                <a:lnTo>
                  <a:pt x="6364579" y="838441"/>
                </a:lnTo>
                <a:close/>
              </a:path>
              <a:path w="7838440" h="1681479">
                <a:moveTo>
                  <a:pt x="6445948" y="1668665"/>
                </a:moveTo>
                <a:lnTo>
                  <a:pt x="6395148" y="1668665"/>
                </a:lnTo>
                <a:lnTo>
                  <a:pt x="6395148" y="1681365"/>
                </a:lnTo>
                <a:lnTo>
                  <a:pt x="6445948" y="1681365"/>
                </a:lnTo>
                <a:lnTo>
                  <a:pt x="6445948" y="1668665"/>
                </a:lnTo>
                <a:close/>
              </a:path>
              <a:path w="7838440" h="1681479">
                <a:moveTo>
                  <a:pt x="6453479" y="838441"/>
                </a:moveTo>
                <a:lnTo>
                  <a:pt x="6402679" y="838441"/>
                </a:lnTo>
                <a:lnTo>
                  <a:pt x="6402679" y="851141"/>
                </a:lnTo>
                <a:lnTo>
                  <a:pt x="6453479" y="851141"/>
                </a:lnTo>
                <a:lnTo>
                  <a:pt x="6453479" y="838441"/>
                </a:lnTo>
                <a:close/>
              </a:path>
              <a:path w="7838440" h="1681479">
                <a:moveTo>
                  <a:pt x="6534848" y="1668665"/>
                </a:moveTo>
                <a:lnTo>
                  <a:pt x="6484048" y="1668665"/>
                </a:lnTo>
                <a:lnTo>
                  <a:pt x="6484048" y="1681365"/>
                </a:lnTo>
                <a:lnTo>
                  <a:pt x="6534848" y="1681365"/>
                </a:lnTo>
                <a:lnTo>
                  <a:pt x="6534848" y="1668665"/>
                </a:lnTo>
                <a:close/>
              </a:path>
              <a:path w="7838440" h="1681479">
                <a:moveTo>
                  <a:pt x="6542379" y="838441"/>
                </a:moveTo>
                <a:lnTo>
                  <a:pt x="6491579" y="838441"/>
                </a:lnTo>
                <a:lnTo>
                  <a:pt x="6491579" y="851141"/>
                </a:lnTo>
                <a:lnTo>
                  <a:pt x="6542379" y="851141"/>
                </a:lnTo>
                <a:lnTo>
                  <a:pt x="6542379" y="838441"/>
                </a:lnTo>
                <a:close/>
              </a:path>
              <a:path w="7838440" h="1681479">
                <a:moveTo>
                  <a:pt x="6623748" y="1668665"/>
                </a:moveTo>
                <a:lnTo>
                  <a:pt x="6572948" y="1668665"/>
                </a:lnTo>
                <a:lnTo>
                  <a:pt x="6572948" y="1681365"/>
                </a:lnTo>
                <a:lnTo>
                  <a:pt x="6623748" y="1681365"/>
                </a:lnTo>
                <a:lnTo>
                  <a:pt x="6623748" y="1668665"/>
                </a:lnTo>
                <a:close/>
              </a:path>
              <a:path w="7838440" h="1681479">
                <a:moveTo>
                  <a:pt x="6631279" y="838441"/>
                </a:moveTo>
                <a:lnTo>
                  <a:pt x="6580479" y="838441"/>
                </a:lnTo>
                <a:lnTo>
                  <a:pt x="6580479" y="851141"/>
                </a:lnTo>
                <a:lnTo>
                  <a:pt x="6631279" y="851141"/>
                </a:lnTo>
                <a:lnTo>
                  <a:pt x="6631279" y="838441"/>
                </a:lnTo>
                <a:close/>
              </a:path>
              <a:path w="7838440" h="1681479">
                <a:moveTo>
                  <a:pt x="6712648" y="1668665"/>
                </a:moveTo>
                <a:lnTo>
                  <a:pt x="6661848" y="1668665"/>
                </a:lnTo>
                <a:lnTo>
                  <a:pt x="6661848" y="1681365"/>
                </a:lnTo>
                <a:lnTo>
                  <a:pt x="6712648" y="1681365"/>
                </a:lnTo>
                <a:lnTo>
                  <a:pt x="6712648" y="1668665"/>
                </a:lnTo>
                <a:close/>
              </a:path>
              <a:path w="7838440" h="1681479">
                <a:moveTo>
                  <a:pt x="6720179" y="838441"/>
                </a:moveTo>
                <a:lnTo>
                  <a:pt x="6669379" y="838441"/>
                </a:lnTo>
                <a:lnTo>
                  <a:pt x="6669379" y="851141"/>
                </a:lnTo>
                <a:lnTo>
                  <a:pt x="6720179" y="851141"/>
                </a:lnTo>
                <a:lnTo>
                  <a:pt x="6720179" y="838441"/>
                </a:lnTo>
                <a:close/>
              </a:path>
              <a:path w="7838440" h="1681479">
                <a:moveTo>
                  <a:pt x="6801548" y="1668665"/>
                </a:moveTo>
                <a:lnTo>
                  <a:pt x="6750748" y="1668665"/>
                </a:lnTo>
                <a:lnTo>
                  <a:pt x="6750748" y="1681365"/>
                </a:lnTo>
                <a:lnTo>
                  <a:pt x="6801548" y="1681365"/>
                </a:lnTo>
                <a:lnTo>
                  <a:pt x="6801548" y="1668665"/>
                </a:lnTo>
                <a:close/>
              </a:path>
              <a:path w="7838440" h="1681479">
                <a:moveTo>
                  <a:pt x="6809079" y="838441"/>
                </a:moveTo>
                <a:lnTo>
                  <a:pt x="6758279" y="838441"/>
                </a:lnTo>
                <a:lnTo>
                  <a:pt x="6758279" y="851141"/>
                </a:lnTo>
                <a:lnTo>
                  <a:pt x="6809079" y="851141"/>
                </a:lnTo>
                <a:lnTo>
                  <a:pt x="6809079" y="838441"/>
                </a:lnTo>
                <a:close/>
              </a:path>
              <a:path w="7838440" h="1681479">
                <a:moveTo>
                  <a:pt x="6890448" y="1668665"/>
                </a:moveTo>
                <a:lnTo>
                  <a:pt x="6839648" y="1668665"/>
                </a:lnTo>
                <a:lnTo>
                  <a:pt x="6839648" y="1681365"/>
                </a:lnTo>
                <a:lnTo>
                  <a:pt x="6890448" y="1681365"/>
                </a:lnTo>
                <a:lnTo>
                  <a:pt x="6890448" y="1668665"/>
                </a:lnTo>
                <a:close/>
              </a:path>
              <a:path w="7838440" h="1681479">
                <a:moveTo>
                  <a:pt x="6897979" y="838441"/>
                </a:moveTo>
                <a:lnTo>
                  <a:pt x="6847179" y="838441"/>
                </a:lnTo>
                <a:lnTo>
                  <a:pt x="6847179" y="851141"/>
                </a:lnTo>
                <a:lnTo>
                  <a:pt x="6897979" y="851141"/>
                </a:lnTo>
                <a:lnTo>
                  <a:pt x="6897979" y="838441"/>
                </a:lnTo>
                <a:close/>
              </a:path>
              <a:path w="7838440" h="1681479">
                <a:moveTo>
                  <a:pt x="6979348" y="1668665"/>
                </a:moveTo>
                <a:lnTo>
                  <a:pt x="6928548" y="1668665"/>
                </a:lnTo>
                <a:lnTo>
                  <a:pt x="6928548" y="1681365"/>
                </a:lnTo>
                <a:lnTo>
                  <a:pt x="6979348" y="1681365"/>
                </a:lnTo>
                <a:lnTo>
                  <a:pt x="6979348" y="1668665"/>
                </a:lnTo>
                <a:close/>
              </a:path>
              <a:path w="7838440" h="1681479">
                <a:moveTo>
                  <a:pt x="6986879" y="838441"/>
                </a:moveTo>
                <a:lnTo>
                  <a:pt x="6936079" y="838441"/>
                </a:lnTo>
                <a:lnTo>
                  <a:pt x="6936079" y="851141"/>
                </a:lnTo>
                <a:lnTo>
                  <a:pt x="6986879" y="851141"/>
                </a:lnTo>
                <a:lnTo>
                  <a:pt x="6986879" y="838441"/>
                </a:lnTo>
                <a:close/>
              </a:path>
              <a:path w="7838440" h="1681479">
                <a:moveTo>
                  <a:pt x="7068248" y="1668665"/>
                </a:moveTo>
                <a:lnTo>
                  <a:pt x="7017448" y="1668665"/>
                </a:lnTo>
                <a:lnTo>
                  <a:pt x="7017448" y="1681365"/>
                </a:lnTo>
                <a:lnTo>
                  <a:pt x="7068248" y="1681365"/>
                </a:lnTo>
                <a:lnTo>
                  <a:pt x="7068248" y="1668665"/>
                </a:lnTo>
                <a:close/>
              </a:path>
              <a:path w="7838440" h="1681479">
                <a:moveTo>
                  <a:pt x="7075779" y="838441"/>
                </a:moveTo>
                <a:lnTo>
                  <a:pt x="7024979" y="838441"/>
                </a:lnTo>
                <a:lnTo>
                  <a:pt x="7024979" y="851141"/>
                </a:lnTo>
                <a:lnTo>
                  <a:pt x="7075779" y="851141"/>
                </a:lnTo>
                <a:lnTo>
                  <a:pt x="7075779" y="838441"/>
                </a:lnTo>
                <a:close/>
              </a:path>
              <a:path w="7838440" h="1681479">
                <a:moveTo>
                  <a:pt x="7157148" y="1668665"/>
                </a:moveTo>
                <a:lnTo>
                  <a:pt x="7106348" y="1668665"/>
                </a:lnTo>
                <a:lnTo>
                  <a:pt x="7106348" y="1681365"/>
                </a:lnTo>
                <a:lnTo>
                  <a:pt x="7157148" y="1681365"/>
                </a:lnTo>
                <a:lnTo>
                  <a:pt x="7157148" y="1668665"/>
                </a:lnTo>
                <a:close/>
              </a:path>
              <a:path w="7838440" h="1681479">
                <a:moveTo>
                  <a:pt x="7164679" y="838441"/>
                </a:moveTo>
                <a:lnTo>
                  <a:pt x="7113879" y="838441"/>
                </a:lnTo>
                <a:lnTo>
                  <a:pt x="7113879" y="851141"/>
                </a:lnTo>
                <a:lnTo>
                  <a:pt x="7164679" y="851141"/>
                </a:lnTo>
                <a:lnTo>
                  <a:pt x="7164679" y="838441"/>
                </a:lnTo>
                <a:close/>
              </a:path>
              <a:path w="7838440" h="1681479">
                <a:moveTo>
                  <a:pt x="7246048" y="1668665"/>
                </a:moveTo>
                <a:lnTo>
                  <a:pt x="7195248" y="1668665"/>
                </a:lnTo>
                <a:lnTo>
                  <a:pt x="7195248" y="1681365"/>
                </a:lnTo>
                <a:lnTo>
                  <a:pt x="7246048" y="1681365"/>
                </a:lnTo>
                <a:lnTo>
                  <a:pt x="7246048" y="1668665"/>
                </a:lnTo>
                <a:close/>
              </a:path>
              <a:path w="7838440" h="1681479">
                <a:moveTo>
                  <a:pt x="7253579" y="838441"/>
                </a:moveTo>
                <a:lnTo>
                  <a:pt x="7202779" y="838441"/>
                </a:lnTo>
                <a:lnTo>
                  <a:pt x="7202779" y="851141"/>
                </a:lnTo>
                <a:lnTo>
                  <a:pt x="7253579" y="851141"/>
                </a:lnTo>
                <a:lnTo>
                  <a:pt x="7253579" y="838441"/>
                </a:lnTo>
                <a:close/>
              </a:path>
              <a:path w="7838440" h="1681479">
                <a:moveTo>
                  <a:pt x="7334948" y="1668665"/>
                </a:moveTo>
                <a:lnTo>
                  <a:pt x="7284148" y="1668665"/>
                </a:lnTo>
                <a:lnTo>
                  <a:pt x="7284148" y="1681365"/>
                </a:lnTo>
                <a:lnTo>
                  <a:pt x="7334948" y="1681365"/>
                </a:lnTo>
                <a:lnTo>
                  <a:pt x="7334948" y="1668665"/>
                </a:lnTo>
                <a:close/>
              </a:path>
              <a:path w="7838440" h="1681479">
                <a:moveTo>
                  <a:pt x="7342479" y="838441"/>
                </a:moveTo>
                <a:lnTo>
                  <a:pt x="7291679" y="838441"/>
                </a:lnTo>
                <a:lnTo>
                  <a:pt x="7291679" y="851141"/>
                </a:lnTo>
                <a:lnTo>
                  <a:pt x="7342479" y="851141"/>
                </a:lnTo>
                <a:lnTo>
                  <a:pt x="7342479" y="838441"/>
                </a:lnTo>
                <a:close/>
              </a:path>
              <a:path w="7838440" h="1681479">
                <a:moveTo>
                  <a:pt x="7423848" y="1668665"/>
                </a:moveTo>
                <a:lnTo>
                  <a:pt x="7373048" y="1668665"/>
                </a:lnTo>
                <a:lnTo>
                  <a:pt x="7373048" y="1681365"/>
                </a:lnTo>
                <a:lnTo>
                  <a:pt x="7423848" y="1681365"/>
                </a:lnTo>
                <a:lnTo>
                  <a:pt x="7423848" y="1668665"/>
                </a:lnTo>
                <a:close/>
              </a:path>
              <a:path w="7838440" h="1681479">
                <a:moveTo>
                  <a:pt x="7431379" y="838441"/>
                </a:moveTo>
                <a:lnTo>
                  <a:pt x="7380579" y="838441"/>
                </a:lnTo>
                <a:lnTo>
                  <a:pt x="7380579" y="851141"/>
                </a:lnTo>
                <a:lnTo>
                  <a:pt x="7431379" y="851141"/>
                </a:lnTo>
                <a:lnTo>
                  <a:pt x="7431379" y="838441"/>
                </a:lnTo>
                <a:close/>
              </a:path>
              <a:path w="7838440" h="1681479">
                <a:moveTo>
                  <a:pt x="7512748" y="1668665"/>
                </a:moveTo>
                <a:lnTo>
                  <a:pt x="7461948" y="1668665"/>
                </a:lnTo>
                <a:lnTo>
                  <a:pt x="7461948" y="1681365"/>
                </a:lnTo>
                <a:lnTo>
                  <a:pt x="7512748" y="1681365"/>
                </a:lnTo>
                <a:lnTo>
                  <a:pt x="7512748" y="1668665"/>
                </a:lnTo>
                <a:close/>
              </a:path>
              <a:path w="7838440" h="1681479">
                <a:moveTo>
                  <a:pt x="7520279" y="838441"/>
                </a:moveTo>
                <a:lnTo>
                  <a:pt x="7469479" y="838441"/>
                </a:lnTo>
                <a:lnTo>
                  <a:pt x="7469479" y="851141"/>
                </a:lnTo>
                <a:lnTo>
                  <a:pt x="7520279" y="851141"/>
                </a:lnTo>
                <a:lnTo>
                  <a:pt x="7520279" y="838441"/>
                </a:lnTo>
                <a:close/>
              </a:path>
              <a:path w="7838440" h="1681479">
                <a:moveTo>
                  <a:pt x="7601648" y="1668665"/>
                </a:moveTo>
                <a:lnTo>
                  <a:pt x="7550848" y="1668665"/>
                </a:lnTo>
                <a:lnTo>
                  <a:pt x="7550848" y="1681365"/>
                </a:lnTo>
                <a:lnTo>
                  <a:pt x="7601648" y="1681365"/>
                </a:lnTo>
                <a:lnTo>
                  <a:pt x="7601648" y="1668665"/>
                </a:lnTo>
                <a:close/>
              </a:path>
              <a:path w="7838440" h="1681479">
                <a:moveTo>
                  <a:pt x="7609179" y="838441"/>
                </a:moveTo>
                <a:lnTo>
                  <a:pt x="7558379" y="838441"/>
                </a:lnTo>
                <a:lnTo>
                  <a:pt x="7558379" y="851141"/>
                </a:lnTo>
                <a:lnTo>
                  <a:pt x="7609179" y="851141"/>
                </a:lnTo>
                <a:lnTo>
                  <a:pt x="7609179" y="838441"/>
                </a:lnTo>
                <a:close/>
              </a:path>
              <a:path w="7838440" h="1681479">
                <a:moveTo>
                  <a:pt x="7690548" y="1668665"/>
                </a:moveTo>
                <a:lnTo>
                  <a:pt x="7639748" y="1668665"/>
                </a:lnTo>
                <a:lnTo>
                  <a:pt x="7639748" y="1681365"/>
                </a:lnTo>
                <a:lnTo>
                  <a:pt x="7690548" y="1681365"/>
                </a:lnTo>
                <a:lnTo>
                  <a:pt x="7690548" y="1668665"/>
                </a:lnTo>
                <a:close/>
              </a:path>
              <a:path w="7838440" h="1681479">
                <a:moveTo>
                  <a:pt x="7698079" y="838441"/>
                </a:moveTo>
                <a:lnTo>
                  <a:pt x="7647279" y="838441"/>
                </a:lnTo>
                <a:lnTo>
                  <a:pt x="7647279" y="851141"/>
                </a:lnTo>
                <a:lnTo>
                  <a:pt x="7698079" y="851141"/>
                </a:lnTo>
                <a:lnTo>
                  <a:pt x="7698079" y="838441"/>
                </a:lnTo>
                <a:close/>
              </a:path>
              <a:path w="7838440" h="1681479">
                <a:moveTo>
                  <a:pt x="7779448" y="1668665"/>
                </a:moveTo>
                <a:lnTo>
                  <a:pt x="7728648" y="1668665"/>
                </a:lnTo>
                <a:lnTo>
                  <a:pt x="7728648" y="1681365"/>
                </a:lnTo>
                <a:lnTo>
                  <a:pt x="7779448" y="1681365"/>
                </a:lnTo>
                <a:lnTo>
                  <a:pt x="7779448" y="1668665"/>
                </a:lnTo>
                <a:close/>
              </a:path>
              <a:path w="7838440" h="1681479">
                <a:moveTo>
                  <a:pt x="7786979" y="838441"/>
                </a:moveTo>
                <a:lnTo>
                  <a:pt x="7736179" y="838441"/>
                </a:lnTo>
                <a:lnTo>
                  <a:pt x="7736179" y="851141"/>
                </a:lnTo>
                <a:lnTo>
                  <a:pt x="7786979" y="851141"/>
                </a:lnTo>
                <a:lnTo>
                  <a:pt x="7786979" y="838441"/>
                </a:lnTo>
                <a:close/>
              </a:path>
              <a:path w="7838440" h="1681479">
                <a:moveTo>
                  <a:pt x="7838008" y="1638325"/>
                </a:moveTo>
                <a:lnTo>
                  <a:pt x="7825308" y="1638325"/>
                </a:lnTo>
                <a:lnTo>
                  <a:pt x="7825308" y="1668665"/>
                </a:lnTo>
                <a:lnTo>
                  <a:pt x="7817548" y="1668665"/>
                </a:lnTo>
                <a:lnTo>
                  <a:pt x="7817548" y="1681365"/>
                </a:lnTo>
                <a:lnTo>
                  <a:pt x="7838008" y="1681365"/>
                </a:lnTo>
                <a:lnTo>
                  <a:pt x="7838008" y="1675015"/>
                </a:lnTo>
                <a:lnTo>
                  <a:pt x="7838008" y="1668665"/>
                </a:lnTo>
                <a:lnTo>
                  <a:pt x="7838008" y="1638325"/>
                </a:lnTo>
                <a:close/>
              </a:path>
              <a:path w="7838440" h="1681479">
                <a:moveTo>
                  <a:pt x="7838008" y="1549425"/>
                </a:moveTo>
                <a:lnTo>
                  <a:pt x="7825308" y="1549425"/>
                </a:lnTo>
                <a:lnTo>
                  <a:pt x="7825308" y="1600225"/>
                </a:lnTo>
                <a:lnTo>
                  <a:pt x="7838008" y="1600225"/>
                </a:lnTo>
                <a:lnTo>
                  <a:pt x="7838008" y="1549425"/>
                </a:lnTo>
                <a:close/>
              </a:path>
              <a:path w="7838440" h="1681479">
                <a:moveTo>
                  <a:pt x="7838008" y="1460525"/>
                </a:moveTo>
                <a:lnTo>
                  <a:pt x="7825308" y="1460525"/>
                </a:lnTo>
                <a:lnTo>
                  <a:pt x="7825308" y="1511325"/>
                </a:lnTo>
                <a:lnTo>
                  <a:pt x="7838008" y="1511325"/>
                </a:lnTo>
                <a:lnTo>
                  <a:pt x="7838008" y="1460525"/>
                </a:lnTo>
                <a:close/>
              </a:path>
              <a:path w="7838440" h="1681479">
                <a:moveTo>
                  <a:pt x="7838008" y="1371625"/>
                </a:moveTo>
                <a:lnTo>
                  <a:pt x="7825308" y="1371625"/>
                </a:lnTo>
                <a:lnTo>
                  <a:pt x="7825308" y="1422425"/>
                </a:lnTo>
                <a:lnTo>
                  <a:pt x="7838008" y="1422425"/>
                </a:lnTo>
                <a:lnTo>
                  <a:pt x="7838008" y="1371625"/>
                </a:lnTo>
                <a:close/>
              </a:path>
              <a:path w="7838440" h="1681479">
                <a:moveTo>
                  <a:pt x="7838008" y="1282725"/>
                </a:moveTo>
                <a:lnTo>
                  <a:pt x="7825308" y="1282725"/>
                </a:lnTo>
                <a:lnTo>
                  <a:pt x="7825308" y="1333525"/>
                </a:lnTo>
                <a:lnTo>
                  <a:pt x="7838008" y="1333525"/>
                </a:lnTo>
                <a:lnTo>
                  <a:pt x="7838008" y="1282725"/>
                </a:lnTo>
                <a:close/>
              </a:path>
              <a:path w="7838440" h="1681479">
                <a:moveTo>
                  <a:pt x="7838008" y="1193825"/>
                </a:moveTo>
                <a:lnTo>
                  <a:pt x="7825308" y="1193825"/>
                </a:lnTo>
                <a:lnTo>
                  <a:pt x="7825308" y="1244625"/>
                </a:lnTo>
                <a:lnTo>
                  <a:pt x="7838008" y="1244625"/>
                </a:lnTo>
                <a:lnTo>
                  <a:pt x="7838008" y="1193825"/>
                </a:lnTo>
                <a:close/>
              </a:path>
              <a:path w="7838440" h="1681479">
                <a:moveTo>
                  <a:pt x="7838008" y="1104925"/>
                </a:moveTo>
                <a:lnTo>
                  <a:pt x="7825308" y="1104925"/>
                </a:lnTo>
                <a:lnTo>
                  <a:pt x="7825308" y="1155725"/>
                </a:lnTo>
                <a:lnTo>
                  <a:pt x="7838008" y="1155725"/>
                </a:lnTo>
                <a:lnTo>
                  <a:pt x="7838008" y="1104925"/>
                </a:lnTo>
                <a:close/>
              </a:path>
              <a:path w="7838440" h="1681479">
                <a:moveTo>
                  <a:pt x="7838008" y="1016025"/>
                </a:moveTo>
                <a:lnTo>
                  <a:pt x="7825308" y="1016025"/>
                </a:lnTo>
                <a:lnTo>
                  <a:pt x="7825308" y="1066825"/>
                </a:lnTo>
                <a:lnTo>
                  <a:pt x="7838008" y="1066825"/>
                </a:lnTo>
                <a:lnTo>
                  <a:pt x="7838008" y="1016025"/>
                </a:lnTo>
                <a:close/>
              </a:path>
              <a:path w="7838440" h="1681479">
                <a:moveTo>
                  <a:pt x="7838008" y="927125"/>
                </a:moveTo>
                <a:lnTo>
                  <a:pt x="7825308" y="927125"/>
                </a:lnTo>
                <a:lnTo>
                  <a:pt x="7825308" y="977925"/>
                </a:lnTo>
                <a:lnTo>
                  <a:pt x="7838008" y="977925"/>
                </a:lnTo>
                <a:lnTo>
                  <a:pt x="7838008" y="927125"/>
                </a:lnTo>
                <a:close/>
              </a:path>
              <a:path w="7838440" h="1681479">
                <a:moveTo>
                  <a:pt x="7838008" y="838441"/>
                </a:moveTo>
                <a:lnTo>
                  <a:pt x="7825079" y="838441"/>
                </a:lnTo>
                <a:lnTo>
                  <a:pt x="7825079" y="851141"/>
                </a:lnTo>
                <a:lnTo>
                  <a:pt x="7825308" y="851141"/>
                </a:lnTo>
                <a:lnTo>
                  <a:pt x="7825308" y="889025"/>
                </a:lnTo>
                <a:lnTo>
                  <a:pt x="7838008" y="889025"/>
                </a:lnTo>
                <a:lnTo>
                  <a:pt x="7838008" y="851141"/>
                </a:lnTo>
                <a:lnTo>
                  <a:pt x="7838008" y="844791"/>
                </a:lnTo>
                <a:lnTo>
                  <a:pt x="7838008" y="838441"/>
                </a:lnTo>
                <a:close/>
              </a:path>
            </a:pathLst>
          </a:custGeom>
          <a:solidFill>
            <a:srgbClr val="8FA7C4"/>
          </a:solidFill>
          <a:ln>
            <a:solidFill>
              <a:schemeClr val="bg1"/>
            </a:solidFill>
          </a:ln>
        </p:spPr>
        <p:txBody>
          <a:bodyPr wrap="square" lIns="0" tIns="0" rIns="0" bIns="0" rtlCol="0"/>
          <a:lstStyle/>
          <a:p>
            <a:endParaRPr/>
          </a:p>
        </p:txBody>
      </p:sp>
      <p:sp>
        <p:nvSpPr>
          <p:cNvPr id="31" name="object 31"/>
          <p:cNvSpPr txBox="1"/>
          <p:nvPr/>
        </p:nvSpPr>
        <p:spPr>
          <a:xfrm>
            <a:off x="529205" y="1943100"/>
            <a:ext cx="1358900" cy="617220"/>
          </a:xfrm>
          <a:prstGeom prst="rect">
            <a:avLst/>
          </a:prstGeom>
          <a:ln>
            <a:solidFill>
              <a:schemeClr val="bg1"/>
            </a:solidFill>
          </a:ln>
        </p:spPr>
        <p:txBody>
          <a:bodyPr vert="horz" wrap="square" lIns="0" tIns="13970" rIns="0" bIns="0" rtlCol="0">
            <a:spAutoFit/>
          </a:bodyPr>
          <a:lstStyle/>
          <a:p>
            <a:pPr marL="12700" marR="5080" algn="ctr">
              <a:lnSpc>
                <a:spcPct val="99400"/>
              </a:lnSpc>
              <a:spcBef>
                <a:spcPts val="110"/>
              </a:spcBef>
            </a:pPr>
            <a:r>
              <a:rPr sz="1300" spc="-5" dirty="0">
                <a:solidFill>
                  <a:srgbClr val="FFFFFF"/>
                </a:solidFill>
                <a:latin typeface="Arial"/>
                <a:cs typeface="Arial"/>
              </a:rPr>
              <a:t>Cannot </a:t>
            </a:r>
            <a:r>
              <a:rPr sz="1300" dirty="0">
                <a:solidFill>
                  <a:srgbClr val="FFFFFF"/>
                </a:solidFill>
                <a:latin typeface="Arial"/>
                <a:cs typeface="Arial"/>
              </a:rPr>
              <a:t>attach </a:t>
            </a:r>
            <a:r>
              <a:rPr sz="1300" spc="5" dirty="0">
                <a:solidFill>
                  <a:srgbClr val="FFFFFF"/>
                </a:solidFill>
                <a:latin typeface="Arial"/>
                <a:cs typeface="Arial"/>
              </a:rPr>
              <a:t> </a:t>
            </a:r>
            <a:r>
              <a:rPr sz="1300" spc="-5" dirty="0">
                <a:solidFill>
                  <a:srgbClr val="FFFFFF"/>
                </a:solidFill>
                <a:latin typeface="Arial"/>
                <a:cs typeface="Arial"/>
              </a:rPr>
              <a:t>volume</a:t>
            </a:r>
            <a:r>
              <a:rPr sz="1300" spc="-25" dirty="0">
                <a:solidFill>
                  <a:srgbClr val="FFFFFF"/>
                </a:solidFill>
                <a:latin typeface="Arial"/>
                <a:cs typeface="Arial"/>
              </a:rPr>
              <a:t> </a:t>
            </a:r>
            <a:r>
              <a:rPr sz="1300" dirty="0">
                <a:solidFill>
                  <a:srgbClr val="FFFFFF"/>
                </a:solidFill>
                <a:latin typeface="Arial"/>
                <a:cs typeface="Arial"/>
              </a:rPr>
              <a:t>to</a:t>
            </a:r>
            <a:r>
              <a:rPr sz="1300" spc="-25" dirty="0">
                <a:solidFill>
                  <a:srgbClr val="FFFFFF"/>
                </a:solidFill>
                <a:latin typeface="Arial"/>
                <a:cs typeface="Arial"/>
              </a:rPr>
              <a:t> </a:t>
            </a:r>
            <a:r>
              <a:rPr sz="1300" spc="-5" dirty="0">
                <a:solidFill>
                  <a:srgbClr val="FFFFFF"/>
                </a:solidFill>
                <a:latin typeface="Arial"/>
                <a:cs typeface="Arial"/>
              </a:rPr>
              <a:t>multiple </a:t>
            </a:r>
            <a:r>
              <a:rPr sz="1300" spc="-345" dirty="0">
                <a:solidFill>
                  <a:srgbClr val="FFFFFF"/>
                </a:solidFill>
                <a:latin typeface="Arial"/>
                <a:cs typeface="Arial"/>
              </a:rPr>
              <a:t> </a:t>
            </a:r>
            <a:r>
              <a:rPr sz="1300" spc="-5" dirty="0">
                <a:solidFill>
                  <a:srgbClr val="FFFFFF"/>
                </a:solidFill>
                <a:latin typeface="Arial"/>
                <a:cs typeface="Arial"/>
              </a:rPr>
              <a:t>instances</a:t>
            </a:r>
            <a:endParaRPr sz="1300">
              <a:latin typeface="Arial"/>
              <a:cs typeface="Arial"/>
            </a:endParaRPr>
          </a:p>
        </p:txBody>
      </p:sp>
      <p:grpSp>
        <p:nvGrpSpPr>
          <p:cNvPr id="32" name="object 32"/>
          <p:cNvGrpSpPr/>
          <p:nvPr/>
        </p:nvGrpSpPr>
        <p:grpSpPr>
          <a:xfrm>
            <a:off x="343806" y="1817435"/>
            <a:ext cx="8698230" cy="3164205"/>
            <a:chOff x="343806" y="1817435"/>
            <a:chExt cx="8698230" cy="3164205"/>
          </a:xfrm>
        </p:grpSpPr>
        <p:pic>
          <p:nvPicPr>
            <p:cNvPr id="33" name="object 33"/>
            <p:cNvPicPr/>
            <p:nvPr/>
          </p:nvPicPr>
          <p:blipFill>
            <a:blip r:embed="rId3" cstate="print"/>
            <a:stretch>
              <a:fillRect/>
            </a:stretch>
          </p:blipFill>
          <p:spPr>
            <a:xfrm>
              <a:off x="8571544" y="2564268"/>
              <a:ext cx="469900" cy="469900"/>
            </a:xfrm>
            <a:prstGeom prst="rect">
              <a:avLst/>
            </a:prstGeom>
            <a:ln>
              <a:solidFill>
                <a:schemeClr val="bg1"/>
              </a:solidFill>
            </a:ln>
          </p:spPr>
        </p:pic>
        <p:sp>
          <p:nvSpPr>
            <p:cNvPr id="34" name="object 34"/>
            <p:cNvSpPr/>
            <p:nvPr/>
          </p:nvSpPr>
          <p:spPr>
            <a:xfrm>
              <a:off x="343801" y="1817445"/>
              <a:ext cx="8412480" cy="3164205"/>
            </a:xfrm>
            <a:custGeom>
              <a:avLst/>
              <a:gdLst/>
              <a:ahLst/>
              <a:cxnLst/>
              <a:rect l="l" t="t" r="r" b="b"/>
              <a:pathLst>
                <a:path w="8412480" h="3164204">
                  <a:moveTo>
                    <a:pt x="12700" y="696861"/>
                  </a:moveTo>
                  <a:lnTo>
                    <a:pt x="0" y="696861"/>
                  </a:lnTo>
                  <a:lnTo>
                    <a:pt x="0" y="747661"/>
                  </a:lnTo>
                  <a:lnTo>
                    <a:pt x="12700" y="747661"/>
                  </a:lnTo>
                  <a:lnTo>
                    <a:pt x="12700" y="696861"/>
                  </a:lnTo>
                  <a:close/>
                </a:path>
                <a:path w="8412480" h="3164204">
                  <a:moveTo>
                    <a:pt x="12700" y="607961"/>
                  </a:moveTo>
                  <a:lnTo>
                    <a:pt x="0" y="607961"/>
                  </a:lnTo>
                  <a:lnTo>
                    <a:pt x="0" y="658761"/>
                  </a:lnTo>
                  <a:lnTo>
                    <a:pt x="12700" y="658761"/>
                  </a:lnTo>
                  <a:lnTo>
                    <a:pt x="12700" y="607961"/>
                  </a:lnTo>
                  <a:close/>
                </a:path>
                <a:path w="8412480" h="3164204">
                  <a:moveTo>
                    <a:pt x="12700" y="519061"/>
                  </a:moveTo>
                  <a:lnTo>
                    <a:pt x="0" y="519061"/>
                  </a:lnTo>
                  <a:lnTo>
                    <a:pt x="0" y="569861"/>
                  </a:lnTo>
                  <a:lnTo>
                    <a:pt x="12700" y="569861"/>
                  </a:lnTo>
                  <a:lnTo>
                    <a:pt x="12700" y="519061"/>
                  </a:lnTo>
                  <a:close/>
                </a:path>
                <a:path w="8412480" h="3164204">
                  <a:moveTo>
                    <a:pt x="12700" y="430161"/>
                  </a:moveTo>
                  <a:lnTo>
                    <a:pt x="0" y="430161"/>
                  </a:lnTo>
                  <a:lnTo>
                    <a:pt x="0" y="480961"/>
                  </a:lnTo>
                  <a:lnTo>
                    <a:pt x="12700" y="480961"/>
                  </a:lnTo>
                  <a:lnTo>
                    <a:pt x="12700" y="430161"/>
                  </a:lnTo>
                  <a:close/>
                </a:path>
                <a:path w="8412480" h="3164204">
                  <a:moveTo>
                    <a:pt x="12700" y="341261"/>
                  </a:moveTo>
                  <a:lnTo>
                    <a:pt x="0" y="341261"/>
                  </a:lnTo>
                  <a:lnTo>
                    <a:pt x="0" y="392061"/>
                  </a:lnTo>
                  <a:lnTo>
                    <a:pt x="12700" y="392061"/>
                  </a:lnTo>
                  <a:lnTo>
                    <a:pt x="12700" y="341261"/>
                  </a:lnTo>
                  <a:close/>
                </a:path>
                <a:path w="8412480" h="3164204">
                  <a:moveTo>
                    <a:pt x="12700" y="252361"/>
                  </a:moveTo>
                  <a:lnTo>
                    <a:pt x="0" y="252361"/>
                  </a:lnTo>
                  <a:lnTo>
                    <a:pt x="0" y="303161"/>
                  </a:lnTo>
                  <a:lnTo>
                    <a:pt x="12700" y="303161"/>
                  </a:lnTo>
                  <a:lnTo>
                    <a:pt x="12700" y="252361"/>
                  </a:lnTo>
                  <a:close/>
                </a:path>
                <a:path w="8412480" h="3164204">
                  <a:moveTo>
                    <a:pt x="12700" y="163461"/>
                  </a:moveTo>
                  <a:lnTo>
                    <a:pt x="0" y="163461"/>
                  </a:lnTo>
                  <a:lnTo>
                    <a:pt x="0" y="214261"/>
                  </a:lnTo>
                  <a:lnTo>
                    <a:pt x="12700" y="214261"/>
                  </a:lnTo>
                  <a:lnTo>
                    <a:pt x="12700" y="163461"/>
                  </a:lnTo>
                  <a:close/>
                </a:path>
                <a:path w="8412480" h="3164204">
                  <a:moveTo>
                    <a:pt x="12700" y="74561"/>
                  </a:moveTo>
                  <a:lnTo>
                    <a:pt x="0" y="74561"/>
                  </a:lnTo>
                  <a:lnTo>
                    <a:pt x="0" y="125361"/>
                  </a:lnTo>
                  <a:lnTo>
                    <a:pt x="12700" y="125361"/>
                  </a:lnTo>
                  <a:lnTo>
                    <a:pt x="12700" y="74561"/>
                  </a:lnTo>
                  <a:close/>
                </a:path>
                <a:path w="8412480" h="3164204">
                  <a:moveTo>
                    <a:pt x="19494" y="830211"/>
                  </a:moveTo>
                  <a:lnTo>
                    <a:pt x="12700" y="830211"/>
                  </a:lnTo>
                  <a:lnTo>
                    <a:pt x="12700" y="785761"/>
                  </a:lnTo>
                  <a:lnTo>
                    <a:pt x="0" y="785761"/>
                  </a:lnTo>
                  <a:lnTo>
                    <a:pt x="0" y="836561"/>
                  </a:lnTo>
                  <a:lnTo>
                    <a:pt x="6350" y="836561"/>
                  </a:lnTo>
                  <a:lnTo>
                    <a:pt x="6350" y="842911"/>
                  </a:lnTo>
                  <a:lnTo>
                    <a:pt x="19494" y="842911"/>
                  </a:lnTo>
                  <a:lnTo>
                    <a:pt x="19494" y="836561"/>
                  </a:lnTo>
                  <a:lnTo>
                    <a:pt x="19494" y="830211"/>
                  </a:lnTo>
                  <a:close/>
                </a:path>
                <a:path w="8412480" h="3164204">
                  <a:moveTo>
                    <a:pt x="27025" y="0"/>
                  </a:moveTo>
                  <a:lnTo>
                    <a:pt x="0" y="0"/>
                  </a:lnTo>
                  <a:lnTo>
                    <a:pt x="0" y="36461"/>
                  </a:lnTo>
                  <a:lnTo>
                    <a:pt x="12700" y="36461"/>
                  </a:lnTo>
                  <a:lnTo>
                    <a:pt x="12700" y="12700"/>
                  </a:lnTo>
                  <a:lnTo>
                    <a:pt x="27025" y="12700"/>
                  </a:lnTo>
                  <a:lnTo>
                    <a:pt x="27025" y="6350"/>
                  </a:lnTo>
                  <a:lnTo>
                    <a:pt x="27025" y="0"/>
                  </a:lnTo>
                  <a:close/>
                </a:path>
                <a:path w="8412480" h="3164204">
                  <a:moveTo>
                    <a:pt x="108394" y="830211"/>
                  </a:moveTo>
                  <a:lnTo>
                    <a:pt x="57594" y="830211"/>
                  </a:lnTo>
                  <a:lnTo>
                    <a:pt x="57594" y="842911"/>
                  </a:lnTo>
                  <a:lnTo>
                    <a:pt x="108394" y="842911"/>
                  </a:lnTo>
                  <a:lnTo>
                    <a:pt x="108394" y="830211"/>
                  </a:lnTo>
                  <a:close/>
                </a:path>
                <a:path w="8412480" h="3164204">
                  <a:moveTo>
                    <a:pt x="115925" y="0"/>
                  </a:moveTo>
                  <a:lnTo>
                    <a:pt x="65125" y="0"/>
                  </a:lnTo>
                  <a:lnTo>
                    <a:pt x="65125" y="12700"/>
                  </a:lnTo>
                  <a:lnTo>
                    <a:pt x="115925" y="12700"/>
                  </a:lnTo>
                  <a:lnTo>
                    <a:pt x="115925" y="0"/>
                  </a:lnTo>
                  <a:close/>
                </a:path>
                <a:path w="8412480" h="3164204">
                  <a:moveTo>
                    <a:pt x="197294" y="830211"/>
                  </a:moveTo>
                  <a:lnTo>
                    <a:pt x="146494" y="830211"/>
                  </a:lnTo>
                  <a:lnTo>
                    <a:pt x="146494" y="842911"/>
                  </a:lnTo>
                  <a:lnTo>
                    <a:pt x="197294" y="842911"/>
                  </a:lnTo>
                  <a:lnTo>
                    <a:pt x="197294" y="830211"/>
                  </a:lnTo>
                  <a:close/>
                </a:path>
                <a:path w="8412480" h="3164204">
                  <a:moveTo>
                    <a:pt x="204825" y="0"/>
                  </a:moveTo>
                  <a:lnTo>
                    <a:pt x="154025" y="0"/>
                  </a:lnTo>
                  <a:lnTo>
                    <a:pt x="154025" y="12700"/>
                  </a:lnTo>
                  <a:lnTo>
                    <a:pt x="204825" y="12700"/>
                  </a:lnTo>
                  <a:lnTo>
                    <a:pt x="204825" y="0"/>
                  </a:lnTo>
                  <a:close/>
                </a:path>
                <a:path w="8412480" h="3164204">
                  <a:moveTo>
                    <a:pt x="286194" y="830211"/>
                  </a:moveTo>
                  <a:lnTo>
                    <a:pt x="235394" y="830211"/>
                  </a:lnTo>
                  <a:lnTo>
                    <a:pt x="235394" y="842911"/>
                  </a:lnTo>
                  <a:lnTo>
                    <a:pt x="286194" y="842911"/>
                  </a:lnTo>
                  <a:lnTo>
                    <a:pt x="286194" y="830211"/>
                  </a:lnTo>
                  <a:close/>
                </a:path>
                <a:path w="8412480" h="3164204">
                  <a:moveTo>
                    <a:pt x="293725" y="0"/>
                  </a:moveTo>
                  <a:lnTo>
                    <a:pt x="242925" y="0"/>
                  </a:lnTo>
                  <a:lnTo>
                    <a:pt x="242925" y="12700"/>
                  </a:lnTo>
                  <a:lnTo>
                    <a:pt x="293725" y="12700"/>
                  </a:lnTo>
                  <a:lnTo>
                    <a:pt x="293725" y="0"/>
                  </a:lnTo>
                  <a:close/>
                </a:path>
                <a:path w="8412480" h="3164204">
                  <a:moveTo>
                    <a:pt x="375094" y="830211"/>
                  </a:moveTo>
                  <a:lnTo>
                    <a:pt x="324294" y="830211"/>
                  </a:lnTo>
                  <a:lnTo>
                    <a:pt x="324294" y="842911"/>
                  </a:lnTo>
                  <a:lnTo>
                    <a:pt x="375094" y="842911"/>
                  </a:lnTo>
                  <a:lnTo>
                    <a:pt x="375094" y="830211"/>
                  </a:lnTo>
                  <a:close/>
                </a:path>
                <a:path w="8412480" h="3164204">
                  <a:moveTo>
                    <a:pt x="382625" y="0"/>
                  </a:moveTo>
                  <a:lnTo>
                    <a:pt x="331825" y="0"/>
                  </a:lnTo>
                  <a:lnTo>
                    <a:pt x="331825" y="12700"/>
                  </a:lnTo>
                  <a:lnTo>
                    <a:pt x="382625" y="12700"/>
                  </a:lnTo>
                  <a:lnTo>
                    <a:pt x="382625" y="0"/>
                  </a:lnTo>
                  <a:close/>
                </a:path>
                <a:path w="8412480" h="3164204">
                  <a:moveTo>
                    <a:pt x="463994" y="830211"/>
                  </a:moveTo>
                  <a:lnTo>
                    <a:pt x="413194" y="830211"/>
                  </a:lnTo>
                  <a:lnTo>
                    <a:pt x="413194" y="842911"/>
                  </a:lnTo>
                  <a:lnTo>
                    <a:pt x="463994" y="842911"/>
                  </a:lnTo>
                  <a:lnTo>
                    <a:pt x="463994" y="830211"/>
                  </a:lnTo>
                  <a:close/>
                </a:path>
                <a:path w="8412480" h="3164204">
                  <a:moveTo>
                    <a:pt x="471525" y="0"/>
                  </a:moveTo>
                  <a:lnTo>
                    <a:pt x="420725" y="0"/>
                  </a:lnTo>
                  <a:lnTo>
                    <a:pt x="420725" y="12700"/>
                  </a:lnTo>
                  <a:lnTo>
                    <a:pt x="471525" y="12700"/>
                  </a:lnTo>
                  <a:lnTo>
                    <a:pt x="471525" y="0"/>
                  </a:lnTo>
                  <a:close/>
                </a:path>
                <a:path w="8412480" h="3164204">
                  <a:moveTo>
                    <a:pt x="552894" y="830211"/>
                  </a:moveTo>
                  <a:lnTo>
                    <a:pt x="502094" y="830211"/>
                  </a:lnTo>
                  <a:lnTo>
                    <a:pt x="502094" y="842911"/>
                  </a:lnTo>
                  <a:lnTo>
                    <a:pt x="552894" y="842911"/>
                  </a:lnTo>
                  <a:lnTo>
                    <a:pt x="552894" y="830211"/>
                  </a:lnTo>
                  <a:close/>
                </a:path>
                <a:path w="8412480" h="3164204">
                  <a:moveTo>
                    <a:pt x="560425" y="0"/>
                  </a:moveTo>
                  <a:lnTo>
                    <a:pt x="509625" y="0"/>
                  </a:lnTo>
                  <a:lnTo>
                    <a:pt x="509625" y="12700"/>
                  </a:lnTo>
                  <a:lnTo>
                    <a:pt x="560425" y="12700"/>
                  </a:lnTo>
                  <a:lnTo>
                    <a:pt x="560425" y="0"/>
                  </a:lnTo>
                  <a:close/>
                </a:path>
                <a:path w="8412480" h="3164204">
                  <a:moveTo>
                    <a:pt x="641794" y="830211"/>
                  </a:moveTo>
                  <a:lnTo>
                    <a:pt x="590994" y="830211"/>
                  </a:lnTo>
                  <a:lnTo>
                    <a:pt x="590994" y="842911"/>
                  </a:lnTo>
                  <a:lnTo>
                    <a:pt x="641794" y="842911"/>
                  </a:lnTo>
                  <a:lnTo>
                    <a:pt x="641794" y="830211"/>
                  </a:lnTo>
                  <a:close/>
                </a:path>
                <a:path w="8412480" h="3164204">
                  <a:moveTo>
                    <a:pt x="649325" y="0"/>
                  </a:moveTo>
                  <a:lnTo>
                    <a:pt x="598525" y="0"/>
                  </a:lnTo>
                  <a:lnTo>
                    <a:pt x="598525" y="12700"/>
                  </a:lnTo>
                  <a:lnTo>
                    <a:pt x="649325" y="12700"/>
                  </a:lnTo>
                  <a:lnTo>
                    <a:pt x="649325" y="0"/>
                  </a:lnTo>
                  <a:close/>
                </a:path>
                <a:path w="8412480" h="3164204">
                  <a:moveTo>
                    <a:pt x="730694" y="830211"/>
                  </a:moveTo>
                  <a:lnTo>
                    <a:pt x="679894" y="830211"/>
                  </a:lnTo>
                  <a:lnTo>
                    <a:pt x="679894" y="842911"/>
                  </a:lnTo>
                  <a:lnTo>
                    <a:pt x="730694" y="842911"/>
                  </a:lnTo>
                  <a:lnTo>
                    <a:pt x="730694" y="830211"/>
                  </a:lnTo>
                  <a:close/>
                </a:path>
                <a:path w="8412480" h="3164204">
                  <a:moveTo>
                    <a:pt x="738225" y="0"/>
                  </a:moveTo>
                  <a:lnTo>
                    <a:pt x="687425" y="0"/>
                  </a:lnTo>
                  <a:lnTo>
                    <a:pt x="687425" y="12700"/>
                  </a:lnTo>
                  <a:lnTo>
                    <a:pt x="738225" y="12700"/>
                  </a:lnTo>
                  <a:lnTo>
                    <a:pt x="738225" y="0"/>
                  </a:lnTo>
                  <a:close/>
                </a:path>
                <a:path w="8412480" h="3164204">
                  <a:moveTo>
                    <a:pt x="819594" y="830211"/>
                  </a:moveTo>
                  <a:lnTo>
                    <a:pt x="768794" y="830211"/>
                  </a:lnTo>
                  <a:lnTo>
                    <a:pt x="768794" y="842911"/>
                  </a:lnTo>
                  <a:lnTo>
                    <a:pt x="819594" y="842911"/>
                  </a:lnTo>
                  <a:lnTo>
                    <a:pt x="819594" y="830211"/>
                  </a:lnTo>
                  <a:close/>
                </a:path>
                <a:path w="8412480" h="3164204">
                  <a:moveTo>
                    <a:pt x="827125" y="0"/>
                  </a:moveTo>
                  <a:lnTo>
                    <a:pt x="776325" y="0"/>
                  </a:lnTo>
                  <a:lnTo>
                    <a:pt x="776325" y="12700"/>
                  </a:lnTo>
                  <a:lnTo>
                    <a:pt x="827125" y="12700"/>
                  </a:lnTo>
                  <a:lnTo>
                    <a:pt x="827125" y="0"/>
                  </a:lnTo>
                  <a:close/>
                </a:path>
                <a:path w="8412480" h="3164204">
                  <a:moveTo>
                    <a:pt x="916025" y="0"/>
                  </a:moveTo>
                  <a:lnTo>
                    <a:pt x="865225" y="0"/>
                  </a:lnTo>
                  <a:lnTo>
                    <a:pt x="865225" y="12700"/>
                  </a:lnTo>
                  <a:lnTo>
                    <a:pt x="916025" y="12700"/>
                  </a:lnTo>
                  <a:lnTo>
                    <a:pt x="916025" y="0"/>
                  </a:lnTo>
                  <a:close/>
                </a:path>
                <a:path w="8412480" h="3164204">
                  <a:moveTo>
                    <a:pt x="932014" y="853135"/>
                  </a:moveTo>
                  <a:lnTo>
                    <a:pt x="908494" y="841667"/>
                  </a:lnTo>
                  <a:lnTo>
                    <a:pt x="908494" y="830211"/>
                  </a:lnTo>
                  <a:lnTo>
                    <a:pt x="857694" y="830211"/>
                  </a:lnTo>
                  <a:lnTo>
                    <a:pt x="857694" y="842911"/>
                  </a:lnTo>
                  <a:lnTo>
                    <a:pt x="882091" y="842911"/>
                  </a:lnTo>
                  <a:lnTo>
                    <a:pt x="926452" y="864552"/>
                  </a:lnTo>
                  <a:lnTo>
                    <a:pt x="932014" y="853135"/>
                  </a:lnTo>
                  <a:close/>
                </a:path>
                <a:path w="8412480" h="3164204">
                  <a:moveTo>
                    <a:pt x="997394" y="830211"/>
                  </a:moveTo>
                  <a:lnTo>
                    <a:pt x="946594" y="830211"/>
                  </a:lnTo>
                  <a:lnTo>
                    <a:pt x="946594" y="842911"/>
                  </a:lnTo>
                  <a:lnTo>
                    <a:pt x="997394" y="842911"/>
                  </a:lnTo>
                  <a:lnTo>
                    <a:pt x="997394" y="830211"/>
                  </a:lnTo>
                  <a:close/>
                </a:path>
                <a:path w="8412480" h="3164204">
                  <a:moveTo>
                    <a:pt x="1004925" y="0"/>
                  </a:moveTo>
                  <a:lnTo>
                    <a:pt x="954125" y="0"/>
                  </a:lnTo>
                  <a:lnTo>
                    <a:pt x="954125" y="12700"/>
                  </a:lnTo>
                  <a:lnTo>
                    <a:pt x="1004925" y="12700"/>
                  </a:lnTo>
                  <a:lnTo>
                    <a:pt x="1004925" y="0"/>
                  </a:lnTo>
                  <a:close/>
                </a:path>
                <a:path w="8412480" h="3164204">
                  <a:moveTo>
                    <a:pt x="1011910" y="892124"/>
                  </a:moveTo>
                  <a:lnTo>
                    <a:pt x="966254" y="869848"/>
                  </a:lnTo>
                  <a:lnTo>
                    <a:pt x="960691" y="881253"/>
                  </a:lnTo>
                  <a:lnTo>
                    <a:pt x="1006348" y="903528"/>
                  </a:lnTo>
                  <a:lnTo>
                    <a:pt x="1011910" y="892124"/>
                  </a:lnTo>
                  <a:close/>
                </a:path>
                <a:path w="8412480" h="3164204">
                  <a:moveTo>
                    <a:pt x="1086294" y="830211"/>
                  </a:moveTo>
                  <a:lnTo>
                    <a:pt x="1035494" y="830211"/>
                  </a:lnTo>
                  <a:lnTo>
                    <a:pt x="1035494" y="842911"/>
                  </a:lnTo>
                  <a:lnTo>
                    <a:pt x="1086294" y="842911"/>
                  </a:lnTo>
                  <a:lnTo>
                    <a:pt x="1086294" y="830211"/>
                  </a:lnTo>
                  <a:close/>
                </a:path>
                <a:path w="8412480" h="3164204">
                  <a:moveTo>
                    <a:pt x="1091806" y="931100"/>
                  </a:moveTo>
                  <a:lnTo>
                    <a:pt x="1046149" y="908824"/>
                  </a:lnTo>
                  <a:lnTo>
                    <a:pt x="1040587" y="920242"/>
                  </a:lnTo>
                  <a:lnTo>
                    <a:pt x="1086243" y="942517"/>
                  </a:lnTo>
                  <a:lnTo>
                    <a:pt x="1091806" y="931100"/>
                  </a:lnTo>
                  <a:close/>
                </a:path>
                <a:path w="8412480" h="3164204">
                  <a:moveTo>
                    <a:pt x="1093825" y="0"/>
                  </a:moveTo>
                  <a:lnTo>
                    <a:pt x="1043025" y="0"/>
                  </a:lnTo>
                  <a:lnTo>
                    <a:pt x="1043025" y="12700"/>
                  </a:lnTo>
                  <a:lnTo>
                    <a:pt x="1093825" y="12700"/>
                  </a:lnTo>
                  <a:lnTo>
                    <a:pt x="1093825" y="0"/>
                  </a:lnTo>
                  <a:close/>
                </a:path>
                <a:path w="8412480" h="3164204">
                  <a:moveTo>
                    <a:pt x="1171702" y="970089"/>
                  </a:moveTo>
                  <a:lnTo>
                    <a:pt x="1126045" y="947813"/>
                  </a:lnTo>
                  <a:lnTo>
                    <a:pt x="1120482" y="959231"/>
                  </a:lnTo>
                  <a:lnTo>
                    <a:pt x="1166139" y="981506"/>
                  </a:lnTo>
                  <a:lnTo>
                    <a:pt x="1171702" y="970089"/>
                  </a:lnTo>
                  <a:close/>
                </a:path>
                <a:path w="8412480" h="3164204">
                  <a:moveTo>
                    <a:pt x="1175194" y="830211"/>
                  </a:moveTo>
                  <a:lnTo>
                    <a:pt x="1124394" y="830211"/>
                  </a:lnTo>
                  <a:lnTo>
                    <a:pt x="1124394" y="842911"/>
                  </a:lnTo>
                  <a:lnTo>
                    <a:pt x="1175194" y="842911"/>
                  </a:lnTo>
                  <a:lnTo>
                    <a:pt x="1175194" y="830211"/>
                  </a:lnTo>
                  <a:close/>
                </a:path>
                <a:path w="8412480" h="3164204">
                  <a:moveTo>
                    <a:pt x="1182725" y="0"/>
                  </a:moveTo>
                  <a:lnTo>
                    <a:pt x="1131925" y="0"/>
                  </a:lnTo>
                  <a:lnTo>
                    <a:pt x="1131925" y="12700"/>
                  </a:lnTo>
                  <a:lnTo>
                    <a:pt x="1182725" y="12700"/>
                  </a:lnTo>
                  <a:lnTo>
                    <a:pt x="1182725" y="0"/>
                  </a:lnTo>
                  <a:close/>
                </a:path>
                <a:path w="8412480" h="3164204">
                  <a:moveTo>
                    <a:pt x="1251597" y="1009078"/>
                  </a:moveTo>
                  <a:lnTo>
                    <a:pt x="1205941" y="986802"/>
                  </a:lnTo>
                  <a:lnTo>
                    <a:pt x="1200378" y="998207"/>
                  </a:lnTo>
                  <a:lnTo>
                    <a:pt x="1246035" y="1020483"/>
                  </a:lnTo>
                  <a:lnTo>
                    <a:pt x="1251597" y="1009078"/>
                  </a:lnTo>
                  <a:close/>
                </a:path>
                <a:path w="8412480" h="3164204">
                  <a:moveTo>
                    <a:pt x="1264094" y="830211"/>
                  </a:moveTo>
                  <a:lnTo>
                    <a:pt x="1213294" y="830211"/>
                  </a:lnTo>
                  <a:lnTo>
                    <a:pt x="1213294" y="842911"/>
                  </a:lnTo>
                  <a:lnTo>
                    <a:pt x="1264094" y="842911"/>
                  </a:lnTo>
                  <a:lnTo>
                    <a:pt x="1264094" y="830211"/>
                  </a:lnTo>
                  <a:close/>
                </a:path>
                <a:path w="8412480" h="3164204">
                  <a:moveTo>
                    <a:pt x="1271625" y="0"/>
                  </a:moveTo>
                  <a:lnTo>
                    <a:pt x="1220825" y="0"/>
                  </a:lnTo>
                  <a:lnTo>
                    <a:pt x="1220825" y="12700"/>
                  </a:lnTo>
                  <a:lnTo>
                    <a:pt x="1271625" y="12700"/>
                  </a:lnTo>
                  <a:lnTo>
                    <a:pt x="1271625" y="0"/>
                  </a:lnTo>
                  <a:close/>
                </a:path>
                <a:path w="8412480" h="3164204">
                  <a:moveTo>
                    <a:pt x="1331493" y="1048054"/>
                  </a:moveTo>
                  <a:lnTo>
                    <a:pt x="1285836" y="1025779"/>
                  </a:lnTo>
                  <a:lnTo>
                    <a:pt x="1280274" y="1037196"/>
                  </a:lnTo>
                  <a:lnTo>
                    <a:pt x="1325930" y="1059472"/>
                  </a:lnTo>
                  <a:lnTo>
                    <a:pt x="1331493" y="1048054"/>
                  </a:lnTo>
                  <a:close/>
                </a:path>
                <a:path w="8412480" h="3164204">
                  <a:moveTo>
                    <a:pt x="1352994" y="830211"/>
                  </a:moveTo>
                  <a:lnTo>
                    <a:pt x="1302194" y="830211"/>
                  </a:lnTo>
                  <a:lnTo>
                    <a:pt x="1302194" y="842911"/>
                  </a:lnTo>
                  <a:lnTo>
                    <a:pt x="1352994" y="842911"/>
                  </a:lnTo>
                  <a:lnTo>
                    <a:pt x="1352994" y="830211"/>
                  </a:lnTo>
                  <a:close/>
                </a:path>
                <a:path w="8412480" h="3164204">
                  <a:moveTo>
                    <a:pt x="1360525" y="0"/>
                  </a:moveTo>
                  <a:lnTo>
                    <a:pt x="1309725" y="0"/>
                  </a:lnTo>
                  <a:lnTo>
                    <a:pt x="1309725" y="12700"/>
                  </a:lnTo>
                  <a:lnTo>
                    <a:pt x="1360525" y="12700"/>
                  </a:lnTo>
                  <a:lnTo>
                    <a:pt x="1360525" y="0"/>
                  </a:lnTo>
                  <a:close/>
                </a:path>
                <a:path w="8412480" h="3164204">
                  <a:moveTo>
                    <a:pt x="1411389" y="1087043"/>
                  </a:moveTo>
                  <a:lnTo>
                    <a:pt x="1365732" y="1064768"/>
                  </a:lnTo>
                  <a:lnTo>
                    <a:pt x="1360170" y="1076185"/>
                  </a:lnTo>
                  <a:lnTo>
                    <a:pt x="1405826" y="1098461"/>
                  </a:lnTo>
                  <a:lnTo>
                    <a:pt x="1411389" y="1087043"/>
                  </a:lnTo>
                  <a:close/>
                </a:path>
                <a:path w="8412480" h="3164204">
                  <a:moveTo>
                    <a:pt x="1441894" y="830211"/>
                  </a:moveTo>
                  <a:lnTo>
                    <a:pt x="1391094" y="830211"/>
                  </a:lnTo>
                  <a:lnTo>
                    <a:pt x="1391094" y="842911"/>
                  </a:lnTo>
                  <a:lnTo>
                    <a:pt x="1441894" y="842911"/>
                  </a:lnTo>
                  <a:lnTo>
                    <a:pt x="1441894" y="830211"/>
                  </a:lnTo>
                  <a:close/>
                </a:path>
                <a:path w="8412480" h="3164204">
                  <a:moveTo>
                    <a:pt x="1449425" y="0"/>
                  </a:moveTo>
                  <a:lnTo>
                    <a:pt x="1398625" y="0"/>
                  </a:lnTo>
                  <a:lnTo>
                    <a:pt x="1398625" y="12700"/>
                  </a:lnTo>
                  <a:lnTo>
                    <a:pt x="1449425" y="12700"/>
                  </a:lnTo>
                  <a:lnTo>
                    <a:pt x="1449425" y="0"/>
                  </a:lnTo>
                  <a:close/>
                </a:path>
                <a:path w="8412480" h="3164204">
                  <a:moveTo>
                    <a:pt x="1491284" y="1126032"/>
                  </a:moveTo>
                  <a:lnTo>
                    <a:pt x="1445628" y="1103757"/>
                  </a:lnTo>
                  <a:lnTo>
                    <a:pt x="1440065" y="1115161"/>
                  </a:lnTo>
                  <a:lnTo>
                    <a:pt x="1485722" y="1137450"/>
                  </a:lnTo>
                  <a:lnTo>
                    <a:pt x="1491284" y="1126032"/>
                  </a:lnTo>
                  <a:close/>
                </a:path>
                <a:path w="8412480" h="3164204">
                  <a:moveTo>
                    <a:pt x="1530794" y="830211"/>
                  </a:moveTo>
                  <a:lnTo>
                    <a:pt x="1479994" y="830211"/>
                  </a:lnTo>
                  <a:lnTo>
                    <a:pt x="1479994" y="842911"/>
                  </a:lnTo>
                  <a:lnTo>
                    <a:pt x="1530794" y="842911"/>
                  </a:lnTo>
                  <a:lnTo>
                    <a:pt x="1530794" y="830211"/>
                  </a:lnTo>
                  <a:close/>
                </a:path>
                <a:path w="8412480" h="3164204">
                  <a:moveTo>
                    <a:pt x="1538325" y="0"/>
                  </a:moveTo>
                  <a:lnTo>
                    <a:pt x="1487525" y="0"/>
                  </a:lnTo>
                  <a:lnTo>
                    <a:pt x="1487525" y="12700"/>
                  </a:lnTo>
                  <a:lnTo>
                    <a:pt x="1538325" y="12700"/>
                  </a:lnTo>
                  <a:lnTo>
                    <a:pt x="1538325" y="0"/>
                  </a:lnTo>
                  <a:close/>
                </a:path>
                <a:path w="8412480" h="3164204">
                  <a:moveTo>
                    <a:pt x="1571180" y="1165021"/>
                  </a:moveTo>
                  <a:lnTo>
                    <a:pt x="1525524" y="1142733"/>
                  </a:lnTo>
                  <a:lnTo>
                    <a:pt x="1519961" y="1154150"/>
                  </a:lnTo>
                  <a:lnTo>
                    <a:pt x="1565617" y="1176426"/>
                  </a:lnTo>
                  <a:lnTo>
                    <a:pt x="1571180" y="1165021"/>
                  </a:lnTo>
                  <a:close/>
                </a:path>
                <a:path w="8412480" h="3164204">
                  <a:moveTo>
                    <a:pt x="1619694" y="830211"/>
                  </a:moveTo>
                  <a:lnTo>
                    <a:pt x="1568894" y="830211"/>
                  </a:lnTo>
                  <a:lnTo>
                    <a:pt x="1568894" y="842911"/>
                  </a:lnTo>
                  <a:lnTo>
                    <a:pt x="1619694" y="842911"/>
                  </a:lnTo>
                  <a:lnTo>
                    <a:pt x="1619694" y="830211"/>
                  </a:lnTo>
                  <a:close/>
                </a:path>
                <a:path w="8412480" h="3164204">
                  <a:moveTo>
                    <a:pt x="1627225" y="0"/>
                  </a:moveTo>
                  <a:lnTo>
                    <a:pt x="1576425" y="0"/>
                  </a:lnTo>
                  <a:lnTo>
                    <a:pt x="1576425" y="12700"/>
                  </a:lnTo>
                  <a:lnTo>
                    <a:pt x="1627225" y="12700"/>
                  </a:lnTo>
                  <a:lnTo>
                    <a:pt x="1627225" y="0"/>
                  </a:lnTo>
                  <a:close/>
                </a:path>
                <a:path w="8412480" h="3164204">
                  <a:moveTo>
                    <a:pt x="1651076" y="1203998"/>
                  </a:moveTo>
                  <a:lnTo>
                    <a:pt x="1605419" y="1181722"/>
                  </a:lnTo>
                  <a:lnTo>
                    <a:pt x="1599857" y="1193139"/>
                  </a:lnTo>
                  <a:lnTo>
                    <a:pt x="1645513" y="1215415"/>
                  </a:lnTo>
                  <a:lnTo>
                    <a:pt x="1651076" y="1203998"/>
                  </a:lnTo>
                  <a:close/>
                </a:path>
                <a:path w="8412480" h="3164204">
                  <a:moveTo>
                    <a:pt x="1708594" y="830211"/>
                  </a:moveTo>
                  <a:lnTo>
                    <a:pt x="1657794" y="830211"/>
                  </a:lnTo>
                  <a:lnTo>
                    <a:pt x="1657794" y="842911"/>
                  </a:lnTo>
                  <a:lnTo>
                    <a:pt x="1708594" y="842911"/>
                  </a:lnTo>
                  <a:lnTo>
                    <a:pt x="1708594" y="830211"/>
                  </a:lnTo>
                  <a:close/>
                </a:path>
                <a:path w="8412480" h="3164204">
                  <a:moveTo>
                    <a:pt x="1716125" y="0"/>
                  </a:moveTo>
                  <a:lnTo>
                    <a:pt x="1665325" y="0"/>
                  </a:lnTo>
                  <a:lnTo>
                    <a:pt x="1665325" y="12700"/>
                  </a:lnTo>
                  <a:lnTo>
                    <a:pt x="1716125" y="12700"/>
                  </a:lnTo>
                  <a:lnTo>
                    <a:pt x="1716125" y="0"/>
                  </a:lnTo>
                  <a:close/>
                </a:path>
                <a:path w="8412480" h="3164204">
                  <a:moveTo>
                    <a:pt x="1730971" y="1242987"/>
                  </a:moveTo>
                  <a:lnTo>
                    <a:pt x="1685315" y="1220711"/>
                  </a:lnTo>
                  <a:lnTo>
                    <a:pt x="1679752" y="1232128"/>
                  </a:lnTo>
                  <a:lnTo>
                    <a:pt x="1725409" y="1254404"/>
                  </a:lnTo>
                  <a:lnTo>
                    <a:pt x="1730971" y="1242987"/>
                  </a:lnTo>
                  <a:close/>
                </a:path>
                <a:path w="8412480" h="3164204">
                  <a:moveTo>
                    <a:pt x="1767154" y="799871"/>
                  </a:moveTo>
                  <a:lnTo>
                    <a:pt x="1754454" y="799871"/>
                  </a:lnTo>
                  <a:lnTo>
                    <a:pt x="1754454" y="830211"/>
                  </a:lnTo>
                  <a:lnTo>
                    <a:pt x="1746694" y="830211"/>
                  </a:lnTo>
                  <a:lnTo>
                    <a:pt x="1746694" y="842911"/>
                  </a:lnTo>
                  <a:lnTo>
                    <a:pt x="1767154" y="842911"/>
                  </a:lnTo>
                  <a:lnTo>
                    <a:pt x="1767154" y="836561"/>
                  </a:lnTo>
                  <a:lnTo>
                    <a:pt x="1767154" y="830211"/>
                  </a:lnTo>
                  <a:lnTo>
                    <a:pt x="1767154" y="799871"/>
                  </a:lnTo>
                  <a:close/>
                </a:path>
                <a:path w="8412480" h="3164204">
                  <a:moveTo>
                    <a:pt x="1767154" y="710971"/>
                  </a:moveTo>
                  <a:lnTo>
                    <a:pt x="1754454" y="710971"/>
                  </a:lnTo>
                  <a:lnTo>
                    <a:pt x="1754454" y="761771"/>
                  </a:lnTo>
                  <a:lnTo>
                    <a:pt x="1767154" y="761771"/>
                  </a:lnTo>
                  <a:lnTo>
                    <a:pt x="1767154" y="710971"/>
                  </a:lnTo>
                  <a:close/>
                </a:path>
                <a:path w="8412480" h="3164204">
                  <a:moveTo>
                    <a:pt x="1767154" y="622071"/>
                  </a:moveTo>
                  <a:lnTo>
                    <a:pt x="1754454" y="622071"/>
                  </a:lnTo>
                  <a:lnTo>
                    <a:pt x="1754454" y="672871"/>
                  </a:lnTo>
                  <a:lnTo>
                    <a:pt x="1767154" y="672871"/>
                  </a:lnTo>
                  <a:lnTo>
                    <a:pt x="1767154" y="622071"/>
                  </a:lnTo>
                  <a:close/>
                </a:path>
                <a:path w="8412480" h="3164204">
                  <a:moveTo>
                    <a:pt x="1767154" y="533171"/>
                  </a:moveTo>
                  <a:lnTo>
                    <a:pt x="1754454" y="533171"/>
                  </a:lnTo>
                  <a:lnTo>
                    <a:pt x="1754454" y="583971"/>
                  </a:lnTo>
                  <a:lnTo>
                    <a:pt x="1767154" y="583971"/>
                  </a:lnTo>
                  <a:lnTo>
                    <a:pt x="1767154" y="533171"/>
                  </a:lnTo>
                  <a:close/>
                </a:path>
                <a:path w="8412480" h="3164204">
                  <a:moveTo>
                    <a:pt x="1767154" y="444271"/>
                  </a:moveTo>
                  <a:lnTo>
                    <a:pt x="1754454" y="444271"/>
                  </a:lnTo>
                  <a:lnTo>
                    <a:pt x="1754454" y="495071"/>
                  </a:lnTo>
                  <a:lnTo>
                    <a:pt x="1767154" y="495071"/>
                  </a:lnTo>
                  <a:lnTo>
                    <a:pt x="1767154" y="444271"/>
                  </a:lnTo>
                  <a:close/>
                </a:path>
                <a:path w="8412480" h="3164204">
                  <a:moveTo>
                    <a:pt x="1767154" y="355371"/>
                  </a:moveTo>
                  <a:lnTo>
                    <a:pt x="1754454" y="355371"/>
                  </a:lnTo>
                  <a:lnTo>
                    <a:pt x="1754454" y="406171"/>
                  </a:lnTo>
                  <a:lnTo>
                    <a:pt x="1767154" y="406171"/>
                  </a:lnTo>
                  <a:lnTo>
                    <a:pt x="1767154" y="355371"/>
                  </a:lnTo>
                  <a:close/>
                </a:path>
                <a:path w="8412480" h="3164204">
                  <a:moveTo>
                    <a:pt x="1767154" y="266471"/>
                  </a:moveTo>
                  <a:lnTo>
                    <a:pt x="1754454" y="266471"/>
                  </a:lnTo>
                  <a:lnTo>
                    <a:pt x="1754454" y="317271"/>
                  </a:lnTo>
                  <a:lnTo>
                    <a:pt x="1767154" y="317271"/>
                  </a:lnTo>
                  <a:lnTo>
                    <a:pt x="1767154" y="266471"/>
                  </a:lnTo>
                  <a:close/>
                </a:path>
                <a:path w="8412480" h="3164204">
                  <a:moveTo>
                    <a:pt x="1767154" y="177571"/>
                  </a:moveTo>
                  <a:lnTo>
                    <a:pt x="1754454" y="177571"/>
                  </a:lnTo>
                  <a:lnTo>
                    <a:pt x="1754454" y="228371"/>
                  </a:lnTo>
                  <a:lnTo>
                    <a:pt x="1767154" y="228371"/>
                  </a:lnTo>
                  <a:lnTo>
                    <a:pt x="1767154" y="177571"/>
                  </a:lnTo>
                  <a:close/>
                </a:path>
                <a:path w="8412480" h="3164204">
                  <a:moveTo>
                    <a:pt x="1767154" y="88671"/>
                  </a:moveTo>
                  <a:lnTo>
                    <a:pt x="1754454" y="88671"/>
                  </a:lnTo>
                  <a:lnTo>
                    <a:pt x="1754454" y="139471"/>
                  </a:lnTo>
                  <a:lnTo>
                    <a:pt x="1767154" y="139471"/>
                  </a:lnTo>
                  <a:lnTo>
                    <a:pt x="1767154" y="88671"/>
                  </a:lnTo>
                  <a:close/>
                </a:path>
                <a:path w="8412480" h="3164204">
                  <a:moveTo>
                    <a:pt x="1767154" y="0"/>
                  </a:moveTo>
                  <a:lnTo>
                    <a:pt x="1754225" y="0"/>
                  </a:lnTo>
                  <a:lnTo>
                    <a:pt x="1754225" y="12700"/>
                  </a:lnTo>
                  <a:lnTo>
                    <a:pt x="1754454" y="12700"/>
                  </a:lnTo>
                  <a:lnTo>
                    <a:pt x="1754454" y="50571"/>
                  </a:lnTo>
                  <a:lnTo>
                    <a:pt x="1767154" y="50571"/>
                  </a:lnTo>
                  <a:lnTo>
                    <a:pt x="1767154" y="12700"/>
                  </a:lnTo>
                  <a:lnTo>
                    <a:pt x="1767154" y="6350"/>
                  </a:lnTo>
                  <a:lnTo>
                    <a:pt x="1767154" y="0"/>
                  </a:lnTo>
                  <a:close/>
                </a:path>
                <a:path w="8412480" h="3164204">
                  <a:moveTo>
                    <a:pt x="1810867" y="1281976"/>
                  </a:moveTo>
                  <a:lnTo>
                    <a:pt x="1765211" y="1259700"/>
                  </a:lnTo>
                  <a:lnTo>
                    <a:pt x="1759648" y="1271104"/>
                  </a:lnTo>
                  <a:lnTo>
                    <a:pt x="1805305" y="1293380"/>
                  </a:lnTo>
                  <a:lnTo>
                    <a:pt x="1810867" y="1281976"/>
                  </a:lnTo>
                  <a:close/>
                </a:path>
                <a:path w="8412480" h="3164204">
                  <a:moveTo>
                    <a:pt x="1890763" y="1320952"/>
                  </a:moveTo>
                  <a:lnTo>
                    <a:pt x="1845119" y="1298676"/>
                  </a:lnTo>
                  <a:lnTo>
                    <a:pt x="1839544" y="1310093"/>
                  </a:lnTo>
                  <a:lnTo>
                    <a:pt x="1885200" y="1332369"/>
                  </a:lnTo>
                  <a:lnTo>
                    <a:pt x="1890763" y="1320952"/>
                  </a:lnTo>
                  <a:close/>
                </a:path>
                <a:path w="8412480" h="3164204">
                  <a:moveTo>
                    <a:pt x="1970659" y="1359941"/>
                  </a:moveTo>
                  <a:lnTo>
                    <a:pt x="1925015" y="1337665"/>
                  </a:lnTo>
                  <a:lnTo>
                    <a:pt x="1919439" y="1349082"/>
                  </a:lnTo>
                  <a:lnTo>
                    <a:pt x="1965096" y="1371358"/>
                  </a:lnTo>
                  <a:lnTo>
                    <a:pt x="1970659" y="1359941"/>
                  </a:lnTo>
                  <a:close/>
                </a:path>
                <a:path w="8412480" h="3164204">
                  <a:moveTo>
                    <a:pt x="2050554" y="1398930"/>
                  </a:moveTo>
                  <a:lnTo>
                    <a:pt x="2004910" y="1376654"/>
                  </a:lnTo>
                  <a:lnTo>
                    <a:pt x="1999335" y="1388059"/>
                  </a:lnTo>
                  <a:lnTo>
                    <a:pt x="2044992" y="1410347"/>
                  </a:lnTo>
                  <a:lnTo>
                    <a:pt x="2050554" y="1398930"/>
                  </a:lnTo>
                  <a:close/>
                </a:path>
                <a:path w="8412480" h="3164204">
                  <a:moveTo>
                    <a:pt x="2130450" y="1437919"/>
                  </a:moveTo>
                  <a:lnTo>
                    <a:pt x="2084806" y="1415630"/>
                  </a:lnTo>
                  <a:lnTo>
                    <a:pt x="2079231" y="1427048"/>
                  </a:lnTo>
                  <a:lnTo>
                    <a:pt x="2124887" y="1449324"/>
                  </a:lnTo>
                  <a:lnTo>
                    <a:pt x="2130450" y="1437919"/>
                  </a:lnTo>
                  <a:close/>
                </a:path>
                <a:path w="8412480" h="3164204">
                  <a:moveTo>
                    <a:pt x="2210346" y="1476895"/>
                  </a:moveTo>
                  <a:lnTo>
                    <a:pt x="2164702" y="1454619"/>
                  </a:lnTo>
                  <a:lnTo>
                    <a:pt x="2159127" y="1466037"/>
                  </a:lnTo>
                  <a:lnTo>
                    <a:pt x="2204783" y="1488313"/>
                  </a:lnTo>
                  <a:lnTo>
                    <a:pt x="2210346" y="1476895"/>
                  </a:lnTo>
                  <a:close/>
                </a:path>
                <a:path w="8412480" h="3164204">
                  <a:moveTo>
                    <a:pt x="2290241" y="1515884"/>
                  </a:moveTo>
                  <a:lnTo>
                    <a:pt x="2244598" y="1493608"/>
                  </a:lnTo>
                  <a:lnTo>
                    <a:pt x="2239022" y="1505026"/>
                  </a:lnTo>
                  <a:lnTo>
                    <a:pt x="2284679" y="1527302"/>
                  </a:lnTo>
                  <a:lnTo>
                    <a:pt x="2290241" y="1515884"/>
                  </a:lnTo>
                  <a:close/>
                </a:path>
                <a:path w="8412480" h="3164204">
                  <a:moveTo>
                    <a:pt x="2370137" y="1554873"/>
                  </a:moveTo>
                  <a:lnTo>
                    <a:pt x="2324493" y="1532597"/>
                  </a:lnTo>
                  <a:lnTo>
                    <a:pt x="2318918" y="1544002"/>
                  </a:lnTo>
                  <a:lnTo>
                    <a:pt x="2364575" y="1566278"/>
                  </a:lnTo>
                  <a:lnTo>
                    <a:pt x="2370137" y="1554873"/>
                  </a:lnTo>
                  <a:close/>
                </a:path>
                <a:path w="8412480" h="3164204">
                  <a:moveTo>
                    <a:pt x="2450033" y="1593850"/>
                  </a:moveTo>
                  <a:lnTo>
                    <a:pt x="2404389" y="1571574"/>
                  </a:lnTo>
                  <a:lnTo>
                    <a:pt x="2398814" y="1582991"/>
                  </a:lnTo>
                  <a:lnTo>
                    <a:pt x="2444470" y="1605267"/>
                  </a:lnTo>
                  <a:lnTo>
                    <a:pt x="2450033" y="1593850"/>
                  </a:lnTo>
                  <a:close/>
                </a:path>
                <a:path w="8412480" h="3164204">
                  <a:moveTo>
                    <a:pt x="2529929" y="1632839"/>
                  </a:moveTo>
                  <a:lnTo>
                    <a:pt x="2484285" y="1610563"/>
                  </a:lnTo>
                  <a:lnTo>
                    <a:pt x="2478709" y="1621980"/>
                  </a:lnTo>
                  <a:lnTo>
                    <a:pt x="2524366" y="1644256"/>
                  </a:lnTo>
                  <a:lnTo>
                    <a:pt x="2529929" y="1632839"/>
                  </a:lnTo>
                  <a:close/>
                </a:path>
                <a:path w="8412480" h="3164204">
                  <a:moveTo>
                    <a:pt x="2609837" y="1671828"/>
                  </a:moveTo>
                  <a:lnTo>
                    <a:pt x="2564180" y="1649552"/>
                  </a:lnTo>
                  <a:lnTo>
                    <a:pt x="2558605" y="1660956"/>
                  </a:lnTo>
                  <a:lnTo>
                    <a:pt x="2604262" y="1683245"/>
                  </a:lnTo>
                  <a:lnTo>
                    <a:pt x="2609837" y="1671828"/>
                  </a:lnTo>
                  <a:close/>
                </a:path>
                <a:path w="8412480" h="3164204">
                  <a:moveTo>
                    <a:pt x="2689733" y="1710817"/>
                  </a:moveTo>
                  <a:lnTo>
                    <a:pt x="2644076" y="1688528"/>
                  </a:lnTo>
                  <a:lnTo>
                    <a:pt x="2638501" y="1699945"/>
                  </a:lnTo>
                  <a:lnTo>
                    <a:pt x="2684157" y="1722221"/>
                  </a:lnTo>
                  <a:lnTo>
                    <a:pt x="2689733" y="1710817"/>
                  </a:lnTo>
                  <a:close/>
                </a:path>
                <a:path w="8412480" h="3164204">
                  <a:moveTo>
                    <a:pt x="2769628" y="1749793"/>
                  </a:moveTo>
                  <a:lnTo>
                    <a:pt x="2723972" y="1727517"/>
                  </a:lnTo>
                  <a:lnTo>
                    <a:pt x="2718397" y="1738934"/>
                  </a:lnTo>
                  <a:lnTo>
                    <a:pt x="2764053" y="1761210"/>
                  </a:lnTo>
                  <a:lnTo>
                    <a:pt x="2769628" y="1749793"/>
                  </a:lnTo>
                  <a:close/>
                </a:path>
                <a:path w="8412480" h="3164204">
                  <a:moveTo>
                    <a:pt x="2849524" y="1788782"/>
                  </a:moveTo>
                  <a:lnTo>
                    <a:pt x="2803868" y="1766506"/>
                  </a:lnTo>
                  <a:lnTo>
                    <a:pt x="2798292" y="1777923"/>
                  </a:lnTo>
                  <a:lnTo>
                    <a:pt x="2843949" y="1800199"/>
                  </a:lnTo>
                  <a:lnTo>
                    <a:pt x="2849524" y="1788782"/>
                  </a:lnTo>
                  <a:close/>
                </a:path>
                <a:path w="8412480" h="3164204">
                  <a:moveTo>
                    <a:pt x="2929407" y="1827771"/>
                  </a:moveTo>
                  <a:lnTo>
                    <a:pt x="2883763" y="1805495"/>
                  </a:lnTo>
                  <a:lnTo>
                    <a:pt x="2878188" y="1816900"/>
                  </a:lnTo>
                  <a:lnTo>
                    <a:pt x="2923844" y="1839175"/>
                  </a:lnTo>
                  <a:lnTo>
                    <a:pt x="2929407" y="1827771"/>
                  </a:lnTo>
                  <a:close/>
                </a:path>
                <a:path w="8412480" h="3164204">
                  <a:moveTo>
                    <a:pt x="3009315" y="1866747"/>
                  </a:moveTo>
                  <a:lnTo>
                    <a:pt x="2963659" y="1844471"/>
                  </a:lnTo>
                  <a:lnTo>
                    <a:pt x="2958084" y="1855889"/>
                  </a:lnTo>
                  <a:lnTo>
                    <a:pt x="3003740" y="1878164"/>
                  </a:lnTo>
                  <a:lnTo>
                    <a:pt x="3009315" y="1866747"/>
                  </a:lnTo>
                  <a:close/>
                </a:path>
                <a:path w="8412480" h="3164204">
                  <a:moveTo>
                    <a:pt x="3089211" y="1905736"/>
                  </a:moveTo>
                  <a:lnTo>
                    <a:pt x="3043555" y="1883460"/>
                  </a:lnTo>
                  <a:lnTo>
                    <a:pt x="3037979" y="1894878"/>
                  </a:lnTo>
                  <a:lnTo>
                    <a:pt x="3083636" y="1917153"/>
                  </a:lnTo>
                  <a:lnTo>
                    <a:pt x="3089211" y="1905736"/>
                  </a:lnTo>
                  <a:close/>
                </a:path>
                <a:path w="8412480" h="3164204">
                  <a:moveTo>
                    <a:pt x="3169107" y="1944725"/>
                  </a:moveTo>
                  <a:lnTo>
                    <a:pt x="3123450" y="1922449"/>
                  </a:lnTo>
                  <a:lnTo>
                    <a:pt x="3117875" y="1933854"/>
                  </a:lnTo>
                  <a:lnTo>
                    <a:pt x="3163532" y="1956130"/>
                  </a:lnTo>
                  <a:lnTo>
                    <a:pt x="3169107" y="1944725"/>
                  </a:lnTo>
                  <a:close/>
                </a:path>
                <a:path w="8412480" h="3164204">
                  <a:moveTo>
                    <a:pt x="3249003" y="1983701"/>
                  </a:moveTo>
                  <a:lnTo>
                    <a:pt x="3203346" y="1961426"/>
                  </a:lnTo>
                  <a:lnTo>
                    <a:pt x="3197771" y="1972843"/>
                  </a:lnTo>
                  <a:lnTo>
                    <a:pt x="3243427" y="1995119"/>
                  </a:lnTo>
                  <a:lnTo>
                    <a:pt x="3249003" y="1983701"/>
                  </a:lnTo>
                  <a:close/>
                </a:path>
                <a:path w="8412480" h="3164204">
                  <a:moveTo>
                    <a:pt x="3328898" y="2022690"/>
                  </a:moveTo>
                  <a:lnTo>
                    <a:pt x="3283242" y="2000415"/>
                  </a:lnTo>
                  <a:lnTo>
                    <a:pt x="3277666" y="2011832"/>
                  </a:lnTo>
                  <a:lnTo>
                    <a:pt x="3323323" y="2034108"/>
                  </a:lnTo>
                  <a:lnTo>
                    <a:pt x="3328898" y="2022690"/>
                  </a:lnTo>
                  <a:close/>
                </a:path>
                <a:path w="8412480" h="3164204">
                  <a:moveTo>
                    <a:pt x="3408794" y="2061679"/>
                  </a:moveTo>
                  <a:lnTo>
                    <a:pt x="3363137" y="2039404"/>
                  </a:lnTo>
                  <a:lnTo>
                    <a:pt x="3357562" y="2050821"/>
                  </a:lnTo>
                  <a:lnTo>
                    <a:pt x="3403219" y="2073097"/>
                  </a:lnTo>
                  <a:lnTo>
                    <a:pt x="3408794" y="2061679"/>
                  </a:lnTo>
                  <a:close/>
                </a:path>
                <a:path w="8412480" h="3164204">
                  <a:moveTo>
                    <a:pt x="3488690" y="2100668"/>
                  </a:moveTo>
                  <a:lnTo>
                    <a:pt x="3443033" y="2078380"/>
                  </a:lnTo>
                  <a:lnTo>
                    <a:pt x="3437458" y="2089797"/>
                  </a:lnTo>
                  <a:lnTo>
                    <a:pt x="3483114" y="2112073"/>
                  </a:lnTo>
                  <a:lnTo>
                    <a:pt x="3488690" y="2100668"/>
                  </a:lnTo>
                  <a:close/>
                </a:path>
                <a:path w="8412480" h="3164204">
                  <a:moveTo>
                    <a:pt x="3568585" y="2139645"/>
                  </a:moveTo>
                  <a:lnTo>
                    <a:pt x="3522929" y="2117369"/>
                  </a:lnTo>
                  <a:lnTo>
                    <a:pt x="3517354" y="2128786"/>
                  </a:lnTo>
                  <a:lnTo>
                    <a:pt x="3563010" y="2151062"/>
                  </a:lnTo>
                  <a:lnTo>
                    <a:pt x="3568585" y="2139645"/>
                  </a:lnTo>
                  <a:close/>
                </a:path>
                <a:path w="8412480" h="3164204">
                  <a:moveTo>
                    <a:pt x="3640759" y="2181936"/>
                  </a:moveTo>
                  <a:lnTo>
                    <a:pt x="3610432" y="2109787"/>
                  </a:lnTo>
                  <a:lnTo>
                    <a:pt x="3606698" y="2108263"/>
                  </a:lnTo>
                  <a:lnTo>
                    <a:pt x="3600234" y="2110981"/>
                  </a:lnTo>
                  <a:lnTo>
                    <a:pt x="3598722" y="2114702"/>
                  </a:lnTo>
                  <a:lnTo>
                    <a:pt x="3619690" y="2164588"/>
                  </a:lnTo>
                  <a:lnTo>
                    <a:pt x="3602825" y="2156358"/>
                  </a:lnTo>
                  <a:lnTo>
                    <a:pt x="3597249" y="2167775"/>
                  </a:lnTo>
                  <a:lnTo>
                    <a:pt x="3614115" y="2176005"/>
                  </a:lnTo>
                  <a:lnTo>
                    <a:pt x="3561905" y="2190165"/>
                  </a:lnTo>
                  <a:lnTo>
                    <a:pt x="3559899" y="2193658"/>
                  </a:lnTo>
                  <a:lnTo>
                    <a:pt x="3561740" y="2200427"/>
                  </a:lnTo>
                  <a:lnTo>
                    <a:pt x="3565220" y="2202421"/>
                  </a:lnTo>
                  <a:lnTo>
                    <a:pt x="3635413" y="2183384"/>
                  </a:lnTo>
                  <a:lnTo>
                    <a:pt x="3640759" y="2181936"/>
                  </a:lnTo>
                  <a:close/>
                </a:path>
                <a:path w="8412480" h="3164204">
                  <a:moveTo>
                    <a:pt x="5056759" y="3129318"/>
                  </a:moveTo>
                  <a:lnTo>
                    <a:pt x="5048135" y="3119996"/>
                  </a:lnTo>
                  <a:lnTo>
                    <a:pt x="5010823" y="3154464"/>
                  </a:lnTo>
                  <a:lnTo>
                    <a:pt x="5019446" y="3163786"/>
                  </a:lnTo>
                  <a:lnTo>
                    <a:pt x="5056759" y="3129318"/>
                  </a:lnTo>
                  <a:close/>
                </a:path>
                <a:path w="8412480" h="3164204">
                  <a:moveTo>
                    <a:pt x="5122062" y="3069005"/>
                  </a:moveTo>
                  <a:lnTo>
                    <a:pt x="5113452" y="3059671"/>
                  </a:lnTo>
                  <a:lnTo>
                    <a:pt x="5076126" y="3094139"/>
                  </a:lnTo>
                  <a:lnTo>
                    <a:pt x="5084750" y="3103473"/>
                  </a:lnTo>
                  <a:lnTo>
                    <a:pt x="5122062" y="3069005"/>
                  </a:lnTo>
                  <a:close/>
                </a:path>
                <a:path w="8412480" h="3164204">
                  <a:moveTo>
                    <a:pt x="5187366" y="3008680"/>
                  </a:moveTo>
                  <a:lnTo>
                    <a:pt x="5178755" y="2999359"/>
                  </a:lnTo>
                  <a:lnTo>
                    <a:pt x="5141430" y="3033826"/>
                  </a:lnTo>
                  <a:lnTo>
                    <a:pt x="5150053" y="3043148"/>
                  </a:lnTo>
                  <a:lnTo>
                    <a:pt x="5187366" y="3008680"/>
                  </a:lnTo>
                  <a:close/>
                </a:path>
                <a:path w="8412480" h="3164204">
                  <a:moveTo>
                    <a:pt x="5252682" y="2948368"/>
                  </a:moveTo>
                  <a:lnTo>
                    <a:pt x="5244058" y="2939034"/>
                  </a:lnTo>
                  <a:lnTo>
                    <a:pt x="5206746" y="2973501"/>
                  </a:lnTo>
                  <a:lnTo>
                    <a:pt x="5215356" y="2982836"/>
                  </a:lnTo>
                  <a:lnTo>
                    <a:pt x="5252682" y="2948368"/>
                  </a:lnTo>
                  <a:close/>
                </a:path>
                <a:path w="8412480" h="3164204">
                  <a:moveTo>
                    <a:pt x="5317985" y="2888043"/>
                  </a:moveTo>
                  <a:lnTo>
                    <a:pt x="5309362" y="2878721"/>
                  </a:lnTo>
                  <a:lnTo>
                    <a:pt x="5272049" y="2913189"/>
                  </a:lnTo>
                  <a:lnTo>
                    <a:pt x="5280660" y="2922511"/>
                  </a:lnTo>
                  <a:lnTo>
                    <a:pt x="5317985" y="2888043"/>
                  </a:lnTo>
                  <a:close/>
                </a:path>
                <a:path w="8412480" h="3164204">
                  <a:moveTo>
                    <a:pt x="5383288" y="2827731"/>
                  </a:moveTo>
                  <a:lnTo>
                    <a:pt x="5374665" y="2818396"/>
                  </a:lnTo>
                  <a:lnTo>
                    <a:pt x="5337353" y="2852864"/>
                  </a:lnTo>
                  <a:lnTo>
                    <a:pt x="5345976" y="2862199"/>
                  </a:lnTo>
                  <a:lnTo>
                    <a:pt x="5383288" y="2827731"/>
                  </a:lnTo>
                  <a:close/>
                </a:path>
                <a:path w="8412480" h="3164204">
                  <a:moveTo>
                    <a:pt x="5448592" y="2767406"/>
                  </a:moveTo>
                  <a:lnTo>
                    <a:pt x="5439981" y="2758084"/>
                  </a:lnTo>
                  <a:lnTo>
                    <a:pt x="5402656" y="2792552"/>
                  </a:lnTo>
                  <a:lnTo>
                    <a:pt x="5411279" y="2801874"/>
                  </a:lnTo>
                  <a:lnTo>
                    <a:pt x="5448592" y="2767406"/>
                  </a:lnTo>
                  <a:close/>
                </a:path>
                <a:path w="8412480" h="3164204">
                  <a:moveTo>
                    <a:pt x="5513895" y="2707094"/>
                  </a:moveTo>
                  <a:lnTo>
                    <a:pt x="5505285" y="2697759"/>
                  </a:lnTo>
                  <a:lnTo>
                    <a:pt x="5467959" y="2732227"/>
                  </a:lnTo>
                  <a:lnTo>
                    <a:pt x="5476583" y="2741561"/>
                  </a:lnTo>
                  <a:lnTo>
                    <a:pt x="5513895" y="2707094"/>
                  </a:lnTo>
                  <a:close/>
                </a:path>
                <a:path w="8412480" h="3164204">
                  <a:moveTo>
                    <a:pt x="5579211" y="2646769"/>
                  </a:moveTo>
                  <a:lnTo>
                    <a:pt x="5570588" y="2637447"/>
                  </a:lnTo>
                  <a:lnTo>
                    <a:pt x="5533275" y="2671915"/>
                  </a:lnTo>
                  <a:lnTo>
                    <a:pt x="5541886" y="2681236"/>
                  </a:lnTo>
                  <a:lnTo>
                    <a:pt x="5579211" y="2646769"/>
                  </a:lnTo>
                  <a:close/>
                </a:path>
                <a:path w="8412480" h="3164204">
                  <a:moveTo>
                    <a:pt x="5644515" y="2586456"/>
                  </a:moveTo>
                  <a:lnTo>
                    <a:pt x="5635891" y="2577122"/>
                  </a:lnTo>
                  <a:lnTo>
                    <a:pt x="5598579" y="2611590"/>
                  </a:lnTo>
                  <a:lnTo>
                    <a:pt x="5607189" y="2620924"/>
                  </a:lnTo>
                  <a:lnTo>
                    <a:pt x="5644515" y="2586456"/>
                  </a:lnTo>
                  <a:close/>
                </a:path>
                <a:path w="8412480" h="3164204">
                  <a:moveTo>
                    <a:pt x="5709818" y="2526131"/>
                  </a:moveTo>
                  <a:lnTo>
                    <a:pt x="5701195" y="2516809"/>
                  </a:lnTo>
                  <a:lnTo>
                    <a:pt x="5663882" y="2551277"/>
                  </a:lnTo>
                  <a:lnTo>
                    <a:pt x="5672506" y="2560599"/>
                  </a:lnTo>
                  <a:lnTo>
                    <a:pt x="5709818" y="2526131"/>
                  </a:lnTo>
                  <a:close/>
                </a:path>
                <a:path w="8412480" h="3164204">
                  <a:moveTo>
                    <a:pt x="5775122" y="2465819"/>
                  </a:moveTo>
                  <a:lnTo>
                    <a:pt x="5766511" y="2456484"/>
                  </a:lnTo>
                  <a:lnTo>
                    <a:pt x="5729186" y="2490952"/>
                  </a:lnTo>
                  <a:lnTo>
                    <a:pt x="5737809" y="2500287"/>
                  </a:lnTo>
                  <a:lnTo>
                    <a:pt x="5775122" y="2465819"/>
                  </a:lnTo>
                  <a:close/>
                </a:path>
                <a:path w="8412480" h="3164204">
                  <a:moveTo>
                    <a:pt x="5840425" y="2405494"/>
                  </a:moveTo>
                  <a:lnTo>
                    <a:pt x="5831814" y="2396172"/>
                  </a:lnTo>
                  <a:lnTo>
                    <a:pt x="5794489" y="2430640"/>
                  </a:lnTo>
                  <a:lnTo>
                    <a:pt x="5803112" y="2439962"/>
                  </a:lnTo>
                  <a:lnTo>
                    <a:pt x="5840425" y="2405494"/>
                  </a:lnTo>
                  <a:close/>
                </a:path>
                <a:path w="8412480" h="3164204">
                  <a:moveTo>
                    <a:pt x="5905741" y="2345182"/>
                  </a:moveTo>
                  <a:lnTo>
                    <a:pt x="5897118" y="2335847"/>
                  </a:lnTo>
                  <a:lnTo>
                    <a:pt x="5859805" y="2370315"/>
                  </a:lnTo>
                  <a:lnTo>
                    <a:pt x="5868416" y="2379649"/>
                  </a:lnTo>
                  <a:lnTo>
                    <a:pt x="5905741" y="2345182"/>
                  </a:lnTo>
                  <a:close/>
                </a:path>
                <a:path w="8412480" h="3164204">
                  <a:moveTo>
                    <a:pt x="5971044" y="2284857"/>
                  </a:moveTo>
                  <a:lnTo>
                    <a:pt x="5962421" y="2275522"/>
                  </a:lnTo>
                  <a:lnTo>
                    <a:pt x="5925109" y="2309990"/>
                  </a:lnTo>
                  <a:lnTo>
                    <a:pt x="5933719" y="2319324"/>
                  </a:lnTo>
                  <a:lnTo>
                    <a:pt x="5971044" y="2284857"/>
                  </a:lnTo>
                  <a:close/>
                </a:path>
                <a:path w="8412480" h="3164204">
                  <a:moveTo>
                    <a:pt x="6036348" y="2224544"/>
                  </a:moveTo>
                  <a:lnTo>
                    <a:pt x="6027725" y="2215210"/>
                  </a:lnTo>
                  <a:lnTo>
                    <a:pt x="5990412" y="2249678"/>
                  </a:lnTo>
                  <a:lnTo>
                    <a:pt x="5999035" y="2259012"/>
                  </a:lnTo>
                  <a:lnTo>
                    <a:pt x="6036348" y="2224544"/>
                  </a:lnTo>
                  <a:close/>
                </a:path>
                <a:path w="8412480" h="3164204">
                  <a:moveTo>
                    <a:pt x="6101651" y="2164219"/>
                  </a:moveTo>
                  <a:lnTo>
                    <a:pt x="6093041" y="2154885"/>
                  </a:lnTo>
                  <a:lnTo>
                    <a:pt x="6055715" y="2189353"/>
                  </a:lnTo>
                  <a:lnTo>
                    <a:pt x="6064339" y="2198687"/>
                  </a:lnTo>
                  <a:lnTo>
                    <a:pt x="6101651" y="2164219"/>
                  </a:lnTo>
                  <a:close/>
                </a:path>
                <a:path w="8412480" h="3164204">
                  <a:moveTo>
                    <a:pt x="6166955" y="2103907"/>
                  </a:moveTo>
                  <a:lnTo>
                    <a:pt x="6158344" y="2094572"/>
                  </a:lnTo>
                  <a:lnTo>
                    <a:pt x="6121019" y="2129040"/>
                  </a:lnTo>
                  <a:lnTo>
                    <a:pt x="6129642" y="2138375"/>
                  </a:lnTo>
                  <a:lnTo>
                    <a:pt x="6166955" y="2103907"/>
                  </a:lnTo>
                  <a:close/>
                </a:path>
                <a:path w="8412480" h="3164204">
                  <a:moveTo>
                    <a:pt x="6232271" y="2043582"/>
                  </a:moveTo>
                  <a:lnTo>
                    <a:pt x="6223647" y="2034247"/>
                  </a:lnTo>
                  <a:lnTo>
                    <a:pt x="6186335" y="2068715"/>
                  </a:lnTo>
                  <a:lnTo>
                    <a:pt x="6194945" y="2078050"/>
                  </a:lnTo>
                  <a:lnTo>
                    <a:pt x="6232271" y="2043582"/>
                  </a:lnTo>
                  <a:close/>
                </a:path>
                <a:path w="8412480" h="3164204">
                  <a:moveTo>
                    <a:pt x="6297574" y="1983270"/>
                  </a:moveTo>
                  <a:lnTo>
                    <a:pt x="6288951" y="1973935"/>
                  </a:lnTo>
                  <a:lnTo>
                    <a:pt x="6251638" y="2008403"/>
                  </a:lnTo>
                  <a:lnTo>
                    <a:pt x="6260249" y="2017737"/>
                  </a:lnTo>
                  <a:lnTo>
                    <a:pt x="6297574" y="1983270"/>
                  </a:lnTo>
                  <a:close/>
                </a:path>
                <a:path w="8412480" h="3164204">
                  <a:moveTo>
                    <a:pt x="6362878" y="1922945"/>
                  </a:moveTo>
                  <a:lnTo>
                    <a:pt x="6354254" y="1913610"/>
                  </a:lnTo>
                  <a:lnTo>
                    <a:pt x="6316942" y="1948078"/>
                  </a:lnTo>
                  <a:lnTo>
                    <a:pt x="6325552" y="1957412"/>
                  </a:lnTo>
                  <a:lnTo>
                    <a:pt x="6362878" y="1922945"/>
                  </a:lnTo>
                  <a:close/>
                </a:path>
                <a:path w="8412480" h="3164204">
                  <a:moveTo>
                    <a:pt x="6428181" y="1862632"/>
                  </a:moveTo>
                  <a:lnTo>
                    <a:pt x="6419570" y="1853298"/>
                  </a:lnTo>
                  <a:lnTo>
                    <a:pt x="6382245" y="1887766"/>
                  </a:lnTo>
                  <a:lnTo>
                    <a:pt x="6390868" y="1897100"/>
                  </a:lnTo>
                  <a:lnTo>
                    <a:pt x="6428181" y="1862632"/>
                  </a:lnTo>
                  <a:close/>
                </a:path>
                <a:path w="8412480" h="3164204">
                  <a:moveTo>
                    <a:pt x="6493484" y="1802307"/>
                  </a:moveTo>
                  <a:lnTo>
                    <a:pt x="6484874" y="1792973"/>
                  </a:lnTo>
                  <a:lnTo>
                    <a:pt x="6447549" y="1827441"/>
                  </a:lnTo>
                  <a:lnTo>
                    <a:pt x="6456172" y="1836775"/>
                  </a:lnTo>
                  <a:lnTo>
                    <a:pt x="6493484" y="1802307"/>
                  </a:lnTo>
                  <a:close/>
                </a:path>
                <a:path w="8412480" h="3164204">
                  <a:moveTo>
                    <a:pt x="6558788" y="1741995"/>
                  </a:moveTo>
                  <a:lnTo>
                    <a:pt x="6550177" y="1732661"/>
                  </a:lnTo>
                  <a:lnTo>
                    <a:pt x="6512865" y="1767128"/>
                  </a:lnTo>
                  <a:lnTo>
                    <a:pt x="6521475" y="1776463"/>
                  </a:lnTo>
                  <a:lnTo>
                    <a:pt x="6558788" y="1741995"/>
                  </a:lnTo>
                  <a:close/>
                </a:path>
                <a:path w="8412480" h="3164204">
                  <a:moveTo>
                    <a:pt x="6624104" y="1681670"/>
                  </a:moveTo>
                  <a:lnTo>
                    <a:pt x="6615481" y="1672336"/>
                  </a:lnTo>
                  <a:lnTo>
                    <a:pt x="6578168" y="1706803"/>
                  </a:lnTo>
                  <a:lnTo>
                    <a:pt x="6586779" y="1716138"/>
                  </a:lnTo>
                  <a:lnTo>
                    <a:pt x="6624104" y="1681670"/>
                  </a:lnTo>
                  <a:close/>
                </a:path>
                <a:path w="8412480" h="3164204">
                  <a:moveTo>
                    <a:pt x="6689407" y="1621358"/>
                  </a:moveTo>
                  <a:lnTo>
                    <a:pt x="6680784" y="1612023"/>
                  </a:lnTo>
                  <a:lnTo>
                    <a:pt x="6643471" y="1646491"/>
                  </a:lnTo>
                  <a:lnTo>
                    <a:pt x="6652082" y="1655826"/>
                  </a:lnTo>
                  <a:lnTo>
                    <a:pt x="6689407" y="1621358"/>
                  </a:lnTo>
                  <a:close/>
                </a:path>
                <a:path w="8412480" h="3164204">
                  <a:moveTo>
                    <a:pt x="6706552" y="1596872"/>
                  </a:moveTo>
                  <a:lnTo>
                    <a:pt x="6628320" y="1598968"/>
                  </a:lnTo>
                  <a:lnTo>
                    <a:pt x="6625552" y="1601889"/>
                  </a:lnTo>
                  <a:lnTo>
                    <a:pt x="6625742" y="1608899"/>
                  </a:lnTo>
                  <a:lnTo>
                    <a:pt x="6628663" y="1611668"/>
                  </a:lnTo>
                  <a:lnTo>
                    <a:pt x="6692392" y="1609953"/>
                  </a:lnTo>
                  <a:lnTo>
                    <a:pt x="6685623" y="1673339"/>
                  </a:lnTo>
                  <a:lnTo>
                    <a:pt x="6688150" y="1676476"/>
                  </a:lnTo>
                  <a:lnTo>
                    <a:pt x="6695122" y="1677212"/>
                  </a:lnTo>
                  <a:lnTo>
                    <a:pt x="6698259" y="1674685"/>
                  </a:lnTo>
                  <a:lnTo>
                    <a:pt x="6705930" y="1602740"/>
                  </a:lnTo>
                  <a:lnTo>
                    <a:pt x="6706552" y="1596872"/>
                  </a:lnTo>
                  <a:close/>
                </a:path>
                <a:path w="8412480" h="3164204">
                  <a:moveTo>
                    <a:pt x="8411908" y="1688922"/>
                  </a:moveTo>
                  <a:lnTo>
                    <a:pt x="8400732" y="1616278"/>
                  </a:lnTo>
                  <a:lnTo>
                    <a:pt x="8400008" y="1611566"/>
                  </a:lnTo>
                  <a:lnTo>
                    <a:pt x="8324926" y="1633626"/>
                  </a:lnTo>
                  <a:lnTo>
                    <a:pt x="8322996" y="1637157"/>
                  </a:lnTo>
                  <a:lnTo>
                    <a:pt x="8324977" y="1643888"/>
                  </a:lnTo>
                  <a:lnTo>
                    <a:pt x="8328495" y="1645818"/>
                  </a:lnTo>
                  <a:lnTo>
                    <a:pt x="8380412" y="1630565"/>
                  </a:lnTo>
                  <a:lnTo>
                    <a:pt x="7454773" y="3086735"/>
                  </a:lnTo>
                  <a:lnTo>
                    <a:pt x="7465492" y="3093555"/>
                  </a:lnTo>
                  <a:lnTo>
                    <a:pt x="8391131" y="1637372"/>
                  </a:lnTo>
                  <a:lnTo>
                    <a:pt x="8399361" y="1690852"/>
                  </a:lnTo>
                  <a:lnTo>
                    <a:pt x="8402599" y="1693227"/>
                  </a:lnTo>
                  <a:lnTo>
                    <a:pt x="8409533" y="1692160"/>
                  </a:lnTo>
                  <a:lnTo>
                    <a:pt x="8411908" y="1688922"/>
                  </a:lnTo>
                  <a:close/>
                </a:path>
              </a:pathLst>
            </a:custGeom>
            <a:solidFill>
              <a:srgbClr val="8FA7C4"/>
            </a:solidFill>
            <a:ln>
              <a:solidFill>
                <a:schemeClr val="bg1"/>
              </a:solidFill>
            </a:ln>
          </p:spPr>
          <p:txBody>
            <a:bodyPr wrap="square" lIns="0" tIns="0" rIns="0" bIns="0" rtlCol="0"/>
            <a:lstStyle/>
            <a:p>
              <a:endParaRPr/>
            </a:p>
          </p:txBody>
        </p:sp>
        <p:pic>
          <p:nvPicPr>
            <p:cNvPr id="35" name="object 35"/>
            <p:cNvPicPr/>
            <p:nvPr/>
          </p:nvPicPr>
          <p:blipFill>
            <a:blip r:embed="rId5" cstate="print"/>
            <a:stretch>
              <a:fillRect/>
            </a:stretch>
          </p:blipFill>
          <p:spPr>
            <a:xfrm>
              <a:off x="5927917" y="3994904"/>
              <a:ext cx="503331" cy="503331"/>
            </a:xfrm>
            <a:prstGeom prst="rect">
              <a:avLst/>
            </a:prstGeom>
            <a:ln>
              <a:solidFill>
                <a:schemeClr val="bg1"/>
              </a:solidFill>
            </a:ln>
          </p:spPr>
        </p:pic>
        <p:pic>
          <p:nvPicPr>
            <p:cNvPr id="36" name="object 36"/>
            <p:cNvPicPr/>
            <p:nvPr/>
          </p:nvPicPr>
          <p:blipFill>
            <a:blip r:embed="rId5" cstate="print"/>
            <a:stretch>
              <a:fillRect/>
            </a:stretch>
          </p:blipFill>
          <p:spPr>
            <a:xfrm>
              <a:off x="4005563" y="3994904"/>
              <a:ext cx="503331" cy="503331"/>
            </a:xfrm>
            <a:prstGeom prst="rect">
              <a:avLst/>
            </a:prstGeom>
            <a:ln>
              <a:solidFill>
                <a:schemeClr val="bg1"/>
              </a:solidFill>
            </a:ln>
          </p:spPr>
        </p:pic>
      </p:grpSp>
      <p:sp>
        <p:nvSpPr>
          <p:cNvPr id="37" name="object 37"/>
          <p:cNvSpPr txBox="1"/>
          <p:nvPr/>
        </p:nvSpPr>
        <p:spPr>
          <a:xfrm>
            <a:off x="8307110" y="3073400"/>
            <a:ext cx="102425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EBS</a:t>
            </a:r>
            <a:r>
              <a:rPr sz="1400" spc="-80" dirty="0">
                <a:solidFill>
                  <a:srgbClr val="FFFFFF"/>
                </a:solidFill>
                <a:latin typeface="Arial"/>
                <a:cs typeface="Arial"/>
              </a:rPr>
              <a:t> </a:t>
            </a:r>
            <a:r>
              <a:rPr sz="1400" spc="-15" dirty="0">
                <a:solidFill>
                  <a:srgbClr val="FFFFFF"/>
                </a:solidFill>
                <a:latin typeface="Arial"/>
                <a:cs typeface="Arial"/>
              </a:rPr>
              <a:t>Volume</a:t>
            </a:r>
            <a:endParaRPr sz="1400">
              <a:latin typeface="Arial"/>
              <a:cs typeface="Arial"/>
            </a:endParaRPr>
          </a:p>
        </p:txBody>
      </p:sp>
    </p:spTree>
    <p:extLst>
      <p:ext uri="{BB962C8B-B14F-4D97-AF65-F5344CB8AC3E}">
        <p14:creationId xmlns:p14="http://schemas.microsoft.com/office/powerpoint/2010/main" val="1440744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130" y="76200"/>
            <a:ext cx="531812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10" dirty="0">
                <a:solidFill>
                  <a:srgbClr val="FFFFFF"/>
                </a:solidFill>
                <a:latin typeface="Calibri"/>
                <a:cs typeface="Calibri"/>
              </a:rPr>
              <a:t> Elastic</a:t>
            </a:r>
            <a:r>
              <a:rPr sz="2400" b="0" spc="-15" dirty="0">
                <a:solidFill>
                  <a:srgbClr val="FFFFFF"/>
                </a:solidFill>
                <a:latin typeface="Calibri"/>
                <a:cs typeface="Calibri"/>
              </a:rPr>
              <a:t> </a:t>
            </a:r>
            <a:r>
              <a:rPr sz="2400" b="0" spc="-5" dirty="0">
                <a:solidFill>
                  <a:srgbClr val="FFFFFF"/>
                </a:solidFill>
                <a:latin typeface="Calibri"/>
                <a:cs typeface="Calibri"/>
              </a:rPr>
              <a:t>Block</a:t>
            </a:r>
            <a:r>
              <a:rPr sz="2400" b="0" spc="-15" dirty="0">
                <a:solidFill>
                  <a:srgbClr val="FFFFFF"/>
                </a:solidFill>
                <a:latin typeface="Calibri"/>
                <a:cs typeface="Calibri"/>
              </a:rPr>
              <a:t> Store</a:t>
            </a:r>
            <a:r>
              <a:rPr sz="2400" b="0" spc="-5" dirty="0">
                <a:solidFill>
                  <a:srgbClr val="FFFFFF"/>
                </a:solidFill>
                <a:latin typeface="Calibri"/>
                <a:cs typeface="Calibri"/>
              </a:rPr>
              <a:t> (EBS)</a:t>
            </a:r>
            <a:endParaRPr sz="2400" dirty="0">
              <a:latin typeface="Calibri"/>
              <a:cs typeface="Calibri"/>
            </a:endParaRPr>
          </a:p>
        </p:txBody>
      </p:sp>
      <p:sp>
        <p:nvSpPr>
          <p:cNvPr id="3" name="object 3"/>
          <p:cNvSpPr txBox="1"/>
          <p:nvPr/>
        </p:nvSpPr>
        <p:spPr>
          <a:xfrm>
            <a:off x="599972" y="551771"/>
            <a:ext cx="9018270" cy="5803900"/>
          </a:xfrm>
          <a:prstGeom prst="rect">
            <a:avLst/>
          </a:prstGeom>
        </p:spPr>
        <p:txBody>
          <a:bodyPr vert="horz" wrap="square" lIns="0" tIns="12700" rIns="0" bIns="0" rtlCol="0">
            <a:spAutoFit/>
          </a:bodyPr>
          <a:lstStyle/>
          <a:p>
            <a:pPr marL="297815" marR="265430" indent="-285750">
              <a:lnSpc>
                <a:spcPct val="152800"/>
              </a:lnSpc>
              <a:spcBef>
                <a:spcPts val="100"/>
              </a:spcBef>
              <a:buFont typeface="Wingdings"/>
              <a:buChar char=""/>
              <a:tabLst>
                <a:tab pos="298450" algn="l"/>
              </a:tabLst>
            </a:pPr>
            <a:r>
              <a:rPr sz="1800" spc="-10" dirty="0">
                <a:solidFill>
                  <a:srgbClr val="FFFFFF"/>
                </a:solidFill>
                <a:latin typeface="Calibri"/>
                <a:cs typeface="Calibri"/>
              </a:rPr>
              <a:t>Amazon</a:t>
            </a:r>
            <a:r>
              <a:rPr sz="1800" spc="10" dirty="0">
                <a:solidFill>
                  <a:srgbClr val="FFFFFF"/>
                </a:solidFill>
                <a:latin typeface="Calibri"/>
                <a:cs typeface="Calibri"/>
              </a:rPr>
              <a:t> </a:t>
            </a:r>
            <a:r>
              <a:rPr sz="1800" spc="-10" dirty="0">
                <a:solidFill>
                  <a:srgbClr val="FFFFFF"/>
                </a:solidFill>
                <a:latin typeface="Calibri"/>
                <a:cs typeface="Calibri"/>
              </a:rPr>
              <a:t>Elastic</a:t>
            </a:r>
            <a:r>
              <a:rPr sz="1800" spc="10" dirty="0">
                <a:solidFill>
                  <a:srgbClr val="FFFFFF"/>
                </a:solidFill>
                <a:latin typeface="Calibri"/>
                <a:cs typeface="Calibri"/>
              </a:rPr>
              <a:t> </a:t>
            </a:r>
            <a:r>
              <a:rPr sz="1800" spc="-5" dirty="0">
                <a:solidFill>
                  <a:srgbClr val="FFFFFF"/>
                </a:solidFill>
                <a:latin typeface="Calibri"/>
                <a:cs typeface="Calibri"/>
              </a:rPr>
              <a:t>Block</a:t>
            </a:r>
            <a:r>
              <a:rPr sz="1800" spc="5" dirty="0">
                <a:solidFill>
                  <a:srgbClr val="FFFFFF"/>
                </a:solidFill>
                <a:latin typeface="Calibri"/>
                <a:cs typeface="Calibri"/>
              </a:rPr>
              <a:t> </a:t>
            </a:r>
            <a:r>
              <a:rPr sz="1800" spc="-15" dirty="0">
                <a:solidFill>
                  <a:srgbClr val="FFFFFF"/>
                </a:solidFill>
                <a:latin typeface="Calibri"/>
                <a:cs typeface="Calibri"/>
              </a:rPr>
              <a:t>Store</a:t>
            </a:r>
            <a:r>
              <a:rPr sz="1800" spc="15" dirty="0">
                <a:solidFill>
                  <a:srgbClr val="FFFFFF"/>
                </a:solidFill>
                <a:latin typeface="Calibri"/>
                <a:cs typeface="Calibri"/>
              </a:rPr>
              <a:t> </a:t>
            </a:r>
            <a:r>
              <a:rPr sz="1800" spc="-10" dirty="0">
                <a:solidFill>
                  <a:srgbClr val="FFFFFF"/>
                </a:solidFill>
                <a:latin typeface="Calibri"/>
                <a:cs typeface="Calibri"/>
              </a:rPr>
              <a:t>(Amazon</a:t>
            </a:r>
            <a:r>
              <a:rPr sz="1800" spc="10" dirty="0">
                <a:solidFill>
                  <a:srgbClr val="FFFFFF"/>
                </a:solidFill>
                <a:latin typeface="Calibri"/>
                <a:cs typeface="Calibri"/>
              </a:rPr>
              <a:t> </a:t>
            </a:r>
            <a:r>
              <a:rPr sz="1800" spc="-5" dirty="0">
                <a:solidFill>
                  <a:srgbClr val="FFFFFF"/>
                </a:solidFill>
                <a:latin typeface="Calibri"/>
                <a:cs typeface="Calibri"/>
              </a:rPr>
              <a:t>EBS)</a:t>
            </a:r>
            <a:r>
              <a:rPr sz="1800" spc="10" dirty="0">
                <a:solidFill>
                  <a:srgbClr val="FFFFFF"/>
                </a:solidFill>
                <a:latin typeface="Calibri"/>
                <a:cs typeface="Calibri"/>
              </a:rPr>
              <a:t> </a:t>
            </a:r>
            <a:r>
              <a:rPr sz="1800" spc="-10" dirty="0">
                <a:solidFill>
                  <a:srgbClr val="FFFFFF"/>
                </a:solidFill>
                <a:latin typeface="Calibri"/>
                <a:cs typeface="Calibri"/>
              </a:rPr>
              <a:t>provides</a:t>
            </a:r>
            <a:r>
              <a:rPr sz="1800" spc="5" dirty="0">
                <a:solidFill>
                  <a:srgbClr val="FFFFFF"/>
                </a:solidFill>
                <a:latin typeface="Calibri"/>
                <a:cs typeface="Calibri"/>
              </a:rPr>
              <a:t> </a:t>
            </a:r>
            <a:r>
              <a:rPr sz="1800" spc="-10" dirty="0">
                <a:solidFill>
                  <a:srgbClr val="FFFFFF"/>
                </a:solidFill>
                <a:latin typeface="Calibri"/>
                <a:cs typeface="Calibri"/>
              </a:rPr>
              <a:t>persistent</a:t>
            </a:r>
            <a:r>
              <a:rPr sz="1800" spc="10" dirty="0">
                <a:solidFill>
                  <a:srgbClr val="FFFFFF"/>
                </a:solidFill>
                <a:latin typeface="Calibri"/>
                <a:cs typeface="Calibri"/>
              </a:rPr>
              <a:t> </a:t>
            </a:r>
            <a:r>
              <a:rPr sz="1800" spc="-5" dirty="0">
                <a:solidFill>
                  <a:srgbClr val="FFFFFF"/>
                </a:solidFill>
                <a:latin typeface="Calibri"/>
                <a:cs typeface="Calibri"/>
              </a:rPr>
              <a:t>block</a:t>
            </a:r>
            <a:r>
              <a:rPr sz="1800" spc="5" dirty="0">
                <a:solidFill>
                  <a:srgbClr val="FFFFFF"/>
                </a:solidFill>
                <a:latin typeface="Calibri"/>
                <a:cs typeface="Calibri"/>
              </a:rPr>
              <a:t> </a:t>
            </a:r>
            <a:r>
              <a:rPr sz="1800" spc="-15" dirty="0">
                <a:solidFill>
                  <a:srgbClr val="FFFFFF"/>
                </a:solidFill>
                <a:latin typeface="Calibri"/>
                <a:cs typeface="Calibri"/>
              </a:rPr>
              <a:t>storage</a:t>
            </a:r>
            <a:r>
              <a:rPr sz="1800" spc="15" dirty="0">
                <a:solidFill>
                  <a:srgbClr val="FFFFFF"/>
                </a:solidFill>
                <a:latin typeface="Calibri"/>
                <a:cs typeface="Calibri"/>
              </a:rPr>
              <a:t> </a:t>
            </a:r>
            <a:r>
              <a:rPr sz="1800" spc="-5" dirty="0">
                <a:solidFill>
                  <a:srgbClr val="FFFFFF"/>
                </a:solidFill>
                <a:latin typeface="Calibri"/>
                <a:cs typeface="Calibri"/>
              </a:rPr>
              <a:t>volumes</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5" dirty="0">
                <a:solidFill>
                  <a:srgbClr val="FFFFFF"/>
                </a:solidFill>
                <a:latin typeface="Calibri"/>
                <a:cs typeface="Calibri"/>
              </a:rPr>
              <a:t>use </a:t>
            </a:r>
            <a:r>
              <a:rPr sz="1800" spc="-390" dirty="0">
                <a:solidFill>
                  <a:srgbClr val="FFFFFF"/>
                </a:solidFill>
                <a:latin typeface="Calibri"/>
                <a:cs typeface="Calibri"/>
              </a:rPr>
              <a:t> </a:t>
            </a:r>
            <a:r>
              <a:rPr sz="1800" spc="-5" dirty="0">
                <a:solidFill>
                  <a:srgbClr val="FFFFFF"/>
                </a:solidFill>
                <a:latin typeface="Calibri"/>
                <a:cs typeface="Calibri"/>
              </a:rPr>
              <a:t>with</a:t>
            </a:r>
            <a:r>
              <a:rPr sz="1800" dirty="0">
                <a:solidFill>
                  <a:srgbClr val="FFFFFF"/>
                </a:solidFill>
                <a:latin typeface="Calibri"/>
                <a:cs typeface="Calibri"/>
              </a:rPr>
              <a:t> </a:t>
            </a:r>
            <a:r>
              <a:rPr sz="1800" spc="-10" dirty="0">
                <a:solidFill>
                  <a:srgbClr val="FFFFFF"/>
                </a:solidFill>
                <a:latin typeface="Calibri"/>
                <a:cs typeface="Calibri"/>
              </a:rPr>
              <a:t>Amazon</a:t>
            </a:r>
            <a:r>
              <a:rPr sz="1800" spc="5" dirty="0">
                <a:solidFill>
                  <a:srgbClr val="FFFFFF"/>
                </a:solidFill>
                <a:latin typeface="Calibri"/>
                <a:cs typeface="Calibri"/>
              </a:rPr>
              <a:t> </a:t>
            </a:r>
            <a:r>
              <a:rPr sz="1800" spc="-10" dirty="0">
                <a:solidFill>
                  <a:srgbClr val="FFFFFF"/>
                </a:solidFill>
                <a:latin typeface="Calibri"/>
                <a:cs typeface="Calibri"/>
              </a:rPr>
              <a:t>EC2</a:t>
            </a:r>
            <a:r>
              <a:rPr sz="1800" spc="5" dirty="0">
                <a:solidFill>
                  <a:srgbClr val="FFFFFF"/>
                </a:solidFill>
                <a:latin typeface="Calibri"/>
                <a:cs typeface="Calibri"/>
              </a:rPr>
              <a:t> </a:t>
            </a:r>
            <a:r>
              <a:rPr sz="1800" spc="-10" dirty="0">
                <a:solidFill>
                  <a:srgbClr val="FFFFFF"/>
                </a:solidFill>
                <a:latin typeface="Calibri"/>
                <a:cs typeface="Calibri"/>
              </a:rPr>
              <a:t>instances</a:t>
            </a:r>
            <a:r>
              <a:rPr sz="180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30" dirty="0">
                <a:solidFill>
                  <a:srgbClr val="FFFFFF"/>
                </a:solidFill>
                <a:latin typeface="Calibri"/>
                <a:cs typeface="Calibri"/>
              </a:rPr>
              <a:t>AWS</a:t>
            </a:r>
            <a:r>
              <a:rPr sz="1800" dirty="0">
                <a:solidFill>
                  <a:srgbClr val="FFFFFF"/>
                </a:solidFill>
                <a:latin typeface="Calibri"/>
                <a:cs typeface="Calibri"/>
              </a:rPr>
              <a:t> Cloud</a:t>
            </a:r>
            <a:endParaRPr sz="1800" dirty="0">
              <a:latin typeface="Calibri"/>
              <a:cs typeface="Calibri"/>
            </a:endParaRPr>
          </a:p>
          <a:p>
            <a:pPr marL="297815" marR="5080" indent="-285750">
              <a:lnSpc>
                <a:spcPts val="3300"/>
              </a:lnSpc>
              <a:spcBef>
                <a:spcPts val="200"/>
              </a:spcBef>
              <a:buFont typeface="Wingdings"/>
              <a:buChar char=""/>
              <a:tabLst>
                <a:tab pos="298450" algn="l"/>
              </a:tabLst>
            </a:pPr>
            <a:r>
              <a:rPr sz="1800" spc="-10" dirty="0">
                <a:solidFill>
                  <a:srgbClr val="FFFFFF"/>
                </a:solidFill>
                <a:latin typeface="Calibri"/>
                <a:cs typeface="Calibri"/>
              </a:rPr>
              <a:t>Each</a:t>
            </a:r>
            <a:r>
              <a:rPr sz="1800" spc="5" dirty="0">
                <a:solidFill>
                  <a:srgbClr val="FFFFFF"/>
                </a:solidFill>
                <a:latin typeface="Calibri"/>
                <a:cs typeface="Calibri"/>
              </a:rPr>
              <a:t> </a:t>
            </a:r>
            <a:r>
              <a:rPr sz="1800" spc="-10" dirty="0">
                <a:solidFill>
                  <a:srgbClr val="FFFFFF"/>
                </a:solidFill>
                <a:latin typeface="Calibri"/>
                <a:cs typeface="Calibri"/>
              </a:rPr>
              <a:t>Amazon</a:t>
            </a:r>
            <a:r>
              <a:rPr sz="1800" spc="10" dirty="0">
                <a:solidFill>
                  <a:srgbClr val="FFFFFF"/>
                </a:solidFill>
                <a:latin typeface="Calibri"/>
                <a:cs typeface="Calibri"/>
              </a:rPr>
              <a:t> </a:t>
            </a:r>
            <a:r>
              <a:rPr sz="1800" spc="-5" dirty="0">
                <a:solidFill>
                  <a:srgbClr val="FFFFFF"/>
                </a:solidFill>
                <a:latin typeface="Calibri"/>
                <a:cs typeface="Calibri"/>
              </a:rPr>
              <a:t>EBS</a:t>
            </a:r>
            <a:r>
              <a:rPr sz="1800" spc="5" dirty="0">
                <a:solidFill>
                  <a:srgbClr val="FFFFFF"/>
                </a:solidFill>
                <a:latin typeface="Calibri"/>
                <a:cs typeface="Calibri"/>
              </a:rPr>
              <a:t> </a:t>
            </a:r>
            <a:r>
              <a:rPr sz="1800" spc="-5" dirty="0">
                <a:solidFill>
                  <a:srgbClr val="FFFFFF"/>
                </a:solidFill>
                <a:latin typeface="Calibri"/>
                <a:cs typeface="Calibri"/>
              </a:rPr>
              <a:t>volume</a:t>
            </a:r>
            <a:r>
              <a:rPr sz="1800" spc="10"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10" dirty="0">
                <a:solidFill>
                  <a:srgbClr val="FFFFFF"/>
                </a:solidFill>
                <a:latin typeface="Calibri"/>
                <a:cs typeface="Calibri"/>
              </a:rPr>
              <a:t>automatically</a:t>
            </a:r>
            <a:r>
              <a:rPr sz="1800" spc="5" dirty="0">
                <a:solidFill>
                  <a:srgbClr val="FFFFFF"/>
                </a:solidFill>
                <a:latin typeface="Calibri"/>
                <a:cs typeface="Calibri"/>
              </a:rPr>
              <a:t> </a:t>
            </a:r>
            <a:r>
              <a:rPr sz="1800" spc="-10" dirty="0">
                <a:solidFill>
                  <a:srgbClr val="FFFFFF"/>
                </a:solidFill>
                <a:latin typeface="Calibri"/>
                <a:cs typeface="Calibri"/>
              </a:rPr>
              <a:t>replicated</a:t>
            </a:r>
            <a:r>
              <a:rPr sz="1800" spc="10" dirty="0">
                <a:solidFill>
                  <a:srgbClr val="FFFFFF"/>
                </a:solidFill>
                <a:latin typeface="Calibri"/>
                <a:cs typeface="Calibri"/>
              </a:rPr>
              <a:t> </a:t>
            </a:r>
            <a:r>
              <a:rPr sz="1800" spc="-5" dirty="0">
                <a:solidFill>
                  <a:srgbClr val="FFFFFF"/>
                </a:solidFill>
                <a:latin typeface="Calibri"/>
                <a:cs typeface="Calibri"/>
              </a:rPr>
              <a:t>within</a:t>
            </a:r>
            <a:r>
              <a:rPr sz="1800" spc="5" dirty="0">
                <a:solidFill>
                  <a:srgbClr val="FFFFFF"/>
                </a:solidFill>
                <a:latin typeface="Calibri"/>
                <a:cs typeface="Calibri"/>
              </a:rPr>
              <a:t> </a:t>
            </a:r>
            <a:r>
              <a:rPr sz="1800" spc="-5" dirty="0">
                <a:solidFill>
                  <a:srgbClr val="FFFFFF"/>
                </a:solidFill>
                <a:latin typeface="Calibri"/>
                <a:cs typeface="Calibri"/>
              </a:rPr>
              <a:t>its</a:t>
            </a:r>
            <a:r>
              <a:rPr sz="1800" spc="5" dirty="0">
                <a:solidFill>
                  <a:srgbClr val="FFFFFF"/>
                </a:solidFill>
                <a:latin typeface="Calibri"/>
                <a:cs typeface="Calibri"/>
              </a:rPr>
              <a:t> </a:t>
            </a:r>
            <a:r>
              <a:rPr sz="1800" spc="-10" dirty="0">
                <a:solidFill>
                  <a:srgbClr val="FFFFFF"/>
                </a:solidFill>
                <a:latin typeface="Calibri"/>
                <a:cs typeface="Calibri"/>
              </a:rPr>
              <a:t>Availability</a:t>
            </a:r>
            <a:r>
              <a:rPr sz="1800" spc="5" dirty="0">
                <a:solidFill>
                  <a:srgbClr val="FFFFFF"/>
                </a:solidFill>
                <a:latin typeface="Calibri"/>
                <a:cs typeface="Calibri"/>
              </a:rPr>
              <a:t> </a:t>
            </a:r>
            <a:r>
              <a:rPr sz="1800" spc="-10" dirty="0">
                <a:solidFill>
                  <a:srgbClr val="FFFFFF"/>
                </a:solidFill>
                <a:latin typeface="Calibri"/>
                <a:cs typeface="Calibri"/>
              </a:rPr>
              <a:t>Zone</a:t>
            </a:r>
            <a:r>
              <a:rPr sz="1800" spc="1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10" dirty="0">
                <a:solidFill>
                  <a:srgbClr val="FFFFFF"/>
                </a:solidFill>
                <a:latin typeface="Calibri"/>
                <a:cs typeface="Calibri"/>
              </a:rPr>
              <a:t>protect</a:t>
            </a:r>
            <a:r>
              <a:rPr sz="1800" spc="5" dirty="0">
                <a:solidFill>
                  <a:srgbClr val="FFFFFF"/>
                </a:solidFill>
                <a:latin typeface="Calibri"/>
                <a:cs typeface="Calibri"/>
              </a:rPr>
              <a:t> </a:t>
            </a:r>
            <a:r>
              <a:rPr sz="1800" spc="-10" dirty="0">
                <a:solidFill>
                  <a:srgbClr val="FFFFFF"/>
                </a:solidFill>
                <a:latin typeface="Calibri"/>
                <a:cs typeface="Calibri"/>
              </a:rPr>
              <a:t>you </a:t>
            </a:r>
            <a:r>
              <a:rPr sz="1800" spc="-390" dirty="0">
                <a:solidFill>
                  <a:srgbClr val="FFFFFF"/>
                </a:solidFill>
                <a:latin typeface="Calibri"/>
                <a:cs typeface="Calibri"/>
              </a:rPr>
              <a:t> </a:t>
            </a:r>
            <a:r>
              <a:rPr sz="1800" spc="-10" dirty="0">
                <a:solidFill>
                  <a:srgbClr val="FFFFFF"/>
                </a:solidFill>
                <a:latin typeface="Calibri"/>
                <a:cs typeface="Calibri"/>
              </a:rPr>
              <a:t>from</a:t>
            </a:r>
            <a:r>
              <a:rPr sz="1800" spc="5" dirty="0">
                <a:solidFill>
                  <a:srgbClr val="FFFFFF"/>
                </a:solidFill>
                <a:latin typeface="Calibri"/>
                <a:cs typeface="Calibri"/>
              </a:rPr>
              <a:t> </a:t>
            </a:r>
            <a:r>
              <a:rPr sz="1800" spc="-5" dirty="0">
                <a:solidFill>
                  <a:srgbClr val="FFFFFF"/>
                </a:solidFill>
                <a:latin typeface="Calibri"/>
                <a:cs typeface="Calibri"/>
              </a:rPr>
              <a:t>component</a:t>
            </a:r>
            <a:r>
              <a:rPr sz="1800" dirty="0">
                <a:solidFill>
                  <a:srgbClr val="FFFFFF"/>
                </a:solidFill>
                <a:latin typeface="Calibri"/>
                <a:cs typeface="Calibri"/>
              </a:rPr>
              <a:t> </a:t>
            </a:r>
            <a:r>
              <a:rPr sz="1800" spc="-10" dirty="0">
                <a:solidFill>
                  <a:srgbClr val="FFFFFF"/>
                </a:solidFill>
                <a:latin typeface="Calibri"/>
                <a:cs typeface="Calibri"/>
              </a:rPr>
              <a:t>failure,</a:t>
            </a:r>
            <a:r>
              <a:rPr sz="1800" spc="5" dirty="0">
                <a:solidFill>
                  <a:srgbClr val="FFFFFF"/>
                </a:solidFill>
                <a:latin typeface="Calibri"/>
                <a:cs typeface="Calibri"/>
              </a:rPr>
              <a:t> </a:t>
            </a:r>
            <a:r>
              <a:rPr sz="1800" spc="-10" dirty="0">
                <a:solidFill>
                  <a:srgbClr val="FFFFFF"/>
                </a:solidFill>
                <a:latin typeface="Calibri"/>
                <a:cs typeface="Calibri"/>
              </a:rPr>
              <a:t>offering</a:t>
            </a:r>
            <a:r>
              <a:rPr sz="1800" spc="5" dirty="0">
                <a:solidFill>
                  <a:srgbClr val="FFFFFF"/>
                </a:solidFill>
                <a:latin typeface="Calibri"/>
                <a:cs typeface="Calibri"/>
              </a:rPr>
              <a:t> </a:t>
            </a:r>
            <a:r>
              <a:rPr sz="1800" spc="-5" dirty="0">
                <a:solidFill>
                  <a:srgbClr val="FFFFFF"/>
                </a:solidFill>
                <a:latin typeface="Calibri"/>
                <a:cs typeface="Calibri"/>
              </a:rPr>
              <a:t>high</a:t>
            </a:r>
            <a:r>
              <a:rPr sz="1800" spc="10" dirty="0">
                <a:solidFill>
                  <a:srgbClr val="FFFFFF"/>
                </a:solidFill>
                <a:latin typeface="Calibri"/>
                <a:cs typeface="Calibri"/>
              </a:rPr>
              <a:t> </a:t>
            </a:r>
            <a:r>
              <a:rPr sz="1800" spc="-10" dirty="0">
                <a:solidFill>
                  <a:srgbClr val="FFFFFF"/>
                </a:solidFill>
                <a:latin typeface="Calibri"/>
                <a:cs typeface="Calibri"/>
              </a:rPr>
              <a:t>availability</a:t>
            </a:r>
            <a:r>
              <a:rPr sz="1800" dirty="0">
                <a:solidFill>
                  <a:srgbClr val="FFFFFF"/>
                </a:solidFill>
                <a:latin typeface="Calibri"/>
                <a:cs typeface="Calibri"/>
              </a:rPr>
              <a:t> and</a:t>
            </a:r>
            <a:r>
              <a:rPr sz="1800" spc="10" dirty="0">
                <a:solidFill>
                  <a:srgbClr val="FFFFFF"/>
                </a:solidFill>
                <a:latin typeface="Calibri"/>
                <a:cs typeface="Calibri"/>
              </a:rPr>
              <a:t> </a:t>
            </a:r>
            <a:r>
              <a:rPr sz="1800" spc="-10" dirty="0">
                <a:solidFill>
                  <a:srgbClr val="FFFFFF"/>
                </a:solidFill>
                <a:latin typeface="Calibri"/>
                <a:cs typeface="Calibri"/>
              </a:rPr>
              <a:t>durability</a:t>
            </a:r>
            <a:endParaRPr sz="1800" dirty="0">
              <a:latin typeface="Calibri"/>
              <a:cs typeface="Calibri"/>
            </a:endParaRPr>
          </a:p>
          <a:p>
            <a:pPr marL="298450" indent="-285750">
              <a:lnSpc>
                <a:spcPct val="100000"/>
              </a:lnSpc>
              <a:spcBef>
                <a:spcPts val="740"/>
              </a:spcBef>
              <a:buFont typeface="Wingdings"/>
              <a:buChar char=""/>
              <a:tabLst>
                <a:tab pos="298450" algn="l"/>
              </a:tabLst>
            </a:pPr>
            <a:r>
              <a:rPr sz="1800" spc="-5" dirty="0">
                <a:solidFill>
                  <a:srgbClr val="FFFFFF"/>
                </a:solidFill>
                <a:latin typeface="Calibri"/>
                <a:cs typeface="Calibri"/>
              </a:rPr>
              <a:t>EBS</a:t>
            </a:r>
            <a:r>
              <a:rPr sz="1800" dirty="0">
                <a:solidFill>
                  <a:srgbClr val="FFFFFF"/>
                </a:solidFill>
                <a:latin typeface="Calibri"/>
                <a:cs typeface="Calibri"/>
              </a:rPr>
              <a:t> </a:t>
            </a:r>
            <a:r>
              <a:rPr sz="1800" spc="-5" dirty="0">
                <a:solidFill>
                  <a:srgbClr val="FFFFFF"/>
                </a:solidFill>
                <a:latin typeface="Calibri"/>
                <a:cs typeface="Calibri"/>
              </a:rPr>
              <a:t>volume</a:t>
            </a:r>
            <a:r>
              <a:rPr sz="1800" spc="10" dirty="0">
                <a:solidFill>
                  <a:srgbClr val="FFFFFF"/>
                </a:solidFill>
                <a:latin typeface="Calibri"/>
                <a:cs typeface="Calibri"/>
              </a:rPr>
              <a:t> </a:t>
            </a:r>
            <a:r>
              <a:rPr sz="1800" spc="-15" dirty="0">
                <a:solidFill>
                  <a:srgbClr val="FFFFFF"/>
                </a:solidFill>
                <a:latin typeface="Calibri"/>
                <a:cs typeface="Calibri"/>
              </a:rPr>
              <a:t>data</a:t>
            </a:r>
            <a:r>
              <a:rPr sz="1800" spc="5" dirty="0">
                <a:solidFill>
                  <a:srgbClr val="FFFFFF"/>
                </a:solidFill>
                <a:latin typeface="Calibri"/>
                <a:cs typeface="Calibri"/>
              </a:rPr>
              <a:t> </a:t>
            </a:r>
            <a:r>
              <a:rPr sz="1800" spc="-10" dirty="0">
                <a:solidFill>
                  <a:srgbClr val="FFFFFF"/>
                </a:solidFill>
                <a:latin typeface="Calibri"/>
                <a:cs typeface="Calibri"/>
              </a:rPr>
              <a:t>persists</a:t>
            </a:r>
            <a:r>
              <a:rPr sz="1800" dirty="0">
                <a:solidFill>
                  <a:srgbClr val="FFFFFF"/>
                </a:solidFill>
                <a:latin typeface="Calibri"/>
                <a:cs typeface="Calibri"/>
              </a:rPr>
              <a:t> </a:t>
            </a:r>
            <a:r>
              <a:rPr sz="1800" spc="-5" dirty="0">
                <a:solidFill>
                  <a:srgbClr val="FFFFFF"/>
                </a:solidFill>
                <a:latin typeface="Calibri"/>
                <a:cs typeface="Calibri"/>
              </a:rPr>
              <a:t>independently</a:t>
            </a:r>
            <a:r>
              <a:rPr sz="1800" dirty="0">
                <a:solidFill>
                  <a:srgbClr val="FFFFFF"/>
                </a:solidFill>
                <a:latin typeface="Calibri"/>
                <a:cs typeface="Calibri"/>
              </a:rPr>
              <a:t> of</a:t>
            </a:r>
            <a:r>
              <a:rPr sz="1800" spc="5"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15" dirty="0">
                <a:solidFill>
                  <a:srgbClr val="FFFFFF"/>
                </a:solidFill>
                <a:latin typeface="Calibri"/>
                <a:cs typeface="Calibri"/>
              </a:rPr>
              <a:t>life</a:t>
            </a:r>
            <a:r>
              <a:rPr sz="1800" spc="10"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instance</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EBS volumes </a:t>
            </a:r>
            <a:r>
              <a:rPr sz="1800" dirty="0">
                <a:solidFill>
                  <a:srgbClr val="FFFFFF"/>
                </a:solidFill>
                <a:latin typeface="Calibri"/>
                <a:cs typeface="Calibri"/>
              </a:rPr>
              <a:t>do not</a:t>
            </a:r>
            <a:r>
              <a:rPr sz="1800" spc="-5" dirty="0">
                <a:solidFill>
                  <a:srgbClr val="FFFFFF"/>
                </a:solidFill>
                <a:latin typeface="Calibri"/>
                <a:cs typeface="Calibri"/>
              </a:rPr>
              <a:t> </a:t>
            </a:r>
            <a:r>
              <a:rPr sz="1800" dirty="0">
                <a:solidFill>
                  <a:srgbClr val="FFFFFF"/>
                </a:solidFill>
                <a:latin typeface="Calibri"/>
                <a:cs typeface="Calibri"/>
              </a:rPr>
              <a:t>need</a:t>
            </a:r>
            <a:r>
              <a:rPr sz="1800" spc="10" dirty="0">
                <a:solidFill>
                  <a:srgbClr val="FFFFFF"/>
                </a:solidFill>
                <a:latin typeface="Calibri"/>
                <a:cs typeface="Calibri"/>
              </a:rPr>
              <a:t> </a:t>
            </a:r>
            <a:r>
              <a:rPr sz="1800" spc="-15" dirty="0">
                <a:solidFill>
                  <a:srgbClr val="FFFFFF"/>
                </a:solidFill>
                <a:latin typeface="Calibri"/>
                <a:cs typeface="Calibri"/>
              </a:rPr>
              <a:t>to</a:t>
            </a:r>
            <a:r>
              <a:rPr sz="1800" dirty="0">
                <a:solidFill>
                  <a:srgbClr val="FFFFFF"/>
                </a:solidFill>
                <a:latin typeface="Calibri"/>
                <a:cs typeface="Calibri"/>
              </a:rPr>
              <a:t> be</a:t>
            </a:r>
            <a:r>
              <a:rPr sz="1800" spc="5" dirty="0">
                <a:solidFill>
                  <a:srgbClr val="FFFFFF"/>
                </a:solidFill>
                <a:latin typeface="Calibri"/>
                <a:cs typeface="Calibri"/>
              </a:rPr>
              <a:t> </a:t>
            </a:r>
            <a:r>
              <a:rPr sz="1800" spc="-10" dirty="0">
                <a:solidFill>
                  <a:srgbClr val="FFFFFF"/>
                </a:solidFill>
                <a:latin typeface="Calibri"/>
                <a:cs typeface="Calibri"/>
              </a:rPr>
              <a:t>attached</a:t>
            </a:r>
            <a:r>
              <a:rPr sz="1800" spc="5" dirty="0">
                <a:solidFill>
                  <a:srgbClr val="FFFFFF"/>
                </a:solidFill>
                <a:latin typeface="Calibri"/>
                <a:cs typeface="Calibri"/>
              </a:rPr>
              <a:t> </a:t>
            </a:r>
            <a:r>
              <a:rPr sz="1800" spc="-15" dirty="0">
                <a:solidFill>
                  <a:srgbClr val="FFFFFF"/>
                </a:solidFill>
                <a:latin typeface="Calibri"/>
                <a:cs typeface="Calibri"/>
              </a:rPr>
              <a:t>to</a:t>
            </a:r>
            <a:r>
              <a:rPr sz="1800" dirty="0">
                <a:solidFill>
                  <a:srgbClr val="FFFFFF"/>
                </a:solidFill>
                <a:latin typeface="Calibri"/>
                <a:cs typeface="Calibri"/>
              </a:rPr>
              <a:t> an</a:t>
            </a:r>
            <a:r>
              <a:rPr sz="1800" spc="10" dirty="0">
                <a:solidFill>
                  <a:srgbClr val="FFFFFF"/>
                </a:solidFill>
                <a:latin typeface="Calibri"/>
                <a:cs typeface="Calibri"/>
              </a:rPr>
              <a:t> </a:t>
            </a:r>
            <a:r>
              <a:rPr sz="1800" spc="-10" dirty="0">
                <a:solidFill>
                  <a:srgbClr val="FFFFFF"/>
                </a:solidFill>
                <a:latin typeface="Calibri"/>
                <a:cs typeface="Calibri"/>
              </a:rPr>
              <a:t>instance</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0" dirty="0">
                <a:solidFill>
                  <a:srgbClr val="FFFFFF"/>
                </a:solidFill>
                <a:latin typeface="Calibri"/>
                <a:cs typeface="Calibri"/>
              </a:rPr>
              <a:t>You</a:t>
            </a:r>
            <a:r>
              <a:rPr sz="1800" dirty="0">
                <a:solidFill>
                  <a:srgbClr val="FFFFFF"/>
                </a:solidFill>
                <a:latin typeface="Calibri"/>
                <a:cs typeface="Calibri"/>
              </a:rPr>
              <a:t> </a:t>
            </a:r>
            <a:r>
              <a:rPr sz="1800" spc="-5" dirty="0">
                <a:solidFill>
                  <a:srgbClr val="FFFFFF"/>
                </a:solidFill>
                <a:latin typeface="Calibri"/>
                <a:cs typeface="Calibri"/>
              </a:rPr>
              <a:t>can</a:t>
            </a:r>
            <a:r>
              <a:rPr sz="1800" spc="5" dirty="0">
                <a:solidFill>
                  <a:srgbClr val="FFFFFF"/>
                </a:solidFill>
                <a:latin typeface="Calibri"/>
                <a:cs typeface="Calibri"/>
              </a:rPr>
              <a:t> </a:t>
            </a:r>
            <a:r>
              <a:rPr sz="1800" spc="-15" dirty="0">
                <a:solidFill>
                  <a:srgbClr val="FFFFFF"/>
                </a:solidFill>
                <a:latin typeface="Calibri"/>
                <a:cs typeface="Calibri"/>
              </a:rPr>
              <a:t>attach</a:t>
            </a:r>
            <a:r>
              <a:rPr sz="1800" spc="5" dirty="0">
                <a:solidFill>
                  <a:srgbClr val="FFFFFF"/>
                </a:solidFill>
                <a:latin typeface="Calibri"/>
                <a:cs typeface="Calibri"/>
              </a:rPr>
              <a:t> </a:t>
            </a:r>
            <a:r>
              <a:rPr sz="1800" spc="-5" dirty="0">
                <a:solidFill>
                  <a:srgbClr val="FFFFFF"/>
                </a:solidFill>
                <a:latin typeface="Calibri"/>
                <a:cs typeface="Calibri"/>
              </a:rPr>
              <a:t>multiple</a:t>
            </a:r>
            <a:r>
              <a:rPr sz="1800" spc="5" dirty="0">
                <a:solidFill>
                  <a:srgbClr val="FFFFFF"/>
                </a:solidFill>
                <a:latin typeface="Calibri"/>
                <a:cs typeface="Calibri"/>
              </a:rPr>
              <a:t> </a:t>
            </a:r>
            <a:r>
              <a:rPr sz="1800" spc="-5" dirty="0">
                <a:solidFill>
                  <a:srgbClr val="FFFFFF"/>
                </a:solidFill>
                <a:latin typeface="Calibri"/>
                <a:cs typeface="Calibri"/>
              </a:rPr>
              <a:t>EBS</a:t>
            </a:r>
            <a:r>
              <a:rPr sz="1800" dirty="0">
                <a:solidFill>
                  <a:srgbClr val="FFFFFF"/>
                </a:solidFill>
                <a:latin typeface="Calibri"/>
                <a:cs typeface="Calibri"/>
              </a:rPr>
              <a:t> </a:t>
            </a:r>
            <a:r>
              <a:rPr sz="1800" spc="-5" dirty="0">
                <a:solidFill>
                  <a:srgbClr val="FFFFFF"/>
                </a:solidFill>
                <a:latin typeface="Calibri"/>
                <a:cs typeface="Calibri"/>
              </a:rPr>
              <a:t>volumes</a:t>
            </a:r>
            <a:r>
              <a:rPr sz="1800" dirty="0">
                <a:solidFill>
                  <a:srgbClr val="FFFFFF"/>
                </a:solidFill>
                <a:latin typeface="Calibri"/>
                <a:cs typeface="Calibri"/>
              </a:rPr>
              <a:t> </a:t>
            </a:r>
            <a:r>
              <a:rPr sz="1800" spc="-15" dirty="0">
                <a:solidFill>
                  <a:srgbClr val="FFFFFF"/>
                </a:solidFill>
                <a:latin typeface="Calibri"/>
                <a:cs typeface="Calibri"/>
              </a:rPr>
              <a:t>to</a:t>
            </a:r>
            <a:r>
              <a:rPr sz="1800" dirty="0">
                <a:solidFill>
                  <a:srgbClr val="FFFFFF"/>
                </a:solidFill>
                <a:latin typeface="Calibri"/>
                <a:cs typeface="Calibri"/>
              </a:rPr>
              <a:t> an</a:t>
            </a:r>
            <a:r>
              <a:rPr sz="1800" spc="5" dirty="0">
                <a:solidFill>
                  <a:srgbClr val="FFFFFF"/>
                </a:solidFill>
                <a:latin typeface="Calibri"/>
                <a:cs typeface="Calibri"/>
              </a:rPr>
              <a:t> </a:t>
            </a:r>
            <a:r>
              <a:rPr sz="1800" spc="-10" dirty="0">
                <a:solidFill>
                  <a:srgbClr val="FFFFFF"/>
                </a:solidFill>
                <a:latin typeface="Calibri"/>
                <a:cs typeface="Calibri"/>
              </a:rPr>
              <a:t>instance</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50" dirty="0">
                <a:solidFill>
                  <a:srgbClr val="FFFFFF"/>
                </a:solidFill>
                <a:latin typeface="Calibri"/>
                <a:cs typeface="Calibri"/>
              </a:rPr>
              <a:t>You</a:t>
            </a:r>
            <a:r>
              <a:rPr sz="1800" spc="10" dirty="0">
                <a:solidFill>
                  <a:srgbClr val="FFFFFF"/>
                </a:solidFill>
                <a:latin typeface="Calibri"/>
                <a:cs typeface="Calibri"/>
              </a:rPr>
              <a:t> </a:t>
            </a:r>
            <a:r>
              <a:rPr sz="1800" spc="-5" dirty="0">
                <a:solidFill>
                  <a:srgbClr val="FFFFFF"/>
                </a:solidFill>
                <a:latin typeface="Calibri"/>
                <a:cs typeface="Calibri"/>
              </a:rPr>
              <a:t>cannot</a:t>
            </a:r>
            <a:r>
              <a:rPr sz="1800" spc="5" dirty="0">
                <a:solidFill>
                  <a:srgbClr val="FFFFFF"/>
                </a:solidFill>
                <a:latin typeface="Calibri"/>
                <a:cs typeface="Calibri"/>
              </a:rPr>
              <a:t> </a:t>
            </a:r>
            <a:r>
              <a:rPr sz="1800" spc="-15" dirty="0">
                <a:solidFill>
                  <a:srgbClr val="FFFFFF"/>
                </a:solidFill>
                <a:latin typeface="Calibri"/>
                <a:cs typeface="Calibri"/>
              </a:rPr>
              <a:t>attach</a:t>
            </a:r>
            <a:r>
              <a:rPr sz="1800" spc="10" dirty="0">
                <a:solidFill>
                  <a:srgbClr val="FFFFFF"/>
                </a:solidFill>
                <a:latin typeface="Calibri"/>
                <a:cs typeface="Calibri"/>
              </a:rPr>
              <a:t> </a:t>
            </a:r>
            <a:r>
              <a:rPr sz="1800" dirty="0">
                <a:solidFill>
                  <a:srgbClr val="FFFFFF"/>
                </a:solidFill>
                <a:latin typeface="Calibri"/>
                <a:cs typeface="Calibri"/>
              </a:rPr>
              <a:t>an</a:t>
            </a:r>
            <a:r>
              <a:rPr sz="1800" spc="15" dirty="0">
                <a:solidFill>
                  <a:srgbClr val="FFFFFF"/>
                </a:solidFill>
                <a:latin typeface="Calibri"/>
                <a:cs typeface="Calibri"/>
              </a:rPr>
              <a:t> </a:t>
            </a:r>
            <a:r>
              <a:rPr sz="1800" spc="-5" dirty="0">
                <a:solidFill>
                  <a:srgbClr val="FFFFFF"/>
                </a:solidFill>
                <a:latin typeface="Calibri"/>
                <a:cs typeface="Calibri"/>
              </a:rPr>
              <a:t>EBS</a:t>
            </a:r>
            <a:r>
              <a:rPr sz="1800" spc="5" dirty="0">
                <a:solidFill>
                  <a:srgbClr val="FFFFFF"/>
                </a:solidFill>
                <a:latin typeface="Calibri"/>
                <a:cs typeface="Calibri"/>
              </a:rPr>
              <a:t> </a:t>
            </a:r>
            <a:r>
              <a:rPr sz="1800" spc="-5" dirty="0">
                <a:solidFill>
                  <a:srgbClr val="FFFFFF"/>
                </a:solidFill>
                <a:latin typeface="Calibri"/>
                <a:cs typeface="Calibri"/>
              </a:rPr>
              <a:t>volume</a:t>
            </a:r>
            <a:r>
              <a:rPr sz="1800" spc="15" dirty="0">
                <a:solidFill>
                  <a:srgbClr val="FFFFFF"/>
                </a:solidFill>
                <a:latin typeface="Calibri"/>
                <a:cs typeface="Calibri"/>
              </a:rPr>
              <a:t> </a:t>
            </a:r>
            <a:r>
              <a:rPr sz="1800" spc="-15" dirty="0">
                <a:solidFill>
                  <a:srgbClr val="FFFFFF"/>
                </a:solidFill>
                <a:latin typeface="Calibri"/>
                <a:cs typeface="Calibri"/>
              </a:rPr>
              <a:t>to</a:t>
            </a:r>
            <a:r>
              <a:rPr sz="1800" spc="15" dirty="0">
                <a:solidFill>
                  <a:srgbClr val="FFFFFF"/>
                </a:solidFill>
                <a:latin typeface="Calibri"/>
                <a:cs typeface="Calibri"/>
              </a:rPr>
              <a:t> </a:t>
            </a:r>
            <a:r>
              <a:rPr sz="1800" spc="-5" dirty="0">
                <a:solidFill>
                  <a:srgbClr val="FFFFFF"/>
                </a:solidFill>
                <a:latin typeface="Calibri"/>
                <a:cs typeface="Calibri"/>
              </a:rPr>
              <a:t>multiple</a:t>
            </a:r>
            <a:r>
              <a:rPr sz="1800" spc="15" dirty="0">
                <a:solidFill>
                  <a:srgbClr val="FFFFFF"/>
                </a:solidFill>
                <a:latin typeface="Calibri"/>
                <a:cs typeface="Calibri"/>
              </a:rPr>
              <a:t> </a:t>
            </a:r>
            <a:r>
              <a:rPr sz="1800" spc="-10" dirty="0">
                <a:solidFill>
                  <a:srgbClr val="FFFFFF"/>
                </a:solidFill>
                <a:latin typeface="Calibri"/>
                <a:cs typeface="Calibri"/>
              </a:rPr>
              <a:t>instances</a:t>
            </a:r>
            <a:r>
              <a:rPr sz="1800" spc="5" dirty="0">
                <a:solidFill>
                  <a:srgbClr val="FFFFFF"/>
                </a:solidFill>
                <a:latin typeface="Calibri"/>
                <a:cs typeface="Calibri"/>
              </a:rPr>
              <a:t> </a:t>
            </a:r>
            <a:r>
              <a:rPr sz="1800" spc="-5" dirty="0">
                <a:solidFill>
                  <a:srgbClr val="FFFFFF"/>
                </a:solidFill>
                <a:latin typeface="Calibri"/>
                <a:cs typeface="Calibri"/>
              </a:rPr>
              <a:t>(use</a:t>
            </a:r>
            <a:r>
              <a:rPr sz="1800" spc="20" dirty="0">
                <a:solidFill>
                  <a:srgbClr val="FFFFFF"/>
                </a:solidFill>
                <a:latin typeface="Calibri"/>
                <a:cs typeface="Calibri"/>
              </a:rPr>
              <a:t> </a:t>
            </a:r>
            <a:r>
              <a:rPr sz="1800" spc="-10" dirty="0">
                <a:solidFill>
                  <a:srgbClr val="FFFFFF"/>
                </a:solidFill>
                <a:latin typeface="Calibri"/>
                <a:cs typeface="Calibri"/>
              </a:rPr>
              <a:t>Elastic</a:t>
            </a:r>
            <a:r>
              <a:rPr sz="1800" spc="10" dirty="0">
                <a:solidFill>
                  <a:srgbClr val="FFFFFF"/>
                </a:solidFill>
                <a:latin typeface="Calibri"/>
                <a:cs typeface="Calibri"/>
              </a:rPr>
              <a:t> </a:t>
            </a:r>
            <a:r>
              <a:rPr sz="1800" spc="-5" dirty="0">
                <a:solidFill>
                  <a:srgbClr val="FFFFFF"/>
                </a:solidFill>
                <a:latin typeface="Calibri"/>
                <a:cs typeface="Calibri"/>
              </a:rPr>
              <a:t>File</a:t>
            </a:r>
            <a:r>
              <a:rPr sz="1800" spc="15" dirty="0">
                <a:solidFill>
                  <a:srgbClr val="FFFFFF"/>
                </a:solidFill>
                <a:latin typeface="Calibri"/>
                <a:cs typeface="Calibri"/>
              </a:rPr>
              <a:t> </a:t>
            </a:r>
            <a:r>
              <a:rPr sz="1800" spc="-15" dirty="0">
                <a:solidFill>
                  <a:srgbClr val="FFFFFF"/>
                </a:solidFill>
                <a:latin typeface="Calibri"/>
                <a:cs typeface="Calibri"/>
              </a:rPr>
              <a:t>Store</a:t>
            </a:r>
            <a:r>
              <a:rPr sz="1800" spc="20" dirty="0">
                <a:solidFill>
                  <a:srgbClr val="FFFFFF"/>
                </a:solidFill>
                <a:latin typeface="Calibri"/>
                <a:cs typeface="Calibri"/>
              </a:rPr>
              <a:t> </a:t>
            </a:r>
            <a:r>
              <a:rPr sz="1800" spc="-10" dirty="0">
                <a:solidFill>
                  <a:srgbClr val="FFFFFF"/>
                </a:solidFill>
                <a:latin typeface="Calibri"/>
                <a:cs typeface="Calibri"/>
              </a:rPr>
              <a:t>instead)</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EBS</a:t>
            </a:r>
            <a:r>
              <a:rPr sz="1800" dirty="0">
                <a:solidFill>
                  <a:srgbClr val="FFFFFF"/>
                </a:solidFill>
                <a:latin typeface="Calibri"/>
                <a:cs typeface="Calibri"/>
              </a:rPr>
              <a:t> </a:t>
            </a:r>
            <a:r>
              <a:rPr sz="1800" spc="-5" dirty="0">
                <a:solidFill>
                  <a:srgbClr val="FFFFFF"/>
                </a:solidFill>
                <a:latin typeface="Calibri"/>
                <a:cs typeface="Calibri"/>
              </a:rPr>
              <a:t>volumes</a:t>
            </a:r>
            <a:r>
              <a:rPr sz="1800" dirty="0">
                <a:solidFill>
                  <a:srgbClr val="FFFFFF"/>
                </a:solidFill>
                <a:latin typeface="Calibri"/>
                <a:cs typeface="Calibri"/>
              </a:rPr>
              <a:t> </a:t>
            </a:r>
            <a:r>
              <a:rPr sz="1800" spc="-10" dirty="0">
                <a:solidFill>
                  <a:srgbClr val="FFFFFF"/>
                </a:solidFill>
                <a:latin typeface="Calibri"/>
                <a:cs typeface="Calibri"/>
              </a:rPr>
              <a:t>must</a:t>
            </a:r>
            <a:r>
              <a:rPr sz="1800" dirty="0">
                <a:solidFill>
                  <a:srgbClr val="FFFFFF"/>
                </a:solidFill>
                <a:latin typeface="Calibri"/>
                <a:cs typeface="Calibri"/>
              </a:rPr>
              <a:t> be</a:t>
            </a:r>
            <a:r>
              <a:rPr sz="1800" spc="1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same</a:t>
            </a:r>
            <a:r>
              <a:rPr sz="1800" spc="10" dirty="0">
                <a:solidFill>
                  <a:srgbClr val="FFFFFF"/>
                </a:solidFill>
                <a:latin typeface="Calibri"/>
                <a:cs typeface="Calibri"/>
              </a:rPr>
              <a:t> </a:t>
            </a:r>
            <a:r>
              <a:rPr sz="1800" spc="-5" dirty="0">
                <a:solidFill>
                  <a:srgbClr val="FFFFFF"/>
                </a:solidFill>
                <a:latin typeface="Calibri"/>
                <a:cs typeface="Calibri"/>
              </a:rPr>
              <a:t>AZ</a:t>
            </a:r>
            <a:r>
              <a:rPr sz="1800" dirty="0">
                <a:solidFill>
                  <a:srgbClr val="FFFFFF"/>
                </a:solidFill>
                <a:latin typeface="Calibri"/>
                <a:cs typeface="Calibri"/>
              </a:rPr>
              <a:t> as the</a:t>
            </a:r>
            <a:r>
              <a:rPr sz="1800" spc="10" dirty="0">
                <a:solidFill>
                  <a:srgbClr val="FFFFFF"/>
                </a:solidFill>
                <a:latin typeface="Calibri"/>
                <a:cs typeface="Calibri"/>
              </a:rPr>
              <a:t> </a:t>
            </a:r>
            <a:r>
              <a:rPr sz="1800" spc="-10" dirty="0">
                <a:solidFill>
                  <a:srgbClr val="FFFFFF"/>
                </a:solidFill>
                <a:latin typeface="Calibri"/>
                <a:cs typeface="Calibri"/>
              </a:rPr>
              <a:t>instances</a:t>
            </a:r>
            <a:r>
              <a:rPr sz="1800" dirty="0">
                <a:solidFill>
                  <a:srgbClr val="FFFFFF"/>
                </a:solidFill>
                <a:latin typeface="Calibri"/>
                <a:cs typeface="Calibri"/>
              </a:rPr>
              <a:t> </a:t>
            </a:r>
            <a:r>
              <a:rPr sz="1800" spc="-5" dirty="0">
                <a:solidFill>
                  <a:srgbClr val="FFFFFF"/>
                </a:solidFill>
                <a:latin typeface="Calibri"/>
                <a:cs typeface="Calibri"/>
              </a:rPr>
              <a:t>they</a:t>
            </a:r>
            <a:r>
              <a:rPr sz="1800" dirty="0">
                <a:solidFill>
                  <a:srgbClr val="FFFFFF"/>
                </a:solidFill>
                <a:latin typeface="Calibri"/>
                <a:cs typeface="Calibri"/>
              </a:rPr>
              <a:t> </a:t>
            </a:r>
            <a:r>
              <a:rPr sz="1800" spc="-10" dirty="0">
                <a:solidFill>
                  <a:srgbClr val="FFFFFF"/>
                </a:solidFill>
                <a:latin typeface="Calibri"/>
                <a:cs typeface="Calibri"/>
              </a:rPr>
              <a:t>are</a:t>
            </a:r>
            <a:r>
              <a:rPr sz="1800" spc="10" dirty="0">
                <a:solidFill>
                  <a:srgbClr val="FFFFFF"/>
                </a:solidFill>
                <a:latin typeface="Calibri"/>
                <a:cs typeface="Calibri"/>
              </a:rPr>
              <a:t> </a:t>
            </a:r>
            <a:r>
              <a:rPr sz="1800" spc="-10" dirty="0">
                <a:solidFill>
                  <a:srgbClr val="FFFFFF"/>
                </a:solidFill>
                <a:latin typeface="Calibri"/>
                <a:cs typeface="Calibri"/>
              </a:rPr>
              <a:t>attached</a:t>
            </a:r>
            <a:r>
              <a:rPr sz="1800" spc="10" dirty="0">
                <a:solidFill>
                  <a:srgbClr val="FFFFFF"/>
                </a:solidFill>
                <a:latin typeface="Calibri"/>
                <a:cs typeface="Calibri"/>
              </a:rPr>
              <a:t> </a:t>
            </a:r>
            <a:r>
              <a:rPr sz="1800" spc="-15" dirty="0">
                <a:solidFill>
                  <a:srgbClr val="FFFFFF"/>
                </a:solidFill>
                <a:latin typeface="Calibri"/>
                <a:cs typeface="Calibri"/>
              </a:rPr>
              <a:t>to</a:t>
            </a:r>
            <a:endParaRPr sz="1800" dirty="0">
              <a:latin typeface="Calibri"/>
              <a:cs typeface="Calibri"/>
            </a:endParaRPr>
          </a:p>
          <a:p>
            <a:pPr marL="297815" marR="459740" indent="-285750">
              <a:lnSpc>
                <a:spcPct val="148100"/>
              </a:lnSpc>
              <a:buFont typeface="Wingdings"/>
              <a:buChar char=""/>
              <a:tabLst>
                <a:tab pos="298450" algn="l"/>
              </a:tabLst>
            </a:pPr>
            <a:r>
              <a:rPr sz="1800" spc="-20" dirty="0">
                <a:solidFill>
                  <a:srgbClr val="FFFFFF"/>
                </a:solidFill>
                <a:latin typeface="Calibri"/>
                <a:cs typeface="Calibri"/>
              </a:rPr>
              <a:t>Termination</a:t>
            </a:r>
            <a:r>
              <a:rPr sz="1800" spc="15" dirty="0">
                <a:solidFill>
                  <a:srgbClr val="FFFFFF"/>
                </a:solidFill>
                <a:latin typeface="Calibri"/>
                <a:cs typeface="Calibri"/>
              </a:rPr>
              <a:t> </a:t>
            </a:r>
            <a:r>
              <a:rPr sz="1800" spc="-10" dirty="0">
                <a:solidFill>
                  <a:srgbClr val="FFFFFF"/>
                </a:solidFill>
                <a:latin typeface="Calibri"/>
                <a:cs typeface="Calibri"/>
              </a:rPr>
              <a:t>protection</a:t>
            </a:r>
            <a:r>
              <a:rPr sz="1800" spc="1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dirty="0">
                <a:solidFill>
                  <a:srgbClr val="FFFFFF"/>
                </a:solidFill>
                <a:latin typeface="Calibri"/>
                <a:cs typeface="Calibri"/>
              </a:rPr>
              <a:t>turned</a:t>
            </a:r>
            <a:r>
              <a:rPr sz="1800" spc="15" dirty="0">
                <a:solidFill>
                  <a:srgbClr val="FFFFFF"/>
                </a:solidFill>
                <a:latin typeface="Calibri"/>
                <a:cs typeface="Calibri"/>
              </a:rPr>
              <a:t> </a:t>
            </a:r>
            <a:r>
              <a:rPr sz="1800" spc="-10" dirty="0">
                <a:solidFill>
                  <a:srgbClr val="FFFFFF"/>
                </a:solidFill>
                <a:latin typeface="Calibri"/>
                <a:cs typeface="Calibri"/>
              </a:rPr>
              <a:t>off</a:t>
            </a:r>
            <a:r>
              <a:rPr sz="1800" spc="15" dirty="0">
                <a:solidFill>
                  <a:srgbClr val="FFFFFF"/>
                </a:solidFill>
                <a:latin typeface="Calibri"/>
                <a:cs typeface="Calibri"/>
              </a:rPr>
              <a:t> </a:t>
            </a:r>
            <a:r>
              <a:rPr sz="1800" spc="-5" dirty="0">
                <a:solidFill>
                  <a:srgbClr val="FFFFFF"/>
                </a:solidFill>
                <a:latin typeface="Calibri"/>
                <a:cs typeface="Calibri"/>
              </a:rPr>
              <a:t>by</a:t>
            </a:r>
            <a:r>
              <a:rPr sz="1800" spc="5" dirty="0">
                <a:solidFill>
                  <a:srgbClr val="FFFFFF"/>
                </a:solidFill>
                <a:latin typeface="Calibri"/>
                <a:cs typeface="Calibri"/>
              </a:rPr>
              <a:t> </a:t>
            </a:r>
            <a:r>
              <a:rPr sz="1800" spc="-10" dirty="0">
                <a:solidFill>
                  <a:srgbClr val="FFFFFF"/>
                </a:solidFill>
                <a:latin typeface="Calibri"/>
                <a:cs typeface="Calibri"/>
              </a:rPr>
              <a:t>default</a:t>
            </a:r>
            <a:r>
              <a:rPr sz="1800" spc="5"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10" dirty="0">
                <a:solidFill>
                  <a:srgbClr val="FFFFFF"/>
                </a:solidFill>
                <a:latin typeface="Calibri"/>
                <a:cs typeface="Calibri"/>
              </a:rPr>
              <a:t>must</a:t>
            </a:r>
            <a:r>
              <a:rPr sz="1800" spc="5" dirty="0">
                <a:solidFill>
                  <a:srgbClr val="FFFFFF"/>
                </a:solidFill>
                <a:latin typeface="Calibri"/>
                <a:cs typeface="Calibri"/>
              </a:rPr>
              <a:t> </a:t>
            </a:r>
            <a:r>
              <a:rPr sz="1800" dirty="0">
                <a:solidFill>
                  <a:srgbClr val="FFFFFF"/>
                </a:solidFill>
                <a:latin typeface="Calibri"/>
                <a:cs typeface="Calibri"/>
              </a:rPr>
              <a:t>be</a:t>
            </a:r>
            <a:r>
              <a:rPr sz="1800" spc="15" dirty="0">
                <a:solidFill>
                  <a:srgbClr val="FFFFFF"/>
                </a:solidFill>
                <a:latin typeface="Calibri"/>
                <a:cs typeface="Calibri"/>
              </a:rPr>
              <a:t> </a:t>
            </a:r>
            <a:r>
              <a:rPr sz="1800" spc="-5" dirty="0">
                <a:solidFill>
                  <a:srgbClr val="FFFFFF"/>
                </a:solidFill>
                <a:latin typeface="Calibri"/>
                <a:cs typeface="Calibri"/>
              </a:rPr>
              <a:t>manually</a:t>
            </a:r>
            <a:r>
              <a:rPr sz="1800" spc="10" dirty="0">
                <a:solidFill>
                  <a:srgbClr val="FFFFFF"/>
                </a:solidFill>
                <a:latin typeface="Calibri"/>
                <a:cs typeface="Calibri"/>
              </a:rPr>
              <a:t> </a:t>
            </a:r>
            <a:r>
              <a:rPr sz="1800" dirty="0">
                <a:solidFill>
                  <a:srgbClr val="FFFFFF"/>
                </a:solidFill>
                <a:latin typeface="Calibri"/>
                <a:cs typeface="Calibri"/>
              </a:rPr>
              <a:t>enabled</a:t>
            </a:r>
            <a:r>
              <a:rPr sz="1800" spc="15" dirty="0">
                <a:solidFill>
                  <a:srgbClr val="FFFFFF"/>
                </a:solidFill>
                <a:latin typeface="Calibri"/>
                <a:cs typeface="Calibri"/>
              </a:rPr>
              <a:t> </a:t>
            </a:r>
            <a:r>
              <a:rPr sz="1800" spc="-15" dirty="0">
                <a:solidFill>
                  <a:srgbClr val="FFFFFF"/>
                </a:solidFill>
                <a:latin typeface="Calibri"/>
                <a:cs typeface="Calibri"/>
              </a:rPr>
              <a:t>(keeps</a:t>
            </a:r>
            <a:r>
              <a:rPr sz="1800" spc="5" dirty="0">
                <a:solidFill>
                  <a:srgbClr val="FFFFFF"/>
                </a:solidFill>
                <a:latin typeface="Calibri"/>
                <a:cs typeface="Calibri"/>
              </a:rPr>
              <a:t> </a:t>
            </a:r>
            <a:r>
              <a:rPr sz="1800" dirty="0">
                <a:solidFill>
                  <a:srgbClr val="FFFFFF"/>
                </a:solidFill>
                <a:latin typeface="Calibri"/>
                <a:cs typeface="Calibri"/>
              </a:rPr>
              <a:t>the </a:t>
            </a:r>
            <a:r>
              <a:rPr sz="1800" spc="-390" dirty="0">
                <a:solidFill>
                  <a:srgbClr val="FFFFFF"/>
                </a:solidFill>
                <a:latin typeface="Calibri"/>
                <a:cs typeface="Calibri"/>
              </a:rPr>
              <a:t> </a:t>
            </a:r>
            <a:r>
              <a:rPr sz="1800" spc="-10" dirty="0">
                <a:solidFill>
                  <a:srgbClr val="FFFFFF"/>
                </a:solidFill>
                <a:latin typeface="Calibri"/>
                <a:cs typeface="Calibri"/>
              </a:rPr>
              <a:t>volume/data</a:t>
            </a:r>
            <a:r>
              <a:rPr sz="1800" spc="5" dirty="0">
                <a:solidFill>
                  <a:srgbClr val="FFFFFF"/>
                </a:solidFill>
                <a:latin typeface="Calibri"/>
                <a:cs typeface="Calibri"/>
              </a:rPr>
              <a:t> </a:t>
            </a:r>
            <a:r>
              <a:rPr sz="1800" dirty="0">
                <a:solidFill>
                  <a:srgbClr val="FFFFFF"/>
                </a:solidFill>
                <a:latin typeface="Calibri"/>
                <a:cs typeface="Calibri"/>
              </a:rPr>
              <a:t>when</a:t>
            </a:r>
            <a:r>
              <a:rPr sz="1800" spc="10"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instance</a:t>
            </a:r>
            <a:r>
              <a:rPr sz="1800" spc="10"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a:t>
            </a:r>
            <a:r>
              <a:rPr sz="1800" spc="-10" dirty="0">
                <a:solidFill>
                  <a:srgbClr val="FFFFFF"/>
                </a:solidFill>
                <a:latin typeface="Calibri"/>
                <a:cs typeface="Calibri"/>
              </a:rPr>
              <a:t>terminated)</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10" dirty="0">
                <a:solidFill>
                  <a:srgbClr val="FFFFFF"/>
                </a:solidFill>
                <a:latin typeface="Calibri"/>
                <a:cs typeface="Calibri"/>
              </a:rPr>
              <a:t>Root</a:t>
            </a:r>
            <a:r>
              <a:rPr sz="1800" spc="-5" dirty="0">
                <a:solidFill>
                  <a:srgbClr val="FFFFFF"/>
                </a:solidFill>
                <a:latin typeface="Calibri"/>
                <a:cs typeface="Calibri"/>
              </a:rPr>
              <a:t> EBS</a:t>
            </a:r>
            <a:r>
              <a:rPr sz="1800" dirty="0">
                <a:solidFill>
                  <a:srgbClr val="FFFFFF"/>
                </a:solidFill>
                <a:latin typeface="Calibri"/>
                <a:cs typeface="Calibri"/>
              </a:rPr>
              <a:t> </a:t>
            </a:r>
            <a:r>
              <a:rPr sz="1800" spc="-5" dirty="0">
                <a:solidFill>
                  <a:srgbClr val="FFFFFF"/>
                </a:solidFill>
                <a:latin typeface="Calibri"/>
                <a:cs typeface="Calibri"/>
              </a:rPr>
              <a:t>volumes </a:t>
            </a:r>
            <a:r>
              <a:rPr sz="1800" spc="-10" dirty="0">
                <a:solidFill>
                  <a:srgbClr val="FFFFFF"/>
                </a:solidFill>
                <a:latin typeface="Calibri"/>
                <a:cs typeface="Calibri"/>
              </a:rPr>
              <a:t>are</a:t>
            </a:r>
            <a:r>
              <a:rPr sz="1800" spc="10" dirty="0">
                <a:solidFill>
                  <a:srgbClr val="FFFFFF"/>
                </a:solidFill>
                <a:latin typeface="Calibri"/>
                <a:cs typeface="Calibri"/>
              </a:rPr>
              <a:t> </a:t>
            </a:r>
            <a:r>
              <a:rPr sz="1800" spc="-5" dirty="0">
                <a:solidFill>
                  <a:srgbClr val="FFFFFF"/>
                </a:solidFill>
                <a:latin typeface="Calibri"/>
                <a:cs typeface="Calibri"/>
              </a:rPr>
              <a:t>deleted</a:t>
            </a:r>
            <a:r>
              <a:rPr sz="1800" spc="5" dirty="0">
                <a:solidFill>
                  <a:srgbClr val="FFFFFF"/>
                </a:solidFill>
                <a:latin typeface="Calibri"/>
                <a:cs typeface="Calibri"/>
              </a:rPr>
              <a:t> </a:t>
            </a:r>
            <a:r>
              <a:rPr sz="1800" dirty="0">
                <a:solidFill>
                  <a:srgbClr val="FFFFFF"/>
                </a:solidFill>
                <a:latin typeface="Calibri"/>
                <a:cs typeface="Calibri"/>
              </a:rPr>
              <a:t>on</a:t>
            </a:r>
            <a:r>
              <a:rPr sz="1800" spc="10" dirty="0">
                <a:solidFill>
                  <a:srgbClr val="FFFFFF"/>
                </a:solidFill>
                <a:latin typeface="Calibri"/>
                <a:cs typeface="Calibri"/>
              </a:rPr>
              <a:t> </a:t>
            </a:r>
            <a:r>
              <a:rPr sz="1800" spc="-10" dirty="0">
                <a:solidFill>
                  <a:srgbClr val="FFFFFF"/>
                </a:solidFill>
                <a:latin typeface="Calibri"/>
                <a:cs typeface="Calibri"/>
              </a:rPr>
              <a:t>termination</a:t>
            </a:r>
            <a:r>
              <a:rPr sz="1800" spc="10" dirty="0">
                <a:solidFill>
                  <a:srgbClr val="FFFFFF"/>
                </a:solidFill>
                <a:latin typeface="Calibri"/>
                <a:cs typeface="Calibri"/>
              </a:rPr>
              <a:t> </a:t>
            </a:r>
            <a:r>
              <a:rPr sz="1800" spc="-5" dirty="0">
                <a:solidFill>
                  <a:srgbClr val="FFFFFF"/>
                </a:solidFill>
                <a:latin typeface="Calibri"/>
                <a:cs typeface="Calibri"/>
              </a:rPr>
              <a:t>by </a:t>
            </a:r>
            <a:r>
              <a:rPr sz="1800" spc="-10" dirty="0">
                <a:solidFill>
                  <a:srgbClr val="FFFFFF"/>
                </a:solidFill>
                <a:latin typeface="Calibri"/>
                <a:cs typeface="Calibri"/>
              </a:rPr>
              <a:t>default</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Extra</a:t>
            </a:r>
            <a:r>
              <a:rPr sz="1800" spc="5" dirty="0">
                <a:solidFill>
                  <a:srgbClr val="FFFFFF"/>
                </a:solidFill>
                <a:latin typeface="Calibri"/>
                <a:cs typeface="Calibri"/>
              </a:rPr>
              <a:t> </a:t>
            </a:r>
            <a:r>
              <a:rPr sz="1800" spc="-5" dirty="0">
                <a:solidFill>
                  <a:srgbClr val="FFFFFF"/>
                </a:solidFill>
                <a:latin typeface="Calibri"/>
                <a:cs typeface="Calibri"/>
              </a:rPr>
              <a:t>non-boot</a:t>
            </a:r>
            <a:r>
              <a:rPr sz="1800" dirty="0">
                <a:solidFill>
                  <a:srgbClr val="FFFFFF"/>
                </a:solidFill>
                <a:latin typeface="Calibri"/>
                <a:cs typeface="Calibri"/>
              </a:rPr>
              <a:t> </a:t>
            </a:r>
            <a:r>
              <a:rPr sz="1800" spc="-5" dirty="0">
                <a:solidFill>
                  <a:srgbClr val="FFFFFF"/>
                </a:solidFill>
                <a:latin typeface="Calibri"/>
                <a:cs typeface="Calibri"/>
              </a:rPr>
              <a:t>volumes</a:t>
            </a:r>
            <a:r>
              <a:rPr sz="1800" dirty="0">
                <a:solidFill>
                  <a:srgbClr val="FFFFFF"/>
                </a:solidFill>
                <a:latin typeface="Calibri"/>
                <a:cs typeface="Calibri"/>
              </a:rPr>
              <a:t> </a:t>
            </a:r>
            <a:r>
              <a:rPr sz="1800" spc="-15" dirty="0">
                <a:solidFill>
                  <a:srgbClr val="FFFFFF"/>
                </a:solidFill>
                <a:latin typeface="Calibri"/>
                <a:cs typeface="Calibri"/>
              </a:rPr>
              <a:t>are</a:t>
            </a:r>
            <a:r>
              <a:rPr sz="1800" spc="5" dirty="0">
                <a:solidFill>
                  <a:srgbClr val="FFFFFF"/>
                </a:solidFill>
                <a:latin typeface="Calibri"/>
                <a:cs typeface="Calibri"/>
              </a:rPr>
              <a:t> </a:t>
            </a:r>
            <a:r>
              <a:rPr sz="1800" dirty="0">
                <a:solidFill>
                  <a:srgbClr val="FFFFFF"/>
                </a:solidFill>
                <a:latin typeface="Calibri"/>
                <a:cs typeface="Calibri"/>
              </a:rPr>
              <a:t>not </a:t>
            </a:r>
            <a:r>
              <a:rPr sz="1800" spc="-5" dirty="0">
                <a:solidFill>
                  <a:srgbClr val="FFFFFF"/>
                </a:solidFill>
                <a:latin typeface="Calibri"/>
                <a:cs typeface="Calibri"/>
              </a:rPr>
              <a:t>deleted</a:t>
            </a:r>
            <a:r>
              <a:rPr sz="1800" spc="5" dirty="0">
                <a:solidFill>
                  <a:srgbClr val="FFFFFF"/>
                </a:solidFill>
                <a:latin typeface="Calibri"/>
                <a:cs typeface="Calibri"/>
              </a:rPr>
              <a:t> </a:t>
            </a:r>
            <a:r>
              <a:rPr sz="1800" dirty="0">
                <a:solidFill>
                  <a:srgbClr val="FFFFFF"/>
                </a:solidFill>
                <a:latin typeface="Calibri"/>
                <a:cs typeface="Calibri"/>
              </a:rPr>
              <a:t>on</a:t>
            </a:r>
            <a:r>
              <a:rPr sz="1800" spc="5" dirty="0">
                <a:solidFill>
                  <a:srgbClr val="FFFFFF"/>
                </a:solidFill>
                <a:latin typeface="Calibri"/>
                <a:cs typeface="Calibri"/>
              </a:rPr>
              <a:t> </a:t>
            </a:r>
            <a:r>
              <a:rPr sz="1800" spc="-10" dirty="0">
                <a:solidFill>
                  <a:srgbClr val="FFFFFF"/>
                </a:solidFill>
                <a:latin typeface="Calibri"/>
                <a:cs typeface="Calibri"/>
              </a:rPr>
              <a:t>termination</a:t>
            </a:r>
            <a:r>
              <a:rPr sz="1800" spc="5" dirty="0">
                <a:solidFill>
                  <a:srgbClr val="FFFFFF"/>
                </a:solidFill>
                <a:latin typeface="Calibri"/>
                <a:cs typeface="Calibri"/>
              </a:rPr>
              <a:t> </a:t>
            </a:r>
            <a:r>
              <a:rPr sz="1800" spc="-5" dirty="0">
                <a:solidFill>
                  <a:srgbClr val="FFFFFF"/>
                </a:solidFill>
                <a:latin typeface="Calibri"/>
                <a:cs typeface="Calibri"/>
              </a:rPr>
              <a:t>by</a:t>
            </a:r>
            <a:r>
              <a:rPr sz="1800" dirty="0">
                <a:solidFill>
                  <a:srgbClr val="FFFFFF"/>
                </a:solidFill>
                <a:latin typeface="Calibri"/>
                <a:cs typeface="Calibri"/>
              </a:rPr>
              <a:t> </a:t>
            </a:r>
            <a:r>
              <a:rPr sz="1800" spc="-10" dirty="0">
                <a:solidFill>
                  <a:srgbClr val="FFFFFF"/>
                </a:solidFill>
                <a:latin typeface="Calibri"/>
                <a:cs typeface="Calibri"/>
              </a:rPr>
              <a:t>default</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behaviour</a:t>
            </a:r>
            <a:r>
              <a:rPr sz="1800" dirty="0">
                <a:solidFill>
                  <a:srgbClr val="FFFFFF"/>
                </a:solidFill>
                <a:latin typeface="Calibri"/>
                <a:cs typeface="Calibri"/>
              </a:rPr>
              <a:t> </a:t>
            </a:r>
            <a:r>
              <a:rPr sz="1800" spc="-5" dirty="0">
                <a:solidFill>
                  <a:srgbClr val="FFFFFF"/>
                </a:solidFill>
                <a:latin typeface="Calibri"/>
                <a:cs typeface="Calibri"/>
              </a:rPr>
              <a:t>can</a:t>
            </a:r>
            <a:r>
              <a:rPr sz="1800" spc="10" dirty="0">
                <a:solidFill>
                  <a:srgbClr val="FFFFFF"/>
                </a:solidFill>
                <a:latin typeface="Calibri"/>
                <a:cs typeface="Calibri"/>
              </a:rPr>
              <a:t> </a:t>
            </a:r>
            <a:r>
              <a:rPr sz="1800" dirty="0">
                <a:solidFill>
                  <a:srgbClr val="FFFFFF"/>
                </a:solidFill>
                <a:latin typeface="Calibri"/>
                <a:cs typeface="Calibri"/>
              </a:rPr>
              <a:t>be</a:t>
            </a:r>
            <a:r>
              <a:rPr sz="1800" spc="10" dirty="0">
                <a:solidFill>
                  <a:srgbClr val="FFFFFF"/>
                </a:solidFill>
                <a:latin typeface="Calibri"/>
                <a:cs typeface="Calibri"/>
              </a:rPr>
              <a:t> </a:t>
            </a:r>
            <a:r>
              <a:rPr sz="1800" spc="-5" dirty="0">
                <a:solidFill>
                  <a:srgbClr val="FFFFFF"/>
                </a:solidFill>
                <a:latin typeface="Calibri"/>
                <a:cs typeface="Calibri"/>
              </a:rPr>
              <a:t>changed</a:t>
            </a:r>
            <a:r>
              <a:rPr sz="1800" spc="10" dirty="0">
                <a:solidFill>
                  <a:srgbClr val="FFFFFF"/>
                </a:solidFill>
                <a:latin typeface="Calibri"/>
                <a:cs typeface="Calibri"/>
              </a:rPr>
              <a:t> </a:t>
            </a:r>
            <a:r>
              <a:rPr sz="1800" spc="-5" dirty="0">
                <a:solidFill>
                  <a:srgbClr val="FFFFFF"/>
                </a:solidFill>
                <a:latin typeface="Calibri"/>
                <a:cs typeface="Calibri"/>
              </a:rPr>
              <a:t>by</a:t>
            </a:r>
            <a:r>
              <a:rPr sz="1800" spc="5" dirty="0">
                <a:solidFill>
                  <a:srgbClr val="FFFFFF"/>
                </a:solidFill>
                <a:latin typeface="Calibri"/>
                <a:cs typeface="Calibri"/>
              </a:rPr>
              <a:t> </a:t>
            </a:r>
            <a:r>
              <a:rPr sz="1800" spc="-5" dirty="0">
                <a:solidFill>
                  <a:srgbClr val="FFFFFF"/>
                </a:solidFill>
                <a:latin typeface="Calibri"/>
                <a:cs typeface="Calibri"/>
              </a:rPr>
              <a:t>altering</a:t>
            </a:r>
            <a:r>
              <a:rPr sz="1800" spc="5"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5" dirty="0">
                <a:solidFill>
                  <a:srgbClr val="FFFFFF"/>
                </a:solidFill>
                <a:latin typeface="Calibri"/>
                <a:cs typeface="Calibri"/>
              </a:rPr>
              <a:t>“DeleteOnTermination”</a:t>
            </a:r>
            <a:r>
              <a:rPr sz="1800" dirty="0">
                <a:solidFill>
                  <a:srgbClr val="FFFFFF"/>
                </a:solidFill>
                <a:latin typeface="Calibri"/>
                <a:cs typeface="Calibri"/>
              </a:rPr>
              <a:t> </a:t>
            </a:r>
            <a:r>
              <a:rPr sz="1800" spc="-10" dirty="0">
                <a:solidFill>
                  <a:srgbClr val="FFFFFF"/>
                </a:solidFill>
                <a:latin typeface="Calibri"/>
                <a:cs typeface="Calibri"/>
              </a:rPr>
              <a:t>attribute</a:t>
            </a:r>
            <a:endParaRPr sz="1800" dirty="0">
              <a:latin typeface="Calibri"/>
              <a:cs typeface="Calibri"/>
            </a:endParaRPr>
          </a:p>
        </p:txBody>
      </p:sp>
      <p:sp>
        <p:nvSpPr>
          <p:cNvPr id="4" name="object 4"/>
          <p:cNvSpPr txBox="1"/>
          <p:nvPr/>
        </p:nvSpPr>
        <p:spPr>
          <a:xfrm>
            <a:off x="10253447" y="1295400"/>
            <a:ext cx="1734185" cy="441959"/>
          </a:xfrm>
          <a:prstGeom prst="rect">
            <a:avLst/>
          </a:prstGeom>
        </p:spPr>
        <p:txBody>
          <a:bodyPr vert="horz" wrap="square" lIns="0" tIns="27939" rIns="0" bIns="0" rtlCol="0">
            <a:spAutoFit/>
          </a:bodyPr>
          <a:lstStyle/>
          <a:p>
            <a:pPr marL="392430" marR="5080" indent="-380365">
              <a:lnSpc>
                <a:spcPts val="1600"/>
              </a:lnSpc>
              <a:spcBef>
                <a:spcPts val="219"/>
              </a:spcBef>
            </a:pPr>
            <a:r>
              <a:rPr sz="1400" spc="-5" dirty="0">
                <a:solidFill>
                  <a:srgbClr val="FFFFFF"/>
                </a:solidFill>
                <a:latin typeface="Arial"/>
                <a:cs typeface="Arial"/>
              </a:rPr>
              <a:t>Amazon</a:t>
            </a:r>
            <a:r>
              <a:rPr sz="1400" spc="-25" dirty="0">
                <a:solidFill>
                  <a:srgbClr val="FFFFFF"/>
                </a:solidFill>
                <a:latin typeface="Arial"/>
                <a:cs typeface="Arial"/>
              </a:rPr>
              <a:t> </a:t>
            </a:r>
            <a:r>
              <a:rPr sz="1400" spc="-5" dirty="0">
                <a:solidFill>
                  <a:srgbClr val="FFFFFF"/>
                </a:solidFill>
                <a:latin typeface="Arial"/>
                <a:cs typeface="Arial"/>
              </a:rPr>
              <a:t>Elastic</a:t>
            </a:r>
            <a:r>
              <a:rPr sz="1400" spc="-25" dirty="0">
                <a:solidFill>
                  <a:srgbClr val="FFFFFF"/>
                </a:solidFill>
                <a:latin typeface="Arial"/>
                <a:cs typeface="Arial"/>
              </a:rPr>
              <a:t> </a:t>
            </a:r>
            <a:r>
              <a:rPr sz="1400" spc="-5" dirty="0">
                <a:solidFill>
                  <a:srgbClr val="FFFFFF"/>
                </a:solidFill>
                <a:latin typeface="Arial"/>
                <a:cs typeface="Arial"/>
              </a:rPr>
              <a:t>Block </a:t>
            </a:r>
            <a:r>
              <a:rPr sz="1400" spc="-375" dirty="0">
                <a:solidFill>
                  <a:srgbClr val="FFFFFF"/>
                </a:solidFill>
                <a:latin typeface="Arial"/>
                <a:cs typeface="Arial"/>
              </a:rPr>
              <a:t> </a:t>
            </a:r>
            <a:r>
              <a:rPr sz="1400" spc="-5" dirty="0">
                <a:solidFill>
                  <a:srgbClr val="FFFFFF"/>
                </a:solidFill>
                <a:latin typeface="Arial"/>
                <a:cs typeface="Arial"/>
              </a:rPr>
              <a:t>Store</a:t>
            </a:r>
            <a:r>
              <a:rPr sz="1400" spc="-20" dirty="0">
                <a:solidFill>
                  <a:srgbClr val="FFFFFF"/>
                </a:solidFill>
                <a:latin typeface="Arial"/>
                <a:cs typeface="Arial"/>
              </a:rPr>
              <a:t> </a:t>
            </a:r>
            <a:r>
              <a:rPr sz="1400" spc="-5" dirty="0">
                <a:solidFill>
                  <a:srgbClr val="FFFFFF"/>
                </a:solidFill>
                <a:latin typeface="Arial"/>
                <a:cs typeface="Arial"/>
              </a:rPr>
              <a:t>(EBS)</a:t>
            </a:r>
            <a:endParaRPr sz="1400">
              <a:latin typeface="Arial"/>
              <a:cs typeface="Arial"/>
            </a:endParaRPr>
          </a:p>
        </p:txBody>
      </p:sp>
      <p:pic>
        <p:nvPicPr>
          <p:cNvPr id="5" name="object 5"/>
          <p:cNvPicPr/>
          <p:nvPr/>
        </p:nvPicPr>
        <p:blipFill>
          <a:blip r:embed="rId2" cstate="print"/>
          <a:stretch>
            <a:fillRect/>
          </a:stretch>
        </p:blipFill>
        <p:spPr>
          <a:xfrm>
            <a:off x="10764624" y="551771"/>
            <a:ext cx="711200" cy="711200"/>
          </a:xfrm>
          <a:prstGeom prst="rect">
            <a:avLst/>
          </a:prstGeom>
        </p:spPr>
      </p:pic>
    </p:spTree>
    <p:extLst>
      <p:ext uri="{BB962C8B-B14F-4D97-AF65-F5344CB8AC3E}">
        <p14:creationId xmlns:p14="http://schemas.microsoft.com/office/powerpoint/2010/main" val="2865087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31812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10" dirty="0">
                <a:solidFill>
                  <a:srgbClr val="FFFFFF"/>
                </a:solidFill>
                <a:latin typeface="Calibri"/>
                <a:cs typeface="Calibri"/>
              </a:rPr>
              <a:t> Elastic</a:t>
            </a:r>
            <a:r>
              <a:rPr sz="2400" b="0" spc="-15" dirty="0">
                <a:solidFill>
                  <a:srgbClr val="FFFFFF"/>
                </a:solidFill>
                <a:latin typeface="Calibri"/>
                <a:cs typeface="Calibri"/>
              </a:rPr>
              <a:t> </a:t>
            </a:r>
            <a:r>
              <a:rPr sz="2400" b="0" spc="-5" dirty="0">
                <a:solidFill>
                  <a:srgbClr val="FFFFFF"/>
                </a:solidFill>
                <a:latin typeface="Calibri"/>
                <a:cs typeface="Calibri"/>
              </a:rPr>
              <a:t>Block</a:t>
            </a:r>
            <a:r>
              <a:rPr sz="2400" b="0" spc="-15" dirty="0">
                <a:solidFill>
                  <a:srgbClr val="FFFFFF"/>
                </a:solidFill>
                <a:latin typeface="Calibri"/>
                <a:cs typeface="Calibri"/>
              </a:rPr>
              <a:t> Store</a:t>
            </a:r>
            <a:r>
              <a:rPr sz="2400" b="0" spc="-5" dirty="0">
                <a:solidFill>
                  <a:srgbClr val="FFFFFF"/>
                </a:solidFill>
                <a:latin typeface="Calibri"/>
                <a:cs typeface="Calibri"/>
              </a:rPr>
              <a:t> (EBS)</a:t>
            </a:r>
            <a:endParaRPr sz="2400">
              <a:latin typeface="Calibri"/>
              <a:cs typeface="Calibri"/>
            </a:endParaRPr>
          </a:p>
        </p:txBody>
      </p:sp>
      <p:graphicFrame>
        <p:nvGraphicFramePr>
          <p:cNvPr id="3" name="object 3"/>
          <p:cNvGraphicFramePr>
            <a:graphicFrameLocks noGrp="1"/>
          </p:cNvGraphicFramePr>
          <p:nvPr>
            <p:extLst>
              <p:ext uri="{D42A27DB-BD31-4B8C-83A1-F6EECF244321}">
                <p14:modId xmlns:p14="http://schemas.microsoft.com/office/powerpoint/2010/main" val="80043046"/>
              </p:ext>
            </p:extLst>
          </p:nvPr>
        </p:nvGraphicFramePr>
        <p:xfrm>
          <a:off x="808644" y="1046974"/>
          <a:ext cx="10212068" cy="5132578"/>
        </p:xfrm>
        <a:graphic>
          <a:graphicData uri="http://schemas.openxmlformats.org/drawingml/2006/table">
            <a:tbl>
              <a:tblPr firstRow="1" bandRow="1">
                <a:tableStyleId>{775DCB02-9BB8-47FD-8907-85C794F793BA}</a:tableStyleId>
              </a:tblPr>
              <a:tblGrid>
                <a:gridCol w="1687195">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2090419">
                  <a:extLst>
                    <a:ext uri="{9D8B030D-6E8A-4147-A177-3AD203B41FA5}">
                      <a16:colId xmlns:a16="http://schemas.microsoft.com/office/drawing/2014/main" val="20002"/>
                    </a:ext>
                  </a:extLst>
                </a:gridCol>
                <a:gridCol w="2141220">
                  <a:extLst>
                    <a:ext uri="{9D8B030D-6E8A-4147-A177-3AD203B41FA5}">
                      <a16:colId xmlns:a16="http://schemas.microsoft.com/office/drawing/2014/main" val="20003"/>
                    </a:ext>
                  </a:extLst>
                </a:gridCol>
                <a:gridCol w="2444114">
                  <a:extLst>
                    <a:ext uri="{9D8B030D-6E8A-4147-A177-3AD203B41FA5}">
                      <a16:colId xmlns:a16="http://schemas.microsoft.com/office/drawing/2014/main" val="20004"/>
                    </a:ext>
                  </a:extLst>
                </a:gridCol>
              </a:tblGrid>
              <a:tr h="355600">
                <a:tc gridSpan="5">
                  <a:txBody>
                    <a:bodyPr/>
                    <a:lstStyle/>
                    <a:p>
                      <a:pPr marL="2770505">
                        <a:lnSpc>
                          <a:spcPct val="100000"/>
                        </a:lnSpc>
                        <a:spcBef>
                          <a:spcPts val="655"/>
                        </a:spcBef>
                        <a:tabLst>
                          <a:tab pos="6986905" algn="l"/>
                        </a:tabLst>
                      </a:pPr>
                      <a:r>
                        <a:rPr sz="1600" spc="-5" dirty="0"/>
                        <a:t>Solid</a:t>
                      </a:r>
                      <a:r>
                        <a:rPr sz="1600" spc="5" dirty="0"/>
                        <a:t> </a:t>
                      </a:r>
                      <a:r>
                        <a:rPr sz="1600" spc="-15" dirty="0"/>
                        <a:t>State</a:t>
                      </a:r>
                      <a:r>
                        <a:rPr sz="1600" dirty="0"/>
                        <a:t> </a:t>
                      </a:r>
                      <a:r>
                        <a:rPr sz="1600" spc="-5" dirty="0"/>
                        <a:t>Drives</a:t>
                      </a:r>
                      <a:r>
                        <a:rPr sz="1600" spc="10" dirty="0"/>
                        <a:t> </a:t>
                      </a:r>
                      <a:r>
                        <a:rPr sz="1600" dirty="0"/>
                        <a:t>(SSD)	</a:t>
                      </a:r>
                      <a:r>
                        <a:rPr sz="1600" spc="-5" dirty="0"/>
                        <a:t>Hard</a:t>
                      </a:r>
                      <a:r>
                        <a:rPr sz="1600" spc="-20" dirty="0"/>
                        <a:t> </a:t>
                      </a:r>
                      <a:r>
                        <a:rPr sz="1600" spc="-5" dirty="0"/>
                        <a:t>Disk</a:t>
                      </a:r>
                      <a:r>
                        <a:rPr sz="1600" spc="-25" dirty="0"/>
                        <a:t> </a:t>
                      </a:r>
                      <a:r>
                        <a:rPr sz="1600" spc="-5" dirty="0"/>
                        <a:t>Drives</a:t>
                      </a:r>
                      <a:r>
                        <a:rPr sz="1600" spc="-20" dirty="0"/>
                        <a:t> </a:t>
                      </a:r>
                      <a:r>
                        <a:rPr sz="1600" dirty="0"/>
                        <a:t>(HDD)</a:t>
                      </a:r>
                      <a:endParaRPr sz="1600" dirty="0">
                        <a:latin typeface="Calibri"/>
                        <a:cs typeface="Calibri"/>
                      </a:endParaRPr>
                    </a:p>
                  </a:txBody>
                  <a:tcPr marL="0" marR="0" marT="8318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41020">
                <a:tc>
                  <a:txBody>
                    <a:bodyPr/>
                    <a:lstStyle/>
                    <a:p>
                      <a:pPr marL="67945">
                        <a:lnSpc>
                          <a:spcPct val="100000"/>
                        </a:lnSpc>
                        <a:spcBef>
                          <a:spcPts val="350"/>
                        </a:spcBef>
                      </a:pPr>
                      <a:r>
                        <a:rPr sz="1200" spc="-20" dirty="0"/>
                        <a:t>Volume</a:t>
                      </a:r>
                      <a:r>
                        <a:rPr sz="1200" spc="-30" dirty="0"/>
                        <a:t> </a:t>
                      </a:r>
                      <a:r>
                        <a:rPr sz="1200" spc="-25" dirty="0"/>
                        <a:t>Type</a:t>
                      </a:r>
                      <a:endParaRPr sz="1200">
                        <a:latin typeface="Arial"/>
                        <a:cs typeface="Arial"/>
                      </a:endParaRPr>
                    </a:p>
                  </a:txBody>
                  <a:tcPr marL="0" marR="0" marT="44450" marB="0"/>
                </a:tc>
                <a:tc>
                  <a:txBody>
                    <a:bodyPr/>
                    <a:lstStyle/>
                    <a:p>
                      <a:pPr marL="175895">
                        <a:lnSpc>
                          <a:spcPct val="100000"/>
                        </a:lnSpc>
                        <a:spcBef>
                          <a:spcPts val="350"/>
                        </a:spcBef>
                      </a:pPr>
                      <a:r>
                        <a:rPr sz="1200" spc="-5" dirty="0"/>
                        <a:t>EBS</a:t>
                      </a:r>
                      <a:r>
                        <a:rPr sz="1200" spc="-20" dirty="0"/>
                        <a:t> </a:t>
                      </a:r>
                      <a:r>
                        <a:rPr sz="1200" spc="-5" dirty="0"/>
                        <a:t>Provisioned</a:t>
                      </a:r>
                      <a:r>
                        <a:rPr sz="1200" spc="-25" dirty="0"/>
                        <a:t> </a:t>
                      </a:r>
                      <a:r>
                        <a:rPr sz="1200" spc="-5" dirty="0"/>
                        <a:t>IOPS</a:t>
                      </a:r>
                      <a:endParaRPr sz="1200" dirty="0"/>
                    </a:p>
                    <a:p>
                      <a:pPr marL="175895">
                        <a:lnSpc>
                          <a:spcPct val="100000"/>
                        </a:lnSpc>
                        <a:spcBef>
                          <a:spcPts val="760"/>
                        </a:spcBef>
                      </a:pPr>
                      <a:r>
                        <a:rPr sz="1200" spc="-5" dirty="0"/>
                        <a:t>SSD</a:t>
                      </a:r>
                      <a:r>
                        <a:rPr sz="1200" spc="-45" dirty="0"/>
                        <a:t> </a:t>
                      </a:r>
                      <a:r>
                        <a:rPr sz="1200" spc="-5" dirty="0"/>
                        <a:t>(io1)</a:t>
                      </a:r>
                      <a:endParaRPr sz="1200" dirty="0">
                        <a:latin typeface="Arial"/>
                        <a:cs typeface="Arial"/>
                      </a:endParaRPr>
                    </a:p>
                  </a:txBody>
                  <a:tcPr marL="0" marR="0" marT="44450" marB="0"/>
                </a:tc>
                <a:tc>
                  <a:txBody>
                    <a:bodyPr/>
                    <a:lstStyle/>
                    <a:p>
                      <a:pPr marL="86360">
                        <a:lnSpc>
                          <a:spcPct val="100000"/>
                        </a:lnSpc>
                        <a:spcBef>
                          <a:spcPts val="350"/>
                        </a:spcBef>
                      </a:pPr>
                      <a:r>
                        <a:rPr sz="1200" spc="-5" dirty="0"/>
                        <a:t>EBS</a:t>
                      </a:r>
                      <a:r>
                        <a:rPr sz="1200" spc="-15" dirty="0"/>
                        <a:t> </a:t>
                      </a:r>
                      <a:r>
                        <a:rPr sz="1200" spc="-5" dirty="0"/>
                        <a:t>General</a:t>
                      </a:r>
                      <a:r>
                        <a:rPr sz="1200" spc="-15" dirty="0"/>
                        <a:t> </a:t>
                      </a:r>
                      <a:r>
                        <a:rPr sz="1200" spc="-5" dirty="0"/>
                        <a:t>Purpose</a:t>
                      </a:r>
                      <a:r>
                        <a:rPr sz="1200" spc="-20" dirty="0"/>
                        <a:t> </a:t>
                      </a:r>
                      <a:r>
                        <a:rPr sz="1200" spc="-5" dirty="0"/>
                        <a:t>SSD</a:t>
                      </a:r>
                      <a:endParaRPr sz="1200"/>
                    </a:p>
                    <a:p>
                      <a:pPr marL="86360">
                        <a:lnSpc>
                          <a:spcPct val="100000"/>
                        </a:lnSpc>
                        <a:spcBef>
                          <a:spcPts val="760"/>
                        </a:spcBef>
                      </a:pPr>
                      <a:r>
                        <a:rPr sz="1200" spc="-5" dirty="0"/>
                        <a:t>(gp2)</a:t>
                      </a:r>
                      <a:endParaRPr sz="1200">
                        <a:latin typeface="Arial"/>
                        <a:cs typeface="Arial"/>
                      </a:endParaRPr>
                    </a:p>
                  </a:txBody>
                  <a:tcPr marL="0" marR="0" marT="44450" marB="0"/>
                </a:tc>
                <a:tc>
                  <a:txBody>
                    <a:bodyPr/>
                    <a:lstStyle/>
                    <a:p>
                      <a:pPr marL="151130">
                        <a:lnSpc>
                          <a:spcPct val="100000"/>
                        </a:lnSpc>
                        <a:spcBef>
                          <a:spcPts val="350"/>
                        </a:spcBef>
                      </a:pPr>
                      <a:r>
                        <a:rPr sz="1200" spc="-5" dirty="0"/>
                        <a:t>Throughput</a:t>
                      </a:r>
                      <a:r>
                        <a:rPr sz="1200" spc="-15" dirty="0"/>
                        <a:t> </a:t>
                      </a:r>
                      <a:r>
                        <a:rPr sz="1200" spc="-5" dirty="0"/>
                        <a:t>Optimized</a:t>
                      </a:r>
                      <a:r>
                        <a:rPr sz="1200" spc="-20" dirty="0"/>
                        <a:t> </a:t>
                      </a:r>
                      <a:r>
                        <a:rPr sz="1200" spc="-5" dirty="0"/>
                        <a:t>HDD</a:t>
                      </a:r>
                      <a:endParaRPr sz="1200"/>
                    </a:p>
                    <a:p>
                      <a:pPr marL="151130">
                        <a:lnSpc>
                          <a:spcPct val="100000"/>
                        </a:lnSpc>
                        <a:spcBef>
                          <a:spcPts val="760"/>
                        </a:spcBef>
                      </a:pPr>
                      <a:r>
                        <a:rPr sz="1200" spc="-5" dirty="0"/>
                        <a:t>(st1)</a:t>
                      </a:r>
                      <a:endParaRPr sz="1200">
                        <a:latin typeface="Arial"/>
                        <a:cs typeface="Arial"/>
                      </a:endParaRPr>
                    </a:p>
                  </a:txBody>
                  <a:tcPr marL="0" marR="0" marT="44450" marB="0"/>
                </a:tc>
                <a:tc>
                  <a:txBody>
                    <a:bodyPr/>
                    <a:lstStyle/>
                    <a:p>
                      <a:pPr marL="113030">
                        <a:lnSpc>
                          <a:spcPct val="100000"/>
                        </a:lnSpc>
                        <a:spcBef>
                          <a:spcPts val="350"/>
                        </a:spcBef>
                      </a:pPr>
                      <a:r>
                        <a:rPr sz="1200" spc="-5" dirty="0"/>
                        <a:t>Cold</a:t>
                      </a:r>
                      <a:r>
                        <a:rPr sz="1200" spc="-30" dirty="0"/>
                        <a:t> </a:t>
                      </a:r>
                      <a:r>
                        <a:rPr sz="1200" spc="-5" dirty="0"/>
                        <a:t>HDD</a:t>
                      </a:r>
                      <a:r>
                        <a:rPr sz="1200" spc="-20" dirty="0"/>
                        <a:t> </a:t>
                      </a:r>
                      <a:r>
                        <a:rPr sz="1200" spc="-5" dirty="0"/>
                        <a:t>(sc1)</a:t>
                      </a:r>
                      <a:endParaRPr sz="1200">
                        <a:latin typeface="Arial"/>
                        <a:cs typeface="Arial"/>
                      </a:endParaRPr>
                    </a:p>
                  </a:txBody>
                  <a:tcPr marL="0" marR="0" marT="44450" marB="0"/>
                </a:tc>
                <a:extLst>
                  <a:ext uri="{0D108BD9-81ED-4DB2-BD59-A6C34878D82A}">
                    <a16:rowId xmlns:a16="http://schemas.microsoft.com/office/drawing/2014/main" val="10001"/>
                  </a:ext>
                </a:extLst>
              </a:tr>
              <a:tr h="1337310">
                <a:tc>
                  <a:txBody>
                    <a:bodyPr/>
                    <a:lstStyle/>
                    <a:p>
                      <a:pPr marL="67945">
                        <a:lnSpc>
                          <a:spcPct val="100000"/>
                        </a:lnSpc>
                        <a:spcBef>
                          <a:spcPts val="390"/>
                        </a:spcBef>
                      </a:pPr>
                      <a:r>
                        <a:rPr sz="1200" spc="-5" dirty="0"/>
                        <a:t>Short</a:t>
                      </a:r>
                      <a:r>
                        <a:rPr sz="1200" spc="-30" dirty="0"/>
                        <a:t> </a:t>
                      </a:r>
                      <a:r>
                        <a:rPr sz="1200" spc="-5" dirty="0"/>
                        <a:t>Description</a:t>
                      </a:r>
                      <a:endParaRPr sz="1200">
                        <a:latin typeface="Arial"/>
                        <a:cs typeface="Arial"/>
                      </a:endParaRPr>
                    </a:p>
                  </a:txBody>
                  <a:tcPr marL="0" marR="0" marT="49530" marB="0"/>
                </a:tc>
                <a:tc>
                  <a:txBody>
                    <a:bodyPr/>
                    <a:lstStyle/>
                    <a:p>
                      <a:pPr marL="175895">
                        <a:lnSpc>
                          <a:spcPct val="100000"/>
                        </a:lnSpc>
                        <a:spcBef>
                          <a:spcPts val="390"/>
                        </a:spcBef>
                      </a:pPr>
                      <a:r>
                        <a:rPr sz="1200" spc="-5" dirty="0"/>
                        <a:t>Highest</a:t>
                      </a:r>
                      <a:r>
                        <a:rPr sz="1200" spc="-25" dirty="0"/>
                        <a:t> </a:t>
                      </a:r>
                      <a:r>
                        <a:rPr sz="1200" spc="-5" dirty="0"/>
                        <a:t>performance</a:t>
                      </a:r>
                      <a:endParaRPr sz="1200"/>
                    </a:p>
                    <a:p>
                      <a:pPr marL="175895" marR="78740">
                        <a:lnSpc>
                          <a:spcPct val="149300"/>
                        </a:lnSpc>
                        <a:spcBef>
                          <a:spcPts val="50"/>
                        </a:spcBef>
                      </a:pPr>
                      <a:r>
                        <a:rPr sz="1200" spc="-5" dirty="0"/>
                        <a:t>SSD volume designed </a:t>
                      </a:r>
                      <a:r>
                        <a:rPr sz="1200" dirty="0"/>
                        <a:t> </a:t>
                      </a:r>
                      <a:r>
                        <a:rPr sz="1200" spc="-5" dirty="0"/>
                        <a:t>for latency-sensitive </a:t>
                      </a:r>
                      <a:r>
                        <a:rPr sz="1200" dirty="0"/>
                        <a:t> </a:t>
                      </a:r>
                      <a:r>
                        <a:rPr sz="1200" spc="-5" dirty="0"/>
                        <a:t>transactional</a:t>
                      </a:r>
                      <a:r>
                        <a:rPr sz="1200" spc="-55" dirty="0"/>
                        <a:t> </a:t>
                      </a:r>
                      <a:r>
                        <a:rPr sz="1200" spc="-5" dirty="0"/>
                        <a:t>workloads</a:t>
                      </a:r>
                      <a:endParaRPr sz="1200">
                        <a:latin typeface="Arial"/>
                        <a:cs typeface="Arial"/>
                      </a:endParaRPr>
                    </a:p>
                  </a:txBody>
                  <a:tcPr marL="0" marR="0" marT="49530" marB="0"/>
                </a:tc>
                <a:tc>
                  <a:txBody>
                    <a:bodyPr/>
                    <a:lstStyle/>
                    <a:p>
                      <a:pPr marL="86360">
                        <a:lnSpc>
                          <a:spcPct val="100000"/>
                        </a:lnSpc>
                        <a:spcBef>
                          <a:spcPts val="390"/>
                        </a:spcBef>
                      </a:pPr>
                      <a:r>
                        <a:rPr sz="1200" spc="-5" dirty="0"/>
                        <a:t>General</a:t>
                      </a:r>
                      <a:r>
                        <a:rPr sz="1200" spc="-25" dirty="0"/>
                        <a:t> </a:t>
                      </a:r>
                      <a:r>
                        <a:rPr sz="1200" spc="-5" dirty="0"/>
                        <a:t>Purpose</a:t>
                      </a:r>
                      <a:r>
                        <a:rPr sz="1200" spc="-25" dirty="0"/>
                        <a:t> </a:t>
                      </a:r>
                      <a:r>
                        <a:rPr sz="1200" spc="-5" dirty="0"/>
                        <a:t>SSD</a:t>
                      </a:r>
                      <a:endParaRPr sz="1200"/>
                    </a:p>
                    <a:p>
                      <a:pPr marL="86360" marR="187960">
                        <a:lnSpc>
                          <a:spcPct val="150500"/>
                        </a:lnSpc>
                      </a:pPr>
                      <a:r>
                        <a:rPr sz="1200" spc="-5" dirty="0"/>
                        <a:t>volume</a:t>
                      </a:r>
                      <a:r>
                        <a:rPr sz="1200" spc="-25" dirty="0"/>
                        <a:t> </a:t>
                      </a:r>
                      <a:r>
                        <a:rPr sz="1200" spc="-5" dirty="0"/>
                        <a:t>that</a:t>
                      </a:r>
                      <a:r>
                        <a:rPr sz="1200" spc="-10" dirty="0"/>
                        <a:t> </a:t>
                      </a:r>
                      <a:r>
                        <a:rPr sz="1200" spc="-5" dirty="0"/>
                        <a:t>balances</a:t>
                      </a:r>
                      <a:r>
                        <a:rPr sz="1200" spc="-15" dirty="0"/>
                        <a:t> </a:t>
                      </a:r>
                      <a:r>
                        <a:rPr sz="1200" spc="-5" dirty="0"/>
                        <a:t>price </a:t>
                      </a:r>
                      <a:r>
                        <a:rPr sz="1200" spc="-320" dirty="0"/>
                        <a:t> </a:t>
                      </a:r>
                      <a:r>
                        <a:rPr sz="1200" spc="-5" dirty="0"/>
                        <a:t>performance for </a:t>
                      </a:r>
                      <a:r>
                        <a:rPr sz="1200" dirty="0"/>
                        <a:t>a </a:t>
                      </a:r>
                      <a:r>
                        <a:rPr sz="1200" spc="-5" dirty="0"/>
                        <a:t>wide </a:t>
                      </a:r>
                      <a:r>
                        <a:rPr sz="1200" dirty="0"/>
                        <a:t> </a:t>
                      </a:r>
                      <a:r>
                        <a:rPr sz="1200" spc="-5" dirty="0"/>
                        <a:t>variety</a:t>
                      </a:r>
                      <a:r>
                        <a:rPr sz="1200" spc="-10" dirty="0"/>
                        <a:t> </a:t>
                      </a:r>
                      <a:r>
                        <a:rPr sz="1200" spc="-5" dirty="0"/>
                        <a:t>of</a:t>
                      </a:r>
                      <a:r>
                        <a:rPr sz="1200" dirty="0"/>
                        <a:t> </a:t>
                      </a:r>
                      <a:r>
                        <a:rPr sz="1200" spc="-5" dirty="0"/>
                        <a:t>transactional </a:t>
                      </a:r>
                      <a:r>
                        <a:rPr sz="1200" dirty="0"/>
                        <a:t> </a:t>
                      </a:r>
                      <a:r>
                        <a:rPr sz="1200" spc="-5" dirty="0"/>
                        <a:t>workloads</a:t>
                      </a:r>
                      <a:endParaRPr sz="1200">
                        <a:latin typeface="Arial"/>
                        <a:cs typeface="Arial"/>
                      </a:endParaRPr>
                    </a:p>
                  </a:txBody>
                  <a:tcPr marL="0" marR="0" marT="49530" marB="0"/>
                </a:tc>
                <a:tc>
                  <a:txBody>
                    <a:bodyPr/>
                    <a:lstStyle/>
                    <a:p>
                      <a:pPr marL="151130">
                        <a:lnSpc>
                          <a:spcPct val="100000"/>
                        </a:lnSpc>
                        <a:spcBef>
                          <a:spcPts val="390"/>
                        </a:spcBef>
                      </a:pPr>
                      <a:r>
                        <a:rPr sz="1200" spc="-5" dirty="0"/>
                        <a:t>Low</a:t>
                      </a:r>
                      <a:r>
                        <a:rPr sz="1200" spc="-15" dirty="0"/>
                        <a:t> </a:t>
                      </a:r>
                      <a:r>
                        <a:rPr sz="1200" spc="-5" dirty="0"/>
                        <a:t>cost</a:t>
                      </a:r>
                      <a:r>
                        <a:rPr sz="1200" spc="-10" dirty="0"/>
                        <a:t> </a:t>
                      </a:r>
                      <a:r>
                        <a:rPr sz="1200" spc="-5" dirty="0"/>
                        <a:t>HDD</a:t>
                      </a:r>
                      <a:r>
                        <a:rPr sz="1200" spc="-15" dirty="0"/>
                        <a:t> </a:t>
                      </a:r>
                      <a:r>
                        <a:rPr sz="1200" spc="-5" dirty="0"/>
                        <a:t>volume</a:t>
                      </a:r>
                      <a:endParaRPr sz="1200"/>
                    </a:p>
                    <a:p>
                      <a:pPr marL="151130" marR="436245">
                        <a:lnSpc>
                          <a:spcPct val="149300"/>
                        </a:lnSpc>
                        <a:spcBef>
                          <a:spcPts val="50"/>
                        </a:spcBef>
                      </a:pPr>
                      <a:r>
                        <a:rPr sz="1200" spc="-5" dirty="0"/>
                        <a:t>designed</a:t>
                      </a:r>
                      <a:r>
                        <a:rPr sz="1200" spc="-35" dirty="0"/>
                        <a:t> </a:t>
                      </a:r>
                      <a:r>
                        <a:rPr sz="1200" spc="-5" dirty="0"/>
                        <a:t>for</a:t>
                      </a:r>
                      <a:r>
                        <a:rPr sz="1200" spc="-30" dirty="0"/>
                        <a:t> </a:t>
                      </a:r>
                      <a:r>
                        <a:rPr sz="1200" spc="-5" dirty="0"/>
                        <a:t>frequently </a:t>
                      </a:r>
                      <a:r>
                        <a:rPr sz="1200" spc="-315" dirty="0"/>
                        <a:t> </a:t>
                      </a:r>
                      <a:r>
                        <a:rPr sz="1200" spc="-5" dirty="0"/>
                        <a:t>accessed, throughput </a:t>
                      </a:r>
                      <a:r>
                        <a:rPr sz="1200" dirty="0"/>
                        <a:t> </a:t>
                      </a:r>
                      <a:r>
                        <a:rPr sz="1200" spc="-5" dirty="0"/>
                        <a:t>intensive</a:t>
                      </a:r>
                      <a:r>
                        <a:rPr sz="1200" spc="-20" dirty="0"/>
                        <a:t> </a:t>
                      </a:r>
                      <a:r>
                        <a:rPr sz="1200" spc="-5" dirty="0"/>
                        <a:t>workloads</a:t>
                      </a:r>
                      <a:endParaRPr sz="1200">
                        <a:latin typeface="Arial"/>
                        <a:cs typeface="Arial"/>
                      </a:endParaRPr>
                    </a:p>
                  </a:txBody>
                  <a:tcPr marL="0" marR="0" marT="49530" marB="0"/>
                </a:tc>
                <a:tc>
                  <a:txBody>
                    <a:bodyPr/>
                    <a:lstStyle/>
                    <a:p>
                      <a:pPr marL="113030">
                        <a:lnSpc>
                          <a:spcPct val="100000"/>
                        </a:lnSpc>
                        <a:spcBef>
                          <a:spcPts val="390"/>
                        </a:spcBef>
                      </a:pPr>
                      <a:r>
                        <a:rPr sz="1200" spc="-5" dirty="0"/>
                        <a:t>Lowest</a:t>
                      </a:r>
                      <a:r>
                        <a:rPr sz="1200" spc="-10" dirty="0"/>
                        <a:t> </a:t>
                      </a:r>
                      <a:r>
                        <a:rPr sz="1200" spc="-5" dirty="0"/>
                        <a:t>cost</a:t>
                      </a:r>
                      <a:r>
                        <a:rPr sz="1200" spc="-10" dirty="0"/>
                        <a:t> </a:t>
                      </a:r>
                      <a:r>
                        <a:rPr sz="1200" spc="-5" dirty="0"/>
                        <a:t>HDD</a:t>
                      </a:r>
                      <a:r>
                        <a:rPr sz="1200" spc="-10" dirty="0"/>
                        <a:t> </a:t>
                      </a:r>
                      <a:r>
                        <a:rPr sz="1200" spc="-5" dirty="0"/>
                        <a:t>volume</a:t>
                      </a:r>
                      <a:endParaRPr sz="1200"/>
                    </a:p>
                    <a:p>
                      <a:pPr marL="113030" marR="464820">
                        <a:lnSpc>
                          <a:spcPct val="145800"/>
                        </a:lnSpc>
                        <a:spcBef>
                          <a:spcPts val="100"/>
                        </a:spcBef>
                      </a:pPr>
                      <a:r>
                        <a:rPr sz="1200" spc="-5" dirty="0"/>
                        <a:t>designed</a:t>
                      </a:r>
                      <a:r>
                        <a:rPr sz="1200" spc="-25" dirty="0"/>
                        <a:t> </a:t>
                      </a:r>
                      <a:r>
                        <a:rPr sz="1200" spc="-5" dirty="0"/>
                        <a:t>for</a:t>
                      </a:r>
                      <a:r>
                        <a:rPr sz="1200" spc="-15" dirty="0"/>
                        <a:t> </a:t>
                      </a:r>
                      <a:r>
                        <a:rPr sz="1200" spc="-5" dirty="0"/>
                        <a:t>less</a:t>
                      </a:r>
                      <a:r>
                        <a:rPr sz="1200" spc="-15" dirty="0"/>
                        <a:t> </a:t>
                      </a:r>
                      <a:r>
                        <a:rPr sz="1200" spc="-5" dirty="0"/>
                        <a:t>frequently </a:t>
                      </a:r>
                      <a:r>
                        <a:rPr sz="1200" spc="-320" dirty="0"/>
                        <a:t> </a:t>
                      </a:r>
                      <a:r>
                        <a:rPr sz="1200" spc="-5" dirty="0"/>
                        <a:t>accessed</a:t>
                      </a:r>
                      <a:r>
                        <a:rPr sz="1200" spc="-10" dirty="0"/>
                        <a:t> </a:t>
                      </a:r>
                      <a:r>
                        <a:rPr sz="1200" spc="-5" dirty="0"/>
                        <a:t>workloads</a:t>
                      </a:r>
                      <a:endParaRPr sz="1200">
                        <a:latin typeface="Arial"/>
                        <a:cs typeface="Arial"/>
                      </a:endParaRPr>
                    </a:p>
                  </a:txBody>
                  <a:tcPr marL="0" marR="0" marT="49530" marB="0"/>
                </a:tc>
                <a:extLst>
                  <a:ext uri="{0D108BD9-81ED-4DB2-BD59-A6C34878D82A}">
                    <a16:rowId xmlns:a16="http://schemas.microsoft.com/office/drawing/2014/main" val="10002"/>
                  </a:ext>
                </a:extLst>
              </a:tr>
              <a:tr h="788670">
                <a:tc>
                  <a:txBody>
                    <a:bodyPr/>
                    <a:lstStyle/>
                    <a:p>
                      <a:pPr marL="67945">
                        <a:lnSpc>
                          <a:spcPct val="100000"/>
                        </a:lnSpc>
                        <a:spcBef>
                          <a:spcPts val="355"/>
                        </a:spcBef>
                      </a:pPr>
                      <a:r>
                        <a:rPr sz="1200" spc="-5" dirty="0"/>
                        <a:t>Use</a:t>
                      </a:r>
                      <a:r>
                        <a:rPr sz="1200" spc="-45" dirty="0"/>
                        <a:t> </a:t>
                      </a:r>
                      <a:r>
                        <a:rPr sz="1200" spc="-10" dirty="0"/>
                        <a:t>Cases</a:t>
                      </a:r>
                      <a:endParaRPr sz="1200">
                        <a:latin typeface="Arial"/>
                        <a:cs typeface="Arial"/>
                      </a:endParaRPr>
                    </a:p>
                  </a:txBody>
                  <a:tcPr marL="0" marR="0" marT="45085" marB="0"/>
                </a:tc>
                <a:tc>
                  <a:txBody>
                    <a:bodyPr/>
                    <a:lstStyle/>
                    <a:p>
                      <a:pPr marL="175895">
                        <a:lnSpc>
                          <a:spcPct val="100000"/>
                        </a:lnSpc>
                        <a:spcBef>
                          <a:spcPts val="355"/>
                        </a:spcBef>
                      </a:pPr>
                      <a:r>
                        <a:rPr sz="1200" spc="-5" dirty="0"/>
                        <a:t>I/O-Intensive</a:t>
                      </a:r>
                      <a:r>
                        <a:rPr sz="1200" spc="-30" dirty="0"/>
                        <a:t> </a:t>
                      </a:r>
                      <a:r>
                        <a:rPr sz="1200" spc="-5" dirty="0"/>
                        <a:t>NoSQL</a:t>
                      </a:r>
                      <a:endParaRPr sz="1200"/>
                    </a:p>
                    <a:p>
                      <a:pPr marL="175895" marR="755015">
                        <a:lnSpc>
                          <a:spcPct val="145800"/>
                        </a:lnSpc>
                        <a:spcBef>
                          <a:spcPts val="100"/>
                        </a:spcBef>
                      </a:pPr>
                      <a:r>
                        <a:rPr sz="1200" spc="-5" dirty="0"/>
                        <a:t>an</a:t>
                      </a:r>
                      <a:r>
                        <a:rPr sz="1200" dirty="0"/>
                        <a:t>d</a:t>
                      </a:r>
                      <a:r>
                        <a:rPr sz="1200" spc="-5" dirty="0"/>
                        <a:t> </a:t>
                      </a:r>
                      <a:r>
                        <a:rPr sz="1200" dirty="0"/>
                        <a:t>r</a:t>
                      </a:r>
                      <a:r>
                        <a:rPr sz="1200" spc="-5" dirty="0"/>
                        <a:t>ela</a:t>
                      </a:r>
                      <a:r>
                        <a:rPr sz="1200" dirty="0"/>
                        <a:t>t</a:t>
                      </a:r>
                      <a:r>
                        <a:rPr sz="1200" spc="-5" dirty="0"/>
                        <a:t>ional  databases</a:t>
                      </a:r>
                      <a:endParaRPr sz="1200">
                        <a:latin typeface="Arial"/>
                        <a:cs typeface="Arial"/>
                      </a:endParaRPr>
                    </a:p>
                  </a:txBody>
                  <a:tcPr marL="0" marR="0" marT="45085" marB="0"/>
                </a:tc>
                <a:tc>
                  <a:txBody>
                    <a:bodyPr/>
                    <a:lstStyle/>
                    <a:p>
                      <a:pPr marL="86360">
                        <a:lnSpc>
                          <a:spcPct val="100000"/>
                        </a:lnSpc>
                        <a:spcBef>
                          <a:spcPts val="355"/>
                        </a:spcBef>
                      </a:pPr>
                      <a:r>
                        <a:rPr sz="1200" spc="-5" dirty="0"/>
                        <a:t>Boot</a:t>
                      </a:r>
                      <a:r>
                        <a:rPr sz="1200" spc="-15" dirty="0"/>
                        <a:t> </a:t>
                      </a:r>
                      <a:r>
                        <a:rPr sz="1200" spc="-5" dirty="0"/>
                        <a:t>volumes,</a:t>
                      </a:r>
                      <a:r>
                        <a:rPr sz="1200" spc="-10" dirty="0"/>
                        <a:t> </a:t>
                      </a:r>
                      <a:r>
                        <a:rPr sz="1200" spc="-5" dirty="0"/>
                        <a:t>low-latency</a:t>
                      </a:r>
                      <a:endParaRPr sz="1200"/>
                    </a:p>
                    <a:p>
                      <a:pPr marL="86360">
                        <a:lnSpc>
                          <a:spcPct val="100000"/>
                        </a:lnSpc>
                        <a:spcBef>
                          <a:spcPts val="760"/>
                        </a:spcBef>
                      </a:pPr>
                      <a:r>
                        <a:rPr sz="1200" spc="-5" dirty="0"/>
                        <a:t>interactive</a:t>
                      </a:r>
                      <a:r>
                        <a:rPr sz="1200" spc="-15" dirty="0"/>
                        <a:t> </a:t>
                      </a:r>
                      <a:r>
                        <a:rPr sz="1200" spc="-5" dirty="0"/>
                        <a:t>apps, dev </a:t>
                      </a:r>
                      <a:r>
                        <a:rPr sz="1200" dirty="0"/>
                        <a:t>&amp;</a:t>
                      </a:r>
                      <a:r>
                        <a:rPr sz="1200" spc="-10" dirty="0"/>
                        <a:t> </a:t>
                      </a:r>
                      <a:r>
                        <a:rPr sz="1200" spc="-5" dirty="0"/>
                        <a:t>test</a:t>
                      </a:r>
                      <a:endParaRPr sz="1200">
                        <a:latin typeface="Arial"/>
                        <a:cs typeface="Arial"/>
                      </a:endParaRPr>
                    </a:p>
                  </a:txBody>
                  <a:tcPr marL="0" marR="0" marT="45085" marB="0"/>
                </a:tc>
                <a:tc>
                  <a:txBody>
                    <a:bodyPr/>
                    <a:lstStyle/>
                    <a:p>
                      <a:pPr marL="151130">
                        <a:lnSpc>
                          <a:spcPct val="100000"/>
                        </a:lnSpc>
                        <a:spcBef>
                          <a:spcPts val="355"/>
                        </a:spcBef>
                      </a:pPr>
                      <a:r>
                        <a:rPr sz="1200" spc="-5" dirty="0"/>
                        <a:t>Big</a:t>
                      </a:r>
                      <a:r>
                        <a:rPr sz="1200" spc="-20" dirty="0"/>
                        <a:t> </a:t>
                      </a:r>
                      <a:r>
                        <a:rPr sz="1200" spc="-5" dirty="0"/>
                        <a:t>data,</a:t>
                      </a:r>
                      <a:r>
                        <a:rPr sz="1200" spc="-10" dirty="0"/>
                        <a:t> </a:t>
                      </a:r>
                      <a:r>
                        <a:rPr sz="1200" spc="-5" dirty="0"/>
                        <a:t>data</a:t>
                      </a:r>
                      <a:r>
                        <a:rPr sz="1200" spc="-15" dirty="0"/>
                        <a:t> </a:t>
                      </a:r>
                      <a:r>
                        <a:rPr sz="1200" spc="-5" dirty="0"/>
                        <a:t>warehouses,</a:t>
                      </a:r>
                      <a:endParaRPr sz="1200"/>
                    </a:p>
                    <a:p>
                      <a:pPr marL="151130">
                        <a:lnSpc>
                          <a:spcPct val="100000"/>
                        </a:lnSpc>
                        <a:spcBef>
                          <a:spcPts val="760"/>
                        </a:spcBef>
                      </a:pPr>
                      <a:r>
                        <a:rPr sz="1200" spc="-5" dirty="0"/>
                        <a:t>log</a:t>
                      </a:r>
                      <a:r>
                        <a:rPr sz="1200" spc="-40" dirty="0"/>
                        <a:t> </a:t>
                      </a:r>
                      <a:r>
                        <a:rPr sz="1200" spc="-5" dirty="0"/>
                        <a:t>processing</a:t>
                      </a:r>
                      <a:endParaRPr sz="1200">
                        <a:latin typeface="Arial"/>
                        <a:cs typeface="Arial"/>
                      </a:endParaRPr>
                    </a:p>
                  </a:txBody>
                  <a:tcPr marL="0" marR="0" marT="45085" marB="0"/>
                </a:tc>
                <a:tc>
                  <a:txBody>
                    <a:bodyPr/>
                    <a:lstStyle/>
                    <a:p>
                      <a:pPr marL="113030">
                        <a:lnSpc>
                          <a:spcPct val="100000"/>
                        </a:lnSpc>
                        <a:spcBef>
                          <a:spcPts val="355"/>
                        </a:spcBef>
                      </a:pPr>
                      <a:r>
                        <a:rPr sz="1200" spc="-10" dirty="0"/>
                        <a:t>Colder</a:t>
                      </a:r>
                      <a:r>
                        <a:rPr sz="1200" spc="-5" dirty="0"/>
                        <a:t> data</a:t>
                      </a:r>
                      <a:r>
                        <a:rPr sz="1200" spc="-15" dirty="0"/>
                        <a:t> </a:t>
                      </a:r>
                      <a:r>
                        <a:rPr sz="1200" spc="-10" dirty="0"/>
                        <a:t>requiring</a:t>
                      </a:r>
                      <a:r>
                        <a:rPr sz="1200" spc="-15" dirty="0"/>
                        <a:t> </a:t>
                      </a:r>
                      <a:r>
                        <a:rPr sz="1200" spc="-5" dirty="0"/>
                        <a:t>fewer</a:t>
                      </a:r>
                      <a:endParaRPr sz="1200"/>
                    </a:p>
                    <a:p>
                      <a:pPr marL="113030">
                        <a:lnSpc>
                          <a:spcPct val="100000"/>
                        </a:lnSpc>
                        <a:spcBef>
                          <a:spcPts val="760"/>
                        </a:spcBef>
                      </a:pPr>
                      <a:r>
                        <a:rPr sz="1200" spc="-5" dirty="0"/>
                        <a:t>scans</a:t>
                      </a:r>
                      <a:r>
                        <a:rPr sz="1200" spc="-25" dirty="0"/>
                        <a:t> </a:t>
                      </a:r>
                      <a:r>
                        <a:rPr sz="1200" spc="-5" dirty="0"/>
                        <a:t>per</a:t>
                      </a:r>
                      <a:r>
                        <a:rPr sz="1200" spc="-25" dirty="0"/>
                        <a:t> </a:t>
                      </a:r>
                      <a:r>
                        <a:rPr sz="1200" spc="-5" dirty="0"/>
                        <a:t>day</a:t>
                      </a:r>
                      <a:endParaRPr sz="1200">
                        <a:latin typeface="Arial"/>
                        <a:cs typeface="Arial"/>
                      </a:endParaRPr>
                    </a:p>
                  </a:txBody>
                  <a:tcPr marL="0" marR="0" marT="45085" marB="0"/>
                </a:tc>
                <a:extLst>
                  <a:ext uri="{0D108BD9-81ED-4DB2-BD59-A6C34878D82A}">
                    <a16:rowId xmlns:a16="http://schemas.microsoft.com/office/drawing/2014/main" val="10003"/>
                  </a:ext>
                </a:extLst>
              </a:tr>
              <a:tr h="578485">
                <a:tc>
                  <a:txBody>
                    <a:bodyPr/>
                    <a:lstStyle/>
                    <a:p>
                      <a:pPr marL="67945">
                        <a:lnSpc>
                          <a:spcPct val="100000"/>
                        </a:lnSpc>
                        <a:spcBef>
                          <a:spcPts val="445"/>
                        </a:spcBef>
                      </a:pPr>
                      <a:r>
                        <a:rPr sz="1200" spc="-20" dirty="0"/>
                        <a:t>Volume</a:t>
                      </a:r>
                      <a:r>
                        <a:rPr sz="1200" spc="-35" dirty="0"/>
                        <a:t> </a:t>
                      </a:r>
                      <a:r>
                        <a:rPr sz="1200" spc="-5" dirty="0"/>
                        <a:t>Size</a:t>
                      </a:r>
                      <a:endParaRPr sz="1200">
                        <a:latin typeface="Arial"/>
                        <a:cs typeface="Arial"/>
                      </a:endParaRPr>
                    </a:p>
                  </a:txBody>
                  <a:tcPr marL="0" marR="0" marT="56515" marB="0"/>
                </a:tc>
                <a:tc>
                  <a:txBody>
                    <a:bodyPr/>
                    <a:lstStyle/>
                    <a:p>
                      <a:pPr marL="175895">
                        <a:lnSpc>
                          <a:spcPct val="100000"/>
                        </a:lnSpc>
                        <a:spcBef>
                          <a:spcPts val="445"/>
                        </a:spcBef>
                      </a:pPr>
                      <a:r>
                        <a:rPr sz="1200" spc="-5" dirty="0"/>
                        <a:t>4GB</a:t>
                      </a:r>
                      <a:r>
                        <a:rPr sz="1200" spc="-30" dirty="0"/>
                        <a:t> </a:t>
                      </a:r>
                      <a:r>
                        <a:rPr sz="1200" dirty="0"/>
                        <a:t>–</a:t>
                      </a:r>
                      <a:r>
                        <a:rPr sz="1200" spc="-25" dirty="0"/>
                        <a:t> </a:t>
                      </a:r>
                      <a:r>
                        <a:rPr sz="1200" spc="-5" dirty="0"/>
                        <a:t>16TB</a:t>
                      </a:r>
                      <a:endParaRPr sz="1200">
                        <a:latin typeface="Arial"/>
                        <a:cs typeface="Arial"/>
                      </a:endParaRPr>
                    </a:p>
                  </a:txBody>
                  <a:tcPr marL="0" marR="0" marT="56515" marB="0"/>
                </a:tc>
                <a:tc>
                  <a:txBody>
                    <a:bodyPr/>
                    <a:lstStyle/>
                    <a:p>
                      <a:pPr marL="86360">
                        <a:lnSpc>
                          <a:spcPct val="100000"/>
                        </a:lnSpc>
                        <a:spcBef>
                          <a:spcPts val="445"/>
                        </a:spcBef>
                      </a:pPr>
                      <a:r>
                        <a:rPr sz="1200" dirty="0"/>
                        <a:t>1</a:t>
                      </a:r>
                      <a:r>
                        <a:rPr sz="1200" spc="-25" dirty="0"/>
                        <a:t> </a:t>
                      </a:r>
                      <a:r>
                        <a:rPr sz="1200" dirty="0"/>
                        <a:t>GB</a:t>
                      </a:r>
                      <a:r>
                        <a:rPr sz="1200" spc="-20" dirty="0"/>
                        <a:t> </a:t>
                      </a:r>
                      <a:r>
                        <a:rPr sz="1200" dirty="0"/>
                        <a:t>–</a:t>
                      </a:r>
                      <a:r>
                        <a:rPr sz="1200" spc="-20" dirty="0"/>
                        <a:t> </a:t>
                      </a:r>
                      <a:r>
                        <a:rPr sz="1200" spc="-5" dirty="0"/>
                        <a:t>16</a:t>
                      </a:r>
                      <a:r>
                        <a:rPr sz="1200" spc="-40" dirty="0"/>
                        <a:t> </a:t>
                      </a:r>
                      <a:r>
                        <a:rPr sz="1200" dirty="0"/>
                        <a:t>TB</a:t>
                      </a:r>
                      <a:endParaRPr sz="1200">
                        <a:latin typeface="Arial"/>
                        <a:cs typeface="Arial"/>
                      </a:endParaRPr>
                    </a:p>
                  </a:txBody>
                  <a:tcPr marL="0" marR="0" marT="56515" marB="0"/>
                </a:tc>
                <a:tc>
                  <a:txBody>
                    <a:bodyPr/>
                    <a:lstStyle/>
                    <a:p>
                      <a:pPr marL="151130">
                        <a:lnSpc>
                          <a:spcPct val="100000"/>
                        </a:lnSpc>
                        <a:spcBef>
                          <a:spcPts val="445"/>
                        </a:spcBef>
                      </a:pPr>
                      <a:r>
                        <a:rPr sz="1200" spc="-5" dirty="0"/>
                        <a:t>500</a:t>
                      </a:r>
                      <a:r>
                        <a:rPr sz="1200" spc="-25" dirty="0"/>
                        <a:t> </a:t>
                      </a:r>
                      <a:r>
                        <a:rPr sz="1200" dirty="0"/>
                        <a:t>GB</a:t>
                      </a:r>
                      <a:r>
                        <a:rPr sz="1200" spc="-15" dirty="0"/>
                        <a:t> </a:t>
                      </a:r>
                      <a:r>
                        <a:rPr sz="1200" dirty="0"/>
                        <a:t>–</a:t>
                      </a:r>
                      <a:r>
                        <a:rPr sz="1200" spc="-20" dirty="0"/>
                        <a:t> </a:t>
                      </a:r>
                      <a:r>
                        <a:rPr sz="1200" spc="-5" dirty="0"/>
                        <a:t>16</a:t>
                      </a:r>
                      <a:r>
                        <a:rPr sz="1200" spc="-40" dirty="0"/>
                        <a:t> </a:t>
                      </a:r>
                      <a:r>
                        <a:rPr sz="1200" dirty="0"/>
                        <a:t>TB</a:t>
                      </a:r>
                      <a:endParaRPr sz="1200">
                        <a:latin typeface="Arial"/>
                        <a:cs typeface="Arial"/>
                      </a:endParaRPr>
                    </a:p>
                  </a:txBody>
                  <a:tcPr marL="0" marR="0" marT="56515" marB="0"/>
                </a:tc>
                <a:tc>
                  <a:txBody>
                    <a:bodyPr/>
                    <a:lstStyle/>
                    <a:p>
                      <a:pPr marL="113030">
                        <a:lnSpc>
                          <a:spcPct val="100000"/>
                        </a:lnSpc>
                        <a:spcBef>
                          <a:spcPts val="445"/>
                        </a:spcBef>
                      </a:pPr>
                      <a:r>
                        <a:rPr sz="1200" spc="-5" dirty="0"/>
                        <a:t>500</a:t>
                      </a:r>
                      <a:r>
                        <a:rPr sz="1200" spc="-25" dirty="0"/>
                        <a:t> </a:t>
                      </a:r>
                      <a:r>
                        <a:rPr sz="1200" dirty="0"/>
                        <a:t>GB</a:t>
                      </a:r>
                      <a:r>
                        <a:rPr sz="1200" spc="-15" dirty="0"/>
                        <a:t> </a:t>
                      </a:r>
                      <a:r>
                        <a:rPr sz="1200" dirty="0"/>
                        <a:t>–</a:t>
                      </a:r>
                      <a:r>
                        <a:rPr sz="1200" spc="-20" dirty="0"/>
                        <a:t> </a:t>
                      </a:r>
                      <a:r>
                        <a:rPr sz="1200" spc="-5" dirty="0"/>
                        <a:t>16</a:t>
                      </a:r>
                      <a:r>
                        <a:rPr sz="1200" spc="-40" dirty="0"/>
                        <a:t> </a:t>
                      </a:r>
                      <a:r>
                        <a:rPr sz="1200" dirty="0"/>
                        <a:t>TB</a:t>
                      </a:r>
                      <a:endParaRPr sz="1200">
                        <a:latin typeface="Arial"/>
                        <a:cs typeface="Arial"/>
                      </a:endParaRPr>
                    </a:p>
                  </a:txBody>
                  <a:tcPr marL="0" marR="0" marT="56515" marB="0"/>
                </a:tc>
                <a:extLst>
                  <a:ext uri="{0D108BD9-81ED-4DB2-BD59-A6C34878D82A}">
                    <a16:rowId xmlns:a16="http://schemas.microsoft.com/office/drawing/2014/main" val="10004"/>
                  </a:ext>
                </a:extLst>
              </a:tr>
              <a:tr h="578485">
                <a:tc>
                  <a:txBody>
                    <a:bodyPr/>
                    <a:lstStyle/>
                    <a:p>
                      <a:pPr marL="67945">
                        <a:lnSpc>
                          <a:spcPct val="100000"/>
                        </a:lnSpc>
                        <a:spcBef>
                          <a:spcPts val="385"/>
                        </a:spcBef>
                      </a:pPr>
                      <a:r>
                        <a:rPr sz="1200" spc="-5" dirty="0"/>
                        <a:t>Max</a:t>
                      </a:r>
                      <a:r>
                        <a:rPr sz="1200" spc="-45" dirty="0"/>
                        <a:t> </a:t>
                      </a:r>
                      <a:r>
                        <a:rPr sz="1200" spc="-10" dirty="0"/>
                        <a:t>IOPS/Volume</a:t>
                      </a:r>
                      <a:endParaRPr sz="1200">
                        <a:latin typeface="Arial"/>
                        <a:cs typeface="Arial"/>
                      </a:endParaRPr>
                    </a:p>
                  </a:txBody>
                  <a:tcPr marL="0" marR="0" marT="48895" marB="0"/>
                </a:tc>
                <a:tc>
                  <a:txBody>
                    <a:bodyPr/>
                    <a:lstStyle/>
                    <a:p>
                      <a:pPr marL="175895">
                        <a:lnSpc>
                          <a:spcPct val="100000"/>
                        </a:lnSpc>
                        <a:spcBef>
                          <a:spcPts val="385"/>
                        </a:spcBef>
                      </a:pPr>
                      <a:r>
                        <a:rPr sz="1200" spc="-5" dirty="0"/>
                        <a:t>64,000</a:t>
                      </a:r>
                      <a:endParaRPr sz="1200">
                        <a:latin typeface="Arial"/>
                        <a:cs typeface="Arial"/>
                      </a:endParaRPr>
                    </a:p>
                  </a:txBody>
                  <a:tcPr marL="0" marR="0" marT="48895" marB="0"/>
                </a:tc>
                <a:tc>
                  <a:txBody>
                    <a:bodyPr/>
                    <a:lstStyle/>
                    <a:p>
                      <a:pPr marL="86360">
                        <a:lnSpc>
                          <a:spcPct val="100000"/>
                        </a:lnSpc>
                        <a:spcBef>
                          <a:spcPts val="385"/>
                        </a:spcBef>
                      </a:pPr>
                      <a:r>
                        <a:rPr sz="1200" spc="-5" dirty="0"/>
                        <a:t>16,000</a:t>
                      </a:r>
                      <a:endParaRPr sz="1200">
                        <a:latin typeface="Arial"/>
                        <a:cs typeface="Arial"/>
                      </a:endParaRPr>
                    </a:p>
                  </a:txBody>
                  <a:tcPr marL="0" marR="0" marT="48895" marB="0"/>
                </a:tc>
                <a:tc>
                  <a:txBody>
                    <a:bodyPr/>
                    <a:lstStyle/>
                    <a:p>
                      <a:pPr marL="151130">
                        <a:lnSpc>
                          <a:spcPct val="100000"/>
                        </a:lnSpc>
                        <a:spcBef>
                          <a:spcPts val="385"/>
                        </a:spcBef>
                      </a:pPr>
                      <a:r>
                        <a:rPr sz="1200" spc="-5" dirty="0"/>
                        <a:t>500</a:t>
                      </a:r>
                      <a:endParaRPr sz="1200">
                        <a:latin typeface="Arial"/>
                        <a:cs typeface="Arial"/>
                      </a:endParaRPr>
                    </a:p>
                  </a:txBody>
                  <a:tcPr marL="0" marR="0" marT="48895" marB="0"/>
                </a:tc>
                <a:tc>
                  <a:txBody>
                    <a:bodyPr/>
                    <a:lstStyle/>
                    <a:p>
                      <a:pPr marL="113030">
                        <a:lnSpc>
                          <a:spcPct val="100000"/>
                        </a:lnSpc>
                        <a:spcBef>
                          <a:spcPts val="385"/>
                        </a:spcBef>
                      </a:pPr>
                      <a:r>
                        <a:rPr sz="1200" spc="-5" dirty="0"/>
                        <a:t>250</a:t>
                      </a:r>
                      <a:endParaRPr sz="1200">
                        <a:latin typeface="Arial"/>
                        <a:cs typeface="Arial"/>
                      </a:endParaRPr>
                    </a:p>
                  </a:txBody>
                  <a:tcPr marL="0" marR="0" marT="48895" marB="0"/>
                </a:tc>
                <a:extLst>
                  <a:ext uri="{0D108BD9-81ED-4DB2-BD59-A6C34878D82A}">
                    <a16:rowId xmlns:a16="http://schemas.microsoft.com/office/drawing/2014/main" val="10005"/>
                  </a:ext>
                </a:extLst>
              </a:tr>
              <a:tr h="578485">
                <a:tc>
                  <a:txBody>
                    <a:bodyPr/>
                    <a:lstStyle/>
                    <a:p>
                      <a:pPr marL="67945">
                        <a:lnSpc>
                          <a:spcPct val="100000"/>
                        </a:lnSpc>
                        <a:spcBef>
                          <a:spcPts val="425"/>
                        </a:spcBef>
                      </a:pPr>
                      <a:r>
                        <a:rPr sz="1200" spc="-5" dirty="0"/>
                        <a:t>Max</a:t>
                      </a:r>
                      <a:endParaRPr sz="1200"/>
                    </a:p>
                    <a:p>
                      <a:pPr marL="67945">
                        <a:lnSpc>
                          <a:spcPct val="100000"/>
                        </a:lnSpc>
                        <a:spcBef>
                          <a:spcPts val="760"/>
                        </a:spcBef>
                      </a:pPr>
                      <a:r>
                        <a:rPr sz="1200" spc="-10" dirty="0"/>
                        <a:t>Throughput/Volume</a:t>
                      </a:r>
                      <a:endParaRPr sz="1200">
                        <a:latin typeface="Arial"/>
                        <a:cs typeface="Arial"/>
                      </a:endParaRPr>
                    </a:p>
                  </a:txBody>
                  <a:tcPr marL="0" marR="0" marT="53975" marB="0"/>
                </a:tc>
                <a:tc>
                  <a:txBody>
                    <a:bodyPr/>
                    <a:lstStyle/>
                    <a:p>
                      <a:pPr marL="175895">
                        <a:lnSpc>
                          <a:spcPct val="100000"/>
                        </a:lnSpc>
                        <a:spcBef>
                          <a:spcPts val="425"/>
                        </a:spcBef>
                      </a:pPr>
                      <a:r>
                        <a:rPr sz="1200" spc="-5" dirty="0"/>
                        <a:t>1,000</a:t>
                      </a:r>
                      <a:r>
                        <a:rPr sz="1200" spc="-50" dirty="0"/>
                        <a:t> </a:t>
                      </a:r>
                      <a:r>
                        <a:rPr sz="1200" dirty="0"/>
                        <a:t>MB/s</a:t>
                      </a:r>
                      <a:endParaRPr sz="1200">
                        <a:latin typeface="Arial"/>
                        <a:cs typeface="Arial"/>
                      </a:endParaRPr>
                    </a:p>
                  </a:txBody>
                  <a:tcPr marL="0" marR="0" marT="53975" marB="0"/>
                </a:tc>
                <a:tc>
                  <a:txBody>
                    <a:bodyPr/>
                    <a:lstStyle/>
                    <a:p>
                      <a:pPr marL="86360">
                        <a:lnSpc>
                          <a:spcPct val="100000"/>
                        </a:lnSpc>
                        <a:spcBef>
                          <a:spcPts val="425"/>
                        </a:spcBef>
                      </a:pPr>
                      <a:r>
                        <a:rPr sz="1200" spc="-5" dirty="0"/>
                        <a:t>250</a:t>
                      </a:r>
                      <a:r>
                        <a:rPr sz="1200" spc="-50" dirty="0"/>
                        <a:t> </a:t>
                      </a:r>
                      <a:r>
                        <a:rPr sz="1200" dirty="0"/>
                        <a:t>MB/s</a:t>
                      </a:r>
                      <a:endParaRPr sz="1200">
                        <a:latin typeface="Arial"/>
                        <a:cs typeface="Arial"/>
                      </a:endParaRPr>
                    </a:p>
                  </a:txBody>
                  <a:tcPr marL="0" marR="0" marT="53975" marB="0"/>
                </a:tc>
                <a:tc>
                  <a:txBody>
                    <a:bodyPr/>
                    <a:lstStyle/>
                    <a:p>
                      <a:pPr marL="151130">
                        <a:lnSpc>
                          <a:spcPct val="100000"/>
                        </a:lnSpc>
                        <a:spcBef>
                          <a:spcPts val="425"/>
                        </a:spcBef>
                      </a:pPr>
                      <a:r>
                        <a:rPr sz="1200" spc="-5" dirty="0"/>
                        <a:t>500</a:t>
                      </a:r>
                      <a:r>
                        <a:rPr sz="1200" spc="-50" dirty="0"/>
                        <a:t> </a:t>
                      </a:r>
                      <a:r>
                        <a:rPr sz="1200" dirty="0"/>
                        <a:t>MB/s</a:t>
                      </a:r>
                      <a:endParaRPr sz="1200">
                        <a:latin typeface="Arial"/>
                        <a:cs typeface="Arial"/>
                      </a:endParaRPr>
                    </a:p>
                  </a:txBody>
                  <a:tcPr marL="0" marR="0" marT="53975" marB="0"/>
                </a:tc>
                <a:tc>
                  <a:txBody>
                    <a:bodyPr/>
                    <a:lstStyle/>
                    <a:p>
                      <a:pPr marL="113030">
                        <a:lnSpc>
                          <a:spcPct val="100000"/>
                        </a:lnSpc>
                        <a:spcBef>
                          <a:spcPts val="425"/>
                        </a:spcBef>
                      </a:pPr>
                      <a:r>
                        <a:rPr sz="1200" spc="-5" dirty="0"/>
                        <a:t>250</a:t>
                      </a:r>
                      <a:r>
                        <a:rPr sz="1200" spc="-50" dirty="0"/>
                        <a:t> </a:t>
                      </a:r>
                      <a:r>
                        <a:rPr sz="1200" dirty="0"/>
                        <a:t>MB/s</a:t>
                      </a:r>
                      <a:endParaRPr sz="1200" dirty="0">
                        <a:latin typeface="Arial"/>
                        <a:cs typeface="Arial"/>
                      </a:endParaRPr>
                    </a:p>
                  </a:txBody>
                  <a:tcPr marL="0" marR="0" marT="5397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5643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615759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2:</a:t>
            </a:r>
            <a:r>
              <a:rPr sz="2400" b="0" spc="-15" dirty="0">
                <a:solidFill>
                  <a:srgbClr val="FFFFFF"/>
                </a:solidFill>
                <a:latin typeface="Calibri"/>
                <a:cs typeface="Calibri"/>
              </a:rPr>
              <a:t> </a:t>
            </a:r>
            <a:r>
              <a:rPr sz="2400" b="0" spc="-20" dirty="0">
                <a:solidFill>
                  <a:srgbClr val="FFFFFF"/>
                </a:solidFill>
                <a:latin typeface="Calibri"/>
                <a:cs typeface="Calibri"/>
              </a:rPr>
              <a:t>Key</a:t>
            </a:r>
            <a:r>
              <a:rPr sz="2400" b="0" spc="-5" dirty="0">
                <a:solidFill>
                  <a:srgbClr val="FFFFFF"/>
                </a:solidFill>
                <a:latin typeface="Calibri"/>
                <a:cs typeface="Calibri"/>
              </a:rPr>
              <a:t> </a:t>
            </a:r>
            <a:r>
              <a:rPr sz="2400" b="0" spc="-10" dirty="0">
                <a:solidFill>
                  <a:srgbClr val="FFFFFF"/>
                </a:solidFill>
                <a:latin typeface="Calibri"/>
                <a:cs typeface="Calibri"/>
              </a:rPr>
              <a:t>Characteristics</a:t>
            </a:r>
            <a:r>
              <a:rPr sz="2400" b="0" spc="-15" dirty="0">
                <a:solidFill>
                  <a:srgbClr val="FFFFFF"/>
                </a:solidFill>
                <a:latin typeface="Calibri"/>
                <a:cs typeface="Calibri"/>
              </a:rPr>
              <a:t> </a:t>
            </a:r>
            <a:r>
              <a:rPr sz="2400" b="0" spc="-5" dirty="0">
                <a:solidFill>
                  <a:srgbClr val="FFFFFF"/>
                </a:solidFill>
                <a:latin typeface="Calibri"/>
                <a:cs typeface="Calibri"/>
              </a:rPr>
              <a:t>of Cloud Computing</a:t>
            </a:r>
            <a:endParaRPr sz="2400">
              <a:latin typeface="Calibri"/>
              <a:cs typeface="Calibri"/>
            </a:endParaRPr>
          </a:p>
        </p:txBody>
      </p:sp>
      <p:graphicFrame>
        <p:nvGraphicFramePr>
          <p:cNvPr id="3" name="object 3"/>
          <p:cNvGraphicFramePr>
            <a:graphicFrameLocks noGrp="1"/>
          </p:cNvGraphicFramePr>
          <p:nvPr/>
        </p:nvGraphicFramePr>
        <p:xfrm>
          <a:off x="1872593" y="1396466"/>
          <a:ext cx="8131175" cy="3369310"/>
        </p:xfrm>
        <a:graphic>
          <a:graphicData uri="http://schemas.openxmlformats.org/drawingml/2006/table">
            <a:tbl>
              <a:tblPr firstRow="1" bandRow="1">
                <a:tableStyleId>{2D5ABB26-0587-4C30-8999-92F81FD0307C}</a:tableStyleId>
              </a:tblPr>
              <a:tblGrid>
                <a:gridCol w="2279650">
                  <a:extLst>
                    <a:ext uri="{9D8B030D-6E8A-4147-A177-3AD203B41FA5}">
                      <a16:colId xmlns:a16="http://schemas.microsoft.com/office/drawing/2014/main" val="20000"/>
                    </a:ext>
                  </a:extLst>
                </a:gridCol>
                <a:gridCol w="5851525">
                  <a:extLst>
                    <a:ext uri="{9D8B030D-6E8A-4147-A177-3AD203B41FA5}">
                      <a16:colId xmlns:a16="http://schemas.microsoft.com/office/drawing/2014/main" val="20001"/>
                    </a:ext>
                  </a:extLst>
                </a:gridCol>
              </a:tblGrid>
              <a:tr h="389255">
                <a:tc>
                  <a:txBody>
                    <a:bodyPr/>
                    <a:lstStyle/>
                    <a:p>
                      <a:pPr marL="68580">
                        <a:lnSpc>
                          <a:spcPct val="100000"/>
                        </a:lnSpc>
                        <a:spcBef>
                          <a:spcPts val="605"/>
                        </a:spcBef>
                      </a:pPr>
                      <a:r>
                        <a:rPr sz="1600" b="1" spc="-5" dirty="0">
                          <a:solidFill>
                            <a:srgbClr val="FFFFFF"/>
                          </a:solidFill>
                          <a:latin typeface="Calibri"/>
                          <a:cs typeface="Calibri"/>
                        </a:rPr>
                        <a:t>Name</a:t>
                      </a:r>
                      <a:endParaRPr sz="1600">
                        <a:latin typeface="Calibri"/>
                        <a:cs typeface="Calibri"/>
                      </a:endParaRPr>
                    </a:p>
                  </a:txBody>
                  <a:tcPr marL="0" marR="0" marT="76835" marB="0">
                    <a:solidFill>
                      <a:srgbClr val="4472C4"/>
                    </a:solidFill>
                  </a:tcPr>
                </a:tc>
                <a:tc>
                  <a:txBody>
                    <a:bodyPr/>
                    <a:lstStyle/>
                    <a:p>
                      <a:pPr marL="161290">
                        <a:lnSpc>
                          <a:spcPct val="100000"/>
                        </a:lnSpc>
                        <a:spcBef>
                          <a:spcPts val="605"/>
                        </a:spcBef>
                      </a:pPr>
                      <a:r>
                        <a:rPr sz="1600" b="1" spc="-5" dirty="0">
                          <a:solidFill>
                            <a:srgbClr val="FFFFFF"/>
                          </a:solidFill>
                          <a:latin typeface="Calibri"/>
                          <a:cs typeface="Calibri"/>
                        </a:rPr>
                        <a:t>Description</a:t>
                      </a:r>
                      <a:endParaRPr sz="1600">
                        <a:latin typeface="Calibri"/>
                        <a:cs typeface="Calibri"/>
                      </a:endParaRPr>
                    </a:p>
                  </a:txBody>
                  <a:tcPr marL="0" marR="0" marT="76835" marB="0">
                    <a:solidFill>
                      <a:srgbClr val="4472C4"/>
                    </a:solidFill>
                  </a:tcPr>
                </a:tc>
                <a:extLst>
                  <a:ext uri="{0D108BD9-81ED-4DB2-BD59-A6C34878D82A}">
                    <a16:rowId xmlns:a16="http://schemas.microsoft.com/office/drawing/2014/main" val="10000"/>
                  </a:ext>
                </a:extLst>
              </a:tr>
              <a:tr h="688975">
                <a:tc>
                  <a:txBody>
                    <a:bodyPr/>
                    <a:lstStyle/>
                    <a:p>
                      <a:pPr marL="68580">
                        <a:lnSpc>
                          <a:spcPct val="100000"/>
                        </a:lnSpc>
                        <a:spcBef>
                          <a:spcPts val="535"/>
                        </a:spcBef>
                      </a:pPr>
                      <a:r>
                        <a:rPr sz="1600" b="1" spc="-5" dirty="0">
                          <a:solidFill>
                            <a:srgbClr val="FFFFFF"/>
                          </a:solidFill>
                          <a:latin typeface="Calibri"/>
                          <a:cs typeface="Calibri"/>
                        </a:rPr>
                        <a:t>On-demand,</a:t>
                      </a:r>
                      <a:r>
                        <a:rPr sz="1600" b="1" spc="-25" dirty="0">
                          <a:solidFill>
                            <a:srgbClr val="FFFFFF"/>
                          </a:solidFill>
                          <a:latin typeface="Calibri"/>
                          <a:cs typeface="Calibri"/>
                        </a:rPr>
                        <a:t> </a:t>
                      </a:r>
                      <a:r>
                        <a:rPr sz="1600" b="1" spc="-5" dirty="0">
                          <a:solidFill>
                            <a:srgbClr val="FFFFFF"/>
                          </a:solidFill>
                          <a:latin typeface="Calibri"/>
                          <a:cs typeface="Calibri"/>
                        </a:rPr>
                        <a:t>self-service</a:t>
                      </a:r>
                      <a:endParaRPr sz="1600">
                        <a:latin typeface="Calibri"/>
                        <a:cs typeface="Calibri"/>
                      </a:endParaRPr>
                    </a:p>
                  </a:txBody>
                  <a:tcPr marL="0" marR="0" marT="67945" marB="0">
                    <a:lnL w="9525">
                      <a:solidFill>
                        <a:srgbClr val="4472C4"/>
                      </a:solidFill>
                      <a:prstDash val="solid"/>
                    </a:lnL>
                    <a:lnB w="9525">
                      <a:solidFill>
                        <a:srgbClr val="4472C4"/>
                      </a:solidFill>
                      <a:prstDash val="solid"/>
                    </a:lnB>
                    <a:solidFill>
                      <a:srgbClr val="232F3D"/>
                    </a:solidFill>
                  </a:tcPr>
                </a:tc>
                <a:tc>
                  <a:txBody>
                    <a:bodyPr/>
                    <a:lstStyle/>
                    <a:p>
                      <a:pPr marL="161290">
                        <a:lnSpc>
                          <a:spcPct val="100000"/>
                        </a:lnSpc>
                        <a:spcBef>
                          <a:spcPts val="535"/>
                        </a:spcBef>
                      </a:pPr>
                      <a:r>
                        <a:rPr sz="1600" b="1" dirty="0">
                          <a:solidFill>
                            <a:srgbClr val="FFFFFF"/>
                          </a:solidFill>
                          <a:latin typeface="Calibri"/>
                          <a:cs typeface="Calibri"/>
                        </a:rPr>
                        <a:t>A </a:t>
                      </a:r>
                      <a:r>
                        <a:rPr sz="1600" b="1" spc="-5" dirty="0">
                          <a:solidFill>
                            <a:srgbClr val="FFFFFF"/>
                          </a:solidFill>
                          <a:latin typeface="Calibri"/>
                          <a:cs typeface="Calibri"/>
                        </a:rPr>
                        <a:t>user</a:t>
                      </a:r>
                      <a:r>
                        <a:rPr sz="1600" b="1" spc="5" dirty="0">
                          <a:solidFill>
                            <a:srgbClr val="FFFFFF"/>
                          </a:solidFill>
                          <a:latin typeface="Calibri"/>
                          <a:cs typeface="Calibri"/>
                        </a:rPr>
                        <a:t> </a:t>
                      </a:r>
                      <a:r>
                        <a:rPr sz="1600" b="1" spc="-5" dirty="0">
                          <a:solidFill>
                            <a:srgbClr val="FFFFFF"/>
                          </a:solidFill>
                          <a:latin typeface="Calibri"/>
                          <a:cs typeface="Calibri"/>
                        </a:rPr>
                        <a:t>can</a:t>
                      </a:r>
                      <a:r>
                        <a:rPr sz="1600" b="1" spc="5" dirty="0">
                          <a:solidFill>
                            <a:srgbClr val="FFFFFF"/>
                          </a:solidFill>
                          <a:latin typeface="Calibri"/>
                          <a:cs typeface="Calibri"/>
                        </a:rPr>
                        <a:t> </a:t>
                      </a:r>
                      <a:r>
                        <a:rPr sz="1600" b="1" spc="-5" dirty="0">
                          <a:solidFill>
                            <a:srgbClr val="FFFFFF"/>
                          </a:solidFill>
                          <a:latin typeface="Calibri"/>
                          <a:cs typeface="Calibri"/>
                        </a:rPr>
                        <a:t>consume cloud</a:t>
                      </a:r>
                      <a:r>
                        <a:rPr sz="1600" b="1" spc="5" dirty="0">
                          <a:solidFill>
                            <a:srgbClr val="FFFFFF"/>
                          </a:solidFill>
                          <a:latin typeface="Calibri"/>
                          <a:cs typeface="Calibri"/>
                        </a:rPr>
                        <a:t> </a:t>
                      </a:r>
                      <a:r>
                        <a:rPr sz="1600" b="1" spc="-5" dirty="0">
                          <a:solidFill>
                            <a:srgbClr val="FFFFFF"/>
                          </a:solidFill>
                          <a:latin typeface="Calibri"/>
                          <a:cs typeface="Calibri"/>
                        </a:rPr>
                        <a:t>resources, as needed, </a:t>
                      </a:r>
                      <a:r>
                        <a:rPr sz="1600" b="1" spc="-15" dirty="0">
                          <a:solidFill>
                            <a:srgbClr val="FFFFFF"/>
                          </a:solidFill>
                          <a:latin typeface="Calibri"/>
                          <a:cs typeface="Calibri"/>
                        </a:rPr>
                        <a:t>automatically,</a:t>
                      </a:r>
                      <a:endParaRPr sz="1600">
                        <a:latin typeface="Calibri"/>
                        <a:cs typeface="Calibri"/>
                      </a:endParaRPr>
                    </a:p>
                    <a:p>
                      <a:pPr marL="161290">
                        <a:lnSpc>
                          <a:spcPct val="100000"/>
                        </a:lnSpc>
                        <a:spcBef>
                          <a:spcPts val="880"/>
                        </a:spcBef>
                      </a:pPr>
                      <a:r>
                        <a:rPr sz="1600" b="1" spc="-5" dirty="0">
                          <a:solidFill>
                            <a:srgbClr val="FFFFFF"/>
                          </a:solidFill>
                          <a:latin typeface="Calibri"/>
                          <a:cs typeface="Calibri"/>
                        </a:rPr>
                        <a:t>and</a:t>
                      </a:r>
                      <a:r>
                        <a:rPr sz="1600" b="1" spc="-15" dirty="0">
                          <a:solidFill>
                            <a:srgbClr val="FFFFFF"/>
                          </a:solidFill>
                          <a:latin typeface="Calibri"/>
                          <a:cs typeface="Calibri"/>
                        </a:rPr>
                        <a:t> </a:t>
                      </a:r>
                      <a:r>
                        <a:rPr sz="1600" b="1" spc="-5" dirty="0">
                          <a:solidFill>
                            <a:srgbClr val="FFFFFF"/>
                          </a:solidFill>
                          <a:latin typeface="Calibri"/>
                          <a:cs typeface="Calibri"/>
                        </a:rPr>
                        <a:t>without</a:t>
                      </a:r>
                      <a:r>
                        <a:rPr sz="1600" b="1" spc="-15" dirty="0">
                          <a:solidFill>
                            <a:srgbClr val="FFFFFF"/>
                          </a:solidFill>
                          <a:latin typeface="Calibri"/>
                          <a:cs typeface="Calibri"/>
                        </a:rPr>
                        <a:t> </a:t>
                      </a:r>
                      <a:r>
                        <a:rPr sz="1600" b="1" spc="-5" dirty="0">
                          <a:solidFill>
                            <a:srgbClr val="FFFFFF"/>
                          </a:solidFill>
                          <a:latin typeface="Calibri"/>
                          <a:cs typeface="Calibri"/>
                        </a:rPr>
                        <a:t>human</a:t>
                      </a:r>
                      <a:r>
                        <a:rPr sz="1600" b="1" spc="-15" dirty="0">
                          <a:solidFill>
                            <a:srgbClr val="FFFFFF"/>
                          </a:solidFill>
                          <a:latin typeface="Calibri"/>
                          <a:cs typeface="Calibri"/>
                        </a:rPr>
                        <a:t> </a:t>
                      </a:r>
                      <a:r>
                        <a:rPr sz="1600" b="1" spc="-10" dirty="0">
                          <a:solidFill>
                            <a:srgbClr val="FFFFFF"/>
                          </a:solidFill>
                          <a:latin typeface="Calibri"/>
                          <a:cs typeface="Calibri"/>
                        </a:rPr>
                        <a:t>interaction</a:t>
                      </a:r>
                      <a:endParaRPr sz="1600">
                        <a:latin typeface="Calibri"/>
                        <a:cs typeface="Calibri"/>
                      </a:endParaRPr>
                    </a:p>
                  </a:txBody>
                  <a:tcPr marL="0" marR="0" marT="67945" marB="0">
                    <a:lnR w="9525">
                      <a:solidFill>
                        <a:srgbClr val="4472C4"/>
                      </a:solidFill>
                      <a:prstDash val="solid"/>
                    </a:lnR>
                    <a:lnB w="9525">
                      <a:solidFill>
                        <a:srgbClr val="4472C4"/>
                      </a:solidFill>
                      <a:prstDash val="solid"/>
                    </a:lnB>
                    <a:solidFill>
                      <a:srgbClr val="232F3D"/>
                    </a:solidFill>
                  </a:tcPr>
                </a:tc>
                <a:extLst>
                  <a:ext uri="{0D108BD9-81ED-4DB2-BD59-A6C34878D82A}">
                    <a16:rowId xmlns:a16="http://schemas.microsoft.com/office/drawing/2014/main" val="10001"/>
                  </a:ext>
                </a:extLst>
              </a:tr>
              <a:tr h="692150">
                <a:tc>
                  <a:txBody>
                    <a:bodyPr/>
                    <a:lstStyle/>
                    <a:p>
                      <a:pPr marL="68580">
                        <a:lnSpc>
                          <a:spcPct val="100000"/>
                        </a:lnSpc>
                        <a:spcBef>
                          <a:spcPts val="610"/>
                        </a:spcBef>
                      </a:pPr>
                      <a:r>
                        <a:rPr sz="1600" b="1" spc="-5" dirty="0">
                          <a:solidFill>
                            <a:srgbClr val="FFFFFF"/>
                          </a:solidFill>
                          <a:latin typeface="Calibri"/>
                          <a:cs typeface="Calibri"/>
                        </a:rPr>
                        <a:t>Broad</a:t>
                      </a:r>
                      <a:r>
                        <a:rPr sz="1600" b="1" spc="-15" dirty="0">
                          <a:solidFill>
                            <a:srgbClr val="FFFFFF"/>
                          </a:solidFill>
                          <a:latin typeface="Calibri"/>
                          <a:cs typeface="Calibri"/>
                        </a:rPr>
                        <a:t> </a:t>
                      </a:r>
                      <a:r>
                        <a:rPr sz="1600" b="1" spc="-10" dirty="0">
                          <a:solidFill>
                            <a:srgbClr val="FFFFFF"/>
                          </a:solidFill>
                          <a:latin typeface="Calibri"/>
                          <a:cs typeface="Calibri"/>
                        </a:rPr>
                        <a:t>network</a:t>
                      </a:r>
                      <a:r>
                        <a:rPr sz="1600" b="1" spc="-20" dirty="0">
                          <a:solidFill>
                            <a:srgbClr val="FFFFFF"/>
                          </a:solidFill>
                          <a:latin typeface="Calibri"/>
                          <a:cs typeface="Calibri"/>
                        </a:rPr>
                        <a:t> </a:t>
                      </a:r>
                      <a:r>
                        <a:rPr sz="1600" b="1" spc="-5" dirty="0">
                          <a:solidFill>
                            <a:srgbClr val="FFFFFF"/>
                          </a:solidFill>
                          <a:latin typeface="Calibri"/>
                          <a:cs typeface="Calibri"/>
                        </a:rPr>
                        <a:t>access</a:t>
                      </a:r>
                      <a:endParaRPr sz="1600">
                        <a:latin typeface="Calibri"/>
                        <a:cs typeface="Calibri"/>
                      </a:endParaRPr>
                    </a:p>
                  </a:txBody>
                  <a:tcPr marL="0" marR="0" marT="7747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61290">
                        <a:lnSpc>
                          <a:spcPct val="100000"/>
                        </a:lnSpc>
                        <a:spcBef>
                          <a:spcPts val="610"/>
                        </a:spcBef>
                      </a:pPr>
                      <a:r>
                        <a:rPr sz="1600" b="1" spc="-10" dirty="0">
                          <a:solidFill>
                            <a:srgbClr val="FFFFFF"/>
                          </a:solidFill>
                          <a:latin typeface="Calibri"/>
                          <a:cs typeface="Calibri"/>
                        </a:rPr>
                        <a:t>Capabilities</a:t>
                      </a:r>
                      <a:r>
                        <a:rPr sz="1600" b="1" spc="-5" dirty="0">
                          <a:solidFill>
                            <a:srgbClr val="FFFFFF"/>
                          </a:solidFill>
                          <a:latin typeface="Calibri"/>
                          <a:cs typeface="Calibri"/>
                        </a:rPr>
                        <a:t> </a:t>
                      </a:r>
                      <a:r>
                        <a:rPr sz="1600" b="1" spc="-10" dirty="0">
                          <a:solidFill>
                            <a:srgbClr val="FFFFFF"/>
                          </a:solidFill>
                          <a:latin typeface="Calibri"/>
                          <a:cs typeface="Calibri"/>
                        </a:rPr>
                        <a:t>are</a:t>
                      </a:r>
                      <a:r>
                        <a:rPr sz="1600" b="1" dirty="0">
                          <a:solidFill>
                            <a:srgbClr val="FFFFFF"/>
                          </a:solidFill>
                          <a:latin typeface="Calibri"/>
                          <a:cs typeface="Calibri"/>
                        </a:rPr>
                        <a:t> </a:t>
                      </a:r>
                      <a:r>
                        <a:rPr sz="1600" b="1" spc="-10" dirty="0">
                          <a:solidFill>
                            <a:srgbClr val="FFFFFF"/>
                          </a:solidFill>
                          <a:latin typeface="Calibri"/>
                          <a:cs typeface="Calibri"/>
                        </a:rPr>
                        <a:t>available</a:t>
                      </a:r>
                      <a:r>
                        <a:rPr sz="1600" b="1" dirty="0">
                          <a:solidFill>
                            <a:srgbClr val="FFFFFF"/>
                          </a:solidFill>
                          <a:latin typeface="Calibri"/>
                          <a:cs typeface="Calibri"/>
                        </a:rPr>
                        <a:t> </a:t>
                      </a:r>
                      <a:r>
                        <a:rPr sz="1600" b="1" spc="-5" dirty="0">
                          <a:solidFill>
                            <a:srgbClr val="FFFFFF"/>
                          </a:solidFill>
                          <a:latin typeface="Calibri"/>
                          <a:cs typeface="Calibri"/>
                        </a:rPr>
                        <a:t>over</a:t>
                      </a:r>
                      <a:r>
                        <a:rPr sz="1600" b="1" spc="5" dirty="0">
                          <a:solidFill>
                            <a:srgbClr val="FFFFFF"/>
                          </a:solidFill>
                          <a:latin typeface="Calibri"/>
                          <a:cs typeface="Calibri"/>
                        </a:rPr>
                        <a:t> </a:t>
                      </a:r>
                      <a:r>
                        <a:rPr sz="1600" b="1" spc="-5" dirty="0">
                          <a:solidFill>
                            <a:srgbClr val="FFFFFF"/>
                          </a:solidFill>
                          <a:latin typeface="Calibri"/>
                          <a:cs typeface="Calibri"/>
                        </a:rPr>
                        <a:t>the</a:t>
                      </a:r>
                      <a:r>
                        <a:rPr sz="1600" b="1" dirty="0">
                          <a:solidFill>
                            <a:srgbClr val="FFFFFF"/>
                          </a:solidFill>
                          <a:latin typeface="Calibri"/>
                          <a:cs typeface="Calibri"/>
                        </a:rPr>
                        <a:t> </a:t>
                      </a:r>
                      <a:r>
                        <a:rPr sz="1600" b="1" spc="-10" dirty="0">
                          <a:solidFill>
                            <a:srgbClr val="FFFFFF"/>
                          </a:solidFill>
                          <a:latin typeface="Calibri"/>
                          <a:cs typeface="Calibri"/>
                        </a:rPr>
                        <a:t>network</a:t>
                      </a:r>
                      <a:r>
                        <a:rPr sz="1600" b="1" spc="-5" dirty="0">
                          <a:solidFill>
                            <a:srgbClr val="FFFFFF"/>
                          </a:solidFill>
                          <a:latin typeface="Calibri"/>
                          <a:cs typeface="Calibri"/>
                        </a:rPr>
                        <a:t> using</a:t>
                      </a:r>
                      <a:r>
                        <a:rPr sz="1600" b="1" spc="5" dirty="0">
                          <a:solidFill>
                            <a:srgbClr val="FFFFFF"/>
                          </a:solidFill>
                          <a:latin typeface="Calibri"/>
                          <a:cs typeface="Calibri"/>
                        </a:rPr>
                        <a:t> </a:t>
                      </a:r>
                      <a:r>
                        <a:rPr sz="1600" b="1" spc="-10" dirty="0">
                          <a:solidFill>
                            <a:srgbClr val="FFFFFF"/>
                          </a:solidFill>
                          <a:latin typeface="Calibri"/>
                          <a:cs typeface="Calibri"/>
                        </a:rPr>
                        <a:t>standard</a:t>
                      </a:r>
                      <a:endParaRPr sz="1600">
                        <a:latin typeface="Calibri"/>
                        <a:cs typeface="Calibri"/>
                      </a:endParaRPr>
                    </a:p>
                    <a:p>
                      <a:pPr marL="161290">
                        <a:lnSpc>
                          <a:spcPct val="100000"/>
                        </a:lnSpc>
                        <a:spcBef>
                          <a:spcPts val="880"/>
                        </a:spcBef>
                      </a:pPr>
                      <a:r>
                        <a:rPr sz="1600" b="1" spc="-5" dirty="0">
                          <a:solidFill>
                            <a:srgbClr val="FFFFFF"/>
                          </a:solidFill>
                          <a:latin typeface="Calibri"/>
                          <a:cs typeface="Calibri"/>
                        </a:rPr>
                        <a:t>mechanisms.</a:t>
                      </a:r>
                      <a:r>
                        <a:rPr sz="1600" b="1" spc="-10" dirty="0">
                          <a:solidFill>
                            <a:srgbClr val="FFFFFF"/>
                          </a:solidFill>
                          <a:latin typeface="Calibri"/>
                          <a:cs typeface="Calibri"/>
                        </a:rPr>
                        <a:t> </a:t>
                      </a:r>
                      <a:r>
                        <a:rPr sz="1600" b="1" spc="-5" dirty="0">
                          <a:solidFill>
                            <a:srgbClr val="FFFFFF"/>
                          </a:solidFill>
                          <a:latin typeface="Calibri"/>
                          <a:cs typeface="Calibri"/>
                        </a:rPr>
                        <a:t>Can</a:t>
                      </a:r>
                      <a:r>
                        <a:rPr sz="1600" b="1" spc="5" dirty="0">
                          <a:solidFill>
                            <a:srgbClr val="FFFFFF"/>
                          </a:solidFill>
                          <a:latin typeface="Calibri"/>
                          <a:cs typeface="Calibri"/>
                        </a:rPr>
                        <a:t> </a:t>
                      </a:r>
                      <a:r>
                        <a:rPr sz="1600" b="1" dirty="0">
                          <a:solidFill>
                            <a:srgbClr val="FFFFFF"/>
                          </a:solidFill>
                          <a:latin typeface="Calibri"/>
                          <a:cs typeface="Calibri"/>
                        </a:rPr>
                        <a:t>be</a:t>
                      </a:r>
                      <a:r>
                        <a:rPr sz="1600" b="1" spc="-15" dirty="0">
                          <a:solidFill>
                            <a:srgbClr val="FFFFFF"/>
                          </a:solidFill>
                          <a:latin typeface="Calibri"/>
                          <a:cs typeface="Calibri"/>
                        </a:rPr>
                        <a:t> </a:t>
                      </a:r>
                      <a:r>
                        <a:rPr sz="1600" b="1" spc="-5" dirty="0">
                          <a:solidFill>
                            <a:srgbClr val="FFFFFF"/>
                          </a:solidFill>
                          <a:latin typeface="Calibri"/>
                          <a:cs typeface="Calibri"/>
                        </a:rPr>
                        <a:t>the</a:t>
                      </a:r>
                      <a:r>
                        <a:rPr sz="1600" b="1" spc="-10" dirty="0">
                          <a:solidFill>
                            <a:srgbClr val="FFFFFF"/>
                          </a:solidFill>
                          <a:latin typeface="Calibri"/>
                          <a:cs typeface="Calibri"/>
                        </a:rPr>
                        <a:t> Internet </a:t>
                      </a:r>
                      <a:r>
                        <a:rPr sz="1600" b="1" dirty="0">
                          <a:solidFill>
                            <a:srgbClr val="FFFFFF"/>
                          </a:solidFill>
                          <a:latin typeface="Calibri"/>
                          <a:cs typeface="Calibri"/>
                        </a:rPr>
                        <a:t>or</a:t>
                      </a:r>
                      <a:r>
                        <a:rPr sz="1600" b="1" spc="5" dirty="0">
                          <a:solidFill>
                            <a:srgbClr val="FFFFFF"/>
                          </a:solidFill>
                          <a:latin typeface="Calibri"/>
                          <a:cs typeface="Calibri"/>
                        </a:rPr>
                        <a:t> </a:t>
                      </a:r>
                      <a:r>
                        <a:rPr sz="1600" b="1" dirty="0">
                          <a:solidFill>
                            <a:srgbClr val="FFFFFF"/>
                          </a:solidFill>
                          <a:latin typeface="Calibri"/>
                          <a:cs typeface="Calibri"/>
                        </a:rPr>
                        <a:t>a</a:t>
                      </a:r>
                      <a:r>
                        <a:rPr sz="1600" b="1" spc="-10" dirty="0">
                          <a:solidFill>
                            <a:srgbClr val="FFFFFF"/>
                          </a:solidFill>
                          <a:latin typeface="Calibri"/>
                          <a:cs typeface="Calibri"/>
                        </a:rPr>
                        <a:t> </a:t>
                      </a:r>
                      <a:r>
                        <a:rPr sz="1600" b="1" spc="-5" dirty="0">
                          <a:solidFill>
                            <a:srgbClr val="FFFFFF"/>
                          </a:solidFill>
                          <a:latin typeface="Calibri"/>
                          <a:cs typeface="Calibri"/>
                        </a:rPr>
                        <a:t>Wide</a:t>
                      </a:r>
                      <a:r>
                        <a:rPr sz="1600" b="1" spc="-10" dirty="0">
                          <a:solidFill>
                            <a:srgbClr val="FFFFFF"/>
                          </a:solidFill>
                          <a:latin typeface="Calibri"/>
                          <a:cs typeface="Calibri"/>
                        </a:rPr>
                        <a:t> </a:t>
                      </a:r>
                      <a:r>
                        <a:rPr sz="1600" b="1" spc="-5" dirty="0">
                          <a:solidFill>
                            <a:srgbClr val="FFFFFF"/>
                          </a:solidFill>
                          <a:latin typeface="Calibri"/>
                          <a:cs typeface="Calibri"/>
                        </a:rPr>
                        <a:t>Area </a:t>
                      </a:r>
                      <a:r>
                        <a:rPr sz="1600" b="1" spc="-10" dirty="0">
                          <a:solidFill>
                            <a:srgbClr val="FFFFFF"/>
                          </a:solidFill>
                          <a:latin typeface="Calibri"/>
                          <a:cs typeface="Calibri"/>
                        </a:rPr>
                        <a:t>Network </a:t>
                      </a:r>
                      <a:r>
                        <a:rPr sz="1600" b="1" spc="-15" dirty="0">
                          <a:solidFill>
                            <a:srgbClr val="FFFFFF"/>
                          </a:solidFill>
                          <a:latin typeface="Calibri"/>
                          <a:cs typeface="Calibri"/>
                        </a:rPr>
                        <a:t>(WAN)</a:t>
                      </a:r>
                      <a:endParaRPr sz="1600">
                        <a:latin typeface="Calibri"/>
                        <a:cs typeface="Calibri"/>
                      </a:endParaRPr>
                    </a:p>
                  </a:txBody>
                  <a:tcPr marL="0" marR="0" marT="7747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2"/>
                  </a:ext>
                </a:extLst>
              </a:tr>
              <a:tr h="692150">
                <a:tc>
                  <a:txBody>
                    <a:bodyPr/>
                    <a:lstStyle/>
                    <a:p>
                      <a:pPr marL="68580">
                        <a:lnSpc>
                          <a:spcPct val="100000"/>
                        </a:lnSpc>
                        <a:spcBef>
                          <a:spcPts val="555"/>
                        </a:spcBef>
                      </a:pPr>
                      <a:r>
                        <a:rPr sz="1600" b="1" spc="-10" dirty="0">
                          <a:solidFill>
                            <a:srgbClr val="FFFFFF"/>
                          </a:solidFill>
                          <a:latin typeface="Calibri"/>
                          <a:cs typeface="Calibri"/>
                        </a:rPr>
                        <a:t>Resource</a:t>
                      </a:r>
                      <a:r>
                        <a:rPr sz="1600" b="1" spc="-30" dirty="0">
                          <a:solidFill>
                            <a:srgbClr val="FFFFFF"/>
                          </a:solidFill>
                          <a:latin typeface="Calibri"/>
                          <a:cs typeface="Calibri"/>
                        </a:rPr>
                        <a:t> </a:t>
                      </a:r>
                      <a:r>
                        <a:rPr sz="1600" b="1" spc="-5" dirty="0">
                          <a:solidFill>
                            <a:srgbClr val="FFFFFF"/>
                          </a:solidFill>
                          <a:latin typeface="Calibri"/>
                          <a:cs typeface="Calibri"/>
                        </a:rPr>
                        <a:t>pooling</a:t>
                      </a:r>
                      <a:endParaRPr sz="1600">
                        <a:latin typeface="Calibri"/>
                        <a:cs typeface="Calibri"/>
                      </a:endParaRPr>
                    </a:p>
                  </a:txBody>
                  <a:tcPr marL="0" marR="0" marT="7048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61290">
                        <a:lnSpc>
                          <a:spcPct val="100000"/>
                        </a:lnSpc>
                        <a:spcBef>
                          <a:spcPts val="555"/>
                        </a:spcBef>
                      </a:pPr>
                      <a:r>
                        <a:rPr sz="1600" b="1" spc="-5" dirty="0">
                          <a:solidFill>
                            <a:srgbClr val="FFFFFF"/>
                          </a:solidFill>
                          <a:latin typeface="Calibri"/>
                          <a:cs typeface="Calibri"/>
                        </a:rPr>
                        <a:t>The </a:t>
                      </a:r>
                      <a:r>
                        <a:rPr sz="1600" b="1" spc="-10" dirty="0">
                          <a:solidFill>
                            <a:srgbClr val="FFFFFF"/>
                          </a:solidFill>
                          <a:latin typeface="Calibri"/>
                          <a:cs typeface="Calibri"/>
                        </a:rPr>
                        <a:t>providers</a:t>
                      </a:r>
                      <a:r>
                        <a:rPr sz="1600" b="1" dirty="0">
                          <a:solidFill>
                            <a:srgbClr val="FFFFFF"/>
                          </a:solidFill>
                          <a:latin typeface="Calibri"/>
                          <a:cs typeface="Calibri"/>
                        </a:rPr>
                        <a:t> </a:t>
                      </a:r>
                      <a:r>
                        <a:rPr sz="1600" b="1" spc="-10" dirty="0">
                          <a:solidFill>
                            <a:srgbClr val="FFFFFF"/>
                          </a:solidFill>
                          <a:latin typeface="Calibri"/>
                          <a:cs typeface="Calibri"/>
                        </a:rPr>
                        <a:t>resources</a:t>
                      </a:r>
                      <a:r>
                        <a:rPr sz="1600" b="1" spc="5" dirty="0">
                          <a:solidFill>
                            <a:srgbClr val="FFFFFF"/>
                          </a:solidFill>
                          <a:latin typeface="Calibri"/>
                          <a:cs typeface="Calibri"/>
                        </a:rPr>
                        <a:t> </a:t>
                      </a:r>
                      <a:r>
                        <a:rPr sz="1600" b="1" spc="-10" dirty="0">
                          <a:solidFill>
                            <a:srgbClr val="FFFFFF"/>
                          </a:solidFill>
                          <a:latin typeface="Calibri"/>
                          <a:cs typeface="Calibri"/>
                        </a:rPr>
                        <a:t>are</a:t>
                      </a:r>
                      <a:r>
                        <a:rPr sz="1600" b="1" spc="-5" dirty="0">
                          <a:solidFill>
                            <a:srgbClr val="FFFFFF"/>
                          </a:solidFill>
                          <a:latin typeface="Calibri"/>
                          <a:cs typeface="Calibri"/>
                        </a:rPr>
                        <a:t> pooled</a:t>
                      </a:r>
                      <a:r>
                        <a:rPr sz="1600" b="1" spc="10" dirty="0">
                          <a:solidFill>
                            <a:srgbClr val="FFFFFF"/>
                          </a:solidFill>
                          <a:latin typeface="Calibri"/>
                          <a:cs typeface="Calibri"/>
                        </a:rPr>
                        <a:t> </a:t>
                      </a:r>
                      <a:r>
                        <a:rPr sz="1600" b="1" spc="-5" dirty="0">
                          <a:solidFill>
                            <a:srgbClr val="FFFFFF"/>
                          </a:solidFill>
                          <a:latin typeface="Calibri"/>
                          <a:cs typeface="Calibri"/>
                        </a:rPr>
                        <a:t>and</a:t>
                      </a:r>
                      <a:r>
                        <a:rPr sz="1600" b="1" spc="5" dirty="0">
                          <a:solidFill>
                            <a:srgbClr val="FFFFFF"/>
                          </a:solidFill>
                          <a:latin typeface="Calibri"/>
                          <a:cs typeface="Calibri"/>
                        </a:rPr>
                        <a:t> </a:t>
                      </a:r>
                      <a:r>
                        <a:rPr sz="1600" b="1" spc="-5" dirty="0">
                          <a:solidFill>
                            <a:srgbClr val="FFFFFF"/>
                          </a:solidFill>
                          <a:latin typeface="Calibri"/>
                          <a:cs typeface="Calibri"/>
                        </a:rPr>
                        <a:t>serve</a:t>
                      </a:r>
                      <a:r>
                        <a:rPr sz="1600" b="1" dirty="0">
                          <a:solidFill>
                            <a:srgbClr val="FFFFFF"/>
                          </a:solidFill>
                          <a:latin typeface="Calibri"/>
                          <a:cs typeface="Calibri"/>
                        </a:rPr>
                        <a:t> </a:t>
                      </a:r>
                      <a:r>
                        <a:rPr sz="1600" b="1" spc="-10" dirty="0">
                          <a:solidFill>
                            <a:srgbClr val="FFFFFF"/>
                          </a:solidFill>
                          <a:latin typeface="Calibri"/>
                          <a:cs typeface="Calibri"/>
                        </a:rPr>
                        <a:t>multiple</a:t>
                      </a:r>
                      <a:r>
                        <a:rPr sz="1600" b="1" spc="-5" dirty="0">
                          <a:solidFill>
                            <a:srgbClr val="FFFFFF"/>
                          </a:solidFill>
                          <a:latin typeface="Calibri"/>
                          <a:cs typeface="Calibri"/>
                        </a:rPr>
                        <a:t> consumers</a:t>
                      </a:r>
                      <a:endParaRPr sz="1600">
                        <a:latin typeface="Calibri"/>
                        <a:cs typeface="Calibri"/>
                      </a:endParaRPr>
                    </a:p>
                    <a:p>
                      <a:pPr marL="161290">
                        <a:lnSpc>
                          <a:spcPct val="100000"/>
                        </a:lnSpc>
                        <a:spcBef>
                          <a:spcPts val="880"/>
                        </a:spcBef>
                      </a:pPr>
                      <a:r>
                        <a:rPr sz="1600" b="1" spc="-5" dirty="0">
                          <a:solidFill>
                            <a:srgbClr val="FFFFFF"/>
                          </a:solidFill>
                          <a:latin typeface="Calibri"/>
                          <a:cs typeface="Calibri"/>
                        </a:rPr>
                        <a:t>using</a:t>
                      </a:r>
                      <a:r>
                        <a:rPr sz="1600" b="1" spc="-10" dirty="0">
                          <a:solidFill>
                            <a:srgbClr val="FFFFFF"/>
                          </a:solidFill>
                          <a:latin typeface="Calibri"/>
                          <a:cs typeface="Calibri"/>
                        </a:rPr>
                        <a:t> </a:t>
                      </a:r>
                      <a:r>
                        <a:rPr sz="1600" b="1" dirty="0">
                          <a:solidFill>
                            <a:srgbClr val="FFFFFF"/>
                          </a:solidFill>
                          <a:latin typeface="Calibri"/>
                          <a:cs typeface="Calibri"/>
                        </a:rPr>
                        <a:t>a</a:t>
                      </a:r>
                      <a:r>
                        <a:rPr sz="1600" b="1" spc="-15" dirty="0">
                          <a:solidFill>
                            <a:srgbClr val="FFFFFF"/>
                          </a:solidFill>
                          <a:latin typeface="Calibri"/>
                          <a:cs typeface="Calibri"/>
                        </a:rPr>
                        <a:t> </a:t>
                      </a:r>
                      <a:r>
                        <a:rPr sz="1600" b="1" spc="-10" dirty="0">
                          <a:solidFill>
                            <a:srgbClr val="FFFFFF"/>
                          </a:solidFill>
                          <a:latin typeface="Calibri"/>
                          <a:cs typeface="Calibri"/>
                        </a:rPr>
                        <a:t>multi-tenant</a:t>
                      </a:r>
                      <a:r>
                        <a:rPr sz="1600" b="1" spc="-15" dirty="0">
                          <a:solidFill>
                            <a:srgbClr val="FFFFFF"/>
                          </a:solidFill>
                          <a:latin typeface="Calibri"/>
                          <a:cs typeface="Calibri"/>
                        </a:rPr>
                        <a:t> </a:t>
                      </a:r>
                      <a:r>
                        <a:rPr sz="1600" b="1" spc="-5" dirty="0">
                          <a:solidFill>
                            <a:srgbClr val="FFFFFF"/>
                          </a:solidFill>
                          <a:latin typeface="Calibri"/>
                          <a:cs typeface="Calibri"/>
                        </a:rPr>
                        <a:t>model</a:t>
                      </a:r>
                      <a:endParaRPr sz="1600">
                        <a:latin typeface="Calibri"/>
                        <a:cs typeface="Calibri"/>
                      </a:endParaRPr>
                    </a:p>
                  </a:txBody>
                  <a:tcPr marL="0" marR="0" marT="70485"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3"/>
                  </a:ext>
                </a:extLst>
              </a:tr>
              <a:tr h="517525">
                <a:tc>
                  <a:txBody>
                    <a:bodyPr/>
                    <a:lstStyle/>
                    <a:p>
                      <a:pPr marL="68580">
                        <a:lnSpc>
                          <a:spcPct val="100000"/>
                        </a:lnSpc>
                        <a:spcBef>
                          <a:spcPts val="605"/>
                        </a:spcBef>
                      </a:pPr>
                      <a:r>
                        <a:rPr sz="1600" b="1" spc="-5" dirty="0">
                          <a:solidFill>
                            <a:srgbClr val="FFFFFF"/>
                          </a:solidFill>
                          <a:latin typeface="Calibri"/>
                          <a:cs typeface="Calibri"/>
                        </a:rPr>
                        <a:t>Rapid</a:t>
                      </a:r>
                      <a:r>
                        <a:rPr sz="1600" b="1" spc="-20" dirty="0">
                          <a:solidFill>
                            <a:srgbClr val="FFFFFF"/>
                          </a:solidFill>
                          <a:latin typeface="Calibri"/>
                          <a:cs typeface="Calibri"/>
                        </a:rPr>
                        <a:t> </a:t>
                      </a:r>
                      <a:r>
                        <a:rPr sz="1600" b="1" spc="-10" dirty="0">
                          <a:solidFill>
                            <a:srgbClr val="FFFFFF"/>
                          </a:solidFill>
                          <a:latin typeface="Calibri"/>
                          <a:cs typeface="Calibri"/>
                        </a:rPr>
                        <a:t>elasticity</a:t>
                      </a:r>
                      <a:endParaRPr sz="1600">
                        <a:latin typeface="Calibri"/>
                        <a:cs typeface="Calibri"/>
                      </a:endParaRPr>
                    </a:p>
                  </a:txBody>
                  <a:tcPr marL="0" marR="0" marT="7683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61290">
                        <a:lnSpc>
                          <a:spcPct val="100000"/>
                        </a:lnSpc>
                        <a:spcBef>
                          <a:spcPts val="605"/>
                        </a:spcBef>
                      </a:pPr>
                      <a:r>
                        <a:rPr sz="1600" b="1" spc="-10" dirty="0">
                          <a:solidFill>
                            <a:srgbClr val="FFFFFF"/>
                          </a:solidFill>
                          <a:latin typeface="Calibri"/>
                          <a:cs typeface="Calibri"/>
                        </a:rPr>
                        <a:t>Capabilities</a:t>
                      </a:r>
                      <a:r>
                        <a:rPr sz="1600" b="1" spc="-5" dirty="0">
                          <a:solidFill>
                            <a:srgbClr val="FFFFFF"/>
                          </a:solidFill>
                          <a:latin typeface="Calibri"/>
                          <a:cs typeface="Calibri"/>
                        </a:rPr>
                        <a:t> can</a:t>
                      </a:r>
                      <a:r>
                        <a:rPr sz="1600" b="1" spc="10" dirty="0">
                          <a:solidFill>
                            <a:srgbClr val="FFFFFF"/>
                          </a:solidFill>
                          <a:latin typeface="Calibri"/>
                          <a:cs typeface="Calibri"/>
                        </a:rPr>
                        <a:t> </a:t>
                      </a:r>
                      <a:r>
                        <a:rPr sz="1600" b="1" spc="-5" dirty="0">
                          <a:solidFill>
                            <a:srgbClr val="FFFFFF"/>
                          </a:solidFill>
                          <a:latin typeface="Calibri"/>
                          <a:cs typeface="Calibri"/>
                        </a:rPr>
                        <a:t>scale </a:t>
                      </a:r>
                      <a:r>
                        <a:rPr sz="1600" b="1" spc="-10" dirty="0">
                          <a:solidFill>
                            <a:srgbClr val="FFFFFF"/>
                          </a:solidFill>
                          <a:latin typeface="Calibri"/>
                          <a:cs typeface="Calibri"/>
                        </a:rPr>
                        <a:t>“elastically”</a:t>
                      </a:r>
                      <a:r>
                        <a:rPr sz="1600" b="1" spc="5" dirty="0">
                          <a:solidFill>
                            <a:srgbClr val="FFFFFF"/>
                          </a:solidFill>
                          <a:latin typeface="Calibri"/>
                          <a:cs typeface="Calibri"/>
                        </a:rPr>
                        <a:t> </a:t>
                      </a:r>
                      <a:r>
                        <a:rPr sz="1600" b="1" spc="-5" dirty="0">
                          <a:solidFill>
                            <a:srgbClr val="FFFFFF"/>
                          </a:solidFill>
                          <a:latin typeface="Calibri"/>
                          <a:cs typeface="Calibri"/>
                        </a:rPr>
                        <a:t>based</a:t>
                      </a:r>
                      <a:r>
                        <a:rPr sz="1600" b="1" spc="5" dirty="0">
                          <a:solidFill>
                            <a:srgbClr val="FFFFFF"/>
                          </a:solidFill>
                          <a:latin typeface="Calibri"/>
                          <a:cs typeface="Calibri"/>
                        </a:rPr>
                        <a:t> </a:t>
                      </a:r>
                      <a:r>
                        <a:rPr sz="1600" b="1" dirty="0">
                          <a:solidFill>
                            <a:srgbClr val="FFFFFF"/>
                          </a:solidFill>
                          <a:latin typeface="Calibri"/>
                          <a:cs typeface="Calibri"/>
                        </a:rPr>
                        <a:t>on</a:t>
                      </a:r>
                      <a:r>
                        <a:rPr sz="1600" b="1" spc="10" dirty="0">
                          <a:solidFill>
                            <a:srgbClr val="FFFFFF"/>
                          </a:solidFill>
                          <a:latin typeface="Calibri"/>
                          <a:cs typeface="Calibri"/>
                        </a:rPr>
                        <a:t> </a:t>
                      </a:r>
                      <a:r>
                        <a:rPr sz="1600" b="1" spc="-5" dirty="0">
                          <a:solidFill>
                            <a:srgbClr val="FFFFFF"/>
                          </a:solidFill>
                          <a:latin typeface="Calibri"/>
                          <a:cs typeface="Calibri"/>
                        </a:rPr>
                        <a:t>demand</a:t>
                      </a:r>
                      <a:endParaRPr sz="1600">
                        <a:latin typeface="Calibri"/>
                        <a:cs typeface="Calibri"/>
                      </a:endParaRPr>
                    </a:p>
                  </a:txBody>
                  <a:tcPr marL="0" marR="0" marT="76835"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4"/>
                  </a:ext>
                </a:extLst>
              </a:tr>
              <a:tr h="389255">
                <a:tc>
                  <a:txBody>
                    <a:bodyPr/>
                    <a:lstStyle/>
                    <a:p>
                      <a:pPr marL="68580">
                        <a:lnSpc>
                          <a:spcPct val="100000"/>
                        </a:lnSpc>
                        <a:spcBef>
                          <a:spcPts val="625"/>
                        </a:spcBef>
                      </a:pPr>
                      <a:r>
                        <a:rPr sz="1600" b="1" spc="-5" dirty="0">
                          <a:solidFill>
                            <a:srgbClr val="FFFFFF"/>
                          </a:solidFill>
                          <a:latin typeface="Calibri"/>
                          <a:cs typeface="Calibri"/>
                        </a:rPr>
                        <a:t>Measured</a:t>
                      </a:r>
                      <a:r>
                        <a:rPr sz="1600" b="1" spc="-35" dirty="0">
                          <a:solidFill>
                            <a:srgbClr val="FFFFFF"/>
                          </a:solidFill>
                          <a:latin typeface="Calibri"/>
                          <a:cs typeface="Calibri"/>
                        </a:rPr>
                        <a:t> </a:t>
                      </a:r>
                      <a:r>
                        <a:rPr sz="1600" b="1" dirty="0">
                          <a:solidFill>
                            <a:srgbClr val="FFFFFF"/>
                          </a:solidFill>
                          <a:latin typeface="Calibri"/>
                          <a:cs typeface="Calibri"/>
                        </a:rPr>
                        <a:t>service</a:t>
                      </a:r>
                      <a:endParaRPr sz="1600">
                        <a:latin typeface="Calibri"/>
                        <a:cs typeface="Calibri"/>
                      </a:endParaRPr>
                    </a:p>
                  </a:txBody>
                  <a:tcPr marL="0" marR="0" marT="7937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161290">
                        <a:lnSpc>
                          <a:spcPct val="100000"/>
                        </a:lnSpc>
                        <a:spcBef>
                          <a:spcPts val="625"/>
                        </a:spcBef>
                      </a:pPr>
                      <a:r>
                        <a:rPr sz="1600" b="1" spc="-10" dirty="0">
                          <a:solidFill>
                            <a:srgbClr val="FFFFFF"/>
                          </a:solidFill>
                          <a:latin typeface="Calibri"/>
                          <a:cs typeface="Calibri"/>
                        </a:rPr>
                        <a:t>Resource </a:t>
                      </a:r>
                      <a:r>
                        <a:rPr sz="1600" b="1" spc="-5" dirty="0">
                          <a:solidFill>
                            <a:srgbClr val="FFFFFF"/>
                          </a:solidFill>
                          <a:latin typeface="Calibri"/>
                          <a:cs typeface="Calibri"/>
                        </a:rPr>
                        <a:t>usage is </a:t>
                      </a:r>
                      <a:r>
                        <a:rPr sz="1600" b="1" spc="-10" dirty="0">
                          <a:solidFill>
                            <a:srgbClr val="FFFFFF"/>
                          </a:solidFill>
                          <a:latin typeface="Calibri"/>
                          <a:cs typeface="Calibri"/>
                        </a:rPr>
                        <a:t>monitored</a:t>
                      </a:r>
                      <a:r>
                        <a:rPr sz="1600" b="1" dirty="0">
                          <a:solidFill>
                            <a:srgbClr val="FFFFFF"/>
                          </a:solidFill>
                          <a:latin typeface="Calibri"/>
                          <a:cs typeface="Calibri"/>
                        </a:rPr>
                        <a:t> </a:t>
                      </a:r>
                      <a:r>
                        <a:rPr sz="1600" b="1" spc="-5" dirty="0">
                          <a:solidFill>
                            <a:srgbClr val="FFFFFF"/>
                          </a:solidFill>
                          <a:latin typeface="Calibri"/>
                          <a:cs typeface="Calibri"/>
                        </a:rPr>
                        <a:t>and </a:t>
                      </a:r>
                      <a:r>
                        <a:rPr sz="1600" b="1" spc="-15" dirty="0">
                          <a:solidFill>
                            <a:srgbClr val="FFFFFF"/>
                          </a:solidFill>
                          <a:latin typeface="Calibri"/>
                          <a:cs typeface="Calibri"/>
                        </a:rPr>
                        <a:t>metered</a:t>
                      </a:r>
                      <a:endParaRPr sz="1600">
                        <a:latin typeface="Calibri"/>
                        <a:cs typeface="Calibri"/>
                      </a:endParaRPr>
                    </a:p>
                  </a:txBody>
                  <a:tcPr marL="0" marR="0" marT="79375"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56932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3098165"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chemeClr val="bg1"/>
                </a:solidFill>
                <a:latin typeface="Calibri"/>
                <a:cs typeface="Calibri"/>
              </a:rPr>
              <a:t>Section</a:t>
            </a:r>
            <a:r>
              <a:rPr sz="2400" b="0" spc="-25" dirty="0">
                <a:solidFill>
                  <a:schemeClr val="bg1"/>
                </a:solidFill>
                <a:latin typeface="Calibri"/>
                <a:cs typeface="Calibri"/>
              </a:rPr>
              <a:t> </a:t>
            </a:r>
            <a:r>
              <a:rPr sz="2400" b="0" spc="-5" dirty="0">
                <a:solidFill>
                  <a:schemeClr val="bg1"/>
                </a:solidFill>
                <a:latin typeface="Calibri"/>
                <a:cs typeface="Calibri"/>
              </a:rPr>
              <a:t>7:</a:t>
            </a:r>
            <a:r>
              <a:rPr sz="2400" b="0" spc="-30" dirty="0">
                <a:solidFill>
                  <a:schemeClr val="bg1"/>
                </a:solidFill>
                <a:latin typeface="Calibri"/>
                <a:cs typeface="Calibri"/>
              </a:rPr>
              <a:t> </a:t>
            </a:r>
            <a:r>
              <a:rPr sz="2400" b="0" spc="-5" dirty="0">
                <a:solidFill>
                  <a:schemeClr val="bg1"/>
                </a:solidFill>
                <a:latin typeface="Calibri"/>
                <a:cs typeface="Calibri"/>
              </a:rPr>
              <a:t>EBS</a:t>
            </a:r>
            <a:r>
              <a:rPr sz="2400" b="0" spc="-30" dirty="0">
                <a:solidFill>
                  <a:schemeClr val="bg1"/>
                </a:solidFill>
                <a:latin typeface="Calibri"/>
                <a:cs typeface="Calibri"/>
              </a:rPr>
              <a:t> </a:t>
            </a:r>
            <a:r>
              <a:rPr sz="2400" b="0" spc="-5" dirty="0">
                <a:solidFill>
                  <a:schemeClr val="bg1"/>
                </a:solidFill>
                <a:latin typeface="Calibri"/>
                <a:cs typeface="Calibri"/>
              </a:rPr>
              <a:t>Snapshots</a:t>
            </a:r>
            <a:endParaRPr sz="2400">
              <a:solidFill>
                <a:schemeClr val="bg1"/>
              </a:solidFill>
              <a:latin typeface="Calibri"/>
              <a:cs typeface="Calibri"/>
            </a:endParaRPr>
          </a:p>
        </p:txBody>
      </p:sp>
      <p:pic>
        <p:nvPicPr>
          <p:cNvPr id="3" name="object 3"/>
          <p:cNvPicPr/>
          <p:nvPr/>
        </p:nvPicPr>
        <p:blipFill>
          <a:blip r:embed="rId2" cstate="print"/>
          <a:stretch>
            <a:fillRect/>
          </a:stretch>
        </p:blipFill>
        <p:spPr>
          <a:xfrm>
            <a:off x="2047450" y="1746351"/>
            <a:ext cx="604619" cy="604619"/>
          </a:xfrm>
          <a:prstGeom prst="rect">
            <a:avLst/>
          </a:prstGeom>
          <a:ln>
            <a:solidFill>
              <a:schemeClr val="bg1"/>
            </a:solidFill>
          </a:ln>
        </p:spPr>
      </p:pic>
      <p:sp>
        <p:nvSpPr>
          <p:cNvPr id="4" name="object 4"/>
          <p:cNvSpPr txBox="1"/>
          <p:nvPr/>
        </p:nvSpPr>
        <p:spPr>
          <a:xfrm>
            <a:off x="1833638" y="2463800"/>
            <a:ext cx="1091565"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chemeClr val="bg1"/>
                </a:solidFill>
                <a:latin typeface="Arial"/>
                <a:cs typeface="Arial"/>
              </a:rPr>
              <a:t>EC2</a:t>
            </a:r>
            <a:r>
              <a:rPr sz="1400" spc="-70" dirty="0">
                <a:solidFill>
                  <a:schemeClr val="bg1"/>
                </a:solidFill>
                <a:latin typeface="Arial"/>
                <a:cs typeface="Arial"/>
              </a:rPr>
              <a:t> </a:t>
            </a:r>
            <a:r>
              <a:rPr sz="1400" spc="-5" dirty="0">
                <a:solidFill>
                  <a:schemeClr val="bg1"/>
                </a:solidFill>
                <a:latin typeface="Arial"/>
                <a:cs typeface="Arial"/>
              </a:rPr>
              <a:t>Instance</a:t>
            </a:r>
            <a:endParaRPr sz="1400">
              <a:solidFill>
                <a:schemeClr val="bg1"/>
              </a:solidFill>
              <a:latin typeface="Arial"/>
              <a:cs typeface="Arial"/>
            </a:endParaRPr>
          </a:p>
        </p:txBody>
      </p:sp>
      <p:sp>
        <p:nvSpPr>
          <p:cNvPr id="5" name="object 5"/>
          <p:cNvSpPr txBox="1"/>
          <p:nvPr/>
        </p:nvSpPr>
        <p:spPr>
          <a:xfrm>
            <a:off x="4448623" y="4660900"/>
            <a:ext cx="618490"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75" dirty="0">
                <a:solidFill>
                  <a:schemeClr val="bg1"/>
                </a:solidFill>
                <a:latin typeface="Arial"/>
                <a:cs typeface="Arial"/>
              </a:rPr>
              <a:t>V</a:t>
            </a:r>
            <a:r>
              <a:rPr sz="1400" spc="-5" dirty="0">
                <a:solidFill>
                  <a:schemeClr val="bg1"/>
                </a:solidFill>
                <a:latin typeface="Arial"/>
                <a:cs typeface="Arial"/>
              </a:rPr>
              <a:t>o</a:t>
            </a:r>
            <a:r>
              <a:rPr sz="1400" dirty="0">
                <a:solidFill>
                  <a:schemeClr val="bg1"/>
                </a:solidFill>
                <a:latin typeface="Arial"/>
                <a:cs typeface="Arial"/>
              </a:rPr>
              <a:t>l</a:t>
            </a:r>
            <a:r>
              <a:rPr sz="1400" spc="-5" dirty="0">
                <a:solidFill>
                  <a:schemeClr val="bg1"/>
                </a:solidFill>
                <a:latin typeface="Arial"/>
                <a:cs typeface="Arial"/>
              </a:rPr>
              <a:t>um</a:t>
            </a:r>
            <a:r>
              <a:rPr sz="1400" dirty="0">
                <a:solidFill>
                  <a:schemeClr val="bg1"/>
                </a:solidFill>
                <a:latin typeface="Arial"/>
                <a:cs typeface="Arial"/>
              </a:rPr>
              <a:t>e</a:t>
            </a:r>
            <a:endParaRPr sz="1400">
              <a:solidFill>
                <a:schemeClr val="bg1"/>
              </a:solidFill>
              <a:latin typeface="Arial"/>
              <a:cs typeface="Arial"/>
            </a:endParaRPr>
          </a:p>
        </p:txBody>
      </p:sp>
      <p:grpSp>
        <p:nvGrpSpPr>
          <p:cNvPr id="6" name="object 6"/>
          <p:cNvGrpSpPr/>
          <p:nvPr/>
        </p:nvGrpSpPr>
        <p:grpSpPr>
          <a:xfrm>
            <a:off x="1203864" y="1228093"/>
            <a:ext cx="4542790" cy="3353435"/>
            <a:chOff x="1203864" y="1228093"/>
            <a:chExt cx="4542790" cy="3353435"/>
          </a:xfrm>
        </p:grpSpPr>
        <p:sp>
          <p:nvSpPr>
            <p:cNvPr id="7" name="object 7"/>
            <p:cNvSpPr/>
            <p:nvPr/>
          </p:nvSpPr>
          <p:spPr>
            <a:xfrm>
              <a:off x="1210214" y="1234443"/>
              <a:ext cx="4530090" cy="1937385"/>
            </a:xfrm>
            <a:custGeom>
              <a:avLst/>
              <a:gdLst/>
              <a:ahLst/>
              <a:cxnLst/>
              <a:rect l="l" t="t" r="r" b="b"/>
              <a:pathLst>
                <a:path w="4530090" h="1937385">
                  <a:moveTo>
                    <a:pt x="0" y="0"/>
                  </a:moveTo>
                  <a:lnTo>
                    <a:pt x="4529649" y="0"/>
                  </a:lnTo>
                  <a:lnTo>
                    <a:pt x="4529649" y="1937389"/>
                  </a:lnTo>
                  <a:lnTo>
                    <a:pt x="0" y="1937389"/>
                  </a:lnTo>
                  <a:lnTo>
                    <a:pt x="0" y="0"/>
                  </a:lnTo>
                  <a:close/>
                </a:path>
              </a:pathLst>
            </a:custGeom>
            <a:ln w="12700">
              <a:solidFill>
                <a:schemeClr val="bg1"/>
              </a:solidFill>
            </a:ln>
          </p:spPr>
          <p:txBody>
            <a:bodyPr wrap="square" lIns="0" tIns="0" rIns="0" bIns="0" rtlCol="0"/>
            <a:lstStyle/>
            <a:p>
              <a:endParaRPr>
                <a:solidFill>
                  <a:schemeClr val="bg1"/>
                </a:solidFill>
              </a:endParaRPr>
            </a:p>
          </p:txBody>
        </p:sp>
        <p:pic>
          <p:nvPicPr>
            <p:cNvPr id="8" name="object 8"/>
            <p:cNvPicPr/>
            <p:nvPr/>
          </p:nvPicPr>
          <p:blipFill>
            <a:blip r:embed="rId3" cstate="print"/>
            <a:stretch>
              <a:fillRect/>
            </a:stretch>
          </p:blipFill>
          <p:spPr>
            <a:xfrm>
              <a:off x="4516057" y="4111242"/>
              <a:ext cx="469900" cy="469900"/>
            </a:xfrm>
            <a:prstGeom prst="rect">
              <a:avLst/>
            </a:prstGeom>
            <a:ln>
              <a:solidFill>
                <a:schemeClr val="bg1"/>
              </a:solidFill>
            </a:ln>
          </p:spPr>
        </p:pic>
      </p:grpSp>
      <p:sp>
        <p:nvSpPr>
          <p:cNvPr id="9" name="object 9"/>
          <p:cNvSpPr txBox="1"/>
          <p:nvPr/>
        </p:nvSpPr>
        <p:spPr>
          <a:xfrm>
            <a:off x="2837657" y="1308100"/>
            <a:ext cx="1275080"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35" dirty="0">
                <a:solidFill>
                  <a:schemeClr val="bg1"/>
                </a:solidFill>
                <a:latin typeface="Arial"/>
                <a:cs typeface="Arial"/>
              </a:rPr>
              <a:t> </a:t>
            </a:r>
            <a:r>
              <a:rPr sz="1200" spc="-5" dirty="0">
                <a:solidFill>
                  <a:schemeClr val="bg1"/>
                </a:solidFill>
                <a:latin typeface="Arial"/>
                <a:cs typeface="Arial"/>
              </a:rPr>
              <a:t>Zone</a:t>
            </a:r>
            <a:r>
              <a:rPr sz="1200" spc="-35" dirty="0">
                <a:solidFill>
                  <a:schemeClr val="bg1"/>
                </a:solidFill>
                <a:latin typeface="Arial"/>
                <a:cs typeface="Arial"/>
              </a:rPr>
              <a:t> </a:t>
            </a:r>
            <a:r>
              <a:rPr sz="1200" dirty="0">
                <a:solidFill>
                  <a:schemeClr val="bg1"/>
                </a:solidFill>
                <a:latin typeface="Arial"/>
                <a:cs typeface="Arial"/>
              </a:rPr>
              <a:t>A</a:t>
            </a:r>
            <a:endParaRPr sz="1200">
              <a:solidFill>
                <a:schemeClr val="bg1"/>
              </a:solidFill>
              <a:latin typeface="Arial"/>
              <a:cs typeface="Arial"/>
            </a:endParaRPr>
          </a:p>
        </p:txBody>
      </p:sp>
      <p:pic>
        <p:nvPicPr>
          <p:cNvPr id="10" name="object 10"/>
          <p:cNvPicPr/>
          <p:nvPr/>
        </p:nvPicPr>
        <p:blipFill>
          <a:blip r:embed="rId2" cstate="print"/>
          <a:stretch>
            <a:fillRect/>
          </a:stretch>
        </p:blipFill>
        <p:spPr>
          <a:xfrm>
            <a:off x="2047450" y="4099733"/>
            <a:ext cx="604619" cy="604619"/>
          </a:xfrm>
          <a:prstGeom prst="rect">
            <a:avLst/>
          </a:prstGeom>
          <a:ln>
            <a:solidFill>
              <a:schemeClr val="bg1"/>
            </a:solidFill>
          </a:ln>
        </p:spPr>
      </p:pic>
      <p:sp>
        <p:nvSpPr>
          <p:cNvPr id="11" name="object 11"/>
          <p:cNvSpPr txBox="1"/>
          <p:nvPr/>
        </p:nvSpPr>
        <p:spPr>
          <a:xfrm>
            <a:off x="1833638" y="4826000"/>
            <a:ext cx="1091565"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chemeClr val="bg1"/>
                </a:solidFill>
                <a:latin typeface="Arial"/>
                <a:cs typeface="Arial"/>
              </a:rPr>
              <a:t>EC2</a:t>
            </a:r>
            <a:r>
              <a:rPr sz="1400" spc="-70" dirty="0">
                <a:solidFill>
                  <a:schemeClr val="bg1"/>
                </a:solidFill>
                <a:latin typeface="Arial"/>
                <a:cs typeface="Arial"/>
              </a:rPr>
              <a:t> </a:t>
            </a:r>
            <a:r>
              <a:rPr sz="1400" spc="-5" dirty="0">
                <a:solidFill>
                  <a:schemeClr val="bg1"/>
                </a:solidFill>
                <a:latin typeface="Arial"/>
                <a:cs typeface="Arial"/>
              </a:rPr>
              <a:t>Instance</a:t>
            </a:r>
            <a:endParaRPr sz="1400">
              <a:solidFill>
                <a:schemeClr val="bg1"/>
              </a:solidFill>
              <a:latin typeface="Arial"/>
              <a:cs typeface="Arial"/>
            </a:endParaRPr>
          </a:p>
        </p:txBody>
      </p:sp>
      <p:sp>
        <p:nvSpPr>
          <p:cNvPr id="12" name="object 12"/>
          <p:cNvSpPr/>
          <p:nvPr/>
        </p:nvSpPr>
        <p:spPr>
          <a:xfrm>
            <a:off x="1210215" y="3587826"/>
            <a:ext cx="4530090" cy="2035810"/>
          </a:xfrm>
          <a:custGeom>
            <a:avLst/>
            <a:gdLst/>
            <a:ahLst/>
            <a:cxnLst/>
            <a:rect l="l" t="t" r="r" b="b"/>
            <a:pathLst>
              <a:path w="4530090" h="2035810">
                <a:moveTo>
                  <a:pt x="0" y="0"/>
                </a:moveTo>
                <a:lnTo>
                  <a:pt x="4529648" y="0"/>
                </a:lnTo>
                <a:lnTo>
                  <a:pt x="4529648" y="2035730"/>
                </a:lnTo>
                <a:lnTo>
                  <a:pt x="0" y="2035730"/>
                </a:lnTo>
                <a:lnTo>
                  <a:pt x="0" y="0"/>
                </a:lnTo>
                <a:close/>
              </a:path>
            </a:pathLst>
          </a:custGeom>
          <a:ln w="12700">
            <a:solidFill>
              <a:schemeClr val="bg1"/>
            </a:solidFill>
          </a:ln>
        </p:spPr>
        <p:txBody>
          <a:bodyPr wrap="square" lIns="0" tIns="0" rIns="0" bIns="0" rtlCol="0"/>
          <a:lstStyle/>
          <a:p>
            <a:endParaRPr>
              <a:solidFill>
                <a:schemeClr val="bg1"/>
              </a:solidFill>
            </a:endParaRPr>
          </a:p>
        </p:txBody>
      </p:sp>
      <p:sp>
        <p:nvSpPr>
          <p:cNvPr id="13" name="object 13"/>
          <p:cNvSpPr txBox="1"/>
          <p:nvPr/>
        </p:nvSpPr>
        <p:spPr>
          <a:xfrm>
            <a:off x="2837658" y="3670300"/>
            <a:ext cx="1275080"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35" dirty="0">
                <a:solidFill>
                  <a:schemeClr val="bg1"/>
                </a:solidFill>
                <a:latin typeface="Arial"/>
                <a:cs typeface="Arial"/>
              </a:rPr>
              <a:t> </a:t>
            </a:r>
            <a:r>
              <a:rPr sz="1200" spc="-5" dirty="0">
                <a:solidFill>
                  <a:schemeClr val="bg1"/>
                </a:solidFill>
                <a:latin typeface="Arial"/>
                <a:cs typeface="Arial"/>
              </a:rPr>
              <a:t>Zone</a:t>
            </a:r>
            <a:r>
              <a:rPr sz="1200" spc="-35" dirty="0">
                <a:solidFill>
                  <a:schemeClr val="bg1"/>
                </a:solidFill>
                <a:latin typeface="Arial"/>
                <a:cs typeface="Arial"/>
              </a:rPr>
              <a:t> </a:t>
            </a:r>
            <a:r>
              <a:rPr sz="1200" dirty="0">
                <a:solidFill>
                  <a:schemeClr val="bg1"/>
                </a:solidFill>
                <a:latin typeface="Arial"/>
                <a:cs typeface="Arial"/>
              </a:rPr>
              <a:t>B</a:t>
            </a:r>
            <a:endParaRPr sz="1200">
              <a:solidFill>
                <a:schemeClr val="bg1"/>
              </a:solidFill>
              <a:latin typeface="Arial"/>
              <a:cs typeface="Arial"/>
            </a:endParaRPr>
          </a:p>
        </p:txBody>
      </p:sp>
      <p:sp>
        <p:nvSpPr>
          <p:cNvPr id="14" name="object 14"/>
          <p:cNvSpPr txBox="1"/>
          <p:nvPr/>
        </p:nvSpPr>
        <p:spPr>
          <a:xfrm>
            <a:off x="7152216" y="2717800"/>
            <a:ext cx="598170"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chemeClr val="bg1"/>
                </a:solidFill>
                <a:latin typeface="Arial"/>
                <a:cs typeface="Arial"/>
              </a:rPr>
              <a:t>S</a:t>
            </a:r>
            <a:r>
              <a:rPr sz="1400" spc="-5" dirty="0">
                <a:solidFill>
                  <a:schemeClr val="bg1"/>
                </a:solidFill>
                <a:latin typeface="Arial"/>
                <a:cs typeface="Arial"/>
              </a:rPr>
              <a:t>na</a:t>
            </a:r>
            <a:r>
              <a:rPr sz="1400" dirty="0">
                <a:solidFill>
                  <a:schemeClr val="bg1"/>
                </a:solidFill>
                <a:latin typeface="Arial"/>
                <a:cs typeface="Arial"/>
              </a:rPr>
              <a:t>p</a:t>
            </a:r>
            <a:r>
              <a:rPr sz="1400" spc="-85" dirty="0">
                <a:solidFill>
                  <a:schemeClr val="bg1"/>
                </a:solidFill>
                <a:latin typeface="Arial"/>
                <a:cs typeface="Arial"/>
              </a:rPr>
              <a:t> </a:t>
            </a:r>
            <a:r>
              <a:rPr sz="1400" dirty="0">
                <a:solidFill>
                  <a:schemeClr val="bg1"/>
                </a:solidFill>
                <a:latin typeface="Arial"/>
                <a:cs typeface="Arial"/>
              </a:rPr>
              <a:t>A</a:t>
            </a:r>
            <a:endParaRPr sz="1400">
              <a:solidFill>
                <a:schemeClr val="bg1"/>
              </a:solidFill>
              <a:latin typeface="Arial"/>
              <a:cs typeface="Arial"/>
            </a:endParaRPr>
          </a:p>
        </p:txBody>
      </p:sp>
      <p:grpSp>
        <p:nvGrpSpPr>
          <p:cNvPr id="15" name="object 15"/>
          <p:cNvGrpSpPr/>
          <p:nvPr/>
        </p:nvGrpSpPr>
        <p:grpSpPr>
          <a:xfrm>
            <a:off x="5104297" y="2008159"/>
            <a:ext cx="2582545" cy="642620"/>
            <a:chOff x="5104297" y="2008159"/>
            <a:chExt cx="2582545" cy="642620"/>
          </a:xfrm>
        </p:grpSpPr>
        <p:sp>
          <p:nvSpPr>
            <p:cNvPr id="16" name="object 16"/>
            <p:cNvSpPr/>
            <p:nvPr/>
          </p:nvSpPr>
          <p:spPr>
            <a:xfrm>
              <a:off x="5104297" y="2008159"/>
              <a:ext cx="1932305" cy="465455"/>
            </a:xfrm>
            <a:custGeom>
              <a:avLst/>
              <a:gdLst/>
              <a:ahLst/>
              <a:cxnLst/>
              <a:rect l="l" t="t" r="r" b="b"/>
              <a:pathLst>
                <a:path w="1932304" h="465455">
                  <a:moveTo>
                    <a:pt x="1904474" y="428036"/>
                  </a:moveTo>
                  <a:lnTo>
                    <a:pt x="1857093" y="454165"/>
                  </a:lnTo>
                  <a:lnTo>
                    <a:pt x="1855975" y="458028"/>
                  </a:lnTo>
                  <a:lnTo>
                    <a:pt x="1859362" y="464169"/>
                  </a:lnTo>
                  <a:lnTo>
                    <a:pt x="1863225" y="465287"/>
                  </a:lnTo>
                  <a:lnTo>
                    <a:pt x="1924237" y="431641"/>
                  </a:lnTo>
                  <a:lnTo>
                    <a:pt x="1920990" y="431641"/>
                  </a:lnTo>
                  <a:lnTo>
                    <a:pt x="1904474" y="428036"/>
                  </a:lnTo>
                  <a:close/>
                </a:path>
                <a:path w="1932304" h="465455">
                  <a:moveTo>
                    <a:pt x="1912918" y="423380"/>
                  </a:moveTo>
                  <a:lnTo>
                    <a:pt x="1904474" y="428036"/>
                  </a:lnTo>
                  <a:lnTo>
                    <a:pt x="1920990" y="431641"/>
                  </a:lnTo>
                  <a:lnTo>
                    <a:pt x="1921520" y="429214"/>
                  </a:lnTo>
                  <a:lnTo>
                    <a:pt x="1917235" y="429214"/>
                  </a:lnTo>
                  <a:lnTo>
                    <a:pt x="1912918" y="423380"/>
                  </a:lnTo>
                  <a:close/>
                </a:path>
                <a:path w="1932304" h="465455">
                  <a:moveTo>
                    <a:pt x="1881226" y="363987"/>
                  </a:moveTo>
                  <a:lnTo>
                    <a:pt x="1875589" y="368159"/>
                  </a:lnTo>
                  <a:lnTo>
                    <a:pt x="1874994" y="372135"/>
                  </a:lnTo>
                  <a:lnTo>
                    <a:pt x="1907181" y="415628"/>
                  </a:lnTo>
                  <a:lnTo>
                    <a:pt x="1923698" y="419233"/>
                  </a:lnTo>
                  <a:lnTo>
                    <a:pt x="1920990" y="431641"/>
                  </a:lnTo>
                  <a:lnTo>
                    <a:pt x="1924237" y="431641"/>
                  </a:lnTo>
                  <a:lnTo>
                    <a:pt x="1931761" y="427492"/>
                  </a:lnTo>
                  <a:lnTo>
                    <a:pt x="1885203" y="364580"/>
                  </a:lnTo>
                  <a:lnTo>
                    <a:pt x="1881226" y="363987"/>
                  </a:lnTo>
                  <a:close/>
                </a:path>
                <a:path w="1932304" h="465455">
                  <a:moveTo>
                    <a:pt x="1919273" y="419875"/>
                  </a:moveTo>
                  <a:lnTo>
                    <a:pt x="1912918" y="423380"/>
                  </a:lnTo>
                  <a:lnTo>
                    <a:pt x="1917235" y="429214"/>
                  </a:lnTo>
                  <a:lnTo>
                    <a:pt x="1919273" y="419875"/>
                  </a:lnTo>
                  <a:close/>
                </a:path>
                <a:path w="1932304" h="465455">
                  <a:moveTo>
                    <a:pt x="1923557" y="419875"/>
                  </a:moveTo>
                  <a:lnTo>
                    <a:pt x="1919273" y="419875"/>
                  </a:lnTo>
                  <a:lnTo>
                    <a:pt x="1917235" y="429214"/>
                  </a:lnTo>
                  <a:lnTo>
                    <a:pt x="1921520" y="429214"/>
                  </a:lnTo>
                  <a:lnTo>
                    <a:pt x="1923557" y="419875"/>
                  </a:lnTo>
                  <a:close/>
                </a:path>
                <a:path w="1932304" h="465455">
                  <a:moveTo>
                    <a:pt x="2707" y="0"/>
                  </a:moveTo>
                  <a:lnTo>
                    <a:pt x="0" y="12407"/>
                  </a:lnTo>
                  <a:lnTo>
                    <a:pt x="1904474" y="428036"/>
                  </a:lnTo>
                  <a:lnTo>
                    <a:pt x="1912918" y="423380"/>
                  </a:lnTo>
                  <a:lnTo>
                    <a:pt x="1907181" y="415628"/>
                  </a:lnTo>
                  <a:lnTo>
                    <a:pt x="2707" y="0"/>
                  </a:lnTo>
                  <a:close/>
                </a:path>
                <a:path w="1932304" h="465455">
                  <a:moveTo>
                    <a:pt x="1907181" y="415628"/>
                  </a:moveTo>
                  <a:lnTo>
                    <a:pt x="1912918" y="423380"/>
                  </a:lnTo>
                  <a:lnTo>
                    <a:pt x="1919273" y="419875"/>
                  </a:lnTo>
                  <a:lnTo>
                    <a:pt x="1923557" y="419875"/>
                  </a:lnTo>
                  <a:lnTo>
                    <a:pt x="1923698" y="419233"/>
                  </a:lnTo>
                  <a:lnTo>
                    <a:pt x="1907181" y="415628"/>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pic>
          <p:nvPicPr>
            <p:cNvPr id="17" name="object 17"/>
            <p:cNvPicPr/>
            <p:nvPr/>
          </p:nvPicPr>
          <p:blipFill>
            <a:blip r:embed="rId4" cstate="print"/>
            <a:stretch>
              <a:fillRect/>
            </a:stretch>
          </p:blipFill>
          <p:spPr>
            <a:xfrm>
              <a:off x="7216382" y="2180346"/>
              <a:ext cx="469900" cy="469900"/>
            </a:xfrm>
            <a:prstGeom prst="rect">
              <a:avLst/>
            </a:prstGeom>
            <a:ln>
              <a:solidFill>
                <a:schemeClr val="bg1"/>
              </a:solidFill>
            </a:ln>
          </p:spPr>
        </p:pic>
      </p:grpSp>
      <p:sp>
        <p:nvSpPr>
          <p:cNvPr id="18" name="object 18"/>
          <p:cNvSpPr txBox="1"/>
          <p:nvPr/>
        </p:nvSpPr>
        <p:spPr>
          <a:xfrm>
            <a:off x="8246611" y="2717800"/>
            <a:ext cx="607695"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Snap</a:t>
            </a:r>
            <a:r>
              <a:rPr sz="1400" spc="-80" dirty="0">
                <a:solidFill>
                  <a:schemeClr val="bg1"/>
                </a:solidFill>
                <a:latin typeface="Arial"/>
                <a:cs typeface="Arial"/>
              </a:rPr>
              <a:t> </a:t>
            </a:r>
            <a:r>
              <a:rPr sz="1400" dirty="0">
                <a:solidFill>
                  <a:schemeClr val="bg1"/>
                </a:solidFill>
                <a:latin typeface="Arial"/>
                <a:cs typeface="Arial"/>
              </a:rPr>
              <a:t>B</a:t>
            </a:r>
            <a:endParaRPr sz="1400">
              <a:solidFill>
                <a:schemeClr val="bg1"/>
              </a:solidFill>
              <a:latin typeface="Arial"/>
              <a:cs typeface="Arial"/>
            </a:endParaRPr>
          </a:p>
        </p:txBody>
      </p:sp>
      <p:grpSp>
        <p:nvGrpSpPr>
          <p:cNvPr id="19" name="object 19"/>
          <p:cNvGrpSpPr/>
          <p:nvPr/>
        </p:nvGrpSpPr>
        <p:grpSpPr>
          <a:xfrm>
            <a:off x="2804379" y="1962825"/>
            <a:ext cx="5962015" cy="687705"/>
            <a:chOff x="2804379" y="1962825"/>
            <a:chExt cx="5962015" cy="687705"/>
          </a:xfrm>
        </p:grpSpPr>
        <p:sp>
          <p:nvSpPr>
            <p:cNvPr id="20" name="object 20"/>
            <p:cNvSpPr/>
            <p:nvPr/>
          </p:nvSpPr>
          <p:spPr>
            <a:xfrm>
              <a:off x="2804379" y="1962825"/>
              <a:ext cx="1411605" cy="103505"/>
            </a:xfrm>
            <a:custGeom>
              <a:avLst/>
              <a:gdLst/>
              <a:ahLst/>
              <a:cxnLst/>
              <a:rect l="l" t="t" r="r" b="b"/>
              <a:pathLst>
                <a:path w="1411604" h="103505">
                  <a:moveTo>
                    <a:pt x="1392190" y="51538"/>
                  </a:moveTo>
                  <a:lnTo>
                    <a:pt x="1344212" y="93518"/>
                  </a:lnTo>
                  <a:lnTo>
                    <a:pt x="1343944" y="97530"/>
                  </a:lnTo>
                  <a:lnTo>
                    <a:pt x="1348563" y="102809"/>
                  </a:lnTo>
                  <a:lnTo>
                    <a:pt x="1352575" y="103077"/>
                  </a:lnTo>
                  <a:lnTo>
                    <a:pt x="1404219" y="57887"/>
                  </a:lnTo>
                  <a:lnTo>
                    <a:pt x="1401831" y="57887"/>
                  </a:lnTo>
                  <a:lnTo>
                    <a:pt x="1401831" y="56316"/>
                  </a:lnTo>
                  <a:lnTo>
                    <a:pt x="1397651" y="56316"/>
                  </a:lnTo>
                  <a:lnTo>
                    <a:pt x="1392190" y="51538"/>
                  </a:lnTo>
                  <a:close/>
                </a:path>
                <a:path w="1411604" h="103505">
                  <a:moveTo>
                    <a:pt x="1384932" y="45187"/>
                  </a:moveTo>
                  <a:lnTo>
                    <a:pt x="0" y="45187"/>
                  </a:lnTo>
                  <a:lnTo>
                    <a:pt x="0" y="57887"/>
                  </a:lnTo>
                  <a:lnTo>
                    <a:pt x="1384934" y="57887"/>
                  </a:lnTo>
                  <a:lnTo>
                    <a:pt x="1392190" y="51538"/>
                  </a:lnTo>
                  <a:lnTo>
                    <a:pt x="1384932" y="45187"/>
                  </a:lnTo>
                  <a:close/>
                </a:path>
                <a:path w="1411604" h="103505">
                  <a:moveTo>
                    <a:pt x="1404219" y="45187"/>
                  </a:moveTo>
                  <a:lnTo>
                    <a:pt x="1401831" y="45187"/>
                  </a:lnTo>
                  <a:lnTo>
                    <a:pt x="1401831" y="57887"/>
                  </a:lnTo>
                  <a:lnTo>
                    <a:pt x="1404219" y="57887"/>
                  </a:lnTo>
                  <a:lnTo>
                    <a:pt x="1411476" y="51537"/>
                  </a:lnTo>
                  <a:lnTo>
                    <a:pt x="1404219" y="45187"/>
                  </a:lnTo>
                  <a:close/>
                </a:path>
                <a:path w="1411604" h="103505">
                  <a:moveTo>
                    <a:pt x="1397651" y="46760"/>
                  </a:moveTo>
                  <a:lnTo>
                    <a:pt x="1392190" y="51538"/>
                  </a:lnTo>
                  <a:lnTo>
                    <a:pt x="1397651" y="56316"/>
                  </a:lnTo>
                  <a:lnTo>
                    <a:pt x="1397651" y="46760"/>
                  </a:lnTo>
                  <a:close/>
                </a:path>
                <a:path w="1411604" h="103505">
                  <a:moveTo>
                    <a:pt x="1401831" y="46760"/>
                  </a:moveTo>
                  <a:lnTo>
                    <a:pt x="1397651" y="46760"/>
                  </a:lnTo>
                  <a:lnTo>
                    <a:pt x="1397651" y="56316"/>
                  </a:lnTo>
                  <a:lnTo>
                    <a:pt x="1401831" y="56316"/>
                  </a:lnTo>
                  <a:lnTo>
                    <a:pt x="1401831" y="46760"/>
                  </a:lnTo>
                  <a:close/>
                </a:path>
                <a:path w="1411604" h="103505">
                  <a:moveTo>
                    <a:pt x="1352575" y="0"/>
                  </a:moveTo>
                  <a:lnTo>
                    <a:pt x="1348563" y="267"/>
                  </a:lnTo>
                  <a:lnTo>
                    <a:pt x="1343944" y="5546"/>
                  </a:lnTo>
                  <a:lnTo>
                    <a:pt x="1344212" y="9558"/>
                  </a:lnTo>
                  <a:lnTo>
                    <a:pt x="1392191" y="51537"/>
                  </a:lnTo>
                  <a:lnTo>
                    <a:pt x="1397651" y="46760"/>
                  </a:lnTo>
                  <a:lnTo>
                    <a:pt x="1401831" y="46760"/>
                  </a:lnTo>
                  <a:lnTo>
                    <a:pt x="1401831" y="45187"/>
                  </a:lnTo>
                  <a:lnTo>
                    <a:pt x="1404219" y="45187"/>
                  </a:lnTo>
                  <a:lnTo>
                    <a:pt x="1352575" y="0"/>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pic>
          <p:nvPicPr>
            <p:cNvPr id="21" name="object 21"/>
            <p:cNvPicPr/>
            <p:nvPr/>
          </p:nvPicPr>
          <p:blipFill>
            <a:blip r:embed="rId4" cstate="print"/>
            <a:stretch>
              <a:fillRect/>
            </a:stretch>
          </p:blipFill>
          <p:spPr>
            <a:xfrm>
              <a:off x="8296419" y="2180346"/>
              <a:ext cx="469900" cy="469900"/>
            </a:xfrm>
            <a:prstGeom prst="rect">
              <a:avLst/>
            </a:prstGeom>
            <a:ln>
              <a:solidFill>
                <a:schemeClr val="bg1"/>
              </a:solidFill>
            </a:ln>
          </p:spPr>
        </p:pic>
      </p:grpSp>
      <p:sp>
        <p:nvSpPr>
          <p:cNvPr id="22" name="object 22"/>
          <p:cNvSpPr txBox="1"/>
          <p:nvPr/>
        </p:nvSpPr>
        <p:spPr>
          <a:xfrm>
            <a:off x="7702321" y="1663700"/>
            <a:ext cx="943610"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Amazon</a:t>
            </a:r>
            <a:r>
              <a:rPr sz="1400" spc="-75" dirty="0">
                <a:solidFill>
                  <a:schemeClr val="bg1"/>
                </a:solidFill>
                <a:latin typeface="Arial"/>
                <a:cs typeface="Arial"/>
              </a:rPr>
              <a:t> </a:t>
            </a:r>
            <a:r>
              <a:rPr sz="1400" dirty="0">
                <a:solidFill>
                  <a:schemeClr val="bg1"/>
                </a:solidFill>
                <a:latin typeface="Arial"/>
                <a:cs typeface="Arial"/>
              </a:rPr>
              <a:t>S3</a:t>
            </a:r>
            <a:endParaRPr sz="1400">
              <a:solidFill>
                <a:schemeClr val="bg1"/>
              </a:solidFill>
              <a:latin typeface="Arial"/>
              <a:cs typeface="Arial"/>
            </a:endParaRPr>
          </a:p>
        </p:txBody>
      </p:sp>
      <p:grpSp>
        <p:nvGrpSpPr>
          <p:cNvPr id="23" name="object 23"/>
          <p:cNvGrpSpPr/>
          <p:nvPr/>
        </p:nvGrpSpPr>
        <p:grpSpPr>
          <a:xfrm>
            <a:off x="300413" y="835351"/>
            <a:ext cx="10380980" cy="5041900"/>
            <a:chOff x="300413" y="835351"/>
            <a:chExt cx="10380980" cy="5041900"/>
          </a:xfrm>
        </p:grpSpPr>
        <p:pic>
          <p:nvPicPr>
            <p:cNvPr id="24" name="object 24"/>
            <p:cNvPicPr/>
            <p:nvPr/>
          </p:nvPicPr>
          <p:blipFill>
            <a:blip r:embed="rId5" cstate="print"/>
            <a:stretch>
              <a:fillRect/>
            </a:stretch>
          </p:blipFill>
          <p:spPr>
            <a:xfrm>
              <a:off x="7877385" y="974873"/>
              <a:ext cx="592846" cy="592844"/>
            </a:xfrm>
            <a:prstGeom prst="rect">
              <a:avLst/>
            </a:prstGeom>
            <a:ln>
              <a:solidFill>
                <a:schemeClr val="bg1"/>
              </a:solidFill>
            </a:ln>
          </p:spPr>
        </p:pic>
        <p:sp>
          <p:nvSpPr>
            <p:cNvPr id="25" name="object 25"/>
            <p:cNvSpPr/>
            <p:nvPr/>
          </p:nvSpPr>
          <p:spPr>
            <a:xfrm>
              <a:off x="306763" y="841701"/>
              <a:ext cx="10368280" cy="5029200"/>
            </a:xfrm>
            <a:custGeom>
              <a:avLst/>
              <a:gdLst/>
              <a:ahLst/>
              <a:cxnLst/>
              <a:rect l="l" t="t" r="r" b="b"/>
              <a:pathLst>
                <a:path w="10368280" h="5029200">
                  <a:moveTo>
                    <a:pt x="0" y="0"/>
                  </a:moveTo>
                  <a:lnTo>
                    <a:pt x="10367654" y="0"/>
                  </a:lnTo>
                  <a:lnTo>
                    <a:pt x="10367654" y="5028602"/>
                  </a:lnTo>
                  <a:lnTo>
                    <a:pt x="0" y="5028602"/>
                  </a:lnTo>
                  <a:lnTo>
                    <a:pt x="0" y="0"/>
                  </a:lnTo>
                  <a:close/>
                </a:path>
              </a:pathLst>
            </a:custGeom>
            <a:ln w="12700">
              <a:solidFill>
                <a:schemeClr val="bg1"/>
              </a:solidFill>
            </a:ln>
          </p:spPr>
          <p:txBody>
            <a:bodyPr wrap="square" lIns="0" tIns="0" rIns="0" bIns="0" rtlCol="0"/>
            <a:lstStyle/>
            <a:p>
              <a:endParaRPr>
                <a:solidFill>
                  <a:schemeClr val="bg1"/>
                </a:solidFill>
              </a:endParaRPr>
            </a:p>
          </p:txBody>
        </p:sp>
      </p:grpSp>
      <p:sp>
        <p:nvSpPr>
          <p:cNvPr id="26" name="object 26"/>
          <p:cNvSpPr txBox="1"/>
          <p:nvPr/>
        </p:nvSpPr>
        <p:spPr>
          <a:xfrm>
            <a:off x="751263" y="914400"/>
            <a:ext cx="505459"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R</a:t>
            </a:r>
            <a:r>
              <a:rPr sz="1200" spc="-10" dirty="0">
                <a:solidFill>
                  <a:schemeClr val="bg1"/>
                </a:solidFill>
                <a:latin typeface="Arial"/>
                <a:cs typeface="Arial"/>
              </a:rPr>
              <a:t>eg</a:t>
            </a:r>
            <a:r>
              <a:rPr sz="1200" spc="-5" dirty="0">
                <a:solidFill>
                  <a:schemeClr val="bg1"/>
                </a:solidFill>
                <a:latin typeface="Arial"/>
                <a:cs typeface="Arial"/>
              </a:rPr>
              <a:t>i</a:t>
            </a:r>
            <a:r>
              <a:rPr sz="1200" spc="-10" dirty="0">
                <a:solidFill>
                  <a:schemeClr val="bg1"/>
                </a:solidFill>
                <a:latin typeface="Arial"/>
                <a:cs typeface="Arial"/>
              </a:rPr>
              <a:t>o</a:t>
            </a:r>
            <a:r>
              <a:rPr sz="1200" dirty="0">
                <a:solidFill>
                  <a:schemeClr val="bg1"/>
                </a:solidFill>
                <a:latin typeface="Arial"/>
                <a:cs typeface="Arial"/>
              </a:rPr>
              <a:t>n</a:t>
            </a:r>
            <a:endParaRPr sz="1200">
              <a:solidFill>
                <a:schemeClr val="bg1"/>
              </a:solidFill>
              <a:latin typeface="Arial"/>
              <a:cs typeface="Arial"/>
            </a:endParaRPr>
          </a:p>
        </p:txBody>
      </p:sp>
      <p:grpSp>
        <p:nvGrpSpPr>
          <p:cNvPr id="27" name="object 27"/>
          <p:cNvGrpSpPr/>
          <p:nvPr/>
        </p:nvGrpSpPr>
        <p:grpSpPr>
          <a:xfrm>
            <a:off x="306763" y="841701"/>
            <a:ext cx="9571990" cy="3611879"/>
            <a:chOff x="306763" y="841701"/>
            <a:chExt cx="9571990" cy="3611879"/>
          </a:xfrm>
        </p:grpSpPr>
        <p:pic>
          <p:nvPicPr>
            <p:cNvPr id="28" name="object 28"/>
            <p:cNvPicPr/>
            <p:nvPr/>
          </p:nvPicPr>
          <p:blipFill>
            <a:blip r:embed="rId6" cstate="print"/>
            <a:stretch>
              <a:fillRect/>
            </a:stretch>
          </p:blipFill>
          <p:spPr>
            <a:xfrm>
              <a:off x="306763" y="841701"/>
              <a:ext cx="330200" cy="330200"/>
            </a:xfrm>
            <a:prstGeom prst="rect">
              <a:avLst/>
            </a:prstGeom>
            <a:ln>
              <a:solidFill>
                <a:schemeClr val="bg1"/>
              </a:solidFill>
            </a:ln>
          </p:spPr>
        </p:pic>
        <p:pic>
          <p:nvPicPr>
            <p:cNvPr id="29" name="object 29"/>
            <p:cNvPicPr/>
            <p:nvPr/>
          </p:nvPicPr>
          <p:blipFill>
            <a:blip r:embed="rId3" cstate="print"/>
            <a:stretch>
              <a:fillRect/>
            </a:stretch>
          </p:blipFill>
          <p:spPr>
            <a:xfrm>
              <a:off x="4495262" y="1779413"/>
              <a:ext cx="469900" cy="469900"/>
            </a:xfrm>
            <a:prstGeom prst="rect">
              <a:avLst/>
            </a:prstGeom>
            <a:ln>
              <a:solidFill>
                <a:schemeClr val="bg1"/>
              </a:solidFill>
            </a:ln>
          </p:spPr>
        </p:pic>
        <p:sp>
          <p:nvSpPr>
            <p:cNvPr id="30" name="object 30"/>
            <p:cNvSpPr/>
            <p:nvPr/>
          </p:nvSpPr>
          <p:spPr>
            <a:xfrm>
              <a:off x="5058117" y="2383510"/>
              <a:ext cx="4587240" cy="1989455"/>
            </a:xfrm>
            <a:custGeom>
              <a:avLst/>
              <a:gdLst/>
              <a:ahLst/>
              <a:cxnLst/>
              <a:rect l="l" t="t" r="r" b="b"/>
              <a:pathLst>
                <a:path w="4587240" h="1989454">
                  <a:moveTo>
                    <a:pt x="3237560" y="52146"/>
                  </a:moveTo>
                  <a:lnTo>
                    <a:pt x="3179203" y="0"/>
                  </a:lnTo>
                  <a:lnTo>
                    <a:pt x="3175190" y="215"/>
                  </a:lnTo>
                  <a:lnTo>
                    <a:pt x="3170517" y="5448"/>
                  </a:lnTo>
                  <a:lnTo>
                    <a:pt x="3170745" y="9461"/>
                  </a:lnTo>
                  <a:lnTo>
                    <a:pt x="3211080" y="45516"/>
                  </a:lnTo>
                  <a:lnTo>
                    <a:pt x="2686456" y="40017"/>
                  </a:lnTo>
                  <a:lnTo>
                    <a:pt x="2686329" y="52717"/>
                  </a:lnTo>
                  <a:lnTo>
                    <a:pt x="3210953" y="58216"/>
                  </a:lnTo>
                  <a:lnTo>
                    <a:pt x="3169856" y="93421"/>
                  </a:lnTo>
                  <a:lnTo>
                    <a:pt x="3169551" y="97434"/>
                  </a:lnTo>
                  <a:lnTo>
                    <a:pt x="3174111" y="102755"/>
                  </a:lnTo>
                  <a:lnTo>
                    <a:pt x="3178124" y="103060"/>
                  </a:lnTo>
                  <a:lnTo>
                    <a:pt x="3230270" y="58394"/>
                  </a:lnTo>
                  <a:lnTo>
                    <a:pt x="3237560" y="52146"/>
                  </a:lnTo>
                  <a:close/>
                </a:path>
                <a:path w="4587240" h="1989454">
                  <a:moveTo>
                    <a:pt x="4586897" y="710425"/>
                  </a:moveTo>
                  <a:lnTo>
                    <a:pt x="4583557" y="698169"/>
                  </a:lnTo>
                  <a:lnTo>
                    <a:pt x="23939" y="1941741"/>
                  </a:lnTo>
                  <a:lnTo>
                    <a:pt x="53848" y="1896656"/>
                  </a:lnTo>
                  <a:lnTo>
                    <a:pt x="53047" y="1892719"/>
                  </a:lnTo>
                  <a:lnTo>
                    <a:pt x="47205" y="1888832"/>
                  </a:lnTo>
                  <a:lnTo>
                    <a:pt x="43268" y="1889633"/>
                  </a:lnTo>
                  <a:lnTo>
                    <a:pt x="0" y="1954860"/>
                  </a:lnTo>
                  <a:lnTo>
                    <a:pt x="70383" y="1989074"/>
                  </a:lnTo>
                  <a:lnTo>
                    <a:pt x="74180" y="1987765"/>
                  </a:lnTo>
                  <a:lnTo>
                    <a:pt x="77254" y="1981454"/>
                  </a:lnTo>
                  <a:lnTo>
                    <a:pt x="75933" y="1977656"/>
                  </a:lnTo>
                  <a:lnTo>
                    <a:pt x="36626" y="1958543"/>
                  </a:lnTo>
                  <a:lnTo>
                    <a:pt x="27279" y="1953996"/>
                  </a:lnTo>
                  <a:lnTo>
                    <a:pt x="4586897" y="710425"/>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pic>
          <p:nvPicPr>
            <p:cNvPr id="31" name="object 31"/>
            <p:cNvPicPr/>
            <p:nvPr/>
          </p:nvPicPr>
          <p:blipFill>
            <a:blip r:embed="rId4" cstate="print"/>
            <a:stretch>
              <a:fillRect/>
            </a:stretch>
          </p:blipFill>
          <p:spPr>
            <a:xfrm>
              <a:off x="9408399" y="2194925"/>
              <a:ext cx="469900" cy="469900"/>
            </a:xfrm>
            <a:prstGeom prst="rect">
              <a:avLst/>
            </a:prstGeom>
            <a:ln>
              <a:solidFill>
                <a:schemeClr val="bg1"/>
              </a:solidFill>
            </a:ln>
          </p:spPr>
        </p:pic>
        <p:sp>
          <p:nvSpPr>
            <p:cNvPr id="32" name="object 32"/>
            <p:cNvSpPr/>
            <p:nvPr/>
          </p:nvSpPr>
          <p:spPr>
            <a:xfrm>
              <a:off x="2854528" y="2398090"/>
              <a:ext cx="6553200" cy="2055495"/>
            </a:xfrm>
            <a:custGeom>
              <a:avLst/>
              <a:gdLst/>
              <a:ahLst/>
              <a:cxnLst/>
              <a:rect l="l" t="t" r="r" b="b"/>
              <a:pathLst>
                <a:path w="6553200" h="2055495">
                  <a:moveTo>
                    <a:pt x="1532940" y="2003310"/>
                  </a:moveTo>
                  <a:lnTo>
                    <a:pt x="1532877" y="1990610"/>
                  </a:lnTo>
                  <a:lnTo>
                    <a:pt x="26517" y="1997494"/>
                  </a:lnTo>
                  <a:lnTo>
                    <a:pt x="67068" y="1961667"/>
                  </a:lnTo>
                  <a:lnTo>
                    <a:pt x="67322" y="1957654"/>
                  </a:lnTo>
                  <a:lnTo>
                    <a:pt x="62674" y="1952396"/>
                  </a:lnTo>
                  <a:lnTo>
                    <a:pt x="58661" y="1952155"/>
                  </a:lnTo>
                  <a:lnTo>
                    <a:pt x="0" y="2003958"/>
                  </a:lnTo>
                  <a:lnTo>
                    <a:pt x="59131" y="2055228"/>
                  </a:lnTo>
                  <a:lnTo>
                    <a:pt x="63144" y="2054936"/>
                  </a:lnTo>
                  <a:lnTo>
                    <a:pt x="67741" y="2049640"/>
                  </a:lnTo>
                  <a:lnTo>
                    <a:pt x="67449" y="2045627"/>
                  </a:lnTo>
                  <a:lnTo>
                    <a:pt x="26657" y="2010270"/>
                  </a:lnTo>
                  <a:lnTo>
                    <a:pt x="1532940" y="2003310"/>
                  </a:lnTo>
                  <a:close/>
                </a:path>
                <a:path w="6553200" h="2055495">
                  <a:moveTo>
                    <a:pt x="6553136" y="52146"/>
                  </a:moveTo>
                  <a:lnTo>
                    <a:pt x="6494780" y="0"/>
                  </a:lnTo>
                  <a:lnTo>
                    <a:pt x="6490767" y="215"/>
                  </a:lnTo>
                  <a:lnTo>
                    <a:pt x="6486080" y="5448"/>
                  </a:lnTo>
                  <a:lnTo>
                    <a:pt x="6486309" y="9461"/>
                  </a:lnTo>
                  <a:lnTo>
                    <a:pt x="6526657" y="45516"/>
                  </a:lnTo>
                  <a:lnTo>
                    <a:pt x="6002032" y="40017"/>
                  </a:lnTo>
                  <a:lnTo>
                    <a:pt x="6001893" y="52717"/>
                  </a:lnTo>
                  <a:lnTo>
                    <a:pt x="6526530" y="58216"/>
                  </a:lnTo>
                  <a:lnTo>
                    <a:pt x="6485433" y="93421"/>
                  </a:lnTo>
                  <a:lnTo>
                    <a:pt x="6485128" y="97434"/>
                  </a:lnTo>
                  <a:lnTo>
                    <a:pt x="6489687" y="102755"/>
                  </a:lnTo>
                  <a:lnTo>
                    <a:pt x="6493700" y="103060"/>
                  </a:lnTo>
                  <a:lnTo>
                    <a:pt x="6545834" y="58394"/>
                  </a:lnTo>
                  <a:lnTo>
                    <a:pt x="6553136" y="52146"/>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grpSp>
      <p:sp>
        <p:nvSpPr>
          <p:cNvPr id="33" name="object 33"/>
          <p:cNvSpPr txBox="1"/>
          <p:nvPr/>
        </p:nvSpPr>
        <p:spPr>
          <a:xfrm>
            <a:off x="4427828" y="2324100"/>
            <a:ext cx="618490"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75" dirty="0">
                <a:solidFill>
                  <a:schemeClr val="bg1"/>
                </a:solidFill>
                <a:latin typeface="Arial"/>
                <a:cs typeface="Arial"/>
              </a:rPr>
              <a:t>V</a:t>
            </a:r>
            <a:r>
              <a:rPr sz="1400" spc="-5" dirty="0">
                <a:solidFill>
                  <a:schemeClr val="bg1"/>
                </a:solidFill>
                <a:latin typeface="Arial"/>
                <a:cs typeface="Arial"/>
              </a:rPr>
              <a:t>o</a:t>
            </a:r>
            <a:r>
              <a:rPr sz="1400" dirty="0">
                <a:solidFill>
                  <a:schemeClr val="bg1"/>
                </a:solidFill>
                <a:latin typeface="Arial"/>
                <a:cs typeface="Arial"/>
              </a:rPr>
              <a:t>l</a:t>
            </a:r>
            <a:r>
              <a:rPr sz="1400" spc="-5" dirty="0">
                <a:solidFill>
                  <a:schemeClr val="bg1"/>
                </a:solidFill>
                <a:latin typeface="Arial"/>
                <a:cs typeface="Arial"/>
              </a:rPr>
              <a:t>um</a:t>
            </a:r>
            <a:r>
              <a:rPr sz="1400" dirty="0">
                <a:solidFill>
                  <a:schemeClr val="bg1"/>
                </a:solidFill>
                <a:latin typeface="Arial"/>
                <a:cs typeface="Arial"/>
              </a:rPr>
              <a:t>e</a:t>
            </a:r>
            <a:endParaRPr sz="1400">
              <a:solidFill>
                <a:schemeClr val="bg1"/>
              </a:solidFill>
              <a:latin typeface="Arial"/>
              <a:cs typeface="Arial"/>
            </a:endParaRPr>
          </a:p>
        </p:txBody>
      </p:sp>
      <p:sp>
        <p:nvSpPr>
          <p:cNvPr id="34" name="object 34"/>
          <p:cNvSpPr txBox="1"/>
          <p:nvPr/>
        </p:nvSpPr>
        <p:spPr>
          <a:xfrm>
            <a:off x="9353832" y="2730500"/>
            <a:ext cx="617855" cy="228268"/>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Snap</a:t>
            </a:r>
            <a:r>
              <a:rPr sz="1400" spc="-80" dirty="0">
                <a:solidFill>
                  <a:schemeClr val="bg1"/>
                </a:solidFill>
                <a:latin typeface="Arial"/>
                <a:cs typeface="Arial"/>
              </a:rPr>
              <a:t> </a:t>
            </a:r>
            <a:r>
              <a:rPr sz="1400" dirty="0">
                <a:solidFill>
                  <a:schemeClr val="bg1"/>
                </a:solidFill>
                <a:latin typeface="Arial"/>
                <a:cs typeface="Arial"/>
              </a:rPr>
              <a:t>C</a:t>
            </a:r>
            <a:endParaRPr sz="1400">
              <a:solidFill>
                <a:schemeClr val="bg1"/>
              </a:solidFill>
              <a:latin typeface="Arial"/>
              <a:cs typeface="Arial"/>
            </a:endParaRPr>
          </a:p>
        </p:txBody>
      </p:sp>
    </p:spTree>
    <p:extLst>
      <p:ext uri="{BB962C8B-B14F-4D97-AF65-F5344CB8AC3E}">
        <p14:creationId xmlns:p14="http://schemas.microsoft.com/office/powerpoint/2010/main" val="3510326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31812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10" dirty="0">
                <a:solidFill>
                  <a:srgbClr val="FFFFFF"/>
                </a:solidFill>
                <a:latin typeface="Calibri"/>
                <a:cs typeface="Calibri"/>
              </a:rPr>
              <a:t> Elastic</a:t>
            </a:r>
            <a:r>
              <a:rPr sz="2400" b="0" spc="-15" dirty="0">
                <a:solidFill>
                  <a:srgbClr val="FFFFFF"/>
                </a:solidFill>
                <a:latin typeface="Calibri"/>
                <a:cs typeface="Calibri"/>
              </a:rPr>
              <a:t> </a:t>
            </a:r>
            <a:r>
              <a:rPr sz="2400" b="0" spc="-5" dirty="0">
                <a:solidFill>
                  <a:srgbClr val="FFFFFF"/>
                </a:solidFill>
                <a:latin typeface="Calibri"/>
                <a:cs typeface="Calibri"/>
              </a:rPr>
              <a:t>Block</a:t>
            </a:r>
            <a:r>
              <a:rPr sz="2400" b="0" spc="-15" dirty="0">
                <a:solidFill>
                  <a:srgbClr val="FFFFFF"/>
                </a:solidFill>
                <a:latin typeface="Calibri"/>
                <a:cs typeface="Calibri"/>
              </a:rPr>
              <a:t> Store</a:t>
            </a:r>
            <a:r>
              <a:rPr sz="2400" b="0" spc="-5" dirty="0">
                <a:solidFill>
                  <a:srgbClr val="FFFFFF"/>
                </a:solidFill>
                <a:latin typeface="Calibri"/>
                <a:cs typeface="Calibri"/>
              </a:rPr>
              <a:t> (EBS)</a:t>
            </a:r>
            <a:endParaRPr sz="2400">
              <a:latin typeface="Calibri"/>
              <a:cs typeface="Calibri"/>
            </a:endParaRPr>
          </a:p>
        </p:txBody>
      </p:sp>
      <p:sp>
        <p:nvSpPr>
          <p:cNvPr id="3" name="object 3"/>
          <p:cNvSpPr txBox="1"/>
          <p:nvPr/>
        </p:nvSpPr>
        <p:spPr>
          <a:xfrm>
            <a:off x="627404" y="863600"/>
            <a:ext cx="136779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EBS</a:t>
            </a:r>
            <a:r>
              <a:rPr sz="1800" spc="-60" dirty="0">
                <a:solidFill>
                  <a:srgbClr val="FFFFFF"/>
                </a:solidFill>
                <a:latin typeface="Calibri"/>
                <a:cs typeface="Calibri"/>
              </a:rPr>
              <a:t> </a:t>
            </a:r>
            <a:r>
              <a:rPr sz="1800" spc="-5" dirty="0">
                <a:solidFill>
                  <a:srgbClr val="FFFFFF"/>
                </a:solidFill>
                <a:latin typeface="Calibri"/>
                <a:cs typeface="Calibri"/>
              </a:rPr>
              <a:t>Snapshots</a:t>
            </a:r>
            <a:endParaRPr sz="1800">
              <a:latin typeface="Calibri"/>
              <a:cs typeface="Calibri"/>
            </a:endParaRPr>
          </a:p>
        </p:txBody>
      </p:sp>
      <p:sp>
        <p:nvSpPr>
          <p:cNvPr id="4" name="object 4"/>
          <p:cNvSpPr txBox="1"/>
          <p:nvPr/>
        </p:nvSpPr>
        <p:spPr>
          <a:xfrm>
            <a:off x="627404" y="1150619"/>
            <a:ext cx="9020810" cy="4127500"/>
          </a:xfrm>
          <a:prstGeom prst="rect">
            <a:avLst/>
          </a:prstGeom>
        </p:spPr>
        <p:txBody>
          <a:bodyPr vert="horz" wrap="square" lIns="0" tIns="144780" rIns="0" bIns="0" rtlCol="0">
            <a:spAutoFit/>
          </a:bodyPr>
          <a:lstStyle/>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Snapshots</a:t>
            </a:r>
            <a:r>
              <a:rPr sz="1800" dirty="0">
                <a:solidFill>
                  <a:srgbClr val="FFFFFF"/>
                </a:solidFill>
                <a:latin typeface="Calibri"/>
                <a:cs typeface="Calibri"/>
              </a:rPr>
              <a:t> </a:t>
            </a:r>
            <a:r>
              <a:rPr sz="1800" spc="-10" dirty="0">
                <a:solidFill>
                  <a:srgbClr val="FFFFFF"/>
                </a:solidFill>
                <a:latin typeface="Calibri"/>
                <a:cs typeface="Calibri"/>
              </a:rPr>
              <a:t>capture</a:t>
            </a:r>
            <a:r>
              <a:rPr sz="1800" spc="10"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10" dirty="0">
                <a:solidFill>
                  <a:srgbClr val="FFFFFF"/>
                </a:solidFill>
                <a:latin typeface="Calibri"/>
                <a:cs typeface="Calibri"/>
              </a:rPr>
              <a:t>point-in-time</a:t>
            </a:r>
            <a:r>
              <a:rPr sz="1800" spc="10" dirty="0">
                <a:solidFill>
                  <a:srgbClr val="FFFFFF"/>
                </a:solidFill>
                <a:latin typeface="Calibri"/>
                <a:cs typeface="Calibri"/>
              </a:rPr>
              <a:t> </a:t>
            </a:r>
            <a:r>
              <a:rPr sz="1800" spc="-20" dirty="0">
                <a:solidFill>
                  <a:srgbClr val="FFFFFF"/>
                </a:solidFill>
                <a:latin typeface="Calibri"/>
                <a:cs typeface="Calibri"/>
              </a:rPr>
              <a:t>state</a:t>
            </a:r>
            <a:r>
              <a:rPr sz="1800" spc="1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dirty="0">
                <a:solidFill>
                  <a:srgbClr val="FFFFFF"/>
                </a:solidFill>
                <a:latin typeface="Calibri"/>
                <a:cs typeface="Calibri"/>
              </a:rPr>
              <a:t>an</a:t>
            </a:r>
            <a:r>
              <a:rPr sz="1800" spc="10" dirty="0">
                <a:solidFill>
                  <a:srgbClr val="FFFFFF"/>
                </a:solidFill>
                <a:latin typeface="Calibri"/>
                <a:cs typeface="Calibri"/>
              </a:rPr>
              <a:t> </a:t>
            </a:r>
            <a:r>
              <a:rPr sz="1800" spc="-10" dirty="0">
                <a:solidFill>
                  <a:srgbClr val="FFFFFF"/>
                </a:solidFill>
                <a:latin typeface="Calibri"/>
                <a:cs typeface="Calibri"/>
              </a:rPr>
              <a:t>instance</a:t>
            </a:r>
            <a:endParaRPr sz="180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Snapshots</a:t>
            </a:r>
            <a:r>
              <a:rPr sz="1800" spc="-15" dirty="0">
                <a:solidFill>
                  <a:srgbClr val="FFFFFF"/>
                </a:solidFill>
                <a:latin typeface="Calibri"/>
                <a:cs typeface="Calibri"/>
              </a:rPr>
              <a:t> </a:t>
            </a:r>
            <a:r>
              <a:rPr sz="1800" spc="-10" dirty="0">
                <a:solidFill>
                  <a:srgbClr val="FFFFFF"/>
                </a:solidFill>
                <a:latin typeface="Calibri"/>
                <a:cs typeface="Calibri"/>
              </a:rPr>
              <a:t>are</a:t>
            </a:r>
            <a:r>
              <a:rPr sz="1800" dirty="0">
                <a:solidFill>
                  <a:srgbClr val="FFFFFF"/>
                </a:solidFill>
                <a:latin typeface="Calibri"/>
                <a:cs typeface="Calibri"/>
              </a:rPr>
              <a:t> </a:t>
            </a:r>
            <a:r>
              <a:rPr sz="1800" spc="-15" dirty="0">
                <a:solidFill>
                  <a:srgbClr val="FFFFFF"/>
                </a:solidFill>
                <a:latin typeface="Calibri"/>
                <a:cs typeface="Calibri"/>
              </a:rPr>
              <a:t>stored</a:t>
            </a:r>
            <a:r>
              <a:rPr sz="1800" dirty="0">
                <a:solidFill>
                  <a:srgbClr val="FFFFFF"/>
                </a:solidFill>
                <a:latin typeface="Calibri"/>
                <a:cs typeface="Calibri"/>
              </a:rPr>
              <a:t> on </a:t>
            </a:r>
            <a:r>
              <a:rPr sz="1800" spc="-5" dirty="0">
                <a:solidFill>
                  <a:srgbClr val="FFFFFF"/>
                </a:solidFill>
                <a:latin typeface="Calibri"/>
                <a:cs typeface="Calibri"/>
              </a:rPr>
              <a:t>S3</a:t>
            </a:r>
            <a:endParaRPr sz="1800">
              <a:latin typeface="Calibri"/>
              <a:cs typeface="Calibri"/>
            </a:endParaRPr>
          </a:p>
          <a:p>
            <a:pPr marL="298450" indent="-285750">
              <a:lnSpc>
                <a:spcPct val="100000"/>
              </a:lnSpc>
              <a:spcBef>
                <a:spcPts val="1140"/>
              </a:spcBef>
              <a:buFont typeface="Wingdings"/>
              <a:buChar char=""/>
              <a:tabLst>
                <a:tab pos="298450" algn="l"/>
              </a:tabLst>
            </a:pPr>
            <a:r>
              <a:rPr sz="1800" dirty="0">
                <a:solidFill>
                  <a:srgbClr val="FFFFFF"/>
                </a:solidFill>
                <a:latin typeface="Calibri"/>
                <a:cs typeface="Calibri"/>
              </a:rPr>
              <a:t>Does not</a:t>
            </a:r>
            <a:r>
              <a:rPr sz="1800" spc="5" dirty="0">
                <a:solidFill>
                  <a:srgbClr val="FFFFFF"/>
                </a:solidFill>
                <a:latin typeface="Calibri"/>
                <a:cs typeface="Calibri"/>
              </a:rPr>
              <a:t> </a:t>
            </a:r>
            <a:r>
              <a:rPr sz="1800" spc="-10" dirty="0">
                <a:solidFill>
                  <a:srgbClr val="FFFFFF"/>
                </a:solidFill>
                <a:latin typeface="Calibri"/>
                <a:cs typeface="Calibri"/>
              </a:rPr>
              <a:t>provide</a:t>
            </a:r>
            <a:r>
              <a:rPr sz="1800" spc="5" dirty="0">
                <a:solidFill>
                  <a:srgbClr val="FFFFFF"/>
                </a:solidFill>
                <a:latin typeface="Calibri"/>
                <a:cs typeface="Calibri"/>
              </a:rPr>
              <a:t> </a:t>
            </a:r>
            <a:r>
              <a:rPr sz="1800" spc="-10" dirty="0">
                <a:solidFill>
                  <a:srgbClr val="FFFFFF"/>
                </a:solidFill>
                <a:latin typeface="Calibri"/>
                <a:cs typeface="Calibri"/>
              </a:rPr>
              <a:t>granular</a:t>
            </a:r>
            <a:r>
              <a:rPr sz="1800" spc="5" dirty="0">
                <a:solidFill>
                  <a:srgbClr val="FFFFFF"/>
                </a:solidFill>
                <a:latin typeface="Calibri"/>
                <a:cs typeface="Calibri"/>
              </a:rPr>
              <a:t> </a:t>
            </a:r>
            <a:r>
              <a:rPr sz="1800" spc="-10" dirty="0">
                <a:solidFill>
                  <a:srgbClr val="FFFFFF"/>
                </a:solidFill>
                <a:latin typeface="Calibri"/>
                <a:cs typeface="Calibri"/>
              </a:rPr>
              <a:t>backup</a:t>
            </a:r>
            <a:r>
              <a:rPr sz="1800" spc="10" dirty="0">
                <a:solidFill>
                  <a:srgbClr val="FFFFFF"/>
                </a:solidFill>
                <a:latin typeface="Calibri"/>
                <a:cs typeface="Calibri"/>
              </a:rPr>
              <a:t> </a:t>
            </a:r>
            <a:r>
              <a:rPr sz="1800" dirty="0">
                <a:solidFill>
                  <a:srgbClr val="FFFFFF"/>
                </a:solidFill>
                <a:latin typeface="Calibri"/>
                <a:cs typeface="Calibri"/>
              </a:rPr>
              <a:t>(not a</a:t>
            </a:r>
            <a:r>
              <a:rPr sz="1800" spc="10" dirty="0">
                <a:solidFill>
                  <a:srgbClr val="FFFFFF"/>
                </a:solidFill>
                <a:latin typeface="Calibri"/>
                <a:cs typeface="Calibri"/>
              </a:rPr>
              <a:t> </a:t>
            </a:r>
            <a:r>
              <a:rPr sz="1800" spc="-5" dirty="0">
                <a:solidFill>
                  <a:srgbClr val="FFFFFF"/>
                </a:solidFill>
                <a:latin typeface="Calibri"/>
                <a:cs typeface="Calibri"/>
              </a:rPr>
              <a:t>replacement</a:t>
            </a:r>
            <a:r>
              <a:rPr sz="1800"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backup</a:t>
            </a:r>
            <a:r>
              <a:rPr sz="1800" spc="10" dirty="0">
                <a:solidFill>
                  <a:srgbClr val="FFFFFF"/>
                </a:solidFill>
                <a:latin typeface="Calibri"/>
                <a:cs typeface="Calibri"/>
              </a:rPr>
              <a:t> </a:t>
            </a:r>
            <a:r>
              <a:rPr sz="1800" spc="-10" dirty="0">
                <a:solidFill>
                  <a:srgbClr val="FFFFFF"/>
                </a:solidFill>
                <a:latin typeface="Calibri"/>
                <a:cs typeface="Calibri"/>
              </a:rPr>
              <a:t>software)</a:t>
            </a:r>
            <a:endParaRPr sz="1800">
              <a:latin typeface="Calibri"/>
              <a:cs typeface="Calibri"/>
            </a:endParaRPr>
          </a:p>
          <a:p>
            <a:pPr marL="297815" marR="5080" indent="-285750">
              <a:lnSpc>
                <a:spcPct val="148100"/>
              </a:lnSpc>
              <a:buFont typeface="Wingdings"/>
              <a:buChar char=""/>
              <a:tabLst>
                <a:tab pos="298450" algn="l"/>
              </a:tabLst>
            </a:pPr>
            <a:r>
              <a:rPr sz="1800" spc="-5" dirty="0">
                <a:solidFill>
                  <a:srgbClr val="FFFFFF"/>
                </a:solidFill>
                <a:latin typeface="Calibri"/>
                <a:cs typeface="Calibri"/>
              </a:rPr>
              <a:t>If</a:t>
            </a:r>
            <a:r>
              <a:rPr sz="1800" spc="10" dirty="0">
                <a:solidFill>
                  <a:srgbClr val="FFFFFF"/>
                </a:solidFill>
                <a:latin typeface="Calibri"/>
                <a:cs typeface="Calibri"/>
              </a:rPr>
              <a:t> </a:t>
            </a:r>
            <a:r>
              <a:rPr sz="1800" spc="-10" dirty="0">
                <a:solidFill>
                  <a:srgbClr val="FFFFFF"/>
                </a:solidFill>
                <a:latin typeface="Calibri"/>
                <a:cs typeface="Calibri"/>
              </a:rPr>
              <a:t>you</a:t>
            </a:r>
            <a:r>
              <a:rPr sz="1800" spc="15" dirty="0">
                <a:solidFill>
                  <a:srgbClr val="FFFFFF"/>
                </a:solidFill>
                <a:latin typeface="Calibri"/>
                <a:cs typeface="Calibri"/>
              </a:rPr>
              <a:t> </a:t>
            </a:r>
            <a:r>
              <a:rPr sz="1800" spc="-20" dirty="0">
                <a:solidFill>
                  <a:srgbClr val="FFFFFF"/>
                </a:solidFill>
                <a:latin typeface="Calibri"/>
                <a:cs typeface="Calibri"/>
              </a:rPr>
              <a:t>make</a:t>
            </a:r>
            <a:r>
              <a:rPr sz="1800" spc="20" dirty="0">
                <a:solidFill>
                  <a:srgbClr val="FFFFFF"/>
                </a:solidFill>
                <a:latin typeface="Calibri"/>
                <a:cs typeface="Calibri"/>
              </a:rPr>
              <a:t> </a:t>
            </a:r>
            <a:r>
              <a:rPr sz="1800" spc="-5" dirty="0">
                <a:solidFill>
                  <a:srgbClr val="FFFFFF"/>
                </a:solidFill>
                <a:latin typeface="Calibri"/>
                <a:cs typeface="Calibri"/>
              </a:rPr>
              <a:t>periodic</a:t>
            </a:r>
            <a:r>
              <a:rPr sz="1800" spc="10" dirty="0">
                <a:solidFill>
                  <a:srgbClr val="FFFFFF"/>
                </a:solidFill>
                <a:latin typeface="Calibri"/>
                <a:cs typeface="Calibri"/>
              </a:rPr>
              <a:t> </a:t>
            </a:r>
            <a:r>
              <a:rPr sz="1800" spc="-5" dirty="0">
                <a:solidFill>
                  <a:srgbClr val="FFFFFF"/>
                </a:solidFill>
                <a:latin typeface="Calibri"/>
                <a:cs typeface="Calibri"/>
              </a:rPr>
              <a:t>snapshots</a:t>
            </a:r>
            <a:r>
              <a:rPr sz="1800" spc="5" dirty="0">
                <a:solidFill>
                  <a:srgbClr val="FFFFFF"/>
                </a:solidFill>
                <a:latin typeface="Calibri"/>
                <a:cs typeface="Calibri"/>
              </a:rPr>
              <a:t> </a:t>
            </a:r>
            <a:r>
              <a:rPr sz="1800" dirty="0">
                <a:solidFill>
                  <a:srgbClr val="FFFFFF"/>
                </a:solidFill>
                <a:latin typeface="Calibri"/>
                <a:cs typeface="Calibri"/>
              </a:rPr>
              <a:t>of</a:t>
            </a:r>
            <a:r>
              <a:rPr sz="1800" spc="15"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5" dirty="0">
                <a:solidFill>
                  <a:srgbClr val="FFFFFF"/>
                </a:solidFill>
                <a:latin typeface="Calibri"/>
                <a:cs typeface="Calibri"/>
              </a:rPr>
              <a:t>volume,</a:t>
            </a:r>
            <a:r>
              <a:rPr sz="1800" spc="1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snapshots</a:t>
            </a:r>
            <a:r>
              <a:rPr sz="1800" spc="5" dirty="0">
                <a:solidFill>
                  <a:srgbClr val="FFFFFF"/>
                </a:solidFill>
                <a:latin typeface="Calibri"/>
                <a:cs typeface="Calibri"/>
              </a:rPr>
              <a:t> </a:t>
            </a:r>
            <a:r>
              <a:rPr sz="1800" spc="-10" dirty="0">
                <a:solidFill>
                  <a:srgbClr val="FFFFFF"/>
                </a:solidFill>
                <a:latin typeface="Calibri"/>
                <a:cs typeface="Calibri"/>
              </a:rPr>
              <a:t>are</a:t>
            </a:r>
            <a:r>
              <a:rPr sz="1800" spc="20" dirty="0">
                <a:solidFill>
                  <a:srgbClr val="FFFFFF"/>
                </a:solidFill>
                <a:latin typeface="Calibri"/>
                <a:cs typeface="Calibri"/>
              </a:rPr>
              <a:t> </a:t>
            </a:r>
            <a:r>
              <a:rPr sz="1800" spc="-10" dirty="0">
                <a:solidFill>
                  <a:srgbClr val="FFFFFF"/>
                </a:solidFill>
                <a:latin typeface="Calibri"/>
                <a:cs typeface="Calibri"/>
              </a:rPr>
              <a:t>incremental,</a:t>
            </a:r>
            <a:r>
              <a:rPr sz="1800" spc="10" dirty="0">
                <a:solidFill>
                  <a:srgbClr val="FFFFFF"/>
                </a:solidFill>
                <a:latin typeface="Calibri"/>
                <a:cs typeface="Calibri"/>
              </a:rPr>
              <a:t> </a:t>
            </a:r>
            <a:r>
              <a:rPr sz="1800" spc="-5" dirty="0">
                <a:solidFill>
                  <a:srgbClr val="FFFFFF"/>
                </a:solidFill>
                <a:latin typeface="Calibri"/>
                <a:cs typeface="Calibri"/>
              </a:rPr>
              <a:t>which</a:t>
            </a:r>
            <a:r>
              <a:rPr sz="1800" spc="15" dirty="0">
                <a:solidFill>
                  <a:srgbClr val="FFFFFF"/>
                </a:solidFill>
                <a:latin typeface="Calibri"/>
                <a:cs typeface="Calibri"/>
              </a:rPr>
              <a:t> </a:t>
            </a:r>
            <a:r>
              <a:rPr sz="1800" spc="-5" dirty="0">
                <a:solidFill>
                  <a:srgbClr val="FFFFFF"/>
                </a:solidFill>
                <a:latin typeface="Calibri"/>
                <a:cs typeface="Calibri"/>
              </a:rPr>
              <a:t>means</a:t>
            </a:r>
            <a:r>
              <a:rPr sz="1800" spc="10" dirty="0">
                <a:solidFill>
                  <a:srgbClr val="FFFFFF"/>
                </a:solidFill>
                <a:latin typeface="Calibri"/>
                <a:cs typeface="Calibri"/>
              </a:rPr>
              <a:t> </a:t>
            </a:r>
            <a:r>
              <a:rPr sz="1800" spc="-10" dirty="0">
                <a:solidFill>
                  <a:srgbClr val="FFFFFF"/>
                </a:solidFill>
                <a:latin typeface="Calibri"/>
                <a:cs typeface="Calibri"/>
              </a:rPr>
              <a:t>that </a:t>
            </a:r>
            <a:r>
              <a:rPr sz="1800" spc="-395" dirty="0">
                <a:solidFill>
                  <a:srgbClr val="FFFFFF"/>
                </a:solidFill>
                <a:latin typeface="Calibri"/>
                <a:cs typeface="Calibri"/>
              </a:rPr>
              <a:t> </a:t>
            </a:r>
            <a:r>
              <a:rPr sz="1800" spc="-5" dirty="0">
                <a:solidFill>
                  <a:srgbClr val="FFFFFF"/>
                </a:solidFill>
                <a:latin typeface="Calibri"/>
                <a:cs typeface="Calibri"/>
              </a:rPr>
              <a:t>only</a:t>
            </a:r>
            <a:r>
              <a:rPr sz="1800" spc="5"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blocks</a:t>
            </a:r>
            <a:r>
              <a:rPr sz="1800" spc="5" dirty="0">
                <a:solidFill>
                  <a:srgbClr val="FFFFFF"/>
                </a:solidFill>
                <a:latin typeface="Calibri"/>
                <a:cs typeface="Calibri"/>
              </a:rPr>
              <a:t> </a:t>
            </a:r>
            <a:r>
              <a:rPr sz="1800" dirty="0">
                <a:solidFill>
                  <a:srgbClr val="FFFFFF"/>
                </a:solidFill>
                <a:latin typeface="Calibri"/>
                <a:cs typeface="Calibri"/>
              </a:rPr>
              <a:t>on</a:t>
            </a:r>
            <a:r>
              <a:rPr sz="1800" spc="10"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device</a:t>
            </a:r>
            <a:r>
              <a:rPr sz="1800" spc="15"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15" dirty="0">
                <a:solidFill>
                  <a:srgbClr val="FFFFFF"/>
                </a:solidFill>
                <a:latin typeface="Calibri"/>
                <a:cs typeface="Calibri"/>
              </a:rPr>
              <a:t>have</a:t>
            </a:r>
            <a:r>
              <a:rPr sz="1800" spc="10" dirty="0">
                <a:solidFill>
                  <a:srgbClr val="FFFFFF"/>
                </a:solidFill>
                <a:latin typeface="Calibri"/>
                <a:cs typeface="Calibri"/>
              </a:rPr>
              <a:t> </a:t>
            </a:r>
            <a:r>
              <a:rPr sz="1800" spc="-5" dirty="0">
                <a:solidFill>
                  <a:srgbClr val="FFFFFF"/>
                </a:solidFill>
                <a:latin typeface="Calibri"/>
                <a:cs typeface="Calibri"/>
              </a:rPr>
              <a:t>changed</a:t>
            </a:r>
            <a:r>
              <a:rPr sz="1800" spc="10" dirty="0">
                <a:solidFill>
                  <a:srgbClr val="FFFFFF"/>
                </a:solidFill>
                <a:latin typeface="Calibri"/>
                <a:cs typeface="Calibri"/>
              </a:rPr>
              <a:t> </a:t>
            </a:r>
            <a:r>
              <a:rPr sz="1800" spc="-10" dirty="0">
                <a:solidFill>
                  <a:srgbClr val="FFFFFF"/>
                </a:solidFill>
                <a:latin typeface="Calibri"/>
                <a:cs typeface="Calibri"/>
              </a:rPr>
              <a:t>after</a:t>
            </a:r>
            <a:r>
              <a:rPr sz="1800" spc="5" dirty="0">
                <a:solidFill>
                  <a:srgbClr val="FFFFFF"/>
                </a:solidFill>
                <a:latin typeface="Calibri"/>
                <a:cs typeface="Calibri"/>
              </a:rPr>
              <a:t> </a:t>
            </a:r>
            <a:r>
              <a:rPr sz="1800" spc="-10" dirty="0">
                <a:solidFill>
                  <a:srgbClr val="FFFFFF"/>
                </a:solidFill>
                <a:latin typeface="Calibri"/>
                <a:cs typeface="Calibri"/>
              </a:rPr>
              <a:t>your</a:t>
            </a:r>
            <a:r>
              <a:rPr sz="1800" spc="5" dirty="0">
                <a:solidFill>
                  <a:srgbClr val="FFFFFF"/>
                </a:solidFill>
                <a:latin typeface="Calibri"/>
                <a:cs typeface="Calibri"/>
              </a:rPr>
              <a:t> </a:t>
            </a:r>
            <a:r>
              <a:rPr sz="1800" spc="-10" dirty="0">
                <a:solidFill>
                  <a:srgbClr val="FFFFFF"/>
                </a:solidFill>
                <a:latin typeface="Calibri"/>
                <a:cs typeface="Calibri"/>
              </a:rPr>
              <a:t>last</a:t>
            </a:r>
            <a:r>
              <a:rPr sz="1800" spc="10" dirty="0">
                <a:solidFill>
                  <a:srgbClr val="FFFFFF"/>
                </a:solidFill>
                <a:latin typeface="Calibri"/>
                <a:cs typeface="Calibri"/>
              </a:rPr>
              <a:t> </a:t>
            </a:r>
            <a:r>
              <a:rPr sz="1800" spc="-5" dirty="0">
                <a:solidFill>
                  <a:srgbClr val="FFFFFF"/>
                </a:solidFill>
                <a:latin typeface="Calibri"/>
                <a:cs typeface="Calibri"/>
              </a:rPr>
              <a:t>snapshot</a:t>
            </a:r>
            <a:r>
              <a:rPr sz="1800" spc="5" dirty="0">
                <a:solidFill>
                  <a:srgbClr val="FFFFFF"/>
                </a:solidFill>
                <a:latin typeface="Calibri"/>
                <a:cs typeface="Calibri"/>
              </a:rPr>
              <a:t> </a:t>
            </a:r>
            <a:r>
              <a:rPr sz="1800" spc="-15" dirty="0">
                <a:solidFill>
                  <a:srgbClr val="FFFFFF"/>
                </a:solidFill>
                <a:latin typeface="Calibri"/>
                <a:cs typeface="Calibri"/>
              </a:rPr>
              <a:t>are</a:t>
            </a:r>
            <a:r>
              <a:rPr sz="1800" spc="10" dirty="0">
                <a:solidFill>
                  <a:srgbClr val="FFFFFF"/>
                </a:solidFill>
                <a:latin typeface="Calibri"/>
                <a:cs typeface="Calibri"/>
              </a:rPr>
              <a:t> </a:t>
            </a:r>
            <a:r>
              <a:rPr sz="1800" spc="-15" dirty="0">
                <a:solidFill>
                  <a:srgbClr val="FFFFFF"/>
                </a:solidFill>
                <a:latin typeface="Calibri"/>
                <a:cs typeface="Calibri"/>
              </a:rPr>
              <a:t>saved</a:t>
            </a:r>
            <a:r>
              <a:rPr sz="1800" spc="1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new</a:t>
            </a:r>
            <a:endParaRPr sz="1800">
              <a:latin typeface="Calibri"/>
              <a:cs typeface="Calibri"/>
            </a:endParaRPr>
          </a:p>
          <a:p>
            <a:pPr marL="297815">
              <a:lnSpc>
                <a:spcPct val="100000"/>
              </a:lnSpc>
              <a:spcBef>
                <a:spcPts val="1140"/>
              </a:spcBef>
            </a:pPr>
            <a:r>
              <a:rPr sz="1800" spc="-5" dirty="0">
                <a:solidFill>
                  <a:srgbClr val="FFFFFF"/>
                </a:solidFill>
                <a:latin typeface="Calibri"/>
                <a:cs typeface="Calibri"/>
              </a:rPr>
              <a:t>snapshot</a:t>
            </a:r>
            <a:endParaRPr sz="1800">
              <a:latin typeface="Calibri"/>
              <a:cs typeface="Calibri"/>
            </a:endParaRPr>
          </a:p>
          <a:p>
            <a:pPr marL="297815" marR="81280" indent="-285750">
              <a:lnSpc>
                <a:spcPts val="3300"/>
              </a:lnSpc>
              <a:spcBef>
                <a:spcPts val="200"/>
              </a:spcBef>
              <a:buFont typeface="Wingdings"/>
              <a:buChar char=""/>
              <a:tabLst>
                <a:tab pos="298450" algn="l"/>
              </a:tabLst>
            </a:pPr>
            <a:r>
              <a:rPr sz="1800" spc="-20" dirty="0">
                <a:solidFill>
                  <a:srgbClr val="FFFFFF"/>
                </a:solidFill>
                <a:latin typeface="Calibri"/>
                <a:cs typeface="Calibri"/>
              </a:rPr>
              <a:t>Even</a:t>
            </a:r>
            <a:r>
              <a:rPr sz="1800" spc="20" dirty="0">
                <a:solidFill>
                  <a:srgbClr val="FFFFFF"/>
                </a:solidFill>
                <a:latin typeface="Calibri"/>
                <a:cs typeface="Calibri"/>
              </a:rPr>
              <a:t> </a:t>
            </a:r>
            <a:r>
              <a:rPr sz="1800" spc="-5" dirty="0">
                <a:solidFill>
                  <a:srgbClr val="FFFFFF"/>
                </a:solidFill>
                <a:latin typeface="Calibri"/>
                <a:cs typeface="Calibri"/>
              </a:rPr>
              <a:t>though</a:t>
            </a:r>
            <a:r>
              <a:rPr sz="1800" spc="25" dirty="0">
                <a:solidFill>
                  <a:srgbClr val="FFFFFF"/>
                </a:solidFill>
                <a:latin typeface="Calibri"/>
                <a:cs typeface="Calibri"/>
              </a:rPr>
              <a:t> </a:t>
            </a:r>
            <a:r>
              <a:rPr sz="1800" spc="-5" dirty="0">
                <a:solidFill>
                  <a:srgbClr val="FFFFFF"/>
                </a:solidFill>
                <a:latin typeface="Calibri"/>
                <a:cs typeface="Calibri"/>
              </a:rPr>
              <a:t>snapshots</a:t>
            </a:r>
            <a:r>
              <a:rPr sz="1800" spc="10" dirty="0">
                <a:solidFill>
                  <a:srgbClr val="FFFFFF"/>
                </a:solidFill>
                <a:latin typeface="Calibri"/>
                <a:cs typeface="Calibri"/>
              </a:rPr>
              <a:t> </a:t>
            </a:r>
            <a:r>
              <a:rPr sz="1800" spc="-10" dirty="0">
                <a:solidFill>
                  <a:srgbClr val="FFFFFF"/>
                </a:solidFill>
                <a:latin typeface="Calibri"/>
                <a:cs typeface="Calibri"/>
              </a:rPr>
              <a:t>are</a:t>
            </a:r>
            <a:r>
              <a:rPr sz="1800" spc="20" dirty="0">
                <a:solidFill>
                  <a:srgbClr val="FFFFFF"/>
                </a:solidFill>
                <a:latin typeface="Calibri"/>
                <a:cs typeface="Calibri"/>
              </a:rPr>
              <a:t> </a:t>
            </a:r>
            <a:r>
              <a:rPr sz="1800" spc="-15" dirty="0">
                <a:solidFill>
                  <a:srgbClr val="FFFFFF"/>
                </a:solidFill>
                <a:latin typeface="Calibri"/>
                <a:cs typeface="Calibri"/>
              </a:rPr>
              <a:t>saved</a:t>
            </a:r>
            <a:r>
              <a:rPr sz="1800" spc="25" dirty="0">
                <a:solidFill>
                  <a:srgbClr val="FFFFFF"/>
                </a:solidFill>
                <a:latin typeface="Calibri"/>
                <a:cs typeface="Calibri"/>
              </a:rPr>
              <a:t> </a:t>
            </a:r>
            <a:r>
              <a:rPr sz="1800" spc="-20" dirty="0">
                <a:solidFill>
                  <a:srgbClr val="FFFFFF"/>
                </a:solidFill>
                <a:latin typeface="Calibri"/>
                <a:cs typeface="Calibri"/>
              </a:rPr>
              <a:t>incrementally,</a:t>
            </a:r>
            <a:r>
              <a:rPr sz="1800" spc="15" dirty="0">
                <a:solidFill>
                  <a:srgbClr val="FFFFFF"/>
                </a:solidFill>
                <a:latin typeface="Calibri"/>
                <a:cs typeface="Calibri"/>
              </a:rPr>
              <a:t> </a:t>
            </a:r>
            <a:r>
              <a:rPr sz="1800" spc="-5" dirty="0">
                <a:solidFill>
                  <a:srgbClr val="FFFFFF"/>
                </a:solidFill>
                <a:latin typeface="Calibri"/>
                <a:cs typeface="Calibri"/>
              </a:rPr>
              <a:t>the</a:t>
            </a:r>
            <a:r>
              <a:rPr sz="1800" spc="25" dirty="0">
                <a:solidFill>
                  <a:srgbClr val="FFFFFF"/>
                </a:solidFill>
                <a:latin typeface="Calibri"/>
                <a:cs typeface="Calibri"/>
              </a:rPr>
              <a:t> </a:t>
            </a:r>
            <a:r>
              <a:rPr sz="1800" spc="-5" dirty="0">
                <a:solidFill>
                  <a:srgbClr val="FFFFFF"/>
                </a:solidFill>
                <a:latin typeface="Calibri"/>
                <a:cs typeface="Calibri"/>
              </a:rPr>
              <a:t>snapshot</a:t>
            </a:r>
            <a:r>
              <a:rPr sz="1800" spc="10" dirty="0">
                <a:solidFill>
                  <a:srgbClr val="FFFFFF"/>
                </a:solidFill>
                <a:latin typeface="Calibri"/>
                <a:cs typeface="Calibri"/>
              </a:rPr>
              <a:t> </a:t>
            </a:r>
            <a:r>
              <a:rPr sz="1800" spc="-5" dirty="0">
                <a:solidFill>
                  <a:srgbClr val="FFFFFF"/>
                </a:solidFill>
                <a:latin typeface="Calibri"/>
                <a:cs typeface="Calibri"/>
              </a:rPr>
              <a:t>deletion</a:t>
            </a:r>
            <a:r>
              <a:rPr sz="1800" spc="25" dirty="0">
                <a:solidFill>
                  <a:srgbClr val="FFFFFF"/>
                </a:solidFill>
                <a:latin typeface="Calibri"/>
                <a:cs typeface="Calibri"/>
              </a:rPr>
              <a:t> </a:t>
            </a:r>
            <a:r>
              <a:rPr sz="1800" spc="-10" dirty="0">
                <a:solidFill>
                  <a:srgbClr val="FFFFFF"/>
                </a:solidFill>
                <a:latin typeface="Calibri"/>
                <a:cs typeface="Calibri"/>
              </a:rPr>
              <a:t>process</a:t>
            </a:r>
            <a:r>
              <a:rPr sz="1800" spc="10" dirty="0">
                <a:solidFill>
                  <a:srgbClr val="FFFFFF"/>
                </a:solidFill>
                <a:latin typeface="Calibri"/>
                <a:cs typeface="Calibri"/>
              </a:rPr>
              <a:t> </a:t>
            </a:r>
            <a:r>
              <a:rPr sz="1800" spc="-5" dirty="0">
                <a:solidFill>
                  <a:srgbClr val="FFFFFF"/>
                </a:solidFill>
                <a:latin typeface="Calibri"/>
                <a:cs typeface="Calibri"/>
              </a:rPr>
              <a:t>is</a:t>
            </a:r>
            <a:r>
              <a:rPr sz="1800" spc="15" dirty="0">
                <a:solidFill>
                  <a:srgbClr val="FFFFFF"/>
                </a:solidFill>
                <a:latin typeface="Calibri"/>
                <a:cs typeface="Calibri"/>
              </a:rPr>
              <a:t> </a:t>
            </a:r>
            <a:r>
              <a:rPr sz="1800" spc="-5" dirty="0">
                <a:solidFill>
                  <a:srgbClr val="FFFFFF"/>
                </a:solidFill>
                <a:latin typeface="Calibri"/>
                <a:cs typeface="Calibri"/>
              </a:rPr>
              <a:t>designed</a:t>
            </a:r>
            <a:r>
              <a:rPr sz="1800" spc="20" dirty="0">
                <a:solidFill>
                  <a:srgbClr val="FFFFFF"/>
                </a:solidFill>
                <a:latin typeface="Calibri"/>
                <a:cs typeface="Calibri"/>
              </a:rPr>
              <a:t> </a:t>
            </a:r>
            <a:r>
              <a:rPr sz="1800" spc="-5" dirty="0">
                <a:solidFill>
                  <a:srgbClr val="FFFFFF"/>
                </a:solidFill>
                <a:latin typeface="Calibri"/>
                <a:cs typeface="Calibri"/>
              </a:rPr>
              <a:t>so </a:t>
            </a:r>
            <a:r>
              <a:rPr sz="1800" spc="-390" dirty="0">
                <a:solidFill>
                  <a:srgbClr val="FFFFFF"/>
                </a:solidFill>
                <a:latin typeface="Calibri"/>
                <a:cs typeface="Calibri"/>
              </a:rPr>
              <a:t> </a:t>
            </a:r>
            <a:r>
              <a:rPr sz="1800" spc="-5" dirty="0">
                <a:solidFill>
                  <a:srgbClr val="FFFFFF"/>
                </a:solidFill>
                <a:latin typeface="Calibri"/>
                <a:cs typeface="Calibri"/>
              </a:rPr>
              <a:t>that</a:t>
            </a:r>
            <a:r>
              <a:rPr sz="1800" dirty="0">
                <a:solidFill>
                  <a:srgbClr val="FFFFFF"/>
                </a:solidFill>
                <a:latin typeface="Calibri"/>
                <a:cs typeface="Calibri"/>
              </a:rPr>
              <a:t> </a:t>
            </a:r>
            <a:r>
              <a:rPr sz="1800" spc="-10" dirty="0">
                <a:solidFill>
                  <a:srgbClr val="FFFFFF"/>
                </a:solidFill>
                <a:latin typeface="Calibri"/>
                <a:cs typeface="Calibri"/>
              </a:rPr>
              <a:t>you</a:t>
            </a:r>
            <a:r>
              <a:rPr sz="1800" spc="10" dirty="0">
                <a:solidFill>
                  <a:srgbClr val="FFFFFF"/>
                </a:solidFill>
                <a:latin typeface="Calibri"/>
                <a:cs typeface="Calibri"/>
              </a:rPr>
              <a:t> </a:t>
            </a:r>
            <a:r>
              <a:rPr sz="1800" dirty="0">
                <a:solidFill>
                  <a:srgbClr val="FFFFFF"/>
                </a:solidFill>
                <a:latin typeface="Calibri"/>
                <a:cs typeface="Calibri"/>
              </a:rPr>
              <a:t>need</a:t>
            </a:r>
            <a:r>
              <a:rPr sz="1800" spc="10"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15" dirty="0">
                <a:solidFill>
                  <a:srgbClr val="FFFFFF"/>
                </a:solidFill>
                <a:latin typeface="Calibri"/>
                <a:cs typeface="Calibri"/>
              </a:rPr>
              <a:t>retain</a:t>
            </a:r>
            <a:r>
              <a:rPr sz="1800" spc="15" dirty="0">
                <a:solidFill>
                  <a:srgbClr val="FFFFFF"/>
                </a:solidFill>
                <a:latin typeface="Calibri"/>
                <a:cs typeface="Calibri"/>
              </a:rPr>
              <a:t> </a:t>
            </a:r>
            <a:r>
              <a:rPr sz="1800" dirty="0">
                <a:solidFill>
                  <a:srgbClr val="FFFFFF"/>
                </a:solidFill>
                <a:latin typeface="Calibri"/>
                <a:cs typeface="Calibri"/>
              </a:rPr>
              <a:t>only the</a:t>
            </a:r>
            <a:r>
              <a:rPr sz="1800" spc="10" dirty="0">
                <a:solidFill>
                  <a:srgbClr val="FFFFFF"/>
                </a:solidFill>
                <a:latin typeface="Calibri"/>
                <a:cs typeface="Calibri"/>
              </a:rPr>
              <a:t> </a:t>
            </a:r>
            <a:r>
              <a:rPr sz="1800" spc="-10" dirty="0">
                <a:solidFill>
                  <a:srgbClr val="FFFFFF"/>
                </a:solidFill>
                <a:latin typeface="Calibri"/>
                <a:cs typeface="Calibri"/>
              </a:rPr>
              <a:t>most</a:t>
            </a:r>
            <a:r>
              <a:rPr sz="1800" dirty="0">
                <a:solidFill>
                  <a:srgbClr val="FFFFFF"/>
                </a:solidFill>
                <a:latin typeface="Calibri"/>
                <a:cs typeface="Calibri"/>
              </a:rPr>
              <a:t> </a:t>
            </a:r>
            <a:r>
              <a:rPr sz="1800" spc="-10" dirty="0">
                <a:solidFill>
                  <a:srgbClr val="FFFFFF"/>
                </a:solidFill>
                <a:latin typeface="Calibri"/>
                <a:cs typeface="Calibri"/>
              </a:rPr>
              <a:t>recent</a:t>
            </a:r>
            <a:r>
              <a:rPr sz="1800" spc="5" dirty="0">
                <a:solidFill>
                  <a:srgbClr val="FFFFFF"/>
                </a:solidFill>
                <a:latin typeface="Calibri"/>
                <a:cs typeface="Calibri"/>
              </a:rPr>
              <a:t> </a:t>
            </a:r>
            <a:r>
              <a:rPr sz="1800" spc="-5" dirty="0">
                <a:solidFill>
                  <a:srgbClr val="FFFFFF"/>
                </a:solidFill>
                <a:latin typeface="Calibri"/>
                <a:cs typeface="Calibri"/>
              </a:rPr>
              <a:t>snapshot</a:t>
            </a:r>
            <a:r>
              <a:rPr sz="180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spc="-5" dirty="0">
                <a:solidFill>
                  <a:srgbClr val="FFFFFF"/>
                </a:solidFill>
                <a:latin typeface="Calibri"/>
                <a:cs typeface="Calibri"/>
              </a:rPr>
              <a:t>order</a:t>
            </a:r>
            <a:r>
              <a:rPr sz="1800"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20" dirty="0">
                <a:solidFill>
                  <a:srgbClr val="FFFFFF"/>
                </a:solidFill>
                <a:latin typeface="Calibri"/>
                <a:cs typeface="Calibri"/>
              </a:rPr>
              <a:t>restore</a:t>
            </a:r>
            <a:r>
              <a:rPr sz="1800" spc="10"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volume</a:t>
            </a:r>
            <a:endParaRPr sz="1800">
              <a:latin typeface="Calibri"/>
              <a:cs typeface="Calibri"/>
            </a:endParaRPr>
          </a:p>
          <a:p>
            <a:pPr marL="298450" indent="-285750">
              <a:lnSpc>
                <a:spcPct val="100000"/>
              </a:lnSpc>
              <a:spcBef>
                <a:spcPts val="740"/>
              </a:spcBef>
              <a:buFont typeface="Wingdings"/>
              <a:buChar char=""/>
              <a:tabLst>
                <a:tab pos="298450" algn="l"/>
              </a:tabLst>
            </a:pPr>
            <a:r>
              <a:rPr sz="1800" spc="-5" dirty="0">
                <a:solidFill>
                  <a:srgbClr val="FFFFFF"/>
                </a:solidFill>
                <a:latin typeface="Calibri"/>
                <a:cs typeface="Calibri"/>
              </a:rPr>
              <a:t>Snapshots can</a:t>
            </a:r>
            <a:r>
              <a:rPr sz="1800" spc="5" dirty="0">
                <a:solidFill>
                  <a:srgbClr val="FFFFFF"/>
                </a:solidFill>
                <a:latin typeface="Calibri"/>
                <a:cs typeface="Calibri"/>
              </a:rPr>
              <a:t> </a:t>
            </a:r>
            <a:r>
              <a:rPr sz="1800" dirty="0">
                <a:solidFill>
                  <a:srgbClr val="FFFFFF"/>
                </a:solidFill>
                <a:latin typeface="Calibri"/>
                <a:cs typeface="Calibri"/>
              </a:rPr>
              <a:t>only be</a:t>
            </a:r>
            <a:r>
              <a:rPr sz="1800" spc="5" dirty="0">
                <a:solidFill>
                  <a:srgbClr val="FFFFFF"/>
                </a:solidFill>
                <a:latin typeface="Calibri"/>
                <a:cs typeface="Calibri"/>
              </a:rPr>
              <a:t> </a:t>
            </a:r>
            <a:r>
              <a:rPr sz="1800" spc="-5" dirty="0">
                <a:solidFill>
                  <a:srgbClr val="FFFFFF"/>
                </a:solidFill>
                <a:latin typeface="Calibri"/>
                <a:cs typeface="Calibri"/>
              </a:rPr>
              <a:t>accessed</a:t>
            </a:r>
            <a:r>
              <a:rPr sz="1800" spc="10" dirty="0">
                <a:solidFill>
                  <a:srgbClr val="FFFFFF"/>
                </a:solidFill>
                <a:latin typeface="Calibri"/>
                <a:cs typeface="Calibri"/>
              </a:rPr>
              <a:t> </a:t>
            </a:r>
            <a:r>
              <a:rPr sz="1800" spc="-5" dirty="0">
                <a:solidFill>
                  <a:srgbClr val="FFFFFF"/>
                </a:solidFill>
                <a:latin typeface="Calibri"/>
                <a:cs typeface="Calibri"/>
              </a:rPr>
              <a:t>through</a:t>
            </a:r>
            <a:r>
              <a:rPr sz="1800" spc="5"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EC2</a:t>
            </a:r>
            <a:r>
              <a:rPr sz="1800" dirty="0">
                <a:solidFill>
                  <a:srgbClr val="FFFFFF"/>
                </a:solidFill>
                <a:latin typeface="Calibri"/>
                <a:cs typeface="Calibri"/>
              </a:rPr>
              <a:t> </a:t>
            </a:r>
            <a:r>
              <a:rPr sz="1800" spc="-5" dirty="0">
                <a:solidFill>
                  <a:srgbClr val="FFFFFF"/>
                </a:solidFill>
                <a:latin typeface="Calibri"/>
                <a:cs typeface="Calibri"/>
              </a:rPr>
              <a:t>APIs</a:t>
            </a:r>
            <a:endParaRPr sz="180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EBS</a:t>
            </a:r>
            <a:r>
              <a:rPr sz="1800" dirty="0">
                <a:solidFill>
                  <a:srgbClr val="FFFFFF"/>
                </a:solidFill>
                <a:latin typeface="Calibri"/>
                <a:cs typeface="Calibri"/>
              </a:rPr>
              <a:t> </a:t>
            </a:r>
            <a:r>
              <a:rPr sz="1800" spc="-5" dirty="0">
                <a:solidFill>
                  <a:srgbClr val="FFFFFF"/>
                </a:solidFill>
                <a:latin typeface="Calibri"/>
                <a:cs typeface="Calibri"/>
              </a:rPr>
              <a:t>volumes</a:t>
            </a:r>
            <a:r>
              <a:rPr sz="1800" spc="5" dirty="0">
                <a:solidFill>
                  <a:srgbClr val="FFFFFF"/>
                </a:solidFill>
                <a:latin typeface="Calibri"/>
                <a:cs typeface="Calibri"/>
              </a:rPr>
              <a:t> </a:t>
            </a:r>
            <a:r>
              <a:rPr sz="1800" spc="-10" dirty="0">
                <a:solidFill>
                  <a:srgbClr val="FFFFFF"/>
                </a:solidFill>
                <a:latin typeface="Calibri"/>
                <a:cs typeface="Calibri"/>
              </a:rPr>
              <a:t>are</a:t>
            </a:r>
            <a:r>
              <a:rPr sz="1800" spc="15" dirty="0">
                <a:solidFill>
                  <a:srgbClr val="FFFFFF"/>
                </a:solidFill>
                <a:latin typeface="Calibri"/>
                <a:cs typeface="Calibri"/>
              </a:rPr>
              <a:t> </a:t>
            </a:r>
            <a:r>
              <a:rPr sz="1800" spc="-5" dirty="0">
                <a:solidFill>
                  <a:srgbClr val="FFFFFF"/>
                </a:solidFill>
                <a:latin typeface="Calibri"/>
                <a:cs typeface="Calibri"/>
              </a:rPr>
              <a:t>AZ specific</a:t>
            </a:r>
            <a:r>
              <a:rPr sz="1800" spc="10" dirty="0">
                <a:solidFill>
                  <a:srgbClr val="FFFFFF"/>
                </a:solidFill>
                <a:latin typeface="Calibri"/>
                <a:cs typeface="Calibri"/>
              </a:rPr>
              <a:t> </a:t>
            </a:r>
            <a:r>
              <a:rPr sz="1800" dirty="0">
                <a:solidFill>
                  <a:srgbClr val="FFFFFF"/>
                </a:solidFill>
                <a:latin typeface="Calibri"/>
                <a:cs typeface="Calibri"/>
              </a:rPr>
              <a:t>but</a:t>
            </a:r>
            <a:r>
              <a:rPr sz="1800" spc="5" dirty="0">
                <a:solidFill>
                  <a:srgbClr val="FFFFFF"/>
                </a:solidFill>
                <a:latin typeface="Calibri"/>
                <a:cs typeface="Calibri"/>
              </a:rPr>
              <a:t> </a:t>
            </a:r>
            <a:r>
              <a:rPr sz="1800" spc="-5" dirty="0">
                <a:solidFill>
                  <a:srgbClr val="FFFFFF"/>
                </a:solidFill>
                <a:latin typeface="Calibri"/>
                <a:cs typeface="Calibri"/>
              </a:rPr>
              <a:t>snapshots</a:t>
            </a:r>
            <a:r>
              <a:rPr sz="1800" dirty="0">
                <a:solidFill>
                  <a:srgbClr val="FFFFFF"/>
                </a:solidFill>
                <a:latin typeface="Calibri"/>
                <a:cs typeface="Calibri"/>
              </a:rPr>
              <a:t> </a:t>
            </a:r>
            <a:r>
              <a:rPr sz="1800" spc="-10" dirty="0">
                <a:solidFill>
                  <a:srgbClr val="FFFFFF"/>
                </a:solidFill>
                <a:latin typeface="Calibri"/>
                <a:cs typeface="Calibri"/>
              </a:rPr>
              <a:t>are</a:t>
            </a:r>
            <a:r>
              <a:rPr sz="1800" spc="15" dirty="0">
                <a:solidFill>
                  <a:srgbClr val="FFFFFF"/>
                </a:solidFill>
                <a:latin typeface="Calibri"/>
                <a:cs typeface="Calibri"/>
              </a:rPr>
              <a:t> </a:t>
            </a:r>
            <a:r>
              <a:rPr sz="1800" spc="-10" dirty="0">
                <a:solidFill>
                  <a:srgbClr val="FFFFFF"/>
                </a:solidFill>
                <a:latin typeface="Calibri"/>
                <a:cs typeface="Calibri"/>
              </a:rPr>
              <a:t>region</a:t>
            </a:r>
            <a:r>
              <a:rPr sz="1800" spc="15" dirty="0">
                <a:solidFill>
                  <a:srgbClr val="FFFFFF"/>
                </a:solidFill>
                <a:latin typeface="Calibri"/>
                <a:cs typeface="Calibri"/>
              </a:rPr>
              <a:t> </a:t>
            </a:r>
            <a:r>
              <a:rPr sz="1800" spc="-5" dirty="0">
                <a:solidFill>
                  <a:srgbClr val="FFFFFF"/>
                </a:solidFill>
                <a:latin typeface="Calibri"/>
                <a:cs typeface="Calibri"/>
              </a:rPr>
              <a:t>specific</a:t>
            </a:r>
            <a:endParaRPr sz="1800">
              <a:latin typeface="Calibri"/>
              <a:cs typeface="Calibri"/>
            </a:endParaRPr>
          </a:p>
        </p:txBody>
      </p:sp>
      <p:sp>
        <p:nvSpPr>
          <p:cNvPr id="5" name="object 5"/>
          <p:cNvSpPr txBox="1"/>
          <p:nvPr/>
        </p:nvSpPr>
        <p:spPr>
          <a:xfrm>
            <a:off x="10174285" y="1384300"/>
            <a:ext cx="1734185" cy="441959"/>
          </a:xfrm>
          <a:prstGeom prst="rect">
            <a:avLst/>
          </a:prstGeom>
        </p:spPr>
        <p:txBody>
          <a:bodyPr vert="horz" wrap="square" lIns="0" tIns="27939" rIns="0" bIns="0" rtlCol="0">
            <a:spAutoFit/>
          </a:bodyPr>
          <a:lstStyle/>
          <a:p>
            <a:pPr marL="392430" marR="5080" indent="-380365">
              <a:lnSpc>
                <a:spcPts val="1600"/>
              </a:lnSpc>
              <a:spcBef>
                <a:spcPts val="219"/>
              </a:spcBef>
            </a:pPr>
            <a:r>
              <a:rPr sz="1400" spc="-5" dirty="0">
                <a:solidFill>
                  <a:srgbClr val="FFFFFF"/>
                </a:solidFill>
                <a:latin typeface="Arial"/>
                <a:cs typeface="Arial"/>
              </a:rPr>
              <a:t>Amazon</a:t>
            </a:r>
            <a:r>
              <a:rPr sz="1400" spc="-25" dirty="0">
                <a:solidFill>
                  <a:srgbClr val="FFFFFF"/>
                </a:solidFill>
                <a:latin typeface="Arial"/>
                <a:cs typeface="Arial"/>
              </a:rPr>
              <a:t> </a:t>
            </a:r>
            <a:r>
              <a:rPr sz="1400" spc="-5" dirty="0">
                <a:solidFill>
                  <a:srgbClr val="FFFFFF"/>
                </a:solidFill>
                <a:latin typeface="Arial"/>
                <a:cs typeface="Arial"/>
              </a:rPr>
              <a:t>Elastic</a:t>
            </a:r>
            <a:r>
              <a:rPr sz="1400" spc="-25" dirty="0">
                <a:solidFill>
                  <a:srgbClr val="FFFFFF"/>
                </a:solidFill>
                <a:latin typeface="Arial"/>
                <a:cs typeface="Arial"/>
              </a:rPr>
              <a:t> </a:t>
            </a:r>
            <a:r>
              <a:rPr sz="1400" spc="-5" dirty="0">
                <a:solidFill>
                  <a:srgbClr val="FFFFFF"/>
                </a:solidFill>
                <a:latin typeface="Arial"/>
                <a:cs typeface="Arial"/>
              </a:rPr>
              <a:t>Block </a:t>
            </a:r>
            <a:r>
              <a:rPr sz="1400" spc="-375" dirty="0">
                <a:solidFill>
                  <a:srgbClr val="FFFFFF"/>
                </a:solidFill>
                <a:latin typeface="Arial"/>
                <a:cs typeface="Arial"/>
              </a:rPr>
              <a:t> </a:t>
            </a:r>
            <a:r>
              <a:rPr sz="1400" spc="-5" dirty="0">
                <a:solidFill>
                  <a:srgbClr val="FFFFFF"/>
                </a:solidFill>
                <a:latin typeface="Arial"/>
                <a:cs typeface="Arial"/>
              </a:rPr>
              <a:t>Store</a:t>
            </a:r>
            <a:r>
              <a:rPr sz="1400" spc="-20" dirty="0">
                <a:solidFill>
                  <a:srgbClr val="FFFFFF"/>
                </a:solidFill>
                <a:latin typeface="Arial"/>
                <a:cs typeface="Arial"/>
              </a:rPr>
              <a:t> </a:t>
            </a:r>
            <a:r>
              <a:rPr sz="1400" spc="-5" dirty="0">
                <a:solidFill>
                  <a:srgbClr val="FFFFFF"/>
                </a:solidFill>
                <a:latin typeface="Arial"/>
                <a:cs typeface="Arial"/>
              </a:rPr>
              <a:t>(EBS)</a:t>
            </a:r>
            <a:endParaRPr sz="1400">
              <a:latin typeface="Arial"/>
              <a:cs typeface="Arial"/>
            </a:endParaRPr>
          </a:p>
        </p:txBody>
      </p:sp>
      <p:pic>
        <p:nvPicPr>
          <p:cNvPr id="6" name="object 6"/>
          <p:cNvPicPr/>
          <p:nvPr/>
        </p:nvPicPr>
        <p:blipFill>
          <a:blip r:embed="rId2" cstate="print"/>
          <a:stretch>
            <a:fillRect/>
          </a:stretch>
        </p:blipFill>
        <p:spPr>
          <a:xfrm>
            <a:off x="10685464" y="633964"/>
            <a:ext cx="711200" cy="711200"/>
          </a:xfrm>
          <a:prstGeom prst="rect">
            <a:avLst/>
          </a:prstGeom>
        </p:spPr>
      </p:pic>
      <p:sp>
        <p:nvSpPr>
          <p:cNvPr id="7" name="object 7"/>
          <p:cNvSpPr txBox="1"/>
          <p:nvPr/>
        </p:nvSpPr>
        <p:spPr>
          <a:xfrm>
            <a:off x="10721158" y="2654300"/>
            <a:ext cx="77533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r>
              <a:rPr sz="1400" spc="-5" dirty="0">
                <a:solidFill>
                  <a:srgbClr val="FFFFFF"/>
                </a:solidFill>
                <a:latin typeface="Arial"/>
                <a:cs typeface="Arial"/>
              </a:rPr>
              <a:t>nap</a:t>
            </a:r>
            <a:r>
              <a:rPr sz="1400" dirty="0">
                <a:solidFill>
                  <a:srgbClr val="FFFFFF"/>
                </a:solidFill>
                <a:latin typeface="Arial"/>
                <a:cs typeface="Arial"/>
              </a:rPr>
              <a:t>s</a:t>
            </a:r>
            <a:r>
              <a:rPr sz="1400" spc="-5" dirty="0">
                <a:solidFill>
                  <a:srgbClr val="FFFFFF"/>
                </a:solidFill>
                <a:latin typeface="Arial"/>
                <a:cs typeface="Arial"/>
              </a:rPr>
              <a:t>ho</a:t>
            </a:r>
            <a:r>
              <a:rPr sz="1400" dirty="0">
                <a:solidFill>
                  <a:srgbClr val="FFFFFF"/>
                </a:solidFill>
                <a:latin typeface="Arial"/>
                <a:cs typeface="Arial"/>
              </a:rPr>
              <a:t>t</a:t>
            </a:r>
            <a:endParaRPr sz="1400">
              <a:latin typeface="Arial"/>
              <a:cs typeface="Arial"/>
            </a:endParaRPr>
          </a:p>
        </p:txBody>
      </p:sp>
      <p:pic>
        <p:nvPicPr>
          <p:cNvPr id="8" name="object 8"/>
          <p:cNvPicPr/>
          <p:nvPr/>
        </p:nvPicPr>
        <p:blipFill>
          <a:blip r:embed="rId3" cstate="print"/>
          <a:stretch>
            <a:fillRect/>
          </a:stretch>
        </p:blipFill>
        <p:spPr>
          <a:xfrm>
            <a:off x="10832283" y="2108752"/>
            <a:ext cx="469900" cy="469900"/>
          </a:xfrm>
          <a:prstGeom prst="rect">
            <a:avLst/>
          </a:prstGeom>
        </p:spPr>
      </p:pic>
    </p:spTree>
    <p:extLst>
      <p:ext uri="{BB962C8B-B14F-4D97-AF65-F5344CB8AC3E}">
        <p14:creationId xmlns:p14="http://schemas.microsoft.com/office/powerpoint/2010/main" val="10808429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accent1"/>
          </a:solidFill>
          <a:ln>
            <a:solidFill>
              <a:schemeClr val="bg1"/>
            </a:solidFill>
          </a:ln>
        </p:spPr>
        <p:txBody>
          <a:bodyPr wrap="square" lIns="0" tIns="0" rIns="0" bIns="0" rtlCol="0"/>
          <a:lstStyle/>
          <a:p>
            <a:endParaRPr/>
          </a:p>
        </p:txBody>
      </p:sp>
      <p:grpSp>
        <p:nvGrpSpPr>
          <p:cNvPr id="3" name="object 3"/>
          <p:cNvGrpSpPr/>
          <p:nvPr/>
        </p:nvGrpSpPr>
        <p:grpSpPr>
          <a:xfrm>
            <a:off x="2931553" y="2951497"/>
            <a:ext cx="2461260" cy="2720975"/>
            <a:chOff x="2931553" y="2951497"/>
            <a:chExt cx="2461260" cy="2720975"/>
          </a:xfrm>
        </p:grpSpPr>
        <p:sp>
          <p:nvSpPr>
            <p:cNvPr id="4" name="object 4"/>
            <p:cNvSpPr/>
            <p:nvPr/>
          </p:nvSpPr>
          <p:spPr>
            <a:xfrm>
              <a:off x="2952191" y="2972135"/>
              <a:ext cx="2419985" cy="2679700"/>
            </a:xfrm>
            <a:custGeom>
              <a:avLst/>
              <a:gdLst/>
              <a:ahLst/>
              <a:cxnLst/>
              <a:rect l="l" t="t" r="r" b="b"/>
              <a:pathLst>
                <a:path w="2419985" h="2679700">
                  <a:moveTo>
                    <a:pt x="2419550" y="0"/>
                  </a:moveTo>
                  <a:lnTo>
                    <a:pt x="0" y="0"/>
                  </a:lnTo>
                  <a:lnTo>
                    <a:pt x="0" y="2679658"/>
                  </a:lnTo>
                  <a:lnTo>
                    <a:pt x="2419550" y="2679658"/>
                  </a:lnTo>
                  <a:lnTo>
                    <a:pt x="2419550" y="0"/>
                  </a:lnTo>
                  <a:close/>
                </a:path>
              </a:pathLst>
            </a:custGeom>
            <a:solidFill>
              <a:srgbClr val="767171"/>
            </a:solidFill>
            <a:ln>
              <a:solidFill>
                <a:schemeClr val="bg1"/>
              </a:solidFill>
            </a:ln>
          </p:spPr>
          <p:txBody>
            <a:bodyPr wrap="square" lIns="0" tIns="0" rIns="0" bIns="0" rtlCol="0"/>
            <a:lstStyle/>
            <a:p>
              <a:endParaRPr/>
            </a:p>
          </p:txBody>
        </p:sp>
        <p:sp>
          <p:nvSpPr>
            <p:cNvPr id="5" name="object 5"/>
            <p:cNvSpPr/>
            <p:nvPr/>
          </p:nvSpPr>
          <p:spPr>
            <a:xfrm>
              <a:off x="2952191" y="2972135"/>
              <a:ext cx="2419985" cy="2679700"/>
            </a:xfrm>
            <a:custGeom>
              <a:avLst/>
              <a:gdLst/>
              <a:ahLst/>
              <a:cxnLst/>
              <a:rect l="l" t="t" r="r" b="b"/>
              <a:pathLst>
                <a:path w="2419985" h="2679700">
                  <a:moveTo>
                    <a:pt x="0" y="0"/>
                  </a:moveTo>
                  <a:lnTo>
                    <a:pt x="2419551" y="0"/>
                  </a:lnTo>
                  <a:lnTo>
                    <a:pt x="2419551" y="2679659"/>
                  </a:lnTo>
                  <a:lnTo>
                    <a:pt x="0" y="2679659"/>
                  </a:lnTo>
                  <a:lnTo>
                    <a:pt x="0" y="0"/>
                  </a:lnTo>
                  <a:close/>
                </a:path>
              </a:pathLst>
            </a:custGeom>
            <a:ln w="41275">
              <a:solidFill>
                <a:schemeClr val="bg1"/>
              </a:solidFill>
            </a:ln>
          </p:spPr>
          <p:txBody>
            <a:bodyPr wrap="square" lIns="0" tIns="0" rIns="0" bIns="0" rtlCol="0"/>
            <a:lstStyle/>
            <a:p>
              <a:endParaRPr/>
            </a:p>
          </p:txBody>
        </p:sp>
      </p:grpSp>
      <p:sp>
        <p:nvSpPr>
          <p:cNvPr id="7" name="object 7"/>
          <p:cNvSpPr txBox="1">
            <a:spLocks noGrp="1"/>
          </p:cNvSpPr>
          <p:nvPr>
            <p:ph type="title"/>
          </p:nvPr>
        </p:nvSpPr>
        <p:spPr>
          <a:xfrm>
            <a:off x="244993" y="304800"/>
            <a:ext cx="7468234"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5" dirty="0">
                <a:solidFill>
                  <a:srgbClr val="FFFFFF"/>
                </a:solidFill>
                <a:latin typeface="Calibri"/>
                <a:cs typeface="Calibri"/>
              </a:rPr>
              <a:t> </a:t>
            </a:r>
            <a:r>
              <a:rPr sz="2400" b="0" spc="-10" dirty="0">
                <a:solidFill>
                  <a:srgbClr val="FFFFFF"/>
                </a:solidFill>
                <a:latin typeface="Calibri"/>
                <a:cs typeface="Calibri"/>
              </a:rPr>
              <a:t>Elastic</a:t>
            </a:r>
            <a:r>
              <a:rPr sz="2400" b="0" spc="-15" dirty="0">
                <a:solidFill>
                  <a:srgbClr val="FFFFFF"/>
                </a:solidFill>
                <a:latin typeface="Calibri"/>
                <a:cs typeface="Calibri"/>
              </a:rPr>
              <a:t> </a:t>
            </a:r>
            <a:r>
              <a:rPr sz="2400" b="0" spc="-5" dirty="0">
                <a:solidFill>
                  <a:srgbClr val="FFFFFF"/>
                </a:solidFill>
                <a:latin typeface="Calibri"/>
                <a:cs typeface="Calibri"/>
              </a:rPr>
              <a:t>Block</a:t>
            </a:r>
            <a:r>
              <a:rPr sz="2400" b="0" spc="-10" dirty="0">
                <a:solidFill>
                  <a:srgbClr val="FFFFFF"/>
                </a:solidFill>
                <a:latin typeface="Calibri"/>
                <a:cs typeface="Calibri"/>
              </a:rPr>
              <a:t> </a:t>
            </a:r>
            <a:r>
              <a:rPr sz="2400" b="0" spc="-15" dirty="0">
                <a:solidFill>
                  <a:srgbClr val="FFFFFF"/>
                </a:solidFill>
                <a:latin typeface="Calibri"/>
                <a:cs typeface="Calibri"/>
              </a:rPr>
              <a:t>Store</a:t>
            </a:r>
            <a:r>
              <a:rPr sz="2400" b="0" spc="-5" dirty="0">
                <a:solidFill>
                  <a:srgbClr val="FFFFFF"/>
                </a:solidFill>
                <a:latin typeface="Calibri"/>
                <a:cs typeface="Calibri"/>
              </a:rPr>
              <a:t> (EBS)</a:t>
            </a:r>
            <a:r>
              <a:rPr sz="2400" b="0" spc="-10" dirty="0">
                <a:solidFill>
                  <a:srgbClr val="FFFFFF"/>
                </a:solidFill>
                <a:latin typeface="Calibri"/>
                <a:cs typeface="Calibri"/>
              </a:rPr>
              <a:t> </a:t>
            </a:r>
            <a:r>
              <a:rPr sz="2400" b="0" spc="-5" dirty="0">
                <a:solidFill>
                  <a:srgbClr val="FFFFFF"/>
                </a:solidFill>
                <a:latin typeface="Calibri"/>
                <a:cs typeface="Calibri"/>
              </a:rPr>
              <a:t>vs</a:t>
            </a:r>
            <a:r>
              <a:rPr sz="2400" b="0" spc="-15" dirty="0">
                <a:solidFill>
                  <a:srgbClr val="FFFFFF"/>
                </a:solidFill>
                <a:latin typeface="Calibri"/>
                <a:cs typeface="Calibri"/>
              </a:rPr>
              <a:t> </a:t>
            </a:r>
            <a:r>
              <a:rPr sz="2400" b="0" spc="-10" dirty="0">
                <a:solidFill>
                  <a:srgbClr val="FFFFFF"/>
                </a:solidFill>
                <a:latin typeface="Calibri"/>
                <a:cs typeface="Calibri"/>
              </a:rPr>
              <a:t>Instance</a:t>
            </a:r>
            <a:r>
              <a:rPr sz="2400" b="0" dirty="0">
                <a:solidFill>
                  <a:srgbClr val="FFFFFF"/>
                </a:solidFill>
                <a:latin typeface="Calibri"/>
                <a:cs typeface="Calibri"/>
              </a:rPr>
              <a:t> </a:t>
            </a:r>
            <a:r>
              <a:rPr sz="2400" b="0" spc="-15" dirty="0">
                <a:solidFill>
                  <a:srgbClr val="FFFFFF"/>
                </a:solidFill>
                <a:latin typeface="Calibri"/>
                <a:cs typeface="Calibri"/>
              </a:rPr>
              <a:t>Store</a:t>
            </a:r>
            <a:endParaRPr sz="2400">
              <a:latin typeface="Calibri"/>
              <a:cs typeface="Calibri"/>
            </a:endParaRPr>
          </a:p>
        </p:txBody>
      </p:sp>
      <p:sp>
        <p:nvSpPr>
          <p:cNvPr id="8" name="object 8"/>
          <p:cNvSpPr txBox="1"/>
          <p:nvPr/>
        </p:nvSpPr>
        <p:spPr>
          <a:xfrm>
            <a:off x="5313455" y="1460500"/>
            <a:ext cx="1734185" cy="441959"/>
          </a:xfrm>
          <a:prstGeom prst="rect">
            <a:avLst/>
          </a:prstGeom>
          <a:ln>
            <a:solidFill>
              <a:schemeClr val="bg1"/>
            </a:solidFill>
          </a:ln>
        </p:spPr>
        <p:txBody>
          <a:bodyPr vert="horz" wrap="square" lIns="0" tIns="27939" rIns="0" bIns="0" rtlCol="0">
            <a:spAutoFit/>
          </a:bodyPr>
          <a:lstStyle/>
          <a:p>
            <a:pPr marL="392430" marR="5080" indent="-380365">
              <a:lnSpc>
                <a:spcPts val="1600"/>
              </a:lnSpc>
              <a:spcBef>
                <a:spcPts val="219"/>
              </a:spcBef>
            </a:pPr>
            <a:r>
              <a:rPr sz="1400" spc="-5" dirty="0">
                <a:solidFill>
                  <a:srgbClr val="FFFFFF"/>
                </a:solidFill>
                <a:latin typeface="Arial"/>
                <a:cs typeface="Arial"/>
              </a:rPr>
              <a:t>Amazon</a:t>
            </a:r>
            <a:r>
              <a:rPr sz="1400" spc="-25" dirty="0">
                <a:solidFill>
                  <a:srgbClr val="FFFFFF"/>
                </a:solidFill>
                <a:latin typeface="Arial"/>
                <a:cs typeface="Arial"/>
              </a:rPr>
              <a:t> </a:t>
            </a:r>
            <a:r>
              <a:rPr sz="1400" spc="-5" dirty="0">
                <a:solidFill>
                  <a:srgbClr val="FFFFFF"/>
                </a:solidFill>
                <a:latin typeface="Arial"/>
                <a:cs typeface="Arial"/>
              </a:rPr>
              <a:t>Elastic</a:t>
            </a:r>
            <a:r>
              <a:rPr sz="1400" spc="-25" dirty="0">
                <a:solidFill>
                  <a:srgbClr val="FFFFFF"/>
                </a:solidFill>
                <a:latin typeface="Arial"/>
                <a:cs typeface="Arial"/>
              </a:rPr>
              <a:t> </a:t>
            </a:r>
            <a:r>
              <a:rPr sz="1400" spc="-5" dirty="0">
                <a:solidFill>
                  <a:srgbClr val="FFFFFF"/>
                </a:solidFill>
                <a:latin typeface="Arial"/>
                <a:cs typeface="Arial"/>
              </a:rPr>
              <a:t>Block </a:t>
            </a:r>
            <a:r>
              <a:rPr sz="1400" spc="-375" dirty="0">
                <a:solidFill>
                  <a:srgbClr val="FFFFFF"/>
                </a:solidFill>
                <a:latin typeface="Arial"/>
                <a:cs typeface="Arial"/>
              </a:rPr>
              <a:t> </a:t>
            </a:r>
            <a:r>
              <a:rPr sz="1400" spc="-5" dirty="0">
                <a:solidFill>
                  <a:srgbClr val="FFFFFF"/>
                </a:solidFill>
                <a:latin typeface="Arial"/>
                <a:cs typeface="Arial"/>
              </a:rPr>
              <a:t>Store</a:t>
            </a:r>
            <a:r>
              <a:rPr sz="1400" spc="-20" dirty="0">
                <a:solidFill>
                  <a:srgbClr val="FFFFFF"/>
                </a:solidFill>
                <a:latin typeface="Arial"/>
                <a:cs typeface="Arial"/>
              </a:rPr>
              <a:t> </a:t>
            </a:r>
            <a:r>
              <a:rPr sz="1400" spc="-5" dirty="0">
                <a:solidFill>
                  <a:srgbClr val="FFFFFF"/>
                </a:solidFill>
                <a:latin typeface="Arial"/>
                <a:cs typeface="Arial"/>
              </a:rPr>
              <a:t>(EBS)</a:t>
            </a:r>
            <a:endParaRPr sz="1400">
              <a:latin typeface="Arial"/>
              <a:cs typeface="Arial"/>
            </a:endParaRPr>
          </a:p>
        </p:txBody>
      </p:sp>
      <p:pic>
        <p:nvPicPr>
          <p:cNvPr id="9" name="object 9"/>
          <p:cNvPicPr/>
          <p:nvPr/>
        </p:nvPicPr>
        <p:blipFill>
          <a:blip r:embed="rId2" cstate="print"/>
          <a:stretch>
            <a:fillRect/>
          </a:stretch>
        </p:blipFill>
        <p:spPr>
          <a:xfrm>
            <a:off x="5919665" y="872996"/>
            <a:ext cx="522283" cy="522283"/>
          </a:xfrm>
          <a:prstGeom prst="rect">
            <a:avLst/>
          </a:prstGeom>
          <a:ln>
            <a:solidFill>
              <a:schemeClr val="bg1"/>
            </a:solidFill>
          </a:ln>
        </p:spPr>
      </p:pic>
      <p:sp>
        <p:nvSpPr>
          <p:cNvPr id="10" name="object 10"/>
          <p:cNvSpPr/>
          <p:nvPr/>
        </p:nvSpPr>
        <p:spPr>
          <a:xfrm>
            <a:off x="1311705" y="2005144"/>
            <a:ext cx="9216390" cy="4044950"/>
          </a:xfrm>
          <a:custGeom>
            <a:avLst/>
            <a:gdLst/>
            <a:ahLst/>
            <a:cxnLst/>
            <a:rect l="l" t="t" r="r" b="b"/>
            <a:pathLst>
              <a:path w="9216390" h="4044950">
                <a:moveTo>
                  <a:pt x="0" y="0"/>
                </a:moveTo>
                <a:lnTo>
                  <a:pt x="9215920" y="0"/>
                </a:lnTo>
                <a:lnTo>
                  <a:pt x="9215920" y="4044764"/>
                </a:lnTo>
                <a:lnTo>
                  <a:pt x="0" y="4044764"/>
                </a:lnTo>
                <a:lnTo>
                  <a:pt x="0" y="0"/>
                </a:lnTo>
                <a:close/>
              </a:path>
            </a:pathLst>
          </a:custGeom>
          <a:ln w="12700">
            <a:solidFill>
              <a:schemeClr val="bg1"/>
            </a:solidFill>
          </a:ln>
        </p:spPr>
        <p:txBody>
          <a:bodyPr wrap="square" lIns="0" tIns="0" rIns="0" bIns="0" rtlCol="0"/>
          <a:lstStyle/>
          <a:p>
            <a:endParaRPr/>
          </a:p>
        </p:txBody>
      </p:sp>
      <p:sp>
        <p:nvSpPr>
          <p:cNvPr id="11" name="object 11"/>
          <p:cNvSpPr txBox="1"/>
          <p:nvPr/>
        </p:nvSpPr>
        <p:spPr>
          <a:xfrm>
            <a:off x="5354515" y="2082800"/>
            <a:ext cx="1130935"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rgbClr val="00A0C8"/>
                </a:solidFill>
                <a:latin typeface="Arial"/>
                <a:cs typeface="Arial"/>
              </a:rPr>
              <a:t>Availability</a:t>
            </a:r>
            <a:r>
              <a:rPr sz="1200" spc="-55" dirty="0">
                <a:solidFill>
                  <a:srgbClr val="00A0C8"/>
                </a:solidFill>
                <a:latin typeface="Arial"/>
                <a:cs typeface="Arial"/>
              </a:rPr>
              <a:t> </a:t>
            </a:r>
            <a:r>
              <a:rPr sz="1200" spc="-5" dirty="0">
                <a:solidFill>
                  <a:srgbClr val="00A0C8"/>
                </a:solidFill>
                <a:latin typeface="Arial"/>
                <a:cs typeface="Arial"/>
              </a:rPr>
              <a:t>Zone</a:t>
            </a:r>
            <a:endParaRPr sz="1200">
              <a:latin typeface="Arial"/>
              <a:cs typeface="Arial"/>
            </a:endParaRPr>
          </a:p>
        </p:txBody>
      </p:sp>
      <p:grpSp>
        <p:nvGrpSpPr>
          <p:cNvPr id="12" name="object 12"/>
          <p:cNvGrpSpPr/>
          <p:nvPr/>
        </p:nvGrpSpPr>
        <p:grpSpPr>
          <a:xfrm>
            <a:off x="5371798" y="3146593"/>
            <a:ext cx="3269615" cy="1141095"/>
            <a:chOff x="5371798" y="3146593"/>
            <a:chExt cx="3269615" cy="1141095"/>
          </a:xfrm>
        </p:grpSpPr>
        <p:pic>
          <p:nvPicPr>
            <p:cNvPr id="13" name="object 13"/>
            <p:cNvPicPr/>
            <p:nvPr/>
          </p:nvPicPr>
          <p:blipFill>
            <a:blip r:embed="rId3" cstate="print"/>
            <a:stretch>
              <a:fillRect/>
            </a:stretch>
          </p:blipFill>
          <p:spPr>
            <a:xfrm>
              <a:off x="8171116" y="3817189"/>
              <a:ext cx="469900" cy="469900"/>
            </a:xfrm>
            <a:prstGeom prst="rect">
              <a:avLst/>
            </a:prstGeom>
            <a:ln>
              <a:solidFill>
                <a:schemeClr val="bg1"/>
              </a:solidFill>
            </a:ln>
          </p:spPr>
        </p:pic>
        <p:sp>
          <p:nvSpPr>
            <p:cNvPr id="14" name="object 14"/>
            <p:cNvSpPr/>
            <p:nvPr/>
          </p:nvSpPr>
          <p:spPr>
            <a:xfrm>
              <a:off x="5371798" y="3146593"/>
              <a:ext cx="2574925" cy="103505"/>
            </a:xfrm>
            <a:custGeom>
              <a:avLst/>
              <a:gdLst/>
              <a:ahLst/>
              <a:cxnLst/>
              <a:rect l="l" t="t" r="r" b="b"/>
              <a:pathLst>
                <a:path w="2574925" h="103505">
                  <a:moveTo>
                    <a:pt x="2567348" y="45085"/>
                  </a:moveTo>
                  <a:lnTo>
                    <a:pt x="2564841" y="45085"/>
                  </a:lnTo>
                  <a:lnTo>
                    <a:pt x="2564867" y="57785"/>
                  </a:lnTo>
                  <a:lnTo>
                    <a:pt x="2548083" y="57820"/>
                  </a:lnTo>
                  <a:lnTo>
                    <a:pt x="2507437" y="93535"/>
                  </a:lnTo>
                  <a:lnTo>
                    <a:pt x="2507178" y="97547"/>
                  </a:lnTo>
                  <a:lnTo>
                    <a:pt x="2511807" y="102816"/>
                  </a:lnTo>
                  <a:lnTo>
                    <a:pt x="2515819" y="103075"/>
                  </a:lnTo>
                  <a:lnTo>
                    <a:pt x="2574612" y="51414"/>
                  </a:lnTo>
                  <a:lnTo>
                    <a:pt x="2567348" y="45085"/>
                  </a:lnTo>
                  <a:close/>
                </a:path>
                <a:path w="2574925" h="103505">
                  <a:moveTo>
                    <a:pt x="2548056" y="45120"/>
                  </a:moveTo>
                  <a:lnTo>
                    <a:pt x="0" y="50434"/>
                  </a:lnTo>
                  <a:lnTo>
                    <a:pt x="26" y="63134"/>
                  </a:lnTo>
                  <a:lnTo>
                    <a:pt x="2548083" y="57820"/>
                  </a:lnTo>
                  <a:lnTo>
                    <a:pt x="2555326" y="51455"/>
                  </a:lnTo>
                  <a:lnTo>
                    <a:pt x="2548056" y="45120"/>
                  </a:lnTo>
                  <a:close/>
                </a:path>
                <a:path w="2574925" h="103505">
                  <a:moveTo>
                    <a:pt x="2555326" y="51455"/>
                  </a:moveTo>
                  <a:lnTo>
                    <a:pt x="2548083" y="57820"/>
                  </a:lnTo>
                  <a:lnTo>
                    <a:pt x="2564867" y="57785"/>
                  </a:lnTo>
                  <a:lnTo>
                    <a:pt x="2564864" y="56222"/>
                  </a:lnTo>
                  <a:lnTo>
                    <a:pt x="2560798" y="56222"/>
                  </a:lnTo>
                  <a:lnTo>
                    <a:pt x="2555326" y="51455"/>
                  </a:lnTo>
                  <a:close/>
                </a:path>
                <a:path w="2574925" h="103505">
                  <a:moveTo>
                    <a:pt x="2560778" y="46664"/>
                  </a:moveTo>
                  <a:lnTo>
                    <a:pt x="2555326" y="51455"/>
                  </a:lnTo>
                  <a:lnTo>
                    <a:pt x="2560798" y="56222"/>
                  </a:lnTo>
                  <a:lnTo>
                    <a:pt x="2560778" y="46664"/>
                  </a:lnTo>
                  <a:close/>
                </a:path>
                <a:path w="2574925" h="103505">
                  <a:moveTo>
                    <a:pt x="2564844" y="46664"/>
                  </a:moveTo>
                  <a:lnTo>
                    <a:pt x="2560778" y="46664"/>
                  </a:lnTo>
                  <a:lnTo>
                    <a:pt x="2560798" y="56222"/>
                  </a:lnTo>
                  <a:lnTo>
                    <a:pt x="2564864" y="56222"/>
                  </a:lnTo>
                  <a:lnTo>
                    <a:pt x="2564844" y="46664"/>
                  </a:lnTo>
                  <a:close/>
                </a:path>
                <a:path w="2574925" h="103505">
                  <a:moveTo>
                    <a:pt x="2564841" y="45085"/>
                  </a:moveTo>
                  <a:lnTo>
                    <a:pt x="2548056" y="45120"/>
                  </a:lnTo>
                  <a:lnTo>
                    <a:pt x="2555326" y="51455"/>
                  </a:lnTo>
                  <a:lnTo>
                    <a:pt x="2560778" y="46664"/>
                  </a:lnTo>
                  <a:lnTo>
                    <a:pt x="2564844" y="46664"/>
                  </a:lnTo>
                  <a:lnTo>
                    <a:pt x="2564841" y="45085"/>
                  </a:lnTo>
                  <a:close/>
                </a:path>
                <a:path w="2574925" h="103505">
                  <a:moveTo>
                    <a:pt x="2515604" y="0"/>
                  </a:moveTo>
                  <a:lnTo>
                    <a:pt x="2511593" y="275"/>
                  </a:lnTo>
                  <a:lnTo>
                    <a:pt x="2506986" y="5563"/>
                  </a:lnTo>
                  <a:lnTo>
                    <a:pt x="2507261" y="9574"/>
                  </a:lnTo>
                  <a:lnTo>
                    <a:pt x="2548056" y="45120"/>
                  </a:lnTo>
                  <a:lnTo>
                    <a:pt x="2567348" y="45085"/>
                  </a:lnTo>
                  <a:lnTo>
                    <a:pt x="2515604" y="0"/>
                  </a:lnTo>
                  <a:close/>
                </a:path>
              </a:pathLst>
            </a:custGeom>
            <a:solidFill>
              <a:srgbClr val="8FA7C4"/>
            </a:solidFill>
            <a:ln>
              <a:solidFill>
                <a:schemeClr val="bg1"/>
              </a:solidFill>
            </a:ln>
          </p:spPr>
          <p:txBody>
            <a:bodyPr wrap="square" lIns="0" tIns="0" rIns="0" bIns="0" rtlCol="0"/>
            <a:lstStyle/>
            <a:p>
              <a:endParaRPr/>
            </a:p>
          </p:txBody>
        </p:sp>
      </p:grpSp>
      <p:sp>
        <p:nvSpPr>
          <p:cNvPr id="15" name="object 15"/>
          <p:cNvSpPr txBox="1"/>
          <p:nvPr/>
        </p:nvSpPr>
        <p:spPr>
          <a:xfrm>
            <a:off x="9273014" y="1155700"/>
            <a:ext cx="1304925" cy="617220"/>
          </a:xfrm>
          <a:prstGeom prst="rect">
            <a:avLst/>
          </a:prstGeom>
          <a:ln>
            <a:solidFill>
              <a:schemeClr val="bg1"/>
            </a:solidFill>
          </a:ln>
        </p:spPr>
        <p:txBody>
          <a:bodyPr vert="horz" wrap="square" lIns="0" tIns="13970" rIns="0" bIns="0" rtlCol="0">
            <a:spAutoFit/>
          </a:bodyPr>
          <a:lstStyle/>
          <a:p>
            <a:pPr marL="12700" marR="5080" algn="ctr">
              <a:lnSpc>
                <a:spcPct val="99400"/>
              </a:lnSpc>
              <a:spcBef>
                <a:spcPts val="110"/>
              </a:spcBef>
            </a:pPr>
            <a:r>
              <a:rPr sz="1300" spc="-5" dirty="0">
                <a:solidFill>
                  <a:srgbClr val="FFFFFF"/>
                </a:solidFill>
                <a:latin typeface="Arial"/>
                <a:cs typeface="Arial"/>
              </a:rPr>
              <a:t>EBS</a:t>
            </a:r>
            <a:r>
              <a:rPr sz="1300" spc="-35" dirty="0">
                <a:solidFill>
                  <a:srgbClr val="FFFFFF"/>
                </a:solidFill>
                <a:latin typeface="Arial"/>
                <a:cs typeface="Arial"/>
              </a:rPr>
              <a:t> </a:t>
            </a:r>
            <a:r>
              <a:rPr sz="1300" spc="-5" dirty="0">
                <a:solidFill>
                  <a:srgbClr val="FFFFFF"/>
                </a:solidFill>
                <a:latin typeface="Arial"/>
                <a:cs typeface="Arial"/>
              </a:rPr>
              <a:t>volumes</a:t>
            </a:r>
            <a:r>
              <a:rPr sz="1300" spc="-30" dirty="0">
                <a:solidFill>
                  <a:srgbClr val="FFFFFF"/>
                </a:solidFill>
                <a:latin typeface="Arial"/>
                <a:cs typeface="Arial"/>
              </a:rPr>
              <a:t> </a:t>
            </a:r>
            <a:r>
              <a:rPr sz="1300" dirty="0">
                <a:solidFill>
                  <a:srgbClr val="FFFFFF"/>
                </a:solidFill>
                <a:latin typeface="Arial"/>
                <a:cs typeface="Arial"/>
              </a:rPr>
              <a:t>are </a:t>
            </a:r>
            <a:r>
              <a:rPr sz="1300" spc="-350" dirty="0">
                <a:solidFill>
                  <a:srgbClr val="FFFFFF"/>
                </a:solidFill>
                <a:latin typeface="Arial"/>
                <a:cs typeface="Arial"/>
              </a:rPr>
              <a:t> </a:t>
            </a:r>
            <a:r>
              <a:rPr sz="1300" dirty="0">
                <a:solidFill>
                  <a:srgbClr val="FFFFFF"/>
                </a:solidFill>
                <a:latin typeface="Arial"/>
                <a:cs typeface="Arial"/>
              </a:rPr>
              <a:t>attached</a:t>
            </a:r>
            <a:r>
              <a:rPr sz="1300" spc="-50" dirty="0">
                <a:solidFill>
                  <a:srgbClr val="FFFFFF"/>
                </a:solidFill>
                <a:latin typeface="Arial"/>
                <a:cs typeface="Arial"/>
              </a:rPr>
              <a:t> </a:t>
            </a:r>
            <a:r>
              <a:rPr sz="1300" dirty="0">
                <a:solidFill>
                  <a:srgbClr val="FFFFFF"/>
                </a:solidFill>
                <a:latin typeface="Arial"/>
                <a:cs typeface="Arial"/>
              </a:rPr>
              <a:t>over</a:t>
            </a:r>
            <a:r>
              <a:rPr sz="1300" spc="-45" dirty="0">
                <a:solidFill>
                  <a:srgbClr val="FFFFFF"/>
                </a:solidFill>
                <a:latin typeface="Arial"/>
                <a:cs typeface="Arial"/>
              </a:rPr>
              <a:t> </a:t>
            </a:r>
            <a:r>
              <a:rPr sz="1300" dirty="0">
                <a:solidFill>
                  <a:srgbClr val="FFFFFF"/>
                </a:solidFill>
                <a:latin typeface="Arial"/>
                <a:cs typeface="Arial"/>
              </a:rPr>
              <a:t>the </a:t>
            </a:r>
            <a:r>
              <a:rPr sz="1300" spc="-345" dirty="0">
                <a:solidFill>
                  <a:srgbClr val="FFFFFF"/>
                </a:solidFill>
                <a:latin typeface="Arial"/>
                <a:cs typeface="Arial"/>
              </a:rPr>
              <a:t> </a:t>
            </a:r>
            <a:r>
              <a:rPr sz="1300" spc="-5" dirty="0">
                <a:solidFill>
                  <a:srgbClr val="FFFFFF"/>
                </a:solidFill>
                <a:latin typeface="Arial"/>
                <a:cs typeface="Arial"/>
              </a:rPr>
              <a:t>network</a:t>
            </a:r>
            <a:endParaRPr sz="1300">
              <a:latin typeface="Arial"/>
              <a:cs typeface="Arial"/>
            </a:endParaRPr>
          </a:p>
        </p:txBody>
      </p:sp>
      <p:grpSp>
        <p:nvGrpSpPr>
          <p:cNvPr id="16" name="object 16"/>
          <p:cNvGrpSpPr/>
          <p:nvPr/>
        </p:nvGrpSpPr>
        <p:grpSpPr>
          <a:xfrm>
            <a:off x="3101611" y="1027512"/>
            <a:ext cx="7726680" cy="4199255"/>
            <a:chOff x="3101611" y="1027512"/>
            <a:chExt cx="7726680" cy="4199255"/>
          </a:xfrm>
        </p:grpSpPr>
        <p:sp>
          <p:nvSpPr>
            <p:cNvPr id="17" name="object 17"/>
            <p:cNvSpPr/>
            <p:nvPr/>
          </p:nvSpPr>
          <p:spPr>
            <a:xfrm>
              <a:off x="5371750" y="5024978"/>
              <a:ext cx="690245" cy="201930"/>
            </a:xfrm>
            <a:custGeom>
              <a:avLst/>
              <a:gdLst/>
              <a:ahLst/>
              <a:cxnLst/>
              <a:rect l="l" t="t" r="r" b="b"/>
              <a:pathLst>
                <a:path w="690245" h="201929">
                  <a:moveTo>
                    <a:pt x="640215" y="177739"/>
                  </a:moveTo>
                  <a:lnTo>
                    <a:pt x="637369" y="190116"/>
                  </a:lnTo>
                  <a:lnTo>
                    <a:pt x="686878" y="201500"/>
                  </a:lnTo>
                  <a:lnTo>
                    <a:pt x="689724" y="189124"/>
                  </a:lnTo>
                  <a:lnTo>
                    <a:pt x="640215" y="177739"/>
                  </a:lnTo>
                  <a:close/>
                </a:path>
                <a:path w="690245" h="201929">
                  <a:moveTo>
                    <a:pt x="553577" y="157815"/>
                  </a:moveTo>
                  <a:lnTo>
                    <a:pt x="550731" y="170191"/>
                  </a:lnTo>
                  <a:lnTo>
                    <a:pt x="600238" y="181576"/>
                  </a:lnTo>
                  <a:lnTo>
                    <a:pt x="603086" y="169199"/>
                  </a:lnTo>
                  <a:lnTo>
                    <a:pt x="553577" y="157815"/>
                  </a:lnTo>
                  <a:close/>
                </a:path>
                <a:path w="690245" h="201929">
                  <a:moveTo>
                    <a:pt x="466939" y="137891"/>
                  </a:moveTo>
                  <a:lnTo>
                    <a:pt x="464093" y="150267"/>
                  </a:lnTo>
                  <a:lnTo>
                    <a:pt x="513600" y="161653"/>
                  </a:lnTo>
                  <a:lnTo>
                    <a:pt x="516446" y="149275"/>
                  </a:lnTo>
                  <a:lnTo>
                    <a:pt x="466939" y="137891"/>
                  </a:lnTo>
                  <a:close/>
                </a:path>
                <a:path w="690245" h="201929">
                  <a:moveTo>
                    <a:pt x="380300" y="117966"/>
                  </a:moveTo>
                  <a:lnTo>
                    <a:pt x="377454" y="130343"/>
                  </a:lnTo>
                  <a:lnTo>
                    <a:pt x="426962" y="141729"/>
                  </a:lnTo>
                  <a:lnTo>
                    <a:pt x="429808" y="129352"/>
                  </a:lnTo>
                  <a:lnTo>
                    <a:pt x="380300" y="117966"/>
                  </a:lnTo>
                  <a:close/>
                </a:path>
                <a:path w="690245" h="201929">
                  <a:moveTo>
                    <a:pt x="293662" y="98042"/>
                  </a:moveTo>
                  <a:lnTo>
                    <a:pt x="290816" y="110420"/>
                  </a:lnTo>
                  <a:lnTo>
                    <a:pt x="340323" y="121805"/>
                  </a:lnTo>
                  <a:lnTo>
                    <a:pt x="343169" y="109428"/>
                  </a:lnTo>
                  <a:lnTo>
                    <a:pt x="293662" y="98042"/>
                  </a:lnTo>
                  <a:close/>
                </a:path>
                <a:path w="690245" h="201929">
                  <a:moveTo>
                    <a:pt x="207023" y="78118"/>
                  </a:moveTo>
                  <a:lnTo>
                    <a:pt x="204176" y="90496"/>
                  </a:lnTo>
                  <a:lnTo>
                    <a:pt x="253685" y="101880"/>
                  </a:lnTo>
                  <a:lnTo>
                    <a:pt x="256531" y="89504"/>
                  </a:lnTo>
                  <a:lnTo>
                    <a:pt x="207023" y="78118"/>
                  </a:lnTo>
                  <a:close/>
                </a:path>
                <a:path w="690245" h="201929">
                  <a:moveTo>
                    <a:pt x="120384" y="58195"/>
                  </a:moveTo>
                  <a:lnTo>
                    <a:pt x="117538" y="70572"/>
                  </a:lnTo>
                  <a:lnTo>
                    <a:pt x="167046" y="81956"/>
                  </a:lnTo>
                  <a:lnTo>
                    <a:pt x="169892" y="69580"/>
                  </a:lnTo>
                  <a:lnTo>
                    <a:pt x="120384" y="58195"/>
                  </a:lnTo>
                  <a:close/>
                </a:path>
                <a:path w="690245" h="201929">
                  <a:moveTo>
                    <a:pt x="68953" y="0"/>
                  </a:moveTo>
                  <a:lnTo>
                    <a:pt x="0" y="37026"/>
                  </a:lnTo>
                  <a:lnTo>
                    <a:pt x="45852" y="100454"/>
                  </a:lnTo>
                  <a:lnTo>
                    <a:pt x="49820" y="101093"/>
                  </a:lnTo>
                  <a:lnTo>
                    <a:pt x="55505" y="96983"/>
                  </a:lnTo>
                  <a:lnTo>
                    <a:pt x="56144" y="93013"/>
                  </a:lnTo>
                  <a:lnTo>
                    <a:pt x="21278" y="44782"/>
                  </a:lnTo>
                  <a:lnTo>
                    <a:pt x="12401" y="44782"/>
                  </a:lnTo>
                  <a:lnTo>
                    <a:pt x="14544" y="35467"/>
                  </a:lnTo>
                  <a:lnTo>
                    <a:pt x="29748" y="35467"/>
                  </a:lnTo>
                  <a:lnTo>
                    <a:pt x="74960" y="11188"/>
                  </a:lnTo>
                  <a:lnTo>
                    <a:pt x="76121" y="7339"/>
                  </a:lnTo>
                  <a:lnTo>
                    <a:pt x="72802" y="1159"/>
                  </a:lnTo>
                  <a:lnTo>
                    <a:pt x="68953" y="0"/>
                  </a:lnTo>
                  <a:close/>
                </a:path>
                <a:path w="690245" h="201929">
                  <a:moveTo>
                    <a:pt x="33746" y="38271"/>
                  </a:moveTo>
                  <a:lnTo>
                    <a:pt x="30900" y="50648"/>
                  </a:lnTo>
                  <a:lnTo>
                    <a:pt x="80407" y="62033"/>
                  </a:lnTo>
                  <a:lnTo>
                    <a:pt x="83253" y="49656"/>
                  </a:lnTo>
                  <a:lnTo>
                    <a:pt x="33746" y="38271"/>
                  </a:lnTo>
                  <a:close/>
                </a:path>
                <a:path w="690245" h="201929">
                  <a:moveTo>
                    <a:pt x="14544" y="35467"/>
                  </a:moveTo>
                  <a:lnTo>
                    <a:pt x="12401" y="44782"/>
                  </a:lnTo>
                  <a:lnTo>
                    <a:pt x="18795" y="41348"/>
                  </a:lnTo>
                  <a:lnTo>
                    <a:pt x="14544" y="35467"/>
                  </a:lnTo>
                  <a:close/>
                </a:path>
                <a:path w="690245" h="201929">
                  <a:moveTo>
                    <a:pt x="18795" y="41348"/>
                  </a:moveTo>
                  <a:lnTo>
                    <a:pt x="12401" y="44782"/>
                  </a:lnTo>
                  <a:lnTo>
                    <a:pt x="21278" y="44782"/>
                  </a:lnTo>
                  <a:lnTo>
                    <a:pt x="18795" y="41348"/>
                  </a:lnTo>
                  <a:close/>
                </a:path>
                <a:path w="690245" h="201929">
                  <a:moveTo>
                    <a:pt x="29748" y="35467"/>
                  </a:moveTo>
                  <a:lnTo>
                    <a:pt x="14544" y="35467"/>
                  </a:lnTo>
                  <a:lnTo>
                    <a:pt x="18795" y="41348"/>
                  </a:lnTo>
                  <a:lnTo>
                    <a:pt x="29748" y="35467"/>
                  </a:lnTo>
                  <a:close/>
                </a:path>
              </a:pathLst>
            </a:custGeom>
            <a:solidFill>
              <a:srgbClr val="8FA7C4"/>
            </a:solidFill>
            <a:ln>
              <a:solidFill>
                <a:schemeClr val="bg1"/>
              </a:solidFill>
            </a:ln>
          </p:spPr>
          <p:txBody>
            <a:bodyPr wrap="square" lIns="0" tIns="0" rIns="0" bIns="0" rtlCol="0"/>
            <a:lstStyle/>
            <a:p>
              <a:endParaRPr/>
            </a:p>
          </p:txBody>
        </p:sp>
        <p:pic>
          <p:nvPicPr>
            <p:cNvPr id="18" name="object 18"/>
            <p:cNvPicPr/>
            <p:nvPr/>
          </p:nvPicPr>
          <p:blipFill>
            <a:blip r:embed="rId4" cstate="print"/>
            <a:stretch>
              <a:fillRect/>
            </a:stretch>
          </p:blipFill>
          <p:spPr>
            <a:xfrm>
              <a:off x="3101611" y="3115691"/>
              <a:ext cx="604619" cy="604619"/>
            </a:xfrm>
            <a:prstGeom prst="rect">
              <a:avLst/>
            </a:prstGeom>
            <a:ln>
              <a:solidFill>
                <a:schemeClr val="bg1"/>
              </a:solidFill>
            </a:ln>
          </p:spPr>
        </p:pic>
        <p:sp>
          <p:nvSpPr>
            <p:cNvPr id="19" name="object 19"/>
            <p:cNvSpPr/>
            <p:nvPr/>
          </p:nvSpPr>
          <p:spPr>
            <a:xfrm>
              <a:off x="9060628" y="1027512"/>
              <a:ext cx="1767205" cy="843280"/>
            </a:xfrm>
            <a:custGeom>
              <a:avLst/>
              <a:gdLst/>
              <a:ahLst/>
              <a:cxnLst/>
              <a:rect l="l" t="t" r="r" b="b"/>
              <a:pathLst>
                <a:path w="1767204" h="843280">
                  <a:moveTo>
                    <a:pt x="12700" y="830218"/>
                  </a:moveTo>
                  <a:lnTo>
                    <a:pt x="6350" y="830218"/>
                  </a:lnTo>
                  <a:lnTo>
                    <a:pt x="6350" y="842918"/>
                  </a:lnTo>
                  <a:lnTo>
                    <a:pt x="19502" y="842918"/>
                  </a:lnTo>
                  <a:lnTo>
                    <a:pt x="19502" y="836568"/>
                  </a:lnTo>
                  <a:lnTo>
                    <a:pt x="12700" y="836568"/>
                  </a:lnTo>
                  <a:lnTo>
                    <a:pt x="12700" y="830218"/>
                  </a:lnTo>
                  <a:close/>
                </a:path>
                <a:path w="1767204" h="843280">
                  <a:moveTo>
                    <a:pt x="12700" y="785768"/>
                  </a:moveTo>
                  <a:lnTo>
                    <a:pt x="0" y="785768"/>
                  </a:lnTo>
                  <a:lnTo>
                    <a:pt x="0" y="836568"/>
                  </a:lnTo>
                  <a:lnTo>
                    <a:pt x="6350" y="836568"/>
                  </a:lnTo>
                  <a:lnTo>
                    <a:pt x="6350" y="830218"/>
                  </a:lnTo>
                  <a:lnTo>
                    <a:pt x="12700" y="830218"/>
                  </a:lnTo>
                  <a:lnTo>
                    <a:pt x="12700" y="785768"/>
                  </a:lnTo>
                  <a:close/>
                </a:path>
                <a:path w="1767204" h="843280">
                  <a:moveTo>
                    <a:pt x="19502" y="830218"/>
                  </a:moveTo>
                  <a:lnTo>
                    <a:pt x="12700" y="830218"/>
                  </a:lnTo>
                  <a:lnTo>
                    <a:pt x="12700" y="836568"/>
                  </a:lnTo>
                  <a:lnTo>
                    <a:pt x="19502" y="836568"/>
                  </a:lnTo>
                  <a:lnTo>
                    <a:pt x="19502" y="830218"/>
                  </a:lnTo>
                  <a:close/>
                </a:path>
                <a:path w="1767204" h="843280">
                  <a:moveTo>
                    <a:pt x="12700" y="696868"/>
                  </a:moveTo>
                  <a:lnTo>
                    <a:pt x="0" y="696868"/>
                  </a:lnTo>
                  <a:lnTo>
                    <a:pt x="0" y="747668"/>
                  </a:lnTo>
                  <a:lnTo>
                    <a:pt x="12700" y="747668"/>
                  </a:lnTo>
                  <a:lnTo>
                    <a:pt x="12700" y="696868"/>
                  </a:lnTo>
                  <a:close/>
                </a:path>
                <a:path w="1767204" h="843280">
                  <a:moveTo>
                    <a:pt x="12700" y="607968"/>
                  </a:moveTo>
                  <a:lnTo>
                    <a:pt x="0" y="607968"/>
                  </a:lnTo>
                  <a:lnTo>
                    <a:pt x="0" y="658768"/>
                  </a:lnTo>
                  <a:lnTo>
                    <a:pt x="12700" y="658768"/>
                  </a:lnTo>
                  <a:lnTo>
                    <a:pt x="12700" y="607968"/>
                  </a:lnTo>
                  <a:close/>
                </a:path>
                <a:path w="1767204" h="843280">
                  <a:moveTo>
                    <a:pt x="12700" y="519068"/>
                  </a:moveTo>
                  <a:lnTo>
                    <a:pt x="0" y="519068"/>
                  </a:lnTo>
                  <a:lnTo>
                    <a:pt x="0" y="569868"/>
                  </a:lnTo>
                  <a:lnTo>
                    <a:pt x="12700" y="569868"/>
                  </a:lnTo>
                  <a:lnTo>
                    <a:pt x="12700" y="519068"/>
                  </a:lnTo>
                  <a:close/>
                </a:path>
                <a:path w="1767204" h="843280">
                  <a:moveTo>
                    <a:pt x="12700" y="430168"/>
                  </a:moveTo>
                  <a:lnTo>
                    <a:pt x="0" y="430168"/>
                  </a:lnTo>
                  <a:lnTo>
                    <a:pt x="0" y="480968"/>
                  </a:lnTo>
                  <a:lnTo>
                    <a:pt x="12700" y="480968"/>
                  </a:lnTo>
                  <a:lnTo>
                    <a:pt x="12700" y="430168"/>
                  </a:lnTo>
                  <a:close/>
                </a:path>
                <a:path w="1767204" h="843280">
                  <a:moveTo>
                    <a:pt x="12700" y="341268"/>
                  </a:moveTo>
                  <a:lnTo>
                    <a:pt x="0" y="341268"/>
                  </a:lnTo>
                  <a:lnTo>
                    <a:pt x="0" y="392068"/>
                  </a:lnTo>
                  <a:lnTo>
                    <a:pt x="12700" y="392068"/>
                  </a:lnTo>
                  <a:lnTo>
                    <a:pt x="12700" y="341268"/>
                  </a:lnTo>
                  <a:close/>
                </a:path>
                <a:path w="1767204" h="843280">
                  <a:moveTo>
                    <a:pt x="12700" y="252368"/>
                  </a:moveTo>
                  <a:lnTo>
                    <a:pt x="0" y="252368"/>
                  </a:lnTo>
                  <a:lnTo>
                    <a:pt x="0" y="303168"/>
                  </a:lnTo>
                  <a:lnTo>
                    <a:pt x="12700" y="303168"/>
                  </a:lnTo>
                  <a:lnTo>
                    <a:pt x="12700" y="252368"/>
                  </a:lnTo>
                  <a:close/>
                </a:path>
                <a:path w="1767204" h="843280">
                  <a:moveTo>
                    <a:pt x="12700" y="163468"/>
                  </a:moveTo>
                  <a:lnTo>
                    <a:pt x="0" y="163468"/>
                  </a:lnTo>
                  <a:lnTo>
                    <a:pt x="0" y="214268"/>
                  </a:lnTo>
                  <a:lnTo>
                    <a:pt x="12700" y="214268"/>
                  </a:lnTo>
                  <a:lnTo>
                    <a:pt x="12700" y="163468"/>
                  </a:lnTo>
                  <a:close/>
                </a:path>
                <a:path w="1767204" h="843280">
                  <a:moveTo>
                    <a:pt x="12700" y="74568"/>
                  </a:moveTo>
                  <a:lnTo>
                    <a:pt x="0" y="74568"/>
                  </a:lnTo>
                  <a:lnTo>
                    <a:pt x="0" y="125368"/>
                  </a:lnTo>
                  <a:lnTo>
                    <a:pt x="12700" y="125368"/>
                  </a:lnTo>
                  <a:lnTo>
                    <a:pt x="12700" y="74568"/>
                  </a:lnTo>
                  <a:close/>
                </a:path>
                <a:path w="1767204" h="843280">
                  <a:moveTo>
                    <a:pt x="27031" y="0"/>
                  </a:moveTo>
                  <a:lnTo>
                    <a:pt x="0" y="0"/>
                  </a:lnTo>
                  <a:lnTo>
                    <a:pt x="0" y="36468"/>
                  </a:lnTo>
                  <a:lnTo>
                    <a:pt x="12700" y="36468"/>
                  </a:lnTo>
                  <a:lnTo>
                    <a:pt x="12700" y="12700"/>
                  </a:lnTo>
                  <a:lnTo>
                    <a:pt x="6350" y="12700"/>
                  </a:lnTo>
                  <a:lnTo>
                    <a:pt x="12700" y="6350"/>
                  </a:lnTo>
                  <a:lnTo>
                    <a:pt x="27031" y="6350"/>
                  </a:lnTo>
                  <a:lnTo>
                    <a:pt x="27031" y="0"/>
                  </a:lnTo>
                  <a:close/>
                </a:path>
                <a:path w="1767204" h="843280">
                  <a:moveTo>
                    <a:pt x="12700" y="6350"/>
                  </a:moveTo>
                  <a:lnTo>
                    <a:pt x="6350" y="12700"/>
                  </a:lnTo>
                  <a:lnTo>
                    <a:pt x="12700" y="12700"/>
                  </a:lnTo>
                  <a:lnTo>
                    <a:pt x="12700" y="6350"/>
                  </a:lnTo>
                  <a:close/>
                </a:path>
                <a:path w="1767204" h="843280">
                  <a:moveTo>
                    <a:pt x="27031" y="6350"/>
                  </a:moveTo>
                  <a:lnTo>
                    <a:pt x="12700" y="6350"/>
                  </a:lnTo>
                  <a:lnTo>
                    <a:pt x="12700" y="12700"/>
                  </a:lnTo>
                  <a:lnTo>
                    <a:pt x="27031" y="12700"/>
                  </a:lnTo>
                  <a:lnTo>
                    <a:pt x="27031" y="6350"/>
                  </a:lnTo>
                  <a:close/>
                </a:path>
                <a:path w="1767204" h="843280">
                  <a:moveTo>
                    <a:pt x="115931" y="0"/>
                  </a:moveTo>
                  <a:lnTo>
                    <a:pt x="65131" y="0"/>
                  </a:lnTo>
                  <a:lnTo>
                    <a:pt x="65131" y="12700"/>
                  </a:lnTo>
                  <a:lnTo>
                    <a:pt x="115931" y="12700"/>
                  </a:lnTo>
                  <a:lnTo>
                    <a:pt x="115931" y="0"/>
                  </a:lnTo>
                  <a:close/>
                </a:path>
                <a:path w="1767204" h="843280">
                  <a:moveTo>
                    <a:pt x="204831" y="0"/>
                  </a:moveTo>
                  <a:lnTo>
                    <a:pt x="154031" y="0"/>
                  </a:lnTo>
                  <a:lnTo>
                    <a:pt x="154031" y="12700"/>
                  </a:lnTo>
                  <a:lnTo>
                    <a:pt x="204831" y="12700"/>
                  </a:lnTo>
                  <a:lnTo>
                    <a:pt x="204831" y="0"/>
                  </a:lnTo>
                  <a:close/>
                </a:path>
                <a:path w="1767204" h="843280">
                  <a:moveTo>
                    <a:pt x="293731" y="0"/>
                  </a:moveTo>
                  <a:lnTo>
                    <a:pt x="242931" y="0"/>
                  </a:lnTo>
                  <a:lnTo>
                    <a:pt x="242931" y="12700"/>
                  </a:lnTo>
                  <a:lnTo>
                    <a:pt x="293731" y="12700"/>
                  </a:lnTo>
                  <a:lnTo>
                    <a:pt x="293731" y="0"/>
                  </a:lnTo>
                  <a:close/>
                </a:path>
                <a:path w="1767204" h="843280">
                  <a:moveTo>
                    <a:pt x="382631" y="0"/>
                  </a:moveTo>
                  <a:lnTo>
                    <a:pt x="331831" y="0"/>
                  </a:lnTo>
                  <a:lnTo>
                    <a:pt x="331831" y="12700"/>
                  </a:lnTo>
                  <a:lnTo>
                    <a:pt x="382631" y="12700"/>
                  </a:lnTo>
                  <a:lnTo>
                    <a:pt x="382631" y="0"/>
                  </a:lnTo>
                  <a:close/>
                </a:path>
                <a:path w="1767204" h="843280">
                  <a:moveTo>
                    <a:pt x="471531" y="0"/>
                  </a:moveTo>
                  <a:lnTo>
                    <a:pt x="420731" y="0"/>
                  </a:lnTo>
                  <a:lnTo>
                    <a:pt x="420731" y="12700"/>
                  </a:lnTo>
                  <a:lnTo>
                    <a:pt x="471531" y="12700"/>
                  </a:lnTo>
                  <a:lnTo>
                    <a:pt x="471531" y="0"/>
                  </a:lnTo>
                  <a:close/>
                </a:path>
                <a:path w="1767204" h="843280">
                  <a:moveTo>
                    <a:pt x="560431" y="0"/>
                  </a:moveTo>
                  <a:lnTo>
                    <a:pt x="509631" y="0"/>
                  </a:lnTo>
                  <a:lnTo>
                    <a:pt x="509631" y="12700"/>
                  </a:lnTo>
                  <a:lnTo>
                    <a:pt x="560431" y="12700"/>
                  </a:lnTo>
                  <a:lnTo>
                    <a:pt x="560431" y="0"/>
                  </a:lnTo>
                  <a:close/>
                </a:path>
                <a:path w="1767204" h="843280">
                  <a:moveTo>
                    <a:pt x="649331" y="0"/>
                  </a:moveTo>
                  <a:lnTo>
                    <a:pt x="598531" y="0"/>
                  </a:lnTo>
                  <a:lnTo>
                    <a:pt x="598531" y="12700"/>
                  </a:lnTo>
                  <a:lnTo>
                    <a:pt x="649331" y="12700"/>
                  </a:lnTo>
                  <a:lnTo>
                    <a:pt x="649331" y="0"/>
                  </a:lnTo>
                  <a:close/>
                </a:path>
                <a:path w="1767204" h="843280">
                  <a:moveTo>
                    <a:pt x="738231" y="0"/>
                  </a:moveTo>
                  <a:lnTo>
                    <a:pt x="687431" y="0"/>
                  </a:lnTo>
                  <a:lnTo>
                    <a:pt x="687431" y="12700"/>
                  </a:lnTo>
                  <a:lnTo>
                    <a:pt x="738231" y="12700"/>
                  </a:lnTo>
                  <a:lnTo>
                    <a:pt x="738231" y="0"/>
                  </a:lnTo>
                  <a:close/>
                </a:path>
                <a:path w="1767204" h="843280">
                  <a:moveTo>
                    <a:pt x="827131" y="0"/>
                  </a:moveTo>
                  <a:lnTo>
                    <a:pt x="776331" y="0"/>
                  </a:lnTo>
                  <a:lnTo>
                    <a:pt x="776331" y="12700"/>
                  </a:lnTo>
                  <a:lnTo>
                    <a:pt x="827131" y="12700"/>
                  </a:lnTo>
                  <a:lnTo>
                    <a:pt x="827131" y="0"/>
                  </a:lnTo>
                  <a:close/>
                </a:path>
                <a:path w="1767204" h="843280">
                  <a:moveTo>
                    <a:pt x="916031" y="0"/>
                  </a:moveTo>
                  <a:lnTo>
                    <a:pt x="865231" y="0"/>
                  </a:lnTo>
                  <a:lnTo>
                    <a:pt x="865231" y="12700"/>
                  </a:lnTo>
                  <a:lnTo>
                    <a:pt x="916031" y="12700"/>
                  </a:lnTo>
                  <a:lnTo>
                    <a:pt x="916031" y="0"/>
                  </a:lnTo>
                  <a:close/>
                </a:path>
                <a:path w="1767204" h="843280">
                  <a:moveTo>
                    <a:pt x="1004931" y="0"/>
                  </a:moveTo>
                  <a:lnTo>
                    <a:pt x="954131" y="0"/>
                  </a:lnTo>
                  <a:lnTo>
                    <a:pt x="954131" y="12700"/>
                  </a:lnTo>
                  <a:lnTo>
                    <a:pt x="1004931" y="12700"/>
                  </a:lnTo>
                  <a:lnTo>
                    <a:pt x="1004931" y="0"/>
                  </a:lnTo>
                  <a:close/>
                </a:path>
                <a:path w="1767204" h="843280">
                  <a:moveTo>
                    <a:pt x="1093831" y="0"/>
                  </a:moveTo>
                  <a:lnTo>
                    <a:pt x="1043031" y="0"/>
                  </a:lnTo>
                  <a:lnTo>
                    <a:pt x="1043031" y="12700"/>
                  </a:lnTo>
                  <a:lnTo>
                    <a:pt x="1093831" y="12700"/>
                  </a:lnTo>
                  <a:lnTo>
                    <a:pt x="1093831" y="0"/>
                  </a:lnTo>
                  <a:close/>
                </a:path>
                <a:path w="1767204" h="843280">
                  <a:moveTo>
                    <a:pt x="1182731" y="0"/>
                  </a:moveTo>
                  <a:lnTo>
                    <a:pt x="1131931" y="0"/>
                  </a:lnTo>
                  <a:lnTo>
                    <a:pt x="1131931" y="12700"/>
                  </a:lnTo>
                  <a:lnTo>
                    <a:pt x="1182731" y="12700"/>
                  </a:lnTo>
                  <a:lnTo>
                    <a:pt x="1182731" y="0"/>
                  </a:lnTo>
                  <a:close/>
                </a:path>
                <a:path w="1767204" h="843280">
                  <a:moveTo>
                    <a:pt x="1271631" y="0"/>
                  </a:moveTo>
                  <a:lnTo>
                    <a:pt x="1220831" y="0"/>
                  </a:lnTo>
                  <a:lnTo>
                    <a:pt x="1220831" y="12700"/>
                  </a:lnTo>
                  <a:lnTo>
                    <a:pt x="1271631" y="12700"/>
                  </a:lnTo>
                  <a:lnTo>
                    <a:pt x="1271631" y="0"/>
                  </a:lnTo>
                  <a:close/>
                </a:path>
                <a:path w="1767204" h="843280">
                  <a:moveTo>
                    <a:pt x="1360531" y="0"/>
                  </a:moveTo>
                  <a:lnTo>
                    <a:pt x="1309731" y="0"/>
                  </a:lnTo>
                  <a:lnTo>
                    <a:pt x="1309731" y="12700"/>
                  </a:lnTo>
                  <a:lnTo>
                    <a:pt x="1360531" y="12700"/>
                  </a:lnTo>
                  <a:lnTo>
                    <a:pt x="1360531" y="0"/>
                  </a:lnTo>
                  <a:close/>
                </a:path>
                <a:path w="1767204" h="843280">
                  <a:moveTo>
                    <a:pt x="1449431" y="0"/>
                  </a:moveTo>
                  <a:lnTo>
                    <a:pt x="1398631" y="0"/>
                  </a:lnTo>
                  <a:lnTo>
                    <a:pt x="1398631" y="12700"/>
                  </a:lnTo>
                  <a:lnTo>
                    <a:pt x="1449431" y="12700"/>
                  </a:lnTo>
                  <a:lnTo>
                    <a:pt x="1449431" y="0"/>
                  </a:lnTo>
                  <a:close/>
                </a:path>
                <a:path w="1767204" h="843280">
                  <a:moveTo>
                    <a:pt x="1538331" y="0"/>
                  </a:moveTo>
                  <a:lnTo>
                    <a:pt x="1487531" y="0"/>
                  </a:lnTo>
                  <a:lnTo>
                    <a:pt x="1487531" y="12700"/>
                  </a:lnTo>
                  <a:lnTo>
                    <a:pt x="1538331" y="12700"/>
                  </a:lnTo>
                  <a:lnTo>
                    <a:pt x="1538331" y="0"/>
                  </a:lnTo>
                  <a:close/>
                </a:path>
                <a:path w="1767204" h="843280">
                  <a:moveTo>
                    <a:pt x="1627231" y="0"/>
                  </a:moveTo>
                  <a:lnTo>
                    <a:pt x="1576431" y="0"/>
                  </a:lnTo>
                  <a:lnTo>
                    <a:pt x="1576431" y="12700"/>
                  </a:lnTo>
                  <a:lnTo>
                    <a:pt x="1627231" y="12700"/>
                  </a:lnTo>
                  <a:lnTo>
                    <a:pt x="1627231" y="0"/>
                  </a:lnTo>
                  <a:close/>
                </a:path>
                <a:path w="1767204" h="843280">
                  <a:moveTo>
                    <a:pt x="1716131" y="0"/>
                  </a:moveTo>
                  <a:lnTo>
                    <a:pt x="1665331" y="0"/>
                  </a:lnTo>
                  <a:lnTo>
                    <a:pt x="1665331" y="12700"/>
                  </a:lnTo>
                  <a:lnTo>
                    <a:pt x="1716131" y="12700"/>
                  </a:lnTo>
                  <a:lnTo>
                    <a:pt x="1716131" y="0"/>
                  </a:lnTo>
                  <a:close/>
                </a:path>
                <a:path w="1767204" h="843280">
                  <a:moveTo>
                    <a:pt x="1754458" y="6350"/>
                  </a:moveTo>
                  <a:lnTo>
                    <a:pt x="1754458" y="50573"/>
                  </a:lnTo>
                  <a:lnTo>
                    <a:pt x="1767158" y="50573"/>
                  </a:lnTo>
                  <a:lnTo>
                    <a:pt x="1767158" y="12700"/>
                  </a:lnTo>
                  <a:lnTo>
                    <a:pt x="1760808" y="12700"/>
                  </a:lnTo>
                  <a:lnTo>
                    <a:pt x="1754458" y="6350"/>
                  </a:lnTo>
                  <a:close/>
                </a:path>
                <a:path w="1767204" h="843280">
                  <a:moveTo>
                    <a:pt x="1767158" y="0"/>
                  </a:moveTo>
                  <a:lnTo>
                    <a:pt x="1754231" y="0"/>
                  </a:lnTo>
                  <a:lnTo>
                    <a:pt x="1754231" y="12700"/>
                  </a:lnTo>
                  <a:lnTo>
                    <a:pt x="1754458" y="12700"/>
                  </a:lnTo>
                  <a:lnTo>
                    <a:pt x="1754458" y="6350"/>
                  </a:lnTo>
                  <a:lnTo>
                    <a:pt x="1767158" y="6350"/>
                  </a:lnTo>
                  <a:lnTo>
                    <a:pt x="1767158" y="0"/>
                  </a:lnTo>
                  <a:close/>
                </a:path>
                <a:path w="1767204" h="843280">
                  <a:moveTo>
                    <a:pt x="1767158" y="6350"/>
                  </a:moveTo>
                  <a:lnTo>
                    <a:pt x="1754458" y="6350"/>
                  </a:lnTo>
                  <a:lnTo>
                    <a:pt x="1760808" y="12700"/>
                  </a:lnTo>
                  <a:lnTo>
                    <a:pt x="1767158" y="12700"/>
                  </a:lnTo>
                  <a:lnTo>
                    <a:pt x="1767158" y="6350"/>
                  </a:lnTo>
                  <a:close/>
                </a:path>
                <a:path w="1767204" h="843280">
                  <a:moveTo>
                    <a:pt x="1767158" y="88673"/>
                  </a:moveTo>
                  <a:lnTo>
                    <a:pt x="1754458" y="88673"/>
                  </a:lnTo>
                  <a:lnTo>
                    <a:pt x="1754458" y="139473"/>
                  </a:lnTo>
                  <a:lnTo>
                    <a:pt x="1767158" y="139473"/>
                  </a:lnTo>
                  <a:lnTo>
                    <a:pt x="1767158" y="88673"/>
                  </a:lnTo>
                  <a:close/>
                </a:path>
                <a:path w="1767204" h="843280">
                  <a:moveTo>
                    <a:pt x="1767158" y="177573"/>
                  </a:moveTo>
                  <a:lnTo>
                    <a:pt x="1754458" y="177573"/>
                  </a:lnTo>
                  <a:lnTo>
                    <a:pt x="1754458" y="228373"/>
                  </a:lnTo>
                  <a:lnTo>
                    <a:pt x="1767158" y="228373"/>
                  </a:lnTo>
                  <a:lnTo>
                    <a:pt x="1767158" y="177573"/>
                  </a:lnTo>
                  <a:close/>
                </a:path>
                <a:path w="1767204" h="843280">
                  <a:moveTo>
                    <a:pt x="1767158" y="266473"/>
                  </a:moveTo>
                  <a:lnTo>
                    <a:pt x="1754458" y="266473"/>
                  </a:lnTo>
                  <a:lnTo>
                    <a:pt x="1754458" y="317273"/>
                  </a:lnTo>
                  <a:lnTo>
                    <a:pt x="1767158" y="317273"/>
                  </a:lnTo>
                  <a:lnTo>
                    <a:pt x="1767158" y="266473"/>
                  </a:lnTo>
                  <a:close/>
                </a:path>
                <a:path w="1767204" h="843280">
                  <a:moveTo>
                    <a:pt x="1767158" y="355373"/>
                  </a:moveTo>
                  <a:lnTo>
                    <a:pt x="1754458" y="355373"/>
                  </a:lnTo>
                  <a:lnTo>
                    <a:pt x="1754458" y="406173"/>
                  </a:lnTo>
                  <a:lnTo>
                    <a:pt x="1767158" y="406173"/>
                  </a:lnTo>
                  <a:lnTo>
                    <a:pt x="1767158" y="355373"/>
                  </a:lnTo>
                  <a:close/>
                </a:path>
                <a:path w="1767204" h="843280">
                  <a:moveTo>
                    <a:pt x="1767158" y="444273"/>
                  </a:moveTo>
                  <a:lnTo>
                    <a:pt x="1754458" y="444273"/>
                  </a:lnTo>
                  <a:lnTo>
                    <a:pt x="1754458" y="495073"/>
                  </a:lnTo>
                  <a:lnTo>
                    <a:pt x="1767158" y="495073"/>
                  </a:lnTo>
                  <a:lnTo>
                    <a:pt x="1767158" y="444273"/>
                  </a:lnTo>
                  <a:close/>
                </a:path>
                <a:path w="1767204" h="843280">
                  <a:moveTo>
                    <a:pt x="1767158" y="533173"/>
                  </a:moveTo>
                  <a:lnTo>
                    <a:pt x="1754458" y="533173"/>
                  </a:lnTo>
                  <a:lnTo>
                    <a:pt x="1754458" y="583973"/>
                  </a:lnTo>
                  <a:lnTo>
                    <a:pt x="1767158" y="583973"/>
                  </a:lnTo>
                  <a:lnTo>
                    <a:pt x="1767158" y="533173"/>
                  </a:lnTo>
                  <a:close/>
                </a:path>
                <a:path w="1767204" h="843280">
                  <a:moveTo>
                    <a:pt x="1767158" y="622073"/>
                  </a:moveTo>
                  <a:lnTo>
                    <a:pt x="1754458" y="622073"/>
                  </a:lnTo>
                  <a:lnTo>
                    <a:pt x="1754458" y="672873"/>
                  </a:lnTo>
                  <a:lnTo>
                    <a:pt x="1767158" y="672873"/>
                  </a:lnTo>
                  <a:lnTo>
                    <a:pt x="1767158" y="622073"/>
                  </a:lnTo>
                  <a:close/>
                </a:path>
                <a:path w="1767204" h="843280">
                  <a:moveTo>
                    <a:pt x="1767158" y="710973"/>
                  </a:moveTo>
                  <a:lnTo>
                    <a:pt x="1754458" y="710973"/>
                  </a:lnTo>
                  <a:lnTo>
                    <a:pt x="1754458" y="761773"/>
                  </a:lnTo>
                  <a:lnTo>
                    <a:pt x="1767158" y="761773"/>
                  </a:lnTo>
                  <a:lnTo>
                    <a:pt x="1767158" y="710973"/>
                  </a:lnTo>
                  <a:close/>
                </a:path>
                <a:path w="1767204" h="843280">
                  <a:moveTo>
                    <a:pt x="1754458" y="830218"/>
                  </a:moveTo>
                  <a:lnTo>
                    <a:pt x="1746702" y="830218"/>
                  </a:lnTo>
                  <a:lnTo>
                    <a:pt x="1746702" y="842918"/>
                  </a:lnTo>
                  <a:lnTo>
                    <a:pt x="1767158" y="842918"/>
                  </a:lnTo>
                  <a:lnTo>
                    <a:pt x="1767158" y="836568"/>
                  </a:lnTo>
                  <a:lnTo>
                    <a:pt x="1754458" y="836568"/>
                  </a:lnTo>
                  <a:lnTo>
                    <a:pt x="1754458" y="830218"/>
                  </a:lnTo>
                  <a:close/>
                </a:path>
                <a:path w="1767204" h="843280">
                  <a:moveTo>
                    <a:pt x="1767158" y="799873"/>
                  </a:moveTo>
                  <a:lnTo>
                    <a:pt x="1754458" y="799873"/>
                  </a:lnTo>
                  <a:lnTo>
                    <a:pt x="1754458" y="836568"/>
                  </a:lnTo>
                  <a:lnTo>
                    <a:pt x="1760808" y="830218"/>
                  </a:lnTo>
                  <a:lnTo>
                    <a:pt x="1767158" y="830218"/>
                  </a:lnTo>
                  <a:lnTo>
                    <a:pt x="1767158" y="799873"/>
                  </a:lnTo>
                  <a:close/>
                </a:path>
                <a:path w="1767204" h="843280">
                  <a:moveTo>
                    <a:pt x="1767158" y="830218"/>
                  </a:moveTo>
                  <a:lnTo>
                    <a:pt x="1760808" y="830218"/>
                  </a:lnTo>
                  <a:lnTo>
                    <a:pt x="1754458" y="836568"/>
                  </a:lnTo>
                  <a:lnTo>
                    <a:pt x="1767158" y="836568"/>
                  </a:lnTo>
                  <a:lnTo>
                    <a:pt x="1767158" y="830218"/>
                  </a:lnTo>
                  <a:close/>
                </a:path>
                <a:path w="1767204" h="843280">
                  <a:moveTo>
                    <a:pt x="1708602" y="830218"/>
                  </a:moveTo>
                  <a:lnTo>
                    <a:pt x="1657802" y="830218"/>
                  </a:lnTo>
                  <a:lnTo>
                    <a:pt x="1657802" y="842918"/>
                  </a:lnTo>
                  <a:lnTo>
                    <a:pt x="1708602" y="842918"/>
                  </a:lnTo>
                  <a:lnTo>
                    <a:pt x="1708602" y="830218"/>
                  </a:lnTo>
                  <a:close/>
                </a:path>
                <a:path w="1767204" h="843280">
                  <a:moveTo>
                    <a:pt x="1619702" y="830218"/>
                  </a:moveTo>
                  <a:lnTo>
                    <a:pt x="1568902" y="830218"/>
                  </a:lnTo>
                  <a:lnTo>
                    <a:pt x="1568902" y="842918"/>
                  </a:lnTo>
                  <a:lnTo>
                    <a:pt x="1619702" y="842918"/>
                  </a:lnTo>
                  <a:lnTo>
                    <a:pt x="1619702" y="830218"/>
                  </a:lnTo>
                  <a:close/>
                </a:path>
                <a:path w="1767204" h="843280">
                  <a:moveTo>
                    <a:pt x="1530802" y="830218"/>
                  </a:moveTo>
                  <a:lnTo>
                    <a:pt x="1480002" y="830218"/>
                  </a:lnTo>
                  <a:lnTo>
                    <a:pt x="1480002" y="842918"/>
                  </a:lnTo>
                  <a:lnTo>
                    <a:pt x="1530802" y="842918"/>
                  </a:lnTo>
                  <a:lnTo>
                    <a:pt x="1530802" y="830218"/>
                  </a:lnTo>
                  <a:close/>
                </a:path>
                <a:path w="1767204" h="843280">
                  <a:moveTo>
                    <a:pt x="1441902" y="830218"/>
                  </a:moveTo>
                  <a:lnTo>
                    <a:pt x="1391102" y="830218"/>
                  </a:lnTo>
                  <a:lnTo>
                    <a:pt x="1391102" y="842918"/>
                  </a:lnTo>
                  <a:lnTo>
                    <a:pt x="1441902" y="842918"/>
                  </a:lnTo>
                  <a:lnTo>
                    <a:pt x="1441902" y="830218"/>
                  </a:lnTo>
                  <a:close/>
                </a:path>
                <a:path w="1767204" h="843280">
                  <a:moveTo>
                    <a:pt x="1353002" y="830218"/>
                  </a:moveTo>
                  <a:lnTo>
                    <a:pt x="1302202" y="830218"/>
                  </a:lnTo>
                  <a:lnTo>
                    <a:pt x="1302202" y="842918"/>
                  </a:lnTo>
                  <a:lnTo>
                    <a:pt x="1353002" y="842918"/>
                  </a:lnTo>
                  <a:lnTo>
                    <a:pt x="1353002" y="830218"/>
                  </a:lnTo>
                  <a:close/>
                </a:path>
                <a:path w="1767204" h="843280">
                  <a:moveTo>
                    <a:pt x="1264102" y="830218"/>
                  </a:moveTo>
                  <a:lnTo>
                    <a:pt x="1213302" y="830218"/>
                  </a:lnTo>
                  <a:lnTo>
                    <a:pt x="1213302" y="842918"/>
                  </a:lnTo>
                  <a:lnTo>
                    <a:pt x="1264102" y="842918"/>
                  </a:lnTo>
                  <a:lnTo>
                    <a:pt x="1264102" y="830218"/>
                  </a:lnTo>
                  <a:close/>
                </a:path>
                <a:path w="1767204" h="843280">
                  <a:moveTo>
                    <a:pt x="1175202" y="830218"/>
                  </a:moveTo>
                  <a:lnTo>
                    <a:pt x="1124402" y="830218"/>
                  </a:lnTo>
                  <a:lnTo>
                    <a:pt x="1124402" y="842918"/>
                  </a:lnTo>
                  <a:lnTo>
                    <a:pt x="1175202" y="842918"/>
                  </a:lnTo>
                  <a:lnTo>
                    <a:pt x="1175202" y="830218"/>
                  </a:lnTo>
                  <a:close/>
                </a:path>
                <a:path w="1767204" h="843280">
                  <a:moveTo>
                    <a:pt x="1086302" y="830218"/>
                  </a:moveTo>
                  <a:lnTo>
                    <a:pt x="1035502" y="830218"/>
                  </a:lnTo>
                  <a:lnTo>
                    <a:pt x="1035502" y="842918"/>
                  </a:lnTo>
                  <a:lnTo>
                    <a:pt x="1086302" y="842918"/>
                  </a:lnTo>
                  <a:lnTo>
                    <a:pt x="1086302" y="830218"/>
                  </a:lnTo>
                  <a:close/>
                </a:path>
                <a:path w="1767204" h="843280">
                  <a:moveTo>
                    <a:pt x="997402" y="830218"/>
                  </a:moveTo>
                  <a:lnTo>
                    <a:pt x="946602" y="830218"/>
                  </a:lnTo>
                  <a:lnTo>
                    <a:pt x="946602" y="842918"/>
                  </a:lnTo>
                  <a:lnTo>
                    <a:pt x="997402" y="842918"/>
                  </a:lnTo>
                  <a:lnTo>
                    <a:pt x="997402" y="830218"/>
                  </a:lnTo>
                  <a:close/>
                </a:path>
                <a:path w="1767204" h="843280">
                  <a:moveTo>
                    <a:pt x="908502" y="830218"/>
                  </a:moveTo>
                  <a:lnTo>
                    <a:pt x="857702" y="830218"/>
                  </a:lnTo>
                  <a:lnTo>
                    <a:pt x="857702" y="842918"/>
                  </a:lnTo>
                  <a:lnTo>
                    <a:pt x="908502" y="842918"/>
                  </a:lnTo>
                  <a:lnTo>
                    <a:pt x="908502" y="830218"/>
                  </a:lnTo>
                  <a:close/>
                </a:path>
                <a:path w="1767204" h="843280">
                  <a:moveTo>
                    <a:pt x="819602" y="830218"/>
                  </a:moveTo>
                  <a:lnTo>
                    <a:pt x="768802" y="830218"/>
                  </a:lnTo>
                  <a:lnTo>
                    <a:pt x="768802" y="842918"/>
                  </a:lnTo>
                  <a:lnTo>
                    <a:pt x="819602" y="842918"/>
                  </a:lnTo>
                  <a:lnTo>
                    <a:pt x="819602" y="830218"/>
                  </a:lnTo>
                  <a:close/>
                </a:path>
                <a:path w="1767204" h="843280">
                  <a:moveTo>
                    <a:pt x="730702" y="830218"/>
                  </a:moveTo>
                  <a:lnTo>
                    <a:pt x="679902" y="830218"/>
                  </a:lnTo>
                  <a:lnTo>
                    <a:pt x="679902" y="842918"/>
                  </a:lnTo>
                  <a:lnTo>
                    <a:pt x="730702" y="842918"/>
                  </a:lnTo>
                  <a:lnTo>
                    <a:pt x="730702" y="830218"/>
                  </a:lnTo>
                  <a:close/>
                </a:path>
                <a:path w="1767204" h="843280">
                  <a:moveTo>
                    <a:pt x="641802" y="830218"/>
                  </a:moveTo>
                  <a:lnTo>
                    <a:pt x="591002" y="830218"/>
                  </a:lnTo>
                  <a:lnTo>
                    <a:pt x="591002" y="842918"/>
                  </a:lnTo>
                  <a:lnTo>
                    <a:pt x="641802" y="842918"/>
                  </a:lnTo>
                  <a:lnTo>
                    <a:pt x="641802" y="830218"/>
                  </a:lnTo>
                  <a:close/>
                </a:path>
                <a:path w="1767204" h="843280">
                  <a:moveTo>
                    <a:pt x="552902" y="830218"/>
                  </a:moveTo>
                  <a:lnTo>
                    <a:pt x="502102" y="830218"/>
                  </a:lnTo>
                  <a:lnTo>
                    <a:pt x="502102" y="842918"/>
                  </a:lnTo>
                  <a:lnTo>
                    <a:pt x="552902" y="842918"/>
                  </a:lnTo>
                  <a:lnTo>
                    <a:pt x="552902" y="830218"/>
                  </a:lnTo>
                  <a:close/>
                </a:path>
                <a:path w="1767204" h="843280">
                  <a:moveTo>
                    <a:pt x="464002" y="830218"/>
                  </a:moveTo>
                  <a:lnTo>
                    <a:pt x="413202" y="830218"/>
                  </a:lnTo>
                  <a:lnTo>
                    <a:pt x="413202" y="842918"/>
                  </a:lnTo>
                  <a:lnTo>
                    <a:pt x="464002" y="842918"/>
                  </a:lnTo>
                  <a:lnTo>
                    <a:pt x="464002" y="830218"/>
                  </a:lnTo>
                  <a:close/>
                </a:path>
                <a:path w="1767204" h="843280">
                  <a:moveTo>
                    <a:pt x="375102" y="830218"/>
                  </a:moveTo>
                  <a:lnTo>
                    <a:pt x="324302" y="830218"/>
                  </a:lnTo>
                  <a:lnTo>
                    <a:pt x="324302" y="842918"/>
                  </a:lnTo>
                  <a:lnTo>
                    <a:pt x="375102" y="842918"/>
                  </a:lnTo>
                  <a:lnTo>
                    <a:pt x="375102" y="830218"/>
                  </a:lnTo>
                  <a:close/>
                </a:path>
                <a:path w="1767204" h="843280">
                  <a:moveTo>
                    <a:pt x="286202" y="830218"/>
                  </a:moveTo>
                  <a:lnTo>
                    <a:pt x="235402" y="830218"/>
                  </a:lnTo>
                  <a:lnTo>
                    <a:pt x="235402" y="842918"/>
                  </a:lnTo>
                  <a:lnTo>
                    <a:pt x="286202" y="842918"/>
                  </a:lnTo>
                  <a:lnTo>
                    <a:pt x="286202" y="830218"/>
                  </a:lnTo>
                  <a:close/>
                </a:path>
                <a:path w="1767204" h="843280">
                  <a:moveTo>
                    <a:pt x="197302" y="830218"/>
                  </a:moveTo>
                  <a:lnTo>
                    <a:pt x="146502" y="830218"/>
                  </a:lnTo>
                  <a:lnTo>
                    <a:pt x="146502" y="842918"/>
                  </a:lnTo>
                  <a:lnTo>
                    <a:pt x="197302" y="842918"/>
                  </a:lnTo>
                  <a:lnTo>
                    <a:pt x="197302" y="830218"/>
                  </a:lnTo>
                  <a:close/>
                </a:path>
                <a:path w="1767204" h="843280">
                  <a:moveTo>
                    <a:pt x="108402" y="830218"/>
                  </a:moveTo>
                  <a:lnTo>
                    <a:pt x="57602" y="830218"/>
                  </a:lnTo>
                  <a:lnTo>
                    <a:pt x="57602" y="842918"/>
                  </a:lnTo>
                  <a:lnTo>
                    <a:pt x="108402" y="842918"/>
                  </a:lnTo>
                  <a:lnTo>
                    <a:pt x="108402" y="830218"/>
                  </a:lnTo>
                  <a:close/>
                </a:path>
              </a:pathLst>
            </a:custGeom>
            <a:solidFill>
              <a:srgbClr val="8FA7C4"/>
            </a:solidFill>
            <a:ln>
              <a:solidFill>
                <a:schemeClr val="bg1"/>
              </a:solidFill>
            </a:ln>
          </p:spPr>
          <p:txBody>
            <a:bodyPr wrap="square" lIns="0" tIns="0" rIns="0" bIns="0" rtlCol="0"/>
            <a:lstStyle/>
            <a:p>
              <a:endParaRPr/>
            </a:p>
          </p:txBody>
        </p:sp>
      </p:grpSp>
      <p:sp>
        <p:nvSpPr>
          <p:cNvPr id="20" name="object 20"/>
          <p:cNvSpPr txBox="1"/>
          <p:nvPr/>
        </p:nvSpPr>
        <p:spPr>
          <a:xfrm>
            <a:off x="3480503" y="5689600"/>
            <a:ext cx="13582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EC2</a:t>
            </a:r>
            <a:r>
              <a:rPr sz="1400" spc="-40" dirty="0">
                <a:solidFill>
                  <a:srgbClr val="FFFFFF"/>
                </a:solidFill>
                <a:latin typeface="Arial"/>
                <a:cs typeface="Arial"/>
              </a:rPr>
              <a:t> </a:t>
            </a:r>
            <a:r>
              <a:rPr sz="1400" spc="-5" dirty="0">
                <a:solidFill>
                  <a:srgbClr val="FFFFFF"/>
                </a:solidFill>
                <a:latin typeface="Arial"/>
                <a:cs typeface="Arial"/>
              </a:rPr>
              <a:t>Host</a:t>
            </a:r>
            <a:r>
              <a:rPr sz="1400" spc="-35" dirty="0">
                <a:solidFill>
                  <a:srgbClr val="FFFFFF"/>
                </a:solidFill>
                <a:latin typeface="Arial"/>
                <a:cs typeface="Arial"/>
              </a:rPr>
              <a:t> </a:t>
            </a:r>
            <a:r>
              <a:rPr sz="1400" spc="-5" dirty="0">
                <a:solidFill>
                  <a:srgbClr val="FFFFFF"/>
                </a:solidFill>
                <a:latin typeface="Arial"/>
                <a:cs typeface="Arial"/>
              </a:rPr>
              <a:t>Server</a:t>
            </a:r>
            <a:endParaRPr sz="1400">
              <a:latin typeface="Arial"/>
              <a:cs typeface="Arial"/>
            </a:endParaRPr>
          </a:p>
        </p:txBody>
      </p:sp>
      <p:sp>
        <p:nvSpPr>
          <p:cNvPr id="21" name="object 21"/>
          <p:cNvSpPr txBox="1"/>
          <p:nvPr/>
        </p:nvSpPr>
        <p:spPr>
          <a:xfrm>
            <a:off x="6143559" y="4343400"/>
            <a:ext cx="2776220" cy="1366520"/>
          </a:xfrm>
          <a:prstGeom prst="rect">
            <a:avLst/>
          </a:prstGeom>
          <a:ln>
            <a:solidFill>
              <a:schemeClr val="bg1"/>
            </a:solidFill>
          </a:ln>
        </p:spPr>
        <p:txBody>
          <a:bodyPr vert="horz" wrap="square" lIns="0" tIns="12700" rIns="0" bIns="0" rtlCol="0">
            <a:spAutoFit/>
          </a:bodyPr>
          <a:lstStyle/>
          <a:p>
            <a:pPr marL="1764030">
              <a:lnSpc>
                <a:spcPct val="100000"/>
              </a:lnSpc>
              <a:spcBef>
                <a:spcPts val="100"/>
              </a:spcBef>
            </a:pPr>
            <a:r>
              <a:rPr sz="1400" dirty="0">
                <a:solidFill>
                  <a:srgbClr val="FFFFFF"/>
                </a:solidFill>
                <a:latin typeface="Arial"/>
                <a:cs typeface="Arial"/>
              </a:rPr>
              <a:t>EBS</a:t>
            </a:r>
            <a:r>
              <a:rPr sz="1400" spc="-80" dirty="0">
                <a:solidFill>
                  <a:srgbClr val="FFFFFF"/>
                </a:solidFill>
                <a:latin typeface="Arial"/>
                <a:cs typeface="Arial"/>
              </a:rPr>
              <a:t> </a:t>
            </a:r>
            <a:r>
              <a:rPr sz="1400" spc="-15" dirty="0">
                <a:solidFill>
                  <a:srgbClr val="FFFFFF"/>
                </a:solidFill>
                <a:latin typeface="Arial"/>
                <a:cs typeface="Arial"/>
              </a:rPr>
              <a:t>Volume</a:t>
            </a:r>
            <a:endParaRPr sz="1400">
              <a:latin typeface="Arial"/>
              <a:cs typeface="Arial"/>
            </a:endParaRPr>
          </a:p>
          <a:p>
            <a:pPr>
              <a:lnSpc>
                <a:spcPct val="100000"/>
              </a:lnSpc>
            </a:pPr>
            <a:endParaRPr sz="1500">
              <a:latin typeface="Arial"/>
              <a:cs typeface="Arial"/>
            </a:endParaRPr>
          </a:p>
          <a:p>
            <a:pPr marL="12065" marR="1174115" indent="-635" algn="ctr">
              <a:lnSpc>
                <a:spcPct val="98300"/>
              </a:lnSpc>
              <a:spcBef>
                <a:spcPts val="1019"/>
              </a:spcBef>
            </a:pPr>
            <a:r>
              <a:rPr sz="1300" dirty="0">
                <a:solidFill>
                  <a:srgbClr val="FFFFFF"/>
                </a:solidFill>
                <a:latin typeface="Arial"/>
                <a:cs typeface="Arial"/>
              </a:rPr>
              <a:t>Instance </a:t>
            </a:r>
            <a:r>
              <a:rPr sz="1300" spc="-5" dirty="0">
                <a:solidFill>
                  <a:srgbClr val="FFFFFF"/>
                </a:solidFill>
                <a:latin typeface="Arial"/>
                <a:cs typeface="Arial"/>
              </a:rPr>
              <a:t>Store </a:t>
            </a:r>
            <a:r>
              <a:rPr sz="1300" dirty="0">
                <a:solidFill>
                  <a:srgbClr val="FFFFFF"/>
                </a:solidFill>
                <a:latin typeface="Arial"/>
                <a:cs typeface="Arial"/>
              </a:rPr>
              <a:t> </a:t>
            </a:r>
            <a:r>
              <a:rPr sz="1300" spc="-5" dirty="0">
                <a:solidFill>
                  <a:srgbClr val="FFFFFF"/>
                </a:solidFill>
                <a:latin typeface="Arial"/>
                <a:cs typeface="Arial"/>
              </a:rPr>
              <a:t>volumes </a:t>
            </a:r>
            <a:r>
              <a:rPr sz="1300" dirty="0">
                <a:solidFill>
                  <a:srgbClr val="FFFFFF"/>
                </a:solidFill>
                <a:latin typeface="Arial"/>
                <a:cs typeface="Arial"/>
              </a:rPr>
              <a:t>are </a:t>
            </a:r>
            <a:r>
              <a:rPr sz="1300" spc="5" dirty="0">
                <a:solidFill>
                  <a:srgbClr val="FFFFFF"/>
                </a:solidFill>
                <a:latin typeface="Arial"/>
                <a:cs typeface="Arial"/>
              </a:rPr>
              <a:t> </a:t>
            </a:r>
            <a:r>
              <a:rPr sz="1300" spc="-5" dirty="0">
                <a:solidFill>
                  <a:srgbClr val="FFFFFF"/>
                </a:solidFill>
                <a:latin typeface="Arial"/>
                <a:cs typeface="Arial"/>
              </a:rPr>
              <a:t>physically</a:t>
            </a:r>
            <a:r>
              <a:rPr sz="1300" spc="-35" dirty="0">
                <a:solidFill>
                  <a:srgbClr val="FFFFFF"/>
                </a:solidFill>
                <a:latin typeface="Arial"/>
                <a:cs typeface="Arial"/>
              </a:rPr>
              <a:t> </a:t>
            </a:r>
            <a:r>
              <a:rPr sz="1300" dirty="0">
                <a:solidFill>
                  <a:srgbClr val="FFFFFF"/>
                </a:solidFill>
                <a:latin typeface="Arial"/>
                <a:cs typeface="Arial"/>
              </a:rPr>
              <a:t>attached</a:t>
            </a:r>
            <a:r>
              <a:rPr sz="1300" spc="-30" dirty="0">
                <a:solidFill>
                  <a:srgbClr val="FFFFFF"/>
                </a:solidFill>
                <a:latin typeface="Arial"/>
                <a:cs typeface="Arial"/>
              </a:rPr>
              <a:t> </a:t>
            </a:r>
            <a:r>
              <a:rPr sz="1300" dirty="0">
                <a:solidFill>
                  <a:srgbClr val="FFFFFF"/>
                </a:solidFill>
                <a:latin typeface="Arial"/>
                <a:cs typeface="Arial"/>
              </a:rPr>
              <a:t>to </a:t>
            </a:r>
            <a:r>
              <a:rPr sz="1300" spc="-345" dirty="0">
                <a:solidFill>
                  <a:srgbClr val="FFFFFF"/>
                </a:solidFill>
                <a:latin typeface="Arial"/>
                <a:cs typeface="Arial"/>
              </a:rPr>
              <a:t> </a:t>
            </a:r>
            <a:r>
              <a:rPr sz="1300" dirty="0">
                <a:solidFill>
                  <a:srgbClr val="FFFFFF"/>
                </a:solidFill>
                <a:latin typeface="Arial"/>
                <a:cs typeface="Arial"/>
              </a:rPr>
              <a:t>the</a:t>
            </a:r>
            <a:r>
              <a:rPr sz="1300" spc="-5" dirty="0">
                <a:solidFill>
                  <a:srgbClr val="FFFFFF"/>
                </a:solidFill>
                <a:latin typeface="Arial"/>
                <a:cs typeface="Arial"/>
              </a:rPr>
              <a:t> </a:t>
            </a:r>
            <a:r>
              <a:rPr sz="1300" dirty="0">
                <a:solidFill>
                  <a:srgbClr val="FFFFFF"/>
                </a:solidFill>
                <a:latin typeface="Arial"/>
                <a:cs typeface="Arial"/>
              </a:rPr>
              <a:t>host</a:t>
            </a:r>
            <a:endParaRPr sz="1300">
              <a:latin typeface="Arial"/>
              <a:cs typeface="Arial"/>
            </a:endParaRPr>
          </a:p>
        </p:txBody>
      </p:sp>
      <p:grpSp>
        <p:nvGrpSpPr>
          <p:cNvPr id="22" name="object 22"/>
          <p:cNvGrpSpPr/>
          <p:nvPr/>
        </p:nvGrpSpPr>
        <p:grpSpPr>
          <a:xfrm>
            <a:off x="608731" y="1857791"/>
            <a:ext cx="9320530" cy="4012565"/>
            <a:chOff x="608731" y="1857791"/>
            <a:chExt cx="9320530" cy="4012565"/>
          </a:xfrm>
        </p:grpSpPr>
        <p:sp>
          <p:nvSpPr>
            <p:cNvPr id="23" name="object 23"/>
            <p:cNvSpPr/>
            <p:nvPr/>
          </p:nvSpPr>
          <p:spPr>
            <a:xfrm>
              <a:off x="1742173" y="3192094"/>
              <a:ext cx="6107430" cy="2678430"/>
            </a:xfrm>
            <a:custGeom>
              <a:avLst/>
              <a:gdLst/>
              <a:ahLst/>
              <a:cxnLst/>
              <a:rect l="l" t="t" r="r" b="b"/>
              <a:pathLst>
                <a:path w="6107430" h="2678429">
                  <a:moveTo>
                    <a:pt x="51981" y="18237"/>
                  </a:moveTo>
                  <a:lnTo>
                    <a:pt x="4559" y="0"/>
                  </a:lnTo>
                  <a:lnTo>
                    <a:pt x="0" y="11849"/>
                  </a:lnTo>
                  <a:lnTo>
                    <a:pt x="47421" y="30086"/>
                  </a:lnTo>
                  <a:lnTo>
                    <a:pt x="51981" y="18237"/>
                  </a:lnTo>
                  <a:close/>
                </a:path>
                <a:path w="6107430" h="2678429">
                  <a:moveTo>
                    <a:pt x="134950" y="50152"/>
                  </a:moveTo>
                  <a:lnTo>
                    <a:pt x="87541" y="31915"/>
                  </a:lnTo>
                  <a:lnTo>
                    <a:pt x="82981" y="43764"/>
                  </a:lnTo>
                  <a:lnTo>
                    <a:pt x="130390" y="62001"/>
                  </a:lnTo>
                  <a:lnTo>
                    <a:pt x="134950" y="50152"/>
                  </a:lnTo>
                  <a:close/>
                </a:path>
                <a:path w="6107430" h="2678429">
                  <a:moveTo>
                    <a:pt x="217919" y="82067"/>
                  </a:moveTo>
                  <a:lnTo>
                    <a:pt x="170510" y="63830"/>
                  </a:lnTo>
                  <a:lnTo>
                    <a:pt x="165950" y="75679"/>
                  </a:lnTo>
                  <a:lnTo>
                    <a:pt x="213360" y="93916"/>
                  </a:lnTo>
                  <a:lnTo>
                    <a:pt x="217919" y="82067"/>
                  </a:lnTo>
                  <a:close/>
                </a:path>
                <a:path w="6107430" h="2678429">
                  <a:moveTo>
                    <a:pt x="300901" y="113982"/>
                  </a:moveTo>
                  <a:lnTo>
                    <a:pt x="253479" y="95745"/>
                  </a:lnTo>
                  <a:lnTo>
                    <a:pt x="248920" y="107594"/>
                  </a:lnTo>
                  <a:lnTo>
                    <a:pt x="296341" y="125831"/>
                  </a:lnTo>
                  <a:lnTo>
                    <a:pt x="300901" y="113982"/>
                  </a:lnTo>
                  <a:close/>
                </a:path>
                <a:path w="6107430" h="2678429">
                  <a:moveTo>
                    <a:pt x="383870" y="145897"/>
                  </a:moveTo>
                  <a:lnTo>
                    <a:pt x="336461" y="127660"/>
                  </a:lnTo>
                  <a:lnTo>
                    <a:pt x="331901" y="139522"/>
                  </a:lnTo>
                  <a:lnTo>
                    <a:pt x="379310" y="157759"/>
                  </a:lnTo>
                  <a:lnTo>
                    <a:pt x="383870" y="145897"/>
                  </a:lnTo>
                  <a:close/>
                </a:path>
                <a:path w="6107430" h="2678429">
                  <a:moveTo>
                    <a:pt x="466839" y="177812"/>
                  </a:moveTo>
                  <a:lnTo>
                    <a:pt x="419430" y="159575"/>
                  </a:lnTo>
                  <a:lnTo>
                    <a:pt x="414870" y="171437"/>
                  </a:lnTo>
                  <a:lnTo>
                    <a:pt x="462280" y="189674"/>
                  </a:lnTo>
                  <a:lnTo>
                    <a:pt x="466839" y="177812"/>
                  </a:lnTo>
                  <a:close/>
                </a:path>
                <a:path w="6107430" h="2678429">
                  <a:moveTo>
                    <a:pt x="549821" y="209740"/>
                  </a:moveTo>
                  <a:lnTo>
                    <a:pt x="502399" y="191503"/>
                  </a:lnTo>
                  <a:lnTo>
                    <a:pt x="497840" y="203352"/>
                  </a:lnTo>
                  <a:lnTo>
                    <a:pt x="545261" y="221589"/>
                  </a:lnTo>
                  <a:lnTo>
                    <a:pt x="549821" y="209740"/>
                  </a:lnTo>
                  <a:close/>
                </a:path>
                <a:path w="6107430" h="2678429">
                  <a:moveTo>
                    <a:pt x="632790" y="241655"/>
                  </a:moveTo>
                  <a:lnTo>
                    <a:pt x="585381" y="223418"/>
                  </a:lnTo>
                  <a:lnTo>
                    <a:pt x="580821" y="235267"/>
                  </a:lnTo>
                  <a:lnTo>
                    <a:pt x="628230" y="253504"/>
                  </a:lnTo>
                  <a:lnTo>
                    <a:pt x="632790" y="241655"/>
                  </a:lnTo>
                  <a:close/>
                </a:path>
                <a:path w="6107430" h="2678429">
                  <a:moveTo>
                    <a:pt x="715759" y="273570"/>
                  </a:moveTo>
                  <a:lnTo>
                    <a:pt x="668350" y="255333"/>
                  </a:lnTo>
                  <a:lnTo>
                    <a:pt x="663790" y="267182"/>
                  </a:lnTo>
                  <a:lnTo>
                    <a:pt x="711200" y="285419"/>
                  </a:lnTo>
                  <a:lnTo>
                    <a:pt x="715759" y="273570"/>
                  </a:lnTo>
                  <a:close/>
                </a:path>
                <a:path w="6107430" h="2678429">
                  <a:moveTo>
                    <a:pt x="798728" y="305485"/>
                  </a:moveTo>
                  <a:lnTo>
                    <a:pt x="751319" y="287248"/>
                  </a:lnTo>
                  <a:lnTo>
                    <a:pt x="746760" y="299097"/>
                  </a:lnTo>
                  <a:lnTo>
                    <a:pt x="794169" y="317334"/>
                  </a:lnTo>
                  <a:lnTo>
                    <a:pt x="798728" y="305485"/>
                  </a:lnTo>
                  <a:close/>
                </a:path>
                <a:path w="6107430" h="2678429">
                  <a:moveTo>
                    <a:pt x="881710" y="337400"/>
                  </a:moveTo>
                  <a:lnTo>
                    <a:pt x="834288" y="319163"/>
                  </a:lnTo>
                  <a:lnTo>
                    <a:pt x="829729" y="331025"/>
                  </a:lnTo>
                  <a:lnTo>
                    <a:pt x="877150" y="349262"/>
                  </a:lnTo>
                  <a:lnTo>
                    <a:pt x="881710" y="337400"/>
                  </a:lnTo>
                  <a:close/>
                </a:path>
                <a:path w="6107430" h="2678429">
                  <a:moveTo>
                    <a:pt x="964679" y="369316"/>
                  </a:moveTo>
                  <a:lnTo>
                    <a:pt x="917270" y="351078"/>
                  </a:lnTo>
                  <a:lnTo>
                    <a:pt x="912710" y="362940"/>
                  </a:lnTo>
                  <a:lnTo>
                    <a:pt x="960120" y="381177"/>
                  </a:lnTo>
                  <a:lnTo>
                    <a:pt x="964679" y="369316"/>
                  </a:lnTo>
                  <a:close/>
                </a:path>
                <a:path w="6107430" h="2678429">
                  <a:moveTo>
                    <a:pt x="1045083" y="407060"/>
                  </a:moveTo>
                  <a:lnTo>
                    <a:pt x="1008621" y="337807"/>
                  </a:lnTo>
                  <a:lnTo>
                    <a:pt x="1004773" y="336613"/>
                  </a:lnTo>
                  <a:lnTo>
                    <a:pt x="998575" y="339890"/>
                  </a:lnTo>
                  <a:lnTo>
                    <a:pt x="997381" y="343725"/>
                  </a:lnTo>
                  <a:lnTo>
                    <a:pt x="1022591" y="391604"/>
                  </a:lnTo>
                  <a:lnTo>
                    <a:pt x="1000239" y="383006"/>
                  </a:lnTo>
                  <a:lnTo>
                    <a:pt x="995680" y="394855"/>
                  </a:lnTo>
                  <a:lnTo>
                    <a:pt x="1018032" y="403453"/>
                  </a:lnTo>
                  <a:lnTo>
                    <a:pt x="967232" y="422084"/>
                  </a:lnTo>
                  <a:lnTo>
                    <a:pt x="965542" y="425729"/>
                  </a:lnTo>
                  <a:lnTo>
                    <a:pt x="967955" y="432320"/>
                  </a:lnTo>
                  <a:lnTo>
                    <a:pt x="971613" y="434009"/>
                  </a:lnTo>
                  <a:lnTo>
                    <a:pt x="1038377" y="409511"/>
                  </a:lnTo>
                  <a:lnTo>
                    <a:pt x="1045083" y="407060"/>
                  </a:lnTo>
                  <a:close/>
                </a:path>
                <a:path w="6107430" h="2678429">
                  <a:moveTo>
                    <a:pt x="4352506" y="2620924"/>
                  </a:moveTo>
                  <a:lnTo>
                    <a:pt x="4339806" y="2620924"/>
                  </a:lnTo>
                  <a:lnTo>
                    <a:pt x="4339806" y="2671724"/>
                  </a:lnTo>
                  <a:lnTo>
                    <a:pt x="4352506" y="2671724"/>
                  </a:lnTo>
                  <a:lnTo>
                    <a:pt x="4352506" y="2620924"/>
                  </a:lnTo>
                  <a:close/>
                </a:path>
                <a:path w="6107430" h="2678429">
                  <a:moveTo>
                    <a:pt x="4352506" y="2532024"/>
                  </a:moveTo>
                  <a:lnTo>
                    <a:pt x="4339806" y="2532024"/>
                  </a:lnTo>
                  <a:lnTo>
                    <a:pt x="4339806" y="2582824"/>
                  </a:lnTo>
                  <a:lnTo>
                    <a:pt x="4352506" y="2582824"/>
                  </a:lnTo>
                  <a:lnTo>
                    <a:pt x="4352506" y="2532024"/>
                  </a:lnTo>
                  <a:close/>
                </a:path>
                <a:path w="6107430" h="2678429">
                  <a:moveTo>
                    <a:pt x="4352506" y="2443124"/>
                  </a:moveTo>
                  <a:lnTo>
                    <a:pt x="4339806" y="2443124"/>
                  </a:lnTo>
                  <a:lnTo>
                    <a:pt x="4339806" y="2493924"/>
                  </a:lnTo>
                  <a:lnTo>
                    <a:pt x="4352506" y="2493924"/>
                  </a:lnTo>
                  <a:lnTo>
                    <a:pt x="4352506" y="2443124"/>
                  </a:lnTo>
                  <a:close/>
                </a:path>
                <a:path w="6107430" h="2678429">
                  <a:moveTo>
                    <a:pt x="4352506" y="2354224"/>
                  </a:moveTo>
                  <a:lnTo>
                    <a:pt x="4339806" y="2354224"/>
                  </a:lnTo>
                  <a:lnTo>
                    <a:pt x="4339806" y="2405024"/>
                  </a:lnTo>
                  <a:lnTo>
                    <a:pt x="4352506" y="2405024"/>
                  </a:lnTo>
                  <a:lnTo>
                    <a:pt x="4352506" y="2354224"/>
                  </a:lnTo>
                  <a:close/>
                </a:path>
                <a:path w="6107430" h="2678429">
                  <a:moveTo>
                    <a:pt x="4352506" y="2265324"/>
                  </a:moveTo>
                  <a:lnTo>
                    <a:pt x="4339806" y="2265324"/>
                  </a:lnTo>
                  <a:lnTo>
                    <a:pt x="4339806" y="2316124"/>
                  </a:lnTo>
                  <a:lnTo>
                    <a:pt x="4352506" y="2316124"/>
                  </a:lnTo>
                  <a:lnTo>
                    <a:pt x="4352506" y="2265324"/>
                  </a:lnTo>
                  <a:close/>
                </a:path>
                <a:path w="6107430" h="2678429">
                  <a:moveTo>
                    <a:pt x="4352506" y="2176424"/>
                  </a:moveTo>
                  <a:lnTo>
                    <a:pt x="4339806" y="2176424"/>
                  </a:lnTo>
                  <a:lnTo>
                    <a:pt x="4339806" y="2227224"/>
                  </a:lnTo>
                  <a:lnTo>
                    <a:pt x="4352506" y="2227224"/>
                  </a:lnTo>
                  <a:lnTo>
                    <a:pt x="4352506" y="2176424"/>
                  </a:lnTo>
                  <a:close/>
                </a:path>
                <a:path w="6107430" h="2678429">
                  <a:moveTo>
                    <a:pt x="4352506" y="2087524"/>
                  </a:moveTo>
                  <a:lnTo>
                    <a:pt x="4339806" y="2087524"/>
                  </a:lnTo>
                  <a:lnTo>
                    <a:pt x="4339806" y="2138324"/>
                  </a:lnTo>
                  <a:lnTo>
                    <a:pt x="4352506" y="2138324"/>
                  </a:lnTo>
                  <a:lnTo>
                    <a:pt x="4352506" y="2087524"/>
                  </a:lnTo>
                  <a:close/>
                </a:path>
                <a:path w="6107430" h="2678429">
                  <a:moveTo>
                    <a:pt x="4352506" y="1998624"/>
                  </a:moveTo>
                  <a:lnTo>
                    <a:pt x="4339806" y="1998624"/>
                  </a:lnTo>
                  <a:lnTo>
                    <a:pt x="4339806" y="2049424"/>
                  </a:lnTo>
                  <a:lnTo>
                    <a:pt x="4352506" y="2049424"/>
                  </a:lnTo>
                  <a:lnTo>
                    <a:pt x="4352506" y="1998624"/>
                  </a:lnTo>
                  <a:close/>
                </a:path>
                <a:path w="6107430" h="2678429">
                  <a:moveTo>
                    <a:pt x="4352506" y="1909724"/>
                  </a:moveTo>
                  <a:lnTo>
                    <a:pt x="4339806" y="1909724"/>
                  </a:lnTo>
                  <a:lnTo>
                    <a:pt x="4339806" y="1960524"/>
                  </a:lnTo>
                  <a:lnTo>
                    <a:pt x="4352506" y="1960524"/>
                  </a:lnTo>
                  <a:lnTo>
                    <a:pt x="4352506" y="1909724"/>
                  </a:lnTo>
                  <a:close/>
                </a:path>
                <a:path w="6107430" h="2678429">
                  <a:moveTo>
                    <a:pt x="4352506" y="1820824"/>
                  </a:moveTo>
                  <a:lnTo>
                    <a:pt x="4339806" y="1820824"/>
                  </a:lnTo>
                  <a:lnTo>
                    <a:pt x="4339806" y="1871624"/>
                  </a:lnTo>
                  <a:lnTo>
                    <a:pt x="4352506" y="1871624"/>
                  </a:lnTo>
                  <a:lnTo>
                    <a:pt x="4352506" y="1820824"/>
                  </a:lnTo>
                  <a:close/>
                </a:path>
                <a:path w="6107430" h="2678429">
                  <a:moveTo>
                    <a:pt x="4352506" y="1731924"/>
                  </a:moveTo>
                  <a:lnTo>
                    <a:pt x="4339806" y="1731924"/>
                  </a:lnTo>
                  <a:lnTo>
                    <a:pt x="4339806" y="1782724"/>
                  </a:lnTo>
                  <a:lnTo>
                    <a:pt x="4352506" y="1782724"/>
                  </a:lnTo>
                  <a:lnTo>
                    <a:pt x="4352506" y="1731924"/>
                  </a:lnTo>
                  <a:close/>
                </a:path>
                <a:path w="6107430" h="2678429">
                  <a:moveTo>
                    <a:pt x="4352506" y="1643024"/>
                  </a:moveTo>
                  <a:lnTo>
                    <a:pt x="4339806" y="1643024"/>
                  </a:lnTo>
                  <a:lnTo>
                    <a:pt x="4339806" y="1693824"/>
                  </a:lnTo>
                  <a:lnTo>
                    <a:pt x="4352506" y="1693824"/>
                  </a:lnTo>
                  <a:lnTo>
                    <a:pt x="4352506" y="1643024"/>
                  </a:lnTo>
                  <a:close/>
                </a:path>
                <a:path w="6107430" h="2678429">
                  <a:moveTo>
                    <a:pt x="4386237" y="1587842"/>
                  </a:moveTo>
                  <a:lnTo>
                    <a:pt x="4339806" y="1587842"/>
                  </a:lnTo>
                  <a:lnTo>
                    <a:pt x="4339806" y="1604924"/>
                  </a:lnTo>
                  <a:lnTo>
                    <a:pt x="4352506" y="1604924"/>
                  </a:lnTo>
                  <a:lnTo>
                    <a:pt x="4352506" y="1600542"/>
                  </a:lnTo>
                  <a:lnTo>
                    <a:pt x="4386237" y="1600542"/>
                  </a:lnTo>
                  <a:lnTo>
                    <a:pt x="4386237" y="1594192"/>
                  </a:lnTo>
                  <a:lnTo>
                    <a:pt x="4386237" y="1587842"/>
                  </a:lnTo>
                  <a:close/>
                </a:path>
                <a:path w="6107430" h="2678429">
                  <a:moveTo>
                    <a:pt x="4409414" y="2665374"/>
                  </a:moveTo>
                  <a:lnTo>
                    <a:pt x="4358614" y="2665374"/>
                  </a:lnTo>
                  <a:lnTo>
                    <a:pt x="4358614" y="2678074"/>
                  </a:lnTo>
                  <a:lnTo>
                    <a:pt x="4409414" y="2678074"/>
                  </a:lnTo>
                  <a:lnTo>
                    <a:pt x="4409414" y="2665374"/>
                  </a:lnTo>
                  <a:close/>
                </a:path>
                <a:path w="6107430" h="2678429">
                  <a:moveTo>
                    <a:pt x="4475137" y="1587842"/>
                  </a:moveTo>
                  <a:lnTo>
                    <a:pt x="4424337" y="1587842"/>
                  </a:lnTo>
                  <a:lnTo>
                    <a:pt x="4424337" y="1600542"/>
                  </a:lnTo>
                  <a:lnTo>
                    <a:pt x="4475137" y="1600542"/>
                  </a:lnTo>
                  <a:lnTo>
                    <a:pt x="4475137" y="1587842"/>
                  </a:lnTo>
                  <a:close/>
                </a:path>
                <a:path w="6107430" h="2678429">
                  <a:moveTo>
                    <a:pt x="4498314" y="2665374"/>
                  </a:moveTo>
                  <a:lnTo>
                    <a:pt x="4447514" y="2665374"/>
                  </a:lnTo>
                  <a:lnTo>
                    <a:pt x="4447514" y="2678074"/>
                  </a:lnTo>
                  <a:lnTo>
                    <a:pt x="4498314" y="2678074"/>
                  </a:lnTo>
                  <a:lnTo>
                    <a:pt x="4498314" y="2665374"/>
                  </a:lnTo>
                  <a:close/>
                </a:path>
                <a:path w="6107430" h="2678429">
                  <a:moveTo>
                    <a:pt x="4564037" y="1587842"/>
                  </a:moveTo>
                  <a:lnTo>
                    <a:pt x="4513237" y="1587842"/>
                  </a:lnTo>
                  <a:lnTo>
                    <a:pt x="4513237" y="1600542"/>
                  </a:lnTo>
                  <a:lnTo>
                    <a:pt x="4564037" y="1600542"/>
                  </a:lnTo>
                  <a:lnTo>
                    <a:pt x="4564037" y="1587842"/>
                  </a:lnTo>
                  <a:close/>
                </a:path>
                <a:path w="6107430" h="2678429">
                  <a:moveTo>
                    <a:pt x="4587214" y="2665374"/>
                  </a:moveTo>
                  <a:lnTo>
                    <a:pt x="4536414" y="2665374"/>
                  </a:lnTo>
                  <a:lnTo>
                    <a:pt x="4536414" y="2678074"/>
                  </a:lnTo>
                  <a:lnTo>
                    <a:pt x="4587214" y="2678074"/>
                  </a:lnTo>
                  <a:lnTo>
                    <a:pt x="4587214" y="2665374"/>
                  </a:lnTo>
                  <a:close/>
                </a:path>
                <a:path w="6107430" h="2678429">
                  <a:moveTo>
                    <a:pt x="4652937" y="1587842"/>
                  </a:moveTo>
                  <a:lnTo>
                    <a:pt x="4602137" y="1587842"/>
                  </a:lnTo>
                  <a:lnTo>
                    <a:pt x="4602137" y="1600542"/>
                  </a:lnTo>
                  <a:lnTo>
                    <a:pt x="4652937" y="1600542"/>
                  </a:lnTo>
                  <a:lnTo>
                    <a:pt x="4652937" y="1587842"/>
                  </a:lnTo>
                  <a:close/>
                </a:path>
                <a:path w="6107430" h="2678429">
                  <a:moveTo>
                    <a:pt x="4676114" y="2665374"/>
                  </a:moveTo>
                  <a:lnTo>
                    <a:pt x="4625314" y="2665374"/>
                  </a:lnTo>
                  <a:lnTo>
                    <a:pt x="4625314" y="2678074"/>
                  </a:lnTo>
                  <a:lnTo>
                    <a:pt x="4676114" y="2678074"/>
                  </a:lnTo>
                  <a:lnTo>
                    <a:pt x="4676114" y="2665374"/>
                  </a:lnTo>
                  <a:close/>
                </a:path>
                <a:path w="6107430" h="2678429">
                  <a:moveTo>
                    <a:pt x="4741837" y="1587842"/>
                  </a:moveTo>
                  <a:lnTo>
                    <a:pt x="4691037" y="1587842"/>
                  </a:lnTo>
                  <a:lnTo>
                    <a:pt x="4691037" y="1600542"/>
                  </a:lnTo>
                  <a:lnTo>
                    <a:pt x="4741837" y="1600542"/>
                  </a:lnTo>
                  <a:lnTo>
                    <a:pt x="4741837" y="1587842"/>
                  </a:lnTo>
                  <a:close/>
                </a:path>
                <a:path w="6107430" h="2678429">
                  <a:moveTo>
                    <a:pt x="4765014" y="2665374"/>
                  </a:moveTo>
                  <a:lnTo>
                    <a:pt x="4714214" y="2665374"/>
                  </a:lnTo>
                  <a:lnTo>
                    <a:pt x="4714214" y="2678074"/>
                  </a:lnTo>
                  <a:lnTo>
                    <a:pt x="4765014" y="2678074"/>
                  </a:lnTo>
                  <a:lnTo>
                    <a:pt x="4765014" y="2665374"/>
                  </a:lnTo>
                  <a:close/>
                </a:path>
                <a:path w="6107430" h="2678429">
                  <a:moveTo>
                    <a:pt x="4830737" y="1587842"/>
                  </a:moveTo>
                  <a:lnTo>
                    <a:pt x="4779937" y="1587842"/>
                  </a:lnTo>
                  <a:lnTo>
                    <a:pt x="4779937" y="1600542"/>
                  </a:lnTo>
                  <a:lnTo>
                    <a:pt x="4830737" y="1600542"/>
                  </a:lnTo>
                  <a:lnTo>
                    <a:pt x="4830737" y="1587842"/>
                  </a:lnTo>
                  <a:close/>
                </a:path>
                <a:path w="6107430" h="2678429">
                  <a:moveTo>
                    <a:pt x="4853914" y="2665374"/>
                  </a:moveTo>
                  <a:lnTo>
                    <a:pt x="4803114" y="2665374"/>
                  </a:lnTo>
                  <a:lnTo>
                    <a:pt x="4803114" y="2678074"/>
                  </a:lnTo>
                  <a:lnTo>
                    <a:pt x="4853914" y="2678074"/>
                  </a:lnTo>
                  <a:lnTo>
                    <a:pt x="4853914" y="2665374"/>
                  </a:lnTo>
                  <a:close/>
                </a:path>
                <a:path w="6107430" h="2678429">
                  <a:moveTo>
                    <a:pt x="4919637" y="1587842"/>
                  </a:moveTo>
                  <a:lnTo>
                    <a:pt x="4868837" y="1587842"/>
                  </a:lnTo>
                  <a:lnTo>
                    <a:pt x="4868837" y="1600542"/>
                  </a:lnTo>
                  <a:lnTo>
                    <a:pt x="4919637" y="1600542"/>
                  </a:lnTo>
                  <a:lnTo>
                    <a:pt x="4919637" y="1587842"/>
                  </a:lnTo>
                  <a:close/>
                </a:path>
                <a:path w="6107430" h="2678429">
                  <a:moveTo>
                    <a:pt x="4942814" y="2665374"/>
                  </a:moveTo>
                  <a:lnTo>
                    <a:pt x="4892014" y="2665374"/>
                  </a:lnTo>
                  <a:lnTo>
                    <a:pt x="4892014" y="2678074"/>
                  </a:lnTo>
                  <a:lnTo>
                    <a:pt x="4942814" y="2678074"/>
                  </a:lnTo>
                  <a:lnTo>
                    <a:pt x="4942814" y="2665374"/>
                  </a:lnTo>
                  <a:close/>
                </a:path>
                <a:path w="6107430" h="2678429">
                  <a:moveTo>
                    <a:pt x="5008537" y="1587842"/>
                  </a:moveTo>
                  <a:lnTo>
                    <a:pt x="4957737" y="1587842"/>
                  </a:lnTo>
                  <a:lnTo>
                    <a:pt x="4957737" y="1600542"/>
                  </a:lnTo>
                  <a:lnTo>
                    <a:pt x="5008537" y="1600542"/>
                  </a:lnTo>
                  <a:lnTo>
                    <a:pt x="5008537" y="1587842"/>
                  </a:lnTo>
                  <a:close/>
                </a:path>
                <a:path w="6107430" h="2678429">
                  <a:moveTo>
                    <a:pt x="5031714" y="2665374"/>
                  </a:moveTo>
                  <a:lnTo>
                    <a:pt x="4980914" y="2665374"/>
                  </a:lnTo>
                  <a:lnTo>
                    <a:pt x="4980914" y="2678074"/>
                  </a:lnTo>
                  <a:lnTo>
                    <a:pt x="5031714" y="2678074"/>
                  </a:lnTo>
                  <a:lnTo>
                    <a:pt x="5031714" y="2665374"/>
                  </a:lnTo>
                  <a:close/>
                </a:path>
                <a:path w="6107430" h="2678429">
                  <a:moveTo>
                    <a:pt x="5097437" y="1587842"/>
                  </a:moveTo>
                  <a:lnTo>
                    <a:pt x="5046637" y="1587842"/>
                  </a:lnTo>
                  <a:lnTo>
                    <a:pt x="5046637" y="1600542"/>
                  </a:lnTo>
                  <a:lnTo>
                    <a:pt x="5097437" y="1600542"/>
                  </a:lnTo>
                  <a:lnTo>
                    <a:pt x="5097437" y="1587842"/>
                  </a:lnTo>
                  <a:close/>
                </a:path>
                <a:path w="6107430" h="2678429">
                  <a:moveTo>
                    <a:pt x="5120614" y="2665374"/>
                  </a:moveTo>
                  <a:lnTo>
                    <a:pt x="5069814" y="2665374"/>
                  </a:lnTo>
                  <a:lnTo>
                    <a:pt x="5069814" y="2678074"/>
                  </a:lnTo>
                  <a:lnTo>
                    <a:pt x="5120614" y="2678074"/>
                  </a:lnTo>
                  <a:lnTo>
                    <a:pt x="5120614" y="2665374"/>
                  </a:lnTo>
                  <a:close/>
                </a:path>
                <a:path w="6107430" h="2678429">
                  <a:moveTo>
                    <a:pt x="5186337" y="1587842"/>
                  </a:moveTo>
                  <a:lnTo>
                    <a:pt x="5135537" y="1587842"/>
                  </a:lnTo>
                  <a:lnTo>
                    <a:pt x="5135537" y="1600542"/>
                  </a:lnTo>
                  <a:lnTo>
                    <a:pt x="5186337" y="1600542"/>
                  </a:lnTo>
                  <a:lnTo>
                    <a:pt x="5186337" y="1587842"/>
                  </a:lnTo>
                  <a:close/>
                </a:path>
                <a:path w="6107430" h="2678429">
                  <a:moveTo>
                    <a:pt x="5209514" y="2665374"/>
                  </a:moveTo>
                  <a:lnTo>
                    <a:pt x="5158714" y="2665374"/>
                  </a:lnTo>
                  <a:lnTo>
                    <a:pt x="5158714" y="2678074"/>
                  </a:lnTo>
                  <a:lnTo>
                    <a:pt x="5209514" y="2678074"/>
                  </a:lnTo>
                  <a:lnTo>
                    <a:pt x="5209514" y="2665374"/>
                  </a:lnTo>
                  <a:close/>
                </a:path>
                <a:path w="6107430" h="2678429">
                  <a:moveTo>
                    <a:pt x="5275237" y="1587842"/>
                  </a:moveTo>
                  <a:lnTo>
                    <a:pt x="5224437" y="1587842"/>
                  </a:lnTo>
                  <a:lnTo>
                    <a:pt x="5224437" y="1600542"/>
                  </a:lnTo>
                  <a:lnTo>
                    <a:pt x="5275237" y="1600542"/>
                  </a:lnTo>
                  <a:lnTo>
                    <a:pt x="5275237" y="1587842"/>
                  </a:lnTo>
                  <a:close/>
                </a:path>
                <a:path w="6107430" h="2678429">
                  <a:moveTo>
                    <a:pt x="5298414" y="2665374"/>
                  </a:moveTo>
                  <a:lnTo>
                    <a:pt x="5247614" y="2665374"/>
                  </a:lnTo>
                  <a:lnTo>
                    <a:pt x="5247614" y="2678074"/>
                  </a:lnTo>
                  <a:lnTo>
                    <a:pt x="5298414" y="2678074"/>
                  </a:lnTo>
                  <a:lnTo>
                    <a:pt x="5298414" y="2665374"/>
                  </a:lnTo>
                  <a:close/>
                </a:path>
                <a:path w="6107430" h="2678429">
                  <a:moveTo>
                    <a:pt x="5364137" y="1587842"/>
                  </a:moveTo>
                  <a:lnTo>
                    <a:pt x="5313337" y="1587842"/>
                  </a:lnTo>
                  <a:lnTo>
                    <a:pt x="5313337" y="1600542"/>
                  </a:lnTo>
                  <a:lnTo>
                    <a:pt x="5364137" y="1600542"/>
                  </a:lnTo>
                  <a:lnTo>
                    <a:pt x="5364137" y="1587842"/>
                  </a:lnTo>
                  <a:close/>
                </a:path>
                <a:path w="6107430" h="2678429">
                  <a:moveTo>
                    <a:pt x="5387314" y="2665374"/>
                  </a:moveTo>
                  <a:lnTo>
                    <a:pt x="5336514" y="2665374"/>
                  </a:lnTo>
                  <a:lnTo>
                    <a:pt x="5336514" y="2678074"/>
                  </a:lnTo>
                  <a:lnTo>
                    <a:pt x="5387314" y="2678074"/>
                  </a:lnTo>
                  <a:lnTo>
                    <a:pt x="5387314" y="2665374"/>
                  </a:lnTo>
                  <a:close/>
                </a:path>
                <a:path w="6107430" h="2678429">
                  <a:moveTo>
                    <a:pt x="5453037" y="1587842"/>
                  </a:moveTo>
                  <a:lnTo>
                    <a:pt x="5402237" y="1587842"/>
                  </a:lnTo>
                  <a:lnTo>
                    <a:pt x="5402237" y="1600542"/>
                  </a:lnTo>
                  <a:lnTo>
                    <a:pt x="5453037" y="1600542"/>
                  </a:lnTo>
                  <a:lnTo>
                    <a:pt x="5453037" y="1587842"/>
                  </a:lnTo>
                  <a:close/>
                </a:path>
                <a:path w="6107430" h="2678429">
                  <a:moveTo>
                    <a:pt x="5476214" y="2665374"/>
                  </a:moveTo>
                  <a:lnTo>
                    <a:pt x="5425414" y="2665374"/>
                  </a:lnTo>
                  <a:lnTo>
                    <a:pt x="5425414" y="2678074"/>
                  </a:lnTo>
                  <a:lnTo>
                    <a:pt x="5476214" y="2678074"/>
                  </a:lnTo>
                  <a:lnTo>
                    <a:pt x="5476214" y="2665374"/>
                  </a:lnTo>
                  <a:close/>
                </a:path>
                <a:path w="6107430" h="2678429">
                  <a:moveTo>
                    <a:pt x="5541937" y="1587842"/>
                  </a:moveTo>
                  <a:lnTo>
                    <a:pt x="5491137" y="1587842"/>
                  </a:lnTo>
                  <a:lnTo>
                    <a:pt x="5491137" y="1600542"/>
                  </a:lnTo>
                  <a:lnTo>
                    <a:pt x="5541937" y="1600542"/>
                  </a:lnTo>
                  <a:lnTo>
                    <a:pt x="5541937" y="1587842"/>
                  </a:lnTo>
                  <a:close/>
                </a:path>
                <a:path w="6107430" h="2678429">
                  <a:moveTo>
                    <a:pt x="5565114" y="2665374"/>
                  </a:moveTo>
                  <a:lnTo>
                    <a:pt x="5514314" y="2665374"/>
                  </a:lnTo>
                  <a:lnTo>
                    <a:pt x="5514314" y="2678074"/>
                  </a:lnTo>
                  <a:lnTo>
                    <a:pt x="5565114" y="2678074"/>
                  </a:lnTo>
                  <a:lnTo>
                    <a:pt x="5565114" y="2665374"/>
                  </a:lnTo>
                  <a:close/>
                </a:path>
                <a:path w="6107430" h="2678429">
                  <a:moveTo>
                    <a:pt x="5630837" y="1587842"/>
                  </a:moveTo>
                  <a:lnTo>
                    <a:pt x="5580037" y="1587842"/>
                  </a:lnTo>
                  <a:lnTo>
                    <a:pt x="5580037" y="1600542"/>
                  </a:lnTo>
                  <a:lnTo>
                    <a:pt x="5630837" y="1600542"/>
                  </a:lnTo>
                  <a:lnTo>
                    <a:pt x="5630837" y="1587842"/>
                  </a:lnTo>
                  <a:close/>
                </a:path>
                <a:path w="6107430" h="2678429">
                  <a:moveTo>
                    <a:pt x="5654014" y="2665374"/>
                  </a:moveTo>
                  <a:lnTo>
                    <a:pt x="5603214" y="2665374"/>
                  </a:lnTo>
                  <a:lnTo>
                    <a:pt x="5603214" y="2678074"/>
                  </a:lnTo>
                  <a:lnTo>
                    <a:pt x="5654014" y="2678074"/>
                  </a:lnTo>
                  <a:lnTo>
                    <a:pt x="5654014" y="2665374"/>
                  </a:lnTo>
                  <a:close/>
                </a:path>
                <a:path w="6107430" h="2678429">
                  <a:moveTo>
                    <a:pt x="5719737" y="1587842"/>
                  </a:moveTo>
                  <a:lnTo>
                    <a:pt x="5668937" y="1587842"/>
                  </a:lnTo>
                  <a:lnTo>
                    <a:pt x="5668937" y="1600542"/>
                  </a:lnTo>
                  <a:lnTo>
                    <a:pt x="5719737" y="1600542"/>
                  </a:lnTo>
                  <a:lnTo>
                    <a:pt x="5719737" y="1587842"/>
                  </a:lnTo>
                  <a:close/>
                </a:path>
                <a:path w="6107430" h="2678429">
                  <a:moveTo>
                    <a:pt x="5742914" y="2665374"/>
                  </a:moveTo>
                  <a:lnTo>
                    <a:pt x="5692114" y="2665374"/>
                  </a:lnTo>
                  <a:lnTo>
                    <a:pt x="5692114" y="2678074"/>
                  </a:lnTo>
                  <a:lnTo>
                    <a:pt x="5742914" y="2678074"/>
                  </a:lnTo>
                  <a:lnTo>
                    <a:pt x="5742914" y="2665374"/>
                  </a:lnTo>
                  <a:close/>
                </a:path>
                <a:path w="6107430" h="2678429">
                  <a:moveTo>
                    <a:pt x="5808637" y="1587842"/>
                  </a:moveTo>
                  <a:lnTo>
                    <a:pt x="5757837" y="1587842"/>
                  </a:lnTo>
                  <a:lnTo>
                    <a:pt x="5757837" y="1600542"/>
                  </a:lnTo>
                  <a:lnTo>
                    <a:pt x="5808637" y="1600542"/>
                  </a:lnTo>
                  <a:lnTo>
                    <a:pt x="5808637" y="1587842"/>
                  </a:lnTo>
                  <a:close/>
                </a:path>
                <a:path w="6107430" h="2678429">
                  <a:moveTo>
                    <a:pt x="5831814" y="2665374"/>
                  </a:moveTo>
                  <a:lnTo>
                    <a:pt x="5781014" y="2665374"/>
                  </a:lnTo>
                  <a:lnTo>
                    <a:pt x="5781014" y="2678074"/>
                  </a:lnTo>
                  <a:lnTo>
                    <a:pt x="5831814" y="2678074"/>
                  </a:lnTo>
                  <a:lnTo>
                    <a:pt x="5831814" y="2665374"/>
                  </a:lnTo>
                  <a:close/>
                </a:path>
                <a:path w="6107430" h="2678429">
                  <a:moveTo>
                    <a:pt x="5897537" y="1587842"/>
                  </a:moveTo>
                  <a:lnTo>
                    <a:pt x="5846737" y="1587842"/>
                  </a:lnTo>
                  <a:lnTo>
                    <a:pt x="5846737" y="1600542"/>
                  </a:lnTo>
                  <a:lnTo>
                    <a:pt x="5897537" y="1600542"/>
                  </a:lnTo>
                  <a:lnTo>
                    <a:pt x="5897537" y="1587842"/>
                  </a:lnTo>
                  <a:close/>
                </a:path>
                <a:path w="6107430" h="2678429">
                  <a:moveTo>
                    <a:pt x="5920714" y="2665374"/>
                  </a:moveTo>
                  <a:lnTo>
                    <a:pt x="5869914" y="2665374"/>
                  </a:lnTo>
                  <a:lnTo>
                    <a:pt x="5869914" y="2678074"/>
                  </a:lnTo>
                  <a:lnTo>
                    <a:pt x="5920714" y="2678074"/>
                  </a:lnTo>
                  <a:lnTo>
                    <a:pt x="5920714" y="2665374"/>
                  </a:lnTo>
                  <a:close/>
                </a:path>
                <a:path w="6107430" h="2678429">
                  <a:moveTo>
                    <a:pt x="5986437" y="1587842"/>
                  </a:moveTo>
                  <a:lnTo>
                    <a:pt x="5935637" y="1587842"/>
                  </a:lnTo>
                  <a:lnTo>
                    <a:pt x="5935637" y="1600542"/>
                  </a:lnTo>
                  <a:lnTo>
                    <a:pt x="5986437" y="1600542"/>
                  </a:lnTo>
                  <a:lnTo>
                    <a:pt x="5986437" y="1587842"/>
                  </a:lnTo>
                  <a:close/>
                </a:path>
                <a:path w="6107430" h="2678429">
                  <a:moveTo>
                    <a:pt x="6009614" y="2665374"/>
                  </a:moveTo>
                  <a:lnTo>
                    <a:pt x="5958814" y="2665374"/>
                  </a:lnTo>
                  <a:lnTo>
                    <a:pt x="5958814" y="2678074"/>
                  </a:lnTo>
                  <a:lnTo>
                    <a:pt x="6009614" y="2678074"/>
                  </a:lnTo>
                  <a:lnTo>
                    <a:pt x="6009614" y="2665374"/>
                  </a:lnTo>
                  <a:close/>
                </a:path>
                <a:path w="6107430" h="2678429">
                  <a:moveTo>
                    <a:pt x="6075337" y="1587842"/>
                  </a:moveTo>
                  <a:lnTo>
                    <a:pt x="6024537" y="1587842"/>
                  </a:lnTo>
                  <a:lnTo>
                    <a:pt x="6024537" y="1600542"/>
                  </a:lnTo>
                  <a:lnTo>
                    <a:pt x="6075337" y="1600542"/>
                  </a:lnTo>
                  <a:lnTo>
                    <a:pt x="6075337" y="1587842"/>
                  </a:lnTo>
                  <a:close/>
                </a:path>
                <a:path w="6107430" h="2678429">
                  <a:moveTo>
                    <a:pt x="6098514" y="2665374"/>
                  </a:moveTo>
                  <a:lnTo>
                    <a:pt x="6047714" y="2665374"/>
                  </a:lnTo>
                  <a:lnTo>
                    <a:pt x="6047714" y="2678074"/>
                  </a:lnTo>
                  <a:lnTo>
                    <a:pt x="6098514" y="2678074"/>
                  </a:lnTo>
                  <a:lnTo>
                    <a:pt x="6098514" y="2665374"/>
                  </a:lnTo>
                  <a:close/>
                </a:path>
                <a:path w="6107430" h="2678429">
                  <a:moveTo>
                    <a:pt x="6106960" y="2584920"/>
                  </a:moveTo>
                  <a:lnTo>
                    <a:pt x="6094260" y="2584920"/>
                  </a:lnTo>
                  <a:lnTo>
                    <a:pt x="6094260" y="2635720"/>
                  </a:lnTo>
                  <a:lnTo>
                    <a:pt x="6106960" y="2635720"/>
                  </a:lnTo>
                  <a:lnTo>
                    <a:pt x="6106960" y="2584920"/>
                  </a:lnTo>
                  <a:close/>
                </a:path>
                <a:path w="6107430" h="2678429">
                  <a:moveTo>
                    <a:pt x="6106960" y="2496020"/>
                  </a:moveTo>
                  <a:lnTo>
                    <a:pt x="6094260" y="2496020"/>
                  </a:lnTo>
                  <a:lnTo>
                    <a:pt x="6094260" y="2546820"/>
                  </a:lnTo>
                  <a:lnTo>
                    <a:pt x="6106960" y="2546820"/>
                  </a:lnTo>
                  <a:lnTo>
                    <a:pt x="6106960" y="2496020"/>
                  </a:lnTo>
                  <a:close/>
                </a:path>
                <a:path w="6107430" h="2678429">
                  <a:moveTo>
                    <a:pt x="6106960" y="2407120"/>
                  </a:moveTo>
                  <a:lnTo>
                    <a:pt x="6094260" y="2407120"/>
                  </a:lnTo>
                  <a:lnTo>
                    <a:pt x="6094260" y="2457920"/>
                  </a:lnTo>
                  <a:lnTo>
                    <a:pt x="6106960" y="2457920"/>
                  </a:lnTo>
                  <a:lnTo>
                    <a:pt x="6106960" y="2407120"/>
                  </a:lnTo>
                  <a:close/>
                </a:path>
                <a:path w="6107430" h="2678429">
                  <a:moveTo>
                    <a:pt x="6106960" y="2318220"/>
                  </a:moveTo>
                  <a:lnTo>
                    <a:pt x="6094260" y="2318220"/>
                  </a:lnTo>
                  <a:lnTo>
                    <a:pt x="6094260" y="2369020"/>
                  </a:lnTo>
                  <a:lnTo>
                    <a:pt x="6106960" y="2369020"/>
                  </a:lnTo>
                  <a:lnTo>
                    <a:pt x="6106960" y="2318220"/>
                  </a:lnTo>
                  <a:close/>
                </a:path>
                <a:path w="6107430" h="2678429">
                  <a:moveTo>
                    <a:pt x="6106960" y="2229320"/>
                  </a:moveTo>
                  <a:lnTo>
                    <a:pt x="6094260" y="2229320"/>
                  </a:lnTo>
                  <a:lnTo>
                    <a:pt x="6094260" y="2280120"/>
                  </a:lnTo>
                  <a:lnTo>
                    <a:pt x="6106960" y="2280120"/>
                  </a:lnTo>
                  <a:lnTo>
                    <a:pt x="6106960" y="2229320"/>
                  </a:lnTo>
                  <a:close/>
                </a:path>
                <a:path w="6107430" h="2678429">
                  <a:moveTo>
                    <a:pt x="6106960" y="2140420"/>
                  </a:moveTo>
                  <a:lnTo>
                    <a:pt x="6094260" y="2140420"/>
                  </a:lnTo>
                  <a:lnTo>
                    <a:pt x="6094260" y="2191220"/>
                  </a:lnTo>
                  <a:lnTo>
                    <a:pt x="6106960" y="2191220"/>
                  </a:lnTo>
                  <a:lnTo>
                    <a:pt x="6106960" y="2140420"/>
                  </a:lnTo>
                  <a:close/>
                </a:path>
                <a:path w="6107430" h="2678429">
                  <a:moveTo>
                    <a:pt x="6106960" y="2051519"/>
                  </a:moveTo>
                  <a:lnTo>
                    <a:pt x="6094260" y="2051519"/>
                  </a:lnTo>
                  <a:lnTo>
                    <a:pt x="6094260" y="2102319"/>
                  </a:lnTo>
                  <a:lnTo>
                    <a:pt x="6106960" y="2102319"/>
                  </a:lnTo>
                  <a:lnTo>
                    <a:pt x="6106960" y="2051519"/>
                  </a:lnTo>
                  <a:close/>
                </a:path>
                <a:path w="6107430" h="2678429">
                  <a:moveTo>
                    <a:pt x="6106960" y="1962619"/>
                  </a:moveTo>
                  <a:lnTo>
                    <a:pt x="6094260" y="1962619"/>
                  </a:lnTo>
                  <a:lnTo>
                    <a:pt x="6094260" y="2013419"/>
                  </a:lnTo>
                  <a:lnTo>
                    <a:pt x="6106960" y="2013419"/>
                  </a:lnTo>
                  <a:lnTo>
                    <a:pt x="6106960" y="1962619"/>
                  </a:lnTo>
                  <a:close/>
                </a:path>
                <a:path w="6107430" h="2678429">
                  <a:moveTo>
                    <a:pt x="6106960" y="1873719"/>
                  </a:moveTo>
                  <a:lnTo>
                    <a:pt x="6094260" y="1873719"/>
                  </a:lnTo>
                  <a:lnTo>
                    <a:pt x="6094260" y="1924519"/>
                  </a:lnTo>
                  <a:lnTo>
                    <a:pt x="6106960" y="1924519"/>
                  </a:lnTo>
                  <a:lnTo>
                    <a:pt x="6106960" y="1873719"/>
                  </a:lnTo>
                  <a:close/>
                </a:path>
                <a:path w="6107430" h="2678429">
                  <a:moveTo>
                    <a:pt x="6106960" y="1784819"/>
                  </a:moveTo>
                  <a:lnTo>
                    <a:pt x="6094260" y="1784819"/>
                  </a:lnTo>
                  <a:lnTo>
                    <a:pt x="6094260" y="1835619"/>
                  </a:lnTo>
                  <a:lnTo>
                    <a:pt x="6106960" y="1835619"/>
                  </a:lnTo>
                  <a:lnTo>
                    <a:pt x="6106960" y="1784819"/>
                  </a:lnTo>
                  <a:close/>
                </a:path>
                <a:path w="6107430" h="2678429">
                  <a:moveTo>
                    <a:pt x="6106960" y="1695919"/>
                  </a:moveTo>
                  <a:lnTo>
                    <a:pt x="6094260" y="1695919"/>
                  </a:lnTo>
                  <a:lnTo>
                    <a:pt x="6094260" y="1746719"/>
                  </a:lnTo>
                  <a:lnTo>
                    <a:pt x="6106960" y="1746719"/>
                  </a:lnTo>
                  <a:lnTo>
                    <a:pt x="6106960" y="1695919"/>
                  </a:lnTo>
                  <a:close/>
                </a:path>
                <a:path w="6107430" h="2678429">
                  <a:moveTo>
                    <a:pt x="6106960" y="1607019"/>
                  </a:moveTo>
                  <a:lnTo>
                    <a:pt x="6094260" y="1607019"/>
                  </a:lnTo>
                  <a:lnTo>
                    <a:pt x="6094260" y="1657819"/>
                  </a:lnTo>
                  <a:lnTo>
                    <a:pt x="6106960" y="1657819"/>
                  </a:lnTo>
                  <a:lnTo>
                    <a:pt x="6106960" y="1607019"/>
                  </a:lnTo>
                  <a:close/>
                </a:path>
              </a:pathLst>
            </a:custGeom>
            <a:solidFill>
              <a:srgbClr val="8FA7C4"/>
            </a:solidFill>
            <a:ln>
              <a:solidFill>
                <a:schemeClr val="bg1"/>
              </a:solidFill>
            </a:ln>
          </p:spPr>
          <p:txBody>
            <a:bodyPr wrap="square" lIns="0" tIns="0" rIns="0" bIns="0" rtlCol="0"/>
            <a:lstStyle/>
            <a:p>
              <a:endParaRPr/>
            </a:p>
          </p:txBody>
        </p:sp>
        <p:pic>
          <p:nvPicPr>
            <p:cNvPr id="24" name="object 24"/>
            <p:cNvPicPr/>
            <p:nvPr/>
          </p:nvPicPr>
          <p:blipFill>
            <a:blip r:embed="rId5" cstate="print"/>
            <a:stretch>
              <a:fillRect/>
            </a:stretch>
          </p:blipFill>
          <p:spPr>
            <a:xfrm>
              <a:off x="608731" y="2567244"/>
              <a:ext cx="1274206" cy="1274207"/>
            </a:xfrm>
            <a:prstGeom prst="rect">
              <a:avLst/>
            </a:prstGeom>
            <a:ln>
              <a:solidFill>
                <a:schemeClr val="bg1"/>
              </a:solidFill>
            </a:ln>
          </p:spPr>
        </p:pic>
        <p:pic>
          <p:nvPicPr>
            <p:cNvPr id="25" name="object 25"/>
            <p:cNvPicPr/>
            <p:nvPr/>
          </p:nvPicPr>
          <p:blipFill>
            <a:blip r:embed="rId6" cstate="print"/>
            <a:stretch>
              <a:fillRect/>
            </a:stretch>
          </p:blipFill>
          <p:spPr>
            <a:xfrm>
              <a:off x="3183437" y="5062002"/>
              <a:ext cx="465120" cy="465120"/>
            </a:xfrm>
            <a:prstGeom prst="rect">
              <a:avLst/>
            </a:prstGeom>
            <a:ln>
              <a:solidFill>
                <a:schemeClr val="bg1"/>
              </a:solidFill>
            </a:ln>
          </p:spPr>
        </p:pic>
        <p:pic>
          <p:nvPicPr>
            <p:cNvPr id="26" name="object 26"/>
            <p:cNvPicPr/>
            <p:nvPr/>
          </p:nvPicPr>
          <p:blipFill>
            <a:blip r:embed="rId4" cstate="print"/>
            <a:stretch>
              <a:fillRect/>
            </a:stretch>
          </p:blipFill>
          <p:spPr>
            <a:xfrm>
              <a:off x="3832668" y="3115691"/>
              <a:ext cx="604619" cy="604619"/>
            </a:xfrm>
            <a:prstGeom prst="rect">
              <a:avLst/>
            </a:prstGeom>
            <a:ln>
              <a:solidFill>
                <a:schemeClr val="bg1"/>
              </a:solidFill>
            </a:ln>
          </p:spPr>
        </p:pic>
        <p:pic>
          <p:nvPicPr>
            <p:cNvPr id="27" name="object 27"/>
            <p:cNvPicPr/>
            <p:nvPr/>
          </p:nvPicPr>
          <p:blipFill>
            <a:blip r:embed="rId4" cstate="print"/>
            <a:stretch>
              <a:fillRect/>
            </a:stretch>
          </p:blipFill>
          <p:spPr>
            <a:xfrm>
              <a:off x="4602205" y="3124554"/>
              <a:ext cx="604619" cy="604619"/>
            </a:xfrm>
            <a:prstGeom prst="rect">
              <a:avLst/>
            </a:prstGeom>
            <a:ln>
              <a:solidFill>
                <a:schemeClr val="bg1"/>
              </a:solidFill>
            </a:ln>
          </p:spPr>
        </p:pic>
        <p:pic>
          <p:nvPicPr>
            <p:cNvPr id="28" name="object 28"/>
            <p:cNvPicPr/>
            <p:nvPr/>
          </p:nvPicPr>
          <p:blipFill>
            <a:blip r:embed="rId4" cstate="print"/>
            <a:stretch>
              <a:fillRect/>
            </a:stretch>
          </p:blipFill>
          <p:spPr>
            <a:xfrm>
              <a:off x="3101611" y="3841451"/>
              <a:ext cx="604619" cy="604619"/>
            </a:xfrm>
            <a:prstGeom prst="rect">
              <a:avLst/>
            </a:prstGeom>
            <a:ln>
              <a:solidFill>
                <a:schemeClr val="bg1"/>
              </a:solidFill>
            </a:ln>
          </p:spPr>
        </p:pic>
        <p:pic>
          <p:nvPicPr>
            <p:cNvPr id="29" name="object 29"/>
            <p:cNvPicPr/>
            <p:nvPr/>
          </p:nvPicPr>
          <p:blipFill>
            <a:blip r:embed="rId4" cstate="print"/>
            <a:stretch>
              <a:fillRect/>
            </a:stretch>
          </p:blipFill>
          <p:spPr>
            <a:xfrm>
              <a:off x="3832668" y="3841451"/>
              <a:ext cx="604619" cy="604619"/>
            </a:xfrm>
            <a:prstGeom prst="rect">
              <a:avLst/>
            </a:prstGeom>
            <a:ln>
              <a:solidFill>
                <a:schemeClr val="bg1"/>
              </a:solidFill>
            </a:ln>
          </p:spPr>
        </p:pic>
        <p:pic>
          <p:nvPicPr>
            <p:cNvPr id="30" name="object 30"/>
            <p:cNvPicPr/>
            <p:nvPr/>
          </p:nvPicPr>
          <p:blipFill>
            <a:blip r:embed="rId4" cstate="print"/>
            <a:stretch>
              <a:fillRect/>
            </a:stretch>
          </p:blipFill>
          <p:spPr>
            <a:xfrm>
              <a:off x="4602205" y="3850314"/>
              <a:ext cx="604619" cy="604619"/>
            </a:xfrm>
            <a:prstGeom prst="rect">
              <a:avLst/>
            </a:prstGeom>
            <a:ln>
              <a:solidFill>
                <a:schemeClr val="bg1"/>
              </a:solidFill>
            </a:ln>
          </p:spPr>
        </p:pic>
        <p:pic>
          <p:nvPicPr>
            <p:cNvPr id="31" name="object 31"/>
            <p:cNvPicPr/>
            <p:nvPr/>
          </p:nvPicPr>
          <p:blipFill>
            <a:blip r:embed="rId6" cstate="print"/>
            <a:stretch>
              <a:fillRect/>
            </a:stretch>
          </p:blipFill>
          <p:spPr>
            <a:xfrm>
              <a:off x="3189519" y="4584144"/>
              <a:ext cx="465120" cy="465120"/>
            </a:xfrm>
            <a:prstGeom prst="rect">
              <a:avLst/>
            </a:prstGeom>
            <a:ln>
              <a:solidFill>
                <a:schemeClr val="bg1"/>
              </a:solidFill>
            </a:ln>
          </p:spPr>
        </p:pic>
        <p:pic>
          <p:nvPicPr>
            <p:cNvPr id="32" name="object 32"/>
            <p:cNvPicPr/>
            <p:nvPr/>
          </p:nvPicPr>
          <p:blipFill>
            <a:blip r:embed="rId6" cstate="print"/>
            <a:stretch>
              <a:fillRect/>
            </a:stretch>
          </p:blipFill>
          <p:spPr>
            <a:xfrm>
              <a:off x="3896334" y="5062002"/>
              <a:ext cx="465120" cy="465120"/>
            </a:xfrm>
            <a:prstGeom prst="rect">
              <a:avLst/>
            </a:prstGeom>
            <a:ln>
              <a:solidFill>
                <a:schemeClr val="bg1"/>
              </a:solidFill>
            </a:ln>
          </p:spPr>
        </p:pic>
        <p:pic>
          <p:nvPicPr>
            <p:cNvPr id="33" name="object 33"/>
            <p:cNvPicPr/>
            <p:nvPr/>
          </p:nvPicPr>
          <p:blipFill>
            <a:blip r:embed="rId6" cstate="print"/>
            <a:stretch>
              <a:fillRect/>
            </a:stretch>
          </p:blipFill>
          <p:spPr>
            <a:xfrm>
              <a:off x="3902416" y="4584144"/>
              <a:ext cx="465120" cy="465120"/>
            </a:xfrm>
            <a:prstGeom prst="rect">
              <a:avLst/>
            </a:prstGeom>
            <a:ln>
              <a:solidFill>
                <a:schemeClr val="bg1"/>
              </a:solidFill>
            </a:ln>
          </p:spPr>
        </p:pic>
        <p:pic>
          <p:nvPicPr>
            <p:cNvPr id="34" name="object 34"/>
            <p:cNvPicPr/>
            <p:nvPr/>
          </p:nvPicPr>
          <p:blipFill>
            <a:blip r:embed="rId6" cstate="print"/>
            <a:stretch>
              <a:fillRect/>
            </a:stretch>
          </p:blipFill>
          <p:spPr>
            <a:xfrm>
              <a:off x="4679069" y="5075971"/>
              <a:ext cx="465120" cy="465120"/>
            </a:xfrm>
            <a:prstGeom prst="rect">
              <a:avLst/>
            </a:prstGeom>
            <a:ln>
              <a:solidFill>
                <a:schemeClr val="bg1"/>
              </a:solidFill>
            </a:ln>
          </p:spPr>
        </p:pic>
        <p:pic>
          <p:nvPicPr>
            <p:cNvPr id="35" name="object 35"/>
            <p:cNvPicPr/>
            <p:nvPr/>
          </p:nvPicPr>
          <p:blipFill>
            <a:blip r:embed="rId6" cstate="print"/>
            <a:stretch>
              <a:fillRect/>
            </a:stretch>
          </p:blipFill>
          <p:spPr>
            <a:xfrm>
              <a:off x="4685151" y="4598113"/>
              <a:ext cx="465120" cy="465120"/>
            </a:xfrm>
            <a:prstGeom prst="rect">
              <a:avLst/>
            </a:prstGeom>
            <a:ln>
              <a:solidFill>
                <a:schemeClr val="bg1"/>
              </a:solidFill>
            </a:ln>
          </p:spPr>
        </p:pic>
        <p:pic>
          <p:nvPicPr>
            <p:cNvPr id="36" name="object 36"/>
            <p:cNvPicPr/>
            <p:nvPr/>
          </p:nvPicPr>
          <p:blipFill>
            <a:blip r:embed="rId3" cstate="print"/>
            <a:stretch>
              <a:fillRect/>
            </a:stretch>
          </p:blipFill>
          <p:spPr>
            <a:xfrm>
              <a:off x="8160842" y="2916254"/>
              <a:ext cx="469900" cy="469900"/>
            </a:xfrm>
            <a:prstGeom prst="rect">
              <a:avLst/>
            </a:prstGeom>
            <a:ln>
              <a:solidFill>
                <a:schemeClr val="bg1"/>
              </a:solidFill>
            </a:ln>
          </p:spPr>
        </p:pic>
        <p:sp>
          <p:nvSpPr>
            <p:cNvPr id="37" name="object 37"/>
            <p:cNvSpPr/>
            <p:nvPr/>
          </p:nvSpPr>
          <p:spPr>
            <a:xfrm>
              <a:off x="5371731" y="1857793"/>
              <a:ext cx="4557395" cy="2346960"/>
            </a:xfrm>
            <a:custGeom>
              <a:avLst/>
              <a:gdLst/>
              <a:ahLst/>
              <a:cxnLst/>
              <a:rect l="l" t="t" r="r" b="b"/>
              <a:pathLst>
                <a:path w="4557395" h="2346960">
                  <a:moveTo>
                    <a:pt x="2574671" y="2294839"/>
                  </a:moveTo>
                  <a:lnTo>
                    <a:pt x="2567406" y="2288502"/>
                  </a:lnTo>
                  <a:lnTo>
                    <a:pt x="2515692" y="2243391"/>
                  </a:lnTo>
                  <a:lnTo>
                    <a:pt x="2511679" y="2243658"/>
                  </a:lnTo>
                  <a:lnTo>
                    <a:pt x="2507069" y="2248954"/>
                  </a:lnTo>
                  <a:lnTo>
                    <a:pt x="2507348" y="2252954"/>
                  </a:lnTo>
                  <a:lnTo>
                    <a:pt x="2548115" y="2288527"/>
                  </a:lnTo>
                  <a:lnTo>
                    <a:pt x="0" y="2292477"/>
                  </a:lnTo>
                  <a:lnTo>
                    <a:pt x="12" y="2305177"/>
                  </a:lnTo>
                  <a:lnTo>
                    <a:pt x="2548140" y="2301227"/>
                  </a:lnTo>
                  <a:lnTo>
                    <a:pt x="2507475" y="2336914"/>
                  </a:lnTo>
                  <a:lnTo>
                    <a:pt x="2507208" y="2340927"/>
                  </a:lnTo>
                  <a:lnTo>
                    <a:pt x="2511844" y="2346198"/>
                  </a:lnTo>
                  <a:lnTo>
                    <a:pt x="2515857" y="2346464"/>
                  </a:lnTo>
                  <a:lnTo>
                    <a:pt x="2574671" y="2294839"/>
                  </a:lnTo>
                  <a:close/>
                </a:path>
                <a:path w="4557395" h="2346960">
                  <a:moveTo>
                    <a:pt x="3416541" y="1001001"/>
                  </a:moveTo>
                  <a:lnTo>
                    <a:pt x="3408210" y="991412"/>
                  </a:lnTo>
                  <a:lnTo>
                    <a:pt x="3369868" y="1024737"/>
                  </a:lnTo>
                  <a:lnTo>
                    <a:pt x="3378200" y="1034326"/>
                  </a:lnTo>
                  <a:lnTo>
                    <a:pt x="3416541" y="1001001"/>
                  </a:lnTo>
                  <a:close/>
                </a:path>
                <a:path w="4557395" h="2346960">
                  <a:moveTo>
                    <a:pt x="3421900" y="1048867"/>
                  </a:moveTo>
                  <a:lnTo>
                    <a:pt x="3419056" y="1046022"/>
                  </a:lnTo>
                  <a:lnTo>
                    <a:pt x="3355314" y="1045806"/>
                  </a:lnTo>
                  <a:lnTo>
                    <a:pt x="3363988" y="982649"/>
                  </a:lnTo>
                  <a:lnTo>
                    <a:pt x="3361550" y="979449"/>
                  </a:lnTo>
                  <a:lnTo>
                    <a:pt x="3354603" y="978496"/>
                  </a:lnTo>
                  <a:lnTo>
                    <a:pt x="3351403" y="980922"/>
                  </a:lnTo>
                  <a:lnTo>
                    <a:pt x="3340760" y="1058456"/>
                  </a:lnTo>
                  <a:lnTo>
                    <a:pt x="3419017" y="1058722"/>
                  </a:lnTo>
                  <a:lnTo>
                    <a:pt x="3421875" y="1055890"/>
                  </a:lnTo>
                  <a:lnTo>
                    <a:pt x="3421875" y="1052995"/>
                  </a:lnTo>
                  <a:lnTo>
                    <a:pt x="3421900" y="1048867"/>
                  </a:lnTo>
                  <a:close/>
                </a:path>
                <a:path w="4557395" h="2346960">
                  <a:moveTo>
                    <a:pt x="3483648" y="942682"/>
                  </a:moveTo>
                  <a:lnTo>
                    <a:pt x="3475317" y="933094"/>
                  </a:lnTo>
                  <a:lnTo>
                    <a:pt x="3436975" y="966419"/>
                  </a:lnTo>
                  <a:lnTo>
                    <a:pt x="3445306" y="976007"/>
                  </a:lnTo>
                  <a:lnTo>
                    <a:pt x="3483648" y="942682"/>
                  </a:lnTo>
                  <a:close/>
                </a:path>
                <a:path w="4557395" h="2346960">
                  <a:moveTo>
                    <a:pt x="3550742" y="884364"/>
                  </a:moveTo>
                  <a:lnTo>
                    <a:pt x="3542411" y="874776"/>
                  </a:lnTo>
                  <a:lnTo>
                    <a:pt x="3504069" y="908100"/>
                  </a:lnTo>
                  <a:lnTo>
                    <a:pt x="3512401" y="917689"/>
                  </a:lnTo>
                  <a:lnTo>
                    <a:pt x="3550742" y="884364"/>
                  </a:lnTo>
                  <a:close/>
                </a:path>
                <a:path w="4557395" h="2346960">
                  <a:moveTo>
                    <a:pt x="3617836" y="826046"/>
                  </a:moveTo>
                  <a:lnTo>
                    <a:pt x="3609505" y="816457"/>
                  </a:lnTo>
                  <a:lnTo>
                    <a:pt x="3571163" y="849782"/>
                  </a:lnTo>
                  <a:lnTo>
                    <a:pt x="3579495" y="859370"/>
                  </a:lnTo>
                  <a:lnTo>
                    <a:pt x="3617836" y="826046"/>
                  </a:lnTo>
                  <a:close/>
                </a:path>
                <a:path w="4557395" h="2346960">
                  <a:moveTo>
                    <a:pt x="3684943" y="767727"/>
                  </a:moveTo>
                  <a:lnTo>
                    <a:pt x="3676612" y="758139"/>
                  </a:lnTo>
                  <a:lnTo>
                    <a:pt x="3638270" y="791464"/>
                  </a:lnTo>
                  <a:lnTo>
                    <a:pt x="3646601" y="801052"/>
                  </a:lnTo>
                  <a:lnTo>
                    <a:pt x="3684943" y="767727"/>
                  </a:lnTo>
                  <a:close/>
                </a:path>
                <a:path w="4557395" h="2346960">
                  <a:moveTo>
                    <a:pt x="3752037" y="709409"/>
                  </a:moveTo>
                  <a:lnTo>
                    <a:pt x="3743706" y="699820"/>
                  </a:lnTo>
                  <a:lnTo>
                    <a:pt x="3705364" y="733145"/>
                  </a:lnTo>
                  <a:lnTo>
                    <a:pt x="3713696" y="742734"/>
                  </a:lnTo>
                  <a:lnTo>
                    <a:pt x="3752037" y="709409"/>
                  </a:lnTo>
                  <a:close/>
                </a:path>
                <a:path w="4557395" h="2346960">
                  <a:moveTo>
                    <a:pt x="3819131" y="651090"/>
                  </a:moveTo>
                  <a:lnTo>
                    <a:pt x="3810800" y="641502"/>
                  </a:lnTo>
                  <a:lnTo>
                    <a:pt x="3772458" y="674827"/>
                  </a:lnTo>
                  <a:lnTo>
                    <a:pt x="3780790" y="684415"/>
                  </a:lnTo>
                  <a:lnTo>
                    <a:pt x="3819131" y="651090"/>
                  </a:lnTo>
                  <a:close/>
                </a:path>
                <a:path w="4557395" h="2346960">
                  <a:moveTo>
                    <a:pt x="3886238" y="592772"/>
                  </a:moveTo>
                  <a:lnTo>
                    <a:pt x="3877907" y="583184"/>
                  </a:lnTo>
                  <a:lnTo>
                    <a:pt x="3839565" y="616508"/>
                  </a:lnTo>
                  <a:lnTo>
                    <a:pt x="3847896" y="626097"/>
                  </a:lnTo>
                  <a:lnTo>
                    <a:pt x="3886238" y="592772"/>
                  </a:lnTo>
                  <a:close/>
                </a:path>
                <a:path w="4557395" h="2346960">
                  <a:moveTo>
                    <a:pt x="3953332" y="534454"/>
                  </a:moveTo>
                  <a:lnTo>
                    <a:pt x="3945001" y="524865"/>
                  </a:lnTo>
                  <a:lnTo>
                    <a:pt x="3906659" y="558190"/>
                  </a:lnTo>
                  <a:lnTo>
                    <a:pt x="3914991" y="567778"/>
                  </a:lnTo>
                  <a:lnTo>
                    <a:pt x="3953332" y="534454"/>
                  </a:lnTo>
                  <a:close/>
                </a:path>
                <a:path w="4557395" h="2346960">
                  <a:moveTo>
                    <a:pt x="4020426" y="476135"/>
                  </a:moveTo>
                  <a:lnTo>
                    <a:pt x="4012095" y="466547"/>
                  </a:lnTo>
                  <a:lnTo>
                    <a:pt x="3973753" y="499872"/>
                  </a:lnTo>
                  <a:lnTo>
                    <a:pt x="3982085" y="509460"/>
                  </a:lnTo>
                  <a:lnTo>
                    <a:pt x="4020426" y="476135"/>
                  </a:lnTo>
                  <a:close/>
                </a:path>
                <a:path w="4557395" h="2346960">
                  <a:moveTo>
                    <a:pt x="4087533" y="417817"/>
                  </a:moveTo>
                  <a:lnTo>
                    <a:pt x="4079202" y="408228"/>
                  </a:lnTo>
                  <a:lnTo>
                    <a:pt x="4040860" y="441553"/>
                  </a:lnTo>
                  <a:lnTo>
                    <a:pt x="4049191" y="451142"/>
                  </a:lnTo>
                  <a:lnTo>
                    <a:pt x="4087533" y="417817"/>
                  </a:lnTo>
                  <a:close/>
                </a:path>
                <a:path w="4557395" h="2346960">
                  <a:moveTo>
                    <a:pt x="4154627" y="359498"/>
                  </a:moveTo>
                  <a:lnTo>
                    <a:pt x="4146296" y="349910"/>
                  </a:lnTo>
                  <a:lnTo>
                    <a:pt x="4107954" y="383235"/>
                  </a:lnTo>
                  <a:lnTo>
                    <a:pt x="4116286" y="392823"/>
                  </a:lnTo>
                  <a:lnTo>
                    <a:pt x="4154627" y="359498"/>
                  </a:lnTo>
                  <a:close/>
                </a:path>
                <a:path w="4557395" h="2346960">
                  <a:moveTo>
                    <a:pt x="4221721" y="301180"/>
                  </a:moveTo>
                  <a:lnTo>
                    <a:pt x="4213390" y="291592"/>
                  </a:lnTo>
                  <a:lnTo>
                    <a:pt x="4175048" y="324916"/>
                  </a:lnTo>
                  <a:lnTo>
                    <a:pt x="4183380" y="334505"/>
                  </a:lnTo>
                  <a:lnTo>
                    <a:pt x="4221721" y="301180"/>
                  </a:lnTo>
                  <a:close/>
                </a:path>
                <a:path w="4557395" h="2346960">
                  <a:moveTo>
                    <a:pt x="4288828" y="242862"/>
                  </a:moveTo>
                  <a:lnTo>
                    <a:pt x="4280497" y="233273"/>
                  </a:lnTo>
                  <a:lnTo>
                    <a:pt x="4242155" y="266598"/>
                  </a:lnTo>
                  <a:lnTo>
                    <a:pt x="4250487" y="276186"/>
                  </a:lnTo>
                  <a:lnTo>
                    <a:pt x="4288828" y="242862"/>
                  </a:lnTo>
                  <a:close/>
                </a:path>
                <a:path w="4557395" h="2346960">
                  <a:moveTo>
                    <a:pt x="4355922" y="184543"/>
                  </a:moveTo>
                  <a:lnTo>
                    <a:pt x="4347591" y="174955"/>
                  </a:lnTo>
                  <a:lnTo>
                    <a:pt x="4309249" y="208280"/>
                  </a:lnTo>
                  <a:lnTo>
                    <a:pt x="4317581" y="217868"/>
                  </a:lnTo>
                  <a:lnTo>
                    <a:pt x="4355922" y="184543"/>
                  </a:lnTo>
                  <a:close/>
                </a:path>
                <a:path w="4557395" h="2346960">
                  <a:moveTo>
                    <a:pt x="4423016" y="126225"/>
                  </a:moveTo>
                  <a:lnTo>
                    <a:pt x="4414685" y="116636"/>
                  </a:lnTo>
                  <a:lnTo>
                    <a:pt x="4376344" y="149961"/>
                  </a:lnTo>
                  <a:lnTo>
                    <a:pt x="4384675" y="159550"/>
                  </a:lnTo>
                  <a:lnTo>
                    <a:pt x="4423016" y="126225"/>
                  </a:lnTo>
                  <a:close/>
                </a:path>
                <a:path w="4557395" h="2346960">
                  <a:moveTo>
                    <a:pt x="4490123" y="67906"/>
                  </a:moveTo>
                  <a:lnTo>
                    <a:pt x="4481792" y="58318"/>
                  </a:lnTo>
                  <a:lnTo>
                    <a:pt x="4443450" y="91643"/>
                  </a:lnTo>
                  <a:lnTo>
                    <a:pt x="4451782" y="101231"/>
                  </a:lnTo>
                  <a:lnTo>
                    <a:pt x="4490123" y="67906"/>
                  </a:lnTo>
                  <a:close/>
                </a:path>
                <a:path w="4557395" h="2346960">
                  <a:moveTo>
                    <a:pt x="4557217" y="9588"/>
                  </a:moveTo>
                  <a:lnTo>
                    <a:pt x="4548886" y="0"/>
                  </a:lnTo>
                  <a:lnTo>
                    <a:pt x="4510544" y="33324"/>
                  </a:lnTo>
                  <a:lnTo>
                    <a:pt x="4518876" y="42913"/>
                  </a:lnTo>
                  <a:lnTo>
                    <a:pt x="4557217" y="9588"/>
                  </a:lnTo>
                  <a:close/>
                </a:path>
              </a:pathLst>
            </a:custGeom>
            <a:solidFill>
              <a:srgbClr val="8FA7C4"/>
            </a:solidFill>
            <a:ln>
              <a:solidFill>
                <a:schemeClr val="bg1"/>
              </a:solidFill>
            </a:ln>
          </p:spPr>
          <p:txBody>
            <a:bodyPr wrap="square" lIns="0" tIns="0" rIns="0" bIns="0" rtlCol="0"/>
            <a:lstStyle/>
            <a:p>
              <a:endParaRPr/>
            </a:p>
          </p:txBody>
        </p:sp>
        <p:pic>
          <p:nvPicPr>
            <p:cNvPr id="38" name="object 38"/>
            <p:cNvPicPr/>
            <p:nvPr/>
          </p:nvPicPr>
          <p:blipFill>
            <a:blip r:embed="rId7" cstate="print"/>
            <a:stretch>
              <a:fillRect/>
            </a:stretch>
          </p:blipFill>
          <p:spPr>
            <a:xfrm>
              <a:off x="5290069" y="2953857"/>
              <a:ext cx="586764" cy="586764"/>
            </a:xfrm>
            <a:prstGeom prst="rect">
              <a:avLst/>
            </a:prstGeom>
            <a:ln>
              <a:solidFill>
                <a:schemeClr val="bg1"/>
              </a:solidFill>
            </a:ln>
          </p:spPr>
        </p:pic>
        <p:pic>
          <p:nvPicPr>
            <p:cNvPr id="39" name="object 39"/>
            <p:cNvPicPr/>
            <p:nvPr/>
          </p:nvPicPr>
          <p:blipFill>
            <a:blip r:embed="rId7" cstate="print"/>
            <a:stretch>
              <a:fillRect/>
            </a:stretch>
          </p:blipFill>
          <p:spPr>
            <a:xfrm>
              <a:off x="5290069" y="3846714"/>
              <a:ext cx="586764" cy="586764"/>
            </a:xfrm>
            <a:prstGeom prst="rect">
              <a:avLst/>
            </a:prstGeom>
            <a:ln>
              <a:solidFill>
                <a:schemeClr val="bg1"/>
              </a:solidFill>
            </a:ln>
          </p:spPr>
        </p:pic>
      </p:grpSp>
      <p:sp>
        <p:nvSpPr>
          <p:cNvPr id="40" name="object 40"/>
          <p:cNvSpPr txBox="1"/>
          <p:nvPr/>
        </p:nvSpPr>
        <p:spPr>
          <a:xfrm>
            <a:off x="7884710" y="3454400"/>
            <a:ext cx="102425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EBS</a:t>
            </a:r>
            <a:r>
              <a:rPr sz="1400" spc="-80" dirty="0">
                <a:solidFill>
                  <a:srgbClr val="FFFFFF"/>
                </a:solidFill>
                <a:latin typeface="Arial"/>
                <a:cs typeface="Arial"/>
              </a:rPr>
              <a:t> </a:t>
            </a:r>
            <a:r>
              <a:rPr sz="1400" spc="-15" dirty="0">
                <a:solidFill>
                  <a:srgbClr val="FFFFFF"/>
                </a:solidFill>
                <a:latin typeface="Arial"/>
                <a:cs typeface="Arial"/>
              </a:rPr>
              <a:t>Volume</a:t>
            </a:r>
            <a:endParaRPr sz="1400">
              <a:latin typeface="Arial"/>
              <a:cs typeface="Arial"/>
            </a:endParaRPr>
          </a:p>
        </p:txBody>
      </p:sp>
    </p:spTree>
    <p:extLst>
      <p:ext uri="{BB962C8B-B14F-4D97-AF65-F5344CB8AC3E}">
        <p14:creationId xmlns:p14="http://schemas.microsoft.com/office/powerpoint/2010/main" val="38537788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31812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10" dirty="0">
                <a:solidFill>
                  <a:srgbClr val="FFFFFF"/>
                </a:solidFill>
                <a:latin typeface="Calibri"/>
                <a:cs typeface="Calibri"/>
              </a:rPr>
              <a:t> Elastic</a:t>
            </a:r>
            <a:r>
              <a:rPr sz="2400" b="0" spc="-15" dirty="0">
                <a:solidFill>
                  <a:srgbClr val="FFFFFF"/>
                </a:solidFill>
                <a:latin typeface="Calibri"/>
                <a:cs typeface="Calibri"/>
              </a:rPr>
              <a:t> </a:t>
            </a:r>
            <a:r>
              <a:rPr sz="2400" b="0" spc="-5" dirty="0">
                <a:solidFill>
                  <a:srgbClr val="FFFFFF"/>
                </a:solidFill>
                <a:latin typeface="Calibri"/>
                <a:cs typeface="Calibri"/>
              </a:rPr>
              <a:t>Block</a:t>
            </a:r>
            <a:r>
              <a:rPr sz="2400" b="0" spc="-15" dirty="0">
                <a:solidFill>
                  <a:srgbClr val="FFFFFF"/>
                </a:solidFill>
                <a:latin typeface="Calibri"/>
                <a:cs typeface="Calibri"/>
              </a:rPr>
              <a:t> Store</a:t>
            </a:r>
            <a:r>
              <a:rPr sz="2400" b="0" spc="-5" dirty="0">
                <a:solidFill>
                  <a:srgbClr val="FFFFFF"/>
                </a:solidFill>
                <a:latin typeface="Calibri"/>
                <a:cs typeface="Calibri"/>
              </a:rPr>
              <a:t> (EBS)</a:t>
            </a:r>
            <a:endParaRPr sz="2400">
              <a:latin typeface="Calibri"/>
              <a:cs typeface="Calibri"/>
            </a:endParaRPr>
          </a:p>
        </p:txBody>
      </p:sp>
      <p:sp>
        <p:nvSpPr>
          <p:cNvPr id="3" name="object 3"/>
          <p:cNvSpPr txBox="1"/>
          <p:nvPr/>
        </p:nvSpPr>
        <p:spPr>
          <a:xfrm>
            <a:off x="627404" y="863600"/>
            <a:ext cx="220027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Instance </a:t>
            </a:r>
            <a:r>
              <a:rPr sz="1800" spc="-15" dirty="0">
                <a:solidFill>
                  <a:srgbClr val="FFFFFF"/>
                </a:solidFill>
                <a:latin typeface="Calibri"/>
                <a:cs typeface="Calibri"/>
              </a:rPr>
              <a:t>Store</a:t>
            </a:r>
            <a:r>
              <a:rPr sz="1800" spc="-10" dirty="0">
                <a:solidFill>
                  <a:srgbClr val="FFFFFF"/>
                </a:solidFill>
                <a:latin typeface="Calibri"/>
                <a:cs typeface="Calibri"/>
              </a:rPr>
              <a:t> </a:t>
            </a:r>
            <a:r>
              <a:rPr sz="1800" spc="-15" dirty="0">
                <a:solidFill>
                  <a:srgbClr val="FFFFFF"/>
                </a:solidFill>
                <a:latin typeface="Calibri"/>
                <a:cs typeface="Calibri"/>
              </a:rPr>
              <a:t>Volumes</a:t>
            </a:r>
            <a:endParaRPr sz="1800">
              <a:latin typeface="Calibri"/>
              <a:cs typeface="Calibri"/>
            </a:endParaRPr>
          </a:p>
        </p:txBody>
      </p:sp>
      <p:sp>
        <p:nvSpPr>
          <p:cNvPr id="4" name="object 4"/>
          <p:cNvSpPr txBox="1"/>
          <p:nvPr/>
        </p:nvSpPr>
        <p:spPr>
          <a:xfrm>
            <a:off x="627404" y="1150619"/>
            <a:ext cx="9161780" cy="2895600"/>
          </a:xfrm>
          <a:prstGeom prst="rect">
            <a:avLst/>
          </a:prstGeom>
        </p:spPr>
        <p:txBody>
          <a:bodyPr vert="horz" wrap="square" lIns="0" tIns="12700" rIns="0" bIns="0" rtlCol="0">
            <a:spAutoFit/>
          </a:bodyPr>
          <a:lstStyle/>
          <a:p>
            <a:pPr marL="297815" marR="5080" indent="-285750">
              <a:lnSpc>
                <a:spcPct val="148100"/>
              </a:lnSpc>
              <a:spcBef>
                <a:spcPts val="100"/>
              </a:spcBef>
              <a:buFont typeface="Wingdings"/>
              <a:buChar char=""/>
              <a:tabLst>
                <a:tab pos="298450" algn="l"/>
              </a:tabLst>
            </a:pPr>
            <a:r>
              <a:rPr sz="1800" spc="-10" dirty="0">
                <a:solidFill>
                  <a:srgbClr val="FFFFFF"/>
                </a:solidFill>
                <a:latin typeface="Calibri"/>
                <a:cs typeface="Calibri"/>
              </a:rPr>
              <a:t>Instance</a:t>
            </a:r>
            <a:r>
              <a:rPr sz="1800" spc="5" dirty="0">
                <a:solidFill>
                  <a:srgbClr val="FFFFFF"/>
                </a:solidFill>
                <a:latin typeface="Calibri"/>
                <a:cs typeface="Calibri"/>
              </a:rPr>
              <a:t> </a:t>
            </a:r>
            <a:r>
              <a:rPr sz="1800" spc="-15" dirty="0">
                <a:solidFill>
                  <a:srgbClr val="FFFFFF"/>
                </a:solidFill>
                <a:latin typeface="Calibri"/>
                <a:cs typeface="Calibri"/>
              </a:rPr>
              <a:t>store</a:t>
            </a:r>
            <a:r>
              <a:rPr sz="1800" spc="5" dirty="0">
                <a:solidFill>
                  <a:srgbClr val="FFFFFF"/>
                </a:solidFill>
                <a:latin typeface="Calibri"/>
                <a:cs typeface="Calibri"/>
              </a:rPr>
              <a:t> </a:t>
            </a:r>
            <a:r>
              <a:rPr sz="1800" spc="-5" dirty="0">
                <a:solidFill>
                  <a:srgbClr val="FFFFFF"/>
                </a:solidFill>
                <a:latin typeface="Calibri"/>
                <a:cs typeface="Calibri"/>
              </a:rPr>
              <a:t>volumes</a:t>
            </a:r>
            <a:r>
              <a:rPr sz="1800" dirty="0">
                <a:solidFill>
                  <a:srgbClr val="FFFFFF"/>
                </a:solidFill>
                <a:latin typeface="Calibri"/>
                <a:cs typeface="Calibri"/>
              </a:rPr>
              <a:t> </a:t>
            </a:r>
            <a:r>
              <a:rPr sz="1800" spc="-10" dirty="0">
                <a:solidFill>
                  <a:srgbClr val="FFFFFF"/>
                </a:solidFill>
                <a:latin typeface="Calibri"/>
                <a:cs typeface="Calibri"/>
              </a:rPr>
              <a:t>are</a:t>
            </a:r>
            <a:r>
              <a:rPr sz="1800" spc="5" dirty="0">
                <a:solidFill>
                  <a:srgbClr val="FFFFFF"/>
                </a:solidFill>
                <a:latin typeface="Calibri"/>
                <a:cs typeface="Calibri"/>
              </a:rPr>
              <a:t> </a:t>
            </a:r>
            <a:r>
              <a:rPr sz="1800" spc="-5" dirty="0">
                <a:solidFill>
                  <a:srgbClr val="FFFFFF"/>
                </a:solidFill>
                <a:latin typeface="Calibri"/>
                <a:cs typeface="Calibri"/>
              </a:rPr>
              <a:t>high</a:t>
            </a:r>
            <a:r>
              <a:rPr sz="1800" spc="10" dirty="0">
                <a:solidFill>
                  <a:srgbClr val="FFFFFF"/>
                </a:solidFill>
                <a:latin typeface="Calibri"/>
                <a:cs typeface="Calibri"/>
              </a:rPr>
              <a:t> </a:t>
            </a:r>
            <a:r>
              <a:rPr sz="1800" spc="-5" dirty="0">
                <a:solidFill>
                  <a:srgbClr val="FFFFFF"/>
                </a:solidFill>
                <a:latin typeface="Calibri"/>
                <a:cs typeface="Calibri"/>
              </a:rPr>
              <a:t>performance</a:t>
            </a:r>
            <a:r>
              <a:rPr sz="1800" spc="5" dirty="0">
                <a:solidFill>
                  <a:srgbClr val="FFFFFF"/>
                </a:solidFill>
                <a:latin typeface="Calibri"/>
                <a:cs typeface="Calibri"/>
              </a:rPr>
              <a:t> </a:t>
            </a:r>
            <a:r>
              <a:rPr sz="1800" spc="-5" dirty="0">
                <a:solidFill>
                  <a:srgbClr val="FFFFFF"/>
                </a:solidFill>
                <a:latin typeface="Calibri"/>
                <a:cs typeface="Calibri"/>
              </a:rPr>
              <a:t>local</a:t>
            </a:r>
            <a:r>
              <a:rPr sz="1800" dirty="0">
                <a:solidFill>
                  <a:srgbClr val="FFFFFF"/>
                </a:solidFill>
                <a:latin typeface="Calibri"/>
                <a:cs typeface="Calibri"/>
              </a:rPr>
              <a:t> </a:t>
            </a:r>
            <a:r>
              <a:rPr sz="1800" spc="-10" dirty="0">
                <a:solidFill>
                  <a:srgbClr val="FFFFFF"/>
                </a:solidFill>
                <a:latin typeface="Calibri"/>
                <a:cs typeface="Calibri"/>
              </a:rPr>
              <a:t>disks</a:t>
            </a:r>
            <a:r>
              <a:rPr sz="1800" dirty="0">
                <a:solidFill>
                  <a:srgbClr val="FFFFFF"/>
                </a:solidFill>
                <a:latin typeface="Calibri"/>
                <a:cs typeface="Calibri"/>
              </a:rPr>
              <a:t> </a:t>
            </a:r>
            <a:r>
              <a:rPr sz="1800" spc="-5" dirty="0">
                <a:solidFill>
                  <a:srgbClr val="FFFFFF"/>
                </a:solidFill>
                <a:latin typeface="Calibri"/>
                <a:cs typeface="Calibri"/>
              </a:rPr>
              <a:t>that</a:t>
            </a:r>
            <a:r>
              <a:rPr sz="1800" dirty="0">
                <a:solidFill>
                  <a:srgbClr val="FFFFFF"/>
                </a:solidFill>
                <a:latin typeface="Calibri"/>
                <a:cs typeface="Calibri"/>
              </a:rPr>
              <a:t> </a:t>
            </a:r>
            <a:r>
              <a:rPr sz="1800" spc="-10" dirty="0">
                <a:solidFill>
                  <a:srgbClr val="FFFFFF"/>
                </a:solidFill>
                <a:latin typeface="Calibri"/>
                <a:cs typeface="Calibri"/>
              </a:rPr>
              <a:t>are</a:t>
            </a:r>
            <a:r>
              <a:rPr sz="1800" spc="5" dirty="0">
                <a:solidFill>
                  <a:srgbClr val="FFFFFF"/>
                </a:solidFill>
                <a:latin typeface="Calibri"/>
                <a:cs typeface="Calibri"/>
              </a:rPr>
              <a:t> </a:t>
            </a:r>
            <a:r>
              <a:rPr sz="1800" spc="-10" dirty="0">
                <a:solidFill>
                  <a:srgbClr val="FFFFFF"/>
                </a:solidFill>
                <a:latin typeface="Calibri"/>
                <a:cs typeface="Calibri"/>
              </a:rPr>
              <a:t>physically</a:t>
            </a:r>
            <a:r>
              <a:rPr sz="1800" dirty="0">
                <a:solidFill>
                  <a:srgbClr val="FFFFFF"/>
                </a:solidFill>
                <a:latin typeface="Calibri"/>
                <a:cs typeface="Calibri"/>
              </a:rPr>
              <a:t> </a:t>
            </a:r>
            <a:r>
              <a:rPr sz="1800" spc="-10" dirty="0">
                <a:solidFill>
                  <a:srgbClr val="FFFFFF"/>
                </a:solidFill>
                <a:latin typeface="Calibri"/>
                <a:cs typeface="Calibri"/>
              </a:rPr>
              <a:t>attached</a:t>
            </a:r>
            <a:r>
              <a:rPr sz="1800" spc="10" dirty="0">
                <a:solidFill>
                  <a:srgbClr val="FFFFFF"/>
                </a:solidFill>
                <a:latin typeface="Calibri"/>
                <a:cs typeface="Calibri"/>
              </a:rPr>
              <a:t> </a:t>
            </a:r>
            <a:r>
              <a:rPr sz="1800" spc="-10" dirty="0">
                <a:solidFill>
                  <a:srgbClr val="FFFFFF"/>
                </a:solidFill>
                <a:latin typeface="Calibri"/>
                <a:cs typeface="Calibri"/>
              </a:rPr>
              <a:t>to</a:t>
            </a:r>
            <a:r>
              <a:rPr sz="1800" spc="5" dirty="0">
                <a:solidFill>
                  <a:srgbClr val="FFFFFF"/>
                </a:solidFill>
                <a:latin typeface="Calibri"/>
                <a:cs typeface="Calibri"/>
              </a:rPr>
              <a:t> </a:t>
            </a:r>
            <a:r>
              <a:rPr sz="1800" dirty="0">
                <a:solidFill>
                  <a:srgbClr val="FFFFFF"/>
                </a:solidFill>
                <a:latin typeface="Calibri"/>
                <a:cs typeface="Calibri"/>
              </a:rPr>
              <a:t>the</a:t>
            </a:r>
            <a:r>
              <a:rPr sz="1800" spc="5" dirty="0">
                <a:solidFill>
                  <a:srgbClr val="FFFFFF"/>
                </a:solidFill>
                <a:latin typeface="Calibri"/>
                <a:cs typeface="Calibri"/>
              </a:rPr>
              <a:t> </a:t>
            </a:r>
            <a:r>
              <a:rPr sz="1800" spc="-10" dirty="0">
                <a:solidFill>
                  <a:srgbClr val="FFFFFF"/>
                </a:solidFill>
                <a:latin typeface="Calibri"/>
                <a:cs typeface="Calibri"/>
              </a:rPr>
              <a:t>host </a:t>
            </a:r>
            <a:r>
              <a:rPr sz="1800" spc="-390" dirty="0">
                <a:solidFill>
                  <a:srgbClr val="FFFFFF"/>
                </a:solidFill>
                <a:latin typeface="Calibri"/>
                <a:cs typeface="Calibri"/>
              </a:rPr>
              <a:t> </a:t>
            </a:r>
            <a:r>
              <a:rPr sz="1800" spc="-5" dirty="0">
                <a:solidFill>
                  <a:srgbClr val="FFFFFF"/>
                </a:solidFill>
                <a:latin typeface="Calibri"/>
                <a:cs typeface="Calibri"/>
              </a:rPr>
              <a:t>computer </a:t>
            </a:r>
            <a:r>
              <a:rPr sz="1800" dirty="0">
                <a:solidFill>
                  <a:srgbClr val="FFFFFF"/>
                </a:solidFill>
                <a:latin typeface="Calibri"/>
                <a:cs typeface="Calibri"/>
              </a:rPr>
              <a:t>on</a:t>
            </a:r>
            <a:r>
              <a:rPr sz="1800" spc="10" dirty="0">
                <a:solidFill>
                  <a:srgbClr val="FFFFFF"/>
                </a:solidFill>
                <a:latin typeface="Calibri"/>
                <a:cs typeface="Calibri"/>
              </a:rPr>
              <a:t> </a:t>
            </a:r>
            <a:r>
              <a:rPr sz="1800" dirty="0">
                <a:solidFill>
                  <a:srgbClr val="FFFFFF"/>
                </a:solidFill>
                <a:latin typeface="Calibri"/>
                <a:cs typeface="Calibri"/>
              </a:rPr>
              <a:t>which</a:t>
            </a:r>
            <a:r>
              <a:rPr sz="1800" spc="10" dirty="0">
                <a:solidFill>
                  <a:srgbClr val="FFFFFF"/>
                </a:solidFill>
                <a:latin typeface="Calibri"/>
                <a:cs typeface="Calibri"/>
              </a:rPr>
              <a:t> </a:t>
            </a:r>
            <a:r>
              <a:rPr sz="1800" dirty="0">
                <a:solidFill>
                  <a:srgbClr val="FFFFFF"/>
                </a:solidFill>
                <a:latin typeface="Calibri"/>
                <a:cs typeface="Calibri"/>
              </a:rPr>
              <a:t>an</a:t>
            </a:r>
            <a:r>
              <a:rPr sz="1800" spc="10" dirty="0">
                <a:solidFill>
                  <a:srgbClr val="FFFFFF"/>
                </a:solidFill>
                <a:latin typeface="Calibri"/>
                <a:cs typeface="Calibri"/>
              </a:rPr>
              <a:t> </a:t>
            </a:r>
            <a:r>
              <a:rPr sz="1800" spc="-10" dirty="0">
                <a:solidFill>
                  <a:srgbClr val="FFFFFF"/>
                </a:solidFill>
                <a:latin typeface="Calibri"/>
                <a:cs typeface="Calibri"/>
              </a:rPr>
              <a:t>EC2</a:t>
            </a:r>
            <a:r>
              <a:rPr sz="1800" spc="5" dirty="0">
                <a:solidFill>
                  <a:srgbClr val="FFFFFF"/>
                </a:solidFill>
                <a:latin typeface="Calibri"/>
                <a:cs typeface="Calibri"/>
              </a:rPr>
              <a:t> </a:t>
            </a:r>
            <a:r>
              <a:rPr sz="1800" spc="-10" dirty="0">
                <a:solidFill>
                  <a:srgbClr val="FFFFFF"/>
                </a:solidFill>
                <a:latin typeface="Calibri"/>
                <a:cs typeface="Calibri"/>
              </a:rPr>
              <a:t>instance</a:t>
            </a:r>
            <a:r>
              <a:rPr sz="1800" spc="10" dirty="0">
                <a:solidFill>
                  <a:srgbClr val="FFFFFF"/>
                </a:solidFill>
                <a:latin typeface="Calibri"/>
                <a:cs typeface="Calibri"/>
              </a:rPr>
              <a:t> </a:t>
            </a:r>
            <a:r>
              <a:rPr sz="1800" dirty="0">
                <a:solidFill>
                  <a:srgbClr val="FFFFFF"/>
                </a:solidFill>
                <a:latin typeface="Calibri"/>
                <a:cs typeface="Calibri"/>
              </a:rPr>
              <a:t>runs</a:t>
            </a:r>
            <a:endParaRPr sz="1800">
              <a:latin typeface="Calibri"/>
              <a:cs typeface="Calibri"/>
            </a:endParaRPr>
          </a:p>
          <a:p>
            <a:pPr marL="298450" indent="-285750">
              <a:lnSpc>
                <a:spcPct val="100000"/>
              </a:lnSpc>
              <a:spcBef>
                <a:spcPts val="1140"/>
              </a:spcBef>
              <a:buFont typeface="Wingdings"/>
              <a:buChar char=""/>
              <a:tabLst>
                <a:tab pos="298450" algn="l"/>
              </a:tabLst>
            </a:pPr>
            <a:r>
              <a:rPr sz="1800" spc="-10" dirty="0">
                <a:solidFill>
                  <a:srgbClr val="FFFFFF"/>
                </a:solidFill>
                <a:latin typeface="Calibri"/>
                <a:cs typeface="Calibri"/>
              </a:rPr>
              <a:t>Instance</a:t>
            </a:r>
            <a:r>
              <a:rPr sz="1800" spc="5" dirty="0">
                <a:solidFill>
                  <a:srgbClr val="FFFFFF"/>
                </a:solidFill>
                <a:latin typeface="Calibri"/>
                <a:cs typeface="Calibri"/>
              </a:rPr>
              <a:t> </a:t>
            </a:r>
            <a:r>
              <a:rPr sz="1800" spc="-15" dirty="0">
                <a:solidFill>
                  <a:srgbClr val="FFFFFF"/>
                </a:solidFill>
                <a:latin typeface="Calibri"/>
                <a:cs typeface="Calibri"/>
              </a:rPr>
              <a:t>stores</a:t>
            </a:r>
            <a:r>
              <a:rPr sz="1800" spc="5" dirty="0">
                <a:solidFill>
                  <a:srgbClr val="FFFFFF"/>
                </a:solidFill>
                <a:latin typeface="Calibri"/>
                <a:cs typeface="Calibri"/>
              </a:rPr>
              <a:t> </a:t>
            </a:r>
            <a:r>
              <a:rPr sz="1800" spc="-10" dirty="0">
                <a:solidFill>
                  <a:srgbClr val="FFFFFF"/>
                </a:solidFill>
                <a:latin typeface="Calibri"/>
                <a:cs typeface="Calibri"/>
              </a:rPr>
              <a:t>are</a:t>
            </a:r>
            <a:r>
              <a:rPr sz="1800" spc="10" dirty="0">
                <a:solidFill>
                  <a:srgbClr val="FFFFFF"/>
                </a:solidFill>
                <a:latin typeface="Calibri"/>
                <a:cs typeface="Calibri"/>
              </a:rPr>
              <a:t> </a:t>
            </a:r>
            <a:r>
              <a:rPr sz="1800" spc="-5" dirty="0">
                <a:solidFill>
                  <a:srgbClr val="FFFFFF"/>
                </a:solidFill>
                <a:latin typeface="Calibri"/>
                <a:cs typeface="Calibri"/>
              </a:rPr>
              <a:t>ephemeral</a:t>
            </a:r>
            <a:r>
              <a:rPr sz="1800" dirty="0">
                <a:solidFill>
                  <a:srgbClr val="FFFFFF"/>
                </a:solidFill>
                <a:latin typeface="Calibri"/>
                <a:cs typeface="Calibri"/>
              </a:rPr>
              <a:t> </a:t>
            </a:r>
            <a:r>
              <a:rPr sz="1800" spc="-5" dirty="0">
                <a:solidFill>
                  <a:srgbClr val="FFFFFF"/>
                </a:solidFill>
                <a:latin typeface="Calibri"/>
                <a:cs typeface="Calibri"/>
              </a:rPr>
              <a:t>which</a:t>
            </a:r>
            <a:r>
              <a:rPr sz="1800" spc="15" dirty="0">
                <a:solidFill>
                  <a:srgbClr val="FFFFFF"/>
                </a:solidFill>
                <a:latin typeface="Calibri"/>
                <a:cs typeface="Calibri"/>
              </a:rPr>
              <a:t> </a:t>
            </a:r>
            <a:r>
              <a:rPr sz="1800" dirty="0">
                <a:solidFill>
                  <a:srgbClr val="FFFFFF"/>
                </a:solidFill>
                <a:latin typeface="Calibri"/>
                <a:cs typeface="Calibri"/>
              </a:rPr>
              <a:t>means</a:t>
            </a:r>
            <a:r>
              <a:rPr sz="1800" spc="5" dirty="0">
                <a:solidFill>
                  <a:srgbClr val="FFFFFF"/>
                </a:solidFill>
                <a:latin typeface="Calibri"/>
                <a:cs typeface="Calibri"/>
              </a:rPr>
              <a:t> </a:t>
            </a:r>
            <a:r>
              <a:rPr sz="1800" dirty="0">
                <a:solidFill>
                  <a:srgbClr val="FFFFFF"/>
                </a:solidFill>
                <a:latin typeface="Calibri"/>
                <a:cs typeface="Calibri"/>
              </a:rPr>
              <a:t>the</a:t>
            </a:r>
            <a:r>
              <a:rPr sz="1800" spc="5" dirty="0">
                <a:solidFill>
                  <a:srgbClr val="FFFFFF"/>
                </a:solidFill>
                <a:latin typeface="Calibri"/>
                <a:cs typeface="Calibri"/>
              </a:rPr>
              <a:t> </a:t>
            </a:r>
            <a:r>
              <a:rPr sz="1800" spc="-15" dirty="0">
                <a:solidFill>
                  <a:srgbClr val="FFFFFF"/>
                </a:solidFill>
                <a:latin typeface="Calibri"/>
                <a:cs typeface="Calibri"/>
              </a:rPr>
              <a:t>data</a:t>
            </a:r>
            <a:r>
              <a:rPr sz="1800" spc="10"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10" dirty="0">
                <a:solidFill>
                  <a:srgbClr val="FFFFFF"/>
                </a:solidFill>
                <a:latin typeface="Calibri"/>
                <a:cs typeface="Calibri"/>
              </a:rPr>
              <a:t>lost</a:t>
            </a:r>
            <a:r>
              <a:rPr sz="1800" dirty="0">
                <a:solidFill>
                  <a:srgbClr val="FFFFFF"/>
                </a:solidFill>
                <a:latin typeface="Calibri"/>
                <a:cs typeface="Calibri"/>
              </a:rPr>
              <a:t> when</a:t>
            </a:r>
            <a:r>
              <a:rPr sz="1800" spc="15" dirty="0">
                <a:solidFill>
                  <a:srgbClr val="FFFFFF"/>
                </a:solidFill>
                <a:latin typeface="Calibri"/>
                <a:cs typeface="Calibri"/>
              </a:rPr>
              <a:t> </a:t>
            </a:r>
            <a:r>
              <a:rPr sz="1800" spc="-10" dirty="0">
                <a:solidFill>
                  <a:srgbClr val="FFFFFF"/>
                </a:solidFill>
                <a:latin typeface="Calibri"/>
                <a:cs typeface="Calibri"/>
              </a:rPr>
              <a:t>powered</a:t>
            </a:r>
            <a:r>
              <a:rPr sz="1800" spc="15" dirty="0">
                <a:solidFill>
                  <a:srgbClr val="FFFFFF"/>
                </a:solidFill>
                <a:latin typeface="Calibri"/>
                <a:cs typeface="Calibri"/>
              </a:rPr>
              <a:t> </a:t>
            </a:r>
            <a:r>
              <a:rPr sz="1800" spc="-10" dirty="0">
                <a:solidFill>
                  <a:srgbClr val="FFFFFF"/>
                </a:solidFill>
                <a:latin typeface="Calibri"/>
                <a:cs typeface="Calibri"/>
              </a:rPr>
              <a:t>off</a:t>
            </a:r>
            <a:r>
              <a:rPr sz="1800" spc="10" dirty="0">
                <a:solidFill>
                  <a:srgbClr val="FFFFFF"/>
                </a:solidFill>
                <a:latin typeface="Calibri"/>
                <a:cs typeface="Calibri"/>
              </a:rPr>
              <a:t> </a:t>
            </a:r>
            <a:r>
              <a:rPr sz="1800" spc="-10" dirty="0">
                <a:solidFill>
                  <a:srgbClr val="FFFFFF"/>
                </a:solidFill>
                <a:latin typeface="Calibri"/>
                <a:cs typeface="Calibri"/>
              </a:rPr>
              <a:t>(non-persistent)</a:t>
            </a:r>
            <a:endParaRPr sz="1800">
              <a:latin typeface="Calibri"/>
              <a:cs typeface="Calibri"/>
            </a:endParaRPr>
          </a:p>
          <a:p>
            <a:pPr marL="297815" marR="6985" indent="-285750">
              <a:lnSpc>
                <a:spcPct val="148100"/>
              </a:lnSpc>
              <a:buFont typeface="Wingdings"/>
              <a:buChar char=""/>
              <a:tabLst>
                <a:tab pos="298450" algn="l"/>
              </a:tabLst>
            </a:pPr>
            <a:r>
              <a:rPr sz="1800" spc="-10" dirty="0">
                <a:solidFill>
                  <a:srgbClr val="FFFFFF"/>
                </a:solidFill>
                <a:latin typeface="Calibri"/>
                <a:cs typeface="Calibri"/>
              </a:rPr>
              <a:t>Instances</a:t>
            </a:r>
            <a:r>
              <a:rPr sz="1800" spc="5" dirty="0">
                <a:solidFill>
                  <a:srgbClr val="FFFFFF"/>
                </a:solidFill>
                <a:latin typeface="Calibri"/>
                <a:cs typeface="Calibri"/>
              </a:rPr>
              <a:t> </a:t>
            </a:r>
            <a:r>
              <a:rPr sz="1800" spc="-15" dirty="0">
                <a:solidFill>
                  <a:srgbClr val="FFFFFF"/>
                </a:solidFill>
                <a:latin typeface="Calibri"/>
                <a:cs typeface="Calibri"/>
              </a:rPr>
              <a:t>stores</a:t>
            </a:r>
            <a:r>
              <a:rPr sz="1800" spc="5" dirty="0">
                <a:solidFill>
                  <a:srgbClr val="FFFFFF"/>
                </a:solidFill>
                <a:latin typeface="Calibri"/>
                <a:cs typeface="Calibri"/>
              </a:rPr>
              <a:t> </a:t>
            </a:r>
            <a:r>
              <a:rPr sz="1800" spc="-10" dirty="0">
                <a:solidFill>
                  <a:srgbClr val="FFFFFF"/>
                </a:solidFill>
                <a:latin typeface="Calibri"/>
                <a:cs typeface="Calibri"/>
              </a:rPr>
              <a:t>are</a:t>
            </a:r>
            <a:r>
              <a:rPr sz="1800" spc="15" dirty="0">
                <a:solidFill>
                  <a:srgbClr val="FFFFFF"/>
                </a:solidFill>
                <a:latin typeface="Calibri"/>
                <a:cs typeface="Calibri"/>
              </a:rPr>
              <a:t> </a:t>
            </a:r>
            <a:r>
              <a:rPr sz="1800" spc="-5" dirty="0">
                <a:solidFill>
                  <a:srgbClr val="FFFFFF"/>
                </a:solidFill>
                <a:latin typeface="Calibri"/>
                <a:cs typeface="Calibri"/>
              </a:rPr>
              <a:t>ideal</a:t>
            </a:r>
            <a:r>
              <a:rPr sz="1800" spc="1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temporary</a:t>
            </a:r>
            <a:r>
              <a:rPr sz="1800" spc="5" dirty="0">
                <a:solidFill>
                  <a:srgbClr val="FFFFFF"/>
                </a:solidFill>
                <a:latin typeface="Calibri"/>
                <a:cs typeface="Calibri"/>
              </a:rPr>
              <a:t> </a:t>
            </a:r>
            <a:r>
              <a:rPr sz="1800" spc="-15" dirty="0">
                <a:solidFill>
                  <a:srgbClr val="FFFFFF"/>
                </a:solidFill>
                <a:latin typeface="Calibri"/>
                <a:cs typeface="Calibri"/>
              </a:rPr>
              <a:t>storage</a:t>
            </a:r>
            <a:r>
              <a:rPr sz="1800" spc="20"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10" dirty="0">
                <a:solidFill>
                  <a:srgbClr val="FFFFFF"/>
                </a:solidFill>
                <a:latin typeface="Calibri"/>
                <a:cs typeface="Calibri"/>
              </a:rPr>
              <a:t>information</a:t>
            </a:r>
            <a:r>
              <a:rPr sz="1800" spc="15" dirty="0">
                <a:solidFill>
                  <a:srgbClr val="FFFFFF"/>
                </a:solidFill>
                <a:latin typeface="Calibri"/>
                <a:cs typeface="Calibri"/>
              </a:rPr>
              <a:t> </a:t>
            </a:r>
            <a:r>
              <a:rPr sz="1800" spc="-10" dirty="0">
                <a:solidFill>
                  <a:srgbClr val="FFFFFF"/>
                </a:solidFill>
                <a:latin typeface="Calibri"/>
                <a:cs typeface="Calibri"/>
              </a:rPr>
              <a:t>that</a:t>
            </a:r>
            <a:r>
              <a:rPr sz="1800" spc="10" dirty="0">
                <a:solidFill>
                  <a:srgbClr val="FFFFFF"/>
                </a:solidFill>
                <a:latin typeface="Calibri"/>
                <a:cs typeface="Calibri"/>
              </a:rPr>
              <a:t> </a:t>
            </a:r>
            <a:r>
              <a:rPr sz="1800" spc="-5" dirty="0">
                <a:solidFill>
                  <a:srgbClr val="FFFFFF"/>
                </a:solidFill>
                <a:latin typeface="Calibri"/>
                <a:cs typeface="Calibri"/>
              </a:rPr>
              <a:t>changes</a:t>
            </a:r>
            <a:r>
              <a:rPr sz="1800" spc="5" dirty="0">
                <a:solidFill>
                  <a:srgbClr val="FFFFFF"/>
                </a:solidFill>
                <a:latin typeface="Calibri"/>
                <a:cs typeface="Calibri"/>
              </a:rPr>
              <a:t> </a:t>
            </a:r>
            <a:r>
              <a:rPr sz="1800" spc="-20" dirty="0">
                <a:solidFill>
                  <a:srgbClr val="FFFFFF"/>
                </a:solidFill>
                <a:latin typeface="Calibri"/>
                <a:cs typeface="Calibri"/>
              </a:rPr>
              <a:t>frequently,</a:t>
            </a:r>
            <a:r>
              <a:rPr sz="1800" spc="10" dirty="0">
                <a:solidFill>
                  <a:srgbClr val="FFFFFF"/>
                </a:solidFill>
                <a:latin typeface="Calibri"/>
                <a:cs typeface="Calibri"/>
              </a:rPr>
              <a:t> </a:t>
            </a:r>
            <a:r>
              <a:rPr sz="1800" spc="-5" dirty="0">
                <a:solidFill>
                  <a:srgbClr val="FFFFFF"/>
                </a:solidFill>
                <a:latin typeface="Calibri"/>
                <a:cs typeface="Calibri"/>
              </a:rPr>
              <a:t>such</a:t>
            </a:r>
            <a:r>
              <a:rPr sz="1800" spc="20" dirty="0">
                <a:solidFill>
                  <a:srgbClr val="FFFFFF"/>
                </a:solidFill>
                <a:latin typeface="Calibri"/>
                <a:cs typeface="Calibri"/>
              </a:rPr>
              <a:t> </a:t>
            </a:r>
            <a:r>
              <a:rPr sz="1800" dirty="0">
                <a:solidFill>
                  <a:srgbClr val="FFFFFF"/>
                </a:solidFill>
                <a:latin typeface="Calibri"/>
                <a:cs typeface="Calibri"/>
              </a:rPr>
              <a:t>as </a:t>
            </a:r>
            <a:r>
              <a:rPr sz="1800" spc="-395" dirty="0">
                <a:solidFill>
                  <a:srgbClr val="FFFFFF"/>
                </a:solidFill>
                <a:latin typeface="Calibri"/>
                <a:cs typeface="Calibri"/>
              </a:rPr>
              <a:t> </a:t>
            </a:r>
            <a:r>
              <a:rPr sz="1800" spc="-15" dirty="0">
                <a:solidFill>
                  <a:srgbClr val="FFFFFF"/>
                </a:solidFill>
                <a:latin typeface="Calibri"/>
                <a:cs typeface="Calibri"/>
              </a:rPr>
              <a:t>buffers,</a:t>
            </a:r>
            <a:r>
              <a:rPr sz="1800" dirty="0">
                <a:solidFill>
                  <a:srgbClr val="FFFFFF"/>
                </a:solidFill>
                <a:latin typeface="Calibri"/>
                <a:cs typeface="Calibri"/>
              </a:rPr>
              <a:t> </a:t>
            </a:r>
            <a:r>
              <a:rPr sz="1800" spc="-5" dirty="0">
                <a:solidFill>
                  <a:srgbClr val="FFFFFF"/>
                </a:solidFill>
                <a:latin typeface="Calibri"/>
                <a:cs typeface="Calibri"/>
              </a:rPr>
              <a:t>caches,</a:t>
            </a:r>
            <a:r>
              <a:rPr sz="1800" spc="5" dirty="0">
                <a:solidFill>
                  <a:srgbClr val="FFFFFF"/>
                </a:solidFill>
                <a:latin typeface="Calibri"/>
                <a:cs typeface="Calibri"/>
              </a:rPr>
              <a:t> </a:t>
            </a:r>
            <a:r>
              <a:rPr sz="1800" dirty="0">
                <a:solidFill>
                  <a:srgbClr val="FFFFFF"/>
                </a:solidFill>
                <a:latin typeface="Calibri"/>
                <a:cs typeface="Calibri"/>
              </a:rPr>
              <a:t>or</a:t>
            </a:r>
            <a:r>
              <a:rPr sz="1800" spc="10" dirty="0">
                <a:solidFill>
                  <a:srgbClr val="FFFFFF"/>
                </a:solidFill>
                <a:latin typeface="Calibri"/>
                <a:cs typeface="Calibri"/>
              </a:rPr>
              <a:t> </a:t>
            </a:r>
            <a:r>
              <a:rPr sz="1800" spc="-15" dirty="0">
                <a:solidFill>
                  <a:srgbClr val="FFFFFF"/>
                </a:solidFill>
                <a:latin typeface="Calibri"/>
                <a:cs typeface="Calibri"/>
              </a:rPr>
              <a:t>scratch</a:t>
            </a:r>
            <a:r>
              <a:rPr sz="1800" spc="10" dirty="0">
                <a:solidFill>
                  <a:srgbClr val="FFFFFF"/>
                </a:solidFill>
                <a:latin typeface="Calibri"/>
                <a:cs typeface="Calibri"/>
              </a:rPr>
              <a:t> </a:t>
            </a:r>
            <a:r>
              <a:rPr sz="1800" spc="-15" dirty="0">
                <a:solidFill>
                  <a:srgbClr val="FFFFFF"/>
                </a:solidFill>
                <a:latin typeface="Calibri"/>
                <a:cs typeface="Calibri"/>
              </a:rPr>
              <a:t>data</a:t>
            </a:r>
            <a:endParaRPr sz="1800">
              <a:latin typeface="Calibri"/>
              <a:cs typeface="Calibri"/>
            </a:endParaRPr>
          </a:p>
          <a:p>
            <a:pPr marL="298450" indent="-285750">
              <a:lnSpc>
                <a:spcPct val="100000"/>
              </a:lnSpc>
              <a:spcBef>
                <a:spcPts val="1140"/>
              </a:spcBef>
              <a:buFont typeface="Wingdings"/>
              <a:buChar char=""/>
              <a:tabLst>
                <a:tab pos="298450" algn="l"/>
              </a:tabLst>
            </a:pPr>
            <a:r>
              <a:rPr sz="1800" spc="-10" dirty="0">
                <a:solidFill>
                  <a:srgbClr val="FFFFFF"/>
                </a:solidFill>
                <a:latin typeface="Calibri"/>
                <a:cs typeface="Calibri"/>
              </a:rPr>
              <a:t>Instance</a:t>
            </a:r>
            <a:r>
              <a:rPr sz="1800" spc="5" dirty="0">
                <a:solidFill>
                  <a:srgbClr val="FFFFFF"/>
                </a:solidFill>
                <a:latin typeface="Calibri"/>
                <a:cs typeface="Calibri"/>
              </a:rPr>
              <a:t> </a:t>
            </a:r>
            <a:r>
              <a:rPr sz="1800" spc="-15" dirty="0">
                <a:solidFill>
                  <a:srgbClr val="FFFFFF"/>
                </a:solidFill>
                <a:latin typeface="Calibri"/>
                <a:cs typeface="Calibri"/>
              </a:rPr>
              <a:t>store</a:t>
            </a:r>
            <a:r>
              <a:rPr sz="1800" spc="5" dirty="0">
                <a:solidFill>
                  <a:srgbClr val="FFFFFF"/>
                </a:solidFill>
                <a:latin typeface="Calibri"/>
                <a:cs typeface="Calibri"/>
              </a:rPr>
              <a:t> </a:t>
            </a:r>
            <a:r>
              <a:rPr sz="1800" spc="-5" dirty="0">
                <a:solidFill>
                  <a:srgbClr val="FFFFFF"/>
                </a:solidFill>
                <a:latin typeface="Calibri"/>
                <a:cs typeface="Calibri"/>
              </a:rPr>
              <a:t>volume</a:t>
            </a:r>
            <a:r>
              <a:rPr sz="1800" spc="10" dirty="0">
                <a:solidFill>
                  <a:srgbClr val="FFFFFF"/>
                </a:solidFill>
                <a:latin typeface="Calibri"/>
                <a:cs typeface="Calibri"/>
              </a:rPr>
              <a:t> </a:t>
            </a:r>
            <a:r>
              <a:rPr sz="1800" spc="-10" dirty="0">
                <a:solidFill>
                  <a:srgbClr val="FFFFFF"/>
                </a:solidFill>
                <a:latin typeface="Calibri"/>
                <a:cs typeface="Calibri"/>
              </a:rPr>
              <a:t>root</a:t>
            </a:r>
            <a:r>
              <a:rPr sz="1800" dirty="0">
                <a:solidFill>
                  <a:srgbClr val="FFFFFF"/>
                </a:solidFill>
                <a:latin typeface="Calibri"/>
                <a:cs typeface="Calibri"/>
              </a:rPr>
              <a:t> </a:t>
            </a:r>
            <a:r>
              <a:rPr sz="1800" spc="-5" dirty="0">
                <a:solidFill>
                  <a:srgbClr val="FFFFFF"/>
                </a:solidFill>
                <a:latin typeface="Calibri"/>
                <a:cs typeface="Calibri"/>
              </a:rPr>
              <a:t>devices</a:t>
            </a:r>
            <a:r>
              <a:rPr sz="1800" spc="5" dirty="0">
                <a:solidFill>
                  <a:srgbClr val="FFFFFF"/>
                </a:solidFill>
                <a:latin typeface="Calibri"/>
                <a:cs typeface="Calibri"/>
              </a:rPr>
              <a:t> </a:t>
            </a:r>
            <a:r>
              <a:rPr sz="1800" spc="-10" dirty="0">
                <a:solidFill>
                  <a:srgbClr val="FFFFFF"/>
                </a:solidFill>
                <a:latin typeface="Calibri"/>
                <a:cs typeface="Calibri"/>
              </a:rPr>
              <a:t>are</a:t>
            </a:r>
            <a:r>
              <a:rPr sz="1800" spc="5" dirty="0">
                <a:solidFill>
                  <a:srgbClr val="FFFFFF"/>
                </a:solidFill>
                <a:latin typeface="Calibri"/>
                <a:cs typeface="Calibri"/>
              </a:rPr>
              <a:t> </a:t>
            </a:r>
            <a:r>
              <a:rPr sz="1800" spc="-15" dirty="0">
                <a:solidFill>
                  <a:srgbClr val="FFFFFF"/>
                </a:solidFill>
                <a:latin typeface="Calibri"/>
                <a:cs typeface="Calibri"/>
              </a:rPr>
              <a:t>created</a:t>
            </a:r>
            <a:r>
              <a:rPr sz="1800" spc="15" dirty="0">
                <a:solidFill>
                  <a:srgbClr val="FFFFFF"/>
                </a:solidFill>
                <a:latin typeface="Calibri"/>
                <a:cs typeface="Calibri"/>
              </a:rPr>
              <a:t> </a:t>
            </a:r>
            <a:r>
              <a:rPr sz="1800" spc="-10" dirty="0">
                <a:solidFill>
                  <a:srgbClr val="FFFFFF"/>
                </a:solidFill>
                <a:latin typeface="Calibri"/>
                <a:cs typeface="Calibri"/>
              </a:rPr>
              <a:t>from</a:t>
            </a:r>
            <a:r>
              <a:rPr sz="1800" spc="5" dirty="0">
                <a:solidFill>
                  <a:srgbClr val="FFFFFF"/>
                </a:solidFill>
                <a:latin typeface="Calibri"/>
                <a:cs typeface="Calibri"/>
              </a:rPr>
              <a:t> </a:t>
            </a:r>
            <a:r>
              <a:rPr sz="1800" spc="-5" dirty="0">
                <a:solidFill>
                  <a:srgbClr val="FFFFFF"/>
                </a:solidFill>
                <a:latin typeface="Calibri"/>
                <a:cs typeface="Calibri"/>
              </a:rPr>
              <a:t>AMI</a:t>
            </a:r>
            <a:r>
              <a:rPr sz="1800" spc="5" dirty="0">
                <a:solidFill>
                  <a:srgbClr val="FFFFFF"/>
                </a:solidFill>
                <a:latin typeface="Calibri"/>
                <a:cs typeface="Calibri"/>
              </a:rPr>
              <a:t> </a:t>
            </a:r>
            <a:r>
              <a:rPr sz="1800" spc="-10" dirty="0">
                <a:solidFill>
                  <a:srgbClr val="FFFFFF"/>
                </a:solidFill>
                <a:latin typeface="Calibri"/>
                <a:cs typeface="Calibri"/>
              </a:rPr>
              <a:t>templates</a:t>
            </a:r>
            <a:r>
              <a:rPr sz="1800" dirty="0">
                <a:solidFill>
                  <a:srgbClr val="FFFFFF"/>
                </a:solidFill>
                <a:latin typeface="Calibri"/>
                <a:cs typeface="Calibri"/>
              </a:rPr>
              <a:t> </a:t>
            </a:r>
            <a:r>
              <a:rPr sz="1800" spc="-15" dirty="0">
                <a:solidFill>
                  <a:srgbClr val="FFFFFF"/>
                </a:solidFill>
                <a:latin typeface="Calibri"/>
                <a:cs typeface="Calibri"/>
              </a:rPr>
              <a:t>stored</a:t>
            </a:r>
            <a:r>
              <a:rPr sz="1800" spc="10" dirty="0">
                <a:solidFill>
                  <a:srgbClr val="FFFFFF"/>
                </a:solidFill>
                <a:latin typeface="Calibri"/>
                <a:cs typeface="Calibri"/>
              </a:rPr>
              <a:t> </a:t>
            </a:r>
            <a:r>
              <a:rPr sz="1800" dirty="0">
                <a:solidFill>
                  <a:srgbClr val="FFFFFF"/>
                </a:solidFill>
                <a:latin typeface="Calibri"/>
                <a:cs typeface="Calibri"/>
              </a:rPr>
              <a:t>on</a:t>
            </a:r>
            <a:r>
              <a:rPr sz="1800" spc="15" dirty="0">
                <a:solidFill>
                  <a:srgbClr val="FFFFFF"/>
                </a:solidFill>
                <a:latin typeface="Calibri"/>
                <a:cs typeface="Calibri"/>
              </a:rPr>
              <a:t> </a:t>
            </a:r>
            <a:r>
              <a:rPr sz="1800" spc="-5" dirty="0">
                <a:solidFill>
                  <a:srgbClr val="FFFFFF"/>
                </a:solidFill>
                <a:latin typeface="Calibri"/>
                <a:cs typeface="Calibri"/>
              </a:rPr>
              <a:t>S3</a:t>
            </a:r>
            <a:endParaRPr sz="180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Instance</a:t>
            </a:r>
            <a:r>
              <a:rPr sz="1800" spc="5" dirty="0">
                <a:solidFill>
                  <a:srgbClr val="FFFFFF"/>
                </a:solidFill>
                <a:latin typeface="Calibri"/>
                <a:cs typeface="Calibri"/>
              </a:rPr>
              <a:t> </a:t>
            </a:r>
            <a:r>
              <a:rPr sz="1800" spc="-15" dirty="0">
                <a:solidFill>
                  <a:srgbClr val="FFFFFF"/>
                </a:solidFill>
                <a:latin typeface="Calibri"/>
                <a:cs typeface="Calibri"/>
              </a:rPr>
              <a:t>store</a:t>
            </a:r>
            <a:r>
              <a:rPr sz="1800" spc="5" dirty="0">
                <a:solidFill>
                  <a:srgbClr val="FFFFFF"/>
                </a:solidFill>
                <a:latin typeface="Calibri"/>
                <a:cs typeface="Calibri"/>
              </a:rPr>
              <a:t> </a:t>
            </a:r>
            <a:r>
              <a:rPr sz="1800" spc="-5" dirty="0">
                <a:solidFill>
                  <a:srgbClr val="FFFFFF"/>
                </a:solidFill>
                <a:latin typeface="Calibri"/>
                <a:cs typeface="Calibri"/>
              </a:rPr>
              <a:t>volumes</a:t>
            </a:r>
            <a:r>
              <a:rPr sz="1800" dirty="0">
                <a:solidFill>
                  <a:srgbClr val="FFFFFF"/>
                </a:solidFill>
                <a:latin typeface="Calibri"/>
                <a:cs typeface="Calibri"/>
              </a:rPr>
              <a:t> </a:t>
            </a:r>
            <a:r>
              <a:rPr sz="1800" spc="-5" dirty="0">
                <a:solidFill>
                  <a:srgbClr val="FFFFFF"/>
                </a:solidFill>
                <a:latin typeface="Calibri"/>
                <a:cs typeface="Calibri"/>
              </a:rPr>
              <a:t>cannot</a:t>
            </a:r>
            <a:r>
              <a:rPr sz="1800" dirty="0">
                <a:solidFill>
                  <a:srgbClr val="FFFFFF"/>
                </a:solidFill>
                <a:latin typeface="Calibri"/>
                <a:cs typeface="Calibri"/>
              </a:rPr>
              <a:t> be</a:t>
            </a:r>
            <a:r>
              <a:rPr sz="1800" spc="5" dirty="0">
                <a:solidFill>
                  <a:srgbClr val="FFFFFF"/>
                </a:solidFill>
                <a:latin typeface="Calibri"/>
                <a:cs typeface="Calibri"/>
              </a:rPr>
              <a:t> </a:t>
            </a:r>
            <a:r>
              <a:rPr sz="1800" spc="-10" dirty="0">
                <a:solidFill>
                  <a:srgbClr val="FFFFFF"/>
                </a:solidFill>
                <a:latin typeface="Calibri"/>
                <a:cs typeface="Calibri"/>
              </a:rPr>
              <a:t>detached/reattached</a:t>
            </a:r>
            <a:endParaRPr sz="1800">
              <a:latin typeface="Calibri"/>
              <a:cs typeface="Calibri"/>
            </a:endParaRPr>
          </a:p>
        </p:txBody>
      </p:sp>
      <p:sp>
        <p:nvSpPr>
          <p:cNvPr id="5" name="object 5"/>
          <p:cNvSpPr txBox="1"/>
          <p:nvPr/>
        </p:nvSpPr>
        <p:spPr>
          <a:xfrm>
            <a:off x="10174285" y="1384300"/>
            <a:ext cx="1734185" cy="441959"/>
          </a:xfrm>
          <a:prstGeom prst="rect">
            <a:avLst/>
          </a:prstGeom>
        </p:spPr>
        <p:txBody>
          <a:bodyPr vert="horz" wrap="square" lIns="0" tIns="27939" rIns="0" bIns="0" rtlCol="0">
            <a:spAutoFit/>
          </a:bodyPr>
          <a:lstStyle/>
          <a:p>
            <a:pPr marL="392430" marR="5080" indent="-380365">
              <a:lnSpc>
                <a:spcPts val="1600"/>
              </a:lnSpc>
              <a:spcBef>
                <a:spcPts val="219"/>
              </a:spcBef>
            </a:pPr>
            <a:r>
              <a:rPr sz="1400" spc="-5" dirty="0">
                <a:solidFill>
                  <a:srgbClr val="FFFFFF"/>
                </a:solidFill>
                <a:latin typeface="Arial"/>
                <a:cs typeface="Arial"/>
              </a:rPr>
              <a:t>Amazon</a:t>
            </a:r>
            <a:r>
              <a:rPr sz="1400" spc="-25" dirty="0">
                <a:solidFill>
                  <a:srgbClr val="FFFFFF"/>
                </a:solidFill>
                <a:latin typeface="Arial"/>
                <a:cs typeface="Arial"/>
              </a:rPr>
              <a:t> </a:t>
            </a:r>
            <a:r>
              <a:rPr sz="1400" spc="-5" dirty="0">
                <a:solidFill>
                  <a:srgbClr val="FFFFFF"/>
                </a:solidFill>
                <a:latin typeface="Arial"/>
                <a:cs typeface="Arial"/>
              </a:rPr>
              <a:t>Elastic</a:t>
            </a:r>
            <a:r>
              <a:rPr sz="1400" spc="-25" dirty="0">
                <a:solidFill>
                  <a:srgbClr val="FFFFFF"/>
                </a:solidFill>
                <a:latin typeface="Arial"/>
                <a:cs typeface="Arial"/>
              </a:rPr>
              <a:t> </a:t>
            </a:r>
            <a:r>
              <a:rPr sz="1400" spc="-5" dirty="0">
                <a:solidFill>
                  <a:srgbClr val="FFFFFF"/>
                </a:solidFill>
                <a:latin typeface="Arial"/>
                <a:cs typeface="Arial"/>
              </a:rPr>
              <a:t>Block </a:t>
            </a:r>
            <a:r>
              <a:rPr sz="1400" spc="-375" dirty="0">
                <a:solidFill>
                  <a:srgbClr val="FFFFFF"/>
                </a:solidFill>
                <a:latin typeface="Arial"/>
                <a:cs typeface="Arial"/>
              </a:rPr>
              <a:t> </a:t>
            </a:r>
            <a:r>
              <a:rPr sz="1400" spc="-5" dirty="0">
                <a:solidFill>
                  <a:srgbClr val="FFFFFF"/>
                </a:solidFill>
                <a:latin typeface="Arial"/>
                <a:cs typeface="Arial"/>
              </a:rPr>
              <a:t>Store</a:t>
            </a:r>
            <a:r>
              <a:rPr sz="1400" spc="-20" dirty="0">
                <a:solidFill>
                  <a:srgbClr val="FFFFFF"/>
                </a:solidFill>
                <a:latin typeface="Arial"/>
                <a:cs typeface="Arial"/>
              </a:rPr>
              <a:t> </a:t>
            </a:r>
            <a:r>
              <a:rPr sz="1400" spc="-5" dirty="0">
                <a:solidFill>
                  <a:srgbClr val="FFFFFF"/>
                </a:solidFill>
                <a:latin typeface="Arial"/>
                <a:cs typeface="Arial"/>
              </a:rPr>
              <a:t>(EBS)</a:t>
            </a:r>
            <a:endParaRPr sz="1400">
              <a:latin typeface="Arial"/>
              <a:cs typeface="Arial"/>
            </a:endParaRPr>
          </a:p>
        </p:txBody>
      </p:sp>
      <p:pic>
        <p:nvPicPr>
          <p:cNvPr id="6" name="object 6"/>
          <p:cNvPicPr/>
          <p:nvPr/>
        </p:nvPicPr>
        <p:blipFill>
          <a:blip r:embed="rId2" cstate="print"/>
          <a:stretch>
            <a:fillRect/>
          </a:stretch>
        </p:blipFill>
        <p:spPr>
          <a:xfrm>
            <a:off x="10685464" y="633964"/>
            <a:ext cx="711200" cy="711200"/>
          </a:xfrm>
          <a:prstGeom prst="rect">
            <a:avLst/>
          </a:prstGeom>
        </p:spPr>
      </p:pic>
    </p:spTree>
    <p:extLst>
      <p:ext uri="{BB962C8B-B14F-4D97-AF65-F5344CB8AC3E}">
        <p14:creationId xmlns:p14="http://schemas.microsoft.com/office/powerpoint/2010/main" val="14484762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742442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t>
            </a:r>
            <a:r>
              <a:rPr sz="2400" b="0" spc="-5" dirty="0">
                <a:solidFill>
                  <a:srgbClr val="FFFFFF"/>
                </a:solidFill>
                <a:latin typeface="Calibri"/>
                <a:cs typeface="Calibri"/>
              </a:rPr>
              <a:t>Launch </a:t>
            </a:r>
            <a:r>
              <a:rPr sz="2400" b="0" spc="-10" dirty="0">
                <a:solidFill>
                  <a:srgbClr val="FFFFFF"/>
                </a:solidFill>
                <a:latin typeface="Calibri"/>
                <a:cs typeface="Calibri"/>
              </a:rPr>
              <a:t>Instance, </a:t>
            </a:r>
            <a:r>
              <a:rPr sz="2400" b="0" spc="-15" dirty="0">
                <a:solidFill>
                  <a:srgbClr val="FFFFFF"/>
                </a:solidFill>
                <a:latin typeface="Calibri"/>
                <a:cs typeface="Calibri"/>
              </a:rPr>
              <a:t>create</a:t>
            </a:r>
            <a:r>
              <a:rPr sz="2400" b="0" dirty="0">
                <a:solidFill>
                  <a:srgbClr val="FFFFFF"/>
                </a:solidFill>
                <a:latin typeface="Calibri"/>
                <a:cs typeface="Calibri"/>
              </a:rPr>
              <a:t> and</a:t>
            </a:r>
            <a:r>
              <a:rPr sz="2400" b="0" spc="-10" dirty="0">
                <a:solidFill>
                  <a:srgbClr val="FFFFFF"/>
                </a:solidFill>
                <a:latin typeface="Calibri"/>
                <a:cs typeface="Calibri"/>
              </a:rPr>
              <a:t> </a:t>
            </a:r>
            <a:r>
              <a:rPr sz="2400" b="0" dirty="0">
                <a:solidFill>
                  <a:srgbClr val="FFFFFF"/>
                </a:solidFill>
                <a:latin typeface="Calibri"/>
                <a:cs typeface="Calibri"/>
              </a:rPr>
              <a:t>add</a:t>
            </a:r>
            <a:r>
              <a:rPr sz="2400" b="0" spc="-5" dirty="0">
                <a:solidFill>
                  <a:srgbClr val="FFFFFF"/>
                </a:solidFill>
                <a:latin typeface="Calibri"/>
                <a:cs typeface="Calibri"/>
              </a:rPr>
              <a:t> new</a:t>
            </a:r>
            <a:r>
              <a:rPr sz="2400" b="0" spc="-15" dirty="0">
                <a:solidFill>
                  <a:srgbClr val="FFFFFF"/>
                </a:solidFill>
                <a:latin typeface="Calibri"/>
                <a:cs typeface="Calibri"/>
              </a:rPr>
              <a:t> </a:t>
            </a:r>
            <a:r>
              <a:rPr sz="2400" b="0" spc="-5" dirty="0">
                <a:solidFill>
                  <a:srgbClr val="FFFFFF"/>
                </a:solidFill>
                <a:latin typeface="Calibri"/>
                <a:cs typeface="Calibri"/>
              </a:rPr>
              <a:t>EBS</a:t>
            </a:r>
            <a:r>
              <a:rPr sz="2400" b="0" spc="-10" dirty="0">
                <a:solidFill>
                  <a:srgbClr val="FFFFFF"/>
                </a:solidFill>
                <a:latin typeface="Calibri"/>
                <a:cs typeface="Calibri"/>
              </a:rPr>
              <a:t> </a:t>
            </a:r>
            <a:r>
              <a:rPr sz="2400" b="0" spc="-20" dirty="0">
                <a:solidFill>
                  <a:srgbClr val="FFFFFF"/>
                </a:solidFill>
                <a:latin typeface="Calibri"/>
                <a:cs typeface="Calibri"/>
              </a:rPr>
              <a:t>Volume</a:t>
            </a:r>
            <a:endParaRPr sz="2400">
              <a:latin typeface="Calibri"/>
              <a:cs typeface="Calibri"/>
            </a:endParaRPr>
          </a:p>
        </p:txBody>
      </p:sp>
      <p:pic>
        <p:nvPicPr>
          <p:cNvPr id="3" name="object 3"/>
          <p:cNvPicPr/>
          <p:nvPr/>
        </p:nvPicPr>
        <p:blipFill>
          <a:blip r:embed="rId2" cstate="print"/>
          <a:stretch>
            <a:fillRect/>
          </a:stretch>
        </p:blipFill>
        <p:spPr>
          <a:xfrm>
            <a:off x="3842067" y="2498382"/>
            <a:ext cx="604619" cy="604619"/>
          </a:xfrm>
          <a:prstGeom prst="rect">
            <a:avLst/>
          </a:prstGeom>
          <a:ln>
            <a:solidFill>
              <a:schemeClr val="bg1"/>
            </a:solidFill>
          </a:ln>
        </p:spPr>
      </p:pic>
      <p:sp>
        <p:nvSpPr>
          <p:cNvPr id="4" name="object 4"/>
          <p:cNvSpPr txBox="1"/>
          <p:nvPr/>
        </p:nvSpPr>
        <p:spPr>
          <a:xfrm>
            <a:off x="3640955" y="3225800"/>
            <a:ext cx="1078865" cy="238760"/>
          </a:xfrm>
          <a:prstGeom prst="rect">
            <a:avLst/>
          </a:prstGeom>
          <a:ln>
            <a:solidFill>
              <a:schemeClr val="bg1"/>
            </a:solidFill>
          </a:ln>
        </p:spPr>
        <p:txBody>
          <a:bodyPr vert="horz" wrap="square" lIns="0" tIns="12700" rIns="0" bIns="0" rtlCol="0">
            <a:spAutoFit/>
          </a:bodyPr>
          <a:lstStyle/>
          <a:p>
            <a:pPr>
              <a:lnSpc>
                <a:spcPct val="100000"/>
              </a:lnSpc>
              <a:spcBef>
                <a:spcPts val="100"/>
              </a:spcBef>
            </a:pPr>
            <a:r>
              <a:rPr sz="1400" dirty="0">
                <a:solidFill>
                  <a:srgbClr val="FFFFFF"/>
                </a:solidFill>
                <a:latin typeface="Arial"/>
                <a:cs typeface="Arial"/>
              </a:rPr>
              <a:t>EC2</a:t>
            </a:r>
            <a:r>
              <a:rPr sz="1400" spc="-70" dirty="0">
                <a:solidFill>
                  <a:srgbClr val="FFFFFF"/>
                </a:solidFill>
                <a:latin typeface="Arial"/>
                <a:cs typeface="Arial"/>
              </a:rPr>
              <a:t> </a:t>
            </a:r>
            <a:r>
              <a:rPr sz="1400" spc="-5" dirty="0">
                <a:solidFill>
                  <a:srgbClr val="FFFFFF"/>
                </a:solidFill>
                <a:latin typeface="Arial"/>
                <a:cs typeface="Arial"/>
              </a:rPr>
              <a:t>Instance</a:t>
            </a:r>
            <a:endParaRPr sz="1400">
              <a:latin typeface="Arial"/>
              <a:cs typeface="Arial"/>
            </a:endParaRPr>
          </a:p>
        </p:txBody>
      </p:sp>
      <p:sp>
        <p:nvSpPr>
          <p:cNvPr id="5" name="object 5"/>
          <p:cNvSpPr/>
          <p:nvPr/>
        </p:nvSpPr>
        <p:spPr>
          <a:xfrm>
            <a:off x="3004832" y="1986474"/>
            <a:ext cx="4530090" cy="2816860"/>
          </a:xfrm>
          <a:custGeom>
            <a:avLst/>
            <a:gdLst/>
            <a:ahLst/>
            <a:cxnLst/>
            <a:rect l="l" t="t" r="r" b="b"/>
            <a:pathLst>
              <a:path w="4530090" h="2816860">
                <a:moveTo>
                  <a:pt x="0" y="0"/>
                </a:moveTo>
                <a:lnTo>
                  <a:pt x="4529649" y="0"/>
                </a:lnTo>
                <a:lnTo>
                  <a:pt x="4529649" y="2816262"/>
                </a:lnTo>
                <a:lnTo>
                  <a:pt x="0" y="2816262"/>
                </a:lnTo>
                <a:lnTo>
                  <a:pt x="0" y="0"/>
                </a:lnTo>
                <a:close/>
              </a:path>
            </a:pathLst>
          </a:custGeom>
          <a:ln w="12700">
            <a:solidFill>
              <a:schemeClr val="bg1"/>
            </a:solidFill>
          </a:ln>
        </p:spPr>
        <p:txBody>
          <a:bodyPr wrap="square" lIns="0" tIns="0" rIns="0" bIns="0" rtlCol="0"/>
          <a:lstStyle/>
          <a:p>
            <a:endParaRPr/>
          </a:p>
        </p:txBody>
      </p:sp>
      <p:sp>
        <p:nvSpPr>
          <p:cNvPr id="6" name="object 6"/>
          <p:cNvSpPr txBox="1"/>
          <p:nvPr/>
        </p:nvSpPr>
        <p:spPr>
          <a:xfrm>
            <a:off x="4644975" y="2070100"/>
            <a:ext cx="1262380" cy="197490"/>
          </a:xfrm>
          <a:prstGeom prst="rect">
            <a:avLst/>
          </a:prstGeom>
          <a:ln>
            <a:solidFill>
              <a:schemeClr val="bg1"/>
            </a:solidFill>
          </a:ln>
        </p:spPr>
        <p:txBody>
          <a:bodyPr vert="horz" wrap="square" lIns="0" tIns="12700" rIns="0" bIns="0" rtlCol="0">
            <a:spAutoFit/>
          </a:bodyPr>
          <a:lstStyle/>
          <a:p>
            <a:pPr>
              <a:lnSpc>
                <a:spcPct val="100000"/>
              </a:lnSpc>
              <a:spcBef>
                <a:spcPts val="100"/>
              </a:spcBef>
            </a:pPr>
            <a:r>
              <a:rPr sz="1200" spc="-5" dirty="0">
                <a:solidFill>
                  <a:schemeClr val="bg1"/>
                </a:solidFill>
                <a:latin typeface="Arial"/>
                <a:cs typeface="Arial"/>
              </a:rPr>
              <a:t>Availability</a:t>
            </a:r>
            <a:r>
              <a:rPr sz="1200" spc="-35" dirty="0">
                <a:solidFill>
                  <a:schemeClr val="bg1"/>
                </a:solidFill>
                <a:latin typeface="Arial"/>
                <a:cs typeface="Arial"/>
              </a:rPr>
              <a:t> </a:t>
            </a:r>
            <a:r>
              <a:rPr sz="1200" spc="-5" dirty="0">
                <a:solidFill>
                  <a:schemeClr val="bg1"/>
                </a:solidFill>
                <a:latin typeface="Arial"/>
                <a:cs typeface="Arial"/>
              </a:rPr>
              <a:t>Zone</a:t>
            </a:r>
            <a:r>
              <a:rPr sz="1200" spc="-35" dirty="0">
                <a:solidFill>
                  <a:schemeClr val="bg1"/>
                </a:solidFill>
                <a:latin typeface="Arial"/>
                <a:cs typeface="Arial"/>
              </a:rPr>
              <a:t> </a:t>
            </a:r>
            <a:r>
              <a:rPr sz="1200" dirty="0">
                <a:solidFill>
                  <a:schemeClr val="bg1"/>
                </a:solidFill>
                <a:latin typeface="Arial"/>
                <a:cs typeface="Arial"/>
              </a:rPr>
              <a:t>A</a:t>
            </a:r>
          </a:p>
        </p:txBody>
      </p:sp>
      <p:grpSp>
        <p:nvGrpSpPr>
          <p:cNvPr id="7" name="object 7"/>
          <p:cNvGrpSpPr/>
          <p:nvPr/>
        </p:nvGrpSpPr>
        <p:grpSpPr>
          <a:xfrm>
            <a:off x="300413" y="835351"/>
            <a:ext cx="10380980" cy="5041900"/>
            <a:chOff x="300413" y="835351"/>
            <a:chExt cx="10380980" cy="5041900"/>
          </a:xfrm>
        </p:grpSpPr>
        <p:sp>
          <p:nvSpPr>
            <p:cNvPr id="8" name="object 8"/>
            <p:cNvSpPr/>
            <p:nvPr/>
          </p:nvSpPr>
          <p:spPr>
            <a:xfrm>
              <a:off x="4598997" y="2714856"/>
              <a:ext cx="1497330" cy="103505"/>
            </a:xfrm>
            <a:custGeom>
              <a:avLst/>
              <a:gdLst/>
              <a:ahLst/>
              <a:cxnLst/>
              <a:rect l="l" t="t" r="r" b="b"/>
              <a:pathLst>
                <a:path w="1497329" h="103505">
                  <a:moveTo>
                    <a:pt x="1438093" y="0"/>
                  </a:moveTo>
                  <a:lnTo>
                    <a:pt x="1434081" y="266"/>
                  </a:lnTo>
                  <a:lnTo>
                    <a:pt x="1429462" y="5546"/>
                  </a:lnTo>
                  <a:lnTo>
                    <a:pt x="1429729" y="9556"/>
                  </a:lnTo>
                  <a:lnTo>
                    <a:pt x="1470450" y="45187"/>
                  </a:lnTo>
                  <a:lnTo>
                    <a:pt x="1487355" y="45187"/>
                  </a:lnTo>
                  <a:lnTo>
                    <a:pt x="1487355" y="57887"/>
                  </a:lnTo>
                  <a:lnTo>
                    <a:pt x="1470450" y="57887"/>
                  </a:lnTo>
                  <a:lnTo>
                    <a:pt x="1429729" y="93517"/>
                  </a:lnTo>
                  <a:lnTo>
                    <a:pt x="1429462" y="97529"/>
                  </a:lnTo>
                  <a:lnTo>
                    <a:pt x="1434081" y="102809"/>
                  </a:lnTo>
                  <a:lnTo>
                    <a:pt x="1438093" y="103075"/>
                  </a:lnTo>
                  <a:lnTo>
                    <a:pt x="1489736" y="57887"/>
                  </a:lnTo>
                  <a:lnTo>
                    <a:pt x="1487355" y="57887"/>
                  </a:lnTo>
                  <a:lnTo>
                    <a:pt x="1489737" y="57886"/>
                  </a:lnTo>
                  <a:lnTo>
                    <a:pt x="1496993" y="51537"/>
                  </a:lnTo>
                  <a:lnTo>
                    <a:pt x="1438093" y="0"/>
                  </a:lnTo>
                  <a:close/>
                </a:path>
                <a:path w="1497329" h="103505">
                  <a:moveTo>
                    <a:pt x="1477707" y="51537"/>
                  </a:moveTo>
                  <a:lnTo>
                    <a:pt x="1470450" y="57887"/>
                  </a:lnTo>
                  <a:lnTo>
                    <a:pt x="1487355" y="57887"/>
                  </a:lnTo>
                  <a:lnTo>
                    <a:pt x="1487355" y="56316"/>
                  </a:lnTo>
                  <a:lnTo>
                    <a:pt x="1483169" y="56316"/>
                  </a:lnTo>
                  <a:lnTo>
                    <a:pt x="1477707" y="51537"/>
                  </a:lnTo>
                  <a:close/>
                </a:path>
                <a:path w="1497329" h="103505">
                  <a:moveTo>
                    <a:pt x="0" y="45186"/>
                  </a:moveTo>
                  <a:lnTo>
                    <a:pt x="0" y="57886"/>
                  </a:lnTo>
                  <a:lnTo>
                    <a:pt x="1470451" y="57886"/>
                  </a:lnTo>
                  <a:lnTo>
                    <a:pt x="1477707" y="51537"/>
                  </a:lnTo>
                  <a:lnTo>
                    <a:pt x="1470450" y="45187"/>
                  </a:lnTo>
                  <a:lnTo>
                    <a:pt x="0" y="45186"/>
                  </a:lnTo>
                  <a:close/>
                </a:path>
                <a:path w="1497329" h="103505">
                  <a:moveTo>
                    <a:pt x="1483169" y="46758"/>
                  </a:moveTo>
                  <a:lnTo>
                    <a:pt x="1477707" y="51537"/>
                  </a:lnTo>
                  <a:lnTo>
                    <a:pt x="1483169" y="56316"/>
                  </a:lnTo>
                  <a:lnTo>
                    <a:pt x="1483169" y="46758"/>
                  </a:lnTo>
                  <a:close/>
                </a:path>
                <a:path w="1497329" h="103505">
                  <a:moveTo>
                    <a:pt x="1487355" y="46758"/>
                  </a:moveTo>
                  <a:lnTo>
                    <a:pt x="1483169" y="46758"/>
                  </a:lnTo>
                  <a:lnTo>
                    <a:pt x="1483169" y="56316"/>
                  </a:lnTo>
                  <a:lnTo>
                    <a:pt x="1487355" y="56316"/>
                  </a:lnTo>
                  <a:lnTo>
                    <a:pt x="1487355" y="46758"/>
                  </a:lnTo>
                  <a:close/>
                </a:path>
                <a:path w="1497329" h="103505">
                  <a:moveTo>
                    <a:pt x="1470450" y="45187"/>
                  </a:moveTo>
                  <a:lnTo>
                    <a:pt x="1477707" y="51537"/>
                  </a:lnTo>
                  <a:lnTo>
                    <a:pt x="1483169" y="46758"/>
                  </a:lnTo>
                  <a:lnTo>
                    <a:pt x="1487355" y="46758"/>
                  </a:lnTo>
                  <a:lnTo>
                    <a:pt x="1487355" y="45187"/>
                  </a:lnTo>
                  <a:lnTo>
                    <a:pt x="1470450" y="45187"/>
                  </a:lnTo>
                  <a:close/>
                </a:path>
              </a:pathLst>
            </a:custGeom>
            <a:solidFill>
              <a:srgbClr val="8FA7C4"/>
            </a:solidFill>
            <a:ln>
              <a:solidFill>
                <a:schemeClr val="bg1"/>
              </a:solidFill>
            </a:ln>
          </p:spPr>
          <p:txBody>
            <a:bodyPr wrap="square" lIns="0" tIns="0" rIns="0" bIns="0" rtlCol="0"/>
            <a:lstStyle/>
            <a:p>
              <a:endParaRPr/>
            </a:p>
          </p:txBody>
        </p:sp>
        <p:sp>
          <p:nvSpPr>
            <p:cNvPr id="9" name="object 9"/>
            <p:cNvSpPr/>
            <p:nvPr/>
          </p:nvSpPr>
          <p:spPr>
            <a:xfrm>
              <a:off x="306763" y="841701"/>
              <a:ext cx="10368280" cy="5029200"/>
            </a:xfrm>
            <a:custGeom>
              <a:avLst/>
              <a:gdLst/>
              <a:ahLst/>
              <a:cxnLst/>
              <a:rect l="l" t="t" r="r" b="b"/>
              <a:pathLst>
                <a:path w="10368280" h="5029200">
                  <a:moveTo>
                    <a:pt x="0" y="0"/>
                  </a:moveTo>
                  <a:lnTo>
                    <a:pt x="10367654" y="0"/>
                  </a:lnTo>
                  <a:lnTo>
                    <a:pt x="10367654" y="5028602"/>
                  </a:lnTo>
                  <a:lnTo>
                    <a:pt x="0" y="5028602"/>
                  </a:lnTo>
                  <a:lnTo>
                    <a:pt x="0" y="0"/>
                  </a:lnTo>
                  <a:close/>
                </a:path>
              </a:pathLst>
            </a:custGeom>
            <a:ln w="12700">
              <a:solidFill>
                <a:schemeClr val="bg1"/>
              </a:solidFill>
            </a:ln>
          </p:spPr>
          <p:txBody>
            <a:bodyPr wrap="square" lIns="0" tIns="0" rIns="0" bIns="0" rtlCol="0"/>
            <a:lstStyle/>
            <a:p>
              <a:endParaRPr/>
            </a:p>
          </p:txBody>
        </p:sp>
      </p:grpSp>
      <p:sp>
        <p:nvSpPr>
          <p:cNvPr id="10" name="object 10"/>
          <p:cNvSpPr txBox="1"/>
          <p:nvPr/>
        </p:nvSpPr>
        <p:spPr>
          <a:xfrm>
            <a:off x="751263" y="914400"/>
            <a:ext cx="505459"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R</a:t>
            </a:r>
            <a:r>
              <a:rPr sz="1200" spc="-10" dirty="0">
                <a:solidFill>
                  <a:schemeClr val="bg1"/>
                </a:solidFill>
                <a:latin typeface="Arial"/>
                <a:cs typeface="Arial"/>
              </a:rPr>
              <a:t>eg</a:t>
            </a:r>
            <a:r>
              <a:rPr sz="1200" spc="-5" dirty="0">
                <a:solidFill>
                  <a:schemeClr val="bg1"/>
                </a:solidFill>
                <a:latin typeface="Arial"/>
                <a:cs typeface="Arial"/>
              </a:rPr>
              <a:t>i</a:t>
            </a:r>
            <a:r>
              <a:rPr sz="1200" spc="-10" dirty="0">
                <a:solidFill>
                  <a:schemeClr val="bg1"/>
                </a:solidFill>
                <a:latin typeface="Arial"/>
                <a:cs typeface="Arial"/>
              </a:rPr>
              <a:t>o</a:t>
            </a:r>
            <a:r>
              <a:rPr sz="1200" dirty="0">
                <a:solidFill>
                  <a:schemeClr val="bg1"/>
                </a:solidFill>
                <a:latin typeface="Arial"/>
                <a:cs typeface="Arial"/>
              </a:rPr>
              <a:t>n</a:t>
            </a:r>
            <a:endParaRPr sz="1200">
              <a:solidFill>
                <a:schemeClr val="bg1"/>
              </a:solidFill>
              <a:latin typeface="Arial"/>
              <a:cs typeface="Arial"/>
            </a:endParaRPr>
          </a:p>
        </p:txBody>
      </p:sp>
      <p:grpSp>
        <p:nvGrpSpPr>
          <p:cNvPr id="11" name="object 11"/>
          <p:cNvGrpSpPr/>
          <p:nvPr/>
        </p:nvGrpSpPr>
        <p:grpSpPr>
          <a:xfrm>
            <a:off x="306763" y="841701"/>
            <a:ext cx="6453505" cy="3192145"/>
            <a:chOff x="306763" y="841701"/>
            <a:chExt cx="6453505" cy="3192145"/>
          </a:xfrm>
        </p:grpSpPr>
        <p:pic>
          <p:nvPicPr>
            <p:cNvPr id="12" name="object 12"/>
            <p:cNvPicPr/>
            <p:nvPr/>
          </p:nvPicPr>
          <p:blipFill>
            <a:blip r:embed="rId3" cstate="print"/>
            <a:stretch>
              <a:fillRect/>
            </a:stretch>
          </p:blipFill>
          <p:spPr>
            <a:xfrm>
              <a:off x="306763" y="841701"/>
              <a:ext cx="330200" cy="330200"/>
            </a:xfrm>
            <a:prstGeom prst="rect">
              <a:avLst/>
            </a:prstGeom>
            <a:ln>
              <a:solidFill>
                <a:schemeClr val="bg1"/>
              </a:solidFill>
            </a:ln>
          </p:spPr>
        </p:pic>
        <p:pic>
          <p:nvPicPr>
            <p:cNvPr id="13" name="object 13"/>
            <p:cNvPicPr/>
            <p:nvPr/>
          </p:nvPicPr>
          <p:blipFill>
            <a:blip r:embed="rId4" cstate="print"/>
            <a:stretch>
              <a:fillRect/>
            </a:stretch>
          </p:blipFill>
          <p:spPr>
            <a:xfrm>
              <a:off x="6289879" y="2531442"/>
              <a:ext cx="469900" cy="469900"/>
            </a:xfrm>
            <a:prstGeom prst="rect">
              <a:avLst/>
            </a:prstGeom>
            <a:ln>
              <a:solidFill>
                <a:schemeClr val="bg1"/>
              </a:solidFill>
            </a:ln>
          </p:spPr>
        </p:pic>
        <p:pic>
          <p:nvPicPr>
            <p:cNvPr id="14" name="object 14"/>
            <p:cNvPicPr/>
            <p:nvPr/>
          </p:nvPicPr>
          <p:blipFill>
            <a:blip r:embed="rId4" cstate="print"/>
            <a:stretch>
              <a:fillRect/>
            </a:stretch>
          </p:blipFill>
          <p:spPr>
            <a:xfrm>
              <a:off x="6284876" y="3563867"/>
              <a:ext cx="469900" cy="469899"/>
            </a:xfrm>
            <a:prstGeom prst="rect">
              <a:avLst/>
            </a:prstGeom>
            <a:ln>
              <a:solidFill>
                <a:schemeClr val="bg1"/>
              </a:solidFill>
            </a:ln>
          </p:spPr>
        </p:pic>
      </p:grpSp>
      <p:sp>
        <p:nvSpPr>
          <p:cNvPr id="15" name="object 15"/>
          <p:cNvSpPr txBox="1"/>
          <p:nvPr/>
        </p:nvSpPr>
        <p:spPr>
          <a:xfrm>
            <a:off x="6023214" y="3073400"/>
            <a:ext cx="1028700" cy="238760"/>
          </a:xfrm>
          <a:prstGeom prst="rect">
            <a:avLst/>
          </a:prstGeom>
          <a:ln>
            <a:solidFill>
              <a:schemeClr val="bg1"/>
            </a:solidFill>
          </a:ln>
        </p:spPr>
        <p:txBody>
          <a:bodyPr vert="horz" wrap="square" lIns="0" tIns="12700" rIns="0" bIns="0" rtlCol="0">
            <a:spAutoFit/>
          </a:bodyPr>
          <a:lstStyle/>
          <a:p>
            <a:pPr>
              <a:lnSpc>
                <a:spcPct val="100000"/>
              </a:lnSpc>
              <a:spcBef>
                <a:spcPts val="100"/>
              </a:spcBef>
            </a:pPr>
            <a:r>
              <a:rPr sz="1400" spc="-5" dirty="0">
                <a:solidFill>
                  <a:srgbClr val="FFFFFF"/>
                </a:solidFill>
                <a:latin typeface="Arial"/>
                <a:cs typeface="Arial"/>
              </a:rPr>
              <a:t>Root</a:t>
            </a:r>
            <a:r>
              <a:rPr sz="1400" spc="-75" dirty="0">
                <a:solidFill>
                  <a:srgbClr val="FFFFFF"/>
                </a:solidFill>
                <a:latin typeface="Arial"/>
                <a:cs typeface="Arial"/>
              </a:rPr>
              <a:t> </a:t>
            </a:r>
            <a:r>
              <a:rPr sz="1400" spc="-15" dirty="0">
                <a:solidFill>
                  <a:srgbClr val="FFFFFF"/>
                </a:solidFill>
                <a:latin typeface="Arial"/>
                <a:cs typeface="Arial"/>
              </a:rPr>
              <a:t>Volume</a:t>
            </a:r>
            <a:endParaRPr sz="1400">
              <a:latin typeface="Arial"/>
              <a:cs typeface="Arial"/>
            </a:endParaRPr>
          </a:p>
        </p:txBody>
      </p:sp>
      <p:sp>
        <p:nvSpPr>
          <p:cNvPr id="16" name="object 16"/>
          <p:cNvSpPr txBox="1"/>
          <p:nvPr/>
        </p:nvSpPr>
        <p:spPr>
          <a:xfrm>
            <a:off x="6136352" y="4114800"/>
            <a:ext cx="792480" cy="441959"/>
          </a:xfrm>
          <a:prstGeom prst="rect">
            <a:avLst/>
          </a:prstGeom>
          <a:ln>
            <a:solidFill>
              <a:schemeClr val="bg1"/>
            </a:solidFill>
          </a:ln>
        </p:spPr>
        <p:txBody>
          <a:bodyPr vert="horz" wrap="square" lIns="0" tIns="27939" rIns="0" bIns="0" rtlCol="0">
            <a:spAutoFit/>
          </a:bodyPr>
          <a:lstStyle/>
          <a:p>
            <a:pPr marL="93345" marR="5080" indent="-93980">
              <a:lnSpc>
                <a:spcPts val="1600"/>
              </a:lnSpc>
              <a:spcBef>
                <a:spcPts val="219"/>
              </a:spcBef>
            </a:pPr>
            <a:r>
              <a:rPr sz="1400" dirty="0">
                <a:solidFill>
                  <a:srgbClr val="FFFFFF"/>
                </a:solidFill>
                <a:latin typeface="Arial"/>
                <a:cs typeface="Arial"/>
              </a:rPr>
              <a:t>A</a:t>
            </a:r>
            <a:r>
              <a:rPr sz="1400" spc="-5" dirty="0">
                <a:solidFill>
                  <a:srgbClr val="FFFFFF"/>
                </a:solidFill>
                <a:latin typeface="Arial"/>
                <a:cs typeface="Arial"/>
              </a:rPr>
              <a:t>dd</a:t>
            </a:r>
            <a:r>
              <a:rPr sz="1400" dirty="0">
                <a:solidFill>
                  <a:srgbClr val="FFFFFF"/>
                </a:solidFill>
                <a:latin typeface="Arial"/>
                <a:cs typeface="Arial"/>
              </a:rPr>
              <a:t>i</a:t>
            </a:r>
            <a:r>
              <a:rPr sz="1400" spc="-5" dirty="0">
                <a:solidFill>
                  <a:srgbClr val="FFFFFF"/>
                </a:solidFill>
                <a:latin typeface="Arial"/>
                <a:cs typeface="Arial"/>
              </a:rPr>
              <a:t>t</a:t>
            </a:r>
            <a:r>
              <a:rPr sz="1400" dirty="0">
                <a:solidFill>
                  <a:srgbClr val="FFFFFF"/>
                </a:solidFill>
                <a:latin typeface="Arial"/>
                <a:cs typeface="Arial"/>
              </a:rPr>
              <a:t>i</a:t>
            </a:r>
            <a:r>
              <a:rPr sz="1400" spc="-5" dirty="0">
                <a:solidFill>
                  <a:srgbClr val="FFFFFF"/>
                </a:solidFill>
                <a:latin typeface="Arial"/>
                <a:cs typeface="Arial"/>
              </a:rPr>
              <a:t>ona</a:t>
            </a:r>
            <a:r>
              <a:rPr sz="1400" dirty="0">
                <a:solidFill>
                  <a:srgbClr val="FFFFFF"/>
                </a:solidFill>
                <a:latin typeface="Arial"/>
                <a:cs typeface="Arial"/>
              </a:rPr>
              <a:t>l  </a:t>
            </a:r>
            <a:r>
              <a:rPr sz="1400" spc="-15" dirty="0">
                <a:solidFill>
                  <a:srgbClr val="FFFFFF"/>
                </a:solidFill>
                <a:latin typeface="Arial"/>
                <a:cs typeface="Arial"/>
              </a:rPr>
              <a:t>Volume</a:t>
            </a:r>
            <a:endParaRPr sz="1400">
              <a:latin typeface="Arial"/>
              <a:cs typeface="Arial"/>
            </a:endParaRPr>
          </a:p>
        </p:txBody>
      </p:sp>
      <p:sp>
        <p:nvSpPr>
          <p:cNvPr id="17" name="object 17"/>
          <p:cNvSpPr/>
          <p:nvPr/>
        </p:nvSpPr>
        <p:spPr>
          <a:xfrm>
            <a:off x="4596324" y="3052169"/>
            <a:ext cx="1599565" cy="768985"/>
          </a:xfrm>
          <a:custGeom>
            <a:avLst/>
            <a:gdLst/>
            <a:ahLst/>
            <a:cxnLst/>
            <a:rect l="l" t="t" r="r" b="b"/>
            <a:pathLst>
              <a:path w="1599564" h="768985">
                <a:moveTo>
                  <a:pt x="1572617" y="741232"/>
                </a:moveTo>
                <a:lnTo>
                  <a:pt x="1520684" y="756413"/>
                </a:lnTo>
                <a:lnTo>
                  <a:pt x="1518752" y="759940"/>
                </a:lnTo>
                <a:lnTo>
                  <a:pt x="1520720" y="766672"/>
                </a:lnTo>
                <a:lnTo>
                  <a:pt x="1524246" y="768603"/>
                </a:lnTo>
                <a:lnTo>
                  <a:pt x="1593537" y="748348"/>
                </a:lnTo>
                <a:lnTo>
                  <a:pt x="1587953" y="748348"/>
                </a:lnTo>
                <a:lnTo>
                  <a:pt x="1572617" y="741232"/>
                </a:lnTo>
                <a:close/>
              </a:path>
              <a:path w="1599564" h="768985">
                <a:moveTo>
                  <a:pt x="1581873" y="738527"/>
                </a:moveTo>
                <a:lnTo>
                  <a:pt x="1572617" y="741232"/>
                </a:lnTo>
                <a:lnTo>
                  <a:pt x="1587953" y="748348"/>
                </a:lnTo>
                <a:lnTo>
                  <a:pt x="1589432" y="745161"/>
                </a:lnTo>
                <a:lnTo>
                  <a:pt x="1584816" y="745161"/>
                </a:lnTo>
                <a:lnTo>
                  <a:pt x="1581873" y="738527"/>
                </a:lnTo>
                <a:close/>
              </a:path>
              <a:path w="1599564" h="768985">
                <a:moveTo>
                  <a:pt x="1563880" y="673656"/>
                </a:moveTo>
                <a:lnTo>
                  <a:pt x="1557469" y="676501"/>
                </a:lnTo>
                <a:lnTo>
                  <a:pt x="1556023" y="680252"/>
                </a:lnTo>
                <a:lnTo>
                  <a:pt x="1577963" y="729712"/>
                </a:lnTo>
                <a:lnTo>
                  <a:pt x="1593298" y="736828"/>
                </a:lnTo>
                <a:lnTo>
                  <a:pt x="1587953" y="748348"/>
                </a:lnTo>
                <a:lnTo>
                  <a:pt x="1593537" y="748348"/>
                </a:lnTo>
                <a:lnTo>
                  <a:pt x="1599368" y="746644"/>
                </a:lnTo>
                <a:lnTo>
                  <a:pt x="1567632" y="675102"/>
                </a:lnTo>
                <a:lnTo>
                  <a:pt x="1563880" y="673656"/>
                </a:lnTo>
                <a:close/>
              </a:path>
              <a:path w="1599564" h="768985">
                <a:moveTo>
                  <a:pt x="1588839" y="736490"/>
                </a:moveTo>
                <a:lnTo>
                  <a:pt x="1581873" y="738527"/>
                </a:lnTo>
                <a:lnTo>
                  <a:pt x="1584816" y="745161"/>
                </a:lnTo>
                <a:lnTo>
                  <a:pt x="1588839" y="736490"/>
                </a:lnTo>
                <a:close/>
              </a:path>
              <a:path w="1599564" h="768985">
                <a:moveTo>
                  <a:pt x="1592570" y="736490"/>
                </a:moveTo>
                <a:lnTo>
                  <a:pt x="1588839" y="736490"/>
                </a:lnTo>
                <a:lnTo>
                  <a:pt x="1584816" y="745161"/>
                </a:lnTo>
                <a:lnTo>
                  <a:pt x="1589432" y="745161"/>
                </a:lnTo>
                <a:lnTo>
                  <a:pt x="1593298" y="736828"/>
                </a:lnTo>
                <a:lnTo>
                  <a:pt x="1592570" y="736490"/>
                </a:lnTo>
                <a:close/>
              </a:path>
              <a:path w="1599564" h="768985">
                <a:moveTo>
                  <a:pt x="5345" y="0"/>
                </a:moveTo>
                <a:lnTo>
                  <a:pt x="0" y="11520"/>
                </a:lnTo>
                <a:lnTo>
                  <a:pt x="1572617" y="741232"/>
                </a:lnTo>
                <a:lnTo>
                  <a:pt x="1581873" y="738527"/>
                </a:lnTo>
                <a:lnTo>
                  <a:pt x="1577963" y="729712"/>
                </a:lnTo>
                <a:lnTo>
                  <a:pt x="5345" y="0"/>
                </a:lnTo>
                <a:close/>
              </a:path>
              <a:path w="1599564" h="768985">
                <a:moveTo>
                  <a:pt x="1577963" y="729712"/>
                </a:moveTo>
                <a:lnTo>
                  <a:pt x="1581873" y="738527"/>
                </a:lnTo>
                <a:lnTo>
                  <a:pt x="1588839" y="736490"/>
                </a:lnTo>
                <a:lnTo>
                  <a:pt x="1592570" y="736490"/>
                </a:lnTo>
                <a:lnTo>
                  <a:pt x="1577963" y="729712"/>
                </a:lnTo>
                <a:close/>
              </a:path>
            </a:pathLst>
          </a:custGeom>
          <a:solidFill>
            <a:srgbClr val="8FA7C4"/>
          </a:solidFill>
          <a:ln>
            <a:solidFill>
              <a:schemeClr val="bg1"/>
            </a:solidFill>
          </a:ln>
        </p:spPr>
        <p:txBody>
          <a:bodyPr wrap="square" lIns="0" tIns="0" rIns="0" bIns="0" rtlCol="0"/>
          <a:lstStyle/>
          <a:p>
            <a:endParaRPr/>
          </a:p>
        </p:txBody>
      </p:sp>
    </p:spTree>
    <p:extLst>
      <p:ext uri="{BB962C8B-B14F-4D97-AF65-F5344CB8AC3E}">
        <p14:creationId xmlns:p14="http://schemas.microsoft.com/office/powerpoint/2010/main" val="41421451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737997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0" dirty="0">
                <a:solidFill>
                  <a:srgbClr val="FFFFFF"/>
                </a:solidFill>
                <a:latin typeface="Calibri"/>
                <a:cs typeface="Calibri"/>
              </a:rPr>
              <a:t> </a:t>
            </a:r>
            <a:r>
              <a:rPr sz="2400" b="0" spc="-70" dirty="0">
                <a:solidFill>
                  <a:srgbClr val="FFFFFF"/>
                </a:solidFill>
                <a:latin typeface="Calibri"/>
                <a:cs typeface="Calibri"/>
              </a:rPr>
              <a:t>Take</a:t>
            </a:r>
            <a:r>
              <a:rPr sz="2400" b="0" spc="-5" dirty="0">
                <a:solidFill>
                  <a:srgbClr val="FFFFFF"/>
                </a:solidFill>
                <a:latin typeface="Calibri"/>
                <a:cs typeface="Calibri"/>
              </a:rPr>
              <a:t> Snapshot, </a:t>
            </a:r>
            <a:r>
              <a:rPr sz="2400" b="0" spc="-15" dirty="0">
                <a:solidFill>
                  <a:srgbClr val="FFFFFF"/>
                </a:solidFill>
                <a:latin typeface="Calibri"/>
                <a:cs typeface="Calibri"/>
              </a:rPr>
              <a:t>Create</a:t>
            </a:r>
            <a:r>
              <a:rPr sz="2400" b="0" spc="-5" dirty="0">
                <a:solidFill>
                  <a:srgbClr val="FFFFFF"/>
                </a:solidFill>
                <a:latin typeface="Calibri"/>
                <a:cs typeface="Calibri"/>
              </a:rPr>
              <a:t> AMI, Launch</a:t>
            </a:r>
            <a:r>
              <a:rPr sz="2400" b="0" spc="-10" dirty="0">
                <a:solidFill>
                  <a:srgbClr val="FFFFFF"/>
                </a:solidFill>
                <a:latin typeface="Calibri"/>
                <a:cs typeface="Calibri"/>
              </a:rPr>
              <a:t> </a:t>
            </a:r>
            <a:r>
              <a:rPr sz="2400" b="0" spc="-5" dirty="0">
                <a:solidFill>
                  <a:srgbClr val="FFFFFF"/>
                </a:solidFill>
                <a:latin typeface="Calibri"/>
                <a:cs typeface="Calibri"/>
              </a:rPr>
              <a:t>New</a:t>
            </a:r>
            <a:r>
              <a:rPr sz="2400" b="0" spc="-10" dirty="0">
                <a:solidFill>
                  <a:srgbClr val="FFFFFF"/>
                </a:solidFill>
                <a:latin typeface="Calibri"/>
                <a:cs typeface="Calibri"/>
              </a:rPr>
              <a:t> Instance</a:t>
            </a:r>
            <a:endParaRPr sz="2400">
              <a:latin typeface="Calibri"/>
              <a:cs typeface="Calibri"/>
            </a:endParaRPr>
          </a:p>
        </p:txBody>
      </p:sp>
      <p:pic>
        <p:nvPicPr>
          <p:cNvPr id="3" name="object 3"/>
          <p:cNvPicPr/>
          <p:nvPr/>
        </p:nvPicPr>
        <p:blipFill>
          <a:blip r:embed="rId2" cstate="print"/>
          <a:stretch>
            <a:fillRect/>
          </a:stretch>
        </p:blipFill>
        <p:spPr>
          <a:xfrm>
            <a:off x="2047450" y="1746351"/>
            <a:ext cx="604619" cy="604619"/>
          </a:xfrm>
          <a:prstGeom prst="rect">
            <a:avLst/>
          </a:prstGeom>
          <a:ln>
            <a:solidFill>
              <a:schemeClr val="bg1"/>
            </a:solidFill>
          </a:ln>
        </p:spPr>
      </p:pic>
      <p:sp>
        <p:nvSpPr>
          <p:cNvPr id="4" name="object 4"/>
          <p:cNvSpPr txBox="1"/>
          <p:nvPr/>
        </p:nvSpPr>
        <p:spPr>
          <a:xfrm>
            <a:off x="1833638" y="2463800"/>
            <a:ext cx="10915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EC2</a:t>
            </a:r>
            <a:r>
              <a:rPr sz="1400" spc="-70" dirty="0">
                <a:solidFill>
                  <a:srgbClr val="FFFFFF"/>
                </a:solidFill>
                <a:latin typeface="Arial"/>
                <a:cs typeface="Arial"/>
              </a:rPr>
              <a:t> </a:t>
            </a:r>
            <a:r>
              <a:rPr sz="1400" spc="-5" dirty="0">
                <a:solidFill>
                  <a:srgbClr val="FFFFFF"/>
                </a:solidFill>
                <a:latin typeface="Arial"/>
                <a:cs typeface="Arial"/>
              </a:rPr>
              <a:t>Instance</a:t>
            </a:r>
            <a:endParaRPr sz="1400">
              <a:latin typeface="Arial"/>
              <a:cs typeface="Arial"/>
            </a:endParaRPr>
          </a:p>
        </p:txBody>
      </p:sp>
      <p:sp>
        <p:nvSpPr>
          <p:cNvPr id="5" name="object 5"/>
          <p:cNvSpPr/>
          <p:nvPr/>
        </p:nvSpPr>
        <p:spPr>
          <a:xfrm>
            <a:off x="1210214" y="1234443"/>
            <a:ext cx="4530090" cy="1937385"/>
          </a:xfrm>
          <a:custGeom>
            <a:avLst/>
            <a:gdLst/>
            <a:ahLst/>
            <a:cxnLst/>
            <a:rect l="l" t="t" r="r" b="b"/>
            <a:pathLst>
              <a:path w="4530090" h="1937385">
                <a:moveTo>
                  <a:pt x="0" y="0"/>
                </a:moveTo>
                <a:lnTo>
                  <a:pt x="4529649" y="0"/>
                </a:lnTo>
                <a:lnTo>
                  <a:pt x="4529649" y="1937389"/>
                </a:lnTo>
                <a:lnTo>
                  <a:pt x="0" y="1937389"/>
                </a:lnTo>
                <a:lnTo>
                  <a:pt x="0" y="0"/>
                </a:lnTo>
                <a:close/>
              </a:path>
            </a:pathLst>
          </a:custGeom>
          <a:ln w="12700">
            <a:solidFill>
              <a:schemeClr val="bg1"/>
            </a:solidFill>
          </a:ln>
        </p:spPr>
        <p:txBody>
          <a:bodyPr wrap="square" lIns="0" tIns="0" rIns="0" bIns="0" rtlCol="0"/>
          <a:lstStyle/>
          <a:p>
            <a:endParaRPr/>
          </a:p>
        </p:txBody>
      </p:sp>
      <p:sp>
        <p:nvSpPr>
          <p:cNvPr id="6" name="object 6"/>
          <p:cNvSpPr txBox="1"/>
          <p:nvPr/>
        </p:nvSpPr>
        <p:spPr>
          <a:xfrm>
            <a:off x="2837657" y="1308100"/>
            <a:ext cx="1275080"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35" dirty="0">
                <a:solidFill>
                  <a:schemeClr val="bg1"/>
                </a:solidFill>
                <a:latin typeface="Arial"/>
                <a:cs typeface="Arial"/>
              </a:rPr>
              <a:t> </a:t>
            </a:r>
            <a:r>
              <a:rPr sz="1200" spc="-5" dirty="0">
                <a:solidFill>
                  <a:schemeClr val="bg1"/>
                </a:solidFill>
                <a:latin typeface="Arial"/>
                <a:cs typeface="Arial"/>
              </a:rPr>
              <a:t>Zone</a:t>
            </a:r>
            <a:r>
              <a:rPr sz="1200" spc="-35" dirty="0">
                <a:solidFill>
                  <a:schemeClr val="bg1"/>
                </a:solidFill>
                <a:latin typeface="Arial"/>
                <a:cs typeface="Arial"/>
              </a:rPr>
              <a:t> </a:t>
            </a:r>
            <a:r>
              <a:rPr sz="1200" dirty="0">
                <a:solidFill>
                  <a:schemeClr val="bg1"/>
                </a:solidFill>
                <a:latin typeface="Arial"/>
                <a:cs typeface="Arial"/>
              </a:rPr>
              <a:t>A</a:t>
            </a:r>
            <a:endParaRPr sz="1200">
              <a:solidFill>
                <a:schemeClr val="bg1"/>
              </a:solidFill>
              <a:latin typeface="Arial"/>
              <a:cs typeface="Arial"/>
            </a:endParaRPr>
          </a:p>
        </p:txBody>
      </p:sp>
      <p:sp>
        <p:nvSpPr>
          <p:cNvPr id="7" name="object 7"/>
          <p:cNvSpPr/>
          <p:nvPr/>
        </p:nvSpPr>
        <p:spPr>
          <a:xfrm>
            <a:off x="1210215" y="3587826"/>
            <a:ext cx="4530090" cy="2035810"/>
          </a:xfrm>
          <a:custGeom>
            <a:avLst/>
            <a:gdLst/>
            <a:ahLst/>
            <a:cxnLst/>
            <a:rect l="l" t="t" r="r" b="b"/>
            <a:pathLst>
              <a:path w="4530090" h="2035810">
                <a:moveTo>
                  <a:pt x="0" y="0"/>
                </a:moveTo>
                <a:lnTo>
                  <a:pt x="4529648" y="0"/>
                </a:lnTo>
                <a:lnTo>
                  <a:pt x="4529648" y="2035730"/>
                </a:lnTo>
                <a:lnTo>
                  <a:pt x="0" y="2035730"/>
                </a:lnTo>
                <a:lnTo>
                  <a:pt x="0" y="0"/>
                </a:lnTo>
                <a:close/>
              </a:path>
            </a:pathLst>
          </a:custGeom>
          <a:ln w="12700">
            <a:solidFill>
              <a:schemeClr val="bg1"/>
            </a:solidFill>
          </a:ln>
        </p:spPr>
        <p:txBody>
          <a:bodyPr wrap="square" lIns="0" tIns="0" rIns="0" bIns="0" rtlCol="0"/>
          <a:lstStyle/>
          <a:p>
            <a:endParaRPr/>
          </a:p>
        </p:txBody>
      </p:sp>
      <p:sp>
        <p:nvSpPr>
          <p:cNvPr id="8" name="object 8"/>
          <p:cNvSpPr txBox="1"/>
          <p:nvPr/>
        </p:nvSpPr>
        <p:spPr>
          <a:xfrm>
            <a:off x="2837658" y="3670300"/>
            <a:ext cx="1275080"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35" dirty="0">
                <a:solidFill>
                  <a:schemeClr val="bg1"/>
                </a:solidFill>
                <a:latin typeface="Arial"/>
                <a:cs typeface="Arial"/>
              </a:rPr>
              <a:t> </a:t>
            </a:r>
            <a:r>
              <a:rPr sz="1200" spc="-5" dirty="0">
                <a:solidFill>
                  <a:schemeClr val="bg1"/>
                </a:solidFill>
                <a:latin typeface="Arial"/>
                <a:cs typeface="Arial"/>
              </a:rPr>
              <a:t>Zone</a:t>
            </a:r>
            <a:r>
              <a:rPr sz="1200" spc="-35" dirty="0">
                <a:solidFill>
                  <a:schemeClr val="bg1"/>
                </a:solidFill>
                <a:latin typeface="Arial"/>
                <a:cs typeface="Arial"/>
              </a:rPr>
              <a:t> </a:t>
            </a:r>
            <a:r>
              <a:rPr sz="1200" dirty="0">
                <a:solidFill>
                  <a:schemeClr val="bg1"/>
                </a:solidFill>
                <a:latin typeface="Arial"/>
                <a:cs typeface="Arial"/>
              </a:rPr>
              <a:t>B</a:t>
            </a:r>
            <a:endParaRPr sz="1200">
              <a:solidFill>
                <a:schemeClr val="bg1"/>
              </a:solidFill>
              <a:latin typeface="Arial"/>
              <a:cs typeface="Arial"/>
            </a:endParaRPr>
          </a:p>
        </p:txBody>
      </p:sp>
      <p:sp>
        <p:nvSpPr>
          <p:cNvPr id="9" name="object 9"/>
          <p:cNvSpPr txBox="1"/>
          <p:nvPr/>
        </p:nvSpPr>
        <p:spPr>
          <a:xfrm>
            <a:off x="7081073" y="2717800"/>
            <a:ext cx="77533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a:t>
            </a:r>
            <a:r>
              <a:rPr sz="1400" spc="-5" dirty="0">
                <a:solidFill>
                  <a:srgbClr val="FFFFFF"/>
                </a:solidFill>
                <a:latin typeface="Arial"/>
                <a:cs typeface="Arial"/>
              </a:rPr>
              <a:t>nap</a:t>
            </a:r>
            <a:r>
              <a:rPr sz="1400" dirty="0">
                <a:solidFill>
                  <a:srgbClr val="FFFFFF"/>
                </a:solidFill>
                <a:latin typeface="Arial"/>
                <a:cs typeface="Arial"/>
              </a:rPr>
              <a:t>s</a:t>
            </a:r>
            <a:r>
              <a:rPr sz="1400" spc="-5" dirty="0">
                <a:solidFill>
                  <a:srgbClr val="FFFFFF"/>
                </a:solidFill>
                <a:latin typeface="Arial"/>
                <a:cs typeface="Arial"/>
              </a:rPr>
              <a:t>ho</a:t>
            </a:r>
            <a:r>
              <a:rPr sz="1400" dirty="0">
                <a:solidFill>
                  <a:srgbClr val="FFFFFF"/>
                </a:solidFill>
                <a:latin typeface="Arial"/>
                <a:cs typeface="Arial"/>
              </a:rPr>
              <a:t>t</a:t>
            </a:r>
            <a:endParaRPr sz="1400">
              <a:latin typeface="Arial"/>
              <a:cs typeface="Arial"/>
            </a:endParaRPr>
          </a:p>
        </p:txBody>
      </p:sp>
      <p:grpSp>
        <p:nvGrpSpPr>
          <p:cNvPr id="10" name="object 10"/>
          <p:cNvGrpSpPr/>
          <p:nvPr/>
        </p:nvGrpSpPr>
        <p:grpSpPr>
          <a:xfrm>
            <a:off x="2804379" y="1962825"/>
            <a:ext cx="4899025" cy="687705"/>
            <a:chOff x="2804379" y="1962825"/>
            <a:chExt cx="4899025" cy="687705"/>
          </a:xfrm>
        </p:grpSpPr>
        <p:sp>
          <p:nvSpPr>
            <p:cNvPr id="11" name="object 11"/>
            <p:cNvSpPr/>
            <p:nvPr/>
          </p:nvSpPr>
          <p:spPr>
            <a:xfrm>
              <a:off x="2804376" y="1962835"/>
              <a:ext cx="4232275" cy="511175"/>
            </a:xfrm>
            <a:custGeom>
              <a:avLst/>
              <a:gdLst/>
              <a:ahLst/>
              <a:cxnLst/>
              <a:rect l="l" t="t" r="r" b="b"/>
              <a:pathLst>
                <a:path w="4232275" h="511175">
                  <a:moveTo>
                    <a:pt x="1411478" y="51536"/>
                  </a:moveTo>
                  <a:lnTo>
                    <a:pt x="1404213" y="45186"/>
                  </a:lnTo>
                  <a:lnTo>
                    <a:pt x="1352575" y="0"/>
                  </a:lnTo>
                  <a:lnTo>
                    <a:pt x="1348562" y="266"/>
                  </a:lnTo>
                  <a:lnTo>
                    <a:pt x="1343939" y="5537"/>
                  </a:lnTo>
                  <a:lnTo>
                    <a:pt x="1344206" y="9550"/>
                  </a:lnTo>
                  <a:lnTo>
                    <a:pt x="1384922" y="45186"/>
                  </a:lnTo>
                  <a:lnTo>
                    <a:pt x="0" y="45186"/>
                  </a:lnTo>
                  <a:lnTo>
                    <a:pt x="0" y="57886"/>
                  </a:lnTo>
                  <a:lnTo>
                    <a:pt x="1384922" y="57886"/>
                  </a:lnTo>
                  <a:lnTo>
                    <a:pt x="1344206" y="93510"/>
                  </a:lnTo>
                  <a:lnTo>
                    <a:pt x="1343939" y="97523"/>
                  </a:lnTo>
                  <a:lnTo>
                    <a:pt x="1348562" y="102806"/>
                  </a:lnTo>
                  <a:lnTo>
                    <a:pt x="1352575" y="103073"/>
                  </a:lnTo>
                  <a:lnTo>
                    <a:pt x="1404213" y="57886"/>
                  </a:lnTo>
                  <a:lnTo>
                    <a:pt x="1411478" y="51536"/>
                  </a:lnTo>
                  <a:close/>
                </a:path>
                <a:path w="4232275" h="511175">
                  <a:moveTo>
                    <a:pt x="4231678" y="472821"/>
                  </a:moveTo>
                  <a:lnTo>
                    <a:pt x="4185120" y="409905"/>
                  </a:lnTo>
                  <a:lnTo>
                    <a:pt x="4181144" y="409321"/>
                  </a:lnTo>
                  <a:lnTo>
                    <a:pt x="4175506" y="413486"/>
                  </a:lnTo>
                  <a:lnTo>
                    <a:pt x="4174909" y="417461"/>
                  </a:lnTo>
                  <a:lnTo>
                    <a:pt x="4207091" y="460959"/>
                  </a:lnTo>
                  <a:lnTo>
                    <a:pt x="2302624" y="45326"/>
                  </a:lnTo>
                  <a:lnTo>
                    <a:pt x="2299919" y="57734"/>
                  </a:lnTo>
                  <a:lnTo>
                    <a:pt x="4204385" y="473367"/>
                  </a:lnTo>
                  <a:lnTo>
                    <a:pt x="4157014" y="499491"/>
                  </a:lnTo>
                  <a:lnTo>
                    <a:pt x="4155897" y="503351"/>
                  </a:lnTo>
                  <a:lnTo>
                    <a:pt x="4159275" y="509498"/>
                  </a:lnTo>
                  <a:lnTo>
                    <a:pt x="4163136" y="510616"/>
                  </a:lnTo>
                  <a:lnTo>
                    <a:pt x="4224147" y="476973"/>
                  </a:lnTo>
                  <a:lnTo>
                    <a:pt x="4231678" y="472821"/>
                  </a:lnTo>
                  <a:close/>
                </a:path>
              </a:pathLst>
            </a:custGeom>
            <a:solidFill>
              <a:srgbClr val="8FA7C4"/>
            </a:solidFill>
            <a:ln>
              <a:solidFill>
                <a:schemeClr val="bg1"/>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7233474" y="2180346"/>
              <a:ext cx="469900" cy="469900"/>
            </a:xfrm>
            <a:prstGeom prst="rect">
              <a:avLst/>
            </a:prstGeom>
            <a:ln>
              <a:solidFill>
                <a:schemeClr val="bg1"/>
              </a:solidFill>
            </a:ln>
          </p:spPr>
        </p:pic>
      </p:grpSp>
      <p:sp>
        <p:nvSpPr>
          <p:cNvPr id="13" name="object 13"/>
          <p:cNvSpPr txBox="1"/>
          <p:nvPr/>
        </p:nvSpPr>
        <p:spPr>
          <a:xfrm>
            <a:off x="7702321" y="1663700"/>
            <a:ext cx="94361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75" dirty="0">
                <a:solidFill>
                  <a:srgbClr val="FFFFFF"/>
                </a:solidFill>
                <a:latin typeface="Arial"/>
                <a:cs typeface="Arial"/>
              </a:rPr>
              <a:t> </a:t>
            </a:r>
            <a:r>
              <a:rPr sz="1400" dirty="0">
                <a:solidFill>
                  <a:srgbClr val="FFFFFF"/>
                </a:solidFill>
                <a:latin typeface="Arial"/>
                <a:cs typeface="Arial"/>
              </a:rPr>
              <a:t>S3</a:t>
            </a:r>
            <a:endParaRPr sz="1400">
              <a:latin typeface="Arial"/>
              <a:cs typeface="Arial"/>
            </a:endParaRPr>
          </a:p>
        </p:txBody>
      </p:sp>
      <p:grpSp>
        <p:nvGrpSpPr>
          <p:cNvPr id="14" name="object 14"/>
          <p:cNvGrpSpPr/>
          <p:nvPr/>
        </p:nvGrpSpPr>
        <p:grpSpPr>
          <a:xfrm>
            <a:off x="300413" y="835351"/>
            <a:ext cx="10380980" cy="5041900"/>
            <a:chOff x="300413" y="835351"/>
            <a:chExt cx="10380980" cy="5041900"/>
          </a:xfrm>
        </p:grpSpPr>
        <p:pic>
          <p:nvPicPr>
            <p:cNvPr id="15" name="object 15"/>
            <p:cNvPicPr/>
            <p:nvPr/>
          </p:nvPicPr>
          <p:blipFill>
            <a:blip r:embed="rId4" cstate="print"/>
            <a:stretch>
              <a:fillRect/>
            </a:stretch>
          </p:blipFill>
          <p:spPr>
            <a:xfrm>
              <a:off x="7877385" y="974873"/>
              <a:ext cx="592846" cy="592844"/>
            </a:xfrm>
            <a:prstGeom prst="rect">
              <a:avLst/>
            </a:prstGeom>
            <a:ln>
              <a:solidFill>
                <a:schemeClr val="bg1"/>
              </a:solidFill>
            </a:ln>
          </p:spPr>
        </p:pic>
        <p:sp>
          <p:nvSpPr>
            <p:cNvPr id="16" name="object 16"/>
            <p:cNvSpPr/>
            <p:nvPr/>
          </p:nvSpPr>
          <p:spPr>
            <a:xfrm>
              <a:off x="306763" y="841701"/>
              <a:ext cx="10368280" cy="5029200"/>
            </a:xfrm>
            <a:custGeom>
              <a:avLst/>
              <a:gdLst/>
              <a:ahLst/>
              <a:cxnLst/>
              <a:rect l="l" t="t" r="r" b="b"/>
              <a:pathLst>
                <a:path w="10368280" h="5029200">
                  <a:moveTo>
                    <a:pt x="0" y="0"/>
                  </a:moveTo>
                  <a:lnTo>
                    <a:pt x="10367654" y="0"/>
                  </a:lnTo>
                  <a:lnTo>
                    <a:pt x="10367654" y="5028602"/>
                  </a:lnTo>
                  <a:lnTo>
                    <a:pt x="0" y="5028602"/>
                  </a:lnTo>
                  <a:lnTo>
                    <a:pt x="0" y="0"/>
                  </a:lnTo>
                  <a:close/>
                </a:path>
              </a:pathLst>
            </a:custGeom>
            <a:ln w="12700">
              <a:solidFill>
                <a:schemeClr val="bg1"/>
              </a:solidFill>
            </a:ln>
          </p:spPr>
          <p:txBody>
            <a:bodyPr wrap="square" lIns="0" tIns="0" rIns="0" bIns="0" rtlCol="0"/>
            <a:lstStyle/>
            <a:p>
              <a:endParaRPr/>
            </a:p>
          </p:txBody>
        </p:sp>
      </p:grpSp>
      <p:sp>
        <p:nvSpPr>
          <p:cNvPr id="17" name="object 17"/>
          <p:cNvSpPr txBox="1"/>
          <p:nvPr/>
        </p:nvSpPr>
        <p:spPr>
          <a:xfrm>
            <a:off x="751263" y="914400"/>
            <a:ext cx="505459"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R</a:t>
            </a:r>
            <a:r>
              <a:rPr sz="1200" spc="-10" dirty="0">
                <a:solidFill>
                  <a:schemeClr val="bg1"/>
                </a:solidFill>
                <a:latin typeface="Arial"/>
                <a:cs typeface="Arial"/>
              </a:rPr>
              <a:t>eg</a:t>
            </a:r>
            <a:r>
              <a:rPr sz="1200" spc="-5" dirty="0">
                <a:solidFill>
                  <a:schemeClr val="bg1"/>
                </a:solidFill>
                <a:latin typeface="Arial"/>
                <a:cs typeface="Arial"/>
              </a:rPr>
              <a:t>i</a:t>
            </a:r>
            <a:r>
              <a:rPr sz="1200" spc="-10" dirty="0">
                <a:solidFill>
                  <a:schemeClr val="bg1"/>
                </a:solidFill>
                <a:latin typeface="Arial"/>
                <a:cs typeface="Arial"/>
              </a:rPr>
              <a:t>o</a:t>
            </a:r>
            <a:r>
              <a:rPr sz="1200" dirty="0">
                <a:solidFill>
                  <a:schemeClr val="bg1"/>
                </a:solidFill>
                <a:latin typeface="Arial"/>
                <a:cs typeface="Arial"/>
              </a:rPr>
              <a:t>n</a:t>
            </a:r>
            <a:endParaRPr sz="1200">
              <a:solidFill>
                <a:schemeClr val="bg1"/>
              </a:solidFill>
              <a:latin typeface="Arial"/>
              <a:cs typeface="Arial"/>
            </a:endParaRPr>
          </a:p>
        </p:txBody>
      </p:sp>
      <p:grpSp>
        <p:nvGrpSpPr>
          <p:cNvPr id="18" name="object 18"/>
          <p:cNvGrpSpPr/>
          <p:nvPr/>
        </p:nvGrpSpPr>
        <p:grpSpPr>
          <a:xfrm>
            <a:off x="306763" y="841701"/>
            <a:ext cx="7407909" cy="3917950"/>
            <a:chOff x="306763" y="841701"/>
            <a:chExt cx="7407909" cy="3917950"/>
          </a:xfrm>
        </p:grpSpPr>
        <p:pic>
          <p:nvPicPr>
            <p:cNvPr id="19" name="object 19"/>
            <p:cNvPicPr/>
            <p:nvPr/>
          </p:nvPicPr>
          <p:blipFill>
            <a:blip r:embed="rId5" cstate="print"/>
            <a:stretch>
              <a:fillRect/>
            </a:stretch>
          </p:blipFill>
          <p:spPr>
            <a:xfrm>
              <a:off x="306763" y="841701"/>
              <a:ext cx="330200" cy="330200"/>
            </a:xfrm>
            <a:prstGeom prst="rect">
              <a:avLst/>
            </a:prstGeom>
            <a:ln>
              <a:solidFill>
                <a:schemeClr val="bg1"/>
              </a:solidFill>
            </a:ln>
          </p:spPr>
        </p:pic>
        <p:pic>
          <p:nvPicPr>
            <p:cNvPr id="20" name="object 20"/>
            <p:cNvPicPr/>
            <p:nvPr/>
          </p:nvPicPr>
          <p:blipFill>
            <a:blip r:embed="rId6" cstate="print"/>
            <a:stretch>
              <a:fillRect/>
            </a:stretch>
          </p:blipFill>
          <p:spPr>
            <a:xfrm>
              <a:off x="4495262" y="1779413"/>
              <a:ext cx="469900" cy="469900"/>
            </a:xfrm>
            <a:prstGeom prst="rect">
              <a:avLst/>
            </a:prstGeom>
            <a:ln>
              <a:solidFill>
                <a:schemeClr val="bg1"/>
              </a:solidFill>
            </a:ln>
          </p:spPr>
        </p:pic>
        <p:pic>
          <p:nvPicPr>
            <p:cNvPr id="21" name="object 21"/>
            <p:cNvPicPr/>
            <p:nvPr/>
          </p:nvPicPr>
          <p:blipFill>
            <a:blip r:embed="rId7" cstate="print"/>
            <a:stretch>
              <a:fillRect/>
            </a:stretch>
          </p:blipFill>
          <p:spPr>
            <a:xfrm>
              <a:off x="7244412" y="3453493"/>
              <a:ext cx="469900" cy="469899"/>
            </a:xfrm>
            <a:prstGeom prst="rect">
              <a:avLst/>
            </a:prstGeom>
            <a:ln>
              <a:solidFill>
                <a:schemeClr val="bg1"/>
              </a:solidFill>
            </a:ln>
          </p:spPr>
        </p:pic>
        <p:pic>
          <p:nvPicPr>
            <p:cNvPr id="22" name="object 22"/>
            <p:cNvPicPr/>
            <p:nvPr/>
          </p:nvPicPr>
          <p:blipFill>
            <a:blip r:embed="rId8" cstate="print"/>
            <a:stretch>
              <a:fillRect/>
            </a:stretch>
          </p:blipFill>
          <p:spPr>
            <a:xfrm>
              <a:off x="7416887" y="3113666"/>
              <a:ext cx="103075" cy="242327"/>
            </a:xfrm>
            <a:prstGeom prst="rect">
              <a:avLst/>
            </a:prstGeom>
            <a:ln>
              <a:solidFill>
                <a:schemeClr val="bg1"/>
              </a:solidFill>
            </a:ln>
          </p:spPr>
        </p:pic>
        <p:pic>
          <p:nvPicPr>
            <p:cNvPr id="23" name="object 23"/>
            <p:cNvPicPr/>
            <p:nvPr/>
          </p:nvPicPr>
          <p:blipFill>
            <a:blip r:embed="rId2" cstate="print"/>
            <a:stretch>
              <a:fillRect/>
            </a:stretch>
          </p:blipFill>
          <p:spPr>
            <a:xfrm>
              <a:off x="3246552" y="4154842"/>
              <a:ext cx="604619" cy="604619"/>
            </a:xfrm>
            <a:prstGeom prst="rect">
              <a:avLst/>
            </a:prstGeom>
            <a:ln>
              <a:solidFill>
                <a:schemeClr val="bg1"/>
              </a:solidFill>
            </a:ln>
          </p:spPr>
        </p:pic>
        <p:sp>
          <p:nvSpPr>
            <p:cNvPr id="24" name="object 24"/>
            <p:cNvSpPr/>
            <p:nvPr/>
          </p:nvSpPr>
          <p:spPr>
            <a:xfrm>
              <a:off x="5131908" y="3732871"/>
              <a:ext cx="1972310" cy="720090"/>
            </a:xfrm>
            <a:custGeom>
              <a:avLst/>
              <a:gdLst/>
              <a:ahLst/>
              <a:cxnLst/>
              <a:rect l="l" t="t" r="r" b="b"/>
              <a:pathLst>
                <a:path w="1972309" h="720089">
                  <a:moveTo>
                    <a:pt x="42605" y="621144"/>
                  </a:moveTo>
                  <a:lnTo>
                    <a:pt x="38728" y="622208"/>
                  </a:lnTo>
                  <a:lnTo>
                    <a:pt x="0" y="690220"/>
                  </a:lnTo>
                  <a:lnTo>
                    <a:pt x="72551" y="719576"/>
                  </a:lnTo>
                  <a:lnTo>
                    <a:pt x="76253" y="718008"/>
                  </a:lnTo>
                  <a:lnTo>
                    <a:pt x="78884" y="711506"/>
                  </a:lnTo>
                  <a:lnTo>
                    <a:pt x="77315" y="707804"/>
                  </a:lnTo>
                  <a:lnTo>
                    <a:pt x="40900" y="693069"/>
                  </a:lnTo>
                  <a:lnTo>
                    <a:pt x="11150" y="693069"/>
                  </a:lnTo>
                  <a:lnTo>
                    <a:pt x="6982" y="681073"/>
                  </a:lnTo>
                  <a:lnTo>
                    <a:pt x="22990" y="675512"/>
                  </a:lnTo>
                  <a:lnTo>
                    <a:pt x="49764" y="628492"/>
                  </a:lnTo>
                  <a:lnTo>
                    <a:pt x="48700" y="624615"/>
                  </a:lnTo>
                  <a:lnTo>
                    <a:pt x="42605" y="621144"/>
                  </a:lnTo>
                  <a:close/>
                </a:path>
                <a:path w="1972309" h="720089">
                  <a:moveTo>
                    <a:pt x="22990" y="675512"/>
                  </a:moveTo>
                  <a:lnTo>
                    <a:pt x="6982" y="681073"/>
                  </a:lnTo>
                  <a:lnTo>
                    <a:pt x="11150" y="693069"/>
                  </a:lnTo>
                  <a:lnTo>
                    <a:pt x="19416" y="690198"/>
                  </a:lnTo>
                  <a:lnTo>
                    <a:pt x="14627" y="690198"/>
                  </a:lnTo>
                  <a:lnTo>
                    <a:pt x="11490" y="681169"/>
                  </a:lnTo>
                  <a:lnTo>
                    <a:pt x="19768" y="681169"/>
                  </a:lnTo>
                  <a:lnTo>
                    <a:pt x="22990" y="675512"/>
                  </a:lnTo>
                  <a:close/>
                </a:path>
                <a:path w="1972309" h="720089">
                  <a:moveTo>
                    <a:pt x="27157" y="687508"/>
                  </a:moveTo>
                  <a:lnTo>
                    <a:pt x="11150" y="693069"/>
                  </a:lnTo>
                  <a:lnTo>
                    <a:pt x="40900" y="693069"/>
                  </a:lnTo>
                  <a:lnTo>
                    <a:pt x="27157" y="687508"/>
                  </a:lnTo>
                  <a:close/>
                </a:path>
                <a:path w="1972309" h="720089">
                  <a:moveTo>
                    <a:pt x="11490" y="681169"/>
                  </a:moveTo>
                  <a:lnTo>
                    <a:pt x="14627" y="690198"/>
                  </a:lnTo>
                  <a:lnTo>
                    <a:pt x="18218" y="683891"/>
                  </a:lnTo>
                  <a:lnTo>
                    <a:pt x="11490" y="681169"/>
                  </a:lnTo>
                  <a:close/>
                </a:path>
                <a:path w="1972309" h="720089">
                  <a:moveTo>
                    <a:pt x="18218" y="683891"/>
                  </a:moveTo>
                  <a:lnTo>
                    <a:pt x="14627" y="690198"/>
                  </a:lnTo>
                  <a:lnTo>
                    <a:pt x="19416" y="690198"/>
                  </a:lnTo>
                  <a:lnTo>
                    <a:pt x="27157" y="687508"/>
                  </a:lnTo>
                  <a:lnTo>
                    <a:pt x="18218" y="683891"/>
                  </a:lnTo>
                  <a:close/>
                </a:path>
                <a:path w="1972309" h="720089">
                  <a:moveTo>
                    <a:pt x="1967562" y="0"/>
                  </a:moveTo>
                  <a:lnTo>
                    <a:pt x="22990" y="675512"/>
                  </a:lnTo>
                  <a:lnTo>
                    <a:pt x="18218" y="683891"/>
                  </a:lnTo>
                  <a:lnTo>
                    <a:pt x="27157" y="687508"/>
                  </a:lnTo>
                  <a:lnTo>
                    <a:pt x="1971729" y="11996"/>
                  </a:lnTo>
                  <a:lnTo>
                    <a:pt x="1967562" y="0"/>
                  </a:lnTo>
                  <a:close/>
                </a:path>
                <a:path w="1972309" h="720089">
                  <a:moveTo>
                    <a:pt x="19768" y="681169"/>
                  </a:moveTo>
                  <a:lnTo>
                    <a:pt x="11490" y="681169"/>
                  </a:lnTo>
                  <a:lnTo>
                    <a:pt x="18218" y="683891"/>
                  </a:lnTo>
                  <a:lnTo>
                    <a:pt x="19768" y="681169"/>
                  </a:lnTo>
                  <a:close/>
                </a:path>
              </a:pathLst>
            </a:custGeom>
            <a:solidFill>
              <a:srgbClr val="8FA7C4"/>
            </a:solidFill>
            <a:ln>
              <a:solidFill>
                <a:schemeClr val="bg1"/>
              </a:solidFill>
            </a:ln>
          </p:spPr>
          <p:txBody>
            <a:bodyPr wrap="square" lIns="0" tIns="0" rIns="0" bIns="0" rtlCol="0"/>
            <a:lstStyle/>
            <a:p>
              <a:endParaRPr/>
            </a:p>
          </p:txBody>
        </p:sp>
        <p:pic>
          <p:nvPicPr>
            <p:cNvPr id="25" name="object 25"/>
            <p:cNvPicPr/>
            <p:nvPr/>
          </p:nvPicPr>
          <p:blipFill>
            <a:blip r:embed="rId6" cstate="print"/>
            <a:stretch>
              <a:fillRect/>
            </a:stretch>
          </p:blipFill>
          <p:spPr>
            <a:xfrm>
              <a:off x="4519676" y="4204168"/>
              <a:ext cx="469900" cy="469900"/>
            </a:xfrm>
            <a:prstGeom prst="rect">
              <a:avLst/>
            </a:prstGeom>
            <a:ln>
              <a:solidFill>
                <a:schemeClr val="bg1"/>
              </a:solidFill>
            </a:ln>
          </p:spPr>
        </p:pic>
        <p:sp>
          <p:nvSpPr>
            <p:cNvPr id="26" name="object 26"/>
            <p:cNvSpPr/>
            <p:nvPr/>
          </p:nvSpPr>
          <p:spPr>
            <a:xfrm>
              <a:off x="4021818" y="4405614"/>
              <a:ext cx="472440" cy="103505"/>
            </a:xfrm>
            <a:custGeom>
              <a:avLst/>
              <a:gdLst/>
              <a:ahLst/>
              <a:cxnLst/>
              <a:rect l="l" t="t" r="r" b="b"/>
              <a:pathLst>
                <a:path w="472439" h="103504">
                  <a:moveTo>
                    <a:pt x="413467" y="0"/>
                  </a:moveTo>
                  <a:lnTo>
                    <a:pt x="409456" y="266"/>
                  </a:lnTo>
                  <a:lnTo>
                    <a:pt x="404837" y="5546"/>
                  </a:lnTo>
                  <a:lnTo>
                    <a:pt x="405104" y="9558"/>
                  </a:lnTo>
                  <a:lnTo>
                    <a:pt x="445824" y="45187"/>
                  </a:lnTo>
                  <a:lnTo>
                    <a:pt x="462725" y="45187"/>
                  </a:lnTo>
                  <a:lnTo>
                    <a:pt x="462725" y="57887"/>
                  </a:lnTo>
                  <a:lnTo>
                    <a:pt x="445825" y="57887"/>
                  </a:lnTo>
                  <a:lnTo>
                    <a:pt x="405104" y="93518"/>
                  </a:lnTo>
                  <a:lnTo>
                    <a:pt x="404837" y="97529"/>
                  </a:lnTo>
                  <a:lnTo>
                    <a:pt x="409455" y="102809"/>
                  </a:lnTo>
                  <a:lnTo>
                    <a:pt x="413467" y="103075"/>
                  </a:lnTo>
                  <a:lnTo>
                    <a:pt x="465111" y="57887"/>
                  </a:lnTo>
                  <a:lnTo>
                    <a:pt x="462725" y="57887"/>
                  </a:lnTo>
                  <a:lnTo>
                    <a:pt x="465113" y="57886"/>
                  </a:lnTo>
                  <a:lnTo>
                    <a:pt x="472368" y="51537"/>
                  </a:lnTo>
                  <a:lnTo>
                    <a:pt x="413467" y="0"/>
                  </a:lnTo>
                  <a:close/>
                </a:path>
                <a:path w="472439" h="103504">
                  <a:moveTo>
                    <a:pt x="453081" y="51537"/>
                  </a:moveTo>
                  <a:lnTo>
                    <a:pt x="445825" y="57887"/>
                  </a:lnTo>
                  <a:lnTo>
                    <a:pt x="462725" y="57887"/>
                  </a:lnTo>
                  <a:lnTo>
                    <a:pt x="462725" y="56316"/>
                  </a:lnTo>
                  <a:lnTo>
                    <a:pt x="458543" y="56316"/>
                  </a:lnTo>
                  <a:lnTo>
                    <a:pt x="453081" y="51537"/>
                  </a:lnTo>
                  <a:close/>
                </a:path>
                <a:path w="472439" h="103504">
                  <a:moveTo>
                    <a:pt x="1" y="45186"/>
                  </a:moveTo>
                  <a:lnTo>
                    <a:pt x="0" y="57886"/>
                  </a:lnTo>
                  <a:lnTo>
                    <a:pt x="445826" y="57886"/>
                  </a:lnTo>
                  <a:lnTo>
                    <a:pt x="453081" y="51537"/>
                  </a:lnTo>
                  <a:lnTo>
                    <a:pt x="445824" y="45187"/>
                  </a:lnTo>
                  <a:lnTo>
                    <a:pt x="1" y="45186"/>
                  </a:lnTo>
                  <a:close/>
                </a:path>
                <a:path w="472439" h="103504">
                  <a:moveTo>
                    <a:pt x="458543" y="46758"/>
                  </a:moveTo>
                  <a:lnTo>
                    <a:pt x="453081" y="51537"/>
                  </a:lnTo>
                  <a:lnTo>
                    <a:pt x="458543" y="56316"/>
                  </a:lnTo>
                  <a:lnTo>
                    <a:pt x="458543" y="46758"/>
                  </a:lnTo>
                  <a:close/>
                </a:path>
                <a:path w="472439" h="103504">
                  <a:moveTo>
                    <a:pt x="462725" y="46758"/>
                  </a:moveTo>
                  <a:lnTo>
                    <a:pt x="458543" y="46758"/>
                  </a:lnTo>
                  <a:lnTo>
                    <a:pt x="458543" y="56316"/>
                  </a:lnTo>
                  <a:lnTo>
                    <a:pt x="462725" y="56316"/>
                  </a:lnTo>
                  <a:lnTo>
                    <a:pt x="462725" y="46758"/>
                  </a:lnTo>
                  <a:close/>
                </a:path>
                <a:path w="472439" h="103504">
                  <a:moveTo>
                    <a:pt x="445824" y="45187"/>
                  </a:moveTo>
                  <a:lnTo>
                    <a:pt x="453082" y="51537"/>
                  </a:lnTo>
                  <a:lnTo>
                    <a:pt x="458543" y="46758"/>
                  </a:lnTo>
                  <a:lnTo>
                    <a:pt x="462725" y="46758"/>
                  </a:lnTo>
                  <a:lnTo>
                    <a:pt x="462725" y="45187"/>
                  </a:lnTo>
                  <a:lnTo>
                    <a:pt x="445824" y="45187"/>
                  </a:lnTo>
                  <a:close/>
                </a:path>
              </a:pathLst>
            </a:custGeom>
            <a:solidFill>
              <a:srgbClr val="8FA7C4"/>
            </a:solidFill>
            <a:ln>
              <a:solidFill>
                <a:schemeClr val="bg1"/>
              </a:solidFill>
            </a:ln>
          </p:spPr>
          <p:txBody>
            <a:bodyPr wrap="square" lIns="0" tIns="0" rIns="0" bIns="0" rtlCol="0"/>
            <a:lstStyle/>
            <a:p>
              <a:endParaRPr/>
            </a:p>
          </p:txBody>
        </p:sp>
      </p:grpSp>
      <p:sp>
        <p:nvSpPr>
          <p:cNvPr id="27" name="object 27"/>
          <p:cNvSpPr txBox="1"/>
          <p:nvPr/>
        </p:nvSpPr>
        <p:spPr>
          <a:xfrm>
            <a:off x="4427828" y="2324100"/>
            <a:ext cx="61849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75" dirty="0">
                <a:solidFill>
                  <a:srgbClr val="FFFFFF"/>
                </a:solidFill>
                <a:latin typeface="Arial"/>
                <a:cs typeface="Arial"/>
              </a:rPr>
              <a:t>V</a:t>
            </a:r>
            <a:r>
              <a:rPr sz="1400" spc="-5" dirty="0">
                <a:solidFill>
                  <a:srgbClr val="FFFFFF"/>
                </a:solidFill>
                <a:latin typeface="Arial"/>
                <a:cs typeface="Arial"/>
              </a:rPr>
              <a:t>o</a:t>
            </a:r>
            <a:r>
              <a:rPr sz="1400" dirty="0">
                <a:solidFill>
                  <a:srgbClr val="FFFFFF"/>
                </a:solidFill>
                <a:latin typeface="Arial"/>
                <a:cs typeface="Arial"/>
              </a:rPr>
              <a:t>l</a:t>
            </a:r>
            <a:r>
              <a:rPr sz="1400" spc="-5" dirty="0">
                <a:solidFill>
                  <a:srgbClr val="FFFFFF"/>
                </a:solidFill>
                <a:latin typeface="Arial"/>
                <a:cs typeface="Arial"/>
              </a:rPr>
              <a:t>um</a:t>
            </a:r>
            <a:r>
              <a:rPr sz="1400" dirty="0">
                <a:solidFill>
                  <a:srgbClr val="FFFFFF"/>
                </a:solidFill>
                <a:latin typeface="Arial"/>
                <a:cs typeface="Arial"/>
              </a:rPr>
              <a:t>e</a:t>
            </a:r>
            <a:endParaRPr sz="1400">
              <a:latin typeface="Arial"/>
              <a:cs typeface="Arial"/>
            </a:endParaRPr>
          </a:p>
        </p:txBody>
      </p:sp>
      <p:sp>
        <p:nvSpPr>
          <p:cNvPr id="28" name="object 28"/>
          <p:cNvSpPr txBox="1"/>
          <p:nvPr/>
        </p:nvSpPr>
        <p:spPr>
          <a:xfrm>
            <a:off x="7310294" y="4025900"/>
            <a:ext cx="34163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A</a:t>
            </a:r>
            <a:r>
              <a:rPr sz="1400" spc="-5" dirty="0">
                <a:solidFill>
                  <a:srgbClr val="FFFFFF"/>
                </a:solidFill>
                <a:latin typeface="Arial"/>
                <a:cs typeface="Arial"/>
              </a:rPr>
              <a:t>M</a:t>
            </a:r>
            <a:r>
              <a:rPr sz="1400" dirty="0">
                <a:solidFill>
                  <a:srgbClr val="FFFFFF"/>
                </a:solidFill>
                <a:latin typeface="Arial"/>
                <a:cs typeface="Arial"/>
              </a:rPr>
              <a:t>I</a:t>
            </a:r>
            <a:endParaRPr sz="1400">
              <a:latin typeface="Arial"/>
              <a:cs typeface="Arial"/>
            </a:endParaRPr>
          </a:p>
        </p:txBody>
      </p:sp>
      <p:sp>
        <p:nvSpPr>
          <p:cNvPr id="29" name="object 29"/>
          <p:cNvSpPr txBox="1"/>
          <p:nvPr/>
        </p:nvSpPr>
        <p:spPr>
          <a:xfrm>
            <a:off x="3032740" y="4876800"/>
            <a:ext cx="10915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EC2</a:t>
            </a:r>
            <a:r>
              <a:rPr sz="1400" spc="-70" dirty="0">
                <a:solidFill>
                  <a:srgbClr val="FFFFFF"/>
                </a:solidFill>
                <a:latin typeface="Arial"/>
                <a:cs typeface="Arial"/>
              </a:rPr>
              <a:t> </a:t>
            </a:r>
            <a:r>
              <a:rPr sz="1400" spc="-5" dirty="0">
                <a:solidFill>
                  <a:srgbClr val="FFFFFF"/>
                </a:solidFill>
                <a:latin typeface="Arial"/>
                <a:cs typeface="Arial"/>
              </a:rPr>
              <a:t>Instance</a:t>
            </a:r>
            <a:endParaRPr sz="1400">
              <a:latin typeface="Arial"/>
              <a:cs typeface="Arial"/>
            </a:endParaRPr>
          </a:p>
        </p:txBody>
      </p:sp>
      <p:sp>
        <p:nvSpPr>
          <p:cNvPr id="30" name="object 30"/>
          <p:cNvSpPr txBox="1"/>
          <p:nvPr/>
        </p:nvSpPr>
        <p:spPr>
          <a:xfrm>
            <a:off x="4452241" y="4749800"/>
            <a:ext cx="61849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75" dirty="0">
                <a:solidFill>
                  <a:srgbClr val="FFFFFF"/>
                </a:solidFill>
                <a:latin typeface="Arial"/>
                <a:cs typeface="Arial"/>
              </a:rPr>
              <a:t>V</a:t>
            </a:r>
            <a:r>
              <a:rPr sz="1400" spc="-5" dirty="0">
                <a:solidFill>
                  <a:srgbClr val="FFFFFF"/>
                </a:solidFill>
                <a:latin typeface="Arial"/>
                <a:cs typeface="Arial"/>
              </a:rPr>
              <a:t>o</a:t>
            </a:r>
            <a:r>
              <a:rPr sz="1400" dirty="0">
                <a:solidFill>
                  <a:srgbClr val="FFFFFF"/>
                </a:solidFill>
                <a:latin typeface="Arial"/>
                <a:cs typeface="Arial"/>
              </a:rPr>
              <a:t>l</a:t>
            </a:r>
            <a:r>
              <a:rPr sz="1400" spc="-5" dirty="0">
                <a:solidFill>
                  <a:srgbClr val="FFFFFF"/>
                </a:solidFill>
                <a:latin typeface="Arial"/>
                <a:cs typeface="Arial"/>
              </a:rPr>
              <a:t>um</a:t>
            </a:r>
            <a:r>
              <a:rPr sz="1400" dirty="0">
                <a:solidFill>
                  <a:srgbClr val="FFFFFF"/>
                </a:solidFill>
                <a:latin typeface="Arial"/>
                <a:cs typeface="Arial"/>
              </a:rPr>
              <a:t>e</a:t>
            </a:r>
            <a:endParaRPr sz="1400">
              <a:latin typeface="Arial"/>
              <a:cs typeface="Arial"/>
            </a:endParaRPr>
          </a:p>
        </p:txBody>
      </p:sp>
    </p:spTree>
    <p:extLst>
      <p:ext uri="{BB962C8B-B14F-4D97-AF65-F5344CB8AC3E}">
        <p14:creationId xmlns:p14="http://schemas.microsoft.com/office/powerpoint/2010/main" val="1508964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BS Snapshots - Point-In-Time Backups | Back up data | Migrate data between  Availability Zone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983" y="187190"/>
            <a:ext cx="10381615" cy="583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1882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286375"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0" dirty="0">
                <a:solidFill>
                  <a:srgbClr val="FFFFFF"/>
                </a:solidFill>
                <a:latin typeface="Calibri"/>
                <a:cs typeface="Calibri"/>
              </a:rPr>
              <a:t> </a:t>
            </a:r>
            <a:r>
              <a:rPr sz="2400" b="0" spc="-15" dirty="0">
                <a:solidFill>
                  <a:srgbClr val="FFFFFF"/>
                </a:solidFill>
                <a:latin typeface="Calibri"/>
                <a:cs typeface="Calibri"/>
              </a:rPr>
              <a:t>Amazon</a:t>
            </a:r>
            <a:r>
              <a:rPr sz="2400" b="0" spc="-5" dirty="0">
                <a:solidFill>
                  <a:srgbClr val="FFFFFF"/>
                </a:solidFill>
                <a:latin typeface="Calibri"/>
                <a:cs typeface="Calibri"/>
              </a:rPr>
              <a:t> </a:t>
            </a:r>
            <a:r>
              <a:rPr sz="2400" b="0" spc="-10" dirty="0">
                <a:solidFill>
                  <a:srgbClr val="FFFFFF"/>
                </a:solidFill>
                <a:latin typeface="Calibri"/>
                <a:cs typeface="Calibri"/>
              </a:rPr>
              <a:t>Elastic</a:t>
            </a:r>
            <a:r>
              <a:rPr sz="2400" b="0" spc="-15" dirty="0">
                <a:solidFill>
                  <a:srgbClr val="FFFFFF"/>
                </a:solidFill>
                <a:latin typeface="Calibri"/>
                <a:cs typeface="Calibri"/>
              </a:rPr>
              <a:t> </a:t>
            </a:r>
            <a:r>
              <a:rPr sz="2400" b="0" spc="-5" dirty="0">
                <a:solidFill>
                  <a:srgbClr val="FFFFFF"/>
                </a:solidFill>
                <a:latin typeface="Calibri"/>
                <a:cs typeface="Calibri"/>
              </a:rPr>
              <a:t>File</a:t>
            </a:r>
            <a:r>
              <a:rPr sz="2400" b="0" dirty="0">
                <a:solidFill>
                  <a:srgbClr val="FFFFFF"/>
                </a:solidFill>
                <a:latin typeface="Calibri"/>
                <a:cs typeface="Calibri"/>
              </a:rPr>
              <a:t> </a:t>
            </a:r>
            <a:r>
              <a:rPr sz="2400" b="0" spc="-20" dirty="0">
                <a:solidFill>
                  <a:srgbClr val="FFFFFF"/>
                </a:solidFill>
                <a:latin typeface="Calibri"/>
                <a:cs typeface="Calibri"/>
              </a:rPr>
              <a:t>System</a:t>
            </a:r>
            <a:r>
              <a:rPr sz="2400" b="0" spc="-10" dirty="0">
                <a:solidFill>
                  <a:srgbClr val="FFFFFF"/>
                </a:solidFill>
                <a:latin typeface="Calibri"/>
                <a:cs typeface="Calibri"/>
              </a:rPr>
              <a:t> </a:t>
            </a:r>
            <a:r>
              <a:rPr sz="2400" b="0" spc="-15" dirty="0">
                <a:solidFill>
                  <a:srgbClr val="FFFFFF"/>
                </a:solidFill>
                <a:latin typeface="Calibri"/>
                <a:cs typeface="Calibri"/>
              </a:rPr>
              <a:t>(EFS)</a:t>
            </a:r>
            <a:endParaRPr sz="2400">
              <a:latin typeface="Calibri"/>
              <a:cs typeface="Calibri"/>
            </a:endParaRPr>
          </a:p>
        </p:txBody>
      </p:sp>
      <p:pic>
        <p:nvPicPr>
          <p:cNvPr id="3" name="object 3"/>
          <p:cNvPicPr/>
          <p:nvPr/>
        </p:nvPicPr>
        <p:blipFill>
          <a:blip r:embed="rId2" cstate="print"/>
          <a:stretch>
            <a:fillRect/>
          </a:stretch>
        </p:blipFill>
        <p:spPr>
          <a:xfrm>
            <a:off x="4050155" y="5114648"/>
            <a:ext cx="604619" cy="604619"/>
          </a:xfrm>
          <a:prstGeom prst="rect">
            <a:avLst/>
          </a:prstGeom>
          <a:ln>
            <a:solidFill>
              <a:schemeClr val="bg1"/>
            </a:solidFill>
          </a:ln>
        </p:spPr>
      </p:pic>
      <p:sp>
        <p:nvSpPr>
          <p:cNvPr id="4" name="object 4"/>
          <p:cNvSpPr txBox="1"/>
          <p:nvPr/>
        </p:nvSpPr>
        <p:spPr>
          <a:xfrm>
            <a:off x="3836342" y="5842000"/>
            <a:ext cx="10915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EC2</a:t>
            </a:r>
            <a:r>
              <a:rPr sz="1400" spc="-70" dirty="0">
                <a:solidFill>
                  <a:srgbClr val="FFFFFF"/>
                </a:solidFill>
                <a:latin typeface="Arial"/>
                <a:cs typeface="Arial"/>
              </a:rPr>
              <a:t> </a:t>
            </a:r>
            <a:r>
              <a:rPr sz="1400" spc="-5" dirty="0">
                <a:solidFill>
                  <a:srgbClr val="FFFFFF"/>
                </a:solidFill>
                <a:latin typeface="Arial"/>
                <a:cs typeface="Arial"/>
              </a:rPr>
              <a:t>Instance</a:t>
            </a:r>
            <a:endParaRPr sz="1400">
              <a:latin typeface="Arial"/>
              <a:cs typeface="Arial"/>
            </a:endParaRPr>
          </a:p>
        </p:txBody>
      </p:sp>
      <p:sp>
        <p:nvSpPr>
          <p:cNvPr id="5" name="object 5"/>
          <p:cNvSpPr txBox="1"/>
          <p:nvPr/>
        </p:nvSpPr>
        <p:spPr>
          <a:xfrm>
            <a:off x="3598357" y="1651000"/>
            <a:ext cx="1584960" cy="441959"/>
          </a:xfrm>
          <a:prstGeom prst="rect">
            <a:avLst/>
          </a:prstGeom>
          <a:ln>
            <a:solidFill>
              <a:schemeClr val="bg1"/>
            </a:solidFill>
          </a:ln>
        </p:spPr>
        <p:txBody>
          <a:bodyPr vert="horz" wrap="square" lIns="0" tIns="27939" rIns="0" bIns="0" rtlCol="0">
            <a:spAutoFit/>
          </a:bodyPr>
          <a:lstStyle/>
          <a:p>
            <a:pPr marL="495934" marR="5080" indent="-483870">
              <a:lnSpc>
                <a:spcPts val="1600"/>
              </a:lnSpc>
              <a:spcBef>
                <a:spcPts val="219"/>
              </a:spcBef>
            </a:pPr>
            <a:r>
              <a:rPr sz="1400" spc="-5" dirty="0">
                <a:solidFill>
                  <a:srgbClr val="FFFFFF"/>
                </a:solidFill>
                <a:latin typeface="Arial"/>
                <a:cs typeface="Arial"/>
              </a:rPr>
              <a:t>Amazon</a:t>
            </a:r>
            <a:r>
              <a:rPr sz="1400" spc="-30" dirty="0">
                <a:solidFill>
                  <a:srgbClr val="FFFFFF"/>
                </a:solidFill>
                <a:latin typeface="Arial"/>
                <a:cs typeface="Arial"/>
              </a:rPr>
              <a:t> </a:t>
            </a:r>
            <a:r>
              <a:rPr sz="1400" spc="-5" dirty="0">
                <a:solidFill>
                  <a:srgbClr val="FFFFFF"/>
                </a:solidFill>
                <a:latin typeface="Arial"/>
                <a:cs typeface="Arial"/>
              </a:rPr>
              <a:t>Elastic</a:t>
            </a:r>
            <a:r>
              <a:rPr sz="1400" spc="-30" dirty="0">
                <a:solidFill>
                  <a:srgbClr val="FFFFFF"/>
                </a:solidFill>
                <a:latin typeface="Arial"/>
                <a:cs typeface="Arial"/>
              </a:rPr>
              <a:t> </a:t>
            </a:r>
            <a:r>
              <a:rPr sz="1400" spc="-5" dirty="0">
                <a:solidFill>
                  <a:srgbClr val="FFFFFF"/>
                </a:solidFill>
                <a:latin typeface="Arial"/>
                <a:cs typeface="Arial"/>
              </a:rPr>
              <a:t>File </a:t>
            </a:r>
            <a:r>
              <a:rPr sz="1400" spc="-375" dirty="0">
                <a:solidFill>
                  <a:srgbClr val="FFFFFF"/>
                </a:solidFill>
                <a:latin typeface="Arial"/>
                <a:cs typeface="Arial"/>
              </a:rPr>
              <a:t> </a:t>
            </a:r>
            <a:r>
              <a:rPr sz="1400" spc="-5" dirty="0">
                <a:solidFill>
                  <a:srgbClr val="FFFFFF"/>
                </a:solidFill>
                <a:latin typeface="Arial"/>
                <a:cs typeface="Arial"/>
              </a:rPr>
              <a:t>System</a:t>
            </a:r>
            <a:endParaRPr sz="1400">
              <a:latin typeface="Arial"/>
              <a:cs typeface="Arial"/>
            </a:endParaRPr>
          </a:p>
        </p:txBody>
      </p:sp>
      <p:pic>
        <p:nvPicPr>
          <p:cNvPr id="6" name="object 6"/>
          <p:cNvPicPr/>
          <p:nvPr/>
        </p:nvPicPr>
        <p:blipFill>
          <a:blip r:embed="rId3" cstate="print"/>
          <a:stretch>
            <a:fillRect/>
          </a:stretch>
        </p:blipFill>
        <p:spPr>
          <a:xfrm>
            <a:off x="4106283" y="1090344"/>
            <a:ext cx="522283" cy="522283"/>
          </a:xfrm>
          <a:prstGeom prst="rect">
            <a:avLst/>
          </a:prstGeom>
          <a:ln>
            <a:solidFill>
              <a:schemeClr val="bg1"/>
            </a:solidFill>
          </a:ln>
        </p:spPr>
      </p:pic>
      <p:sp>
        <p:nvSpPr>
          <p:cNvPr id="7" name="object 7"/>
          <p:cNvSpPr txBox="1"/>
          <p:nvPr/>
        </p:nvSpPr>
        <p:spPr>
          <a:xfrm>
            <a:off x="3895939" y="2857500"/>
            <a:ext cx="92329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File</a:t>
            </a:r>
            <a:r>
              <a:rPr sz="1400" spc="-60" dirty="0">
                <a:solidFill>
                  <a:srgbClr val="FFFFFF"/>
                </a:solidFill>
                <a:latin typeface="Arial"/>
                <a:cs typeface="Arial"/>
              </a:rPr>
              <a:t> </a:t>
            </a:r>
            <a:r>
              <a:rPr sz="1400" spc="-5" dirty="0">
                <a:solidFill>
                  <a:srgbClr val="FFFFFF"/>
                </a:solidFill>
                <a:latin typeface="Arial"/>
                <a:cs typeface="Arial"/>
              </a:rPr>
              <a:t>system</a:t>
            </a:r>
            <a:endParaRPr sz="1400">
              <a:latin typeface="Arial"/>
              <a:cs typeface="Arial"/>
            </a:endParaRPr>
          </a:p>
        </p:txBody>
      </p:sp>
      <p:pic>
        <p:nvPicPr>
          <p:cNvPr id="8" name="object 8"/>
          <p:cNvPicPr/>
          <p:nvPr/>
        </p:nvPicPr>
        <p:blipFill>
          <a:blip r:embed="rId4" cstate="print"/>
          <a:stretch>
            <a:fillRect/>
          </a:stretch>
        </p:blipFill>
        <p:spPr>
          <a:xfrm>
            <a:off x="4126920" y="2318148"/>
            <a:ext cx="469900" cy="469900"/>
          </a:xfrm>
          <a:prstGeom prst="rect">
            <a:avLst/>
          </a:prstGeom>
          <a:ln>
            <a:solidFill>
              <a:schemeClr val="bg1"/>
            </a:solidFill>
          </a:ln>
        </p:spPr>
      </p:pic>
      <p:grpSp>
        <p:nvGrpSpPr>
          <p:cNvPr id="9" name="object 9"/>
          <p:cNvGrpSpPr/>
          <p:nvPr/>
        </p:nvGrpSpPr>
        <p:grpSpPr>
          <a:xfrm>
            <a:off x="4309229" y="3198567"/>
            <a:ext cx="2456815" cy="2520950"/>
            <a:chOff x="4309229" y="3198567"/>
            <a:chExt cx="2456815" cy="2520950"/>
          </a:xfrm>
        </p:grpSpPr>
        <p:sp>
          <p:nvSpPr>
            <p:cNvPr id="10" name="object 10"/>
            <p:cNvSpPr/>
            <p:nvPr/>
          </p:nvSpPr>
          <p:spPr>
            <a:xfrm>
              <a:off x="4309229" y="3198567"/>
              <a:ext cx="103505" cy="1732914"/>
            </a:xfrm>
            <a:custGeom>
              <a:avLst/>
              <a:gdLst/>
              <a:ahLst/>
              <a:cxnLst/>
              <a:rect l="l" t="t" r="r" b="b"/>
              <a:pathLst>
                <a:path w="103504" h="1732914">
                  <a:moveTo>
                    <a:pt x="52196" y="19283"/>
                  </a:moveTo>
                  <a:lnTo>
                    <a:pt x="45725" y="26432"/>
                  </a:lnTo>
                  <a:lnTo>
                    <a:pt x="17108" y="1732118"/>
                  </a:lnTo>
                  <a:lnTo>
                    <a:pt x="29806" y="1732330"/>
                  </a:lnTo>
                  <a:lnTo>
                    <a:pt x="58423" y="26644"/>
                  </a:lnTo>
                  <a:lnTo>
                    <a:pt x="52196" y="19283"/>
                  </a:lnTo>
                  <a:close/>
                </a:path>
                <a:path w="103504" h="1732914">
                  <a:moveTo>
                    <a:pt x="60568" y="9516"/>
                  </a:moveTo>
                  <a:lnTo>
                    <a:pt x="46009" y="9516"/>
                  </a:lnTo>
                  <a:lnTo>
                    <a:pt x="58707" y="9729"/>
                  </a:lnTo>
                  <a:lnTo>
                    <a:pt x="58423" y="26644"/>
                  </a:lnTo>
                  <a:lnTo>
                    <a:pt x="93365" y="67957"/>
                  </a:lnTo>
                  <a:lnTo>
                    <a:pt x="97372" y="68292"/>
                  </a:lnTo>
                  <a:lnTo>
                    <a:pt x="102727" y="63762"/>
                  </a:lnTo>
                  <a:lnTo>
                    <a:pt x="103063" y="59756"/>
                  </a:lnTo>
                  <a:lnTo>
                    <a:pt x="60568" y="9516"/>
                  </a:lnTo>
                  <a:close/>
                </a:path>
                <a:path w="103504" h="1732914">
                  <a:moveTo>
                    <a:pt x="52519" y="0"/>
                  </a:moveTo>
                  <a:lnTo>
                    <a:pt x="0" y="58027"/>
                  </a:lnTo>
                  <a:lnTo>
                    <a:pt x="200" y="62043"/>
                  </a:lnTo>
                  <a:lnTo>
                    <a:pt x="5401" y="66749"/>
                  </a:lnTo>
                  <a:lnTo>
                    <a:pt x="9417" y="66549"/>
                  </a:lnTo>
                  <a:lnTo>
                    <a:pt x="45725" y="26432"/>
                  </a:lnTo>
                  <a:lnTo>
                    <a:pt x="46009" y="9516"/>
                  </a:lnTo>
                  <a:lnTo>
                    <a:pt x="60568" y="9516"/>
                  </a:lnTo>
                  <a:lnTo>
                    <a:pt x="52519" y="0"/>
                  </a:lnTo>
                  <a:close/>
                </a:path>
                <a:path w="103504" h="1732914">
                  <a:moveTo>
                    <a:pt x="58639" y="13741"/>
                  </a:moveTo>
                  <a:lnTo>
                    <a:pt x="47509" y="13741"/>
                  </a:lnTo>
                  <a:lnTo>
                    <a:pt x="57066" y="13902"/>
                  </a:lnTo>
                  <a:lnTo>
                    <a:pt x="52196" y="19283"/>
                  </a:lnTo>
                  <a:lnTo>
                    <a:pt x="58423" y="26644"/>
                  </a:lnTo>
                  <a:lnTo>
                    <a:pt x="58639" y="13741"/>
                  </a:lnTo>
                  <a:close/>
                </a:path>
                <a:path w="103504" h="1732914">
                  <a:moveTo>
                    <a:pt x="46009" y="9516"/>
                  </a:moveTo>
                  <a:lnTo>
                    <a:pt x="45725" y="26432"/>
                  </a:lnTo>
                  <a:lnTo>
                    <a:pt x="52196" y="19283"/>
                  </a:lnTo>
                  <a:lnTo>
                    <a:pt x="47509" y="13741"/>
                  </a:lnTo>
                  <a:lnTo>
                    <a:pt x="58639" y="13741"/>
                  </a:lnTo>
                  <a:lnTo>
                    <a:pt x="58707" y="9729"/>
                  </a:lnTo>
                  <a:lnTo>
                    <a:pt x="46009" y="9516"/>
                  </a:lnTo>
                  <a:close/>
                </a:path>
                <a:path w="103504" h="1732914">
                  <a:moveTo>
                    <a:pt x="47509" y="13741"/>
                  </a:moveTo>
                  <a:lnTo>
                    <a:pt x="52196" y="19283"/>
                  </a:lnTo>
                  <a:lnTo>
                    <a:pt x="57066" y="13902"/>
                  </a:lnTo>
                  <a:lnTo>
                    <a:pt x="47509" y="13741"/>
                  </a:lnTo>
                  <a:close/>
                </a:path>
              </a:pathLst>
            </a:custGeom>
            <a:solidFill>
              <a:srgbClr val="8FA7C4"/>
            </a:solidFill>
            <a:ln>
              <a:solidFill>
                <a:schemeClr val="bg1"/>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6160797" y="5114648"/>
              <a:ext cx="604619" cy="604619"/>
            </a:xfrm>
            <a:prstGeom prst="rect">
              <a:avLst/>
            </a:prstGeom>
            <a:ln>
              <a:solidFill>
                <a:schemeClr val="bg1"/>
              </a:solidFill>
            </a:ln>
          </p:spPr>
        </p:pic>
      </p:grpSp>
      <p:sp>
        <p:nvSpPr>
          <p:cNvPr id="12" name="object 12"/>
          <p:cNvSpPr txBox="1"/>
          <p:nvPr/>
        </p:nvSpPr>
        <p:spPr>
          <a:xfrm>
            <a:off x="3207316" y="3898900"/>
            <a:ext cx="38100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N</a:t>
            </a:r>
            <a:r>
              <a:rPr sz="1400" spc="-10" dirty="0">
                <a:solidFill>
                  <a:srgbClr val="FFFFFF"/>
                </a:solidFill>
                <a:latin typeface="Arial"/>
                <a:cs typeface="Arial"/>
              </a:rPr>
              <a:t>F</a:t>
            </a:r>
            <a:r>
              <a:rPr sz="1400" dirty="0">
                <a:solidFill>
                  <a:srgbClr val="FFFFFF"/>
                </a:solidFill>
                <a:latin typeface="Arial"/>
                <a:cs typeface="Arial"/>
              </a:rPr>
              <a:t>S</a:t>
            </a:r>
            <a:endParaRPr sz="1400">
              <a:latin typeface="Arial"/>
              <a:cs typeface="Arial"/>
            </a:endParaRPr>
          </a:p>
        </p:txBody>
      </p:sp>
      <p:sp>
        <p:nvSpPr>
          <p:cNvPr id="13" name="object 13"/>
          <p:cNvSpPr txBox="1"/>
          <p:nvPr/>
        </p:nvSpPr>
        <p:spPr>
          <a:xfrm>
            <a:off x="5946985" y="5842000"/>
            <a:ext cx="10915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EC2</a:t>
            </a:r>
            <a:r>
              <a:rPr sz="1400" spc="-70" dirty="0">
                <a:solidFill>
                  <a:srgbClr val="FFFFFF"/>
                </a:solidFill>
                <a:latin typeface="Arial"/>
                <a:cs typeface="Arial"/>
              </a:rPr>
              <a:t> </a:t>
            </a:r>
            <a:r>
              <a:rPr sz="1400" spc="-5" dirty="0">
                <a:solidFill>
                  <a:srgbClr val="FFFFFF"/>
                </a:solidFill>
                <a:latin typeface="Arial"/>
                <a:cs typeface="Arial"/>
              </a:rPr>
              <a:t>Instance</a:t>
            </a:r>
            <a:endParaRPr sz="1400">
              <a:latin typeface="Arial"/>
              <a:cs typeface="Arial"/>
            </a:endParaRPr>
          </a:p>
        </p:txBody>
      </p:sp>
      <p:grpSp>
        <p:nvGrpSpPr>
          <p:cNvPr id="14" name="object 14"/>
          <p:cNvGrpSpPr/>
          <p:nvPr/>
        </p:nvGrpSpPr>
        <p:grpSpPr>
          <a:xfrm>
            <a:off x="3121997" y="3198563"/>
            <a:ext cx="3051810" cy="2992120"/>
            <a:chOff x="3121997" y="3198563"/>
            <a:chExt cx="3051810" cy="2992120"/>
          </a:xfrm>
        </p:grpSpPr>
        <p:sp>
          <p:nvSpPr>
            <p:cNvPr id="15" name="object 15"/>
            <p:cNvSpPr/>
            <p:nvPr/>
          </p:nvSpPr>
          <p:spPr>
            <a:xfrm>
              <a:off x="4531293" y="3198563"/>
              <a:ext cx="1642745" cy="1785620"/>
            </a:xfrm>
            <a:custGeom>
              <a:avLst/>
              <a:gdLst/>
              <a:ahLst/>
              <a:cxnLst/>
              <a:rect l="l" t="t" r="r" b="b"/>
              <a:pathLst>
                <a:path w="1642745" h="1785620">
                  <a:moveTo>
                    <a:pt x="13052" y="14197"/>
                  </a:moveTo>
                  <a:lnTo>
                    <a:pt x="13288" y="23839"/>
                  </a:lnTo>
                  <a:lnTo>
                    <a:pt x="1632807" y="1785576"/>
                  </a:lnTo>
                  <a:lnTo>
                    <a:pt x="1642156" y="1776981"/>
                  </a:lnTo>
                  <a:lnTo>
                    <a:pt x="22637" y="15243"/>
                  </a:lnTo>
                  <a:lnTo>
                    <a:pt x="13052" y="14197"/>
                  </a:lnTo>
                  <a:close/>
                </a:path>
                <a:path w="1642745" h="1785620">
                  <a:moveTo>
                    <a:pt x="0" y="0"/>
                  </a:moveTo>
                  <a:lnTo>
                    <a:pt x="1920" y="78242"/>
                  </a:lnTo>
                  <a:lnTo>
                    <a:pt x="4832" y="81014"/>
                  </a:lnTo>
                  <a:lnTo>
                    <a:pt x="11844" y="80841"/>
                  </a:lnTo>
                  <a:lnTo>
                    <a:pt x="14616" y="77929"/>
                  </a:lnTo>
                  <a:lnTo>
                    <a:pt x="13288" y="23839"/>
                  </a:lnTo>
                  <a:lnTo>
                    <a:pt x="1856" y="11403"/>
                  </a:lnTo>
                  <a:lnTo>
                    <a:pt x="11206" y="2807"/>
                  </a:lnTo>
                  <a:lnTo>
                    <a:pt x="25752" y="2807"/>
                  </a:lnTo>
                  <a:lnTo>
                    <a:pt x="0" y="0"/>
                  </a:lnTo>
                  <a:close/>
                </a:path>
                <a:path w="1642745" h="1785620">
                  <a:moveTo>
                    <a:pt x="11206" y="2807"/>
                  </a:moveTo>
                  <a:lnTo>
                    <a:pt x="1856" y="11403"/>
                  </a:lnTo>
                  <a:lnTo>
                    <a:pt x="13288" y="23839"/>
                  </a:lnTo>
                  <a:lnTo>
                    <a:pt x="13052" y="14197"/>
                  </a:lnTo>
                  <a:lnTo>
                    <a:pt x="5838" y="13411"/>
                  </a:lnTo>
                  <a:lnTo>
                    <a:pt x="12873" y="6943"/>
                  </a:lnTo>
                  <a:lnTo>
                    <a:pt x="15007" y="6943"/>
                  </a:lnTo>
                  <a:lnTo>
                    <a:pt x="11206" y="2807"/>
                  </a:lnTo>
                  <a:close/>
                </a:path>
                <a:path w="1642745" h="1785620">
                  <a:moveTo>
                    <a:pt x="25752" y="2807"/>
                  </a:moveTo>
                  <a:lnTo>
                    <a:pt x="11206" y="2807"/>
                  </a:lnTo>
                  <a:lnTo>
                    <a:pt x="22637" y="15243"/>
                  </a:lnTo>
                  <a:lnTo>
                    <a:pt x="76428" y="21108"/>
                  </a:lnTo>
                  <a:lnTo>
                    <a:pt x="79562" y="18590"/>
                  </a:lnTo>
                  <a:lnTo>
                    <a:pt x="80322" y="11617"/>
                  </a:lnTo>
                  <a:lnTo>
                    <a:pt x="77805" y="8483"/>
                  </a:lnTo>
                  <a:lnTo>
                    <a:pt x="25752" y="2807"/>
                  </a:lnTo>
                  <a:close/>
                </a:path>
                <a:path w="1642745" h="1785620">
                  <a:moveTo>
                    <a:pt x="15007" y="6943"/>
                  </a:moveTo>
                  <a:lnTo>
                    <a:pt x="12873" y="6943"/>
                  </a:lnTo>
                  <a:lnTo>
                    <a:pt x="13052" y="14197"/>
                  </a:lnTo>
                  <a:lnTo>
                    <a:pt x="22637" y="15243"/>
                  </a:lnTo>
                  <a:lnTo>
                    <a:pt x="15007" y="6943"/>
                  </a:lnTo>
                  <a:close/>
                </a:path>
                <a:path w="1642745" h="1785620">
                  <a:moveTo>
                    <a:pt x="12873" y="6943"/>
                  </a:moveTo>
                  <a:lnTo>
                    <a:pt x="5838" y="13411"/>
                  </a:lnTo>
                  <a:lnTo>
                    <a:pt x="13052" y="14197"/>
                  </a:lnTo>
                  <a:lnTo>
                    <a:pt x="12873" y="6943"/>
                  </a:lnTo>
                  <a:close/>
                </a:path>
              </a:pathLst>
            </a:custGeom>
            <a:solidFill>
              <a:srgbClr val="8FA7C4"/>
            </a:solidFill>
            <a:ln>
              <a:solidFill>
                <a:schemeClr val="bg1"/>
              </a:solidFill>
            </a:ln>
          </p:spPr>
          <p:txBody>
            <a:bodyPr wrap="square" lIns="0" tIns="0" rIns="0" bIns="0" rtlCol="0"/>
            <a:lstStyle/>
            <a:p>
              <a:endParaRPr/>
            </a:p>
          </p:txBody>
        </p:sp>
        <p:sp>
          <p:nvSpPr>
            <p:cNvPr id="16" name="object 16"/>
            <p:cNvSpPr/>
            <p:nvPr/>
          </p:nvSpPr>
          <p:spPr>
            <a:xfrm>
              <a:off x="3128347" y="4463061"/>
              <a:ext cx="2301875" cy="1721485"/>
            </a:xfrm>
            <a:custGeom>
              <a:avLst/>
              <a:gdLst/>
              <a:ahLst/>
              <a:cxnLst/>
              <a:rect l="l" t="t" r="r" b="b"/>
              <a:pathLst>
                <a:path w="2301875" h="1721485">
                  <a:moveTo>
                    <a:pt x="0" y="0"/>
                  </a:moveTo>
                  <a:lnTo>
                    <a:pt x="2301874" y="0"/>
                  </a:lnTo>
                  <a:lnTo>
                    <a:pt x="2301874" y="1720924"/>
                  </a:lnTo>
                  <a:lnTo>
                    <a:pt x="0" y="1720924"/>
                  </a:lnTo>
                  <a:lnTo>
                    <a:pt x="0" y="0"/>
                  </a:lnTo>
                  <a:close/>
                </a:path>
              </a:pathLst>
            </a:custGeom>
            <a:ln w="12700">
              <a:solidFill>
                <a:schemeClr val="bg1"/>
              </a:solidFill>
            </a:ln>
          </p:spPr>
          <p:txBody>
            <a:bodyPr wrap="square" lIns="0" tIns="0" rIns="0" bIns="0" rtlCol="0"/>
            <a:lstStyle/>
            <a:p>
              <a:endParaRPr/>
            </a:p>
          </p:txBody>
        </p:sp>
      </p:grpSp>
      <p:sp>
        <p:nvSpPr>
          <p:cNvPr id="17" name="object 17"/>
          <p:cNvSpPr txBox="1"/>
          <p:nvPr/>
        </p:nvSpPr>
        <p:spPr>
          <a:xfrm>
            <a:off x="3714134" y="4463868"/>
            <a:ext cx="1490345" cy="601345"/>
          </a:xfrm>
          <a:prstGeom prst="rect">
            <a:avLst/>
          </a:prstGeom>
          <a:ln>
            <a:solidFill>
              <a:schemeClr val="bg1"/>
            </a:solidFill>
          </a:ln>
        </p:spPr>
        <p:txBody>
          <a:bodyPr vert="horz" wrap="square" lIns="0" tIns="95250" rIns="0" bIns="0" rtlCol="0">
            <a:spAutoFit/>
          </a:bodyPr>
          <a:lstStyle/>
          <a:p>
            <a:pPr marL="12700">
              <a:lnSpc>
                <a:spcPct val="100000"/>
              </a:lnSpc>
              <a:spcBef>
                <a:spcPts val="750"/>
              </a:spcBef>
            </a:pPr>
            <a:r>
              <a:rPr sz="1200" spc="-5" dirty="0">
                <a:solidFill>
                  <a:srgbClr val="00A0C8"/>
                </a:solidFill>
                <a:latin typeface="Arial"/>
                <a:cs typeface="Arial"/>
              </a:rPr>
              <a:t>Availability</a:t>
            </a:r>
            <a:r>
              <a:rPr sz="1200" spc="-35" dirty="0">
                <a:solidFill>
                  <a:srgbClr val="00A0C8"/>
                </a:solidFill>
                <a:latin typeface="Arial"/>
                <a:cs typeface="Arial"/>
              </a:rPr>
              <a:t> </a:t>
            </a:r>
            <a:r>
              <a:rPr sz="1200" spc="-5" dirty="0">
                <a:solidFill>
                  <a:srgbClr val="00A0C8"/>
                </a:solidFill>
                <a:latin typeface="Arial"/>
                <a:cs typeface="Arial"/>
              </a:rPr>
              <a:t>Zone</a:t>
            </a:r>
            <a:endParaRPr sz="1200" dirty="0">
              <a:latin typeface="Arial"/>
              <a:cs typeface="Arial"/>
            </a:endParaRPr>
          </a:p>
          <a:p>
            <a:pPr marL="837565">
              <a:lnSpc>
                <a:spcPct val="100000"/>
              </a:lnSpc>
              <a:spcBef>
                <a:spcPts val="760"/>
              </a:spcBef>
            </a:pPr>
            <a:r>
              <a:rPr sz="1400" spc="-5" dirty="0">
                <a:solidFill>
                  <a:srgbClr val="FFFFFF"/>
                </a:solidFill>
                <a:latin typeface="Arial"/>
                <a:cs typeface="Arial"/>
              </a:rPr>
              <a:t>/ef</a:t>
            </a:r>
            <a:r>
              <a:rPr sz="1400" dirty="0">
                <a:solidFill>
                  <a:srgbClr val="FFFFFF"/>
                </a:solidFill>
                <a:latin typeface="Arial"/>
                <a:cs typeface="Arial"/>
              </a:rPr>
              <a:t>s</a:t>
            </a:r>
            <a:r>
              <a:rPr sz="1400" spc="-5" dirty="0">
                <a:solidFill>
                  <a:srgbClr val="FFFFFF"/>
                </a:solidFill>
                <a:latin typeface="Arial"/>
                <a:cs typeface="Arial"/>
              </a:rPr>
              <a:t>-mnt</a:t>
            </a:r>
            <a:endParaRPr sz="1400" dirty="0">
              <a:latin typeface="Arial"/>
              <a:cs typeface="Arial"/>
            </a:endParaRPr>
          </a:p>
        </p:txBody>
      </p:sp>
      <p:sp>
        <p:nvSpPr>
          <p:cNvPr id="18" name="object 18"/>
          <p:cNvSpPr/>
          <p:nvPr/>
        </p:nvSpPr>
        <p:spPr>
          <a:xfrm>
            <a:off x="5567565" y="4463062"/>
            <a:ext cx="2301875" cy="1721485"/>
          </a:xfrm>
          <a:custGeom>
            <a:avLst/>
            <a:gdLst/>
            <a:ahLst/>
            <a:cxnLst/>
            <a:rect l="l" t="t" r="r" b="b"/>
            <a:pathLst>
              <a:path w="2301875" h="1721485">
                <a:moveTo>
                  <a:pt x="0" y="0"/>
                </a:moveTo>
                <a:lnTo>
                  <a:pt x="2301874" y="0"/>
                </a:lnTo>
                <a:lnTo>
                  <a:pt x="2301874" y="1720924"/>
                </a:lnTo>
                <a:lnTo>
                  <a:pt x="0" y="1720924"/>
                </a:lnTo>
                <a:lnTo>
                  <a:pt x="0" y="0"/>
                </a:lnTo>
                <a:close/>
              </a:path>
            </a:pathLst>
          </a:custGeom>
          <a:ln w="12700">
            <a:solidFill>
              <a:schemeClr val="bg1"/>
            </a:solidFill>
          </a:ln>
        </p:spPr>
        <p:txBody>
          <a:bodyPr wrap="square" lIns="0" tIns="0" rIns="0" bIns="0" rtlCol="0"/>
          <a:lstStyle/>
          <a:p>
            <a:endParaRPr/>
          </a:p>
        </p:txBody>
      </p:sp>
      <p:sp>
        <p:nvSpPr>
          <p:cNvPr id="19" name="object 19"/>
          <p:cNvSpPr txBox="1"/>
          <p:nvPr/>
        </p:nvSpPr>
        <p:spPr>
          <a:xfrm>
            <a:off x="6153351" y="4474754"/>
            <a:ext cx="1130935" cy="577850"/>
          </a:xfrm>
          <a:prstGeom prst="rect">
            <a:avLst/>
          </a:prstGeom>
          <a:ln>
            <a:solidFill>
              <a:schemeClr val="bg1"/>
            </a:solidFill>
          </a:ln>
        </p:spPr>
        <p:txBody>
          <a:bodyPr vert="horz" wrap="square" lIns="0" tIns="84455" rIns="0" bIns="0" rtlCol="0">
            <a:spAutoFit/>
          </a:bodyPr>
          <a:lstStyle/>
          <a:p>
            <a:pPr marR="5080" algn="r">
              <a:lnSpc>
                <a:spcPct val="100000"/>
              </a:lnSpc>
              <a:spcBef>
                <a:spcPts val="665"/>
              </a:spcBef>
            </a:pPr>
            <a:r>
              <a:rPr sz="1200" spc="-5" dirty="0">
                <a:solidFill>
                  <a:schemeClr val="bg1"/>
                </a:solidFill>
                <a:latin typeface="Arial"/>
                <a:cs typeface="Arial"/>
              </a:rPr>
              <a:t>Availability</a:t>
            </a:r>
            <a:r>
              <a:rPr sz="1200" spc="-75" dirty="0">
                <a:solidFill>
                  <a:schemeClr val="bg1"/>
                </a:solidFill>
                <a:latin typeface="Arial"/>
                <a:cs typeface="Arial"/>
              </a:rPr>
              <a:t> </a:t>
            </a:r>
            <a:r>
              <a:rPr sz="1200" spc="-5" dirty="0">
                <a:solidFill>
                  <a:schemeClr val="bg1"/>
                </a:solidFill>
                <a:latin typeface="Arial"/>
                <a:cs typeface="Arial"/>
              </a:rPr>
              <a:t>Zone</a:t>
            </a:r>
            <a:endParaRPr sz="1200" dirty="0">
              <a:solidFill>
                <a:schemeClr val="bg1"/>
              </a:solidFill>
              <a:latin typeface="Arial"/>
              <a:cs typeface="Arial"/>
            </a:endParaRPr>
          </a:p>
          <a:p>
            <a:pPr marR="19050" algn="r">
              <a:lnSpc>
                <a:spcPct val="100000"/>
              </a:lnSpc>
              <a:spcBef>
                <a:spcPts val="660"/>
              </a:spcBef>
            </a:pPr>
            <a:r>
              <a:rPr sz="1400" spc="-5" dirty="0">
                <a:solidFill>
                  <a:srgbClr val="FFFFFF"/>
                </a:solidFill>
                <a:latin typeface="Arial"/>
                <a:cs typeface="Arial"/>
              </a:rPr>
              <a:t>/efs-mnt</a:t>
            </a:r>
            <a:endParaRPr sz="1400" dirty="0">
              <a:latin typeface="Arial"/>
              <a:cs typeface="Arial"/>
            </a:endParaRPr>
          </a:p>
        </p:txBody>
      </p:sp>
      <p:sp>
        <p:nvSpPr>
          <p:cNvPr id="20" name="object 20"/>
          <p:cNvSpPr txBox="1"/>
          <p:nvPr/>
        </p:nvSpPr>
        <p:spPr>
          <a:xfrm>
            <a:off x="5898364" y="3733800"/>
            <a:ext cx="129730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Note:</a:t>
            </a:r>
            <a:r>
              <a:rPr sz="1400" spc="-40" dirty="0">
                <a:solidFill>
                  <a:srgbClr val="FFFFFF"/>
                </a:solidFill>
                <a:latin typeface="Arial"/>
                <a:cs typeface="Arial"/>
              </a:rPr>
              <a:t> </a:t>
            </a:r>
            <a:r>
              <a:rPr sz="1400" spc="-5" dirty="0">
                <a:solidFill>
                  <a:srgbClr val="FFFFFF"/>
                </a:solidFill>
                <a:latin typeface="Arial"/>
                <a:cs typeface="Arial"/>
              </a:rPr>
              <a:t>Linux</a:t>
            </a:r>
            <a:r>
              <a:rPr sz="1400" spc="-35" dirty="0">
                <a:solidFill>
                  <a:srgbClr val="FFFFFF"/>
                </a:solidFill>
                <a:latin typeface="Arial"/>
                <a:cs typeface="Arial"/>
              </a:rPr>
              <a:t> </a:t>
            </a:r>
            <a:r>
              <a:rPr sz="1400" spc="-5" dirty="0">
                <a:solidFill>
                  <a:srgbClr val="FFFFFF"/>
                </a:solidFill>
                <a:latin typeface="Arial"/>
                <a:cs typeface="Arial"/>
              </a:rPr>
              <a:t>only</a:t>
            </a:r>
            <a:endParaRPr sz="1400">
              <a:latin typeface="Arial"/>
              <a:cs typeface="Arial"/>
            </a:endParaRPr>
          </a:p>
        </p:txBody>
      </p:sp>
      <p:sp>
        <p:nvSpPr>
          <p:cNvPr id="21" name="object 21"/>
          <p:cNvSpPr/>
          <p:nvPr/>
        </p:nvSpPr>
        <p:spPr>
          <a:xfrm>
            <a:off x="5936043" y="1824625"/>
            <a:ext cx="2010410" cy="1539240"/>
          </a:xfrm>
          <a:custGeom>
            <a:avLst/>
            <a:gdLst/>
            <a:ahLst/>
            <a:cxnLst/>
            <a:rect l="l" t="t" r="r" b="b"/>
            <a:pathLst>
              <a:path w="2010409" h="1539239">
                <a:moveTo>
                  <a:pt x="0" y="0"/>
                </a:moveTo>
                <a:lnTo>
                  <a:pt x="2010335" y="0"/>
                </a:lnTo>
                <a:lnTo>
                  <a:pt x="2010335" y="1539130"/>
                </a:lnTo>
                <a:lnTo>
                  <a:pt x="0" y="1539130"/>
                </a:lnTo>
                <a:lnTo>
                  <a:pt x="0" y="0"/>
                </a:lnTo>
                <a:close/>
              </a:path>
            </a:pathLst>
          </a:custGeom>
          <a:ln w="12700">
            <a:solidFill>
              <a:schemeClr val="bg1"/>
            </a:solidFill>
          </a:ln>
        </p:spPr>
        <p:txBody>
          <a:bodyPr wrap="square" lIns="0" tIns="0" rIns="0" bIns="0" rtlCol="0"/>
          <a:lstStyle/>
          <a:p>
            <a:endParaRPr/>
          </a:p>
        </p:txBody>
      </p:sp>
      <p:sp>
        <p:nvSpPr>
          <p:cNvPr id="22" name="object 22"/>
          <p:cNvSpPr txBox="1"/>
          <p:nvPr/>
        </p:nvSpPr>
        <p:spPr>
          <a:xfrm>
            <a:off x="6380543" y="1892300"/>
            <a:ext cx="1387475"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10" dirty="0">
                <a:solidFill>
                  <a:srgbClr val="8FA7C4"/>
                </a:solidFill>
                <a:latin typeface="Calibri"/>
                <a:cs typeface="Calibri"/>
              </a:rPr>
              <a:t>Corporate</a:t>
            </a:r>
            <a:r>
              <a:rPr sz="1200" spc="-25" dirty="0">
                <a:solidFill>
                  <a:srgbClr val="8FA7C4"/>
                </a:solidFill>
                <a:latin typeface="Calibri"/>
                <a:cs typeface="Calibri"/>
              </a:rPr>
              <a:t> </a:t>
            </a:r>
            <a:r>
              <a:rPr sz="1200" spc="-10" dirty="0">
                <a:solidFill>
                  <a:srgbClr val="8FA7C4"/>
                </a:solidFill>
                <a:latin typeface="Calibri"/>
                <a:cs typeface="Calibri"/>
              </a:rPr>
              <a:t>data</a:t>
            </a:r>
            <a:r>
              <a:rPr sz="1200" spc="-30" dirty="0">
                <a:solidFill>
                  <a:srgbClr val="8FA7C4"/>
                </a:solidFill>
                <a:latin typeface="Calibri"/>
                <a:cs typeface="Calibri"/>
              </a:rPr>
              <a:t> </a:t>
            </a:r>
            <a:r>
              <a:rPr sz="1200" spc="-10" dirty="0">
                <a:solidFill>
                  <a:srgbClr val="8FA7C4"/>
                </a:solidFill>
                <a:latin typeface="Calibri"/>
                <a:cs typeface="Calibri"/>
              </a:rPr>
              <a:t>center</a:t>
            </a:r>
            <a:endParaRPr sz="1200" dirty="0">
              <a:latin typeface="Calibri"/>
              <a:cs typeface="Calibri"/>
            </a:endParaRPr>
          </a:p>
        </p:txBody>
      </p:sp>
      <p:sp>
        <p:nvSpPr>
          <p:cNvPr id="23" name="object 23"/>
          <p:cNvSpPr txBox="1"/>
          <p:nvPr/>
        </p:nvSpPr>
        <p:spPr>
          <a:xfrm>
            <a:off x="6406736" y="2705100"/>
            <a:ext cx="1040130" cy="441959"/>
          </a:xfrm>
          <a:prstGeom prst="rect">
            <a:avLst/>
          </a:prstGeom>
          <a:ln>
            <a:solidFill>
              <a:schemeClr val="bg1"/>
            </a:solidFill>
          </a:ln>
        </p:spPr>
        <p:txBody>
          <a:bodyPr vert="horz" wrap="square" lIns="0" tIns="27939" rIns="0" bIns="0" rtlCol="0">
            <a:spAutoFit/>
          </a:bodyPr>
          <a:lstStyle/>
          <a:p>
            <a:pPr marL="312420" marR="5080" indent="-300355">
              <a:lnSpc>
                <a:spcPts val="1600"/>
              </a:lnSpc>
              <a:spcBef>
                <a:spcPts val="219"/>
              </a:spcBef>
            </a:pPr>
            <a:r>
              <a:rPr sz="1400" spc="-5" dirty="0">
                <a:solidFill>
                  <a:srgbClr val="FFFFFF"/>
                </a:solidFill>
                <a:latin typeface="Arial"/>
                <a:cs typeface="Arial"/>
              </a:rPr>
              <a:t>On-prem</a:t>
            </a:r>
            <a:r>
              <a:rPr sz="1400" dirty="0">
                <a:solidFill>
                  <a:srgbClr val="FFFFFF"/>
                </a:solidFill>
                <a:latin typeface="Arial"/>
                <a:cs typeface="Arial"/>
              </a:rPr>
              <a:t>is</a:t>
            </a:r>
            <a:r>
              <a:rPr sz="1400" spc="-5" dirty="0">
                <a:solidFill>
                  <a:srgbClr val="FFFFFF"/>
                </a:solidFill>
                <a:latin typeface="Arial"/>
                <a:cs typeface="Arial"/>
              </a:rPr>
              <a:t>e</a:t>
            </a:r>
            <a:r>
              <a:rPr sz="1400" dirty="0">
                <a:solidFill>
                  <a:srgbClr val="FFFFFF"/>
                </a:solidFill>
                <a:latin typeface="Arial"/>
                <a:cs typeface="Arial"/>
              </a:rPr>
              <a:t>s  </a:t>
            </a:r>
            <a:r>
              <a:rPr sz="1400" spc="-5" dirty="0">
                <a:solidFill>
                  <a:srgbClr val="FFFFFF"/>
                </a:solidFill>
                <a:latin typeface="Arial"/>
                <a:cs typeface="Arial"/>
              </a:rPr>
              <a:t>client</a:t>
            </a:r>
            <a:endParaRPr sz="1400">
              <a:latin typeface="Arial"/>
              <a:cs typeface="Arial"/>
            </a:endParaRPr>
          </a:p>
        </p:txBody>
      </p:sp>
      <p:grpSp>
        <p:nvGrpSpPr>
          <p:cNvPr id="24" name="object 24"/>
          <p:cNvGrpSpPr/>
          <p:nvPr/>
        </p:nvGrpSpPr>
        <p:grpSpPr>
          <a:xfrm>
            <a:off x="4811371" y="2187685"/>
            <a:ext cx="2346960" cy="469900"/>
            <a:chOff x="4811371" y="2187685"/>
            <a:chExt cx="2346960" cy="469900"/>
          </a:xfrm>
        </p:grpSpPr>
        <p:pic>
          <p:nvPicPr>
            <p:cNvPr id="25" name="object 25"/>
            <p:cNvPicPr/>
            <p:nvPr/>
          </p:nvPicPr>
          <p:blipFill>
            <a:blip r:embed="rId5" cstate="print"/>
            <a:stretch>
              <a:fillRect/>
            </a:stretch>
          </p:blipFill>
          <p:spPr>
            <a:xfrm>
              <a:off x="6688024" y="2187685"/>
              <a:ext cx="469900" cy="469900"/>
            </a:xfrm>
            <a:prstGeom prst="rect">
              <a:avLst/>
            </a:prstGeom>
            <a:ln>
              <a:solidFill>
                <a:schemeClr val="bg1"/>
              </a:solidFill>
            </a:ln>
          </p:spPr>
        </p:pic>
        <p:sp>
          <p:nvSpPr>
            <p:cNvPr id="26" name="object 26"/>
            <p:cNvSpPr/>
            <p:nvPr/>
          </p:nvSpPr>
          <p:spPr>
            <a:xfrm>
              <a:off x="4811371" y="2494185"/>
              <a:ext cx="1292860" cy="103505"/>
            </a:xfrm>
            <a:custGeom>
              <a:avLst/>
              <a:gdLst/>
              <a:ahLst/>
              <a:cxnLst/>
              <a:rect l="l" t="t" r="r" b="b"/>
              <a:pathLst>
                <a:path w="1292860" h="103505">
                  <a:moveTo>
                    <a:pt x="59208" y="0"/>
                  </a:moveTo>
                  <a:lnTo>
                    <a:pt x="0" y="51184"/>
                  </a:lnTo>
                  <a:lnTo>
                    <a:pt x="58591" y="103074"/>
                  </a:lnTo>
                  <a:lnTo>
                    <a:pt x="62604" y="102830"/>
                  </a:lnTo>
                  <a:lnTo>
                    <a:pt x="67255" y="97580"/>
                  </a:lnTo>
                  <a:lnTo>
                    <a:pt x="67011" y="93567"/>
                  </a:lnTo>
                  <a:lnTo>
                    <a:pt x="26504" y="57693"/>
                  </a:lnTo>
                  <a:lnTo>
                    <a:pt x="9593" y="57591"/>
                  </a:lnTo>
                  <a:lnTo>
                    <a:pt x="9668" y="44893"/>
                  </a:lnTo>
                  <a:lnTo>
                    <a:pt x="26697" y="44893"/>
                  </a:lnTo>
                  <a:lnTo>
                    <a:pt x="67513" y="9607"/>
                  </a:lnTo>
                  <a:lnTo>
                    <a:pt x="67805" y="5596"/>
                  </a:lnTo>
                  <a:lnTo>
                    <a:pt x="63218" y="290"/>
                  </a:lnTo>
                  <a:lnTo>
                    <a:pt x="59208" y="0"/>
                  </a:lnTo>
                  <a:close/>
                </a:path>
                <a:path w="1292860" h="103505">
                  <a:moveTo>
                    <a:pt x="26580" y="44994"/>
                  </a:moveTo>
                  <a:lnTo>
                    <a:pt x="19286" y="51300"/>
                  </a:lnTo>
                  <a:lnTo>
                    <a:pt x="26504" y="57693"/>
                  </a:lnTo>
                  <a:lnTo>
                    <a:pt x="1292415" y="65262"/>
                  </a:lnTo>
                  <a:lnTo>
                    <a:pt x="1292490" y="52562"/>
                  </a:lnTo>
                  <a:lnTo>
                    <a:pt x="26580" y="44994"/>
                  </a:lnTo>
                  <a:close/>
                </a:path>
                <a:path w="1292860" h="103505">
                  <a:moveTo>
                    <a:pt x="9668" y="44893"/>
                  </a:moveTo>
                  <a:lnTo>
                    <a:pt x="9593" y="57591"/>
                  </a:lnTo>
                  <a:lnTo>
                    <a:pt x="26504" y="57693"/>
                  </a:lnTo>
                  <a:lnTo>
                    <a:pt x="24645" y="56046"/>
                  </a:lnTo>
                  <a:lnTo>
                    <a:pt x="13796" y="56046"/>
                  </a:lnTo>
                  <a:lnTo>
                    <a:pt x="13853" y="46488"/>
                  </a:lnTo>
                  <a:lnTo>
                    <a:pt x="24852" y="46488"/>
                  </a:lnTo>
                  <a:lnTo>
                    <a:pt x="26580" y="44994"/>
                  </a:lnTo>
                  <a:lnTo>
                    <a:pt x="9668" y="44893"/>
                  </a:lnTo>
                  <a:close/>
                </a:path>
                <a:path w="1292860" h="103505">
                  <a:moveTo>
                    <a:pt x="13853" y="46488"/>
                  </a:moveTo>
                  <a:lnTo>
                    <a:pt x="13796" y="56046"/>
                  </a:lnTo>
                  <a:lnTo>
                    <a:pt x="19286" y="51300"/>
                  </a:lnTo>
                  <a:lnTo>
                    <a:pt x="13853" y="46488"/>
                  </a:lnTo>
                  <a:close/>
                </a:path>
                <a:path w="1292860" h="103505">
                  <a:moveTo>
                    <a:pt x="19286" y="51300"/>
                  </a:moveTo>
                  <a:lnTo>
                    <a:pt x="13796" y="56046"/>
                  </a:lnTo>
                  <a:lnTo>
                    <a:pt x="24645" y="56046"/>
                  </a:lnTo>
                  <a:lnTo>
                    <a:pt x="19286" y="51300"/>
                  </a:lnTo>
                  <a:close/>
                </a:path>
                <a:path w="1292860" h="103505">
                  <a:moveTo>
                    <a:pt x="24852" y="46488"/>
                  </a:moveTo>
                  <a:lnTo>
                    <a:pt x="13853" y="46488"/>
                  </a:lnTo>
                  <a:lnTo>
                    <a:pt x="19286" y="51300"/>
                  </a:lnTo>
                  <a:lnTo>
                    <a:pt x="24852" y="46488"/>
                  </a:lnTo>
                  <a:close/>
                </a:path>
                <a:path w="1292860" h="103505">
                  <a:moveTo>
                    <a:pt x="26697" y="44893"/>
                  </a:moveTo>
                  <a:lnTo>
                    <a:pt x="9668" y="44893"/>
                  </a:lnTo>
                  <a:lnTo>
                    <a:pt x="26580" y="44994"/>
                  </a:lnTo>
                  <a:close/>
                </a:path>
              </a:pathLst>
            </a:custGeom>
            <a:solidFill>
              <a:srgbClr val="8FA7C4"/>
            </a:solidFill>
            <a:ln>
              <a:solidFill>
                <a:schemeClr val="bg1"/>
              </a:solidFill>
            </a:ln>
          </p:spPr>
          <p:txBody>
            <a:bodyPr wrap="square" lIns="0" tIns="0" rIns="0" bIns="0" rtlCol="0"/>
            <a:lstStyle/>
            <a:p>
              <a:endParaRPr/>
            </a:p>
          </p:txBody>
        </p:sp>
      </p:grpSp>
    </p:spTree>
    <p:extLst>
      <p:ext uri="{BB962C8B-B14F-4D97-AF65-F5344CB8AC3E}">
        <p14:creationId xmlns:p14="http://schemas.microsoft.com/office/powerpoint/2010/main" val="14060428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842" y="0"/>
            <a:ext cx="528637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0" dirty="0">
                <a:solidFill>
                  <a:srgbClr val="FFFFFF"/>
                </a:solidFill>
                <a:latin typeface="Calibri"/>
                <a:cs typeface="Calibri"/>
              </a:rPr>
              <a:t> </a:t>
            </a:r>
            <a:r>
              <a:rPr sz="2400" b="0" spc="-15" dirty="0">
                <a:solidFill>
                  <a:srgbClr val="FFFFFF"/>
                </a:solidFill>
                <a:latin typeface="Calibri"/>
                <a:cs typeface="Calibri"/>
              </a:rPr>
              <a:t>Amazon</a:t>
            </a:r>
            <a:r>
              <a:rPr sz="2400" b="0" spc="-5" dirty="0">
                <a:solidFill>
                  <a:srgbClr val="FFFFFF"/>
                </a:solidFill>
                <a:latin typeface="Calibri"/>
                <a:cs typeface="Calibri"/>
              </a:rPr>
              <a:t> </a:t>
            </a:r>
            <a:r>
              <a:rPr sz="2400" b="0" spc="-10" dirty="0">
                <a:solidFill>
                  <a:srgbClr val="FFFFFF"/>
                </a:solidFill>
                <a:latin typeface="Calibri"/>
                <a:cs typeface="Calibri"/>
              </a:rPr>
              <a:t>Elastic</a:t>
            </a:r>
            <a:r>
              <a:rPr sz="2400" b="0" spc="-15" dirty="0">
                <a:solidFill>
                  <a:srgbClr val="FFFFFF"/>
                </a:solidFill>
                <a:latin typeface="Calibri"/>
                <a:cs typeface="Calibri"/>
              </a:rPr>
              <a:t> </a:t>
            </a:r>
            <a:r>
              <a:rPr sz="2400" b="0" spc="-5" dirty="0">
                <a:solidFill>
                  <a:srgbClr val="FFFFFF"/>
                </a:solidFill>
                <a:latin typeface="Calibri"/>
                <a:cs typeface="Calibri"/>
              </a:rPr>
              <a:t>File</a:t>
            </a:r>
            <a:r>
              <a:rPr sz="2400" b="0" dirty="0">
                <a:solidFill>
                  <a:srgbClr val="FFFFFF"/>
                </a:solidFill>
                <a:latin typeface="Calibri"/>
                <a:cs typeface="Calibri"/>
              </a:rPr>
              <a:t> </a:t>
            </a:r>
            <a:r>
              <a:rPr sz="2400" b="0" spc="-20" dirty="0">
                <a:solidFill>
                  <a:srgbClr val="FFFFFF"/>
                </a:solidFill>
                <a:latin typeface="Calibri"/>
                <a:cs typeface="Calibri"/>
              </a:rPr>
              <a:t>System</a:t>
            </a:r>
            <a:r>
              <a:rPr sz="2400" b="0" spc="-10" dirty="0">
                <a:solidFill>
                  <a:srgbClr val="FFFFFF"/>
                </a:solidFill>
                <a:latin typeface="Calibri"/>
                <a:cs typeface="Calibri"/>
              </a:rPr>
              <a:t> </a:t>
            </a:r>
            <a:r>
              <a:rPr sz="2400" b="0" spc="-15" dirty="0">
                <a:solidFill>
                  <a:srgbClr val="FFFFFF"/>
                </a:solidFill>
                <a:latin typeface="Calibri"/>
                <a:cs typeface="Calibri"/>
              </a:rPr>
              <a:t>(EFS)</a:t>
            </a:r>
            <a:endParaRPr sz="2400" dirty="0">
              <a:latin typeface="Calibri"/>
              <a:cs typeface="Calibri"/>
            </a:endParaRPr>
          </a:p>
        </p:txBody>
      </p:sp>
      <p:sp>
        <p:nvSpPr>
          <p:cNvPr id="3" name="object 3"/>
          <p:cNvSpPr txBox="1"/>
          <p:nvPr/>
        </p:nvSpPr>
        <p:spPr>
          <a:xfrm>
            <a:off x="618260" y="471931"/>
            <a:ext cx="9048115" cy="5803900"/>
          </a:xfrm>
          <a:prstGeom prst="rect">
            <a:avLst/>
          </a:prstGeom>
        </p:spPr>
        <p:txBody>
          <a:bodyPr vert="horz" wrap="square" lIns="0" tIns="12700" rIns="0" bIns="0" rtlCol="0">
            <a:spAutoFit/>
          </a:bodyPr>
          <a:lstStyle/>
          <a:p>
            <a:pPr marL="297815" marR="5080" indent="-285750">
              <a:lnSpc>
                <a:spcPct val="152800"/>
              </a:lnSpc>
              <a:spcBef>
                <a:spcPts val="100"/>
              </a:spcBef>
              <a:buFont typeface="Wingdings"/>
              <a:buChar char=""/>
              <a:tabLst>
                <a:tab pos="298450" algn="l"/>
              </a:tabLst>
            </a:pPr>
            <a:r>
              <a:rPr sz="1800" spc="-15" dirty="0">
                <a:solidFill>
                  <a:srgbClr val="FFFFFF"/>
                </a:solidFill>
                <a:latin typeface="Calibri"/>
                <a:cs typeface="Calibri"/>
              </a:rPr>
              <a:t>EFS</a:t>
            </a:r>
            <a:r>
              <a:rPr sz="1800"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a</a:t>
            </a:r>
            <a:r>
              <a:rPr sz="1800" spc="5" dirty="0">
                <a:solidFill>
                  <a:srgbClr val="FFFFFF"/>
                </a:solidFill>
                <a:latin typeface="Calibri"/>
                <a:cs typeface="Calibri"/>
              </a:rPr>
              <a:t> </a:t>
            </a:r>
            <a:r>
              <a:rPr sz="1800" spc="-10" dirty="0">
                <a:solidFill>
                  <a:srgbClr val="FFFFFF"/>
                </a:solidFill>
                <a:latin typeface="Calibri"/>
                <a:cs typeface="Calibri"/>
              </a:rPr>
              <a:t>fully-managed</a:t>
            </a:r>
            <a:r>
              <a:rPr sz="1800" spc="10" dirty="0">
                <a:solidFill>
                  <a:srgbClr val="FFFFFF"/>
                </a:solidFill>
                <a:latin typeface="Calibri"/>
                <a:cs typeface="Calibri"/>
              </a:rPr>
              <a:t> </a:t>
            </a:r>
            <a:r>
              <a:rPr sz="1800" dirty="0">
                <a:solidFill>
                  <a:srgbClr val="FFFFFF"/>
                </a:solidFill>
                <a:latin typeface="Calibri"/>
                <a:cs typeface="Calibri"/>
              </a:rPr>
              <a:t>service</a:t>
            </a:r>
            <a:r>
              <a:rPr sz="1800" spc="10" dirty="0">
                <a:solidFill>
                  <a:srgbClr val="FFFFFF"/>
                </a:solidFill>
                <a:latin typeface="Calibri"/>
                <a:cs typeface="Calibri"/>
              </a:rPr>
              <a:t> </a:t>
            </a:r>
            <a:r>
              <a:rPr sz="1800" spc="-10" dirty="0">
                <a:solidFill>
                  <a:srgbClr val="FFFFFF"/>
                </a:solidFill>
                <a:latin typeface="Calibri"/>
                <a:cs typeface="Calibri"/>
              </a:rPr>
              <a:t>that</a:t>
            </a:r>
            <a:r>
              <a:rPr sz="1800" dirty="0">
                <a:solidFill>
                  <a:srgbClr val="FFFFFF"/>
                </a:solidFill>
                <a:latin typeface="Calibri"/>
                <a:cs typeface="Calibri"/>
              </a:rPr>
              <a:t> </a:t>
            </a:r>
            <a:r>
              <a:rPr sz="1800" spc="-15" dirty="0">
                <a:solidFill>
                  <a:srgbClr val="FFFFFF"/>
                </a:solidFill>
                <a:latin typeface="Calibri"/>
                <a:cs typeface="Calibri"/>
              </a:rPr>
              <a:t>makes</a:t>
            </a:r>
            <a:r>
              <a:rPr sz="1800" spc="5" dirty="0">
                <a:solidFill>
                  <a:srgbClr val="FFFFFF"/>
                </a:solidFill>
                <a:latin typeface="Calibri"/>
                <a:cs typeface="Calibri"/>
              </a:rPr>
              <a:t> </a:t>
            </a:r>
            <a:r>
              <a:rPr sz="1800" dirty="0">
                <a:solidFill>
                  <a:srgbClr val="FFFFFF"/>
                </a:solidFill>
                <a:latin typeface="Calibri"/>
                <a:cs typeface="Calibri"/>
              </a:rPr>
              <a:t>it </a:t>
            </a:r>
            <a:r>
              <a:rPr sz="1800" spc="-10" dirty="0">
                <a:solidFill>
                  <a:srgbClr val="FFFFFF"/>
                </a:solidFill>
                <a:latin typeface="Calibri"/>
                <a:cs typeface="Calibri"/>
              </a:rPr>
              <a:t>easy</a:t>
            </a:r>
            <a:r>
              <a:rPr sz="1800"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5" dirty="0">
                <a:solidFill>
                  <a:srgbClr val="FFFFFF"/>
                </a:solidFill>
                <a:latin typeface="Calibri"/>
                <a:cs typeface="Calibri"/>
              </a:rPr>
              <a:t>set</a:t>
            </a:r>
            <a:r>
              <a:rPr sz="1800" dirty="0">
                <a:solidFill>
                  <a:srgbClr val="FFFFFF"/>
                </a:solidFill>
                <a:latin typeface="Calibri"/>
                <a:cs typeface="Calibri"/>
              </a:rPr>
              <a:t> up</a:t>
            </a:r>
            <a:r>
              <a:rPr sz="1800" spc="10"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5" dirty="0">
                <a:solidFill>
                  <a:srgbClr val="FFFFFF"/>
                </a:solidFill>
                <a:latin typeface="Calibri"/>
                <a:cs typeface="Calibri"/>
              </a:rPr>
              <a:t>scale</a:t>
            </a:r>
            <a:r>
              <a:rPr sz="1800" spc="10" dirty="0">
                <a:solidFill>
                  <a:srgbClr val="FFFFFF"/>
                </a:solidFill>
                <a:latin typeface="Calibri"/>
                <a:cs typeface="Calibri"/>
              </a:rPr>
              <a:t> </a:t>
            </a:r>
            <a:r>
              <a:rPr sz="1800" dirty="0">
                <a:solidFill>
                  <a:srgbClr val="FFFFFF"/>
                </a:solidFill>
                <a:latin typeface="Calibri"/>
                <a:cs typeface="Calibri"/>
              </a:rPr>
              <a:t>file</a:t>
            </a:r>
            <a:r>
              <a:rPr sz="1800" spc="10" dirty="0">
                <a:solidFill>
                  <a:srgbClr val="FFFFFF"/>
                </a:solidFill>
                <a:latin typeface="Calibri"/>
                <a:cs typeface="Calibri"/>
              </a:rPr>
              <a:t> </a:t>
            </a:r>
            <a:r>
              <a:rPr sz="1800" spc="-15" dirty="0">
                <a:solidFill>
                  <a:srgbClr val="FFFFFF"/>
                </a:solidFill>
                <a:latin typeface="Calibri"/>
                <a:cs typeface="Calibri"/>
              </a:rPr>
              <a:t>storage</a:t>
            </a:r>
            <a:r>
              <a:rPr sz="1800" spc="10" dirty="0">
                <a:solidFill>
                  <a:srgbClr val="FFFFFF"/>
                </a:solidFill>
                <a:latin typeface="Calibri"/>
                <a:cs typeface="Calibri"/>
              </a:rPr>
              <a:t> </a:t>
            </a:r>
            <a:r>
              <a:rPr sz="1800" dirty="0">
                <a:solidFill>
                  <a:srgbClr val="FFFFFF"/>
                </a:solidFill>
                <a:latin typeface="Calibri"/>
                <a:cs typeface="Calibri"/>
              </a:rPr>
              <a:t>in</a:t>
            </a:r>
            <a:r>
              <a:rPr sz="1800" spc="10"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Amazon </a:t>
            </a:r>
            <a:r>
              <a:rPr sz="1800" spc="-390" dirty="0">
                <a:solidFill>
                  <a:srgbClr val="FFFFFF"/>
                </a:solidFill>
                <a:latin typeface="Calibri"/>
                <a:cs typeface="Calibri"/>
              </a:rPr>
              <a:t> </a:t>
            </a:r>
            <a:r>
              <a:rPr sz="1800" spc="-5" dirty="0">
                <a:solidFill>
                  <a:srgbClr val="FFFFFF"/>
                </a:solidFill>
                <a:latin typeface="Calibri"/>
                <a:cs typeface="Calibri"/>
              </a:rPr>
              <a:t>Cloud</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5" dirty="0">
                <a:solidFill>
                  <a:srgbClr val="FFFFFF"/>
                </a:solidFill>
                <a:latin typeface="Calibri"/>
                <a:cs typeface="Calibri"/>
              </a:rPr>
              <a:t>EFS</a:t>
            </a:r>
            <a:r>
              <a:rPr sz="1800" spc="-5" dirty="0">
                <a:solidFill>
                  <a:srgbClr val="FFFFFF"/>
                </a:solidFill>
                <a:latin typeface="Calibri"/>
                <a:cs typeface="Calibri"/>
              </a:rPr>
              <a:t> </a:t>
            </a:r>
            <a:r>
              <a:rPr sz="1800" spc="-10" dirty="0">
                <a:solidFill>
                  <a:srgbClr val="FFFFFF"/>
                </a:solidFill>
                <a:latin typeface="Calibri"/>
                <a:cs typeface="Calibri"/>
              </a:rPr>
              <a:t>provides</a:t>
            </a:r>
            <a:r>
              <a:rPr sz="1800" dirty="0">
                <a:solidFill>
                  <a:srgbClr val="FFFFFF"/>
                </a:solidFill>
                <a:latin typeface="Calibri"/>
                <a:cs typeface="Calibri"/>
              </a:rPr>
              <a:t> a</a:t>
            </a:r>
            <a:r>
              <a:rPr sz="1800" spc="5" dirty="0">
                <a:solidFill>
                  <a:srgbClr val="FFFFFF"/>
                </a:solidFill>
                <a:latin typeface="Calibri"/>
                <a:cs typeface="Calibri"/>
              </a:rPr>
              <a:t> </a:t>
            </a:r>
            <a:r>
              <a:rPr sz="1800" spc="-5" dirty="0">
                <a:solidFill>
                  <a:srgbClr val="FFFFFF"/>
                </a:solidFill>
                <a:latin typeface="Calibri"/>
                <a:cs typeface="Calibri"/>
              </a:rPr>
              <a:t>file</a:t>
            </a:r>
            <a:r>
              <a:rPr sz="1800" spc="5" dirty="0">
                <a:solidFill>
                  <a:srgbClr val="FFFFFF"/>
                </a:solidFill>
                <a:latin typeface="Calibri"/>
                <a:cs typeface="Calibri"/>
              </a:rPr>
              <a:t> </a:t>
            </a:r>
            <a:r>
              <a:rPr sz="1800" spc="-20" dirty="0">
                <a:solidFill>
                  <a:srgbClr val="FFFFFF"/>
                </a:solidFill>
                <a:latin typeface="Calibri"/>
                <a:cs typeface="Calibri"/>
              </a:rPr>
              <a:t>system</a:t>
            </a:r>
            <a:r>
              <a:rPr sz="1800" spc="5" dirty="0">
                <a:solidFill>
                  <a:srgbClr val="FFFFFF"/>
                </a:solidFill>
                <a:latin typeface="Calibri"/>
                <a:cs typeface="Calibri"/>
              </a:rPr>
              <a:t> </a:t>
            </a:r>
            <a:r>
              <a:rPr sz="1800" spc="-10" dirty="0">
                <a:solidFill>
                  <a:srgbClr val="FFFFFF"/>
                </a:solidFill>
                <a:latin typeface="Calibri"/>
                <a:cs typeface="Calibri"/>
              </a:rPr>
              <a:t>interface</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uses</a:t>
            </a:r>
            <a:r>
              <a:rPr sz="1800" spc="-10"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NFS</a:t>
            </a:r>
            <a:r>
              <a:rPr sz="1800" dirty="0">
                <a:solidFill>
                  <a:srgbClr val="FFFFFF"/>
                </a:solidFill>
                <a:latin typeface="Calibri"/>
                <a:cs typeface="Calibri"/>
              </a:rPr>
              <a:t> </a:t>
            </a:r>
            <a:r>
              <a:rPr sz="1800" spc="-10" dirty="0">
                <a:solidFill>
                  <a:srgbClr val="FFFFFF"/>
                </a:solidFill>
                <a:latin typeface="Calibri"/>
                <a:cs typeface="Calibri"/>
              </a:rPr>
              <a:t>protocol</a:t>
            </a:r>
            <a:endParaRPr sz="1800" dirty="0">
              <a:latin typeface="Calibri"/>
              <a:cs typeface="Calibri"/>
            </a:endParaRPr>
          </a:p>
          <a:p>
            <a:pPr marL="297815" marR="497840" indent="-285750">
              <a:lnSpc>
                <a:spcPct val="148100"/>
              </a:lnSpc>
              <a:spcBef>
                <a:spcPts val="100"/>
              </a:spcBef>
              <a:buFont typeface="Wingdings"/>
              <a:buChar char=""/>
              <a:tabLst>
                <a:tab pos="298450" algn="l"/>
              </a:tabLst>
            </a:pPr>
            <a:r>
              <a:rPr sz="1800" dirty="0">
                <a:solidFill>
                  <a:srgbClr val="FFFFFF"/>
                </a:solidFill>
                <a:latin typeface="Calibri"/>
                <a:cs typeface="Calibri"/>
              </a:rPr>
              <a:t>Good</a:t>
            </a:r>
            <a:r>
              <a:rPr sz="1800" spc="10"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5" dirty="0">
                <a:solidFill>
                  <a:srgbClr val="FFFFFF"/>
                </a:solidFill>
                <a:latin typeface="Calibri"/>
                <a:cs typeface="Calibri"/>
              </a:rPr>
              <a:t>big</a:t>
            </a:r>
            <a:r>
              <a:rPr sz="1800" spc="10" dirty="0">
                <a:solidFill>
                  <a:srgbClr val="FFFFFF"/>
                </a:solidFill>
                <a:latin typeface="Calibri"/>
                <a:cs typeface="Calibri"/>
              </a:rPr>
              <a:t> </a:t>
            </a:r>
            <a:r>
              <a:rPr sz="1800" spc="-15" dirty="0">
                <a:solidFill>
                  <a:srgbClr val="FFFFFF"/>
                </a:solidFill>
                <a:latin typeface="Calibri"/>
                <a:cs typeface="Calibri"/>
              </a:rPr>
              <a:t>data</a:t>
            </a:r>
            <a:r>
              <a:rPr sz="1800" spc="5"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5" dirty="0">
                <a:solidFill>
                  <a:srgbClr val="FFFFFF"/>
                </a:solidFill>
                <a:latin typeface="Calibri"/>
                <a:cs typeface="Calibri"/>
              </a:rPr>
              <a:t>analytics,</a:t>
            </a:r>
            <a:r>
              <a:rPr sz="1800" spc="5" dirty="0">
                <a:solidFill>
                  <a:srgbClr val="FFFFFF"/>
                </a:solidFill>
                <a:latin typeface="Calibri"/>
                <a:cs typeface="Calibri"/>
              </a:rPr>
              <a:t> </a:t>
            </a:r>
            <a:r>
              <a:rPr sz="1800" spc="-5" dirty="0">
                <a:solidFill>
                  <a:srgbClr val="FFFFFF"/>
                </a:solidFill>
                <a:latin typeface="Calibri"/>
                <a:cs typeface="Calibri"/>
              </a:rPr>
              <a:t>media</a:t>
            </a:r>
            <a:r>
              <a:rPr sz="1800" spc="10" dirty="0">
                <a:solidFill>
                  <a:srgbClr val="FFFFFF"/>
                </a:solidFill>
                <a:latin typeface="Calibri"/>
                <a:cs typeface="Calibri"/>
              </a:rPr>
              <a:t> </a:t>
            </a:r>
            <a:r>
              <a:rPr sz="1800" spc="-5" dirty="0">
                <a:solidFill>
                  <a:srgbClr val="FFFFFF"/>
                </a:solidFill>
                <a:latin typeface="Calibri"/>
                <a:cs typeface="Calibri"/>
              </a:rPr>
              <a:t>processing</a:t>
            </a:r>
            <a:r>
              <a:rPr sz="1800" spc="5" dirty="0">
                <a:solidFill>
                  <a:srgbClr val="FFFFFF"/>
                </a:solidFill>
                <a:latin typeface="Calibri"/>
                <a:cs typeface="Calibri"/>
              </a:rPr>
              <a:t> </a:t>
            </a:r>
            <a:r>
              <a:rPr sz="1800" spc="-10" dirty="0">
                <a:solidFill>
                  <a:srgbClr val="FFFFFF"/>
                </a:solidFill>
                <a:latin typeface="Calibri"/>
                <a:cs typeface="Calibri"/>
              </a:rPr>
              <a:t>workflows,</a:t>
            </a:r>
            <a:r>
              <a:rPr sz="1800" spc="5" dirty="0">
                <a:solidFill>
                  <a:srgbClr val="FFFFFF"/>
                </a:solidFill>
                <a:latin typeface="Calibri"/>
                <a:cs typeface="Calibri"/>
              </a:rPr>
              <a:t> </a:t>
            </a:r>
            <a:r>
              <a:rPr sz="1800" spc="-10" dirty="0">
                <a:solidFill>
                  <a:srgbClr val="FFFFFF"/>
                </a:solidFill>
                <a:latin typeface="Calibri"/>
                <a:cs typeface="Calibri"/>
              </a:rPr>
              <a:t>content</a:t>
            </a:r>
            <a:r>
              <a:rPr sz="1800" spc="5" dirty="0">
                <a:solidFill>
                  <a:srgbClr val="FFFFFF"/>
                </a:solidFill>
                <a:latin typeface="Calibri"/>
                <a:cs typeface="Calibri"/>
              </a:rPr>
              <a:t> </a:t>
            </a:r>
            <a:r>
              <a:rPr sz="1800" spc="-5" dirty="0">
                <a:solidFill>
                  <a:srgbClr val="FFFFFF"/>
                </a:solidFill>
                <a:latin typeface="Calibri"/>
                <a:cs typeface="Calibri"/>
              </a:rPr>
              <a:t>management,</a:t>
            </a:r>
            <a:r>
              <a:rPr sz="1800" spc="5" dirty="0">
                <a:solidFill>
                  <a:srgbClr val="FFFFFF"/>
                </a:solidFill>
                <a:latin typeface="Calibri"/>
                <a:cs typeface="Calibri"/>
              </a:rPr>
              <a:t> </a:t>
            </a:r>
            <a:r>
              <a:rPr sz="1800" spc="-10" dirty="0">
                <a:solidFill>
                  <a:srgbClr val="FFFFFF"/>
                </a:solidFill>
                <a:latin typeface="Calibri"/>
                <a:cs typeface="Calibri"/>
              </a:rPr>
              <a:t>web </a:t>
            </a:r>
            <a:r>
              <a:rPr sz="1800" spc="-390" dirty="0">
                <a:solidFill>
                  <a:srgbClr val="FFFFFF"/>
                </a:solidFill>
                <a:latin typeface="Calibri"/>
                <a:cs typeface="Calibri"/>
              </a:rPr>
              <a:t> </a:t>
            </a:r>
            <a:r>
              <a:rPr sz="1800" dirty="0">
                <a:solidFill>
                  <a:srgbClr val="FFFFFF"/>
                </a:solidFill>
                <a:latin typeface="Calibri"/>
                <a:cs typeface="Calibri"/>
              </a:rPr>
              <a:t>serving, </a:t>
            </a:r>
            <a:r>
              <a:rPr sz="1800" spc="-5" dirty="0">
                <a:solidFill>
                  <a:srgbClr val="FFFFFF"/>
                </a:solidFill>
                <a:latin typeface="Calibri"/>
                <a:cs typeface="Calibri"/>
              </a:rPr>
              <a:t>home</a:t>
            </a:r>
            <a:r>
              <a:rPr sz="1800" spc="10" dirty="0">
                <a:solidFill>
                  <a:srgbClr val="FFFFFF"/>
                </a:solidFill>
                <a:latin typeface="Calibri"/>
                <a:cs typeface="Calibri"/>
              </a:rPr>
              <a:t> </a:t>
            </a:r>
            <a:r>
              <a:rPr sz="1800" spc="-10" dirty="0">
                <a:solidFill>
                  <a:srgbClr val="FFFFFF"/>
                </a:solidFill>
                <a:latin typeface="Calibri"/>
                <a:cs typeface="Calibri"/>
              </a:rPr>
              <a:t>directories</a:t>
            </a:r>
            <a:r>
              <a:rPr sz="1800" dirty="0">
                <a:solidFill>
                  <a:srgbClr val="FFFFFF"/>
                </a:solidFill>
                <a:latin typeface="Calibri"/>
                <a:cs typeface="Calibri"/>
              </a:rPr>
              <a:t> </a:t>
            </a:r>
            <a:r>
              <a:rPr sz="1800" spc="-10" dirty="0">
                <a:solidFill>
                  <a:srgbClr val="FFFFFF"/>
                </a:solidFill>
                <a:latin typeface="Calibri"/>
                <a:cs typeface="Calibri"/>
              </a:rPr>
              <a:t>etc.</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0" dirty="0">
                <a:solidFill>
                  <a:srgbClr val="FFFFFF"/>
                </a:solidFill>
                <a:latin typeface="Calibri"/>
                <a:cs typeface="Calibri"/>
              </a:rPr>
              <a:t>Data</a:t>
            </a:r>
            <a:r>
              <a:rPr sz="1800"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a:t>
            </a:r>
            <a:r>
              <a:rPr sz="1800" spc="-15" dirty="0">
                <a:solidFill>
                  <a:srgbClr val="FFFFFF"/>
                </a:solidFill>
                <a:latin typeface="Calibri"/>
                <a:cs typeface="Calibri"/>
              </a:rPr>
              <a:t>stored</a:t>
            </a:r>
            <a:r>
              <a:rPr sz="1800" spc="5" dirty="0">
                <a:solidFill>
                  <a:srgbClr val="FFFFFF"/>
                </a:solidFill>
                <a:latin typeface="Calibri"/>
                <a:cs typeface="Calibri"/>
              </a:rPr>
              <a:t> </a:t>
            </a:r>
            <a:r>
              <a:rPr sz="1800" spc="-10" dirty="0">
                <a:solidFill>
                  <a:srgbClr val="FFFFFF"/>
                </a:solidFill>
                <a:latin typeface="Calibri"/>
                <a:cs typeface="Calibri"/>
              </a:rPr>
              <a:t>across</a:t>
            </a:r>
            <a:r>
              <a:rPr sz="1800" dirty="0">
                <a:solidFill>
                  <a:srgbClr val="FFFFFF"/>
                </a:solidFill>
                <a:latin typeface="Calibri"/>
                <a:cs typeface="Calibri"/>
              </a:rPr>
              <a:t> </a:t>
            </a:r>
            <a:r>
              <a:rPr sz="1800" spc="-5" dirty="0">
                <a:solidFill>
                  <a:srgbClr val="FFFFFF"/>
                </a:solidFill>
                <a:latin typeface="Calibri"/>
                <a:cs typeface="Calibri"/>
              </a:rPr>
              <a:t>multiple</a:t>
            </a:r>
            <a:r>
              <a:rPr sz="1800" spc="5" dirty="0">
                <a:solidFill>
                  <a:srgbClr val="FFFFFF"/>
                </a:solidFill>
                <a:latin typeface="Calibri"/>
                <a:cs typeface="Calibri"/>
              </a:rPr>
              <a:t> </a:t>
            </a:r>
            <a:r>
              <a:rPr sz="1800" spc="-20" dirty="0">
                <a:solidFill>
                  <a:srgbClr val="FFFFFF"/>
                </a:solidFill>
                <a:latin typeface="Calibri"/>
                <a:cs typeface="Calibri"/>
              </a:rPr>
              <a:t>AZ’s</a:t>
            </a:r>
            <a:r>
              <a:rPr sz="1800" dirty="0">
                <a:solidFill>
                  <a:srgbClr val="FFFFFF"/>
                </a:solidFill>
                <a:latin typeface="Calibri"/>
                <a:cs typeface="Calibri"/>
              </a:rPr>
              <a:t> </a:t>
            </a:r>
            <a:r>
              <a:rPr sz="1800" spc="-5" dirty="0">
                <a:solidFill>
                  <a:srgbClr val="FFFFFF"/>
                </a:solidFill>
                <a:latin typeface="Calibri"/>
                <a:cs typeface="Calibri"/>
              </a:rPr>
              <a:t>within</a:t>
            </a:r>
            <a:r>
              <a:rPr sz="1800" spc="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10" dirty="0">
                <a:solidFill>
                  <a:srgbClr val="FFFFFF"/>
                </a:solidFill>
                <a:latin typeface="Calibri"/>
                <a:cs typeface="Calibri"/>
              </a:rPr>
              <a:t>region</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10" dirty="0">
                <a:solidFill>
                  <a:srgbClr val="FFFFFF"/>
                </a:solidFill>
                <a:latin typeface="Calibri"/>
                <a:cs typeface="Calibri"/>
              </a:rPr>
              <a:t>Read</a:t>
            </a:r>
            <a:r>
              <a:rPr sz="1800" dirty="0">
                <a:solidFill>
                  <a:srgbClr val="FFFFFF"/>
                </a:solidFill>
                <a:latin typeface="Calibri"/>
                <a:cs typeface="Calibri"/>
              </a:rPr>
              <a:t> </a:t>
            </a:r>
            <a:r>
              <a:rPr sz="1800" spc="-10" dirty="0">
                <a:solidFill>
                  <a:srgbClr val="FFFFFF"/>
                </a:solidFill>
                <a:latin typeface="Calibri"/>
                <a:cs typeface="Calibri"/>
              </a:rPr>
              <a:t>after</a:t>
            </a:r>
            <a:r>
              <a:rPr sz="1800" spc="-5" dirty="0">
                <a:solidFill>
                  <a:srgbClr val="FFFFFF"/>
                </a:solidFill>
                <a:latin typeface="Calibri"/>
                <a:cs typeface="Calibri"/>
              </a:rPr>
              <a:t> </a:t>
            </a:r>
            <a:r>
              <a:rPr sz="1800" spc="-10" dirty="0">
                <a:solidFill>
                  <a:srgbClr val="FFFFFF"/>
                </a:solidFill>
                <a:latin typeface="Calibri"/>
                <a:cs typeface="Calibri"/>
              </a:rPr>
              <a:t>write</a:t>
            </a:r>
            <a:r>
              <a:rPr sz="1800" spc="5" dirty="0">
                <a:solidFill>
                  <a:srgbClr val="FFFFFF"/>
                </a:solidFill>
                <a:latin typeface="Calibri"/>
                <a:cs typeface="Calibri"/>
              </a:rPr>
              <a:t> </a:t>
            </a:r>
            <a:r>
              <a:rPr sz="1800" spc="-10" dirty="0">
                <a:solidFill>
                  <a:srgbClr val="FFFFFF"/>
                </a:solidFill>
                <a:latin typeface="Calibri"/>
                <a:cs typeface="Calibri"/>
              </a:rPr>
              <a:t>consistency</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30" dirty="0">
                <a:solidFill>
                  <a:srgbClr val="FFFFFF"/>
                </a:solidFill>
                <a:latin typeface="Calibri"/>
                <a:cs typeface="Calibri"/>
              </a:rPr>
              <a:t>Pay</a:t>
            </a:r>
            <a:r>
              <a:rPr sz="1800"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5" dirty="0">
                <a:solidFill>
                  <a:srgbClr val="FFFFFF"/>
                </a:solidFill>
                <a:latin typeface="Calibri"/>
                <a:cs typeface="Calibri"/>
              </a:rPr>
              <a:t>what</a:t>
            </a:r>
            <a:r>
              <a:rPr sz="1800" spc="5" dirty="0">
                <a:solidFill>
                  <a:srgbClr val="FFFFFF"/>
                </a:solidFill>
                <a:latin typeface="Calibri"/>
                <a:cs typeface="Calibri"/>
              </a:rPr>
              <a:t> </a:t>
            </a:r>
            <a:r>
              <a:rPr sz="1800" spc="-10" dirty="0">
                <a:solidFill>
                  <a:srgbClr val="FFFFFF"/>
                </a:solidFill>
                <a:latin typeface="Calibri"/>
                <a:cs typeface="Calibri"/>
              </a:rPr>
              <a:t>you</a:t>
            </a:r>
            <a:r>
              <a:rPr sz="1800" spc="10" dirty="0">
                <a:solidFill>
                  <a:srgbClr val="FFFFFF"/>
                </a:solidFill>
                <a:latin typeface="Calibri"/>
                <a:cs typeface="Calibri"/>
              </a:rPr>
              <a:t> </a:t>
            </a:r>
            <a:r>
              <a:rPr sz="1800" spc="-5" dirty="0">
                <a:solidFill>
                  <a:srgbClr val="FFFFFF"/>
                </a:solidFill>
                <a:latin typeface="Calibri"/>
                <a:cs typeface="Calibri"/>
              </a:rPr>
              <a:t>use</a:t>
            </a:r>
            <a:r>
              <a:rPr sz="1800" spc="10" dirty="0">
                <a:solidFill>
                  <a:srgbClr val="FFFFFF"/>
                </a:solidFill>
                <a:latin typeface="Calibri"/>
                <a:cs typeface="Calibri"/>
              </a:rPr>
              <a:t> </a:t>
            </a:r>
            <a:r>
              <a:rPr sz="1800" dirty="0">
                <a:solidFill>
                  <a:srgbClr val="FFFFFF"/>
                </a:solidFill>
                <a:latin typeface="Calibri"/>
                <a:cs typeface="Calibri"/>
              </a:rPr>
              <a:t>(no</a:t>
            </a:r>
            <a:r>
              <a:rPr sz="1800" spc="10" dirty="0">
                <a:solidFill>
                  <a:srgbClr val="FFFFFF"/>
                </a:solidFill>
                <a:latin typeface="Calibri"/>
                <a:cs typeface="Calibri"/>
              </a:rPr>
              <a:t> </a:t>
            </a:r>
            <a:r>
              <a:rPr sz="1800" spc="-10" dirty="0">
                <a:solidFill>
                  <a:srgbClr val="FFFFFF"/>
                </a:solidFill>
                <a:latin typeface="Calibri"/>
                <a:cs typeface="Calibri"/>
              </a:rPr>
              <a:t>pre-provisioning</a:t>
            </a:r>
            <a:r>
              <a:rPr sz="1800" spc="5" dirty="0">
                <a:solidFill>
                  <a:srgbClr val="FFFFFF"/>
                </a:solidFill>
                <a:latin typeface="Calibri"/>
                <a:cs typeface="Calibri"/>
              </a:rPr>
              <a:t> </a:t>
            </a:r>
            <a:r>
              <a:rPr sz="1800" spc="-10" dirty="0">
                <a:solidFill>
                  <a:srgbClr val="FFFFFF"/>
                </a:solidFill>
                <a:latin typeface="Calibri"/>
                <a:cs typeface="Calibri"/>
              </a:rPr>
              <a:t>required)</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Can</a:t>
            </a:r>
            <a:r>
              <a:rPr sz="1800" dirty="0">
                <a:solidFill>
                  <a:srgbClr val="FFFFFF"/>
                </a:solidFill>
                <a:latin typeface="Calibri"/>
                <a:cs typeface="Calibri"/>
              </a:rPr>
              <a:t> </a:t>
            </a:r>
            <a:r>
              <a:rPr sz="1800" spc="-10" dirty="0">
                <a:solidFill>
                  <a:srgbClr val="FFFFFF"/>
                </a:solidFill>
                <a:latin typeface="Calibri"/>
                <a:cs typeface="Calibri"/>
              </a:rPr>
              <a:t>scale</a:t>
            </a:r>
            <a:r>
              <a:rPr sz="1800" dirty="0">
                <a:solidFill>
                  <a:srgbClr val="FFFFFF"/>
                </a:solidFill>
                <a:latin typeface="Calibri"/>
                <a:cs typeface="Calibri"/>
              </a:rPr>
              <a:t> up</a:t>
            </a:r>
            <a:r>
              <a:rPr sz="1800" spc="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10" dirty="0">
                <a:solidFill>
                  <a:srgbClr val="FFFFFF"/>
                </a:solidFill>
                <a:latin typeface="Calibri"/>
                <a:cs typeface="Calibri"/>
              </a:rPr>
              <a:t>petabytes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5" dirty="0">
                <a:solidFill>
                  <a:srgbClr val="FFFFFF"/>
                </a:solidFill>
                <a:latin typeface="Calibri"/>
                <a:cs typeface="Calibri"/>
              </a:rPr>
              <a:t>EFS</a:t>
            </a:r>
            <a:r>
              <a:rPr sz="1800" spc="-5" dirty="0">
                <a:solidFill>
                  <a:srgbClr val="FFFFFF"/>
                </a:solidFill>
                <a:latin typeface="Calibri"/>
                <a:cs typeface="Calibri"/>
              </a:rPr>
              <a:t> is elastic</a:t>
            </a:r>
            <a:r>
              <a:rPr sz="1800" dirty="0">
                <a:solidFill>
                  <a:srgbClr val="FFFFFF"/>
                </a:solidFill>
                <a:latin typeface="Calibri"/>
                <a:cs typeface="Calibri"/>
              </a:rPr>
              <a:t> and</a:t>
            </a:r>
            <a:r>
              <a:rPr sz="1800" spc="10" dirty="0">
                <a:solidFill>
                  <a:srgbClr val="FFFFFF"/>
                </a:solidFill>
                <a:latin typeface="Calibri"/>
                <a:cs typeface="Calibri"/>
              </a:rPr>
              <a:t> </a:t>
            </a:r>
            <a:r>
              <a:rPr sz="1800" spc="-15" dirty="0">
                <a:solidFill>
                  <a:srgbClr val="FFFFFF"/>
                </a:solidFill>
                <a:latin typeface="Calibri"/>
                <a:cs typeface="Calibri"/>
              </a:rPr>
              <a:t>grows</a:t>
            </a:r>
            <a:r>
              <a:rPr sz="1800" spc="-5"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spc="-5" dirty="0">
                <a:solidFill>
                  <a:srgbClr val="FFFFFF"/>
                </a:solidFill>
                <a:latin typeface="Calibri"/>
                <a:cs typeface="Calibri"/>
              </a:rPr>
              <a:t>shrinks </a:t>
            </a:r>
            <a:r>
              <a:rPr sz="1800" dirty="0">
                <a:solidFill>
                  <a:srgbClr val="FFFFFF"/>
                </a:solidFill>
                <a:latin typeface="Calibri"/>
                <a:cs typeface="Calibri"/>
              </a:rPr>
              <a:t>as </a:t>
            </a:r>
            <a:r>
              <a:rPr sz="1800" spc="-10" dirty="0">
                <a:solidFill>
                  <a:srgbClr val="FFFFFF"/>
                </a:solidFill>
                <a:latin typeface="Calibri"/>
                <a:cs typeface="Calibri"/>
              </a:rPr>
              <a:t>you</a:t>
            </a:r>
            <a:r>
              <a:rPr sz="1800" spc="5" dirty="0">
                <a:solidFill>
                  <a:srgbClr val="FFFFFF"/>
                </a:solidFill>
                <a:latin typeface="Calibri"/>
                <a:cs typeface="Calibri"/>
              </a:rPr>
              <a:t> </a:t>
            </a:r>
            <a:r>
              <a:rPr sz="1800" dirty="0">
                <a:solidFill>
                  <a:srgbClr val="FFFFFF"/>
                </a:solidFill>
                <a:latin typeface="Calibri"/>
                <a:cs typeface="Calibri"/>
              </a:rPr>
              <a:t>add</a:t>
            </a:r>
            <a:r>
              <a:rPr sz="1800" spc="5"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spc="-10" dirty="0">
                <a:solidFill>
                  <a:srgbClr val="FFFFFF"/>
                </a:solidFill>
                <a:latin typeface="Calibri"/>
                <a:cs typeface="Calibri"/>
              </a:rPr>
              <a:t>remove</a:t>
            </a:r>
            <a:r>
              <a:rPr sz="1800" spc="10" dirty="0">
                <a:solidFill>
                  <a:srgbClr val="FFFFFF"/>
                </a:solidFill>
                <a:latin typeface="Calibri"/>
                <a:cs typeface="Calibri"/>
              </a:rPr>
              <a:t> </a:t>
            </a:r>
            <a:r>
              <a:rPr sz="1800" spc="-15" dirty="0">
                <a:solidFill>
                  <a:srgbClr val="FFFFFF"/>
                </a:solidFill>
                <a:latin typeface="Calibri"/>
                <a:cs typeface="Calibri"/>
              </a:rPr>
              <a:t>data</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dirty="0">
                <a:solidFill>
                  <a:srgbClr val="FFFFFF"/>
                </a:solidFill>
                <a:latin typeface="Calibri"/>
                <a:cs typeface="Calibri"/>
              </a:rPr>
              <a:t>Can</a:t>
            </a:r>
            <a:r>
              <a:rPr sz="1800" spc="10" dirty="0">
                <a:solidFill>
                  <a:srgbClr val="FFFFFF"/>
                </a:solidFill>
                <a:latin typeface="Calibri"/>
                <a:cs typeface="Calibri"/>
              </a:rPr>
              <a:t> </a:t>
            </a:r>
            <a:r>
              <a:rPr sz="1800" spc="-10" dirty="0">
                <a:solidFill>
                  <a:srgbClr val="FFFFFF"/>
                </a:solidFill>
                <a:latin typeface="Calibri"/>
                <a:cs typeface="Calibri"/>
              </a:rPr>
              <a:t>concurrently</a:t>
            </a:r>
            <a:r>
              <a:rPr sz="1800" spc="5" dirty="0">
                <a:solidFill>
                  <a:srgbClr val="FFFFFF"/>
                </a:solidFill>
                <a:latin typeface="Calibri"/>
                <a:cs typeface="Calibri"/>
              </a:rPr>
              <a:t> </a:t>
            </a:r>
            <a:r>
              <a:rPr sz="1800" spc="-5" dirty="0">
                <a:solidFill>
                  <a:srgbClr val="FFFFFF"/>
                </a:solidFill>
                <a:latin typeface="Calibri"/>
                <a:cs typeface="Calibri"/>
              </a:rPr>
              <a:t>connect</a:t>
            </a:r>
            <a:r>
              <a:rPr sz="1800" dirty="0">
                <a:solidFill>
                  <a:srgbClr val="FFFFFF"/>
                </a:solidFill>
                <a:latin typeface="Calibri"/>
                <a:cs typeface="Calibri"/>
              </a:rPr>
              <a:t> 1</a:t>
            </a:r>
            <a:r>
              <a:rPr sz="1800" spc="10"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dirty="0">
                <a:solidFill>
                  <a:srgbClr val="FFFFFF"/>
                </a:solidFill>
                <a:latin typeface="Calibri"/>
                <a:cs typeface="Calibri"/>
              </a:rPr>
              <a:t>1000s</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10" dirty="0">
                <a:solidFill>
                  <a:srgbClr val="FFFFFF"/>
                </a:solidFill>
                <a:latin typeface="Calibri"/>
                <a:cs typeface="Calibri"/>
              </a:rPr>
              <a:t>EC2</a:t>
            </a:r>
            <a:r>
              <a:rPr sz="1800" spc="10" dirty="0">
                <a:solidFill>
                  <a:srgbClr val="FFFFFF"/>
                </a:solidFill>
                <a:latin typeface="Calibri"/>
                <a:cs typeface="Calibri"/>
              </a:rPr>
              <a:t> </a:t>
            </a:r>
            <a:r>
              <a:rPr sz="1800" spc="-10" dirty="0">
                <a:solidFill>
                  <a:srgbClr val="FFFFFF"/>
                </a:solidFill>
                <a:latin typeface="Calibri"/>
                <a:cs typeface="Calibri"/>
              </a:rPr>
              <a:t>instances,</a:t>
            </a:r>
            <a:r>
              <a:rPr sz="1800" spc="10" dirty="0">
                <a:solidFill>
                  <a:srgbClr val="FFFFFF"/>
                </a:solidFill>
                <a:latin typeface="Calibri"/>
                <a:cs typeface="Calibri"/>
              </a:rPr>
              <a:t> </a:t>
            </a:r>
            <a:r>
              <a:rPr sz="1800" spc="-10" dirty="0">
                <a:solidFill>
                  <a:srgbClr val="FFFFFF"/>
                </a:solidFill>
                <a:latin typeface="Calibri"/>
                <a:cs typeface="Calibri"/>
              </a:rPr>
              <a:t>from</a:t>
            </a:r>
            <a:r>
              <a:rPr sz="1800" spc="5" dirty="0">
                <a:solidFill>
                  <a:srgbClr val="FFFFFF"/>
                </a:solidFill>
                <a:latin typeface="Calibri"/>
                <a:cs typeface="Calibri"/>
              </a:rPr>
              <a:t> </a:t>
            </a:r>
            <a:r>
              <a:rPr sz="1800" spc="-5" dirty="0">
                <a:solidFill>
                  <a:srgbClr val="FFFFFF"/>
                </a:solidFill>
                <a:latin typeface="Calibri"/>
                <a:cs typeface="Calibri"/>
              </a:rPr>
              <a:t>multiple</a:t>
            </a:r>
            <a:r>
              <a:rPr sz="1800" spc="15" dirty="0">
                <a:solidFill>
                  <a:srgbClr val="FFFFFF"/>
                </a:solidFill>
                <a:latin typeface="Calibri"/>
                <a:cs typeface="Calibri"/>
              </a:rPr>
              <a:t> </a:t>
            </a:r>
            <a:r>
              <a:rPr sz="1800" spc="-5" dirty="0">
                <a:solidFill>
                  <a:srgbClr val="FFFFFF"/>
                </a:solidFill>
                <a:latin typeface="Calibri"/>
                <a:cs typeface="Calibri"/>
              </a:rPr>
              <a:t>AZs</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dirty="0">
                <a:solidFill>
                  <a:srgbClr val="FFFFFF"/>
                </a:solidFill>
                <a:latin typeface="Calibri"/>
                <a:cs typeface="Calibri"/>
              </a:rPr>
              <a:t>A </a:t>
            </a:r>
            <a:r>
              <a:rPr sz="1800" spc="-5" dirty="0">
                <a:solidFill>
                  <a:srgbClr val="FFFFFF"/>
                </a:solidFill>
                <a:latin typeface="Calibri"/>
                <a:cs typeface="Calibri"/>
              </a:rPr>
              <a:t>file</a:t>
            </a:r>
            <a:r>
              <a:rPr sz="1800" spc="10" dirty="0">
                <a:solidFill>
                  <a:srgbClr val="FFFFFF"/>
                </a:solidFill>
                <a:latin typeface="Calibri"/>
                <a:cs typeface="Calibri"/>
              </a:rPr>
              <a:t> </a:t>
            </a:r>
            <a:r>
              <a:rPr sz="1800" spc="-20" dirty="0">
                <a:solidFill>
                  <a:srgbClr val="FFFFFF"/>
                </a:solidFill>
                <a:latin typeface="Calibri"/>
                <a:cs typeface="Calibri"/>
              </a:rPr>
              <a:t>system</a:t>
            </a:r>
            <a:r>
              <a:rPr sz="1800" spc="10" dirty="0">
                <a:solidFill>
                  <a:srgbClr val="FFFFFF"/>
                </a:solidFill>
                <a:latin typeface="Calibri"/>
                <a:cs typeface="Calibri"/>
              </a:rPr>
              <a:t> </a:t>
            </a:r>
            <a:r>
              <a:rPr sz="1800" spc="-5" dirty="0">
                <a:solidFill>
                  <a:srgbClr val="FFFFFF"/>
                </a:solidFill>
                <a:latin typeface="Calibri"/>
                <a:cs typeface="Calibri"/>
              </a:rPr>
              <a:t>can</a:t>
            </a:r>
            <a:r>
              <a:rPr sz="1800" spc="5" dirty="0">
                <a:solidFill>
                  <a:srgbClr val="FFFFFF"/>
                </a:solidFill>
                <a:latin typeface="Calibri"/>
                <a:cs typeface="Calibri"/>
              </a:rPr>
              <a:t> </a:t>
            </a:r>
            <a:r>
              <a:rPr sz="1800" dirty="0">
                <a:solidFill>
                  <a:srgbClr val="FFFFFF"/>
                </a:solidFill>
                <a:latin typeface="Calibri"/>
                <a:cs typeface="Calibri"/>
              </a:rPr>
              <a:t>be</a:t>
            </a:r>
            <a:r>
              <a:rPr sz="1800" spc="10" dirty="0">
                <a:solidFill>
                  <a:srgbClr val="FFFFFF"/>
                </a:solidFill>
                <a:latin typeface="Calibri"/>
                <a:cs typeface="Calibri"/>
              </a:rPr>
              <a:t> </a:t>
            </a:r>
            <a:r>
              <a:rPr sz="1800" dirty="0">
                <a:solidFill>
                  <a:srgbClr val="FFFFFF"/>
                </a:solidFill>
                <a:latin typeface="Calibri"/>
                <a:cs typeface="Calibri"/>
              </a:rPr>
              <a:t>accessed</a:t>
            </a:r>
            <a:r>
              <a:rPr sz="1800" spc="10" dirty="0">
                <a:solidFill>
                  <a:srgbClr val="FFFFFF"/>
                </a:solidFill>
                <a:latin typeface="Calibri"/>
                <a:cs typeface="Calibri"/>
              </a:rPr>
              <a:t> </a:t>
            </a:r>
            <a:r>
              <a:rPr sz="1800" spc="-10" dirty="0">
                <a:solidFill>
                  <a:srgbClr val="FFFFFF"/>
                </a:solidFill>
                <a:latin typeface="Calibri"/>
                <a:cs typeface="Calibri"/>
              </a:rPr>
              <a:t>concurrently</a:t>
            </a:r>
            <a:r>
              <a:rPr sz="1800" dirty="0">
                <a:solidFill>
                  <a:srgbClr val="FFFFFF"/>
                </a:solidFill>
                <a:latin typeface="Calibri"/>
                <a:cs typeface="Calibri"/>
              </a:rPr>
              <a:t> </a:t>
            </a:r>
            <a:r>
              <a:rPr sz="1800" spc="-10" dirty="0">
                <a:solidFill>
                  <a:srgbClr val="FFFFFF"/>
                </a:solidFill>
                <a:latin typeface="Calibri"/>
                <a:cs typeface="Calibri"/>
              </a:rPr>
              <a:t>from</a:t>
            </a:r>
            <a:r>
              <a:rPr sz="1800" spc="5" dirty="0">
                <a:solidFill>
                  <a:srgbClr val="FFFFFF"/>
                </a:solidFill>
                <a:latin typeface="Calibri"/>
                <a:cs typeface="Calibri"/>
              </a:rPr>
              <a:t> </a:t>
            </a:r>
            <a:r>
              <a:rPr sz="1800" spc="-5" dirty="0">
                <a:solidFill>
                  <a:srgbClr val="FFFFFF"/>
                </a:solidFill>
                <a:latin typeface="Calibri"/>
                <a:cs typeface="Calibri"/>
              </a:rPr>
              <a:t>all</a:t>
            </a:r>
            <a:r>
              <a:rPr sz="1800" spc="10" dirty="0">
                <a:solidFill>
                  <a:srgbClr val="FFFFFF"/>
                </a:solidFill>
                <a:latin typeface="Calibri"/>
                <a:cs typeface="Calibri"/>
              </a:rPr>
              <a:t> </a:t>
            </a:r>
            <a:r>
              <a:rPr sz="1800" spc="-5" dirty="0">
                <a:solidFill>
                  <a:srgbClr val="FFFFFF"/>
                </a:solidFill>
                <a:latin typeface="Calibri"/>
                <a:cs typeface="Calibri"/>
              </a:rPr>
              <a:t>AZs</a:t>
            </a:r>
            <a:r>
              <a:rPr sz="1800" dirty="0">
                <a:solidFill>
                  <a:srgbClr val="FFFFFF"/>
                </a:solidFill>
                <a:latin typeface="Calibri"/>
                <a:cs typeface="Calibri"/>
              </a:rPr>
              <a:t> </a:t>
            </a:r>
            <a:r>
              <a:rPr sz="1800" spc="-5" dirty="0">
                <a:solidFill>
                  <a:srgbClr val="FFFFFF"/>
                </a:solidFill>
                <a:latin typeface="Calibri"/>
                <a:cs typeface="Calibri"/>
              </a:rPr>
              <a:t>in</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region</a:t>
            </a:r>
            <a:r>
              <a:rPr sz="1800" spc="5" dirty="0">
                <a:solidFill>
                  <a:srgbClr val="FFFFFF"/>
                </a:solidFill>
                <a:latin typeface="Calibri"/>
                <a:cs typeface="Calibri"/>
              </a:rPr>
              <a:t> </a:t>
            </a:r>
            <a:r>
              <a:rPr sz="1800" spc="-5" dirty="0">
                <a:solidFill>
                  <a:srgbClr val="FFFFFF"/>
                </a:solidFill>
                <a:latin typeface="Calibri"/>
                <a:cs typeface="Calibri"/>
              </a:rPr>
              <a:t>where</a:t>
            </a:r>
            <a:r>
              <a:rPr sz="1800" spc="10" dirty="0">
                <a:solidFill>
                  <a:srgbClr val="FFFFFF"/>
                </a:solidFill>
                <a:latin typeface="Calibri"/>
                <a:cs typeface="Calibri"/>
              </a:rPr>
              <a:t> </a:t>
            </a:r>
            <a:r>
              <a:rPr sz="1800" spc="-5" dirty="0">
                <a:solidFill>
                  <a:srgbClr val="FFFFFF"/>
                </a:solidFill>
                <a:latin typeface="Calibri"/>
                <a:cs typeface="Calibri"/>
              </a:rPr>
              <a:t>it</a:t>
            </a:r>
            <a:r>
              <a:rPr sz="1800" spc="5"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a:t>
            </a:r>
            <a:r>
              <a:rPr sz="1800" spc="-10" dirty="0">
                <a:solidFill>
                  <a:srgbClr val="FFFFFF"/>
                </a:solidFill>
                <a:latin typeface="Calibri"/>
                <a:cs typeface="Calibri"/>
              </a:rPr>
              <a:t>located</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15" dirty="0">
                <a:solidFill>
                  <a:srgbClr val="FFFFFF"/>
                </a:solidFill>
                <a:latin typeface="Calibri"/>
                <a:cs typeface="Calibri"/>
              </a:rPr>
              <a:t>By</a:t>
            </a:r>
            <a:r>
              <a:rPr sz="1800" spc="-5" dirty="0">
                <a:solidFill>
                  <a:srgbClr val="FFFFFF"/>
                </a:solidFill>
                <a:latin typeface="Calibri"/>
                <a:cs typeface="Calibri"/>
              </a:rPr>
              <a:t> </a:t>
            </a:r>
            <a:r>
              <a:rPr sz="1800" spc="-10" dirty="0">
                <a:solidFill>
                  <a:srgbClr val="FFFFFF"/>
                </a:solidFill>
                <a:latin typeface="Calibri"/>
                <a:cs typeface="Calibri"/>
              </a:rPr>
              <a:t>default</a:t>
            </a:r>
            <a:r>
              <a:rPr sz="1800" dirty="0">
                <a:solidFill>
                  <a:srgbClr val="FFFFFF"/>
                </a:solidFill>
                <a:latin typeface="Calibri"/>
                <a:cs typeface="Calibri"/>
              </a:rPr>
              <a:t> </a:t>
            </a:r>
            <a:r>
              <a:rPr sz="1800" spc="-10" dirty="0">
                <a:solidFill>
                  <a:srgbClr val="FFFFFF"/>
                </a:solidFill>
                <a:latin typeface="Calibri"/>
                <a:cs typeface="Calibri"/>
              </a:rPr>
              <a:t>you</a:t>
            </a:r>
            <a:r>
              <a:rPr sz="1800" spc="5" dirty="0">
                <a:solidFill>
                  <a:srgbClr val="FFFFFF"/>
                </a:solidFill>
                <a:latin typeface="Calibri"/>
                <a:cs typeface="Calibri"/>
              </a:rPr>
              <a:t> </a:t>
            </a:r>
            <a:r>
              <a:rPr sz="1800" spc="-10" dirty="0">
                <a:solidFill>
                  <a:srgbClr val="FFFFFF"/>
                </a:solidFill>
                <a:latin typeface="Calibri"/>
                <a:cs typeface="Calibri"/>
              </a:rPr>
              <a:t>can</a:t>
            </a:r>
            <a:r>
              <a:rPr sz="1800" spc="5" dirty="0">
                <a:solidFill>
                  <a:srgbClr val="FFFFFF"/>
                </a:solidFill>
                <a:latin typeface="Calibri"/>
                <a:cs typeface="Calibri"/>
              </a:rPr>
              <a:t> </a:t>
            </a:r>
            <a:r>
              <a:rPr sz="1800" spc="-15" dirty="0">
                <a:solidFill>
                  <a:srgbClr val="FFFFFF"/>
                </a:solidFill>
                <a:latin typeface="Calibri"/>
                <a:cs typeface="Calibri"/>
              </a:rPr>
              <a:t>create</a:t>
            </a:r>
            <a:r>
              <a:rPr sz="1800" dirty="0">
                <a:solidFill>
                  <a:srgbClr val="FFFFFF"/>
                </a:solidFill>
                <a:latin typeface="Calibri"/>
                <a:cs typeface="Calibri"/>
              </a:rPr>
              <a:t> up</a:t>
            </a:r>
            <a:r>
              <a:rPr sz="1800" spc="5" dirty="0">
                <a:solidFill>
                  <a:srgbClr val="FFFFFF"/>
                </a:solidFill>
                <a:latin typeface="Calibri"/>
                <a:cs typeface="Calibri"/>
              </a:rPr>
              <a:t> </a:t>
            </a:r>
            <a:r>
              <a:rPr sz="1800" spc="-10" dirty="0">
                <a:solidFill>
                  <a:srgbClr val="FFFFFF"/>
                </a:solidFill>
                <a:latin typeface="Calibri"/>
                <a:cs typeface="Calibri"/>
              </a:rPr>
              <a:t>to</a:t>
            </a:r>
            <a:r>
              <a:rPr sz="1800" spc="5" dirty="0">
                <a:solidFill>
                  <a:srgbClr val="FFFFFF"/>
                </a:solidFill>
                <a:latin typeface="Calibri"/>
                <a:cs typeface="Calibri"/>
              </a:rPr>
              <a:t> </a:t>
            </a:r>
            <a:r>
              <a:rPr sz="1800" dirty="0">
                <a:solidFill>
                  <a:srgbClr val="FFFFFF"/>
                </a:solidFill>
                <a:latin typeface="Calibri"/>
                <a:cs typeface="Calibri"/>
              </a:rPr>
              <a:t>10</a:t>
            </a:r>
            <a:r>
              <a:rPr sz="1800" spc="5" dirty="0">
                <a:solidFill>
                  <a:srgbClr val="FFFFFF"/>
                </a:solidFill>
                <a:latin typeface="Calibri"/>
                <a:cs typeface="Calibri"/>
              </a:rPr>
              <a:t> </a:t>
            </a:r>
            <a:r>
              <a:rPr sz="1800" spc="-5" dirty="0">
                <a:solidFill>
                  <a:srgbClr val="FFFFFF"/>
                </a:solidFill>
                <a:latin typeface="Calibri"/>
                <a:cs typeface="Calibri"/>
              </a:rPr>
              <a:t>file</a:t>
            </a:r>
            <a:r>
              <a:rPr sz="1800" dirty="0">
                <a:solidFill>
                  <a:srgbClr val="FFFFFF"/>
                </a:solidFill>
                <a:latin typeface="Calibri"/>
                <a:cs typeface="Calibri"/>
              </a:rPr>
              <a:t> </a:t>
            </a:r>
            <a:r>
              <a:rPr sz="1800" spc="-20" dirty="0">
                <a:solidFill>
                  <a:srgbClr val="FFFFFF"/>
                </a:solidFill>
                <a:latin typeface="Calibri"/>
                <a:cs typeface="Calibri"/>
              </a:rPr>
              <a:t>systems</a:t>
            </a:r>
            <a:r>
              <a:rPr sz="1800" dirty="0">
                <a:solidFill>
                  <a:srgbClr val="FFFFFF"/>
                </a:solidFill>
                <a:latin typeface="Calibri"/>
                <a:cs typeface="Calibri"/>
              </a:rPr>
              <a:t> per </a:t>
            </a:r>
            <a:r>
              <a:rPr sz="1800" spc="-5" dirty="0">
                <a:solidFill>
                  <a:srgbClr val="FFFFFF"/>
                </a:solidFill>
                <a:latin typeface="Calibri"/>
                <a:cs typeface="Calibri"/>
              </a:rPr>
              <a:t>account</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On-premises</a:t>
            </a:r>
            <a:r>
              <a:rPr sz="1800" dirty="0">
                <a:solidFill>
                  <a:srgbClr val="FFFFFF"/>
                </a:solidFill>
                <a:latin typeface="Calibri"/>
                <a:cs typeface="Calibri"/>
              </a:rPr>
              <a:t> </a:t>
            </a:r>
            <a:r>
              <a:rPr sz="1800" spc="-5" dirty="0">
                <a:solidFill>
                  <a:srgbClr val="FFFFFF"/>
                </a:solidFill>
                <a:latin typeface="Calibri"/>
                <a:cs typeface="Calibri"/>
              </a:rPr>
              <a:t>access</a:t>
            </a:r>
            <a:r>
              <a:rPr sz="1800" dirty="0">
                <a:solidFill>
                  <a:srgbClr val="FFFFFF"/>
                </a:solidFill>
                <a:latin typeface="Calibri"/>
                <a:cs typeface="Calibri"/>
              </a:rPr>
              <a:t> </a:t>
            </a:r>
            <a:r>
              <a:rPr sz="1800" spc="-10" dirty="0">
                <a:solidFill>
                  <a:srgbClr val="FFFFFF"/>
                </a:solidFill>
                <a:latin typeface="Calibri"/>
                <a:cs typeface="Calibri"/>
              </a:rPr>
              <a:t>can</a:t>
            </a:r>
            <a:r>
              <a:rPr sz="1800" spc="5" dirty="0">
                <a:solidFill>
                  <a:srgbClr val="FFFFFF"/>
                </a:solidFill>
                <a:latin typeface="Calibri"/>
                <a:cs typeface="Calibri"/>
              </a:rPr>
              <a:t> </a:t>
            </a:r>
            <a:r>
              <a:rPr sz="1800" dirty="0">
                <a:solidFill>
                  <a:srgbClr val="FFFFFF"/>
                </a:solidFill>
                <a:latin typeface="Calibri"/>
                <a:cs typeface="Calibri"/>
              </a:rPr>
              <a:t>be</a:t>
            </a:r>
            <a:r>
              <a:rPr sz="1800" spc="5" dirty="0">
                <a:solidFill>
                  <a:srgbClr val="FFFFFF"/>
                </a:solidFill>
                <a:latin typeface="Calibri"/>
                <a:cs typeface="Calibri"/>
              </a:rPr>
              <a:t> </a:t>
            </a:r>
            <a:r>
              <a:rPr sz="1800" spc="-5" dirty="0">
                <a:solidFill>
                  <a:srgbClr val="FFFFFF"/>
                </a:solidFill>
                <a:latin typeface="Calibri"/>
                <a:cs typeface="Calibri"/>
              </a:rPr>
              <a:t>enabled</a:t>
            </a:r>
            <a:r>
              <a:rPr sz="1800" spc="5" dirty="0">
                <a:solidFill>
                  <a:srgbClr val="FFFFFF"/>
                </a:solidFill>
                <a:latin typeface="Calibri"/>
                <a:cs typeface="Calibri"/>
              </a:rPr>
              <a:t> </a:t>
            </a:r>
            <a:r>
              <a:rPr sz="1800" spc="-5" dirty="0">
                <a:solidFill>
                  <a:srgbClr val="FFFFFF"/>
                </a:solidFill>
                <a:latin typeface="Calibri"/>
                <a:cs typeface="Calibri"/>
              </a:rPr>
              <a:t>via</a:t>
            </a:r>
            <a:r>
              <a:rPr sz="1800" dirty="0">
                <a:solidFill>
                  <a:srgbClr val="FFFFFF"/>
                </a:solidFill>
                <a:latin typeface="Calibri"/>
                <a:cs typeface="Calibri"/>
              </a:rPr>
              <a:t> </a:t>
            </a:r>
            <a:r>
              <a:rPr sz="1800" spc="-10" dirty="0">
                <a:solidFill>
                  <a:srgbClr val="FFFFFF"/>
                </a:solidFill>
                <a:latin typeface="Calibri"/>
                <a:cs typeface="Calibri"/>
              </a:rPr>
              <a:t>Direct</a:t>
            </a:r>
            <a:r>
              <a:rPr sz="1800" dirty="0">
                <a:solidFill>
                  <a:srgbClr val="FFFFFF"/>
                </a:solidFill>
                <a:latin typeface="Calibri"/>
                <a:cs typeface="Calibri"/>
              </a:rPr>
              <a:t> Connect or </a:t>
            </a:r>
            <a:r>
              <a:rPr sz="1800" spc="-35" dirty="0">
                <a:solidFill>
                  <a:srgbClr val="FFFFFF"/>
                </a:solidFill>
                <a:latin typeface="Calibri"/>
                <a:cs typeface="Calibri"/>
              </a:rPr>
              <a:t>AWS</a:t>
            </a:r>
            <a:r>
              <a:rPr sz="1800" dirty="0">
                <a:solidFill>
                  <a:srgbClr val="FFFFFF"/>
                </a:solidFill>
                <a:latin typeface="Calibri"/>
                <a:cs typeface="Calibri"/>
              </a:rPr>
              <a:t> </a:t>
            </a:r>
            <a:r>
              <a:rPr sz="1800" spc="-5" dirty="0">
                <a:solidFill>
                  <a:srgbClr val="FFFFFF"/>
                </a:solidFill>
                <a:latin typeface="Calibri"/>
                <a:cs typeface="Calibri"/>
              </a:rPr>
              <a:t>VPN</a:t>
            </a:r>
            <a:endParaRPr sz="1800" dirty="0">
              <a:latin typeface="Calibri"/>
              <a:cs typeface="Calibri"/>
            </a:endParaRPr>
          </a:p>
        </p:txBody>
      </p:sp>
      <p:sp>
        <p:nvSpPr>
          <p:cNvPr id="4" name="object 4"/>
          <p:cNvSpPr txBox="1"/>
          <p:nvPr/>
        </p:nvSpPr>
        <p:spPr>
          <a:xfrm>
            <a:off x="10415498" y="1371600"/>
            <a:ext cx="1584960" cy="441959"/>
          </a:xfrm>
          <a:prstGeom prst="rect">
            <a:avLst/>
          </a:prstGeom>
        </p:spPr>
        <p:txBody>
          <a:bodyPr vert="horz" wrap="square" lIns="0" tIns="27939" rIns="0" bIns="0" rtlCol="0">
            <a:spAutoFit/>
          </a:bodyPr>
          <a:lstStyle/>
          <a:p>
            <a:pPr marL="495934" marR="5080" indent="-483870">
              <a:lnSpc>
                <a:spcPts val="1600"/>
              </a:lnSpc>
              <a:spcBef>
                <a:spcPts val="219"/>
              </a:spcBef>
            </a:pPr>
            <a:r>
              <a:rPr sz="1400" spc="-5" dirty="0">
                <a:solidFill>
                  <a:srgbClr val="FFFFFF"/>
                </a:solidFill>
                <a:latin typeface="Arial"/>
                <a:cs typeface="Arial"/>
              </a:rPr>
              <a:t>Amazon</a:t>
            </a:r>
            <a:r>
              <a:rPr sz="1400" spc="-30" dirty="0">
                <a:solidFill>
                  <a:srgbClr val="FFFFFF"/>
                </a:solidFill>
                <a:latin typeface="Arial"/>
                <a:cs typeface="Arial"/>
              </a:rPr>
              <a:t> </a:t>
            </a:r>
            <a:r>
              <a:rPr sz="1400" spc="-5" dirty="0">
                <a:solidFill>
                  <a:srgbClr val="FFFFFF"/>
                </a:solidFill>
                <a:latin typeface="Arial"/>
                <a:cs typeface="Arial"/>
              </a:rPr>
              <a:t>Elastic</a:t>
            </a:r>
            <a:r>
              <a:rPr sz="1400" spc="-30" dirty="0">
                <a:solidFill>
                  <a:srgbClr val="FFFFFF"/>
                </a:solidFill>
                <a:latin typeface="Arial"/>
                <a:cs typeface="Arial"/>
              </a:rPr>
              <a:t> </a:t>
            </a:r>
            <a:r>
              <a:rPr sz="1400" spc="-5" dirty="0">
                <a:solidFill>
                  <a:srgbClr val="FFFFFF"/>
                </a:solidFill>
                <a:latin typeface="Arial"/>
                <a:cs typeface="Arial"/>
              </a:rPr>
              <a:t>File </a:t>
            </a:r>
            <a:r>
              <a:rPr sz="1400" spc="-375" dirty="0">
                <a:solidFill>
                  <a:srgbClr val="FFFFFF"/>
                </a:solidFill>
                <a:latin typeface="Arial"/>
                <a:cs typeface="Arial"/>
              </a:rPr>
              <a:t> </a:t>
            </a:r>
            <a:r>
              <a:rPr sz="1400" spc="-5" dirty="0">
                <a:solidFill>
                  <a:srgbClr val="FFFFFF"/>
                </a:solidFill>
                <a:latin typeface="Arial"/>
                <a:cs typeface="Arial"/>
              </a:rPr>
              <a:t>System</a:t>
            </a:r>
            <a:endParaRPr sz="1400">
              <a:latin typeface="Arial"/>
              <a:cs typeface="Arial"/>
            </a:endParaRPr>
          </a:p>
        </p:txBody>
      </p:sp>
      <p:pic>
        <p:nvPicPr>
          <p:cNvPr id="5" name="object 5"/>
          <p:cNvPicPr/>
          <p:nvPr/>
        </p:nvPicPr>
        <p:blipFill>
          <a:blip r:embed="rId2" cstate="print"/>
          <a:stretch>
            <a:fillRect/>
          </a:stretch>
        </p:blipFill>
        <p:spPr>
          <a:xfrm>
            <a:off x="10852060" y="622923"/>
            <a:ext cx="711200" cy="711200"/>
          </a:xfrm>
          <a:prstGeom prst="rect">
            <a:avLst/>
          </a:prstGeom>
        </p:spPr>
      </p:pic>
    </p:spTree>
    <p:extLst>
      <p:ext uri="{BB962C8B-B14F-4D97-AF65-F5344CB8AC3E}">
        <p14:creationId xmlns:p14="http://schemas.microsoft.com/office/powerpoint/2010/main" val="2928893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28637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0" dirty="0">
                <a:solidFill>
                  <a:srgbClr val="FFFFFF"/>
                </a:solidFill>
                <a:latin typeface="Calibri"/>
                <a:cs typeface="Calibri"/>
              </a:rPr>
              <a:t> </a:t>
            </a:r>
            <a:r>
              <a:rPr sz="2400" b="0" spc="-15" dirty="0">
                <a:solidFill>
                  <a:srgbClr val="FFFFFF"/>
                </a:solidFill>
                <a:latin typeface="Calibri"/>
                <a:cs typeface="Calibri"/>
              </a:rPr>
              <a:t>Amazon</a:t>
            </a:r>
            <a:r>
              <a:rPr sz="2400" b="0" spc="-5" dirty="0">
                <a:solidFill>
                  <a:srgbClr val="FFFFFF"/>
                </a:solidFill>
                <a:latin typeface="Calibri"/>
                <a:cs typeface="Calibri"/>
              </a:rPr>
              <a:t> </a:t>
            </a:r>
            <a:r>
              <a:rPr sz="2400" b="0" spc="-10" dirty="0">
                <a:solidFill>
                  <a:srgbClr val="FFFFFF"/>
                </a:solidFill>
                <a:latin typeface="Calibri"/>
                <a:cs typeface="Calibri"/>
              </a:rPr>
              <a:t>Elastic</a:t>
            </a:r>
            <a:r>
              <a:rPr sz="2400" b="0" spc="-15" dirty="0">
                <a:solidFill>
                  <a:srgbClr val="FFFFFF"/>
                </a:solidFill>
                <a:latin typeface="Calibri"/>
                <a:cs typeface="Calibri"/>
              </a:rPr>
              <a:t> </a:t>
            </a:r>
            <a:r>
              <a:rPr sz="2400" b="0" spc="-5" dirty="0">
                <a:solidFill>
                  <a:srgbClr val="FFFFFF"/>
                </a:solidFill>
                <a:latin typeface="Calibri"/>
                <a:cs typeface="Calibri"/>
              </a:rPr>
              <a:t>File</a:t>
            </a:r>
            <a:r>
              <a:rPr sz="2400" b="0" dirty="0">
                <a:solidFill>
                  <a:srgbClr val="FFFFFF"/>
                </a:solidFill>
                <a:latin typeface="Calibri"/>
                <a:cs typeface="Calibri"/>
              </a:rPr>
              <a:t> </a:t>
            </a:r>
            <a:r>
              <a:rPr sz="2400" b="0" spc="-20" dirty="0">
                <a:solidFill>
                  <a:srgbClr val="FFFFFF"/>
                </a:solidFill>
                <a:latin typeface="Calibri"/>
                <a:cs typeface="Calibri"/>
              </a:rPr>
              <a:t>System</a:t>
            </a:r>
            <a:r>
              <a:rPr sz="2400" b="0" spc="-10" dirty="0">
                <a:solidFill>
                  <a:srgbClr val="FFFFFF"/>
                </a:solidFill>
                <a:latin typeface="Calibri"/>
                <a:cs typeface="Calibri"/>
              </a:rPr>
              <a:t> </a:t>
            </a:r>
            <a:r>
              <a:rPr sz="2400" b="0" spc="-15" dirty="0">
                <a:solidFill>
                  <a:srgbClr val="FFFFFF"/>
                </a:solidFill>
                <a:latin typeface="Calibri"/>
                <a:cs typeface="Calibri"/>
              </a:rPr>
              <a:t>(EFS)</a:t>
            </a:r>
            <a:endParaRPr sz="2400">
              <a:latin typeface="Calibri"/>
              <a:cs typeface="Calibri"/>
            </a:endParaRPr>
          </a:p>
        </p:txBody>
      </p:sp>
      <p:sp>
        <p:nvSpPr>
          <p:cNvPr id="3" name="object 3"/>
          <p:cNvSpPr txBox="1"/>
          <p:nvPr/>
        </p:nvSpPr>
        <p:spPr>
          <a:xfrm>
            <a:off x="627404" y="718819"/>
            <a:ext cx="8608060" cy="20955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spc="-10" dirty="0">
                <a:solidFill>
                  <a:srgbClr val="FFFFFF"/>
                </a:solidFill>
                <a:latin typeface="Calibri"/>
                <a:cs typeface="Calibri"/>
              </a:rPr>
              <a:t>Instances</a:t>
            </a:r>
            <a:r>
              <a:rPr sz="1800" dirty="0">
                <a:solidFill>
                  <a:srgbClr val="FFFFFF"/>
                </a:solidFill>
                <a:latin typeface="Calibri"/>
                <a:cs typeface="Calibri"/>
              </a:rPr>
              <a:t> </a:t>
            </a:r>
            <a:r>
              <a:rPr sz="1800" spc="-5" dirty="0">
                <a:solidFill>
                  <a:srgbClr val="FFFFFF"/>
                </a:solidFill>
                <a:latin typeface="Calibri"/>
                <a:cs typeface="Calibri"/>
              </a:rPr>
              <a:t>can</a:t>
            </a:r>
            <a:r>
              <a:rPr sz="1800" spc="15" dirty="0">
                <a:solidFill>
                  <a:srgbClr val="FFFFFF"/>
                </a:solidFill>
                <a:latin typeface="Calibri"/>
                <a:cs typeface="Calibri"/>
              </a:rPr>
              <a:t> </a:t>
            </a:r>
            <a:r>
              <a:rPr sz="1800" dirty="0">
                <a:solidFill>
                  <a:srgbClr val="FFFFFF"/>
                </a:solidFill>
                <a:latin typeface="Calibri"/>
                <a:cs typeface="Calibri"/>
              </a:rPr>
              <a:t>be</a:t>
            </a:r>
            <a:r>
              <a:rPr sz="1800" spc="10" dirty="0">
                <a:solidFill>
                  <a:srgbClr val="FFFFFF"/>
                </a:solidFill>
                <a:latin typeface="Calibri"/>
                <a:cs typeface="Calibri"/>
              </a:rPr>
              <a:t> </a:t>
            </a:r>
            <a:r>
              <a:rPr sz="1800" spc="-5" dirty="0">
                <a:solidFill>
                  <a:srgbClr val="FFFFFF"/>
                </a:solidFill>
                <a:latin typeface="Calibri"/>
                <a:cs typeface="Calibri"/>
              </a:rPr>
              <a:t>behind</a:t>
            </a:r>
            <a:r>
              <a:rPr sz="1800" spc="15" dirty="0">
                <a:solidFill>
                  <a:srgbClr val="FFFFFF"/>
                </a:solidFill>
                <a:latin typeface="Calibri"/>
                <a:cs typeface="Calibri"/>
              </a:rPr>
              <a:t> </a:t>
            </a:r>
            <a:r>
              <a:rPr sz="1800" dirty="0">
                <a:solidFill>
                  <a:srgbClr val="FFFFFF"/>
                </a:solidFill>
                <a:latin typeface="Calibri"/>
                <a:cs typeface="Calibri"/>
              </a:rPr>
              <a:t>an</a:t>
            </a:r>
            <a:r>
              <a:rPr sz="1800" spc="15" dirty="0">
                <a:solidFill>
                  <a:srgbClr val="FFFFFF"/>
                </a:solidFill>
                <a:latin typeface="Calibri"/>
                <a:cs typeface="Calibri"/>
              </a:rPr>
              <a:t> </a:t>
            </a:r>
            <a:r>
              <a:rPr sz="1800" spc="-10" dirty="0">
                <a:solidFill>
                  <a:srgbClr val="FFFFFF"/>
                </a:solidFill>
                <a:latin typeface="Calibri"/>
                <a:cs typeface="Calibri"/>
              </a:rPr>
              <a:t>Amazon</a:t>
            </a:r>
            <a:r>
              <a:rPr sz="1800" spc="15" dirty="0">
                <a:solidFill>
                  <a:srgbClr val="FFFFFF"/>
                </a:solidFill>
                <a:latin typeface="Calibri"/>
                <a:cs typeface="Calibri"/>
              </a:rPr>
              <a:t> </a:t>
            </a:r>
            <a:r>
              <a:rPr sz="1800" spc="-10" dirty="0">
                <a:solidFill>
                  <a:srgbClr val="FFFFFF"/>
                </a:solidFill>
                <a:latin typeface="Calibri"/>
                <a:cs typeface="Calibri"/>
              </a:rPr>
              <a:t>Elastic</a:t>
            </a:r>
            <a:r>
              <a:rPr sz="1800" spc="5" dirty="0">
                <a:solidFill>
                  <a:srgbClr val="FFFFFF"/>
                </a:solidFill>
                <a:latin typeface="Calibri"/>
                <a:cs typeface="Calibri"/>
              </a:rPr>
              <a:t> </a:t>
            </a:r>
            <a:r>
              <a:rPr sz="1800" dirty="0">
                <a:solidFill>
                  <a:srgbClr val="FFFFFF"/>
                </a:solidFill>
                <a:latin typeface="Calibri"/>
                <a:cs typeface="Calibri"/>
              </a:rPr>
              <a:t>Load</a:t>
            </a:r>
            <a:r>
              <a:rPr sz="1800" spc="15" dirty="0">
                <a:solidFill>
                  <a:srgbClr val="FFFFFF"/>
                </a:solidFill>
                <a:latin typeface="Calibri"/>
                <a:cs typeface="Calibri"/>
              </a:rPr>
              <a:t> </a:t>
            </a:r>
            <a:r>
              <a:rPr sz="1800" spc="-5" dirty="0">
                <a:solidFill>
                  <a:srgbClr val="FFFFFF"/>
                </a:solidFill>
                <a:latin typeface="Calibri"/>
                <a:cs typeface="Calibri"/>
              </a:rPr>
              <a:t>Balancer</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10" dirty="0">
                <a:solidFill>
                  <a:srgbClr val="FFFFFF"/>
                </a:solidFill>
                <a:latin typeface="Calibri"/>
                <a:cs typeface="Calibri"/>
              </a:rPr>
              <a:t>There</a:t>
            </a:r>
            <a:r>
              <a:rPr sz="1800" dirty="0">
                <a:solidFill>
                  <a:srgbClr val="FFFFFF"/>
                </a:solidFill>
                <a:latin typeface="Calibri"/>
                <a:cs typeface="Calibri"/>
              </a:rPr>
              <a:t> </a:t>
            </a:r>
            <a:r>
              <a:rPr sz="1800" spc="-10" dirty="0">
                <a:solidFill>
                  <a:srgbClr val="FFFFFF"/>
                </a:solidFill>
                <a:latin typeface="Calibri"/>
                <a:cs typeface="Calibri"/>
              </a:rPr>
              <a:t>are</a:t>
            </a:r>
            <a:r>
              <a:rPr sz="1800" dirty="0">
                <a:solidFill>
                  <a:srgbClr val="FFFFFF"/>
                </a:solidFill>
                <a:latin typeface="Calibri"/>
                <a:cs typeface="Calibri"/>
              </a:rPr>
              <a:t> </a:t>
            </a:r>
            <a:r>
              <a:rPr sz="1800" spc="-10" dirty="0">
                <a:solidFill>
                  <a:srgbClr val="FFFFFF"/>
                </a:solidFill>
                <a:latin typeface="Calibri"/>
                <a:cs typeface="Calibri"/>
              </a:rPr>
              <a:t>two</a:t>
            </a:r>
            <a:r>
              <a:rPr sz="1800" dirty="0">
                <a:solidFill>
                  <a:srgbClr val="FFFFFF"/>
                </a:solidFill>
                <a:latin typeface="Calibri"/>
                <a:cs typeface="Calibri"/>
              </a:rPr>
              <a:t> </a:t>
            </a:r>
            <a:r>
              <a:rPr sz="1800" spc="-5" dirty="0">
                <a:solidFill>
                  <a:srgbClr val="FFFFFF"/>
                </a:solidFill>
                <a:latin typeface="Calibri"/>
                <a:cs typeface="Calibri"/>
              </a:rPr>
              <a:t>performance</a:t>
            </a:r>
            <a:r>
              <a:rPr sz="1800" dirty="0">
                <a:solidFill>
                  <a:srgbClr val="FFFFFF"/>
                </a:solidFill>
                <a:latin typeface="Calibri"/>
                <a:cs typeface="Calibri"/>
              </a:rPr>
              <a:t> </a:t>
            </a:r>
            <a:r>
              <a:rPr sz="1800" spc="-5" dirty="0">
                <a:solidFill>
                  <a:srgbClr val="FFFFFF"/>
                </a:solidFill>
                <a:latin typeface="Calibri"/>
                <a:cs typeface="Calibri"/>
              </a:rPr>
              <a:t>modes:</a:t>
            </a:r>
            <a:endParaRPr sz="1800" dirty="0">
              <a:latin typeface="Calibri"/>
              <a:cs typeface="Calibri"/>
            </a:endParaRPr>
          </a:p>
          <a:p>
            <a:pPr marL="755650" lvl="1" indent="-286385">
              <a:lnSpc>
                <a:spcPct val="100000"/>
              </a:lnSpc>
              <a:spcBef>
                <a:spcPts val="1040"/>
              </a:spcBef>
              <a:buFont typeface="Wingdings"/>
              <a:buChar char=""/>
              <a:tabLst>
                <a:tab pos="755650" algn="l"/>
              </a:tabLst>
            </a:pPr>
            <a:r>
              <a:rPr sz="1800" spc="-10" dirty="0">
                <a:solidFill>
                  <a:srgbClr val="FFFFFF"/>
                </a:solidFill>
                <a:latin typeface="Calibri"/>
                <a:cs typeface="Calibri"/>
              </a:rPr>
              <a:t>“General</a:t>
            </a:r>
            <a:r>
              <a:rPr sz="1800" spc="5" dirty="0">
                <a:solidFill>
                  <a:srgbClr val="FFFFFF"/>
                </a:solidFill>
                <a:latin typeface="Calibri"/>
                <a:cs typeface="Calibri"/>
              </a:rPr>
              <a:t> </a:t>
            </a:r>
            <a:r>
              <a:rPr sz="1800" spc="-5" dirty="0">
                <a:solidFill>
                  <a:srgbClr val="FFFFFF"/>
                </a:solidFill>
                <a:latin typeface="Calibri"/>
                <a:cs typeface="Calibri"/>
              </a:rPr>
              <a:t>Purpose”</a:t>
            </a:r>
            <a:r>
              <a:rPr sz="1800" spc="5" dirty="0">
                <a:solidFill>
                  <a:srgbClr val="FFFFFF"/>
                </a:solidFill>
                <a:latin typeface="Calibri"/>
                <a:cs typeface="Calibri"/>
              </a:rPr>
              <a:t> </a:t>
            </a:r>
            <a:r>
              <a:rPr sz="1800" spc="-5" dirty="0">
                <a:solidFill>
                  <a:srgbClr val="FFFFFF"/>
                </a:solidFill>
                <a:latin typeface="Calibri"/>
                <a:cs typeface="Calibri"/>
              </a:rPr>
              <a:t>performance</a:t>
            </a:r>
            <a:r>
              <a:rPr sz="1800" spc="15" dirty="0">
                <a:solidFill>
                  <a:srgbClr val="FFFFFF"/>
                </a:solidFill>
                <a:latin typeface="Calibri"/>
                <a:cs typeface="Calibri"/>
              </a:rPr>
              <a:t> </a:t>
            </a:r>
            <a:r>
              <a:rPr sz="1800" dirty="0">
                <a:solidFill>
                  <a:srgbClr val="FFFFFF"/>
                </a:solidFill>
                <a:latin typeface="Calibri"/>
                <a:cs typeface="Calibri"/>
              </a:rPr>
              <a:t>mode</a:t>
            </a:r>
            <a:r>
              <a:rPr sz="1800" spc="15"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a:t>
            </a:r>
            <a:r>
              <a:rPr sz="1800" spc="-10" dirty="0">
                <a:solidFill>
                  <a:srgbClr val="FFFFFF"/>
                </a:solidFill>
                <a:latin typeface="Calibri"/>
                <a:cs typeface="Calibri"/>
              </a:rPr>
              <a:t>appropriate</a:t>
            </a:r>
            <a:r>
              <a:rPr sz="1800" spc="1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most</a:t>
            </a:r>
            <a:r>
              <a:rPr sz="1800" spc="5" dirty="0">
                <a:solidFill>
                  <a:srgbClr val="FFFFFF"/>
                </a:solidFill>
                <a:latin typeface="Calibri"/>
                <a:cs typeface="Calibri"/>
              </a:rPr>
              <a:t> </a:t>
            </a:r>
            <a:r>
              <a:rPr sz="1800" spc="-5" dirty="0">
                <a:solidFill>
                  <a:srgbClr val="FFFFFF"/>
                </a:solidFill>
                <a:latin typeface="Calibri"/>
                <a:cs typeface="Calibri"/>
              </a:rPr>
              <a:t>file</a:t>
            </a:r>
            <a:r>
              <a:rPr sz="1800" spc="10" dirty="0">
                <a:solidFill>
                  <a:srgbClr val="FFFFFF"/>
                </a:solidFill>
                <a:latin typeface="Calibri"/>
                <a:cs typeface="Calibri"/>
              </a:rPr>
              <a:t> </a:t>
            </a:r>
            <a:r>
              <a:rPr sz="1800" spc="-20" dirty="0">
                <a:solidFill>
                  <a:srgbClr val="FFFFFF"/>
                </a:solidFill>
                <a:latin typeface="Calibri"/>
                <a:cs typeface="Calibri"/>
              </a:rPr>
              <a:t>systems</a:t>
            </a:r>
            <a:endParaRPr sz="1800" dirty="0">
              <a:latin typeface="Calibri"/>
              <a:cs typeface="Calibri"/>
            </a:endParaRPr>
          </a:p>
          <a:p>
            <a:pPr marL="755650" marR="5080" lvl="1" indent="-285750">
              <a:lnSpc>
                <a:spcPct val="148100"/>
              </a:lnSpc>
              <a:spcBef>
                <a:spcPts val="100"/>
              </a:spcBef>
              <a:buFont typeface="Wingdings"/>
              <a:buChar char=""/>
              <a:tabLst>
                <a:tab pos="755650" algn="l"/>
              </a:tabLst>
            </a:pPr>
            <a:r>
              <a:rPr sz="1800" spc="-10" dirty="0">
                <a:solidFill>
                  <a:srgbClr val="FFFFFF"/>
                </a:solidFill>
                <a:latin typeface="Calibri"/>
                <a:cs typeface="Calibri"/>
              </a:rPr>
              <a:t>“Max</a:t>
            </a:r>
            <a:r>
              <a:rPr sz="1800" dirty="0">
                <a:solidFill>
                  <a:srgbClr val="FFFFFF"/>
                </a:solidFill>
                <a:latin typeface="Calibri"/>
                <a:cs typeface="Calibri"/>
              </a:rPr>
              <a:t> I/O” </a:t>
            </a:r>
            <a:r>
              <a:rPr sz="1800" spc="-5" dirty="0">
                <a:solidFill>
                  <a:srgbClr val="FFFFFF"/>
                </a:solidFill>
                <a:latin typeface="Calibri"/>
                <a:cs typeface="Calibri"/>
              </a:rPr>
              <a:t>performance</a:t>
            </a:r>
            <a:r>
              <a:rPr sz="1800" spc="10" dirty="0">
                <a:solidFill>
                  <a:srgbClr val="FFFFFF"/>
                </a:solidFill>
                <a:latin typeface="Calibri"/>
                <a:cs typeface="Calibri"/>
              </a:rPr>
              <a:t> </a:t>
            </a:r>
            <a:r>
              <a:rPr sz="1800" spc="-5" dirty="0">
                <a:solidFill>
                  <a:srgbClr val="FFFFFF"/>
                </a:solidFill>
                <a:latin typeface="Calibri"/>
                <a:cs typeface="Calibri"/>
              </a:rPr>
              <a:t>mode</a:t>
            </a:r>
            <a:r>
              <a:rPr sz="1800" spc="15"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a:t>
            </a:r>
            <a:r>
              <a:rPr sz="1800" spc="-10" dirty="0">
                <a:solidFill>
                  <a:srgbClr val="FFFFFF"/>
                </a:solidFill>
                <a:latin typeface="Calibri"/>
                <a:cs typeface="Calibri"/>
              </a:rPr>
              <a:t>optimized</a:t>
            </a:r>
            <a:r>
              <a:rPr sz="1800" spc="10"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5" dirty="0">
                <a:solidFill>
                  <a:srgbClr val="FFFFFF"/>
                </a:solidFill>
                <a:latin typeface="Calibri"/>
                <a:cs typeface="Calibri"/>
              </a:rPr>
              <a:t>applications</a:t>
            </a:r>
            <a:r>
              <a:rPr sz="1800" spc="5" dirty="0">
                <a:solidFill>
                  <a:srgbClr val="FFFFFF"/>
                </a:solidFill>
                <a:latin typeface="Calibri"/>
                <a:cs typeface="Calibri"/>
              </a:rPr>
              <a:t> </a:t>
            </a:r>
            <a:r>
              <a:rPr sz="1800" spc="-10" dirty="0">
                <a:solidFill>
                  <a:srgbClr val="FFFFFF"/>
                </a:solidFill>
                <a:latin typeface="Calibri"/>
                <a:cs typeface="Calibri"/>
              </a:rPr>
              <a:t>where</a:t>
            </a:r>
            <a:r>
              <a:rPr sz="1800" spc="10" dirty="0">
                <a:solidFill>
                  <a:srgbClr val="FFFFFF"/>
                </a:solidFill>
                <a:latin typeface="Calibri"/>
                <a:cs typeface="Calibri"/>
              </a:rPr>
              <a:t> </a:t>
            </a:r>
            <a:r>
              <a:rPr sz="1800" spc="-10" dirty="0">
                <a:solidFill>
                  <a:srgbClr val="FFFFFF"/>
                </a:solidFill>
                <a:latin typeface="Calibri"/>
                <a:cs typeface="Calibri"/>
              </a:rPr>
              <a:t>tens,</a:t>
            </a:r>
            <a:r>
              <a:rPr sz="1800" spc="5" dirty="0">
                <a:solidFill>
                  <a:srgbClr val="FFFFFF"/>
                </a:solidFill>
                <a:latin typeface="Calibri"/>
                <a:cs typeface="Calibri"/>
              </a:rPr>
              <a:t> </a:t>
            </a:r>
            <a:r>
              <a:rPr sz="1800" spc="-5" dirty="0">
                <a:solidFill>
                  <a:srgbClr val="FFFFFF"/>
                </a:solidFill>
                <a:latin typeface="Calibri"/>
                <a:cs typeface="Calibri"/>
              </a:rPr>
              <a:t>hundreds,</a:t>
            </a:r>
            <a:r>
              <a:rPr sz="1800" spc="5" dirty="0">
                <a:solidFill>
                  <a:srgbClr val="FFFFFF"/>
                </a:solidFill>
                <a:latin typeface="Calibri"/>
                <a:cs typeface="Calibri"/>
              </a:rPr>
              <a:t> </a:t>
            </a:r>
            <a:r>
              <a:rPr sz="1800" dirty="0">
                <a:solidFill>
                  <a:srgbClr val="FFFFFF"/>
                </a:solidFill>
                <a:latin typeface="Calibri"/>
                <a:cs typeface="Calibri"/>
              </a:rPr>
              <a:t>or </a:t>
            </a:r>
            <a:r>
              <a:rPr sz="1800" spc="-390" dirty="0">
                <a:solidFill>
                  <a:srgbClr val="FFFFFF"/>
                </a:solidFill>
                <a:latin typeface="Calibri"/>
                <a:cs typeface="Calibri"/>
              </a:rPr>
              <a:t> </a:t>
            </a:r>
            <a:r>
              <a:rPr sz="1800" dirty="0">
                <a:solidFill>
                  <a:srgbClr val="FFFFFF"/>
                </a:solidFill>
                <a:latin typeface="Calibri"/>
                <a:cs typeface="Calibri"/>
              </a:rPr>
              <a:t>thousands</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10" dirty="0">
                <a:solidFill>
                  <a:srgbClr val="FFFFFF"/>
                </a:solidFill>
                <a:latin typeface="Calibri"/>
                <a:cs typeface="Calibri"/>
              </a:rPr>
              <a:t>EC2</a:t>
            </a:r>
            <a:r>
              <a:rPr sz="1800" spc="5" dirty="0">
                <a:solidFill>
                  <a:srgbClr val="FFFFFF"/>
                </a:solidFill>
                <a:latin typeface="Calibri"/>
                <a:cs typeface="Calibri"/>
              </a:rPr>
              <a:t> </a:t>
            </a:r>
            <a:r>
              <a:rPr sz="1800" spc="-5" dirty="0">
                <a:solidFill>
                  <a:srgbClr val="FFFFFF"/>
                </a:solidFill>
                <a:latin typeface="Calibri"/>
                <a:cs typeface="Calibri"/>
              </a:rPr>
              <a:t>instances</a:t>
            </a:r>
            <a:r>
              <a:rPr sz="1800" dirty="0">
                <a:solidFill>
                  <a:srgbClr val="FFFFFF"/>
                </a:solidFill>
                <a:latin typeface="Calibri"/>
                <a:cs typeface="Calibri"/>
              </a:rPr>
              <a:t> </a:t>
            </a:r>
            <a:r>
              <a:rPr sz="1800" spc="-10" dirty="0">
                <a:solidFill>
                  <a:srgbClr val="FFFFFF"/>
                </a:solidFill>
                <a:latin typeface="Calibri"/>
                <a:cs typeface="Calibri"/>
              </a:rPr>
              <a:t>are</a:t>
            </a:r>
            <a:r>
              <a:rPr sz="1800" spc="10" dirty="0">
                <a:solidFill>
                  <a:srgbClr val="FFFFFF"/>
                </a:solidFill>
                <a:latin typeface="Calibri"/>
                <a:cs typeface="Calibri"/>
              </a:rPr>
              <a:t> </a:t>
            </a:r>
            <a:r>
              <a:rPr sz="1800" spc="-5" dirty="0">
                <a:solidFill>
                  <a:srgbClr val="FFFFFF"/>
                </a:solidFill>
                <a:latin typeface="Calibri"/>
                <a:cs typeface="Calibri"/>
              </a:rPr>
              <a:t>accessing</a:t>
            </a:r>
            <a:r>
              <a:rPr sz="1800" spc="5"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file</a:t>
            </a:r>
            <a:r>
              <a:rPr sz="1800" spc="10" dirty="0">
                <a:solidFill>
                  <a:srgbClr val="FFFFFF"/>
                </a:solidFill>
                <a:latin typeface="Calibri"/>
                <a:cs typeface="Calibri"/>
              </a:rPr>
              <a:t> </a:t>
            </a:r>
            <a:r>
              <a:rPr sz="1800" spc="-20" dirty="0">
                <a:solidFill>
                  <a:srgbClr val="FFFFFF"/>
                </a:solidFill>
                <a:latin typeface="Calibri"/>
                <a:cs typeface="Calibri"/>
              </a:rPr>
              <a:t>system</a:t>
            </a:r>
            <a:endParaRPr sz="1800" dirty="0">
              <a:latin typeface="Calibri"/>
              <a:cs typeface="Calibri"/>
            </a:endParaRPr>
          </a:p>
        </p:txBody>
      </p:sp>
      <p:sp>
        <p:nvSpPr>
          <p:cNvPr id="4" name="object 4"/>
          <p:cNvSpPr txBox="1"/>
          <p:nvPr/>
        </p:nvSpPr>
        <p:spPr>
          <a:xfrm>
            <a:off x="10415498" y="1371600"/>
            <a:ext cx="1584960" cy="441959"/>
          </a:xfrm>
          <a:prstGeom prst="rect">
            <a:avLst/>
          </a:prstGeom>
        </p:spPr>
        <p:txBody>
          <a:bodyPr vert="horz" wrap="square" lIns="0" tIns="27939" rIns="0" bIns="0" rtlCol="0">
            <a:spAutoFit/>
          </a:bodyPr>
          <a:lstStyle/>
          <a:p>
            <a:pPr marL="495934" marR="5080" indent="-483870">
              <a:lnSpc>
                <a:spcPts val="1600"/>
              </a:lnSpc>
              <a:spcBef>
                <a:spcPts val="219"/>
              </a:spcBef>
            </a:pPr>
            <a:r>
              <a:rPr sz="1400" spc="-5" dirty="0">
                <a:solidFill>
                  <a:srgbClr val="FFFFFF"/>
                </a:solidFill>
                <a:latin typeface="Arial"/>
                <a:cs typeface="Arial"/>
              </a:rPr>
              <a:t>Amazon</a:t>
            </a:r>
            <a:r>
              <a:rPr sz="1400" spc="-30" dirty="0">
                <a:solidFill>
                  <a:srgbClr val="FFFFFF"/>
                </a:solidFill>
                <a:latin typeface="Arial"/>
                <a:cs typeface="Arial"/>
              </a:rPr>
              <a:t> </a:t>
            </a:r>
            <a:r>
              <a:rPr sz="1400" spc="-5" dirty="0">
                <a:solidFill>
                  <a:srgbClr val="FFFFFF"/>
                </a:solidFill>
                <a:latin typeface="Arial"/>
                <a:cs typeface="Arial"/>
              </a:rPr>
              <a:t>Elastic</a:t>
            </a:r>
            <a:r>
              <a:rPr sz="1400" spc="-30" dirty="0">
                <a:solidFill>
                  <a:srgbClr val="FFFFFF"/>
                </a:solidFill>
                <a:latin typeface="Arial"/>
                <a:cs typeface="Arial"/>
              </a:rPr>
              <a:t> </a:t>
            </a:r>
            <a:r>
              <a:rPr sz="1400" spc="-5" dirty="0">
                <a:solidFill>
                  <a:srgbClr val="FFFFFF"/>
                </a:solidFill>
                <a:latin typeface="Arial"/>
                <a:cs typeface="Arial"/>
              </a:rPr>
              <a:t>File </a:t>
            </a:r>
            <a:r>
              <a:rPr sz="1400" spc="-375" dirty="0">
                <a:solidFill>
                  <a:srgbClr val="FFFFFF"/>
                </a:solidFill>
                <a:latin typeface="Arial"/>
                <a:cs typeface="Arial"/>
              </a:rPr>
              <a:t> </a:t>
            </a:r>
            <a:r>
              <a:rPr sz="1400" spc="-5" dirty="0">
                <a:solidFill>
                  <a:srgbClr val="FFFFFF"/>
                </a:solidFill>
                <a:latin typeface="Arial"/>
                <a:cs typeface="Arial"/>
              </a:rPr>
              <a:t>System</a:t>
            </a:r>
            <a:endParaRPr sz="1400">
              <a:latin typeface="Arial"/>
              <a:cs typeface="Arial"/>
            </a:endParaRPr>
          </a:p>
        </p:txBody>
      </p:sp>
      <p:pic>
        <p:nvPicPr>
          <p:cNvPr id="5" name="object 5"/>
          <p:cNvPicPr/>
          <p:nvPr/>
        </p:nvPicPr>
        <p:blipFill>
          <a:blip r:embed="rId2" cstate="print"/>
          <a:stretch>
            <a:fillRect/>
          </a:stretch>
        </p:blipFill>
        <p:spPr>
          <a:xfrm>
            <a:off x="10852060" y="622923"/>
            <a:ext cx="711200" cy="711200"/>
          </a:xfrm>
          <a:prstGeom prst="rect">
            <a:avLst/>
          </a:prstGeom>
        </p:spPr>
      </p:pic>
    </p:spTree>
    <p:extLst>
      <p:ext uri="{BB962C8B-B14F-4D97-AF65-F5344CB8AC3E}">
        <p14:creationId xmlns:p14="http://schemas.microsoft.com/office/powerpoint/2010/main" val="105534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40258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2:</a:t>
            </a:r>
            <a:r>
              <a:rPr sz="2400" b="0" spc="-15" dirty="0">
                <a:solidFill>
                  <a:srgbClr val="FFFFFF"/>
                </a:solidFill>
                <a:latin typeface="Calibri"/>
                <a:cs typeface="Calibri"/>
              </a:rPr>
              <a:t> </a:t>
            </a:r>
            <a:r>
              <a:rPr sz="2400" b="0" spc="-5" dirty="0">
                <a:solidFill>
                  <a:srgbClr val="FFFFFF"/>
                </a:solidFill>
                <a:latin typeface="Calibri"/>
                <a:cs typeface="Calibri"/>
              </a:rPr>
              <a:t>Cloud</a:t>
            </a:r>
            <a:r>
              <a:rPr sz="2400" b="0" spc="-10" dirty="0">
                <a:solidFill>
                  <a:srgbClr val="FFFFFF"/>
                </a:solidFill>
                <a:latin typeface="Calibri"/>
                <a:cs typeface="Calibri"/>
              </a:rPr>
              <a:t> </a:t>
            </a:r>
            <a:r>
              <a:rPr sz="2400" b="0" spc="-5" dirty="0">
                <a:solidFill>
                  <a:srgbClr val="FFFFFF"/>
                </a:solidFill>
                <a:latin typeface="Calibri"/>
                <a:cs typeface="Calibri"/>
              </a:rPr>
              <a:t>Computing</a:t>
            </a:r>
            <a:r>
              <a:rPr sz="2400" b="0" spc="-15" dirty="0">
                <a:solidFill>
                  <a:srgbClr val="FFFFFF"/>
                </a:solidFill>
                <a:latin typeface="Calibri"/>
                <a:cs typeface="Calibri"/>
              </a:rPr>
              <a:t> </a:t>
            </a:r>
            <a:r>
              <a:rPr sz="2400" b="0" dirty="0">
                <a:solidFill>
                  <a:srgbClr val="FFFFFF"/>
                </a:solidFill>
                <a:latin typeface="Calibri"/>
                <a:cs typeface="Calibri"/>
              </a:rPr>
              <a:t>Service</a:t>
            </a:r>
            <a:r>
              <a:rPr sz="2400" b="0" spc="-5" dirty="0">
                <a:solidFill>
                  <a:srgbClr val="FFFFFF"/>
                </a:solidFill>
                <a:latin typeface="Calibri"/>
                <a:cs typeface="Calibri"/>
              </a:rPr>
              <a:t> Models</a:t>
            </a:r>
            <a:endParaRPr sz="2400" dirty="0">
              <a:latin typeface="Calibri"/>
              <a:cs typeface="Calibri"/>
            </a:endParaRPr>
          </a:p>
        </p:txBody>
      </p:sp>
      <p:grpSp>
        <p:nvGrpSpPr>
          <p:cNvPr id="3" name="object 3"/>
          <p:cNvGrpSpPr/>
          <p:nvPr/>
        </p:nvGrpSpPr>
        <p:grpSpPr>
          <a:xfrm>
            <a:off x="834868" y="4650012"/>
            <a:ext cx="2320290" cy="1231900"/>
            <a:chOff x="834868" y="4650012"/>
            <a:chExt cx="2320290" cy="1231900"/>
          </a:xfrm>
        </p:grpSpPr>
        <p:sp>
          <p:nvSpPr>
            <p:cNvPr id="4" name="object 4"/>
            <p:cNvSpPr/>
            <p:nvPr/>
          </p:nvSpPr>
          <p:spPr>
            <a:xfrm>
              <a:off x="841218" y="4656362"/>
              <a:ext cx="2307590" cy="1219200"/>
            </a:xfrm>
            <a:custGeom>
              <a:avLst/>
              <a:gdLst/>
              <a:ahLst/>
              <a:cxnLst/>
              <a:rect l="l" t="t" r="r" b="b"/>
              <a:pathLst>
                <a:path w="2307590" h="1219200">
                  <a:moveTo>
                    <a:pt x="2307020" y="0"/>
                  </a:moveTo>
                  <a:lnTo>
                    <a:pt x="0" y="0"/>
                  </a:lnTo>
                  <a:lnTo>
                    <a:pt x="0" y="1218996"/>
                  </a:lnTo>
                  <a:lnTo>
                    <a:pt x="2307020" y="1218996"/>
                  </a:lnTo>
                  <a:lnTo>
                    <a:pt x="2307020" y="0"/>
                  </a:lnTo>
                  <a:close/>
                </a:path>
              </a:pathLst>
            </a:custGeom>
            <a:solidFill>
              <a:srgbClr val="FFFFFF"/>
            </a:solidFill>
          </p:spPr>
          <p:txBody>
            <a:bodyPr wrap="square" lIns="0" tIns="0" rIns="0" bIns="0" rtlCol="0"/>
            <a:lstStyle/>
            <a:p>
              <a:endParaRPr/>
            </a:p>
          </p:txBody>
        </p:sp>
        <p:sp>
          <p:nvSpPr>
            <p:cNvPr id="5" name="object 5"/>
            <p:cNvSpPr/>
            <p:nvPr/>
          </p:nvSpPr>
          <p:spPr>
            <a:xfrm>
              <a:off x="841218" y="4656362"/>
              <a:ext cx="2307590" cy="1219200"/>
            </a:xfrm>
            <a:custGeom>
              <a:avLst/>
              <a:gdLst/>
              <a:ahLst/>
              <a:cxnLst/>
              <a:rect l="l" t="t" r="r" b="b"/>
              <a:pathLst>
                <a:path w="2307590" h="1219200">
                  <a:moveTo>
                    <a:pt x="0" y="0"/>
                  </a:moveTo>
                  <a:lnTo>
                    <a:pt x="2307021" y="0"/>
                  </a:lnTo>
                  <a:lnTo>
                    <a:pt x="2307021" y="1218997"/>
                  </a:lnTo>
                  <a:lnTo>
                    <a:pt x="0" y="1218997"/>
                  </a:lnTo>
                  <a:lnTo>
                    <a:pt x="0" y="0"/>
                  </a:lnTo>
                  <a:close/>
                </a:path>
              </a:pathLst>
            </a:custGeom>
            <a:ln w="12700">
              <a:solidFill>
                <a:srgbClr val="2F528F"/>
              </a:solidFill>
            </a:ln>
          </p:spPr>
          <p:txBody>
            <a:bodyPr wrap="square" lIns="0" tIns="0" rIns="0" bIns="0" rtlCol="0"/>
            <a:lstStyle/>
            <a:p>
              <a:endParaRPr/>
            </a:p>
          </p:txBody>
        </p:sp>
        <p:pic>
          <p:nvPicPr>
            <p:cNvPr id="6" name="object 6"/>
            <p:cNvPicPr/>
            <p:nvPr/>
          </p:nvPicPr>
          <p:blipFill>
            <a:blip r:embed="rId3" cstate="print"/>
            <a:stretch>
              <a:fillRect/>
            </a:stretch>
          </p:blipFill>
          <p:spPr>
            <a:xfrm>
              <a:off x="998578" y="4996591"/>
              <a:ext cx="522072" cy="540391"/>
            </a:xfrm>
            <a:prstGeom prst="rect">
              <a:avLst/>
            </a:prstGeom>
          </p:spPr>
        </p:pic>
        <p:pic>
          <p:nvPicPr>
            <p:cNvPr id="7" name="object 7"/>
            <p:cNvPicPr/>
            <p:nvPr/>
          </p:nvPicPr>
          <p:blipFill>
            <a:blip r:embed="rId4" cstate="print"/>
            <a:stretch>
              <a:fillRect/>
            </a:stretch>
          </p:blipFill>
          <p:spPr>
            <a:xfrm>
              <a:off x="1503520" y="4996591"/>
              <a:ext cx="512461" cy="524287"/>
            </a:xfrm>
            <a:prstGeom prst="rect">
              <a:avLst/>
            </a:prstGeom>
          </p:spPr>
        </p:pic>
        <p:pic>
          <p:nvPicPr>
            <p:cNvPr id="8" name="object 8"/>
            <p:cNvPicPr/>
            <p:nvPr/>
          </p:nvPicPr>
          <p:blipFill>
            <a:blip r:embed="rId5" cstate="print"/>
            <a:stretch>
              <a:fillRect/>
            </a:stretch>
          </p:blipFill>
          <p:spPr>
            <a:xfrm>
              <a:off x="2615854" y="5013194"/>
              <a:ext cx="512491" cy="536145"/>
            </a:xfrm>
            <a:prstGeom prst="rect">
              <a:avLst/>
            </a:prstGeom>
          </p:spPr>
        </p:pic>
        <p:pic>
          <p:nvPicPr>
            <p:cNvPr id="9" name="object 9"/>
            <p:cNvPicPr/>
            <p:nvPr/>
          </p:nvPicPr>
          <p:blipFill>
            <a:blip r:embed="rId6" cstate="print"/>
            <a:stretch>
              <a:fillRect/>
            </a:stretch>
          </p:blipFill>
          <p:spPr>
            <a:xfrm>
              <a:off x="2080823" y="4981988"/>
              <a:ext cx="503966" cy="575962"/>
            </a:xfrm>
            <a:prstGeom prst="rect">
              <a:avLst/>
            </a:prstGeom>
          </p:spPr>
        </p:pic>
      </p:grpSp>
      <p:grpSp>
        <p:nvGrpSpPr>
          <p:cNvPr id="10" name="object 10"/>
          <p:cNvGrpSpPr/>
          <p:nvPr/>
        </p:nvGrpSpPr>
        <p:grpSpPr>
          <a:xfrm>
            <a:off x="3534051" y="4631916"/>
            <a:ext cx="2320290" cy="1231900"/>
            <a:chOff x="3534051" y="4631916"/>
            <a:chExt cx="2320290" cy="1231900"/>
          </a:xfrm>
        </p:grpSpPr>
        <p:sp>
          <p:nvSpPr>
            <p:cNvPr id="11" name="object 11"/>
            <p:cNvSpPr/>
            <p:nvPr/>
          </p:nvSpPr>
          <p:spPr>
            <a:xfrm>
              <a:off x="3540401" y="4638266"/>
              <a:ext cx="2307590" cy="1219200"/>
            </a:xfrm>
            <a:custGeom>
              <a:avLst/>
              <a:gdLst/>
              <a:ahLst/>
              <a:cxnLst/>
              <a:rect l="l" t="t" r="r" b="b"/>
              <a:pathLst>
                <a:path w="2307590" h="1219200">
                  <a:moveTo>
                    <a:pt x="2307021" y="0"/>
                  </a:moveTo>
                  <a:lnTo>
                    <a:pt x="0" y="0"/>
                  </a:lnTo>
                  <a:lnTo>
                    <a:pt x="0" y="1218997"/>
                  </a:lnTo>
                  <a:lnTo>
                    <a:pt x="2307021" y="1218997"/>
                  </a:lnTo>
                  <a:lnTo>
                    <a:pt x="2307021" y="0"/>
                  </a:lnTo>
                  <a:close/>
                </a:path>
              </a:pathLst>
            </a:custGeom>
            <a:solidFill>
              <a:srgbClr val="FFFFFF"/>
            </a:solidFill>
          </p:spPr>
          <p:txBody>
            <a:bodyPr wrap="square" lIns="0" tIns="0" rIns="0" bIns="0" rtlCol="0"/>
            <a:lstStyle/>
            <a:p>
              <a:endParaRPr/>
            </a:p>
          </p:txBody>
        </p:sp>
        <p:sp>
          <p:nvSpPr>
            <p:cNvPr id="12" name="object 12"/>
            <p:cNvSpPr/>
            <p:nvPr/>
          </p:nvSpPr>
          <p:spPr>
            <a:xfrm>
              <a:off x="3540401" y="4638266"/>
              <a:ext cx="2307590" cy="1219200"/>
            </a:xfrm>
            <a:custGeom>
              <a:avLst/>
              <a:gdLst/>
              <a:ahLst/>
              <a:cxnLst/>
              <a:rect l="l" t="t" r="r" b="b"/>
              <a:pathLst>
                <a:path w="2307590" h="1219200">
                  <a:moveTo>
                    <a:pt x="0" y="0"/>
                  </a:moveTo>
                  <a:lnTo>
                    <a:pt x="2307021" y="0"/>
                  </a:lnTo>
                  <a:lnTo>
                    <a:pt x="2307021" y="1218997"/>
                  </a:lnTo>
                  <a:lnTo>
                    <a:pt x="0" y="1218997"/>
                  </a:lnTo>
                  <a:lnTo>
                    <a:pt x="0" y="0"/>
                  </a:lnTo>
                  <a:close/>
                </a:path>
              </a:pathLst>
            </a:custGeom>
            <a:ln w="12700">
              <a:solidFill>
                <a:srgbClr val="2F528F"/>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3704709" y="4991688"/>
              <a:ext cx="522072" cy="540391"/>
            </a:xfrm>
            <a:prstGeom prst="rect">
              <a:avLst/>
            </a:prstGeom>
          </p:spPr>
        </p:pic>
        <p:pic>
          <p:nvPicPr>
            <p:cNvPr id="14" name="object 14"/>
            <p:cNvPicPr/>
            <p:nvPr/>
          </p:nvPicPr>
          <p:blipFill>
            <a:blip r:embed="rId4" cstate="print"/>
            <a:stretch>
              <a:fillRect/>
            </a:stretch>
          </p:blipFill>
          <p:spPr>
            <a:xfrm>
              <a:off x="4209651" y="4991688"/>
              <a:ext cx="512461" cy="524287"/>
            </a:xfrm>
            <a:prstGeom prst="rect">
              <a:avLst/>
            </a:prstGeom>
          </p:spPr>
        </p:pic>
        <p:pic>
          <p:nvPicPr>
            <p:cNvPr id="15" name="object 15"/>
            <p:cNvPicPr/>
            <p:nvPr/>
          </p:nvPicPr>
          <p:blipFill>
            <a:blip r:embed="rId5" cstate="print"/>
            <a:stretch>
              <a:fillRect/>
            </a:stretch>
          </p:blipFill>
          <p:spPr>
            <a:xfrm>
              <a:off x="5321984" y="5008290"/>
              <a:ext cx="512493" cy="536145"/>
            </a:xfrm>
            <a:prstGeom prst="rect">
              <a:avLst/>
            </a:prstGeom>
          </p:spPr>
        </p:pic>
        <p:pic>
          <p:nvPicPr>
            <p:cNvPr id="16" name="object 16"/>
            <p:cNvPicPr/>
            <p:nvPr/>
          </p:nvPicPr>
          <p:blipFill>
            <a:blip r:embed="rId6" cstate="print"/>
            <a:stretch>
              <a:fillRect/>
            </a:stretch>
          </p:blipFill>
          <p:spPr>
            <a:xfrm>
              <a:off x="4786954" y="4977085"/>
              <a:ext cx="503966" cy="575961"/>
            </a:xfrm>
            <a:prstGeom prst="rect">
              <a:avLst/>
            </a:prstGeom>
          </p:spPr>
        </p:pic>
      </p:grpSp>
      <p:grpSp>
        <p:nvGrpSpPr>
          <p:cNvPr id="17" name="object 17"/>
          <p:cNvGrpSpPr/>
          <p:nvPr/>
        </p:nvGrpSpPr>
        <p:grpSpPr>
          <a:xfrm>
            <a:off x="6312665" y="4628722"/>
            <a:ext cx="2320290" cy="1231900"/>
            <a:chOff x="6312665" y="4628722"/>
            <a:chExt cx="2320290" cy="1231900"/>
          </a:xfrm>
        </p:grpSpPr>
        <p:sp>
          <p:nvSpPr>
            <p:cNvPr id="18" name="object 18"/>
            <p:cNvSpPr/>
            <p:nvPr/>
          </p:nvSpPr>
          <p:spPr>
            <a:xfrm>
              <a:off x="6319015" y="4635072"/>
              <a:ext cx="2307590" cy="1219200"/>
            </a:xfrm>
            <a:custGeom>
              <a:avLst/>
              <a:gdLst/>
              <a:ahLst/>
              <a:cxnLst/>
              <a:rect l="l" t="t" r="r" b="b"/>
              <a:pathLst>
                <a:path w="2307590" h="1219200">
                  <a:moveTo>
                    <a:pt x="2307021" y="0"/>
                  </a:moveTo>
                  <a:lnTo>
                    <a:pt x="0" y="0"/>
                  </a:lnTo>
                  <a:lnTo>
                    <a:pt x="0" y="1218997"/>
                  </a:lnTo>
                  <a:lnTo>
                    <a:pt x="2307021" y="1218997"/>
                  </a:lnTo>
                  <a:lnTo>
                    <a:pt x="2307021" y="0"/>
                  </a:lnTo>
                  <a:close/>
                </a:path>
              </a:pathLst>
            </a:custGeom>
            <a:solidFill>
              <a:srgbClr val="FFFFFF"/>
            </a:solidFill>
          </p:spPr>
          <p:txBody>
            <a:bodyPr wrap="square" lIns="0" tIns="0" rIns="0" bIns="0" rtlCol="0"/>
            <a:lstStyle/>
            <a:p>
              <a:endParaRPr/>
            </a:p>
          </p:txBody>
        </p:sp>
        <p:sp>
          <p:nvSpPr>
            <p:cNvPr id="19" name="object 19"/>
            <p:cNvSpPr/>
            <p:nvPr/>
          </p:nvSpPr>
          <p:spPr>
            <a:xfrm>
              <a:off x="6319015" y="4635072"/>
              <a:ext cx="2307590" cy="1219200"/>
            </a:xfrm>
            <a:custGeom>
              <a:avLst/>
              <a:gdLst/>
              <a:ahLst/>
              <a:cxnLst/>
              <a:rect l="l" t="t" r="r" b="b"/>
              <a:pathLst>
                <a:path w="2307590" h="1219200">
                  <a:moveTo>
                    <a:pt x="0" y="0"/>
                  </a:moveTo>
                  <a:lnTo>
                    <a:pt x="2307021" y="0"/>
                  </a:lnTo>
                  <a:lnTo>
                    <a:pt x="2307021" y="1218997"/>
                  </a:lnTo>
                  <a:lnTo>
                    <a:pt x="0" y="1218997"/>
                  </a:lnTo>
                  <a:lnTo>
                    <a:pt x="0" y="0"/>
                  </a:lnTo>
                  <a:close/>
                </a:path>
              </a:pathLst>
            </a:custGeom>
            <a:ln w="12700">
              <a:solidFill>
                <a:srgbClr val="2F528F"/>
              </a:solidFill>
            </a:ln>
          </p:spPr>
          <p:txBody>
            <a:bodyPr wrap="square" lIns="0" tIns="0" rIns="0" bIns="0" rtlCol="0"/>
            <a:lstStyle/>
            <a:p>
              <a:endParaRPr/>
            </a:p>
          </p:txBody>
        </p:sp>
        <p:pic>
          <p:nvPicPr>
            <p:cNvPr id="20" name="object 20"/>
            <p:cNvPicPr/>
            <p:nvPr/>
          </p:nvPicPr>
          <p:blipFill>
            <a:blip r:embed="rId3" cstate="print"/>
            <a:stretch>
              <a:fillRect/>
            </a:stretch>
          </p:blipFill>
          <p:spPr>
            <a:xfrm>
              <a:off x="6473987" y="4986785"/>
              <a:ext cx="522072" cy="540391"/>
            </a:xfrm>
            <a:prstGeom prst="rect">
              <a:avLst/>
            </a:prstGeom>
          </p:spPr>
        </p:pic>
        <p:pic>
          <p:nvPicPr>
            <p:cNvPr id="21" name="object 21"/>
            <p:cNvPicPr/>
            <p:nvPr/>
          </p:nvPicPr>
          <p:blipFill>
            <a:blip r:embed="rId4" cstate="print"/>
            <a:stretch>
              <a:fillRect/>
            </a:stretch>
          </p:blipFill>
          <p:spPr>
            <a:xfrm>
              <a:off x="6978929" y="4986785"/>
              <a:ext cx="512462" cy="524288"/>
            </a:xfrm>
            <a:prstGeom prst="rect">
              <a:avLst/>
            </a:prstGeom>
          </p:spPr>
        </p:pic>
        <p:pic>
          <p:nvPicPr>
            <p:cNvPr id="22" name="object 22"/>
            <p:cNvPicPr/>
            <p:nvPr/>
          </p:nvPicPr>
          <p:blipFill>
            <a:blip r:embed="rId5" cstate="print"/>
            <a:stretch>
              <a:fillRect/>
            </a:stretch>
          </p:blipFill>
          <p:spPr>
            <a:xfrm>
              <a:off x="8091264" y="5003388"/>
              <a:ext cx="512493" cy="536145"/>
            </a:xfrm>
            <a:prstGeom prst="rect">
              <a:avLst/>
            </a:prstGeom>
          </p:spPr>
        </p:pic>
        <p:pic>
          <p:nvPicPr>
            <p:cNvPr id="23" name="object 23"/>
            <p:cNvPicPr/>
            <p:nvPr/>
          </p:nvPicPr>
          <p:blipFill>
            <a:blip r:embed="rId6" cstate="print"/>
            <a:stretch>
              <a:fillRect/>
            </a:stretch>
          </p:blipFill>
          <p:spPr>
            <a:xfrm>
              <a:off x="7556234" y="4972182"/>
              <a:ext cx="503966" cy="575961"/>
            </a:xfrm>
            <a:prstGeom prst="rect">
              <a:avLst/>
            </a:prstGeom>
          </p:spPr>
        </p:pic>
      </p:grpSp>
      <p:grpSp>
        <p:nvGrpSpPr>
          <p:cNvPr id="24" name="object 24"/>
          <p:cNvGrpSpPr/>
          <p:nvPr/>
        </p:nvGrpSpPr>
        <p:grpSpPr>
          <a:xfrm>
            <a:off x="8997608" y="4628746"/>
            <a:ext cx="2320290" cy="1231900"/>
            <a:chOff x="8997608" y="4628746"/>
            <a:chExt cx="2320290" cy="1231900"/>
          </a:xfrm>
        </p:grpSpPr>
        <p:sp>
          <p:nvSpPr>
            <p:cNvPr id="25" name="object 25"/>
            <p:cNvSpPr/>
            <p:nvPr/>
          </p:nvSpPr>
          <p:spPr>
            <a:xfrm>
              <a:off x="9003958" y="4635096"/>
              <a:ext cx="2307590" cy="1219200"/>
            </a:xfrm>
            <a:custGeom>
              <a:avLst/>
              <a:gdLst/>
              <a:ahLst/>
              <a:cxnLst/>
              <a:rect l="l" t="t" r="r" b="b"/>
              <a:pathLst>
                <a:path w="2307590" h="1219200">
                  <a:moveTo>
                    <a:pt x="2307021" y="0"/>
                  </a:moveTo>
                  <a:lnTo>
                    <a:pt x="0" y="0"/>
                  </a:lnTo>
                  <a:lnTo>
                    <a:pt x="0" y="1218997"/>
                  </a:lnTo>
                  <a:lnTo>
                    <a:pt x="2307021" y="1218997"/>
                  </a:lnTo>
                  <a:lnTo>
                    <a:pt x="2307021" y="0"/>
                  </a:lnTo>
                  <a:close/>
                </a:path>
              </a:pathLst>
            </a:custGeom>
            <a:solidFill>
              <a:srgbClr val="FFFFFF"/>
            </a:solidFill>
          </p:spPr>
          <p:txBody>
            <a:bodyPr wrap="square" lIns="0" tIns="0" rIns="0" bIns="0" rtlCol="0"/>
            <a:lstStyle/>
            <a:p>
              <a:endParaRPr/>
            </a:p>
          </p:txBody>
        </p:sp>
        <p:sp>
          <p:nvSpPr>
            <p:cNvPr id="26" name="object 26"/>
            <p:cNvSpPr/>
            <p:nvPr/>
          </p:nvSpPr>
          <p:spPr>
            <a:xfrm>
              <a:off x="9003958" y="4635096"/>
              <a:ext cx="2307590" cy="1219200"/>
            </a:xfrm>
            <a:custGeom>
              <a:avLst/>
              <a:gdLst/>
              <a:ahLst/>
              <a:cxnLst/>
              <a:rect l="l" t="t" r="r" b="b"/>
              <a:pathLst>
                <a:path w="2307590" h="1219200">
                  <a:moveTo>
                    <a:pt x="0" y="0"/>
                  </a:moveTo>
                  <a:lnTo>
                    <a:pt x="2307021" y="0"/>
                  </a:lnTo>
                  <a:lnTo>
                    <a:pt x="2307021" y="1218997"/>
                  </a:lnTo>
                  <a:lnTo>
                    <a:pt x="0" y="1218997"/>
                  </a:lnTo>
                  <a:lnTo>
                    <a:pt x="0" y="0"/>
                  </a:lnTo>
                  <a:close/>
                </a:path>
              </a:pathLst>
            </a:custGeom>
            <a:ln w="12700">
              <a:solidFill>
                <a:srgbClr val="2F528F"/>
              </a:solidFill>
            </a:ln>
          </p:spPr>
          <p:txBody>
            <a:bodyPr wrap="square" lIns="0" tIns="0" rIns="0" bIns="0" rtlCol="0"/>
            <a:lstStyle/>
            <a:p>
              <a:endParaRPr/>
            </a:p>
          </p:txBody>
        </p:sp>
        <p:pic>
          <p:nvPicPr>
            <p:cNvPr id="27" name="object 27"/>
            <p:cNvPicPr/>
            <p:nvPr/>
          </p:nvPicPr>
          <p:blipFill>
            <a:blip r:embed="rId3" cstate="print"/>
            <a:stretch>
              <a:fillRect/>
            </a:stretch>
          </p:blipFill>
          <p:spPr>
            <a:xfrm>
              <a:off x="9168677" y="4985020"/>
              <a:ext cx="522072" cy="540391"/>
            </a:xfrm>
            <a:prstGeom prst="rect">
              <a:avLst/>
            </a:prstGeom>
          </p:spPr>
        </p:pic>
        <p:pic>
          <p:nvPicPr>
            <p:cNvPr id="28" name="object 28"/>
            <p:cNvPicPr/>
            <p:nvPr/>
          </p:nvPicPr>
          <p:blipFill>
            <a:blip r:embed="rId4" cstate="print"/>
            <a:stretch>
              <a:fillRect/>
            </a:stretch>
          </p:blipFill>
          <p:spPr>
            <a:xfrm>
              <a:off x="9673618" y="4985020"/>
              <a:ext cx="512461" cy="524287"/>
            </a:xfrm>
            <a:prstGeom prst="rect">
              <a:avLst/>
            </a:prstGeom>
          </p:spPr>
        </p:pic>
        <p:pic>
          <p:nvPicPr>
            <p:cNvPr id="29" name="object 29"/>
            <p:cNvPicPr/>
            <p:nvPr/>
          </p:nvPicPr>
          <p:blipFill>
            <a:blip r:embed="rId5" cstate="print"/>
            <a:stretch>
              <a:fillRect/>
            </a:stretch>
          </p:blipFill>
          <p:spPr>
            <a:xfrm>
              <a:off x="10785953" y="5001623"/>
              <a:ext cx="512491" cy="536145"/>
            </a:xfrm>
            <a:prstGeom prst="rect">
              <a:avLst/>
            </a:prstGeom>
          </p:spPr>
        </p:pic>
        <p:pic>
          <p:nvPicPr>
            <p:cNvPr id="30" name="object 30"/>
            <p:cNvPicPr/>
            <p:nvPr/>
          </p:nvPicPr>
          <p:blipFill>
            <a:blip r:embed="rId6" cstate="print"/>
            <a:stretch>
              <a:fillRect/>
            </a:stretch>
          </p:blipFill>
          <p:spPr>
            <a:xfrm>
              <a:off x="10250922" y="4970417"/>
              <a:ext cx="503966" cy="575962"/>
            </a:xfrm>
            <a:prstGeom prst="rect">
              <a:avLst/>
            </a:prstGeom>
          </p:spPr>
        </p:pic>
      </p:grpSp>
      <p:sp>
        <p:nvSpPr>
          <p:cNvPr id="31" name="object 31"/>
          <p:cNvSpPr txBox="1"/>
          <p:nvPr/>
        </p:nvSpPr>
        <p:spPr>
          <a:xfrm>
            <a:off x="4370661" y="774700"/>
            <a:ext cx="547370" cy="330200"/>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FFFF"/>
                </a:solidFill>
                <a:latin typeface="Arial"/>
                <a:cs typeface="Arial"/>
              </a:rPr>
              <a:t>I</a:t>
            </a:r>
            <a:r>
              <a:rPr sz="2000" b="1" dirty="0">
                <a:solidFill>
                  <a:srgbClr val="FFFFFF"/>
                </a:solidFill>
                <a:latin typeface="Arial"/>
                <a:cs typeface="Arial"/>
              </a:rPr>
              <a:t>a</a:t>
            </a:r>
            <a:r>
              <a:rPr sz="2000" b="1" spc="-5" dirty="0">
                <a:solidFill>
                  <a:srgbClr val="FFFFFF"/>
                </a:solidFill>
                <a:latin typeface="Arial"/>
                <a:cs typeface="Arial"/>
              </a:rPr>
              <a:t>a</a:t>
            </a:r>
            <a:r>
              <a:rPr sz="2000" b="1" dirty="0">
                <a:solidFill>
                  <a:srgbClr val="FFFFFF"/>
                </a:solidFill>
                <a:latin typeface="Arial"/>
                <a:cs typeface="Arial"/>
              </a:rPr>
              <a:t>S</a:t>
            </a:r>
            <a:endParaRPr sz="2000">
              <a:latin typeface="Arial"/>
              <a:cs typeface="Arial"/>
            </a:endParaRPr>
          </a:p>
        </p:txBody>
      </p:sp>
      <p:grpSp>
        <p:nvGrpSpPr>
          <p:cNvPr id="32" name="object 32"/>
          <p:cNvGrpSpPr/>
          <p:nvPr/>
        </p:nvGrpSpPr>
        <p:grpSpPr>
          <a:xfrm>
            <a:off x="11370087" y="1583620"/>
            <a:ext cx="259079" cy="4487545"/>
            <a:chOff x="11370087" y="1583620"/>
            <a:chExt cx="259079" cy="4487545"/>
          </a:xfrm>
        </p:grpSpPr>
        <p:sp>
          <p:nvSpPr>
            <p:cNvPr id="33" name="object 33"/>
            <p:cNvSpPr/>
            <p:nvPr/>
          </p:nvSpPr>
          <p:spPr>
            <a:xfrm>
              <a:off x="11614565" y="1586786"/>
              <a:ext cx="0" cy="4481830"/>
            </a:xfrm>
            <a:custGeom>
              <a:avLst/>
              <a:gdLst/>
              <a:ahLst/>
              <a:cxnLst/>
              <a:rect l="l" t="t" r="r" b="b"/>
              <a:pathLst>
                <a:path h="4481830">
                  <a:moveTo>
                    <a:pt x="0" y="0"/>
                  </a:moveTo>
                  <a:lnTo>
                    <a:pt x="1" y="4481739"/>
                  </a:lnTo>
                </a:path>
              </a:pathLst>
            </a:custGeom>
            <a:ln w="28575">
              <a:solidFill>
                <a:srgbClr val="FFFFFF"/>
              </a:solidFill>
            </a:ln>
          </p:spPr>
          <p:txBody>
            <a:bodyPr wrap="square" lIns="0" tIns="0" rIns="0" bIns="0" rtlCol="0"/>
            <a:lstStyle/>
            <a:p>
              <a:endParaRPr/>
            </a:p>
          </p:txBody>
        </p:sp>
        <p:sp>
          <p:nvSpPr>
            <p:cNvPr id="34" name="object 34"/>
            <p:cNvSpPr/>
            <p:nvPr/>
          </p:nvSpPr>
          <p:spPr>
            <a:xfrm>
              <a:off x="11370087" y="1597907"/>
              <a:ext cx="244475" cy="0"/>
            </a:xfrm>
            <a:custGeom>
              <a:avLst/>
              <a:gdLst/>
              <a:ahLst/>
              <a:cxnLst/>
              <a:rect l="l" t="t" r="r" b="b"/>
              <a:pathLst>
                <a:path w="244475">
                  <a:moveTo>
                    <a:pt x="244478" y="0"/>
                  </a:moveTo>
                  <a:lnTo>
                    <a:pt x="0" y="1"/>
                  </a:lnTo>
                </a:path>
              </a:pathLst>
            </a:custGeom>
            <a:ln w="28575">
              <a:solidFill>
                <a:srgbClr val="FFFFFF"/>
              </a:solidFill>
            </a:ln>
          </p:spPr>
          <p:txBody>
            <a:bodyPr wrap="square" lIns="0" tIns="0" rIns="0" bIns="0" rtlCol="0"/>
            <a:lstStyle/>
            <a:p>
              <a:endParaRPr/>
            </a:p>
          </p:txBody>
        </p:sp>
        <p:sp>
          <p:nvSpPr>
            <p:cNvPr id="35" name="object 35"/>
            <p:cNvSpPr/>
            <p:nvPr/>
          </p:nvSpPr>
          <p:spPr>
            <a:xfrm>
              <a:off x="11380719" y="6056494"/>
              <a:ext cx="244475" cy="0"/>
            </a:xfrm>
            <a:custGeom>
              <a:avLst/>
              <a:gdLst/>
              <a:ahLst/>
              <a:cxnLst/>
              <a:rect l="l" t="t" r="r" b="b"/>
              <a:pathLst>
                <a:path w="244475">
                  <a:moveTo>
                    <a:pt x="244478" y="0"/>
                  </a:moveTo>
                  <a:lnTo>
                    <a:pt x="0" y="1"/>
                  </a:lnTo>
                </a:path>
              </a:pathLst>
            </a:custGeom>
            <a:ln w="28575">
              <a:solidFill>
                <a:srgbClr val="FFFFFF"/>
              </a:solidFill>
            </a:ln>
          </p:spPr>
          <p:txBody>
            <a:bodyPr wrap="square" lIns="0" tIns="0" rIns="0" bIns="0" rtlCol="0"/>
            <a:lstStyle/>
            <a:p>
              <a:endParaRPr/>
            </a:p>
          </p:txBody>
        </p:sp>
      </p:grpSp>
      <p:sp>
        <p:nvSpPr>
          <p:cNvPr id="36" name="object 36"/>
          <p:cNvSpPr txBox="1"/>
          <p:nvPr/>
        </p:nvSpPr>
        <p:spPr>
          <a:xfrm>
            <a:off x="5980331" y="1333500"/>
            <a:ext cx="203390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Managed</a:t>
            </a:r>
            <a:r>
              <a:rPr sz="1200" b="1" spc="-10" dirty="0">
                <a:solidFill>
                  <a:srgbClr val="FFFFFF"/>
                </a:solidFill>
                <a:latin typeface="Arial"/>
                <a:cs typeface="Arial"/>
              </a:rPr>
              <a:t> </a:t>
            </a:r>
            <a:r>
              <a:rPr sz="1200" b="1" dirty="0">
                <a:solidFill>
                  <a:srgbClr val="FFFFFF"/>
                </a:solidFill>
                <a:latin typeface="Arial"/>
                <a:cs typeface="Arial"/>
              </a:rPr>
              <a:t>by</a:t>
            </a:r>
            <a:r>
              <a:rPr sz="1200" b="1" spc="-15" dirty="0">
                <a:solidFill>
                  <a:srgbClr val="FFFFFF"/>
                </a:solidFill>
                <a:latin typeface="Arial"/>
                <a:cs typeface="Arial"/>
              </a:rPr>
              <a:t> </a:t>
            </a:r>
            <a:r>
              <a:rPr sz="1200" b="1" spc="-5" dirty="0">
                <a:solidFill>
                  <a:srgbClr val="FFFFFF"/>
                </a:solidFill>
                <a:latin typeface="Arial"/>
                <a:cs typeface="Arial"/>
              </a:rPr>
              <a:t>you (App/Data)</a:t>
            </a:r>
            <a:endParaRPr sz="1200">
              <a:latin typeface="Arial"/>
              <a:cs typeface="Arial"/>
            </a:endParaRPr>
          </a:p>
        </p:txBody>
      </p:sp>
      <p:sp>
        <p:nvSpPr>
          <p:cNvPr id="37" name="object 37"/>
          <p:cNvSpPr txBox="1"/>
          <p:nvPr/>
        </p:nvSpPr>
        <p:spPr>
          <a:xfrm>
            <a:off x="3086352" y="1333500"/>
            <a:ext cx="159385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Managed</a:t>
            </a:r>
            <a:r>
              <a:rPr sz="1200" b="1" spc="-15" dirty="0">
                <a:solidFill>
                  <a:srgbClr val="FFFFFF"/>
                </a:solidFill>
                <a:latin typeface="Arial"/>
                <a:cs typeface="Arial"/>
              </a:rPr>
              <a:t> </a:t>
            </a:r>
            <a:r>
              <a:rPr sz="1200" b="1" dirty="0">
                <a:solidFill>
                  <a:srgbClr val="FFFFFF"/>
                </a:solidFill>
                <a:latin typeface="Arial"/>
                <a:cs typeface="Arial"/>
              </a:rPr>
              <a:t>by</a:t>
            </a:r>
            <a:r>
              <a:rPr sz="1200" b="1" spc="-20" dirty="0">
                <a:solidFill>
                  <a:srgbClr val="FFFFFF"/>
                </a:solidFill>
                <a:latin typeface="Arial"/>
                <a:cs typeface="Arial"/>
              </a:rPr>
              <a:t> </a:t>
            </a:r>
            <a:r>
              <a:rPr sz="1200" b="1" spc="-5" dirty="0">
                <a:solidFill>
                  <a:srgbClr val="FFFFFF"/>
                </a:solidFill>
                <a:latin typeface="Arial"/>
                <a:cs typeface="Arial"/>
              </a:rPr>
              <a:t>you</a:t>
            </a:r>
            <a:r>
              <a:rPr sz="1200" b="1" spc="-10" dirty="0">
                <a:solidFill>
                  <a:srgbClr val="FFFFFF"/>
                </a:solidFill>
                <a:latin typeface="Arial"/>
                <a:cs typeface="Arial"/>
              </a:rPr>
              <a:t> </a:t>
            </a:r>
            <a:r>
              <a:rPr sz="1200" b="1" spc="-5" dirty="0">
                <a:solidFill>
                  <a:srgbClr val="FFFFFF"/>
                </a:solidFill>
                <a:latin typeface="Arial"/>
                <a:cs typeface="Arial"/>
              </a:rPr>
              <a:t>(VM)</a:t>
            </a:r>
            <a:endParaRPr sz="1200">
              <a:latin typeface="Arial"/>
              <a:cs typeface="Arial"/>
            </a:endParaRPr>
          </a:p>
        </p:txBody>
      </p:sp>
      <p:sp>
        <p:nvSpPr>
          <p:cNvPr id="38" name="object 38"/>
          <p:cNvSpPr txBox="1"/>
          <p:nvPr/>
        </p:nvSpPr>
        <p:spPr>
          <a:xfrm>
            <a:off x="9998109" y="1333500"/>
            <a:ext cx="155956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Managed</a:t>
            </a:r>
            <a:r>
              <a:rPr sz="1200" b="1" spc="-20" dirty="0">
                <a:solidFill>
                  <a:srgbClr val="FFFFFF"/>
                </a:solidFill>
                <a:latin typeface="Arial"/>
                <a:cs typeface="Arial"/>
              </a:rPr>
              <a:t> </a:t>
            </a:r>
            <a:r>
              <a:rPr sz="1200" b="1" dirty="0">
                <a:solidFill>
                  <a:srgbClr val="FFFFFF"/>
                </a:solidFill>
                <a:latin typeface="Arial"/>
                <a:cs typeface="Arial"/>
              </a:rPr>
              <a:t>by</a:t>
            </a:r>
            <a:r>
              <a:rPr sz="1200" b="1" spc="-30" dirty="0">
                <a:solidFill>
                  <a:srgbClr val="FFFFFF"/>
                </a:solidFill>
                <a:latin typeface="Arial"/>
                <a:cs typeface="Arial"/>
              </a:rPr>
              <a:t> </a:t>
            </a:r>
            <a:r>
              <a:rPr sz="1200" b="1" spc="-5" dirty="0">
                <a:solidFill>
                  <a:srgbClr val="FFFFFF"/>
                </a:solidFill>
                <a:latin typeface="Arial"/>
                <a:cs typeface="Arial"/>
              </a:rPr>
              <a:t>provider</a:t>
            </a:r>
            <a:endParaRPr sz="1200">
              <a:latin typeface="Arial"/>
              <a:cs typeface="Arial"/>
            </a:endParaRPr>
          </a:p>
        </p:txBody>
      </p:sp>
      <p:sp>
        <p:nvSpPr>
          <p:cNvPr id="39" name="object 39"/>
          <p:cNvSpPr txBox="1"/>
          <p:nvPr/>
        </p:nvSpPr>
        <p:spPr>
          <a:xfrm>
            <a:off x="7053405" y="774700"/>
            <a:ext cx="64770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P</a:t>
            </a:r>
            <a:r>
              <a:rPr sz="2000" b="1" spc="-5" dirty="0">
                <a:solidFill>
                  <a:srgbClr val="FFFFFF"/>
                </a:solidFill>
                <a:latin typeface="Arial"/>
                <a:cs typeface="Arial"/>
              </a:rPr>
              <a:t>aa</a:t>
            </a:r>
            <a:r>
              <a:rPr sz="2000" b="1" dirty="0">
                <a:solidFill>
                  <a:srgbClr val="FFFFFF"/>
                </a:solidFill>
                <a:latin typeface="Arial"/>
                <a:cs typeface="Arial"/>
              </a:rPr>
              <a:t>S</a:t>
            </a:r>
            <a:endParaRPr sz="2000">
              <a:latin typeface="Arial"/>
              <a:cs typeface="Arial"/>
            </a:endParaRPr>
          </a:p>
        </p:txBody>
      </p:sp>
      <p:sp>
        <p:nvSpPr>
          <p:cNvPr id="40" name="object 40"/>
          <p:cNvSpPr txBox="1"/>
          <p:nvPr/>
        </p:nvSpPr>
        <p:spPr>
          <a:xfrm>
            <a:off x="9793141" y="774700"/>
            <a:ext cx="64770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S</a:t>
            </a:r>
            <a:r>
              <a:rPr sz="2000" b="1" spc="-5" dirty="0">
                <a:solidFill>
                  <a:srgbClr val="FFFFFF"/>
                </a:solidFill>
                <a:latin typeface="Arial"/>
                <a:cs typeface="Arial"/>
              </a:rPr>
              <a:t>aa</a:t>
            </a:r>
            <a:r>
              <a:rPr sz="2000" b="1" dirty="0">
                <a:solidFill>
                  <a:srgbClr val="FFFFFF"/>
                </a:solidFill>
                <a:latin typeface="Arial"/>
                <a:cs typeface="Arial"/>
              </a:rPr>
              <a:t>S</a:t>
            </a:r>
            <a:endParaRPr sz="2000">
              <a:latin typeface="Arial"/>
              <a:cs typeface="Arial"/>
            </a:endParaRPr>
          </a:p>
        </p:txBody>
      </p:sp>
      <p:sp>
        <p:nvSpPr>
          <p:cNvPr id="41" name="object 41"/>
          <p:cNvSpPr txBox="1"/>
          <p:nvPr/>
        </p:nvSpPr>
        <p:spPr>
          <a:xfrm>
            <a:off x="1128076" y="5575300"/>
            <a:ext cx="1827530" cy="208279"/>
          </a:xfrm>
          <a:prstGeom prst="rect">
            <a:avLst/>
          </a:prstGeom>
        </p:spPr>
        <p:txBody>
          <a:bodyPr vert="horz" wrap="square" lIns="0" tIns="12700" rIns="0" bIns="0" rtlCol="0">
            <a:spAutoFit/>
          </a:bodyPr>
          <a:lstStyle/>
          <a:p>
            <a:pPr>
              <a:lnSpc>
                <a:spcPct val="100000"/>
              </a:lnSpc>
              <a:spcBef>
                <a:spcPts val="100"/>
              </a:spcBef>
              <a:tabLst>
                <a:tab pos="479425" algn="l"/>
                <a:tab pos="1051560" algn="l"/>
                <a:tab pos="1596390" algn="l"/>
              </a:tabLst>
            </a:pPr>
            <a:r>
              <a:rPr sz="1200" spc="-5" dirty="0">
                <a:latin typeface="Calibri"/>
                <a:cs typeface="Calibri"/>
              </a:rPr>
              <a:t>C</a:t>
            </a:r>
            <a:r>
              <a:rPr sz="1200" dirty="0">
                <a:latin typeface="Calibri"/>
                <a:cs typeface="Calibri"/>
              </a:rPr>
              <a:t>PU	</a:t>
            </a:r>
            <a:r>
              <a:rPr sz="1200" spc="-5" dirty="0">
                <a:latin typeface="Calibri"/>
                <a:cs typeface="Calibri"/>
              </a:rPr>
              <a:t>R</a:t>
            </a:r>
            <a:r>
              <a:rPr sz="1200" spc="5" dirty="0">
                <a:latin typeface="Calibri"/>
                <a:cs typeface="Calibri"/>
              </a:rPr>
              <a:t>A</a:t>
            </a:r>
            <a:r>
              <a:rPr sz="1200" dirty="0">
                <a:latin typeface="Calibri"/>
                <a:cs typeface="Calibri"/>
              </a:rPr>
              <a:t>M	</a:t>
            </a:r>
            <a:r>
              <a:rPr sz="1200" spc="-5" dirty="0">
                <a:latin typeface="Calibri"/>
                <a:cs typeface="Calibri"/>
              </a:rPr>
              <a:t>D</a:t>
            </a:r>
            <a:r>
              <a:rPr sz="1200" dirty="0">
                <a:latin typeface="Calibri"/>
                <a:cs typeface="Calibri"/>
              </a:rPr>
              <a:t>i</a:t>
            </a:r>
            <a:r>
              <a:rPr sz="1200" spc="5" dirty="0">
                <a:latin typeface="Calibri"/>
                <a:cs typeface="Calibri"/>
              </a:rPr>
              <a:t>s</a:t>
            </a:r>
            <a:r>
              <a:rPr sz="1200" dirty="0">
                <a:latin typeface="Calibri"/>
                <a:cs typeface="Calibri"/>
              </a:rPr>
              <a:t>k	N</a:t>
            </a:r>
            <a:r>
              <a:rPr sz="1200" spc="-5" dirty="0">
                <a:latin typeface="Calibri"/>
                <a:cs typeface="Calibri"/>
              </a:rPr>
              <a:t>I</a:t>
            </a:r>
            <a:r>
              <a:rPr sz="1200" dirty="0">
                <a:latin typeface="Calibri"/>
                <a:cs typeface="Calibri"/>
              </a:rPr>
              <a:t>C</a:t>
            </a:r>
            <a:endParaRPr sz="1200">
              <a:latin typeface="Calibri"/>
              <a:cs typeface="Calibri"/>
            </a:endParaRPr>
          </a:p>
        </p:txBody>
      </p:sp>
      <p:sp>
        <p:nvSpPr>
          <p:cNvPr id="42" name="object 42"/>
          <p:cNvSpPr txBox="1"/>
          <p:nvPr/>
        </p:nvSpPr>
        <p:spPr>
          <a:xfrm>
            <a:off x="1321823" y="4711700"/>
            <a:ext cx="1365885" cy="208279"/>
          </a:xfrm>
          <a:prstGeom prst="rect">
            <a:avLst/>
          </a:prstGeom>
        </p:spPr>
        <p:txBody>
          <a:bodyPr vert="horz" wrap="square" lIns="0" tIns="12700" rIns="0" bIns="0" rtlCol="0">
            <a:spAutoFit/>
          </a:bodyPr>
          <a:lstStyle/>
          <a:p>
            <a:pPr>
              <a:lnSpc>
                <a:spcPct val="100000"/>
              </a:lnSpc>
              <a:spcBef>
                <a:spcPts val="100"/>
              </a:spcBef>
            </a:pPr>
            <a:r>
              <a:rPr sz="1200" b="1" spc="-10" dirty="0">
                <a:latin typeface="Arial"/>
                <a:cs typeface="Arial"/>
              </a:rPr>
              <a:t>Physical</a:t>
            </a:r>
            <a:r>
              <a:rPr sz="1200" b="1" spc="-40" dirty="0">
                <a:latin typeface="Arial"/>
                <a:cs typeface="Arial"/>
              </a:rPr>
              <a:t> </a:t>
            </a:r>
            <a:r>
              <a:rPr sz="1200" b="1" spc="-5" dirty="0">
                <a:latin typeface="Arial"/>
                <a:cs typeface="Arial"/>
              </a:rPr>
              <a:t>Hardware</a:t>
            </a:r>
            <a:endParaRPr sz="1200">
              <a:latin typeface="Arial"/>
              <a:cs typeface="Arial"/>
            </a:endParaRPr>
          </a:p>
        </p:txBody>
      </p:sp>
      <p:sp>
        <p:nvSpPr>
          <p:cNvPr id="43" name="object 43"/>
          <p:cNvSpPr txBox="1"/>
          <p:nvPr/>
        </p:nvSpPr>
        <p:spPr>
          <a:xfrm>
            <a:off x="841519" y="4095117"/>
            <a:ext cx="2308225" cy="454659"/>
          </a:xfrm>
          <a:prstGeom prst="rect">
            <a:avLst/>
          </a:prstGeom>
          <a:solidFill>
            <a:srgbClr val="232F3D"/>
          </a:solidFill>
          <a:ln w="38100">
            <a:solidFill>
              <a:srgbClr val="4472C4"/>
            </a:solidFill>
          </a:ln>
        </p:spPr>
        <p:txBody>
          <a:bodyPr vert="horz" wrap="square" lIns="0" tIns="121285" rIns="0" bIns="0" rtlCol="0">
            <a:spAutoFit/>
          </a:bodyPr>
          <a:lstStyle/>
          <a:p>
            <a:pPr marL="721995">
              <a:lnSpc>
                <a:spcPct val="100000"/>
              </a:lnSpc>
              <a:spcBef>
                <a:spcPts val="955"/>
              </a:spcBef>
            </a:pPr>
            <a:r>
              <a:rPr sz="1200" b="1" spc="-5" dirty="0">
                <a:solidFill>
                  <a:srgbClr val="FFFFFF"/>
                </a:solidFill>
                <a:latin typeface="Arial"/>
                <a:cs typeface="Arial"/>
              </a:rPr>
              <a:t>Hypervisor</a:t>
            </a:r>
            <a:endParaRPr sz="1200">
              <a:latin typeface="Arial"/>
              <a:cs typeface="Arial"/>
            </a:endParaRPr>
          </a:p>
        </p:txBody>
      </p:sp>
      <p:graphicFrame>
        <p:nvGraphicFramePr>
          <p:cNvPr id="44" name="object 44"/>
          <p:cNvGraphicFramePr>
            <a:graphicFrameLocks noGrp="1"/>
          </p:cNvGraphicFramePr>
          <p:nvPr/>
        </p:nvGraphicFramePr>
        <p:xfrm>
          <a:off x="822705" y="1696496"/>
          <a:ext cx="1064260" cy="2258695"/>
        </p:xfrm>
        <a:graphic>
          <a:graphicData uri="http://schemas.openxmlformats.org/drawingml/2006/table">
            <a:tbl>
              <a:tblPr firstRow="1" bandRow="1">
                <a:tableStyleId>{2D5ABB26-0587-4C30-8999-92F81FD0307C}</a:tableStyleId>
              </a:tblPr>
              <a:tblGrid>
                <a:gridCol w="1064260">
                  <a:extLst>
                    <a:ext uri="{9D8B030D-6E8A-4147-A177-3AD203B41FA5}">
                      <a16:colId xmlns:a16="http://schemas.microsoft.com/office/drawing/2014/main" val="20000"/>
                    </a:ext>
                  </a:extLst>
                </a:gridCol>
              </a:tblGrid>
              <a:tr h="567055">
                <a:tc>
                  <a:txBody>
                    <a:bodyPr/>
                    <a:lstStyle/>
                    <a:p>
                      <a:pPr>
                        <a:lnSpc>
                          <a:spcPct val="100000"/>
                        </a:lnSpc>
                        <a:spcBef>
                          <a:spcPts val="10"/>
                        </a:spcBef>
                      </a:pPr>
                      <a:endParaRPr sz="1200">
                        <a:latin typeface="Times New Roman"/>
                        <a:cs typeface="Times New Roman"/>
                      </a:endParaRPr>
                    </a:p>
                    <a:p>
                      <a:pPr marL="19685" algn="ctr">
                        <a:lnSpc>
                          <a:spcPct val="100000"/>
                        </a:lnSpc>
                      </a:pPr>
                      <a:r>
                        <a:rPr sz="1200" b="1" spc="-5" dirty="0">
                          <a:latin typeface="Arial"/>
                          <a:cs typeface="Arial"/>
                        </a:rPr>
                        <a:t>App</a:t>
                      </a:r>
                      <a:r>
                        <a:rPr sz="1200" b="1" spc="-40" dirty="0">
                          <a:latin typeface="Arial"/>
                          <a:cs typeface="Arial"/>
                        </a:rPr>
                        <a:t> </a:t>
                      </a:r>
                      <a:r>
                        <a:rPr sz="1200" b="1" dirty="0">
                          <a:latin typeface="Arial"/>
                          <a:cs typeface="Arial"/>
                        </a:rPr>
                        <a:t>1</a:t>
                      </a:r>
                      <a:endParaRPr sz="1200">
                        <a:latin typeface="Arial"/>
                        <a:cs typeface="Arial"/>
                      </a:endParaRPr>
                    </a:p>
                  </a:txBody>
                  <a:tcPr marL="0" marR="0" marT="127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A9D18E"/>
                    </a:solidFill>
                  </a:tcPr>
                </a:tc>
                <a:extLst>
                  <a:ext uri="{0D108BD9-81ED-4DB2-BD59-A6C34878D82A}">
                    <a16:rowId xmlns:a16="http://schemas.microsoft.com/office/drawing/2014/main" val="10000"/>
                  </a:ext>
                </a:extLst>
              </a:tr>
              <a:tr h="567690">
                <a:tc>
                  <a:txBody>
                    <a:bodyPr/>
                    <a:lstStyle/>
                    <a:p>
                      <a:pPr>
                        <a:lnSpc>
                          <a:spcPct val="100000"/>
                        </a:lnSpc>
                        <a:spcBef>
                          <a:spcPts val="25"/>
                        </a:spcBef>
                      </a:pPr>
                      <a:endParaRPr sz="1300">
                        <a:latin typeface="Times New Roman"/>
                        <a:cs typeface="Times New Roman"/>
                      </a:endParaRPr>
                    </a:p>
                    <a:p>
                      <a:pPr marR="43815" algn="ctr">
                        <a:lnSpc>
                          <a:spcPct val="100000"/>
                        </a:lnSpc>
                      </a:pPr>
                      <a:r>
                        <a:rPr sz="1200" b="1" spc="-5" dirty="0">
                          <a:latin typeface="Arial"/>
                          <a:cs typeface="Arial"/>
                        </a:rPr>
                        <a:t>Data</a:t>
                      </a:r>
                      <a:endParaRPr sz="1200">
                        <a:latin typeface="Arial"/>
                        <a:cs typeface="Arial"/>
                      </a:endParaRPr>
                    </a:p>
                  </a:txBody>
                  <a:tcPr marL="0" marR="0" marT="317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00B0F0"/>
                    </a:solidFill>
                  </a:tcPr>
                </a:tc>
                <a:extLst>
                  <a:ext uri="{0D108BD9-81ED-4DB2-BD59-A6C34878D82A}">
                    <a16:rowId xmlns:a16="http://schemas.microsoft.com/office/drawing/2014/main" val="10001"/>
                  </a:ext>
                </a:extLst>
              </a:tr>
              <a:tr h="561975">
                <a:tc>
                  <a:txBody>
                    <a:bodyPr/>
                    <a:lstStyle/>
                    <a:p>
                      <a:pPr>
                        <a:lnSpc>
                          <a:spcPct val="100000"/>
                        </a:lnSpc>
                        <a:spcBef>
                          <a:spcPts val="10"/>
                        </a:spcBef>
                      </a:pPr>
                      <a:endParaRPr sz="1250">
                        <a:latin typeface="Times New Roman"/>
                        <a:cs typeface="Times New Roman"/>
                      </a:endParaRPr>
                    </a:p>
                    <a:p>
                      <a:pPr marL="5080" algn="ctr">
                        <a:lnSpc>
                          <a:spcPct val="100000"/>
                        </a:lnSpc>
                        <a:spcBef>
                          <a:spcPts val="5"/>
                        </a:spcBef>
                      </a:pPr>
                      <a:r>
                        <a:rPr sz="1200" b="1" spc="-5" dirty="0">
                          <a:latin typeface="Arial"/>
                          <a:cs typeface="Arial"/>
                        </a:rPr>
                        <a:t>Runtime</a:t>
                      </a:r>
                      <a:endParaRPr sz="1200">
                        <a:latin typeface="Arial"/>
                        <a:cs typeface="Arial"/>
                      </a:endParaRPr>
                    </a:p>
                  </a:txBody>
                  <a:tcPr marL="0" marR="0" marT="127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C000"/>
                    </a:solidFill>
                  </a:tcPr>
                </a:tc>
                <a:extLst>
                  <a:ext uri="{0D108BD9-81ED-4DB2-BD59-A6C34878D82A}">
                    <a16:rowId xmlns:a16="http://schemas.microsoft.com/office/drawing/2014/main" val="10002"/>
                  </a:ext>
                </a:extLst>
              </a:tr>
              <a:tr h="561975">
                <a:tc>
                  <a:txBody>
                    <a:bodyPr/>
                    <a:lstStyle/>
                    <a:p>
                      <a:pPr>
                        <a:lnSpc>
                          <a:spcPct val="100000"/>
                        </a:lnSpc>
                        <a:spcBef>
                          <a:spcPts val="40"/>
                        </a:spcBef>
                      </a:pPr>
                      <a:endParaRPr sz="1200" dirty="0">
                        <a:latin typeface="Times New Roman"/>
                        <a:cs typeface="Times New Roman"/>
                      </a:endParaRPr>
                    </a:p>
                    <a:p>
                      <a:pPr marL="30480" algn="ctr">
                        <a:lnSpc>
                          <a:spcPct val="100000"/>
                        </a:lnSpc>
                      </a:pPr>
                      <a:r>
                        <a:rPr sz="1200" b="1" spc="-5" dirty="0">
                          <a:latin typeface="Arial"/>
                          <a:cs typeface="Arial"/>
                        </a:rPr>
                        <a:t>Guest</a:t>
                      </a:r>
                      <a:r>
                        <a:rPr sz="1200" b="1" spc="-40" dirty="0">
                          <a:latin typeface="Arial"/>
                          <a:cs typeface="Arial"/>
                        </a:rPr>
                        <a:t> </a:t>
                      </a:r>
                      <a:r>
                        <a:rPr sz="1200" b="1" dirty="0">
                          <a:latin typeface="Arial"/>
                          <a:cs typeface="Arial"/>
                        </a:rPr>
                        <a:t>OS</a:t>
                      </a:r>
                      <a:endParaRPr sz="1200" dirty="0">
                        <a:latin typeface="Arial"/>
                        <a:cs typeface="Arial"/>
                      </a:endParaRPr>
                    </a:p>
                  </a:txBody>
                  <a:tcPr marL="0" marR="0" marT="508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0000"/>
                    </a:solidFill>
                  </a:tcPr>
                </a:tc>
                <a:extLst>
                  <a:ext uri="{0D108BD9-81ED-4DB2-BD59-A6C34878D82A}">
                    <a16:rowId xmlns:a16="http://schemas.microsoft.com/office/drawing/2014/main" val="10003"/>
                  </a:ext>
                </a:extLst>
              </a:tr>
            </a:tbl>
          </a:graphicData>
        </a:graphic>
      </p:graphicFrame>
      <p:graphicFrame>
        <p:nvGraphicFramePr>
          <p:cNvPr id="45" name="object 45"/>
          <p:cNvGraphicFramePr>
            <a:graphicFrameLocks noGrp="1"/>
          </p:cNvGraphicFramePr>
          <p:nvPr/>
        </p:nvGraphicFramePr>
        <p:xfrm>
          <a:off x="2044916" y="1701398"/>
          <a:ext cx="1064260" cy="2253615"/>
        </p:xfrm>
        <a:graphic>
          <a:graphicData uri="http://schemas.openxmlformats.org/drawingml/2006/table">
            <a:tbl>
              <a:tblPr firstRow="1" bandRow="1">
                <a:tableStyleId>{2D5ABB26-0587-4C30-8999-92F81FD0307C}</a:tableStyleId>
              </a:tblPr>
              <a:tblGrid>
                <a:gridCol w="1064260">
                  <a:extLst>
                    <a:ext uri="{9D8B030D-6E8A-4147-A177-3AD203B41FA5}">
                      <a16:colId xmlns:a16="http://schemas.microsoft.com/office/drawing/2014/main" val="20000"/>
                    </a:ext>
                  </a:extLst>
                </a:gridCol>
              </a:tblGrid>
              <a:tr h="564515">
                <a:tc>
                  <a:txBody>
                    <a:bodyPr/>
                    <a:lstStyle/>
                    <a:p>
                      <a:pPr>
                        <a:lnSpc>
                          <a:spcPct val="100000"/>
                        </a:lnSpc>
                        <a:spcBef>
                          <a:spcPts val="30"/>
                        </a:spcBef>
                      </a:pPr>
                      <a:endParaRPr sz="1150">
                        <a:latin typeface="Times New Roman"/>
                        <a:cs typeface="Times New Roman"/>
                      </a:endParaRPr>
                    </a:p>
                    <a:p>
                      <a:pPr marL="318135">
                        <a:lnSpc>
                          <a:spcPct val="100000"/>
                        </a:lnSpc>
                      </a:pPr>
                      <a:r>
                        <a:rPr sz="1200" b="1" spc="-5" dirty="0">
                          <a:latin typeface="Arial"/>
                          <a:cs typeface="Arial"/>
                        </a:rPr>
                        <a:t>App</a:t>
                      </a:r>
                      <a:r>
                        <a:rPr sz="1200" b="1" spc="-40" dirty="0">
                          <a:latin typeface="Arial"/>
                          <a:cs typeface="Arial"/>
                        </a:rPr>
                        <a:t> </a:t>
                      </a:r>
                      <a:r>
                        <a:rPr sz="1200" b="1" dirty="0">
                          <a:latin typeface="Arial"/>
                          <a:cs typeface="Arial"/>
                        </a:rPr>
                        <a:t>2</a:t>
                      </a:r>
                      <a:endParaRPr sz="1200">
                        <a:latin typeface="Arial"/>
                        <a:cs typeface="Arial"/>
                      </a:endParaRPr>
                    </a:p>
                  </a:txBody>
                  <a:tcPr marL="0" marR="0" marT="381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A9D18E"/>
                    </a:solidFill>
                  </a:tcPr>
                </a:tc>
                <a:extLst>
                  <a:ext uri="{0D108BD9-81ED-4DB2-BD59-A6C34878D82A}">
                    <a16:rowId xmlns:a16="http://schemas.microsoft.com/office/drawing/2014/main" val="10000"/>
                  </a:ext>
                </a:extLst>
              </a:tr>
              <a:tr h="565150">
                <a:tc>
                  <a:txBody>
                    <a:bodyPr/>
                    <a:lstStyle/>
                    <a:p>
                      <a:pPr>
                        <a:lnSpc>
                          <a:spcPct val="100000"/>
                        </a:lnSpc>
                        <a:spcBef>
                          <a:spcPts val="5"/>
                        </a:spcBef>
                      </a:pPr>
                      <a:endParaRPr sz="1300">
                        <a:latin typeface="Times New Roman"/>
                        <a:cs typeface="Times New Roman"/>
                      </a:endParaRPr>
                    </a:p>
                    <a:p>
                      <a:pPr marL="19685" algn="ctr">
                        <a:lnSpc>
                          <a:spcPct val="100000"/>
                        </a:lnSpc>
                        <a:spcBef>
                          <a:spcPts val="5"/>
                        </a:spcBef>
                      </a:pPr>
                      <a:r>
                        <a:rPr sz="1200" b="1" spc="-5" dirty="0">
                          <a:latin typeface="Arial"/>
                          <a:cs typeface="Arial"/>
                        </a:rPr>
                        <a:t>Data</a:t>
                      </a:r>
                      <a:endParaRPr sz="1200">
                        <a:latin typeface="Arial"/>
                        <a:cs typeface="Arial"/>
                      </a:endParaRPr>
                    </a:p>
                  </a:txBody>
                  <a:tcPr marL="0" marR="0" marT="63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00B0F0"/>
                    </a:solidFill>
                  </a:tcPr>
                </a:tc>
                <a:extLst>
                  <a:ext uri="{0D108BD9-81ED-4DB2-BD59-A6C34878D82A}">
                    <a16:rowId xmlns:a16="http://schemas.microsoft.com/office/drawing/2014/main" val="10001"/>
                  </a:ext>
                </a:extLst>
              </a:tr>
              <a:tr h="561975">
                <a:tc>
                  <a:txBody>
                    <a:bodyPr/>
                    <a:lstStyle/>
                    <a:p>
                      <a:pPr>
                        <a:lnSpc>
                          <a:spcPct val="100000"/>
                        </a:lnSpc>
                        <a:spcBef>
                          <a:spcPts val="25"/>
                        </a:spcBef>
                      </a:pPr>
                      <a:endParaRPr sz="1150">
                        <a:latin typeface="Times New Roman"/>
                        <a:cs typeface="Times New Roman"/>
                      </a:endParaRPr>
                    </a:p>
                    <a:p>
                      <a:pPr marR="219710" algn="r">
                        <a:lnSpc>
                          <a:spcPct val="100000"/>
                        </a:lnSpc>
                        <a:spcBef>
                          <a:spcPts val="5"/>
                        </a:spcBef>
                      </a:pPr>
                      <a:r>
                        <a:rPr sz="1200" b="1" spc="-5" dirty="0">
                          <a:latin typeface="Arial"/>
                          <a:cs typeface="Arial"/>
                        </a:rPr>
                        <a:t>Runtime</a:t>
                      </a:r>
                      <a:endParaRPr sz="1200">
                        <a:latin typeface="Arial"/>
                        <a:cs typeface="Arial"/>
                      </a:endParaRPr>
                    </a:p>
                  </a:txBody>
                  <a:tcPr marL="0" marR="0" marT="317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C000"/>
                    </a:solidFill>
                  </a:tcPr>
                </a:tc>
                <a:extLst>
                  <a:ext uri="{0D108BD9-81ED-4DB2-BD59-A6C34878D82A}">
                    <a16:rowId xmlns:a16="http://schemas.microsoft.com/office/drawing/2014/main" val="10002"/>
                  </a:ext>
                </a:extLst>
              </a:tr>
              <a:tr h="561975">
                <a:tc>
                  <a:txBody>
                    <a:bodyPr/>
                    <a:lstStyle/>
                    <a:p>
                      <a:pPr>
                        <a:lnSpc>
                          <a:spcPct val="100000"/>
                        </a:lnSpc>
                        <a:spcBef>
                          <a:spcPts val="40"/>
                        </a:spcBef>
                      </a:pPr>
                      <a:endParaRPr sz="1200" dirty="0">
                        <a:latin typeface="Times New Roman"/>
                        <a:cs typeface="Times New Roman"/>
                      </a:endParaRPr>
                    </a:p>
                    <a:p>
                      <a:pPr marR="177800" algn="r">
                        <a:lnSpc>
                          <a:spcPct val="100000"/>
                        </a:lnSpc>
                      </a:pPr>
                      <a:r>
                        <a:rPr sz="1200" b="1" spc="-5" dirty="0">
                          <a:latin typeface="Arial"/>
                          <a:cs typeface="Arial"/>
                        </a:rPr>
                        <a:t>Guest</a:t>
                      </a:r>
                      <a:r>
                        <a:rPr sz="1200" b="1" spc="-40" dirty="0">
                          <a:latin typeface="Arial"/>
                          <a:cs typeface="Arial"/>
                        </a:rPr>
                        <a:t> </a:t>
                      </a:r>
                      <a:r>
                        <a:rPr sz="1200" b="1" dirty="0">
                          <a:latin typeface="Arial"/>
                          <a:cs typeface="Arial"/>
                        </a:rPr>
                        <a:t>OS</a:t>
                      </a:r>
                      <a:endParaRPr sz="1200" dirty="0">
                        <a:latin typeface="Arial"/>
                        <a:cs typeface="Arial"/>
                      </a:endParaRPr>
                    </a:p>
                  </a:txBody>
                  <a:tcPr marL="0" marR="0" marT="508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0000"/>
                    </a:solidFill>
                  </a:tcPr>
                </a:tc>
                <a:extLst>
                  <a:ext uri="{0D108BD9-81ED-4DB2-BD59-A6C34878D82A}">
                    <a16:rowId xmlns:a16="http://schemas.microsoft.com/office/drawing/2014/main" val="10003"/>
                  </a:ext>
                </a:extLst>
              </a:tr>
            </a:tbl>
          </a:graphicData>
        </a:graphic>
      </p:graphicFrame>
      <p:sp>
        <p:nvSpPr>
          <p:cNvPr id="46" name="object 46"/>
          <p:cNvSpPr txBox="1"/>
          <p:nvPr/>
        </p:nvSpPr>
        <p:spPr>
          <a:xfrm>
            <a:off x="3834207" y="5575300"/>
            <a:ext cx="1827530" cy="208279"/>
          </a:xfrm>
          <a:prstGeom prst="rect">
            <a:avLst/>
          </a:prstGeom>
        </p:spPr>
        <p:txBody>
          <a:bodyPr vert="horz" wrap="square" lIns="0" tIns="12700" rIns="0" bIns="0" rtlCol="0">
            <a:spAutoFit/>
          </a:bodyPr>
          <a:lstStyle/>
          <a:p>
            <a:pPr>
              <a:lnSpc>
                <a:spcPct val="100000"/>
              </a:lnSpc>
              <a:spcBef>
                <a:spcPts val="100"/>
              </a:spcBef>
              <a:tabLst>
                <a:tab pos="479425" algn="l"/>
                <a:tab pos="1051560" algn="l"/>
                <a:tab pos="1596390" algn="l"/>
              </a:tabLst>
            </a:pPr>
            <a:r>
              <a:rPr sz="1200" spc="-5" dirty="0">
                <a:latin typeface="Calibri"/>
                <a:cs typeface="Calibri"/>
              </a:rPr>
              <a:t>C</a:t>
            </a:r>
            <a:r>
              <a:rPr sz="1200" dirty="0">
                <a:latin typeface="Calibri"/>
                <a:cs typeface="Calibri"/>
              </a:rPr>
              <a:t>PU	</a:t>
            </a:r>
            <a:r>
              <a:rPr sz="1200" spc="-5" dirty="0">
                <a:latin typeface="Calibri"/>
                <a:cs typeface="Calibri"/>
              </a:rPr>
              <a:t>R</a:t>
            </a:r>
            <a:r>
              <a:rPr sz="1200" spc="5" dirty="0">
                <a:latin typeface="Calibri"/>
                <a:cs typeface="Calibri"/>
              </a:rPr>
              <a:t>A</a:t>
            </a:r>
            <a:r>
              <a:rPr sz="1200" dirty="0">
                <a:latin typeface="Calibri"/>
                <a:cs typeface="Calibri"/>
              </a:rPr>
              <a:t>M	</a:t>
            </a:r>
            <a:r>
              <a:rPr sz="1200" spc="-5" dirty="0">
                <a:latin typeface="Calibri"/>
                <a:cs typeface="Calibri"/>
              </a:rPr>
              <a:t>D</a:t>
            </a:r>
            <a:r>
              <a:rPr sz="1200" dirty="0">
                <a:latin typeface="Calibri"/>
                <a:cs typeface="Calibri"/>
              </a:rPr>
              <a:t>i</a:t>
            </a:r>
            <a:r>
              <a:rPr sz="1200" spc="5" dirty="0">
                <a:latin typeface="Calibri"/>
                <a:cs typeface="Calibri"/>
              </a:rPr>
              <a:t>s</a:t>
            </a:r>
            <a:r>
              <a:rPr sz="1200" dirty="0">
                <a:latin typeface="Calibri"/>
                <a:cs typeface="Calibri"/>
              </a:rPr>
              <a:t>k	N</a:t>
            </a:r>
            <a:r>
              <a:rPr sz="1200" spc="-5" dirty="0">
                <a:latin typeface="Calibri"/>
                <a:cs typeface="Calibri"/>
              </a:rPr>
              <a:t>I</a:t>
            </a:r>
            <a:r>
              <a:rPr sz="1200" dirty="0">
                <a:latin typeface="Calibri"/>
                <a:cs typeface="Calibri"/>
              </a:rPr>
              <a:t>C</a:t>
            </a:r>
            <a:endParaRPr sz="1200">
              <a:latin typeface="Calibri"/>
              <a:cs typeface="Calibri"/>
            </a:endParaRPr>
          </a:p>
        </p:txBody>
      </p:sp>
      <p:sp>
        <p:nvSpPr>
          <p:cNvPr id="47" name="object 47"/>
          <p:cNvSpPr txBox="1"/>
          <p:nvPr/>
        </p:nvSpPr>
        <p:spPr>
          <a:xfrm>
            <a:off x="4027954" y="4711700"/>
            <a:ext cx="1365885" cy="208279"/>
          </a:xfrm>
          <a:prstGeom prst="rect">
            <a:avLst/>
          </a:prstGeom>
        </p:spPr>
        <p:txBody>
          <a:bodyPr vert="horz" wrap="square" lIns="0" tIns="12700" rIns="0" bIns="0" rtlCol="0">
            <a:spAutoFit/>
          </a:bodyPr>
          <a:lstStyle/>
          <a:p>
            <a:pPr>
              <a:lnSpc>
                <a:spcPct val="100000"/>
              </a:lnSpc>
              <a:spcBef>
                <a:spcPts val="100"/>
              </a:spcBef>
            </a:pPr>
            <a:r>
              <a:rPr sz="1200" b="1" spc="-10" dirty="0">
                <a:latin typeface="Arial"/>
                <a:cs typeface="Arial"/>
              </a:rPr>
              <a:t>Physical</a:t>
            </a:r>
            <a:r>
              <a:rPr sz="1200" b="1" spc="-40" dirty="0">
                <a:latin typeface="Arial"/>
                <a:cs typeface="Arial"/>
              </a:rPr>
              <a:t> </a:t>
            </a:r>
            <a:r>
              <a:rPr sz="1200" b="1" spc="-5" dirty="0">
                <a:latin typeface="Arial"/>
                <a:cs typeface="Arial"/>
              </a:rPr>
              <a:t>Hardware</a:t>
            </a:r>
            <a:endParaRPr sz="1200">
              <a:latin typeface="Arial"/>
              <a:cs typeface="Arial"/>
            </a:endParaRPr>
          </a:p>
        </p:txBody>
      </p:sp>
      <p:sp>
        <p:nvSpPr>
          <p:cNvPr id="48" name="object 48"/>
          <p:cNvSpPr txBox="1"/>
          <p:nvPr/>
        </p:nvSpPr>
        <p:spPr>
          <a:xfrm>
            <a:off x="3547650" y="4090215"/>
            <a:ext cx="2308225" cy="454659"/>
          </a:xfrm>
          <a:prstGeom prst="rect">
            <a:avLst/>
          </a:prstGeom>
          <a:solidFill>
            <a:srgbClr val="232F3D"/>
          </a:solidFill>
          <a:ln w="38100">
            <a:solidFill>
              <a:srgbClr val="4472C4"/>
            </a:solidFill>
          </a:ln>
        </p:spPr>
        <p:txBody>
          <a:bodyPr vert="horz" wrap="square" lIns="0" tIns="113030" rIns="0" bIns="0" rtlCol="0">
            <a:spAutoFit/>
          </a:bodyPr>
          <a:lstStyle/>
          <a:p>
            <a:pPr marL="721995">
              <a:lnSpc>
                <a:spcPct val="100000"/>
              </a:lnSpc>
              <a:spcBef>
                <a:spcPts val="890"/>
              </a:spcBef>
            </a:pPr>
            <a:r>
              <a:rPr sz="1200" b="1" spc="-5" dirty="0">
                <a:solidFill>
                  <a:srgbClr val="FFFFFF"/>
                </a:solidFill>
                <a:latin typeface="Arial"/>
                <a:cs typeface="Arial"/>
              </a:rPr>
              <a:t>Hypervisor</a:t>
            </a:r>
            <a:endParaRPr sz="1200">
              <a:latin typeface="Arial"/>
              <a:cs typeface="Arial"/>
            </a:endParaRPr>
          </a:p>
        </p:txBody>
      </p:sp>
      <p:graphicFrame>
        <p:nvGraphicFramePr>
          <p:cNvPr id="49" name="object 49"/>
          <p:cNvGraphicFramePr>
            <a:graphicFrameLocks noGrp="1"/>
          </p:cNvGraphicFramePr>
          <p:nvPr/>
        </p:nvGraphicFramePr>
        <p:xfrm>
          <a:off x="3528836" y="1691593"/>
          <a:ext cx="1064260" cy="2258695"/>
        </p:xfrm>
        <a:graphic>
          <a:graphicData uri="http://schemas.openxmlformats.org/drawingml/2006/table">
            <a:tbl>
              <a:tblPr firstRow="1" bandRow="1">
                <a:tableStyleId>{2D5ABB26-0587-4C30-8999-92F81FD0307C}</a:tableStyleId>
              </a:tblPr>
              <a:tblGrid>
                <a:gridCol w="1064260">
                  <a:extLst>
                    <a:ext uri="{9D8B030D-6E8A-4147-A177-3AD203B41FA5}">
                      <a16:colId xmlns:a16="http://schemas.microsoft.com/office/drawing/2014/main" val="20000"/>
                    </a:ext>
                  </a:extLst>
                </a:gridCol>
              </a:tblGrid>
              <a:tr h="567055">
                <a:tc>
                  <a:txBody>
                    <a:bodyPr/>
                    <a:lstStyle/>
                    <a:p>
                      <a:pPr>
                        <a:lnSpc>
                          <a:spcPct val="100000"/>
                        </a:lnSpc>
                        <a:spcBef>
                          <a:spcPts val="50"/>
                        </a:spcBef>
                      </a:pPr>
                      <a:endParaRPr sz="1200">
                        <a:latin typeface="Times New Roman"/>
                        <a:cs typeface="Times New Roman"/>
                      </a:endParaRPr>
                    </a:p>
                    <a:p>
                      <a:pPr marL="19685" algn="ctr">
                        <a:lnSpc>
                          <a:spcPct val="100000"/>
                        </a:lnSpc>
                      </a:pPr>
                      <a:r>
                        <a:rPr sz="1200" b="1" spc="-5" dirty="0">
                          <a:latin typeface="Arial"/>
                          <a:cs typeface="Arial"/>
                        </a:rPr>
                        <a:t>App</a:t>
                      </a:r>
                      <a:r>
                        <a:rPr sz="1200" b="1" spc="-40" dirty="0">
                          <a:latin typeface="Arial"/>
                          <a:cs typeface="Arial"/>
                        </a:rPr>
                        <a:t> </a:t>
                      </a:r>
                      <a:r>
                        <a:rPr sz="1200" b="1" dirty="0">
                          <a:latin typeface="Arial"/>
                          <a:cs typeface="Arial"/>
                        </a:rPr>
                        <a:t>1</a:t>
                      </a:r>
                      <a:endParaRPr sz="1200">
                        <a:latin typeface="Arial"/>
                        <a:cs typeface="Arial"/>
                      </a:endParaRPr>
                    </a:p>
                  </a:txBody>
                  <a:tcPr marL="0" marR="0" marT="635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A9D18E"/>
                    </a:solidFill>
                  </a:tcPr>
                </a:tc>
                <a:extLst>
                  <a:ext uri="{0D108BD9-81ED-4DB2-BD59-A6C34878D82A}">
                    <a16:rowId xmlns:a16="http://schemas.microsoft.com/office/drawing/2014/main" val="10000"/>
                  </a:ext>
                </a:extLst>
              </a:tr>
              <a:tr h="567690">
                <a:tc>
                  <a:txBody>
                    <a:bodyPr/>
                    <a:lstStyle/>
                    <a:p>
                      <a:pPr>
                        <a:lnSpc>
                          <a:spcPct val="100000"/>
                        </a:lnSpc>
                        <a:spcBef>
                          <a:spcPts val="10"/>
                        </a:spcBef>
                      </a:pPr>
                      <a:endParaRPr sz="1350">
                        <a:latin typeface="Times New Roman"/>
                        <a:cs typeface="Times New Roman"/>
                      </a:endParaRPr>
                    </a:p>
                    <a:p>
                      <a:pPr marR="43815" algn="ctr">
                        <a:lnSpc>
                          <a:spcPct val="100000"/>
                        </a:lnSpc>
                      </a:pPr>
                      <a:r>
                        <a:rPr sz="1200" b="1" spc="-5" dirty="0">
                          <a:latin typeface="Arial"/>
                          <a:cs typeface="Arial"/>
                        </a:rPr>
                        <a:t>Data</a:t>
                      </a:r>
                      <a:endParaRPr sz="1200">
                        <a:latin typeface="Arial"/>
                        <a:cs typeface="Arial"/>
                      </a:endParaRPr>
                    </a:p>
                  </a:txBody>
                  <a:tcPr marL="0" marR="0" marT="127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00B0F0"/>
                    </a:solidFill>
                  </a:tcPr>
                </a:tc>
                <a:extLst>
                  <a:ext uri="{0D108BD9-81ED-4DB2-BD59-A6C34878D82A}">
                    <a16:rowId xmlns:a16="http://schemas.microsoft.com/office/drawing/2014/main" val="10001"/>
                  </a:ext>
                </a:extLst>
              </a:tr>
              <a:tr h="561975">
                <a:tc>
                  <a:txBody>
                    <a:bodyPr/>
                    <a:lstStyle/>
                    <a:p>
                      <a:pPr>
                        <a:lnSpc>
                          <a:spcPct val="100000"/>
                        </a:lnSpc>
                        <a:spcBef>
                          <a:spcPts val="50"/>
                        </a:spcBef>
                      </a:pPr>
                      <a:endParaRPr sz="1250">
                        <a:latin typeface="Times New Roman"/>
                        <a:cs typeface="Times New Roman"/>
                      </a:endParaRPr>
                    </a:p>
                    <a:p>
                      <a:pPr marL="5080" algn="ctr">
                        <a:lnSpc>
                          <a:spcPct val="100000"/>
                        </a:lnSpc>
                      </a:pPr>
                      <a:r>
                        <a:rPr sz="1200" b="1" spc="-5" dirty="0">
                          <a:latin typeface="Arial"/>
                          <a:cs typeface="Arial"/>
                        </a:rPr>
                        <a:t>Runtime</a:t>
                      </a:r>
                      <a:endParaRPr sz="1200">
                        <a:latin typeface="Arial"/>
                        <a:cs typeface="Arial"/>
                      </a:endParaRPr>
                    </a:p>
                  </a:txBody>
                  <a:tcPr marL="0" marR="0" marT="635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C000"/>
                    </a:solidFill>
                  </a:tcPr>
                </a:tc>
                <a:extLst>
                  <a:ext uri="{0D108BD9-81ED-4DB2-BD59-A6C34878D82A}">
                    <a16:rowId xmlns:a16="http://schemas.microsoft.com/office/drawing/2014/main" val="10002"/>
                  </a:ext>
                </a:extLst>
              </a:tr>
              <a:tr h="561975">
                <a:tc>
                  <a:txBody>
                    <a:bodyPr/>
                    <a:lstStyle/>
                    <a:p>
                      <a:pPr>
                        <a:lnSpc>
                          <a:spcPct val="100000"/>
                        </a:lnSpc>
                        <a:spcBef>
                          <a:spcPts val="35"/>
                        </a:spcBef>
                      </a:pPr>
                      <a:endParaRPr sz="1150" dirty="0">
                        <a:latin typeface="Times New Roman"/>
                        <a:cs typeface="Times New Roman"/>
                      </a:endParaRPr>
                    </a:p>
                    <a:p>
                      <a:pPr marL="30480" algn="ctr">
                        <a:lnSpc>
                          <a:spcPct val="100000"/>
                        </a:lnSpc>
                        <a:spcBef>
                          <a:spcPts val="5"/>
                        </a:spcBef>
                      </a:pPr>
                      <a:r>
                        <a:rPr sz="1200" b="1" spc="-5" dirty="0">
                          <a:latin typeface="Arial"/>
                          <a:cs typeface="Arial"/>
                        </a:rPr>
                        <a:t>Guest</a:t>
                      </a:r>
                      <a:r>
                        <a:rPr sz="1200" b="1" spc="-40" dirty="0">
                          <a:latin typeface="Arial"/>
                          <a:cs typeface="Arial"/>
                        </a:rPr>
                        <a:t> </a:t>
                      </a:r>
                      <a:r>
                        <a:rPr sz="1200" b="1" dirty="0">
                          <a:latin typeface="Arial"/>
                          <a:cs typeface="Arial"/>
                        </a:rPr>
                        <a:t>OS</a:t>
                      </a:r>
                      <a:endParaRPr sz="1200" dirty="0">
                        <a:latin typeface="Arial"/>
                        <a:cs typeface="Arial"/>
                      </a:endParaRPr>
                    </a:p>
                  </a:txBody>
                  <a:tcPr marL="0" marR="0" marT="444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0000"/>
                    </a:solidFill>
                  </a:tcPr>
                </a:tc>
                <a:extLst>
                  <a:ext uri="{0D108BD9-81ED-4DB2-BD59-A6C34878D82A}">
                    <a16:rowId xmlns:a16="http://schemas.microsoft.com/office/drawing/2014/main" val="10003"/>
                  </a:ext>
                </a:extLst>
              </a:tr>
            </a:tbl>
          </a:graphicData>
        </a:graphic>
      </p:graphicFrame>
      <p:graphicFrame>
        <p:nvGraphicFramePr>
          <p:cNvPr id="50" name="object 50"/>
          <p:cNvGraphicFramePr>
            <a:graphicFrameLocks noGrp="1"/>
          </p:cNvGraphicFramePr>
          <p:nvPr/>
        </p:nvGraphicFramePr>
        <p:xfrm>
          <a:off x="4751047" y="1696496"/>
          <a:ext cx="1064260" cy="2253615"/>
        </p:xfrm>
        <a:graphic>
          <a:graphicData uri="http://schemas.openxmlformats.org/drawingml/2006/table">
            <a:tbl>
              <a:tblPr firstRow="1" bandRow="1">
                <a:tableStyleId>{2D5ABB26-0587-4C30-8999-92F81FD0307C}</a:tableStyleId>
              </a:tblPr>
              <a:tblGrid>
                <a:gridCol w="1064260">
                  <a:extLst>
                    <a:ext uri="{9D8B030D-6E8A-4147-A177-3AD203B41FA5}">
                      <a16:colId xmlns:a16="http://schemas.microsoft.com/office/drawing/2014/main" val="20000"/>
                    </a:ext>
                  </a:extLst>
                </a:gridCol>
              </a:tblGrid>
              <a:tr h="564515">
                <a:tc>
                  <a:txBody>
                    <a:bodyPr/>
                    <a:lstStyle/>
                    <a:p>
                      <a:pPr>
                        <a:lnSpc>
                          <a:spcPct val="100000"/>
                        </a:lnSpc>
                        <a:spcBef>
                          <a:spcPts val="10"/>
                        </a:spcBef>
                      </a:pPr>
                      <a:endParaRPr sz="1200">
                        <a:latin typeface="Times New Roman"/>
                        <a:cs typeface="Times New Roman"/>
                      </a:endParaRPr>
                    </a:p>
                    <a:p>
                      <a:pPr algn="ctr">
                        <a:lnSpc>
                          <a:spcPct val="100000"/>
                        </a:lnSpc>
                      </a:pPr>
                      <a:r>
                        <a:rPr sz="1200" b="1" spc="-5" dirty="0">
                          <a:latin typeface="Arial"/>
                          <a:cs typeface="Arial"/>
                        </a:rPr>
                        <a:t>App</a:t>
                      </a:r>
                      <a:r>
                        <a:rPr sz="1200" b="1" spc="-40" dirty="0">
                          <a:latin typeface="Arial"/>
                          <a:cs typeface="Arial"/>
                        </a:rPr>
                        <a:t> </a:t>
                      </a:r>
                      <a:r>
                        <a:rPr sz="1200" b="1" dirty="0">
                          <a:latin typeface="Arial"/>
                          <a:cs typeface="Arial"/>
                        </a:rPr>
                        <a:t>2</a:t>
                      </a:r>
                      <a:endParaRPr sz="1200">
                        <a:latin typeface="Arial"/>
                        <a:cs typeface="Arial"/>
                      </a:endParaRPr>
                    </a:p>
                  </a:txBody>
                  <a:tcPr marL="0" marR="0" marT="127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A9D18E"/>
                    </a:solidFill>
                  </a:tcPr>
                </a:tc>
                <a:extLst>
                  <a:ext uri="{0D108BD9-81ED-4DB2-BD59-A6C34878D82A}">
                    <a16:rowId xmlns:a16="http://schemas.microsoft.com/office/drawing/2014/main" val="10000"/>
                  </a:ext>
                </a:extLst>
              </a:tr>
              <a:tr h="565150">
                <a:tc>
                  <a:txBody>
                    <a:bodyPr/>
                    <a:lstStyle/>
                    <a:p>
                      <a:pPr>
                        <a:lnSpc>
                          <a:spcPct val="100000"/>
                        </a:lnSpc>
                        <a:spcBef>
                          <a:spcPts val="45"/>
                        </a:spcBef>
                      </a:pPr>
                      <a:endParaRPr sz="1300">
                        <a:latin typeface="Times New Roman"/>
                        <a:cs typeface="Times New Roman"/>
                      </a:endParaRPr>
                    </a:p>
                    <a:p>
                      <a:pPr marL="19685" algn="ctr">
                        <a:lnSpc>
                          <a:spcPct val="100000"/>
                        </a:lnSpc>
                      </a:pPr>
                      <a:r>
                        <a:rPr sz="1200" b="1" spc="-5" dirty="0">
                          <a:latin typeface="Arial"/>
                          <a:cs typeface="Arial"/>
                        </a:rPr>
                        <a:t>Data</a:t>
                      </a:r>
                      <a:endParaRPr sz="1200">
                        <a:latin typeface="Arial"/>
                        <a:cs typeface="Arial"/>
                      </a:endParaRPr>
                    </a:p>
                  </a:txBody>
                  <a:tcPr marL="0" marR="0" marT="571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00B0F0"/>
                    </a:solidFill>
                  </a:tcPr>
                </a:tc>
                <a:extLst>
                  <a:ext uri="{0D108BD9-81ED-4DB2-BD59-A6C34878D82A}">
                    <a16:rowId xmlns:a16="http://schemas.microsoft.com/office/drawing/2014/main" val="10001"/>
                  </a:ext>
                </a:extLst>
              </a:tr>
              <a:tr h="561975">
                <a:tc>
                  <a:txBody>
                    <a:bodyPr/>
                    <a:lstStyle/>
                    <a:p>
                      <a:pPr>
                        <a:lnSpc>
                          <a:spcPct val="100000"/>
                        </a:lnSpc>
                        <a:spcBef>
                          <a:spcPts val="10"/>
                        </a:spcBef>
                      </a:pPr>
                      <a:endParaRPr sz="1200">
                        <a:latin typeface="Times New Roman"/>
                        <a:cs typeface="Times New Roman"/>
                      </a:endParaRPr>
                    </a:p>
                    <a:p>
                      <a:pPr algn="ctr">
                        <a:lnSpc>
                          <a:spcPct val="100000"/>
                        </a:lnSpc>
                      </a:pPr>
                      <a:r>
                        <a:rPr sz="1200" b="1" spc="-5" dirty="0">
                          <a:latin typeface="Arial"/>
                          <a:cs typeface="Arial"/>
                        </a:rPr>
                        <a:t>Runtime</a:t>
                      </a:r>
                      <a:endParaRPr sz="1200">
                        <a:latin typeface="Arial"/>
                        <a:cs typeface="Arial"/>
                      </a:endParaRPr>
                    </a:p>
                  </a:txBody>
                  <a:tcPr marL="0" marR="0" marT="127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C000"/>
                    </a:solidFill>
                  </a:tcPr>
                </a:tc>
                <a:extLst>
                  <a:ext uri="{0D108BD9-81ED-4DB2-BD59-A6C34878D82A}">
                    <a16:rowId xmlns:a16="http://schemas.microsoft.com/office/drawing/2014/main" val="10002"/>
                  </a:ext>
                </a:extLst>
              </a:tr>
              <a:tr h="561975">
                <a:tc>
                  <a:txBody>
                    <a:bodyPr/>
                    <a:lstStyle/>
                    <a:p>
                      <a:pPr>
                        <a:lnSpc>
                          <a:spcPct val="100000"/>
                        </a:lnSpc>
                        <a:spcBef>
                          <a:spcPts val="35"/>
                        </a:spcBef>
                      </a:pPr>
                      <a:endParaRPr sz="1150" dirty="0">
                        <a:latin typeface="Times New Roman"/>
                        <a:cs typeface="Times New Roman"/>
                      </a:endParaRPr>
                    </a:p>
                    <a:p>
                      <a:pPr algn="ctr">
                        <a:lnSpc>
                          <a:spcPct val="100000"/>
                        </a:lnSpc>
                        <a:spcBef>
                          <a:spcPts val="5"/>
                        </a:spcBef>
                      </a:pPr>
                      <a:r>
                        <a:rPr sz="1200" b="1" spc="-5" dirty="0">
                          <a:latin typeface="Arial"/>
                          <a:cs typeface="Arial"/>
                        </a:rPr>
                        <a:t>Guest</a:t>
                      </a:r>
                      <a:r>
                        <a:rPr sz="1200" b="1" spc="-40" dirty="0">
                          <a:latin typeface="Arial"/>
                          <a:cs typeface="Arial"/>
                        </a:rPr>
                        <a:t> </a:t>
                      </a:r>
                      <a:r>
                        <a:rPr sz="1200" b="1" dirty="0">
                          <a:latin typeface="Arial"/>
                          <a:cs typeface="Arial"/>
                        </a:rPr>
                        <a:t>OS</a:t>
                      </a:r>
                      <a:endParaRPr sz="1200" dirty="0">
                        <a:latin typeface="Arial"/>
                        <a:cs typeface="Arial"/>
                      </a:endParaRPr>
                    </a:p>
                  </a:txBody>
                  <a:tcPr marL="0" marR="0" marT="444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0000"/>
                    </a:solidFill>
                  </a:tcPr>
                </a:tc>
                <a:extLst>
                  <a:ext uri="{0D108BD9-81ED-4DB2-BD59-A6C34878D82A}">
                    <a16:rowId xmlns:a16="http://schemas.microsoft.com/office/drawing/2014/main" val="10003"/>
                  </a:ext>
                </a:extLst>
              </a:tr>
            </a:tbl>
          </a:graphicData>
        </a:graphic>
      </p:graphicFrame>
      <p:sp>
        <p:nvSpPr>
          <p:cNvPr id="51" name="object 51"/>
          <p:cNvSpPr txBox="1"/>
          <p:nvPr/>
        </p:nvSpPr>
        <p:spPr>
          <a:xfrm>
            <a:off x="6603485" y="5562600"/>
            <a:ext cx="1827530" cy="208279"/>
          </a:xfrm>
          <a:prstGeom prst="rect">
            <a:avLst/>
          </a:prstGeom>
        </p:spPr>
        <p:txBody>
          <a:bodyPr vert="horz" wrap="square" lIns="0" tIns="12700" rIns="0" bIns="0" rtlCol="0">
            <a:spAutoFit/>
          </a:bodyPr>
          <a:lstStyle/>
          <a:p>
            <a:pPr>
              <a:lnSpc>
                <a:spcPct val="100000"/>
              </a:lnSpc>
              <a:spcBef>
                <a:spcPts val="100"/>
              </a:spcBef>
              <a:tabLst>
                <a:tab pos="479425" algn="l"/>
                <a:tab pos="1051560" algn="l"/>
                <a:tab pos="1596390" algn="l"/>
              </a:tabLst>
            </a:pPr>
            <a:r>
              <a:rPr sz="1200" spc="-5" dirty="0">
                <a:latin typeface="Calibri"/>
                <a:cs typeface="Calibri"/>
              </a:rPr>
              <a:t>C</a:t>
            </a:r>
            <a:r>
              <a:rPr sz="1200" dirty="0">
                <a:latin typeface="Calibri"/>
                <a:cs typeface="Calibri"/>
              </a:rPr>
              <a:t>PU	</a:t>
            </a:r>
            <a:r>
              <a:rPr sz="1200" spc="-5" dirty="0">
                <a:latin typeface="Calibri"/>
                <a:cs typeface="Calibri"/>
              </a:rPr>
              <a:t>R</a:t>
            </a:r>
            <a:r>
              <a:rPr sz="1200" spc="5" dirty="0">
                <a:latin typeface="Calibri"/>
                <a:cs typeface="Calibri"/>
              </a:rPr>
              <a:t>A</a:t>
            </a:r>
            <a:r>
              <a:rPr sz="1200" dirty="0">
                <a:latin typeface="Calibri"/>
                <a:cs typeface="Calibri"/>
              </a:rPr>
              <a:t>M	</a:t>
            </a:r>
            <a:r>
              <a:rPr sz="1200" spc="-5" dirty="0">
                <a:latin typeface="Calibri"/>
                <a:cs typeface="Calibri"/>
              </a:rPr>
              <a:t>D</a:t>
            </a:r>
            <a:r>
              <a:rPr sz="1200" dirty="0">
                <a:latin typeface="Calibri"/>
                <a:cs typeface="Calibri"/>
              </a:rPr>
              <a:t>i</a:t>
            </a:r>
            <a:r>
              <a:rPr sz="1200" spc="5" dirty="0">
                <a:latin typeface="Calibri"/>
                <a:cs typeface="Calibri"/>
              </a:rPr>
              <a:t>s</a:t>
            </a:r>
            <a:r>
              <a:rPr sz="1200" dirty="0">
                <a:latin typeface="Calibri"/>
                <a:cs typeface="Calibri"/>
              </a:rPr>
              <a:t>k	N</a:t>
            </a:r>
            <a:r>
              <a:rPr sz="1200" spc="-5" dirty="0">
                <a:latin typeface="Calibri"/>
                <a:cs typeface="Calibri"/>
              </a:rPr>
              <a:t>I</a:t>
            </a:r>
            <a:r>
              <a:rPr sz="1200" dirty="0">
                <a:latin typeface="Calibri"/>
                <a:cs typeface="Calibri"/>
              </a:rPr>
              <a:t>C</a:t>
            </a:r>
            <a:endParaRPr sz="1200">
              <a:latin typeface="Calibri"/>
              <a:cs typeface="Calibri"/>
            </a:endParaRPr>
          </a:p>
        </p:txBody>
      </p:sp>
      <p:sp>
        <p:nvSpPr>
          <p:cNvPr id="52" name="object 52"/>
          <p:cNvSpPr txBox="1"/>
          <p:nvPr/>
        </p:nvSpPr>
        <p:spPr>
          <a:xfrm>
            <a:off x="6797233" y="4699000"/>
            <a:ext cx="1365885" cy="208279"/>
          </a:xfrm>
          <a:prstGeom prst="rect">
            <a:avLst/>
          </a:prstGeom>
        </p:spPr>
        <p:txBody>
          <a:bodyPr vert="horz" wrap="square" lIns="0" tIns="12700" rIns="0" bIns="0" rtlCol="0">
            <a:spAutoFit/>
          </a:bodyPr>
          <a:lstStyle/>
          <a:p>
            <a:pPr>
              <a:lnSpc>
                <a:spcPct val="100000"/>
              </a:lnSpc>
              <a:spcBef>
                <a:spcPts val="100"/>
              </a:spcBef>
            </a:pPr>
            <a:r>
              <a:rPr sz="1200" b="1" spc="-10" dirty="0">
                <a:latin typeface="Arial"/>
                <a:cs typeface="Arial"/>
              </a:rPr>
              <a:t>Physical</a:t>
            </a:r>
            <a:r>
              <a:rPr sz="1200" b="1" spc="-40" dirty="0">
                <a:latin typeface="Arial"/>
                <a:cs typeface="Arial"/>
              </a:rPr>
              <a:t> </a:t>
            </a:r>
            <a:r>
              <a:rPr sz="1200" b="1" spc="-5" dirty="0">
                <a:latin typeface="Arial"/>
                <a:cs typeface="Arial"/>
              </a:rPr>
              <a:t>Hardware</a:t>
            </a:r>
            <a:endParaRPr sz="1200">
              <a:latin typeface="Arial"/>
              <a:cs typeface="Arial"/>
            </a:endParaRPr>
          </a:p>
        </p:txBody>
      </p:sp>
      <p:sp>
        <p:nvSpPr>
          <p:cNvPr id="53" name="object 53"/>
          <p:cNvSpPr txBox="1"/>
          <p:nvPr/>
        </p:nvSpPr>
        <p:spPr>
          <a:xfrm>
            <a:off x="6316930" y="4085311"/>
            <a:ext cx="2308225" cy="454659"/>
          </a:xfrm>
          <a:prstGeom prst="rect">
            <a:avLst/>
          </a:prstGeom>
          <a:solidFill>
            <a:srgbClr val="232F3D"/>
          </a:solidFill>
          <a:ln w="38100">
            <a:solidFill>
              <a:srgbClr val="4472C4"/>
            </a:solidFill>
          </a:ln>
        </p:spPr>
        <p:txBody>
          <a:bodyPr vert="horz" wrap="square" lIns="0" tIns="118110" rIns="0" bIns="0" rtlCol="0">
            <a:spAutoFit/>
          </a:bodyPr>
          <a:lstStyle/>
          <a:p>
            <a:pPr marL="721995">
              <a:lnSpc>
                <a:spcPct val="100000"/>
              </a:lnSpc>
              <a:spcBef>
                <a:spcPts val="930"/>
              </a:spcBef>
            </a:pPr>
            <a:r>
              <a:rPr sz="1200" b="1" spc="-5" dirty="0">
                <a:solidFill>
                  <a:srgbClr val="FFFFFF"/>
                </a:solidFill>
                <a:latin typeface="Arial"/>
                <a:cs typeface="Arial"/>
              </a:rPr>
              <a:t>Hypervisor</a:t>
            </a:r>
            <a:endParaRPr sz="1200">
              <a:latin typeface="Arial"/>
              <a:cs typeface="Arial"/>
            </a:endParaRPr>
          </a:p>
        </p:txBody>
      </p:sp>
      <p:graphicFrame>
        <p:nvGraphicFramePr>
          <p:cNvPr id="54" name="object 54"/>
          <p:cNvGraphicFramePr>
            <a:graphicFrameLocks noGrp="1"/>
          </p:cNvGraphicFramePr>
          <p:nvPr/>
        </p:nvGraphicFramePr>
        <p:xfrm>
          <a:off x="6298115" y="1686689"/>
          <a:ext cx="1064260" cy="2258695"/>
        </p:xfrm>
        <a:graphic>
          <a:graphicData uri="http://schemas.openxmlformats.org/drawingml/2006/table">
            <a:tbl>
              <a:tblPr firstRow="1" bandRow="1">
                <a:tableStyleId>{2D5ABB26-0587-4C30-8999-92F81FD0307C}</a:tableStyleId>
              </a:tblPr>
              <a:tblGrid>
                <a:gridCol w="1064260">
                  <a:extLst>
                    <a:ext uri="{9D8B030D-6E8A-4147-A177-3AD203B41FA5}">
                      <a16:colId xmlns:a16="http://schemas.microsoft.com/office/drawing/2014/main" val="20000"/>
                    </a:ext>
                  </a:extLst>
                </a:gridCol>
              </a:tblGrid>
              <a:tr h="567055">
                <a:tc>
                  <a:txBody>
                    <a:bodyPr/>
                    <a:lstStyle/>
                    <a:p>
                      <a:pPr>
                        <a:lnSpc>
                          <a:spcPct val="100000"/>
                        </a:lnSpc>
                        <a:spcBef>
                          <a:spcPts val="45"/>
                        </a:spcBef>
                      </a:pPr>
                      <a:endParaRPr sz="1150">
                        <a:latin typeface="Times New Roman"/>
                        <a:cs typeface="Times New Roman"/>
                      </a:endParaRPr>
                    </a:p>
                    <a:p>
                      <a:pPr marL="329565">
                        <a:lnSpc>
                          <a:spcPct val="100000"/>
                        </a:lnSpc>
                      </a:pPr>
                      <a:r>
                        <a:rPr sz="1200" b="1" spc="-5" dirty="0">
                          <a:latin typeface="Arial"/>
                          <a:cs typeface="Arial"/>
                        </a:rPr>
                        <a:t>App</a:t>
                      </a:r>
                      <a:r>
                        <a:rPr sz="1200" b="1" spc="-40" dirty="0">
                          <a:latin typeface="Arial"/>
                          <a:cs typeface="Arial"/>
                        </a:rPr>
                        <a:t> </a:t>
                      </a:r>
                      <a:r>
                        <a:rPr sz="1200" b="1" dirty="0">
                          <a:latin typeface="Arial"/>
                          <a:cs typeface="Arial"/>
                        </a:rPr>
                        <a:t>1</a:t>
                      </a:r>
                      <a:endParaRPr sz="1200">
                        <a:latin typeface="Arial"/>
                        <a:cs typeface="Arial"/>
                      </a:endParaRPr>
                    </a:p>
                  </a:txBody>
                  <a:tcPr marL="0" marR="0" marT="571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A9D18E"/>
                    </a:solidFill>
                  </a:tcPr>
                </a:tc>
                <a:extLst>
                  <a:ext uri="{0D108BD9-81ED-4DB2-BD59-A6C34878D82A}">
                    <a16:rowId xmlns:a16="http://schemas.microsoft.com/office/drawing/2014/main" val="10000"/>
                  </a:ext>
                </a:extLst>
              </a:tr>
              <a:tr h="567690">
                <a:tc>
                  <a:txBody>
                    <a:bodyPr/>
                    <a:lstStyle/>
                    <a:p>
                      <a:pPr>
                        <a:lnSpc>
                          <a:spcPct val="100000"/>
                        </a:lnSpc>
                        <a:spcBef>
                          <a:spcPts val="5"/>
                        </a:spcBef>
                      </a:pPr>
                      <a:endParaRPr sz="1300">
                        <a:latin typeface="Times New Roman"/>
                        <a:cs typeface="Times New Roman"/>
                      </a:endParaRPr>
                    </a:p>
                    <a:p>
                      <a:pPr marL="341630">
                        <a:lnSpc>
                          <a:spcPct val="100000"/>
                        </a:lnSpc>
                      </a:pPr>
                      <a:r>
                        <a:rPr sz="1200" b="1" spc="-5" dirty="0">
                          <a:latin typeface="Arial"/>
                          <a:cs typeface="Arial"/>
                        </a:rPr>
                        <a:t>Data</a:t>
                      </a:r>
                      <a:endParaRPr sz="1200">
                        <a:latin typeface="Arial"/>
                        <a:cs typeface="Arial"/>
                      </a:endParaRPr>
                    </a:p>
                  </a:txBody>
                  <a:tcPr marL="0" marR="0" marT="63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00B0F0"/>
                    </a:solidFill>
                  </a:tcPr>
                </a:tc>
                <a:extLst>
                  <a:ext uri="{0D108BD9-81ED-4DB2-BD59-A6C34878D82A}">
                    <a16:rowId xmlns:a16="http://schemas.microsoft.com/office/drawing/2014/main" val="10001"/>
                  </a:ext>
                </a:extLst>
              </a:tr>
              <a:tr h="561975">
                <a:tc>
                  <a:txBody>
                    <a:bodyPr/>
                    <a:lstStyle/>
                    <a:p>
                      <a:pPr>
                        <a:lnSpc>
                          <a:spcPct val="100000"/>
                        </a:lnSpc>
                        <a:spcBef>
                          <a:spcPts val="45"/>
                        </a:spcBef>
                      </a:pPr>
                      <a:endParaRPr sz="1200">
                        <a:latin typeface="Times New Roman"/>
                        <a:cs typeface="Times New Roman"/>
                      </a:endParaRPr>
                    </a:p>
                    <a:p>
                      <a:pPr marL="229235">
                        <a:lnSpc>
                          <a:spcPct val="100000"/>
                        </a:lnSpc>
                        <a:spcBef>
                          <a:spcPts val="5"/>
                        </a:spcBef>
                      </a:pPr>
                      <a:r>
                        <a:rPr sz="1200" b="1" spc="-5" dirty="0">
                          <a:latin typeface="Arial"/>
                          <a:cs typeface="Arial"/>
                        </a:rPr>
                        <a:t>Runtime</a:t>
                      </a:r>
                      <a:endParaRPr sz="1200">
                        <a:latin typeface="Arial"/>
                        <a:cs typeface="Arial"/>
                      </a:endParaRPr>
                    </a:p>
                  </a:txBody>
                  <a:tcPr marL="0" marR="0" marT="571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C000"/>
                    </a:solidFill>
                  </a:tcPr>
                </a:tc>
                <a:extLst>
                  <a:ext uri="{0D108BD9-81ED-4DB2-BD59-A6C34878D82A}">
                    <a16:rowId xmlns:a16="http://schemas.microsoft.com/office/drawing/2014/main" val="10002"/>
                  </a:ext>
                </a:extLst>
              </a:tr>
              <a:tr h="561975">
                <a:tc>
                  <a:txBody>
                    <a:bodyPr/>
                    <a:lstStyle/>
                    <a:p>
                      <a:pPr>
                        <a:lnSpc>
                          <a:spcPct val="100000"/>
                        </a:lnSpc>
                        <a:spcBef>
                          <a:spcPts val="20"/>
                        </a:spcBef>
                      </a:pPr>
                      <a:endParaRPr sz="1200">
                        <a:latin typeface="Times New Roman"/>
                        <a:cs typeface="Times New Roman"/>
                      </a:endParaRPr>
                    </a:p>
                    <a:p>
                      <a:pPr marL="199390">
                        <a:lnSpc>
                          <a:spcPct val="100000"/>
                        </a:lnSpc>
                      </a:pPr>
                      <a:r>
                        <a:rPr sz="1200" b="1" spc="-5" dirty="0">
                          <a:latin typeface="Arial"/>
                          <a:cs typeface="Arial"/>
                        </a:rPr>
                        <a:t>Guest</a:t>
                      </a:r>
                      <a:r>
                        <a:rPr sz="1200" b="1" spc="-40" dirty="0">
                          <a:latin typeface="Arial"/>
                          <a:cs typeface="Arial"/>
                        </a:rPr>
                        <a:t> </a:t>
                      </a:r>
                      <a:r>
                        <a:rPr sz="1200" b="1" dirty="0">
                          <a:latin typeface="Arial"/>
                          <a:cs typeface="Arial"/>
                        </a:rPr>
                        <a:t>OS</a:t>
                      </a:r>
                      <a:endParaRPr sz="1200">
                        <a:latin typeface="Arial"/>
                        <a:cs typeface="Arial"/>
                      </a:endParaRPr>
                    </a:p>
                  </a:txBody>
                  <a:tcPr marL="0" marR="0" marT="254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0000"/>
                    </a:solidFill>
                  </a:tcPr>
                </a:tc>
                <a:extLst>
                  <a:ext uri="{0D108BD9-81ED-4DB2-BD59-A6C34878D82A}">
                    <a16:rowId xmlns:a16="http://schemas.microsoft.com/office/drawing/2014/main" val="10003"/>
                  </a:ext>
                </a:extLst>
              </a:tr>
            </a:tbl>
          </a:graphicData>
        </a:graphic>
      </p:graphicFrame>
      <p:graphicFrame>
        <p:nvGraphicFramePr>
          <p:cNvPr id="55" name="object 55"/>
          <p:cNvGraphicFramePr>
            <a:graphicFrameLocks noGrp="1"/>
          </p:cNvGraphicFramePr>
          <p:nvPr/>
        </p:nvGraphicFramePr>
        <p:xfrm>
          <a:off x="7520326" y="1691593"/>
          <a:ext cx="1064260" cy="2253615"/>
        </p:xfrm>
        <a:graphic>
          <a:graphicData uri="http://schemas.openxmlformats.org/drawingml/2006/table">
            <a:tbl>
              <a:tblPr firstRow="1" bandRow="1">
                <a:tableStyleId>{2D5ABB26-0587-4C30-8999-92F81FD0307C}</a:tableStyleId>
              </a:tblPr>
              <a:tblGrid>
                <a:gridCol w="1064260">
                  <a:extLst>
                    <a:ext uri="{9D8B030D-6E8A-4147-A177-3AD203B41FA5}">
                      <a16:colId xmlns:a16="http://schemas.microsoft.com/office/drawing/2014/main" val="20000"/>
                    </a:ext>
                  </a:extLst>
                </a:gridCol>
              </a:tblGrid>
              <a:tr h="564515">
                <a:tc>
                  <a:txBody>
                    <a:bodyPr/>
                    <a:lstStyle/>
                    <a:p>
                      <a:pPr>
                        <a:lnSpc>
                          <a:spcPct val="100000"/>
                        </a:lnSpc>
                        <a:spcBef>
                          <a:spcPts val="5"/>
                        </a:spcBef>
                      </a:pPr>
                      <a:endParaRPr sz="1150">
                        <a:latin typeface="Times New Roman"/>
                        <a:cs typeface="Times New Roman"/>
                      </a:endParaRPr>
                    </a:p>
                    <a:p>
                      <a:pPr marL="318135">
                        <a:lnSpc>
                          <a:spcPct val="100000"/>
                        </a:lnSpc>
                      </a:pPr>
                      <a:r>
                        <a:rPr sz="1200" b="1" spc="-5" dirty="0">
                          <a:latin typeface="Arial"/>
                          <a:cs typeface="Arial"/>
                        </a:rPr>
                        <a:t>App</a:t>
                      </a:r>
                      <a:r>
                        <a:rPr sz="1200" b="1" spc="-40" dirty="0">
                          <a:latin typeface="Arial"/>
                          <a:cs typeface="Arial"/>
                        </a:rPr>
                        <a:t> </a:t>
                      </a:r>
                      <a:r>
                        <a:rPr sz="1200" b="1" dirty="0">
                          <a:latin typeface="Arial"/>
                          <a:cs typeface="Arial"/>
                        </a:rPr>
                        <a:t>2</a:t>
                      </a:r>
                      <a:endParaRPr sz="1200">
                        <a:latin typeface="Arial"/>
                        <a:cs typeface="Arial"/>
                      </a:endParaRPr>
                    </a:p>
                  </a:txBody>
                  <a:tcPr marL="0" marR="0" marT="63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A9D18E"/>
                    </a:solidFill>
                  </a:tcPr>
                </a:tc>
                <a:extLst>
                  <a:ext uri="{0D108BD9-81ED-4DB2-BD59-A6C34878D82A}">
                    <a16:rowId xmlns:a16="http://schemas.microsoft.com/office/drawing/2014/main" val="10000"/>
                  </a:ext>
                </a:extLst>
              </a:tr>
              <a:tr h="565150">
                <a:tc>
                  <a:txBody>
                    <a:bodyPr/>
                    <a:lstStyle/>
                    <a:p>
                      <a:pPr>
                        <a:lnSpc>
                          <a:spcPct val="100000"/>
                        </a:lnSpc>
                        <a:spcBef>
                          <a:spcPts val="40"/>
                        </a:spcBef>
                      </a:pPr>
                      <a:endParaRPr sz="1250">
                        <a:latin typeface="Times New Roman"/>
                        <a:cs typeface="Times New Roman"/>
                      </a:endParaRPr>
                    </a:p>
                    <a:p>
                      <a:pPr marL="19685" algn="ctr">
                        <a:lnSpc>
                          <a:spcPct val="100000"/>
                        </a:lnSpc>
                        <a:spcBef>
                          <a:spcPts val="5"/>
                        </a:spcBef>
                      </a:pPr>
                      <a:r>
                        <a:rPr sz="1200" b="1" spc="-5" dirty="0">
                          <a:latin typeface="Arial"/>
                          <a:cs typeface="Arial"/>
                        </a:rPr>
                        <a:t>Data</a:t>
                      </a:r>
                      <a:endParaRPr sz="1200">
                        <a:latin typeface="Arial"/>
                        <a:cs typeface="Arial"/>
                      </a:endParaRPr>
                    </a:p>
                  </a:txBody>
                  <a:tcPr marL="0" marR="0" marT="508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00B0F0"/>
                    </a:solidFill>
                  </a:tcPr>
                </a:tc>
                <a:extLst>
                  <a:ext uri="{0D108BD9-81ED-4DB2-BD59-A6C34878D82A}">
                    <a16:rowId xmlns:a16="http://schemas.microsoft.com/office/drawing/2014/main" val="10001"/>
                  </a:ext>
                </a:extLst>
              </a:tr>
              <a:tr h="561975">
                <a:tc>
                  <a:txBody>
                    <a:bodyPr/>
                    <a:lstStyle/>
                    <a:p>
                      <a:pPr>
                        <a:lnSpc>
                          <a:spcPct val="100000"/>
                        </a:lnSpc>
                        <a:spcBef>
                          <a:spcPts val="5"/>
                        </a:spcBef>
                      </a:pPr>
                      <a:endParaRPr sz="1150">
                        <a:latin typeface="Times New Roman"/>
                        <a:cs typeface="Times New Roman"/>
                      </a:endParaRPr>
                    </a:p>
                    <a:p>
                      <a:pPr marL="226060">
                        <a:lnSpc>
                          <a:spcPct val="100000"/>
                        </a:lnSpc>
                      </a:pPr>
                      <a:r>
                        <a:rPr sz="1200" b="1" spc="-5" dirty="0">
                          <a:latin typeface="Arial"/>
                          <a:cs typeface="Arial"/>
                        </a:rPr>
                        <a:t>Runtime</a:t>
                      </a:r>
                      <a:endParaRPr sz="1200">
                        <a:latin typeface="Arial"/>
                        <a:cs typeface="Arial"/>
                      </a:endParaRPr>
                    </a:p>
                  </a:txBody>
                  <a:tcPr marL="0" marR="0" marT="63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C000"/>
                    </a:solidFill>
                  </a:tcPr>
                </a:tc>
                <a:extLst>
                  <a:ext uri="{0D108BD9-81ED-4DB2-BD59-A6C34878D82A}">
                    <a16:rowId xmlns:a16="http://schemas.microsoft.com/office/drawing/2014/main" val="10002"/>
                  </a:ext>
                </a:extLst>
              </a:tr>
              <a:tr h="561975">
                <a:tc>
                  <a:txBody>
                    <a:bodyPr/>
                    <a:lstStyle/>
                    <a:p>
                      <a:pPr>
                        <a:lnSpc>
                          <a:spcPct val="100000"/>
                        </a:lnSpc>
                        <a:spcBef>
                          <a:spcPts val="20"/>
                        </a:spcBef>
                      </a:pPr>
                      <a:endParaRPr sz="1200">
                        <a:latin typeface="Times New Roman"/>
                        <a:cs typeface="Times New Roman"/>
                      </a:endParaRPr>
                    </a:p>
                    <a:p>
                      <a:pPr marL="182245">
                        <a:lnSpc>
                          <a:spcPct val="100000"/>
                        </a:lnSpc>
                      </a:pPr>
                      <a:r>
                        <a:rPr sz="1200" b="1" spc="-5" dirty="0">
                          <a:latin typeface="Arial"/>
                          <a:cs typeface="Arial"/>
                        </a:rPr>
                        <a:t>Guest</a:t>
                      </a:r>
                      <a:r>
                        <a:rPr sz="1200" b="1" spc="-40" dirty="0">
                          <a:latin typeface="Arial"/>
                          <a:cs typeface="Arial"/>
                        </a:rPr>
                        <a:t> </a:t>
                      </a:r>
                      <a:r>
                        <a:rPr sz="1200" b="1" dirty="0">
                          <a:latin typeface="Arial"/>
                          <a:cs typeface="Arial"/>
                        </a:rPr>
                        <a:t>OS</a:t>
                      </a:r>
                      <a:endParaRPr sz="1200">
                        <a:latin typeface="Arial"/>
                        <a:cs typeface="Arial"/>
                      </a:endParaRPr>
                    </a:p>
                  </a:txBody>
                  <a:tcPr marL="0" marR="0" marT="254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0000"/>
                    </a:solidFill>
                  </a:tcPr>
                </a:tc>
                <a:extLst>
                  <a:ext uri="{0D108BD9-81ED-4DB2-BD59-A6C34878D82A}">
                    <a16:rowId xmlns:a16="http://schemas.microsoft.com/office/drawing/2014/main" val="10003"/>
                  </a:ext>
                </a:extLst>
              </a:tr>
            </a:tbl>
          </a:graphicData>
        </a:graphic>
      </p:graphicFrame>
      <p:sp>
        <p:nvSpPr>
          <p:cNvPr id="56" name="object 56"/>
          <p:cNvSpPr txBox="1"/>
          <p:nvPr/>
        </p:nvSpPr>
        <p:spPr>
          <a:xfrm>
            <a:off x="9298175" y="5562600"/>
            <a:ext cx="1827530" cy="208279"/>
          </a:xfrm>
          <a:prstGeom prst="rect">
            <a:avLst/>
          </a:prstGeom>
        </p:spPr>
        <p:txBody>
          <a:bodyPr vert="horz" wrap="square" lIns="0" tIns="12700" rIns="0" bIns="0" rtlCol="0">
            <a:spAutoFit/>
          </a:bodyPr>
          <a:lstStyle/>
          <a:p>
            <a:pPr>
              <a:lnSpc>
                <a:spcPct val="100000"/>
              </a:lnSpc>
              <a:spcBef>
                <a:spcPts val="100"/>
              </a:spcBef>
              <a:tabLst>
                <a:tab pos="479425" algn="l"/>
                <a:tab pos="1051560" algn="l"/>
                <a:tab pos="1596390" algn="l"/>
              </a:tabLst>
            </a:pPr>
            <a:r>
              <a:rPr sz="1200" spc="-5" dirty="0">
                <a:latin typeface="Calibri"/>
                <a:cs typeface="Calibri"/>
              </a:rPr>
              <a:t>C</a:t>
            </a:r>
            <a:r>
              <a:rPr sz="1200" dirty="0">
                <a:latin typeface="Calibri"/>
                <a:cs typeface="Calibri"/>
              </a:rPr>
              <a:t>PU	</a:t>
            </a:r>
            <a:r>
              <a:rPr sz="1200" spc="-5" dirty="0">
                <a:latin typeface="Calibri"/>
                <a:cs typeface="Calibri"/>
              </a:rPr>
              <a:t>R</a:t>
            </a:r>
            <a:r>
              <a:rPr sz="1200" spc="5" dirty="0">
                <a:latin typeface="Calibri"/>
                <a:cs typeface="Calibri"/>
              </a:rPr>
              <a:t>A</a:t>
            </a:r>
            <a:r>
              <a:rPr sz="1200" dirty="0">
                <a:latin typeface="Calibri"/>
                <a:cs typeface="Calibri"/>
              </a:rPr>
              <a:t>M	</a:t>
            </a:r>
            <a:r>
              <a:rPr sz="1200" spc="-5" dirty="0">
                <a:latin typeface="Calibri"/>
                <a:cs typeface="Calibri"/>
              </a:rPr>
              <a:t>D</a:t>
            </a:r>
            <a:r>
              <a:rPr sz="1200" dirty="0">
                <a:latin typeface="Calibri"/>
                <a:cs typeface="Calibri"/>
              </a:rPr>
              <a:t>i</a:t>
            </a:r>
            <a:r>
              <a:rPr sz="1200" spc="5" dirty="0">
                <a:latin typeface="Calibri"/>
                <a:cs typeface="Calibri"/>
              </a:rPr>
              <a:t>s</a:t>
            </a:r>
            <a:r>
              <a:rPr sz="1200" dirty="0">
                <a:latin typeface="Calibri"/>
                <a:cs typeface="Calibri"/>
              </a:rPr>
              <a:t>k	N</a:t>
            </a:r>
            <a:r>
              <a:rPr sz="1200" spc="-5" dirty="0">
                <a:latin typeface="Calibri"/>
                <a:cs typeface="Calibri"/>
              </a:rPr>
              <a:t>I</a:t>
            </a:r>
            <a:r>
              <a:rPr sz="1200" dirty="0">
                <a:latin typeface="Calibri"/>
                <a:cs typeface="Calibri"/>
              </a:rPr>
              <a:t>C</a:t>
            </a:r>
            <a:endParaRPr sz="1200">
              <a:latin typeface="Calibri"/>
              <a:cs typeface="Calibri"/>
            </a:endParaRPr>
          </a:p>
        </p:txBody>
      </p:sp>
      <p:sp>
        <p:nvSpPr>
          <p:cNvPr id="57" name="object 57"/>
          <p:cNvSpPr txBox="1"/>
          <p:nvPr/>
        </p:nvSpPr>
        <p:spPr>
          <a:xfrm>
            <a:off x="9491922" y="4699000"/>
            <a:ext cx="1365885" cy="208279"/>
          </a:xfrm>
          <a:prstGeom prst="rect">
            <a:avLst/>
          </a:prstGeom>
        </p:spPr>
        <p:txBody>
          <a:bodyPr vert="horz" wrap="square" lIns="0" tIns="12700" rIns="0" bIns="0" rtlCol="0">
            <a:spAutoFit/>
          </a:bodyPr>
          <a:lstStyle/>
          <a:p>
            <a:pPr>
              <a:lnSpc>
                <a:spcPct val="100000"/>
              </a:lnSpc>
              <a:spcBef>
                <a:spcPts val="100"/>
              </a:spcBef>
            </a:pPr>
            <a:r>
              <a:rPr sz="1200" b="1" spc="-10" dirty="0">
                <a:latin typeface="Arial"/>
                <a:cs typeface="Arial"/>
              </a:rPr>
              <a:t>Physical</a:t>
            </a:r>
            <a:r>
              <a:rPr sz="1200" b="1" spc="-40" dirty="0">
                <a:latin typeface="Arial"/>
                <a:cs typeface="Arial"/>
              </a:rPr>
              <a:t> </a:t>
            </a:r>
            <a:r>
              <a:rPr sz="1200" b="1" spc="-5" dirty="0">
                <a:latin typeface="Arial"/>
                <a:cs typeface="Arial"/>
              </a:rPr>
              <a:t>Hardware</a:t>
            </a:r>
            <a:endParaRPr sz="1200">
              <a:latin typeface="Arial"/>
              <a:cs typeface="Arial"/>
            </a:endParaRPr>
          </a:p>
        </p:txBody>
      </p:sp>
      <p:sp>
        <p:nvSpPr>
          <p:cNvPr id="58" name="object 58"/>
          <p:cNvSpPr txBox="1"/>
          <p:nvPr/>
        </p:nvSpPr>
        <p:spPr>
          <a:xfrm>
            <a:off x="9011618" y="4083546"/>
            <a:ext cx="2308225" cy="454659"/>
          </a:xfrm>
          <a:prstGeom prst="rect">
            <a:avLst/>
          </a:prstGeom>
          <a:solidFill>
            <a:srgbClr val="232F3D"/>
          </a:solidFill>
          <a:ln w="38100">
            <a:solidFill>
              <a:srgbClr val="4472C4"/>
            </a:solidFill>
          </a:ln>
        </p:spPr>
        <p:txBody>
          <a:bodyPr vert="horz" wrap="square" lIns="0" tIns="120014" rIns="0" bIns="0" rtlCol="0">
            <a:spAutoFit/>
          </a:bodyPr>
          <a:lstStyle/>
          <a:p>
            <a:pPr marL="721995">
              <a:lnSpc>
                <a:spcPct val="100000"/>
              </a:lnSpc>
              <a:spcBef>
                <a:spcPts val="944"/>
              </a:spcBef>
            </a:pPr>
            <a:r>
              <a:rPr sz="1200" b="1" spc="-5" dirty="0">
                <a:solidFill>
                  <a:srgbClr val="FFFFFF"/>
                </a:solidFill>
                <a:latin typeface="Arial"/>
                <a:cs typeface="Arial"/>
              </a:rPr>
              <a:t>Hypervisor</a:t>
            </a:r>
            <a:endParaRPr sz="1200">
              <a:latin typeface="Arial"/>
              <a:cs typeface="Arial"/>
            </a:endParaRPr>
          </a:p>
        </p:txBody>
      </p:sp>
      <p:graphicFrame>
        <p:nvGraphicFramePr>
          <p:cNvPr id="59" name="object 59"/>
          <p:cNvGraphicFramePr>
            <a:graphicFrameLocks noGrp="1"/>
          </p:cNvGraphicFramePr>
          <p:nvPr/>
        </p:nvGraphicFramePr>
        <p:xfrm>
          <a:off x="8992804" y="1684925"/>
          <a:ext cx="1064260" cy="2258695"/>
        </p:xfrm>
        <a:graphic>
          <a:graphicData uri="http://schemas.openxmlformats.org/drawingml/2006/table">
            <a:tbl>
              <a:tblPr firstRow="1" bandRow="1">
                <a:tableStyleId>{2D5ABB26-0587-4C30-8999-92F81FD0307C}</a:tableStyleId>
              </a:tblPr>
              <a:tblGrid>
                <a:gridCol w="1064260">
                  <a:extLst>
                    <a:ext uri="{9D8B030D-6E8A-4147-A177-3AD203B41FA5}">
                      <a16:colId xmlns:a16="http://schemas.microsoft.com/office/drawing/2014/main" val="20000"/>
                    </a:ext>
                  </a:extLst>
                </a:gridCol>
              </a:tblGrid>
              <a:tr h="567055">
                <a:tc>
                  <a:txBody>
                    <a:bodyPr/>
                    <a:lstStyle/>
                    <a:p>
                      <a:pPr>
                        <a:lnSpc>
                          <a:spcPct val="100000"/>
                        </a:lnSpc>
                      </a:pPr>
                      <a:endParaRPr sz="1200">
                        <a:latin typeface="Times New Roman"/>
                        <a:cs typeface="Times New Roman"/>
                      </a:endParaRPr>
                    </a:p>
                    <a:p>
                      <a:pPr marL="329565">
                        <a:lnSpc>
                          <a:spcPct val="100000"/>
                        </a:lnSpc>
                      </a:pPr>
                      <a:r>
                        <a:rPr sz="1200" b="1" spc="-5" dirty="0">
                          <a:latin typeface="Arial"/>
                          <a:cs typeface="Arial"/>
                        </a:rPr>
                        <a:t>App</a:t>
                      </a:r>
                      <a:r>
                        <a:rPr sz="1200" b="1" spc="-40" dirty="0">
                          <a:latin typeface="Arial"/>
                          <a:cs typeface="Arial"/>
                        </a:rPr>
                        <a:t> </a:t>
                      </a:r>
                      <a:r>
                        <a:rPr sz="1200" b="1" dirty="0">
                          <a:latin typeface="Arial"/>
                          <a:cs typeface="Arial"/>
                        </a:rPr>
                        <a:t>1</a:t>
                      </a:r>
                      <a:endParaRPr sz="1200">
                        <a:latin typeface="Arial"/>
                        <a:cs typeface="Arial"/>
                      </a:endParaRPr>
                    </a:p>
                  </a:txBody>
                  <a:tcPr marL="0" marR="0" marT="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A9D18E"/>
                    </a:solidFill>
                  </a:tcPr>
                </a:tc>
                <a:extLst>
                  <a:ext uri="{0D108BD9-81ED-4DB2-BD59-A6C34878D82A}">
                    <a16:rowId xmlns:a16="http://schemas.microsoft.com/office/drawing/2014/main" val="10000"/>
                  </a:ext>
                </a:extLst>
              </a:tr>
              <a:tr h="567690">
                <a:tc>
                  <a:txBody>
                    <a:bodyPr/>
                    <a:lstStyle/>
                    <a:p>
                      <a:pPr>
                        <a:lnSpc>
                          <a:spcPct val="100000"/>
                        </a:lnSpc>
                        <a:spcBef>
                          <a:spcPts val="20"/>
                        </a:spcBef>
                      </a:pPr>
                      <a:endParaRPr sz="1300">
                        <a:latin typeface="Times New Roman"/>
                        <a:cs typeface="Times New Roman"/>
                      </a:endParaRPr>
                    </a:p>
                    <a:p>
                      <a:pPr marL="341630">
                        <a:lnSpc>
                          <a:spcPct val="100000"/>
                        </a:lnSpc>
                      </a:pPr>
                      <a:r>
                        <a:rPr sz="1200" b="1" spc="-5" dirty="0">
                          <a:latin typeface="Arial"/>
                          <a:cs typeface="Arial"/>
                        </a:rPr>
                        <a:t>Data</a:t>
                      </a:r>
                      <a:endParaRPr sz="1200">
                        <a:latin typeface="Arial"/>
                        <a:cs typeface="Arial"/>
                      </a:endParaRPr>
                    </a:p>
                  </a:txBody>
                  <a:tcPr marL="0" marR="0" marT="254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00B0F0"/>
                    </a:solidFill>
                  </a:tcPr>
                </a:tc>
                <a:extLst>
                  <a:ext uri="{0D108BD9-81ED-4DB2-BD59-A6C34878D82A}">
                    <a16:rowId xmlns:a16="http://schemas.microsoft.com/office/drawing/2014/main" val="10001"/>
                  </a:ext>
                </a:extLst>
              </a:tr>
              <a:tr h="561975">
                <a:tc>
                  <a:txBody>
                    <a:bodyPr/>
                    <a:lstStyle/>
                    <a:p>
                      <a:pPr>
                        <a:lnSpc>
                          <a:spcPct val="100000"/>
                        </a:lnSpc>
                        <a:spcBef>
                          <a:spcPts val="5"/>
                        </a:spcBef>
                      </a:pPr>
                      <a:endParaRPr sz="1250">
                        <a:latin typeface="Times New Roman"/>
                        <a:cs typeface="Times New Roman"/>
                      </a:endParaRPr>
                    </a:p>
                    <a:p>
                      <a:pPr marL="229235">
                        <a:lnSpc>
                          <a:spcPct val="100000"/>
                        </a:lnSpc>
                      </a:pPr>
                      <a:r>
                        <a:rPr sz="1200" b="1" spc="-5" dirty="0">
                          <a:latin typeface="Arial"/>
                          <a:cs typeface="Arial"/>
                        </a:rPr>
                        <a:t>Runtime</a:t>
                      </a:r>
                      <a:endParaRPr sz="1200">
                        <a:latin typeface="Arial"/>
                        <a:cs typeface="Arial"/>
                      </a:endParaRPr>
                    </a:p>
                  </a:txBody>
                  <a:tcPr marL="0" marR="0" marT="635"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C000"/>
                    </a:solidFill>
                  </a:tcPr>
                </a:tc>
                <a:extLst>
                  <a:ext uri="{0D108BD9-81ED-4DB2-BD59-A6C34878D82A}">
                    <a16:rowId xmlns:a16="http://schemas.microsoft.com/office/drawing/2014/main" val="10002"/>
                  </a:ext>
                </a:extLst>
              </a:tr>
              <a:tr h="561975">
                <a:tc>
                  <a:txBody>
                    <a:bodyPr/>
                    <a:lstStyle/>
                    <a:p>
                      <a:pPr>
                        <a:lnSpc>
                          <a:spcPct val="100000"/>
                        </a:lnSpc>
                        <a:spcBef>
                          <a:spcPts val="30"/>
                        </a:spcBef>
                      </a:pPr>
                      <a:endParaRPr sz="1200">
                        <a:latin typeface="Times New Roman"/>
                        <a:cs typeface="Times New Roman"/>
                      </a:endParaRPr>
                    </a:p>
                    <a:p>
                      <a:pPr marL="199390">
                        <a:lnSpc>
                          <a:spcPct val="100000"/>
                        </a:lnSpc>
                        <a:spcBef>
                          <a:spcPts val="5"/>
                        </a:spcBef>
                      </a:pPr>
                      <a:r>
                        <a:rPr sz="1200" b="1" spc="-5" dirty="0">
                          <a:latin typeface="Arial"/>
                          <a:cs typeface="Arial"/>
                        </a:rPr>
                        <a:t>Guest</a:t>
                      </a:r>
                      <a:r>
                        <a:rPr sz="1200" b="1" spc="-40" dirty="0">
                          <a:latin typeface="Arial"/>
                          <a:cs typeface="Arial"/>
                        </a:rPr>
                        <a:t> </a:t>
                      </a:r>
                      <a:r>
                        <a:rPr sz="1200" b="1" dirty="0">
                          <a:latin typeface="Arial"/>
                          <a:cs typeface="Arial"/>
                        </a:rPr>
                        <a:t>OS</a:t>
                      </a:r>
                      <a:endParaRPr sz="1200">
                        <a:latin typeface="Arial"/>
                        <a:cs typeface="Arial"/>
                      </a:endParaRPr>
                    </a:p>
                  </a:txBody>
                  <a:tcPr marL="0" marR="0" marT="381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0000"/>
                    </a:solidFill>
                  </a:tcPr>
                </a:tc>
                <a:extLst>
                  <a:ext uri="{0D108BD9-81ED-4DB2-BD59-A6C34878D82A}">
                    <a16:rowId xmlns:a16="http://schemas.microsoft.com/office/drawing/2014/main" val="10003"/>
                  </a:ext>
                </a:extLst>
              </a:tr>
            </a:tbl>
          </a:graphicData>
        </a:graphic>
      </p:graphicFrame>
      <p:graphicFrame>
        <p:nvGraphicFramePr>
          <p:cNvPr id="60" name="object 60"/>
          <p:cNvGraphicFramePr>
            <a:graphicFrameLocks noGrp="1"/>
          </p:cNvGraphicFramePr>
          <p:nvPr/>
        </p:nvGraphicFramePr>
        <p:xfrm>
          <a:off x="10215016" y="1689827"/>
          <a:ext cx="1064260" cy="2253615"/>
        </p:xfrm>
        <a:graphic>
          <a:graphicData uri="http://schemas.openxmlformats.org/drawingml/2006/table">
            <a:tbl>
              <a:tblPr firstRow="1" bandRow="1">
                <a:tableStyleId>{2D5ABB26-0587-4C30-8999-92F81FD0307C}</a:tableStyleId>
              </a:tblPr>
              <a:tblGrid>
                <a:gridCol w="1064260">
                  <a:extLst>
                    <a:ext uri="{9D8B030D-6E8A-4147-A177-3AD203B41FA5}">
                      <a16:colId xmlns:a16="http://schemas.microsoft.com/office/drawing/2014/main" val="20000"/>
                    </a:ext>
                  </a:extLst>
                </a:gridCol>
              </a:tblGrid>
              <a:tr h="564515">
                <a:tc>
                  <a:txBody>
                    <a:bodyPr/>
                    <a:lstStyle/>
                    <a:p>
                      <a:pPr>
                        <a:lnSpc>
                          <a:spcPct val="100000"/>
                        </a:lnSpc>
                        <a:spcBef>
                          <a:spcPts val="20"/>
                        </a:spcBef>
                      </a:pPr>
                      <a:endParaRPr sz="1150">
                        <a:latin typeface="Times New Roman"/>
                        <a:cs typeface="Times New Roman"/>
                      </a:endParaRPr>
                    </a:p>
                    <a:p>
                      <a:pPr marL="318135">
                        <a:lnSpc>
                          <a:spcPct val="100000"/>
                        </a:lnSpc>
                      </a:pPr>
                      <a:r>
                        <a:rPr sz="1200" b="1" spc="-5" dirty="0">
                          <a:latin typeface="Arial"/>
                          <a:cs typeface="Arial"/>
                        </a:rPr>
                        <a:t>App</a:t>
                      </a:r>
                      <a:r>
                        <a:rPr sz="1200" b="1" spc="-40" dirty="0">
                          <a:latin typeface="Arial"/>
                          <a:cs typeface="Arial"/>
                        </a:rPr>
                        <a:t> </a:t>
                      </a:r>
                      <a:r>
                        <a:rPr sz="1200" b="1" dirty="0">
                          <a:latin typeface="Arial"/>
                          <a:cs typeface="Arial"/>
                        </a:rPr>
                        <a:t>2</a:t>
                      </a:r>
                      <a:endParaRPr sz="1200">
                        <a:latin typeface="Arial"/>
                        <a:cs typeface="Arial"/>
                      </a:endParaRPr>
                    </a:p>
                  </a:txBody>
                  <a:tcPr marL="0" marR="0" marT="254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A9D18E"/>
                    </a:solidFill>
                  </a:tcPr>
                </a:tc>
                <a:extLst>
                  <a:ext uri="{0D108BD9-81ED-4DB2-BD59-A6C34878D82A}">
                    <a16:rowId xmlns:a16="http://schemas.microsoft.com/office/drawing/2014/main" val="10000"/>
                  </a:ext>
                </a:extLst>
              </a:tr>
              <a:tr h="565150">
                <a:tc>
                  <a:txBody>
                    <a:bodyPr/>
                    <a:lstStyle/>
                    <a:p>
                      <a:pPr>
                        <a:lnSpc>
                          <a:spcPct val="100000"/>
                        </a:lnSpc>
                      </a:pPr>
                      <a:endParaRPr sz="1300">
                        <a:latin typeface="Times New Roman"/>
                        <a:cs typeface="Times New Roman"/>
                      </a:endParaRPr>
                    </a:p>
                    <a:p>
                      <a:pPr marL="19685" algn="ctr">
                        <a:lnSpc>
                          <a:spcPct val="100000"/>
                        </a:lnSpc>
                      </a:pPr>
                      <a:r>
                        <a:rPr sz="1200" b="1" spc="-5" dirty="0">
                          <a:latin typeface="Arial"/>
                          <a:cs typeface="Arial"/>
                        </a:rPr>
                        <a:t>Data</a:t>
                      </a:r>
                      <a:endParaRPr sz="1200">
                        <a:latin typeface="Arial"/>
                        <a:cs typeface="Arial"/>
                      </a:endParaRPr>
                    </a:p>
                  </a:txBody>
                  <a:tcPr marL="0" marR="0" marT="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00B0F0"/>
                    </a:solidFill>
                  </a:tcPr>
                </a:tc>
                <a:extLst>
                  <a:ext uri="{0D108BD9-81ED-4DB2-BD59-A6C34878D82A}">
                    <a16:rowId xmlns:a16="http://schemas.microsoft.com/office/drawing/2014/main" val="10001"/>
                  </a:ext>
                </a:extLst>
              </a:tr>
              <a:tr h="561975">
                <a:tc>
                  <a:txBody>
                    <a:bodyPr/>
                    <a:lstStyle/>
                    <a:p>
                      <a:pPr>
                        <a:lnSpc>
                          <a:spcPct val="100000"/>
                        </a:lnSpc>
                        <a:spcBef>
                          <a:spcPts val="20"/>
                        </a:spcBef>
                      </a:pPr>
                      <a:endParaRPr sz="1150">
                        <a:latin typeface="Times New Roman"/>
                        <a:cs typeface="Times New Roman"/>
                      </a:endParaRPr>
                    </a:p>
                    <a:p>
                      <a:pPr marL="226060">
                        <a:lnSpc>
                          <a:spcPct val="100000"/>
                        </a:lnSpc>
                      </a:pPr>
                      <a:r>
                        <a:rPr sz="1200" b="1" spc="-5" dirty="0">
                          <a:latin typeface="Arial"/>
                          <a:cs typeface="Arial"/>
                        </a:rPr>
                        <a:t>Runtime</a:t>
                      </a:r>
                      <a:endParaRPr sz="1200">
                        <a:latin typeface="Arial"/>
                        <a:cs typeface="Arial"/>
                      </a:endParaRPr>
                    </a:p>
                  </a:txBody>
                  <a:tcPr marL="0" marR="0" marT="254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C000"/>
                    </a:solidFill>
                  </a:tcPr>
                </a:tc>
                <a:extLst>
                  <a:ext uri="{0D108BD9-81ED-4DB2-BD59-A6C34878D82A}">
                    <a16:rowId xmlns:a16="http://schemas.microsoft.com/office/drawing/2014/main" val="10002"/>
                  </a:ext>
                </a:extLst>
              </a:tr>
              <a:tr h="561975">
                <a:tc>
                  <a:txBody>
                    <a:bodyPr/>
                    <a:lstStyle/>
                    <a:p>
                      <a:pPr>
                        <a:lnSpc>
                          <a:spcPct val="100000"/>
                        </a:lnSpc>
                        <a:spcBef>
                          <a:spcPts val="30"/>
                        </a:spcBef>
                      </a:pPr>
                      <a:endParaRPr sz="1200">
                        <a:latin typeface="Times New Roman"/>
                        <a:cs typeface="Times New Roman"/>
                      </a:endParaRPr>
                    </a:p>
                    <a:p>
                      <a:pPr marL="182245">
                        <a:lnSpc>
                          <a:spcPct val="100000"/>
                        </a:lnSpc>
                        <a:spcBef>
                          <a:spcPts val="5"/>
                        </a:spcBef>
                      </a:pPr>
                      <a:r>
                        <a:rPr sz="1200" b="1" spc="-5" dirty="0">
                          <a:latin typeface="Arial"/>
                          <a:cs typeface="Arial"/>
                        </a:rPr>
                        <a:t>Guest</a:t>
                      </a:r>
                      <a:r>
                        <a:rPr sz="1200" b="1" spc="-40" dirty="0">
                          <a:latin typeface="Arial"/>
                          <a:cs typeface="Arial"/>
                        </a:rPr>
                        <a:t> </a:t>
                      </a:r>
                      <a:r>
                        <a:rPr sz="1200" b="1" dirty="0">
                          <a:latin typeface="Arial"/>
                          <a:cs typeface="Arial"/>
                        </a:rPr>
                        <a:t>OS</a:t>
                      </a:r>
                      <a:endParaRPr sz="1200">
                        <a:latin typeface="Arial"/>
                        <a:cs typeface="Arial"/>
                      </a:endParaRPr>
                    </a:p>
                  </a:txBody>
                  <a:tcPr marL="0" marR="0" marT="3810" marB="0">
                    <a:lnL w="57150">
                      <a:solidFill>
                        <a:srgbClr val="000000"/>
                      </a:solidFill>
                      <a:prstDash val="solid"/>
                    </a:lnL>
                    <a:lnR w="57150">
                      <a:solidFill>
                        <a:srgbClr val="000000"/>
                      </a:solidFill>
                      <a:prstDash val="solid"/>
                    </a:lnR>
                    <a:lnT w="57150">
                      <a:solidFill>
                        <a:srgbClr val="000000"/>
                      </a:solidFill>
                      <a:prstDash val="solid"/>
                    </a:lnT>
                    <a:lnB w="57150">
                      <a:solidFill>
                        <a:srgbClr val="000000"/>
                      </a:solidFill>
                      <a:prstDash val="solid"/>
                    </a:lnB>
                    <a:solidFill>
                      <a:srgbClr val="FF0000"/>
                    </a:solidFill>
                  </a:tcPr>
                </a:tc>
                <a:extLst>
                  <a:ext uri="{0D108BD9-81ED-4DB2-BD59-A6C34878D82A}">
                    <a16:rowId xmlns:a16="http://schemas.microsoft.com/office/drawing/2014/main" val="10003"/>
                  </a:ext>
                </a:extLst>
              </a:tr>
            </a:tbl>
          </a:graphicData>
        </a:graphic>
      </p:graphicFrame>
      <p:grpSp>
        <p:nvGrpSpPr>
          <p:cNvPr id="61" name="object 61"/>
          <p:cNvGrpSpPr/>
          <p:nvPr/>
        </p:nvGrpSpPr>
        <p:grpSpPr>
          <a:xfrm>
            <a:off x="3343288" y="1714414"/>
            <a:ext cx="123825" cy="2276475"/>
            <a:chOff x="3343288" y="1714414"/>
            <a:chExt cx="123825" cy="2276475"/>
          </a:xfrm>
        </p:grpSpPr>
        <p:sp>
          <p:nvSpPr>
            <p:cNvPr id="62" name="object 62"/>
            <p:cNvSpPr/>
            <p:nvPr/>
          </p:nvSpPr>
          <p:spPr>
            <a:xfrm>
              <a:off x="3357576" y="1720448"/>
              <a:ext cx="0" cy="2256155"/>
            </a:xfrm>
            <a:custGeom>
              <a:avLst/>
              <a:gdLst/>
              <a:ahLst/>
              <a:cxnLst/>
              <a:rect l="l" t="t" r="r" b="b"/>
              <a:pathLst>
                <a:path h="2256154">
                  <a:moveTo>
                    <a:pt x="0" y="0"/>
                  </a:moveTo>
                  <a:lnTo>
                    <a:pt x="1" y="2255545"/>
                  </a:lnTo>
                </a:path>
              </a:pathLst>
            </a:custGeom>
            <a:ln w="28575">
              <a:solidFill>
                <a:srgbClr val="FFFFFF"/>
              </a:solidFill>
            </a:ln>
          </p:spPr>
          <p:txBody>
            <a:bodyPr wrap="square" lIns="0" tIns="0" rIns="0" bIns="0" rtlCol="0"/>
            <a:lstStyle/>
            <a:p>
              <a:endParaRPr/>
            </a:p>
          </p:txBody>
        </p:sp>
        <p:sp>
          <p:nvSpPr>
            <p:cNvPr id="63" name="object 63"/>
            <p:cNvSpPr/>
            <p:nvPr/>
          </p:nvSpPr>
          <p:spPr>
            <a:xfrm>
              <a:off x="3344128" y="3975994"/>
              <a:ext cx="109855" cy="0"/>
            </a:xfrm>
            <a:custGeom>
              <a:avLst/>
              <a:gdLst/>
              <a:ahLst/>
              <a:cxnLst/>
              <a:rect l="l" t="t" r="r" b="b"/>
              <a:pathLst>
                <a:path w="109854">
                  <a:moveTo>
                    <a:pt x="109283" y="0"/>
                  </a:moveTo>
                  <a:lnTo>
                    <a:pt x="0" y="1"/>
                  </a:lnTo>
                </a:path>
              </a:pathLst>
            </a:custGeom>
            <a:ln w="28575">
              <a:solidFill>
                <a:srgbClr val="FFFFFF"/>
              </a:solidFill>
            </a:ln>
          </p:spPr>
          <p:txBody>
            <a:bodyPr wrap="square" lIns="0" tIns="0" rIns="0" bIns="0" rtlCol="0"/>
            <a:lstStyle/>
            <a:p>
              <a:endParaRPr/>
            </a:p>
          </p:txBody>
        </p:sp>
        <p:sp>
          <p:nvSpPr>
            <p:cNvPr id="64" name="object 64"/>
            <p:cNvSpPr/>
            <p:nvPr/>
          </p:nvSpPr>
          <p:spPr>
            <a:xfrm>
              <a:off x="3357576" y="1728702"/>
              <a:ext cx="109855" cy="0"/>
            </a:xfrm>
            <a:custGeom>
              <a:avLst/>
              <a:gdLst/>
              <a:ahLst/>
              <a:cxnLst/>
              <a:rect l="l" t="t" r="r" b="b"/>
              <a:pathLst>
                <a:path w="109854">
                  <a:moveTo>
                    <a:pt x="109283" y="0"/>
                  </a:moveTo>
                  <a:lnTo>
                    <a:pt x="0" y="1"/>
                  </a:lnTo>
                </a:path>
              </a:pathLst>
            </a:custGeom>
            <a:ln w="28575">
              <a:solidFill>
                <a:srgbClr val="FFFFFF"/>
              </a:solidFill>
            </a:ln>
          </p:spPr>
          <p:txBody>
            <a:bodyPr wrap="square" lIns="0" tIns="0" rIns="0" bIns="0" rtlCol="0"/>
            <a:lstStyle/>
            <a:p>
              <a:endParaRPr/>
            </a:p>
          </p:txBody>
        </p:sp>
      </p:grpSp>
      <p:grpSp>
        <p:nvGrpSpPr>
          <p:cNvPr id="65" name="object 65"/>
          <p:cNvGrpSpPr/>
          <p:nvPr/>
        </p:nvGrpSpPr>
        <p:grpSpPr>
          <a:xfrm>
            <a:off x="6077526" y="1710216"/>
            <a:ext cx="137160" cy="1148080"/>
            <a:chOff x="6077526" y="1710216"/>
            <a:chExt cx="137160" cy="1148080"/>
          </a:xfrm>
        </p:grpSpPr>
        <p:sp>
          <p:nvSpPr>
            <p:cNvPr id="66" name="object 66"/>
            <p:cNvSpPr/>
            <p:nvPr/>
          </p:nvSpPr>
          <p:spPr>
            <a:xfrm>
              <a:off x="6091814" y="1724503"/>
              <a:ext cx="13970" cy="1119505"/>
            </a:xfrm>
            <a:custGeom>
              <a:avLst/>
              <a:gdLst/>
              <a:ahLst/>
              <a:cxnLst/>
              <a:rect l="l" t="t" r="r" b="b"/>
              <a:pathLst>
                <a:path w="13970" h="1119505">
                  <a:moveTo>
                    <a:pt x="13448" y="0"/>
                  </a:moveTo>
                  <a:lnTo>
                    <a:pt x="0" y="1119264"/>
                  </a:lnTo>
                </a:path>
              </a:pathLst>
            </a:custGeom>
            <a:ln w="28575">
              <a:solidFill>
                <a:srgbClr val="FFFFFF"/>
              </a:solidFill>
            </a:ln>
          </p:spPr>
          <p:txBody>
            <a:bodyPr wrap="square" lIns="0" tIns="0" rIns="0" bIns="0" rtlCol="0"/>
            <a:lstStyle/>
            <a:p>
              <a:endParaRPr/>
            </a:p>
          </p:txBody>
        </p:sp>
        <p:sp>
          <p:nvSpPr>
            <p:cNvPr id="67" name="object 67"/>
            <p:cNvSpPr/>
            <p:nvPr/>
          </p:nvSpPr>
          <p:spPr>
            <a:xfrm>
              <a:off x="6091814" y="2830319"/>
              <a:ext cx="109855" cy="0"/>
            </a:xfrm>
            <a:custGeom>
              <a:avLst/>
              <a:gdLst/>
              <a:ahLst/>
              <a:cxnLst/>
              <a:rect l="l" t="t" r="r" b="b"/>
              <a:pathLst>
                <a:path w="109854">
                  <a:moveTo>
                    <a:pt x="109283" y="0"/>
                  </a:moveTo>
                  <a:lnTo>
                    <a:pt x="0" y="1"/>
                  </a:lnTo>
                </a:path>
              </a:pathLst>
            </a:custGeom>
            <a:ln w="28575">
              <a:solidFill>
                <a:srgbClr val="FFFFFF"/>
              </a:solidFill>
            </a:ln>
          </p:spPr>
          <p:txBody>
            <a:bodyPr wrap="square" lIns="0" tIns="0" rIns="0" bIns="0" rtlCol="0"/>
            <a:lstStyle/>
            <a:p>
              <a:endParaRPr/>
            </a:p>
          </p:txBody>
        </p:sp>
        <p:sp>
          <p:nvSpPr>
            <p:cNvPr id="68" name="object 68"/>
            <p:cNvSpPr/>
            <p:nvPr/>
          </p:nvSpPr>
          <p:spPr>
            <a:xfrm>
              <a:off x="6105262" y="1732757"/>
              <a:ext cx="109855" cy="0"/>
            </a:xfrm>
            <a:custGeom>
              <a:avLst/>
              <a:gdLst/>
              <a:ahLst/>
              <a:cxnLst/>
              <a:rect l="l" t="t" r="r" b="b"/>
              <a:pathLst>
                <a:path w="109854">
                  <a:moveTo>
                    <a:pt x="109283" y="0"/>
                  </a:moveTo>
                  <a:lnTo>
                    <a:pt x="0" y="1"/>
                  </a:lnTo>
                </a:path>
              </a:pathLst>
            </a:custGeom>
            <a:ln w="28575">
              <a:solidFill>
                <a:srgbClr val="FFFFFF"/>
              </a:solidFill>
            </a:ln>
          </p:spPr>
          <p:txBody>
            <a:bodyPr wrap="square" lIns="0" tIns="0" rIns="0" bIns="0" rtlCol="0"/>
            <a:lstStyle/>
            <a:p>
              <a:endParaRPr/>
            </a:p>
          </p:txBody>
        </p:sp>
      </p:grpSp>
      <p:grpSp>
        <p:nvGrpSpPr>
          <p:cNvPr id="69" name="object 69"/>
          <p:cNvGrpSpPr/>
          <p:nvPr/>
        </p:nvGrpSpPr>
        <p:grpSpPr>
          <a:xfrm>
            <a:off x="524698" y="1583620"/>
            <a:ext cx="248285" cy="4485005"/>
            <a:chOff x="524698" y="1583620"/>
            <a:chExt cx="248285" cy="4485005"/>
          </a:xfrm>
        </p:grpSpPr>
        <p:sp>
          <p:nvSpPr>
            <p:cNvPr id="70" name="object 70"/>
            <p:cNvSpPr/>
            <p:nvPr/>
          </p:nvSpPr>
          <p:spPr>
            <a:xfrm>
              <a:off x="538985" y="1586785"/>
              <a:ext cx="0" cy="4481830"/>
            </a:xfrm>
            <a:custGeom>
              <a:avLst/>
              <a:gdLst/>
              <a:ahLst/>
              <a:cxnLst/>
              <a:rect l="l" t="t" r="r" b="b"/>
              <a:pathLst>
                <a:path h="4481830">
                  <a:moveTo>
                    <a:pt x="0" y="0"/>
                  </a:moveTo>
                  <a:lnTo>
                    <a:pt x="1" y="4481739"/>
                  </a:lnTo>
                </a:path>
              </a:pathLst>
            </a:custGeom>
            <a:ln w="28575">
              <a:solidFill>
                <a:srgbClr val="FFFFFF"/>
              </a:solidFill>
            </a:ln>
          </p:spPr>
          <p:txBody>
            <a:bodyPr wrap="square" lIns="0" tIns="0" rIns="0" bIns="0" rtlCol="0"/>
            <a:lstStyle/>
            <a:p>
              <a:endParaRPr/>
            </a:p>
          </p:txBody>
        </p:sp>
        <p:sp>
          <p:nvSpPr>
            <p:cNvPr id="71" name="object 71"/>
            <p:cNvSpPr/>
            <p:nvPr/>
          </p:nvSpPr>
          <p:spPr>
            <a:xfrm>
              <a:off x="528427" y="1597907"/>
              <a:ext cx="244475" cy="0"/>
            </a:xfrm>
            <a:custGeom>
              <a:avLst/>
              <a:gdLst/>
              <a:ahLst/>
              <a:cxnLst/>
              <a:rect l="l" t="t" r="r" b="b"/>
              <a:pathLst>
                <a:path w="244475">
                  <a:moveTo>
                    <a:pt x="244478" y="0"/>
                  </a:moveTo>
                  <a:lnTo>
                    <a:pt x="0" y="1"/>
                  </a:lnTo>
                </a:path>
              </a:pathLst>
            </a:custGeom>
            <a:ln w="28575">
              <a:solidFill>
                <a:srgbClr val="FFFFFF"/>
              </a:solidFill>
            </a:ln>
          </p:spPr>
          <p:txBody>
            <a:bodyPr wrap="square" lIns="0" tIns="0" rIns="0" bIns="0" rtlCol="0"/>
            <a:lstStyle/>
            <a:p>
              <a:endParaRPr/>
            </a:p>
          </p:txBody>
        </p:sp>
        <p:sp>
          <p:nvSpPr>
            <p:cNvPr id="72" name="object 72"/>
            <p:cNvSpPr/>
            <p:nvPr/>
          </p:nvSpPr>
          <p:spPr>
            <a:xfrm>
              <a:off x="528430" y="6045860"/>
              <a:ext cx="244475" cy="0"/>
            </a:xfrm>
            <a:custGeom>
              <a:avLst/>
              <a:gdLst/>
              <a:ahLst/>
              <a:cxnLst/>
              <a:rect l="l" t="t" r="r" b="b"/>
              <a:pathLst>
                <a:path w="244475">
                  <a:moveTo>
                    <a:pt x="244478" y="0"/>
                  </a:moveTo>
                  <a:lnTo>
                    <a:pt x="0" y="1"/>
                  </a:lnTo>
                </a:path>
              </a:pathLst>
            </a:custGeom>
            <a:ln w="28575">
              <a:solidFill>
                <a:srgbClr val="FFFFFF"/>
              </a:solidFill>
            </a:ln>
          </p:spPr>
          <p:txBody>
            <a:bodyPr wrap="square" lIns="0" tIns="0" rIns="0" bIns="0" rtlCol="0"/>
            <a:lstStyle/>
            <a:p>
              <a:endParaRPr/>
            </a:p>
          </p:txBody>
        </p:sp>
      </p:grpSp>
      <p:sp>
        <p:nvSpPr>
          <p:cNvPr id="73" name="object 73"/>
          <p:cNvSpPr txBox="1"/>
          <p:nvPr/>
        </p:nvSpPr>
        <p:spPr>
          <a:xfrm>
            <a:off x="855159" y="812800"/>
            <a:ext cx="1906270" cy="728980"/>
          </a:xfrm>
          <a:prstGeom prst="rect">
            <a:avLst/>
          </a:prstGeom>
        </p:spPr>
        <p:txBody>
          <a:bodyPr vert="horz" wrap="square" lIns="0" tIns="12700" rIns="0" bIns="0" rtlCol="0">
            <a:spAutoFit/>
          </a:bodyPr>
          <a:lstStyle/>
          <a:p>
            <a:pPr marL="341630">
              <a:lnSpc>
                <a:spcPct val="100000"/>
              </a:lnSpc>
              <a:spcBef>
                <a:spcPts val="100"/>
              </a:spcBef>
            </a:pPr>
            <a:r>
              <a:rPr sz="2000" b="1" spc="-5" dirty="0">
                <a:solidFill>
                  <a:srgbClr val="FFFFFF"/>
                </a:solidFill>
                <a:latin typeface="Arial"/>
                <a:cs typeface="Arial"/>
              </a:rPr>
              <a:t>On-premises</a:t>
            </a:r>
            <a:endParaRPr sz="2000">
              <a:latin typeface="Arial"/>
              <a:cs typeface="Arial"/>
            </a:endParaRPr>
          </a:p>
          <a:p>
            <a:pPr marL="12700">
              <a:lnSpc>
                <a:spcPct val="100000"/>
              </a:lnSpc>
              <a:spcBef>
                <a:spcPts val="1700"/>
              </a:spcBef>
            </a:pPr>
            <a:r>
              <a:rPr sz="1200" b="1" spc="-5" dirty="0">
                <a:solidFill>
                  <a:srgbClr val="FFFFFF"/>
                </a:solidFill>
                <a:latin typeface="Arial"/>
                <a:cs typeface="Arial"/>
              </a:rPr>
              <a:t>Managed</a:t>
            </a:r>
            <a:r>
              <a:rPr sz="1200" b="1" spc="-20" dirty="0">
                <a:solidFill>
                  <a:srgbClr val="FFFFFF"/>
                </a:solidFill>
                <a:latin typeface="Arial"/>
                <a:cs typeface="Arial"/>
              </a:rPr>
              <a:t> </a:t>
            </a:r>
            <a:r>
              <a:rPr sz="1200" b="1" dirty="0">
                <a:solidFill>
                  <a:srgbClr val="FFFFFF"/>
                </a:solidFill>
                <a:latin typeface="Arial"/>
                <a:cs typeface="Arial"/>
              </a:rPr>
              <a:t>by</a:t>
            </a:r>
            <a:r>
              <a:rPr sz="1200" b="1" spc="-25" dirty="0">
                <a:solidFill>
                  <a:srgbClr val="FFFFFF"/>
                </a:solidFill>
                <a:latin typeface="Arial"/>
                <a:cs typeface="Arial"/>
              </a:rPr>
              <a:t> </a:t>
            </a:r>
            <a:r>
              <a:rPr sz="1200" b="1" spc="-5" dirty="0">
                <a:solidFill>
                  <a:srgbClr val="FFFFFF"/>
                </a:solidFill>
                <a:latin typeface="Arial"/>
                <a:cs typeface="Arial"/>
              </a:rPr>
              <a:t>you</a:t>
            </a:r>
            <a:endParaRPr sz="1200">
              <a:latin typeface="Arial"/>
              <a:cs typeface="Arial"/>
            </a:endParaRPr>
          </a:p>
        </p:txBody>
      </p:sp>
      <mc:AlternateContent xmlns:mc="http://schemas.openxmlformats.org/markup-compatibility/2006" xmlns:p14="http://schemas.microsoft.com/office/powerpoint/2010/main">
        <mc:Choice Requires="p14">
          <p:contentPart p14:bwMode="auto" r:id="rId7">
            <p14:nvContentPartPr>
              <p14:cNvPr id="75" name="Ink 74"/>
              <p14:cNvContentPartPr/>
              <p14:nvPr/>
            </p14:nvContentPartPr>
            <p14:xfrm>
              <a:off x="1771560" y="4419720"/>
              <a:ext cx="425880" cy="63720"/>
            </p14:xfrm>
          </p:contentPart>
        </mc:Choice>
        <mc:Fallback xmlns="">
          <p:pic>
            <p:nvPicPr>
              <p:cNvPr id="75" name="Ink 74"/>
              <p:cNvPicPr/>
              <p:nvPr/>
            </p:nvPicPr>
            <p:blipFill>
              <a:blip r:embed="rId9"/>
              <a:stretch>
                <a:fillRect/>
              </a:stretch>
            </p:blipFill>
            <p:spPr>
              <a:xfrm>
                <a:off x="1762200" y="4410360"/>
                <a:ext cx="444600" cy="82440"/>
              </a:xfrm>
              <a:prstGeom prst="rect">
                <a:avLst/>
              </a:prstGeom>
            </p:spPr>
          </p:pic>
        </mc:Fallback>
      </mc:AlternateContent>
    </p:spTree>
    <p:extLst>
      <p:ext uri="{BB962C8B-B14F-4D97-AF65-F5344CB8AC3E}">
        <p14:creationId xmlns:p14="http://schemas.microsoft.com/office/powerpoint/2010/main" val="17663540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accent1"/>
          </a:solidFill>
          <a:ln>
            <a:solidFill>
              <a:schemeClr val="bg1"/>
            </a:solidFill>
          </a:ln>
        </p:spPr>
        <p:txBody>
          <a:bodyPr wrap="square" lIns="0" tIns="0" rIns="0" bIns="0" rtlCol="0"/>
          <a:lstStyle/>
          <a:p>
            <a:endParaRPr>
              <a:solidFill>
                <a:schemeClr val="bg1"/>
              </a:solidFill>
            </a:endParaRPr>
          </a:p>
        </p:txBody>
      </p:sp>
      <p:sp>
        <p:nvSpPr>
          <p:cNvPr id="4" name="object 4"/>
          <p:cNvSpPr txBox="1">
            <a:spLocks noGrp="1"/>
          </p:cNvSpPr>
          <p:nvPr>
            <p:ph type="title"/>
          </p:nvPr>
        </p:nvSpPr>
        <p:spPr>
          <a:xfrm>
            <a:off x="244994" y="304800"/>
            <a:ext cx="4000500"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15" dirty="0">
                <a:solidFill>
                  <a:schemeClr val="bg1"/>
                </a:solidFill>
                <a:latin typeface="Calibri"/>
                <a:cs typeface="Calibri"/>
              </a:rPr>
              <a:t>Amazon </a:t>
            </a:r>
            <a:r>
              <a:rPr sz="2400" b="0" spc="-10" dirty="0">
                <a:solidFill>
                  <a:schemeClr val="bg1"/>
                </a:solidFill>
                <a:latin typeface="Calibri"/>
                <a:cs typeface="Calibri"/>
              </a:rPr>
              <a:t>Elastic</a:t>
            </a:r>
            <a:r>
              <a:rPr sz="2400" b="0" spc="-15" dirty="0">
                <a:solidFill>
                  <a:schemeClr val="bg1"/>
                </a:solidFill>
                <a:latin typeface="Calibri"/>
                <a:cs typeface="Calibri"/>
              </a:rPr>
              <a:t> </a:t>
            </a:r>
            <a:r>
              <a:rPr sz="2400" b="0" spc="-5" dirty="0">
                <a:solidFill>
                  <a:schemeClr val="bg1"/>
                </a:solidFill>
                <a:latin typeface="Calibri"/>
                <a:cs typeface="Calibri"/>
              </a:rPr>
              <a:t>File</a:t>
            </a:r>
            <a:r>
              <a:rPr sz="2400" b="0" spc="-10" dirty="0">
                <a:solidFill>
                  <a:schemeClr val="bg1"/>
                </a:solidFill>
                <a:latin typeface="Calibri"/>
                <a:cs typeface="Calibri"/>
              </a:rPr>
              <a:t> </a:t>
            </a:r>
            <a:r>
              <a:rPr sz="2400" b="0" spc="-20" dirty="0">
                <a:solidFill>
                  <a:schemeClr val="bg1"/>
                </a:solidFill>
                <a:latin typeface="Calibri"/>
                <a:cs typeface="Calibri"/>
              </a:rPr>
              <a:t>System</a:t>
            </a:r>
            <a:r>
              <a:rPr sz="2400" b="0" spc="-15" dirty="0">
                <a:solidFill>
                  <a:schemeClr val="bg1"/>
                </a:solidFill>
                <a:latin typeface="Calibri"/>
                <a:cs typeface="Calibri"/>
              </a:rPr>
              <a:t> (EFS)</a:t>
            </a:r>
            <a:endParaRPr sz="2400">
              <a:solidFill>
                <a:schemeClr val="bg1"/>
              </a:solidFill>
              <a:latin typeface="Calibri"/>
              <a:cs typeface="Calibri"/>
            </a:endParaRPr>
          </a:p>
        </p:txBody>
      </p:sp>
      <p:pic>
        <p:nvPicPr>
          <p:cNvPr id="5" name="object 5"/>
          <p:cNvPicPr/>
          <p:nvPr/>
        </p:nvPicPr>
        <p:blipFill>
          <a:blip r:embed="rId2" cstate="print"/>
          <a:stretch>
            <a:fillRect/>
          </a:stretch>
        </p:blipFill>
        <p:spPr>
          <a:xfrm>
            <a:off x="4589495" y="4425270"/>
            <a:ext cx="604619" cy="604619"/>
          </a:xfrm>
          <a:prstGeom prst="rect">
            <a:avLst/>
          </a:prstGeom>
          <a:ln>
            <a:solidFill>
              <a:schemeClr val="bg1"/>
            </a:solidFill>
          </a:ln>
        </p:spPr>
      </p:pic>
      <p:sp>
        <p:nvSpPr>
          <p:cNvPr id="6" name="object 6"/>
          <p:cNvSpPr txBox="1"/>
          <p:nvPr/>
        </p:nvSpPr>
        <p:spPr>
          <a:xfrm>
            <a:off x="4570496" y="2781300"/>
            <a:ext cx="1305560" cy="228268"/>
          </a:xfrm>
          <a:prstGeom prst="rect">
            <a:avLst/>
          </a:prstGeom>
          <a:ln>
            <a:solidFill>
              <a:schemeClr val="bg1"/>
            </a:solidFill>
          </a:ln>
        </p:spPr>
        <p:txBody>
          <a:bodyPr vert="horz" wrap="square" lIns="0" tIns="12700" rIns="0" bIns="0" rtlCol="0">
            <a:spAutoFit/>
          </a:bodyPr>
          <a:lstStyle/>
          <a:p>
            <a:pPr>
              <a:lnSpc>
                <a:spcPct val="100000"/>
              </a:lnSpc>
              <a:spcBef>
                <a:spcPts val="100"/>
              </a:spcBef>
            </a:pPr>
            <a:r>
              <a:rPr sz="1400" spc="-5" dirty="0">
                <a:solidFill>
                  <a:schemeClr val="bg1"/>
                </a:solidFill>
                <a:latin typeface="Arial"/>
                <a:cs typeface="Arial"/>
              </a:rPr>
              <a:t>EFS</a:t>
            </a:r>
            <a:r>
              <a:rPr sz="1400" spc="-30" dirty="0">
                <a:solidFill>
                  <a:schemeClr val="bg1"/>
                </a:solidFill>
                <a:latin typeface="Arial"/>
                <a:cs typeface="Arial"/>
              </a:rPr>
              <a:t> </a:t>
            </a:r>
            <a:r>
              <a:rPr sz="1400" spc="-5" dirty="0">
                <a:solidFill>
                  <a:schemeClr val="bg1"/>
                </a:solidFill>
                <a:latin typeface="Arial"/>
                <a:cs typeface="Arial"/>
              </a:rPr>
              <a:t>File</a:t>
            </a:r>
            <a:r>
              <a:rPr sz="1400" spc="-35" dirty="0">
                <a:solidFill>
                  <a:schemeClr val="bg1"/>
                </a:solidFill>
                <a:latin typeface="Arial"/>
                <a:cs typeface="Arial"/>
              </a:rPr>
              <a:t> </a:t>
            </a:r>
            <a:r>
              <a:rPr sz="1400" spc="-5" dirty="0">
                <a:solidFill>
                  <a:schemeClr val="bg1"/>
                </a:solidFill>
                <a:latin typeface="Arial"/>
                <a:cs typeface="Arial"/>
              </a:rPr>
              <a:t>system</a:t>
            </a:r>
            <a:endParaRPr sz="1400">
              <a:solidFill>
                <a:schemeClr val="bg1"/>
              </a:solidFill>
              <a:latin typeface="Arial"/>
              <a:cs typeface="Arial"/>
            </a:endParaRPr>
          </a:p>
        </p:txBody>
      </p:sp>
      <p:grpSp>
        <p:nvGrpSpPr>
          <p:cNvPr id="7" name="object 7"/>
          <p:cNvGrpSpPr/>
          <p:nvPr/>
        </p:nvGrpSpPr>
        <p:grpSpPr>
          <a:xfrm>
            <a:off x="4820490" y="2235570"/>
            <a:ext cx="2484755" cy="2794635"/>
            <a:chOff x="4820490" y="2235570"/>
            <a:chExt cx="2484755" cy="2794635"/>
          </a:xfrm>
        </p:grpSpPr>
        <p:sp>
          <p:nvSpPr>
            <p:cNvPr id="8" name="object 8"/>
            <p:cNvSpPr/>
            <p:nvPr/>
          </p:nvSpPr>
          <p:spPr>
            <a:xfrm>
              <a:off x="4820490" y="3268740"/>
              <a:ext cx="103505" cy="972819"/>
            </a:xfrm>
            <a:custGeom>
              <a:avLst/>
              <a:gdLst/>
              <a:ahLst/>
              <a:cxnLst/>
              <a:rect l="l" t="t" r="r" b="b"/>
              <a:pathLst>
                <a:path w="103504" h="972820">
                  <a:moveTo>
                    <a:pt x="51537" y="19286"/>
                  </a:moveTo>
                  <a:lnTo>
                    <a:pt x="45188" y="26543"/>
                  </a:lnTo>
                  <a:lnTo>
                    <a:pt x="45186" y="972675"/>
                  </a:lnTo>
                  <a:lnTo>
                    <a:pt x="57886" y="972675"/>
                  </a:lnTo>
                  <a:lnTo>
                    <a:pt x="57887" y="26543"/>
                  </a:lnTo>
                  <a:lnTo>
                    <a:pt x="51537" y="19286"/>
                  </a:lnTo>
                  <a:close/>
                </a:path>
                <a:path w="103504" h="972820">
                  <a:moveTo>
                    <a:pt x="51537" y="0"/>
                  </a:moveTo>
                  <a:lnTo>
                    <a:pt x="0" y="58901"/>
                  </a:lnTo>
                  <a:lnTo>
                    <a:pt x="268" y="62913"/>
                  </a:lnTo>
                  <a:lnTo>
                    <a:pt x="5546" y="67530"/>
                  </a:lnTo>
                  <a:lnTo>
                    <a:pt x="9558" y="67264"/>
                  </a:lnTo>
                  <a:lnTo>
                    <a:pt x="45187" y="26544"/>
                  </a:lnTo>
                  <a:lnTo>
                    <a:pt x="45187" y="9644"/>
                  </a:lnTo>
                  <a:lnTo>
                    <a:pt x="59976" y="9644"/>
                  </a:lnTo>
                  <a:lnTo>
                    <a:pt x="51537" y="0"/>
                  </a:lnTo>
                  <a:close/>
                </a:path>
                <a:path w="103504" h="972820">
                  <a:moveTo>
                    <a:pt x="59976" y="9644"/>
                  </a:moveTo>
                  <a:lnTo>
                    <a:pt x="57887" y="9644"/>
                  </a:lnTo>
                  <a:lnTo>
                    <a:pt x="57888" y="26544"/>
                  </a:lnTo>
                  <a:lnTo>
                    <a:pt x="93518" y="67264"/>
                  </a:lnTo>
                  <a:lnTo>
                    <a:pt x="97529" y="67530"/>
                  </a:lnTo>
                  <a:lnTo>
                    <a:pt x="102809" y="62911"/>
                  </a:lnTo>
                  <a:lnTo>
                    <a:pt x="103075" y="58901"/>
                  </a:lnTo>
                  <a:lnTo>
                    <a:pt x="59976" y="9644"/>
                  </a:lnTo>
                  <a:close/>
                </a:path>
                <a:path w="103504" h="972820">
                  <a:moveTo>
                    <a:pt x="57887" y="9644"/>
                  </a:moveTo>
                  <a:lnTo>
                    <a:pt x="45187" y="9644"/>
                  </a:lnTo>
                  <a:lnTo>
                    <a:pt x="45187" y="26544"/>
                  </a:lnTo>
                  <a:lnTo>
                    <a:pt x="51537" y="19286"/>
                  </a:lnTo>
                  <a:lnTo>
                    <a:pt x="46758" y="13825"/>
                  </a:lnTo>
                  <a:lnTo>
                    <a:pt x="57887" y="13825"/>
                  </a:lnTo>
                  <a:lnTo>
                    <a:pt x="57887" y="9644"/>
                  </a:lnTo>
                  <a:close/>
                </a:path>
                <a:path w="103504" h="972820">
                  <a:moveTo>
                    <a:pt x="57887" y="13825"/>
                  </a:moveTo>
                  <a:lnTo>
                    <a:pt x="56316" y="13825"/>
                  </a:lnTo>
                  <a:lnTo>
                    <a:pt x="51537" y="19286"/>
                  </a:lnTo>
                  <a:lnTo>
                    <a:pt x="57887" y="26543"/>
                  </a:lnTo>
                  <a:lnTo>
                    <a:pt x="57887" y="13825"/>
                  </a:lnTo>
                  <a:close/>
                </a:path>
                <a:path w="103504" h="972820">
                  <a:moveTo>
                    <a:pt x="56316" y="13825"/>
                  </a:moveTo>
                  <a:lnTo>
                    <a:pt x="46758" y="13825"/>
                  </a:lnTo>
                  <a:lnTo>
                    <a:pt x="51537" y="19286"/>
                  </a:lnTo>
                  <a:lnTo>
                    <a:pt x="56316" y="13825"/>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pic>
          <p:nvPicPr>
            <p:cNvPr id="9" name="object 9"/>
            <p:cNvPicPr/>
            <p:nvPr/>
          </p:nvPicPr>
          <p:blipFill>
            <a:blip r:embed="rId2" cstate="print"/>
            <a:stretch>
              <a:fillRect/>
            </a:stretch>
          </p:blipFill>
          <p:spPr>
            <a:xfrm>
              <a:off x="6700138" y="4425270"/>
              <a:ext cx="604619" cy="604619"/>
            </a:xfrm>
            <a:prstGeom prst="rect">
              <a:avLst/>
            </a:prstGeom>
            <a:ln>
              <a:solidFill>
                <a:schemeClr val="bg1"/>
              </a:solidFill>
            </a:ln>
          </p:spPr>
        </p:pic>
        <p:pic>
          <p:nvPicPr>
            <p:cNvPr id="10" name="object 10"/>
            <p:cNvPicPr/>
            <p:nvPr/>
          </p:nvPicPr>
          <p:blipFill>
            <a:blip r:embed="rId3" cstate="print"/>
            <a:stretch>
              <a:fillRect/>
            </a:stretch>
          </p:blipFill>
          <p:spPr>
            <a:xfrm>
              <a:off x="4986421" y="2235570"/>
              <a:ext cx="469900" cy="469900"/>
            </a:xfrm>
            <a:prstGeom prst="rect">
              <a:avLst/>
            </a:prstGeom>
            <a:ln>
              <a:solidFill>
                <a:schemeClr val="bg1"/>
              </a:solidFill>
            </a:ln>
          </p:spPr>
        </p:pic>
      </p:grpSp>
      <p:sp>
        <p:nvSpPr>
          <p:cNvPr id="11" name="object 11"/>
          <p:cNvSpPr txBox="1"/>
          <p:nvPr/>
        </p:nvSpPr>
        <p:spPr>
          <a:xfrm>
            <a:off x="4388383" y="5143500"/>
            <a:ext cx="3189605" cy="228268"/>
          </a:xfrm>
          <a:prstGeom prst="rect">
            <a:avLst/>
          </a:prstGeom>
          <a:ln>
            <a:solidFill>
              <a:schemeClr val="bg1"/>
            </a:solidFill>
          </a:ln>
        </p:spPr>
        <p:txBody>
          <a:bodyPr vert="horz" wrap="square" lIns="0" tIns="12700" rIns="0" bIns="0" rtlCol="0">
            <a:spAutoFit/>
          </a:bodyPr>
          <a:lstStyle/>
          <a:p>
            <a:pPr>
              <a:lnSpc>
                <a:spcPct val="100000"/>
              </a:lnSpc>
              <a:spcBef>
                <a:spcPts val="100"/>
              </a:spcBef>
              <a:tabLst>
                <a:tab pos="2110105" algn="l"/>
              </a:tabLst>
            </a:pPr>
            <a:r>
              <a:rPr sz="1400" dirty="0">
                <a:solidFill>
                  <a:schemeClr val="bg1"/>
                </a:solidFill>
                <a:latin typeface="Arial"/>
                <a:cs typeface="Arial"/>
              </a:rPr>
              <a:t>EC2</a:t>
            </a:r>
            <a:r>
              <a:rPr sz="1400" spc="-5" dirty="0">
                <a:solidFill>
                  <a:schemeClr val="bg1"/>
                </a:solidFill>
                <a:latin typeface="Arial"/>
                <a:cs typeface="Arial"/>
              </a:rPr>
              <a:t> Instance	</a:t>
            </a:r>
            <a:r>
              <a:rPr sz="1400" dirty="0">
                <a:solidFill>
                  <a:schemeClr val="bg1"/>
                </a:solidFill>
                <a:latin typeface="Arial"/>
                <a:cs typeface="Arial"/>
              </a:rPr>
              <a:t>EC2</a:t>
            </a:r>
            <a:r>
              <a:rPr sz="1400" spc="-65" dirty="0">
                <a:solidFill>
                  <a:schemeClr val="bg1"/>
                </a:solidFill>
                <a:latin typeface="Arial"/>
                <a:cs typeface="Arial"/>
              </a:rPr>
              <a:t> </a:t>
            </a:r>
            <a:r>
              <a:rPr sz="1400" spc="-5" dirty="0">
                <a:solidFill>
                  <a:schemeClr val="bg1"/>
                </a:solidFill>
                <a:latin typeface="Arial"/>
                <a:cs typeface="Arial"/>
              </a:rPr>
              <a:t>Instance</a:t>
            </a:r>
            <a:endParaRPr sz="1400">
              <a:solidFill>
                <a:schemeClr val="bg1"/>
              </a:solidFill>
              <a:latin typeface="Arial"/>
              <a:cs typeface="Arial"/>
            </a:endParaRPr>
          </a:p>
        </p:txBody>
      </p:sp>
      <p:grpSp>
        <p:nvGrpSpPr>
          <p:cNvPr id="12" name="object 12"/>
          <p:cNvGrpSpPr/>
          <p:nvPr/>
        </p:nvGrpSpPr>
        <p:grpSpPr>
          <a:xfrm>
            <a:off x="3661338" y="3175847"/>
            <a:ext cx="3051810" cy="2325370"/>
            <a:chOff x="3661338" y="3175847"/>
            <a:chExt cx="3051810" cy="2325370"/>
          </a:xfrm>
        </p:grpSpPr>
        <p:sp>
          <p:nvSpPr>
            <p:cNvPr id="13" name="object 13"/>
            <p:cNvSpPr/>
            <p:nvPr/>
          </p:nvSpPr>
          <p:spPr>
            <a:xfrm>
              <a:off x="5675255" y="3175847"/>
              <a:ext cx="1037590" cy="1119505"/>
            </a:xfrm>
            <a:custGeom>
              <a:avLst/>
              <a:gdLst/>
              <a:ahLst/>
              <a:cxnLst/>
              <a:rect l="l" t="t" r="r" b="b"/>
              <a:pathLst>
                <a:path w="1037590" h="1119504">
                  <a:moveTo>
                    <a:pt x="13108" y="14146"/>
                  </a:moveTo>
                  <a:lnTo>
                    <a:pt x="13383" y="23786"/>
                  </a:lnTo>
                  <a:lnTo>
                    <a:pt x="1028203" y="1118934"/>
                  </a:lnTo>
                  <a:lnTo>
                    <a:pt x="1037518" y="1110302"/>
                  </a:lnTo>
                  <a:lnTo>
                    <a:pt x="22697" y="15153"/>
                  </a:lnTo>
                  <a:lnTo>
                    <a:pt x="13108" y="14146"/>
                  </a:lnTo>
                  <a:close/>
                </a:path>
                <a:path w="1037590" h="1119504">
                  <a:moveTo>
                    <a:pt x="0" y="0"/>
                  </a:moveTo>
                  <a:lnTo>
                    <a:pt x="2231" y="78234"/>
                  </a:lnTo>
                  <a:lnTo>
                    <a:pt x="5153" y="80995"/>
                  </a:lnTo>
                  <a:lnTo>
                    <a:pt x="12165" y="80794"/>
                  </a:lnTo>
                  <a:lnTo>
                    <a:pt x="14926" y="77872"/>
                  </a:lnTo>
                  <a:lnTo>
                    <a:pt x="13383" y="23786"/>
                  </a:lnTo>
                  <a:lnTo>
                    <a:pt x="1883" y="11375"/>
                  </a:lnTo>
                  <a:lnTo>
                    <a:pt x="11198" y="2744"/>
                  </a:lnTo>
                  <a:lnTo>
                    <a:pt x="26135" y="2744"/>
                  </a:lnTo>
                  <a:lnTo>
                    <a:pt x="0" y="0"/>
                  </a:lnTo>
                  <a:close/>
                </a:path>
                <a:path w="1037590" h="1119504">
                  <a:moveTo>
                    <a:pt x="11198" y="2744"/>
                  </a:moveTo>
                  <a:lnTo>
                    <a:pt x="1883" y="11375"/>
                  </a:lnTo>
                  <a:lnTo>
                    <a:pt x="13383" y="23786"/>
                  </a:lnTo>
                  <a:lnTo>
                    <a:pt x="13108" y="14146"/>
                  </a:lnTo>
                  <a:lnTo>
                    <a:pt x="5890" y="13388"/>
                  </a:lnTo>
                  <a:lnTo>
                    <a:pt x="12901" y="6892"/>
                  </a:lnTo>
                  <a:lnTo>
                    <a:pt x="15042" y="6892"/>
                  </a:lnTo>
                  <a:lnTo>
                    <a:pt x="11198" y="2744"/>
                  </a:lnTo>
                  <a:close/>
                </a:path>
                <a:path w="1037590" h="1119504">
                  <a:moveTo>
                    <a:pt x="26135" y="2744"/>
                  </a:moveTo>
                  <a:lnTo>
                    <a:pt x="11198" y="2744"/>
                  </a:lnTo>
                  <a:lnTo>
                    <a:pt x="22697" y="15153"/>
                  </a:lnTo>
                  <a:lnTo>
                    <a:pt x="76511" y="20803"/>
                  </a:lnTo>
                  <a:lnTo>
                    <a:pt x="79635" y="18274"/>
                  </a:lnTo>
                  <a:lnTo>
                    <a:pt x="80368" y="11297"/>
                  </a:lnTo>
                  <a:lnTo>
                    <a:pt x="77837" y="8173"/>
                  </a:lnTo>
                  <a:lnTo>
                    <a:pt x="26135" y="2744"/>
                  </a:lnTo>
                  <a:close/>
                </a:path>
                <a:path w="1037590" h="1119504">
                  <a:moveTo>
                    <a:pt x="15042" y="6892"/>
                  </a:moveTo>
                  <a:lnTo>
                    <a:pt x="12901" y="6892"/>
                  </a:lnTo>
                  <a:lnTo>
                    <a:pt x="13108" y="14146"/>
                  </a:lnTo>
                  <a:lnTo>
                    <a:pt x="22697" y="15153"/>
                  </a:lnTo>
                  <a:lnTo>
                    <a:pt x="15042" y="6892"/>
                  </a:lnTo>
                  <a:close/>
                </a:path>
                <a:path w="1037590" h="1119504">
                  <a:moveTo>
                    <a:pt x="12901" y="6892"/>
                  </a:moveTo>
                  <a:lnTo>
                    <a:pt x="5890" y="13388"/>
                  </a:lnTo>
                  <a:lnTo>
                    <a:pt x="13108" y="14146"/>
                  </a:lnTo>
                  <a:lnTo>
                    <a:pt x="12901" y="6892"/>
                  </a:lnTo>
                  <a:close/>
                </a:path>
              </a:pathLst>
            </a:custGeom>
            <a:solidFill>
              <a:srgbClr val="8FA7C4"/>
            </a:solidFill>
            <a:ln>
              <a:solidFill>
                <a:schemeClr val="bg1"/>
              </a:solidFill>
            </a:ln>
          </p:spPr>
          <p:txBody>
            <a:bodyPr wrap="square" lIns="0" tIns="0" rIns="0" bIns="0" rtlCol="0"/>
            <a:lstStyle/>
            <a:p>
              <a:endParaRPr>
                <a:solidFill>
                  <a:schemeClr val="bg1"/>
                </a:solidFill>
              </a:endParaRPr>
            </a:p>
          </p:txBody>
        </p:sp>
        <p:sp>
          <p:nvSpPr>
            <p:cNvPr id="14" name="object 14"/>
            <p:cNvSpPr/>
            <p:nvPr/>
          </p:nvSpPr>
          <p:spPr>
            <a:xfrm>
              <a:off x="3667688" y="3773685"/>
              <a:ext cx="2301875" cy="1721485"/>
            </a:xfrm>
            <a:custGeom>
              <a:avLst/>
              <a:gdLst/>
              <a:ahLst/>
              <a:cxnLst/>
              <a:rect l="l" t="t" r="r" b="b"/>
              <a:pathLst>
                <a:path w="2301875" h="1721485">
                  <a:moveTo>
                    <a:pt x="0" y="0"/>
                  </a:moveTo>
                  <a:lnTo>
                    <a:pt x="2301874" y="0"/>
                  </a:lnTo>
                  <a:lnTo>
                    <a:pt x="2301874" y="1720924"/>
                  </a:lnTo>
                  <a:lnTo>
                    <a:pt x="0" y="1720924"/>
                  </a:lnTo>
                  <a:lnTo>
                    <a:pt x="0" y="0"/>
                  </a:lnTo>
                  <a:close/>
                </a:path>
              </a:pathLst>
            </a:custGeom>
            <a:ln w="12700">
              <a:solidFill>
                <a:schemeClr val="bg1"/>
              </a:solidFill>
            </a:ln>
          </p:spPr>
          <p:txBody>
            <a:bodyPr wrap="square" lIns="0" tIns="0" rIns="0" bIns="0" rtlCol="0"/>
            <a:lstStyle/>
            <a:p>
              <a:endParaRPr>
                <a:solidFill>
                  <a:schemeClr val="bg1"/>
                </a:solidFill>
              </a:endParaRPr>
            </a:p>
          </p:txBody>
        </p:sp>
      </p:grpSp>
      <p:sp>
        <p:nvSpPr>
          <p:cNvPr id="15" name="object 15"/>
          <p:cNvSpPr txBox="1"/>
          <p:nvPr/>
        </p:nvSpPr>
        <p:spPr>
          <a:xfrm>
            <a:off x="4266175" y="3765368"/>
            <a:ext cx="1477645" cy="601345"/>
          </a:xfrm>
          <a:prstGeom prst="rect">
            <a:avLst/>
          </a:prstGeom>
          <a:ln>
            <a:solidFill>
              <a:schemeClr val="bg1"/>
            </a:solidFill>
          </a:ln>
        </p:spPr>
        <p:txBody>
          <a:bodyPr vert="horz" wrap="square" lIns="0" tIns="95250" rIns="0" bIns="0" rtlCol="0">
            <a:spAutoFit/>
          </a:bodyPr>
          <a:lstStyle/>
          <a:p>
            <a:pPr>
              <a:lnSpc>
                <a:spcPct val="100000"/>
              </a:lnSpc>
              <a:spcBef>
                <a:spcPts val="750"/>
              </a:spcBef>
            </a:pPr>
            <a:r>
              <a:rPr sz="1200" spc="-5" dirty="0">
                <a:solidFill>
                  <a:schemeClr val="bg1"/>
                </a:solidFill>
                <a:latin typeface="Arial"/>
                <a:cs typeface="Arial"/>
              </a:rPr>
              <a:t>Availability</a:t>
            </a:r>
            <a:r>
              <a:rPr sz="1200" spc="-3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a:p>
            <a:pPr marL="824865">
              <a:lnSpc>
                <a:spcPct val="100000"/>
              </a:lnSpc>
              <a:spcBef>
                <a:spcPts val="760"/>
              </a:spcBef>
            </a:pPr>
            <a:r>
              <a:rPr sz="1400" spc="-5" dirty="0">
                <a:solidFill>
                  <a:schemeClr val="bg1"/>
                </a:solidFill>
                <a:latin typeface="Arial"/>
                <a:cs typeface="Arial"/>
              </a:rPr>
              <a:t>/ef</a:t>
            </a:r>
            <a:r>
              <a:rPr sz="1400" dirty="0">
                <a:solidFill>
                  <a:schemeClr val="bg1"/>
                </a:solidFill>
                <a:latin typeface="Arial"/>
                <a:cs typeface="Arial"/>
              </a:rPr>
              <a:t>s</a:t>
            </a:r>
            <a:r>
              <a:rPr sz="1400" spc="-5" dirty="0">
                <a:solidFill>
                  <a:schemeClr val="bg1"/>
                </a:solidFill>
                <a:latin typeface="Arial"/>
                <a:cs typeface="Arial"/>
              </a:rPr>
              <a:t>-mnt</a:t>
            </a:r>
            <a:endParaRPr sz="1400">
              <a:solidFill>
                <a:schemeClr val="bg1"/>
              </a:solidFill>
              <a:latin typeface="Arial"/>
              <a:cs typeface="Arial"/>
            </a:endParaRPr>
          </a:p>
        </p:txBody>
      </p:sp>
      <p:sp>
        <p:nvSpPr>
          <p:cNvPr id="16" name="object 16"/>
          <p:cNvSpPr/>
          <p:nvPr/>
        </p:nvSpPr>
        <p:spPr>
          <a:xfrm>
            <a:off x="6106906" y="3773685"/>
            <a:ext cx="2301875" cy="1721485"/>
          </a:xfrm>
          <a:custGeom>
            <a:avLst/>
            <a:gdLst/>
            <a:ahLst/>
            <a:cxnLst/>
            <a:rect l="l" t="t" r="r" b="b"/>
            <a:pathLst>
              <a:path w="2301875" h="1721485">
                <a:moveTo>
                  <a:pt x="0" y="0"/>
                </a:moveTo>
                <a:lnTo>
                  <a:pt x="2301874" y="0"/>
                </a:lnTo>
                <a:lnTo>
                  <a:pt x="2301874" y="1720924"/>
                </a:lnTo>
                <a:lnTo>
                  <a:pt x="0" y="1720924"/>
                </a:lnTo>
                <a:lnTo>
                  <a:pt x="0" y="0"/>
                </a:lnTo>
                <a:close/>
              </a:path>
            </a:pathLst>
          </a:custGeom>
          <a:ln w="12700">
            <a:solidFill>
              <a:schemeClr val="bg1"/>
            </a:solidFill>
          </a:ln>
        </p:spPr>
        <p:txBody>
          <a:bodyPr wrap="square" lIns="0" tIns="0" rIns="0" bIns="0" rtlCol="0"/>
          <a:lstStyle/>
          <a:p>
            <a:endParaRPr>
              <a:solidFill>
                <a:schemeClr val="bg1"/>
              </a:solidFill>
            </a:endParaRPr>
          </a:p>
        </p:txBody>
      </p:sp>
      <p:sp>
        <p:nvSpPr>
          <p:cNvPr id="17" name="object 17"/>
          <p:cNvSpPr txBox="1"/>
          <p:nvPr/>
        </p:nvSpPr>
        <p:spPr>
          <a:xfrm>
            <a:off x="6705394" y="3776254"/>
            <a:ext cx="1118235" cy="577850"/>
          </a:xfrm>
          <a:prstGeom prst="rect">
            <a:avLst/>
          </a:prstGeom>
          <a:ln>
            <a:solidFill>
              <a:schemeClr val="bg1"/>
            </a:solidFill>
          </a:ln>
        </p:spPr>
        <p:txBody>
          <a:bodyPr vert="horz" wrap="square" lIns="0" tIns="84455" rIns="0" bIns="0" rtlCol="0">
            <a:spAutoFit/>
          </a:bodyPr>
          <a:lstStyle/>
          <a:p>
            <a:pPr marR="5080" algn="r">
              <a:lnSpc>
                <a:spcPct val="100000"/>
              </a:lnSpc>
              <a:spcBef>
                <a:spcPts val="665"/>
              </a:spcBef>
            </a:pPr>
            <a:r>
              <a:rPr sz="1200" spc="-5" dirty="0">
                <a:solidFill>
                  <a:schemeClr val="bg1"/>
                </a:solidFill>
                <a:latin typeface="Arial"/>
                <a:cs typeface="Arial"/>
              </a:rPr>
              <a:t>Availability</a:t>
            </a:r>
            <a:r>
              <a:rPr sz="1200" spc="-7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a:p>
            <a:pPr marR="19050" algn="r">
              <a:lnSpc>
                <a:spcPct val="100000"/>
              </a:lnSpc>
              <a:spcBef>
                <a:spcPts val="660"/>
              </a:spcBef>
            </a:pPr>
            <a:r>
              <a:rPr sz="1400" spc="-5" dirty="0">
                <a:solidFill>
                  <a:schemeClr val="bg1"/>
                </a:solidFill>
                <a:latin typeface="Arial"/>
                <a:cs typeface="Arial"/>
              </a:rPr>
              <a:t>/efs-mnt</a:t>
            </a:r>
            <a:endParaRPr sz="1400">
              <a:solidFill>
                <a:schemeClr val="bg1"/>
              </a:solidFill>
              <a:latin typeface="Arial"/>
              <a:cs typeface="Arial"/>
            </a:endParaRPr>
          </a:p>
        </p:txBody>
      </p:sp>
      <p:sp>
        <p:nvSpPr>
          <p:cNvPr id="18" name="object 18"/>
          <p:cNvSpPr txBox="1"/>
          <p:nvPr/>
        </p:nvSpPr>
        <p:spPr>
          <a:xfrm>
            <a:off x="2593798" y="1295400"/>
            <a:ext cx="6828155" cy="274434"/>
          </a:xfrm>
          <a:prstGeom prst="rect">
            <a:avLst/>
          </a:prstGeom>
          <a:ln w="12700">
            <a:solidFill>
              <a:schemeClr val="bg1"/>
            </a:solidFill>
          </a:ln>
        </p:spPr>
        <p:txBody>
          <a:bodyPr vert="horz" wrap="square" lIns="0" tIns="88900" rIns="0" bIns="0" rtlCol="0">
            <a:spAutoFit/>
          </a:bodyPr>
          <a:lstStyle/>
          <a:p>
            <a:pPr marL="457200">
              <a:lnSpc>
                <a:spcPct val="100000"/>
              </a:lnSpc>
              <a:spcBef>
                <a:spcPts val="700"/>
              </a:spcBef>
            </a:pPr>
            <a:r>
              <a:rPr sz="1200" spc="-10" dirty="0">
                <a:solidFill>
                  <a:schemeClr val="bg1"/>
                </a:solidFill>
                <a:latin typeface="Arial"/>
                <a:cs typeface="Arial"/>
              </a:rPr>
              <a:t>Region</a:t>
            </a:r>
            <a:endParaRPr sz="1200">
              <a:solidFill>
                <a:schemeClr val="bg1"/>
              </a:solidFill>
              <a:latin typeface="Arial"/>
              <a:cs typeface="Arial"/>
            </a:endParaRPr>
          </a:p>
        </p:txBody>
      </p:sp>
      <p:pic>
        <p:nvPicPr>
          <p:cNvPr id="19" name="object 19"/>
          <p:cNvPicPr/>
          <p:nvPr/>
        </p:nvPicPr>
        <p:blipFill>
          <a:blip r:embed="rId4" cstate="print"/>
          <a:stretch>
            <a:fillRect/>
          </a:stretch>
        </p:blipFill>
        <p:spPr>
          <a:xfrm>
            <a:off x="2593798" y="1295631"/>
            <a:ext cx="330200" cy="330200"/>
          </a:xfrm>
          <a:prstGeom prst="rect">
            <a:avLst/>
          </a:prstGeom>
          <a:ln>
            <a:solidFill>
              <a:schemeClr val="bg1"/>
            </a:solidFill>
          </a:ln>
        </p:spPr>
      </p:pic>
      <p:sp>
        <p:nvSpPr>
          <p:cNvPr id="20" name="object 20"/>
          <p:cNvSpPr/>
          <p:nvPr/>
        </p:nvSpPr>
        <p:spPr>
          <a:xfrm>
            <a:off x="2798950" y="1972076"/>
            <a:ext cx="6019800" cy="3779520"/>
          </a:xfrm>
          <a:custGeom>
            <a:avLst/>
            <a:gdLst/>
            <a:ahLst/>
            <a:cxnLst/>
            <a:rect l="l" t="t" r="r" b="b"/>
            <a:pathLst>
              <a:path w="6019800" h="3779520">
                <a:moveTo>
                  <a:pt x="0" y="0"/>
                </a:moveTo>
                <a:lnTo>
                  <a:pt x="6019193" y="0"/>
                </a:lnTo>
                <a:lnTo>
                  <a:pt x="6019193" y="3779415"/>
                </a:lnTo>
                <a:lnTo>
                  <a:pt x="0" y="3779415"/>
                </a:lnTo>
                <a:lnTo>
                  <a:pt x="0" y="0"/>
                </a:lnTo>
                <a:close/>
              </a:path>
            </a:pathLst>
          </a:custGeom>
          <a:ln w="12700">
            <a:solidFill>
              <a:schemeClr val="bg1"/>
            </a:solidFill>
          </a:ln>
        </p:spPr>
        <p:txBody>
          <a:bodyPr wrap="square" lIns="0" tIns="0" rIns="0" bIns="0" rtlCol="0"/>
          <a:lstStyle/>
          <a:p>
            <a:endParaRPr>
              <a:solidFill>
                <a:schemeClr val="bg1"/>
              </a:solidFill>
            </a:endParaRPr>
          </a:p>
        </p:txBody>
      </p:sp>
      <p:sp>
        <p:nvSpPr>
          <p:cNvPr id="21" name="object 21"/>
          <p:cNvSpPr txBox="1"/>
          <p:nvPr/>
        </p:nvSpPr>
        <p:spPr>
          <a:xfrm>
            <a:off x="3256150" y="2032000"/>
            <a:ext cx="259079" cy="197490"/>
          </a:xfrm>
          <a:prstGeom prst="rect">
            <a:avLst/>
          </a:prstGeom>
          <a:ln>
            <a:solidFill>
              <a:schemeClr val="bg1"/>
            </a:solidFill>
          </a:ln>
        </p:spPr>
        <p:txBody>
          <a:bodyPr vert="horz" wrap="square" lIns="0" tIns="12700" rIns="0" bIns="0" rtlCol="0">
            <a:spAutoFit/>
          </a:bodyPr>
          <a:lstStyle/>
          <a:p>
            <a:pPr>
              <a:lnSpc>
                <a:spcPct val="100000"/>
              </a:lnSpc>
              <a:spcBef>
                <a:spcPts val="100"/>
              </a:spcBef>
            </a:pPr>
            <a:r>
              <a:rPr sz="1200" spc="-10" dirty="0">
                <a:solidFill>
                  <a:schemeClr val="bg1"/>
                </a:solidFill>
                <a:latin typeface="Calibri"/>
                <a:cs typeface="Calibri"/>
              </a:rPr>
              <a:t>V</a:t>
            </a:r>
            <a:r>
              <a:rPr sz="1200" dirty="0">
                <a:solidFill>
                  <a:schemeClr val="bg1"/>
                </a:solidFill>
                <a:latin typeface="Calibri"/>
                <a:cs typeface="Calibri"/>
              </a:rPr>
              <a:t>PC</a:t>
            </a:r>
            <a:endParaRPr sz="1200">
              <a:solidFill>
                <a:schemeClr val="bg1"/>
              </a:solidFill>
              <a:latin typeface="Calibri"/>
              <a:cs typeface="Calibri"/>
            </a:endParaRPr>
          </a:p>
        </p:txBody>
      </p:sp>
      <p:pic>
        <p:nvPicPr>
          <p:cNvPr id="22" name="object 22"/>
          <p:cNvPicPr/>
          <p:nvPr/>
        </p:nvPicPr>
        <p:blipFill>
          <a:blip r:embed="rId5" cstate="print"/>
          <a:stretch>
            <a:fillRect/>
          </a:stretch>
        </p:blipFill>
        <p:spPr>
          <a:xfrm>
            <a:off x="2809238" y="1972076"/>
            <a:ext cx="330200" cy="330200"/>
          </a:xfrm>
          <a:prstGeom prst="rect">
            <a:avLst/>
          </a:prstGeom>
          <a:ln>
            <a:solidFill>
              <a:schemeClr val="bg1"/>
            </a:solidFill>
          </a:ln>
        </p:spPr>
      </p:pic>
    </p:spTree>
    <p:extLst>
      <p:ext uri="{BB962C8B-B14F-4D97-AF65-F5344CB8AC3E}">
        <p14:creationId xmlns:p14="http://schemas.microsoft.com/office/powerpoint/2010/main" val="3964957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611949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6:</a:t>
            </a:r>
            <a:r>
              <a:rPr sz="2400" b="0" spc="-10" dirty="0">
                <a:solidFill>
                  <a:srgbClr val="FFFFFF"/>
                </a:solidFill>
                <a:latin typeface="Calibri"/>
                <a:cs typeface="Calibri"/>
              </a:rPr>
              <a:t> </a:t>
            </a:r>
            <a:r>
              <a:rPr lang="en-US" sz="2400" b="0" spc="-5" dirty="0">
                <a:solidFill>
                  <a:srgbClr val="FFFFFF"/>
                </a:solidFill>
                <a:latin typeface="Calibri"/>
                <a:cs typeface="Calibri"/>
              </a:rPr>
              <a:t>Amazon Data Life Cycle Manager</a:t>
            </a:r>
            <a:endParaRPr sz="2400" dirty="0">
              <a:latin typeface="Calibri"/>
              <a:cs typeface="Calibri"/>
            </a:endParaRPr>
          </a:p>
        </p:txBody>
      </p:sp>
      <p:sp>
        <p:nvSpPr>
          <p:cNvPr id="3" name="object 3"/>
          <p:cNvSpPr txBox="1"/>
          <p:nvPr/>
        </p:nvSpPr>
        <p:spPr>
          <a:xfrm>
            <a:off x="627404" y="718819"/>
            <a:ext cx="9164955" cy="4437112"/>
          </a:xfrm>
          <a:prstGeom prst="rect">
            <a:avLst/>
          </a:prstGeom>
        </p:spPr>
        <p:txBody>
          <a:bodyPr vert="horz" wrap="square" lIns="0" tIns="157480" rIns="0" bIns="0" rtlCol="0">
            <a:spAutoFit/>
          </a:bodyPr>
          <a:lstStyle/>
          <a:p>
            <a:pPr marL="12700">
              <a:lnSpc>
                <a:spcPct val="100000"/>
              </a:lnSpc>
              <a:spcBef>
                <a:spcPts val="1240"/>
              </a:spcBef>
            </a:pPr>
            <a:r>
              <a:rPr lang="en-US" spc="-5" dirty="0">
                <a:solidFill>
                  <a:srgbClr val="FFFFFF"/>
                </a:solidFill>
                <a:latin typeface="Calibri"/>
                <a:cs typeface="Calibri"/>
              </a:rPr>
              <a:t>With Amazon Data Lifecycle Manager, you can manage the lifecycle of your AWS resources. You create lifecycle policies, which are used to automate operations on the specified resources. Amazon DLM supports Amazon EBS volumes and snapshots. </a:t>
            </a:r>
          </a:p>
          <a:p>
            <a:pPr marL="12700">
              <a:lnSpc>
                <a:spcPct val="100000"/>
              </a:lnSpc>
              <a:spcBef>
                <a:spcPts val="1240"/>
              </a:spcBef>
            </a:pPr>
            <a:r>
              <a:rPr lang="en-US" spc="-5" dirty="0">
                <a:solidFill>
                  <a:srgbClr val="FFFFFF"/>
                </a:solidFill>
                <a:latin typeface="Calibri"/>
                <a:cs typeface="Calibri"/>
              </a:rPr>
              <a:t>When you automate snapshot and AMI management, it helps you to:</a:t>
            </a:r>
          </a:p>
          <a:p>
            <a:pPr marL="298450" indent="-285750">
              <a:lnSpc>
                <a:spcPct val="100000"/>
              </a:lnSpc>
              <a:spcBef>
                <a:spcPts val="1240"/>
              </a:spcBef>
              <a:buFont typeface="Arial" panose="020B0604020202020204" pitchFamily="34" charset="0"/>
              <a:buChar char="•"/>
            </a:pPr>
            <a:r>
              <a:rPr lang="en-US" spc="-5" dirty="0">
                <a:solidFill>
                  <a:srgbClr val="FFFFFF"/>
                </a:solidFill>
                <a:latin typeface="Calibri"/>
                <a:cs typeface="Calibri"/>
              </a:rPr>
              <a:t>Protect valuable data by enforcing a regular backup schedule.</a:t>
            </a:r>
          </a:p>
          <a:p>
            <a:pPr marL="298450" indent="-285750">
              <a:lnSpc>
                <a:spcPct val="100000"/>
              </a:lnSpc>
              <a:spcBef>
                <a:spcPts val="1240"/>
              </a:spcBef>
              <a:buFont typeface="Arial" panose="020B0604020202020204" pitchFamily="34" charset="0"/>
              <a:buChar char="•"/>
            </a:pPr>
            <a:r>
              <a:rPr lang="en-US" spc="-5" dirty="0">
                <a:solidFill>
                  <a:srgbClr val="FFFFFF"/>
                </a:solidFill>
                <a:latin typeface="Calibri"/>
                <a:cs typeface="Calibri"/>
              </a:rPr>
              <a:t>Create standardized AMIs that can be refreshed at regular intervals.</a:t>
            </a:r>
          </a:p>
          <a:p>
            <a:pPr marL="298450" indent="-285750">
              <a:lnSpc>
                <a:spcPct val="100000"/>
              </a:lnSpc>
              <a:spcBef>
                <a:spcPts val="1240"/>
              </a:spcBef>
              <a:buFont typeface="Arial" panose="020B0604020202020204" pitchFamily="34" charset="0"/>
              <a:buChar char="•"/>
            </a:pPr>
            <a:r>
              <a:rPr lang="en-US" spc="-5" dirty="0">
                <a:solidFill>
                  <a:srgbClr val="FFFFFF"/>
                </a:solidFill>
                <a:latin typeface="Calibri"/>
                <a:cs typeface="Calibri"/>
              </a:rPr>
              <a:t>Retain backups as required by auditors or internal compliance.</a:t>
            </a:r>
          </a:p>
          <a:p>
            <a:pPr marL="298450" indent="-285750">
              <a:lnSpc>
                <a:spcPct val="100000"/>
              </a:lnSpc>
              <a:spcBef>
                <a:spcPts val="1240"/>
              </a:spcBef>
              <a:buFont typeface="Arial" panose="020B0604020202020204" pitchFamily="34" charset="0"/>
              <a:buChar char="•"/>
            </a:pPr>
            <a:r>
              <a:rPr lang="en-US" spc="-5" dirty="0">
                <a:solidFill>
                  <a:srgbClr val="FFFFFF"/>
                </a:solidFill>
                <a:latin typeface="Calibri"/>
                <a:cs typeface="Calibri"/>
              </a:rPr>
              <a:t>Reduce storage costs by deleting outdated backups.</a:t>
            </a:r>
          </a:p>
          <a:p>
            <a:pPr marL="298450" indent="-285750">
              <a:lnSpc>
                <a:spcPct val="100000"/>
              </a:lnSpc>
              <a:spcBef>
                <a:spcPts val="1240"/>
              </a:spcBef>
              <a:buFont typeface="Arial" panose="020B0604020202020204" pitchFamily="34" charset="0"/>
              <a:buChar char="•"/>
            </a:pPr>
            <a:r>
              <a:rPr lang="en-US" spc="-5" dirty="0">
                <a:solidFill>
                  <a:srgbClr val="FFFFFF"/>
                </a:solidFill>
                <a:latin typeface="Calibri"/>
                <a:cs typeface="Calibri"/>
              </a:rPr>
              <a:t>Create disaster recovery backup policies that back up data to isolated accounts.</a:t>
            </a:r>
          </a:p>
          <a:p>
            <a:pPr marL="298450" indent="-285750">
              <a:lnSpc>
                <a:spcPct val="100000"/>
              </a:lnSpc>
              <a:spcBef>
                <a:spcPts val="1240"/>
              </a:spcBef>
              <a:buFont typeface="Arial" panose="020B0604020202020204" pitchFamily="34" charset="0"/>
              <a:buChar char="•"/>
            </a:pPr>
            <a:endParaRPr lang="en-US" sz="1800" spc="-5" dirty="0">
              <a:solidFill>
                <a:srgbClr val="FFFFFF"/>
              </a:solidFill>
              <a:latin typeface="Calibri"/>
              <a:cs typeface="Calibri"/>
            </a:endParaRPr>
          </a:p>
          <a:p>
            <a:pPr marL="12700">
              <a:lnSpc>
                <a:spcPct val="100000"/>
              </a:lnSpc>
              <a:spcBef>
                <a:spcPts val="1240"/>
              </a:spcBef>
            </a:pPr>
            <a:endParaRPr sz="1800" dirty="0">
              <a:latin typeface="Calibri"/>
              <a:cs typeface="Calibri"/>
            </a:endParaRPr>
          </a:p>
        </p:txBody>
      </p:sp>
      <p:sp>
        <p:nvSpPr>
          <p:cNvPr id="4" name="TextBox 3"/>
          <p:cNvSpPr txBox="1"/>
          <p:nvPr/>
        </p:nvSpPr>
        <p:spPr>
          <a:xfrm>
            <a:off x="9034272" y="4727448"/>
            <a:ext cx="960120" cy="369332"/>
          </a:xfrm>
          <a:prstGeom prst="rect">
            <a:avLst/>
          </a:prstGeom>
          <a:solidFill>
            <a:srgbClr val="FFC000"/>
          </a:solidFill>
        </p:spPr>
        <p:txBody>
          <a:bodyPr wrap="square" rtlCol="0">
            <a:spAutoFit/>
          </a:bodyPr>
          <a:lstStyle/>
          <a:p>
            <a:r>
              <a:rPr lang="en-US" dirty="0">
                <a:hlinkClick r:id="rId2"/>
              </a:rPr>
              <a:t>LINK</a:t>
            </a:r>
            <a:endParaRPr lang="en-IN" dirty="0"/>
          </a:p>
        </p:txBody>
      </p:sp>
    </p:spTree>
    <p:extLst>
      <p:ext uri="{BB962C8B-B14F-4D97-AF65-F5344CB8AC3E}">
        <p14:creationId xmlns:p14="http://schemas.microsoft.com/office/powerpoint/2010/main" val="35415627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mazon EC2 Instance Store | Why and When to use? | Difference between EBS  and Instance Store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5" y="168902"/>
            <a:ext cx="10527919" cy="59219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091672" y="5477256"/>
            <a:ext cx="978408" cy="369332"/>
          </a:xfrm>
          <a:prstGeom prst="rect">
            <a:avLst/>
          </a:prstGeom>
          <a:solidFill>
            <a:srgbClr val="FFC000"/>
          </a:solidFill>
        </p:spPr>
        <p:txBody>
          <a:bodyPr wrap="square" rtlCol="0">
            <a:spAutoFit/>
          </a:bodyPr>
          <a:lstStyle/>
          <a:p>
            <a:pPr algn="ctr"/>
            <a:r>
              <a:rPr lang="en-US" dirty="0">
                <a:hlinkClick r:id="rId3"/>
              </a:rPr>
              <a:t>LINK</a:t>
            </a:r>
            <a:endParaRPr lang="en-IN" dirty="0"/>
          </a:p>
        </p:txBody>
      </p:sp>
    </p:spTree>
    <p:extLst>
      <p:ext uri="{BB962C8B-B14F-4D97-AF65-F5344CB8AC3E}">
        <p14:creationId xmlns:p14="http://schemas.microsoft.com/office/powerpoint/2010/main" val="417155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2672715"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5" dirty="0">
                <a:solidFill>
                  <a:srgbClr val="FFFFFF"/>
                </a:solidFill>
                <a:latin typeface="Calibri"/>
                <a:cs typeface="Calibri"/>
              </a:rPr>
              <a:t> </a:t>
            </a:r>
            <a:r>
              <a:rPr sz="2400" b="0" spc="-5" dirty="0">
                <a:solidFill>
                  <a:srgbClr val="FFFFFF"/>
                </a:solidFill>
                <a:latin typeface="Calibri"/>
                <a:cs typeface="Calibri"/>
              </a:rPr>
              <a:t>7:</a:t>
            </a:r>
            <a:r>
              <a:rPr sz="2400" b="0" spc="-30" dirty="0">
                <a:solidFill>
                  <a:srgbClr val="FFFFFF"/>
                </a:solidFill>
                <a:latin typeface="Calibri"/>
                <a:cs typeface="Calibri"/>
              </a:rPr>
              <a:t> </a:t>
            </a:r>
            <a:r>
              <a:rPr sz="2400" b="0" spc="-15" dirty="0">
                <a:solidFill>
                  <a:srgbClr val="FFFFFF"/>
                </a:solidFill>
                <a:latin typeface="Calibri"/>
                <a:cs typeface="Calibri"/>
              </a:rPr>
              <a:t>Amazon</a:t>
            </a:r>
            <a:r>
              <a:rPr sz="2400" b="0" spc="-25" dirty="0">
                <a:solidFill>
                  <a:srgbClr val="FFFFFF"/>
                </a:solidFill>
                <a:latin typeface="Calibri"/>
                <a:cs typeface="Calibri"/>
              </a:rPr>
              <a:t> </a:t>
            </a:r>
            <a:r>
              <a:rPr sz="2400" b="0" spc="-5" dirty="0">
                <a:solidFill>
                  <a:srgbClr val="FFFFFF"/>
                </a:solidFill>
                <a:latin typeface="Calibri"/>
                <a:cs typeface="Calibri"/>
              </a:rPr>
              <a:t>S3</a:t>
            </a:r>
            <a:endParaRPr sz="2400">
              <a:latin typeface="Calibri"/>
              <a:cs typeface="Calibri"/>
            </a:endParaRPr>
          </a:p>
        </p:txBody>
      </p:sp>
      <p:sp>
        <p:nvSpPr>
          <p:cNvPr id="3" name="object 3"/>
          <p:cNvSpPr/>
          <p:nvPr/>
        </p:nvSpPr>
        <p:spPr>
          <a:xfrm>
            <a:off x="7553307" y="2266044"/>
            <a:ext cx="4164329" cy="3472179"/>
          </a:xfrm>
          <a:custGeom>
            <a:avLst/>
            <a:gdLst/>
            <a:ahLst/>
            <a:cxnLst/>
            <a:rect l="l" t="t" r="r" b="b"/>
            <a:pathLst>
              <a:path w="4164329" h="3472179">
                <a:moveTo>
                  <a:pt x="0" y="0"/>
                </a:moveTo>
                <a:lnTo>
                  <a:pt x="4163800" y="0"/>
                </a:lnTo>
                <a:lnTo>
                  <a:pt x="4163800" y="3471676"/>
                </a:lnTo>
                <a:lnTo>
                  <a:pt x="0" y="3471676"/>
                </a:lnTo>
                <a:lnTo>
                  <a:pt x="0" y="0"/>
                </a:lnTo>
                <a:close/>
              </a:path>
            </a:pathLst>
          </a:custGeom>
          <a:ln w="12700">
            <a:solidFill>
              <a:schemeClr val="bg1"/>
            </a:solidFill>
          </a:ln>
        </p:spPr>
        <p:txBody>
          <a:bodyPr wrap="square" lIns="0" tIns="0" rIns="0" bIns="0" rtlCol="0"/>
          <a:lstStyle/>
          <a:p>
            <a:endParaRPr/>
          </a:p>
        </p:txBody>
      </p:sp>
      <p:sp>
        <p:nvSpPr>
          <p:cNvPr id="4" name="object 4"/>
          <p:cNvSpPr txBox="1"/>
          <p:nvPr/>
        </p:nvSpPr>
        <p:spPr>
          <a:xfrm>
            <a:off x="7997807" y="2336800"/>
            <a:ext cx="271780" cy="208279"/>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10" dirty="0">
                <a:solidFill>
                  <a:srgbClr val="70AD47"/>
                </a:solidFill>
                <a:latin typeface="Calibri"/>
                <a:cs typeface="Calibri"/>
              </a:rPr>
              <a:t>V</a:t>
            </a:r>
            <a:r>
              <a:rPr sz="1200" dirty="0">
                <a:solidFill>
                  <a:srgbClr val="70AD47"/>
                </a:solidFill>
                <a:latin typeface="Calibri"/>
                <a:cs typeface="Calibri"/>
              </a:rPr>
              <a:t>PC</a:t>
            </a:r>
            <a:endParaRPr sz="1200">
              <a:latin typeface="Calibri"/>
              <a:cs typeface="Calibri"/>
            </a:endParaRPr>
          </a:p>
        </p:txBody>
      </p:sp>
      <p:grpSp>
        <p:nvGrpSpPr>
          <p:cNvPr id="5" name="object 5"/>
          <p:cNvGrpSpPr/>
          <p:nvPr/>
        </p:nvGrpSpPr>
        <p:grpSpPr>
          <a:xfrm>
            <a:off x="7553308" y="2266044"/>
            <a:ext cx="3487420" cy="3166745"/>
            <a:chOff x="7553308" y="2266044"/>
            <a:chExt cx="3487420" cy="3166745"/>
          </a:xfrm>
        </p:grpSpPr>
        <p:pic>
          <p:nvPicPr>
            <p:cNvPr id="6" name="object 6"/>
            <p:cNvPicPr/>
            <p:nvPr/>
          </p:nvPicPr>
          <p:blipFill>
            <a:blip r:embed="rId2" cstate="print"/>
            <a:stretch>
              <a:fillRect/>
            </a:stretch>
          </p:blipFill>
          <p:spPr>
            <a:xfrm>
              <a:off x="7553308" y="2266044"/>
              <a:ext cx="330200" cy="330200"/>
            </a:xfrm>
            <a:prstGeom prst="rect">
              <a:avLst/>
            </a:prstGeom>
            <a:ln>
              <a:solidFill>
                <a:schemeClr val="bg1"/>
              </a:solidFill>
            </a:ln>
          </p:spPr>
        </p:pic>
        <p:sp>
          <p:nvSpPr>
            <p:cNvPr id="7" name="object 7"/>
            <p:cNvSpPr/>
            <p:nvPr/>
          </p:nvSpPr>
          <p:spPr>
            <a:xfrm>
              <a:off x="8035217" y="4163443"/>
              <a:ext cx="3004185" cy="1269365"/>
            </a:xfrm>
            <a:custGeom>
              <a:avLst/>
              <a:gdLst/>
              <a:ahLst/>
              <a:cxnLst/>
              <a:rect l="l" t="t" r="r" b="b"/>
              <a:pathLst>
                <a:path w="3004184" h="1269364">
                  <a:moveTo>
                    <a:pt x="3004082" y="0"/>
                  </a:moveTo>
                  <a:lnTo>
                    <a:pt x="0" y="0"/>
                  </a:lnTo>
                  <a:lnTo>
                    <a:pt x="0" y="1269017"/>
                  </a:lnTo>
                  <a:lnTo>
                    <a:pt x="3004082" y="1269017"/>
                  </a:lnTo>
                  <a:lnTo>
                    <a:pt x="3004082" y="0"/>
                  </a:lnTo>
                  <a:close/>
                </a:path>
              </a:pathLst>
            </a:custGeom>
            <a:solidFill>
              <a:srgbClr val="C1F3FF">
                <a:alpha val="14898"/>
              </a:srgbClr>
            </a:solidFill>
            <a:ln>
              <a:solidFill>
                <a:schemeClr val="bg1"/>
              </a:solidFill>
            </a:ln>
          </p:spPr>
          <p:txBody>
            <a:bodyPr wrap="square" lIns="0" tIns="0" rIns="0" bIns="0" rtlCol="0"/>
            <a:lstStyle/>
            <a:p>
              <a:endParaRPr/>
            </a:p>
          </p:txBody>
        </p:sp>
        <p:pic>
          <p:nvPicPr>
            <p:cNvPr id="8" name="object 8"/>
            <p:cNvPicPr/>
            <p:nvPr/>
          </p:nvPicPr>
          <p:blipFill>
            <a:blip r:embed="rId3" cstate="print"/>
            <a:stretch>
              <a:fillRect/>
            </a:stretch>
          </p:blipFill>
          <p:spPr>
            <a:xfrm>
              <a:off x="8035217" y="4163442"/>
              <a:ext cx="274638" cy="274636"/>
            </a:xfrm>
            <a:prstGeom prst="rect">
              <a:avLst/>
            </a:prstGeom>
            <a:ln>
              <a:solidFill>
                <a:schemeClr val="bg1"/>
              </a:solidFill>
            </a:ln>
          </p:spPr>
        </p:pic>
        <p:sp>
          <p:nvSpPr>
            <p:cNvPr id="9" name="object 9"/>
            <p:cNvSpPr/>
            <p:nvPr/>
          </p:nvSpPr>
          <p:spPr>
            <a:xfrm>
              <a:off x="8036367" y="2719035"/>
              <a:ext cx="3004185" cy="1235710"/>
            </a:xfrm>
            <a:custGeom>
              <a:avLst/>
              <a:gdLst/>
              <a:ahLst/>
              <a:cxnLst/>
              <a:rect l="l" t="t" r="r" b="b"/>
              <a:pathLst>
                <a:path w="3004184" h="1235710">
                  <a:moveTo>
                    <a:pt x="3004083" y="0"/>
                  </a:moveTo>
                  <a:lnTo>
                    <a:pt x="0" y="0"/>
                  </a:lnTo>
                  <a:lnTo>
                    <a:pt x="0" y="1235604"/>
                  </a:lnTo>
                  <a:lnTo>
                    <a:pt x="3004083" y="1235604"/>
                  </a:lnTo>
                  <a:lnTo>
                    <a:pt x="3004083" y="0"/>
                  </a:lnTo>
                  <a:close/>
                </a:path>
              </a:pathLst>
            </a:custGeom>
            <a:solidFill>
              <a:srgbClr val="E2F0D9">
                <a:alpha val="19999"/>
              </a:srgbClr>
            </a:solidFill>
            <a:ln>
              <a:solidFill>
                <a:schemeClr val="bg1"/>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8035217" y="2716948"/>
              <a:ext cx="274638" cy="274636"/>
            </a:xfrm>
            <a:prstGeom prst="rect">
              <a:avLst/>
            </a:prstGeom>
            <a:ln>
              <a:solidFill>
                <a:schemeClr val="bg1"/>
              </a:solidFill>
            </a:ln>
          </p:spPr>
        </p:pic>
        <p:pic>
          <p:nvPicPr>
            <p:cNvPr id="11" name="object 11"/>
            <p:cNvPicPr/>
            <p:nvPr/>
          </p:nvPicPr>
          <p:blipFill>
            <a:blip r:embed="rId5" cstate="print"/>
            <a:stretch>
              <a:fillRect/>
            </a:stretch>
          </p:blipFill>
          <p:spPr>
            <a:xfrm>
              <a:off x="9704278" y="3067323"/>
              <a:ext cx="371692" cy="371692"/>
            </a:xfrm>
            <a:prstGeom prst="rect">
              <a:avLst/>
            </a:prstGeom>
            <a:ln>
              <a:solidFill>
                <a:schemeClr val="bg1"/>
              </a:solidFill>
            </a:ln>
          </p:spPr>
        </p:pic>
      </p:grpSp>
      <p:sp>
        <p:nvSpPr>
          <p:cNvPr id="12" name="object 12"/>
          <p:cNvSpPr txBox="1"/>
          <p:nvPr/>
        </p:nvSpPr>
        <p:spPr>
          <a:xfrm>
            <a:off x="8036366" y="2719035"/>
            <a:ext cx="3004185" cy="937436"/>
          </a:xfrm>
          <a:prstGeom prst="rect">
            <a:avLst/>
          </a:prstGeom>
          <a:ln>
            <a:solidFill>
              <a:schemeClr val="bg1"/>
            </a:solidFill>
          </a:ln>
        </p:spPr>
        <p:txBody>
          <a:bodyPr vert="horz" wrap="square" lIns="0" tIns="36830" rIns="0" bIns="0" rtlCol="0">
            <a:spAutoFit/>
          </a:bodyPr>
          <a:lstStyle/>
          <a:p>
            <a:pPr marL="337820">
              <a:lnSpc>
                <a:spcPct val="100000"/>
              </a:lnSpc>
              <a:spcBef>
                <a:spcPts val="290"/>
              </a:spcBef>
            </a:pPr>
            <a:r>
              <a:rPr sz="1200" spc="-5" dirty="0">
                <a:solidFill>
                  <a:schemeClr val="bg1"/>
                </a:solidFill>
                <a:latin typeface="Calibri"/>
                <a:cs typeface="Calibri"/>
              </a:rPr>
              <a:t>Public</a:t>
            </a:r>
            <a:r>
              <a:rPr sz="1200" spc="-35" dirty="0">
                <a:solidFill>
                  <a:schemeClr val="bg1"/>
                </a:solidFill>
                <a:latin typeface="Calibri"/>
                <a:cs typeface="Calibri"/>
              </a:rPr>
              <a:t> </a:t>
            </a:r>
            <a:r>
              <a:rPr sz="1200" spc="-5" dirty="0">
                <a:solidFill>
                  <a:schemeClr val="bg1"/>
                </a:solidFill>
                <a:latin typeface="Calibri"/>
                <a:cs typeface="Calibri"/>
              </a:rPr>
              <a:t>subnet</a:t>
            </a:r>
            <a:endParaRPr sz="1200" dirty="0">
              <a:solidFill>
                <a:schemeClr val="bg1"/>
              </a:solidFill>
              <a:latin typeface="Calibri"/>
              <a:cs typeface="Calibri"/>
            </a:endParaRPr>
          </a:p>
          <a:p>
            <a:pPr>
              <a:lnSpc>
                <a:spcPct val="100000"/>
              </a:lnSpc>
            </a:pPr>
            <a:endParaRPr sz="1400" dirty="0">
              <a:latin typeface="Calibri"/>
              <a:cs typeface="Calibri"/>
            </a:endParaRPr>
          </a:p>
          <a:p>
            <a:pPr>
              <a:lnSpc>
                <a:spcPct val="100000"/>
              </a:lnSpc>
              <a:spcBef>
                <a:spcPts val="45"/>
              </a:spcBef>
            </a:pPr>
            <a:endParaRPr sz="2050" dirty="0">
              <a:latin typeface="Calibri"/>
              <a:cs typeface="Calibri"/>
            </a:endParaRPr>
          </a:p>
          <a:p>
            <a:pPr marL="1403350">
              <a:lnSpc>
                <a:spcPct val="100000"/>
              </a:lnSpc>
            </a:pPr>
            <a:r>
              <a:rPr sz="1200" spc="-5" dirty="0">
                <a:solidFill>
                  <a:srgbClr val="FFFFFF"/>
                </a:solidFill>
                <a:latin typeface="Arial"/>
                <a:cs typeface="Arial"/>
              </a:rPr>
              <a:t>EC2</a:t>
            </a:r>
            <a:r>
              <a:rPr sz="1200" spc="-40" dirty="0">
                <a:solidFill>
                  <a:srgbClr val="FFFFFF"/>
                </a:solidFill>
                <a:latin typeface="Arial"/>
                <a:cs typeface="Arial"/>
              </a:rPr>
              <a:t> </a:t>
            </a:r>
            <a:r>
              <a:rPr sz="1200" spc="-5" dirty="0">
                <a:solidFill>
                  <a:srgbClr val="FFFFFF"/>
                </a:solidFill>
                <a:latin typeface="Arial"/>
                <a:cs typeface="Arial"/>
              </a:rPr>
              <a:t>Instance</a:t>
            </a:r>
            <a:endParaRPr sz="1200" dirty="0">
              <a:latin typeface="Arial"/>
              <a:cs typeface="Arial"/>
            </a:endParaRPr>
          </a:p>
        </p:txBody>
      </p:sp>
      <p:sp>
        <p:nvSpPr>
          <p:cNvPr id="13" name="object 13"/>
          <p:cNvSpPr txBox="1"/>
          <p:nvPr/>
        </p:nvSpPr>
        <p:spPr>
          <a:xfrm>
            <a:off x="8848684" y="2463800"/>
            <a:ext cx="174180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S3</a:t>
            </a:r>
            <a:r>
              <a:rPr sz="1400" spc="-40" dirty="0">
                <a:solidFill>
                  <a:srgbClr val="FFFFFF"/>
                </a:solidFill>
                <a:latin typeface="Arial"/>
                <a:cs typeface="Arial"/>
              </a:rPr>
              <a:t> </a:t>
            </a:r>
            <a:r>
              <a:rPr sz="1400" spc="-5" dirty="0">
                <a:solidFill>
                  <a:srgbClr val="FFFFFF"/>
                </a:solidFill>
                <a:latin typeface="Arial"/>
                <a:cs typeface="Arial"/>
              </a:rPr>
              <a:t>Gateway</a:t>
            </a:r>
            <a:r>
              <a:rPr sz="1400" spc="-35" dirty="0">
                <a:solidFill>
                  <a:srgbClr val="FFFFFF"/>
                </a:solidFill>
                <a:latin typeface="Arial"/>
                <a:cs typeface="Arial"/>
              </a:rPr>
              <a:t> </a:t>
            </a:r>
            <a:r>
              <a:rPr sz="1400" spc="-5" dirty="0">
                <a:solidFill>
                  <a:srgbClr val="FFFFFF"/>
                </a:solidFill>
                <a:latin typeface="Arial"/>
                <a:cs typeface="Arial"/>
              </a:rPr>
              <a:t>Endpoint</a:t>
            </a:r>
            <a:endParaRPr sz="1400">
              <a:latin typeface="Arial"/>
              <a:cs typeface="Arial"/>
            </a:endParaRPr>
          </a:p>
        </p:txBody>
      </p:sp>
      <p:grpSp>
        <p:nvGrpSpPr>
          <p:cNvPr id="14" name="object 14"/>
          <p:cNvGrpSpPr/>
          <p:nvPr/>
        </p:nvGrpSpPr>
        <p:grpSpPr>
          <a:xfrm>
            <a:off x="9474023" y="1968643"/>
            <a:ext cx="595630" cy="3014345"/>
            <a:chOff x="9474023" y="1968643"/>
            <a:chExt cx="595630" cy="3014345"/>
          </a:xfrm>
        </p:grpSpPr>
        <p:pic>
          <p:nvPicPr>
            <p:cNvPr id="15" name="object 15"/>
            <p:cNvPicPr/>
            <p:nvPr/>
          </p:nvPicPr>
          <p:blipFill>
            <a:blip r:embed="rId6" cstate="print"/>
            <a:stretch>
              <a:fillRect/>
            </a:stretch>
          </p:blipFill>
          <p:spPr>
            <a:xfrm>
              <a:off x="9474023" y="1968643"/>
              <a:ext cx="469900" cy="469900"/>
            </a:xfrm>
            <a:prstGeom prst="rect">
              <a:avLst/>
            </a:prstGeom>
            <a:ln>
              <a:solidFill>
                <a:schemeClr val="bg1"/>
              </a:solidFill>
            </a:ln>
          </p:spPr>
        </p:pic>
        <p:pic>
          <p:nvPicPr>
            <p:cNvPr id="16" name="object 16"/>
            <p:cNvPicPr/>
            <p:nvPr/>
          </p:nvPicPr>
          <p:blipFill>
            <a:blip r:embed="rId5" cstate="print"/>
            <a:stretch>
              <a:fillRect/>
            </a:stretch>
          </p:blipFill>
          <p:spPr>
            <a:xfrm>
              <a:off x="9697411" y="4610873"/>
              <a:ext cx="371692" cy="371690"/>
            </a:xfrm>
            <a:prstGeom prst="rect">
              <a:avLst/>
            </a:prstGeom>
            <a:ln>
              <a:solidFill>
                <a:schemeClr val="bg1"/>
              </a:solidFill>
            </a:ln>
          </p:spPr>
        </p:pic>
      </p:grpSp>
      <p:sp>
        <p:nvSpPr>
          <p:cNvPr id="17" name="object 17"/>
          <p:cNvSpPr txBox="1"/>
          <p:nvPr/>
        </p:nvSpPr>
        <p:spPr>
          <a:xfrm>
            <a:off x="5473682" y="1333500"/>
            <a:ext cx="94361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75" dirty="0">
                <a:solidFill>
                  <a:srgbClr val="FFFFFF"/>
                </a:solidFill>
                <a:latin typeface="Arial"/>
                <a:cs typeface="Arial"/>
              </a:rPr>
              <a:t> </a:t>
            </a:r>
            <a:r>
              <a:rPr sz="1400" dirty="0">
                <a:solidFill>
                  <a:srgbClr val="FFFFFF"/>
                </a:solidFill>
                <a:latin typeface="Arial"/>
                <a:cs typeface="Arial"/>
              </a:rPr>
              <a:t>S3</a:t>
            </a:r>
            <a:endParaRPr sz="1400">
              <a:latin typeface="Arial"/>
              <a:cs typeface="Arial"/>
            </a:endParaRPr>
          </a:p>
        </p:txBody>
      </p:sp>
      <p:pic>
        <p:nvPicPr>
          <p:cNvPr id="18" name="object 18"/>
          <p:cNvPicPr/>
          <p:nvPr/>
        </p:nvPicPr>
        <p:blipFill>
          <a:blip r:embed="rId7" cstate="print"/>
          <a:stretch>
            <a:fillRect/>
          </a:stretch>
        </p:blipFill>
        <p:spPr>
          <a:xfrm>
            <a:off x="5684027" y="680192"/>
            <a:ext cx="522283" cy="522283"/>
          </a:xfrm>
          <a:prstGeom prst="rect">
            <a:avLst/>
          </a:prstGeom>
          <a:ln>
            <a:solidFill>
              <a:schemeClr val="bg1"/>
            </a:solidFill>
          </a:ln>
        </p:spPr>
      </p:pic>
      <p:sp>
        <p:nvSpPr>
          <p:cNvPr id="19" name="object 19"/>
          <p:cNvSpPr txBox="1"/>
          <p:nvPr/>
        </p:nvSpPr>
        <p:spPr>
          <a:xfrm>
            <a:off x="8035217" y="4163443"/>
            <a:ext cx="3004185" cy="1086836"/>
          </a:xfrm>
          <a:prstGeom prst="rect">
            <a:avLst/>
          </a:prstGeom>
          <a:ln>
            <a:solidFill>
              <a:schemeClr val="bg1"/>
            </a:solidFill>
          </a:ln>
        </p:spPr>
        <p:txBody>
          <a:bodyPr vert="horz" wrap="square" lIns="0" tIns="40005" rIns="0" bIns="0" rtlCol="0">
            <a:spAutoFit/>
          </a:bodyPr>
          <a:lstStyle/>
          <a:p>
            <a:pPr marL="337820">
              <a:lnSpc>
                <a:spcPct val="100000"/>
              </a:lnSpc>
              <a:spcBef>
                <a:spcPts val="315"/>
              </a:spcBef>
            </a:pPr>
            <a:r>
              <a:rPr sz="1200" spc="-5" dirty="0">
                <a:solidFill>
                  <a:schemeClr val="bg1"/>
                </a:solidFill>
                <a:latin typeface="Arial"/>
                <a:cs typeface="Arial"/>
              </a:rPr>
              <a:t>Private</a:t>
            </a:r>
            <a:r>
              <a:rPr sz="1200" spc="-40" dirty="0">
                <a:solidFill>
                  <a:schemeClr val="bg1"/>
                </a:solidFill>
                <a:latin typeface="Arial"/>
                <a:cs typeface="Arial"/>
              </a:rPr>
              <a:t> </a:t>
            </a:r>
            <a:r>
              <a:rPr sz="1200" spc="-5" dirty="0">
                <a:solidFill>
                  <a:schemeClr val="bg1"/>
                </a:solidFill>
                <a:latin typeface="Arial"/>
                <a:cs typeface="Arial"/>
              </a:rPr>
              <a:t>subnet</a:t>
            </a:r>
            <a:endParaRPr sz="1200" dirty="0">
              <a:solidFill>
                <a:schemeClr val="bg1"/>
              </a:solidFill>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800" dirty="0">
              <a:latin typeface="Arial"/>
              <a:cs typeface="Arial"/>
            </a:endParaRPr>
          </a:p>
          <a:p>
            <a:pPr marL="1397635">
              <a:lnSpc>
                <a:spcPct val="100000"/>
              </a:lnSpc>
            </a:pPr>
            <a:r>
              <a:rPr sz="1200" spc="-5" dirty="0">
                <a:solidFill>
                  <a:srgbClr val="FFFFFF"/>
                </a:solidFill>
                <a:latin typeface="Arial"/>
                <a:cs typeface="Arial"/>
              </a:rPr>
              <a:t>EC2</a:t>
            </a:r>
            <a:r>
              <a:rPr sz="1200" spc="-40" dirty="0">
                <a:solidFill>
                  <a:srgbClr val="FFFFFF"/>
                </a:solidFill>
                <a:latin typeface="Arial"/>
                <a:cs typeface="Arial"/>
              </a:rPr>
              <a:t> </a:t>
            </a:r>
            <a:r>
              <a:rPr sz="1200" spc="-5" dirty="0">
                <a:solidFill>
                  <a:srgbClr val="FFFFFF"/>
                </a:solidFill>
                <a:latin typeface="Arial"/>
                <a:cs typeface="Arial"/>
              </a:rPr>
              <a:t>Instance</a:t>
            </a:r>
            <a:endParaRPr sz="1200" dirty="0">
              <a:latin typeface="Arial"/>
              <a:cs typeface="Arial"/>
            </a:endParaRPr>
          </a:p>
        </p:txBody>
      </p:sp>
      <p:sp>
        <p:nvSpPr>
          <p:cNvPr id="20" name="object 20"/>
          <p:cNvSpPr txBox="1"/>
          <p:nvPr/>
        </p:nvSpPr>
        <p:spPr>
          <a:xfrm>
            <a:off x="7202892" y="3581400"/>
            <a:ext cx="685800" cy="441959"/>
          </a:xfrm>
          <a:prstGeom prst="rect">
            <a:avLst/>
          </a:prstGeom>
          <a:ln>
            <a:solidFill>
              <a:schemeClr val="bg1"/>
            </a:solidFill>
          </a:ln>
        </p:spPr>
        <p:txBody>
          <a:bodyPr vert="horz" wrap="square" lIns="0" tIns="27939" rIns="0" bIns="0" rtlCol="0">
            <a:spAutoFit/>
          </a:bodyPr>
          <a:lstStyle/>
          <a:p>
            <a:pPr marL="12700" marR="5080" indent="29845">
              <a:lnSpc>
                <a:spcPts val="1600"/>
              </a:lnSpc>
              <a:spcBef>
                <a:spcPts val="219"/>
              </a:spcBef>
            </a:pPr>
            <a:r>
              <a:rPr sz="1400" spc="-5" dirty="0">
                <a:solidFill>
                  <a:srgbClr val="FFFFFF"/>
                </a:solidFill>
                <a:latin typeface="Arial"/>
                <a:cs typeface="Arial"/>
              </a:rPr>
              <a:t>Internet </a:t>
            </a:r>
            <a:r>
              <a:rPr sz="1400" spc="-375" dirty="0">
                <a:solidFill>
                  <a:srgbClr val="FFFFFF"/>
                </a:solidFill>
                <a:latin typeface="Arial"/>
                <a:cs typeface="Arial"/>
              </a:rPr>
              <a:t> </a:t>
            </a:r>
            <a:r>
              <a:rPr sz="1400" spc="-5" dirty="0">
                <a:solidFill>
                  <a:srgbClr val="FFFFFF"/>
                </a:solidFill>
                <a:latin typeface="Arial"/>
                <a:cs typeface="Arial"/>
              </a:rPr>
              <a:t>gate</a:t>
            </a:r>
            <a:r>
              <a:rPr sz="1400" dirty="0">
                <a:solidFill>
                  <a:srgbClr val="FFFFFF"/>
                </a:solidFill>
                <a:latin typeface="Arial"/>
                <a:cs typeface="Arial"/>
              </a:rPr>
              <a:t>w</a:t>
            </a:r>
            <a:r>
              <a:rPr sz="1400" spc="-5" dirty="0">
                <a:solidFill>
                  <a:srgbClr val="FFFFFF"/>
                </a:solidFill>
                <a:latin typeface="Arial"/>
                <a:cs typeface="Arial"/>
              </a:rPr>
              <a:t>ay</a:t>
            </a:r>
            <a:endParaRPr sz="1400">
              <a:latin typeface="Arial"/>
              <a:cs typeface="Arial"/>
            </a:endParaRPr>
          </a:p>
        </p:txBody>
      </p:sp>
      <p:sp>
        <p:nvSpPr>
          <p:cNvPr id="21" name="object 21"/>
          <p:cNvSpPr/>
          <p:nvPr/>
        </p:nvSpPr>
        <p:spPr>
          <a:xfrm>
            <a:off x="3831508" y="3673249"/>
            <a:ext cx="511175" cy="1311910"/>
          </a:xfrm>
          <a:custGeom>
            <a:avLst/>
            <a:gdLst/>
            <a:ahLst/>
            <a:cxnLst/>
            <a:rect l="l" t="t" r="r" b="b"/>
            <a:pathLst>
              <a:path w="511175" h="1311910">
                <a:moveTo>
                  <a:pt x="476053" y="18122"/>
                </a:moveTo>
                <a:lnTo>
                  <a:pt x="467605" y="22769"/>
                </a:lnTo>
                <a:lnTo>
                  <a:pt x="0" y="1307143"/>
                </a:lnTo>
                <a:lnTo>
                  <a:pt x="11934" y="1311488"/>
                </a:lnTo>
                <a:lnTo>
                  <a:pt x="479538" y="27114"/>
                </a:lnTo>
                <a:lnTo>
                  <a:pt x="476053" y="18122"/>
                </a:lnTo>
                <a:close/>
              </a:path>
              <a:path w="511175" h="1311910">
                <a:moveTo>
                  <a:pt x="485322" y="6891"/>
                </a:moveTo>
                <a:lnTo>
                  <a:pt x="473386" y="6891"/>
                </a:lnTo>
                <a:lnTo>
                  <a:pt x="485319" y="11235"/>
                </a:lnTo>
                <a:lnTo>
                  <a:pt x="479538" y="27114"/>
                </a:lnTo>
                <a:lnTo>
                  <a:pt x="499088" y="77567"/>
                </a:lnTo>
                <a:lnTo>
                  <a:pt x="502766" y="79190"/>
                </a:lnTo>
                <a:lnTo>
                  <a:pt x="509306" y="76657"/>
                </a:lnTo>
                <a:lnTo>
                  <a:pt x="510929" y="72979"/>
                </a:lnTo>
                <a:lnTo>
                  <a:pt x="485322" y="6891"/>
                </a:lnTo>
                <a:close/>
              </a:path>
              <a:path w="511175" h="1311910">
                <a:moveTo>
                  <a:pt x="482652" y="0"/>
                </a:moveTo>
                <a:lnTo>
                  <a:pt x="414073" y="37715"/>
                </a:lnTo>
                <a:lnTo>
                  <a:pt x="412951" y="41577"/>
                </a:lnTo>
                <a:lnTo>
                  <a:pt x="416332" y="47722"/>
                </a:lnTo>
                <a:lnTo>
                  <a:pt x="420193" y="48844"/>
                </a:lnTo>
                <a:lnTo>
                  <a:pt x="467605" y="22769"/>
                </a:lnTo>
                <a:lnTo>
                  <a:pt x="473386" y="6891"/>
                </a:lnTo>
                <a:lnTo>
                  <a:pt x="485322" y="6891"/>
                </a:lnTo>
                <a:lnTo>
                  <a:pt x="482652" y="0"/>
                </a:lnTo>
                <a:close/>
              </a:path>
              <a:path w="511175" h="1311910">
                <a:moveTo>
                  <a:pt x="485275" y="11356"/>
                </a:moveTo>
                <a:lnTo>
                  <a:pt x="473431" y="11356"/>
                </a:lnTo>
                <a:lnTo>
                  <a:pt x="482413" y="14625"/>
                </a:lnTo>
                <a:lnTo>
                  <a:pt x="476053" y="18122"/>
                </a:lnTo>
                <a:lnTo>
                  <a:pt x="479538" y="27114"/>
                </a:lnTo>
                <a:lnTo>
                  <a:pt x="485275" y="11356"/>
                </a:lnTo>
                <a:close/>
              </a:path>
              <a:path w="511175" h="1311910">
                <a:moveTo>
                  <a:pt x="473386" y="6891"/>
                </a:moveTo>
                <a:lnTo>
                  <a:pt x="467605" y="22769"/>
                </a:lnTo>
                <a:lnTo>
                  <a:pt x="476053" y="18122"/>
                </a:lnTo>
                <a:lnTo>
                  <a:pt x="473431" y="11356"/>
                </a:lnTo>
                <a:lnTo>
                  <a:pt x="485275" y="11356"/>
                </a:lnTo>
                <a:lnTo>
                  <a:pt x="473386" y="6891"/>
                </a:lnTo>
                <a:close/>
              </a:path>
              <a:path w="511175" h="1311910">
                <a:moveTo>
                  <a:pt x="473431" y="11356"/>
                </a:moveTo>
                <a:lnTo>
                  <a:pt x="476053" y="18122"/>
                </a:lnTo>
                <a:lnTo>
                  <a:pt x="482413" y="14625"/>
                </a:lnTo>
                <a:lnTo>
                  <a:pt x="473431" y="11356"/>
                </a:lnTo>
                <a:close/>
              </a:path>
            </a:pathLst>
          </a:custGeom>
          <a:solidFill>
            <a:srgbClr val="8FA7C4"/>
          </a:solidFill>
          <a:ln>
            <a:solidFill>
              <a:schemeClr val="bg1"/>
            </a:solidFill>
          </a:ln>
        </p:spPr>
        <p:txBody>
          <a:bodyPr wrap="square" lIns="0" tIns="0" rIns="0" bIns="0" rtlCol="0"/>
          <a:lstStyle/>
          <a:p>
            <a:endParaRPr/>
          </a:p>
        </p:txBody>
      </p:sp>
      <p:pic>
        <p:nvPicPr>
          <p:cNvPr id="22" name="object 22"/>
          <p:cNvPicPr/>
          <p:nvPr/>
        </p:nvPicPr>
        <p:blipFill>
          <a:blip r:embed="rId8" cstate="print"/>
          <a:stretch>
            <a:fillRect/>
          </a:stretch>
        </p:blipFill>
        <p:spPr>
          <a:xfrm>
            <a:off x="3602526" y="5112026"/>
            <a:ext cx="469900" cy="469899"/>
          </a:xfrm>
          <a:prstGeom prst="rect">
            <a:avLst/>
          </a:prstGeom>
          <a:ln>
            <a:solidFill>
              <a:schemeClr val="bg1"/>
            </a:solidFill>
          </a:ln>
        </p:spPr>
      </p:pic>
      <p:grpSp>
        <p:nvGrpSpPr>
          <p:cNvPr id="23" name="object 23"/>
          <p:cNvGrpSpPr/>
          <p:nvPr/>
        </p:nvGrpSpPr>
        <p:grpSpPr>
          <a:xfrm>
            <a:off x="6671316" y="1021541"/>
            <a:ext cx="2672715" cy="2562225"/>
            <a:chOff x="6671316" y="1021541"/>
            <a:chExt cx="2672715" cy="2562225"/>
          </a:xfrm>
        </p:grpSpPr>
        <p:pic>
          <p:nvPicPr>
            <p:cNvPr id="24" name="object 24"/>
            <p:cNvPicPr/>
            <p:nvPr/>
          </p:nvPicPr>
          <p:blipFill>
            <a:blip r:embed="rId9" cstate="print"/>
            <a:stretch>
              <a:fillRect/>
            </a:stretch>
          </p:blipFill>
          <p:spPr>
            <a:xfrm>
              <a:off x="7318355" y="3113584"/>
              <a:ext cx="469900" cy="469900"/>
            </a:xfrm>
            <a:prstGeom prst="rect">
              <a:avLst/>
            </a:prstGeom>
            <a:ln>
              <a:solidFill>
                <a:schemeClr val="bg1"/>
              </a:solidFill>
            </a:ln>
          </p:spPr>
        </p:pic>
        <p:sp>
          <p:nvSpPr>
            <p:cNvPr id="25" name="object 25"/>
            <p:cNvSpPr/>
            <p:nvPr/>
          </p:nvSpPr>
          <p:spPr>
            <a:xfrm>
              <a:off x="6671316" y="1021541"/>
              <a:ext cx="2672715" cy="995680"/>
            </a:xfrm>
            <a:custGeom>
              <a:avLst/>
              <a:gdLst/>
              <a:ahLst/>
              <a:cxnLst/>
              <a:rect l="l" t="t" r="r" b="b"/>
              <a:pathLst>
                <a:path w="2672715" h="995680">
                  <a:moveTo>
                    <a:pt x="27123" y="31567"/>
                  </a:moveTo>
                  <a:lnTo>
                    <a:pt x="18147" y="35084"/>
                  </a:lnTo>
                  <a:lnTo>
                    <a:pt x="22827" y="43517"/>
                  </a:lnTo>
                  <a:lnTo>
                    <a:pt x="2668050" y="995123"/>
                  </a:lnTo>
                  <a:lnTo>
                    <a:pt x="2672349" y="983173"/>
                  </a:lnTo>
                  <a:lnTo>
                    <a:pt x="27123" y="31567"/>
                  </a:lnTo>
                  <a:close/>
                </a:path>
                <a:path w="2672715" h="995680">
                  <a:moveTo>
                    <a:pt x="72870" y="0"/>
                  </a:moveTo>
                  <a:lnTo>
                    <a:pt x="0" y="28557"/>
                  </a:lnTo>
                  <a:lnTo>
                    <a:pt x="37978" y="96991"/>
                  </a:lnTo>
                  <a:lnTo>
                    <a:pt x="41842" y="98097"/>
                  </a:lnTo>
                  <a:lnTo>
                    <a:pt x="47975" y="94693"/>
                  </a:lnTo>
                  <a:lnTo>
                    <a:pt x="49081" y="90827"/>
                  </a:lnTo>
                  <a:lnTo>
                    <a:pt x="22827" y="43517"/>
                  </a:lnTo>
                  <a:lnTo>
                    <a:pt x="6931" y="37799"/>
                  </a:lnTo>
                  <a:lnTo>
                    <a:pt x="11230" y="25849"/>
                  </a:lnTo>
                  <a:lnTo>
                    <a:pt x="41713" y="25849"/>
                  </a:lnTo>
                  <a:lnTo>
                    <a:pt x="77503" y="11823"/>
                  </a:lnTo>
                  <a:lnTo>
                    <a:pt x="79113" y="8139"/>
                  </a:lnTo>
                  <a:lnTo>
                    <a:pt x="76554" y="1609"/>
                  </a:lnTo>
                  <a:lnTo>
                    <a:pt x="72870" y="0"/>
                  </a:lnTo>
                  <a:close/>
                </a:path>
                <a:path w="2672715" h="995680">
                  <a:moveTo>
                    <a:pt x="11230" y="25849"/>
                  </a:moveTo>
                  <a:lnTo>
                    <a:pt x="6931" y="37799"/>
                  </a:lnTo>
                  <a:lnTo>
                    <a:pt x="22827" y="43517"/>
                  </a:lnTo>
                  <a:lnTo>
                    <a:pt x="19617" y="37732"/>
                  </a:lnTo>
                  <a:lnTo>
                    <a:pt x="11390" y="37732"/>
                  </a:lnTo>
                  <a:lnTo>
                    <a:pt x="14626" y="28740"/>
                  </a:lnTo>
                  <a:lnTo>
                    <a:pt x="19265" y="28740"/>
                  </a:lnTo>
                  <a:lnTo>
                    <a:pt x="11230" y="25849"/>
                  </a:lnTo>
                  <a:close/>
                </a:path>
                <a:path w="2672715" h="995680">
                  <a:moveTo>
                    <a:pt x="14626" y="28740"/>
                  </a:moveTo>
                  <a:lnTo>
                    <a:pt x="11390" y="37732"/>
                  </a:lnTo>
                  <a:lnTo>
                    <a:pt x="18147" y="35084"/>
                  </a:lnTo>
                  <a:lnTo>
                    <a:pt x="14626" y="28740"/>
                  </a:lnTo>
                  <a:close/>
                </a:path>
                <a:path w="2672715" h="995680">
                  <a:moveTo>
                    <a:pt x="18147" y="35084"/>
                  </a:moveTo>
                  <a:lnTo>
                    <a:pt x="11390" y="37732"/>
                  </a:lnTo>
                  <a:lnTo>
                    <a:pt x="19617" y="37732"/>
                  </a:lnTo>
                  <a:lnTo>
                    <a:pt x="18147" y="35084"/>
                  </a:lnTo>
                  <a:close/>
                </a:path>
                <a:path w="2672715" h="995680">
                  <a:moveTo>
                    <a:pt x="19265" y="28740"/>
                  </a:moveTo>
                  <a:lnTo>
                    <a:pt x="14626" y="28740"/>
                  </a:lnTo>
                  <a:lnTo>
                    <a:pt x="18147" y="35084"/>
                  </a:lnTo>
                  <a:lnTo>
                    <a:pt x="27123" y="31567"/>
                  </a:lnTo>
                  <a:lnTo>
                    <a:pt x="19265" y="28740"/>
                  </a:lnTo>
                  <a:close/>
                </a:path>
                <a:path w="2672715" h="995680">
                  <a:moveTo>
                    <a:pt x="41713" y="25849"/>
                  </a:moveTo>
                  <a:lnTo>
                    <a:pt x="11230" y="25849"/>
                  </a:lnTo>
                  <a:lnTo>
                    <a:pt x="27123" y="31567"/>
                  </a:lnTo>
                  <a:lnTo>
                    <a:pt x="41713" y="25849"/>
                  </a:lnTo>
                  <a:close/>
                </a:path>
              </a:pathLst>
            </a:custGeom>
            <a:solidFill>
              <a:srgbClr val="8FA7C4"/>
            </a:solidFill>
            <a:ln>
              <a:solidFill>
                <a:schemeClr val="bg1"/>
              </a:solidFill>
            </a:ln>
          </p:spPr>
          <p:txBody>
            <a:bodyPr wrap="square" lIns="0" tIns="0" rIns="0" bIns="0" rtlCol="0"/>
            <a:lstStyle/>
            <a:p>
              <a:endParaRPr/>
            </a:p>
          </p:txBody>
        </p:sp>
      </p:grpSp>
      <p:sp>
        <p:nvSpPr>
          <p:cNvPr id="26" name="object 26"/>
          <p:cNvSpPr txBox="1"/>
          <p:nvPr/>
        </p:nvSpPr>
        <p:spPr>
          <a:xfrm>
            <a:off x="3252656" y="5600700"/>
            <a:ext cx="11296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Internet</a:t>
            </a:r>
            <a:r>
              <a:rPr sz="1400" spc="-65" dirty="0">
                <a:solidFill>
                  <a:srgbClr val="FFFFFF"/>
                </a:solidFill>
                <a:latin typeface="Arial"/>
                <a:cs typeface="Arial"/>
              </a:rPr>
              <a:t> </a:t>
            </a:r>
            <a:r>
              <a:rPr sz="1400" spc="-5" dirty="0">
                <a:solidFill>
                  <a:srgbClr val="FFFFFF"/>
                </a:solidFill>
                <a:latin typeface="Arial"/>
                <a:cs typeface="Arial"/>
              </a:rPr>
              <a:t>Client</a:t>
            </a:r>
            <a:endParaRPr sz="1400">
              <a:latin typeface="Arial"/>
              <a:cs typeface="Arial"/>
            </a:endParaRPr>
          </a:p>
        </p:txBody>
      </p:sp>
      <p:sp>
        <p:nvSpPr>
          <p:cNvPr id="27" name="object 27"/>
          <p:cNvSpPr/>
          <p:nvPr/>
        </p:nvSpPr>
        <p:spPr>
          <a:xfrm>
            <a:off x="5614185" y="2804970"/>
            <a:ext cx="1569085" cy="458470"/>
          </a:xfrm>
          <a:custGeom>
            <a:avLst/>
            <a:gdLst/>
            <a:ahLst/>
            <a:cxnLst/>
            <a:rect l="l" t="t" r="r" b="b"/>
            <a:pathLst>
              <a:path w="1569084" h="458470">
                <a:moveTo>
                  <a:pt x="27284" y="35332"/>
                </a:moveTo>
                <a:lnTo>
                  <a:pt x="18636" y="39600"/>
                </a:lnTo>
                <a:lnTo>
                  <a:pt x="24014" y="47604"/>
                </a:lnTo>
                <a:lnTo>
                  <a:pt x="1565231" y="458273"/>
                </a:lnTo>
                <a:lnTo>
                  <a:pt x="1568502" y="446001"/>
                </a:lnTo>
                <a:lnTo>
                  <a:pt x="27284" y="35332"/>
                </a:lnTo>
                <a:close/>
              </a:path>
              <a:path w="1569084" h="458470">
                <a:moveTo>
                  <a:pt x="70185" y="0"/>
                </a:moveTo>
                <a:lnTo>
                  <a:pt x="0" y="34635"/>
                </a:lnTo>
                <a:lnTo>
                  <a:pt x="43646" y="99601"/>
                </a:lnTo>
                <a:lnTo>
                  <a:pt x="47590" y="100375"/>
                </a:lnTo>
                <a:lnTo>
                  <a:pt x="53413" y="96464"/>
                </a:lnTo>
                <a:lnTo>
                  <a:pt x="54188" y="92518"/>
                </a:lnTo>
                <a:lnTo>
                  <a:pt x="24014" y="47604"/>
                </a:lnTo>
                <a:lnTo>
                  <a:pt x="7665" y="43248"/>
                </a:lnTo>
                <a:lnTo>
                  <a:pt x="10935" y="30976"/>
                </a:lnTo>
                <a:lnTo>
                  <a:pt x="36111" y="30976"/>
                </a:lnTo>
                <a:lnTo>
                  <a:pt x="75805" y="11388"/>
                </a:lnTo>
                <a:lnTo>
                  <a:pt x="77096" y="7580"/>
                </a:lnTo>
                <a:lnTo>
                  <a:pt x="73992" y="1291"/>
                </a:lnTo>
                <a:lnTo>
                  <a:pt x="70185" y="0"/>
                </a:lnTo>
                <a:close/>
              </a:path>
              <a:path w="1569084" h="458470">
                <a:moveTo>
                  <a:pt x="10935" y="30976"/>
                </a:moveTo>
                <a:lnTo>
                  <a:pt x="7665" y="43248"/>
                </a:lnTo>
                <a:lnTo>
                  <a:pt x="24014" y="47604"/>
                </a:lnTo>
                <a:lnTo>
                  <a:pt x="20794" y="42811"/>
                </a:lnTo>
                <a:lnTo>
                  <a:pt x="12128" y="42811"/>
                </a:lnTo>
                <a:lnTo>
                  <a:pt x="14589" y="33576"/>
                </a:lnTo>
                <a:lnTo>
                  <a:pt x="20692" y="33576"/>
                </a:lnTo>
                <a:lnTo>
                  <a:pt x="10935" y="30976"/>
                </a:lnTo>
                <a:close/>
              </a:path>
              <a:path w="1569084" h="458470">
                <a:moveTo>
                  <a:pt x="14589" y="33576"/>
                </a:moveTo>
                <a:lnTo>
                  <a:pt x="12128" y="42811"/>
                </a:lnTo>
                <a:lnTo>
                  <a:pt x="18636" y="39600"/>
                </a:lnTo>
                <a:lnTo>
                  <a:pt x="14589" y="33576"/>
                </a:lnTo>
                <a:close/>
              </a:path>
              <a:path w="1569084" h="458470">
                <a:moveTo>
                  <a:pt x="18636" y="39600"/>
                </a:moveTo>
                <a:lnTo>
                  <a:pt x="12128" y="42811"/>
                </a:lnTo>
                <a:lnTo>
                  <a:pt x="20794" y="42811"/>
                </a:lnTo>
                <a:lnTo>
                  <a:pt x="18636" y="39600"/>
                </a:lnTo>
                <a:close/>
              </a:path>
              <a:path w="1569084" h="458470">
                <a:moveTo>
                  <a:pt x="20692" y="33576"/>
                </a:moveTo>
                <a:lnTo>
                  <a:pt x="14589" y="33576"/>
                </a:lnTo>
                <a:lnTo>
                  <a:pt x="18636" y="39600"/>
                </a:lnTo>
                <a:lnTo>
                  <a:pt x="27284" y="35332"/>
                </a:lnTo>
                <a:lnTo>
                  <a:pt x="20692" y="33576"/>
                </a:lnTo>
                <a:close/>
              </a:path>
              <a:path w="1569084" h="458470">
                <a:moveTo>
                  <a:pt x="36111" y="30976"/>
                </a:moveTo>
                <a:lnTo>
                  <a:pt x="10935" y="30976"/>
                </a:lnTo>
                <a:lnTo>
                  <a:pt x="27284" y="35332"/>
                </a:lnTo>
                <a:lnTo>
                  <a:pt x="36111" y="30976"/>
                </a:lnTo>
                <a:close/>
              </a:path>
            </a:pathLst>
          </a:custGeom>
          <a:solidFill>
            <a:srgbClr val="8FA7C4"/>
          </a:solidFill>
          <a:ln>
            <a:solidFill>
              <a:schemeClr val="bg1"/>
            </a:solidFill>
          </a:ln>
        </p:spPr>
        <p:txBody>
          <a:bodyPr wrap="square" lIns="0" tIns="0" rIns="0" bIns="0" rtlCol="0"/>
          <a:lstStyle/>
          <a:p>
            <a:endParaRPr/>
          </a:p>
        </p:txBody>
      </p:sp>
      <p:grpSp>
        <p:nvGrpSpPr>
          <p:cNvPr id="28" name="object 28"/>
          <p:cNvGrpSpPr/>
          <p:nvPr/>
        </p:nvGrpSpPr>
        <p:grpSpPr>
          <a:xfrm>
            <a:off x="3837476" y="1804391"/>
            <a:ext cx="1684020" cy="1655445"/>
            <a:chOff x="3837476" y="1804391"/>
            <a:chExt cx="1684020" cy="1655445"/>
          </a:xfrm>
        </p:grpSpPr>
        <p:pic>
          <p:nvPicPr>
            <p:cNvPr id="29" name="object 29"/>
            <p:cNvPicPr/>
            <p:nvPr/>
          </p:nvPicPr>
          <p:blipFill>
            <a:blip r:embed="rId10" cstate="print"/>
            <a:stretch>
              <a:fillRect/>
            </a:stretch>
          </p:blipFill>
          <p:spPr>
            <a:xfrm>
              <a:off x="3837476" y="1804391"/>
              <a:ext cx="1655414" cy="1655414"/>
            </a:xfrm>
            <a:prstGeom prst="rect">
              <a:avLst/>
            </a:prstGeom>
            <a:ln>
              <a:solidFill>
                <a:schemeClr val="bg1"/>
              </a:solidFill>
            </a:ln>
          </p:spPr>
        </p:pic>
        <p:sp>
          <p:nvSpPr>
            <p:cNvPr id="30" name="object 30"/>
            <p:cNvSpPr/>
            <p:nvPr/>
          </p:nvSpPr>
          <p:spPr>
            <a:xfrm>
              <a:off x="5126320" y="1857664"/>
              <a:ext cx="395605" cy="393700"/>
            </a:xfrm>
            <a:custGeom>
              <a:avLst/>
              <a:gdLst/>
              <a:ahLst/>
              <a:cxnLst/>
              <a:rect l="l" t="t" r="r" b="b"/>
              <a:pathLst>
                <a:path w="395604" h="393700">
                  <a:moveTo>
                    <a:pt x="381364" y="13605"/>
                  </a:moveTo>
                  <a:lnTo>
                    <a:pt x="371741" y="14224"/>
                  </a:lnTo>
                  <a:lnTo>
                    <a:pt x="0" y="384261"/>
                  </a:lnTo>
                  <a:lnTo>
                    <a:pt x="8958" y="393261"/>
                  </a:lnTo>
                  <a:lnTo>
                    <a:pt x="380700" y="23224"/>
                  </a:lnTo>
                  <a:lnTo>
                    <a:pt x="381364" y="13605"/>
                  </a:lnTo>
                  <a:close/>
                </a:path>
                <a:path w="395604" h="393700">
                  <a:moveTo>
                    <a:pt x="394874" y="2298"/>
                  </a:moveTo>
                  <a:lnTo>
                    <a:pt x="383722" y="2298"/>
                  </a:lnTo>
                  <a:lnTo>
                    <a:pt x="392681" y="11299"/>
                  </a:lnTo>
                  <a:lnTo>
                    <a:pt x="380700" y="23224"/>
                  </a:lnTo>
                  <a:lnTo>
                    <a:pt x="376977" y="77205"/>
                  </a:lnTo>
                  <a:lnTo>
                    <a:pt x="379618" y="80237"/>
                  </a:lnTo>
                  <a:lnTo>
                    <a:pt x="386615" y="80719"/>
                  </a:lnTo>
                  <a:lnTo>
                    <a:pt x="389647" y="78079"/>
                  </a:lnTo>
                  <a:lnTo>
                    <a:pt x="394874" y="2298"/>
                  </a:lnTo>
                  <a:close/>
                </a:path>
                <a:path w="395604" h="393700">
                  <a:moveTo>
                    <a:pt x="387770" y="6365"/>
                  </a:moveTo>
                  <a:lnTo>
                    <a:pt x="381863" y="6365"/>
                  </a:lnTo>
                  <a:lnTo>
                    <a:pt x="388606" y="13139"/>
                  </a:lnTo>
                  <a:lnTo>
                    <a:pt x="381364" y="13605"/>
                  </a:lnTo>
                  <a:lnTo>
                    <a:pt x="380700" y="23224"/>
                  </a:lnTo>
                  <a:lnTo>
                    <a:pt x="392681" y="11299"/>
                  </a:lnTo>
                  <a:lnTo>
                    <a:pt x="387770" y="6365"/>
                  </a:lnTo>
                  <a:close/>
                </a:path>
                <a:path w="395604" h="393700">
                  <a:moveTo>
                    <a:pt x="395033" y="0"/>
                  </a:moveTo>
                  <a:lnTo>
                    <a:pt x="316928" y="5026"/>
                  </a:lnTo>
                  <a:lnTo>
                    <a:pt x="314274" y="8045"/>
                  </a:lnTo>
                  <a:lnTo>
                    <a:pt x="314725" y="15045"/>
                  </a:lnTo>
                  <a:lnTo>
                    <a:pt x="317745" y="17699"/>
                  </a:lnTo>
                  <a:lnTo>
                    <a:pt x="371741" y="14224"/>
                  </a:lnTo>
                  <a:lnTo>
                    <a:pt x="383722" y="2298"/>
                  </a:lnTo>
                  <a:lnTo>
                    <a:pt x="394874" y="2298"/>
                  </a:lnTo>
                  <a:lnTo>
                    <a:pt x="395033" y="0"/>
                  </a:lnTo>
                  <a:close/>
                </a:path>
                <a:path w="395604" h="393700">
                  <a:moveTo>
                    <a:pt x="383722" y="2298"/>
                  </a:moveTo>
                  <a:lnTo>
                    <a:pt x="371741" y="14224"/>
                  </a:lnTo>
                  <a:lnTo>
                    <a:pt x="381364" y="13605"/>
                  </a:lnTo>
                  <a:lnTo>
                    <a:pt x="381863" y="6365"/>
                  </a:lnTo>
                  <a:lnTo>
                    <a:pt x="387770" y="6365"/>
                  </a:lnTo>
                  <a:lnTo>
                    <a:pt x="383722" y="2298"/>
                  </a:lnTo>
                  <a:close/>
                </a:path>
                <a:path w="395604" h="393700">
                  <a:moveTo>
                    <a:pt x="381863" y="6365"/>
                  </a:moveTo>
                  <a:lnTo>
                    <a:pt x="381364" y="13605"/>
                  </a:lnTo>
                  <a:lnTo>
                    <a:pt x="388606" y="13139"/>
                  </a:lnTo>
                  <a:lnTo>
                    <a:pt x="381863" y="6365"/>
                  </a:lnTo>
                  <a:close/>
                </a:path>
              </a:pathLst>
            </a:custGeom>
            <a:solidFill>
              <a:srgbClr val="8FA7C4"/>
            </a:solidFill>
            <a:ln>
              <a:solidFill>
                <a:schemeClr val="bg1"/>
              </a:solidFill>
            </a:ln>
          </p:spPr>
          <p:txBody>
            <a:bodyPr wrap="square" lIns="0" tIns="0" rIns="0" bIns="0" rtlCol="0"/>
            <a:lstStyle/>
            <a:p>
              <a:endParaRPr/>
            </a:p>
          </p:txBody>
        </p:sp>
      </p:grpSp>
      <p:sp>
        <p:nvSpPr>
          <p:cNvPr id="31" name="object 31"/>
          <p:cNvSpPr txBox="1"/>
          <p:nvPr/>
        </p:nvSpPr>
        <p:spPr>
          <a:xfrm>
            <a:off x="8002765" y="1206500"/>
            <a:ext cx="152463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Private</a:t>
            </a:r>
            <a:r>
              <a:rPr sz="1400" spc="-55" dirty="0">
                <a:solidFill>
                  <a:srgbClr val="FFFFFF"/>
                </a:solidFill>
                <a:latin typeface="Arial"/>
                <a:cs typeface="Arial"/>
              </a:rPr>
              <a:t> </a:t>
            </a:r>
            <a:r>
              <a:rPr sz="1400" spc="-5" dirty="0">
                <a:solidFill>
                  <a:srgbClr val="FFFFFF"/>
                </a:solidFill>
                <a:latin typeface="Arial"/>
                <a:cs typeface="Arial"/>
              </a:rPr>
              <a:t>Connection</a:t>
            </a:r>
            <a:endParaRPr sz="1400">
              <a:latin typeface="Arial"/>
              <a:cs typeface="Arial"/>
            </a:endParaRPr>
          </a:p>
        </p:txBody>
      </p:sp>
      <p:sp>
        <p:nvSpPr>
          <p:cNvPr id="32" name="object 32"/>
          <p:cNvSpPr txBox="1"/>
          <p:nvPr/>
        </p:nvSpPr>
        <p:spPr>
          <a:xfrm>
            <a:off x="4065058" y="3289300"/>
            <a:ext cx="115951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Public</a:t>
            </a:r>
            <a:r>
              <a:rPr sz="1400" spc="-65" dirty="0">
                <a:solidFill>
                  <a:srgbClr val="FFFFFF"/>
                </a:solidFill>
                <a:latin typeface="Arial"/>
                <a:cs typeface="Arial"/>
              </a:rPr>
              <a:t> </a:t>
            </a:r>
            <a:r>
              <a:rPr sz="1400" spc="-5" dirty="0">
                <a:solidFill>
                  <a:srgbClr val="FFFFFF"/>
                </a:solidFill>
                <a:latin typeface="Arial"/>
                <a:cs typeface="Arial"/>
              </a:rPr>
              <a:t>Internet</a:t>
            </a:r>
            <a:endParaRPr sz="1400">
              <a:latin typeface="Arial"/>
              <a:cs typeface="Arial"/>
            </a:endParaRPr>
          </a:p>
        </p:txBody>
      </p:sp>
      <p:sp>
        <p:nvSpPr>
          <p:cNvPr id="33" name="object 33"/>
          <p:cNvSpPr txBox="1"/>
          <p:nvPr/>
        </p:nvSpPr>
        <p:spPr>
          <a:xfrm>
            <a:off x="1193706" y="1447800"/>
            <a:ext cx="56896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B</a:t>
            </a:r>
            <a:r>
              <a:rPr sz="1400" spc="-5" dirty="0">
                <a:solidFill>
                  <a:srgbClr val="FFFFFF"/>
                </a:solidFill>
                <a:latin typeface="Arial"/>
                <a:cs typeface="Arial"/>
              </a:rPr>
              <a:t>u</a:t>
            </a:r>
            <a:r>
              <a:rPr sz="1400" dirty="0">
                <a:solidFill>
                  <a:srgbClr val="FFFFFF"/>
                </a:solidFill>
                <a:latin typeface="Arial"/>
                <a:cs typeface="Arial"/>
              </a:rPr>
              <a:t>ck</a:t>
            </a:r>
            <a:r>
              <a:rPr sz="1400" spc="-5" dirty="0">
                <a:solidFill>
                  <a:srgbClr val="FFFFFF"/>
                </a:solidFill>
                <a:latin typeface="Arial"/>
                <a:cs typeface="Arial"/>
              </a:rPr>
              <a:t>e</a:t>
            </a:r>
            <a:r>
              <a:rPr sz="1400" dirty="0">
                <a:solidFill>
                  <a:srgbClr val="FFFFFF"/>
                </a:solidFill>
                <a:latin typeface="Arial"/>
                <a:cs typeface="Arial"/>
              </a:rPr>
              <a:t>t</a:t>
            </a:r>
            <a:endParaRPr sz="1400">
              <a:latin typeface="Arial"/>
              <a:cs typeface="Arial"/>
            </a:endParaRPr>
          </a:p>
        </p:txBody>
      </p:sp>
      <p:pic>
        <p:nvPicPr>
          <p:cNvPr id="34" name="object 34"/>
          <p:cNvPicPr/>
          <p:nvPr/>
        </p:nvPicPr>
        <p:blipFill>
          <a:blip r:embed="rId11" cstate="print"/>
          <a:stretch>
            <a:fillRect/>
          </a:stretch>
        </p:blipFill>
        <p:spPr>
          <a:xfrm>
            <a:off x="1284193" y="889478"/>
            <a:ext cx="469899" cy="469900"/>
          </a:xfrm>
          <a:prstGeom prst="rect">
            <a:avLst/>
          </a:prstGeom>
          <a:ln>
            <a:solidFill>
              <a:schemeClr val="bg1"/>
            </a:solidFill>
          </a:ln>
        </p:spPr>
      </p:pic>
      <p:sp>
        <p:nvSpPr>
          <p:cNvPr id="35" name="object 35"/>
          <p:cNvSpPr txBox="1"/>
          <p:nvPr/>
        </p:nvSpPr>
        <p:spPr>
          <a:xfrm>
            <a:off x="1197030" y="3073400"/>
            <a:ext cx="53848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Ob</a:t>
            </a:r>
            <a:r>
              <a:rPr sz="1400" dirty="0">
                <a:solidFill>
                  <a:srgbClr val="FFFFFF"/>
                </a:solidFill>
                <a:latin typeface="Arial"/>
                <a:cs typeface="Arial"/>
              </a:rPr>
              <a:t>j</a:t>
            </a:r>
            <a:r>
              <a:rPr sz="1400" spc="-5" dirty="0">
                <a:solidFill>
                  <a:srgbClr val="FFFFFF"/>
                </a:solidFill>
                <a:latin typeface="Arial"/>
                <a:cs typeface="Arial"/>
              </a:rPr>
              <a:t>e</a:t>
            </a:r>
            <a:r>
              <a:rPr sz="1400" dirty="0">
                <a:solidFill>
                  <a:srgbClr val="FFFFFF"/>
                </a:solidFill>
                <a:latin typeface="Arial"/>
                <a:cs typeface="Arial"/>
              </a:rPr>
              <a:t>ct</a:t>
            </a:r>
            <a:endParaRPr sz="1400">
              <a:latin typeface="Arial"/>
              <a:cs typeface="Arial"/>
            </a:endParaRPr>
          </a:p>
        </p:txBody>
      </p:sp>
      <p:pic>
        <p:nvPicPr>
          <p:cNvPr id="36" name="object 36"/>
          <p:cNvPicPr/>
          <p:nvPr/>
        </p:nvPicPr>
        <p:blipFill>
          <a:blip r:embed="rId12" cstate="print"/>
          <a:stretch>
            <a:fillRect/>
          </a:stretch>
        </p:blipFill>
        <p:spPr>
          <a:xfrm>
            <a:off x="1229165" y="2566300"/>
            <a:ext cx="469899" cy="469900"/>
          </a:xfrm>
          <a:prstGeom prst="rect">
            <a:avLst/>
          </a:prstGeom>
          <a:ln>
            <a:solidFill>
              <a:schemeClr val="bg1"/>
            </a:solidFill>
          </a:ln>
        </p:spPr>
      </p:pic>
      <p:sp>
        <p:nvSpPr>
          <p:cNvPr id="37" name="object 37"/>
          <p:cNvSpPr txBox="1"/>
          <p:nvPr/>
        </p:nvSpPr>
        <p:spPr>
          <a:xfrm>
            <a:off x="464654" y="3556000"/>
            <a:ext cx="2094864" cy="1122680"/>
          </a:xfrm>
          <a:prstGeom prst="rect">
            <a:avLst/>
          </a:prstGeom>
          <a:ln>
            <a:solidFill>
              <a:schemeClr val="bg1"/>
            </a:solidFill>
          </a:ln>
        </p:spPr>
        <p:txBody>
          <a:bodyPr vert="horz" wrap="square" lIns="0" tIns="12700" rIns="0" bIns="0" rtlCol="0">
            <a:spAutoFit/>
          </a:bodyPr>
          <a:lstStyle/>
          <a:p>
            <a:pPr marL="298450" indent="-285750">
              <a:lnSpc>
                <a:spcPts val="1420"/>
              </a:lnSpc>
              <a:spcBef>
                <a:spcPts val="100"/>
              </a:spcBef>
              <a:buChar char="•"/>
              <a:tabLst>
                <a:tab pos="297815" algn="l"/>
                <a:tab pos="298450" algn="l"/>
              </a:tabLst>
            </a:pPr>
            <a:r>
              <a:rPr sz="1200" spc="-5" dirty="0">
                <a:solidFill>
                  <a:srgbClr val="FFFFFF"/>
                </a:solidFill>
                <a:latin typeface="Arial"/>
                <a:cs typeface="Arial"/>
              </a:rPr>
              <a:t>Key</a:t>
            </a:r>
            <a:endParaRPr sz="1200">
              <a:latin typeface="Arial"/>
              <a:cs typeface="Arial"/>
            </a:endParaRPr>
          </a:p>
          <a:p>
            <a:pPr marL="298450" indent="-285750">
              <a:lnSpc>
                <a:spcPts val="1400"/>
              </a:lnSpc>
              <a:buChar char="•"/>
              <a:tabLst>
                <a:tab pos="297815" algn="l"/>
                <a:tab pos="298450" algn="l"/>
              </a:tabLst>
            </a:pPr>
            <a:r>
              <a:rPr sz="1200" spc="-15" dirty="0">
                <a:solidFill>
                  <a:srgbClr val="FFFFFF"/>
                </a:solidFill>
                <a:latin typeface="Arial"/>
                <a:cs typeface="Arial"/>
              </a:rPr>
              <a:t>Version</a:t>
            </a:r>
            <a:r>
              <a:rPr sz="1200" spc="-45" dirty="0">
                <a:solidFill>
                  <a:srgbClr val="FFFFFF"/>
                </a:solidFill>
                <a:latin typeface="Arial"/>
                <a:cs typeface="Arial"/>
              </a:rPr>
              <a:t> </a:t>
            </a:r>
            <a:r>
              <a:rPr sz="1200" dirty="0">
                <a:solidFill>
                  <a:srgbClr val="FFFFFF"/>
                </a:solidFill>
                <a:latin typeface="Arial"/>
                <a:cs typeface="Arial"/>
              </a:rPr>
              <a:t>ID</a:t>
            </a:r>
            <a:endParaRPr sz="1200">
              <a:latin typeface="Arial"/>
              <a:cs typeface="Arial"/>
            </a:endParaRPr>
          </a:p>
          <a:p>
            <a:pPr marL="298450" indent="-285750">
              <a:lnSpc>
                <a:spcPts val="1420"/>
              </a:lnSpc>
              <a:buChar char="•"/>
              <a:tabLst>
                <a:tab pos="297815" algn="l"/>
                <a:tab pos="298450" algn="l"/>
              </a:tabLst>
            </a:pPr>
            <a:r>
              <a:rPr sz="1200" spc="-25" dirty="0">
                <a:solidFill>
                  <a:srgbClr val="FFFFFF"/>
                </a:solidFill>
                <a:latin typeface="Arial"/>
                <a:cs typeface="Arial"/>
              </a:rPr>
              <a:t>Value</a:t>
            </a:r>
            <a:endParaRPr sz="1200">
              <a:latin typeface="Arial"/>
              <a:cs typeface="Arial"/>
            </a:endParaRPr>
          </a:p>
          <a:p>
            <a:pPr marL="298450" indent="-285750">
              <a:lnSpc>
                <a:spcPts val="1420"/>
              </a:lnSpc>
              <a:spcBef>
                <a:spcPts val="60"/>
              </a:spcBef>
              <a:buChar char="•"/>
              <a:tabLst>
                <a:tab pos="297815" algn="l"/>
                <a:tab pos="298450" algn="l"/>
              </a:tabLst>
            </a:pPr>
            <a:r>
              <a:rPr sz="1200" spc="-5" dirty="0">
                <a:solidFill>
                  <a:srgbClr val="FFFFFF"/>
                </a:solidFill>
                <a:latin typeface="Arial"/>
                <a:cs typeface="Arial"/>
              </a:rPr>
              <a:t>Metadata</a:t>
            </a:r>
            <a:endParaRPr sz="1200">
              <a:latin typeface="Arial"/>
              <a:cs typeface="Arial"/>
            </a:endParaRPr>
          </a:p>
          <a:p>
            <a:pPr marL="298450" indent="-285750">
              <a:lnSpc>
                <a:spcPts val="1420"/>
              </a:lnSpc>
              <a:buChar char="•"/>
              <a:tabLst>
                <a:tab pos="297815" algn="l"/>
                <a:tab pos="298450" algn="l"/>
              </a:tabLst>
            </a:pPr>
            <a:r>
              <a:rPr sz="1200" spc="-5" dirty="0">
                <a:solidFill>
                  <a:srgbClr val="FFFFFF"/>
                </a:solidFill>
                <a:latin typeface="Arial"/>
                <a:cs typeface="Arial"/>
              </a:rPr>
              <a:t>Subresources</a:t>
            </a:r>
            <a:endParaRPr sz="1200">
              <a:latin typeface="Arial"/>
              <a:cs typeface="Arial"/>
            </a:endParaRPr>
          </a:p>
          <a:p>
            <a:pPr marL="298450" indent="-285750">
              <a:lnSpc>
                <a:spcPct val="100000"/>
              </a:lnSpc>
              <a:spcBef>
                <a:spcPts val="60"/>
              </a:spcBef>
              <a:buChar char="•"/>
              <a:tabLst>
                <a:tab pos="297815" algn="l"/>
                <a:tab pos="298450" algn="l"/>
              </a:tabLst>
            </a:pPr>
            <a:r>
              <a:rPr sz="1200" spc="-5" dirty="0">
                <a:solidFill>
                  <a:srgbClr val="FFFFFF"/>
                </a:solidFill>
                <a:latin typeface="Arial"/>
                <a:cs typeface="Arial"/>
              </a:rPr>
              <a:t>Access</a:t>
            </a:r>
            <a:r>
              <a:rPr sz="1200" spc="-15" dirty="0">
                <a:solidFill>
                  <a:srgbClr val="FFFFFF"/>
                </a:solidFill>
                <a:latin typeface="Arial"/>
                <a:cs typeface="Arial"/>
              </a:rPr>
              <a:t> </a:t>
            </a:r>
            <a:r>
              <a:rPr sz="1200" spc="-5" dirty="0">
                <a:solidFill>
                  <a:srgbClr val="FFFFFF"/>
                </a:solidFill>
                <a:latin typeface="Arial"/>
                <a:cs typeface="Arial"/>
              </a:rPr>
              <a:t>control</a:t>
            </a:r>
            <a:r>
              <a:rPr sz="1200" spc="-15" dirty="0">
                <a:solidFill>
                  <a:srgbClr val="FFFFFF"/>
                </a:solidFill>
                <a:latin typeface="Arial"/>
                <a:cs typeface="Arial"/>
              </a:rPr>
              <a:t> </a:t>
            </a:r>
            <a:r>
              <a:rPr sz="1200" spc="-5" dirty="0">
                <a:solidFill>
                  <a:srgbClr val="FFFFFF"/>
                </a:solidFill>
                <a:latin typeface="Arial"/>
                <a:cs typeface="Arial"/>
              </a:rPr>
              <a:t>information</a:t>
            </a:r>
            <a:endParaRPr sz="1200">
              <a:latin typeface="Arial"/>
              <a:cs typeface="Arial"/>
            </a:endParaRPr>
          </a:p>
        </p:txBody>
      </p:sp>
      <p:sp>
        <p:nvSpPr>
          <p:cNvPr id="38" name="object 38"/>
          <p:cNvSpPr txBox="1"/>
          <p:nvPr/>
        </p:nvSpPr>
        <p:spPr>
          <a:xfrm>
            <a:off x="486350" y="1717039"/>
            <a:ext cx="3155950" cy="533400"/>
          </a:xfrm>
          <a:prstGeom prst="rect">
            <a:avLst/>
          </a:prstGeom>
          <a:solidFill>
            <a:srgbClr val="FFC000"/>
          </a:solidFill>
          <a:ln>
            <a:solidFill>
              <a:schemeClr val="bg1"/>
            </a:solidFill>
          </a:ln>
        </p:spPr>
        <p:txBody>
          <a:bodyPr vert="horz" wrap="square" lIns="0" tIns="12700" rIns="0" bIns="0" rtlCol="0">
            <a:spAutoFit/>
          </a:bodyPr>
          <a:lstStyle/>
          <a:p>
            <a:pPr marL="12700" marR="5080" indent="5715">
              <a:lnSpc>
                <a:spcPct val="151500"/>
              </a:lnSpc>
              <a:spcBef>
                <a:spcPts val="100"/>
              </a:spcBef>
            </a:pPr>
            <a:r>
              <a:rPr sz="1100" spc="-10" dirty="0">
                <a:solidFill>
                  <a:srgbClr val="FFFFFF"/>
                </a:solidFill>
                <a:latin typeface="Consolas"/>
                <a:cs typeface="Consolas"/>
                <a:hlinkClick r:id="rId13"/>
              </a:rPr>
              <a:t>http://</a:t>
            </a:r>
            <a:r>
              <a:rPr sz="1100" i="1" spc="-10" dirty="0">
                <a:solidFill>
                  <a:srgbClr val="FF0000"/>
                </a:solidFill>
                <a:latin typeface="Consolas"/>
                <a:cs typeface="Consolas"/>
                <a:hlinkClick r:id="rId13"/>
              </a:rPr>
              <a:t>bucket</a:t>
            </a:r>
            <a:r>
              <a:rPr sz="1100" spc="-10" dirty="0">
                <a:solidFill>
                  <a:srgbClr val="FFFFFF"/>
                </a:solidFill>
                <a:latin typeface="Consolas"/>
                <a:cs typeface="Consolas"/>
                <a:hlinkClick r:id="rId13"/>
              </a:rPr>
              <a:t>.s3.</a:t>
            </a:r>
            <a:r>
              <a:rPr sz="1100" i="1" spc="-10" dirty="0">
                <a:solidFill>
                  <a:srgbClr val="FF0000"/>
                </a:solidFill>
                <a:latin typeface="Consolas"/>
                <a:cs typeface="Consolas"/>
                <a:hlinkClick r:id="rId13"/>
              </a:rPr>
              <a:t>aws-region</a:t>
            </a:r>
            <a:r>
              <a:rPr sz="1100" spc="-10" dirty="0">
                <a:solidFill>
                  <a:srgbClr val="FFFFFF"/>
                </a:solidFill>
                <a:latin typeface="Consolas"/>
                <a:cs typeface="Consolas"/>
                <a:hlinkClick r:id="rId13"/>
              </a:rPr>
              <a:t>.amazonaws.com </a:t>
            </a:r>
            <a:r>
              <a:rPr sz="1100" spc="-590" dirty="0">
                <a:solidFill>
                  <a:srgbClr val="FFFFFF"/>
                </a:solidFill>
                <a:latin typeface="Consolas"/>
                <a:cs typeface="Consolas"/>
              </a:rPr>
              <a:t> </a:t>
            </a:r>
            <a:r>
              <a:rPr sz="1100" spc="-10" dirty="0">
                <a:solidFill>
                  <a:srgbClr val="FFFFFF"/>
                </a:solidFill>
                <a:latin typeface="Consolas"/>
                <a:cs typeface="Consolas"/>
                <a:hlinkClick r:id="rId14"/>
              </a:rPr>
              <a:t>http://s3.</a:t>
            </a:r>
            <a:r>
              <a:rPr sz="1100" i="1" spc="-10" dirty="0">
                <a:solidFill>
                  <a:srgbClr val="FF0000"/>
                </a:solidFill>
                <a:latin typeface="Consolas"/>
                <a:cs typeface="Consolas"/>
                <a:hlinkClick r:id="rId14"/>
              </a:rPr>
              <a:t>aws-region</a:t>
            </a:r>
            <a:r>
              <a:rPr sz="1100" spc="-10" dirty="0">
                <a:solidFill>
                  <a:srgbClr val="FFFFFF"/>
                </a:solidFill>
                <a:latin typeface="Consolas"/>
                <a:cs typeface="Consolas"/>
                <a:hlinkClick r:id="rId14"/>
              </a:rPr>
              <a:t>.amazonaws.com/</a:t>
            </a:r>
            <a:r>
              <a:rPr sz="1100" i="1" spc="-10" dirty="0">
                <a:solidFill>
                  <a:srgbClr val="FF0000"/>
                </a:solidFill>
                <a:latin typeface="Consolas"/>
                <a:cs typeface="Consolas"/>
                <a:hlinkClick r:id="rId14"/>
              </a:rPr>
              <a:t>bucket</a:t>
            </a:r>
            <a:endParaRPr sz="1100" dirty="0">
              <a:latin typeface="Consolas"/>
              <a:cs typeface="Consolas"/>
            </a:endParaRPr>
          </a:p>
        </p:txBody>
      </p:sp>
    </p:spTree>
    <p:extLst>
      <p:ext uri="{BB962C8B-B14F-4D97-AF65-F5344CB8AC3E}">
        <p14:creationId xmlns:p14="http://schemas.microsoft.com/office/powerpoint/2010/main" val="12599442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72516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5" dirty="0">
                <a:solidFill>
                  <a:srgbClr val="FFFFFF"/>
                </a:solidFill>
                <a:latin typeface="Calibri"/>
                <a:cs typeface="Calibri"/>
              </a:rPr>
              <a:t> Simple </a:t>
            </a:r>
            <a:r>
              <a:rPr sz="2400" b="0" spc="-20" dirty="0">
                <a:solidFill>
                  <a:srgbClr val="FFFFFF"/>
                </a:solidFill>
                <a:latin typeface="Calibri"/>
                <a:cs typeface="Calibri"/>
              </a:rPr>
              <a:t>Storage</a:t>
            </a:r>
            <a:r>
              <a:rPr sz="2400" b="0" spc="-5" dirty="0">
                <a:solidFill>
                  <a:srgbClr val="FFFFFF"/>
                </a:solidFill>
                <a:latin typeface="Calibri"/>
                <a:cs typeface="Calibri"/>
              </a:rPr>
              <a:t> </a:t>
            </a:r>
            <a:r>
              <a:rPr sz="2400" b="0" dirty="0">
                <a:solidFill>
                  <a:srgbClr val="FFFFFF"/>
                </a:solidFill>
                <a:latin typeface="Calibri"/>
                <a:cs typeface="Calibri"/>
              </a:rPr>
              <a:t>Service </a:t>
            </a:r>
            <a:r>
              <a:rPr sz="2400" b="0" spc="-5" dirty="0">
                <a:solidFill>
                  <a:srgbClr val="FFFFFF"/>
                </a:solidFill>
                <a:latin typeface="Calibri"/>
                <a:cs typeface="Calibri"/>
              </a:rPr>
              <a:t>(S3)</a:t>
            </a:r>
            <a:endParaRPr sz="2400">
              <a:latin typeface="Calibri"/>
              <a:cs typeface="Calibri"/>
            </a:endParaRPr>
          </a:p>
        </p:txBody>
      </p:sp>
      <p:sp>
        <p:nvSpPr>
          <p:cNvPr id="3" name="object 3"/>
          <p:cNvSpPr txBox="1"/>
          <p:nvPr/>
        </p:nvSpPr>
        <p:spPr>
          <a:xfrm>
            <a:off x="627404" y="718819"/>
            <a:ext cx="9096375" cy="4559300"/>
          </a:xfrm>
          <a:prstGeom prst="rect">
            <a:avLst/>
          </a:prstGeom>
        </p:spPr>
        <p:txBody>
          <a:bodyPr vert="horz" wrap="square" lIns="0" tIns="12700" rIns="0" bIns="0" rtlCol="0">
            <a:spAutoFit/>
          </a:bodyPr>
          <a:lstStyle/>
          <a:p>
            <a:pPr marL="297815" marR="264795" indent="-285750">
              <a:lnSpc>
                <a:spcPct val="152800"/>
              </a:lnSpc>
              <a:spcBef>
                <a:spcPts val="100"/>
              </a:spcBef>
              <a:buFont typeface="Wingdings"/>
              <a:buChar char=""/>
              <a:tabLst>
                <a:tab pos="298450" algn="l"/>
              </a:tabLst>
            </a:pPr>
            <a:r>
              <a:rPr sz="1800" spc="-10" dirty="0">
                <a:solidFill>
                  <a:srgbClr val="FFFFFF"/>
                </a:solidFill>
                <a:latin typeface="Calibri"/>
                <a:cs typeface="Calibri"/>
              </a:rPr>
              <a:t>Amazon</a:t>
            </a:r>
            <a:r>
              <a:rPr sz="1800" spc="5" dirty="0">
                <a:solidFill>
                  <a:srgbClr val="FFFFFF"/>
                </a:solidFill>
                <a:latin typeface="Calibri"/>
                <a:cs typeface="Calibri"/>
              </a:rPr>
              <a:t> </a:t>
            </a:r>
            <a:r>
              <a:rPr sz="1800" spc="-5" dirty="0">
                <a:solidFill>
                  <a:srgbClr val="FFFFFF"/>
                </a:solidFill>
                <a:latin typeface="Calibri"/>
                <a:cs typeface="Calibri"/>
              </a:rPr>
              <a:t>S3</a:t>
            </a:r>
            <a:r>
              <a:rPr sz="1800" spc="10"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5" dirty="0">
                <a:solidFill>
                  <a:srgbClr val="FFFFFF"/>
                </a:solidFill>
                <a:latin typeface="Calibri"/>
                <a:cs typeface="Calibri"/>
              </a:rPr>
              <a:t>object</a:t>
            </a:r>
            <a:r>
              <a:rPr sz="1800" dirty="0">
                <a:solidFill>
                  <a:srgbClr val="FFFFFF"/>
                </a:solidFill>
                <a:latin typeface="Calibri"/>
                <a:cs typeface="Calibri"/>
              </a:rPr>
              <a:t> </a:t>
            </a:r>
            <a:r>
              <a:rPr sz="1800" spc="-20" dirty="0">
                <a:solidFill>
                  <a:srgbClr val="FFFFFF"/>
                </a:solidFill>
                <a:latin typeface="Calibri"/>
                <a:cs typeface="Calibri"/>
              </a:rPr>
              <a:t>storage</a:t>
            </a:r>
            <a:r>
              <a:rPr sz="1800" spc="15" dirty="0">
                <a:solidFill>
                  <a:srgbClr val="FFFFFF"/>
                </a:solidFill>
                <a:latin typeface="Calibri"/>
                <a:cs typeface="Calibri"/>
              </a:rPr>
              <a:t> </a:t>
            </a:r>
            <a:r>
              <a:rPr sz="1800" spc="-5" dirty="0">
                <a:solidFill>
                  <a:srgbClr val="FFFFFF"/>
                </a:solidFill>
                <a:latin typeface="Calibri"/>
                <a:cs typeface="Calibri"/>
              </a:rPr>
              <a:t>built</a:t>
            </a:r>
            <a:r>
              <a:rPr sz="1800" spc="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20" dirty="0">
                <a:solidFill>
                  <a:srgbClr val="FFFFFF"/>
                </a:solidFill>
                <a:latin typeface="Calibri"/>
                <a:cs typeface="Calibri"/>
              </a:rPr>
              <a:t>store</a:t>
            </a:r>
            <a:r>
              <a:rPr sz="1800" spc="5" dirty="0">
                <a:solidFill>
                  <a:srgbClr val="FFFFFF"/>
                </a:solidFill>
                <a:latin typeface="Calibri"/>
                <a:cs typeface="Calibri"/>
              </a:rPr>
              <a:t> </a:t>
            </a:r>
            <a:r>
              <a:rPr sz="1800" spc="-5" dirty="0">
                <a:solidFill>
                  <a:srgbClr val="FFFFFF"/>
                </a:solidFill>
                <a:latin typeface="Calibri"/>
                <a:cs typeface="Calibri"/>
              </a:rPr>
              <a:t>and</a:t>
            </a:r>
            <a:r>
              <a:rPr sz="1800" spc="10" dirty="0">
                <a:solidFill>
                  <a:srgbClr val="FFFFFF"/>
                </a:solidFill>
                <a:latin typeface="Calibri"/>
                <a:cs typeface="Calibri"/>
              </a:rPr>
              <a:t> </a:t>
            </a:r>
            <a:r>
              <a:rPr sz="1800" spc="-10" dirty="0">
                <a:solidFill>
                  <a:srgbClr val="FFFFFF"/>
                </a:solidFill>
                <a:latin typeface="Calibri"/>
                <a:cs typeface="Calibri"/>
              </a:rPr>
              <a:t>retrieve</a:t>
            </a:r>
            <a:r>
              <a:rPr sz="1800" spc="10" dirty="0">
                <a:solidFill>
                  <a:srgbClr val="FFFFFF"/>
                </a:solidFill>
                <a:latin typeface="Calibri"/>
                <a:cs typeface="Calibri"/>
              </a:rPr>
              <a:t> </a:t>
            </a:r>
            <a:r>
              <a:rPr sz="1800" spc="-15" dirty="0">
                <a:solidFill>
                  <a:srgbClr val="FFFFFF"/>
                </a:solidFill>
                <a:latin typeface="Calibri"/>
                <a:cs typeface="Calibri"/>
              </a:rPr>
              <a:t>any</a:t>
            </a:r>
            <a:r>
              <a:rPr sz="1800" dirty="0">
                <a:solidFill>
                  <a:srgbClr val="FFFFFF"/>
                </a:solidFill>
                <a:latin typeface="Calibri"/>
                <a:cs typeface="Calibri"/>
              </a:rPr>
              <a:t> </a:t>
            </a:r>
            <a:r>
              <a:rPr sz="1800" spc="-5" dirty="0">
                <a:solidFill>
                  <a:srgbClr val="FFFFFF"/>
                </a:solidFill>
                <a:latin typeface="Calibri"/>
                <a:cs typeface="Calibri"/>
              </a:rPr>
              <a:t>amount</a:t>
            </a:r>
            <a:r>
              <a:rPr sz="1800" spc="5"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15" dirty="0">
                <a:solidFill>
                  <a:srgbClr val="FFFFFF"/>
                </a:solidFill>
                <a:latin typeface="Calibri"/>
                <a:cs typeface="Calibri"/>
              </a:rPr>
              <a:t>data</a:t>
            </a:r>
            <a:r>
              <a:rPr sz="1800" spc="5" dirty="0">
                <a:solidFill>
                  <a:srgbClr val="FFFFFF"/>
                </a:solidFill>
                <a:latin typeface="Calibri"/>
                <a:cs typeface="Calibri"/>
              </a:rPr>
              <a:t> </a:t>
            </a:r>
            <a:r>
              <a:rPr sz="1800" spc="-10" dirty="0">
                <a:solidFill>
                  <a:srgbClr val="FFFFFF"/>
                </a:solidFill>
                <a:latin typeface="Calibri"/>
                <a:cs typeface="Calibri"/>
              </a:rPr>
              <a:t>from</a:t>
            </a:r>
            <a:r>
              <a:rPr sz="1800" dirty="0">
                <a:solidFill>
                  <a:srgbClr val="FFFFFF"/>
                </a:solidFill>
                <a:latin typeface="Calibri"/>
                <a:cs typeface="Calibri"/>
              </a:rPr>
              <a:t> </a:t>
            </a:r>
            <a:r>
              <a:rPr sz="1800" spc="-10" dirty="0">
                <a:solidFill>
                  <a:srgbClr val="FFFFFF"/>
                </a:solidFill>
                <a:latin typeface="Calibri"/>
                <a:cs typeface="Calibri"/>
              </a:rPr>
              <a:t>anywhere</a:t>
            </a:r>
            <a:r>
              <a:rPr sz="1800" spc="35" dirty="0">
                <a:solidFill>
                  <a:srgbClr val="FFFFFF"/>
                </a:solidFill>
                <a:latin typeface="Calibri"/>
                <a:cs typeface="Calibri"/>
              </a:rPr>
              <a:t> </a:t>
            </a:r>
            <a:r>
              <a:rPr sz="1800" dirty="0">
                <a:solidFill>
                  <a:srgbClr val="FFFFFF"/>
                </a:solidFill>
                <a:latin typeface="Calibri"/>
                <a:cs typeface="Calibri"/>
              </a:rPr>
              <a:t>– </a:t>
            </a:r>
            <a:r>
              <a:rPr sz="1800" spc="-390" dirty="0">
                <a:solidFill>
                  <a:srgbClr val="FFFFFF"/>
                </a:solidFill>
                <a:latin typeface="Calibri"/>
                <a:cs typeface="Calibri"/>
              </a:rPr>
              <a:t> </a:t>
            </a:r>
            <a:r>
              <a:rPr sz="1800" spc="-10" dirty="0">
                <a:solidFill>
                  <a:srgbClr val="FFFFFF"/>
                </a:solidFill>
                <a:latin typeface="Calibri"/>
                <a:cs typeface="Calibri"/>
              </a:rPr>
              <a:t>web</a:t>
            </a:r>
            <a:r>
              <a:rPr sz="1800" spc="10" dirty="0">
                <a:solidFill>
                  <a:srgbClr val="FFFFFF"/>
                </a:solidFill>
                <a:latin typeface="Calibri"/>
                <a:cs typeface="Calibri"/>
              </a:rPr>
              <a:t> </a:t>
            </a:r>
            <a:r>
              <a:rPr sz="1800" spc="-10" dirty="0">
                <a:solidFill>
                  <a:srgbClr val="FFFFFF"/>
                </a:solidFill>
                <a:latin typeface="Calibri"/>
                <a:cs typeface="Calibri"/>
              </a:rPr>
              <a:t>sites</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mobile</a:t>
            </a:r>
            <a:r>
              <a:rPr sz="1800" spc="15" dirty="0">
                <a:solidFill>
                  <a:srgbClr val="FFFFFF"/>
                </a:solidFill>
                <a:latin typeface="Calibri"/>
                <a:cs typeface="Calibri"/>
              </a:rPr>
              <a:t> </a:t>
            </a:r>
            <a:r>
              <a:rPr sz="1800" spc="-5" dirty="0">
                <a:solidFill>
                  <a:srgbClr val="FFFFFF"/>
                </a:solidFill>
                <a:latin typeface="Calibri"/>
                <a:cs typeface="Calibri"/>
              </a:rPr>
              <a:t>apps,</a:t>
            </a:r>
            <a:r>
              <a:rPr sz="1800" spc="10" dirty="0">
                <a:solidFill>
                  <a:srgbClr val="FFFFFF"/>
                </a:solidFill>
                <a:latin typeface="Calibri"/>
                <a:cs typeface="Calibri"/>
              </a:rPr>
              <a:t> </a:t>
            </a:r>
            <a:r>
              <a:rPr sz="1800" spc="-15" dirty="0">
                <a:solidFill>
                  <a:srgbClr val="FFFFFF"/>
                </a:solidFill>
                <a:latin typeface="Calibri"/>
                <a:cs typeface="Calibri"/>
              </a:rPr>
              <a:t>corporate</a:t>
            </a:r>
            <a:r>
              <a:rPr sz="1800" spc="10" dirty="0">
                <a:solidFill>
                  <a:srgbClr val="FFFFFF"/>
                </a:solidFill>
                <a:latin typeface="Calibri"/>
                <a:cs typeface="Calibri"/>
              </a:rPr>
              <a:t> </a:t>
            </a:r>
            <a:r>
              <a:rPr sz="1800" spc="-5" dirty="0">
                <a:solidFill>
                  <a:srgbClr val="FFFFFF"/>
                </a:solidFill>
                <a:latin typeface="Calibri"/>
                <a:cs typeface="Calibri"/>
              </a:rPr>
              <a:t>applications,</a:t>
            </a:r>
            <a:r>
              <a:rPr sz="1800" spc="10"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15" dirty="0">
                <a:solidFill>
                  <a:srgbClr val="FFFFFF"/>
                </a:solidFill>
                <a:latin typeface="Calibri"/>
                <a:cs typeface="Calibri"/>
              </a:rPr>
              <a:t>data</a:t>
            </a:r>
            <a:r>
              <a:rPr sz="1800" spc="5" dirty="0">
                <a:solidFill>
                  <a:srgbClr val="FFFFFF"/>
                </a:solidFill>
                <a:latin typeface="Calibri"/>
                <a:cs typeface="Calibri"/>
              </a:rPr>
              <a:t> </a:t>
            </a:r>
            <a:r>
              <a:rPr sz="1800" spc="-10" dirty="0">
                <a:solidFill>
                  <a:srgbClr val="FFFFFF"/>
                </a:solidFill>
                <a:latin typeface="Calibri"/>
                <a:cs typeface="Calibri"/>
              </a:rPr>
              <a:t>from</a:t>
            </a:r>
            <a:r>
              <a:rPr sz="1800" spc="10" dirty="0">
                <a:solidFill>
                  <a:srgbClr val="FFFFFF"/>
                </a:solidFill>
                <a:latin typeface="Calibri"/>
                <a:cs typeface="Calibri"/>
              </a:rPr>
              <a:t> </a:t>
            </a:r>
            <a:r>
              <a:rPr sz="1800" spc="-5" dirty="0">
                <a:solidFill>
                  <a:srgbClr val="FFFFFF"/>
                </a:solidFill>
                <a:latin typeface="Calibri"/>
                <a:cs typeface="Calibri"/>
              </a:rPr>
              <a:t>IoT</a:t>
            </a:r>
            <a:r>
              <a:rPr sz="1800" dirty="0">
                <a:solidFill>
                  <a:srgbClr val="FFFFFF"/>
                </a:solidFill>
                <a:latin typeface="Calibri"/>
                <a:cs typeface="Calibri"/>
              </a:rPr>
              <a:t> </a:t>
            </a:r>
            <a:r>
              <a:rPr sz="1800" spc="-10" dirty="0">
                <a:solidFill>
                  <a:srgbClr val="FFFFFF"/>
                </a:solidFill>
                <a:latin typeface="Calibri"/>
                <a:cs typeface="Calibri"/>
              </a:rPr>
              <a:t>sensors</a:t>
            </a:r>
            <a:r>
              <a:rPr sz="1800" spc="5" dirty="0">
                <a:solidFill>
                  <a:srgbClr val="FFFFFF"/>
                </a:solidFill>
                <a:latin typeface="Calibri"/>
                <a:cs typeface="Calibri"/>
              </a:rPr>
              <a:t> </a:t>
            </a:r>
            <a:r>
              <a:rPr sz="1800" dirty="0">
                <a:solidFill>
                  <a:srgbClr val="FFFFFF"/>
                </a:solidFill>
                <a:latin typeface="Calibri"/>
                <a:cs typeface="Calibri"/>
              </a:rPr>
              <a:t>or</a:t>
            </a:r>
            <a:r>
              <a:rPr sz="1800" spc="5" dirty="0">
                <a:solidFill>
                  <a:srgbClr val="FFFFFF"/>
                </a:solidFill>
                <a:latin typeface="Calibri"/>
                <a:cs typeface="Calibri"/>
              </a:rPr>
              <a:t> </a:t>
            </a:r>
            <a:r>
              <a:rPr sz="1800" spc="-5" dirty="0">
                <a:solidFill>
                  <a:srgbClr val="FFFFFF"/>
                </a:solidFill>
                <a:latin typeface="Calibri"/>
                <a:cs typeface="Calibri"/>
              </a:rPr>
              <a:t>devices</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50" dirty="0">
                <a:solidFill>
                  <a:srgbClr val="FFFFFF"/>
                </a:solidFill>
                <a:latin typeface="Calibri"/>
                <a:cs typeface="Calibri"/>
              </a:rPr>
              <a:t>You</a:t>
            </a:r>
            <a:r>
              <a:rPr sz="1800" dirty="0">
                <a:solidFill>
                  <a:srgbClr val="FFFFFF"/>
                </a:solidFill>
                <a:latin typeface="Calibri"/>
                <a:cs typeface="Calibri"/>
              </a:rPr>
              <a:t> </a:t>
            </a:r>
            <a:r>
              <a:rPr sz="1800" spc="-5" dirty="0">
                <a:solidFill>
                  <a:srgbClr val="FFFFFF"/>
                </a:solidFill>
                <a:latin typeface="Calibri"/>
                <a:cs typeface="Calibri"/>
              </a:rPr>
              <a:t>can</a:t>
            </a:r>
            <a:r>
              <a:rPr sz="1800" dirty="0">
                <a:solidFill>
                  <a:srgbClr val="FFFFFF"/>
                </a:solidFill>
                <a:latin typeface="Calibri"/>
                <a:cs typeface="Calibri"/>
              </a:rPr>
              <a:t> </a:t>
            </a:r>
            <a:r>
              <a:rPr sz="1800" spc="-20" dirty="0">
                <a:solidFill>
                  <a:srgbClr val="FFFFFF"/>
                </a:solidFill>
                <a:latin typeface="Calibri"/>
                <a:cs typeface="Calibri"/>
              </a:rPr>
              <a:t>store</a:t>
            </a:r>
            <a:r>
              <a:rPr sz="1800" spc="5" dirty="0">
                <a:solidFill>
                  <a:srgbClr val="FFFFFF"/>
                </a:solidFill>
                <a:latin typeface="Calibri"/>
                <a:cs typeface="Calibri"/>
              </a:rPr>
              <a:t> </a:t>
            </a:r>
            <a:r>
              <a:rPr sz="1800" spc="-10" dirty="0">
                <a:solidFill>
                  <a:srgbClr val="FFFFFF"/>
                </a:solidFill>
                <a:latin typeface="Calibri"/>
                <a:cs typeface="Calibri"/>
              </a:rPr>
              <a:t>any</a:t>
            </a:r>
            <a:r>
              <a:rPr sz="1800" spc="-5" dirty="0">
                <a:solidFill>
                  <a:srgbClr val="FFFFFF"/>
                </a:solidFill>
                <a:latin typeface="Calibri"/>
                <a:cs typeface="Calibri"/>
              </a:rPr>
              <a:t> type</a:t>
            </a:r>
            <a:r>
              <a:rPr sz="1800" spc="5" dirty="0">
                <a:solidFill>
                  <a:srgbClr val="FFFFFF"/>
                </a:solidFill>
                <a:latin typeface="Calibri"/>
                <a:cs typeface="Calibri"/>
              </a:rPr>
              <a:t> </a:t>
            </a:r>
            <a:r>
              <a:rPr sz="1800" dirty="0">
                <a:solidFill>
                  <a:srgbClr val="FFFFFF"/>
                </a:solidFill>
                <a:latin typeface="Calibri"/>
                <a:cs typeface="Calibri"/>
              </a:rPr>
              <a:t>of </a:t>
            </a:r>
            <a:r>
              <a:rPr sz="1800" spc="-5" dirty="0">
                <a:solidFill>
                  <a:srgbClr val="FFFFFF"/>
                </a:solidFill>
                <a:latin typeface="Calibri"/>
                <a:cs typeface="Calibri"/>
              </a:rPr>
              <a:t>file</a:t>
            </a:r>
            <a:r>
              <a:rPr sz="1800" spc="10" dirty="0">
                <a:solidFill>
                  <a:srgbClr val="FFFFFF"/>
                </a:solidFill>
                <a:latin typeface="Calibri"/>
                <a:cs typeface="Calibri"/>
              </a:rPr>
              <a:t> </a:t>
            </a:r>
            <a:r>
              <a:rPr sz="1800" spc="-5" dirty="0">
                <a:solidFill>
                  <a:srgbClr val="FFFFFF"/>
                </a:solidFill>
                <a:latin typeface="Calibri"/>
                <a:cs typeface="Calibri"/>
              </a:rPr>
              <a:t>in</a:t>
            </a:r>
            <a:r>
              <a:rPr sz="1800" dirty="0">
                <a:solidFill>
                  <a:srgbClr val="FFFFFF"/>
                </a:solidFill>
                <a:latin typeface="Calibri"/>
                <a:cs typeface="Calibri"/>
              </a:rPr>
              <a:t> </a:t>
            </a:r>
            <a:r>
              <a:rPr sz="1800" spc="-5" dirty="0">
                <a:solidFill>
                  <a:srgbClr val="FFFFFF"/>
                </a:solidFill>
                <a:latin typeface="Calibri"/>
                <a:cs typeface="Calibri"/>
              </a:rPr>
              <a:t>S3</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S3</a:t>
            </a:r>
            <a:r>
              <a:rPr sz="1800"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designed</a:t>
            </a:r>
            <a:r>
              <a:rPr sz="1800" spc="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5" dirty="0">
                <a:solidFill>
                  <a:srgbClr val="FFFFFF"/>
                </a:solidFill>
                <a:latin typeface="Calibri"/>
                <a:cs typeface="Calibri"/>
              </a:rPr>
              <a:t>deliver 99.999999999%</a:t>
            </a:r>
            <a:r>
              <a:rPr sz="1800" spc="5" dirty="0">
                <a:solidFill>
                  <a:srgbClr val="FFFFFF"/>
                </a:solidFill>
                <a:latin typeface="Calibri"/>
                <a:cs typeface="Calibri"/>
              </a:rPr>
              <a:t> </a:t>
            </a:r>
            <a:r>
              <a:rPr sz="1800" spc="-5" dirty="0">
                <a:solidFill>
                  <a:srgbClr val="FFFFFF"/>
                </a:solidFill>
                <a:latin typeface="Calibri"/>
                <a:cs typeface="Calibri"/>
              </a:rPr>
              <a:t>durability</a:t>
            </a:r>
            <a:endParaRPr sz="1800" dirty="0">
              <a:latin typeface="Calibri"/>
              <a:cs typeface="Calibri"/>
            </a:endParaRPr>
          </a:p>
          <a:p>
            <a:pPr marL="298450" indent="-285750">
              <a:lnSpc>
                <a:spcPct val="100000"/>
              </a:lnSpc>
              <a:spcBef>
                <a:spcPts val="1040"/>
              </a:spcBef>
              <a:buFont typeface="Wingdings"/>
              <a:buChar char=""/>
              <a:tabLst>
                <a:tab pos="298450" algn="l"/>
              </a:tabLst>
            </a:pPr>
            <a:r>
              <a:rPr sz="1800" spc="-20" dirty="0">
                <a:solidFill>
                  <a:srgbClr val="FFFFFF"/>
                </a:solidFill>
                <a:latin typeface="Calibri"/>
                <a:cs typeface="Calibri"/>
              </a:rPr>
              <a:t>Typical</a:t>
            </a:r>
            <a:r>
              <a:rPr sz="1800" spc="-10" dirty="0">
                <a:solidFill>
                  <a:srgbClr val="FFFFFF"/>
                </a:solidFill>
                <a:latin typeface="Calibri"/>
                <a:cs typeface="Calibri"/>
              </a:rPr>
              <a:t> </a:t>
            </a:r>
            <a:r>
              <a:rPr sz="1800" spc="-5" dirty="0">
                <a:solidFill>
                  <a:srgbClr val="FFFFFF"/>
                </a:solidFill>
                <a:latin typeface="Calibri"/>
                <a:cs typeface="Calibri"/>
              </a:rPr>
              <a:t>use cases include:</a:t>
            </a:r>
            <a:endParaRPr sz="1800" dirty="0">
              <a:latin typeface="Calibri"/>
              <a:cs typeface="Calibri"/>
            </a:endParaRPr>
          </a:p>
          <a:p>
            <a:pPr marL="755650" lvl="1" indent="-286385">
              <a:lnSpc>
                <a:spcPct val="100000"/>
              </a:lnSpc>
              <a:spcBef>
                <a:spcPts val="1040"/>
              </a:spcBef>
              <a:buFont typeface="Wingdings"/>
              <a:buChar char=""/>
              <a:tabLst>
                <a:tab pos="755650" algn="l"/>
              </a:tabLst>
            </a:pPr>
            <a:r>
              <a:rPr sz="1800" spc="-10" dirty="0">
                <a:solidFill>
                  <a:srgbClr val="FFFFFF"/>
                </a:solidFill>
                <a:latin typeface="Calibri"/>
                <a:cs typeface="Calibri"/>
              </a:rPr>
              <a:t>Backup</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15" dirty="0">
                <a:solidFill>
                  <a:srgbClr val="FFFFFF"/>
                </a:solidFill>
                <a:latin typeface="Calibri"/>
                <a:cs typeface="Calibri"/>
              </a:rPr>
              <a:t>Storage</a:t>
            </a:r>
            <a:r>
              <a:rPr sz="1800" spc="5" dirty="0">
                <a:solidFill>
                  <a:srgbClr val="FFFFFF"/>
                </a:solidFill>
                <a:latin typeface="Calibri"/>
                <a:cs typeface="Calibri"/>
              </a:rPr>
              <a:t> </a:t>
            </a:r>
            <a:r>
              <a:rPr sz="1800" dirty="0">
                <a:solidFill>
                  <a:srgbClr val="FFFFFF"/>
                </a:solidFill>
                <a:latin typeface="Calibri"/>
                <a:cs typeface="Calibri"/>
              </a:rPr>
              <a:t>–</a:t>
            </a:r>
            <a:r>
              <a:rPr sz="1800" spc="5" dirty="0">
                <a:solidFill>
                  <a:srgbClr val="FFFFFF"/>
                </a:solidFill>
                <a:latin typeface="Calibri"/>
                <a:cs typeface="Calibri"/>
              </a:rPr>
              <a:t> </a:t>
            </a:r>
            <a:r>
              <a:rPr sz="1800" spc="-10" dirty="0">
                <a:solidFill>
                  <a:srgbClr val="FFFFFF"/>
                </a:solidFill>
                <a:latin typeface="Calibri"/>
                <a:cs typeface="Calibri"/>
              </a:rPr>
              <a:t>Provide</a:t>
            </a:r>
            <a:r>
              <a:rPr sz="1800" spc="10" dirty="0">
                <a:solidFill>
                  <a:srgbClr val="FFFFFF"/>
                </a:solidFill>
                <a:latin typeface="Calibri"/>
                <a:cs typeface="Calibri"/>
              </a:rPr>
              <a:t> </a:t>
            </a:r>
            <a:r>
              <a:rPr sz="1800" spc="-15" dirty="0">
                <a:solidFill>
                  <a:srgbClr val="FFFFFF"/>
                </a:solidFill>
                <a:latin typeface="Calibri"/>
                <a:cs typeface="Calibri"/>
              </a:rPr>
              <a:t>data</a:t>
            </a:r>
            <a:r>
              <a:rPr sz="1800" dirty="0">
                <a:solidFill>
                  <a:srgbClr val="FFFFFF"/>
                </a:solidFill>
                <a:latin typeface="Calibri"/>
                <a:cs typeface="Calibri"/>
              </a:rPr>
              <a:t> </a:t>
            </a:r>
            <a:r>
              <a:rPr sz="1800" spc="-10" dirty="0">
                <a:solidFill>
                  <a:srgbClr val="FFFFFF"/>
                </a:solidFill>
                <a:latin typeface="Calibri"/>
                <a:cs typeface="Calibri"/>
              </a:rPr>
              <a:t>backup</a:t>
            </a:r>
            <a:r>
              <a:rPr sz="1800" spc="10" dirty="0">
                <a:solidFill>
                  <a:srgbClr val="FFFFFF"/>
                </a:solidFill>
                <a:latin typeface="Calibri"/>
                <a:cs typeface="Calibri"/>
              </a:rPr>
              <a:t> </a:t>
            </a:r>
            <a:r>
              <a:rPr sz="1800" spc="-5" dirty="0">
                <a:solidFill>
                  <a:srgbClr val="FFFFFF"/>
                </a:solidFill>
                <a:latin typeface="Calibri"/>
                <a:cs typeface="Calibri"/>
              </a:rPr>
              <a:t>and</a:t>
            </a:r>
            <a:r>
              <a:rPr sz="1800" spc="5" dirty="0">
                <a:solidFill>
                  <a:srgbClr val="FFFFFF"/>
                </a:solidFill>
                <a:latin typeface="Calibri"/>
                <a:cs typeface="Calibri"/>
              </a:rPr>
              <a:t> </a:t>
            </a:r>
            <a:r>
              <a:rPr sz="1800" spc="-15" dirty="0">
                <a:solidFill>
                  <a:srgbClr val="FFFFFF"/>
                </a:solidFill>
                <a:latin typeface="Calibri"/>
                <a:cs typeface="Calibri"/>
              </a:rPr>
              <a:t>storage</a:t>
            </a:r>
            <a:r>
              <a:rPr sz="1800" spc="10" dirty="0">
                <a:solidFill>
                  <a:srgbClr val="FFFFFF"/>
                </a:solidFill>
                <a:latin typeface="Calibri"/>
                <a:cs typeface="Calibri"/>
              </a:rPr>
              <a:t> </a:t>
            </a:r>
            <a:r>
              <a:rPr sz="1800" dirty="0">
                <a:solidFill>
                  <a:srgbClr val="FFFFFF"/>
                </a:solidFill>
                <a:latin typeface="Calibri"/>
                <a:cs typeface="Calibri"/>
              </a:rPr>
              <a:t>services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others</a:t>
            </a:r>
            <a:endParaRPr sz="1800" dirty="0">
              <a:latin typeface="Calibri"/>
              <a:cs typeface="Calibri"/>
            </a:endParaRPr>
          </a:p>
          <a:p>
            <a:pPr marL="755650" lvl="1" indent="-286385">
              <a:lnSpc>
                <a:spcPct val="100000"/>
              </a:lnSpc>
              <a:spcBef>
                <a:spcPts val="1140"/>
              </a:spcBef>
              <a:buFont typeface="Wingdings"/>
              <a:buChar char=""/>
              <a:tabLst>
                <a:tab pos="755650" algn="l"/>
              </a:tabLst>
            </a:pPr>
            <a:r>
              <a:rPr sz="1800" spc="-5" dirty="0">
                <a:solidFill>
                  <a:srgbClr val="FFFFFF"/>
                </a:solidFill>
                <a:latin typeface="Calibri"/>
                <a:cs typeface="Calibri"/>
              </a:rPr>
              <a:t>Application</a:t>
            </a:r>
            <a:r>
              <a:rPr sz="1800" spc="5" dirty="0">
                <a:solidFill>
                  <a:srgbClr val="FFFFFF"/>
                </a:solidFill>
                <a:latin typeface="Calibri"/>
                <a:cs typeface="Calibri"/>
              </a:rPr>
              <a:t> </a:t>
            </a:r>
            <a:r>
              <a:rPr sz="1800" spc="-5" dirty="0">
                <a:solidFill>
                  <a:srgbClr val="FFFFFF"/>
                </a:solidFill>
                <a:latin typeface="Calibri"/>
                <a:cs typeface="Calibri"/>
              </a:rPr>
              <a:t>Hosting</a:t>
            </a:r>
            <a:r>
              <a:rPr sz="1800" spc="5" dirty="0">
                <a:solidFill>
                  <a:srgbClr val="FFFFFF"/>
                </a:solidFill>
                <a:latin typeface="Calibri"/>
                <a:cs typeface="Calibri"/>
              </a:rPr>
              <a:t> </a:t>
            </a:r>
            <a:r>
              <a:rPr sz="1800" dirty="0">
                <a:solidFill>
                  <a:srgbClr val="FFFFFF"/>
                </a:solidFill>
                <a:latin typeface="Calibri"/>
                <a:cs typeface="Calibri"/>
              </a:rPr>
              <a:t>–</a:t>
            </a:r>
            <a:r>
              <a:rPr sz="1800" spc="10" dirty="0">
                <a:solidFill>
                  <a:srgbClr val="FFFFFF"/>
                </a:solidFill>
                <a:latin typeface="Calibri"/>
                <a:cs typeface="Calibri"/>
              </a:rPr>
              <a:t> </a:t>
            </a:r>
            <a:r>
              <a:rPr sz="1800" spc="-10" dirty="0">
                <a:solidFill>
                  <a:srgbClr val="FFFFFF"/>
                </a:solidFill>
                <a:latin typeface="Calibri"/>
                <a:cs typeface="Calibri"/>
              </a:rPr>
              <a:t>Provide</a:t>
            </a:r>
            <a:r>
              <a:rPr sz="1800" spc="10" dirty="0">
                <a:solidFill>
                  <a:srgbClr val="FFFFFF"/>
                </a:solidFill>
                <a:latin typeface="Calibri"/>
                <a:cs typeface="Calibri"/>
              </a:rPr>
              <a:t> </a:t>
            </a:r>
            <a:r>
              <a:rPr sz="1800" spc="-5" dirty="0">
                <a:solidFill>
                  <a:srgbClr val="FFFFFF"/>
                </a:solidFill>
                <a:latin typeface="Calibri"/>
                <a:cs typeface="Calibri"/>
              </a:rPr>
              <a:t>services</a:t>
            </a:r>
            <a:r>
              <a:rPr sz="1800" spc="5" dirty="0">
                <a:solidFill>
                  <a:srgbClr val="FFFFFF"/>
                </a:solidFill>
                <a:latin typeface="Calibri"/>
                <a:cs typeface="Calibri"/>
              </a:rPr>
              <a:t> </a:t>
            </a:r>
            <a:r>
              <a:rPr sz="1800" spc="-10" dirty="0">
                <a:solidFill>
                  <a:srgbClr val="FFFFFF"/>
                </a:solidFill>
                <a:latin typeface="Calibri"/>
                <a:cs typeface="Calibri"/>
              </a:rPr>
              <a:t>that</a:t>
            </a:r>
            <a:r>
              <a:rPr sz="1800" dirty="0">
                <a:solidFill>
                  <a:srgbClr val="FFFFFF"/>
                </a:solidFill>
                <a:latin typeface="Calibri"/>
                <a:cs typeface="Calibri"/>
              </a:rPr>
              <a:t> </a:t>
            </a:r>
            <a:r>
              <a:rPr sz="1800" spc="-25" dirty="0">
                <a:solidFill>
                  <a:srgbClr val="FFFFFF"/>
                </a:solidFill>
                <a:latin typeface="Calibri"/>
                <a:cs typeface="Calibri"/>
              </a:rPr>
              <a:t>deploy,</a:t>
            </a:r>
            <a:r>
              <a:rPr sz="1800" spc="5" dirty="0">
                <a:solidFill>
                  <a:srgbClr val="FFFFFF"/>
                </a:solidFill>
                <a:latin typeface="Calibri"/>
                <a:cs typeface="Calibri"/>
              </a:rPr>
              <a:t> </a:t>
            </a:r>
            <a:r>
              <a:rPr sz="1800" spc="-10" dirty="0">
                <a:solidFill>
                  <a:srgbClr val="FFFFFF"/>
                </a:solidFill>
                <a:latin typeface="Calibri"/>
                <a:cs typeface="Calibri"/>
              </a:rPr>
              <a:t>install,</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manage</a:t>
            </a:r>
            <a:r>
              <a:rPr sz="1800" spc="15" dirty="0">
                <a:solidFill>
                  <a:srgbClr val="FFFFFF"/>
                </a:solidFill>
                <a:latin typeface="Calibri"/>
                <a:cs typeface="Calibri"/>
              </a:rPr>
              <a:t> </a:t>
            </a:r>
            <a:r>
              <a:rPr sz="1800" spc="-10" dirty="0">
                <a:solidFill>
                  <a:srgbClr val="FFFFFF"/>
                </a:solidFill>
                <a:latin typeface="Calibri"/>
                <a:cs typeface="Calibri"/>
              </a:rPr>
              <a:t>web</a:t>
            </a:r>
            <a:r>
              <a:rPr sz="1800" spc="10" dirty="0">
                <a:solidFill>
                  <a:srgbClr val="FFFFFF"/>
                </a:solidFill>
                <a:latin typeface="Calibri"/>
                <a:cs typeface="Calibri"/>
              </a:rPr>
              <a:t> </a:t>
            </a:r>
            <a:r>
              <a:rPr sz="1800" spc="-5" dirty="0">
                <a:solidFill>
                  <a:srgbClr val="FFFFFF"/>
                </a:solidFill>
                <a:latin typeface="Calibri"/>
                <a:cs typeface="Calibri"/>
              </a:rPr>
              <a:t>applications</a:t>
            </a:r>
            <a:endParaRPr sz="1800" dirty="0">
              <a:latin typeface="Calibri"/>
              <a:cs typeface="Calibri"/>
            </a:endParaRPr>
          </a:p>
          <a:p>
            <a:pPr marL="755650" marR="5080" lvl="1" indent="-285750">
              <a:lnSpc>
                <a:spcPts val="3300"/>
              </a:lnSpc>
              <a:spcBef>
                <a:spcPts val="200"/>
              </a:spcBef>
              <a:buFont typeface="Wingdings"/>
              <a:buChar char=""/>
              <a:tabLst>
                <a:tab pos="755650" algn="l"/>
              </a:tabLst>
            </a:pPr>
            <a:r>
              <a:rPr sz="1800" spc="-5" dirty="0">
                <a:solidFill>
                  <a:srgbClr val="FFFFFF"/>
                </a:solidFill>
                <a:latin typeface="Calibri"/>
                <a:cs typeface="Calibri"/>
              </a:rPr>
              <a:t>Media</a:t>
            </a:r>
            <a:r>
              <a:rPr sz="1800" spc="5" dirty="0">
                <a:solidFill>
                  <a:srgbClr val="FFFFFF"/>
                </a:solidFill>
                <a:latin typeface="Calibri"/>
                <a:cs typeface="Calibri"/>
              </a:rPr>
              <a:t> </a:t>
            </a:r>
            <a:r>
              <a:rPr sz="1800" spc="-5" dirty="0">
                <a:solidFill>
                  <a:srgbClr val="FFFFFF"/>
                </a:solidFill>
                <a:latin typeface="Calibri"/>
                <a:cs typeface="Calibri"/>
              </a:rPr>
              <a:t>Hosting</a:t>
            </a:r>
            <a:r>
              <a:rPr sz="1800" spc="10" dirty="0">
                <a:solidFill>
                  <a:srgbClr val="FFFFFF"/>
                </a:solidFill>
                <a:latin typeface="Calibri"/>
                <a:cs typeface="Calibri"/>
              </a:rPr>
              <a:t> </a:t>
            </a:r>
            <a:r>
              <a:rPr sz="1800" dirty="0">
                <a:solidFill>
                  <a:srgbClr val="FFFFFF"/>
                </a:solidFill>
                <a:latin typeface="Calibri"/>
                <a:cs typeface="Calibri"/>
              </a:rPr>
              <a:t>–</a:t>
            </a:r>
            <a:r>
              <a:rPr sz="1800" spc="5" dirty="0">
                <a:solidFill>
                  <a:srgbClr val="FFFFFF"/>
                </a:solidFill>
                <a:latin typeface="Calibri"/>
                <a:cs typeface="Calibri"/>
              </a:rPr>
              <a:t> </a:t>
            </a:r>
            <a:r>
              <a:rPr sz="1800" spc="-5" dirty="0">
                <a:solidFill>
                  <a:srgbClr val="FFFFFF"/>
                </a:solidFill>
                <a:latin typeface="Calibri"/>
                <a:cs typeface="Calibri"/>
              </a:rPr>
              <a:t>Build</a:t>
            </a:r>
            <a:r>
              <a:rPr sz="1800" spc="1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5" dirty="0">
                <a:solidFill>
                  <a:srgbClr val="FFFFFF"/>
                </a:solidFill>
                <a:latin typeface="Calibri"/>
                <a:cs typeface="Calibri"/>
              </a:rPr>
              <a:t>redundant,</a:t>
            </a:r>
            <a:r>
              <a:rPr sz="1800" spc="10" dirty="0">
                <a:solidFill>
                  <a:srgbClr val="FFFFFF"/>
                </a:solidFill>
                <a:latin typeface="Calibri"/>
                <a:cs typeface="Calibri"/>
              </a:rPr>
              <a:t> </a:t>
            </a:r>
            <a:r>
              <a:rPr sz="1800" spc="-5" dirty="0">
                <a:solidFill>
                  <a:srgbClr val="FFFFFF"/>
                </a:solidFill>
                <a:latin typeface="Calibri"/>
                <a:cs typeface="Calibri"/>
              </a:rPr>
              <a:t>scalable,</a:t>
            </a:r>
            <a:r>
              <a:rPr sz="1800" spc="5"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5" dirty="0">
                <a:solidFill>
                  <a:srgbClr val="FFFFFF"/>
                </a:solidFill>
                <a:latin typeface="Calibri"/>
                <a:cs typeface="Calibri"/>
              </a:rPr>
              <a:t>highly</a:t>
            </a:r>
            <a:r>
              <a:rPr sz="1800" spc="5" dirty="0">
                <a:solidFill>
                  <a:srgbClr val="FFFFFF"/>
                </a:solidFill>
                <a:latin typeface="Calibri"/>
                <a:cs typeface="Calibri"/>
              </a:rPr>
              <a:t> </a:t>
            </a:r>
            <a:r>
              <a:rPr sz="1800" spc="-10" dirty="0">
                <a:solidFill>
                  <a:srgbClr val="FFFFFF"/>
                </a:solidFill>
                <a:latin typeface="Calibri"/>
                <a:cs typeface="Calibri"/>
              </a:rPr>
              <a:t>available</a:t>
            </a:r>
            <a:r>
              <a:rPr sz="1800" spc="10" dirty="0">
                <a:solidFill>
                  <a:srgbClr val="FFFFFF"/>
                </a:solidFill>
                <a:latin typeface="Calibri"/>
                <a:cs typeface="Calibri"/>
              </a:rPr>
              <a:t> </a:t>
            </a:r>
            <a:r>
              <a:rPr sz="1800" spc="-10" dirty="0">
                <a:solidFill>
                  <a:srgbClr val="FFFFFF"/>
                </a:solidFill>
                <a:latin typeface="Calibri"/>
                <a:cs typeface="Calibri"/>
              </a:rPr>
              <a:t>infrastructure</a:t>
            </a:r>
            <a:r>
              <a:rPr sz="1800" spc="15" dirty="0">
                <a:solidFill>
                  <a:srgbClr val="FFFFFF"/>
                </a:solidFill>
                <a:latin typeface="Calibri"/>
                <a:cs typeface="Calibri"/>
              </a:rPr>
              <a:t> </a:t>
            </a:r>
            <a:r>
              <a:rPr sz="1800" spc="-10" dirty="0">
                <a:solidFill>
                  <a:srgbClr val="FFFFFF"/>
                </a:solidFill>
                <a:latin typeface="Calibri"/>
                <a:cs typeface="Calibri"/>
              </a:rPr>
              <a:t>that</a:t>
            </a:r>
            <a:r>
              <a:rPr sz="1800" dirty="0">
                <a:solidFill>
                  <a:srgbClr val="FFFFFF"/>
                </a:solidFill>
                <a:latin typeface="Calibri"/>
                <a:cs typeface="Calibri"/>
              </a:rPr>
              <a:t> </a:t>
            </a:r>
            <a:r>
              <a:rPr sz="1800" spc="-10" dirty="0">
                <a:solidFill>
                  <a:srgbClr val="FFFFFF"/>
                </a:solidFill>
                <a:latin typeface="Calibri"/>
                <a:cs typeface="Calibri"/>
              </a:rPr>
              <a:t>hosts </a:t>
            </a:r>
            <a:r>
              <a:rPr sz="1800" spc="-390" dirty="0">
                <a:solidFill>
                  <a:srgbClr val="FFFFFF"/>
                </a:solidFill>
                <a:latin typeface="Calibri"/>
                <a:cs typeface="Calibri"/>
              </a:rPr>
              <a:t> </a:t>
            </a:r>
            <a:r>
              <a:rPr sz="1800" spc="-10" dirty="0">
                <a:solidFill>
                  <a:srgbClr val="FFFFFF"/>
                </a:solidFill>
                <a:latin typeface="Calibri"/>
                <a:cs typeface="Calibri"/>
              </a:rPr>
              <a:t>video,</a:t>
            </a:r>
            <a:r>
              <a:rPr sz="1800" dirty="0">
                <a:solidFill>
                  <a:srgbClr val="FFFFFF"/>
                </a:solidFill>
                <a:latin typeface="Calibri"/>
                <a:cs typeface="Calibri"/>
              </a:rPr>
              <a:t> </a:t>
            </a:r>
            <a:r>
              <a:rPr sz="1800" spc="-10" dirty="0">
                <a:solidFill>
                  <a:srgbClr val="FFFFFF"/>
                </a:solidFill>
                <a:latin typeface="Calibri"/>
                <a:cs typeface="Calibri"/>
              </a:rPr>
              <a:t>photo,</a:t>
            </a:r>
            <a:r>
              <a:rPr sz="1800" spc="5" dirty="0">
                <a:solidFill>
                  <a:srgbClr val="FFFFFF"/>
                </a:solidFill>
                <a:latin typeface="Calibri"/>
                <a:cs typeface="Calibri"/>
              </a:rPr>
              <a:t> </a:t>
            </a:r>
            <a:r>
              <a:rPr sz="1800" dirty="0">
                <a:solidFill>
                  <a:srgbClr val="FFFFFF"/>
                </a:solidFill>
                <a:latin typeface="Calibri"/>
                <a:cs typeface="Calibri"/>
              </a:rPr>
              <a:t>or </a:t>
            </a:r>
            <a:r>
              <a:rPr sz="1800" spc="-5" dirty="0">
                <a:solidFill>
                  <a:srgbClr val="FFFFFF"/>
                </a:solidFill>
                <a:latin typeface="Calibri"/>
                <a:cs typeface="Calibri"/>
              </a:rPr>
              <a:t>music</a:t>
            </a:r>
            <a:r>
              <a:rPr sz="1800" spc="5" dirty="0">
                <a:solidFill>
                  <a:srgbClr val="FFFFFF"/>
                </a:solidFill>
                <a:latin typeface="Calibri"/>
                <a:cs typeface="Calibri"/>
              </a:rPr>
              <a:t> </a:t>
            </a:r>
            <a:r>
              <a:rPr sz="1800" spc="-5" dirty="0">
                <a:solidFill>
                  <a:srgbClr val="FFFFFF"/>
                </a:solidFill>
                <a:latin typeface="Calibri"/>
                <a:cs typeface="Calibri"/>
              </a:rPr>
              <a:t>uploads</a:t>
            </a:r>
            <a:r>
              <a:rPr sz="1800" dirty="0">
                <a:solidFill>
                  <a:srgbClr val="FFFFFF"/>
                </a:solidFill>
                <a:latin typeface="Calibri"/>
                <a:cs typeface="Calibri"/>
              </a:rPr>
              <a:t> and</a:t>
            </a:r>
            <a:r>
              <a:rPr sz="1800" spc="10" dirty="0">
                <a:solidFill>
                  <a:srgbClr val="FFFFFF"/>
                </a:solidFill>
                <a:latin typeface="Calibri"/>
                <a:cs typeface="Calibri"/>
              </a:rPr>
              <a:t> </a:t>
            </a:r>
            <a:r>
              <a:rPr sz="1800" spc="-5" dirty="0">
                <a:solidFill>
                  <a:srgbClr val="FFFFFF"/>
                </a:solidFill>
                <a:latin typeface="Calibri"/>
                <a:cs typeface="Calibri"/>
              </a:rPr>
              <a:t>downloads</a:t>
            </a:r>
            <a:endParaRPr sz="1800" dirty="0">
              <a:latin typeface="Calibri"/>
              <a:cs typeface="Calibri"/>
            </a:endParaRPr>
          </a:p>
          <a:p>
            <a:pPr marL="755650" lvl="1" indent="-286385">
              <a:lnSpc>
                <a:spcPct val="100000"/>
              </a:lnSpc>
              <a:spcBef>
                <a:spcPts val="740"/>
              </a:spcBef>
              <a:buFont typeface="Wingdings"/>
              <a:buChar char=""/>
              <a:tabLst>
                <a:tab pos="755650" algn="l"/>
              </a:tabLst>
            </a:pPr>
            <a:r>
              <a:rPr sz="1800" spc="-10" dirty="0">
                <a:solidFill>
                  <a:srgbClr val="FFFFFF"/>
                </a:solidFill>
                <a:latin typeface="Calibri"/>
                <a:cs typeface="Calibri"/>
              </a:rPr>
              <a:t>Software</a:t>
            </a:r>
            <a:r>
              <a:rPr sz="1800" spc="10" dirty="0">
                <a:solidFill>
                  <a:srgbClr val="FFFFFF"/>
                </a:solidFill>
                <a:latin typeface="Calibri"/>
                <a:cs typeface="Calibri"/>
              </a:rPr>
              <a:t> </a:t>
            </a:r>
            <a:r>
              <a:rPr sz="1800" spc="-5" dirty="0">
                <a:solidFill>
                  <a:srgbClr val="FFFFFF"/>
                </a:solidFill>
                <a:latin typeface="Calibri"/>
                <a:cs typeface="Calibri"/>
              </a:rPr>
              <a:t>Delivery</a:t>
            </a:r>
            <a:r>
              <a:rPr sz="1800" spc="5" dirty="0">
                <a:solidFill>
                  <a:srgbClr val="FFFFFF"/>
                </a:solidFill>
                <a:latin typeface="Calibri"/>
                <a:cs typeface="Calibri"/>
              </a:rPr>
              <a:t> </a:t>
            </a:r>
            <a:r>
              <a:rPr sz="1800" dirty="0">
                <a:solidFill>
                  <a:srgbClr val="FFFFFF"/>
                </a:solidFill>
                <a:latin typeface="Calibri"/>
                <a:cs typeface="Calibri"/>
              </a:rPr>
              <a:t>–</a:t>
            </a:r>
            <a:r>
              <a:rPr sz="1800" spc="10" dirty="0">
                <a:solidFill>
                  <a:srgbClr val="FFFFFF"/>
                </a:solidFill>
                <a:latin typeface="Calibri"/>
                <a:cs typeface="Calibri"/>
              </a:rPr>
              <a:t> </a:t>
            </a:r>
            <a:r>
              <a:rPr sz="1800" spc="-10" dirty="0">
                <a:solidFill>
                  <a:srgbClr val="FFFFFF"/>
                </a:solidFill>
                <a:latin typeface="Calibri"/>
                <a:cs typeface="Calibri"/>
              </a:rPr>
              <a:t>Host</a:t>
            </a:r>
            <a:r>
              <a:rPr sz="1800" spc="5" dirty="0">
                <a:solidFill>
                  <a:srgbClr val="FFFFFF"/>
                </a:solidFill>
                <a:latin typeface="Calibri"/>
                <a:cs typeface="Calibri"/>
              </a:rPr>
              <a:t> </a:t>
            </a:r>
            <a:r>
              <a:rPr sz="1800" spc="-10" dirty="0">
                <a:solidFill>
                  <a:srgbClr val="FFFFFF"/>
                </a:solidFill>
                <a:latin typeface="Calibri"/>
                <a:cs typeface="Calibri"/>
              </a:rPr>
              <a:t>your</a:t>
            </a:r>
            <a:r>
              <a:rPr sz="1800" dirty="0">
                <a:solidFill>
                  <a:srgbClr val="FFFFFF"/>
                </a:solidFill>
                <a:latin typeface="Calibri"/>
                <a:cs typeface="Calibri"/>
              </a:rPr>
              <a:t> </a:t>
            </a:r>
            <a:r>
              <a:rPr sz="1800" spc="-10" dirty="0">
                <a:solidFill>
                  <a:srgbClr val="FFFFFF"/>
                </a:solidFill>
                <a:latin typeface="Calibri"/>
                <a:cs typeface="Calibri"/>
              </a:rPr>
              <a:t>software</a:t>
            </a:r>
            <a:r>
              <a:rPr sz="1800" spc="15" dirty="0">
                <a:solidFill>
                  <a:srgbClr val="FFFFFF"/>
                </a:solidFill>
                <a:latin typeface="Calibri"/>
                <a:cs typeface="Calibri"/>
              </a:rPr>
              <a:t> </a:t>
            </a:r>
            <a:r>
              <a:rPr sz="1800" spc="-5" dirty="0">
                <a:solidFill>
                  <a:srgbClr val="FFFFFF"/>
                </a:solidFill>
                <a:latin typeface="Calibri"/>
                <a:cs typeface="Calibri"/>
              </a:rPr>
              <a:t>applications</a:t>
            </a:r>
            <a:r>
              <a:rPr sz="1800" spc="5"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10" dirty="0">
                <a:solidFill>
                  <a:srgbClr val="FFFFFF"/>
                </a:solidFill>
                <a:latin typeface="Calibri"/>
                <a:cs typeface="Calibri"/>
              </a:rPr>
              <a:t>customers</a:t>
            </a:r>
            <a:r>
              <a:rPr sz="1800" spc="5" dirty="0">
                <a:solidFill>
                  <a:srgbClr val="FFFFFF"/>
                </a:solidFill>
                <a:latin typeface="Calibri"/>
                <a:cs typeface="Calibri"/>
              </a:rPr>
              <a:t> </a:t>
            </a:r>
            <a:r>
              <a:rPr sz="1800" spc="-5" dirty="0">
                <a:solidFill>
                  <a:srgbClr val="FFFFFF"/>
                </a:solidFill>
                <a:latin typeface="Calibri"/>
                <a:cs typeface="Calibri"/>
              </a:rPr>
              <a:t>can</a:t>
            </a:r>
            <a:r>
              <a:rPr sz="1800" spc="10" dirty="0">
                <a:solidFill>
                  <a:srgbClr val="FFFFFF"/>
                </a:solidFill>
                <a:latin typeface="Calibri"/>
                <a:cs typeface="Calibri"/>
              </a:rPr>
              <a:t> </a:t>
            </a:r>
            <a:r>
              <a:rPr sz="1800" spc="-5" dirty="0">
                <a:solidFill>
                  <a:srgbClr val="FFFFFF"/>
                </a:solidFill>
                <a:latin typeface="Calibri"/>
                <a:cs typeface="Calibri"/>
              </a:rPr>
              <a:t>download</a:t>
            </a:r>
            <a:endParaRPr sz="1800" dirty="0">
              <a:latin typeface="Calibri"/>
              <a:cs typeface="Calibri"/>
            </a:endParaRPr>
          </a:p>
          <a:p>
            <a:pPr marL="755650" lvl="1" indent="-286385">
              <a:lnSpc>
                <a:spcPct val="100000"/>
              </a:lnSpc>
              <a:spcBef>
                <a:spcPts val="1040"/>
              </a:spcBef>
              <a:buFont typeface="Wingdings"/>
              <a:buChar char=""/>
              <a:tabLst>
                <a:tab pos="755650" algn="l"/>
              </a:tabLst>
            </a:pPr>
            <a:r>
              <a:rPr sz="1800" spc="-15" dirty="0">
                <a:solidFill>
                  <a:srgbClr val="FFFFFF"/>
                </a:solidFill>
                <a:latin typeface="Calibri"/>
                <a:cs typeface="Calibri"/>
              </a:rPr>
              <a:t>Static</a:t>
            </a:r>
            <a:r>
              <a:rPr sz="1800" spc="5" dirty="0">
                <a:solidFill>
                  <a:srgbClr val="FFFFFF"/>
                </a:solidFill>
                <a:latin typeface="Calibri"/>
                <a:cs typeface="Calibri"/>
              </a:rPr>
              <a:t> </a:t>
            </a:r>
            <a:r>
              <a:rPr sz="1800" spc="-20" dirty="0">
                <a:solidFill>
                  <a:srgbClr val="FFFFFF"/>
                </a:solidFill>
                <a:latin typeface="Calibri"/>
                <a:cs typeface="Calibri"/>
              </a:rPr>
              <a:t>Website</a:t>
            </a:r>
            <a:r>
              <a:rPr sz="1800" spc="10" dirty="0">
                <a:solidFill>
                  <a:srgbClr val="FFFFFF"/>
                </a:solidFill>
                <a:latin typeface="Calibri"/>
                <a:cs typeface="Calibri"/>
              </a:rPr>
              <a:t> </a:t>
            </a:r>
            <a:r>
              <a:rPr sz="1800" dirty="0">
                <a:solidFill>
                  <a:srgbClr val="FFFFFF"/>
                </a:solidFill>
                <a:latin typeface="Calibri"/>
                <a:cs typeface="Calibri"/>
              </a:rPr>
              <a:t>–</a:t>
            </a:r>
            <a:r>
              <a:rPr sz="1800" spc="10" dirty="0">
                <a:solidFill>
                  <a:srgbClr val="FFFFFF"/>
                </a:solidFill>
                <a:latin typeface="Calibri"/>
                <a:cs typeface="Calibri"/>
              </a:rPr>
              <a:t> </a:t>
            </a:r>
            <a:r>
              <a:rPr sz="1800" spc="-10" dirty="0">
                <a:solidFill>
                  <a:srgbClr val="FFFFFF"/>
                </a:solidFill>
                <a:latin typeface="Calibri"/>
                <a:cs typeface="Calibri"/>
              </a:rPr>
              <a:t>you</a:t>
            </a:r>
            <a:r>
              <a:rPr sz="1800" spc="15" dirty="0">
                <a:solidFill>
                  <a:srgbClr val="FFFFFF"/>
                </a:solidFill>
                <a:latin typeface="Calibri"/>
                <a:cs typeface="Calibri"/>
              </a:rPr>
              <a:t> </a:t>
            </a:r>
            <a:r>
              <a:rPr sz="1800" spc="-5" dirty="0">
                <a:solidFill>
                  <a:srgbClr val="FFFFFF"/>
                </a:solidFill>
                <a:latin typeface="Calibri"/>
                <a:cs typeface="Calibri"/>
              </a:rPr>
              <a:t>can</a:t>
            </a:r>
            <a:r>
              <a:rPr sz="1800" spc="10" dirty="0">
                <a:solidFill>
                  <a:srgbClr val="FFFFFF"/>
                </a:solidFill>
                <a:latin typeface="Calibri"/>
                <a:cs typeface="Calibri"/>
              </a:rPr>
              <a:t> </a:t>
            </a:r>
            <a:r>
              <a:rPr sz="1800" spc="-10" dirty="0">
                <a:solidFill>
                  <a:srgbClr val="FFFFFF"/>
                </a:solidFill>
                <a:latin typeface="Calibri"/>
                <a:cs typeface="Calibri"/>
              </a:rPr>
              <a:t>configure</a:t>
            </a:r>
            <a:r>
              <a:rPr sz="1800" spc="15"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15" dirty="0">
                <a:solidFill>
                  <a:srgbClr val="FFFFFF"/>
                </a:solidFill>
                <a:latin typeface="Calibri"/>
                <a:cs typeface="Calibri"/>
              </a:rPr>
              <a:t>static</a:t>
            </a:r>
            <a:r>
              <a:rPr sz="1800" spc="10" dirty="0">
                <a:solidFill>
                  <a:srgbClr val="FFFFFF"/>
                </a:solidFill>
                <a:latin typeface="Calibri"/>
                <a:cs typeface="Calibri"/>
              </a:rPr>
              <a:t> </a:t>
            </a:r>
            <a:r>
              <a:rPr sz="1800" spc="-10" dirty="0">
                <a:solidFill>
                  <a:srgbClr val="FFFFFF"/>
                </a:solidFill>
                <a:latin typeface="Calibri"/>
                <a:cs typeface="Calibri"/>
              </a:rPr>
              <a:t>website</a:t>
            </a:r>
            <a:r>
              <a:rPr sz="1800" spc="1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spc="-5" dirty="0">
                <a:solidFill>
                  <a:srgbClr val="FFFFFF"/>
                </a:solidFill>
                <a:latin typeface="Calibri"/>
                <a:cs typeface="Calibri"/>
              </a:rPr>
              <a:t>run</a:t>
            </a:r>
            <a:r>
              <a:rPr sz="1800" spc="15" dirty="0">
                <a:solidFill>
                  <a:srgbClr val="FFFFFF"/>
                </a:solidFill>
                <a:latin typeface="Calibri"/>
                <a:cs typeface="Calibri"/>
              </a:rPr>
              <a:t> </a:t>
            </a:r>
            <a:r>
              <a:rPr sz="1800" spc="-10" dirty="0">
                <a:solidFill>
                  <a:srgbClr val="FFFFFF"/>
                </a:solidFill>
                <a:latin typeface="Calibri"/>
                <a:cs typeface="Calibri"/>
              </a:rPr>
              <a:t>from</a:t>
            </a:r>
            <a:r>
              <a:rPr sz="1800" spc="10" dirty="0">
                <a:solidFill>
                  <a:srgbClr val="FFFFFF"/>
                </a:solidFill>
                <a:latin typeface="Calibri"/>
                <a:cs typeface="Calibri"/>
              </a:rPr>
              <a:t> </a:t>
            </a:r>
            <a:r>
              <a:rPr sz="1800" dirty="0">
                <a:solidFill>
                  <a:srgbClr val="FFFFFF"/>
                </a:solidFill>
                <a:latin typeface="Calibri"/>
                <a:cs typeface="Calibri"/>
              </a:rPr>
              <a:t>an</a:t>
            </a:r>
            <a:r>
              <a:rPr sz="1800" spc="15" dirty="0">
                <a:solidFill>
                  <a:srgbClr val="FFFFFF"/>
                </a:solidFill>
                <a:latin typeface="Calibri"/>
                <a:cs typeface="Calibri"/>
              </a:rPr>
              <a:t> </a:t>
            </a:r>
            <a:r>
              <a:rPr sz="1800" spc="-5" dirty="0">
                <a:solidFill>
                  <a:srgbClr val="FFFFFF"/>
                </a:solidFill>
                <a:latin typeface="Calibri"/>
                <a:cs typeface="Calibri"/>
              </a:rPr>
              <a:t>S3</a:t>
            </a:r>
            <a:r>
              <a:rPr sz="1800" spc="5" dirty="0">
                <a:solidFill>
                  <a:srgbClr val="FFFFFF"/>
                </a:solidFill>
                <a:latin typeface="Calibri"/>
                <a:cs typeface="Calibri"/>
              </a:rPr>
              <a:t> </a:t>
            </a:r>
            <a:r>
              <a:rPr sz="1800" spc="-15" dirty="0">
                <a:solidFill>
                  <a:srgbClr val="FFFFFF"/>
                </a:solidFill>
                <a:latin typeface="Calibri"/>
                <a:cs typeface="Calibri"/>
              </a:rPr>
              <a:t>bucket</a:t>
            </a:r>
            <a:endParaRPr sz="1800" dirty="0">
              <a:latin typeface="Calibri"/>
              <a:cs typeface="Calibri"/>
            </a:endParaRPr>
          </a:p>
        </p:txBody>
      </p:sp>
      <p:pic>
        <p:nvPicPr>
          <p:cNvPr id="4" name="object 4"/>
          <p:cNvPicPr/>
          <p:nvPr/>
        </p:nvPicPr>
        <p:blipFill>
          <a:blip r:embed="rId2" cstate="print"/>
          <a:stretch>
            <a:fillRect/>
          </a:stretch>
        </p:blipFill>
        <p:spPr>
          <a:xfrm>
            <a:off x="10799174" y="619945"/>
            <a:ext cx="711200" cy="711200"/>
          </a:xfrm>
          <a:prstGeom prst="rect">
            <a:avLst/>
          </a:prstGeom>
        </p:spPr>
      </p:pic>
      <p:sp>
        <p:nvSpPr>
          <p:cNvPr id="5" name="object 5"/>
          <p:cNvSpPr txBox="1"/>
          <p:nvPr/>
        </p:nvSpPr>
        <p:spPr>
          <a:xfrm>
            <a:off x="10185605" y="1358900"/>
            <a:ext cx="1939289" cy="441959"/>
          </a:xfrm>
          <a:prstGeom prst="rect">
            <a:avLst/>
          </a:prstGeom>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spTree>
    <p:extLst>
      <p:ext uri="{BB962C8B-B14F-4D97-AF65-F5344CB8AC3E}">
        <p14:creationId xmlns:p14="http://schemas.microsoft.com/office/powerpoint/2010/main" val="3777576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72516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5" dirty="0">
                <a:solidFill>
                  <a:srgbClr val="FFFFFF"/>
                </a:solidFill>
                <a:latin typeface="Calibri"/>
                <a:cs typeface="Calibri"/>
              </a:rPr>
              <a:t> Simple </a:t>
            </a:r>
            <a:r>
              <a:rPr sz="2400" b="0" spc="-20" dirty="0">
                <a:solidFill>
                  <a:srgbClr val="FFFFFF"/>
                </a:solidFill>
                <a:latin typeface="Calibri"/>
                <a:cs typeface="Calibri"/>
              </a:rPr>
              <a:t>Storage</a:t>
            </a:r>
            <a:r>
              <a:rPr sz="2400" b="0" spc="-5" dirty="0">
                <a:solidFill>
                  <a:srgbClr val="FFFFFF"/>
                </a:solidFill>
                <a:latin typeface="Calibri"/>
                <a:cs typeface="Calibri"/>
              </a:rPr>
              <a:t> </a:t>
            </a:r>
            <a:r>
              <a:rPr sz="2400" b="0" dirty="0">
                <a:solidFill>
                  <a:srgbClr val="FFFFFF"/>
                </a:solidFill>
                <a:latin typeface="Calibri"/>
                <a:cs typeface="Calibri"/>
              </a:rPr>
              <a:t>Service </a:t>
            </a:r>
            <a:r>
              <a:rPr sz="2400" b="0" spc="-5" dirty="0">
                <a:solidFill>
                  <a:srgbClr val="FFFFFF"/>
                </a:solidFill>
                <a:latin typeface="Calibri"/>
                <a:cs typeface="Calibri"/>
              </a:rPr>
              <a:t>(S3)</a:t>
            </a:r>
            <a:endParaRPr sz="2400">
              <a:latin typeface="Calibri"/>
              <a:cs typeface="Calibri"/>
            </a:endParaRPr>
          </a:p>
        </p:txBody>
      </p:sp>
      <p:sp>
        <p:nvSpPr>
          <p:cNvPr id="3" name="object 3"/>
          <p:cNvSpPr txBox="1"/>
          <p:nvPr/>
        </p:nvSpPr>
        <p:spPr>
          <a:xfrm>
            <a:off x="627404" y="718819"/>
            <a:ext cx="8575675" cy="53848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spc="-5" dirty="0">
                <a:solidFill>
                  <a:srgbClr val="FFFFFF"/>
                </a:solidFill>
                <a:latin typeface="Calibri"/>
                <a:cs typeface="Calibri"/>
              </a:rPr>
              <a:t>Files</a:t>
            </a:r>
            <a:r>
              <a:rPr sz="1800" spc="-15" dirty="0">
                <a:solidFill>
                  <a:srgbClr val="FFFFFF"/>
                </a:solidFill>
                <a:latin typeface="Calibri"/>
                <a:cs typeface="Calibri"/>
              </a:rPr>
              <a:t> </a:t>
            </a:r>
            <a:r>
              <a:rPr sz="1800" spc="-10" dirty="0">
                <a:solidFill>
                  <a:srgbClr val="FFFFFF"/>
                </a:solidFill>
                <a:latin typeface="Calibri"/>
                <a:cs typeface="Calibri"/>
              </a:rPr>
              <a:t>are</a:t>
            </a:r>
            <a:r>
              <a:rPr sz="1800" spc="-5" dirty="0">
                <a:solidFill>
                  <a:srgbClr val="FFFFFF"/>
                </a:solidFill>
                <a:latin typeface="Calibri"/>
                <a:cs typeface="Calibri"/>
              </a:rPr>
              <a:t> </a:t>
            </a:r>
            <a:r>
              <a:rPr sz="1800" spc="-15" dirty="0">
                <a:solidFill>
                  <a:srgbClr val="FFFFFF"/>
                </a:solidFill>
                <a:latin typeface="Calibri"/>
                <a:cs typeface="Calibri"/>
              </a:rPr>
              <a:t>stored</a:t>
            </a:r>
            <a:r>
              <a:rPr sz="1800" spc="-5" dirty="0">
                <a:solidFill>
                  <a:srgbClr val="FFFFFF"/>
                </a:solidFill>
                <a:latin typeface="Calibri"/>
                <a:cs typeface="Calibri"/>
              </a:rPr>
              <a:t> in </a:t>
            </a:r>
            <a:r>
              <a:rPr sz="1800" spc="-10" dirty="0">
                <a:solidFill>
                  <a:srgbClr val="FFFFFF"/>
                </a:solidFill>
                <a:latin typeface="Calibri"/>
                <a:cs typeface="Calibri"/>
              </a:rPr>
              <a:t>buckets</a:t>
            </a:r>
            <a:endParaRPr sz="1800">
              <a:latin typeface="Calibri"/>
              <a:cs typeface="Calibri"/>
            </a:endParaRPr>
          </a:p>
          <a:p>
            <a:pPr marL="298450" indent="-285750">
              <a:lnSpc>
                <a:spcPct val="100000"/>
              </a:lnSpc>
              <a:spcBef>
                <a:spcPts val="1140"/>
              </a:spcBef>
              <a:buFont typeface="Wingdings"/>
              <a:buChar char=""/>
              <a:tabLst>
                <a:tab pos="298450" algn="l"/>
              </a:tabLst>
            </a:pPr>
            <a:r>
              <a:rPr sz="1800" spc="-15" dirty="0">
                <a:solidFill>
                  <a:srgbClr val="FFFFFF"/>
                </a:solidFill>
                <a:latin typeface="Calibri"/>
                <a:cs typeface="Calibri"/>
              </a:rPr>
              <a:t>Buckets</a:t>
            </a:r>
            <a:r>
              <a:rPr sz="1800" spc="-5" dirty="0">
                <a:solidFill>
                  <a:srgbClr val="FFFFFF"/>
                </a:solidFill>
                <a:latin typeface="Calibri"/>
                <a:cs typeface="Calibri"/>
              </a:rPr>
              <a:t> </a:t>
            </a:r>
            <a:r>
              <a:rPr sz="1800" spc="-10" dirty="0">
                <a:solidFill>
                  <a:srgbClr val="FFFFFF"/>
                </a:solidFill>
                <a:latin typeface="Calibri"/>
                <a:cs typeface="Calibri"/>
              </a:rPr>
              <a:t>are</a:t>
            </a:r>
            <a:r>
              <a:rPr sz="1800" spc="5" dirty="0">
                <a:solidFill>
                  <a:srgbClr val="FFFFFF"/>
                </a:solidFill>
                <a:latin typeface="Calibri"/>
                <a:cs typeface="Calibri"/>
              </a:rPr>
              <a:t> </a:t>
            </a:r>
            <a:r>
              <a:rPr sz="1800" spc="-10" dirty="0">
                <a:solidFill>
                  <a:srgbClr val="FFFFFF"/>
                </a:solidFill>
                <a:latin typeface="Calibri"/>
                <a:cs typeface="Calibri"/>
              </a:rPr>
              <a:t>root</a:t>
            </a:r>
            <a:r>
              <a:rPr sz="1800" spc="-5" dirty="0">
                <a:solidFill>
                  <a:srgbClr val="FFFFFF"/>
                </a:solidFill>
                <a:latin typeface="Calibri"/>
                <a:cs typeface="Calibri"/>
              </a:rPr>
              <a:t> </a:t>
            </a:r>
            <a:r>
              <a:rPr sz="1800" spc="-10" dirty="0">
                <a:solidFill>
                  <a:srgbClr val="FFFFFF"/>
                </a:solidFill>
                <a:latin typeface="Calibri"/>
                <a:cs typeface="Calibri"/>
              </a:rPr>
              <a:t>level</a:t>
            </a:r>
            <a:r>
              <a:rPr sz="1800" spc="5" dirty="0">
                <a:solidFill>
                  <a:srgbClr val="FFFFFF"/>
                </a:solidFill>
                <a:latin typeface="Calibri"/>
                <a:cs typeface="Calibri"/>
              </a:rPr>
              <a:t> </a:t>
            </a:r>
            <a:r>
              <a:rPr sz="1800" spc="-15" dirty="0">
                <a:solidFill>
                  <a:srgbClr val="FFFFFF"/>
                </a:solidFill>
                <a:latin typeface="Calibri"/>
                <a:cs typeface="Calibri"/>
              </a:rPr>
              <a:t>folders</a:t>
            </a:r>
            <a:endParaRPr sz="180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Files can</a:t>
            </a:r>
            <a:r>
              <a:rPr sz="1800" spc="5" dirty="0">
                <a:solidFill>
                  <a:srgbClr val="FFFFFF"/>
                </a:solidFill>
                <a:latin typeface="Calibri"/>
                <a:cs typeface="Calibri"/>
              </a:rPr>
              <a:t> </a:t>
            </a:r>
            <a:r>
              <a:rPr sz="1800" dirty="0">
                <a:solidFill>
                  <a:srgbClr val="FFFFFF"/>
                </a:solidFill>
                <a:latin typeface="Calibri"/>
                <a:cs typeface="Calibri"/>
              </a:rPr>
              <a:t>be</a:t>
            </a:r>
            <a:r>
              <a:rPr sz="1800" spc="10" dirty="0">
                <a:solidFill>
                  <a:srgbClr val="FFFFFF"/>
                </a:solidFill>
                <a:latin typeface="Calibri"/>
                <a:cs typeface="Calibri"/>
              </a:rPr>
              <a:t> </a:t>
            </a:r>
            <a:r>
              <a:rPr sz="1800" spc="-10" dirty="0">
                <a:solidFill>
                  <a:srgbClr val="FFFFFF"/>
                </a:solidFill>
                <a:latin typeface="Calibri"/>
                <a:cs typeface="Calibri"/>
              </a:rPr>
              <a:t>anywhere</a:t>
            </a:r>
            <a:r>
              <a:rPr sz="1800" spc="5" dirty="0">
                <a:solidFill>
                  <a:srgbClr val="FFFFFF"/>
                </a:solidFill>
                <a:latin typeface="Calibri"/>
                <a:cs typeface="Calibri"/>
              </a:rPr>
              <a:t> </a:t>
            </a:r>
            <a:r>
              <a:rPr sz="1800" spc="-10" dirty="0">
                <a:solidFill>
                  <a:srgbClr val="FFFFFF"/>
                </a:solidFill>
                <a:latin typeface="Calibri"/>
                <a:cs typeface="Calibri"/>
              </a:rPr>
              <a:t>from</a:t>
            </a:r>
            <a:r>
              <a:rPr sz="1800" spc="5" dirty="0">
                <a:solidFill>
                  <a:srgbClr val="FFFFFF"/>
                </a:solidFill>
                <a:latin typeface="Calibri"/>
                <a:cs typeface="Calibri"/>
              </a:rPr>
              <a:t> </a:t>
            </a:r>
            <a:r>
              <a:rPr sz="1800" dirty="0">
                <a:solidFill>
                  <a:srgbClr val="FFFFFF"/>
                </a:solidFill>
                <a:latin typeface="Calibri"/>
                <a:cs typeface="Calibri"/>
              </a:rPr>
              <a:t>0 </a:t>
            </a:r>
            <a:r>
              <a:rPr sz="1800" spc="-10" dirty="0">
                <a:solidFill>
                  <a:srgbClr val="FFFFFF"/>
                </a:solidFill>
                <a:latin typeface="Calibri"/>
                <a:cs typeface="Calibri"/>
              </a:rPr>
              <a:t>bytes</a:t>
            </a:r>
            <a:r>
              <a:rPr sz="1800" spc="-5" dirty="0">
                <a:solidFill>
                  <a:srgbClr val="FFFFFF"/>
                </a:solidFill>
                <a:latin typeface="Calibri"/>
                <a:cs typeface="Calibri"/>
              </a:rPr>
              <a:t> </a:t>
            </a:r>
            <a:r>
              <a:rPr sz="1800" spc="-15" dirty="0">
                <a:solidFill>
                  <a:srgbClr val="FFFFFF"/>
                </a:solidFill>
                <a:latin typeface="Calibri"/>
                <a:cs typeface="Calibri"/>
              </a:rPr>
              <a:t>to</a:t>
            </a:r>
            <a:r>
              <a:rPr sz="1800" spc="5" dirty="0">
                <a:solidFill>
                  <a:srgbClr val="FFFFFF"/>
                </a:solidFill>
                <a:latin typeface="Calibri"/>
                <a:cs typeface="Calibri"/>
              </a:rPr>
              <a:t> </a:t>
            </a:r>
            <a:r>
              <a:rPr sz="1800" dirty="0">
                <a:solidFill>
                  <a:srgbClr val="FFFFFF"/>
                </a:solidFill>
                <a:latin typeface="Calibri"/>
                <a:cs typeface="Calibri"/>
              </a:rPr>
              <a:t>5 </a:t>
            </a:r>
            <a:r>
              <a:rPr sz="1800" spc="-5" dirty="0">
                <a:solidFill>
                  <a:srgbClr val="FFFFFF"/>
                </a:solidFill>
                <a:latin typeface="Calibri"/>
                <a:cs typeface="Calibri"/>
              </a:rPr>
              <a:t>TB</a:t>
            </a:r>
            <a:endParaRPr sz="1800">
              <a:latin typeface="Calibri"/>
              <a:cs typeface="Calibri"/>
            </a:endParaRPr>
          </a:p>
          <a:p>
            <a:pPr marL="298450" indent="-285750">
              <a:lnSpc>
                <a:spcPct val="100000"/>
              </a:lnSpc>
              <a:spcBef>
                <a:spcPts val="1140"/>
              </a:spcBef>
              <a:buFont typeface="Wingdings"/>
              <a:buChar char=""/>
              <a:tabLst>
                <a:tab pos="298450" algn="l"/>
              </a:tabLst>
            </a:pPr>
            <a:r>
              <a:rPr sz="1800" spc="-10" dirty="0">
                <a:solidFill>
                  <a:srgbClr val="FFFFFF"/>
                </a:solidFill>
                <a:latin typeface="Calibri"/>
                <a:cs typeface="Calibri"/>
              </a:rPr>
              <a:t>There</a:t>
            </a:r>
            <a:r>
              <a:rPr sz="1800" spc="-5" dirty="0">
                <a:solidFill>
                  <a:srgbClr val="FFFFFF"/>
                </a:solidFill>
                <a:latin typeface="Calibri"/>
                <a:cs typeface="Calibri"/>
              </a:rPr>
              <a:t> is</a:t>
            </a:r>
            <a:r>
              <a:rPr sz="1800" spc="-10" dirty="0">
                <a:solidFill>
                  <a:srgbClr val="FFFFFF"/>
                </a:solidFill>
                <a:latin typeface="Calibri"/>
                <a:cs typeface="Calibri"/>
              </a:rPr>
              <a:t> </a:t>
            </a:r>
            <a:r>
              <a:rPr sz="1800" spc="-5" dirty="0">
                <a:solidFill>
                  <a:srgbClr val="FFFFFF"/>
                </a:solidFill>
                <a:latin typeface="Calibri"/>
                <a:cs typeface="Calibri"/>
              </a:rPr>
              <a:t>unlimited</a:t>
            </a:r>
            <a:r>
              <a:rPr sz="1800" dirty="0">
                <a:solidFill>
                  <a:srgbClr val="FFFFFF"/>
                </a:solidFill>
                <a:latin typeface="Calibri"/>
                <a:cs typeface="Calibri"/>
              </a:rPr>
              <a:t> </a:t>
            </a:r>
            <a:r>
              <a:rPr sz="1800" spc="-15" dirty="0">
                <a:solidFill>
                  <a:srgbClr val="FFFFFF"/>
                </a:solidFill>
                <a:latin typeface="Calibri"/>
                <a:cs typeface="Calibri"/>
              </a:rPr>
              <a:t>storage</a:t>
            </a:r>
            <a:r>
              <a:rPr sz="1800" dirty="0">
                <a:solidFill>
                  <a:srgbClr val="FFFFFF"/>
                </a:solidFill>
                <a:latin typeface="Calibri"/>
                <a:cs typeface="Calibri"/>
              </a:rPr>
              <a:t> </a:t>
            </a:r>
            <a:r>
              <a:rPr sz="1800" spc="-10" dirty="0">
                <a:solidFill>
                  <a:srgbClr val="FFFFFF"/>
                </a:solidFill>
                <a:latin typeface="Calibri"/>
                <a:cs typeface="Calibri"/>
              </a:rPr>
              <a:t>available</a:t>
            </a:r>
            <a:endParaRPr sz="1800">
              <a:latin typeface="Calibri"/>
              <a:cs typeface="Calibri"/>
            </a:endParaRPr>
          </a:p>
          <a:p>
            <a:pPr marL="298450" indent="-285750">
              <a:lnSpc>
                <a:spcPct val="100000"/>
              </a:lnSpc>
              <a:spcBef>
                <a:spcPts val="1040"/>
              </a:spcBef>
              <a:buFont typeface="Wingdings"/>
              <a:buChar char=""/>
              <a:tabLst>
                <a:tab pos="298450" algn="l"/>
              </a:tabLst>
            </a:pPr>
            <a:r>
              <a:rPr sz="1800" spc="-5" dirty="0">
                <a:solidFill>
                  <a:srgbClr val="FFFFFF"/>
                </a:solidFill>
                <a:latin typeface="Calibri"/>
                <a:cs typeface="Calibri"/>
              </a:rPr>
              <a:t>S3</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10" dirty="0">
                <a:solidFill>
                  <a:srgbClr val="FFFFFF"/>
                </a:solidFill>
                <a:latin typeface="Calibri"/>
                <a:cs typeface="Calibri"/>
              </a:rPr>
              <a:t>universal</a:t>
            </a:r>
            <a:r>
              <a:rPr sz="1800" spc="10" dirty="0">
                <a:solidFill>
                  <a:srgbClr val="FFFFFF"/>
                </a:solidFill>
                <a:latin typeface="Calibri"/>
                <a:cs typeface="Calibri"/>
              </a:rPr>
              <a:t> </a:t>
            </a:r>
            <a:r>
              <a:rPr sz="1800" dirty="0">
                <a:solidFill>
                  <a:srgbClr val="FFFFFF"/>
                </a:solidFill>
                <a:latin typeface="Calibri"/>
                <a:cs typeface="Calibri"/>
              </a:rPr>
              <a:t>namespace</a:t>
            </a:r>
            <a:r>
              <a:rPr sz="1800" spc="15" dirty="0">
                <a:solidFill>
                  <a:srgbClr val="FFFFFF"/>
                </a:solidFill>
                <a:latin typeface="Calibri"/>
                <a:cs typeface="Calibri"/>
              </a:rPr>
              <a:t> </a:t>
            </a:r>
            <a:r>
              <a:rPr sz="1800" spc="-5" dirty="0">
                <a:solidFill>
                  <a:srgbClr val="FFFFFF"/>
                </a:solidFill>
                <a:latin typeface="Calibri"/>
                <a:cs typeface="Calibri"/>
              </a:rPr>
              <a:t>so</a:t>
            </a:r>
            <a:r>
              <a:rPr sz="1800" spc="5" dirty="0">
                <a:solidFill>
                  <a:srgbClr val="FFFFFF"/>
                </a:solidFill>
                <a:latin typeface="Calibri"/>
                <a:cs typeface="Calibri"/>
              </a:rPr>
              <a:t> </a:t>
            </a:r>
            <a:r>
              <a:rPr sz="1800" spc="-15" dirty="0">
                <a:solidFill>
                  <a:srgbClr val="FFFFFF"/>
                </a:solidFill>
                <a:latin typeface="Calibri"/>
                <a:cs typeface="Calibri"/>
              </a:rPr>
              <a:t>bucket</a:t>
            </a:r>
            <a:r>
              <a:rPr sz="1800" spc="5" dirty="0">
                <a:solidFill>
                  <a:srgbClr val="FFFFFF"/>
                </a:solidFill>
                <a:latin typeface="Calibri"/>
                <a:cs typeface="Calibri"/>
              </a:rPr>
              <a:t> </a:t>
            </a:r>
            <a:r>
              <a:rPr sz="1800" dirty="0">
                <a:solidFill>
                  <a:srgbClr val="FFFFFF"/>
                </a:solidFill>
                <a:latin typeface="Calibri"/>
                <a:cs typeface="Calibri"/>
              </a:rPr>
              <a:t>names</a:t>
            </a:r>
            <a:r>
              <a:rPr sz="1800" spc="5" dirty="0">
                <a:solidFill>
                  <a:srgbClr val="FFFFFF"/>
                </a:solidFill>
                <a:latin typeface="Calibri"/>
                <a:cs typeface="Calibri"/>
              </a:rPr>
              <a:t> </a:t>
            </a:r>
            <a:r>
              <a:rPr sz="1800" spc="-10" dirty="0">
                <a:solidFill>
                  <a:srgbClr val="FFFFFF"/>
                </a:solidFill>
                <a:latin typeface="Calibri"/>
                <a:cs typeface="Calibri"/>
              </a:rPr>
              <a:t>must</a:t>
            </a:r>
            <a:r>
              <a:rPr sz="1800" dirty="0">
                <a:solidFill>
                  <a:srgbClr val="FFFFFF"/>
                </a:solidFill>
                <a:latin typeface="Calibri"/>
                <a:cs typeface="Calibri"/>
              </a:rPr>
              <a:t> be</a:t>
            </a:r>
            <a:r>
              <a:rPr sz="1800" spc="15" dirty="0">
                <a:solidFill>
                  <a:srgbClr val="FFFFFF"/>
                </a:solidFill>
                <a:latin typeface="Calibri"/>
                <a:cs typeface="Calibri"/>
              </a:rPr>
              <a:t> </a:t>
            </a:r>
            <a:r>
              <a:rPr sz="1800" dirty="0">
                <a:solidFill>
                  <a:srgbClr val="FFFFFF"/>
                </a:solidFill>
                <a:latin typeface="Calibri"/>
                <a:cs typeface="Calibri"/>
              </a:rPr>
              <a:t>unique</a:t>
            </a:r>
            <a:r>
              <a:rPr sz="1800" spc="15" dirty="0">
                <a:solidFill>
                  <a:srgbClr val="FFFFFF"/>
                </a:solidFill>
                <a:latin typeface="Calibri"/>
                <a:cs typeface="Calibri"/>
              </a:rPr>
              <a:t> </a:t>
            </a:r>
            <a:r>
              <a:rPr sz="1800" spc="-5" dirty="0">
                <a:solidFill>
                  <a:srgbClr val="FFFFFF"/>
                </a:solidFill>
                <a:latin typeface="Calibri"/>
                <a:cs typeface="Calibri"/>
              </a:rPr>
              <a:t>globally</a:t>
            </a:r>
            <a:endParaRPr sz="1800">
              <a:latin typeface="Calibri"/>
              <a:cs typeface="Calibri"/>
            </a:endParaRPr>
          </a:p>
          <a:p>
            <a:pPr marL="298450" indent="-285750">
              <a:lnSpc>
                <a:spcPct val="100000"/>
              </a:lnSpc>
              <a:spcBef>
                <a:spcPts val="1040"/>
              </a:spcBef>
              <a:buFont typeface="Wingdings"/>
              <a:buChar char=""/>
              <a:tabLst>
                <a:tab pos="298450" algn="l"/>
              </a:tabLst>
            </a:pPr>
            <a:r>
              <a:rPr sz="1800" spc="-30" dirty="0">
                <a:solidFill>
                  <a:srgbClr val="FFFFFF"/>
                </a:solidFill>
                <a:latin typeface="Calibri"/>
                <a:cs typeface="Calibri"/>
              </a:rPr>
              <a:t>However,</a:t>
            </a:r>
            <a:r>
              <a:rPr sz="1800" spc="5" dirty="0">
                <a:solidFill>
                  <a:srgbClr val="FFFFFF"/>
                </a:solidFill>
                <a:latin typeface="Calibri"/>
                <a:cs typeface="Calibri"/>
              </a:rPr>
              <a:t> </a:t>
            </a:r>
            <a:r>
              <a:rPr sz="1800" spc="-10" dirty="0">
                <a:solidFill>
                  <a:srgbClr val="FFFFFF"/>
                </a:solidFill>
                <a:latin typeface="Calibri"/>
                <a:cs typeface="Calibri"/>
              </a:rPr>
              <a:t>you</a:t>
            </a:r>
            <a:r>
              <a:rPr sz="1800" spc="10" dirty="0">
                <a:solidFill>
                  <a:srgbClr val="FFFFFF"/>
                </a:solidFill>
                <a:latin typeface="Calibri"/>
                <a:cs typeface="Calibri"/>
              </a:rPr>
              <a:t> </a:t>
            </a:r>
            <a:r>
              <a:rPr sz="1800" spc="-15" dirty="0">
                <a:solidFill>
                  <a:srgbClr val="FFFFFF"/>
                </a:solidFill>
                <a:latin typeface="Calibri"/>
                <a:cs typeface="Calibri"/>
              </a:rPr>
              <a:t>create</a:t>
            </a:r>
            <a:r>
              <a:rPr sz="1800" spc="15" dirty="0">
                <a:solidFill>
                  <a:srgbClr val="FFFFFF"/>
                </a:solidFill>
                <a:latin typeface="Calibri"/>
                <a:cs typeface="Calibri"/>
              </a:rPr>
              <a:t> </a:t>
            </a:r>
            <a:r>
              <a:rPr sz="1800" spc="-10" dirty="0">
                <a:solidFill>
                  <a:srgbClr val="FFFFFF"/>
                </a:solidFill>
                <a:latin typeface="Calibri"/>
                <a:cs typeface="Calibri"/>
              </a:rPr>
              <a:t>your</a:t>
            </a:r>
            <a:r>
              <a:rPr sz="1800" dirty="0">
                <a:solidFill>
                  <a:srgbClr val="FFFFFF"/>
                </a:solidFill>
                <a:latin typeface="Calibri"/>
                <a:cs typeface="Calibri"/>
              </a:rPr>
              <a:t> </a:t>
            </a:r>
            <a:r>
              <a:rPr sz="1800" spc="-15" dirty="0">
                <a:solidFill>
                  <a:srgbClr val="FFFFFF"/>
                </a:solidFill>
                <a:latin typeface="Calibri"/>
                <a:cs typeface="Calibri"/>
              </a:rPr>
              <a:t>buckets</a:t>
            </a:r>
            <a:r>
              <a:rPr sz="1800" spc="5" dirty="0">
                <a:solidFill>
                  <a:srgbClr val="FFFFFF"/>
                </a:solidFill>
                <a:latin typeface="Calibri"/>
                <a:cs typeface="Calibri"/>
              </a:rPr>
              <a:t> </a:t>
            </a:r>
            <a:r>
              <a:rPr sz="1800" spc="-5" dirty="0">
                <a:solidFill>
                  <a:srgbClr val="FFFFFF"/>
                </a:solidFill>
                <a:latin typeface="Calibri"/>
                <a:cs typeface="Calibri"/>
              </a:rPr>
              <a:t>within</a:t>
            </a:r>
            <a:r>
              <a:rPr sz="1800" spc="10"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10" dirty="0">
                <a:solidFill>
                  <a:srgbClr val="FFFFFF"/>
                </a:solidFill>
                <a:latin typeface="Calibri"/>
                <a:cs typeface="Calibri"/>
              </a:rPr>
              <a:t>REGION</a:t>
            </a:r>
            <a:endParaRPr sz="1800">
              <a:latin typeface="Calibri"/>
              <a:cs typeface="Calibri"/>
            </a:endParaRPr>
          </a:p>
          <a:p>
            <a:pPr marL="297815" marR="5080" indent="-285750">
              <a:lnSpc>
                <a:spcPct val="148100"/>
              </a:lnSpc>
              <a:spcBef>
                <a:spcPts val="100"/>
              </a:spcBef>
              <a:buFont typeface="Wingdings"/>
              <a:buChar char=""/>
              <a:tabLst>
                <a:tab pos="298450" algn="l"/>
              </a:tabLst>
            </a:pPr>
            <a:r>
              <a:rPr sz="1800" spc="-5" dirty="0">
                <a:solidFill>
                  <a:srgbClr val="FFFFFF"/>
                </a:solidFill>
                <a:latin typeface="Calibri"/>
                <a:cs typeface="Calibri"/>
              </a:rPr>
              <a:t>It</a:t>
            </a:r>
            <a:r>
              <a:rPr sz="1800"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a:t>
            </a:r>
            <a:r>
              <a:rPr sz="1800" spc="-10" dirty="0">
                <a:solidFill>
                  <a:srgbClr val="FFFFFF"/>
                </a:solidFill>
                <a:latin typeface="Calibri"/>
                <a:cs typeface="Calibri"/>
              </a:rPr>
              <a:t>best</a:t>
            </a:r>
            <a:r>
              <a:rPr sz="1800" spc="5" dirty="0">
                <a:solidFill>
                  <a:srgbClr val="FFFFFF"/>
                </a:solidFill>
                <a:latin typeface="Calibri"/>
                <a:cs typeface="Calibri"/>
              </a:rPr>
              <a:t> </a:t>
            </a:r>
            <a:r>
              <a:rPr sz="1800" spc="-10" dirty="0">
                <a:solidFill>
                  <a:srgbClr val="FFFFFF"/>
                </a:solidFill>
                <a:latin typeface="Calibri"/>
                <a:cs typeface="Calibri"/>
              </a:rPr>
              <a:t>practice</a:t>
            </a:r>
            <a:r>
              <a:rPr sz="1800" spc="5" dirty="0">
                <a:solidFill>
                  <a:srgbClr val="FFFFFF"/>
                </a:solidFill>
                <a:latin typeface="Calibri"/>
                <a:cs typeface="Calibri"/>
              </a:rPr>
              <a:t> </a:t>
            </a:r>
            <a:r>
              <a:rPr sz="1800" spc="-10" dirty="0">
                <a:solidFill>
                  <a:srgbClr val="FFFFFF"/>
                </a:solidFill>
                <a:latin typeface="Calibri"/>
                <a:cs typeface="Calibri"/>
              </a:rPr>
              <a:t>to</a:t>
            </a:r>
            <a:r>
              <a:rPr sz="1800" spc="10" dirty="0">
                <a:solidFill>
                  <a:srgbClr val="FFFFFF"/>
                </a:solidFill>
                <a:latin typeface="Calibri"/>
                <a:cs typeface="Calibri"/>
              </a:rPr>
              <a:t> </a:t>
            </a:r>
            <a:r>
              <a:rPr sz="1800" spc="-15" dirty="0">
                <a:solidFill>
                  <a:srgbClr val="FFFFFF"/>
                </a:solidFill>
                <a:latin typeface="Calibri"/>
                <a:cs typeface="Calibri"/>
              </a:rPr>
              <a:t>create</a:t>
            </a:r>
            <a:r>
              <a:rPr sz="1800" spc="10" dirty="0">
                <a:solidFill>
                  <a:srgbClr val="FFFFFF"/>
                </a:solidFill>
                <a:latin typeface="Calibri"/>
                <a:cs typeface="Calibri"/>
              </a:rPr>
              <a:t> </a:t>
            </a:r>
            <a:r>
              <a:rPr sz="1800" spc="-15" dirty="0">
                <a:solidFill>
                  <a:srgbClr val="FFFFFF"/>
                </a:solidFill>
                <a:latin typeface="Calibri"/>
                <a:cs typeface="Calibri"/>
              </a:rPr>
              <a:t>buckets</a:t>
            </a:r>
            <a:r>
              <a:rPr sz="1800" dirty="0">
                <a:solidFill>
                  <a:srgbClr val="FFFFFF"/>
                </a:solidFill>
                <a:latin typeface="Calibri"/>
                <a:cs typeface="Calibri"/>
              </a:rPr>
              <a:t> </a:t>
            </a:r>
            <a:r>
              <a:rPr sz="1800" spc="-5" dirty="0">
                <a:solidFill>
                  <a:srgbClr val="FFFFFF"/>
                </a:solidFill>
                <a:latin typeface="Calibri"/>
                <a:cs typeface="Calibri"/>
              </a:rPr>
              <a:t>in</a:t>
            </a:r>
            <a:r>
              <a:rPr sz="1800" spc="15" dirty="0">
                <a:solidFill>
                  <a:srgbClr val="FFFFFF"/>
                </a:solidFill>
                <a:latin typeface="Calibri"/>
                <a:cs typeface="Calibri"/>
              </a:rPr>
              <a:t> </a:t>
            </a:r>
            <a:r>
              <a:rPr sz="1800" spc="-5" dirty="0">
                <a:solidFill>
                  <a:srgbClr val="FFFFFF"/>
                </a:solidFill>
                <a:latin typeface="Calibri"/>
                <a:cs typeface="Calibri"/>
              </a:rPr>
              <a:t>regions</a:t>
            </a:r>
            <a:r>
              <a:rPr sz="1800" dirty="0">
                <a:solidFill>
                  <a:srgbClr val="FFFFFF"/>
                </a:solidFill>
                <a:latin typeface="Calibri"/>
                <a:cs typeface="Calibri"/>
              </a:rPr>
              <a:t> </a:t>
            </a:r>
            <a:r>
              <a:rPr sz="1800" spc="-5" dirty="0">
                <a:solidFill>
                  <a:srgbClr val="FFFFFF"/>
                </a:solidFill>
                <a:latin typeface="Calibri"/>
                <a:cs typeface="Calibri"/>
              </a:rPr>
              <a:t>that</a:t>
            </a:r>
            <a:r>
              <a:rPr sz="1800" spc="5" dirty="0">
                <a:solidFill>
                  <a:srgbClr val="FFFFFF"/>
                </a:solidFill>
                <a:latin typeface="Calibri"/>
                <a:cs typeface="Calibri"/>
              </a:rPr>
              <a:t> </a:t>
            </a:r>
            <a:r>
              <a:rPr sz="1800" spc="-10" dirty="0">
                <a:solidFill>
                  <a:srgbClr val="FFFFFF"/>
                </a:solidFill>
                <a:latin typeface="Calibri"/>
                <a:cs typeface="Calibri"/>
              </a:rPr>
              <a:t>are</a:t>
            </a:r>
            <a:r>
              <a:rPr sz="1800" spc="5" dirty="0">
                <a:solidFill>
                  <a:srgbClr val="FFFFFF"/>
                </a:solidFill>
                <a:latin typeface="Calibri"/>
                <a:cs typeface="Calibri"/>
              </a:rPr>
              <a:t> </a:t>
            </a:r>
            <a:r>
              <a:rPr sz="1800" spc="-10" dirty="0">
                <a:solidFill>
                  <a:srgbClr val="FFFFFF"/>
                </a:solidFill>
                <a:latin typeface="Calibri"/>
                <a:cs typeface="Calibri"/>
              </a:rPr>
              <a:t>physically</a:t>
            </a:r>
            <a:r>
              <a:rPr sz="1800" spc="5" dirty="0">
                <a:solidFill>
                  <a:srgbClr val="FFFFFF"/>
                </a:solidFill>
                <a:latin typeface="Calibri"/>
                <a:cs typeface="Calibri"/>
              </a:rPr>
              <a:t> </a:t>
            </a:r>
            <a:r>
              <a:rPr sz="1800" spc="-5" dirty="0">
                <a:solidFill>
                  <a:srgbClr val="FFFFFF"/>
                </a:solidFill>
                <a:latin typeface="Calibri"/>
                <a:cs typeface="Calibri"/>
              </a:rPr>
              <a:t>closest</a:t>
            </a:r>
            <a:r>
              <a:rPr sz="1800" spc="5" dirty="0">
                <a:solidFill>
                  <a:srgbClr val="FFFFFF"/>
                </a:solidFill>
                <a:latin typeface="Calibri"/>
                <a:cs typeface="Calibri"/>
              </a:rPr>
              <a:t> </a:t>
            </a:r>
            <a:r>
              <a:rPr sz="1800" spc="-10" dirty="0">
                <a:solidFill>
                  <a:srgbClr val="FFFFFF"/>
                </a:solidFill>
                <a:latin typeface="Calibri"/>
                <a:cs typeface="Calibri"/>
              </a:rPr>
              <a:t>to</a:t>
            </a:r>
            <a:r>
              <a:rPr sz="1800" spc="5" dirty="0">
                <a:solidFill>
                  <a:srgbClr val="FFFFFF"/>
                </a:solidFill>
                <a:latin typeface="Calibri"/>
                <a:cs typeface="Calibri"/>
              </a:rPr>
              <a:t> </a:t>
            </a:r>
            <a:r>
              <a:rPr sz="1800" spc="-10" dirty="0">
                <a:solidFill>
                  <a:srgbClr val="FFFFFF"/>
                </a:solidFill>
                <a:latin typeface="Calibri"/>
                <a:cs typeface="Calibri"/>
              </a:rPr>
              <a:t>your</a:t>
            </a:r>
            <a:r>
              <a:rPr sz="1800" spc="5" dirty="0">
                <a:solidFill>
                  <a:srgbClr val="FFFFFF"/>
                </a:solidFill>
                <a:latin typeface="Calibri"/>
                <a:cs typeface="Calibri"/>
              </a:rPr>
              <a:t> </a:t>
            </a:r>
            <a:r>
              <a:rPr sz="1800" spc="-10" dirty="0">
                <a:solidFill>
                  <a:srgbClr val="FFFFFF"/>
                </a:solidFill>
                <a:latin typeface="Calibri"/>
                <a:cs typeface="Calibri"/>
              </a:rPr>
              <a:t>users</a:t>
            </a:r>
            <a:r>
              <a:rPr sz="1800" dirty="0">
                <a:solidFill>
                  <a:srgbClr val="FFFFFF"/>
                </a:solidFill>
                <a:latin typeface="Calibri"/>
                <a:cs typeface="Calibri"/>
              </a:rPr>
              <a:t> </a:t>
            </a:r>
            <a:r>
              <a:rPr sz="1800" spc="-10" dirty="0">
                <a:solidFill>
                  <a:srgbClr val="FFFFFF"/>
                </a:solidFill>
                <a:latin typeface="Calibri"/>
                <a:cs typeface="Calibri"/>
              </a:rPr>
              <a:t>to </a:t>
            </a:r>
            <a:r>
              <a:rPr sz="1800" spc="-390" dirty="0">
                <a:solidFill>
                  <a:srgbClr val="FFFFFF"/>
                </a:solidFill>
                <a:latin typeface="Calibri"/>
                <a:cs typeface="Calibri"/>
              </a:rPr>
              <a:t> </a:t>
            </a:r>
            <a:r>
              <a:rPr sz="1800" spc="-5" dirty="0">
                <a:solidFill>
                  <a:srgbClr val="FFFFFF"/>
                </a:solidFill>
                <a:latin typeface="Calibri"/>
                <a:cs typeface="Calibri"/>
              </a:rPr>
              <a:t>reduce</a:t>
            </a:r>
            <a:r>
              <a:rPr sz="1800" spc="5" dirty="0">
                <a:solidFill>
                  <a:srgbClr val="FFFFFF"/>
                </a:solidFill>
                <a:latin typeface="Calibri"/>
                <a:cs typeface="Calibri"/>
              </a:rPr>
              <a:t> </a:t>
            </a:r>
            <a:r>
              <a:rPr sz="1800" spc="-10" dirty="0">
                <a:solidFill>
                  <a:srgbClr val="FFFFFF"/>
                </a:solidFill>
                <a:latin typeface="Calibri"/>
                <a:cs typeface="Calibri"/>
              </a:rPr>
              <a:t>latency</a:t>
            </a:r>
            <a:endParaRPr sz="1800">
              <a:latin typeface="Calibri"/>
              <a:cs typeface="Calibri"/>
            </a:endParaRPr>
          </a:p>
          <a:p>
            <a:pPr marL="298450" indent="-285750">
              <a:lnSpc>
                <a:spcPct val="100000"/>
              </a:lnSpc>
              <a:spcBef>
                <a:spcPts val="1140"/>
              </a:spcBef>
              <a:buFont typeface="Wingdings"/>
              <a:buChar char=""/>
              <a:tabLst>
                <a:tab pos="298450" algn="l"/>
              </a:tabLst>
            </a:pPr>
            <a:r>
              <a:rPr sz="1800" spc="-5" dirty="0">
                <a:solidFill>
                  <a:srgbClr val="FFFFFF"/>
                </a:solidFill>
                <a:latin typeface="Calibri"/>
                <a:cs typeface="Calibri"/>
              </a:rPr>
              <a:t>Objects</a:t>
            </a:r>
            <a:r>
              <a:rPr sz="1800" spc="-20" dirty="0">
                <a:solidFill>
                  <a:srgbClr val="FFFFFF"/>
                </a:solidFill>
                <a:latin typeface="Calibri"/>
                <a:cs typeface="Calibri"/>
              </a:rPr>
              <a:t> </a:t>
            </a:r>
            <a:r>
              <a:rPr sz="1800" spc="-10" dirty="0">
                <a:solidFill>
                  <a:srgbClr val="FFFFFF"/>
                </a:solidFill>
                <a:latin typeface="Calibri"/>
                <a:cs typeface="Calibri"/>
              </a:rPr>
              <a:t>consist</a:t>
            </a:r>
            <a:r>
              <a:rPr sz="1800" spc="-15" dirty="0">
                <a:solidFill>
                  <a:srgbClr val="FFFFFF"/>
                </a:solidFill>
                <a:latin typeface="Calibri"/>
                <a:cs typeface="Calibri"/>
              </a:rPr>
              <a:t> </a:t>
            </a:r>
            <a:r>
              <a:rPr sz="1800" dirty="0">
                <a:solidFill>
                  <a:srgbClr val="FFFFFF"/>
                </a:solidFill>
                <a:latin typeface="Calibri"/>
                <a:cs typeface="Calibri"/>
              </a:rPr>
              <a:t>of:</a:t>
            </a:r>
            <a:endParaRPr sz="1800">
              <a:latin typeface="Calibri"/>
              <a:cs typeface="Calibri"/>
            </a:endParaRPr>
          </a:p>
          <a:p>
            <a:pPr marL="755650" lvl="1" indent="-286385">
              <a:lnSpc>
                <a:spcPct val="100000"/>
              </a:lnSpc>
              <a:spcBef>
                <a:spcPts val="1040"/>
              </a:spcBef>
              <a:buFont typeface="Wingdings"/>
              <a:buChar char=""/>
              <a:tabLst>
                <a:tab pos="755650" algn="l"/>
              </a:tabLst>
            </a:pPr>
            <a:r>
              <a:rPr sz="1800" spc="-15" dirty="0">
                <a:solidFill>
                  <a:srgbClr val="FFFFFF"/>
                </a:solidFill>
                <a:latin typeface="Calibri"/>
                <a:cs typeface="Calibri"/>
              </a:rPr>
              <a:t>Key</a:t>
            </a:r>
            <a:r>
              <a:rPr sz="1800" spc="-10" dirty="0">
                <a:solidFill>
                  <a:srgbClr val="FFFFFF"/>
                </a:solidFill>
                <a:latin typeface="Calibri"/>
                <a:cs typeface="Calibri"/>
              </a:rPr>
              <a:t> </a:t>
            </a:r>
            <a:r>
              <a:rPr sz="1800" spc="-5" dirty="0">
                <a:solidFill>
                  <a:srgbClr val="FFFFFF"/>
                </a:solidFill>
                <a:latin typeface="Calibri"/>
                <a:cs typeface="Calibri"/>
              </a:rPr>
              <a:t>(name</a:t>
            </a:r>
            <a:r>
              <a:rPr sz="1800" spc="-10"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the object)</a:t>
            </a:r>
            <a:endParaRPr sz="1800">
              <a:latin typeface="Calibri"/>
              <a:cs typeface="Calibri"/>
            </a:endParaRPr>
          </a:p>
          <a:p>
            <a:pPr marL="755650" lvl="1" indent="-286385">
              <a:lnSpc>
                <a:spcPct val="100000"/>
              </a:lnSpc>
              <a:spcBef>
                <a:spcPts val="1040"/>
              </a:spcBef>
              <a:buFont typeface="Wingdings"/>
              <a:buChar char=""/>
              <a:tabLst>
                <a:tab pos="755650" algn="l"/>
              </a:tabLst>
            </a:pPr>
            <a:r>
              <a:rPr sz="1800" spc="-25" dirty="0">
                <a:solidFill>
                  <a:srgbClr val="FFFFFF"/>
                </a:solidFill>
                <a:latin typeface="Calibri"/>
                <a:cs typeface="Calibri"/>
              </a:rPr>
              <a:t>Value</a:t>
            </a:r>
            <a:r>
              <a:rPr sz="1800" dirty="0">
                <a:solidFill>
                  <a:srgbClr val="FFFFFF"/>
                </a:solidFill>
                <a:latin typeface="Calibri"/>
                <a:cs typeface="Calibri"/>
              </a:rPr>
              <a:t> </a:t>
            </a:r>
            <a:r>
              <a:rPr sz="1800" spc="-10" dirty="0">
                <a:solidFill>
                  <a:srgbClr val="FFFFFF"/>
                </a:solidFill>
                <a:latin typeface="Calibri"/>
                <a:cs typeface="Calibri"/>
              </a:rPr>
              <a:t>(data</a:t>
            </a:r>
            <a:r>
              <a:rPr sz="1800" spc="-5" dirty="0">
                <a:solidFill>
                  <a:srgbClr val="FFFFFF"/>
                </a:solidFill>
                <a:latin typeface="Calibri"/>
                <a:cs typeface="Calibri"/>
              </a:rPr>
              <a:t> made</a:t>
            </a:r>
            <a:r>
              <a:rPr sz="1800" dirty="0">
                <a:solidFill>
                  <a:srgbClr val="FFFFFF"/>
                </a:solidFill>
                <a:latin typeface="Calibri"/>
                <a:cs typeface="Calibri"/>
              </a:rPr>
              <a:t> up</a:t>
            </a:r>
            <a:r>
              <a:rPr sz="1800" spc="5" dirty="0">
                <a:solidFill>
                  <a:srgbClr val="FFFFFF"/>
                </a:solidFill>
                <a:latin typeface="Calibri"/>
                <a:cs typeface="Calibri"/>
              </a:rPr>
              <a:t> </a:t>
            </a:r>
            <a:r>
              <a:rPr sz="1800" dirty="0">
                <a:solidFill>
                  <a:srgbClr val="FFFFFF"/>
                </a:solidFill>
                <a:latin typeface="Calibri"/>
                <a:cs typeface="Calibri"/>
              </a:rPr>
              <a:t>of a</a:t>
            </a:r>
            <a:r>
              <a:rPr sz="1800" spc="-5" dirty="0">
                <a:solidFill>
                  <a:srgbClr val="FFFFFF"/>
                </a:solidFill>
                <a:latin typeface="Calibri"/>
                <a:cs typeface="Calibri"/>
              </a:rPr>
              <a:t> sequence</a:t>
            </a:r>
            <a:r>
              <a:rPr sz="1800" dirty="0">
                <a:solidFill>
                  <a:srgbClr val="FFFFFF"/>
                </a:solidFill>
                <a:latin typeface="Calibri"/>
                <a:cs typeface="Calibri"/>
              </a:rPr>
              <a:t> of</a:t>
            </a:r>
            <a:r>
              <a:rPr sz="1800" spc="5" dirty="0">
                <a:solidFill>
                  <a:srgbClr val="FFFFFF"/>
                </a:solidFill>
                <a:latin typeface="Calibri"/>
                <a:cs typeface="Calibri"/>
              </a:rPr>
              <a:t> </a:t>
            </a:r>
            <a:r>
              <a:rPr sz="1800" spc="-5" dirty="0">
                <a:solidFill>
                  <a:srgbClr val="FFFFFF"/>
                </a:solidFill>
                <a:latin typeface="Calibri"/>
                <a:cs typeface="Calibri"/>
              </a:rPr>
              <a:t>bytes)</a:t>
            </a:r>
            <a:endParaRPr sz="1800">
              <a:latin typeface="Calibri"/>
              <a:cs typeface="Calibri"/>
            </a:endParaRPr>
          </a:p>
          <a:p>
            <a:pPr marL="755650" lvl="1" indent="-286385">
              <a:lnSpc>
                <a:spcPct val="100000"/>
              </a:lnSpc>
              <a:spcBef>
                <a:spcPts val="1140"/>
              </a:spcBef>
              <a:buFont typeface="Wingdings"/>
              <a:buChar char=""/>
              <a:tabLst>
                <a:tab pos="755650" algn="l"/>
              </a:tabLst>
            </a:pPr>
            <a:r>
              <a:rPr sz="1800" spc="-20" dirty="0">
                <a:solidFill>
                  <a:srgbClr val="FFFFFF"/>
                </a:solidFill>
                <a:latin typeface="Calibri"/>
                <a:cs typeface="Calibri"/>
              </a:rPr>
              <a:t>Version</a:t>
            </a:r>
            <a:r>
              <a:rPr sz="1800" spc="5" dirty="0">
                <a:solidFill>
                  <a:srgbClr val="FFFFFF"/>
                </a:solidFill>
                <a:latin typeface="Calibri"/>
                <a:cs typeface="Calibri"/>
              </a:rPr>
              <a:t> </a:t>
            </a:r>
            <a:r>
              <a:rPr sz="1800" spc="-5" dirty="0">
                <a:solidFill>
                  <a:srgbClr val="FFFFFF"/>
                </a:solidFill>
                <a:latin typeface="Calibri"/>
                <a:cs typeface="Calibri"/>
              </a:rPr>
              <a:t>ID</a:t>
            </a:r>
            <a:r>
              <a:rPr sz="1800" spc="10" dirty="0">
                <a:solidFill>
                  <a:srgbClr val="FFFFFF"/>
                </a:solidFill>
                <a:latin typeface="Calibri"/>
                <a:cs typeface="Calibri"/>
              </a:rPr>
              <a:t> </a:t>
            </a:r>
            <a:r>
              <a:rPr sz="1800" spc="-5" dirty="0">
                <a:solidFill>
                  <a:srgbClr val="FFFFFF"/>
                </a:solidFill>
                <a:latin typeface="Calibri"/>
                <a:cs typeface="Calibri"/>
              </a:rPr>
              <a:t>(used</a:t>
            </a:r>
            <a:r>
              <a:rPr sz="1800" spc="5"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10" dirty="0">
                <a:solidFill>
                  <a:srgbClr val="FFFFFF"/>
                </a:solidFill>
                <a:latin typeface="Calibri"/>
                <a:cs typeface="Calibri"/>
              </a:rPr>
              <a:t>versioning)</a:t>
            </a:r>
            <a:endParaRPr sz="1800">
              <a:latin typeface="Calibri"/>
              <a:cs typeface="Calibri"/>
            </a:endParaRPr>
          </a:p>
          <a:p>
            <a:pPr marL="755650" lvl="1" indent="-286385">
              <a:lnSpc>
                <a:spcPct val="100000"/>
              </a:lnSpc>
              <a:spcBef>
                <a:spcPts val="1040"/>
              </a:spcBef>
              <a:buFont typeface="Wingdings"/>
              <a:buChar char=""/>
              <a:tabLst>
                <a:tab pos="755650" algn="l"/>
              </a:tabLst>
            </a:pPr>
            <a:r>
              <a:rPr sz="1800" spc="-10" dirty="0">
                <a:solidFill>
                  <a:srgbClr val="FFFFFF"/>
                </a:solidFill>
                <a:latin typeface="Calibri"/>
                <a:cs typeface="Calibri"/>
              </a:rPr>
              <a:t>Metadata</a:t>
            </a:r>
            <a:r>
              <a:rPr sz="1800" spc="-5" dirty="0">
                <a:solidFill>
                  <a:srgbClr val="FFFFFF"/>
                </a:solidFill>
                <a:latin typeface="Calibri"/>
                <a:cs typeface="Calibri"/>
              </a:rPr>
              <a:t> </a:t>
            </a:r>
            <a:r>
              <a:rPr sz="1800" spc="-10" dirty="0">
                <a:solidFill>
                  <a:srgbClr val="FFFFFF"/>
                </a:solidFill>
                <a:latin typeface="Calibri"/>
                <a:cs typeface="Calibri"/>
              </a:rPr>
              <a:t>(data</a:t>
            </a:r>
            <a:r>
              <a:rPr sz="1800" dirty="0">
                <a:solidFill>
                  <a:srgbClr val="FFFFFF"/>
                </a:solidFill>
                <a:latin typeface="Calibri"/>
                <a:cs typeface="Calibri"/>
              </a:rPr>
              <a:t> about</a:t>
            </a:r>
            <a:r>
              <a:rPr sz="1800" spc="-5" dirty="0">
                <a:solidFill>
                  <a:srgbClr val="FFFFFF"/>
                </a:solidFill>
                <a:latin typeface="Calibri"/>
                <a:cs typeface="Calibri"/>
              </a:rPr>
              <a:t> </a:t>
            </a:r>
            <a:r>
              <a:rPr sz="1800" dirty="0">
                <a:solidFill>
                  <a:srgbClr val="FFFFFF"/>
                </a:solidFill>
                <a:latin typeface="Calibri"/>
                <a:cs typeface="Calibri"/>
              </a:rPr>
              <a:t>the</a:t>
            </a:r>
            <a:r>
              <a:rPr sz="1800" spc="5" dirty="0">
                <a:solidFill>
                  <a:srgbClr val="FFFFFF"/>
                </a:solidFill>
                <a:latin typeface="Calibri"/>
                <a:cs typeface="Calibri"/>
              </a:rPr>
              <a:t> </a:t>
            </a:r>
            <a:r>
              <a:rPr sz="1800" spc="-10" dirty="0">
                <a:solidFill>
                  <a:srgbClr val="FFFFFF"/>
                </a:solidFill>
                <a:latin typeface="Calibri"/>
                <a:cs typeface="Calibri"/>
              </a:rPr>
              <a:t>data</a:t>
            </a:r>
            <a:r>
              <a:rPr sz="1800" dirty="0">
                <a:solidFill>
                  <a:srgbClr val="FFFFFF"/>
                </a:solidFill>
                <a:latin typeface="Calibri"/>
                <a:cs typeface="Calibri"/>
              </a:rPr>
              <a:t> </a:t>
            </a:r>
            <a:r>
              <a:rPr sz="1800" spc="-5" dirty="0">
                <a:solidFill>
                  <a:srgbClr val="FFFFFF"/>
                </a:solidFill>
                <a:latin typeface="Calibri"/>
                <a:cs typeface="Calibri"/>
              </a:rPr>
              <a:t>that is </a:t>
            </a:r>
            <a:r>
              <a:rPr sz="1800" spc="-15" dirty="0">
                <a:solidFill>
                  <a:srgbClr val="FFFFFF"/>
                </a:solidFill>
                <a:latin typeface="Calibri"/>
                <a:cs typeface="Calibri"/>
              </a:rPr>
              <a:t>stored)</a:t>
            </a:r>
            <a:endParaRPr sz="1800">
              <a:latin typeface="Calibri"/>
              <a:cs typeface="Calibri"/>
            </a:endParaRPr>
          </a:p>
        </p:txBody>
      </p:sp>
      <p:pic>
        <p:nvPicPr>
          <p:cNvPr id="4" name="object 4"/>
          <p:cNvPicPr/>
          <p:nvPr/>
        </p:nvPicPr>
        <p:blipFill>
          <a:blip r:embed="rId2" cstate="print"/>
          <a:stretch>
            <a:fillRect/>
          </a:stretch>
        </p:blipFill>
        <p:spPr>
          <a:xfrm>
            <a:off x="10799174" y="619945"/>
            <a:ext cx="711200" cy="711200"/>
          </a:xfrm>
          <a:prstGeom prst="rect">
            <a:avLst/>
          </a:prstGeom>
        </p:spPr>
      </p:pic>
      <p:sp>
        <p:nvSpPr>
          <p:cNvPr id="5" name="object 5"/>
          <p:cNvSpPr txBox="1"/>
          <p:nvPr/>
        </p:nvSpPr>
        <p:spPr>
          <a:xfrm>
            <a:off x="10185605" y="1358900"/>
            <a:ext cx="1939289" cy="441959"/>
          </a:xfrm>
          <a:prstGeom prst="rect">
            <a:avLst/>
          </a:prstGeom>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spTree>
    <p:extLst>
      <p:ext uri="{BB962C8B-B14F-4D97-AF65-F5344CB8AC3E}">
        <p14:creationId xmlns:p14="http://schemas.microsoft.com/office/powerpoint/2010/main" val="460690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72516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5" dirty="0">
                <a:solidFill>
                  <a:srgbClr val="FFFFFF"/>
                </a:solidFill>
                <a:latin typeface="Calibri"/>
                <a:cs typeface="Calibri"/>
              </a:rPr>
              <a:t> Simple </a:t>
            </a:r>
            <a:r>
              <a:rPr sz="2400" b="0" spc="-20" dirty="0">
                <a:solidFill>
                  <a:srgbClr val="FFFFFF"/>
                </a:solidFill>
                <a:latin typeface="Calibri"/>
                <a:cs typeface="Calibri"/>
              </a:rPr>
              <a:t>Storage</a:t>
            </a:r>
            <a:r>
              <a:rPr sz="2400" b="0" spc="-5" dirty="0">
                <a:solidFill>
                  <a:srgbClr val="FFFFFF"/>
                </a:solidFill>
                <a:latin typeface="Calibri"/>
                <a:cs typeface="Calibri"/>
              </a:rPr>
              <a:t> </a:t>
            </a:r>
            <a:r>
              <a:rPr sz="2400" b="0" dirty="0">
                <a:solidFill>
                  <a:srgbClr val="FFFFFF"/>
                </a:solidFill>
                <a:latin typeface="Calibri"/>
                <a:cs typeface="Calibri"/>
              </a:rPr>
              <a:t>Service </a:t>
            </a:r>
            <a:r>
              <a:rPr sz="2400" b="0" spc="-5" dirty="0">
                <a:solidFill>
                  <a:srgbClr val="FFFFFF"/>
                </a:solidFill>
                <a:latin typeface="Calibri"/>
                <a:cs typeface="Calibri"/>
              </a:rPr>
              <a:t>(S3)</a:t>
            </a:r>
            <a:endParaRPr sz="2400">
              <a:latin typeface="Calibri"/>
              <a:cs typeface="Calibri"/>
            </a:endParaRPr>
          </a:p>
        </p:txBody>
      </p:sp>
      <p:sp>
        <p:nvSpPr>
          <p:cNvPr id="3" name="object 3"/>
          <p:cNvSpPr txBox="1"/>
          <p:nvPr/>
        </p:nvSpPr>
        <p:spPr>
          <a:xfrm>
            <a:off x="627404" y="718819"/>
            <a:ext cx="3442335" cy="25019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spc="-5" dirty="0">
                <a:solidFill>
                  <a:srgbClr val="FFFFFF"/>
                </a:solidFill>
                <a:latin typeface="Calibri"/>
                <a:cs typeface="Calibri"/>
              </a:rPr>
              <a:t>Pricing:</a:t>
            </a:r>
            <a:endParaRPr sz="1800">
              <a:latin typeface="Calibri"/>
              <a:cs typeface="Calibri"/>
            </a:endParaRPr>
          </a:p>
          <a:p>
            <a:pPr marL="755650" lvl="1" indent="-286385">
              <a:lnSpc>
                <a:spcPct val="100000"/>
              </a:lnSpc>
              <a:spcBef>
                <a:spcPts val="1140"/>
              </a:spcBef>
              <a:buFont typeface="Wingdings"/>
              <a:buChar char=""/>
              <a:tabLst>
                <a:tab pos="755650" algn="l"/>
              </a:tabLst>
            </a:pPr>
            <a:r>
              <a:rPr sz="1800" spc="-15" dirty="0">
                <a:solidFill>
                  <a:srgbClr val="FFFFFF"/>
                </a:solidFill>
                <a:latin typeface="Calibri"/>
                <a:cs typeface="Calibri"/>
              </a:rPr>
              <a:t>Storage</a:t>
            </a:r>
            <a:endParaRPr sz="1800">
              <a:latin typeface="Calibri"/>
              <a:cs typeface="Calibri"/>
            </a:endParaRPr>
          </a:p>
          <a:p>
            <a:pPr marL="755650" lvl="1" indent="-286385">
              <a:lnSpc>
                <a:spcPct val="100000"/>
              </a:lnSpc>
              <a:spcBef>
                <a:spcPts val="1040"/>
              </a:spcBef>
              <a:buFont typeface="Wingdings"/>
              <a:buChar char=""/>
              <a:tabLst>
                <a:tab pos="755650" algn="l"/>
              </a:tabLst>
            </a:pPr>
            <a:r>
              <a:rPr sz="1800" spc="-10" dirty="0">
                <a:solidFill>
                  <a:srgbClr val="FFFFFF"/>
                </a:solidFill>
                <a:latin typeface="Calibri"/>
                <a:cs typeface="Calibri"/>
              </a:rPr>
              <a:t>Requests</a:t>
            </a:r>
            <a:endParaRPr sz="1800">
              <a:latin typeface="Calibri"/>
              <a:cs typeface="Calibri"/>
            </a:endParaRPr>
          </a:p>
          <a:p>
            <a:pPr marL="755650" lvl="1" indent="-286385">
              <a:lnSpc>
                <a:spcPct val="100000"/>
              </a:lnSpc>
              <a:spcBef>
                <a:spcPts val="1140"/>
              </a:spcBef>
              <a:buFont typeface="Wingdings"/>
              <a:buChar char=""/>
              <a:tabLst>
                <a:tab pos="755650" algn="l"/>
              </a:tabLst>
            </a:pPr>
            <a:r>
              <a:rPr sz="1800" spc="-15" dirty="0">
                <a:solidFill>
                  <a:srgbClr val="FFFFFF"/>
                </a:solidFill>
                <a:latin typeface="Calibri"/>
                <a:cs typeface="Calibri"/>
              </a:rPr>
              <a:t>Storage</a:t>
            </a:r>
            <a:r>
              <a:rPr sz="1800" spc="-10" dirty="0">
                <a:solidFill>
                  <a:srgbClr val="FFFFFF"/>
                </a:solidFill>
                <a:latin typeface="Calibri"/>
                <a:cs typeface="Calibri"/>
              </a:rPr>
              <a:t> </a:t>
            </a:r>
            <a:r>
              <a:rPr sz="1800" spc="-5" dirty="0">
                <a:solidFill>
                  <a:srgbClr val="FFFFFF"/>
                </a:solidFill>
                <a:latin typeface="Calibri"/>
                <a:cs typeface="Calibri"/>
              </a:rPr>
              <a:t>management</a:t>
            </a:r>
            <a:r>
              <a:rPr sz="1800" spc="-15" dirty="0">
                <a:solidFill>
                  <a:srgbClr val="FFFFFF"/>
                </a:solidFill>
                <a:latin typeface="Calibri"/>
                <a:cs typeface="Calibri"/>
              </a:rPr>
              <a:t> </a:t>
            </a:r>
            <a:r>
              <a:rPr sz="1800" spc="-5" dirty="0">
                <a:solidFill>
                  <a:srgbClr val="FFFFFF"/>
                </a:solidFill>
                <a:latin typeface="Calibri"/>
                <a:cs typeface="Calibri"/>
              </a:rPr>
              <a:t>pricing</a:t>
            </a:r>
            <a:endParaRPr sz="1800">
              <a:latin typeface="Calibri"/>
              <a:cs typeface="Calibri"/>
            </a:endParaRPr>
          </a:p>
          <a:p>
            <a:pPr marL="755650" lvl="1" indent="-286385">
              <a:lnSpc>
                <a:spcPct val="100000"/>
              </a:lnSpc>
              <a:spcBef>
                <a:spcPts val="1040"/>
              </a:spcBef>
              <a:buFont typeface="Wingdings"/>
              <a:buChar char=""/>
              <a:tabLst>
                <a:tab pos="755650" algn="l"/>
              </a:tabLst>
            </a:pPr>
            <a:r>
              <a:rPr sz="1800" spc="-10" dirty="0">
                <a:solidFill>
                  <a:srgbClr val="FFFFFF"/>
                </a:solidFill>
                <a:latin typeface="Calibri"/>
                <a:cs typeface="Calibri"/>
              </a:rPr>
              <a:t>Data</a:t>
            </a:r>
            <a:r>
              <a:rPr sz="1800" spc="-20" dirty="0">
                <a:solidFill>
                  <a:srgbClr val="FFFFFF"/>
                </a:solidFill>
                <a:latin typeface="Calibri"/>
                <a:cs typeface="Calibri"/>
              </a:rPr>
              <a:t> </a:t>
            </a:r>
            <a:r>
              <a:rPr sz="1800" spc="-15" dirty="0">
                <a:solidFill>
                  <a:srgbClr val="FFFFFF"/>
                </a:solidFill>
                <a:latin typeface="Calibri"/>
                <a:cs typeface="Calibri"/>
              </a:rPr>
              <a:t>transfer</a:t>
            </a:r>
            <a:r>
              <a:rPr sz="1800" spc="-25" dirty="0">
                <a:solidFill>
                  <a:srgbClr val="FFFFFF"/>
                </a:solidFill>
                <a:latin typeface="Calibri"/>
                <a:cs typeface="Calibri"/>
              </a:rPr>
              <a:t> </a:t>
            </a:r>
            <a:r>
              <a:rPr sz="1800" spc="-5" dirty="0">
                <a:solidFill>
                  <a:srgbClr val="FFFFFF"/>
                </a:solidFill>
                <a:latin typeface="Calibri"/>
                <a:cs typeface="Calibri"/>
              </a:rPr>
              <a:t>pricing</a:t>
            </a:r>
            <a:endParaRPr sz="1800">
              <a:latin typeface="Calibri"/>
              <a:cs typeface="Calibri"/>
            </a:endParaRPr>
          </a:p>
          <a:p>
            <a:pPr marL="755650" lvl="1" indent="-286385">
              <a:lnSpc>
                <a:spcPct val="100000"/>
              </a:lnSpc>
              <a:spcBef>
                <a:spcPts val="1040"/>
              </a:spcBef>
              <a:buFont typeface="Wingdings"/>
              <a:buChar char=""/>
              <a:tabLst>
                <a:tab pos="755650" algn="l"/>
              </a:tabLst>
            </a:pPr>
            <a:r>
              <a:rPr sz="1800" spc="-30" dirty="0">
                <a:solidFill>
                  <a:srgbClr val="FFFFFF"/>
                </a:solidFill>
                <a:latin typeface="Calibri"/>
                <a:cs typeface="Calibri"/>
              </a:rPr>
              <a:t>Transfer</a:t>
            </a:r>
            <a:r>
              <a:rPr sz="1800" spc="-15" dirty="0">
                <a:solidFill>
                  <a:srgbClr val="FFFFFF"/>
                </a:solidFill>
                <a:latin typeface="Calibri"/>
                <a:cs typeface="Calibri"/>
              </a:rPr>
              <a:t> </a:t>
            </a:r>
            <a:r>
              <a:rPr sz="1800" spc="-10" dirty="0">
                <a:solidFill>
                  <a:srgbClr val="FFFFFF"/>
                </a:solidFill>
                <a:latin typeface="Calibri"/>
                <a:cs typeface="Calibri"/>
              </a:rPr>
              <a:t>acceleration</a:t>
            </a:r>
            <a:endParaRPr sz="1800">
              <a:latin typeface="Calibri"/>
              <a:cs typeface="Calibri"/>
            </a:endParaRPr>
          </a:p>
        </p:txBody>
      </p:sp>
      <p:pic>
        <p:nvPicPr>
          <p:cNvPr id="4" name="object 4"/>
          <p:cNvPicPr/>
          <p:nvPr/>
        </p:nvPicPr>
        <p:blipFill>
          <a:blip r:embed="rId2" cstate="print"/>
          <a:stretch>
            <a:fillRect/>
          </a:stretch>
        </p:blipFill>
        <p:spPr>
          <a:xfrm>
            <a:off x="10799174" y="619945"/>
            <a:ext cx="711200" cy="711200"/>
          </a:xfrm>
          <a:prstGeom prst="rect">
            <a:avLst/>
          </a:prstGeom>
        </p:spPr>
      </p:pic>
      <p:sp>
        <p:nvSpPr>
          <p:cNvPr id="5" name="object 5"/>
          <p:cNvSpPr txBox="1"/>
          <p:nvPr/>
        </p:nvSpPr>
        <p:spPr>
          <a:xfrm>
            <a:off x="10185605" y="1358900"/>
            <a:ext cx="1939289" cy="441959"/>
          </a:xfrm>
          <a:prstGeom prst="rect">
            <a:avLst/>
          </a:prstGeom>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spTree>
    <p:extLst>
      <p:ext uri="{BB962C8B-B14F-4D97-AF65-F5344CB8AC3E}">
        <p14:creationId xmlns:p14="http://schemas.microsoft.com/office/powerpoint/2010/main" val="19775122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72516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5" dirty="0">
                <a:solidFill>
                  <a:srgbClr val="FFFFFF"/>
                </a:solidFill>
                <a:latin typeface="Calibri"/>
                <a:cs typeface="Calibri"/>
              </a:rPr>
              <a:t> Simple </a:t>
            </a:r>
            <a:r>
              <a:rPr sz="2400" b="0" spc="-20" dirty="0">
                <a:solidFill>
                  <a:srgbClr val="FFFFFF"/>
                </a:solidFill>
                <a:latin typeface="Calibri"/>
                <a:cs typeface="Calibri"/>
              </a:rPr>
              <a:t>Storage</a:t>
            </a:r>
            <a:r>
              <a:rPr sz="2400" b="0" spc="-5" dirty="0">
                <a:solidFill>
                  <a:srgbClr val="FFFFFF"/>
                </a:solidFill>
                <a:latin typeface="Calibri"/>
                <a:cs typeface="Calibri"/>
              </a:rPr>
              <a:t> </a:t>
            </a:r>
            <a:r>
              <a:rPr sz="2400" b="0" dirty="0">
                <a:solidFill>
                  <a:srgbClr val="FFFFFF"/>
                </a:solidFill>
                <a:latin typeface="Calibri"/>
                <a:cs typeface="Calibri"/>
              </a:rPr>
              <a:t>Service </a:t>
            </a:r>
            <a:r>
              <a:rPr sz="2400" b="0" spc="-5" dirty="0">
                <a:solidFill>
                  <a:srgbClr val="FFFFFF"/>
                </a:solidFill>
                <a:latin typeface="Calibri"/>
                <a:cs typeface="Calibri"/>
              </a:rPr>
              <a:t>(S3)</a:t>
            </a:r>
            <a:endParaRPr sz="2400">
              <a:latin typeface="Calibri"/>
              <a:cs typeface="Calibri"/>
            </a:endParaRPr>
          </a:p>
        </p:txBody>
      </p:sp>
      <p:sp>
        <p:nvSpPr>
          <p:cNvPr id="3" name="object 3"/>
          <p:cNvSpPr txBox="1"/>
          <p:nvPr/>
        </p:nvSpPr>
        <p:spPr>
          <a:xfrm>
            <a:off x="627404" y="718819"/>
            <a:ext cx="8044180" cy="29210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spc="-10" dirty="0">
                <a:solidFill>
                  <a:srgbClr val="FFFFFF"/>
                </a:solidFill>
                <a:latin typeface="Calibri"/>
                <a:cs typeface="Calibri"/>
              </a:rPr>
              <a:t>There</a:t>
            </a:r>
            <a:r>
              <a:rPr sz="1800" dirty="0">
                <a:solidFill>
                  <a:srgbClr val="FFFFFF"/>
                </a:solidFill>
                <a:latin typeface="Calibri"/>
                <a:cs typeface="Calibri"/>
              </a:rPr>
              <a:t> </a:t>
            </a:r>
            <a:r>
              <a:rPr sz="1800" spc="-10" dirty="0">
                <a:solidFill>
                  <a:srgbClr val="FFFFFF"/>
                </a:solidFill>
                <a:latin typeface="Calibri"/>
                <a:cs typeface="Calibri"/>
              </a:rPr>
              <a:t>are</a:t>
            </a:r>
            <a:r>
              <a:rPr sz="1800" dirty="0">
                <a:solidFill>
                  <a:srgbClr val="FFFFFF"/>
                </a:solidFill>
                <a:latin typeface="Calibri"/>
                <a:cs typeface="Calibri"/>
              </a:rPr>
              <a:t> </a:t>
            </a:r>
            <a:r>
              <a:rPr sz="1800" spc="-5" dirty="0">
                <a:solidFill>
                  <a:srgbClr val="FFFFFF"/>
                </a:solidFill>
                <a:latin typeface="Calibri"/>
                <a:cs typeface="Calibri"/>
              </a:rPr>
              <a:t>six S3</a:t>
            </a:r>
            <a:r>
              <a:rPr sz="1800" spc="-10" dirty="0">
                <a:solidFill>
                  <a:srgbClr val="FFFFFF"/>
                </a:solidFill>
                <a:latin typeface="Calibri"/>
                <a:cs typeface="Calibri"/>
              </a:rPr>
              <a:t> </a:t>
            </a:r>
            <a:r>
              <a:rPr sz="1800" spc="-15" dirty="0">
                <a:solidFill>
                  <a:srgbClr val="FFFFFF"/>
                </a:solidFill>
                <a:latin typeface="Calibri"/>
                <a:cs typeface="Calibri"/>
              </a:rPr>
              <a:t>storage</a:t>
            </a:r>
            <a:r>
              <a:rPr sz="1800" spc="5" dirty="0">
                <a:solidFill>
                  <a:srgbClr val="FFFFFF"/>
                </a:solidFill>
                <a:latin typeface="Calibri"/>
                <a:cs typeface="Calibri"/>
              </a:rPr>
              <a:t> </a:t>
            </a:r>
            <a:r>
              <a:rPr sz="1800" spc="-5" dirty="0">
                <a:solidFill>
                  <a:srgbClr val="FFFFFF"/>
                </a:solidFill>
                <a:latin typeface="Calibri"/>
                <a:cs typeface="Calibri"/>
              </a:rPr>
              <a:t>classes:</a:t>
            </a:r>
            <a:endParaRPr sz="1800" dirty="0">
              <a:latin typeface="Calibri"/>
              <a:cs typeface="Calibri"/>
            </a:endParaRPr>
          </a:p>
          <a:p>
            <a:pPr marL="755650" lvl="1" indent="-286385">
              <a:lnSpc>
                <a:spcPct val="100000"/>
              </a:lnSpc>
              <a:spcBef>
                <a:spcPts val="1140"/>
              </a:spcBef>
              <a:buFont typeface="Wingdings"/>
              <a:buChar char=""/>
              <a:tabLst>
                <a:tab pos="755650" algn="l"/>
              </a:tabLst>
            </a:pPr>
            <a:r>
              <a:rPr sz="1800" spc="-5" dirty="0">
                <a:solidFill>
                  <a:srgbClr val="FFFFFF"/>
                </a:solidFill>
                <a:latin typeface="Calibri"/>
                <a:cs typeface="Calibri"/>
              </a:rPr>
              <a:t>S3</a:t>
            </a:r>
            <a:r>
              <a:rPr sz="1800" spc="10" dirty="0">
                <a:solidFill>
                  <a:srgbClr val="FFFFFF"/>
                </a:solidFill>
                <a:latin typeface="Calibri"/>
                <a:cs typeface="Calibri"/>
              </a:rPr>
              <a:t> </a:t>
            </a:r>
            <a:r>
              <a:rPr sz="1800" spc="-10" dirty="0">
                <a:solidFill>
                  <a:srgbClr val="FFFFFF"/>
                </a:solidFill>
                <a:latin typeface="Calibri"/>
                <a:cs typeface="Calibri"/>
              </a:rPr>
              <a:t>Standard</a:t>
            </a:r>
            <a:r>
              <a:rPr sz="1800" spc="20" dirty="0">
                <a:solidFill>
                  <a:srgbClr val="FFFFFF"/>
                </a:solidFill>
                <a:latin typeface="Calibri"/>
                <a:cs typeface="Calibri"/>
              </a:rPr>
              <a:t> </a:t>
            </a:r>
            <a:r>
              <a:rPr sz="1800" spc="-5" dirty="0">
                <a:solidFill>
                  <a:srgbClr val="FFFFFF"/>
                </a:solidFill>
                <a:latin typeface="Calibri"/>
                <a:cs typeface="Calibri"/>
              </a:rPr>
              <a:t>(durable,</a:t>
            </a:r>
            <a:r>
              <a:rPr sz="1800" spc="15" dirty="0">
                <a:solidFill>
                  <a:srgbClr val="FFFFFF"/>
                </a:solidFill>
                <a:latin typeface="Calibri"/>
                <a:cs typeface="Calibri"/>
              </a:rPr>
              <a:t> </a:t>
            </a:r>
            <a:r>
              <a:rPr sz="1800" spc="-10" dirty="0">
                <a:solidFill>
                  <a:srgbClr val="FFFFFF"/>
                </a:solidFill>
                <a:latin typeface="Calibri"/>
                <a:cs typeface="Calibri"/>
              </a:rPr>
              <a:t>immediately</a:t>
            </a:r>
            <a:r>
              <a:rPr sz="1800" spc="10" dirty="0">
                <a:solidFill>
                  <a:srgbClr val="FFFFFF"/>
                </a:solidFill>
                <a:latin typeface="Calibri"/>
                <a:cs typeface="Calibri"/>
              </a:rPr>
              <a:t> </a:t>
            </a:r>
            <a:r>
              <a:rPr sz="1800" spc="-10" dirty="0">
                <a:solidFill>
                  <a:srgbClr val="FFFFFF"/>
                </a:solidFill>
                <a:latin typeface="Calibri"/>
                <a:cs typeface="Calibri"/>
              </a:rPr>
              <a:t>available,</a:t>
            </a:r>
            <a:r>
              <a:rPr sz="1800" spc="15" dirty="0">
                <a:solidFill>
                  <a:srgbClr val="FFFFFF"/>
                </a:solidFill>
                <a:latin typeface="Calibri"/>
                <a:cs typeface="Calibri"/>
              </a:rPr>
              <a:t> </a:t>
            </a:r>
            <a:r>
              <a:rPr sz="1800" spc="-10" dirty="0">
                <a:solidFill>
                  <a:srgbClr val="FFFFFF"/>
                </a:solidFill>
                <a:latin typeface="Calibri"/>
                <a:cs typeface="Calibri"/>
              </a:rPr>
              <a:t>frequently</a:t>
            </a:r>
            <a:r>
              <a:rPr sz="1800" spc="10" dirty="0">
                <a:solidFill>
                  <a:srgbClr val="FFFFFF"/>
                </a:solidFill>
                <a:latin typeface="Calibri"/>
                <a:cs typeface="Calibri"/>
              </a:rPr>
              <a:t> </a:t>
            </a:r>
            <a:r>
              <a:rPr sz="1800" spc="-5" dirty="0">
                <a:solidFill>
                  <a:srgbClr val="FFFFFF"/>
                </a:solidFill>
                <a:latin typeface="Calibri"/>
                <a:cs typeface="Calibri"/>
              </a:rPr>
              <a:t>accessed)</a:t>
            </a:r>
            <a:endParaRPr sz="1800" dirty="0">
              <a:latin typeface="Calibri"/>
              <a:cs typeface="Calibri"/>
            </a:endParaRPr>
          </a:p>
          <a:p>
            <a:pPr marL="755650" lvl="1" indent="-286385">
              <a:lnSpc>
                <a:spcPct val="100000"/>
              </a:lnSpc>
              <a:spcBef>
                <a:spcPts val="1040"/>
              </a:spcBef>
              <a:buFont typeface="Wingdings"/>
              <a:buChar char=""/>
              <a:tabLst>
                <a:tab pos="755650" algn="l"/>
              </a:tabLst>
            </a:pPr>
            <a:r>
              <a:rPr sz="1800" spc="-5" dirty="0">
                <a:solidFill>
                  <a:srgbClr val="FFFFFF"/>
                </a:solidFill>
                <a:latin typeface="Calibri"/>
                <a:cs typeface="Calibri"/>
              </a:rPr>
              <a:t>S3</a:t>
            </a:r>
            <a:r>
              <a:rPr sz="1800" spc="15" dirty="0">
                <a:solidFill>
                  <a:srgbClr val="FFFFFF"/>
                </a:solidFill>
                <a:latin typeface="Calibri"/>
                <a:cs typeface="Calibri"/>
              </a:rPr>
              <a:t> </a:t>
            </a:r>
            <a:r>
              <a:rPr sz="1800" spc="-10" dirty="0">
                <a:solidFill>
                  <a:srgbClr val="FFFFFF"/>
                </a:solidFill>
                <a:latin typeface="Calibri"/>
                <a:cs typeface="Calibri"/>
              </a:rPr>
              <a:t>Intelligent-Tiering</a:t>
            </a:r>
            <a:r>
              <a:rPr sz="1800" spc="15" dirty="0">
                <a:solidFill>
                  <a:srgbClr val="FFFFFF"/>
                </a:solidFill>
                <a:latin typeface="Calibri"/>
                <a:cs typeface="Calibri"/>
              </a:rPr>
              <a:t> </a:t>
            </a:r>
            <a:r>
              <a:rPr sz="1800" spc="-10" dirty="0">
                <a:solidFill>
                  <a:srgbClr val="FFFFFF"/>
                </a:solidFill>
                <a:latin typeface="Calibri"/>
                <a:cs typeface="Calibri"/>
              </a:rPr>
              <a:t>(automatically</a:t>
            </a:r>
            <a:r>
              <a:rPr sz="1800" spc="15" dirty="0">
                <a:solidFill>
                  <a:srgbClr val="FFFFFF"/>
                </a:solidFill>
                <a:latin typeface="Calibri"/>
                <a:cs typeface="Calibri"/>
              </a:rPr>
              <a:t> </a:t>
            </a:r>
            <a:r>
              <a:rPr sz="1800" spc="-10" dirty="0">
                <a:solidFill>
                  <a:srgbClr val="FFFFFF"/>
                </a:solidFill>
                <a:latin typeface="Calibri"/>
                <a:cs typeface="Calibri"/>
              </a:rPr>
              <a:t>moves</a:t>
            </a:r>
            <a:r>
              <a:rPr sz="1800" spc="10" dirty="0">
                <a:solidFill>
                  <a:srgbClr val="FFFFFF"/>
                </a:solidFill>
                <a:latin typeface="Calibri"/>
                <a:cs typeface="Calibri"/>
              </a:rPr>
              <a:t> </a:t>
            </a:r>
            <a:r>
              <a:rPr sz="1800" spc="-15" dirty="0">
                <a:solidFill>
                  <a:srgbClr val="FFFFFF"/>
                </a:solidFill>
                <a:latin typeface="Calibri"/>
                <a:cs typeface="Calibri"/>
              </a:rPr>
              <a:t>data</a:t>
            </a:r>
            <a:r>
              <a:rPr sz="1800" spc="15" dirty="0">
                <a:solidFill>
                  <a:srgbClr val="FFFFFF"/>
                </a:solidFill>
                <a:latin typeface="Calibri"/>
                <a:cs typeface="Calibri"/>
              </a:rPr>
              <a:t> </a:t>
            </a:r>
            <a:r>
              <a:rPr sz="1800" spc="-15" dirty="0">
                <a:solidFill>
                  <a:srgbClr val="FFFFFF"/>
                </a:solidFill>
                <a:latin typeface="Calibri"/>
                <a:cs typeface="Calibri"/>
              </a:rPr>
              <a:t>to</a:t>
            </a:r>
            <a:r>
              <a:rPr sz="1800" spc="20" dirty="0">
                <a:solidFill>
                  <a:srgbClr val="FFFFFF"/>
                </a:solidFill>
                <a:latin typeface="Calibri"/>
                <a:cs typeface="Calibri"/>
              </a:rPr>
              <a:t> </a:t>
            </a:r>
            <a:r>
              <a:rPr sz="1800" spc="-5" dirty="0">
                <a:solidFill>
                  <a:srgbClr val="FFFFFF"/>
                </a:solidFill>
                <a:latin typeface="Calibri"/>
                <a:cs typeface="Calibri"/>
              </a:rPr>
              <a:t>the</a:t>
            </a:r>
            <a:r>
              <a:rPr sz="1800" spc="20" dirty="0">
                <a:solidFill>
                  <a:srgbClr val="FFFFFF"/>
                </a:solidFill>
                <a:latin typeface="Calibri"/>
                <a:cs typeface="Calibri"/>
              </a:rPr>
              <a:t> </a:t>
            </a:r>
            <a:r>
              <a:rPr sz="1800" spc="-10" dirty="0">
                <a:solidFill>
                  <a:srgbClr val="FFFFFF"/>
                </a:solidFill>
                <a:latin typeface="Calibri"/>
                <a:cs typeface="Calibri"/>
              </a:rPr>
              <a:t>most</a:t>
            </a:r>
            <a:r>
              <a:rPr sz="1800" spc="10" dirty="0">
                <a:solidFill>
                  <a:srgbClr val="FFFFFF"/>
                </a:solidFill>
                <a:latin typeface="Calibri"/>
                <a:cs typeface="Calibri"/>
              </a:rPr>
              <a:t> </a:t>
            </a:r>
            <a:r>
              <a:rPr sz="1800" spc="-20" dirty="0">
                <a:solidFill>
                  <a:srgbClr val="FFFFFF"/>
                </a:solidFill>
                <a:latin typeface="Calibri"/>
                <a:cs typeface="Calibri"/>
              </a:rPr>
              <a:t>cost-effective</a:t>
            </a:r>
            <a:r>
              <a:rPr sz="1800" spc="25" dirty="0">
                <a:solidFill>
                  <a:srgbClr val="FFFFFF"/>
                </a:solidFill>
                <a:latin typeface="Calibri"/>
                <a:cs typeface="Calibri"/>
              </a:rPr>
              <a:t> </a:t>
            </a:r>
            <a:r>
              <a:rPr sz="1800" spc="-5" dirty="0">
                <a:solidFill>
                  <a:srgbClr val="FFFFFF"/>
                </a:solidFill>
                <a:latin typeface="Calibri"/>
                <a:cs typeface="Calibri"/>
              </a:rPr>
              <a:t>tier)</a:t>
            </a:r>
            <a:endParaRPr sz="1800" dirty="0">
              <a:latin typeface="Calibri"/>
              <a:cs typeface="Calibri"/>
            </a:endParaRPr>
          </a:p>
          <a:p>
            <a:pPr marL="755650" lvl="1" indent="-286385">
              <a:lnSpc>
                <a:spcPct val="100000"/>
              </a:lnSpc>
              <a:spcBef>
                <a:spcPts val="1140"/>
              </a:spcBef>
              <a:buFont typeface="Wingdings"/>
              <a:buChar char=""/>
              <a:tabLst>
                <a:tab pos="755650" algn="l"/>
              </a:tabLst>
            </a:pPr>
            <a:r>
              <a:rPr sz="1800" spc="-5" dirty="0">
                <a:solidFill>
                  <a:srgbClr val="FFFFFF"/>
                </a:solidFill>
                <a:latin typeface="Calibri"/>
                <a:cs typeface="Calibri"/>
              </a:rPr>
              <a:t>S3</a:t>
            </a:r>
            <a:r>
              <a:rPr sz="1800" spc="15" dirty="0">
                <a:solidFill>
                  <a:srgbClr val="FFFFFF"/>
                </a:solidFill>
                <a:latin typeface="Calibri"/>
                <a:cs typeface="Calibri"/>
              </a:rPr>
              <a:t> </a:t>
            </a:r>
            <a:r>
              <a:rPr sz="1800" spc="-10" dirty="0">
                <a:solidFill>
                  <a:srgbClr val="FFFFFF"/>
                </a:solidFill>
                <a:latin typeface="Calibri"/>
                <a:cs typeface="Calibri"/>
              </a:rPr>
              <a:t>Standard-IA</a:t>
            </a:r>
            <a:r>
              <a:rPr sz="1800" spc="15" dirty="0">
                <a:solidFill>
                  <a:srgbClr val="FFFFFF"/>
                </a:solidFill>
                <a:latin typeface="Calibri"/>
                <a:cs typeface="Calibri"/>
              </a:rPr>
              <a:t> </a:t>
            </a:r>
            <a:r>
              <a:rPr sz="1800" spc="-5" dirty="0">
                <a:solidFill>
                  <a:srgbClr val="FFFFFF"/>
                </a:solidFill>
                <a:latin typeface="Calibri"/>
                <a:cs typeface="Calibri"/>
              </a:rPr>
              <a:t>(durable,</a:t>
            </a:r>
            <a:r>
              <a:rPr sz="1800" spc="20" dirty="0">
                <a:solidFill>
                  <a:srgbClr val="FFFFFF"/>
                </a:solidFill>
                <a:latin typeface="Calibri"/>
                <a:cs typeface="Calibri"/>
              </a:rPr>
              <a:t> </a:t>
            </a:r>
            <a:r>
              <a:rPr sz="1800" spc="-10" dirty="0">
                <a:solidFill>
                  <a:srgbClr val="FFFFFF"/>
                </a:solidFill>
                <a:latin typeface="Calibri"/>
                <a:cs typeface="Calibri"/>
              </a:rPr>
              <a:t>immediately</a:t>
            </a:r>
            <a:r>
              <a:rPr sz="1800" spc="10" dirty="0">
                <a:solidFill>
                  <a:srgbClr val="FFFFFF"/>
                </a:solidFill>
                <a:latin typeface="Calibri"/>
                <a:cs typeface="Calibri"/>
              </a:rPr>
              <a:t> </a:t>
            </a:r>
            <a:r>
              <a:rPr sz="1800" spc="-10" dirty="0">
                <a:solidFill>
                  <a:srgbClr val="FFFFFF"/>
                </a:solidFill>
                <a:latin typeface="Calibri"/>
                <a:cs typeface="Calibri"/>
              </a:rPr>
              <a:t>available,</a:t>
            </a:r>
            <a:r>
              <a:rPr sz="1800" spc="20" dirty="0">
                <a:solidFill>
                  <a:srgbClr val="FFFFFF"/>
                </a:solidFill>
                <a:latin typeface="Calibri"/>
                <a:cs typeface="Calibri"/>
              </a:rPr>
              <a:t> </a:t>
            </a:r>
            <a:r>
              <a:rPr sz="1800" spc="-10" dirty="0">
                <a:solidFill>
                  <a:srgbClr val="FFFFFF"/>
                </a:solidFill>
                <a:latin typeface="Calibri"/>
                <a:cs typeface="Calibri"/>
              </a:rPr>
              <a:t>infrequently</a:t>
            </a:r>
            <a:r>
              <a:rPr sz="1800" spc="15" dirty="0">
                <a:solidFill>
                  <a:srgbClr val="FFFFFF"/>
                </a:solidFill>
                <a:latin typeface="Calibri"/>
                <a:cs typeface="Calibri"/>
              </a:rPr>
              <a:t> </a:t>
            </a:r>
            <a:r>
              <a:rPr sz="1800" spc="-5" dirty="0">
                <a:solidFill>
                  <a:srgbClr val="FFFFFF"/>
                </a:solidFill>
                <a:latin typeface="Calibri"/>
                <a:cs typeface="Calibri"/>
              </a:rPr>
              <a:t>accessed)</a:t>
            </a:r>
            <a:endParaRPr sz="1800" dirty="0">
              <a:latin typeface="Calibri"/>
              <a:cs typeface="Calibri"/>
            </a:endParaRPr>
          </a:p>
          <a:p>
            <a:pPr marL="755650" lvl="1" indent="-286385">
              <a:lnSpc>
                <a:spcPct val="100000"/>
              </a:lnSpc>
              <a:spcBef>
                <a:spcPts val="1040"/>
              </a:spcBef>
              <a:buFont typeface="Wingdings"/>
              <a:buChar char=""/>
              <a:tabLst>
                <a:tab pos="755650" algn="l"/>
              </a:tabLst>
            </a:pPr>
            <a:r>
              <a:rPr sz="1800" spc="-5" dirty="0">
                <a:solidFill>
                  <a:srgbClr val="FFFFFF"/>
                </a:solidFill>
                <a:latin typeface="Calibri"/>
                <a:cs typeface="Calibri"/>
              </a:rPr>
              <a:t>S3</a:t>
            </a:r>
            <a:r>
              <a:rPr sz="1800" spc="10" dirty="0">
                <a:solidFill>
                  <a:srgbClr val="FFFFFF"/>
                </a:solidFill>
                <a:latin typeface="Calibri"/>
                <a:cs typeface="Calibri"/>
              </a:rPr>
              <a:t> </a:t>
            </a:r>
            <a:r>
              <a:rPr sz="1800" spc="-5" dirty="0">
                <a:solidFill>
                  <a:srgbClr val="FFFFFF"/>
                </a:solidFill>
                <a:latin typeface="Calibri"/>
                <a:cs typeface="Calibri"/>
              </a:rPr>
              <a:t>One</a:t>
            </a:r>
            <a:r>
              <a:rPr sz="1800" spc="15" dirty="0">
                <a:solidFill>
                  <a:srgbClr val="FFFFFF"/>
                </a:solidFill>
                <a:latin typeface="Calibri"/>
                <a:cs typeface="Calibri"/>
              </a:rPr>
              <a:t> </a:t>
            </a:r>
            <a:r>
              <a:rPr sz="1800" spc="-10" dirty="0">
                <a:solidFill>
                  <a:srgbClr val="FFFFFF"/>
                </a:solidFill>
                <a:latin typeface="Calibri"/>
                <a:cs typeface="Calibri"/>
              </a:rPr>
              <a:t>Zone-IA</a:t>
            </a:r>
            <a:r>
              <a:rPr sz="1800" spc="5" dirty="0">
                <a:solidFill>
                  <a:srgbClr val="FFFFFF"/>
                </a:solidFill>
                <a:latin typeface="Calibri"/>
                <a:cs typeface="Calibri"/>
              </a:rPr>
              <a:t> </a:t>
            </a:r>
            <a:r>
              <a:rPr sz="1800" spc="-5" dirty="0">
                <a:solidFill>
                  <a:srgbClr val="FFFFFF"/>
                </a:solidFill>
                <a:latin typeface="Calibri"/>
                <a:cs typeface="Calibri"/>
              </a:rPr>
              <a:t>(lower</a:t>
            </a:r>
            <a:r>
              <a:rPr sz="1800" spc="5" dirty="0">
                <a:solidFill>
                  <a:srgbClr val="FFFFFF"/>
                </a:solidFill>
                <a:latin typeface="Calibri"/>
                <a:cs typeface="Calibri"/>
              </a:rPr>
              <a:t> </a:t>
            </a:r>
            <a:r>
              <a:rPr sz="1800" spc="-10" dirty="0">
                <a:solidFill>
                  <a:srgbClr val="FFFFFF"/>
                </a:solidFill>
                <a:latin typeface="Calibri"/>
                <a:cs typeface="Calibri"/>
              </a:rPr>
              <a:t>cost</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10" dirty="0">
                <a:solidFill>
                  <a:srgbClr val="FFFFFF"/>
                </a:solidFill>
                <a:latin typeface="Calibri"/>
                <a:cs typeface="Calibri"/>
              </a:rPr>
              <a:t>infrequently</a:t>
            </a:r>
            <a:r>
              <a:rPr sz="1800" spc="5" dirty="0">
                <a:solidFill>
                  <a:srgbClr val="FFFFFF"/>
                </a:solidFill>
                <a:latin typeface="Calibri"/>
                <a:cs typeface="Calibri"/>
              </a:rPr>
              <a:t> </a:t>
            </a:r>
            <a:r>
              <a:rPr sz="1800" spc="-5" dirty="0">
                <a:solidFill>
                  <a:srgbClr val="FFFFFF"/>
                </a:solidFill>
                <a:latin typeface="Calibri"/>
                <a:cs typeface="Calibri"/>
              </a:rPr>
              <a:t>accessed</a:t>
            </a:r>
            <a:r>
              <a:rPr sz="1800" spc="15" dirty="0">
                <a:solidFill>
                  <a:srgbClr val="FFFFFF"/>
                </a:solidFill>
                <a:latin typeface="Calibri"/>
                <a:cs typeface="Calibri"/>
              </a:rPr>
              <a:t> </a:t>
            </a:r>
            <a:r>
              <a:rPr sz="1800" spc="-15" dirty="0">
                <a:solidFill>
                  <a:srgbClr val="FFFFFF"/>
                </a:solidFill>
                <a:latin typeface="Calibri"/>
                <a:cs typeface="Calibri"/>
              </a:rPr>
              <a:t>data</a:t>
            </a:r>
            <a:r>
              <a:rPr sz="1800" spc="15" dirty="0">
                <a:solidFill>
                  <a:srgbClr val="FFFFFF"/>
                </a:solidFill>
                <a:latin typeface="Calibri"/>
                <a:cs typeface="Calibri"/>
              </a:rPr>
              <a:t> </a:t>
            </a:r>
            <a:r>
              <a:rPr sz="1800" spc="-5" dirty="0">
                <a:solidFill>
                  <a:srgbClr val="FFFFFF"/>
                </a:solidFill>
                <a:latin typeface="Calibri"/>
                <a:cs typeface="Calibri"/>
              </a:rPr>
              <a:t>with</a:t>
            </a:r>
            <a:r>
              <a:rPr sz="1800" spc="15" dirty="0">
                <a:solidFill>
                  <a:srgbClr val="FFFFFF"/>
                </a:solidFill>
                <a:latin typeface="Calibri"/>
                <a:cs typeface="Calibri"/>
              </a:rPr>
              <a:t> </a:t>
            </a:r>
            <a:r>
              <a:rPr sz="1800" spc="-5" dirty="0">
                <a:solidFill>
                  <a:srgbClr val="FFFFFF"/>
                </a:solidFill>
                <a:latin typeface="Calibri"/>
                <a:cs typeface="Calibri"/>
              </a:rPr>
              <a:t>less</a:t>
            </a:r>
            <a:r>
              <a:rPr sz="1800" spc="5" dirty="0">
                <a:solidFill>
                  <a:srgbClr val="FFFFFF"/>
                </a:solidFill>
                <a:latin typeface="Calibri"/>
                <a:cs typeface="Calibri"/>
              </a:rPr>
              <a:t> </a:t>
            </a:r>
            <a:r>
              <a:rPr sz="1800" spc="-5" dirty="0">
                <a:solidFill>
                  <a:srgbClr val="FFFFFF"/>
                </a:solidFill>
                <a:latin typeface="Calibri"/>
                <a:cs typeface="Calibri"/>
              </a:rPr>
              <a:t>resilience)</a:t>
            </a:r>
            <a:endParaRPr sz="1800" dirty="0">
              <a:latin typeface="Calibri"/>
              <a:cs typeface="Calibri"/>
            </a:endParaRPr>
          </a:p>
          <a:p>
            <a:pPr marL="755650" lvl="1" indent="-286385">
              <a:lnSpc>
                <a:spcPct val="100000"/>
              </a:lnSpc>
              <a:spcBef>
                <a:spcPts val="1040"/>
              </a:spcBef>
              <a:buFont typeface="Wingdings"/>
              <a:buChar char=""/>
              <a:tabLst>
                <a:tab pos="755650" algn="l"/>
              </a:tabLst>
            </a:pPr>
            <a:r>
              <a:rPr sz="1800" spc="-5" dirty="0">
                <a:solidFill>
                  <a:srgbClr val="FFFFFF"/>
                </a:solidFill>
                <a:latin typeface="Calibri"/>
                <a:cs typeface="Calibri"/>
              </a:rPr>
              <a:t>S3</a:t>
            </a:r>
            <a:r>
              <a:rPr sz="1800" spc="5" dirty="0">
                <a:solidFill>
                  <a:srgbClr val="FFFFFF"/>
                </a:solidFill>
                <a:latin typeface="Calibri"/>
                <a:cs typeface="Calibri"/>
              </a:rPr>
              <a:t> </a:t>
            </a:r>
            <a:r>
              <a:rPr sz="1800" spc="-5" dirty="0">
                <a:solidFill>
                  <a:srgbClr val="FFFFFF"/>
                </a:solidFill>
                <a:latin typeface="Calibri"/>
                <a:cs typeface="Calibri"/>
              </a:rPr>
              <a:t>Glacier</a:t>
            </a:r>
            <a:r>
              <a:rPr sz="1800" dirty="0">
                <a:solidFill>
                  <a:srgbClr val="FFFFFF"/>
                </a:solidFill>
                <a:latin typeface="Calibri"/>
                <a:cs typeface="Calibri"/>
              </a:rPr>
              <a:t> </a:t>
            </a:r>
            <a:r>
              <a:rPr sz="1800" spc="-10" dirty="0">
                <a:solidFill>
                  <a:srgbClr val="FFFFFF"/>
                </a:solidFill>
                <a:latin typeface="Calibri"/>
                <a:cs typeface="Calibri"/>
              </a:rPr>
              <a:t>(archived</a:t>
            </a:r>
            <a:r>
              <a:rPr sz="1800" spc="10" dirty="0">
                <a:solidFill>
                  <a:srgbClr val="FFFFFF"/>
                </a:solidFill>
                <a:latin typeface="Calibri"/>
                <a:cs typeface="Calibri"/>
              </a:rPr>
              <a:t> </a:t>
            </a:r>
            <a:r>
              <a:rPr sz="1800" spc="-10" dirty="0">
                <a:solidFill>
                  <a:srgbClr val="FFFFFF"/>
                </a:solidFill>
                <a:latin typeface="Calibri"/>
                <a:cs typeface="Calibri"/>
              </a:rPr>
              <a:t>data,</a:t>
            </a:r>
            <a:r>
              <a:rPr sz="1800" spc="5" dirty="0">
                <a:solidFill>
                  <a:srgbClr val="FFFFFF"/>
                </a:solidFill>
                <a:latin typeface="Calibri"/>
                <a:cs typeface="Calibri"/>
              </a:rPr>
              <a:t> </a:t>
            </a:r>
            <a:r>
              <a:rPr sz="1800" spc="-10" dirty="0">
                <a:solidFill>
                  <a:srgbClr val="FFFFFF"/>
                </a:solidFill>
                <a:latin typeface="Calibri"/>
                <a:cs typeface="Calibri"/>
              </a:rPr>
              <a:t>retrieval</a:t>
            </a:r>
            <a:r>
              <a:rPr sz="1800" spc="5" dirty="0">
                <a:solidFill>
                  <a:srgbClr val="FFFFFF"/>
                </a:solidFill>
                <a:latin typeface="Calibri"/>
                <a:cs typeface="Calibri"/>
              </a:rPr>
              <a:t> </a:t>
            </a:r>
            <a:r>
              <a:rPr sz="1800" spc="-5" dirty="0">
                <a:solidFill>
                  <a:srgbClr val="FFFFFF"/>
                </a:solidFill>
                <a:latin typeface="Calibri"/>
                <a:cs typeface="Calibri"/>
              </a:rPr>
              <a:t>times</a:t>
            </a:r>
            <a:r>
              <a:rPr sz="180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spc="-5" dirty="0">
                <a:solidFill>
                  <a:srgbClr val="FFFFFF"/>
                </a:solidFill>
                <a:latin typeface="Calibri"/>
                <a:cs typeface="Calibri"/>
              </a:rPr>
              <a:t>minutes</a:t>
            </a:r>
            <a:r>
              <a:rPr sz="1800" dirty="0">
                <a:solidFill>
                  <a:srgbClr val="FFFFFF"/>
                </a:solidFill>
                <a:latin typeface="Calibri"/>
                <a:cs typeface="Calibri"/>
              </a:rPr>
              <a:t> or </a:t>
            </a:r>
            <a:r>
              <a:rPr sz="1800" spc="-10" dirty="0">
                <a:solidFill>
                  <a:srgbClr val="FFFFFF"/>
                </a:solidFill>
                <a:latin typeface="Calibri"/>
                <a:cs typeface="Calibri"/>
              </a:rPr>
              <a:t>hours)</a:t>
            </a:r>
            <a:endParaRPr sz="1800" dirty="0">
              <a:latin typeface="Calibri"/>
              <a:cs typeface="Calibri"/>
            </a:endParaRPr>
          </a:p>
          <a:p>
            <a:pPr marL="755650" lvl="1" indent="-286385">
              <a:lnSpc>
                <a:spcPct val="100000"/>
              </a:lnSpc>
              <a:spcBef>
                <a:spcPts val="1140"/>
              </a:spcBef>
              <a:buFont typeface="Wingdings"/>
              <a:buChar char=""/>
              <a:tabLst>
                <a:tab pos="755650" algn="l"/>
              </a:tabLst>
            </a:pPr>
            <a:r>
              <a:rPr sz="1800" spc="-5" dirty="0">
                <a:solidFill>
                  <a:srgbClr val="FFFFFF"/>
                </a:solidFill>
                <a:latin typeface="Calibri"/>
                <a:cs typeface="Calibri"/>
              </a:rPr>
              <a:t>S3</a:t>
            </a:r>
            <a:r>
              <a:rPr sz="1800" spc="5" dirty="0">
                <a:solidFill>
                  <a:srgbClr val="FFFFFF"/>
                </a:solidFill>
                <a:latin typeface="Calibri"/>
                <a:cs typeface="Calibri"/>
              </a:rPr>
              <a:t> </a:t>
            </a:r>
            <a:r>
              <a:rPr sz="1800" spc="-5" dirty="0">
                <a:solidFill>
                  <a:srgbClr val="FFFFFF"/>
                </a:solidFill>
                <a:latin typeface="Calibri"/>
                <a:cs typeface="Calibri"/>
              </a:rPr>
              <a:t>Glacier</a:t>
            </a:r>
            <a:r>
              <a:rPr sz="1800" spc="5" dirty="0">
                <a:solidFill>
                  <a:srgbClr val="FFFFFF"/>
                </a:solidFill>
                <a:latin typeface="Calibri"/>
                <a:cs typeface="Calibri"/>
              </a:rPr>
              <a:t> </a:t>
            </a:r>
            <a:r>
              <a:rPr sz="1800" dirty="0">
                <a:solidFill>
                  <a:srgbClr val="FFFFFF"/>
                </a:solidFill>
                <a:latin typeface="Calibri"/>
                <a:cs typeface="Calibri"/>
              </a:rPr>
              <a:t>Deep</a:t>
            </a:r>
            <a:r>
              <a:rPr sz="1800" spc="10" dirty="0">
                <a:solidFill>
                  <a:srgbClr val="FFFFFF"/>
                </a:solidFill>
                <a:latin typeface="Calibri"/>
                <a:cs typeface="Calibri"/>
              </a:rPr>
              <a:t> </a:t>
            </a:r>
            <a:r>
              <a:rPr sz="1800" spc="-10" dirty="0">
                <a:solidFill>
                  <a:srgbClr val="FFFFFF"/>
                </a:solidFill>
                <a:latin typeface="Calibri"/>
                <a:cs typeface="Calibri"/>
              </a:rPr>
              <a:t>Archive</a:t>
            </a:r>
            <a:r>
              <a:rPr sz="1800" spc="15" dirty="0">
                <a:solidFill>
                  <a:srgbClr val="FFFFFF"/>
                </a:solidFill>
                <a:latin typeface="Calibri"/>
                <a:cs typeface="Calibri"/>
              </a:rPr>
              <a:t> </a:t>
            </a:r>
            <a:r>
              <a:rPr sz="1800" spc="-10" dirty="0">
                <a:solidFill>
                  <a:srgbClr val="FFFFFF"/>
                </a:solidFill>
                <a:latin typeface="Calibri"/>
                <a:cs typeface="Calibri"/>
              </a:rPr>
              <a:t>(lowest</a:t>
            </a:r>
            <a:r>
              <a:rPr sz="1800" dirty="0">
                <a:solidFill>
                  <a:srgbClr val="FFFFFF"/>
                </a:solidFill>
                <a:latin typeface="Calibri"/>
                <a:cs typeface="Calibri"/>
              </a:rPr>
              <a:t> </a:t>
            </a:r>
            <a:r>
              <a:rPr sz="1800" spc="-10" dirty="0">
                <a:solidFill>
                  <a:srgbClr val="FFFFFF"/>
                </a:solidFill>
                <a:latin typeface="Calibri"/>
                <a:cs typeface="Calibri"/>
              </a:rPr>
              <a:t>cost</a:t>
            </a:r>
            <a:r>
              <a:rPr sz="1800" spc="5" dirty="0">
                <a:solidFill>
                  <a:srgbClr val="FFFFFF"/>
                </a:solidFill>
                <a:latin typeface="Calibri"/>
                <a:cs typeface="Calibri"/>
              </a:rPr>
              <a:t> </a:t>
            </a:r>
            <a:r>
              <a:rPr sz="1800" spc="-20" dirty="0">
                <a:solidFill>
                  <a:srgbClr val="FFFFFF"/>
                </a:solidFill>
                <a:latin typeface="Calibri"/>
                <a:cs typeface="Calibri"/>
              </a:rPr>
              <a:t>storage</a:t>
            </a:r>
            <a:r>
              <a:rPr sz="1800" spc="10" dirty="0">
                <a:solidFill>
                  <a:srgbClr val="FFFFFF"/>
                </a:solidFill>
                <a:latin typeface="Calibri"/>
                <a:cs typeface="Calibri"/>
              </a:rPr>
              <a:t> </a:t>
            </a:r>
            <a:r>
              <a:rPr sz="1800" spc="-5" dirty="0">
                <a:solidFill>
                  <a:srgbClr val="FFFFFF"/>
                </a:solidFill>
                <a:latin typeface="Calibri"/>
                <a:cs typeface="Calibri"/>
              </a:rPr>
              <a:t>class</a:t>
            </a:r>
            <a:r>
              <a:rPr sz="1800" spc="5"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dirty="0">
                <a:solidFill>
                  <a:srgbClr val="FFFFFF"/>
                </a:solidFill>
                <a:latin typeface="Calibri"/>
                <a:cs typeface="Calibri"/>
              </a:rPr>
              <a:t>long</a:t>
            </a:r>
            <a:r>
              <a:rPr sz="1800" spc="5" dirty="0">
                <a:solidFill>
                  <a:srgbClr val="FFFFFF"/>
                </a:solidFill>
                <a:latin typeface="Calibri"/>
                <a:cs typeface="Calibri"/>
              </a:rPr>
              <a:t> </a:t>
            </a:r>
            <a:r>
              <a:rPr sz="1800" spc="-10" dirty="0">
                <a:solidFill>
                  <a:srgbClr val="FFFFFF"/>
                </a:solidFill>
                <a:latin typeface="Calibri"/>
                <a:cs typeface="Calibri"/>
              </a:rPr>
              <a:t>term</a:t>
            </a:r>
            <a:r>
              <a:rPr sz="1800" spc="10" dirty="0">
                <a:solidFill>
                  <a:srgbClr val="FFFFFF"/>
                </a:solidFill>
                <a:latin typeface="Calibri"/>
                <a:cs typeface="Calibri"/>
              </a:rPr>
              <a:t> </a:t>
            </a:r>
            <a:r>
              <a:rPr sz="1800" spc="-10" dirty="0">
                <a:solidFill>
                  <a:srgbClr val="FFFFFF"/>
                </a:solidFill>
                <a:latin typeface="Calibri"/>
                <a:cs typeface="Calibri"/>
              </a:rPr>
              <a:t>retention)</a:t>
            </a:r>
            <a:endParaRPr sz="1800" dirty="0">
              <a:latin typeface="Calibri"/>
              <a:cs typeface="Calibri"/>
            </a:endParaRPr>
          </a:p>
        </p:txBody>
      </p:sp>
      <p:pic>
        <p:nvPicPr>
          <p:cNvPr id="4" name="object 4"/>
          <p:cNvPicPr/>
          <p:nvPr/>
        </p:nvPicPr>
        <p:blipFill>
          <a:blip r:embed="rId2" cstate="print"/>
          <a:stretch>
            <a:fillRect/>
          </a:stretch>
        </p:blipFill>
        <p:spPr>
          <a:xfrm>
            <a:off x="10799174" y="619945"/>
            <a:ext cx="711200" cy="711200"/>
          </a:xfrm>
          <a:prstGeom prst="rect">
            <a:avLst/>
          </a:prstGeom>
        </p:spPr>
      </p:pic>
      <p:sp>
        <p:nvSpPr>
          <p:cNvPr id="5" name="object 5"/>
          <p:cNvSpPr txBox="1"/>
          <p:nvPr/>
        </p:nvSpPr>
        <p:spPr>
          <a:xfrm>
            <a:off x="10185605" y="1358900"/>
            <a:ext cx="1939289" cy="441959"/>
          </a:xfrm>
          <a:prstGeom prst="rect">
            <a:avLst/>
          </a:prstGeom>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spTree>
    <p:extLst>
      <p:ext uri="{BB962C8B-B14F-4D97-AF65-F5344CB8AC3E}">
        <p14:creationId xmlns:p14="http://schemas.microsoft.com/office/powerpoint/2010/main" val="40269222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72516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5" dirty="0">
                <a:solidFill>
                  <a:srgbClr val="FFFFFF"/>
                </a:solidFill>
                <a:latin typeface="Calibri"/>
                <a:cs typeface="Calibri"/>
              </a:rPr>
              <a:t> Simple </a:t>
            </a:r>
            <a:r>
              <a:rPr sz="2400" b="0" spc="-20" dirty="0">
                <a:solidFill>
                  <a:srgbClr val="FFFFFF"/>
                </a:solidFill>
                <a:latin typeface="Calibri"/>
                <a:cs typeface="Calibri"/>
              </a:rPr>
              <a:t>Storage</a:t>
            </a:r>
            <a:r>
              <a:rPr sz="2400" b="0" spc="-5" dirty="0">
                <a:solidFill>
                  <a:srgbClr val="FFFFFF"/>
                </a:solidFill>
                <a:latin typeface="Calibri"/>
                <a:cs typeface="Calibri"/>
              </a:rPr>
              <a:t> </a:t>
            </a:r>
            <a:r>
              <a:rPr sz="2400" b="0" dirty="0">
                <a:solidFill>
                  <a:srgbClr val="FFFFFF"/>
                </a:solidFill>
                <a:latin typeface="Calibri"/>
                <a:cs typeface="Calibri"/>
              </a:rPr>
              <a:t>Service </a:t>
            </a:r>
            <a:r>
              <a:rPr sz="2400" b="0" spc="-5" dirty="0">
                <a:solidFill>
                  <a:srgbClr val="FFFFFF"/>
                </a:solidFill>
                <a:latin typeface="Calibri"/>
                <a:cs typeface="Calibri"/>
              </a:rPr>
              <a:t>(S3)</a:t>
            </a:r>
            <a:endParaRPr sz="2400">
              <a:latin typeface="Calibri"/>
              <a:cs typeface="Calibri"/>
            </a:endParaRPr>
          </a:p>
        </p:txBody>
      </p:sp>
      <p:pic>
        <p:nvPicPr>
          <p:cNvPr id="3" name="object 3"/>
          <p:cNvPicPr/>
          <p:nvPr/>
        </p:nvPicPr>
        <p:blipFill>
          <a:blip r:embed="rId2" cstate="print"/>
          <a:stretch>
            <a:fillRect/>
          </a:stretch>
        </p:blipFill>
        <p:spPr>
          <a:xfrm>
            <a:off x="10799174" y="619945"/>
            <a:ext cx="711200" cy="711200"/>
          </a:xfrm>
          <a:prstGeom prst="rect">
            <a:avLst/>
          </a:prstGeom>
        </p:spPr>
      </p:pic>
      <p:sp>
        <p:nvSpPr>
          <p:cNvPr id="4" name="object 4"/>
          <p:cNvSpPr txBox="1"/>
          <p:nvPr/>
        </p:nvSpPr>
        <p:spPr>
          <a:xfrm>
            <a:off x="10185605" y="1358900"/>
            <a:ext cx="1939289" cy="441959"/>
          </a:xfrm>
          <a:prstGeom prst="rect">
            <a:avLst/>
          </a:prstGeom>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pic>
        <p:nvPicPr>
          <p:cNvPr id="5" name="object 5"/>
          <p:cNvPicPr/>
          <p:nvPr/>
        </p:nvPicPr>
        <p:blipFill>
          <a:blip r:embed="rId3" cstate="print"/>
          <a:stretch>
            <a:fillRect/>
          </a:stretch>
        </p:blipFill>
        <p:spPr>
          <a:xfrm>
            <a:off x="1036358" y="695960"/>
            <a:ext cx="8216955" cy="5365671"/>
          </a:xfrm>
          <a:prstGeom prst="rect">
            <a:avLst/>
          </a:prstGeom>
        </p:spPr>
      </p:pic>
      <p:pic>
        <p:nvPicPr>
          <p:cNvPr id="6" name="Picture 5"/>
          <p:cNvPicPr>
            <a:picLocks noChangeAspect="1"/>
          </p:cNvPicPr>
          <p:nvPr/>
        </p:nvPicPr>
        <p:blipFill>
          <a:blip r:embed="rId4"/>
          <a:stretch>
            <a:fillRect/>
          </a:stretch>
        </p:blipFill>
        <p:spPr>
          <a:xfrm>
            <a:off x="2373346" y="5970524"/>
            <a:ext cx="5542978" cy="749744"/>
          </a:xfrm>
          <a:prstGeom prst="rect">
            <a:avLst/>
          </a:prstGeom>
        </p:spPr>
      </p:pic>
      <p:sp>
        <p:nvSpPr>
          <p:cNvPr id="7" name="TextBox 6"/>
          <p:cNvSpPr txBox="1"/>
          <p:nvPr/>
        </p:nvSpPr>
        <p:spPr>
          <a:xfrm>
            <a:off x="9582912" y="2660904"/>
            <a:ext cx="25419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S3 Glacier Vault Lock</a:t>
            </a:r>
          </a:p>
          <a:p>
            <a:pPr marL="285750" indent="-285750">
              <a:buFont typeface="Arial" panose="020B0604020202020204" pitchFamily="34" charset="0"/>
              <a:buChar char="•"/>
            </a:pPr>
            <a:r>
              <a:rPr lang="en-US" dirty="0"/>
              <a:t>S3 Object lock write-once-read-many WORM</a:t>
            </a:r>
            <a:endParaRPr lang="en-IN" dirty="0"/>
          </a:p>
        </p:txBody>
      </p:sp>
    </p:spTree>
    <p:extLst>
      <p:ext uri="{BB962C8B-B14F-4D97-AF65-F5344CB8AC3E}">
        <p14:creationId xmlns:p14="http://schemas.microsoft.com/office/powerpoint/2010/main" val="1982191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72516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5" dirty="0">
                <a:solidFill>
                  <a:srgbClr val="FFFFFF"/>
                </a:solidFill>
                <a:latin typeface="Calibri"/>
                <a:cs typeface="Calibri"/>
              </a:rPr>
              <a:t> Simple </a:t>
            </a:r>
            <a:r>
              <a:rPr sz="2400" b="0" spc="-20" dirty="0">
                <a:solidFill>
                  <a:srgbClr val="FFFFFF"/>
                </a:solidFill>
                <a:latin typeface="Calibri"/>
                <a:cs typeface="Calibri"/>
              </a:rPr>
              <a:t>Storage</a:t>
            </a:r>
            <a:r>
              <a:rPr sz="2400" b="0" spc="-5" dirty="0">
                <a:solidFill>
                  <a:srgbClr val="FFFFFF"/>
                </a:solidFill>
                <a:latin typeface="Calibri"/>
                <a:cs typeface="Calibri"/>
              </a:rPr>
              <a:t> </a:t>
            </a:r>
            <a:r>
              <a:rPr sz="2400" b="0" dirty="0">
                <a:solidFill>
                  <a:srgbClr val="FFFFFF"/>
                </a:solidFill>
                <a:latin typeface="Calibri"/>
                <a:cs typeface="Calibri"/>
              </a:rPr>
              <a:t>Service </a:t>
            </a:r>
            <a:r>
              <a:rPr sz="2400" b="0" spc="-5" dirty="0">
                <a:solidFill>
                  <a:srgbClr val="FFFFFF"/>
                </a:solidFill>
                <a:latin typeface="Calibri"/>
                <a:cs typeface="Calibri"/>
              </a:rPr>
              <a:t>(S3)</a:t>
            </a:r>
            <a:endParaRPr sz="2400">
              <a:latin typeface="Calibri"/>
              <a:cs typeface="Calibri"/>
            </a:endParaRPr>
          </a:p>
        </p:txBody>
      </p:sp>
      <p:pic>
        <p:nvPicPr>
          <p:cNvPr id="3" name="object 3"/>
          <p:cNvPicPr/>
          <p:nvPr/>
        </p:nvPicPr>
        <p:blipFill>
          <a:blip r:embed="rId2" cstate="print"/>
          <a:stretch>
            <a:fillRect/>
          </a:stretch>
        </p:blipFill>
        <p:spPr>
          <a:xfrm>
            <a:off x="10799174" y="619945"/>
            <a:ext cx="711200" cy="711200"/>
          </a:xfrm>
          <a:prstGeom prst="rect">
            <a:avLst/>
          </a:prstGeom>
        </p:spPr>
      </p:pic>
      <p:sp>
        <p:nvSpPr>
          <p:cNvPr id="4" name="object 4"/>
          <p:cNvSpPr txBox="1"/>
          <p:nvPr/>
        </p:nvSpPr>
        <p:spPr>
          <a:xfrm>
            <a:off x="10185605" y="1358900"/>
            <a:ext cx="1939289" cy="441959"/>
          </a:xfrm>
          <a:prstGeom prst="rect">
            <a:avLst/>
          </a:prstGeom>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3063256617"/>
              </p:ext>
            </p:extLst>
          </p:nvPr>
        </p:nvGraphicFramePr>
        <p:xfrm>
          <a:off x="1486576" y="1327970"/>
          <a:ext cx="8256269" cy="3936619"/>
        </p:xfrm>
        <a:graphic>
          <a:graphicData uri="http://schemas.openxmlformats.org/drawingml/2006/table">
            <a:tbl>
              <a:tblPr firstRow="1" bandRow="1">
                <a:tableStyleId>{775DCB02-9BB8-47FD-8907-85C794F793BA}</a:tableStyleId>
              </a:tblPr>
              <a:tblGrid>
                <a:gridCol w="2872740">
                  <a:extLst>
                    <a:ext uri="{9D8B030D-6E8A-4147-A177-3AD203B41FA5}">
                      <a16:colId xmlns:a16="http://schemas.microsoft.com/office/drawing/2014/main" val="20000"/>
                    </a:ext>
                  </a:extLst>
                </a:gridCol>
                <a:gridCol w="5383529">
                  <a:extLst>
                    <a:ext uri="{9D8B030D-6E8A-4147-A177-3AD203B41FA5}">
                      <a16:colId xmlns:a16="http://schemas.microsoft.com/office/drawing/2014/main" val="20001"/>
                    </a:ext>
                  </a:extLst>
                </a:gridCol>
              </a:tblGrid>
              <a:tr h="334010">
                <a:tc>
                  <a:txBody>
                    <a:bodyPr/>
                    <a:lstStyle/>
                    <a:p>
                      <a:pPr marL="1046480">
                        <a:lnSpc>
                          <a:spcPts val="1889"/>
                        </a:lnSpc>
                        <a:spcBef>
                          <a:spcPts val="640"/>
                        </a:spcBef>
                      </a:pPr>
                      <a:r>
                        <a:rPr sz="1600" dirty="0"/>
                        <a:t>S3</a:t>
                      </a:r>
                      <a:r>
                        <a:rPr sz="1600" spc="-35" dirty="0"/>
                        <a:t> </a:t>
                      </a:r>
                      <a:r>
                        <a:rPr sz="1600" spc="-5" dirty="0"/>
                        <a:t>Capability</a:t>
                      </a:r>
                      <a:endParaRPr sz="1600">
                        <a:latin typeface="Calibri"/>
                        <a:cs typeface="Calibri"/>
                      </a:endParaRPr>
                    </a:p>
                  </a:txBody>
                  <a:tcPr marL="0" marR="0" marT="81280" marB="0"/>
                </a:tc>
                <a:tc>
                  <a:txBody>
                    <a:bodyPr/>
                    <a:lstStyle/>
                    <a:p>
                      <a:pPr marL="307975" algn="ctr">
                        <a:lnSpc>
                          <a:spcPts val="1889"/>
                        </a:lnSpc>
                        <a:spcBef>
                          <a:spcPts val="640"/>
                        </a:spcBef>
                      </a:pPr>
                      <a:r>
                        <a:rPr sz="1600" spc="-5" dirty="0"/>
                        <a:t>How</a:t>
                      </a:r>
                      <a:r>
                        <a:rPr sz="1600" spc="-30" dirty="0"/>
                        <a:t> </a:t>
                      </a:r>
                      <a:r>
                        <a:rPr sz="1600" spc="-5" dirty="0"/>
                        <a:t>it</a:t>
                      </a:r>
                      <a:r>
                        <a:rPr sz="1600" spc="-25" dirty="0"/>
                        <a:t> </a:t>
                      </a:r>
                      <a:r>
                        <a:rPr sz="1600" spc="-10" dirty="0"/>
                        <a:t>works</a:t>
                      </a:r>
                      <a:endParaRPr sz="1600">
                        <a:latin typeface="Calibri"/>
                        <a:cs typeface="Calibri"/>
                      </a:endParaRPr>
                    </a:p>
                  </a:txBody>
                  <a:tcPr marL="0" marR="0" marT="81280" marB="0"/>
                </a:tc>
                <a:extLst>
                  <a:ext uri="{0D108BD9-81ED-4DB2-BD59-A6C34878D82A}">
                    <a16:rowId xmlns:a16="http://schemas.microsoft.com/office/drawing/2014/main" val="10000"/>
                  </a:ext>
                </a:extLst>
              </a:tr>
              <a:tr h="507365">
                <a:tc>
                  <a:txBody>
                    <a:bodyPr/>
                    <a:lstStyle/>
                    <a:p>
                      <a:pPr marR="369570" algn="r">
                        <a:lnSpc>
                          <a:spcPct val="100000"/>
                        </a:lnSpc>
                        <a:spcBef>
                          <a:spcPts val="509"/>
                        </a:spcBef>
                      </a:pPr>
                      <a:r>
                        <a:rPr sz="1400" spc="-15" dirty="0"/>
                        <a:t>Transfer</a:t>
                      </a:r>
                      <a:r>
                        <a:rPr sz="1400" spc="-85" dirty="0"/>
                        <a:t> </a:t>
                      </a:r>
                      <a:r>
                        <a:rPr sz="1400" spc="-5" dirty="0"/>
                        <a:t>Acceleration</a:t>
                      </a:r>
                      <a:endParaRPr sz="1400">
                        <a:latin typeface="Arial"/>
                        <a:cs typeface="Arial"/>
                      </a:endParaRPr>
                    </a:p>
                  </a:txBody>
                  <a:tcPr marL="0" marR="0" marT="64769" marB="0"/>
                </a:tc>
                <a:tc>
                  <a:txBody>
                    <a:bodyPr/>
                    <a:lstStyle/>
                    <a:p>
                      <a:pPr marL="377190">
                        <a:lnSpc>
                          <a:spcPct val="100000"/>
                        </a:lnSpc>
                        <a:spcBef>
                          <a:spcPts val="509"/>
                        </a:spcBef>
                      </a:pPr>
                      <a:r>
                        <a:rPr sz="1400" spc="-5" dirty="0"/>
                        <a:t>Speed</a:t>
                      </a:r>
                      <a:r>
                        <a:rPr sz="1400" spc="-10" dirty="0"/>
                        <a:t> </a:t>
                      </a:r>
                      <a:r>
                        <a:rPr sz="1400" spc="-5" dirty="0"/>
                        <a:t>up</a:t>
                      </a:r>
                      <a:r>
                        <a:rPr sz="1400" spc="-10" dirty="0"/>
                        <a:t> </a:t>
                      </a:r>
                      <a:r>
                        <a:rPr sz="1400" spc="-5" dirty="0"/>
                        <a:t>data</a:t>
                      </a:r>
                      <a:r>
                        <a:rPr sz="1400" spc="-10" dirty="0"/>
                        <a:t> uploads using CloudFront </a:t>
                      </a:r>
                      <a:r>
                        <a:rPr sz="1400" spc="-5" dirty="0"/>
                        <a:t>in</a:t>
                      </a:r>
                      <a:r>
                        <a:rPr sz="1400" spc="-10" dirty="0"/>
                        <a:t> </a:t>
                      </a:r>
                      <a:r>
                        <a:rPr sz="1400" spc="-5" dirty="0"/>
                        <a:t>reverse</a:t>
                      </a:r>
                      <a:endParaRPr sz="1400">
                        <a:latin typeface="Arial"/>
                        <a:cs typeface="Arial"/>
                      </a:endParaRPr>
                    </a:p>
                  </a:txBody>
                  <a:tcPr marL="0" marR="0" marT="64769" marB="0"/>
                </a:tc>
                <a:extLst>
                  <a:ext uri="{0D108BD9-81ED-4DB2-BD59-A6C34878D82A}">
                    <a16:rowId xmlns:a16="http://schemas.microsoft.com/office/drawing/2014/main" val="10001"/>
                  </a:ext>
                </a:extLst>
              </a:tr>
              <a:tr h="600075">
                <a:tc>
                  <a:txBody>
                    <a:bodyPr/>
                    <a:lstStyle/>
                    <a:p>
                      <a:pPr marL="925194">
                        <a:lnSpc>
                          <a:spcPct val="100000"/>
                        </a:lnSpc>
                        <a:spcBef>
                          <a:spcPts val="515"/>
                        </a:spcBef>
                      </a:pPr>
                      <a:r>
                        <a:rPr sz="1400" spc="-5" dirty="0"/>
                        <a:t>Requester</a:t>
                      </a:r>
                      <a:r>
                        <a:rPr sz="1400" spc="-45" dirty="0"/>
                        <a:t> </a:t>
                      </a:r>
                      <a:r>
                        <a:rPr sz="1400" spc="-5" dirty="0"/>
                        <a:t>Pays</a:t>
                      </a:r>
                      <a:endParaRPr sz="1400">
                        <a:latin typeface="Arial"/>
                        <a:cs typeface="Arial"/>
                      </a:endParaRPr>
                    </a:p>
                  </a:txBody>
                  <a:tcPr marL="0" marR="0" marT="65405" marB="0"/>
                </a:tc>
                <a:tc>
                  <a:txBody>
                    <a:bodyPr/>
                    <a:lstStyle/>
                    <a:p>
                      <a:pPr marL="377190">
                        <a:lnSpc>
                          <a:spcPct val="100000"/>
                        </a:lnSpc>
                        <a:spcBef>
                          <a:spcPts val="515"/>
                        </a:spcBef>
                      </a:pPr>
                      <a:r>
                        <a:rPr sz="1400" spc="-10" dirty="0"/>
                        <a:t>The </a:t>
                      </a:r>
                      <a:r>
                        <a:rPr sz="1400" spc="-5" dirty="0"/>
                        <a:t>requester rather</a:t>
                      </a:r>
                      <a:r>
                        <a:rPr sz="1400" dirty="0"/>
                        <a:t> </a:t>
                      </a:r>
                      <a:r>
                        <a:rPr sz="1400" spc="-5" dirty="0"/>
                        <a:t>than</a:t>
                      </a:r>
                      <a:r>
                        <a:rPr sz="1400" spc="-15" dirty="0"/>
                        <a:t> </a:t>
                      </a:r>
                      <a:r>
                        <a:rPr sz="1400" spc="-5" dirty="0"/>
                        <a:t>the </a:t>
                      </a:r>
                      <a:r>
                        <a:rPr sz="1400" spc="-10" dirty="0"/>
                        <a:t>bucket</a:t>
                      </a:r>
                      <a:r>
                        <a:rPr sz="1400" spc="-15" dirty="0"/>
                        <a:t> </a:t>
                      </a:r>
                      <a:r>
                        <a:rPr sz="1400" spc="-10" dirty="0"/>
                        <a:t>owner</a:t>
                      </a:r>
                      <a:r>
                        <a:rPr sz="1400" dirty="0"/>
                        <a:t> </a:t>
                      </a:r>
                      <a:r>
                        <a:rPr sz="1400" spc="-5" dirty="0"/>
                        <a:t>pays</a:t>
                      </a:r>
                      <a:r>
                        <a:rPr sz="1400" spc="-10" dirty="0"/>
                        <a:t> for</a:t>
                      </a:r>
                      <a:endParaRPr sz="1400"/>
                    </a:p>
                    <a:p>
                      <a:pPr marL="377190">
                        <a:lnSpc>
                          <a:spcPts val="1614"/>
                        </a:lnSpc>
                        <a:spcBef>
                          <a:spcPts val="819"/>
                        </a:spcBef>
                      </a:pPr>
                      <a:r>
                        <a:rPr sz="1400" spc="-5" dirty="0"/>
                        <a:t>requests</a:t>
                      </a:r>
                      <a:r>
                        <a:rPr sz="1400" spc="-30" dirty="0"/>
                        <a:t> </a:t>
                      </a:r>
                      <a:r>
                        <a:rPr sz="1400" spc="-5" dirty="0"/>
                        <a:t>and</a:t>
                      </a:r>
                      <a:r>
                        <a:rPr sz="1400" spc="-30" dirty="0"/>
                        <a:t> </a:t>
                      </a:r>
                      <a:r>
                        <a:rPr sz="1400" spc="-5" dirty="0"/>
                        <a:t>data</a:t>
                      </a:r>
                      <a:r>
                        <a:rPr sz="1400" spc="-25" dirty="0"/>
                        <a:t> </a:t>
                      </a:r>
                      <a:r>
                        <a:rPr sz="1400" spc="-5" dirty="0"/>
                        <a:t>transfer</a:t>
                      </a:r>
                      <a:endParaRPr sz="1400">
                        <a:latin typeface="Arial"/>
                        <a:cs typeface="Arial"/>
                      </a:endParaRPr>
                    </a:p>
                  </a:txBody>
                  <a:tcPr marL="0" marR="0" marT="65405" marB="0"/>
                </a:tc>
                <a:extLst>
                  <a:ext uri="{0D108BD9-81ED-4DB2-BD59-A6C34878D82A}">
                    <a16:rowId xmlns:a16="http://schemas.microsoft.com/office/drawing/2014/main" val="10002"/>
                  </a:ext>
                </a:extLst>
              </a:tr>
              <a:tr h="600075">
                <a:tc>
                  <a:txBody>
                    <a:bodyPr/>
                    <a:lstStyle/>
                    <a:p>
                      <a:pPr marL="308610" algn="ctr">
                        <a:lnSpc>
                          <a:spcPct val="100000"/>
                        </a:lnSpc>
                        <a:spcBef>
                          <a:spcPts val="484"/>
                        </a:spcBef>
                      </a:pPr>
                      <a:r>
                        <a:rPr sz="1400" spc="-35" dirty="0"/>
                        <a:t>Tags</a:t>
                      </a:r>
                      <a:endParaRPr sz="1400">
                        <a:latin typeface="Arial"/>
                        <a:cs typeface="Arial"/>
                      </a:endParaRPr>
                    </a:p>
                  </a:txBody>
                  <a:tcPr marL="0" marR="0" marT="61594" marB="0"/>
                </a:tc>
                <a:tc>
                  <a:txBody>
                    <a:bodyPr/>
                    <a:lstStyle/>
                    <a:p>
                      <a:pPr marL="377190">
                        <a:lnSpc>
                          <a:spcPct val="100000"/>
                        </a:lnSpc>
                        <a:spcBef>
                          <a:spcPts val="484"/>
                        </a:spcBef>
                      </a:pPr>
                      <a:r>
                        <a:rPr sz="1400" spc="-5" dirty="0"/>
                        <a:t>Assign</a:t>
                      </a:r>
                      <a:r>
                        <a:rPr sz="1400" spc="-10" dirty="0"/>
                        <a:t> </a:t>
                      </a:r>
                      <a:r>
                        <a:rPr sz="1400" spc="-5" dirty="0"/>
                        <a:t>tags to </a:t>
                      </a:r>
                      <a:r>
                        <a:rPr sz="1400" spc="-10" dirty="0"/>
                        <a:t>objects</a:t>
                      </a:r>
                      <a:r>
                        <a:rPr sz="1400" spc="-5" dirty="0"/>
                        <a:t> to</a:t>
                      </a:r>
                      <a:r>
                        <a:rPr sz="1400" spc="-10" dirty="0"/>
                        <a:t> </a:t>
                      </a:r>
                      <a:r>
                        <a:rPr sz="1400" spc="-5" dirty="0"/>
                        <a:t>use</a:t>
                      </a:r>
                      <a:r>
                        <a:rPr sz="1400" dirty="0"/>
                        <a:t> </a:t>
                      </a:r>
                      <a:r>
                        <a:rPr sz="1400" spc="-5" dirty="0"/>
                        <a:t>in</a:t>
                      </a:r>
                      <a:r>
                        <a:rPr sz="1400" spc="-10" dirty="0"/>
                        <a:t> costing,</a:t>
                      </a:r>
                      <a:r>
                        <a:rPr sz="1400" dirty="0"/>
                        <a:t> </a:t>
                      </a:r>
                      <a:r>
                        <a:rPr sz="1400" spc="-10" dirty="0"/>
                        <a:t>billing,</a:t>
                      </a:r>
                      <a:r>
                        <a:rPr sz="1400" spc="-5" dirty="0"/>
                        <a:t> security</a:t>
                      </a:r>
                      <a:endParaRPr sz="1400"/>
                    </a:p>
                    <a:p>
                      <a:pPr marL="377190">
                        <a:lnSpc>
                          <a:spcPts val="1639"/>
                        </a:lnSpc>
                        <a:spcBef>
                          <a:spcPts val="819"/>
                        </a:spcBef>
                      </a:pPr>
                      <a:r>
                        <a:rPr sz="1400" spc="-5" dirty="0"/>
                        <a:t>etc.</a:t>
                      </a:r>
                      <a:endParaRPr sz="1400">
                        <a:latin typeface="Arial"/>
                        <a:cs typeface="Arial"/>
                      </a:endParaRPr>
                    </a:p>
                  </a:txBody>
                  <a:tcPr marL="0" marR="0" marT="61594" marB="0"/>
                </a:tc>
                <a:extLst>
                  <a:ext uri="{0D108BD9-81ED-4DB2-BD59-A6C34878D82A}">
                    <a16:rowId xmlns:a16="http://schemas.microsoft.com/office/drawing/2014/main" val="10003"/>
                  </a:ext>
                </a:extLst>
              </a:tr>
              <a:tr h="600075">
                <a:tc>
                  <a:txBody>
                    <a:bodyPr/>
                    <a:lstStyle/>
                    <a:p>
                      <a:pPr marL="308610" algn="ctr">
                        <a:lnSpc>
                          <a:spcPct val="100000"/>
                        </a:lnSpc>
                        <a:spcBef>
                          <a:spcPts val="455"/>
                        </a:spcBef>
                      </a:pPr>
                      <a:r>
                        <a:rPr sz="1400" spc="-5" dirty="0"/>
                        <a:t>Events</a:t>
                      </a:r>
                      <a:endParaRPr sz="1400">
                        <a:latin typeface="Arial"/>
                        <a:cs typeface="Arial"/>
                      </a:endParaRPr>
                    </a:p>
                  </a:txBody>
                  <a:tcPr marL="0" marR="0" marT="57785" marB="0"/>
                </a:tc>
                <a:tc>
                  <a:txBody>
                    <a:bodyPr/>
                    <a:lstStyle/>
                    <a:p>
                      <a:pPr marL="377190">
                        <a:lnSpc>
                          <a:spcPct val="100000"/>
                        </a:lnSpc>
                        <a:spcBef>
                          <a:spcPts val="455"/>
                        </a:spcBef>
                      </a:pPr>
                      <a:r>
                        <a:rPr sz="1400" spc="-20" dirty="0"/>
                        <a:t>Trigger</a:t>
                      </a:r>
                      <a:r>
                        <a:rPr sz="1400" dirty="0"/>
                        <a:t> </a:t>
                      </a:r>
                      <a:r>
                        <a:rPr sz="1400" spc="-10" dirty="0"/>
                        <a:t>notifications</a:t>
                      </a:r>
                      <a:r>
                        <a:rPr sz="1400" spc="-5" dirty="0"/>
                        <a:t> to</a:t>
                      </a:r>
                      <a:r>
                        <a:rPr sz="1400" spc="-10" dirty="0"/>
                        <a:t> </a:t>
                      </a:r>
                      <a:r>
                        <a:rPr sz="1400" dirty="0"/>
                        <a:t>SNS,</a:t>
                      </a:r>
                      <a:r>
                        <a:rPr sz="1400" spc="-5" dirty="0"/>
                        <a:t> SQS, or</a:t>
                      </a:r>
                      <a:r>
                        <a:rPr sz="1400" dirty="0"/>
                        <a:t> </a:t>
                      </a:r>
                      <a:r>
                        <a:rPr sz="1400" spc="-5" dirty="0"/>
                        <a:t>Lambda when</a:t>
                      </a:r>
                      <a:endParaRPr sz="1400"/>
                    </a:p>
                    <a:p>
                      <a:pPr marL="377190">
                        <a:lnSpc>
                          <a:spcPts val="1670"/>
                        </a:lnSpc>
                        <a:spcBef>
                          <a:spcPts val="819"/>
                        </a:spcBef>
                      </a:pPr>
                      <a:r>
                        <a:rPr sz="1400" spc="-5" dirty="0"/>
                        <a:t>certain</a:t>
                      </a:r>
                      <a:r>
                        <a:rPr sz="1400" spc="-15" dirty="0"/>
                        <a:t> </a:t>
                      </a:r>
                      <a:r>
                        <a:rPr sz="1400" spc="-5" dirty="0"/>
                        <a:t>events</a:t>
                      </a:r>
                      <a:r>
                        <a:rPr sz="1400" spc="-15" dirty="0"/>
                        <a:t> </a:t>
                      </a:r>
                      <a:r>
                        <a:rPr sz="1400" spc="-10" dirty="0"/>
                        <a:t>happen</a:t>
                      </a:r>
                      <a:r>
                        <a:rPr sz="1400" spc="-15" dirty="0"/>
                        <a:t> </a:t>
                      </a:r>
                      <a:r>
                        <a:rPr sz="1400" spc="-5" dirty="0"/>
                        <a:t>in</a:t>
                      </a:r>
                      <a:r>
                        <a:rPr sz="1400" spc="-15" dirty="0"/>
                        <a:t> </a:t>
                      </a:r>
                      <a:r>
                        <a:rPr sz="1400" spc="-10" dirty="0"/>
                        <a:t>your</a:t>
                      </a:r>
                      <a:r>
                        <a:rPr sz="1400" spc="-5" dirty="0"/>
                        <a:t> </a:t>
                      </a:r>
                      <a:r>
                        <a:rPr sz="1400" spc="-10" dirty="0"/>
                        <a:t>bucket</a:t>
                      </a:r>
                      <a:endParaRPr sz="1400">
                        <a:latin typeface="Arial"/>
                        <a:cs typeface="Arial"/>
                      </a:endParaRPr>
                    </a:p>
                  </a:txBody>
                  <a:tcPr marL="0" marR="0" marT="57785" marB="0"/>
                </a:tc>
                <a:extLst>
                  <a:ext uri="{0D108BD9-81ED-4DB2-BD59-A6C34878D82A}">
                    <a16:rowId xmlns:a16="http://schemas.microsoft.com/office/drawing/2014/main" val="10004"/>
                  </a:ext>
                </a:extLst>
              </a:tr>
              <a:tr h="501650">
                <a:tc>
                  <a:txBody>
                    <a:bodyPr/>
                    <a:lstStyle/>
                    <a:p>
                      <a:pPr marR="467995" algn="r">
                        <a:lnSpc>
                          <a:spcPct val="100000"/>
                        </a:lnSpc>
                        <a:spcBef>
                          <a:spcPts val="530"/>
                        </a:spcBef>
                      </a:pPr>
                      <a:r>
                        <a:rPr sz="1400" spc="-5" dirty="0"/>
                        <a:t>Static</a:t>
                      </a:r>
                      <a:r>
                        <a:rPr sz="1400" spc="-40" dirty="0"/>
                        <a:t> </a:t>
                      </a:r>
                      <a:r>
                        <a:rPr sz="1400" spc="-10" dirty="0"/>
                        <a:t>Web</a:t>
                      </a:r>
                      <a:r>
                        <a:rPr sz="1400" spc="-40" dirty="0"/>
                        <a:t> </a:t>
                      </a:r>
                      <a:r>
                        <a:rPr sz="1400" spc="-5" dirty="0"/>
                        <a:t>Hosting</a:t>
                      </a:r>
                      <a:endParaRPr sz="1400">
                        <a:latin typeface="Arial"/>
                        <a:cs typeface="Arial"/>
                      </a:endParaRPr>
                    </a:p>
                  </a:txBody>
                  <a:tcPr marL="0" marR="0" marT="67310" marB="0"/>
                </a:tc>
                <a:tc>
                  <a:txBody>
                    <a:bodyPr/>
                    <a:lstStyle/>
                    <a:p>
                      <a:pPr marL="377190">
                        <a:lnSpc>
                          <a:spcPct val="100000"/>
                        </a:lnSpc>
                        <a:spcBef>
                          <a:spcPts val="530"/>
                        </a:spcBef>
                      </a:pPr>
                      <a:r>
                        <a:rPr sz="1400" spc="-5" dirty="0"/>
                        <a:t>Simple</a:t>
                      </a:r>
                      <a:r>
                        <a:rPr sz="1400" spc="-20" dirty="0"/>
                        <a:t> </a:t>
                      </a:r>
                      <a:r>
                        <a:rPr sz="1400" spc="-5" dirty="0"/>
                        <a:t>and</a:t>
                      </a:r>
                      <a:r>
                        <a:rPr sz="1400" spc="-15" dirty="0"/>
                        <a:t> </a:t>
                      </a:r>
                      <a:r>
                        <a:rPr sz="1400" spc="-5" dirty="0"/>
                        <a:t>massively</a:t>
                      </a:r>
                      <a:r>
                        <a:rPr sz="1400" spc="-20" dirty="0"/>
                        <a:t> </a:t>
                      </a:r>
                      <a:r>
                        <a:rPr sz="1400" spc="-5" dirty="0"/>
                        <a:t>scalable</a:t>
                      </a:r>
                      <a:r>
                        <a:rPr sz="1400" spc="-15" dirty="0"/>
                        <a:t> </a:t>
                      </a:r>
                      <a:r>
                        <a:rPr sz="1400" spc="-5" dirty="0"/>
                        <a:t>static</a:t>
                      </a:r>
                      <a:r>
                        <a:rPr sz="1400" spc="-15" dirty="0"/>
                        <a:t> </a:t>
                      </a:r>
                      <a:r>
                        <a:rPr sz="1400" spc="-5" dirty="0"/>
                        <a:t>website</a:t>
                      </a:r>
                      <a:r>
                        <a:rPr sz="1400" spc="-20" dirty="0"/>
                        <a:t> </a:t>
                      </a:r>
                      <a:r>
                        <a:rPr sz="1400" spc="-10" dirty="0"/>
                        <a:t>hosting</a:t>
                      </a:r>
                      <a:endParaRPr sz="1400">
                        <a:latin typeface="Arial"/>
                        <a:cs typeface="Arial"/>
                      </a:endParaRPr>
                    </a:p>
                  </a:txBody>
                  <a:tcPr marL="0" marR="0" marT="67310" marB="0"/>
                </a:tc>
                <a:extLst>
                  <a:ext uri="{0D108BD9-81ED-4DB2-BD59-A6C34878D82A}">
                    <a16:rowId xmlns:a16="http://schemas.microsoft.com/office/drawing/2014/main" val="10005"/>
                  </a:ext>
                </a:extLst>
              </a:tr>
              <a:tr h="600075">
                <a:tc>
                  <a:txBody>
                    <a:bodyPr/>
                    <a:lstStyle/>
                    <a:p>
                      <a:pPr marL="1168400">
                        <a:lnSpc>
                          <a:spcPct val="100000"/>
                        </a:lnSpc>
                        <a:spcBef>
                          <a:spcPts val="475"/>
                        </a:spcBef>
                      </a:pPr>
                      <a:r>
                        <a:rPr sz="1400" spc="-15" dirty="0"/>
                        <a:t>BitTorrent</a:t>
                      </a:r>
                      <a:endParaRPr sz="1400">
                        <a:latin typeface="Arial"/>
                        <a:cs typeface="Arial"/>
                      </a:endParaRPr>
                    </a:p>
                  </a:txBody>
                  <a:tcPr marL="0" marR="0" marT="60325" marB="0"/>
                </a:tc>
                <a:tc>
                  <a:txBody>
                    <a:bodyPr/>
                    <a:lstStyle/>
                    <a:p>
                      <a:pPr marL="377190">
                        <a:lnSpc>
                          <a:spcPct val="100000"/>
                        </a:lnSpc>
                        <a:spcBef>
                          <a:spcPts val="475"/>
                        </a:spcBef>
                      </a:pPr>
                      <a:r>
                        <a:rPr sz="1400" spc="-5" dirty="0"/>
                        <a:t>Use the </a:t>
                      </a:r>
                      <a:r>
                        <a:rPr sz="1400" spc="-15" dirty="0"/>
                        <a:t>BitTorrent</a:t>
                      </a:r>
                      <a:r>
                        <a:rPr sz="1400" dirty="0"/>
                        <a:t> </a:t>
                      </a:r>
                      <a:r>
                        <a:rPr sz="1400" spc="-10" dirty="0"/>
                        <a:t>protocol</a:t>
                      </a:r>
                      <a:r>
                        <a:rPr sz="1400" spc="-5" dirty="0"/>
                        <a:t> to retrieve any</a:t>
                      </a:r>
                      <a:r>
                        <a:rPr sz="1400" dirty="0"/>
                        <a:t> </a:t>
                      </a:r>
                      <a:r>
                        <a:rPr sz="1400" spc="-10" dirty="0"/>
                        <a:t>publicly</a:t>
                      </a:r>
                      <a:endParaRPr sz="1400" dirty="0"/>
                    </a:p>
                    <a:p>
                      <a:pPr marL="377190">
                        <a:lnSpc>
                          <a:spcPts val="1655"/>
                        </a:lnSpc>
                        <a:spcBef>
                          <a:spcPts val="819"/>
                        </a:spcBef>
                      </a:pPr>
                      <a:r>
                        <a:rPr sz="1400" spc="-5" dirty="0"/>
                        <a:t>available</a:t>
                      </a:r>
                      <a:r>
                        <a:rPr sz="1400" spc="-15" dirty="0"/>
                        <a:t> </a:t>
                      </a:r>
                      <a:r>
                        <a:rPr sz="1400" spc="-10" dirty="0"/>
                        <a:t>object </a:t>
                      </a:r>
                      <a:r>
                        <a:rPr sz="1400" spc="-5" dirty="0"/>
                        <a:t>by</a:t>
                      </a:r>
                      <a:r>
                        <a:rPr sz="1400" spc="-15" dirty="0"/>
                        <a:t> </a:t>
                      </a:r>
                      <a:r>
                        <a:rPr sz="1400" spc="-5" dirty="0"/>
                        <a:t>automatically</a:t>
                      </a:r>
                      <a:r>
                        <a:rPr sz="1400" spc="-10" dirty="0"/>
                        <a:t> generating</a:t>
                      </a:r>
                      <a:r>
                        <a:rPr sz="1400" spc="-15" dirty="0"/>
                        <a:t> </a:t>
                      </a:r>
                      <a:r>
                        <a:rPr sz="1400" dirty="0"/>
                        <a:t>a</a:t>
                      </a:r>
                      <a:r>
                        <a:rPr sz="1400" spc="-10" dirty="0"/>
                        <a:t> </a:t>
                      </a:r>
                      <a:r>
                        <a:rPr sz="1400" spc="-5" dirty="0"/>
                        <a:t>.torrent</a:t>
                      </a:r>
                      <a:r>
                        <a:rPr sz="1400" spc="-15" dirty="0"/>
                        <a:t> </a:t>
                      </a:r>
                      <a:r>
                        <a:rPr sz="1400" spc="-5" dirty="0"/>
                        <a:t>file</a:t>
                      </a:r>
                      <a:endParaRPr sz="1400" dirty="0">
                        <a:latin typeface="Arial"/>
                        <a:cs typeface="Arial"/>
                      </a:endParaRPr>
                    </a:p>
                  </a:txBody>
                  <a:tcPr marL="0" marR="0" marT="603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5561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03047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2:</a:t>
            </a:r>
            <a:r>
              <a:rPr sz="2400" b="0" spc="-10" dirty="0">
                <a:solidFill>
                  <a:srgbClr val="FFFFFF"/>
                </a:solidFill>
                <a:latin typeface="Calibri"/>
                <a:cs typeface="Calibri"/>
              </a:rPr>
              <a:t> </a:t>
            </a:r>
            <a:r>
              <a:rPr sz="2400" b="0" spc="-5" dirty="0">
                <a:solidFill>
                  <a:srgbClr val="FFFFFF"/>
                </a:solidFill>
                <a:latin typeface="Calibri"/>
                <a:cs typeface="Calibri"/>
              </a:rPr>
              <a:t>IaaS, </a:t>
            </a:r>
            <a:r>
              <a:rPr sz="2400" b="0" spc="-15" dirty="0">
                <a:solidFill>
                  <a:srgbClr val="FFFFFF"/>
                </a:solidFill>
                <a:latin typeface="Calibri"/>
                <a:cs typeface="Calibri"/>
              </a:rPr>
              <a:t>PaaS,</a:t>
            </a:r>
            <a:r>
              <a:rPr sz="2400" b="0" spc="-10" dirty="0">
                <a:solidFill>
                  <a:srgbClr val="FFFFFF"/>
                </a:solidFill>
                <a:latin typeface="Calibri"/>
                <a:cs typeface="Calibri"/>
              </a:rPr>
              <a:t> </a:t>
            </a:r>
            <a:r>
              <a:rPr sz="2400" b="0" dirty="0">
                <a:solidFill>
                  <a:srgbClr val="FFFFFF"/>
                </a:solidFill>
                <a:latin typeface="Calibri"/>
                <a:cs typeface="Calibri"/>
              </a:rPr>
              <a:t>and</a:t>
            </a:r>
            <a:r>
              <a:rPr sz="2400" b="0" spc="-5" dirty="0">
                <a:solidFill>
                  <a:srgbClr val="FFFFFF"/>
                </a:solidFill>
                <a:latin typeface="Calibri"/>
                <a:cs typeface="Calibri"/>
              </a:rPr>
              <a:t> SaaS</a:t>
            </a:r>
            <a:r>
              <a:rPr sz="2400" b="0" spc="-10" dirty="0">
                <a:solidFill>
                  <a:srgbClr val="FFFFFF"/>
                </a:solidFill>
                <a:latin typeface="Calibri"/>
                <a:cs typeface="Calibri"/>
              </a:rPr>
              <a:t> Examples</a:t>
            </a:r>
            <a:endParaRPr sz="2400">
              <a:latin typeface="Calibri"/>
              <a:cs typeface="Calibri"/>
            </a:endParaRPr>
          </a:p>
        </p:txBody>
      </p:sp>
      <p:pic>
        <p:nvPicPr>
          <p:cNvPr id="3" name="object 3"/>
          <p:cNvPicPr/>
          <p:nvPr/>
        </p:nvPicPr>
        <p:blipFill>
          <a:blip r:embed="rId2" cstate="print"/>
          <a:stretch>
            <a:fillRect/>
          </a:stretch>
        </p:blipFill>
        <p:spPr>
          <a:xfrm>
            <a:off x="1882607" y="1320251"/>
            <a:ext cx="812800" cy="812800"/>
          </a:xfrm>
          <a:prstGeom prst="rect">
            <a:avLst/>
          </a:prstGeom>
        </p:spPr>
      </p:pic>
      <p:pic>
        <p:nvPicPr>
          <p:cNvPr id="4" name="object 4"/>
          <p:cNvPicPr/>
          <p:nvPr/>
        </p:nvPicPr>
        <p:blipFill>
          <a:blip r:embed="rId3" cstate="print"/>
          <a:stretch>
            <a:fillRect/>
          </a:stretch>
        </p:blipFill>
        <p:spPr>
          <a:xfrm>
            <a:off x="1882607" y="2819265"/>
            <a:ext cx="812800" cy="812800"/>
          </a:xfrm>
          <a:prstGeom prst="rect">
            <a:avLst/>
          </a:prstGeom>
        </p:spPr>
      </p:pic>
      <p:pic>
        <p:nvPicPr>
          <p:cNvPr id="5" name="object 5"/>
          <p:cNvPicPr/>
          <p:nvPr/>
        </p:nvPicPr>
        <p:blipFill>
          <a:blip r:embed="rId4" cstate="print"/>
          <a:stretch>
            <a:fillRect/>
          </a:stretch>
        </p:blipFill>
        <p:spPr>
          <a:xfrm>
            <a:off x="1882607" y="4474644"/>
            <a:ext cx="812800" cy="812799"/>
          </a:xfrm>
          <a:prstGeom prst="rect">
            <a:avLst/>
          </a:prstGeom>
        </p:spPr>
      </p:pic>
      <p:sp>
        <p:nvSpPr>
          <p:cNvPr id="6" name="object 6"/>
          <p:cNvSpPr txBox="1"/>
          <p:nvPr/>
        </p:nvSpPr>
        <p:spPr>
          <a:xfrm>
            <a:off x="1708901" y="2273300"/>
            <a:ext cx="116078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Sys</a:t>
            </a:r>
            <a:r>
              <a:rPr sz="1400" spc="-5" dirty="0">
                <a:solidFill>
                  <a:srgbClr val="FFFFFF"/>
                </a:solidFill>
                <a:latin typeface="Arial"/>
                <a:cs typeface="Arial"/>
              </a:rPr>
              <a:t>te</a:t>
            </a:r>
            <a:r>
              <a:rPr sz="1400" dirty="0">
                <a:solidFill>
                  <a:srgbClr val="FFFFFF"/>
                </a:solidFill>
                <a:latin typeface="Arial"/>
                <a:cs typeface="Arial"/>
              </a:rPr>
              <a:t>m</a:t>
            </a:r>
            <a:r>
              <a:rPr sz="1400" spc="-85" dirty="0">
                <a:solidFill>
                  <a:srgbClr val="FFFFFF"/>
                </a:solidFill>
                <a:latin typeface="Arial"/>
                <a:cs typeface="Arial"/>
              </a:rPr>
              <a:t> </a:t>
            </a:r>
            <a:r>
              <a:rPr sz="1400" dirty="0">
                <a:solidFill>
                  <a:srgbClr val="FFFFFF"/>
                </a:solidFill>
                <a:latin typeface="Arial"/>
                <a:cs typeface="Arial"/>
              </a:rPr>
              <a:t>A</a:t>
            </a:r>
            <a:r>
              <a:rPr sz="1400" spc="-5" dirty="0">
                <a:solidFill>
                  <a:srgbClr val="FFFFFF"/>
                </a:solidFill>
                <a:latin typeface="Arial"/>
                <a:cs typeface="Arial"/>
              </a:rPr>
              <a:t>dm</a:t>
            </a:r>
            <a:r>
              <a:rPr sz="1400" dirty="0">
                <a:solidFill>
                  <a:srgbClr val="FFFFFF"/>
                </a:solidFill>
                <a:latin typeface="Arial"/>
                <a:cs typeface="Arial"/>
              </a:rPr>
              <a:t>in</a:t>
            </a:r>
            <a:endParaRPr sz="1400">
              <a:latin typeface="Arial"/>
              <a:cs typeface="Arial"/>
            </a:endParaRPr>
          </a:p>
        </p:txBody>
      </p:sp>
      <p:sp>
        <p:nvSpPr>
          <p:cNvPr id="7" name="object 7"/>
          <p:cNvSpPr txBox="1"/>
          <p:nvPr/>
        </p:nvSpPr>
        <p:spPr>
          <a:xfrm>
            <a:off x="1872288" y="3797300"/>
            <a:ext cx="83439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D</a:t>
            </a:r>
            <a:r>
              <a:rPr sz="1400" spc="-5" dirty="0">
                <a:solidFill>
                  <a:srgbClr val="FFFFFF"/>
                </a:solidFill>
                <a:latin typeface="Arial"/>
                <a:cs typeface="Arial"/>
              </a:rPr>
              <a:t>e</a:t>
            </a:r>
            <a:r>
              <a:rPr sz="1400" dirty="0">
                <a:solidFill>
                  <a:srgbClr val="FFFFFF"/>
                </a:solidFill>
                <a:latin typeface="Arial"/>
                <a:cs typeface="Arial"/>
              </a:rPr>
              <a:t>v</a:t>
            </a:r>
            <a:r>
              <a:rPr sz="1400" spc="-5" dirty="0">
                <a:solidFill>
                  <a:srgbClr val="FFFFFF"/>
                </a:solidFill>
                <a:latin typeface="Arial"/>
                <a:cs typeface="Arial"/>
              </a:rPr>
              <a:t>e</a:t>
            </a:r>
            <a:r>
              <a:rPr sz="1400" dirty="0">
                <a:solidFill>
                  <a:srgbClr val="FFFFFF"/>
                </a:solidFill>
                <a:latin typeface="Arial"/>
                <a:cs typeface="Arial"/>
              </a:rPr>
              <a:t>l</a:t>
            </a:r>
            <a:r>
              <a:rPr sz="1400" spc="-5" dirty="0">
                <a:solidFill>
                  <a:srgbClr val="FFFFFF"/>
                </a:solidFill>
                <a:latin typeface="Arial"/>
                <a:cs typeface="Arial"/>
              </a:rPr>
              <a:t>ope</a:t>
            </a:r>
            <a:r>
              <a:rPr sz="1400" dirty="0">
                <a:solidFill>
                  <a:srgbClr val="FFFFFF"/>
                </a:solidFill>
                <a:latin typeface="Arial"/>
                <a:cs typeface="Arial"/>
              </a:rPr>
              <a:t>r</a:t>
            </a:r>
            <a:endParaRPr sz="1400">
              <a:latin typeface="Arial"/>
              <a:cs typeface="Arial"/>
            </a:endParaRPr>
          </a:p>
        </p:txBody>
      </p:sp>
      <p:sp>
        <p:nvSpPr>
          <p:cNvPr id="8" name="object 8"/>
          <p:cNvSpPr txBox="1"/>
          <p:nvPr/>
        </p:nvSpPr>
        <p:spPr>
          <a:xfrm>
            <a:off x="1814694" y="5422900"/>
            <a:ext cx="94932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Sales</a:t>
            </a:r>
            <a:r>
              <a:rPr sz="1400" spc="-90" dirty="0">
                <a:solidFill>
                  <a:srgbClr val="FFFFFF"/>
                </a:solidFill>
                <a:latin typeface="Arial"/>
                <a:cs typeface="Arial"/>
              </a:rPr>
              <a:t> </a:t>
            </a:r>
            <a:r>
              <a:rPr sz="1400" spc="-45" dirty="0">
                <a:solidFill>
                  <a:srgbClr val="FFFFFF"/>
                </a:solidFill>
                <a:latin typeface="Arial"/>
                <a:cs typeface="Arial"/>
              </a:rPr>
              <a:t>Team</a:t>
            </a:r>
            <a:endParaRPr sz="1400">
              <a:latin typeface="Arial"/>
              <a:cs typeface="Arial"/>
            </a:endParaRPr>
          </a:p>
        </p:txBody>
      </p:sp>
      <p:sp>
        <p:nvSpPr>
          <p:cNvPr id="9" name="object 9"/>
          <p:cNvSpPr txBox="1"/>
          <p:nvPr/>
        </p:nvSpPr>
        <p:spPr>
          <a:xfrm>
            <a:off x="8907123" y="2362200"/>
            <a:ext cx="10725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Amazon</a:t>
            </a:r>
            <a:r>
              <a:rPr sz="1400" spc="-75" dirty="0">
                <a:solidFill>
                  <a:srgbClr val="FFFFFF"/>
                </a:solidFill>
                <a:latin typeface="Arial"/>
                <a:cs typeface="Arial"/>
              </a:rPr>
              <a:t> </a:t>
            </a:r>
            <a:r>
              <a:rPr sz="1400" dirty="0">
                <a:solidFill>
                  <a:srgbClr val="FFFFFF"/>
                </a:solidFill>
                <a:latin typeface="Arial"/>
                <a:cs typeface="Arial"/>
              </a:rPr>
              <a:t>EC2</a:t>
            </a:r>
            <a:endParaRPr sz="1400">
              <a:latin typeface="Arial"/>
              <a:cs typeface="Arial"/>
            </a:endParaRPr>
          </a:p>
        </p:txBody>
      </p:sp>
      <p:pic>
        <p:nvPicPr>
          <p:cNvPr id="10" name="object 10"/>
          <p:cNvPicPr/>
          <p:nvPr/>
        </p:nvPicPr>
        <p:blipFill>
          <a:blip r:embed="rId5" cstate="print"/>
          <a:stretch>
            <a:fillRect/>
          </a:stretch>
        </p:blipFill>
        <p:spPr>
          <a:xfrm>
            <a:off x="9087305" y="1532437"/>
            <a:ext cx="711200" cy="711200"/>
          </a:xfrm>
          <a:prstGeom prst="rect">
            <a:avLst/>
          </a:prstGeom>
        </p:spPr>
      </p:pic>
      <p:sp>
        <p:nvSpPr>
          <p:cNvPr id="11" name="object 11"/>
          <p:cNvSpPr txBox="1"/>
          <p:nvPr/>
        </p:nvSpPr>
        <p:spPr>
          <a:xfrm>
            <a:off x="8554825" y="3733800"/>
            <a:ext cx="1826895"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FFFFFF"/>
                </a:solidFill>
                <a:latin typeface="Arial"/>
                <a:cs typeface="Arial"/>
              </a:rPr>
              <a:t>AWS </a:t>
            </a:r>
            <a:r>
              <a:rPr sz="1400" spc="-5" dirty="0">
                <a:solidFill>
                  <a:srgbClr val="FFFFFF"/>
                </a:solidFill>
                <a:latin typeface="Arial"/>
                <a:cs typeface="Arial"/>
              </a:rPr>
              <a:t>Elastic</a:t>
            </a:r>
            <a:r>
              <a:rPr sz="1400" spc="-25" dirty="0">
                <a:solidFill>
                  <a:srgbClr val="FFFFFF"/>
                </a:solidFill>
                <a:latin typeface="Arial"/>
                <a:cs typeface="Arial"/>
              </a:rPr>
              <a:t> </a:t>
            </a:r>
            <a:r>
              <a:rPr sz="1400" spc="-5" dirty="0">
                <a:solidFill>
                  <a:srgbClr val="FFFFFF"/>
                </a:solidFill>
                <a:latin typeface="Arial"/>
                <a:cs typeface="Arial"/>
              </a:rPr>
              <a:t>Beanstalk</a:t>
            </a:r>
            <a:endParaRPr sz="1400">
              <a:latin typeface="Arial"/>
              <a:cs typeface="Arial"/>
            </a:endParaRPr>
          </a:p>
        </p:txBody>
      </p:sp>
      <p:pic>
        <p:nvPicPr>
          <p:cNvPr id="12" name="object 12"/>
          <p:cNvPicPr/>
          <p:nvPr/>
        </p:nvPicPr>
        <p:blipFill>
          <a:blip r:embed="rId6" cstate="print"/>
          <a:stretch>
            <a:fillRect/>
          </a:stretch>
        </p:blipFill>
        <p:spPr>
          <a:xfrm>
            <a:off x="9087305" y="2963332"/>
            <a:ext cx="711200" cy="711200"/>
          </a:xfrm>
          <a:prstGeom prst="rect">
            <a:avLst/>
          </a:prstGeom>
        </p:spPr>
      </p:pic>
      <p:pic>
        <p:nvPicPr>
          <p:cNvPr id="13" name="object 13"/>
          <p:cNvPicPr/>
          <p:nvPr/>
        </p:nvPicPr>
        <p:blipFill>
          <a:blip r:embed="rId7" cstate="print"/>
          <a:stretch>
            <a:fillRect/>
          </a:stretch>
        </p:blipFill>
        <p:spPr>
          <a:xfrm>
            <a:off x="8969691" y="4368855"/>
            <a:ext cx="946424" cy="663910"/>
          </a:xfrm>
          <a:prstGeom prst="rect">
            <a:avLst/>
          </a:prstGeom>
        </p:spPr>
      </p:pic>
      <p:sp>
        <p:nvSpPr>
          <p:cNvPr id="14" name="object 14"/>
          <p:cNvSpPr/>
          <p:nvPr/>
        </p:nvSpPr>
        <p:spPr>
          <a:xfrm>
            <a:off x="3205029" y="1817845"/>
            <a:ext cx="5153025" cy="103505"/>
          </a:xfrm>
          <a:custGeom>
            <a:avLst/>
            <a:gdLst/>
            <a:ahLst/>
            <a:cxnLst/>
            <a:rect l="l" t="t" r="r" b="b"/>
            <a:pathLst>
              <a:path w="5153025" h="103505">
                <a:moveTo>
                  <a:pt x="5093773" y="0"/>
                </a:moveTo>
                <a:lnTo>
                  <a:pt x="5089761" y="266"/>
                </a:lnTo>
                <a:lnTo>
                  <a:pt x="5085143" y="5546"/>
                </a:lnTo>
                <a:lnTo>
                  <a:pt x="5085410" y="9558"/>
                </a:lnTo>
                <a:lnTo>
                  <a:pt x="5126130" y="45187"/>
                </a:lnTo>
                <a:lnTo>
                  <a:pt x="5143077" y="45187"/>
                </a:lnTo>
                <a:lnTo>
                  <a:pt x="5143077" y="57887"/>
                </a:lnTo>
                <a:lnTo>
                  <a:pt x="5126130" y="57887"/>
                </a:lnTo>
                <a:lnTo>
                  <a:pt x="5085410" y="93518"/>
                </a:lnTo>
                <a:lnTo>
                  <a:pt x="5085143" y="97529"/>
                </a:lnTo>
                <a:lnTo>
                  <a:pt x="5089761" y="102809"/>
                </a:lnTo>
                <a:lnTo>
                  <a:pt x="5093773" y="103075"/>
                </a:lnTo>
                <a:lnTo>
                  <a:pt x="5145417" y="57887"/>
                </a:lnTo>
                <a:lnTo>
                  <a:pt x="5143077" y="57887"/>
                </a:lnTo>
                <a:lnTo>
                  <a:pt x="5145418" y="57886"/>
                </a:lnTo>
                <a:lnTo>
                  <a:pt x="5152674" y="51537"/>
                </a:lnTo>
                <a:lnTo>
                  <a:pt x="5093773" y="0"/>
                </a:lnTo>
                <a:close/>
              </a:path>
              <a:path w="5153025" h="103505">
                <a:moveTo>
                  <a:pt x="5133387" y="51537"/>
                </a:moveTo>
                <a:lnTo>
                  <a:pt x="5126130" y="57887"/>
                </a:lnTo>
                <a:lnTo>
                  <a:pt x="5143077" y="57887"/>
                </a:lnTo>
                <a:lnTo>
                  <a:pt x="5143077" y="56316"/>
                </a:lnTo>
                <a:lnTo>
                  <a:pt x="5138849" y="56316"/>
                </a:lnTo>
                <a:lnTo>
                  <a:pt x="5133387" y="51537"/>
                </a:lnTo>
                <a:close/>
              </a:path>
              <a:path w="5153025" h="103505">
                <a:moveTo>
                  <a:pt x="0" y="45186"/>
                </a:moveTo>
                <a:lnTo>
                  <a:pt x="0" y="57886"/>
                </a:lnTo>
                <a:lnTo>
                  <a:pt x="5126132" y="57886"/>
                </a:lnTo>
                <a:lnTo>
                  <a:pt x="5133387" y="51537"/>
                </a:lnTo>
                <a:lnTo>
                  <a:pt x="5126130" y="45187"/>
                </a:lnTo>
                <a:lnTo>
                  <a:pt x="0" y="45186"/>
                </a:lnTo>
                <a:close/>
              </a:path>
              <a:path w="5153025" h="103505">
                <a:moveTo>
                  <a:pt x="5138849" y="46758"/>
                </a:moveTo>
                <a:lnTo>
                  <a:pt x="5133387" y="51537"/>
                </a:lnTo>
                <a:lnTo>
                  <a:pt x="5138849" y="56316"/>
                </a:lnTo>
                <a:lnTo>
                  <a:pt x="5138849" y="46758"/>
                </a:lnTo>
                <a:close/>
              </a:path>
              <a:path w="5153025" h="103505">
                <a:moveTo>
                  <a:pt x="5143077" y="46758"/>
                </a:moveTo>
                <a:lnTo>
                  <a:pt x="5138849" y="46758"/>
                </a:lnTo>
                <a:lnTo>
                  <a:pt x="5138849" y="56316"/>
                </a:lnTo>
                <a:lnTo>
                  <a:pt x="5143077" y="56316"/>
                </a:lnTo>
                <a:lnTo>
                  <a:pt x="5143077" y="46758"/>
                </a:lnTo>
                <a:close/>
              </a:path>
              <a:path w="5153025" h="103505">
                <a:moveTo>
                  <a:pt x="5126130" y="45187"/>
                </a:moveTo>
                <a:lnTo>
                  <a:pt x="5133387" y="51537"/>
                </a:lnTo>
                <a:lnTo>
                  <a:pt x="5138849" y="46758"/>
                </a:lnTo>
                <a:lnTo>
                  <a:pt x="5143077" y="46758"/>
                </a:lnTo>
                <a:lnTo>
                  <a:pt x="5143077" y="45187"/>
                </a:lnTo>
                <a:lnTo>
                  <a:pt x="5126130" y="45187"/>
                </a:lnTo>
                <a:close/>
              </a:path>
            </a:pathLst>
          </a:custGeom>
          <a:solidFill>
            <a:srgbClr val="8FA7C4"/>
          </a:solidFill>
        </p:spPr>
        <p:txBody>
          <a:bodyPr wrap="square" lIns="0" tIns="0" rIns="0" bIns="0" rtlCol="0"/>
          <a:lstStyle/>
          <a:p>
            <a:endParaRPr/>
          </a:p>
        </p:txBody>
      </p:sp>
      <p:sp>
        <p:nvSpPr>
          <p:cNvPr id="15" name="object 15"/>
          <p:cNvSpPr txBox="1"/>
          <p:nvPr/>
        </p:nvSpPr>
        <p:spPr>
          <a:xfrm>
            <a:off x="8819014" y="5118100"/>
            <a:ext cx="124841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Salesforce.com</a:t>
            </a:r>
            <a:endParaRPr sz="1400">
              <a:latin typeface="Arial"/>
              <a:cs typeface="Arial"/>
            </a:endParaRPr>
          </a:p>
        </p:txBody>
      </p:sp>
      <p:sp>
        <p:nvSpPr>
          <p:cNvPr id="16" name="object 16"/>
          <p:cNvSpPr/>
          <p:nvPr/>
        </p:nvSpPr>
        <p:spPr>
          <a:xfrm>
            <a:off x="3205029" y="3267396"/>
            <a:ext cx="5153025" cy="103505"/>
          </a:xfrm>
          <a:custGeom>
            <a:avLst/>
            <a:gdLst/>
            <a:ahLst/>
            <a:cxnLst/>
            <a:rect l="l" t="t" r="r" b="b"/>
            <a:pathLst>
              <a:path w="5153025" h="103504">
                <a:moveTo>
                  <a:pt x="5093773" y="0"/>
                </a:moveTo>
                <a:lnTo>
                  <a:pt x="5089761" y="266"/>
                </a:lnTo>
                <a:lnTo>
                  <a:pt x="5085143" y="5546"/>
                </a:lnTo>
                <a:lnTo>
                  <a:pt x="5085410" y="9556"/>
                </a:lnTo>
                <a:lnTo>
                  <a:pt x="5126130" y="45187"/>
                </a:lnTo>
                <a:lnTo>
                  <a:pt x="5143077" y="45187"/>
                </a:lnTo>
                <a:lnTo>
                  <a:pt x="5143077" y="57887"/>
                </a:lnTo>
                <a:lnTo>
                  <a:pt x="5126130" y="57887"/>
                </a:lnTo>
                <a:lnTo>
                  <a:pt x="5085410" y="93517"/>
                </a:lnTo>
                <a:lnTo>
                  <a:pt x="5085143" y="97529"/>
                </a:lnTo>
                <a:lnTo>
                  <a:pt x="5089761" y="102809"/>
                </a:lnTo>
                <a:lnTo>
                  <a:pt x="5093773" y="103075"/>
                </a:lnTo>
                <a:lnTo>
                  <a:pt x="5145417" y="57887"/>
                </a:lnTo>
                <a:lnTo>
                  <a:pt x="5143077" y="57887"/>
                </a:lnTo>
                <a:lnTo>
                  <a:pt x="5145418" y="57886"/>
                </a:lnTo>
                <a:lnTo>
                  <a:pt x="5152674" y="51537"/>
                </a:lnTo>
                <a:lnTo>
                  <a:pt x="5093773" y="0"/>
                </a:lnTo>
                <a:close/>
              </a:path>
              <a:path w="5153025" h="103504">
                <a:moveTo>
                  <a:pt x="5133387" y="51537"/>
                </a:moveTo>
                <a:lnTo>
                  <a:pt x="5126130" y="57887"/>
                </a:lnTo>
                <a:lnTo>
                  <a:pt x="5143077" y="57887"/>
                </a:lnTo>
                <a:lnTo>
                  <a:pt x="5143077" y="56316"/>
                </a:lnTo>
                <a:lnTo>
                  <a:pt x="5138849" y="56316"/>
                </a:lnTo>
                <a:lnTo>
                  <a:pt x="5133387" y="51537"/>
                </a:lnTo>
                <a:close/>
              </a:path>
              <a:path w="5153025" h="103504">
                <a:moveTo>
                  <a:pt x="0" y="45186"/>
                </a:moveTo>
                <a:lnTo>
                  <a:pt x="0" y="57886"/>
                </a:lnTo>
                <a:lnTo>
                  <a:pt x="5126131" y="57886"/>
                </a:lnTo>
                <a:lnTo>
                  <a:pt x="5133387" y="51537"/>
                </a:lnTo>
                <a:lnTo>
                  <a:pt x="5126130" y="45187"/>
                </a:lnTo>
                <a:lnTo>
                  <a:pt x="0" y="45186"/>
                </a:lnTo>
                <a:close/>
              </a:path>
              <a:path w="5153025" h="103504">
                <a:moveTo>
                  <a:pt x="5138849" y="46758"/>
                </a:moveTo>
                <a:lnTo>
                  <a:pt x="5133387" y="51537"/>
                </a:lnTo>
                <a:lnTo>
                  <a:pt x="5138849" y="56316"/>
                </a:lnTo>
                <a:lnTo>
                  <a:pt x="5138849" y="46758"/>
                </a:lnTo>
                <a:close/>
              </a:path>
              <a:path w="5153025" h="103504">
                <a:moveTo>
                  <a:pt x="5143077" y="46758"/>
                </a:moveTo>
                <a:lnTo>
                  <a:pt x="5138849" y="46758"/>
                </a:lnTo>
                <a:lnTo>
                  <a:pt x="5138849" y="56316"/>
                </a:lnTo>
                <a:lnTo>
                  <a:pt x="5143077" y="56316"/>
                </a:lnTo>
                <a:lnTo>
                  <a:pt x="5143077" y="46758"/>
                </a:lnTo>
                <a:close/>
              </a:path>
              <a:path w="5153025" h="103504">
                <a:moveTo>
                  <a:pt x="5126130" y="45187"/>
                </a:moveTo>
                <a:lnTo>
                  <a:pt x="5133387" y="51537"/>
                </a:lnTo>
                <a:lnTo>
                  <a:pt x="5138849" y="46758"/>
                </a:lnTo>
                <a:lnTo>
                  <a:pt x="5143077" y="46758"/>
                </a:lnTo>
                <a:lnTo>
                  <a:pt x="5143077" y="45187"/>
                </a:lnTo>
                <a:lnTo>
                  <a:pt x="5126130" y="45187"/>
                </a:lnTo>
                <a:close/>
              </a:path>
            </a:pathLst>
          </a:custGeom>
          <a:solidFill>
            <a:srgbClr val="8FA7C4"/>
          </a:solidFill>
        </p:spPr>
        <p:txBody>
          <a:bodyPr wrap="square" lIns="0" tIns="0" rIns="0" bIns="0" rtlCol="0"/>
          <a:lstStyle/>
          <a:p>
            <a:endParaRPr/>
          </a:p>
        </p:txBody>
      </p:sp>
      <p:sp>
        <p:nvSpPr>
          <p:cNvPr id="17" name="object 17"/>
          <p:cNvSpPr/>
          <p:nvPr/>
        </p:nvSpPr>
        <p:spPr>
          <a:xfrm>
            <a:off x="3205029" y="4829058"/>
            <a:ext cx="5153025" cy="103505"/>
          </a:xfrm>
          <a:custGeom>
            <a:avLst/>
            <a:gdLst/>
            <a:ahLst/>
            <a:cxnLst/>
            <a:rect l="l" t="t" r="r" b="b"/>
            <a:pathLst>
              <a:path w="5153025" h="103504">
                <a:moveTo>
                  <a:pt x="5093773" y="0"/>
                </a:moveTo>
                <a:lnTo>
                  <a:pt x="5089761" y="266"/>
                </a:lnTo>
                <a:lnTo>
                  <a:pt x="5085143" y="5546"/>
                </a:lnTo>
                <a:lnTo>
                  <a:pt x="5085410" y="9558"/>
                </a:lnTo>
                <a:lnTo>
                  <a:pt x="5126130" y="45187"/>
                </a:lnTo>
                <a:lnTo>
                  <a:pt x="5143077" y="45187"/>
                </a:lnTo>
                <a:lnTo>
                  <a:pt x="5143077" y="57887"/>
                </a:lnTo>
                <a:lnTo>
                  <a:pt x="5126130" y="57887"/>
                </a:lnTo>
                <a:lnTo>
                  <a:pt x="5085410" y="93518"/>
                </a:lnTo>
                <a:lnTo>
                  <a:pt x="5085143" y="97529"/>
                </a:lnTo>
                <a:lnTo>
                  <a:pt x="5089761" y="102809"/>
                </a:lnTo>
                <a:lnTo>
                  <a:pt x="5093773" y="103075"/>
                </a:lnTo>
                <a:lnTo>
                  <a:pt x="5145417" y="57887"/>
                </a:lnTo>
                <a:lnTo>
                  <a:pt x="5143077" y="57887"/>
                </a:lnTo>
                <a:lnTo>
                  <a:pt x="5145418" y="57886"/>
                </a:lnTo>
                <a:lnTo>
                  <a:pt x="5152674" y="51537"/>
                </a:lnTo>
                <a:lnTo>
                  <a:pt x="5093773" y="0"/>
                </a:lnTo>
                <a:close/>
              </a:path>
              <a:path w="5153025" h="103504">
                <a:moveTo>
                  <a:pt x="5133387" y="51537"/>
                </a:moveTo>
                <a:lnTo>
                  <a:pt x="5126130" y="57887"/>
                </a:lnTo>
                <a:lnTo>
                  <a:pt x="5143077" y="57887"/>
                </a:lnTo>
                <a:lnTo>
                  <a:pt x="5143077" y="56316"/>
                </a:lnTo>
                <a:lnTo>
                  <a:pt x="5138849" y="56316"/>
                </a:lnTo>
                <a:lnTo>
                  <a:pt x="5133387" y="51537"/>
                </a:lnTo>
                <a:close/>
              </a:path>
              <a:path w="5153025" h="103504">
                <a:moveTo>
                  <a:pt x="0" y="45186"/>
                </a:moveTo>
                <a:lnTo>
                  <a:pt x="0" y="57886"/>
                </a:lnTo>
                <a:lnTo>
                  <a:pt x="5126132" y="57886"/>
                </a:lnTo>
                <a:lnTo>
                  <a:pt x="5133387" y="51537"/>
                </a:lnTo>
                <a:lnTo>
                  <a:pt x="5126130" y="45187"/>
                </a:lnTo>
                <a:lnTo>
                  <a:pt x="0" y="45186"/>
                </a:lnTo>
                <a:close/>
              </a:path>
              <a:path w="5153025" h="103504">
                <a:moveTo>
                  <a:pt x="5138849" y="46758"/>
                </a:moveTo>
                <a:lnTo>
                  <a:pt x="5133387" y="51537"/>
                </a:lnTo>
                <a:lnTo>
                  <a:pt x="5138849" y="56316"/>
                </a:lnTo>
                <a:lnTo>
                  <a:pt x="5138849" y="46758"/>
                </a:lnTo>
                <a:close/>
              </a:path>
              <a:path w="5153025" h="103504">
                <a:moveTo>
                  <a:pt x="5143077" y="46758"/>
                </a:moveTo>
                <a:lnTo>
                  <a:pt x="5138849" y="46758"/>
                </a:lnTo>
                <a:lnTo>
                  <a:pt x="5138849" y="56316"/>
                </a:lnTo>
                <a:lnTo>
                  <a:pt x="5143077" y="56316"/>
                </a:lnTo>
                <a:lnTo>
                  <a:pt x="5143077" y="46758"/>
                </a:lnTo>
                <a:close/>
              </a:path>
              <a:path w="5153025" h="103504">
                <a:moveTo>
                  <a:pt x="5126130" y="45187"/>
                </a:moveTo>
                <a:lnTo>
                  <a:pt x="5133387" y="51537"/>
                </a:lnTo>
                <a:lnTo>
                  <a:pt x="5138849" y="46758"/>
                </a:lnTo>
                <a:lnTo>
                  <a:pt x="5143077" y="46758"/>
                </a:lnTo>
                <a:lnTo>
                  <a:pt x="5143077" y="45187"/>
                </a:lnTo>
                <a:lnTo>
                  <a:pt x="5126130" y="45187"/>
                </a:lnTo>
                <a:close/>
              </a:path>
            </a:pathLst>
          </a:custGeom>
          <a:solidFill>
            <a:srgbClr val="8FA7C4"/>
          </a:solidFill>
        </p:spPr>
        <p:txBody>
          <a:bodyPr wrap="square" lIns="0" tIns="0" rIns="0" bIns="0" rtlCol="0"/>
          <a:lstStyle/>
          <a:p>
            <a:endParaRPr/>
          </a:p>
        </p:txBody>
      </p:sp>
      <p:sp>
        <p:nvSpPr>
          <p:cNvPr id="18" name="object 18"/>
          <p:cNvSpPr txBox="1"/>
          <p:nvPr/>
        </p:nvSpPr>
        <p:spPr>
          <a:xfrm>
            <a:off x="5120233" y="4419600"/>
            <a:ext cx="6477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S</a:t>
            </a:r>
            <a:r>
              <a:rPr sz="2000" spc="-5" dirty="0">
                <a:solidFill>
                  <a:srgbClr val="FFFFFF"/>
                </a:solidFill>
                <a:latin typeface="Arial"/>
                <a:cs typeface="Arial"/>
              </a:rPr>
              <a:t>aa</a:t>
            </a:r>
            <a:r>
              <a:rPr sz="2000" dirty="0">
                <a:solidFill>
                  <a:srgbClr val="FFFFFF"/>
                </a:solidFill>
                <a:latin typeface="Arial"/>
                <a:cs typeface="Arial"/>
              </a:rPr>
              <a:t>S</a:t>
            </a:r>
            <a:endParaRPr sz="2000">
              <a:latin typeface="Arial"/>
              <a:cs typeface="Arial"/>
            </a:endParaRPr>
          </a:p>
        </p:txBody>
      </p:sp>
      <p:sp>
        <p:nvSpPr>
          <p:cNvPr id="19" name="object 19"/>
          <p:cNvSpPr txBox="1"/>
          <p:nvPr/>
        </p:nvSpPr>
        <p:spPr>
          <a:xfrm>
            <a:off x="4524090" y="1346200"/>
            <a:ext cx="1898014" cy="835660"/>
          </a:xfrm>
          <a:prstGeom prst="rect">
            <a:avLst/>
          </a:prstGeom>
        </p:spPr>
        <p:txBody>
          <a:bodyPr vert="horz" wrap="square" lIns="0" tIns="12700" rIns="0" bIns="0" rtlCol="0">
            <a:spAutoFit/>
          </a:bodyPr>
          <a:lstStyle/>
          <a:p>
            <a:pPr marR="50165" algn="ctr">
              <a:lnSpc>
                <a:spcPct val="100000"/>
              </a:lnSpc>
              <a:spcBef>
                <a:spcPts val="100"/>
              </a:spcBef>
            </a:pPr>
            <a:r>
              <a:rPr sz="2000" spc="-5" dirty="0">
                <a:solidFill>
                  <a:srgbClr val="FFFFFF"/>
                </a:solidFill>
                <a:latin typeface="Arial"/>
                <a:cs typeface="Arial"/>
              </a:rPr>
              <a:t>IaaS</a:t>
            </a:r>
            <a:endParaRPr sz="2000">
              <a:latin typeface="Arial"/>
              <a:cs typeface="Arial"/>
            </a:endParaRPr>
          </a:p>
          <a:p>
            <a:pPr>
              <a:lnSpc>
                <a:spcPct val="100000"/>
              </a:lnSpc>
            </a:pPr>
            <a:endParaRPr sz="2000">
              <a:latin typeface="Arial"/>
              <a:cs typeface="Arial"/>
            </a:endParaRPr>
          </a:p>
          <a:p>
            <a:pPr algn="ctr">
              <a:lnSpc>
                <a:spcPct val="100000"/>
              </a:lnSpc>
            </a:pPr>
            <a:r>
              <a:rPr sz="1400" spc="-5" dirty="0">
                <a:solidFill>
                  <a:srgbClr val="FFFFFF"/>
                </a:solidFill>
                <a:latin typeface="Arial"/>
                <a:cs typeface="Arial"/>
              </a:rPr>
              <a:t>Request</a:t>
            </a:r>
            <a:r>
              <a:rPr sz="1400" spc="-25" dirty="0">
                <a:solidFill>
                  <a:srgbClr val="FFFFFF"/>
                </a:solidFill>
                <a:latin typeface="Arial"/>
                <a:cs typeface="Arial"/>
              </a:rPr>
              <a:t> </a:t>
            </a:r>
            <a:r>
              <a:rPr sz="1400" dirty="0">
                <a:solidFill>
                  <a:srgbClr val="FFFFFF"/>
                </a:solidFill>
                <a:latin typeface="Arial"/>
                <a:cs typeface="Arial"/>
              </a:rPr>
              <a:t>a</a:t>
            </a:r>
            <a:r>
              <a:rPr sz="1400" spc="-20" dirty="0">
                <a:solidFill>
                  <a:srgbClr val="FFFFFF"/>
                </a:solidFill>
                <a:latin typeface="Arial"/>
                <a:cs typeface="Arial"/>
              </a:rPr>
              <a:t> </a:t>
            </a:r>
            <a:r>
              <a:rPr sz="1400" spc="-5" dirty="0">
                <a:solidFill>
                  <a:srgbClr val="FFFFFF"/>
                </a:solidFill>
                <a:latin typeface="Arial"/>
                <a:cs typeface="Arial"/>
              </a:rPr>
              <a:t>virtual</a:t>
            </a:r>
            <a:r>
              <a:rPr sz="1400" spc="-15" dirty="0">
                <a:solidFill>
                  <a:srgbClr val="FFFFFF"/>
                </a:solidFill>
                <a:latin typeface="Arial"/>
                <a:cs typeface="Arial"/>
              </a:rPr>
              <a:t> </a:t>
            </a:r>
            <a:r>
              <a:rPr sz="1400" spc="-5" dirty="0">
                <a:solidFill>
                  <a:srgbClr val="FFFFFF"/>
                </a:solidFill>
                <a:latin typeface="Arial"/>
                <a:cs typeface="Arial"/>
              </a:rPr>
              <a:t>server</a:t>
            </a:r>
            <a:endParaRPr sz="1400">
              <a:latin typeface="Arial"/>
              <a:cs typeface="Arial"/>
            </a:endParaRPr>
          </a:p>
        </p:txBody>
      </p:sp>
      <p:sp>
        <p:nvSpPr>
          <p:cNvPr id="20" name="object 20"/>
          <p:cNvSpPr txBox="1"/>
          <p:nvPr/>
        </p:nvSpPr>
        <p:spPr>
          <a:xfrm>
            <a:off x="4883659" y="5016500"/>
            <a:ext cx="117856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Log</a:t>
            </a:r>
            <a:r>
              <a:rPr sz="1400" spc="-40" dirty="0">
                <a:solidFill>
                  <a:srgbClr val="FFFFFF"/>
                </a:solidFill>
                <a:latin typeface="Arial"/>
                <a:cs typeface="Arial"/>
              </a:rPr>
              <a:t> </a:t>
            </a:r>
            <a:r>
              <a:rPr sz="1400" spc="-5" dirty="0">
                <a:solidFill>
                  <a:srgbClr val="FFFFFF"/>
                </a:solidFill>
                <a:latin typeface="Arial"/>
                <a:cs typeface="Arial"/>
              </a:rPr>
              <a:t>sales</a:t>
            </a:r>
            <a:r>
              <a:rPr sz="1400" spc="-35" dirty="0">
                <a:solidFill>
                  <a:srgbClr val="FFFFFF"/>
                </a:solidFill>
                <a:latin typeface="Arial"/>
                <a:cs typeface="Arial"/>
              </a:rPr>
              <a:t> </a:t>
            </a:r>
            <a:r>
              <a:rPr sz="1400" spc="-5" dirty="0">
                <a:solidFill>
                  <a:srgbClr val="FFFFFF"/>
                </a:solidFill>
                <a:latin typeface="Arial"/>
                <a:cs typeface="Arial"/>
              </a:rPr>
              <a:t>data</a:t>
            </a:r>
            <a:endParaRPr sz="1400">
              <a:latin typeface="Arial"/>
              <a:cs typeface="Arial"/>
            </a:endParaRPr>
          </a:p>
        </p:txBody>
      </p:sp>
      <p:sp>
        <p:nvSpPr>
          <p:cNvPr id="21" name="object 21"/>
          <p:cNvSpPr txBox="1"/>
          <p:nvPr/>
        </p:nvSpPr>
        <p:spPr>
          <a:xfrm>
            <a:off x="4962240" y="2857500"/>
            <a:ext cx="1021715" cy="835660"/>
          </a:xfrm>
          <a:prstGeom prst="rect">
            <a:avLst/>
          </a:prstGeom>
        </p:spPr>
        <p:txBody>
          <a:bodyPr vert="horz" wrap="square" lIns="0" tIns="12700" rIns="0" bIns="0" rtlCol="0">
            <a:spAutoFit/>
          </a:bodyPr>
          <a:lstStyle/>
          <a:p>
            <a:pPr marR="50165" algn="ctr">
              <a:lnSpc>
                <a:spcPct val="100000"/>
              </a:lnSpc>
              <a:spcBef>
                <a:spcPts val="100"/>
              </a:spcBef>
            </a:pPr>
            <a:r>
              <a:rPr sz="2000" spc="-5" dirty="0">
                <a:solidFill>
                  <a:srgbClr val="FFFFFF"/>
                </a:solidFill>
                <a:latin typeface="Arial"/>
                <a:cs typeface="Arial"/>
              </a:rPr>
              <a:t>PaaS</a:t>
            </a:r>
            <a:endParaRPr sz="2000">
              <a:latin typeface="Arial"/>
              <a:cs typeface="Arial"/>
            </a:endParaRPr>
          </a:p>
          <a:p>
            <a:pPr>
              <a:lnSpc>
                <a:spcPct val="100000"/>
              </a:lnSpc>
            </a:pPr>
            <a:endParaRPr sz="2000">
              <a:latin typeface="Arial"/>
              <a:cs typeface="Arial"/>
            </a:endParaRPr>
          </a:p>
          <a:p>
            <a:pPr algn="ctr">
              <a:lnSpc>
                <a:spcPct val="100000"/>
              </a:lnSpc>
            </a:pPr>
            <a:r>
              <a:rPr sz="1400" spc="-5" dirty="0">
                <a:solidFill>
                  <a:srgbClr val="FFFFFF"/>
                </a:solidFill>
                <a:latin typeface="Arial"/>
                <a:cs typeface="Arial"/>
              </a:rPr>
              <a:t>Upload</a:t>
            </a:r>
            <a:r>
              <a:rPr sz="1400" spc="-55" dirty="0">
                <a:solidFill>
                  <a:srgbClr val="FFFFFF"/>
                </a:solidFill>
                <a:latin typeface="Arial"/>
                <a:cs typeface="Arial"/>
              </a:rPr>
              <a:t> </a:t>
            </a:r>
            <a:r>
              <a:rPr sz="1400" spc="-5" dirty="0">
                <a:solidFill>
                  <a:srgbClr val="FFFFFF"/>
                </a:solidFill>
                <a:latin typeface="Arial"/>
                <a:cs typeface="Arial"/>
              </a:rPr>
              <a:t>code</a:t>
            </a:r>
            <a:endParaRPr sz="1400">
              <a:latin typeface="Arial"/>
              <a:cs typeface="Arial"/>
            </a:endParaRPr>
          </a:p>
        </p:txBody>
      </p:sp>
    </p:spTree>
    <p:extLst>
      <p:ext uri="{BB962C8B-B14F-4D97-AF65-F5344CB8AC3E}">
        <p14:creationId xmlns:p14="http://schemas.microsoft.com/office/powerpoint/2010/main" val="25871273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186554"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5" dirty="0">
                <a:solidFill>
                  <a:srgbClr val="FFFFFF"/>
                </a:solidFill>
                <a:latin typeface="Calibri"/>
                <a:cs typeface="Calibri"/>
              </a:rPr>
              <a:t> Amazon</a:t>
            </a:r>
            <a:r>
              <a:rPr sz="2400" b="0" spc="-10" dirty="0">
                <a:solidFill>
                  <a:srgbClr val="FFFFFF"/>
                </a:solidFill>
                <a:latin typeface="Calibri"/>
                <a:cs typeface="Calibri"/>
              </a:rPr>
              <a:t> </a:t>
            </a:r>
            <a:r>
              <a:rPr sz="2400" b="0" spc="-5" dirty="0">
                <a:solidFill>
                  <a:srgbClr val="FFFFFF"/>
                </a:solidFill>
                <a:latin typeface="Calibri"/>
                <a:cs typeface="Calibri"/>
              </a:rPr>
              <a:t>S3</a:t>
            </a:r>
            <a:r>
              <a:rPr sz="2400" b="0" spc="-25" dirty="0">
                <a:solidFill>
                  <a:srgbClr val="FFFFFF"/>
                </a:solidFill>
                <a:latin typeface="Calibri"/>
                <a:cs typeface="Calibri"/>
              </a:rPr>
              <a:t> </a:t>
            </a:r>
            <a:r>
              <a:rPr sz="2400" b="0" spc="-20" dirty="0">
                <a:solidFill>
                  <a:srgbClr val="FFFFFF"/>
                </a:solidFill>
                <a:latin typeface="Calibri"/>
                <a:cs typeface="Calibri"/>
              </a:rPr>
              <a:t>–Versioning</a:t>
            </a:r>
            <a:endParaRPr sz="2400">
              <a:latin typeface="Calibri"/>
              <a:cs typeface="Calibri"/>
            </a:endParaRPr>
          </a:p>
        </p:txBody>
      </p:sp>
      <p:sp>
        <p:nvSpPr>
          <p:cNvPr id="3" name="object 3"/>
          <p:cNvSpPr txBox="1"/>
          <p:nvPr/>
        </p:nvSpPr>
        <p:spPr>
          <a:xfrm>
            <a:off x="627404" y="728980"/>
            <a:ext cx="9110980" cy="3035300"/>
          </a:xfrm>
          <a:prstGeom prst="rect">
            <a:avLst/>
          </a:prstGeom>
        </p:spPr>
        <p:txBody>
          <a:bodyPr vert="horz" wrap="square" lIns="0" tIns="12700" rIns="0" bIns="0" rtlCol="0">
            <a:spAutoFit/>
          </a:bodyPr>
          <a:lstStyle/>
          <a:p>
            <a:pPr marL="297815" marR="392430" indent="-285750">
              <a:lnSpc>
                <a:spcPct val="147700"/>
              </a:lnSpc>
              <a:spcBef>
                <a:spcPts val="100"/>
              </a:spcBef>
              <a:buFont typeface="Wingdings"/>
              <a:buChar char=""/>
              <a:tabLst>
                <a:tab pos="298450" algn="l"/>
              </a:tabLst>
            </a:pPr>
            <a:r>
              <a:rPr sz="2200" spc="-10" dirty="0">
                <a:solidFill>
                  <a:srgbClr val="FFFFFF"/>
                </a:solidFill>
                <a:latin typeface="Calibri"/>
                <a:cs typeface="Calibri"/>
              </a:rPr>
              <a:t>Amazon </a:t>
            </a:r>
            <a:r>
              <a:rPr sz="2200" dirty="0">
                <a:solidFill>
                  <a:srgbClr val="FFFFFF"/>
                </a:solidFill>
                <a:latin typeface="Calibri"/>
                <a:cs typeface="Calibri"/>
              </a:rPr>
              <a:t>S3 </a:t>
            </a:r>
            <a:r>
              <a:rPr sz="2200" spc="-10" dirty="0">
                <a:solidFill>
                  <a:srgbClr val="FFFFFF"/>
                </a:solidFill>
                <a:latin typeface="Calibri"/>
                <a:cs typeface="Calibri"/>
              </a:rPr>
              <a:t>versioning</a:t>
            </a:r>
            <a:r>
              <a:rPr sz="2200" spc="5" dirty="0">
                <a:solidFill>
                  <a:srgbClr val="FFFFFF"/>
                </a:solidFill>
                <a:latin typeface="Calibri"/>
                <a:cs typeface="Calibri"/>
              </a:rPr>
              <a:t> </a:t>
            </a:r>
            <a:r>
              <a:rPr sz="2200" spc="-10" dirty="0">
                <a:solidFill>
                  <a:srgbClr val="FFFFFF"/>
                </a:solidFill>
                <a:latin typeface="Calibri"/>
                <a:cs typeface="Calibri"/>
              </a:rPr>
              <a:t>maintains</a:t>
            </a:r>
            <a:r>
              <a:rPr sz="2200" dirty="0">
                <a:solidFill>
                  <a:srgbClr val="FFFFFF"/>
                </a:solidFill>
                <a:latin typeface="Calibri"/>
                <a:cs typeface="Calibri"/>
              </a:rPr>
              <a:t> </a:t>
            </a:r>
            <a:r>
              <a:rPr sz="2200" spc="-5" dirty="0">
                <a:solidFill>
                  <a:srgbClr val="FFFFFF"/>
                </a:solidFill>
                <a:latin typeface="Calibri"/>
                <a:cs typeface="Calibri"/>
              </a:rPr>
              <a:t>multiple</a:t>
            </a:r>
            <a:r>
              <a:rPr sz="2200" spc="5" dirty="0">
                <a:solidFill>
                  <a:srgbClr val="FFFFFF"/>
                </a:solidFill>
                <a:latin typeface="Calibri"/>
                <a:cs typeface="Calibri"/>
              </a:rPr>
              <a:t> </a:t>
            </a:r>
            <a:r>
              <a:rPr sz="2200" spc="-15" dirty="0">
                <a:solidFill>
                  <a:srgbClr val="FFFFFF"/>
                </a:solidFill>
                <a:latin typeface="Calibri"/>
                <a:cs typeface="Calibri"/>
              </a:rPr>
              <a:t>variants</a:t>
            </a:r>
            <a:r>
              <a:rPr sz="2200" spc="5" dirty="0">
                <a:solidFill>
                  <a:srgbClr val="FFFFFF"/>
                </a:solidFill>
                <a:latin typeface="Calibri"/>
                <a:cs typeface="Calibri"/>
              </a:rPr>
              <a:t> </a:t>
            </a:r>
            <a:r>
              <a:rPr sz="2200" dirty="0">
                <a:solidFill>
                  <a:srgbClr val="FFFFFF"/>
                </a:solidFill>
                <a:latin typeface="Calibri"/>
                <a:cs typeface="Calibri"/>
              </a:rPr>
              <a:t>of</a:t>
            </a:r>
            <a:r>
              <a:rPr sz="2200" spc="5" dirty="0">
                <a:solidFill>
                  <a:srgbClr val="FFFFFF"/>
                </a:solidFill>
                <a:latin typeface="Calibri"/>
                <a:cs typeface="Calibri"/>
              </a:rPr>
              <a:t> </a:t>
            </a:r>
            <a:r>
              <a:rPr sz="2200" spc="-5" dirty="0">
                <a:solidFill>
                  <a:srgbClr val="FFFFFF"/>
                </a:solidFill>
                <a:latin typeface="Calibri"/>
                <a:cs typeface="Calibri"/>
              </a:rPr>
              <a:t>an</a:t>
            </a:r>
            <a:r>
              <a:rPr sz="2200" spc="-10" dirty="0">
                <a:solidFill>
                  <a:srgbClr val="FFFFFF"/>
                </a:solidFill>
                <a:latin typeface="Calibri"/>
                <a:cs typeface="Calibri"/>
              </a:rPr>
              <a:t> </a:t>
            </a:r>
            <a:r>
              <a:rPr sz="2200" spc="-5" dirty="0">
                <a:solidFill>
                  <a:srgbClr val="FFFFFF"/>
                </a:solidFill>
                <a:latin typeface="Calibri"/>
                <a:cs typeface="Calibri"/>
              </a:rPr>
              <a:t>object</a:t>
            </a:r>
            <a:r>
              <a:rPr sz="2200" dirty="0">
                <a:solidFill>
                  <a:srgbClr val="FFFFFF"/>
                </a:solidFill>
                <a:latin typeface="Calibri"/>
                <a:cs typeface="Calibri"/>
              </a:rPr>
              <a:t> </a:t>
            </a:r>
            <a:r>
              <a:rPr sz="2200" spc="-5" dirty="0">
                <a:solidFill>
                  <a:srgbClr val="FFFFFF"/>
                </a:solidFill>
                <a:latin typeface="Calibri"/>
                <a:cs typeface="Calibri"/>
              </a:rPr>
              <a:t>in the</a:t>
            </a:r>
            <a:r>
              <a:rPr sz="2200" spc="5" dirty="0">
                <a:solidFill>
                  <a:srgbClr val="FFFFFF"/>
                </a:solidFill>
                <a:latin typeface="Calibri"/>
                <a:cs typeface="Calibri"/>
              </a:rPr>
              <a:t> </a:t>
            </a:r>
            <a:r>
              <a:rPr sz="2200" dirty="0">
                <a:solidFill>
                  <a:srgbClr val="FFFFFF"/>
                </a:solidFill>
                <a:latin typeface="Calibri"/>
                <a:cs typeface="Calibri"/>
              </a:rPr>
              <a:t>same </a:t>
            </a:r>
            <a:r>
              <a:rPr sz="2200" spc="-484" dirty="0">
                <a:solidFill>
                  <a:srgbClr val="FFFFFF"/>
                </a:solidFill>
                <a:latin typeface="Calibri"/>
                <a:cs typeface="Calibri"/>
              </a:rPr>
              <a:t> </a:t>
            </a:r>
            <a:r>
              <a:rPr sz="2200" spc="-20" dirty="0">
                <a:solidFill>
                  <a:srgbClr val="FFFFFF"/>
                </a:solidFill>
                <a:latin typeface="Calibri"/>
                <a:cs typeface="Calibri"/>
              </a:rPr>
              <a:t>bucket</a:t>
            </a:r>
            <a:endParaRPr sz="2200">
              <a:latin typeface="Calibri"/>
              <a:cs typeface="Calibri"/>
            </a:endParaRPr>
          </a:p>
          <a:p>
            <a:pPr marL="297815" marR="5080" indent="-285750">
              <a:lnSpc>
                <a:spcPct val="151500"/>
              </a:lnSpc>
              <a:buFont typeface="Wingdings"/>
              <a:buChar char=""/>
              <a:tabLst>
                <a:tab pos="298450" algn="l"/>
              </a:tabLst>
            </a:pPr>
            <a:r>
              <a:rPr sz="2200" spc="-5" dirty="0">
                <a:solidFill>
                  <a:srgbClr val="FFFFFF"/>
                </a:solidFill>
                <a:latin typeface="Calibri"/>
                <a:cs typeface="Calibri"/>
              </a:rPr>
              <a:t>Can be</a:t>
            </a:r>
            <a:r>
              <a:rPr sz="2200" spc="10" dirty="0">
                <a:solidFill>
                  <a:srgbClr val="FFFFFF"/>
                </a:solidFill>
                <a:latin typeface="Calibri"/>
                <a:cs typeface="Calibri"/>
              </a:rPr>
              <a:t> </a:t>
            </a:r>
            <a:r>
              <a:rPr sz="2200" spc="-5" dirty="0">
                <a:solidFill>
                  <a:srgbClr val="FFFFFF"/>
                </a:solidFill>
                <a:latin typeface="Calibri"/>
                <a:cs typeface="Calibri"/>
              </a:rPr>
              <a:t>used </a:t>
            </a:r>
            <a:r>
              <a:rPr sz="2200" spc="-15" dirty="0">
                <a:solidFill>
                  <a:srgbClr val="FFFFFF"/>
                </a:solidFill>
                <a:latin typeface="Calibri"/>
                <a:cs typeface="Calibri"/>
              </a:rPr>
              <a:t>to</a:t>
            </a:r>
            <a:r>
              <a:rPr sz="2200" spc="10" dirty="0">
                <a:solidFill>
                  <a:srgbClr val="FFFFFF"/>
                </a:solidFill>
                <a:latin typeface="Calibri"/>
                <a:cs typeface="Calibri"/>
              </a:rPr>
              <a:t> </a:t>
            </a:r>
            <a:r>
              <a:rPr sz="2200" spc="-5" dirty="0">
                <a:solidFill>
                  <a:srgbClr val="FFFFFF"/>
                </a:solidFill>
                <a:latin typeface="Calibri"/>
                <a:cs typeface="Calibri"/>
              </a:rPr>
              <a:t>preserve,</a:t>
            </a:r>
            <a:r>
              <a:rPr sz="2200" spc="5" dirty="0">
                <a:solidFill>
                  <a:srgbClr val="FFFFFF"/>
                </a:solidFill>
                <a:latin typeface="Calibri"/>
                <a:cs typeface="Calibri"/>
              </a:rPr>
              <a:t> </a:t>
            </a:r>
            <a:r>
              <a:rPr sz="2200" spc="-10" dirty="0">
                <a:solidFill>
                  <a:srgbClr val="FFFFFF"/>
                </a:solidFill>
                <a:latin typeface="Calibri"/>
                <a:cs typeface="Calibri"/>
              </a:rPr>
              <a:t>retrieve,</a:t>
            </a:r>
            <a:r>
              <a:rPr sz="2200" dirty="0">
                <a:solidFill>
                  <a:srgbClr val="FFFFFF"/>
                </a:solidFill>
                <a:latin typeface="Calibri"/>
                <a:cs typeface="Calibri"/>
              </a:rPr>
              <a:t> </a:t>
            </a:r>
            <a:r>
              <a:rPr sz="2200" spc="-5" dirty="0">
                <a:solidFill>
                  <a:srgbClr val="FFFFFF"/>
                </a:solidFill>
                <a:latin typeface="Calibri"/>
                <a:cs typeface="Calibri"/>
              </a:rPr>
              <a:t>and</a:t>
            </a:r>
            <a:r>
              <a:rPr sz="2200" dirty="0">
                <a:solidFill>
                  <a:srgbClr val="FFFFFF"/>
                </a:solidFill>
                <a:latin typeface="Calibri"/>
                <a:cs typeface="Calibri"/>
              </a:rPr>
              <a:t> </a:t>
            </a:r>
            <a:r>
              <a:rPr sz="2200" spc="-20" dirty="0">
                <a:solidFill>
                  <a:srgbClr val="FFFFFF"/>
                </a:solidFill>
                <a:latin typeface="Calibri"/>
                <a:cs typeface="Calibri"/>
              </a:rPr>
              <a:t>restore</a:t>
            </a:r>
            <a:r>
              <a:rPr sz="2200" spc="5" dirty="0">
                <a:solidFill>
                  <a:srgbClr val="FFFFFF"/>
                </a:solidFill>
                <a:latin typeface="Calibri"/>
                <a:cs typeface="Calibri"/>
              </a:rPr>
              <a:t> </a:t>
            </a:r>
            <a:r>
              <a:rPr sz="2200" spc="-10" dirty="0">
                <a:solidFill>
                  <a:srgbClr val="FFFFFF"/>
                </a:solidFill>
                <a:latin typeface="Calibri"/>
                <a:cs typeface="Calibri"/>
              </a:rPr>
              <a:t>every</a:t>
            </a:r>
            <a:r>
              <a:rPr sz="2200" spc="10" dirty="0">
                <a:solidFill>
                  <a:srgbClr val="FFFFFF"/>
                </a:solidFill>
                <a:latin typeface="Calibri"/>
                <a:cs typeface="Calibri"/>
              </a:rPr>
              <a:t> </a:t>
            </a:r>
            <a:r>
              <a:rPr sz="2200" spc="-15" dirty="0">
                <a:solidFill>
                  <a:srgbClr val="FFFFFF"/>
                </a:solidFill>
                <a:latin typeface="Calibri"/>
                <a:cs typeface="Calibri"/>
              </a:rPr>
              <a:t>version</a:t>
            </a:r>
            <a:r>
              <a:rPr sz="2200" dirty="0">
                <a:solidFill>
                  <a:srgbClr val="FFFFFF"/>
                </a:solidFill>
                <a:latin typeface="Calibri"/>
                <a:cs typeface="Calibri"/>
              </a:rPr>
              <a:t> of</a:t>
            </a:r>
            <a:r>
              <a:rPr sz="2200" spc="5" dirty="0">
                <a:solidFill>
                  <a:srgbClr val="FFFFFF"/>
                </a:solidFill>
                <a:latin typeface="Calibri"/>
                <a:cs typeface="Calibri"/>
              </a:rPr>
              <a:t> </a:t>
            </a:r>
            <a:r>
              <a:rPr sz="2200" spc="-10" dirty="0">
                <a:solidFill>
                  <a:srgbClr val="FFFFFF"/>
                </a:solidFill>
                <a:latin typeface="Calibri"/>
                <a:cs typeface="Calibri"/>
              </a:rPr>
              <a:t>every</a:t>
            </a:r>
            <a:r>
              <a:rPr sz="2200" spc="10" dirty="0">
                <a:solidFill>
                  <a:srgbClr val="FFFFFF"/>
                </a:solidFill>
                <a:latin typeface="Calibri"/>
                <a:cs typeface="Calibri"/>
              </a:rPr>
              <a:t> </a:t>
            </a:r>
            <a:r>
              <a:rPr sz="2200" spc="-5" dirty="0">
                <a:solidFill>
                  <a:srgbClr val="FFFFFF"/>
                </a:solidFill>
                <a:latin typeface="Calibri"/>
                <a:cs typeface="Calibri"/>
              </a:rPr>
              <a:t>object</a:t>
            </a:r>
            <a:r>
              <a:rPr sz="2200" dirty="0">
                <a:solidFill>
                  <a:srgbClr val="FFFFFF"/>
                </a:solidFill>
                <a:latin typeface="Calibri"/>
                <a:cs typeface="Calibri"/>
              </a:rPr>
              <a:t> </a:t>
            </a:r>
            <a:r>
              <a:rPr sz="2200" spc="-5" dirty="0">
                <a:solidFill>
                  <a:srgbClr val="FFFFFF"/>
                </a:solidFill>
                <a:latin typeface="Calibri"/>
                <a:cs typeface="Calibri"/>
              </a:rPr>
              <a:t>in </a:t>
            </a:r>
            <a:r>
              <a:rPr sz="2200" spc="-480" dirty="0">
                <a:solidFill>
                  <a:srgbClr val="FFFFFF"/>
                </a:solidFill>
                <a:latin typeface="Calibri"/>
                <a:cs typeface="Calibri"/>
              </a:rPr>
              <a:t> </a:t>
            </a:r>
            <a:r>
              <a:rPr sz="2200" spc="-5" dirty="0">
                <a:solidFill>
                  <a:srgbClr val="FFFFFF"/>
                </a:solidFill>
                <a:latin typeface="Calibri"/>
                <a:cs typeface="Calibri"/>
              </a:rPr>
              <a:t>an</a:t>
            </a:r>
            <a:r>
              <a:rPr sz="2200" spc="-10" dirty="0">
                <a:solidFill>
                  <a:srgbClr val="FFFFFF"/>
                </a:solidFill>
                <a:latin typeface="Calibri"/>
                <a:cs typeface="Calibri"/>
              </a:rPr>
              <a:t> </a:t>
            </a:r>
            <a:r>
              <a:rPr sz="2200" dirty="0">
                <a:solidFill>
                  <a:srgbClr val="FFFFFF"/>
                </a:solidFill>
                <a:latin typeface="Calibri"/>
                <a:cs typeface="Calibri"/>
              </a:rPr>
              <a:t>S3</a:t>
            </a:r>
            <a:r>
              <a:rPr sz="2200" spc="-5" dirty="0">
                <a:solidFill>
                  <a:srgbClr val="FFFFFF"/>
                </a:solidFill>
                <a:latin typeface="Calibri"/>
                <a:cs typeface="Calibri"/>
              </a:rPr>
              <a:t> </a:t>
            </a:r>
            <a:r>
              <a:rPr sz="2200" spc="-20" dirty="0">
                <a:solidFill>
                  <a:srgbClr val="FFFFFF"/>
                </a:solidFill>
                <a:latin typeface="Calibri"/>
                <a:cs typeface="Calibri"/>
              </a:rPr>
              <a:t>bucket</a:t>
            </a:r>
            <a:endParaRPr sz="2200">
              <a:latin typeface="Calibri"/>
              <a:cs typeface="Calibri"/>
            </a:endParaRPr>
          </a:p>
          <a:p>
            <a:pPr marL="298450" indent="-285750">
              <a:lnSpc>
                <a:spcPct val="100000"/>
              </a:lnSpc>
              <a:spcBef>
                <a:spcPts val="1260"/>
              </a:spcBef>
              <a:buFont typeface="Wingdings"/>
              <a:buChar char=""/>
              <a:tabLst>
                <a:tab pos="298450" algn="l"/>
              </a:tabLst>
            </a:pPr>
            <a:r>
              <a:rPr sz="2200" spc="-5" dirty="0">
                <a:solidFill>
                  <a:srgbClr val="FFFFFF"/>
                </a:solidFill>
                <a:latin typeface="Calibri"/>
                <a:cs typeface="Calibri"/>
              </a:rPr>
              <a:t>Can</a:t>
            </a:r>
            <a:r>
              <a:rPr sz="2200" spc="-15" dirty="0">
                <a:solidFill>
                  <a:srgbClr val="FFFFFF"/>
                </a:solidFill>
                <a:latin typeface="Calibri"/>
                <a:cs typeface="Calibri"/>
              </a:rPr>
              <a:t> </a:t>
            </a:r>
            <a:r>
              <a:rPr sz="2200" spc="-5" dirty="0">
                <a:solidFill>
                  <a:srgbClr val="FFFFFF"/>
                </a:solidFill>
                <a:latin typeface="Calibri"/>
                <a:cs typeface="Calibri"/>
              </a:rPr>
              <a:t>be</a:t>
            </a:r>
            <a:r>
              <a:rPr sz="2200" dirty="0">
                <a:solidFill>
                  <a:srgbClr val="FFFFFF"/>
                </a:solidFill>
                <a:latin typeface="Calibri"/>
                <a:cs typeface="Calibri"/>
              </a:rPr>
              <a:t> </a:t>
            </a:r>
            <a:r>
              <a:rPr sz="2200" spc="-5" dirty="0">
                <a:solidFill>
                  <a:srgbClr val="FFFFFF"/>
                </a:solidFill>
                <a:latin typeface="Calibri"/>
                <a:cs typeface="Calibri"/>
              </a:rPr>
              <a:t>enabled</a:t>
            </a:r>
            <a:r>
              <a:rPr sz="2200" spc="-10" dirty="0">
                <a:solidFill>
                  <a:srgbClr val="FFFFFF"/>
                </a:solidFill>
                <a:latin typeface="Calibri"/>
                <a:cs typeface="Calibri"/>
              </a:rPr>
              <a:t> </a:t>
            </a:r>
            <a:r>
              <a:rPr sz="2200" spc="-15" dirty="0">
                <a:solidFill>
                  <a:srgbClr val="FFFFFF"/>
                </a:solidFill>
                <a:latin typeface="Calibri"/>
                <a:cs typeface="Calibri"/>
              </a:rPr>
              <a:t>at</a:t>
            </a:r>
            <a:r>
              <a:rPr sz="2200" spc="-5" dirty="0">
                <a:solidFill>
                  <a:srgbClr val="FFFFFF"/>
                </a:solidFill>
                <a:latin typeface="Calibri"/>
                <a:cs typeface="Calibri"/>
              </a:rPr>
              <a:t> </a:t>
            </a:r>
            <a:r>
              <a:rPr sz="2200" spc="-20" dirty="0">
                <a:solidFill>
                  <a:srgbClr val="FFFFFF"/>
                </a:solidFill>
                <a:latin typeface="Calibri"/>
                <a:cs typeface="Calibri"/>
              </a:rPr>
              <a:t>any</a:t>
            </a:r>
            <a:r>
              <a:rPr sz="2200" spc="-5" dirty="0">
                <a:solidFill>
                  <a:srgbClr val="FFFFFF"/>
                </a:solidFill>
                <a:latin typeface="Calibri"/>
                <a:cs typeface="Calibri"/>
              </a:rPr>
              <a:t> time</a:t>
            </a:r>
            <a:endParaRPr sz="2200">
              <a:latin typeface="Calibri"/>
              <a:cs typeface="Calibri"/>
            </a:endParaRPr>
          </a:p>
          <a:p>
            <a:pPr marL="298450" indent="-285750">
              <a:lnSpc>
                <a:spcPct val="100000"/>
              </a:lnSpc>
              <a:spcBef>
                <a:spcPts val="1360"/>
              </a:spcBef>
              <a:buFont typeface="Wingdings"/>
              <a:buChar char=""/>
              <a:tabLst>
                <a:tab pos="298450" algn="l"/>
              </a:tabLst>
            </a:pPr>
            <a:r>
              <a:rPr sz="2200" spc="-5" dirty="0">
                <a:solidFill>
                  <a:srgbClr val="FFFFFF"/>
                </a:solidFill>
                <a:latin typeface="Calibri"/>
                <a:cs typeface="Calibri"/>
              </a:rPr>
              <a:t>Once</a:t>
            </a:r>
            <a:r>
              <a:rPr sz="2200" spc="-15" dirty="0">
                <a:solidFill>
                  <a:srgbClr val="FFFFFF"/>
                </a:solidFill>
                <a:latin typeface="Calibri"/>
                <a:cs typeface="Calibri"/>
              </a:rPr>
              <a:t> </a:t>
            </a:r>
            <a:r>
              <a:rPr sz="2200" spc="-5" dirty="0">
                <a:solidFill>
                  <a:srgbClr val="FFFFFF"/>
                </a:solidFill>
                <a:latin typeface="Calibri"/>
                <a:cs typeface="Calibri"/>
              </a:rPr>
              <a:t>enabled</a:t>
            </a:r>
            <a:r>
              <a:rPr sz="2200" spc="-20" dirty="0">
                <a:solidFill>
                  <a:srgbClr val="FFFFFF"/>
                </a:solidFill>
                <a:latin typeface="Calibri"/>
                <a:cs typeface="Calibri"/>
              </a:rPr>
              <a:t> </a:t>
            </a:r>
            <a:r>
              <a:rPr sz="2200" spc="-10" dirty="0">
                <a:solidFill>
                  <a:srgbClr val="FFFFFF"/>
                </a:solidFill>
                <a:latin typeface="Calibri"/>
                <a:cs typeface="Calibri"/>
              </a:rPr>
              <a:t>can</a:t>
            </a:r>
            <a:r>
              <a:rPr sz="2200" spc="-20" dirty="0">
                <a:solidFill>
                  <a:srgbClr val="FFFFFF"/>
                </a:solidFill>
                <a:latin typeface="Calibri"/>
                <a:cs typeface="Calibri"/>
              </a:rPr>
              <a:t> </a:t>
            </a:r>
            <a:r>
              <a:rPr sz="2200" spc="-5" dirty="0">
                <a:solidFill>
                  <a:srgbClr val="FFFFFF"/>
                </a:solidFill>
                <a:latin typeface="Calibri"/>
                <a:cs typeface="Calibri"/>
              </a:rPr>
              <a:t>be</a:t>
            </a:r>
            <a:r>
              <a:rPr sz="2200" spc="-10" dirty="0">
                <a:solidFill>
                  <a:srgbClr val="FFFFFF"/>
                </a:solidFill>
                <a:latin typeface="Calibri"/>
                <a:cs typeface="Calibri"/>
              </a:rPr>
              <a:t> </a:t>
            </a:r>
            <a:r>
              <a:rPr sz="2200" spc="-5" dirty="0">
                <a:solidFill>
                  <a:srgbClr val="FFFFFF"/>
                </a:solidFill>
                <a:latin typeface="Calibri"/>
                <a:cs typeface="Calibri"/>
              </a:rPr>
              <a:t>suspended</a:t>
            </a:r>
            <a:endParaRPr sz="2200">
              <a:latin typeface="Calibri"/>
              <a:cs typeface="Calibri"/>
            </a:endParaRPr>
          </a:p>
        </p:txBody>
      </p:sp>
      <p:pic>
        <p:nvPicPr>
          <p:cNvPr id="4" name="object 4"/>
          <p:cNvPicPr/>
          <p:nvPr/>
        </p:nvPicPr>
        <p:blipFill>
          <a:blip r:embed="rId2" cstate="print"/>
          <a:stretch>
            <a:fillRect/>
          </a:stretch>
        </p:blipFill>
        <p:spPr>
          <a:xfrm>
            <a:off x="10799174" y="619945"/>
            <a:ext cx="711200" cy="711200"/>
          </a:xfrm>
          <a:prstGeom prst="rect">
            <a:avLst/>
          </a:prstGeom>
        </p:spPr>
      </p:pic>
      <p:sp>
        <p:nvSpPr>
          <p:cNvPr id="5" name="object 5"/>
          <p:cNvSpPr txBox="1"/>
          <p:nvPr/>
        </p:nvSpPr>
        <p:spPr>
          <a:xfrm>
            <a:off x="10185605" y="1358900"/>
            <a:ext cx="1939289" cy="441959"/>
          </a:xfrm>
          <a:prstGeom prst="rect">
            <a:avLst/>
          </a:prstGeom>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spTree>
    <p:extLst>
      <p:ext uri="{BB962C8B-B14F-4D97-AF65-F5344CB8AC3E}">
        <p14:creationId xmlns:p14="http://schemas.microsoft.com/office/powerpoint/2010/main" val="2499593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333875"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0" dirty="0">
                <a:solidFill>
                  <a:srgbClr val="FFFFFF"/>
                </a:solidFill>
                <a:latin typeface="Calibri"/>
                <a:cs typeface="Calibri"/>
              </a:rPr>
              <a:t> </a:t>
            </a:r>
            <a:r>
              <a:rPr sz="2400" b="0" spc="-15" dirty="0">
                <a:solidFill>
                  <a:srgbClr val="FFFFFF"/>
                </a:solidFill>
                <a:latin typeface="Calibri"/>
                <a:cs typeface="Calibri"/>
              </a:rPr>
              <a:t>Amazon</a:t>
            </a:r>
            <a:r>
              <a:rPr sz="2400" b="0" spc="-5" dirty="0">
                <a:solidFill>
                  <a:srgbClr val="FFFFFF"/>
                </a:solidFill>
                <a:latin typeface="Calibri"/>
                <a:cs typeface="Calibri"/>
              </a:rPr>
              <a:t> S3</a:t>
            </a:r>
            <a:r>
              <a:rPr sz="2400" b="0" spc="-20" dirty="0">
                <a:solidFill>
                  <a:srgbClr val="FFFFFF"/>
                </a:solidFill>
                <a:latin typeface="Calibri"/>
                <a:cs typeface="Calibri"/>
              </a:rPr>
              <a:t> </a:t>
            </a:r>
            <a:r>
              <a:rPr sz="2400" b="0" dirty="0">
                <a:solidFill>
                  <a:srgbClr val="FFFFFF"/>
                </a:solidFill>
                <a:latin typeface="Calibri"/>
                <a:cs typeface="Calibri"/>
              </a:rPr>
              <a:t>–</a:t>
            </a:r>
            <a:r>
              <a:rPr sz="2400" b="0" spc="-5" dirty="0">
                <a:solidFill>
                  <a:srgbClr val="FFFFFF"/>
                </a:solidFill>
                <a:latin typeface="Calibri"/>
                <a:cs typeface="Calibri"/>
              </a:rPr>
              <a:t> </a:t>
            </a:r>
            <a:r>
              <a:rPr sz="2400" b="0" spc="-15" dirty="0">
                <a:solidFill>
                  <a:srgbClr val="FFFFFF"/>
                </a:solidFill>
                <a:latin typeface="Calibri"/>
                <a:cs typeface="Calibri"/>
              </a:rPr>
              <a:t>Replication</a:t>
            </a:r>
            <a:endParaRPr sz="2400">
              <a:latin typeface="Calibri"/>
              <a:cs typeface="Calibri"/>
            </a:endParaRPr>
          </a:p>
        </p:txBody>
      </p:sp>
      <p:pic>
        <p:nvPicPr>
          <p:cNvPr id="3" name="object 3"/>
          <p:cNvPicPr/>
          <p:nvPr/>
        </p:nvPicPr>
        <p:blipFill>
          <a:blip r:embed="rId2" cstate="print"/>
          <a:stretch>
            <a:fillRect/>
          </a:stretch>
        </p:blipFill>
        <p:spPr>
          <a:xfrm>
            <a:off x="10799174" y="619945"/>
            <a:ext cx="711200" cy="711200"/>
          </a:xfrm>
          <a:prstGeom prst="rect">
            <a:avLst/>
          </a:prstGeom>
          <a:ln>
            <a:solidFill>
              <a:schemeClr val="bg1"/>
            </a:solidFill>
          </a:ln>
        </p:spPr>
      </p:pic>
      <p:sp>
        <p:nvSpPr>
          <p:cNvPr id="4" name="object 4"/>
          <p:cNvSpPr txBox="1"/>
          <p:nvPr/>
        </p:nvSpPr>
        <p:spPr>
          <a:xfrm>
            <a:off x="10185605" y="1358900"/>
            <a:ext cx="1939289" cy="441959"/>
          </a:xfrm>
          <a:prstGeom prst="rect">
            <a:avLst/>
          </a:prstGeom>
          <a:ln>
            <a:solidFill>
              <a:schemeClr val="bg1"/>
            </a:solidFill>
          </a:ln>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sp>
        <p:nvSpPr>
          <p:cNvPr id="5" name="object 5"/>
          <p:cNvSpPr/>
          <p:nvPr/>
        </p:nvSpPr>
        <p:spPr>
          <a:xfrm>
            <a:off x="894682" y="1401164"/>
            <a:ext cx="3126740" cy="2194560"/>
          </a:xfrm>
          <a:custGeom>
            <a:avLst/>
            <a:gdLst/>
            <a:ahLst/>
            <a:cxnLst/>
            <a:rect l="l" t="t" r="r" b="b"/>
            <a:pathLst>
              <a:path w="3126740" h="2194560">
                <a:moveTo>
                  <a:pt x="0" y="0"/>
                </a:moveTo>
                <a:lnTo>
                  <a:pt x="3126600" y="0"/>
                </a:lnTo>
                <a:lnTo>
                  <a:pt x="3126600" y="2194088"/>
                </a:lnTo>
                <a:lnTo>
                  <a:pt x="0" y="2194088"/>
                </a:lnTo>
                <a:lnTo>
                  <a:pt x="0" y="0"/>
                </a:lnTo>
                <a:close/>
              </a:path>
            </a:pathLst>
          </a:custGeom>
          <a:ln w="12700">
            <a:solidFill>
              <a:schemeClr val="bg1"/>
            </a:solidFill>
          </a:ln>
        </p:spPr>
        <p:txBody>
          <a:bodyPr wrap="square" lIns="0" tIns="0" rIns="0" bIns="0" rtlCol="0"/>
          <a:lstStyle/>
          <a:p>
            <a:endParaRPr/>
          </a:p>
        </p:txBody>
      </p:sp>
      <p:sp>
        <p:nvSpPr>
          <p:cNvPr id="6" name="object 6"/>
          <p:cNvSpPr txBox="1"/>
          <p:nvPr/>
        </p:nvSpPr>
        <p:spPr>
          <a:xfrm>
            <a:off x="1339182" y="1485900"/>
            <a:ext cx="505459"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R</a:t>
            </a:r>
            <a:r>
              <a:rPr sz="1200" spc="-10" dirty="0">
                <a:solidFill>
                  <a:schemeClr val="bg1"/>
                </a:solidFill>
                <a:latin typeface="Arial"/>
                <a:cs typeface="Arial"/>
              </a:rPr>
              <a:t>eg</a:t>
            </a:r>
            <a:r>
              <a:rPr sz="1200" spc="-5" dirty="0">
                <a:solidFill>
                  <a:schemeClr val="bg1"/>
                </a:solidFill>
                <a:latin typeface="Arial"/>
                <a:cs typeface="Arial"/>
              </a:rPr>
              <a:t>i</a:t>
            </a:r>
            <a:r>
              <a:rPr sz="1200" spc="-10" dirty="0">
                <a:solidFill>
                  <a:schemeClr val="bg1"/>
                </a:solidFill>
                <a:latin typeface="Arial"/>
                <a:cs typeface="Arial"/>
              </a:rPr>
              <a:t>o</a:t>
            </a:r>
            <a:r>
              <a:rPr sz="1200" dirty="0">
                <a:solidFill>
                  <a:schemeClr val="bg1"/>
                </a:solidFill>
                <a:latin typeface="Arial"/>
                <a:cs typeface="Arial"/>
              </a:rPr>
              <a:t>n</a:t>
            </a:r>
          </a:p>
        </p:txBody>
      </p:sp>
      <p:sp>
        <p:nvSpPr>
          <p:cNvPr id="7" name="object 7"/>
          <p:cNvSpPr/>
          <p:nvPr/>
        </p:nvSpPr>
        <p:spPr>
          <a:xfrm>
            <a:off x="1641764" y="4396299"/>
            <a:ext cx="7127875" cy="2194560"/>
          </a:xfrm>
          <a:custGeom>
            <a:avLst/>
            <a:gdLst/>
            <a:ahLst/>
            <a:cxnLst/>
            <a:rect l="l" t="t" r="r" b="b"/>
            <a:pathLst>
              <a:path w="7127875" h="2194559">
                <a:moveTo>
                  <a:pt x="0" y="0"/>
                </a:moveTo>
                <a:lnTo>
                  <a:pt x="7127662" y="0"/>
                </a:lnTo>
                <a:lnTo>
                  <a:pt x="7127662" y="2194088"/>
                </a:lnTo>
                <a:lnTo>
                  <a:pt x="0" y="2194088"/>
                </a:lnTo>
                <a:lnTo>
                  <a:pt x="0" y="0"/>
                </a:lnTo>
                <a:close/>
              </a:path>
            </a:pathLst>
          </a:custGeom>
          <a:ln w="12700">
            <a:solidFill>
              <a:schemeClr val="bg1"/>
            </a:solidFill>
          </a:ln>
        </p:spPr>
        <p:txBody>
          <a:bodyPr wrap="square" lIns="0" tIns="0" rIns="0" bIns="0" rtlCol="0"/>
          <a:lstStyle/>
          <a:p>
            <a:endParaRPr/>
          </a:p>
        </p:txBody>
      </p:sp>
      <p:grpSp>
        <p:nvGrpSpPr>
          <p:cNvPr id="8" name="object 8"/>
          <p:cNvGrpSpPr/>
          <p:nvPr/>
        </p:nvGrpSpPr>
        <p:grpSpPr>
          <a:xfrm>
            <a:off x="889000" y="1394814"/>
            <a:ext cx="8740775" cy="2207260"/>
            <a:chOff x="889000" y="1394814"/>
            <a:chExt cx="8740775" cy="2207260"/>
          </a:xfrm>
        </p:grpSpPr>
        <p:pic>
          <p:nvPicPr>
            <p:cNvPr id="9" name="object 9"/>
            <p:cNvPicPr/>
            <p:nvPr/>
          </p:nvPicPr>
          <p:blipFill>
            <a:blip r:embed="rId3" cstate="print"/>
            <a:stretch>
              <a:fillRect/>
            </a:stretch>
          </p:blipFill>
          <p:spPr>
            <a:xfrm>
              <a:off x="889000" y="1397000"/>
              <a:ext cx="342900" cy="342900"/>
            </a:xfrm>
            <a:prstGeom prst="rect">
              <a:avLst/>
            </a:prstGeom>
            <a:ln>
              <a:solidFill>
                <a:schemeClr val="bg1"/>
              </a:solidFill>
            </a:ln>
          </p:spPr>
        </p:pic>
        <p:sp>
          <p:nvSpPr>
            <p:cNvPr id="10" name="object 10"/>
            <p:cNvSpPr/>
            <p:nvPr/>
          </p:nvSpPr>
          <p:spPr>
            <a:xfrm>
              <a:off x="6496536" y="1401164"/>
              <a:ext cx="3126740" cy="2194560"/>
            </a:xfrm>
            <a:custGeom>
              <a:avLst/>
              <a:gdLst/>
              <a:ahLst/>
              <a:cxnLst/>
              <a:rect l="l" t="t" r="r" b="b"/>
              <a:pathLst>
                <a:path w="3126740" h="2194560">
                  <a:moveTo>
                    <a:pt x="0" y="0"/>
                  </a:moveTo>
                  <a:lnTo>
                    <a:pt x="3126600" y="0"/>
                  </a:lnTo>
                  <a:lnTo>
                    <a:pt x="3126600" y="2194088"/>
                  </a:lnTo>
                  <a:lnTo>
                    <a:pt x="0" y="2194088"/>
                  </a:lnTo>
                  <a:lnTo>
                    <a:pt x="0" y="0"/>
                  </a:lnTo>
                  <a:close/>
                </a:path>
              </a:pathLst>
            </a:custGeom>
            <a:ln w="12700">
              <a:solidFill>
                <a:schemeClr val="bg1"/>
              </a:solidFill>
            </a:ln>
          </p:spPr>
          <p:txBody>
            <a:bodyPr wrap="square" lIns="0" tIns="0" rIns="0" bIns="0" rtlCol="0"/>
            <a:lstStyle/>
            <a:p>
              <a:endParaRPr/>
            </a:p>
          </p:txBody>
        </p:sp>
      </p:grpSp>
      <p:sp>
        <p:nvSpPr>
          <p:cNvPr id="11" name="object 11"/>
          <p:cNvSpPr txBox="1"/>
          <p:nvPr/>
        </p:nvSpPr>
        <p:spPr>
          <a:xfrm>
            <a:off x="1648114" y="4470400"/>
            <a:ext cx="1010285" cy="197490"/>
          </a:xfrm>
          <a:prstGeom prst="rect">
            <a:avLst/>
          </a:prstGeom>
          <a:ln>
            <a:solidFill>
              <a:schemeClr val="bg1"/>
            </a:solidFill>
          </a:ln>
        </p:spPr>
        <p:txBody>
          <a:bodyPr vert="horz" wrap="square" lIns="0" tIns="12700" rIns="0" bIns="0" rtlCol="0">
            <a:spAutoFit/>
          </a:bodyPr>
          <a:lstStyle/>
          <a:p>
            <a:pPr marL="450215">
              <a:lnSpc>
                <a:spcPct val="100000"/>
              </a:lnSpc>
              <a:spcBef>
                <a:spcPts val="100"/>
              </a:spcBef>
            </a:pPr>
            <a:r>
              <a:rPr sz="1200" spc="-10" dirty="0">
                <a:solidFill>
                  <a:schemeClr val="bg1"/>
                </a:solidFill>
                <a:latin typeface="Arial"/>
                <a:cs typeface="Arial"/>
              </a:rPr>
              <a:t>Region</a:t>
            </a:r>
            <a:endParaRPr sz="1200" dirty="0">
              <a:solidFill>
                <a:schemeClr val="bg1"/>
              </a:solidFill>
              <a:latin typeface="Arial"/>
              <a:cs typeface="Arial"/>
            </a:endParaRPr>
          </a:p>
        </p:txBody>
      </p:sp>
      <p:pic>
        <p:nvPicPr>
          <p:cNvPr id="12" name="object 12"/>
          <p:cNvPicPr/>
          <p:nvPr/>
        </p:nvPicPr>
        <p:blipFill>
          <a:blip r:embed="rId4" cstate="print"/>
          <a:stretch>
            <a:fillRect/>
          </a:stretch>
        </p:blipFill>
        <p:spPr>
          <a:xfrm>
            <a:off x="1625600" y="4394200"/>
            <a:ext cx="342900" cy="342900"/>
          </a:xfrm>
          <a:prstGeom prst="rect">
            <a:avLst/>
          </a:prstGeom>
          <a:ln>
            <a:solidFill>
              <a:schemeClr val="bg1"/>
            </a:solidFill>
          </a:ln>
        </p:spPr>
      </p:pic>
      <p:sp>
        <p:nvSpPr>
          <p:cNvPr id="13" name="object 13"/>
          <p:cNvSpPr txBox="1"/>
          <p:nvPr/>
        </p:nvSpPr>
        <p:spPr>
          <a:xfrm>
            <a:off x="6941036" y="1485900"/>
            <a:ext cx="505459"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R</a:t>
            </a:r>
            <a:r>
              <a:rPr sz="1200" spc="-10" dirty="0">
                <a:solidFill>
                  <a:schemeClr val="bg1"/>
                </a:solidFill>
                <a:latin typeface="Arial"/>
                <a:cs typeface="Arial"/>
              </a:rPr>
              <a:t>eg</a:t>
            </a:r>
            <a:r>
              <a:rPr sz="1200" spc="-5" dirty="0">
                <a:solidFill>
                  <a:schemeClr val="bg1"/>
                </a:solidFill>
                <a:latin typeface="Arial"/>
                <a:cs typeface="Arial"/>
              </a:rPr>
              <a:t>i</a:t>
            </a:r>
            <a:r>
              <a:rPr sz="1200" spc="-10" dirty="0">
                <a:solidFill>
                  <a:schemeClr val="bg1"/>
                </a:solidFill>
                <a:latin typeface="Arial"/>
                <a:cs typeface="Arial"/>
              </a:rPr>
              <a:t>o</a:t>
            </a:r>
            <a:r>
              <a:rPr sz="1200" dirty="0">
                <a:solidFill>
                  <a:schemeClr val="bg1"/>
                </a:solidFill>
                <a:latin typeface="Arial"/>
                <a:cs typeface="Arial"/>
              </a:rPr>
              <a:t>n</a:t>
            </a:r>
          </a:p>
        </p:txBody>
      </p:sp>
      <p:grpSp>
        <p:nvGrpSpPr>
          <p:cNvPr id="14" name="object 14"/>
          <p:cNvGrpSpPr/>
          <p:nvPr/>
        </p:nvGrpSpPr>
        <p:grpSpPr>
          <a:xfrm>
            <a:off x="2235200" y="1397000"/>
            <a:ext cx="6083300" cy="1206500"/>
            <a:chOff x="2235200" y="1397000"/>
            <a:chExt cx="6083300" cy="1206500"/>
          </a:xfrm>
        </p:grpSpPr>
        <p:pic>
          <p:nvPicPr>
            <p:cNvPr id="15" name="object 15"/>
            <p:cNvPicPr/>
            <p:nvPr/>
          </p:nvPicPr>
          <p:blipFill>
            <a:blip r:embed="rId5" cstate="print"/>
            <a:stretch>
              <a:fillRect/>
            </a:stretch>
          </p:blipFill>
          <p:spPr>
            <a:xfrm>
              <a:off x="2235200" y="2120900"/>
              <a:ext cx="482600" cy="482600"/>
            </a:xfrm>
            <a:prstGeom prst="rect">
              <a:avLst/>
            </a:prstGeom>
            <a:ln>
              <a:solidFill>
                <a:schemeClr val="bg1"/>
              </a:solidFill>
            </a:ln>
          </p:spPr>
        </p:pic>
        <p:pic>
          <p:nvPicPr>
            <p:cNvPr id="16" name="object 16"/>
            <p:cNvPicPr/>
            <p:nvPr/>
          </p:nvPicPr>
          <p:blipFill>
            <a:blip r:embed="rId6" cstate="print"/>
            <a:stretch>
              <a:fillRect/>
            </a:stretch>
          </p:blipFill>
          <p:spPr>
            <a:xfrm>
              <a:off x="6489700" y="1397000"/>
              <a:ext cx="342900" cy="342900"/>
            </a:xfrm>
            <a:prstGeom prst="rect">
              <a:avLst/>
            </a:prstGeom>
            <a:ln>
              <a:solidFill>
                <a:schemeClr val="bg1"/>
              </a:solidFill>
            </a:ln>
          </p:spPr>
        </p:pic>
        <p:pic>
          <p:nvPicPr>
            <p:cNvPr id="17" name="object 17"/>
            <p:cNvPicPr/>
            <p:nvPr/>
          </p:nvPicPr>
          <p:blipFill>
            <a:blip r:embed="rId7" cstate="print"/>
            <a:stretch>
              <a:fillRect/>
            </a:stretch>
          </p:blipFill>
          <p:spPr>
            <a:xfrm>
              <a:off x="7835900" y="2120900"/>
              <a:ext cx="482600" cy="482600"/>
            </a:xfrm>
            <a:prstGeom prst="rect">
              <a:avLst/>
            </a:prstGeom>
            <a:ln>
              <a:solidFill>
                <a:schemeClr val="bg1"/>
              </a:solidFill>
            </a:ln>
          </p:spPr>
        </p:pic>
        <p:sp>
          <p:nvSpPr>
            <p:cNvPr id="18" name="object 18"/>
            <p:cNvSpPr/>
            <p:nvPr/>
          </p:nvSpPr>
          <p:spPr>
            <a:xfrm>
              <a:off x="2777119" y="2331054"/>
              <a:ext cx="4974590" cy="103505"/>
            </a:xfrm>
            <a:custGeom>
              <a:avLst/>
              <a:gdLst/>
              <a:ahLst/>
              <a:cxnLst/>
              <a:rect l="l" t="t" r="r" b="b"/>
              <a:pathLst>
                <a:path w="4974590" h="103505">
                  <a:moveTo>
                    <a:pt x="4955205" y="51538"/>
                  </a:moveTo>
                  <a:lnTo>
                    <a:pt x="4907226" y="93518"/>
                  </a:lnTo>
                  <a:lnTo>
                    <a:pt x="4906959" y="97530"/>
                  </a:lnTo>
                  <a:lnTo>
                    <a:pt x="4911578" y="102809"/>
                  </a:lnTo>
                  <a:lnTo>
                    <a:pt x="4915589" y="103077"/>
                  </a:lnTo>
                  <a:lnTo>
                    <a:pt x="4967233" y="57887"/>
                  </a:lnTo>
                  <a:lnTo>
                    <a:pt x="4964893" y="57887"/>
                  </a:lnTo>
                  <a:lnTo>
                    <a:pt x="4964893" y="56316"/>
                  </a:lnTo>
                  <a:lnTo>
                    <a:pt x="4960666" y="56316"/>
                  </a:lnTo>
                  <a:lnTo>
                    <a:pt x="4955205" y="51538"/>
                  </a:lnTo>
                  <a:close/>
                </a:path>
                <a:path w="4974590" h="103505">
                  <a:moveTo>
                    <a:pt x="4947947" y="45187"/>
                  </a:moveTo>
                  <a:lnTo>
                    <a:pt x="0" y="45187"/>
                  </a:lnTo>
                  <a:lnTo>
                    <a:pt x="0" y="57887"/>
                  </a:lnTo>
                  <a:lnTo>
                    <a:pt x="4947949" y="57887"/>
                  </a:lnTo>
                  <a:lnTo>
                    <a:pt x="4955205" y="51538"/>
                  </a:lnTo>
                  <a:lnTo>
                    <a:pt x="4947947" y="45187"/>
                  </a:lnTo>
                  <a:close/>
                </a:path>
                <a:path w="4974590" h="103505">
                  <a:moveTo>
                    <a:pt x="4967233" y="45187"/>
                  </a:moveTo>
                  <a:lnTo>
                    <a:pt x="4964893" y="45187"/>
                  </a:lnTo>
                  <a:lnTo>
                    <a:pt x="4964893" y="57887"/>
                  </a:lnTo>
                  <a:lnTo>
                    <a:pt x="4967233" y="57887"/>
                  </a:lnTo>
                  <a:lnTo>
                    <a:pt x="4974490" y="51537"/>
                  </a:lnTo>
                  <a:lnTo>
                    <a:pt x="4967233" y="45187"/>
                  </a:lnTo>
                  <a:close/>
                </a:path>
                <a:path w="4974590" h="103505">
                  <a:moveTo>
                    <a:pt x="4960666" y="46760"/>
                  </a:moveTo>
                  <a:lnTo>
                    <a:pt x="4955205" y="51538"/>
                  </a:lnTo>
                  <a:lnTo>
                    <a:pt x="4960666" y="56316"/>
                  </a:lnTo>
                  <a:lnTo>
                    <a:pt x="4960666" y="46760"/>
                  </a:lnTo>
                  <a:close/>
                </a:path>
                <a:path w="4974590" h="103505">
                  <a:moveTo>
                    <a:pt x="4964893" y="46760"/>
                  </a:moveTo>
                  <a:lnTo>
                    <a:pt x="4960666" y="46760"/>
                  </a:lnTo>
                  <a:lnTo>
                    <a:pt x="4960666" y="56316"/>
                  </a:lnTo>
                  <a:lnTo>
                    <a:pt x="4964893" y="56316"/>
                  </a:lnTo>
                  <a:lnTo>
                    <a:pt x="4964893" y="46760"/>
                  </a:lnTo>
                  <a:close/>
                </a:path>
                <a:path w="4974590" h="103505">
                  <a:moveTo>
                    <a:pt x="4915589" y="0"/>
                  </a:moveTo>
                  <a:lnTo>
                    <a:pt x="4911578" y="267"/>
                  </a:lnTo>
                  <a:lnTo>
                    <a:pt x="4906959" y="5546"/>
                  </a:lnTo>
                  <a:lnTo>
                    <a:pt x="4907226" y="9558"/>
                  </a:lnTo>
                  <a:lnTo>
                    <a:pt x="4955206" y="51537"/>
                  </a:lnTo>
                  <a:lnTo>
                    <a:pt x="4960666" y="46760"/>
                  </a:lnTo>
                  <a:lnTo>
                    <a:pt x="4964893" y="46760"/>
                  </a:lnTo>
                  <a:lnTo>
                    <a:pt x="4964893" y="45187"/>
                  </a:lnTo>
                  <a:lnTo>
                    <a:pt x="4967233" y="45187"/>
                  </a:lnTo>
                  <a:lnTo>
                    <a:pt x="4915589" y="0"/>
                  </a:lnTo>
                  <a:close/>
                </a:path>
              </a:pathLst>
            </a:custGeom>
            <a:solidFill>
              <a:srgbClr val="8FA7C4"/>
            </a:solidFill>
            <a:ln>
              <a:solidFill>
                <a:schemeClr val="bg1"/>
              </a:solidFill>
            </a:ln>
          </p:spPr>
          <p:txBody>
            <a:bodyPr wrap="square" lIns="0" tIns="0" rIns="0" bIns="0" rtlCol="0"/>
            <a:lstStyle/>
            <a:p>
              <a:endParaRPr/>
            </a:p>
          </p:txBody>
        </p:sp>
      </p:grpSp>
      <p:sp>
        <p:nvSpPr>
          <p:cNvPr id="19" name="object 19"/>
          <p:cNvSpPr txBox="1"/>
          <p:nvPr/>
        </p:nvSpPr>
        <p:spPr>
          <a:xfrm>
            <a:off x="7819120" y="2667000"/>
            <a:ext cx="51371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Calibri"/>
                <a:cs typeface="Calibri"/>
              </a:rPr>
              <a:t>Bu</a:t>
            </a:r>
            <a:r>
              <a:rPr sz="1400" spc="-5" dirty="0">
                <a:solidFill>
                  <a:srgbClr val="FFFFFF"/>
                </a:solidFill>
                <a:latin typeface="Calibri"/>
                <a:cs typeface="Calibri"/>
              </a:rPr>
              <a:t>c</a:t>
            </a:r>
            <a:r>
              <a:rPr sz="1400" spc="-45" dirty="0">
                <a:solidFill>
                  <a:srgbClr val="FFFFFF"/>
                </a:solidFill>
                <a:latin typeface="Calibri"/>
                <a:cs typeface="Calibri"/>
              </a:rPr>
              <a:t>k</a:t>
            </a:r>
            <a:r>
              <a:rPr sz="1400" spc="-5" dirty="0">
                <a:solidFill>
                  <a:srgbClr val="FFFFFF"/>
                </a:solidFill>
                <a:latin typeface="Calibri"/>
                <a:cs typeface="Calibri"/>
              </a:rPr>
              <a:t>e</a:t>
            </a:r>
            <a:r>
              <a:rPr sz="1400" dirty="0">
                <a:solidFill>
                  <a:srgbClr val="FFFFFF"/>
                </a:solidFill>
                <a:latin typeface="Calibri"/>
                <a:cs typeface="Calibri"/>
              </a:rPr>
              <a:t>t</a:t>
            </a:r>
            <a:endParaRPr sz="1400">
              <a:latin typeface="Calibri"/>
              <a:cs typeface="Calibri"/>
            </a:endParaRPr>
          </a:p>
        </p:txBody>
      </p:sp>
      <p:sp>
        <p:nvSpPr>
          <p:cNvPr id="20" name="object 20"/>
          <p:cNvSpPr txBox="1"/>
          <p:nvPr/>
        </p:nvSpPr>
        <p:spPr>
          <a:xfrm>
            <a:off x="2671072" y="5626100"/>
            <a:ext cx="1752600" cy="238760"/>
          </a:xfrm>
          <a:prstGeom prst="rect">
            <a:avLst/>
          </a:prstGeom>
          <a:ln>
            <a:solidFill>
              <a:schemeClr val="bg1"/>
            </a:solidFill>
          </a:ln>
        </p:spPr>
        <p:txBody>
          <a:bodyPr vert="horz" wrap="square" lIns="0" tIns="12700" rIns="0" bIns="0" rtlCol="0">
            <a:spAutoFit/>
          </a:bodyPr>
          <a:lstStyle/>
          <a:p>
            <a:pPr marL="574675">
              <a:lnSpc>
                <a:spcPct val="100000"/>
              </a:lnSpc>
              <a:spcBef>
                <a:spcPts val="100"/>
              </a:spcBef>
            </a:pPr>
            <a:r>
              <a:rPr sz="1400" spc="-10" dirty="0">
                <a:solidFill>
                  <a:srgbClr val="FFFFFF"/>
                </a:solidFill>
                <a:latin typeface="Calibri"/>
                <a:cs typeface="Calibri"/>
              </a:rPr>
              <a:t>Bucket</a:t>
            </a:r>
            <a:endParaRPr sz="1400">
              <a:latin typeface="Calibri"/>
              <a:cs typeface="Calibri"/>
            </a:endParaRPr>
          </a:p>
        </p:txBody>
      </p:sp>
      <p:pic>
        <p:nvPicPr>
          <p:cNvPr id="21" name="object 21"/>
          <p:cNvPicPr/>
          <p:nvPr/>
        </p:nvPicPr>
        <p:blipFill>
          <a:blip r:embed="rId8" cstate="print"/>
          <a:stretch>
            <a:fillRect/>
          </a:stretch>
        </p:blipFill>
        <p:spPr>
          <a:xfrm>
            <a:off x="3251200" y="5080000"/>
            <a:ext cx="482600" cy="482600"/>
          </a:xfrm>
          <a:prstGeom prst="rect">
            <a:avLst/>
          </a:prstGeom>
          <a:ln>
            <a:solidFill>
              <a:schemeClr val="bg1"/>
            </a:solidFill>
          </a:ln>
        </p:spPr>
      </p:pic>
      <p:sp>
        <p:nvSpPr>
          <p:cNvPr id="22" name="object 22"/>
          <p:cNvSpPr txBox="1"/>
          <p:nvPr/>
        </p:nvSpPr>
        <p:spPr>
          <a:xfrm>
            <a:off x="6256394" y="5626100"/>
            <a:ext cx="1752600" cy="238760"/>
          </a:xfrm>
          <a:prstGeom prst="rect">
            <a:avLst/>
          </a:prstGeom>
          <a:ln>
            <a:solidFill>
              <a:schemeClr val="bg1"/>
            </a:solidFill>
          </a:ln>
        </p:spPr>
        <p:txBody>
          <a:bodyPr vert="horz" wrap="square" lIns="0" tIns="12700" rIns="0" bIns="0" rtlCol="0">
            <a:spAutoFit/>
          </a:bodyPr>
          <a:lstStyle/>
          <a:p>
            <a:pPr marL="776605">
              <a:lnSpc>
                <a:spcPct val="100000"/>
              </a:lnSpc>
              <a:spcBef>
                <a:spcPts val="100"/>
              </a:spcBef>
            </a:pPr>
            <a:r>
              <a:rPr sz="1400" spc="-10" dirty="0">
                <a:solidFill>
                  <a:srgbClr val="FFFFFF"/>
                </a:solidFill>
                <a:latin typeface="Calibri"/>
                <a:cs typeface="Calibri"/>
              </a:rPr>
              <a:t>Bucket</a:t>
            </a:r>
            <a:endParaRPr sz="1400">
              <a:latin typeface="Calibri"/>
              <a:cs typeface="Calibri"/>
            </a:endParaRPr>
          </a:p>
        </p:txBody>
      </p:sp>
      <p:grpSp>
        <p:nvGrpSpPr>
          <p:cNvPr id="23" name="object 23"/>
          <p:cNvGrpSpPr/>
          <p:nvPr/>
        </p:nvGrpSpPr>
        <p:grpSpPr>
          <a:xfrm>
            <a:off x="3803655" y="5080000"/>
            <a:ext cx="3714750" cy="482600"/>
            <a:chOff x="3803655" y="5080000"/>
            <a:chExt cx="3714750" cy="482600"/>
          </a:xfrm>
        </p:grpSpPr>
        <p:pic>
          <p:nvPicPr>
            <p:cNvPr id="24" name="object 24"/>
            <p:cNvPicPr/>
            <p:nvPr/>
          </p:nvPicPr>
          <p:blipFill>
            <a:blip r:embed="rId9" cstate="print"/>
            <a:stretch>
              <a:fillRect/>
            </a:stretch>
          </p:blipFill>
          <p:spPr>
            <a:xfrm>
              <a:off x="7035800" y="5080000"/>
              <a:ext cx="482600" cy="482600"/>
            </a:xfrm>
            <a:prstGeom prst="rect">
              <a:avLst/>
            </a:prstGeom>
            <a:ln>
              <a:solidFill>
                <a:schemeClr val="bg1"/>
              </a:solidFill>
            </a:ln>
          </p:spPr>
        </p:pic>
        <p:sp>
          <p:nvSpPr>
            <p:cNvPr id="25" name="object 25"/>
            <p:cNvSpPr/>
            <p:nvPr/>
          </p:nvSpPr>
          <p:spPr>
            <a:xfrm>
              <a:off x="3803655" y="5316851"/>
              <a:ext cx="3126740" cy="103505"/>
            </a:xfrm>
            <a:custGeom>
              <a:avLst/>
              <a:gdLst/>
              <a:ahLst/>
              <a:cxnLst/>
              <a:rect l="l" t="t" r="r" b="b"/>
              <a:pathLst>
                <a:path w="3126740" h="103504">
                  <a:moveTo>
                    <a:pt x="3067690" y="0"/>
                  </a:moveTo>
                  <a:lnTo>
                    <a:pt x="3063678" y="267"/>
                  </a:lnTo>
                  <a:lnTo>
                    <a:pt x="3059059" y="5546"/>
                  </a:lnTo>
                  <a:lnTo>
                    <a:pt x="3059327" y="9558"/>
                  </a:lnTo>
                  <a:lnTo>
                    <a:pt x="3100047" y="45189"/>
                  </a:lnTo>
                  <a:lnTo>
                    <a:pt x="3117048" y="45189"/>
                  </a:lnTo>
                  <a:lnTo>
                    <a:pt x="3117048" y="57889"/>
                  </a:lnTo>
                  <a:lnTo>
                    <a:pt x="3100047" y="57889"/>
                  </a:lnTo>
                  <a:lnTo>
                    <a:pt x="3059327" y="93518"/>
                  </a:lnTo>
                  <a:lnTo>
                    <a:pt x="3059059" y="97530"/>
                  </a:lnTo>
                  <a:lnTo>
                    <a:pt x="3063678" y="102809"/>
                  </a:lnTo>
                  <a:lnTo>
                    <a:pt x="3067690" y="103077"/>
                  </a:lnTo>
                  <a:lnTo>
                    <a:pt x="3119334" y="57889"/>
                  </a:lnTo>
                  <a:lnTo>
                    <a:pt x="3117048" y="57889"/>
                  </a:lnTo>
                  <a:lnTo>
                    <a:pt x="3119335" y="57887"/>
                  </a:lnTo>
                  <a:lnTo>
                    <a:pt x="3126591" y="51539"/>
                  </a:lnTo>
                  <a:lnTo>
                    <a:pt x="3067690" y="0"/>
                  </a:lnTo>
                  <a:close/>
                </a:path>
                <a:path w="3126740" h="103504">
                  <a:moveTo>
                    <a:pt x="3107304" y="51539"/>
                  </a:moveTo>
                  <a:lnTo>
                    <a:pt x="3100047" y="57889"/>
                  </a:lnTo>
                  <a:lnTo>
                    <a:pt x="3117048" y="57889"/>
                  </a:lnTo>
                  <a:lnTo>
                    <a:pt x="3117048" y="56318"/>
                  </a:lnTo>
                  <a:lnTo>
                    <a:pt x="3112766" y="56318"/>
                  </a:lnTo>
                  <a:lnTo>
                    <a:pt x="3107304" y="51539"/>
                  </a:lnTo>
                  <a:close/>
                </a:path>
                <a:path w="3126740" h="103504">
                  <a:moveTo>
                    <a:pt x="0" y="45187"/>
                  </a:moveTo>
                  <a:lnTo>
                    <a:pt x="0" y="57887"/>
                  </a:lnTo>
                  <a:lnTo>
                    <a:pt x="3100048" y="57887"/>
                  </a:lnTo>
                  <a:lnTo>
                    <a:pt x="3107304" y="51539"/>
                  </a:lnTo>
                  <a:lnTo>
                    <a:pt x="3100047" y="45189"/>
                  </a:lnTo>
                  <a:lnTo>
                    <a:pt x="0" y="45187"/>
                  </a:lnTo>
                  <a:close/>
                </a:path>
                <a:path w="3126740" h="103504">
                  <a:moveTo>
                    <a:pt x="3112766" y="46760"/>
                  </a:moveTo>
                  <a:lnTo>
                    <a:pt x="3107304" y="51539"/>
                  </a:lnTo>
                  <a:lnTo>
                    <a:pt x="3112766" y="56318"/>
                  </a:lnTo>
                  <a:lnTo>
                    <a:pt x="3112766" y="46760"/>
                  </a:lnTo>
                  <a:close/>
                </a:path>
                <a:path w="3126740" h="103504">
                  <a:moveTo>
                    <a:pt x="3117048" y="46760"/>
                  </a:moveTo>
                  <a:lnTo>
                    <a:pt x="3112766" y="46760"/>
                  </a:lnTo>
                  <a:lnTo>
                    <a:pt x="3112766" y="56318"/>
                  </a:lnTo>
                  <a:lnTo>
                    <a:pt x="3117048" y="56318"/>
                  </a:lnTo>
                  <a:lnTo>
                    <a:pt x="3117048" y="46760"/>
                  </a:lnTo>
                  <a:close/>
                </a:path>
                <a:path w="3126740" h="103504">
                  <a:moveTo>
                    <a:pt x="3100047" y="45189"/>
                  </a:moveTo>
                  <a:lnTo>
                    <a:pt x="3107304" y="51539"/>
                  </a:lnTo>
                  <a:lnTo>
                    <a:pt x="3112766" y="46760"/>
                  </a:lnTo>
                  <a:lnTo>
                    <a:pt x="3117048" y="46760"/>
                  </a:lnTo>
                  <a:lnTo>
                    <a:pt x="3117048" y="45189"/>
                  </a:lnTo>
                  <a:lnTo>
                    <a:pt x="3100047" y="45189"/>
                  </a:lnTo>
                  <a:close/>
                </a:path>
              </a:pathLst>
            </a:custGeom>
            <a:solidFill>
              <a:srgbClr val="8FA7C4"/>
            </a:solidFill>
            <a:ln>
              <a:solidFill>
                <a:schemeClr val="bg1"/>
              </a:solidFill>
            </a:ln>
          </p:spPr>
          <p:txBody>
            <a:bodyPr wrap="square" lIns="0" tIns="0" rIns="0" bIns="0" rtlCol="0"/>
            <a:lstStyle/>
            <a:p>
              <a:endParaRPr/>
            </a:p>
          </p:txBody>
        </p:sp>
      </p:grpSp>
      <p:sp>
        <p:nvSpPr>
          <p:cNvPr id="26" name="object 26"/>
          <p:cNvSpPr txBox="1"/>
          <p:nvPr/>
        </p:nvSpPr>
        <p:spPr>
          <a:xfrm>
            <a:off x="3943042" y="927100"/>
            <a:ext cx="259016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Cross-Region</a:t>
            </a:r>
            <a:r>
              <a:rPr sz="1400" spc="-20" dirty="0">
                <a:solidFill>
                  <a:srgbClr val="FFFFFF"/>
                </a:solidFill>
                <a:latin typeface="Arial"/>
                <a:cs typeface="Arial"/>
              </a:rPr>
              <a:t> </a:t>
            </a:r>
            <a:r>
              <a:rPr sz="1400" spc="-5" dirty="0">
                <a:solidFill>
                  <a:srgbClr val="FFFFFF"/>
                </a:solidFill>
                <a:latin typeface="Arial"/>
                <a:cs typeface="Arial"/>
              </a:rPr>
              <a:t>Replication</a:t>
            </a:r>
            <a:r>
              <a:rPr sz="1400" spc="-15" dirty="0">
                <a:solidFill>
                  <a:srgbClr val="FFFFFF"/>
                </a:solidFill>
                <a:latin typeface="Arial"/>
                <a:cs typeface="Arial"/>
              </a:rPr>
              <a:t> </a:t>
            </a:r>
            <a:r>
              <a:rPr sz="1400" spc="-5" dirty="0">
                <a:solidFill>
                  <a:srgbClr val="FFFFFF"/>
                </a:solidFill>
                <a:latin typeface="Arial"/>
                <a:cs typeface="Arial"/>
              </a:rPr>
              <a:t>(CRR)</a:t>
            </a:r>
            <a:endParaRPr sz="1400">
              <a:latin typeface="Arial"/>
              <a:cs typeface="Arial"/>
            </a:endParaRPr>
          </a:p>
        </p:txBody>
      </p:sp>
      <p:sp>
        <p:nvSpPr>
          <p:cNvPr id="27" name="object 27"/>
          <p:cNvSpPr txBox="1"/>
          <p:nvPr/>
        </p:nvSpPr>
        <p:spPr>
          <a:xfrm>
            <a:off x="4436373" y="4660900"/>
            <a:ext cx="1807845" cy="441959"/>
          </a:xfrm>
          <a:prstGeom prst="rect">
            <a:avLst/>
          </a:prstGeom>
          <a:ln>
            <a:solidFill>
              <a:schemeClr val="bg1"/>
            </a:solidFill>
          </a:ln>
        </p:spPr>
        <p:txBody>
          <a:bodyPr vert="horz" wrap="square" lIns="0" tIns="27939" rIns="0" bIns="0" rtlCol="0">
            <a:spAutoFit/>
          </a:bodyPr>
          <a:lstStyle/>
          <a:p>
            <a:pPr marL="219710" marR="158115" indent="168275">
              <a:lnSpc>
                <a:spcPts val="1600"/>
              </a:lnSpc>
              <a:spcBef>
                <a:spcPts val="219"/>
              </a:spcBef>
            </a:pPr>
            <a:r>
              <a:rPr sz="1400" spc="-5" dirty="0">
                <a:solidFill>
                  <a:srgbClr val="FFFFFF"/>
                </a:solidFill>
                <a:latin typeface="Arial"/>
                <a:cs typeface="Arial"/>
              </a:rPr>
              <a:t>Same-Region </a:t>
            </a:r>
            <a:r>
              <a:rPr sz="1400" dirty="0">
                <a:solidFill>
                  <a:srgbClr val="FFFFFF"/>
                </a:solidFill>
                <a:latin typeface="Arial"/>
                <a:cs typeface="Arial"/>
              </a:rPr>
              <a:t> </a:t>
            </a:r>
            <a:r>
              <a:rPr sz="1400" spc="-5" dirty="0">
                <a:solidFill>
                  <a:srgbClr val="FFFFFF"/>
                </a:solidFill>
                <a:latin typeface="Arial"/>
                <a:cs typeface="Arial"/>
              </a:rPr>
              <a:t>Replication</a:t>
            </a:r>
            <a:r>
              <a:rPr sz="1400" spc="-55" dirty="0">
                <a:solidFill>
                  <a:srgbClr val="FFFFFF"/>
                </a:solidFill>
                <a:latin typeface="Arial"/>
                <a:cs typeface="Arial"/>
              </a:rPr>
              <a:t> </a:t>
            </a:r>
            <a:r>
              <a:rPr sz="1400" spc="-5" dirty="0">
                <a:solidFill>
                  <a:srgbClr val="FFFFFF"/>
                </a:solidFill>
                <a:latin typeface="Arial"/>
                <a:cs typeface="Arial"/>
              </a:rPr>
              <a:t>(SRR)</a:t>
            </a:r>
            <a:endParaRPr sz="1400">
              <a:latin typeface="Arial"/>
              <a:cs typeface="Arial"/>
            </a:endParaRPr>
          </a:p>
        </p:txBody>
      </p:sp>
      <p:sp>
        <p:nvSpPr>
          <p:cNvPr id="28" name="object 28"/>
          <p:cNvSpPr txBox="1"/>
          <p:nvPr/>
        </p:nvSpPr>
        <p:spPr>
          <a:xfrm>
            <a:off x="7311790" y="482600"/>
            <a:ext cx="1700530" cy="414020"/>
          </a:xfrm>
          <a:prstGeom prst="rect">
            <a:avLst/>
          </a:prstGeom>
          <a:ln>
            <a:solidFill>
              <a:schemeClr val="bg1"/>
            </a:solidFill>
          </a:ln>
        </p:spPr>
        <p:txBody>
          <a:bodyPr vert="horz" wrap="square" lIns="0" tIns="25400" rIns="0" bIns="0" rtlCol="0">
            <a:spAutoFit/>
          </a:bodyPr>
          <a:lstStyle/>
          <a:p>
            <a:pPr marL="156845" marR="128905" indent="-47625">
              <a:lnSpc>
                <a:spcPts val="1500"/>
              </a:lnSpc>
              <a:spcBef>
                <a:spcPts val="200"/>
              </a:spcBef>
            </a:pPr>
            <a:r>
              <a:rPr sz="1300" spc="-5" dirty="0">
                <a:solidFill>
                  <a:srgbClr val="FFFFFF"/>
                </a:solidFill>
                <a:latin typeface="Arial"/>
                <a:cs typeface="Arial"/>
              </a:rPr>
              <a:t>Can</a:t>
            </a:r>
            <a:r>
              <a:rPr sz="1300" spc="-25" dirty="0">
                <a:solidFill>
                  <a:srgbClr val="FFFFFF"/>
                </a:solidFill>
                <a:latin typeface="Arial"/>
                <a:cs typeface="Arial"/>
              </a:rPr>
              <a:t> </a:t>
            </a:r>
            <a:r>
              <a:rPr sz="1300" dirty="0">
                <a:solidFill>
                  <a:srgbClr val="FFFFFF"/>
                </a:solidFill>
                <a:latin typeface="Arial"/>
                <a:cs typeface="Arial"/>
              </a:rPr>
              <a:t>be</a:t>
            </a:r>
            <a:r>
              <a:rPr sz="1300" spc="-20" dirty="0">
                <a:solidFill>
                  <a:srgbClr val="FFFFFF"/>
                </a:solidFill>
                <a:latin typeface="Arial"/>
                <a:cs typeface="Arial"/>
              </a:rPr>
              <a:t> </a:t>
            </a:r>
            <a:r>
              <a:rPr sz="1300" dirty="0">
                <a:solidFill>
                  <a:srgbClr val="FFFFFF"/>
                </a:solidFill>
                <a:latin typeface="Arial"/>
                <a:cs typeface="Arial"/>
              </a:rPr>
              <a:t>the</a:t>
            </a:r>
            <a:r>
              <a:rPr sz="1300" spc="-25" dirty="0">
                <a:solidFill>
                  <a:srgbClr val="FFFFFF"/>
                </a:solidFill>
                <a:latin typeface="Arial"/>
                <a:cs typeface="Arial"/>
              </a:rPr>
              <a:t> </a:t>
            </a:r>
            <a:r>
              <a:rPr sz="1300" dirty="0">
                <a:solidFill>
                  <a:srgbClr val="FFFFFF"/>
                </a:solidFill>
                <a:latin typeface="Arial"/>
                <a:cs typeface="Arial"/>
              </a:rPr>
              <a:t>same</a:t>
            </a:r>
            <a:r>
              <a:rPr sz="1300" spc="-20" dirty="0">
                <a:solidFill>
                  <a:srgbClr val="FFFFFF"/>
                </a:solidFill>
                <a:latin typeface="Arial"/>
                <a:cs typeface="Arial"/>
              </a:rPr>
              <a:t> </a:t>
            </a:r>
            <a:r>
              <a:rPr sz="1300" dirty="0">
                <a:solidFill>
                  <a:srgbClr val="FFFFFF"/>
                </a:solidFill>
                <a:latin typeface="Arial"/>
                <a:cs typeface="Arial"/>
              </a:rPr>
              <a:t>or </a:t>
            </a:r>
            <a:r>
              <a:rPr sz="1300" spc="-345" dirty="0">
                <a:solidFill>
                  <a:srgbClr val="FFFFFF"/>
                </a:solidFill>
                <a:latin typeface="Arial"/>
                <a:cs typeface="Arial"/>
              </a:rPr>
              <a:t> </a:t>
            </a:r>
            <a:r>
              <a:rPr sz="1300" dirty="0">
                <a:solidFill>
                  <a:srgbClr val="FFFFFF"/>
                </a:solidFill>
                <a:latin typeface="Arial"/>
                <a:cs typeface="Arial"/>
              </a:rPr>
              <a:t>a</a:t>
            </a:r>
            <a:r>
              <a:rPr sz="1300" spc="-30" dirty="0">
                <a:solidFill>
                  <a:srgbClr val="FFFFFF"/>
                </a:solidFill>
                <a:latin typeface="Arial"/>
                <a:cs typeface="Arial"/>
              </a:rPr>
              <a:t> </a:t>
            </a:r>
            <a:r>
              <a:rPr sz="1300" spc="-5" dirty="0">
                <a:solidFill>
                  <a:srgbClr val="FFFFFF"/>
                </a:solidFill>
                <a:latin typeface="Arial"/>
                <a:cs typeface="Arial"/>
              </a:rPr>
              <a:t>different</a:t>
            </a:r>
            <a:r>
              <a:rPr sz="1300" spc="-25" dirty="0">
                <a:solidFill>
                  <a:srgbClr val="FFFFFF"/>
                </a:solidFill>
                <a:latin typeface="Arial"/>
                <a:cs typeface="Arial"/>
              </a:rPr>
              <a:t> </a:t>
            </a:r>
            <a:r>
              <a:rPr sz="1300" dirty="0">
                <a:solidFill>
                  <a:srgbClr val="FFFFFF"/>
                </a:solidFill>
                <a:latin typeface="Arial"/>
                <a:cs typeface="Arial"/>
              </a:rPr>
              <a:t>account</a:t>
            </a:r>
            <a:endParaRPr sz="1300">
              <a:latin typeface="Arial"/>
              <a:cs typeface="Arial"/>
            </a:endParaRPr>
          </a:p>
        </p:txBody>
      </p:sp>
      <p:grpSp>
        <p:nvGrpSpPr>
          <p:cNvPr id="29" name="object 29"/>
          <p:cNvGrpSpPr/>
          <p:nvPr/>
        </p:nvGrpSpPr>
        <p:grpSpPr>
          <a:xfrm>
            <a:off x="7305440" y="437837"/>
            <a:ext cx="1713230" cy="873125"/>
            <a:chOff x="7305440" y="437837"/>
            <a:chExt cx="1713230" cy="873125"/>
          </a:xfrm>
        </p:grpSpPr>
        <p:sp>
          <p:nvSpPr>
            <p:cNvPr id="30" name="object 30"/>
            <p:cNvSpPr/>
            <p:nvPr/>
          </p:nvSpPr>
          <p:spPr>
            <a:xfrm>
              <a:off x="7305434" y="467994"/>
              <a:ext cx="12700" cy="495300"/>
            </a:xfrm>
            <a:custGeom>
              <a:avLst/>
              <a:gdLst/>
              <a:ahLst/>
              <a:cxnLst/>
              <a:rect l="l" t="t" r="r" b="b"/>
              <a:pathLst>
                <a:path w="12700" h="495300">
                  <a:moveTo>
                    <a:pt x="12700" y="444500"/>
                  </a:moveTo>
                  <a:lnTo>
                    <a:pt x="0" y="444500"/>
                  </a:lnTo>
                  <a:lnTo>
                    <a:pt x="0" y="495300"/>
                  </a:lnTo>
                  <a:lnTo>
                    <a:pt x="12700" y="495300"/>
                  </a:lnTo>
                  <a:lnTo>
                    <a:pt x="12700" y="444500"/>
                  </a:lnTo>
                  <a:close/>
                </a:path>
                <a:path w="12700" h="495300">
                  <a:moveTo>
                    <a:pt x="12700" y="355600"/>
                  </a:moveTo>
                  <a:lnTo>
                    <a:pt x="0" y="355600"/>
                  </a:lnTo>
                  <a:lnTo>
                    <a:pt x="0" y="406400"/>
                  </a:lnTo>
                  <a:lnTo>
                    <a:pt x="12700" y="406400"/>
                  </a:lnTo>
                  <a:lnTo>
                    <a:pt x="12700" y="355600"/>
                  </a:lnTo>
                  <a:close/>
                </a:path>
                <a:path w="12700" h="495300">
                  <a:moveTo>
                    <a:pt x="12700" y="266700"/>
                  </a:moveTo>
                  <a:lnTo>
                    <a:pt x="0" y="266700"/>
                  </a:lnTo>
                  <a:lnTo>
                    <a:pt x="0" y="317500"/>
                  </a:lnTo>
                  <a:lnTo>
                    <a:pt x="12700" y="317500"/>
                  </a:lnTo>
                  <a:lnTo>
                    <a:pt x="12700" y="266700"/>
                  </a:lnTo>
                  <a:close/>
                </a:path>
                <a:path w="12700" h="495300">
                  <a:moveTo>
                    <a:pt x="12700" y="177800"/>
                  </a:moveTo>
                  <a:lnTo>
                    <a:pt x="0" y="177800"/>
                  </a:lnTo>
                  <a:lnTo>
                    <a:pt x="0" y="228600"/>
                  </a:lnTo>
                  <a:lnTo>
                    <a:pt x="12700" y="228600"/>
                  </a:lnTo>
                  <a:lnTo>
                    <a:pt x="12700" y="177800"/>
                  </a:lnTo>
                  <a:close/>
                </a:path>
                <a:path w="12700" h="495300">
                  <a:moveTo>
                    <a:pt x="12700" y="88900"/>
                  </a:moveTo>
                  <a:lnTo>
                    <a:pt x="0" y="88900"/>
                  </a:lnTo>
                  <a:lnTo>
                    <a:pt x="0" y="139700"/>
                  </a:lnTo>
                  <a:lnTo>
                    <a:pt x="12700" y="139700"/>
                  </a:lnTo>
                  <a:lnTo>
                    <a:pt x="12700" y="88900"/>
                  </a:lnTo>
                  <a:close/>
                </a:path>
                <a:path w="12700" h="495300">
                  <a:moveTo>
                    <a:pt x="12700" y="0"/>
                  </a:moveTo>
                  <a:lnTo>
                    <a:pt x="0" y="0"/>
                  </a:lnTo>
                  <a:lnTo>
                    <a:pt x="0" y="50800"/>
                  </a:lnTo>
                  <a:lnTo>
                    <a:pt x="12700" y="50800"/>
                  </a:lnTo>
                  <a:lnTo>
                    <a:pt x="12700" y="0"/>
                  </a:lnTo>
                  <a:close/>
                </a:path>
              </a:pathLst>
            </a:custGeom>
            <a:solidFill>
              <a:srgbClr val="8FA7C4"/>
            </a:solidFill>
            <a:ln>
              <a:solidFill>
                <a:schemeClr val="bg1"/>
              </a:solidFill>
            </a:ln>
          </p:spPr>
          <p:txBody>
            <a:bodyPr wrap="square" lIns="0" tIns="0" rIns="0" bIns="0" rtlCol="0"/>
            <a:lstStyle/>
            <a:p>
              <a:endParaRPr/>
            </a:p>
          </p:txBody>
        </p:sp>
        <p:sp>
          <p:nvSpPr>
            <p:cNvPr id="31" name="object 31"/>
            <p:cNvSpPr/>
            <p:nvPr/>
          </p:nvSpPr>
          <p:spPr>
            <a:xfrm>
              <a:off x="7326087" y="444187"/>
              <a:ext cx="1651000" cy="0"/>
            </a:xfrm>
            <a:custGeom>
              <a:avLst/>
              <a:gdLst/>
              <a:ahLst/>
              <a:cxnLst/>
              <a:rect l="l" t="t" r="r" b="b"/>
              <a:pathLst>
                <a:path w="1651000">
                  <a:moveTo>
                    <a:pt x="0" y="0"/>
                  </a:moveTo>
                  <a:lnTo>
                    <a:pt x="1651000" y="0"/>
                  </a:lnTo>
                </a:path>
              </a:pathLst>
            </a:custGeom>
            <a:ln w="12700">
              <a:solidFill>
                <a:schemeClr val="bg1"/>
              </a:solidFill>
              <a:prstDash val="sysDash"/>
            </a:ln>
          </p:spPr>
          <p:txBody>
            <a:bodyPr wrap="square" lIns="0" tIns="0" rIns="0" bIns="0" rtlCol="0"/>
            <a:lstStyle/>
            <a:p>
              <a:endParaRPr/>
            </a:p>
          </p:txBody>
        </p:sp>
        <p:sp>
          <p:nvSpPr>
            <p:cNvPr id="32" name="object 32"/>
            <p:cNvSpPr/>
            <p:nvPr/>
          </p:nvSpPr>
          <p:spPr>
            <a:xfrm>
              <a:off x="9005443" y="447585"/>
              <a:ext cx="12700" cy="495300"/>
            </a:xfrm>
            <a:custGeom>
              <a:avLst/>
              <a:gdLst/>
              <a:ahLst/>
              <a:cxnLst/>
              <a:rect l="l" t="t" r="r" b="b"/>
              <a:pathLst>
                <a:path w="12700" h="495300">
                  <a:moveTo>
                    <a:pt x="12700" y="444500"/>
                  </a:moveTo>
                  <a:lnTo>
                    <a:pt x="0" y="444500"/>
                  </a:lnTo>
                  <a:lnTo>
                    <a:pt x="0" y="495300"/>
                  </a:lnTo>
                  <a:lnTo>
                    <a:pt x="12700" y="495300"/>
                  </a:lnTo>
                  <a:lnTo>
                    <a:pt x="12700" y="444500"/>
                  </a:lnTo>
                  <a:close/>
                </a:path>
                <a:path w="12700" h="495300">
                  <a:moveTo>
                    <a:pt x="12700" y="355600"/>
                  </a:moveTo>
                  <a:lnTo>
                    <a:pt x="0" y="355600"/>
                  </a:lnTo>
                  <a:lnTo>
                    <a:pt x="0" y="406400"/>
                  </a:lnTo>
                  <a:lnTo>
                    <a:pt x="12700" y="406400"/>
                  </a:lnTo>
                  <a:lnTo>
                    <a:pt x="12700" y="355600"/>
                  </a:lnTo>
                  <a:close/>
                </a:path>
                <a:path w="12700" h="495300">
                  <a:moveTo>
                    <a:pt x="12700" y="266700"/>
                  </a:moveTo>
                  <a:lnTo>
                    <a:pt x="0" y="266700"/>
                  </a:lnTo>
                  <a:lnTo>
                    <a:pt x="0" y="317500"/>
                  </a:lnTo>
                  <a:lnTo>
                    <a:pt x="12700" y="317500"/>
                  </a:lnTo>
                  <a:lnTo>
                    <a:pt x="12700" y="266700"/>
                  </a:lnTo>
                  <a:close/>
                </a:path>
                <a:path w="12700" h="495300">
                  <a:moveTo>
                    <a:pt x="12700" y="177800"/>
                  </a:moveTo>
                  <a:lnTo>
                    <a:pt x="0" y="177800"/>
                  </a:lnTo>
                  <a:lnTo>
                    <a:pt x="0" y="228600"/>
                  </a:lnTo>
                  <a:lnTo>
                    <a:pt x="12700" y="228600"/>
                  </a:lnTo>
                  <a:lnTo>
                    <a:pt x="12700" y="177800"/>
                  </a:lnTo>
                  <a:close/>
                </a:path>
                <a:path w="12700" h="495300">
                  <a:moveTo>
                    <a:pt x="12700" y="88900"/>
                  </a:moveTo>
                  <a:lnTo>
                    <a:pt x="0" y="88900"/>
                  </a:lnTo>
                  <a:lnTo>
                    <a:pt x="0" y="139700"/>
                  </a:lnTo>
                  <a:lnTo>
                    <a:pt x="12700" y="139700"/>
                  </a:lnTo>
                  <a:lnTo>
                    <a:pt x="12700" y="88900"/>
                  </a:lnTo>
                  <a:close/>
                </a:path>
                <a:path w="12700" h="495300">
                  <a:moveTo>
                    <a:pt x="12700" y="0"/>
                  </a:moveTo>
                  <a:lnTo>
                    <a:pt x="0" y="0"/>
                  </a:lnTo>
                  <a:lnTo>
                    <a:pt x="0" y="50800"/>
                  </a:lnTo>
                  <a:lnTo>
                    <a:pt x="12700" y="50800"/>
                  </a:lnTo>
                  <a:lnTo>
                    <a:pt x="12700" y="0"/>
                  </a:lnTo>
                  <a:close/>
                </a:path>
              </a:pathLst>
            </a:custGeom>
            <a:solidFill>
              <a:srgbClr val="8FA7C4"/>
            </a:solidFill>
            <a:ln>
              <a:solidFill>
                <a:schemeClr val="bg1"/>
              </a:solidFill>
            </a:ln>
          </p:spPr>
          <p:txBody>
            <a:bodyPr wrap="square" lIns="0" tIns="0" rIns="0" bIns="0" rtlCol="0"/>
            <a:lstStyle/>
            <a:p>
              <a:endParaRPr/>
            </a:p>
          </p:txBody>
        </p:sp>
        <p:sp>
          <p:nvSpPr>
            <p:cNvPr id="33" name="object 33"/>
            <p:cNvSpPr/>
            <p:nvPr/>
          </p:nvSpPr>
          <p:spPr>
            <a:xfrm>
              <a:off x="7343109" y="963291"/>
              <a:ext cx="1651000" cy="0"/>
            </a:xfrm>
            <a:custGeom>
              <a:avLst/>
              <a:gdLst/>
              <a:ahLst/>
              <a:cxnLst/>
              <a:rect l="l" t="t" r="r" b="b"/>
              <a:pathLst>
                <a:path w="1651000">
                  <a:moveTo>
                    <a:pt x="0" y="0"/>
                  </a:moveTo>
                  <a:lnTo>
                    <a:pt x="1651001" y="0"/>
                  </a:lnTo>
                </a:path>
              </a:pathLst>
            </a:custGeom>
            <a:ln w="12700">
              <a:solidFill>
                <a:schemeClr val="bg1"/>
              </a:solidFill>
              <a:prstDash val="sysDash"/>
            </a:ln>
          </p:spPr>
          <p:txBody>
            <a:bodyPr wrap="square" lIns="0" tIns="0" rIns="0" bIns="0" rtlCol="0"/>
            <a:lstStyle/>
            <a:p>
              <a:endParaRPr/>
            </a:p>
          </p:txBody>
        </p:sp>
        <p:sp>
          <p:nvSpPr>
            <p:cNvPr id="34" name="object 34"/>
            <p:cNvSpPr/>
            <p:nvPr/>
          </p:nvSpPr>
          <p:spPr>
            <a:xfrm>
              <a:off x="7622081" y="957893"/>
              <a:ext cx="543560" cy="353060"/>
            </a:xfrm>
            <a:custGeom>
              <a:avLst/>
              <a:gdLst/>
              <a:ahLst/>
              <a:cxnLst/>
              <a:rect l="l" t="t" r="r" b="b"/>
              <a:pathLst>
                <a:path w="543559" h="353059">
                  <a:moveTo>
                    <a:pt x="536367" y="0"/>
                  </a:moveTo>
                  <a:lnTo>
                    <a:pt x="493184" y="26755"/>
                  </a:lnTo>
                  <a:lnTo>
                    <a:pt x="499873" y="37550"/>
                  </a:lnTo>
                  <a:lnTo>
                    <a:pt x="543057" y="10795"/>
                  </a:lnTo>
                  <a:lnTo>
                    <a:pt x="536367" y="0"/>
                  </a:lnTo>
                  <a:close/>
                </a:path>
                <a:path w="543559" h="353059">
                  <a:moveTo>
                    <a:pt x="460796" y="46821"/>
                  </a:moveTo>
                  <a:lnTo>
                    <a:pt x="417614" y="73576"/>
                  </a:lnTo>
                  <a:lnTo>
                    <a:pt x="424303" y="84371"/>
                  </a:lnTo>
                  <a:lnTo>
                    <a:pt x="467485" y="57616"/>
                  </a:lnTo>
                  <a:lnTo>
                    <a:pt x="460796" y="46821"/>
                  </a:lnTo>
                  <a:close/>
                </a:path>
                <a:path w="543559" h="353059">
                  <a:moveTo>
                    <a:pt x="385226" y="93642"/>
                  </a:moveTo>
                  <a:lnTo>
                    <a:pt x="342042" y="120397"/>
                  </a:lnTo>
                  <a:lnTo>
                    <a:pt x="348731" y="131193"/>
                  </a:lnTo>
                  <a:lnTo>
                    <a:pt x="391915" y="104438"/>
                  </a:lnTo>
                  <a:lnTo>
                    <a:pt x="385226" y="93642"/>
                  </a:lnTo>
                  <a:close/>
                </a:path>
                <a:path w="543559" h="353059">
                  <a:moveTo>
                    <a:pt x="309655" y="140463"/>
                  </a:moveTo>
                  <a:lnTo>
                    <a:pt x="266471" y="167218"/>
                  </a:lnTo>
                  <a:lnTo>
                    <a:pt x="273160" y="178014"/>
                  </a:lnTo>
                  <a:lnTo>
                    <a:pt x="316344" y="151259"/>
                  </a:lnTo>
                  <a:lnTo>
                    <a:pt x="309655" y="140463"/>
                  </a:lnTo>
                  <a:close/>
                </a:path>
                <a:path w="543559" h="353059">
                  <a:moveTo>
                    <a:pt x="234085" y="187285"/>
                  </a:moveTo>
                  <a:lnTo>
                    <a:pt x="190901" y="214040"/>
                  </a:lnTo>
                  <a:lnTo>
                    <a:pt x="197590" y="224835"/>
                  </a:lnTo>
                  <a:lnTo>
                    <a:pt x="240772" y="198080"/>
                  </a:lnTo>
                  <a:lnTo>
                    <a:pt x="234085" y="187285"/>
                  </a:lnTo>
                  <a:close/>
                </a:path>
                <a:path w="543559" h="353059">
                  <a:moveTo>
                    <a:pt x="158513" y="234106"/>
                  </a:moveTo>
                  <a:lnTo>
                    <a:pt x="115329" y="260861"/>
                  </a:lnTo>
                  <a:lnTo>
                    <a:pt x="122019" y="271658"/>
                  </a:lnTo>
                  <a:lnTo>
                    <a:pt x="165202" y="244902"/>
                  </a:lnTo>
                  <a:lnTo>
                    <a:pt x="158513" y="234106"/>
                  </a:lnTo>
                  <a:close/>
                </a:path>
                <a:path w="543559" h="353059">
                  <a:moveTo>
                    <a:pt x="26476" y="263069"/>
                  </a:moveTo>
                  <a:lnTo>
                    <a:pt x="22926" y="264953"/>
                  </a:lnTo>
                  <a:lnTo>
                    <a:pt x="0" y="339787"/>
                  </a:lnTo>
                  <a:lnTo>
                    <a:pt x="77213" y="352576"/>
                  </a:lnTo>
                  <a:lnTo>
                    <a:pt x="80482" y="350235"/>
                  </a:lnTo>
                  <a:lnTo>
                    <a:pt x="81629" y="343316"/>
                  </a:lnTo>
                  <a:lnTo>
                    <a:pt x="79332" y="340107"/>
                  </a:lnTo>
                  <a:lnTo>
                    <a:pt x="11539" y="340107"/>
                  </a:lnTo>
                  <a:lnTo>
                    <a:pt x="4850" y="329312"/>
                  </a:lnTo>
                  <a:lnTo>
                    <a:pt x="7371" y="327748"/>
                  </a:lnTo>
                  <a:lnTo>
                    <a:pt x="16970" y="327748"/>
                  </a:lnTo>
                  <a:lnTo>
                    <a:pt x="35068" y="268673"/>
                  </a:lnTo>
                  <a:lnTo>
                    <a:pt x="33183" y="265122"/>
                  </a:lnTo>
                  <a:lnTo>
                    <a:pt x="26476" y="263069"/>
                  </a:lnTo>
                  <a:close/>
                </a:path>
                <a:path w="543559" h="353059">
                  <a:moveTo>
                    <a:pt x="7371" y="327748"/>
                  </a:moveTo>
                  <a:lnTo>
                    <a:pt x="4850" y="329312"/>
                  </a:lnTo>
                  <a:lnTo>
                    <a:pt x="11539" y="340107"/>
                  </a:lnTo>
                  <a:lnTo>
                    <a:pt x="14060" y="338545"/>
                  </a:lnTo>
                  <a:lnTo>
                    <a:pt x="7371" y="327748"/>
                  </a:lnTo>
                  <a:close/>
                </a:path>
                <a:path w="543559" h="353059">
                  <a:moveTo>
                    <a:pt x="16970" y="327748"/>
                  </a:moveTo>
                  <a:lnTo>
                    <a:pt x="7371" y="327748"/>
                  </a:lnTo>
                  <a:lnTo>
                    <a:pt x="14060" y="338545"/>
                  </a:lnTo>
                  <a:lnTo>
                    <a:pt x="11539" y="340107"/>
                  </a:lnTo>
                  <a:lnTo>
                    <a:pt x="79332" y="340107"/>
                  </a:lnTo>
                  <a:lnTo>
                    <a:pt x="58286" y="336567"/>
                  </a:lnTo>
                  <a:lnTo>
                    <a:pt x="14268" y="336567"/>
                  </a:lnTo>
                  <a:lnTo>
                    <a:pt x="9235" y="328443"/>
                  </a:lnTo>
                  <a:lnTo>
                    <a:pt x="16757" y="328443"/>
                  </a:lnTo>
                  <a:lnTo>
                    <a:pt x="16970" y="327748"/>
                  </a:lnTo>
                  <a:close/>
                </a:path>
                <a:path w="543559" h="353059">
                  <a:moveTo>
                    <a:pt x="9235" y="328443"/>
                  </a:moveTo>
                  <a:lnTo>
                    <a:pt x="14268" y="336567"/>
                  </a:lnTo>
                  <a:lnTo>
                    <a:pt x="16394" y="329629"/>
                  </a:lnTo>
                  <a:lnTo>
                    <a:pt x="9235" y="328443"/>
                  </a:lnTo>
                  <a:close/>
                </a:path>
                <a:path w="543559" h="353059">
                  <a:moveTo>
                    <a:pt x="16394" y="329629"/>
                  </a:moveTo>
                  <a:lnTo>
                    <a:pt x="14268" y="336567"/>
                  </a:lnTo>
                  <a:lnTo>
                    <a:pt x="58286" y="336567"/>
                  </a:lnTo>
                  <a:lnTo>
                    <a:pt x="16394" y="329629"/>
                  </a:lnTo>
                  <a:close/>
                </a:path>
                <a:path w="543559" h="353059">
                  <a:moveTo>
                    <a:pt x="16757" y="328443"/>
                  </a:moveTo>
                  <a:lnTo>
                    <a:pt x="9235" y="328443"/>
                  </a:lnTo>
                  <a:lnTo>
                    <a:pt x="16394" y="329629"/>
                  </a:lnTo>
                  <a:lnTo>
                    <a:pt x="16757" y="328443"/>
                  </a:lnTo>
                  <a:close/>
                </a:path>
                <a:path w="543559" h="353059">
                  <a:moveTo>
                    <a:pt x="82942" y="280927"/>
                  </a:moveTo>
                  <a:lnTo>
                    <a:pt x="39758" y="307682"/>
                  </a:lnTo>
                  <a:lnTo>
                    <a:pt x="46447" y="318479"/>
                  </a:lnTo>
                  <a:lnTo>
                    <a:pt x="89631" y="291724"/>
                  </a:lnTo>
                  <a:lnTo>
                    <a:pt x="82942" y="280927"/>
                  </a:lnTo>
                  <a:close/>
                </a:path>
              </a:pathLst>
            </a:custGeom>
            <a:solidFill>
              <a:srgbClr val="8FA7C4"/>
            </a:solidFill>
            <a:ln>
              <a:solidFill>
                <a:schemeClr val="bg1"/>
              </a:solidFill>
            </a:ln>
          </p:spPr>
          <p:txBody>
            <a:bodyPr wrap="square" lIns="0" tIns="0" rIns="0" bIns="0" rtlCol="0"/>
            <a:lstStyle/>
            <a:p>
              <a:endParaRPr/>
            </a:p>
          </p:txBody>
        </p:sp>
      </p:grpSp>
      <p:sp>
        <p:nvSpPr>
          <p:cNvPr id="35" name="object 35"/>
          <p:cNvSpPr txBox="1"/>
          <p:nvPr/>
        </p:nvSpPr>
        <p:spPr>
          <a:xfrm>
            <a:off x="2671072" y="3898900"/>
            <a:ext cx="1752600" cy="238760"/>
          </a:xfrm>
          <a:prstGeom prst="rect">
            <a:avLst/>
          </a:prstGeom>
          <a:ln>
            <a:solidFill>
              <a:schemeClr val="bg1"/>
            </a:solidFill>
          </a:ln>
        </p:spPr>
        <p:txBody>
          <a:bodyPr vert="horz" wrap="square" lIns="0" tIns="12700" rIns="0" bIns="0" rtlCol="0">
            <a:spAutoFit/>
          </a:bodyPr>
          <a:lstStyle/>
          <a:p>
            <a:pPr marL="464184">
              <a:lnSpc>
                <a:spcPct val="100000"/>
              </a:lnSpc>
              <a:spcBef>
                <a:spcPts val="100"/>
              </a:spcBef>
            </a:pPr>
            <a:r>
              <a:rPr sz="1400" spc="-10" dirty="0">
                <a:solidFill>
                  <a:srgbClr val="FF0000"/>
                </a:solidFill>
                <a:latin typeface="Calibri"/>
                <a:cs typeface="Calibri"/>
              </a:rPr>
              <a:t>Account</a:t>
            </a:r>
            <a:endParaRPr sz="1400">
              <a:latin typeface="Calibri"/>
              <a:cs typeface="Calibri"/>
            </a:endParaRPr>
          </a:p>
        </p:txBody>
      </p:sp>
      <p:grpSp>
        <p:nvGrpSpPr>
          <p:cNvPr id="36" name="object 36"/>
          <p:cNvGrpSpPr/>
          <p:nvPr/>
        </p:nvGrpSpPr>
        <p:grpSpPr>
          <a:xfrm>
            <a:off x="2658372" y="3853249"/>
            <a:ext cx="1778000" cy="2868295"/>
            <a:chOff x="2658372" y="3853249"/>
            <a:chExt cx="1778000" cy="2868295"/>
          </a:xfrm>
        </p:grpSpPr>
        <p:pic>
          <p:nvPicPr>
            <p:cNvPr id="37" name="object 37"/>
            <p:cNvPicPr/>
            <p:nvPr/>
          </p:nvPicPr>
          <p:blipFill>
            <a:blip r:embed="rId10" cstate="print"/>
            <a:stretch>
              <a:fillRect/>
            </a:stretch>
          </p:blipFill>
          <p:spPr>
            <a:xfrm>
              <a:off x="2666999" y="3860799"/>
              <a:ext cx="482600" cy="482600"/>
            </a:xfrm>
            <a:prstGeom prst="rect">
              <a:avLst/>
            </a:prstGeom>
            <a:ln>
              <a:solidFill>
                <a:schemeClr val="bg1"/>
              </a:solidFill>
            </a:ln>
          </p:spPr>
        </p:pic>
        <p:sp>
          <p:nvSpPr>
            <p:cNvPr id="38" name="object 38"/>
            <p:cNvSpPr/>
            <p:nvPr/>
          </p:nvSpPr>
          <p:spPr>
            <a:xfrm>
              <a:off x="2664722" y="3859599"/>
              <a:ext cx="1765300" cy="2855595"/>
            </a:xfrm>
            <a:custGeom>
              <a:avLst/>
              <a:gdLst/>
              <a:ahLst/>
              <a:cxnLst/>
              <a:rect l="l" t="t" r="r" b="b"/>
              <a:pathLst>
                <a:path w="1765300" h="2855595">
                  <a:moveTo>
                    <a:pt x="0" y="0"/>
                  </a:moveTo>
                  <a:lnTo>
                    <a:pt x="1765300" y="0"/>
                  </a:lnTo>
                  <a:lnTo>
                    <a:pt x="1765300" y="2855038"/>
                  </a:lnTo>
                  <a:lnTo>
                    <a:pt x="0" y="2855038"/>
                  </a:lnTo>
                  <a:lnTo>
                    <a:pt x="0" y="0"/>
                  </a:lnTo>
                  <a:close/>
                </a:path>
              </a:pathLst>
            </a:custGeom>
            <a:ln w="12700">
              <a:solidFill>
                <a:schemeClr val="bg1"/>
              </a:solidFill>
            </a:ln>
          </p:spPr>
          <p:txBody>
            <a:bodyPr wrap="square" lIns="0" tIns="0" rIns="0" bIns="0" rtlCol="0"/>
            <a:lstStyle/>
            <a:p>
              <a:endParaRPr/>
            </a:p>
          </p:txBody>
        </p:sp>
      </p:grpSp>
      <p:sp>
        <p:nvSpPr>
          <p:cNvPr id="39" name="object 39"/>
          <p:cNvSpPr txBox="1"/>
          <p:nvPr/>
        </p:nvSpPr>
        <p:spPr>
          <a:xfrm>
            <a:off x="6256394" y="3873500"/>
            <a:ext cx="1752600" cy="238760"/>
          </a:xfrm>
          <a:prstGeom prst="rect">
            <a:avLst/>
          </a:prstGeom>
          <a:ln>
            <a:solidFill>
              <a:schemeClr val="bg1"/>
            </a:solidFill>
          </a:ln>
        </p:spPr>
        <p:txBody>
          <a:bodyPr vert="horz" wrap="square" lIns="0" tIns="12700" rIns="0" bIns="0" rtlCol="0">
            <a:spAutoFit/>
          </a:bodyPr>
          <a:lstStyle/>
          <a:p>
            <a:pPr marL="464184">
              <a:lnSpc>
                <a:spcPct val="100000"/>
              </a:lnSpc>
              <a:spcBef>
                <a:spcPts val="100"/>
              </a:spcBef>
            </a:pPr>
            <a:r>
              <a:rPr sz="1400" spc="-10" dirty="0">
                <a:solidFill>
                  <a:srgbClr val="FF0000"/>
                </a:solidFill>
                <a:latin typeface="Calibri"/>
                <a:cs typeface="Calibri"/>
              </a:rPr>
              <a:t>Account</a:t>
            </a:r>
            <a:endParaRPr sz="1400">
              <a:latin typeface="Calibri"/>
              <a:cs typeface="Calibri"/>
            </a:endParaRPr>
          </a:p>
        </p:txBody>
      </p:sp>
      <p:grpSp>
        <p:nvGrpSpPr>
          <p:cNvPr id="40" name="object 40"/>
          <p:cNvGrpSpPr/>
          <p:nvPr/>
        </p:nvGrpSpPr>
        <p:grpSpPr>
          <a:xfrm>
            <a:off x="6243694" y="3833044"/>
            <a:ext cx="1778000" cy="2868295"/>
            <a:chOff x="6243694" y="3833044"/>
            <a:chExt cx="1778000" cy="2868295"/>
          </a:xfrm>
        </p:grpSpPr>
        <p:pic>
          <p:nvPicPr>
            <p:cNvPr id="41" name="object 41"/>
            <p:cNvPicPr/>
            <p:nvPr/>
          </p:nvPicPr>
          <p:blipFill>
            <a:blip r:embed="rId11" cstate="print"/>
            <a:stretch>
              <a:fillRect/>
            </a:stretch>
          </p:blipFill>
          <p:spPr>
            <a:xfrm>
              <a:off x="6248399" y="3848100"/>
              <a:ext cx="482600" cy="482600"/>
            </a:xfrm>
            <a:prstGeom prst="rect">
              <a:avLst/>
            </a:prstGeom>
            <a:ln>
              <a:solidFill>
                <a:schemeClr val="bg1"/>
              </a:solidFill>
            </a:ln>
          </p:spPr>
        </p:pic>
        <p:sp>
          <p:nvSpPr>
            <p:cNvPr id="42" name="object 42"/>
            <p:cNvSpPr/>
            <p:nvPr/>
          </p:nvSpPr>
          <p:spPr>
            <a:xfrm>
              <a:off x="6250044" y="3839394"/>
              <a:ext cx="1765300" cy="2855595"/>
            </a:xfrm>
            <a:custGeom>
              <a:avLst/>
              <a:gdLst/>
              <a:ahLst/>
              <a:cxnLst/>
              <a:rect l="l" t="t" r="r" b="b"/>
              <a:pathLst>
                <a:path w="1765300" h="2855595">
                  <a:moveTo>
                    <a:pt x="0" y="0"/>
                  </a:moveTo>
                  <a:lnTo>
                    <a:pt x="1765300" y="0"/>
                  </a:lnTo>
                  <a:lnTo>
                    <a:pt x="1765300" y="2855038"/>
                  </a:lnTo>
                  <a:lnTo>
                    <a:pt x="0" y="2855038"/>
                  </a:lnTo>
                  <a:lnTo>
                    <a:pt x="0" y="0"/>
                  </a:lnTo>
                  <a:close/>
                </a:path>
              </a:pathLst>
            </a:custGeom>
            <a:ln w="12700">
              <a:solidFill>
                <a:schemeClr val="bg1"/>
              </a:solidFill>
            </a:ln>
          </p:spPr>
          <p:txBody>
            <a:bodyPr wrap="square" lIns="0" tIns="0" rIns="0" bIns="0" rtlCol="0"/>
            <a:lstStyle/>
            <a:p>
              <a:endParaRPr/>
            </a:p>
          </p:txBody>
        </p:sp>
      </p:grpSp>
      <p:sp>
        <p:nvSpPr>
          <p:cNvPr id="43" name="object 43"/>
          <p:cNvSpPr txBox="1"/>
          <p:nvPr/>
        </p:nvSpPr>
        <p:spPr>
          <a:xfrm>
            <a:off x="1201847" y="2667000"/>
            <a:ext cx="2205355" cy="807720"/>
          </a:xfrm>
          <a:prstGeom prst="rect">
            <a:avLst/>
          </a:prstGeom>
          <a:ln>
            <a:solidFill>
              <a:schemeClr val="bg1"/>
            </a:solidFill>
          </a:ln>
        </p:spPr>
        <p:txBody>
          <a:bodyPr vert="horz" wrap="square" lIns="0" tIns="12700" rIns="0" bIns="0" rtlCol="0">
            <a:spAutoFit/>
          </a:bodyPr>
          <a:lstStyle/>
          <a:p>
            <a:pPr marL="1032510">
              <a:lnSpc>
                <a:spcPct val="100000"/>
              </a:lnSpc>
              <a:spcBef>
                <a:spcPts val="100"/>
              </a:spcBef>
            </a:pPr>
            <a:r>
              <a:rPr sz="1400" spc="-10" dirty="0">
                <a:solidFill>
                  <a:srgbClr val="FFFFFF"/>
                </a:solidFill>
                <a:latin typeface="Calibri"/>
                <a:cs typeface="Calibri"/>
              </a:rPr>
              <a:t>Bucket</a:t>
            </a:r>
            <a:endParaRPr sz="1400">
              <a:latin typeface="Calibri"/>
              <a:cs typeface="Calibri"/>
            </a:endParaRPr>
          </a:p>
          <a:p>
            <a:pPr marL="205104" marR="5080" indent="-193040">
              <a:lnSpc>
                <a:spcPts val="1500"/>
              </a:lnSpc>
              <a:spcBef>
                <a:spcPts val="1520"/>
              </a:spcBef>
            </a:pPr>
            <a:r>
              <a:rPr sz="1300" spc="-5" dirty="0">
                <a:solidFill>
                  <a:srgbClr val="FFFFFF"/>
                </a:solidFill>
                <a:latin typeface="Arial"/>
                <a:cs typeface="Arial"/>
              </a:rPr>
              <a:t>Source </a:t>
            </a:r>
            <a:r>
              <a:rPr sz="1300" dirty="0">
                <a:solidFill>
                  <a:srgbClr val="FFFFFF"/>
                </a:solidFill>
                <a:latin typeface="Arial"/>
                <a:cs typeface="Arial"/>
              </a:rPr>
              <a:t>and </a:t>
            </a:r>
            <a:r>
              <a:rPr sz="1300" spc="-5" dirty="0">
                <a:solidFill>
                  <a:srgbClr val="FFFFFF"/>
                </a:solidFill>
                <a:latin typeface="Arial"/>
                <a:cs typeface="Arial"/>
              </a:rPr>
              <a:t>destinations </a:t>
            </a:r>
            <a:r>
              <a:rPr sz="1300" dirty="0">
                <a:solidFill>
                  <a:srgbClr val="FFFFFF"/>
                </a:solidFill>
                <a:latin typeface="Arial"/>
                <a:cs typeface="Arial"/>
              </a:rPr>
              <a:t>must </a:t>
            </a:r>
            <a:r>
              <a:rPr sz="1300" spc="-350" dirty="0">
                <a:solidFill>
                  <a:srgbClr val="FFFFFF"/>
                </a:solidFill>
                <a:latin typeface="Arial"/>
                <a:cs typeface="Arial"/>
              </a:rPr>
              <a:t> </a:t>
            </a:r>
            <a:r>
              <a:rPr sz="1300" dirty="0">
                <a:solidFill>
                  <a:srgbClr val="FFFFFF"/>
                </a:solidFill>
                <a:latin typeface="Arial"/>
                <a:cs typeface="Arial"/>
              </a:rPr>
              <a:t>have</a:t>
            </a:r>
            <a:r>
              <a:rPr sz="1300" spc="-5" dirty="0">
                <a:solidFill>
                  <a:srgbClr val="FFFFFF"/>
                </a:solidFill>
                <a:latin typeface="Arial"/>
                <a:cs typeface="Arial"/>
              </a:rPr>
              <a:t> versioning enabled</a:t>
            </a:r>
            <a:endParaRPr sz="1300">
              <a:latin typeface="Arial"/>
              <a:cs typeface="Arial"/>
            </a:endParaRPr>
          </a:p>
        </p:txBody>
      </p:sp>
      <p:sp>
        <p:nvSpPr>
          <p:cNvPr id="44" name="object 44"/>
          <p:cNvSpPr/>
          <p:nvPr/>
        </p:nvSpPr>
        <p:spPr>
          <a:xfrm>
            <a:off x="1026375" y="2498216"/>
            <a:ext cx="2654935" cy="1055370"/>
          </a:xfrm>
          <a:custGeom>
            <a:avLst/>
            <a:gdLst/>
            <a:ahLst/>
            <a:cxnLst/>
            <a:rect l="l" t="t" r="r" b="b"/>
            <a:pathLst>
              <a:path w="2654935" h="1055370">
                <a:moveTo>
                  <a:pt x="12700" y="909154"/>
                </a:moveTo>
                <a:lnTo>
                  <a:pt x="0" y="909154"/>
                </a:lnTo>
                <a:lnTo>
                  <a:pt x="0" y="959954"/>
                </a:lnTo>
                <a:lnTo>
                  <a:pt x="12700" y="959954"/>
                </a:lnTo>
                <a:lnTo>
                  <a:pt x="12700" y="909154"/>
                </a:lnTo>
                <a:close/>
              </a:path>
              <a:path w="2654935" h="1055370">
                <a:moveTo>
                  <a:pt x="12700" y="820254"/>
                </a:moveTo>
                <a:lnTo>
                  <a:pt x="0" y="820254"/>
                </a:lnTo>
                <a:lnTo>
                  <a:pt x="0" y="871054"/>
                </a:lnTo>
                <a:lnTo>
                  <a:pt x="12700" y="871054"/>
                </a:lnTo>
                <a:lnTo>
                  <a:pt x="12700" y="820254"/>
                </a:lnTo>
                <a:close/>
              </a:path>
              <a:path w="2654935" h="1055370">
                <a:moveTo>
                  <a:pt x="12700" y="731354"/>
                </a:moveTo>
                <a:lnTo>
                  <a:pt x="0" y="731354"/>
                </a:lnTo>
                <a:lnTo>
                  <a:pt x="0" y="782154"/>
                </a:lnTo>
                <a:lnTo>
                  <a:pt x="12700" y="782154"/>
                </a:lnTo>
                <a:lnTo>
                  <a:pt x="12700" y="731354"/>
                </a:lnTo>
                <a:close/>
              </a:path>
              <a:path w="2654935" h="1055370">
                <a:moveTo>
                  <a:pt x="12700" y="642454"/>
                </a:moveTo>
                <a:lnTo>
                  <a:pt x="0" y="642454"/>
                </a:lnTo>
                <a:lnTo>
                  <a:pt x="0" y="693254"/>
                </a:lnTo>
                <a:lnTo>
                  <a:pt x="12700" y="693254"/>
                </a:lnTo>
                <a:lnTo>
                  <a:pt x="12700" y="642454"/>
                </a:lnTo>
                <a:close/>
              </a:path>
              <a:path w="2654935" h="1055370">
                <a:moveTo>
                  <a:pt x="12700" y="553554"/>
                </a:moveTo>
                <a:lnTo>
                  <a:pt x="0" y="553554"/>
                </a:lnTo>
                <a:lnTo>
                  <a:pt x="0" y="604354"/>
                </a:lnTo>
                <a:lnTo>
                  <a:pt x="12700" y="604354"/>
                </a:lnTo>
                <a:lnTo>
                  <a:pt x="12700" y="553554"/>
                </a:lnTo>
                <a:close/>
              </a:path>
              <a:path w="2654935" h="1055370">
                <a:moveTo>
                  <a:pt x="15887" y="1042504"/>
                </a:moveTo>
                <a:lnTo>
                  <a:pt x="12700" y="1042504"/>
                </a:lnTo>
                <a:lnTo>
                  <a:pt x="12700" y="998054"/>
                </a:lnTo>
                <a:lnTo>
                  <a:pt x="0" y="998054"/>
                </a:lnTo>
                <a:lnTo>
                  <a:pt x="0" y="1048854"/>
                </a:lnTo>
                <a:lnTo>
                  <a:pt x="6350" y="1048854"/>
                </a:lnTo>
                <a:lnTo>
                  <a:pt x="6350" y="1055204"/>
                </a:lnTo>
                <a:lnTo>
                  <a:pt x="15887" y="1055204"/>
                </a:lnTo>
                <a:lnTo>
                  <a:pt x="15887" y="1048854"/>
                </a:lnTo>
                <a:lnTo>
                  <a:pt x="15887" y="1042504"/>
                </a:lnTo>
                <a:close/>
              </a:path>
              <a:path w="2654935" h="1055370">
                <a:moveTo>
                  <a:pt x="71450" y="523405"/>
                </a:moveTo>
                <a:lnTo>
                  <a:pt x="20650" y="523405"/>
                </a:lnTo>
                <a:lnTo>
                  <a:pt x="20650" y="536105"/>
                </a:lnTo>
                <a:lnTo>
                  <a:pt x="71450" y="536105"/>
                </a:lnTo>
                <a:lnTo>
                  <a:pt x="71450" y="523405"/>
                </a:lnTo>
                <a:close/>
              </a:path>
              <a:path w="2654935" h="1055370">
                <a:moveTo>
                  <a:pt x="104787" y="1042504"/>
                </a:moveTo>
                <a:lnTo>
                  <a:pt x="53987" y="1042504"/>
                </a:lnTo>
                <a:lnTo>
                  <a:pt x="53987" y="1055204"/>
                </a:lnTo>
                <a:lnTo>
                  <a:pt x="104787" y="1055204"/>
                </a:lnTo>
                <a:lnTo>
                  <a:pt x="104787" y="1042504"/>
                </a:lnTo>
                <a:close/>
              </a:path>
              <a:path w="2654935" h="1055370">
                <a:moveTo>
                  <a:pt x="160350" y="523405"/>
                </a:moveTo>
                <a:lnTo>
                  <a:pt x="109550" y="523405"/>
                </a:lnTo>
                <a:lnTo>
                  <a:pt x="109550" y="536105"/>
                </a:lnTo>
                <a:lnTo>
                  <a:pt x="160350" y="536105"/>
                </a:lnTo>
                <a:lnTo>
                  <a:pt x="160350" y="523405"/>
                </a:lnTo>
                <a:close/>
              </a:path>
              <a:path w="2654935" h="1055370">
                <a:moveTo>
                  <a:pt x="193687" y="1042504"/>
                </a:moveTo>
                <a:lnTo>
                  <a:pt x="142887" y="1042504"/>
                </a:lnTo>
                <a:lnTo>
                  <a:pt x="142887" y="1055204"/>
                </a:lnTo>
                <a:lnTo>
                  <a:pt x="193687" y="1055204"/>
                </a:lnTo>
                <a:lnTo>
                  <a:pt x="193687" y="1042504"/>
                </a:lnTo>
                <a:close/>
              </a:path>
              <a:path w="2654935" h="1055370">
                <a:moveTo>
                  <a:pt x="249250" y="523405"/>
                </a:moveTo>
                <a:lnTo>
                  <a:pt x="198450" y="523405"/>
                </a:lnTo>
                <a:lnTo>
                  <a:pt x="198450" y="536105"/>
                </a:lnTo>
                <a:lnTo>
                  <a:pt x="249250" y="536105"/>
                </a:lnTo>
                <a:lnTo>
                  <a:pt x="249250" y="523405"/>
                </a:lnTo>
                <a:close/>
              </a:path>
              <a:path w="2654935" h="1055370">
                <a:moveTo>
                  <a:pt x="282587" y="1042504"/>
                </a:moveTo>
                <a:lnTo>
                  <a:pt x="231787" y="1042504"/>
                </a:lnTo>
                <a:lnTo>
                  <a:pt x="231787" y="1055204"/>
                </a:lnTo>
                <a:lnTo>
                  <a:pt x="282587" y="1055204"/>
                </a:lnTo>
                <a:lnTo>
                  <a:pt x="282587" y="1042504"/>
                </a:lnTo>
                <a:close/>
              </a:path>
              <a:path w="2654935" h="1055370">
                <a:moveTo>
                  <a:pt x="338150" y="523405"/>
                </a:moveTo>
                <a:lnTo>
                  <a:pt x="287350" y="523405"/>
                </a:lnTo>
                <a:lnTo>
                  <a:pt x="287350" y="536105"/>
                </a:lnTo>
                <a:lnTo>
                  <a:pt x="338150" y="536105"/>
                </a:lnTo>
                <a:lnTo>
                  <a:pt x="338150" y="523405"/>
                </a:lnTo>
                <a:close/>
              </a:path>
              <a:path w="2654935" h="1055370">
                <a:moveTo>
                  <a:pt x="371487" y="1042504"/>
                </a:moveTo>
                <a:lnTo>
                  <a:pt x="320687" y="1042504"/>
                </a:lnTo>
                <a:lnTo>
                  <a:pt x="320687" y="1055204"/>
                </a:lnTo>
                <a:lnTo>
                  <a:pt x="371487" y="1055204"/>
                </a:lnTo>
                <a:lnTo>
                  <a:pt x="371487" y="1042504"/>
                </a:lnTo>
                <a:close/>
              </a:path>
              <a:path w="2654935" h="1055370">
                <a:moveTo>
                  <a:pt x="427050" y="523405"/>
                </a:moveTo>
                <a:lnTo>
                  <a:pt x="376250" y="523405"/>
                </a:lnTo>
                <a:lnTo>
                  <a:pt x="376250" y="536105"/>
                </a:lnTo>
                <a:lnTo>
                  <a:pt x="427050" y="536105"/>
                </a:lnTo>
                <a:lnTo>
                  <a:pt x="427050" y="523405"/>
                </a:lnTo>
                <a:close/>
              </a:path>
              <a:path w="2654935" h="1055370">
                <a:moveTo>
                  <a:pt x="460387" y="1042504"/>
                </a:moveTo>
                <a:lnTo>
                  <a:pt x="409587" y="1042504"/>
                </a:lnTo>
                <a:lnTo>
                  <a:pt x="409587" y="1055204"/>
                </a:lnTo>
                <a:lnTo>
                  <a:pt x="460387" y="1055204"/>
                </a:lnTo>
                <a:lnTo>
                  <a:pt x="460387" y="1042504"/>
                </a:lnTo>
                <a:close/>
              </a:path>
              <a:path w="2654935" h="1055370">
                <a:moveTo>
                  <a:pt x="515950" y="523405"/>
                </a:moveTo>
                <a:lnTo>
                  <a:pt x="465150" y="523405"/>
                </a:lnTo>
                <a:lnTo>
                  <a:pt x="465150" y="536105"/>
                </a:lnTo>
                <a:lnTo>
                  <a:pt x="515950" y="536105"/>
                </a:lnTo>
                <a:lnTo>
                  <a:pt x="515950" y="523405"/>
                </a:lnTo>
                <a:close/>
              </a:path>
              <a:path w="2654935" h="1055370">
                <a:moveTo>
                  <a:pt x="549287" y="1042504"/>
                </a:moveTo>
                <a:lnTo>
                  <a:pt x="498487" y="1042504"/>
                </a:lnTo>
                <a:lnTo>
                  <a:pt x="498487" y="1055204"/>
                </a:lnTo>
                <a:lnTo>
                  <a:pt x="549287" y="1055204"/>
                </a:lnTo>
                <a:lnTo>
                  <a:pt x="549287" y="1042504"/>
                </a:lnTo>
                <a:close/>
              </a:path>
              <a:path w="2654935" h="1055370">
                <a:moveTo>
                  <a:pt x="604850" y="523405"/>
                </a:moveTo>
                <a:lnTo>
                  <a:pt x="554050" y="523405"/>
                </a:lnTo>
                <a:lnTo>
                  <a:pt x="554050" y="536105"/>
                </a:lnTo>
                <a:lnTo>
                  <a:pt x="604850" y="536105"/>
                </a:lnTo>
                <a:lnTo>
                  <a:pt x="604850" y="523405"/>
                </a:lnTo>
                <a:close/>
              </a:path>
              <a:path w="2654935" h="1055370">
                <a:moveTo>
                  <a:pt x="638187" y="1042504"/>
                </a:moveTo>
                <a:lnTo>
                  <a:pt x="587387" y="1042504"/>
                </a:lnTo>
                <a:lnTo>
                  <a:pt x="587387" y="1055204"/>
                </a:lnTo>
                <a:lnTo>
                  <a:pt x="638187" y="1055204"/>
                </a:lnTo>
                <a:lnTo>
                  <a:pt x="638187" y="1042504"/>
                </a:lnTo>
                <a:close/>
              </a:path>
              <a:path w="2654935" h="1055370">
                <a:moveTo>
                  <a:pt x="693750" y="523405"/>
                </a:moveTo>
                <a:lnTo>
                  <a:pt x="642950" y="523405"/>
                </a:lnTo>
                <a:lnTo>
                  <a:pt x="642950" y="536105"/>
                </a:lnTo>
                <a:lnTo>
                  <a:pt x="693750" y="536105"/>
                </a:lnTo>
                <a:lnTo>
                  <a:pt x="693750" y="523405"/>
                </a:lnTo>
                <a:close/>
              </a:path>
              <a:path w="2654935" h="1055370">
                <a:moveTo>
                  <a:pt x="727087" y="1042504"/>
                </a:moveTo>
                <a:lnTo>
                  <a:pt x="676287" y="1042504"/>
                </a:lnTo>
                <a:lnTo>
                  <a:pt x="676287" y="1055204"/>
                </a:lnTo>
                <a:lnTo>
                  <a:pt x="727087" y="1055204"/>
                </a:lnTo>
                <a:lnTo>
                  <a:pt x="727087" y="1042504"/>
                </a:lnTo>
                <a:close/>
              </a:path>
              <a:path w="2654935" h="1055370">
                <a:moveTo>
                  <a:pt x="782650" y="523405"/>
                </a:moveTo>
                <a:lnTo>
                  <a:pt x="731850" y="523405"/>
                </a:lnTo>
                <a:lnTo>
                  <a:pt x="731850" y="536105"/>
                </a:lnTo>
                <a:lnTo>
                  <a:pt x="782650" y="536105"/>
                </a:lnTo>
                <a:lnTo>
                  <a:pt x="782650" y="523405"/>
                </a:lnTo>
                <a:close/>
              </a:path>
              <a:path w="2654935" h="1055370">
                <a:moveTo>
                  <a:pt x="815987" y="1042504"/>
                </a:moveTo>
                <a:lnTo>
                  <a:pt x="765187" y="1042504"/>
                </a:lnTo>
                <a:lnTo>
                  <a:pt x="765187" y="1055204"/>
                </a:lnTo>
                <a:lnTo>
                  <a:pt x="815987" y="1055204"/>
                </a:lnTo>
                <a:lnTo>
                  <a:pt x="815987" y="1042504"/>
                </a:lnTo>
                <a:close/>
              </a:path>
              <a:path w="2654935" h="1055370">
                <a:moveTo>
                  <a:pt x="822515" y="469531"/>
                </a:moveTo>
                <a:lnTo>
                  <a:pt x="811771" y="462762"/>
                </a:lnTo>
                <a:lnTo>
                  <a:pt x="784694" y="505739"/>
                </a:lnTo>
                <a:lnTo>
                  <a:pt x="795439" y="512508"/>
                </a:lnTo>
                <a:lnTo>
                  <a:pt x="822515" y="469531"/>
                </a:lnTo>
                <a:close/>
              </a:path>
              <a:path w="2654935" h="1055370">
                <a:moveTo>
                  <a:pt x="869911" y="394322"/>
                </a:moveTo>
                <a:lnTo>
                  <a:pt x="859167" y="387540"/>
                </a:lnTo>
                <a:lnTo>
                  <a:pt x="832091" y="430530"/>
                </a:lnTo>
                <a:lnTo>
                  <a:pt x="842835" y="437299"/>
                </a:lnTo>
                <a:lnTo>
                  <a:pt x="869911" y="394322"/>
                </a:lnTo>
                <a:close/>
              </a:path>
              <a:path w="2654935" h="1055370">
                <a:moveTo>
                  <a:pt x="871550" y="523405"/>
                </a:moveTo>
                <a:lnTo>
                  <a:pt x="820750" y="523405"/>
                </a:lnTo>
                <a:lnTo>
                  <a:pt x="820750" y="536105"/>
                </a:lnTo>
                <a:lnTo>
                  <a:pt x="871550" y="536105"/>
                </a:lnTo>
                <a:lnTo>
                  <a:pt x="871550" y="523405"/>
                </a:lnTo>
                <a:close/>
              </a:path>
              <a:path w="2654935" h="1055370">
                <a:moveTo>
                  <a:pt x="904887" y="1042504"/>
                </a:moveTo>
                <a:lnTo>
                  <a:pt x="854087" y="1042504"/>
                </a:lnTo>
                <a:lnTo>
                  <a:pt x="854087" y="1055204"/>
                </a:lnTo>
                <a:lnTo>
                  <a:pt x="904887" y="1055204"/>
                </a:lnTo>
                <a:lnTo>
                  <a:pt x="904887" y="1042504"/>
                </a:lnTo>
                <a:close/>
              </a:path>
              <a:path w="2654935" h="1055370">
                <a:moveTo>
                  <a:pt x="917308" y="319100"/>
                </a:moveTo>
                <a:lnTo>
                  <a:pt x="906564" y="312331"/>
                </a:lnTo>
                <a:lnTo>
                  <a:pt x="879487" y="355307"/>
                </a:lnTo>
                <a:lnTo>
                  <a:pt x="890231" y="362089"/>
                </a:lnTo>
                <a:lnTo>
                  <a:pt x="917308" y="319100"/>
                </a:lnTo>
                <a:close/>
              </a:path>
              <a:path w="2654935" h="1055370">
                <a:moveTo>
                  <a:pt x="960450" y="523405"/>
                </a:moveTo>
                <a:lnTo>
                  <a:pt x="909650" y="523405"/>
                </a:lnTo>
                <a:lnTo>
                  <a:pt x="909650" y="536105"/>
                </a:lnTo>
                <a:lnTo>
                  <a:pt x="960450" y="536105"/>
                </a:lnTo>
                <a:lnTo>
                  <a:pt x="960450" y="523405"/>
                </a:lnTo>
                <a:close/>
              </a:path>
              <a:path w="2654935" h="1055370">
                <a:moveTo>
                  <a:pt x="964704" y="243890"/>
                </a:moveTo>
                <a:lnTo>
                  <a:pt x="953960" y="237121"/>
                </a:lnTo>
                <a:lnTo>
                  <a:pt x="926871" y="280098"/>
                </a:lnTo>
                <a:lnTo>
                  <a:pt x="937628" y="286867"/>
                </a:lnTo>
                <a:lnTo>
                  <a:pt x="964704" y="243890"/>
                </a:lnTo>
                <a:close/>
              </a:path>
              <a:path w="2654935" h="1055370">
                <a:moveTo>
                  <a:pt x="993787" y="1042504"/>
                </a:moveTo>
                <a:lnTo>
                  <a:pt x="942987" y="1042504"/>
                </a:lnTo>
                <a:lnTo>
                  <a:pt x="942987" y="1055204"/>
                </a:lnTo>
                <a:lnTo>
                  <a:pt x="993787" y="1055204"/>
                </a:lnTo>
                <a:lnTo>
                  <a:pt x="993787" y="1042504"/>
                </a:lnTo>
                <a:close/>
              </a:path>
              <a:path w="2654935" h="1055370">
                <a:moveTo>
                  <a:pt x="1012101" y="168681"/>
                </a:moveTo>
                <a:lnTo>
                  <a:pt x="1001356" y="161912"/>
                </a:lnTo>
                <a:lnTo>
                  <a:pt x="974267" y="204889"/>
                </a:lnTo>
                <a:lnTo>
                  <a:pt x="985012" y="211658"/>
                </a:lnTo>
                <a:lnTo>
                  <a:pt x="1012101" y="168681"/>
                </a:lnTo>
                <a:close/>
              </a:path>
              <a:path w="2654935" h="1055370">
                <a:moveTo>
                  <a:pt x="1049350" y="523405"/>
                </a:moveTo>
                <a:lnTo>
                  <a:pt x="998550" y="523405"/>
                </a:lnTo>
                <a:lnTo>
                  <a:pt x="998550" y="536105"/>
                </a:lnTo>
                <a:lnTo>
                  <a:pt x="1049350" y="536105"/>
                </a:lnTo>
                <a:lnTo>
                  <a:pt x="1049350" y="523405"/>
                </a:lnTo>
                <a:close/>
              </a:path>
              <a:path w="2654935" h="1055370">
                <a:moveTo>
                  <a:pt x="1059497" y="93472"/>
                </a:moveTo>
                <a:lnTo>
                  <a:pt x="1048753" y="86702"/>
                </a:lnTo>
                <a:lnTo>
                  <a:pt x="1021664" y="129679"/>
                </a:lnTo>
                <a:lnTo>
                  <a:pt x="1032408" y="136448"/>
                </a:lnTo>
                <a:lnTo>
                  <a:pt x="1059497" y="93472"/>
                </a:lnTo>
                <a:close/>
              </a:path>
              <a:path w="2654935" h="1055370">
                <a:moveTo>
                  <a:pt x="1082687" y="1042504"/>
                </a:moveTo>
                <a:lnTo>
                  <a:pt x="1031887" y="1042504"/>
                </a:lnTo>
                <a:lnTo>
                  <a:pt x="1031887" y="1055204"/>
                </a:lnTo>
                <a:lnTo>
                  <a:pt x="1082687" y="1055204"/>
                </a:lnTo>
                <a:lnTo>
                  <a:pt x="1082687" y="1042504"/>
                </a:lnTo>
                <a:close/>
              </a:path>
              <a:path w="2654935" h="1055370">
                <a:moveTo>
                  <a:pt x="1123086" y="77317"/>
                </a:moveTo>
                <a:lnTo>
                  <a:pt x="1112329" y="9156"/>
                </a:lnTo>
                <a:lnTo>
                  <a:pt x="1110881" y="0"/>
                </a:lnTo>
                <a:lnTo>
                  <a:pt x="1035875" y="22364"/>
                </a:lnTo>
                <a:lnTo>
                  <a:pt x="1033970" y="25895"/>
                </a:lnTo>
                <a:lnTo>
                  <a:pt x="1035977" y="32613"/>
                </a:lnTo>
                <a:lnTo>
                  <a:pt x="1039507" y="34531"/>
                </a:lnTo>
                <a:lnTo>
                  <a:pt x="1091361" y="19075"/>
                </a:lnTo>
                <a:lnTo>
                  <a:pt x="1069060" y="54457"/>
                </a:lnTo>
                <a:lnTo>
                  <a:pt x="1079804" y="61239"/>
                </a:lnTo>
                <a:lnTo>
                  <a:pt x="1102106" y="25844"/>
                </a:lnTo>
                <a:lnTo>
                  <a:pt x="1110538" y="79298"/>
                </a:lnTo>
                <a:lnTo>
                  <a:pt x="1113790" y="81661"/>
                </a:lnTo>
                <a:lnTo>
                  <a:pt x="1120724" y="80568"/>
                </a:lnTo>
                <a:lnTo>
                  <a:pt x="1123086" y="77317"/>
                </a:lnTo>
                <a:close/>
              </a:path>
              <a:path w="2654935" h="1055370">
                <a:moveTo>
                  <a:pt x="1138250" y="523405"/>
                </a:moveTo>
                <a:lnTo>
                  <a:pt x="1087450" y="523405"/>
                </a:lnTo>
                <a:lnTo>
                  <a:pt x="1087450" y="536105"/>
                </a:lnTo>
                <a:lnTo>
                  <a:pt x="1138250" y="536105"/>
                </a:lnTo>
                <a:lnTo>
                  <a:pt x="1138250" y="523405"/>
                </a:lnTo>
                <a:close/>
              </a:path>
              <a:path w="2654935" h="1055370">
                <a:moveTo>
                  <a:pt x="1171587" y="1042504"/>
                </a:moveTo>
                <a:lnTo>
                  <a:pt x="1120787" y="1042504"/>
                </a:lnTo>
                <a:lnTo>
                  <a:pt x="1120787" y="1055204"/>
                </a:lnTo>
                <a:lnTo>
                  <a:pt x="1171587" y="1055204"/>
                </a:lnTo>
                <a:lnTo>
                  <a:pt x="1171587" y="1042504"/>
                </a:lnTo>
                <a:close/>
              </a:path>
              <a:path w="2654935" h="1055370">
                <a:moveTo>
                  <a:pt x="1227150" y="523405"/>
                </a:moveTo>
                <a:lnTo>
                  <a:pt x="1176350" y="523405"/>
                </a:lnTo>
                <a:lnTo>
                  <a:pt x="1176350" y="536105"/>
                </a:lnTo>
                <a:lnTo>
                  <a:pt x="1227150" y="536105"/>
                </a:lnTo>
                <a:lnTo>
                  <a:pt x="1227150" y="523405"/>
                </a:lnTo>
                <a:close/>
              </a:path>
              <a:path w="2654935" h="1055370">
                <a:moveTo>
                  <a:pt x="1260487" y="1042504"/>
                </a:moveTo>
                <a:lnTo>
                  <a:pt x="1209687" y="1042504"/>
                </a:lnTo>
                <a:lnTo>
                  <a:pt x="1209687" y="1055204"/>
                </a:lnTo>
                <a:lnTo>
                  <a:pt x="1260487" y="1055204"/>
                </a:lnTo>
                <a:lnTo>
                  <a:pt x="1260487" y="1042504"/>
                </a:lnTo>
                <a:close/>
              </a:path>
              <a:path w="2654935" h="1055370">
                <a:moveTo>
                  <a:pt x="1316050" y="523405"/>
                </a:moveTo>
                <a:lnTo>
                  <a:pt x="1265250" y="523405"/>
                </a:lnTo>
                <a:lnTo>
                  <a:pt x="1265250" y="536105"/>
                </a:lnTo>
                <a:lnTo>
                  <a:pt x="1316050" y="536105"/>
                </a:lnTo>
                <a:lnTo>
                  <a:pt x="1316050" y="523405"/>
                </a:lnTo>
                <a:close/>
              </a:path>
              <a:path w="2654935" h="1055370">
                <a:moveTo>
                  <a:pt x="1349387" y="1042504"/>
                </a:moveTo>
                <a:lnTo>
                  <a:pt x="1298587" y="1042504"/>
                </a:lnTo>
                <a:lnTo>
                  <a:pt x="1298587" y="1055204"/>
                </a:lnTo>
                <a:lnTo>
                  <a:pt x="1349387" y="1055204"/>
                </a:lnTo>
                <a:lnTo>
                  <a:pt x="1349387" y="1042504"/>
                </a:lnTo>
                <a:close/>
              </a:path>
              <a:path w="2654935" h="1055370">
                <a:moveTo>
                  <a:pt x="1404950" y="523405"/>
                </a:moveTo>
                <a:lnTo>
                  <a:pt x="1354150" y="523405"/>
                </a:lnTo>
                <a:lnTo>
                  <a:pt x="1354150" y="536105"/>
                </a:lnTo>
                <a:lnTo>
                  <a:pt x="1404950" y="536105"/>
                </a:lnTo>
                <a:lnTo>
                  <a:pt x="1404950" y="523405"/>
                </a:lnTo>
                <a:close/>
              </a:path>
              <a:path w="2654935" h="1055370">
                <a:moveTo>
                  <a:pt x="1438287" y="1042504"/>
                </a:moveTo>
                <a:lnTo>
                  <a:pt x="1387487" y="1042504"/>
                </a:lnTo>
                <a:lnTo>
                  <a:pt x="1387487" y="1055204"/>
                </a:lnTo>
                <a:lnTo>
                  <a:pt x="1438287" y="1055204"/>
                </a:lnTo>
                <a:lnTo>
                  <a:pt x="1438287" y="1042504"/>
                </a:lnTo>
                <a:close/>
              </a:path>
              <a:path w="2654935" h="1055370">
                <a:moveTo>
                  <a:pt x="1493850" y="523405"/>
                </a:moveTo>
                <a:lnTo>
                  <a:pt x="1443050" y="523405"/>
                </a:lnTo>
                <a:lnTo>
                  <a:pt x="1443050" y="536105"/>
                </a:lnTo>
                <a:lnTo>
                  <a:pt x="1493850" y="536105"/>
                </a:lnTo>
                <a:lnTo>
                  <a:pt x="1493850" y="523405"/>
                </a:lnTo>
                <a:close/>
              </a:path>
              <a:path w="2654935" h="1055370">
                <a:moveTo>
                  <a:pt x="1527187" y="1042504"/>
                </a:moveTo>
                <a:lnTo>
                  <a:pt x="1476387" y="1042504"/>
                </a:lnTo>
                <a:lnTo>
                  <a:pt x="1476387" y="1055204"/>
                </a:lnTo>
                <a:lnTo>
                  <a:pt x="1527187" y="1055204"/>
                </a:lnTo>
                <a:lnTo>
                  <a:pt x="1527187" y="1042504"/>
                </a:lnTo>
                <a:close/>
              </a:path>
              <a:path w="2654935" h="1055370">
                <a:moveTo>
                  <a:pt x="1582750" y="523405"/>
                </a:moveTo>
                <a:lnTo>
                  <a:pt x="1531950" y="523405"/>
                </a:lnTo>
                <a:lnTo>
                  <a:pt x="1531950" y="536105"/>
                </a:lnTo>
                <a:lnTo>
                  <a:pt x="1582750" y="536105"/>
                </a:lnTo>
                <a:lnTo>
                  <a:pt x="1582750" y="523405"/>
                </a:lnTo>
                <a:close/>
              </a:path>
              <a:path w="2654935" h="1055370">
                <a:moveTo>
                  <a:pt x="1616087" y="1042504"/>
                </a:moveTo>
                <a:lnTo>
                  <a:pt x="1565287" y="1042504"/>
                </a:lnTo>
                <a:lnTo>
                  <a:pt x="1565287" y="1055204"/>
                </a:lnTo>
                <a:lnTo>
                  <a:pt x="1616087" y="1055204"/>
                </a:lnTo>
                <a:lnTo>
                  <a:pt x="1616087" y="1042504"/>
                </a:lnTo>
                <a:close/>
              </a:path>
              <a:path w="2654935" h="1055370">
                <a:moveTo>
                  <a:pt x="1671650" y="523405"/>
                </a:moveTo>
                <a:lnTo>
                  <a:pt x="1620850" y="523405"/>
                </a:lnTo>
                <a:lnTo>
                  <a:pt x="1620850" y="536105"/>
                </a:lnTo>
                <a:lnTo>
                  <a:pt x="1671650" y="536105"/>
                </a:lnTo>
                <a:lnTo>
                  <a:pt x="1671650" y="523405"/>
                </a:lnTo>
                <a:close/>
              </a:path>
              <a:path w="2654935" h="1055370">
                <a:moveTo>
                  <a:pt x="1704987" y="1042504"/>
                </a:moveTo>
                <a:lnTo>
                  <a:pt x="1654187" y="1042504"/>
                </a:lnTo>
                <a:lnTo>
                  <a:pt x="1654187" y="1055204"/>
                </a:lnTo>
                <a:lnTo>
                  <a:pt x="1704987" y="1055204"/>
                </a:lnTo>
                <a:lnTo>
                  <a:pt x="1704987" y="1042504"/>
                </a:lnTo>
                <a:close/>
              </a:path>
              <a:path w="2654935" h="1055370">
                <a:moveTo>
                  <a:pt x="1760550" y="523405"/>
                </a:moveTo>
                <a:lnTo>
                  <a:pt x="1709750" y="523405"/>
                </a:lnTo>
                <a:lnTo>
                  <a:pt x="1709750" y="536105"/>
                </a:lnTo>
                <a:lnTo>
                  <a:pt x="1760550" y="536105"/>
                </a:lnTo>
                <a:lnTo>
                  <a:pt x="1760550" y="523405"/>
                </a:lnTo>
                <a:close/>
              </a:path>
              <a:path w="2654935" h="1055370">
                <a:moveTo>
                  <a:pt x="1793887" y="1042504"/>
                </a:moveTo>
                <a:lnTo>
                  <a:pt x="1743087" y="1042504"/>
                </a:lnTo>
                <a:lnTo>
                  <a:pt x="1743087" y="1055204"/>
                </a:lnTo>
                <a:lnTo>
                  <a:pt x="1793887" y="1055204"/>
                </a:lnTo>
                <a:lnTo>
                  <a:pt x="1793887" y="1042504"/>
                </a:lnTo>
                <a:close/>
              </a:path>
              <a:path w="2654935" h="1055370">
                <a:moveTo>
                  <a:pt x="1849450" y="523405"/>
                </a:moveTo>
                <a:lnTo>
                  <a:pt x="1798650" y="523405"/>
                </a:lnTo>
                <a:lnTo>
                  <a:pt x="1798650" y="536105"/>
                </a:lnTo>
                <a:lnTo>
                  <a:pt x="1849450" y="536105"/>
                </a:lnTo>
                <a:lnTo>
                  <a:pt x="1849450" y="523405"/>
                </a:lnTo>
                <a:close/>
              </a:path>
              <a:path w="2654935" h="1055370">
                <a:moveTo>
                  <a:pt x="1882787" y="1042504"/>
                </a:moveTo>
                <a:lnTo>
                  <a:pt x="1831987" y="1042504"/>
                </a:lnTo>
                <a:lnTo>
                  <a:pt x="1831987" y="1055204"/>
                </a:lnTo>
                <a:lnTo>
                  <a:pt x="1882787" y="1055204"/>
                </a:lnTo>
                <a:lnTo>
                  <a:pt x="1882787" y="1042504"/>
                </a:lnTo>
                <a:close/>
              </a:path>
              <a:path w="2654935" h="1055370">
                <a:moveTo>
                  <a:pt x="1938350" y="523405"/>
                </a:moveTo>
                <a:lnTo>
                  <a:pt x="1887550" y="523405"/>
                </a:lnTo>
                <a:lnTo>
                  <a:pt x="1887550" y="536105"/>
                </a:lnTo>
                <a:lnTo>
                  <a:pt x="1938350" y="536105"/>
                </a:lnTo>
                <a:lnTo>
                  <a:pt x="1938350" y="523405"/>
                </a:lnTo>
                <a:close/>
              </a:path>
              <a:path w="2654935" h="1055370">
                <a:moveTo>
                  <a:pt x="1971687" y="1042504"/>
                </a:moveTo>
                <a:lnTo>
                  <a:pt x="1920887" y="1042504"/>
                </a:lnTo>
                <a:lnTo>
                  <a:pt x="1920887" y="1055204"/>
                </a:lnTo>
                <a:lnTo>
                  <a:pt x="1971687" y="1055204"/>
                </a:lnTo>
                <a:lnTo>
                  <a:pt x="1971687" y="1042504"/>
                </a:lnTo>
                <a:close/>
              </a:path>
              <a:path w="2654935" h="1055370">
                <a:moveTo>
                  <a:pt x="2027250" y="523405"/>
                </a:moveTo>
                <a:lnTo>
                  <a:pt x="1976450" y="523405"/>
                </a:lnTo>
                <a:lnTo>
                  <a:pt x="1976450" y="536105"/>
                </a:lnTo>
                <a:lnTo>
                  <a:pt x="2027250" y="536105"/>
                </a:lnTo>
                <a:lnTo>
                  <a:pt x="2027250" y="523405"/>
                </a:lnTo>
                <a:close/>
              </a:path>
              <a:path w="2654935" h="1055370">
                <a:moveTo>
                  <a:pt x="2060587" y="1042504"/>
                </a:moveTo>
                <a:lnTo>
                  <a:pt x="2009787" y="1042504"/>
                </a:lnTo>
                <a:lnTo>
                  <a:pt x="2009787" y="1055204"/>
                </a:lnTo>
                <a:lnTo>
                  <a:pt x="2060587" y="1055204"/>
                </a:lnTo>
                <a:lnTo>
                  <a:pt x="2060587" y="1042504"/>
                </a:lnTo>
                <a:close/>
              </a:path>
              <a:path w="2654935" h="1055370">
                <a:moveTo>
                  <a:pt x="2116150" y="523405"/>
                </a:moveTo>
                <a:lnTo>
                  <a:pt x="2065350" y="523405"/>
                </a:lnTo>
                <a:lnTo>
                  <a:pt x="2065350" y="536105"/>
                </a:lnTo>
                <a:lnTo>
                  <a:pt x="2116150" y="536105"/>
                </a:lnTo>
                <a:lnTo>
                  <a:pt x="2116150" y="523405"/>
                </a:lnTo>
                <a:close/>
              </a:path>
              <a:path w="2654935" h="1055370">
                <a:moveTo>
                  <a:pt x="2149487" y="1042504"/>
                </a:moveTo>
                <a:lnTo>
                  <a:pt x="2098687" y="1042504"/>
                </a:lnTo>
                <a:lnTo>
                  <a:pt x="2098687" y="1055204"/>
                </a:lnTo>
                <a:lnTo>
                  <a:pt x="2149487" y="1055204"/>
                </a:lnTo>
                <a:lnTo>
                  <a:pt x="2149487" y="1042504"/>
                </a:lnTo>
                <a:close/>
              </a:path>
              <a:path w="2654935" h="1055370">
                <a:moveTo>
                  <a:pt x="2205050" y="523405"/>
                </a:moveTo>
                <a:lnTo>
                  <a:pt x="2154250" y="523405"/>
                </a:lnTo>
                <a:lnTo>
                  <a:pt x="2154250" y="536105"/>
                </a:lnTo>
                <a:lnTo>
                  <a:pt x="2205050" y="536105"/>
                </a:lnTo>
                <a:lnTo>
                  <a:pt x="2205050" y="523405"/>
                </a:lnTo>
                <a:close/>
              </a:path>
              <a:path w="2654935" h="1055370">
                <a:moveTo>
                  <a:pt x="2238387" y="1042504"/>
                </a:moveTo>
                <a:lnTo>
                  <a:pt x="2187587" y="1042504"/>
                </a:lnTo>
                <a:lnTo>
                  <a:pt x="2187587" y="1055204"/>
                </a:lnTo>
                <a:lnTo>
                  <a:pt x="2238387" y="1055204"/>
                </a:lnTo>
                <a:lnTo>
                  <a:pt x="2238387" y="1042504"/>
                </a:lnTo>
                <a:close/>
              </a:path>
              <a:path w="2654935" h="1055370">
                <a:moveTo>
                  <a:pt x="2293950" y="523405"/>
                </a:moveTo>
                <a:lnTo>
                  <a:pt x="2243150" y="523405"/>
                </a:lnTo>
                <a:lnTo>
                  <a:pt x="2243150" y="536105"/>
                </a:lnTo>
                <a:lnTo>
                  <a:pt x="2293950" y="536105"/>
                </a:lnTo>
                <a:lnTo>
                  <a:pt x="2293950" y="523405"/>
                </a:lnTo>
                <a:close/>
              </a:path>
              <a:path w="2654935" h="1055370">
                <a:moveTo>
                  <a:pt x="2327287" y="1042504"/>
                </a:moveTo>
                <a:lnTo>
                  <a:pt x="2276487" y="1042504"/>
                </a:lnTo>
                <a:lnTo>
                  <a:pt x="2276487" y="1055204"/>
                </a:lnTo>
                <a:lnTo>
                  <a:pt x="2327287" y="1055204"/>
                </a:lnTo>
                <a:lnTo>
                  <a:pt x="2327287" y="1042504"/>
                </a:lnTo>
                <a:close/>
              </a:path>
              <a:path w="2654935" h="1055370">
                <a:moveTo>
                  <a:pt x="2382850" y="523405"/>
                </a:moveTo>
                <a:lnTo>
                  <a:pt x="2332050" y="523405"/>
                </a:lnTo>
                <a:lnTo>
                  <a:pt x="2332050" y="536105"/>
                </a:lnTo>
                <a:lnTo>
                  <a:pt x="2382850" y="536105"/>
                </a:lnTo>
                <a:lnTo>
                  <a:pt x="2382850" y="523405"/>
                </a:lnTo>
                <a:close/>
              </a:path>
              <a:path w="2654935" h="1055370">
                <a:moveTo>
                  <a:pt x="2416187" y="1042504"/>
                </a:moveTo>
                <a:lnTo>
                  <a:pt x="2365387" y="1042504"/>
                </a:lnTo>
                <a:lnTo>
                  <a:pt x="2365387" y="1055204"/>
                </a:lnTo>
                <a:lnTo>
                  <a:pt x="2416187" y="1055204"/>
                </a:lnTo>
                <a:lnTo>
                  <a:pt x="2416187" y="1042504"/>
                </a:lnTo>
                <a:close/>
              </a:path>
              <a:path w="2654935" h="1055370">
                <a:moveTo>
                  <a:pt x="2471750" y="523405"/>
                </a:moveTo>
                <a:lnTo>
                  <a:pt x="2420950" y="523405"/>
                </a:lnTo>
                <a:lnTo>
                  <a:pt x="2420950" y="536105"/>
                </a:lnTo>
                <a:lnTo>
                  <a:pt x="2471750" y="536105"/>
                </a:lnTo>
                <a:lnTo>
                  <a:pt x="2471750" y="523405"/>
                </a:lnTo>
                <a:close/>
              </a:path>
              <a:path w="2654935" h="1055370">
                <a:moveTo>
                  <a:pt x="2505087" y="1042504"/>
                </a:moveTo>
                <a:lnTo>
                  <a:pt x="2454287" y="1042504"/>
                </a:lnTo>
                <a:lnTo>
                  <a:pt x="2454287" y="1055204"/>
                </a:lnTo>
                <a:lnTo>
                  <a:pt x="2505087" y="1055204"/>
                </a:lnTo>
                <a:lnTo>
                  <a:pt x="2505087" y="1042504"/>
                </a:lnTo>
                <a:close/>
              </a:path>
              <a:path w="2654935" h="1055370">
                <a:moveTo>
                  <a:pt x="2560650" y="523405"/>
                </a:moveTo>
                <a:lnTo>
                  <a:pt x="2509850" y="523405"/>
                </a:lnTo>
                <a:lnTo>
                  <a:pt x="2509850" y="536105"/>
                </a:lnTo>
                <a:lnTo>
                  <a:pt x="2560650" y="536105"/>
                </a:lnTo>
                <a:lnTo>
                  <a:pt x="2560650" y="523405"/>
                </a:lnTo>
                <a:close/>
              </a:path>
              <a:path w="2654935" h="1055370">
                <a:moveTo>
                  <a:pt x="2593987" y="1042504"/>
                </a:moveTo>
                <a:lnTo>
                  <a:pt x="2543187" y="1042504"/>
                </a:lnTo>
                <a:lnTo>
                  <a:pt x="2543187" y="1055204"/>
                </a:lnTo>
                <a:lnTo>
                  <a:pt x="2593987" y="1055204"/>
                </a:lnTo>
                <a:lnTo>
                  <a:pt x="2593987" y="1042504"/>
                </a:lnTo>
                <a:close/>
              </a:path>
              <a:path w="2654935" h="1055370">
                <a:moveTo>
                  <a:pt x="2654312" y="1013929"/>
                </a:moveTo>
                <a:lnTo>
                  <a:pt x="2641612" y="1013929"/>
                </a:lnTo>
                <a:lnTo>
                  <a:pt x="2641612" y="1042504"/>
                </a:lnTo>
                <a:lnTo>
                  <a:pt x="2632087" y="1042504"/>
                </a:lnTo>
                <a:lnTo>
                  <a:pt x="2632087" y="1055204"/>
                </a:lnTo>
                <a:lnTo>
                  <a:pt x="2654312" y="1055204"/>
                </a:lnTo>
                <a:lnTo>
                  <a:pt x="2654312" y="1048854"/>
                </a:lnTo>
                <a:lnTo>
                  <a:pt x="2654312" y="1042504"/>
                </a:lnTo>
                <a:lnTo>
                  <a:pt x="2654312" y="1013929"/>
                </a:lnTo>
                <a:close/>
              </a:path>
              <a:path w="2654935" h="1055370">
                <a:moveTo>
                  <a:pt x="2654312" y="925029"/>
                </a:moveTo>
                <a:lnTo>
                  <a:pt x="2641612" y="925029"/>
                </a:lnTo>
                <a:lnTo>
                  <a:pt x="2641612" y="975829"/>
                </a:lnTo>
                <a:lnTo>
                  <a:pt x="2654312" y="975829"/>
                </a:lnTo>
                <a:lnTo>
                  <a:pt x="2654312" y="925029"/>
                </a:lnTo>
                <a:close/>
              </a:path>
              <a:path w="2654935" h="1055370">
                <a:moveTo>
                  <a:pt x="2654312" y="836129"/>
                </a:moveTo>
                <a:lnTo>
                  <a:pt x="2641612" y="836129"/>
                </a:lnTo>
                <a:lnTo>
                  <a:pt x="2641612" y="886929"/>
                </a:lnTo>
                <a:lnTo>
                  <a:pt x="2654312" y="886929"/>
                </a:lnTo>
                <a:lnTo>
                  <a:pt x="2654312" y="836129"/>
                </a:lnTo>
                <a:close/>
              </a:path>
              <a:path w="2654935" h="1055370">
                <a:moveTo>
                  <a:pt x="2654312" y="747229"/>
                </a:moveTo>
                <a:lnTo>
                  <a:pt x="2641612" y="747229"/>
                </a:lnTo>
                <a:lnTo>
                  <a:pt x="2641612" y="798029"/>
                </a:lnTo>
                <a:lnTo>
                  <a:pt x="2654312" y="798029"/>
                </a:lnTo>
                <a:lnTo>
                  <a:pt x="2654312" y="747229"/>
                </a:lnTo>
                <a:close/>
              </a:path>
              <a:path w="2654935" h="1055370">
                <a:moveTo>
                  <a:pt x="2654312" y="658329"/>
                </a:moveTo>
                <a:lnTo>
                  <a:pt x="2641612" y="658329"/>
                </a:lnTo>
                <a:lnTo>
                  <a:pt x="2641612" y="709129"/>
                </a:lnTo>
                <a:lnTo>
                  <a:pt x="2654312" y="709129"/>
                </a:lnTo>
                <a:lnTo>
                  <a:pt x="2654312" y="658329"/>
                </a:lnTo>
                <a:close/>
              </a:path>
              <a:path w="2654935" h="1055370">
                <a:moveTo>
                  <a:pt x="2654312" y="569429"/>
                </a:moveTo>
                <a:lnTo>
                  <a:pt x="2641612" y="569429"/>
                </a:lnTo>
                <a:lnTo>
                  <a:pt x="2641612" y="620229"/>
                </a:lnTo>
                <a:lnTo>
                  <a:pt x="2654312" y="620229"/>
                </a:lnTo>
                <a:lnTo>
                  <a:pt x="2654312" y="569429"/>
                </a:lnTo>
                <a:close/>
              </a:path>
              <a:path w="2654935" h="1055370">
                <a:moveTo>
                  <a:pt x="2654312" y="523405"/>
                </a:moveTo>
                <a:lnTo>
                  <a:pt x="2598750" y="523405"/>
                </a:lnTo>
                <a:lnTo>
                  <a:pt x="2598750" y="536105"/>
                </a:lnTo>
                <a:lnTo>
                  <a:pt x="2647962" y="536105"/>
                </a:lnTo>
                <a:lnTo>
                  <a:pt x="2643200" y="531329"/>
                </a:lnTo>
                <a:lnTo>
                  <a:pt x="2654312" y="531329"/>
                </a:lnTo>
                <a:lnTo>
                  <a:pt x="2654312" y="529755"/>
                </a:lnTo>
                <a:lnTo>
                  <a:pt x="2654312" y="523405"/>
                </a:lnTo>
                <a:close/>
              </a:path>
            </a:pathLst>
          </a:custGeom>
          <a:solidFill>
            <a:srgbClr val="8FA7C4"/>
          </a:solidFill>
          <a:ln>
            <a:solidFill>
              <a:schemeClr val="bg1"/>
            </a:solidFill>
          </a:ln>
        </p:spPr>
        <p:txBody>
          <a:bodyPr wrap="square" lIns="0" tIns="0" rIns="0" bIns="0" rtlCol="0"/>
          <a:lstStyle/>
          <a:p>
            <a:endParaRPr/>
          </a:p>
        </p:txBody>
      </p:sp>
    </p:spTree>
    <p:extLst>
      <p:ext uri="{BB962C8B-B14F-4D97-AF65-F5344CB8AC3E}">
        <p14:creationId xmlns:p14="http://schemas.microsoft.com/office/powerpoint/2010/main" val="32805160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26593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0" dirty="0">
                <a:solidFill>
                  <a:srgbClr val="FFFFFF"/>
                </a:solidFill>
                <a:latin typeface="Calibri"/>
                <a:cs typeface="Calibri"/>
              </a:rPr>
              <a:t> </a:t>
            </a:r>
            <a:r>
              <a:rPr sz="2400" b="0" spc="-5" dirty="0">
                <a:solidFill>
                  <a:srgbClr val="FFFFFF"/>
                </a:solidFill>
                <a:latin typeface="Calibri"/>
                <a:cs typeface="Calibri"/>
              </a:rPr>
              <a:t>7:</a:t>
            </a:r>
            <a:r>
              <a:rPr sz="2400" b="0" spc="-20" dirty="0">
                <a:solidFill>
                  <a:srgbClr val="FFFFFF"/>
                </a:solidFill>
                <a:latin typeface="Calibri"/>
                <a:cs typeface="Calibri"/>
              </a:rPr>
              <a:t> </a:t>
            </a:r>
            <a:r>
              <a:rPr sz="2400" b="0" spc="-15" dirty="0">
                <a:solidFill>
                  <a:srgbClr val="FFFFFF"/>
                </a:solidFill>
                <a:latin typeface="Calibri"/>
                <a:cs typeface="Calibri"/>
              </a:rPr>
              <a:t>Amazon </a:t>
            </a:r>
            <a:r>
              <a:rPr sz="2400" b="0" spc="-5" dirty="0">
                <a:solidFill>
                  <a:srgbClr val="FFFFFF"/>
                </a:solidFill>
                <a:latin typeface="Calibri"/>
                <a:cs typeface="Calibri"/>
              </a:rPr>
              <a:t>S3</a:t>
            </a:r>
            <a:r>
              <a:rPr sz="2400" b="0" spc="-35" dirty="0">
                <a:solidFill>
                  <a:srgbClr val="FFFFFF"/>
                </a:solidFill>
                <a:latin typeface="Calibri"/>
                <a:cs typeface="Calibri"/>
              </a:rPr>
              <a:t> </a:t>
            </a:r>
            <a:r>
              <a:rPr sz="2400" b="0" spc="-10" dirty="0">
                <a:solidFill>
                  <a:srgbClr val="FFFFFF"/>
                </a:solidFill>
                <a:latin typeface="Calibri"/>
                <a:cs typeface="Calibri"/>
              </a:rPr>
              <a:t>–Replication</a:t>
            </a:r>
            <a:endParaRPr sz="2400">
              <a:latin typeface="Calibri"/>
              <a:cs typeface="Calibri"/>
            </a:endParaRPr>
          </a:p>
        </p:txBody>
      </p:sp>
      <p:sp>
        <p:nvSpPr>
          <p:cNvPr id="3" name="object 3"/>
          <p:cNvSpPr txBox="1"/>
          <p:nvPr/>
        </p:nvSpPr>
        <p:spPr>
          <a:xfrm>
            <a:off x="627404" y="723900"/>
            <a:ext cx="9023985" cy="5511800"/>
          </a:xfrm>
          <a:prstGeom prst="rect">
            <a:avLst/>
          </a:prstGeom>
        </p:spPr>
        <p:txBody>
          <a:bodyPr vert="horz" wrap="square" lIns="0" tIns="12700" rIns="0" bIns="0" rtlCol="0">
            <a:spAutoFit/>
          </a:bodyPr>
          <a:lstStyle/>
          <a:p>
            <a:pPr marL="297815" marR="311785" indent="-285750">
              <a:lnSpc>
                <a:spcPct val="150000"/>
              </a:lnSpc>
              <a:spcBef>
                <a:spcPts val="100"/>
              </a:spcBef>
              <a:buFont typeface="Wingdings"/>
              <a:buChar char=""/>
              <a:tabLst>
                <a:tab pos="298450" algn="l"/>
              </a:tabLst>
            </a:pPr>
            <a:r>
              <a:rPr sz="2000" spc="-55" dirty="0">
                <a:solidFill>
                  <a:srgbClr val="FFFFFF"/>
                </a:solidFill>
                <a:latin typeface="Calibri"/>
                <a:cs typeface="Calibri"/>
              </a:rPr>
              <a:t>You</a:t>
            </a:r>
            <a:r>
              <a:rPr sz="2000" spc="-5" dirty="0">
                <a:solidFill>
                  <a:srgbClr val="FFFFFF"/>
                </a:solidFill>
                <a:latin typeface="Calibri"/>
                <a:cs typeface="Calibri"/>
              </a:rPr>
              <a:t> can </a:t>
            </a:r>
            <a:r>
              <a:rPr sz="2000" spc="-10" dirty="0">
                <a:solidFill>
                  <a:srgbClr val="FFFFFF"/>
                </a:solidFill>
                <a:latin typeface="Calibri"/>
                <a:cs typeface="Calibri"/>
              </a:rPr>
              <a:t>replicate</a:t>
            </a:r>
            <a:r>
              <a:rPr sz="2000" dirty="0">
                <a:solidFill>
                  <a:srgbClr val="FFFFFF"/>
                </a:solidFill>
                <a:latin typeface="Calibri"/>
                <a:cs typeface="Calibri"/>
              </a:rPr>
              <a:t> </a:t>
            </a:r>
            <a:r>
              <a:rPr sz="2000" spc="-5" dirty="0">
                <a:solidFill>
                  <a:srgbClr val="FFFFFF"/>
                </a:solidFill>
                <a:latin typeface="Calibri"/>
                <a:cs typeface="Calibri"/>
              </a:rPr>
              <a:t>objects</a:t>
            </a:r>
            <a:r>
              <a:rPr sz="2000" dirty="0">
                <a:solidFill>
                  <a:srgbClr val="FFFFFF"/>
                </a:solidFill>
                <a:latin typeface="Calibri"/>
                <a:cs typeface="Calibri"/>
              </a:rPr>
              <a:t> </a:t>
            </a:r>
            <a:r>
              <a:rPr sz="2000" spc="-5" dirty="0">
                <a:solidFill>
                  <a:srgbClr val="FFFFFF"/>
                </a:solidFill>
                <a:latin typeface="Calibri"/>
                <a:cs typeface="Calibri"/>
              </a:rPr>
              <a:t>between</a:t>
            </a:r>
            <a:r>
              <a:rPr sz="2000" dirty="0">
                <a:solidFill>
                  <a:srgbClr val="FFFFFF"/>
                </a:solidFill>
                <a:latin typeface="Calibri"/>
                <a:cs typeface="Calibri"/>
              </a:rPr>
              <a:t> </a:t>
            </a:r>
            <a:r>
              <a:rPr sz="2000" spc="-15" dirty="0">
                <a:solidFill>
                  <a:srgbClr val="FFFFFF"/>
                </a:solidFill>
                <a:latin typeface="Calibri"/>
                <a:cs typeface="Calibri"/>
              </a:rPr>
              <a:t>different</a:t>
            </a:r>
            <a:r>
              <a:rPr sz="2000" dirty="0">
                <a:solidFill>
                  <a:srgbClr val="FFFFFF"/>
                </a:solidFill>
                <a:latin typeface="Calibri"/>
                <a:cs typeface="Calibri"/>
              </a:rPr>
              <a:t> </a:t>
            </a:r>
            <a:r>
              <a:rPr sz="2000" spc="-30" dirty="0">
                <a:solidFill>
                  <a:srgbClr val="FFFFFF"/>
                </a:solidFill>
                <a:latin typeface="Calibri"/>
                <a:cs typeface="Calibri"/>
              </a:rPr>
              <a:t>AWS</a:t>
            </a:r>
            <a:r>
              <a:rPr sz="2000" dirty="0">
                <a:solidFill>
                  <a:srgbClr val="FFFFFF"/>
                </a:solidFill>
                <a:latin typeface="Calibri"/>
                <a:cs typeface="Calibri"/>
              </a:rPr>
              <a:t> </a:t>
            </a:r>
            <a:r>
              <a:rPr sz="2000" spc="-10" dirty="0">
                <a:solidFill>
                  <a:srgbClr val="FFFFFF"/>
                </a:solidFill>
                <a:latin typeface="Calibri"/>
                <a:cs typeface="Calibri"/>
              </a:rPr>
              <a:t>Regions</a:t>
            </a:r>
            <a:r>
              <a:rPr sz="2000" dirty="0">
                <a:solidFill>
                  <a:srgbClr val="FFFFFF"/>
                </a:solidFill>
                <a:latin typeface="Calibri"/>
                <a:cs typeface="Calibri"/>
              </a:rPr>
              <a:t> </a:t>
            </a:r>
            <a:r>
              <a:rPr sz="2000" spc="-5" dirty="0">
                <a:solidFill>
                  <a:srgbClr val="FFFFFF"/>
                </a:solidFill>
                <a:latin typeface="Calibri"/>
                <a:cs typeface="Calibri"/>
              </a:rPr>
              <a:t>or</a:t>
            </a:r>
            <a:r>
              <a:rPr sz="2000" spc="5" dirty="0">
                <a:solidFill>
                  <a:srgbClr val="FFFFFF"/>
                </a:solidFill>
                <a:latin typeface="Calibri"/>
                <a:cs typeface="Calibri"/>
              </a:rPr>
              <a:t> </a:t>
            </a:r>
            <a:r>
              <a:rPr sz="2000" spc="-5" dirty="0">
                <a:solidFill>
                  <a:srgbClr val="FFFFFF"/>
                </a:solidFill>
                <a:latin typeface="Calibri"/>
                <a:cs typeface="Calibri"/>
              </a:rPr>
              <a:t>within </a:t>
            </a:r>
            <a:r>
              <a:rPr sz="2000" dirty="0">
                <a:solidFill>
                  <a:srgbClr val="FFFFFF"/>
                </a:solidFill>
                <a:latin typeface="Calibri"/>
                <a:cs typeface="Calibri"/>
              </a:rPr>
              <a:t>the same </a:t>
            </a:r>
            <a:r>
              <a:rPr sz="2000" spc="-30" dirty="0">
                <a:solidFill>
                  <a:srgbClr val="FFFFFF"/>
                </a:solidFill>
                <a:latin typeface="Calibri"/>
                <a:cs typeface="Calibri"/>
              </a:rPr>
              <a:t>AWS </a:t>
            </a:r>
            <a:r>
              <a:rPr sz="2000" spc="-434" dirty="0">
                <a:solidFill>
                  <a:srgbClr val="FFFFFF"/>
                </a:solidFill>
                <a:latin typeface="Calibri"/>
                <a:cs typeface="Calibri"/>
              </a:rPr>
              <a:t> </a:t>
            </a:r>
            <a:r>
              <a:rPr sz="2000" spc="-10" dirty="0">
                <a:solidFill>
                  <a:srgbClr val="FFFFFF"/>
                </a:solidFill>
                <a:latin typeface="Calibri"/>
                <a:cs typeface="Calibri"/>
              </a:rPr>
              <a:t>Region</a:t>
            </a:r>
            <a:endParaRPr sz="2000">
              <a:latin typeface="Calibri"/>
              <a:cs typeface="Calibri"/>
            </a:endParaRPr>
          </a:p>
          <a:p>
            <a:pPr marL="755650" marR="5080" lvl="1" indent="-285750">
              <a:lnSpc>
                <a:spcPct val="150000"/>
              </a:lnSpc>
              <a:buFont typeface="Wingdings"/>
              <a:buChar char=""/>
              <a:tabLst>
                <a:tab pos="755650" algn="l"/>
              </a:tabLst>
            </a:pPr>
            <a:r>
              <a:rPr sz="2000" spc="-10" dirty="0">
                <a:solidFill>
                  <a:srgbClr val="FFFFFF"/>
                </a:solidFill>
                <a:latin typeface="Calibri"/>
                <a:cs typeface="Calibri"/>
              </a:rPr>
              <a:t>Cross-Region</a:t>
            </a:r>
            <a:r>
              <a:rPr sz="2000" dirty="0">
                <a:solidFill>
                  <a:srgbClr val="FFFFFF"/>
                </a:solidFill>
                <a:latin typeface="Calibri"/>
                <a:cs typeface="Calibri"/>
              </a:rPr>
              <a:t> </a:t>
            </a:r>
            <a:r>
              <a:rPr sz="2000" spc="-10" dirty="0">
                <a:solidFill>
                  <a:srgbClr val="FFFFFF"/>
                </a:solidFill>
                <a:latin typeface="Calibri"/>
                <a:cs typeface="Calibri"/>
              </a:rPr>
              <a:t>replication</a:t>
            </a:r>
            <a:r>
              <a:rPr sz="2000" dirty="0">
                <a:solidFill>
                  <a:srgbClr val="FFFFFF"/>
                </a:solidFill>
                <a:latin typeface="Calibri"/>
                <a:cs typeface="Calibri"/>
              </a:rPr>
              <a:t> (CRR)</a:t>
            </a:r>
            <a:r>
              <a:rPr sz="2000" spc="10" dirty="0">
                <a:solidFill>
                  <a:srgbClr val="FFFFFF"/>
                </a:solidFill>
                <a:latin typeface="Calibri"/>
                <a:cs typeface="Calibri"/>
              </a:rPr>
              <a:t> </a:t>
            </a:r>
            <a:r>
              <a:rPr sz="2000" dirty="0">
                <a:solidFill>
                  <a:srgbClr val="FFFFFF"/>
                </a:solidFill>
                <a:latin typeface="Calibri"/>
                <a:cs typeface="Calibri"/>
              </a:rPr>
              <a:t>is</a:t>
            </a:r>
            <a:r>
              <a:rPr sz="2000" spc="10" dirty="0">
                <a:solidFill>
                  <a:srgbClr val="FFFFFF"/>
                </a:solidFill>
                <a:latin typeface="Calibri"/>
                <a:cs typeface="Calibri"/>
              </a:rPr>
              <a:t> </a:t>
            </a:r>
            <a:r>
              <a:rPr sz="2000" spc="-5" dirty="0">
                <a:solidFill>
                  <a:srgbClr val="FFFFFF"/>
                </a:solidFill>
                <a:latin typeface="Calibri"/>
                <a:cs typeface="Calibri"/>
              </a:rPr>
              <a:t>used</a:t>
            </a:r>
            <a:r>
              <a:rPr sz="2000" dirty="0">
                <a:solidFill>
                  <a:srgbClr val="FFFFFF"/>
                </a:solidFill>
                <a:latin typeface="Calibri"/>
                <a:cs typeface="Calibri"/>
              </a:rPr>
              <a:t> </a:t>
            </a:r>
            <a:r>
              <a:rPr sz="2000" spc="-10" dirty="0">
                <a:solidFill>
                  <a:srgbClr val="FFFFFF"/>
                </a:solidFill>
                <a:latin typeface="Calibri"/>
                <a:cs typeface="Calibri"/>
              </a:rPr>
              <a:t>to</a:t>
            </a:r>
            <a:r>
              <a:rPr sz="2000" spc="-5" dirty="0">
                <a:solidFill>
                  <a:srgbClr val="FFFFFF"/>
                </a:solidFill>
                <a:latin typeface="Calibri"/>
                <a:cs typeface="Calibri"/>
              </a:rPr>
              <a:t> </a:t>
            </a:r>
            <a:r>
              <a:rPr sz="2000" spc="-10" dirty="0">
                <a:solidFill>
                  <a:srgbClr val="FFFFFF"/>
                </a:solidFill>
                <a:latin typeface="Calibri"/>
                <a:cs typeface="Calibri"/>
              </a:rPr>
              <a:t>copy</a:t>
            </a:r>
            <a:r>
              <a:rPr sz="2000" dirty="0">
                <a:solidFill>
                  <a:srgbClr val="FFFFFF"/>
                </a:solidFill>
                <a:latin typeface="Calibri"/>
                <a:cs typeface="Calibri"/>
              </a:rPr>
              <a:t> </a:t>
            </a:r>
            <a:r>
              <a:rPr sz="2000" spc="-5" dirty="0">
                <a:solidFill>
                  <a:srgbClr val="FFFFFF"/>
                </a:solidFill>
                <a:latin typeface="Calibri"/>
                <a:cs typeface="Calibri"/>
              </a:rPr>
              <a:t>objects</a:t>
            </a:r>
            <a:r>
              <a:rPr sz="2000" spc="5" dirty="0">
                <a:solidFill>
                  <a:srgbClr val="FFFFFF"/>
                </a:solidFill>
                <a:latin typeface="Calibri"/>
                <a:cs typeface="Calibri"/>
              </a:rPr>
              <a:t> </a:t>
            </a:r>
            <a:r>
              <a:rPr sz="2000" spc="-5" dirty="0">
                <a:solidFill>
                  <a:srgbClr val="FFFFFF"/>
                </a:solidFill>
                <a:latin typeface="Calibri"/>
                <a:cs typeface="Calibri"/>
              </a:rPr>
              <a:t>across</a:t>
            </a:r>
            <a:r>
              <a:rPr sz="2000" spc="10" dirty="0">
                <a:solidFill>
                  <a:srgbClr val="FFFFFF"/>
                </a:solidFill>
                <a:latin typeface="Calibri"/>
                <a:cs typeface="Calibri"/>
              </a:rPr>
              <a:t> </a:t>
            </a:r>
            <a:r>
              <a:rPr sz="2000" spc="-10" dirty="0">
                <a:solidFill>
                  <a:srgbClr val="FFFFFF"/>
                </a:solidFill>
                <a:latin typeface="Calibri"/>
                <a:cs typeface="Calibri"/>
              </a:rPr>
              <a:t>Amazon</a:t>
            </a:r>
            <a:r>
              <a:rPr sz="2000" dirty="0">
                <a:solidFill>
                  <a:srgbClr val="FFFFFF"/>
                </a:solidFill>
                <a:latin typeface="Calibri"/>
                <a:cs typeface="Calibri"/>
              </a:rPr>
              <a:t> S3</a:t>
            </a:r>
            <a:r>
              <a:rPr sz="2000" spc="5" dirty="0">
                <a:solidFill>
                  <a:srgbClr val="FFFFFF"/>
                </a:solidFill>
                <a:latin typeface="Calibri"/>
                <a:cs typeface="Calibri"/>
              </a:rPr>
              <a:t> </a:t>
            </a:r>
            <a:r>
              <a:rPr sz="2000" spc="-15" dirty="0">
                <a:solidFill>
                  <a:srgbClr val="FFFFFF"/>
                </a:solidFill>
                <a:latin typeface="Calibri"/>
                <a:cs typeface="Calibri"/>
              </a:rPr>
              <a:t>buckets </a:t>
            </a:r>
            <a:r>
              <a:rPr sz="2000" spc="-434" dirty="0">
                <a:solidFill>
                  <a:srgbClr val="FFFFFF"/>
                </a:solidFill>
                <a:latin typeface="Calibri"/>
                <a:cs typeface="Calibri"/>
              </a:rPr>
              <a:t> </a:t>
            </a:r>
            <a:r>
              <a:rPr sz="2000" dirty="0">
                <a:solidFill>
                  <a:srgbClr val="FFFFFF"/>
                </a:solidFill>
                <a:latin typeface="Calibri"/>
                <a:cs typeface="Calibri"/>
              </a:rPr>
              <a:t>in</a:t>
            </a:r>
            <a:r>
              <a:rPr sz="2000" spc="-10" dirty="0">
                <a:solidFill>
                  <a:srgbClr val="FFFFFF"/>
                </a:solidFill>
                <a:latin typeface="Calibri"/>
                <a:cs typeface="Calibri"/>
              </a:rPr>
              <a:t> </a:t>
            </a:r>
            <a:r>
              <a:rPr sz="2000" spc="-15" dirty="0">
                <a:solidFill>
                  <a:srgbClr val="FFFFFF"/>
                </a:solidFill>
                <a:latin typeface="Calibri"/>
                <a:cs typeface="Calibri"/>
              </a:rPr>
              <a:t>different</a:t>
            </a:r>
            <a:r>
              <a:rPr sz="2000" dirty="0">
                <a:solidFill>
                  <a:srgbClr val="FFFFFF"/>
                </a:solidFill>
                <a:latin typeface="Calibri"/>
                <a:cs typeface="Calibri"/>
              </a:rPr>
              <a:t> </a:t>
            </a:r>
            <a:r>
              <a:rPr sz="2000" spc="-30" dirty="0">
                <a:solidFill>
                  <a:srgbClr val="FFFFFF"/>
                </a:solidFill>
                <a:latin typeface="Calibri"/>
                <a:cs typeface="Calibri"/>
              </a:rPr>
              <a:t>AWS</a:t>
            </a:r>
            <a:r>
              <a:rPr sz="2000" dirty="0">
                <a:solidFill>
                  <a:srgbClr val="FFFFFF"/>
                </a:solidFill>
                <a:latin typeface="Calibri"/>
                <a:cs typeface="Calibri"/>
              </a:rPr>
              <a:t> </a:t>
            </a:r>
            <a:r>
              <a:rPr sz="2000" spc="-10" dirty="0">
                <a:solidFill>
                  <a:srgbClr val="FFFFFF"/>
                </a:solidFill>
                <a:latin typeface="Calibri"/>
                <a:cs typeface="Calibri"/>
              </a:rPr>
              <a:t>Regions</a:t>
            </a:r>
            <a:endParaRPr sz="2000">
              <a:latin typeface="Calibri"/>
              <a:cs typeface="Calibri"/>
            </a:endParaRPr>
          </a:p>
          <a:p>
            <a:pPr marL="755650" marR="5715" lvl="1" indent="-285750">
              <a:lnSpc>
                <a:spcPct val="150000"/>
              </a:lnSpc>
              <a:buFont typeface="Wingdings"/>
              <a:buChar char=""/>
              <a:tabLst>
                <a:tab pos="755650" algn="l"/>
              </a:tabLst>
            </a:pPr>
            <a:r>
              <a:rPr sz="2000" spc="-5" dirty="0">
                <a:solidFill>
                  <a:srgbClr val="FFFFFF"/>
                </a:solidFill>
                <a:latin typeface="Calibri"/>
                <a:cs typeface="Calibri"/>
              </a:rPr>
              <a:t>Same-Region</a:t>
            </a:r>
            <a:r>
              <a:rPr sz="2000" dirty="0">
                <a:solidFill>
                  <a:srgbClr val="FFFFFF"/>
                </a:solidFill>
                <a:latin typeface="Calibri"/>
                <a:cs typeface="Calibri"/>
              </a:rPr>
              <a:t> </a:t>
            </a:r>
            <a:r>
              <a:rPr sz="2000" spc="-10" dirty="0">
                <a:solidFill>
                  <a:srgbClr val="FFFFFF"/>
                </a:solidFill>
                <a:latin typeface="Calibri"/>
                <a:cs typeface="Calibri"/>
              </a:rPr>
              <a:t>replication</a:t>
            </a:r>
            <a:r>
              <a:rPr sz="2000" dirty="0">
                <a:solidFill>
                  <a:srgbClr val="FFFFFF"/>
                </a:solidFill>
                <a:latin typeface="Calibri"/>
                <a:cs typeface="Calibri"/>
              </a:rPr>
              <a:t> (SRR)</a:t>
            </a:r>
            <a:r>
              <a:rPr sz="2000" spc="5" dirty="0">
                <a:solidFill>
                  <a:srgbClr val="FFFFFF"/>
                </a:solidFill>
                <a:latin typeface="Calibri"/>
                <a:cs typeface="Calibri"/>
              </a:rPr>
              <a:t> </a:t>
            </a:r>
            <a:r>
              <a:rPr sz="2000" dirty="0">
                <a:solidFill>
                  <a:srgbClr val="FFFFFF"/>
                </a:solidFill>
                <a:latin typeface="Calibri"/>
                <a:cs typeface="Calibri"/>
              </a:rPr>
              <a:t>is</a:t>
            </a:r>
            <a:r>
              <a:rPr sz="2000" spc="5" dirty="0">
                <a:solidFill>
                  <a:srgbClr val="FFFFFF"/>
                </a:solidFill>
                <a:latin typeface="Calibri"/>
                <a:cs typeface="Calibri"/>
              </a:rPr>
              <a:t> </a:t>
            </a:r>
            <a:r>
              <a:rPr sz="2000" spc="-5" dirty="0">
                <a:solidFill>
                  <a:srgbClr val="FFFFFF"/>
                </a:solidFill>
                <a:latin typeface="Calibri"/>
                <a:cs typeface="Calibri"/>
              </a:rPr>
              <a:t>used</a:t>
            </a:r>
            <a:r>
              <a:rPr sz="2000" spc="5" dirty="0">
                <a:solidFill>
                  <a:srgbClr val="FFFFFF"/>
                </a:solidFill>
                <a:latin typeface="Calibri"/>
                <a:cs typeface="Calibri"/>
              </a:rPr>
              <a:t> </a:t>
            </a:r>
            <a:r>
              <a:rPr sz="2000" spc="-10" dirty="0">
                <a:solidFill>
                  <a:srgbClr val="FFFFFF"/>
                </a:solidFill>
                <a:latin typeface="Calibri"/>
                <a:cs typeface="Calibri"/>
              </a:rPr>
              <a:t>to</a:t>
            </a:r>
            <a:r>
              <a:rPr sz="2000" spc="-5" dirty="0">
                <a:solidFill>
                  <a:srgbClr val="FFFFFF"/>
                </a:solidFill>
                <a:latin typeface="Calibri"/>
                <a:cs typeface="Calibri"/>
              </a:rPr>
              <a:t> </a:t>
            </a:r>
            <a:r>
              <a:rPr sz="2000" spc="-10" dirty="0">
                <a:solidFill>
                  <a:srgbClr val="FFFFFF"/>
                </a:solidFill>
                <a:latin typeface="Calibri"/>
                <a:cs typeface="Calibri"/>
              </a:rPr>
              <a:t>copy</a:t>
            </a:r>
            <a:r>
              <a:rPr sz="2000" spc="-5" dirty="0">
                <a:solidFill>
                  <a:srgbClr val="FFFFFF"/>
                </a:solidFill>
                <a:latin typeface="Calibri"/>
                <a:cs typeface="Calibri"/>
              </a:rPr>
              <a:t> objects</a:t>
            </a:r>
            <a:r>
              <a:rPr sz="2000" spc="5" dirty="0">
                <a:solidFill>
                  <a:srgbClr val="FFFFFF"/>
                </a:solidFill>
                <a:latin typeface="Calibri"/>
                <a:cs typeface="Calibri"/>
              </a:rPr>
              <a:t> </a:t>
            </a:r>
            <a:r>
              <a:rPr sz="2000" spc="-5" dirty="0">
                <a:solidFill>
                  <a:srgbClr val="FFFFFF"/>
                </a:solidFill>
                <a:latin typeface="Calibri"/>
                <a:cs typeface="Calibri"/>
              </a:rPr>
              <a:t>across</a:t>
            </a:r>
            <a:r>
              <a:rPr sz="2000" spc="10" dirty="0">
                <a:solidFill>
                  <a:srgbClr val="FFFFFF"/>
                </a:solidFill>
                <a:latin typeface="Calibri"/>
                <a:cs typeface="Calibri"/>
              </a:rPr>
              <a:t> </a:t>
            </a:r>
            <a:r>
              <a:rPr sz="2000" spc="-10" dirty="0">
                <a:solidFill>
                  <a:srgbClr val="FFFFFF"/>
                </a:solidFill>
                <a:latin typeface="Calibri"/>
                <a:cs typeface="Calibri"/>
              </a:rPr>
              <a:t>Amazon</a:t>
            </a:r>
            <a:r>
              <a:rPr sz="2000" dirty="0">
                <a:solidFill>
                  <a:srgbClr val="FFFFFF"/>
                </a:solidFill>
                <a:latin typeface="Calibri"/>
                <a:cs typeface="Calibri"/>
              </a:rPr>
              <a:t> S3 </a:t>
            </a:r>
            <a:r>
              <a:rPr sz="2000" spc="-15" dirty="0">
                <a:solidFill>
                  <a:srgbClr val="FFFFFF"/>
                </a:solidFill>
                <a:latin typeface="Calibri"/>
                <a:cs typeface="Calibri"/>
              </a:rPr>
              <a:t>buckets </a:t>
            </a:r>
            <a:r>
              <a:rPr sz="2000" spc="-434" dirty="0">
                <a:solidFill>
                  <a:srgbClr val="FFFFFF"/>
                </a:solidFill>
                <a:latin typeface="Calibri"/>
                <a:cs typeface="Calibri"/>
              </a:rPr>
              <a:t> </a:t>
            </a:r>
            <a:r>
              <a:rPr sz="2000" dirty="0">
                <a:solidFill>
                  <a:srgbClr val="FFFFFF"/>
                </a:solidFill>
                <a:latin typeface="Calibri"/>
                <a:cs typeface="Calibri"/>
              </a:rPr>
              <a:t>in</a:t>
            </a:r>
            <a:r>
              <a:rPr sz="2000" spc="-10" dirty="0">
                <a:solidFill>
                  <a:srgbClr val="FFFFFF"/>
                </a:solidFill>
                <a:latin typeface="Calibri"/>
                <a:cs typeface="Calibri"/>
              </a:rPr>
              <a:t> </a:t>
            </a:r>
            <a:r>
              <a:rPr sz="2000" dirty="0">
                <a:solidFill>
                  <a:srgbClr val="FFFFFF"/>
                </a:solidFill>
                <a:latin typeface="Calibri"/>
                <a:cs typeface="Calibri"/>
              </a:rPr>
              <a:t>the same </a:t>
            </a:r>
            <a:r>
              <a:rPr sz="2000" spc="-30" dirty="0">
                <a:solidFill>
                  <a:srgbClr val="FFFFFF"/>
                </a:solidFill>
                <a:latin typeface="Calibri"/>
                <a:cs typeface="Calibri"/>
              </a:rPr>
              <a:t>AWS</a:t>
            </a:r>
            <a:r>
              <a:rPr sz="2000" dirty="0">
                <a:solidFill>
                  <a:srgbClr val="FFFFFF"/>
                </a:solidFill>
                <a:latin typeface="Calibri"/>
                <a:cs typeface="Calibri"/>
              </a:rPr>
              <a:t> </a:t>
            </a:r>
            <a:r>
              <a:rPr sz="2000" spc="-10" dirty="0">
                <a:solidFill>
                  <a:srgbClr val="FFFFFF"/>
                </a:solidFill>
                <a:latin typeface="Calibri"/>
                <a:cs typeface="Calibri"/>
              </a:rPr>
              <a:t>Region</a:t>
            </a:r>
            <a:endParaRPr sz="2000">
              <a:latin typeface="Calibri"/>
              <a:cs typeface="Calibri"/>
            </a:endParaRPr>
          </a:p>
          <a:p>
            <a:pPr marL="298450" indent="-285750">
              <a:lnSpc>
                <a:spcPct val="100000"/>
              </a:lnSpc>
              <a:spcBef>
                <a:spcPts val="1200"/>
              </a:spcBef>
              <a:buFont typeface="Wingdings"/>
              <a:buChar char=""/>
              <a:tabLst>
                <a:tab pos="298450" algn="l"/>
              </a:tabLst>
            </a:pPr>
            <a:r>
              <a:rPr sz="2000" spc="-15" dirty="0">
                <a:solidFill>
                  <a:srgbClr val="FFFFFF"/>
                </a:solidFill>
                <a:latin typeface="Calibri"/>
                <a:cs typeface="Calibri"/>
              </a:rPr>
              <a:t>Why</a:t>
            </a:r>
            <a:r>
              <a:rPr sz="2000" spc="-25" dirty="0">
                <a:solidFill>
                  <a:srgbClr val="FFFFFF"/>
                </a:solidFill>
                <a:latin typeface="Calibri"/>
                <a:cs typeface="Calibri"/>
              </a:rPr>
              <a:t> </a:t>
            </a:r>
            <a:r>
              <a:rPr sz="2000" spc="-5" dirty="0">
                <a:solidFill>
                  <a:srgbClr val="FFFFFF"/>
                </a:solidFill>
                <a:latin typeface="Calibri"/>
                <a:cs typeface="Calibri"/>
              </a:rPr>
              <a:t>use</a:t>
            </a:r>
            <a:r>
              <a:rPr sz="2000" spc="-10" dirty="0">
                <a:solidFill>
                  <a:srgbClr val="FFFFFF"/>
                </a:solidFill>
                <a:latin typeface="Calibri"/>
                <a:cs typeface="Calibri"/>
              </a:rPr>
              <a:t> replication?</a:t>
            </a:r>
            <a:endParaRPr sz="2000">
              <a:latin typeface="Calibri"/>
              <a:cs typeface="Calibri"/>
            </a:endParaRPr>
          </a:p>
          <a:p>
            <a:pPr marL="755650" lvl="1" indent="-286385">
              <a:lnSpc>
                <a:spcPct val="100000"/>
              </a:lnSpc>
              <a:spcBef>
                <a:spcPts val="1200"/>
              </a:spcBef>
              <a:buFont typeface="Wingdings"/>
              <a:buChar char=""/>
              <a:tabLst>
                <a:tab pos="755650" algn="l"/>
              </a:tabLst>
            </a:pPr>
            <a:r>
              <a:rPr sz="2000" spc="-5" dirty="0">
                <a:solidFill>
                  <a:srgbClr val="FFFFFF"/>
                </a:solidFill>
                <a:latin typeface="Calibri"/>
                <a:cs typeface="Calibri"/>
              </a:rPr>
              <a:t>Meet</a:t>
            </a:r>
            <a:r>
              <a:rPr sz="2000" dirty="0">
                <a:solidFill>
                  <a:srgbClr val="FFFFFF"/>
                </a:solidFill>
                <a:latin typeface="Calibri"/>
                <a:cs typeface="Calibri"/>
              </a:rPr>
              <a:t> </a:t>
            </a:r>
            <a:r>
              <a:rPr sz="2000" spc="-5" dirty="0">
                <a:solidFill>
                  <a:srgbClr val="FFFFFF"/>
                </a:solidFill>
                <a:latin typeface="Calibri"/>
                <a:cs typeface="Calibri"/>
              </a:rPr>
              <a:t>compliance</a:t>
            </a:r>
            <a:r>
              <a:rPr sz="2000" spc="5" dirty="0">
                <a:solidFill>
                  <a:srgbClr val="FFFFFF"/>
                </a:solidFill>
                <a:latin typeface="Calibri"/>
                <a:cs typeface="Calibri"/>
              </a:rPr>
              <a:t> </a:t>
            </a:r>
            <a:r>
              <a:rPr sz="2000" spc="-10" dirty="0">
                <a:solidFill>
                  <a:srgbClr val="FFFFFF"/>
                </a:solidFill>
                <a:latin typeface="Calibri"/>
                <a:cs typeface="Calibri"/>
              </a:rPr>
              <a:t>requirements</a:t>
            </a:r>
            <a:r>
              <a:rPr sz="2000" spc="5" dirty="0">
                <a:solidFill>
                  <a:srgbClr val="FFFFFF"/>
                </a:solidFill>
                <a:latin typeface="Calibri"/>
                <a:cs typeface="Calibri"/>
              </a:rPr>
              <a:t> </a:t>
            </a:r>
            <a:r>
              <a:rPr sz="2000" spc="-15" dirty="0">
                <a:solidFill>
                  <a:srgbClr val="FFFFFF"/>
                </a:solidFill>
                <a:latin typeface="Calibri"/>
                <a:cs typeface="Calibri"/>
              </a:rPr>
              <a:t>for</a:t>
            </a:r>
            <a:r>
              <a:rPr sz="2000" spc="5" dirty="0">
                <a:solidFill>
                  <a:srgbClr val="FFFFFF"/>
                </a:solidFill>
                <a:latin typeface="Calibri"/>
                <a:cs typeface="Calibri"/>
              </a:rPr>
              <a:t> </a:t>
            </a:r>
            <a:r>
              <a:rPr sz="2000" spc="-10" dirty="0">
                <a:solidFill>
                  <a:srgbClr val="FFFFFF"/>
                </a:solidFill>
                <a:latin typeface="Calibri"/>
                <a:cs typeface="Calibri"/>
              </a:rPr>
              <a:t>storing</a:t>
            </a:r>
            <a:r>
              <a:rPr sz="2000" spc="-5" dirty="0">
                <a:solidFill>
                  <a:srgbClr val="FFFFFF"/>
                </a:solidFill>
                <a:latin typeface="Calibri"/>
                <a:cs typeface="Calibri"/>
              </a:rPr>
              <a:t> </a:t>
            </a:r>
            <a:r>
              <a:rPr sz="2000" spc="-10" dirty="0">
                <a:solidFill>
                  <a:srgbClr val="FFFFFF"/>
                </a:solidFill>
                <a:latin typeface="Calibri"/>
                <a:cs typeface="Calibri"/>
              </a:rPr>
              <a:t>data</a:t>
            </a:r>
            <a:r>
              <a:rPr sz="2000" spc="5" dirty="0">
                <a:solidFill>
                  <a:srgbClr val="FFFFFF"/>
                </a:solidFill>
                <a:latin typeface="Calibri"/>
                <a:cs typeface="Calibri"/>
              </a:rPr>
              <a:t> </a:t>
            </a:r>
            <a:r>
              <a:rPr sz="2000" spc="-10" dirty="0">
                <a:solidFill>
                  <a:srgbClr val="FFFFFF"/>
                </a:solidFill>
                <a:latin typeface="Calibri"/>
                <a:cs typeface="Calibri"/>
              </a:rPr>
              <a:t>at</a:t>
            </a:r>
            <a:r>
              <a:rPr sz="2000" spc="5" dirty="0">
                <a:solidFill>
                  <a:srgbClr val="FFFFFF"/>
                </a:solidFill>
                <a:latin typeface="Calibri"/>
                <a:cs typeface="Calibri"/>
              </a:rPr>
              <a:t> </a:t>
            </a:r>
            <a:r>
              <a:rPr sz="2000" spc="-10" dirty="0">
                <a:solidFill>
                  <a:srgbClr val="FFFFFF"/>
                </a:solidFill>
                <a:latin typeface="Calibri"/>
                <a:cs typeface="Calibri"/>
              </a:rPr>
              <a:t>greater</a:t>
            </a:r>
            <a:r>
              <a:rPr sz="2000" spc="5" dirty="0">
                <a:solidFill>
                  <a:srgbClr val="FFFFFF"/>
                </a:solidFill>
                <a:latin typeface="Calibri"/>
                <a:cs typeface="Calibri"/>
              </a:rPr>
              <a:t> </a:t>
            </a:r>
            <a:r>
              <a:rPr sz="2000" spc="-10" dirty="0">
                <a:solidFill>
                  <a:srgbClr val="FFFFFF"/>
                </a:solidFill>
                <a:latin typeface="Calibri"/>
                <a:cs typeface="Calibri"/>
              </a:rPr>
              <a:t>distances</a:t>
            </a:r>
            <a:r>
              <a:rPr sz="2000" spc="5" dirty="0">
                <a:solidFill>
                  <a:srgbClr val="FFFFFF"/>
                </a:solidFill>
                <a:latin typeface="Calibri"/>
                <a:cs typeface="Calibri"/>
              </a:rPr>
              <a:t> </a:t>
            </a:r>
            <a:r>
              <a:rPr sz="2000" dirty="0">
                <a:solidFill>
                  <a:srgbClr val="FFFFFF"/>
                </a:solidFill>
                <a:latin typeface="Calibri"/>
                <a:cs typeface="Calibri"/>
              </a:rPr>
              <a:t>(CRR)</a:t>
            </a:r>
            <a:endParaRPr sz="2000">
              <a:latin typeface="Calibri"/>
              <a:cs typeface="Calibri"/>
            </a:endParaRPr>
          </a:p>
          <a:p>
            <a:pPr marL="755650" lvl="1" indent="-286385">
              <a:lnSpc>
                <a:spcPct val="100000"/>
              </a:lnSpc>
              <a:spcBef>
                <a:spcPts val="1200"/>
              </a:spcBef>
              <a:buFont typeface="Wingdings"/>
              <a:buChar char=""/>
              <a:tabLst>
                <a:tab pos="755650" algn="l"/>
              </a:tabLst>
            </a:pPr>
            <a:r>
              <a:rPr sz="2000" spc="-10" dirty="0">
                <a:solidFill>
                  <a:srgbClr val="FFFFFF"/>
                </a:solidFill>
                <a:latin typeface="Calibri"/>
                <a:cs typeface="Calibri"/>
              </a:rPr>
              <a:t>Minimize</a:t>
            </a:r>
            <a:r>
              <a:rPr sz="2000" dirty="0">
                <a:solidFill>
                  <a:srgbClr val="FFFFFF"/>
                </a:solidFill>
                <a:latin typeface="Calibri"/>
                <a:cs typeface="Calibri"/>
              </a:rPr>
              <a:t> </a:t>
            </a:r>
            <a:r>
              <a:rPr sz="2000" spc="-10" dirty="0">
                <a:solidFill>
                  <a:srgbClr val="FFFFFF"/>
                </a:solidFill>
                <a:latin typeface="Calibri"/>
                <a:cs typeface="Calibri"/>
              </a:rPr>
              <a:t>latency </a:t>
            </a:r>
            <a:r>
              <a:rPr sz="2000" spc="-15" dirty="0">
                <a:solidFill>
                  <a:srgbClr val="FFFFFF"/>
                </a:solidFill>
                <a:latin typeface="Calibri"/>
                <a:cs typeface="Calibri"/>
              </a:rPr>
              <a:t>for</a:t>
            </a:r>
            <a:r>
              <a:rPr sz="2000" dirty="0">
                <a:solidFill>
                  <a:srgbClr val="FFFFFF"/>
                </a:solidFill>
                <a:latin typeface="Calibri"/>
                <a:cs typeface="Calibri"/>
              </a:rPr>
              <a:t> </a:t>
            </a:r>
            <a:r>
              <a:rPr sz="2000" spc="-10" dirty="0">
                <a:solidFill>
                  <a:srgbClr val="FFFFFF"/>
                </a:solidFill>
                <a:latin typeface="Calibri"/>
                <a:cs typeface="Calibri"/>
              </a:rPr>
              <a:t>users</a:t>
            </a:r>
            <a:r>
              <a:rPr sz="2000" spc="5" dirty="0">
                <a:solidFill>
                  <a:srgbClr val="FFFFFF"/>
                </a:solidFill>
                <a:latin typeface="Calibri"/>
                <a:cs typeface="Calibri"/>
              </a:rPr>
              <a:t> </a:t>
            </a:r>
            <a:r>
              <a:rPr sz="2000" spc="-5" dirty="0">
                <a:solidFill>
                  <a:srgbClr val="FFFFFF"/>
                </a:solidFill>
                <a:latin typeface="Calibri"/>
                <a:cs typeface="Calibri"/>
              </a:rPr>
              <a:t>who</a:t>
            </a:r>
            <a:r>
              <a:rPr sz="2000" spc="-10" dirty="0">
                <a:solidFill>
                  <a:srgbClr val="FFFFFF"/>
                </a:solidFill>
                <a:latin typeface="Calibri"/>
                <a:cs typeface="Calibri"/>
              </a:rPr>
              <a:t> are</a:t>
            </a:r>
            <a:r>
              <a:rPr sz="2000" dirty="0">
                <a:solidFill>
                  <a:srgbClr val="FFFFFF"/>
                </a:solidFill>
                <a:latin typeface="Calibri"/>
                <a:cs typeface="Calibri"/>
              </a:rPr>
              <a:t> closer</a:t>
            </a:r>
            <a:r>
              <a:rPr sz="2000" spc="5" dirty="0">
                <a:solidFill>
                  <a:srgbClr val="FFFFFF"/>
                </a:solidFill>
                <a:latin typeface="Calibri"/>
                <a:cs typeface="Calibri"/>
              </a:rPr>
              <a:t> </a:t>
            </a:r>
            <a:r>
              <a:rPr sz="2000" spc="-10" dirty="0">
                <a:solidFill>
                  <a:srgbClr val="FFFFFF"/>
                </a:solidFill>
                <a:latin typeface="Calibri"/>
                <a:cs typeface="Calibri"/>
              </a:rPr>
              <a:t>to </a:t>
            </a:r>
            <a:r>
              <a:rPr sz="2000" spc="-5" dirty="0">
                <a:solidFill>
                  <a:srgbClr val="FFFFFF"/>
                </a:solidFill>
                <a:latin typeface="Calibri"/>
                <a:cs typeface="Calibri"/>
              </a:rPr>
              <a:t>another</a:t>
            </a:r>
            <a:r>
              <a:rPr sz="2000" dirty="0">
                <a:solidFill>
                  <a:srgbClr val="FFFFFF"/>
                </a:solidFill>
                <a:latin typeface="Calibri"/>
                <a:cs typeface="Calibri"/>
              </a:rPr>
              <a:t> </a:t>
            </a:r>
            <a:r>
              <a:rPr sz="2000" spc="-30" dirty="0">
                <a:solidFill>
                  <a:srgbClr val="FFFFFF"/>
                </a:solidFill>
                <a:latin typeface="Calibri"/>
                <a:cs typeface="Calibri"/>
              </a:rPr>
              <a:t>AWS</a:t>
            </a:r>
            <a:r>
              <a:rPr sz="2000" spc="5" dirty="0">
                <a:solidFill>
                  <a:srgbClr val="FFFFFF"/>
                </a:solidFill>
                <a:latin typeface="Calibri"/>
                <a:cs typeface="Calibri"/>
              </a:rPr>
              <a:t> </a:t>
            </a:r>
            <a:r>
              <a:rPr sz="2000" spc="-10" dirty="0">
                <a:solidFill>
                  <a:srgbClr val="FFFFFF"/>
                </a:solidFill>
                <a:latin typeface="Calibri"/>
                <a:cs typeface="Calibri"/>
              </a:rPr>
              <a:t>Region</a:t>
            </a:r>
            <a:r>
              <a:rPr sz="2000" spc="-5" dirty="0">
                <a:solidFill>
                  <a:srgbClr val="FFFFFF"/>
                </a:solidFill>
                <a:latin typeface="Calibri"/>
                <a:cs typeface="Calibri"/>
              </a:rPr>
              <a:t> </a:t>
            </a:r>
            <a:r>
              <a:rPr sz="2000" dirty="0">
                <a:solidFill>
                  <a:srgbClr val="FFFFFF"/>
                </a:solidFill>
                <a:latin typeface="Calibri"/>
                <a:cs typeface="Calibri"/>
              </a:rPr>
              <a:t>(CRR)</a:t>
            </a:r>
            <a:endParaRPr sz="2000">
              <a:latin typeface="Calibri"/>
              <a:cs typeface="Calibri"/>
            </a:endParaRPr>
          </a:p>
          <a:p>
            <a:pPr marL="755650" lvl="1" indent="-286385">
              <a:lnSpc>
                <a:spcPct val="100000"/>
              </a:lnSpc>
              <a:spcBef>
                <a:spcPts val="1200"/>
              </a:spcBef>
              <a:buFont typeface="Wingdings"/>
              <a:buChar char=""/>
              <a:tabLst>
                <a:tab pos="755650" algn="l"/>
              </a:tabLst>
            </a:pPr>
            <a:r>
              <a:rPr sz="2000" spc="-10" dirty="0">
                <a:solidFill>
                  <a:srgbClr val="FFFFFF"/>
                </a:solidFill>
                <a:latin typeface="Calibri"/>
                <a:cs typeface="Calibri"/>
              </a:rPr>
              <a:t>Backup copy </a:t>
            </a:r>
            <a:r>
              <a:rPr sz="2000" spc="-5" dirty="0">
                <a:solidFill>
                  <a:srgbClr val="FFFFFF"/>
                </a:solidFill>
                <a:latin typeface="Calibri"/>
                <a:cs typeface="Calibri"/>
              </a:rPr>
              <a:t>of </a:t>
            </a:r>
            <a:r>
              <a:rPr sz="2000" spc="-10" dirty="0">
                <a:solidFill>
                  <a:srgbClr val="FFFFFF"/>
                </a:solidFill>
                <a:latin typeface="Calibri"/>
                <a:cs typeface="Calibri"/>
              </a:rPr>
              <a:t>your</a:t>
            </a:r>
            <a:r>
              <a:rPr sz="2000" spc="-5" dirty="0">
                <a:solidFill>
                  <a:srgbClr val="FFFFFF"/>
                </a:solidFill>
                <a:latin typeface="Calibri"/>
                <a:cs typeface="Calibri"/>
              </a:rPr>
              <a:t> </a:t>
            </a:r>
            <a:r>
              <a:rPr sz="2000" spc="-10" dirty="0">
                <a:solidFill>
                  <a:srgbClr val="FFFFFF"/>
                </a:solidFill>
                <a:latin typeface="Calibri"/>
                <a:cs typeface="Calibri"/>
              </a:rPr>
              <a:t>data</a:t>
            </a:r>
            <a:r>
              <a:rPr sz="2000" spc="-5" dirty="0">
                <a:solidFill>
                  <a:srgbClr val="FFFFFF"/>
                </a:solidFill>
                <a:latin typeface="Calibri"/>
                <a:cs typeface="Calibri"/>
              </a:rPr>
              <a:t> </a:t>
            </a:r>
            <a:r>
              <a:rPr sz="2000" dirty="0">
                <a:solidFill>
                  <a:srgbClr val="FFFFFF"/>
                </a:solidFill>
                <a:latin typeface="Calibri"/>
                <a:cs typeface="Calibri"/>
              </a:rPr>
              <a:t>in</a:t>
            </a:r>
            <a:r>
              <a:rPr sz="2000" spc="-5" dirty="0">
                <a:solidFill>
                  <a:srgbClr val="FFFFFF"/>
                </a:solidFill>
                <a:latin typeface="Calibri"/>
                <a:cs typeface="Calibri"/>
              </a:rPr>
              <a:t> another </a:t>
            </a:r>
            <a:r>
              <a:rPr sz="2000" spc="-30" dirty="0">
                <a:solidFill>
                  <a:srgbClr val="FFFFFF"/>
                </a:solidFill>
                <a:latin typeface="Calibri"/>
                <a:cs typeface="Calibri"/>
              </a:rPr>
              <a:t>AWS</a:t>
            </a:r>
            <a:r>
              <a:rPr sz="2000" dirty="0">
                <a:solidFill>
                  <a:srgbClr val="FFFFFF"/>
                </a:solidFill>
                <a:latin typeface="Calibri"/>
                <a:cs typeface="Calibri"/>
              </a:rPr>
              <a:t> </a:t>
            </a:r>
            <a:r>
              <a:rPr sz="2000" spc="-10" dirty="0">
                <a:solidFill>
                  <a:srgbClr val="FFFFFF"/>
                </a:solidFill>
                <a:latin typeface="Calibri"/>
                <a:cs typeface="Calibri"/>
              </a:rPr>
              <a:t>Region </a:t>
            </a:r>
            <a:r>
              <a:rPr sz="2000" dirty="0">
                <a:solidFill>
                  <a:srgbClr val="FFFFFF"/>
                </a:solidFill>
                <a:latin typeface="Calibri"/>
                <a:cs typeface="Calibri"/>
              </a:rPr>
              <a:t>(CRR)</a:t>
            </a:r>
            <a:endParaRPr sz="2000">
              <a:latin typeface="Calibri"/>
              <a:cs typeface="Calibri"/>
            </a:endParaRPr>
          </a:p>
          <a:p>
            <a:pPr marL="755650" lvl="1" indent="-286385">
              <a:lnSpc>
                <a:spcPct val="100000"/>
              </a:lnSpc>
              <a:spcBef>
                <a:spcPts val="1200"/>
              </a:spcBef>
              <a:buFont typeface="Wingdings"/>
              <a:buChar char=""/>
              <a:tabLst>
                <a:tab pos="755650" algn="l"/>
              </a:tabLst>
            </a:pPr>
            <a:r>
              <a:rPr sz="2000" spc="-10" dirty="0">
                <a:solidFill>
                  <a:srgbClr val="FFFFFF"/>
                </a:solidFill>
                <a:latin typeface="Calibri"/>
                <a:cs typeface="Calibri"/>
              </a:rPr>
              <a:t>Copy</a:t>
            </a:r>
            <a:r>
              <a:rPr sz="2000" spc="-15" dirty="0">
                <a:solidFill>
                  <a:srgbClr val="FFFFFF"/>
                </a:solidFill>
                <a:latin typeface="Calibri"/>
                <a:cs typeface="Calibri"/>
              </a:rPr>
              <a:t> </a:t>
            </a:r>
            <a:r>
              <a:rPr sz="2000" dirty="0">
                <a:solidFill>
                  <a:srgbClr val="FFFFFF"/>
                </a:solidFill>
                <a:latin typeface="Calibri"/>
                <a:cs typeface="Calibri"/>
              </a:rPr>
              <a:t>the </a:t>
            </a:r>
            <a:r>
              <a:rPr sz="2000" spc="-5" dirty="0">
                <a:solidFill>
                  <a:srgbClr val="FFFFFF"/>
                </a:solidFill>
                <a:latin typeface="Calibri"/>
                <a:cs typeface="Calibri"/>
              </a:rPr>
              <a:t>objects </a:t>
            </a:r>
            <a:r>
              <a:rPr sz="2000" spc="-10" dirty="0">
                <a:solidFill>
                  <a:srgbClr val="FFFFFF"/>
                </a:solidFill>
                <a:latin typeface="Calibri"/>
                <a:cs typeface="Calibri"/>
              </a:rPr>
              <a:t>to </a:t>
            </a:r>
            <a:r>
              <a:rPr sz="2000" spc="-5" dirty="0">
                <a:solidFill>
                  <a:srgbClr val="FFFFFF"/>
                </a:solidFill>
                <a:latin typeface="Calibri"/>
                <a:cs typeface="Calibri"/>
              </a:rPr>
              <a:t>another </a:t>
            </a:r>
            <a:r>
              <a:rPr sz="2000" dirty="0">
                <a:solidFill>
                  <a:srgbClr val="FFFFFF"/>
                </a:solidFill>
                <a:latin typeface="Calibri"/>
                <a:cs typeface="Calibri"/>
              </a:rPr>
              <a:t>S3</a:t>
            </a:r>
            <a:r>
              <a:rPr sz="2000" spc="-5" dirty="0">
                <a:solidFill>
                  <a:srgbClr val="FFFFFF"/>
                </a:solidFill>
                <a:latin typeface="Calibri"/>
                <a:cs typeface="Calibri"/>
              </a:rPr>
              <a:t> </a:t>
            </a:r>
            <a:r>
              <a:rPr sz="2000" spc="-15" dirty="0">
                <a:solidFill>
                  <a:srgbClr val="FFFFFF"/>
                </a:solidFill>
                <a:latin typeface="Calibri"/>
                <a:cs typeface="Calibri"/>
              </a:rPr>
              <a:t>storage</a:t>
            </a:r>
            <a:r>
              <a:rPr sz="2000" spc="-5" dirty="0">
                <a:solidFill>
                  <a:srgbClr val="FFFFFF"/>
                </a:solidFill>
                <a:latin typeface="Calibri"/>
                <a:cs typeface="Calibri"/>
              </a:rPr>
              <a:t> </a:t>
            </a:r>
            <a:r>
              <a:rPr sz="2000" dirty="0">
                <a:solidFill>
                  <a:srgbClr val="FFFFFF"/>
                </a:solidFill>
                <a:latin typeface="Calibri"/>
                <a:cs typeface="Calibri"/>
              </a:rPr>
              <a:t>class</a:t>
            </a:r>
            <a:endParaRPr sz="2000">
              <a:latin typeface="Calibri"/>
              <a:cs typeface="Calibri"/>
            </a:endParaRPr>
          </a:p>
          <a:p>
            <a:pPr marL="755650" lvl="1" indent="-286385">
              <a:lnSpc>
                <a:spcPct val="100000"/>
              </a:lnSpc>
              <a:spcBef>
                <a:spcPts val="1200"/>
              </a:spcBef>
              <a:buFont typeface="Wingdings"/>
              <a:buChar char=""/>
              <a:tabLst>
                <a:tab pos="755650" algn="l"/>
              </a:tabLst>
            </a:pPr>
            <a:r>
              <a:rPr sz="2000" spc="-15" dirty="0">
                <a:solidFill>
                  <a:srgbClr val="FFFFFF"/>
                </a:solidFill>
                <a:latin typeface="Calibri"/>
                <a:cs typeface="Calibri"/>
              </a:rPr>
              <a:t>Aggregate</a:t>
            </a:r>
            <a:r>
              <a:rPr sz="2000" spc="-5" dirty="0">
                <a:solidFill>
                  <a:srgbClr val="FFFFFF"/>
                </a:solidFill>
                <a:latin typeface="Calibri"/>
                <a:cs typeface="Calibri"/>
              </a:rPr>
              <a:t> logs </a:t>
            </a:r>
            <a:r>
              <a:rPr sz="2000" spc="-10" dirty="0">
                <a:solidFill>
                  <a:srgbClr val="FFFFFF"/>
                </a:solidFill>
                <a:latin typeface="Calibri"/>
                <a:cs typeface="Calibri"/>
              </a:rPr>
              <a:t>into </a:t>
            </a:r>
            <a:r>
              <a:rPr sz="2000" dirty="0">
                <a:solidFill>
                  <a:srgbClr val="FFFFFF"/>
                </a:solidFill>
                <a:latin typeface="Calibri"/>
                <a:cs typeface="Calibri"/>
              </a:rPr>
              <a:t>a</a:t>
            </a:r>
            <a:r>
              <a:rPr sz="2000" spc="-5" dirty="0">
                <a:solidFill>
                  <a:srgbClr val="FFFFFF"/>
                </a:solidFill>
                <a:latin typeface="Calibri"/>
                <a:cs typeface="Calibri"/>
              </a:rPr>
              <a:t> single </a:t>
            </a:r>
            <a:r>
              <a:rPr sz="2000" spc="-15" dirty="0">
                <a:solidFill>
                  <a:srgbClr val="FFFFFF"/>
                </a:solidFill>
                <a:latin typeface="Calibri"/>
                <a:cs typeface="Calibri"/>
              </a:rPr>
              <a:t>bucket</a:t>
            </a:r>
            <a:endParaRPr sz="2000">
              <a:latin typeface="Calibri"/>
              <a:cs typeface="Calibri"/>
            </a:endParaRPr>
          </a:p>
        </p:txBody>
      </p:sp>
      <p:pic>
        <p:nvPicPr>
          <p:cNvPr id="4" name="object 4"/>
          <p:cNvPicPr/>
          <p:nvPr/>
        </p:nvPicPr>
        <p:blipFill>
          <a:blip r:embed="rId2" cstate="print"/>
          <a:stretch>
            <a:fillRect/>
          </a:stretch>
        </p:blipFill>
        <p:spPr>
          <a:xfrm>
            <a:off x="10799174" y="619945"/>
            <a:ext cx="711200" cy="711200"/>
          </a:xfrm>
          <a:prstGeom prst="rect">
            <a:avLst/>
          </a:prstGeom>
        </p:spPr>
      </p:pic>
      <p:sp>
        <p:nvSpPr>
          <p:cNvPr id="5" name="object 5"/>
          <p:cNvSpPr txBox="1"/>
          <p:nvPr/>
        </p:nvSpPr>
        <p:spPr>
          <a:xfrm>
            <a:off x="10185605" y="1358900"/>
            <a:ext cx="1939289" cy="441959"/>
          </a:xfrm>
          <a:prstGeom prst="rect">
            <a:avLst/>
          </a:prstGeom>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spTree>
    <p:extLst>
      <p:ext uri="{BB962C8B-B14F-4D97-AF65-F5344CB8AC3E}">
        <p14:creationId xmlns:p14="http://schemas.microsoft.com/office/powerpoint/2010/main" val="14501095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33387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7:</a:t>
            </a:r>
            <a:r>
              <a:rPr sz="2400" b="0" spc="-10" dirty="0">
                <a:solidFill>
                  <a:srgbClr val="FFFFFF"/>
                </a:solidFill>
                <a:latin typeface="Calibri"/>
                <a:cs typeface="Calibri"/>
              </a:rPr>
              <a:t> </a:t>
            </a:r>
            <a:r>
              <a:rPr sz="2400" b="0" spc="-15" dirty="0">
                <a:solidFill>
                  <a:srgbClr val="FFFFFF"/>
                </a:solidFill>
                <a:latin typeface="Calibri"/>
                <a:cs typeface="Calibri"/>
              </a:rPr>
              <a:t>Amazon</a:t>
            </a:r>
            <a:r>
              <a:rPr sz="2400" b="0" spc="-5" dirty="0">
                <a:solidFill>
                  <a:srgbClr val="FFFFFF"/>
                </a:solidFill>
                <a:latin typeface="Calibri"/>
                <a:cs typeface="Calibri"/>
              </a:rPr>
              <a:t> S3</a:t>
            </a:r>
            <a:r>
              <a:rPr sz="2400" b="0" spc="-20" dirty="0">
                <a:solidFill>
                  <a:srgbClr val="FFFFFF"/>
                </a:solidFill>
                <a:latin typeface="Calibri"/>
                <a:cs typeface="Calibri"/>
              </a:rPr>
              <a:t> </a:t>
            </a:r>
            <a:r>
              <a:rPr sz="2400" b="0" dirty="0">
                <a:solidFill>
                  <a:srgbClr val="FFFFFF"/>
                </a:solidFill>
                <a:latin typeface="Calibri"/>
                <a:cs typeface="Calibri"/>
              </a:rPr>
              <a:t>–</a:t>
            </a:r>
            <a:r>
              <a:rPr sz="2400" b="0" spc="-5" dirty="0">
                <a:solidFill>
                  <a:srgbClr val="FFFFFF"/>
                </a:solidFill>
                <a:latin typeface="Calibri"/>
                <a:cs typeface="Calibri"/>
              </a:rPr>
              <a:t> </a:t>
            </a:r>
            <a:r>
              <a:rPr sz="2400" b="0" spc="-15" dirty="0">
                <a:solidFill>
                  <a:srgbClr val="FFFFFF"/>
                </a:solidFill>
                <a:latin typeface="Calibri"/>
                <a:cs typeface="Calibri"/>
              </a:rPr>
              <a:t>Replication</a:t>
            </a:r>
            <a:endParaRPr sz="2400">
              <a:latin typeface="Calibri"/>
              <a:cs typeface="Calibri"/>
            </a:endParaRPr>
          </a:p>
        </p:txBody>
      </p:sp>
      <p:sp>
        <p:nvSpPr>
          <p:cNvPr id="3" name="object 3"/>
          <p:cNvSpPr txBox="1"/>
          <p:nvPr/>
        </p:nvSpPr>
        <p:spPr>
          <a:xfrm>
            <a:off x="627404" y="723900"/>
            <a:ext cx="6170930" cy="2311400"/>
          </a:xfrm>
          <a:prstGeom prst="rect">
            <a:avLst/>
          </a:prstGeom>
        </p:spPr>
        <p:txBody>
          <a:bodyPr vert="horz" wrap="square" lIns="0" tIns="165100" rIns="0" bIns="0" rtlCol="0">
            <a:spAutoFit/>
          </a:bodyPr>
          <a:lstStyle/>
          <a:p>
            <a:pPr marL="298450" indent="-285750">
              <a:lnSpc>
                <a:spcPct val="100000"/>
              </a:lnSpc>
              <a:spcBef>
                <a:spcPts val="1300"/>
              </a:spcBef>
              <a:buFont typeface="Wingdings"/>
              <a:buChar char=""/>
              <a:tabLst>
                <a:tab pos="298450" algn="l"/>
              </a:tabLst>
            </a:pPr>
            <a:r>
              <a:rPr sz="2000" spc="-10" dirty="0">
                <a:solidFill>
                  <a:srgbClr val="FFFFFF"/>
                </a:solidFill>
                <a:latin typeface="Calibri"/>
                <a:cs typeface="Calibri"/>
              </a:rPr>
              <a:t>How:</a:t>
            </a:r>
            <a:endParaRPr sz="2000">
              <a:latin typeface="Calibri"/>
              <a:cs typeface="Calibri"/>
            </a:endParaRPr>
          </a:p>
          <a:p>
            <a:pPr marL="755650" lvl="1" indent="-286385">
              <a:lnSpc>
                <a:spcPct val="100000"/>
              </a:lnSpc>
              <a:spcBef>
                <a:spcPts val="1200"/>
              </a:spcBef>
              <a:buFont typeface="Wingdings"/>
              <a:buChar char=""/>
              <a:tabLst>
                <a:tab pos="755650" algn="l"/>
              </a:tabLst>
            </a:pPr>
            <a:r>
              <a:rPr sz="2000" spc="-5" dirty="0">
                <a:solidFill>
                  <a:srgbClr val="FFFFFF"/>
                </a:solidFill>
                <a:latin typeface="Calibri"/>
                <a:cs typeface="Calibri"/>
              </a:rPr>
              <a:t>Enable</a:t>
            </a:r>
            <a:r>
              <a:rPr sz="2000" spc="-10" dirty="0">
                <a:solidFill>
                  <a:srgbClr val="FFFFFF"/>
                </a:solidFill>
                <a:latin typeface="Calibri"/>
                <a:cs typeface="Calibri"/>
              </a:rPr>
              <a:t> </a:t>
            </a:r>
            <a:r>
              <a:rPr sz="2000" dirty="0">
                <a:solidFill>
                  <a:srgbClr val="FFFFFF"/>
                </a:solidFill>
                <a:latin typeface="Calibri"/>
                <a:cs typeface="Calibri"/>
              </a:rPr>
              <a:t>the</a:t>
            </a:r>
            <a:r>
              <a:rPr sz="2000" spc="-5" dirty="0">
                <a:solidFill>
                  <a:srgbClr val="FFFFFF"/>
                </a:solidFill>
                <a:latin typeface="Calibri"/>
                <a:cs typeface="Calibri"/>
              </a:rPr>
              <a:t> </a:t>
            </a:r>
            <a:r>
              <a:rPr sz="2000" spc="-30" dirty="0">
                <a:solidFill>
                  <a:srgbClr val="FFFFFF"/>
                </a:solidFill>
                <a:latin typeface="Calibri"/>
                <a:cs typeface="Calibri"/>
              </a:rPr>
              <a:t>AWS</a:t>
            </a:r>
            <a:r>
              <a:rPr sz="2000" spc="-10" dirty="0">
                <a:solidFill>
                  <a:srgbClr val="FFFFFF"/>
                </a:solidFill>
                <a:latin typeface="Calibri"/>
                <a:cs typeface="Calibri"/>
              </a:rPr>
              <a:t> Region </a:t>
            </a:r>
            <a:r>
              <a:rPr sz="2000" dirty="0">
                <a:solidFill>
                  <a:srgbClr val="FFFFFF"/>
                </a:solidFill>
                <a:latin typeface="Calibri"/>
                <a:cs typeface="Calibri"/>
              </a:rPr>
              <a:t>in</a:t>
            </a:r>
            <a:r>
              <a:rPr sz="2000" spc="-10" dirty="0">
                <a:solidFill>
                  <a:srgbClr val="FFFFFF"/>
                </a:solidFill>
                <a:latin typeface="Calibri"/>
                <a:cs typeface="Calibri"/>
              </a:rPr>
              <a:t> account</a:t>
            </a:r>
            <a:endParaRPr sz="2000">
              <a:latin typeface="Calibri"/>
              <a:cs typeface="Calibri"/>
            </a:endParaRPr>
          </a:p>
          <a:p>
            <a:pPr marL="755650" lvl="1" indent="-286385">
              <a:lnSpc>
                <a:spcPct val="100000"/>
              </a:lnSpc>
              <a:spcBef>
                <a:spcPts val="1200"/>
              </a:spcBef>
              <a:buFont typeface="Wingdings"/>
              <a:buChar char=""/>
              <a:tabLst>
                <a:tab pos="755650" algn="l"/>
              </a:tabLst>
            </a:pPr>
            <a:r>
              <a:rPr sz="2000" spc="-5" dirty="0">
                <a:solidFill>
                  <a:srgbClr val="FFFFFF"/>
                </a:solidFill>
                <a:latin typeface="Calibri"/>
                <a:cs typeface="Calibri"/>
              </a:rPr>
              <a:t>Enable</a:t>
            </a:r>
            <a:r>
              <a:rPr sz="2000" dirty="0">
                <a:solidFill>
                  <a:srgbClr val="FFFFFF"/>
                </a:solidFill>
                <a:latin typeface="Calibri"/>
                <a:cs typeface="Calibri"/>
              </a:rPr>
              <a:t> </a:t>
            </a:r>
            <a:r>
              <a:rPr sz="2000" spc="-10" dirty="0">
                <a:solidFill>
                  <a:srgbClr val="FFFFFF"/>
                </a:solidFill>
                <a:latin typeface="Calibri"/>
                <a:cs typeface="Calibri"/>
              </a:rPr>
              <a:t>versioning</a:t>
            </a:r>
            <a:r>
              <a:rPr sz="2000" spc="-5" dirty="0">
                <a:solidFill>
                  <a:srgbClr val="FFFFFF"/>
                </a:solidFill>
                <a:latin typeface="Calibri"/>
                <a:cs typeface="Calibri"/>
              </a:rPr>
              <a:t> on</a:t>
            </a:r>
            <a:r>
              <a:rPr sz="2000" dirty="0">
                <a:solidFill>
                  <a:srgbClr val="FFFFFF"/>
                </a:solidFill>
                <a:latin typeface="Calibri"/>
                <a:cs typeface="Calibri"/>
              </a:rPr>
              <a:t> </a:t>
            </a:r>
            <a:r>
              <a:rPr sz="2000" spc="-10" dirty="0">
                <a:solidFill>
                  <a:srgbClr val="FFFFFF"/>
                </a:solidFill>
                <a:latin typeface="Calibri"/>
                <a:cs typeface="Calibri"/>
              </a:rPr>
              <a:t>source</a:t>
            </a:r>
            <a:r>
              <a:rPr sz="2000" spc="5" dirty="0">
                <a:solidFill>
                  <a:srgbClr val="FFFFFF"/>
                </a:solidFill>
                <a:latin typeface="Calibri"/>
                <a:cs typeface="Calibri"/>
              </a:rPr>
              <a:t> </a:t>
            </a:r>
            <a:r>
              <a:rPr sz="2000" spc="-5" dirty="0">
                <a:solidFill>
                  <a:srgbClr val="FFFFFF"/>
                </a:solidFill>
                <a:latin typeface="Calibri"/>
                <a:cs typeface="Calibri"/>
              </a:rPr>
              <a:t>and destination</a:t>
            </a:r>
            <a:r>
              <a:rPr sz="2000" dirty="0">
                <a:solidFill>
                  <a:srgbClr val="FFFFFF"/>
                </a:solidFill>
                <a:latin typeface="Calibri"/>
                <a:cs typeface="Calibri"/>
              </a:rPr>
              <a:t> </a:t>
            </a:r>
            <a:r>
              <a:rPr sz="2000" spc="-15" dirty="0">
                <a:solidFill>
                  <a:srgbClr val="FFFFFF"/>
                </a:solidFill>
                <a:latin typeface="Calibri"/>
                <a:cs typeface="Calibri"/>
              </a:rPr>
              <a:t>buckets</a:t>
            </a:r>
            <a:endParaRPr sz="2000">
              <a:latin typeface="Calibri"/>
              <a:cs typeface="Calibri"/>
            </a:endParaRPr>
          </a:p>
          <a:p>
            <a:pPr marL="755650" lvl="1" indent="-286385">
              <a:lnSpc>
                <a:spcPct val="100000"/>
              </a:lnSpc>
              <a:spcBef>
                <a:spcPts val="1200"/>
              </a:spcBef>
              <a:buFont typeface="Wingdings"/>
              <a:buChar char=""/>
              <a:tabLst>
                <a:tab pos="755650" algn="l"/>
              </a:tabLst>
            </a:pPr>
            <a:r>
              <a:rPr sz="2000" spc="-10" dirty="0">
                <a:solidFill>
                  <a:srgbClr val="FFFFFF"/>
                </a:solidFill>
                <a:latin typeface="Calibri"/>
                <a:cs typeface="Calibri"/>
              </a:rPr>
              <a:t>Ensure</a:t>
            </a:r>
            <a:r>
              <a:rPr sz="2000" dirty="0">
                <a:solidFill>
                  <a:srgbClr val="FFFFFF"/>
                </a:solidFill>
                <a:latin typeface="Calibri"/>
                <a:cs typeface="Calibri"/>
              </a:rPr>
              <a:t> S3 </a:t>
            </a:r>
            <a:r>
              <a:rPr sz="2000" spc="-5" dirty="0">
                <a:solidFill>
                  <a:srgbClr val="FFFFFF"/>
                </a:solidFill>
                <a:latin typeface="Calibri"/>
                <a:cs typeface="Calibri"/>
              </a:rPr>
              <a:t>has</a:t>
            </a:r>
            <a:r>
              <a:rPr sz="2000" spc="5" dirty="0">
                <a:solidFill>
                  <a:srgbClr val="FFFFFF"/>
                </a:solidFill>
                <a:latin typeface="Calibri"/>
                <a:cs typeface="Calibri"/>
              </a:rPr>
              <a:t> </a:t>
            </a:r>
            <a:r>
              <a:rPr sz="2000" spc="-5" dirty="0">
                <a:solidFill>
                  <a:srgbClr val="FFFFFF"/>
                </a:solidFill>
                <a:latin typeface="Calibri"/>
                <a:cs typeface="Calibri"/>
              </a:rPr>
              <a:t>permissions</a:t>
            </a:r>
            <a:r>
              <a:rPr sz="2000" dirty="0">
                <a:solidFill>
                  <a:srgbClr val="FFFFFF"/>
                </a:solidFill>
                <a:latin typeface="Calibri"/>
                <a:cs typeface="Calibri"/>
              </a:rPr>
              <a:t> </a:t>
            </a:r>
            <a:r>
              <a:rPr sz="2000" spc="-10" dirty="0">
                <a:solidFill>
                  <a:srgbClr val="FFFFFF"/>
                </a:solidFill>
                <a:latin typeface="Calibri"/>
                <a:cs typeface="Calibri"/>
              </a:rPr>
              <a:t>to</a:t>
            </a:r>
            <a:r>
              <a:rPr sz="2000" spc="-5" dirty="0">
                <a:solidFill>
                  <a:srgbClr val="FFFFFF"/>
                </a:solidFill>
                <a:latin typeface="Calibri"/>
                <a:cs typeface="Calibri"/>
              </a:rPr>
              <a:t> both</a:t>
            </a:r>
            <a:r>
              <a:rPr sz="2000" dirty="0">
                <a:solidFill>
                  <a:srgbClr val="FFFFFF"/>
                </a:solidFill>
                <a:latin typeface="Calibri"/>
                <a:cs typeface="Calibri"/>
              </a:rPr>
              <a:t> </a:t>
            </a:r>
            <a:r>
              <a:rPr sz="2000" spc="-15" dirty="0">
                <a:solidFill>
                  <a:srgbClr val="FFFFFF"/>
                </a:solidFill>
                <a:latin typeface="Calibri"/>
                <a:cs typeface="Calibri"/>
              </a:rPr>
              <a:t>buckets</a:t>
            </a:r>
            <a:endParaRPr sz="2000">
              <a:latin typeface="Calibri"/>
              <a:cs typeface="Calibri"/>
            </a:endParaRPr>
          </a:p>
          <a:p>
            <a:pPr marL="755650" lvl="1" indent="-286385">
              <a:lnSpc>
                <a:spcPct val="100000"/>
              </a:lnSpc>
              <a:spcBef>
                <a:spcPts val="1200"/>
              </a:spcBef>
              <a:buFont typeface="Wingdings"/>
              <a:buChar char=""/>
              <a:tabLst>
                <a:tab pos="755650" algn="l"/>
              </a:tabLst>
            </a:pPr>
            <a:r>
              <a:rPr sz="2000" spc="-10" dirty="0">
                <a:solidFill>
                  <a:srgbClr val="FFFFFF"/>
                </a:solidFill>
                <a:latin typeface="Calibri"/>
                <a:cs typeface="Calibri"/>
              </a:rPr>
              <a:t>Configure</a:t>
            </a:r>
            <a:r>
              <a:rPr sz="2000" spc="-15" dirty="0">
                <a:solidFill>
                  <a:srgbClr val="FFFFFF"/>
                </a:solidFill>
                <a:latin typeface="Calibri"/>
                <a:cs typeface="Calibri"/>
              </a:rPr>
              <a:t> </a:t>
            </a:r>
            <a:r>
              <a:rPr sz="2000" spc="-10" dirty="0">
                <a:solidFill>
                  <a:srgbClr val="FFFFFF"/>
                </a:solidFill>
                <a:latin typeface="Calibri"/>
                <a:cs typeface="Calibri"/>
              </a:rPr>
              <a:t>replication</a:t>
            </a:r>
            <a:endParaRPr sz="2000">
              <a:latin typeface="Calibri"/>
              <a:cs typeface="Calibri"/>
            </a:endParaRPr>
          </a:p>
        </p:txBody>
      </p:sp>
      <p:pic>
        <p:nvPicPr>
          <p:cNvPr id="4" name="object 4"/>
          <p:cNvPicPr/>
          <p:nvPr/>
        </p:nvPicPr>
        <p:blipFill>
          <a:blip r:embed="rId2" cstate="print"/>
          <a:stretch>
            <a:fillRect/>
          </a:stretch>
        </p:blipFill>
        <p:spPr>
          <a:xfrm>
            <a:off x="10799174" y="619945"/>
            <a:ext cx="711200" cy="711200"/>
          </a:xfrm>
          <a:prstGeom prst="rect">
            <a:avLst/>
          </a:prstGeom>
        </p:spPr>
      </p:pic>
      <p:sp>
        <p:nvSpPr>
          <p:cNvPr id="5" name="object 5"/>
          <p:cNvSpPr txBox="1"/>
          <p:nvPr/>
        </p:nvSpPr>
        <p:spPr>
          <a:xfrm>
            <a:off x="10185605" y="1358900"/>
            <a:ext cx="1939289" cy="441959"/>
          </a:xfrm>
          <a:prstGeom prst="rect">
            <a:avLst/>
          </a:prstGeom>
        </p:spPr>
        <p:txBody>
          <a:bodyPr vert="horz" wrap="square" lIns="0" tIns="27939" rIns="0" bIns="0" rtlCol="0">
            <a:spAutoFit/>
          </a:bodyPr>
          <a:lstStyle/>
          <a:p>
            <a:pPr marL="480695" marR="5080" indent="-468630">
              <a:lnSpc>
                <a:spcPts val="1600"/>
              </a:lnSpc>
              <a:spcBef>
                <a:spcPts val="219"/>
              </a:spcBef>
            </a:pPr>
            <a:r>
              <a:rPr sz="1400" spc="-5" dirty="0">
                <a:solidFill>
                  <a:srgbClr val="FFFFFF"/>
                </a:solidFill>
                <a:latin typeface="Arial"/>
                <a:cs typeface="Arial"/>
              </a:rPr>
              <a:t>Amazon</a:t>
            </a:r>
            <a:r>
              <a:rPr sz="1400" spc="-35" dirty="0">
                <a:solidFill>
                  <a:srgbClr val="FFFFFF"/>
                </a:solidFill>
                <a:latin typeface="Arial"/>
                <a:cs typeface="Arial"/>
              </a:rPr>
              <a:t> </a:t>
            </a:r>
            <a:r>
              <a:rPr sz="1400" spc="-5" dirty="0">
                <a:solidFill>
                  <a:srgbClr val="FFFFFF"/>
                </a:solidFill>
                <a:latin typeface="Arial"/>
                <a:cs typeface="Arial"/>
              </a:rPr>
              <a:t>Simple</a:t>
            </a:r>
            <a:r>
              <a:rPr sz="1400" spc="-30" dirty="0">
                <a:solidFill>
                  <a:srgbClr val="FFFFFF"/>
                </a:solidFill>
                <a:latin typeface="Arial"/>
                <a:cs typeface="Arial"/>
              </a:rPr>
              <a:t> </a:t>
            </a:r>
            <a:r>
              <a:rPr sz="1400" spc="-5" dirty="0">
                <a:solidFill>
                  <a:srgbClr val="FFFFFF"/>
                </a:solidFill>
                <a:latin typeface="Arial"/>
                <a:cs typeface="Arial"/>
              </a:rPr>
              <a:t>Storage </a:t>
            </a:r>
            <a:r>
              <a:rPr sz="1400" spc="-375" dirty="0">
                <a:solidFill>
                  <a:srgbClr val="FFFFFF"/>
                </a:solidFill>
                <a:latin typeface="Arial"/>
                <a:cs typeface="Arial"/>
              </a:rPr>
              <a:t> </a:t>
            </a:r>
            <a:r>
              <a:rPr sz="1400" spc="-5" dirty="0">
                <a:solidFill>
                  <a:srgbClr val="FFFFFF"/>
                </a:solidFill>
                <a:latin typeface="Arial"/>
                <a:cs typeface="Arial"/>
              </a:rPr>
              <a:t>Service</a:t>
            </a:r>
            <a:r>
              <a:rPr sz="1400" spc="-15" dirty="0">
                <a:solidFill>
                  <a:srgbClr val="FFFFFF"/>
                </a:solidFill>
                <a:latin typeface="Arial"/>
                <a:cs typeface="Arial"/>
              </a:rPr>
              <a:t> </a:t>
            </a:r>
            <a:r>
              <a:rPr sz="1400" spc="-5" dirty="0">
                <a:solidFill>
                  <a:srgbClr val="FFFFFF"/>
                </a:solidFill>
                <a:latin typeface="Arial"/>
                <a:cs typeface="Arial"/>
              </a:rPr>
              <a:t>(S3)</a:t>
            </a:r>
            <a:endParaRPr sz="1400">
              <a:latin typeface="Arial"/>
              <a:cs typeface="Arial"/>
            </a:endParaRPr>
          </a:p>
        </p:txBody>
      </p:sp>
    </p:spTree>
    <p:extLst>
      <p:ext uri="{BB962C8B-B14F-4D97-AF65-F5344CB8AC3E}">
        <p14:creationId xmlns:p14="http://schemas.microsoft.com/office/powerpoint/2010/main" val="3483739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7473315" cy="3911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 7:</a:t>
            </a:r>
            <a:r>
              <a:rPr sz="2400" b="0" spc="-10" dirty="0">
                <a:solidFill>
                  <a:srgbClr val="FFFFFF"/>
                </a:solidFill>
                <a:latin typeface="Calibri"/>
                <a:cs typeface="Calibri"/>
              </a:rPr>
              <a:t> </a:t>
            </a:r>
            <a:r>
              <a:rPr sz="2400" b="0" spc="-5" dirty="0">
                <a:solidFill>
                  <a:srgbClr val="FFFFFF"/>
                </a:solidFill>
                <a:latin typeface="Calibri"/>
                <a:cs typeface="Calibri"/>
              </a:rPr>
              <a:t>Access</a:t>
            </a:r>
            <a:r>
              <a:rPr sz="2400" b="0" spc="-10" dirty="0">
                <a:solidFill>
                  <a:srgbClr val="FFFFFF"/>
                </a:solidFill>
                <a:latin typeface="Calibri"/>
                <a:cs typeface="Calibri"/>
              </a:rPr>
              <a:t> </a:t>
            </a:r>
            <a:r>
              <a:rPr sz="2400" b="0" spc="-15" dirty="0">
                <a:solidFill>
                  <a:srgbClr val="FFFFFF"/>
                </a:solidFill>
                <a:latin typeface="Calibri"/>
                <a:cs typeface="Calibri"/>
              </a:rPr>
              <a:t>Amazon</a:t>
            </a:r>
            <a:r>
              <a:rPr sz="2400" b="0" spc="-5" dirty="0">
                <a:solidFill>
                  <a:srgbClr val="FFFFFF"/>
                </a:solidFill>
                <a:latin typeface="Calibri"/>
                <a:cs typeface="Calibri"/>
              </a:rPr>
              <a:t> S3</a:t>
            </a:r>
            <a:r>
              <a:rPr sz="2400" b="0" spc="-10" dirty="0">
                <a:solidFill>
                  <a:srgbClr val="FFFFFF"/>
                </a:solidFill>
                <a:latin typeface="Calibri"/>
                <a:cs typeface="Calibri"/>
              </a:rPr>
              <a:t> </a:t>
            </a:r>
            <a:r>
              <a:rPr sz="2400" b="0" spc="-20" dirty="0">
                <a:solidFill>
                  <a:srgbClr val="FFFFFF"/>
                </a:solidFill>
                <a:latin typeface="Calibri"/>
                <a:cs typeface="Calibri"/>
              </a:rPr>
              <a:t>Bucket</a:t>
            </a:r>
            <a:r>
              <a:rPr sz="2400" b="0" spc="-10" dirty="0">
                <a:solidFill>
                  <a:srgbClr val="FFFFFF"/>
                </a:solidFill>
                <a:latin typeface="Calibri"/>
                <a:cs typeface="Calibri"/>
              </a:rPr>
              <a:t> from EC2 </a:t>
            </a:r>
            <a:r>
              <a:rPr sz="2400" b="0" spc="-5" dirty="0">
                <a:solidFill>
                  <a:srgbClr val="FFFFFF"/>
                </a:solidFill>
                <a:latin typeface="Calibri"/>
                <a:cs typeface="Calibri"/>
              </a:rPr>
              <a:t>with IAM </a:t>
            </a:r>
            <a:r>
              <a:rPr sz="2400" b="0" spc="-20" dirty="0">
                <a:solidFill>
                  <a:srgbClr val="FFFFFF"/>
                </a:solidFill>
                <a:latin typeface="Calibri"/>
                <a:cs typeface="Calibri"/>
              </a:rPr>
              <a:t>Role</a:t>
            </a:r>
            <a:endParaRPr sz="2400">
              <a:latin typeface="Calibri"/>
              <a:cs typeface="Calibri"/>
            </a:endParaRPr>
          </a:p>
        </p:txBody>
      </p:sp>
      <p:sp>
        <p:nvSpPr>
          <p:cNvPr id="3" name="object 3"/>
          <p:cNvSpPr/>
          <p:nvPr/>
        </p:nvSpPr>
        <p:spPr>
          <a:xfrm>
            <a:off x="3452746" y="2995073"/>
            <a:ext cx="103505" cy="364490"/>
          </a:xfrm>
          <a:custGeom>
            <a:avLst/>
            <a:gdLst/>
            <a:ahLst/>
            <a:cxnLst/>
            <a:rect l="l" t="t" r="r" b="b"/>
            <a:pathLst>
              <a:path w="103504" h="364489">
                <a:moveTo>
                  <a:pt x="51538" y="19285"/>
                </a:moveTo>
                <a:lnTo>
                  <a:pt x="45188" y="26542"/>
                </a:lnTo>
                <a:lnTo>
                  <a:pt x="45187" y="364050"/>
                </a:lnTo>
                <a:lnTo>
                  <a:pt x="57887" y="364050"/>
                </a:lnTo>
                <a:lnTo>
                  <a:pt x="57888" y="26542"/>
                </a:lnTo>
                <a:lnTo>
                  <a:pt x="51538" y="19285"/>
                </a:lnTo>
                <a:close/>
              </a:path>
              <a:path w="103504" h="364489">
                <a:moveTo>
                  <a:pt x="51539" y="0"/>
                </a:moveTo>
                <a:lnTo>
                  <a:pt x="0" y="58901"/>
                </a:lnTo>
                <a:lnTo>
                  <a:pt x="267" y="62911"/>
                </a:lnTo>
                <a:lnTo>
                  <a:pt x="5546" y="67530"/>
                </a:lnTo>
                <a:lnTo>
                  <a:pt x="9557" y="67263"/>
                </a:lnTo>
                <a:lnTo>
                  <a:pt x="45188" y="26543"/>
                </a:lnTo>
                <a:lnTo>
                  <a:pt x="45189" y="9643"/>
                </a:lnTo>
                <a:lnTo>
                  <a:pt x="59976" y="9643"/>
                </a:lnTo>
                <a:lnTo>
                  <a:pt x="51539" y="0"/>
                </a:lnTo>
                <a:close/>
              </a:path>
              <a:path w="103504" h="364489">
                <a:moveTo>
                  <a:pt x="59976" y="9643"/>
                </a:moveTo>
                <a:lnTo>
                  <a:pt x="57889" y="9643"/>
                </a:lnTo>
                <a:lnTo>
                  <a:pt x="57888" y="26543"/>
                </a:lnTo>
                <a:lnTo>
                  <a:pt x="93518" y="67264"/>
                </a:lnTo>
                <a:lnTo>
                  <a:pt x="97530" y="67530"/>
                </a:lnTo>
                <a:lnTo>
                  <a:pt x="102808" y="62911"/>
                </a:lnTo>
                <a:lnTo>
                  <a:pt x="103075" y="58900"/>
                </a:lnTo>
                <a:lnTo>
                  <a:pt x="59976" y="9643"/>
                </a:lnTo>
                <a:close/>
              </a:path>
              <a:path w="103504" h="364489">
                <a:moveTo>
                  <a:pt x="57889" y="13823"/>
                </a:moveTo>
                <a:lnTo>
                  <a:pt x="56318" y="13823"/>
                </a:lnTo>
                <a:lnTo>
                  <a:pt x="51538" y="19285"/>
                </a:lnTo>
                <a:lnTo>
                  <a:pt x="57888" y="26543"/>
                </a:lnTo>
                <a:lnTo>
                  <a:pt x="57889" y="13823"/>
                </a:lnTo>
                <a:close/>
              </a:path>
              <a:path w="103504" h="364489">
                <a:moveTo>
                  <a:pt x="57889" y="9643"/>
                </a:moveTo>
                <a:lnTo>
                  <a:pt x="45189" y="9643"/>
                </a:lnTo>
                <a:lnTo>
                  <a:pt x="45188" y="26542"/>
                </a:lnTo>
                <a:lnTo>
                  <a:pt x="51538" y="19285"/>
                </a:lnTo>
                <a:lnTo>
                  <a:pt x="46760" y="13823"/>
                </a:lnTo>
                <a:lnTo>
                  <a:pt x="57889" y="13823"/>
                </a:lnTo>
                <a:lnTo>
                  <a:pt x="57889" y="9643"/>
                </a:lnTo>
                <a:close/>
              </a:path>
              <a:path w="103504" h="364489">
                <a:moveTo>
                  <a:pt x="56318" y="13823"/>
                </a:moveTo>
                <a:lnTo>
                  <a:pt x="46760" y="13823"/>
                </a:lnTo>
                <a:lnTo>
                  <a:pt x="51538" y="19285"/>
                </a:lnTo>
                <a:lnTo>
                  <a:pt x="56318" y="13823"/>
                </a:lnTo>
                <a:close/>
              </a:path>
            </a:pathLst>
          </a:custGeom>
          <a:solidFill>
            <a:srgbClr val="8FA7C4"/>
          </a:solidFill>
          <a:ln>
            <a:solidFill>
              <a:schemeClr val="bg1"/>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286338" y="3481077"/>
            <a:ext cx="469900" cy="469900"/>
          </a:xfrm>
          <a:prstGeom prst="rect">
            <a:avLst/>
          </a:prstGeom>
          <a:ln>
            <a:solidFill>
              <a:schemeClr val="bg1"/>
            </a:solidFill>
          </a:ln>
        </p:spPr>
      </p:pic>
      <p:sp>
        <p:nvSpPr>
          <p:cNvPr id="5" name="object 5"/>
          <p:cNvSpPr txBox="1"/>
          <p:nvPr/>
        </p:nvSpPr>
        <p:spPr>
          <a:xfrm>
            <a:off x="3288261" y="4051300"/>
            <a:ext cx="50038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P</a:t>
            </a:r>
            <a:r>
              <a:rPr sz="1400" spc="-5" dirty="0">
                <a:solidFill>
                  <a:srgbClr val="FFFFFF"/>
                </a:solidFill>
                <a:latin typeface="Arial"/>
                <a:cs typeface="Arial"/>
              </a:rPr>
              <a:t>o</a:t>
            </a:r>
            <a:r>
              <a:rPr sz="1400" dirty="0">
                <a:solidFill>
                  <a:srgbClr val="FFFFFF"/>
                </a:solidFill>
                <a:latin typeface="Arial"/>
                <a:cs typeface="Arial"/>
              </a:rPr>
              <a:t>licy</a:t>
            </a:r>
            <a:endParaRPr sz="1400">
              <a:latin typeface="Arial"/>
              <a:cs typeface="Arial"/>
            </a:endParaRPr>
          </a:p>
        </p:txBody>
      </p:sp>
      <p:sp>
        <p:nvSpPr>
          <p:cNvPr id="6" name="object 6"/>
          <p:cNvSpPr txBox="1"/>
          <p:nvPr/>
        </p:nvSpPr>
        <p:spPr>
          <a:xfrm>
            <a:off x="3166675" y="2717800"/>
            <a:ext cx="756285"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IAM</a:t>
            </a:r>
            <a:r>
              <a:rPr sz="1400" spc="-65" dirty="0">
                <a:solidFill>
                  <a:srgbClr val="FFFFFF"/>
                </a:solidFill>
                <a:latin typeface="Arial"/>
                <a:cs typeface="Arial"/>
              </a:rPr>
              <a:t> </a:t>
            </a:r>
            <a:r>
              <a:rPr sz="1400" spc="-5" dirty="0">
                <a:solidFill>
                  <a:srgbClr val="FFFFFF"/>
                </a:solidFill>
                <a:latin typeface="Arial"/>
                <a:cs typeface="Arial"/>
              </a:rPr>
              <a:t>Role</a:t>
            </a:r>
            <a:endParaRPr sz="1400">
              <a:latin typeface="Arial"/>
              <a:cs typeface="Arial"/>
            </a:endParaRPr>
          </a:p>
        </p:txBody>
      </p:sp>
      <p:pic>
        <p:nvPicPr>
          <p:cNvPr id="7" name="object 7"/>
          <p:cNvPicPr/>
          <p:nvPr/>
        </p:nvPicPr>
        <p:blipFill>
          <a:blip r:embed="rId3" cstate="print"/>
          <a:stretch>
            <a:fillRect/>
          </a:stretch>
        </p:blipFill>
        <p:spPr>
          <a:xfrm>
            <a:off x="3269334" y="2264638"/>
            <a:ext cx="469900" cy="469900"/>
          </a:xfrm>
          <a:prstGeom prst="rect">
            <a:avLst/>
          </a:prstGeom>
          <a:ln>
            <a:solidFill>
              <a:schemeClr val="bg1"/>
            </a:solidFill>
          </a:ln>
        </p:spPr>
      </p:pic>
      <p:sp>
        <p:nvSpPr>
          <p:cNvPr id="8" name="object 8"/>
          <p:cNvSpPr/>
          <p:nvPr/>
        </p:nvSpPr>
        <p:spPr>
          <a:xfrm>
            <a:off x="4012270" y="2482267"/>
            <a:ext cx="1990089" cy="103505"/>
          </a:xfrm>
          <a:custGeom>
            <a:avLst/>
            <a:gdLst/>
            <a:ahLst/>
            <a:cxnLst/>
            <a:rect l="l" t="t" r="r" b="b"/>
            <a:pathLst>
              <a:path w="1990089" h="103505">
                <a:moveTo>
                  <a:pt x="58901" y="0"/>
                </a:moveTo>
                <a:lnTo>
                  <a:pt x="0" y="51537"/>
                </a:lnTo>
                <a:lnTo>
                  <a:pt x="58901" y="103075"/>
                </a:lnTo>
                <a:lnTo>
                  <a:pt x="62913" y="102809"/>
                </a:lnTo>
                <a:lnTo>
                  <a:pt x="67532" y="97529"/>
                </a:lnTo>
                <a:lnTo>
                  <a:pt x="67264" y="93518"/>
                </a:lnTo>
                <a:lnTo>
                  <a:pt x="26543" y="57887"/>
                </a:lnTo>
                <a:lnTo>
                  <a:pt x="9638" y="57887"/>
                </a:lnTo>
                <a:lnTo>
                  <a:pt x="9638" y="45187"/>
                </a:lnTo>
                <a:lnTo>
                  <a:pt x="26544" y="45187"/>
                </a:lnTo>
                <a:lnTo>
                  <a:pt x="67264" y="9558"/>
                </a:lnTo>
                <a:lnTo>
                  <a:pt x="67532" y="5546"/>
                </a:lnTo>
                <a:lnTo>
                  <a:pt x="62913" y="266"/>
                </a:lnTo>
                <a:lnTo>
                  <a:pt x="58901" y="0"/>
                </a:lnTo>
                <a:close/>
              </a:path>
              <a:path w="1990089" h="103505">
                <a:moveTo>
                  <a:pt x="26544" y="45187"/>
                </a:moveTo>
                <a:lnTo>
                  <a:pt x="19286" y="51537"/>
                </a:lnTo>
                <a:lnTo>
                  <a:pt x="26543" y="57887"/>
                </a:lnTo>
                <a:lnTo>
                  <a:pt x="1989514" y="57889"/>
                </a:lnTo>
                <a:lnTo>
                  <a:pt x="1989514" y="45189"/>
                </a:lnTo>
                <a:lnTo>
                  <a:pt x="26544" y="45187"/>
                </a:lnTo>
                <a:close/>
              </a:path>
              <a:path w="1990089" h="103505">
                <a:moveTo>
                  <a:pt x="9638" y="45187"/>
                </a:moveTo>
                <a:lnTo>
                  <a:pt x="9638" y="57887"/>
                </a:lnTo>
                <a:lnTo>
                  <a:pt x="26543" y="57887"/>
                </a:lnTo>
                <a:lnTo>
                  <a:pt x="24748" y="56316"/>
                </a:lnTo>
                <a:lnTo>
                  <a:pt x="13825" y="56316"/>
                </a:lnTo>
                <a:lnTo>
                  <a:pt x="13825" y="46758"/>
                </a:lnTo>
                <a:lnTo>
                  <a:pt x="24748" y="46758"/>
                </a:lnTo>
                <a:lnTo>
                  <a:pt x="26544" y="45187"/>
                </a:lnTo>
                <a:lnTo>
                  <a:pt x="9638" y="45187"/>
                </a:lnTo>
                <a:close/>
              </a:path>
              <a:path w="1990089" h="103505">
                <a:moveTo>
                  <a:pt x="13825" y="46758"/>
                </a:moveTo>
                <a:lnTo>
                  <a:pt x="13825" y="56316"/>
                </a:lnTo>
                <a:lnTo>
                  <a:pt x="19286" y="51537"/>
                </a:lnTo>
                <a:lnTo>
                  <a:pt x="13825" y="46758"/>
                </a:lnTo>
                <a:close/>
              </a:path>
              <a:path w="1990089" h="103505">
                <a:moveTo>
                  <a:pt x="19286" y="51537"/>
                </a:moveTo>
                <a:lnTo>
                  <a:pt x="13825" y="56316"/>
                </a:lnTo>
                <a:lnTo>
                  <a:pt x="24748" y="56316"/>
                </a:lnTo>
                <a:lnTo>
                  <a:pt x="19286" y="51537"/>
                </a:lnTo>
                <a:close/>
              </a:path>
              <a:path w="1990089" h="103505">
                <a:moveTo>
                  <a:pt x="24748" y="46758"/>
                </a:moveTo>
                <a:lnTo>
                  <a:pt x="13825" y="46758"/>
                </a:lnTo>
                <a:lnTo>
                  <a:pt x="19286" y="51537"/>
                </a:lnTo>
                <a:lnTo>
                  <a:pt x="24748" y="46758"/>
                </a:lnTo>
                <a:close/>
              </a:path>
            </a:pathLst>
          </a:custGeom>
          <a:solidFill>
            <a:srgbClr val="8FA7C4"/>
          </a:solidFill>
          <a:ln>
            <a:solidFill>
              <a:schemeClr val="bg1"/>
            </a:solidFill>
          </a:ln>
        </p:spPr>
        <p:txBody>
          <a:bodyPr wrap="square" lIns="0" tIns="0" rIns="0" bIns="0" rtlCol="0"/>
          <a:lstStyle/>
          <a:p>
            <a:endParaRPr/>
          </a:p>
        </p:txBody>
      </p:sp>
      <p:sp>
        <p:nvSpPr>
          <p:cNvPr id="9" name="object 9"/>
          <p:cNvSpPr txBox="1"/>
          <p:nvPr/>
        </p:nvSpPr>
        <p:spPr>
          <a:xfrm>
            <a:off x="4426770" y="2197100"/>
            <a:ext cx="101219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Assume</a:t>
            </a:r>
            <a:r>
              <a:rPr sz="1400" spc="-60" dirty="0">
                <a:solidFill>
                  <a:srgbClr val="FFFFFF"/>
                </a:solidFill>
                <a:latin typeface="Arial"/>
                <a:cs typeface="Arial"/>
              </a:rPr>
              <a:t> </a:t>
            </a:r>
            <a:r>
              <a:rPr sz="1400" spc="-5" dirty="0">
                <a:solidFill>
                  <a:srgbClr val="FFFFFF"/>
                </a:solidFill>
                <a:latin typeface="Arial"/>
                <a:cs typeface="Arial"/>
              </a:rPr>
              <a:t>role</a:t>
            </a:r>
            <a:endParaRPr sz="1400">
              <a:latin typeface="Arial"/>
              <a:cs typeface="Arial"/>
            </a:endParaRPr>
          </a:p>
        </p:txBody>
      </p:sp>
      <p:sp>
        <p:nvSpPr>
          <p:cNvPr id="10" name="object 10"/>
          <p:cNvSpPr/>
          <p:nvPr/>
        </p:nvSpPr>
        <p:spPr>
          <a:xfrm>
            <a:off x="4983105" y="1083872"/>
            <a:ext cx="5612130" cy="4422775"/>
          </a:xfrm>
          <a:custGeom>
            <a:avLst/>
            <a:gdLst/>
            <a:ahLst/>
            <a:cxnLst/>
            <a:rect l="l" t="t" r="r" b="b"/>
            <a:pathLst>
              <a:path w="5612130" h="4422775">
                <a:moveTo>
                  <a:pt x="0" y="0"/>
                </a:moveTo>
                <a:lnTo>
                  <a:pt x="5611536" y="0"/>
                </a:lnTo>
                <a:lnTo>
                  <a:pt x="5611536" y="4422505"/>
                </a:lnTo>
                <a:lnTo>
                  <a:pt x="0" y="4422505"/>
                </a:lnTo>
                <a:lnTo>
                  <a:pt x="0" y="0"/>
                </a:lnTo>
                <a:close/>
              </a:path>
            </a:pathLst>
          </a:custGeom>
          <a:ln w="12700">
            <a:solidFill>
              <a:schemeClr val="bg1"/>
            </a:solidFill>
          </a:ln>
        </p:spPr>
        <p:txBody>
          <a:bodyPr wrap="square" lIns="0" tIns="0" rIns="0" bIns="0" rtlCol="0"/>
          <a:lstStyle/>
          <a:p>
            <a:endParaRPr/>
          </a:p>
        </p:txBody>
      </p:sp>
      <p:sp>
        <p:nvSpPr>
          <p:cNvPr id="11" name="object 11"/>
          <p:cNvSpPr txBox="1"/>
          <p:nvPr/>
        </p:nvSpPr>
        <p:spPr>
          <a:xfrm>
            <a:off x="5427605" y="1155700"/>
            <a:ext cx="271780" cy="19749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200" spc="-10" dirty="0">
                <a:solidFill>
                  <a:schemeClr val="bg1"/>
                </a:solidFill>
                <a:latin typeface="Calibri"/>
                <a:cs typeface="Calibri"/>
              </a:rPr>
              <a:t>V</a:t>
            </a:r>
            <a:r>
              <a:rPr sz="1200" dirty="0">
                <a:solidFill>
                  <a:schemeClr val="bg1"/>
                </a:solidFill>
                <a:latin typeface="Calibri"/>
                <a:cs typeface="Calibri"/>
              </a:rPr>
              <a:t>PC</a:t>
            </a:r>
          </a:p>
        </p:txBody>
      </p:sp>
      <p:grpSp>
        <p:nvGrpSpPr>
          <p:cNvPr id="12" name="object 12"/>
          <p:cNvGrpSpPr/>
          <p:nvPr/>
        </p:nvGrpSpPr>
        <p:grpSpPr>
          <a:xfrm>
            <a:off x="4983105" y="1094386"/>
            <a:ext cx="5257800" cy="2192020"/>
            <a:chOff x="4983105" y="1094386"/>
            <a:chExt cx="5257800" cy="2192020"/>
          </a:xfrm>
        </p:grpSpPr>
        <p:pic>
          <p:nvPicPr>
            <p:cNvPr id="13" name="object 13"/>
            <p:cNvPicPr/>
            <p:nvPr/>
          </p:nvPicPr>
          <p:blipFill>
            <a:blip r:embed="rId4" cstate="print"/>
            <a:stretch>
              <a:fillRect/>
            </a:stretch>
          </p:blipFill>
          <p:spPr>
            <a:xfrm>
              <a:off x="4983105" y="1094386"/>
              <a:ext cx="330200" cy="330200"/>
            </a:xfrm>
            <a:prstGeom prst="rect">
              <a:avLst/>
            </a:prstGeom>
            <a:ln>
              <a:solidFill>
                <a:schemeClr val="bg1"/>
              </a:solidFill>
            </a:ln>
          </p:spPr>
        </p:pic>
        <p:sp>
          <p:nvSpPr>
            <p:cNvPr id="14" name="object 14"/>
            <p:cNvSpPr/>
            <p:nvPr/>
          </p:nvSpPr>
          <p:spPr>
            <a:xfrm>
              <a:off x="5472672" y="1544561"/>
              <a:ext cx="4768215" cy="1741805"/>
            </a:xfrm>
            <a:custGeom>
              <a:avLst/>
              <a:gdLst/>
              <a:ahLst/>
              <a:cxnLst/>
              <a:rect l="l" t="t" r="r" b="b"/>
              <a:pathLst>
                <a:path w="4768215" h="1741804">
                  <a:moveTo>
                    <a:pt x="4767633" y="0"/>
                  </a:moveTo>
                  <a:lnTo>
                    <a:pt x="0" y="0"/>
                  </a:lnTo>
                  <a:lnTo>
                    <a:pt x="0" y="1741420"/>
                  </a:lnTo>
                  <a:lnTo>
                    <a:pt x="4767633" y="1741420"/>
                  </a:lnTo>
                  <a:lnTo>
                    <a:pt x="4767633" y="0"/>
                  </a:lnTo>
                  <a:close/>
                </a:path>
              </a:pathLst>
            </a:custGeom>
            <a:solidFill>
              <a:srgbClr val="E2F0D9">
                <a:alpha val="19999"/>
              </a:srgbClr>
            </a:solidFill>
            <a:ln>
              <a:solidFill>
                <a:schemeClr val="bg1"/>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5471524" y="1548482"/>
              <a:ext cx="274638" cy="274636"/>
            </a:xfrm>
            <a:prstGeom prst="rect">
              <a:avLst/>
            </a:prstGeom>
            <a:ln>
              <a:solidFill>
                <a:schemeClr val="bg1"/>
              </a:solidFill>
            </a:ln>
          </p:spPr>
        </p:pic>
      </p:grpSp>
      <p:sp>
        <p:nvSpPr>
          <p:cNvPr id="16" name="object 16"/>
          <p:cNvSpPr txBox="1"/>
          <p:nvPr/>
        </p:nvSpPr>
        <p:spPr>
          <a:xfrm>
            <a:off x="5472672" y="1544561"/>
            <a:ext cx="4768215" cy="1497205"/>
          </a:xfrm>
          <a:prstGeom prst="rect">
            <a:avLst/>
          </a:prstGeom>
          <a:ln>
            <a:solidFill>
              <a:schemeClr val="bg1"/>
            </a:solidFill>
          </a:ln>
        </p:spPr>
        <p:txBody>
          <a:bodyPr vert="horz" wrap="square" lIns="0" tIns="29845" rIns="0" bIns="0" rtlCol="0">
            <a:spAutoFit/>
          </a:bodyPr>
          <a:lstStyle/>
          <a:p>
            <a:pPr marL="337820">
              <a:lnSpc>
                <a:spcPct val="100000"/>
              </a:lnSpc>
              <a:spcBef>
                <a:spcPts val="235"/>
              </a:spcBef>
            </a:pPr>
            <a:r>
              <a:rPr sz="1200" spc="-5" dirty="0">
                <a:solidFill>
                  <a:schemeClr val="bg1"/>
                </a:solidFill>
                <a:latin typeface="Calibri"/>
                <a:cs typeface="Calibri"/>
              </a:rPr>
              <a:t>Public</a:t>
            </a:r>
            <a:r>
              <a:rPr sz="1200" spc="-35" dirty="0">
                <a:solidFill>
                  <a:schemeClr val="bg1"/>
                </a:solidFill>
                <a:latin typeface="Calibri"/>
                <a:cs typeface="Calibri"/>
              </a:rPr>
              <a:t> </a:t>
            </a:r>
            <a:r>
              <a:rPr sz="1200" spc="-5" dirty="0">
                <a:solidFill>
                  <a:schemeClr val="bg1"/>
                </a:solidFill>
                <a:latin typeface="Calibri"/>
                <a:cs typeface="Calibri"/>
              </a:rPr>
              <a:t>subnet</a:t>
            </a:r>
            <a:endParaRPr sz="1200" dirty="0">
              <a:solidFill>
                <a:schemeClr val="bg1"/>
              </a:solidFill>
              <a:latin typeface="Calibri"/>
              <a:cs typeface="Calibri"/>
            </a:endParaRPr>
          </a:p>
          <a:p>
            <a:pPr>
              <a:lnSpc>
                <a:spcPct val="100000"/>
              </a:lnSpc>
            </a:pPr>
            <a:endParaRPr sz="1400" dirty="0">
              <a:latin typeface="Calibri"/>
              <a:cs typeface="Calibri"/>
            </a:endParaRPr>
          </a:p>
          <a:p>
            <a:pPr>
              <a:lnSpc>
                <a:spcPct val="100000"/>
              </a:lnSpc>
            </a:pPr>
            <a:endParaRPr sz="1400" dirty="0">
              <a:latin typeface="Calibri"/>
              <a:cs typeface="Calibri"/>
            </a:endParaRPr>
          </a:p>
          <a:p>
            <a:pPr>
              <a:lnSpc>
                <a:spcPct val="100000"/>
              </a:lnSpc>
            </a:pPr>
            <a:endParaRPr sz="1400" dirty="0">
              <a:latin typeface="Calibri"/>
              <a:cs typeface="Calibri"/>
            </a:endParaRPr>
          </a:p>
          <a:p>
            <a:pPr>
              <a:lnSpc>
                <a:spcPct val="100000"/>
              </a:lnSpc>
            </a:pPr>
            <a:endParaRPr sz="1400" dirty="0">
              <a:latin typeface="Calibri"/>
              <a:cs typeface="Calibri"/>
            </a:endParaRPr>
          </a:p>
          <a:p>
            <a:pPr>
              <a:lnSpc>
                <a:spcPct val="100000"/>
              </a:lnSpc>
              <a:spcBef>
                <a:spcPts val="55"/>
              </a:spcBef>
            </a:pPr>
            <a:endParaRPr sz="1450" dirty="0">
              <a:latin typeface="Calibri"/>
              <a:cs typeface="Calibri"/>
            </a:endParaRPr>
          </a:p>
          <a:p>
            <a:pPr marL="480059">
              <a:lnSpc>
                <a:spcPct val="100000"/>
              </a:lnSpc>
            </a:pPr>
            <a:r>
              <a:rPr sz="1200" spc="-5" dirty="0">
                <a:solidFill>
                  <a:srgbClr val="FFFFFF"/>
                </a:solidFill>
                <a:latin typeface="Arial"/>
                <a:cs typeface="Arial"/>
              </a:rPr>
              <a:t>EC2</a:t>
            </a:r>
            <a:r>
              <a:rPr sz="1200" spc="-40" dirty="0">
                <a:solidFill>
                  <a:srgbClr val="FFFFFF"/>
                </a:solidFill>
                <a:latin typeface="Arial"/>
                <a:cs typeface="Arial"/>
              </a:rPr>
              <a:t> </a:t>
            </a:r>
            <a:r>
              <a:rPr sz="1200" spc="-5" dirty="0">
                <a:solidFill>
                  <a:srgbClr val="FFFFFF"/>
                </a:solidFill>
                <a:latin typeface="Arial"/>
                <a:cs typeface="Arial"/>
              </a:rPr>
              <a:t>Instance</a:t>
            </a:r>
            <a:endParaRPr sz="1200" dirty="0">
              <a:latin typeface="Arial"/>
              <a:cs typeface="Arial"/>
            </a:endParaRPr>
          </a:p>
        </p:txBody>
      </p:sp>
      <p:sp>
        <p:nvSpPr>
          <p:cNvPr id="17" name="object 17"/>
          <p:cNvSpPr txBox="1"/>
          <p:nvPr/>
        </p:nvSpPr>
        <p:spPr>
          <a:xfrm>
            <a:off x="548279" y="2870200"/>
            <a:ext cx="835660" cy="238760"/>
          </a:xfrm>
          <a:prstGeom prst="rect">
            <a:avLst/>
          </a:prstGeom>
          <a:ln>
            <a:solidFill>
              <a:schemeClr val="bg1"/>
            </a:solidFill>
          </a:ln>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S3</a:t>
            </a:r>
            <a:r>
              <a:rPr sz="1400" spc="-70" dirty="0">
                <a:solidFill>
                  <a:srgbClr val="FFFFFF"/>
                </a:solidFill>
                <a:latin typeface="Arial"/>
                <a:cs typeface="Arial"/>
              </a:rPr>
              <a:t> </a:t>
            </a:r>
            <a:r>
              <a:rPr sz="1400" spc="-5" dirty="0">
                <a:solidFill>
                  <a:srgbClr val="FFFFFF"/>
                </a:solidFill>
                <a:latin typeface="Arial"/>
                <a:cs typeface="Arial"/>
              </a:rPr>
              <a:t>Bucket</a:t>
            </a:r>
            <a:endParaRPr sz="1400">
              <a:latin typeface="Arial"/>
              <a:cs typeface="Arial"/>
            </a:endParaRPr>
          </a:p>
        </p:txBody>
      </p:sp>
      <p:pic>
        <p:nvPicPr>
          <p:cNvPr id="18" name="object 18"/>
          <p:cNvPicPr/>
          <p:nvPr/>
        </p:nvPicPr>
        <p:blipFill>
          <a:blip r:embed="rId6" cstate="print"/>
          <a:stretch>
            <a:fillRect/>
          </a:stretch>
        </p:blipFill>
        <p:spPr>
          <a:xfrm>
            <a:off x="735541" y="2319502"/>
            <a:ext cx="469900" cy="469900"/>
          </a:xfrm>
          <a:prstGeom prst="rect">
            <a:avLst/>
          </a:prstGeom>
          <a:ln>
            <a:solidFill>
              <a:schemeClr val="bg1"/>
            </a:solidFill>
          </a:ln>
        </p:spPr>
      </p:pic>
      <p:sp>
        <p:nvSpPr>
          <p:cNvPr id="19" name="object 19"/>
          <p:cNvSpPr/>
          <p:nvPr/>
        </p:nvSpPr>
        <p:spPr>
          <a:xfrm>
            <a:off x="5472672" y="3513481"/>
            <a:ext cx="4768215" cy="1741805"/>
          </a:xfrm>
          <a:custGeom>
            <a:avLst/>
            <a:gdLst/>
            <a:ahLst/>
            <a:cxnLst/>
            <a:rect l="l" t="t" r="r" b="b"/>
            <a:pathLst>
              <a:path w="4768215" h="1741804">
                <a:moveTo>
                  <a:pt x="4767633" y="0"/>
                </a:moveTo>
                <a:lnTo>
                  <a:pt x="0" y="0"/>
                </a:lnTo>
                <a:lnTo>
                  <a:pt x="0" y="1741420"/>
                </a:lnTo>
                <a:lnTo>
                  <a:pt x="4767633" y="1741420"/>
                </a:lnTo>
                <a:lnTo>
                  <a:pt x="4767633" y="0"/>
                </a:lnTo>
                <a:close/>
              </a:path>
            </a:pathLst>
          </a:custGeom>
          <a:solidFill>
            <a:srgbClr val="E2F0D9">
              <a:alpha val="19999"/>
            </a:srgbClr>
          </a:solidFill>
          <a:ln>
            <a:solidFill>
              <a:schemeClr val="bg1"/>
            </a:solidFill>
          </a:ln>
        </p:spPr>
        <p:txBody>
          <a:bodyPr wrap="square" lIns="0" tIns="0" rIns="0" bIns="0" rtlCol="0"/>
          <a:lstStyle/>
          <a:p>
            <a:endParaRPr/>
          </a:p>
        </p:txBody>
      </p:sp>
      <p:sp>
        <p:nvSpPr>
          <p:cNvPr id="20" name="object 20"/>
          <p:cNvSpPr txBox="1"/>
          <p:nvPr/>
        </p:nvSpPr>
        <p:spPr>
          <a:xfrm>
            <a:off x="5472672" y="3513481"/>
            <a:ext cx="4768215" cy="214801"/>
          </a:xfrm>
          <a:prstGeom prst="rect">
            <a:avLst/>
          </a:prstGeom>
          <a:ln>
            <a:solidFill>
              <a:schemeClr val="bg1"/>
            </a:solidFill>
          </a:ln>
        </p:spPr>
        <p:txBody>
          <a:bodyPr vert="horz" wrap="square" lIns="0" tIns="29844" rIns="0" bIns="0" rtlCol="0">
            <a:spAutoFit/>
          </a:bodyPr>
          <a:lstStyle/>
          <a:p>
            <a:pPr marL="337820">
              <a:lnSpc>
                <a:spcPct val="100000"/>
              </a:lnSpc>
              <a:spcBef>
                <a:spcPts val="234"/>
              </a:spcBef>
            </a:pPr>
            <a:r>
              <a:rPr sz="1200" spc="-5" dirty="0">
                <a:solidFill>
                  <a:schemeClr val="bg1"/>
                </a:solidFill>
                <a:latin typeface="Calibri"/>
                <a:cs typeface="Calibri"/>
              </a:rPr>
              <a:t>Public</a:t>
            </a:r>
            <a:r>
              <a:rPr sz="1200" spc="-35" dirty="0">
                <a:solidFill>
                  <a:schemeClr val="bg1"/>
                </a:solidFill>
                <a:latin typeface="Calibri"/>
                <a:cs typeface="Calibri"/>
              </a:rPr>
              <a:t> </a:t>
            </a:r>
            <a:r>
              <a:rPr sz="1200" spc="-5" dirty="0">
                <a:solidFill>
                  <a:schemeClr val="bg1"/>
                </a:solidFill>
                <a:latin typeface="Calibri"/>
                <a:cs typeface="Calibri"/>
              </a:rPr>
              <a:t>subnet</a:t>
            </a:r>
            <a:endParaRPr sz="1200" dirty="0">
              <a:solidFill>
                <a:schemeClr val="bg1"/>
              </a:solidFill>
              <a:latin typeface="Calibri"/>
              <a:cs typeface="Calibri"/>
            </a:endParaRPr>
          </a:p>
        </p:txBody>
      </p:sp>
      <p:grpSp>
        <p:nvGrpSpPr>
          <p:cNvPr id="21" name="object 21"/>
          <p:cNvGrpSpPr/>
          <p:nvPr/>
        </p:nvGrpSpPr>
        <p:grpSpPr>
          <a:xfrm>
            <a:off x="5471524" y="2190174"/>
            <a:ext cx="1238250" cy="1596390"/>
            <a:chOff x="5471524" y="2190174"/>
            <a:chExt cx="1238250" cy="1596390"/>
          </a:xfrm>
        </p:grpSpPr>
        <p:pic>
          <p:nvPicPr>
            <p:cNvPr id="22" name="object 22"/>
            <p:cNvPicPr/>
            <p:nvPr/>
          </p:nvPicPr>
          <p:blipFill>
            <a:blip r:embed="rId5" cstate="print"/>
            <a:stretch>
              <a:fillRect/>
            </a:stretch>
          </p:blipFill>
          <p:spPr>
            <a:xfrm>
              <a:off x="5471524" y="3511394"/>
              <a:ext cx="274638" cy="274636"/>
            </a:xfrm>
            <a:prstGeom prst="rect">
              <a:avLst/>
            </a:prstGeom>
            <a:ln>
              <a:solidFill>
                <a:schemeClr val="bg1"/>
              </a:solidFill>
            </a:ln>
          </p:spPr>
        </p:pic>
        <p:pic>
          <p:nvPicPr>
            <p:cNvPr id="23" name="object 23"/>
            <p:cNvPicPr/>
            <p:nvPr/>
          </p:nvPicPr>
          <p:blipFill>
            <a:blip r:embed="rId7" cstate="print"/>
            <a:stretch>
              <a:fillRect/>
            </a:stretch>
          </p:blipFill>
          <p:spPr>
            <a:xfrm>
              <a:off x="6109980" y="2190174"/>
              <a:ext cx="599229" cy="599227"/>
            </a:xfrm>
            <a:prstGeom prst="rect">
              <a:avLst/>
            </a:prstGeom>
            <a:ln>
              <a:solidFill>
                <a:schemeClr val="bg1"/>
              </a:solidFill>
            </a:ln>
          </p:spPr>
        </p:pic>
      </p:grpSp>
      <p:sp>
        <p:nvSpPr>
          <p:cNvPr id="24" name="object 24"/>
          <p:cNvSpPr/>
          <p:nvPr/>
        </p:nvSpPr>
        <p:spPr>
          <a:xfrm>
            <a:off x="1282189" y="2482267"/>
            <a:ext cx="1802764" cy="103505"/>
          </a:xfrm>
          <a:custGeom>
            <a:avLst/>
            <a:gdLst/>
            <a:ahLst/>
            <a:cxnLst/>
            <a:rect l="l" t="t" r="r" b="b"/>
            <a:pathLst>
              <a:path w="1802764" h="103505">
                <a:moveTo>
                  <a:pt x="58900" y="0"/>
                </a:moveTo>
                <a:lnTo>
                  <a:pt x="0" y="51537"/>
                </a:lnTo>
                <a:lnTo>
                  <a:pt x="58900" y="103075"/>
                </a:lnTo>
                <a:lnTo>
                  <a:pt x="62911" y="102809"/>
                </a:lnTo>
                <a:lnTo>
                  <a:pt x="67530" y="97529"/>
                </a:lnTo>
                <a:lnTo>
                  <a:pt x="67263" y="93518"/>
                </a:lnTo>
                <a:lnTo>
                  <a:pt x="26542" y="57887"/>
                </a:lnTo>
                <a:lnTo>
                  <a:pt x="9610" y="57887"/>
                </a:lnTo>
                <a:lnTo>
                  <a:pt x="9610" y="45187"/>
                </a:lnTo>
                <a:lnTo>
                  <a:pt x="26544" y="45186"/>
                </a:lnTo>
                <a:lnTo>
                  <a:pt x="67263" y="9558"/>
                </a:lnTo>
                <a:lnTo>
                  <a:pt x="67530" y="5546"/>
                </a:lnTo>
                <a:lnTo>
                  <a:pt x="62911" y="266"/>
                </a:lnTo>
                <a:lnTo>
                  <a:pt x="58900" y="0"/>
                </a:lnTo>
                <a:close/>
              </a:path>
              <a:path w="1802764" h="103505">
                <a:moveTo>
                  <a:pt x="26542" y="45187"/>
                </a:moveTo>
                <a:lnTo>
                  <a:pt x="9610" y="45187"/>
                </a:lnTo>
                <a:lnTo>
                  <a:pt x="9610" y="57887"/>
                </a:lnTo>
                <a:lnTo>
                  <a:pt x="26542" y="57887"/>
                </a:lnTo>
                <a:lnTo>
                  <a:pt x="24747" y="56316"/>
                </a:lnTo>
                <a:lnTo>
                  <a:pt x="13823" y="56316"/>
                </a:lnTo>
                <a:lnTo>
                  <a:pt x="13823" y="46758"/>
                </a:lnTo>
                <a:lnTo>
                  <a:pt x="24747" y="46758"/>
                </a:lnTo>
                <a:lnTo>
                  <a:pt x="26542" y="45187"/>
                </a:lnTo>
                <a:close/>
              </a:path>
              <a:path w="1802764" h="103505">
                <a:moveTo>
                  <a:pt x="26542" y="57887"/>
                </a:moveTo>
                <a:lnTo>
                  <a:pt x="9610" y="57887"/>
                </a:lnTo>
                <a:lnTo>
                  <a:pt x="26542" y="57887"/>
                </a:lnTo>
                <a:close/>
              </a:path>
              <a:path w="1802764" h="103505">
                <a:moveTo>
                  <a:pt x="1802367" y="45186"/>
                </a:moveTo>
                <a:lnTo>
                  <a:pt x="26542" y="45187"/>
                </a:lnTo>
                <a:lnTo>
                  <a:pt x="19285" y="51537"/>
                </a:lnTo>
                <a:lnTo>
                  <a:pt x="26542" y="57887"/>
                </a:lnTo>
                <a:lnTo>
                  <a:pt x="1802367" y="57886"/>
                </a:lnTo>
                <a:lnTo>
                  <a:pt x="1802367" y="45186"/>
                </a:lnTo>
                <a:close/>
              </a:path>
              <a:path w="1802764" h="103505">
                <a:moveTo>
                  <a:pt x="13823" y="46758"/>
                </a:moveTo>
                <a:lnTo>
                  <a:pt x="13823" y="56316"/>
                </a:lnTo>
                <a:lnTo>
                  <a:pt x="19285" y="51537"/>
                </a:lnTo>
                <a:lnTo>
                  <a:pt x="13823" y="46758"/>
                </a:lnTo>
                <a:close/>
              </a:path>
              <a:path w="1802764" h="103505">
                <a:moveTo>
                  <a:pt x="19285" y="51537"/>
                </a:moveTo>
                <a:lnTo>
                  <a:pt x="13823" y="56316"/>
                </a:lnTo>
                <a:lnTo>
                  <a:pt x="24747" y="56316"/>
                </a:lnTo>
                <a:lnTo>
                  <a:pt x="19285" y="51537"/>
                </a:lnTo>
                <a:close/>
              </a:path>
              <a:path w="1802764" h="103505">
                <a:moveTo>
                  <a:pt x="24747" y="46758"/>
                </a:moveTo>
                <a:lnTo>
                  <a:pt x="13823" y="46758"/>
                </a:lnTo>
                <a:lnTo>
                  <a:pt x="19285" y="51537"/>
                </a:lnTo>
                <a:lnTo>
                  <a:pt x="24747" y="46758"/>
                </a:lnTo>
                <a:close/>
              </a:path>
            </a:pathLst>
          </a:custGeom>
          <a:solidFill>
            <a:srgbClr val="8FA7C4"/>
          </a:solidFill>
          <a:ln>
            <a:solidFill>
              <a:schemeClr val="bg1"/>
            </a:solidFill>
          </a:ln>
        </p:spPr>
        <p:txBody>
          <a:bodyPr wrap="square" lIns="0" tIns="0" rIns="0" bIns="0" rtlCol="0"/>
          <a:lstStyle/>
          <a:p>
            <a:endParaRPr/>
          </a:p>
        </p:txBody>
      </p:sp>
    </p:spTree>
    <p:extLst>
      <p:ext uri="{BB962C8B-B14F-4D97-AF65-F5344CB8AC3E}">
        <p14:creationId xmlns:p14="http://schemas.microsoft.com/office/powerpoint/2010/main" val="1580510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olved: How do I use AWS security group tags to inbound rules? | Experts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02" y="471196"/>
            <a:ext cx="11496675" cy="52387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838560" y="4135320"/>
              <a:ext cx="646560" cy="508320"/>
            </p14:xfrm>
          </p:contentPart>
        </mc:Choice>
        <mc:Fallback xmlns="">
          <p:pic>
            <p:nvPicPr>
              <p:cNvPr id="4" name="Ink 3"/>
              <p:cNvPicPr/>
              <p:nvPr/>
            </p:nvPicPr>
            <p:blipFill>
              <a:blip r:embed="rId4"/>
              <a:stretch>
                <a:fillRect/>
              </a:stretch>
            </p:blipFill>
            <p:spPr>
              <a:xfrm>
                <a:off x="6827760" y="4119120"/>
                <a:ext cx="673920" cy="541080"/>
              </a:xfrm>
              <a:prstGeom prst="rect">
                <a:avLst/>
              </a:prstGeom>
            </p:spPr>
          </p:pic>
        </mc:Fallback>
      </mc:AlternateContent>
    </p:spTree>
    <p:extLst>
      <p:ext uri="{BB962C8B-B14F-4D97-AF65-F5344CB8AC3E}">
        <p14:creationId xmlns:p14="http://schemas.microsoft.com/office/powerpoint/2010/main" val="7635009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WS: Error accessing the Internet with a custom Network ACL - Server Fa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37" y="201423"/>
            <a:ext cx="11103428" cy="600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6719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612330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 8:</a:t>
            </a:r>
            <a:r>
              <a:rPr sz="2400" b="0" spc="-10" dirty="0">
                <a:solidFill>
                  <a:srgbClr val="FFFFFF"/>
                </a:solidFill>
                <a:latin typeface="Calibri"/>
                <a:cs typeface="Calibri"/>
              </a:rPr>
              <a:t> </a:t>
            </a:r>
            <a:r>
              <a:rPr sz="2400" b="0" spc="-5" dirty="0">
                <a:solidFill>
                  <a:srgbClr val="FFFFFF"/>
                </a:solidFill>
                <a:latin typeface="Calibri"/>
                <a:cs typeface="Calibri"/>
              </a:rPr>
              <a:t>Public, </a:t>
            </a:r>
            <a:r>
              <a:rPr sz="2400" b="0" spc="-15" dirty="0">
                <a:solidFill>
                  <a:srgbClr val="FFFFFF"/>
                </a:solidFill>
                <a:latin typeface="Calibri"/>
                <a:cs typeface="Calibri"/>
              </a:rPr>
              <a:t>Private,</a:t>
            </a:r>
            <a:r>
              <a:rPr sz="2400" b="0" spc="-5" dirty="0">
                <a:solidFill>
                  <a:srgbClr val="FFFFFF"/>
                </a:solidFill>
                <a:latin typeface="Calibri"/>
                <a:cs typeface="Calibri"/>
              </a:rPr>
              <a:t> </a:t>
            </a:r>
            <a:r>
              <a:rPr sz="2400" b="0" dirty="0">
                <a:solidFill>
                  <a:srgbClr val="FFFFFF"/>
                </a:solidFill>
                <a:latin typeface="Calibri"/>
                <a:cs typeface="Calibri"/>
              </a:rPr>
              <a:t>and</a:t>
            </a:r>
            <a:r>
              <a:rPr sz="2400" b="0" spc="-5" dirty="0">
                <a:solidFill>
                  <a:srgbClr val="FFFFFF"/>
                </a:solidFill>
                <a:latin typeface="Calibri"/>
                <a:cs typeface="Calibri"/>
              </a:rPr>
              <a:t> </a:t>
            </a:r>
            <a:r>
              <a:rPr sz="2400" b="0" spc="-10" dirty="0">
                <a:solidFill>
                  <a:srgbClr val="FFFFFF"/>
                </a:solidFill>
                <a:latin typeface="Calibri"/>
                <a:cs typeface="Calibri"/>
              </a:rPr>
              <a:t>Elastic </a:t>
            </a:r>
            <a:r>
              <a:rPr sz="2400" b="0" spc="-5" dirty="0">
                <a:solidFill>
                  <a:srgbClr val="FFFFFF"/>
                </a:solidFill>
                <a:latin typeface="Calibri"/>
                <a:cs typeface="Calibri"/>
              </a:rPr>
              <a:t>IP</a:t>
            </a:r>
            <a:r>
              <a:rPr sz="2400" b="0" spc="-10" dirty="0">
                <a:solidFill>
                  <a:srgbClr val="FFFFFF"/>
                </a:solidFill>
                <a:latin typeface="Calibri"/>
                <a:cs typeface="Calibri"/>
              </a:rPr>
              <a:t> </a:t>
            </a:r>
            <a:r>
              <a:rPr sz="2400" b="0" spc="-5" dirty="0">
                <a:solidFill>
                  <a:srgbClr val="FFFFFF"/>
                </a:solidFill>
                <a:latin typeface="Calibri"/>
                <a:cs typeface="Calibri"/>
              </a:rPr>
              <a:t>addresses</a:t>
            </a:r>
            <a:endParaRPr sz="2400">
              <a:latin typeface="Calibri"/>
              <a:cs typeface="Calibri"/>
            </a:endParaRPr>
          </a:p>
        </p:txBody>
      </p:sp>
      <p:graphicFrame>
        <p:nvGraphicFramePr>
          <p:cNvPr id="3" name="object 3"/>
          <p:cNvGraphicFramePr>
            <a:graphicFrameLocks noGrp="1"/>
          </p:cNvGraphicFramePr>
          <p:nvPr>
            <p:extLst>
              <p:ext uri="{D42A27DB-BD31-4B8C-83A1-F6EECF244321}">
                <p14:modId xmlns:p14="http://schemas.microsoft.com/office/powerpoint/2010/main" val="2730683203"/>
              </p:ext>
            </p:extLst>
          </p:nvPr>
        </p:nvGraphicFramePr>
        <p:xfrm>
          <a:off x="1821793" y="1065048"/>
          <a:ext cx="8130540" cy="5562346"/>
        </p:xfrm>
        <a:graphic>
          <a:graphicData uri="http://schemas.openxmlformats.org/drawingml/2006/table">
            <a:tbl>
              <a:tblPr firstRow="1" bandRow="1">
                <a:tableStyleId>{775DCB02-9BB8-47FD-8907-85C794F793BA}</a:tableStyleId>
              </a:tblPr>
              <a:tblGrid>
                <a:gridCol w="2080895">
                  <a:extLst>
                    <a:ext uri="{9D8B030D-6E8A-4147-A177-3AD203B41FA5}">
                      <a16:colId xmlns:a16="http://schemas.microsoft.com/office/drawing/2014/main" val="20000"/>
                    </a:ext>
                  </a:extLst>
                </a:gridCol>
                <a:gridCol w="6049645">
                  <a:extLst>
                    <a:ext uri="{9D8B030D-6E8A-4147-A177-3AD203B41FA5}">
                      <a16:colId xmlns:a16="http://schemas.microsoft.com/office/drawing/2014/main" val="20001"/>
                    </a:ext>
                  </a:extLst>
                </a:gridCol>
              </a:tblGrid>
              <a:tr h="381635">
                <a:tc>
                  <a:txBody>
                    <a:bodyPr/>
                    <a:lstStyle/>
                    <a:p>
                      <a:pPr marL="68580">
                        <a:lnSpc>
                          <a:spcPct val="100000"/>
                        </a:lnSpc>
                        <a:spcBef>
                          <a:spcPts val="610"/>
                        </a:spcBef>
                      </a:pPr>
                      <a:r>
                        <a:rPr sz="1600" spc="-5" dirty="0"/>
                        <a:t>Name</a:t>
                      </a:r>
                      <a:endParaRPr sz="1600">
                        <a:latin typeface="Calibri"/>
                        <a:cs typeface="Calibri"/>
                      </a:endParaRPr>
                    </a:p>
                  </a:txBody>
                  <a:tcPr marL="0" marR="0" marT="77470" marB="0"/>
                </a:tc>
                <a:tc>
                  <a:txBody>
                    <a:bodyPr/>
                    <a:lstStyle/>
                    <a:p>
                      <a:pPr marL="513715">
                        <a:lnSpc>
                          <a:spcPct val="100000"/>
                        </a:lnSpc>
                        <a:spcBef>
                          <a:spcPts val="610"/>
                        </a:spcBef>
                      </a:pPr>
                      <a:r>
                        <a:rPr sz="1600" spc="-5" dirty="0"/>
                        <a:t>Description</a:t>
                      </a:r>
                      <a:endParaRPr sz="1600">
                        <a:latin typeface="Calibri"/>
                        <a:cs typeface="Calibri"/>
                      </a:endParaRPr>
                    </a:p>
                  </a:txBody>
                  <a:tcPr marL="0" marR="0" marT="77470" marB="0"/>
                </a:tc>
                <a:extLst>
                  <a:ext uri="{0D108BD9-81ED-4DB2-BD59-A6C34878D82A}">
                    <a16:rowId xmlns:a16="http://schemas.microsoft.com/office/drawing/2014/main" val="10000"/>
                  </a:ext>
                </a:extLst>
              </a:tr>
              <a:tr h="2091055">
                <a:tc>
                  <a:txBody>
                    <a:bodyPr/>
                    <a:lstStyle/>
                    <a:p>
                      <a:pPr marL="68580">
                        <a:lnSpc>
                          <a:spcPct val="100000"/>
                        </a:lnSpc>
                        <a:spcBef>
                          <a:spcPts val="605"/>
                        </a:spcBef>
                      </a:pPr>
                      <a:r>
                        <a:rPr sz="1600" spc="-5" dirty="0"/>
                        <a:t>Public</a:t>
                      </a:r>
                      <a:r>
                        <a:rPr sz="1600" spc="-15" dirty="0"/>
                        <a:t> </a:t>
                      </a:r>
                      <a:r>
                        <a:rPr sz="1600" spc="-5" dirty="0"/>
                        <a:t>IP</a:t>
                      </a:r>
                      <a:r>
                        <a:rPr sz="1600" spc="-20" dirty="0"/>
                        <a:t> </a:t>
                      </a:r>
                      <a:r>
                        <a:rPr sz="1600" spc="-10" dirty="0"/>
                        <a:t>address</a:t>
                      </a:r>
                      <a:endParaRPr sz="1600">
                        <a:latin typeface="Calibri"/>
                        <a:cs typeface="Calibri"/>
                      </a:endParaRPr>
                    </a:p>
                  </a:txBody>
                  <a:tcPr marL="0" marR="0" marT="76835" marB="0"/>
                </a:tc>
                <a:tc>
                  <a:txBody>
                    <a:bodyPr/>
                    <a:lstStyle/>
                    <a:p>
                      <a:pPr marL="513715">
                        <a:lnSpc>
                          <a:spcPct val="100000"/>
                        </a:lnSpc>
                        <a:spcBef>
                          <a:spcPts val="605"/>
                        </a:spcBef>
                      </a:pPr>
                      <a:r>
                        <a:rPr sz="1600" spc="-10" dirty="0"/>
                        <a:t>Lost</a:t>
                      </a:r>
                      <a:r>
                        <a:rPr sz="1600" spc="-15" dirty="0"/>
                        <a:t> </a:t>
                      </a:r>
                      <a:r>
                        <a:rPr sz="1600" spc="-5" dirty="0"/>
                        <a:t>when</a:t>
                      </a:r>
                      <a:r>
                        <a:rPr sz="1600" dirty="0"/>
                        <a:t> </a:t>
                      </a:r>
                      <a:r>
                        <a:rPr sz="1600" spc="-5" dirty="0"/>
                        <a:t>the</a:t>
                      </a:r>
                      <a:r>
                        <a:rPr sz="1600" spc="-10" dirty="0"/>
                        <a:t> instance </a:t>
                      </a:r>
                      <a:r>
                        <a:rPr sz="1600" spc="-5" dirty="0"/>
                        <a:t>is </a:t>
                      </a:r>
                      <a:r>
                        <a:rPr sz="1600" spc="-10" dirty="0"/>
                        <a:t>stopped</a:t>
                      </a:r>
                      <a:endParaRPr sz="1600"/>
                    </a:p>
                    <a:p>
                      <a:pPr marL="513715" marR="3617595">
                        <a:lnSpc>
                          <a:spcPts val="3500"/>
                        </a:lnSpc>
                        <a:spcBef>
                          <a:spcPts val="280"/>
                        </a:spcBef>
                      </a:pPr>
                      <a:r>
                        <a:rPr sz="1600" spc="-5" dirty="0"/>
                        <a:t>Used in Public Subnets </a:t>
                      </a:r>
                      <a:r>
                        <a:rPr sz="1600" spc="-350" dirty="0"/>
                        <a:t> </a:t>
                      </a:r>
                      <a:r>
                        <a:rPr sz="1600" spc="-5" dirty="0"/>
                        <a:t>No charge</a:t>
                      </a:r>
                      <a:endParaRPr sz="1600"/>
                    </a:p>
                    <a:p>
                      <a:pPr marL="513715" marR="1161415">
                        <a:lnSpc>
                          <a:spcPts val="3500"/>
                        </a:lnSpc>
                      </a:pPr>
                      <a:r>
                        <a:rPr sz="1600" spc="-10" dirty="0"/>
                        <a:t>Associated</a:t>
                      </a:r>
                      <a:r>
                        <a:rPr sz="1600" spc="5" dirty="0"/>
                        <a:t> </a:t>
                      </a:r>
                      <a:r>
                        <a:rPr sz="1600" spc="-10" dirty="0"/>
                        <a:t>with</a:t>
                      </a:r>
                      <a:r>
                        <a:rPr sz="1600" spc="5" dirty="0"/>
                        <a:t> </a:t>
                      </a:r>
                      <a:r>
                        <a:rPr sz="1600" dirty="0"/>
                        <a:t>a</a:t>
                      </a:r>
                      <a:r>
                        <a:rPr sz="1600" spc="-5" dirty="0"/>
                        <a:t> </a:t>
                      </a:r>
                      <a:r>
                        <a:rPr sz="1600" spc="-10" dirty="0"/>
                        <a:t>private</a:t>
                      </a:r>
                      <a:r>
                        <a:rPr sz="1600" spc="-5" dirty="0"/>
                        <a:t> IP address </a:t>
                      </a:r>
                      <a:r>
                        <a:rPr sz="1600" dirty="0"/>
                        <a:t>on</a:t>
                      </a:r>
                      <a:r>
                        <a:rPr sz="1600" spc="5" dirty="0"/>
                        <a:t> </a:t>
                      </a:r>
                      <a:r>
                        <a:rPr sz="1600" spc="-5" dirty="0"/>
                        <a:t>the </a:t>
                      </a:r>
                      <a:r>
                        <a:rPr sz="1600" spc="-10" dirty="0"/>
                        <a:t>instance </a:t>
                      </a:r>
                      <a:r>
                        <a:rPr sz="1600" spc="-350" dirty="0"/>
                        <a:t> </a:t>
                      </a:r>
                      <a:r>
                        <a:rPr sz="1600" spc="-5" dirty="0"/>
                        <a:t>Cannot</a:t>
                      </a:r>
                      <a:r>
                        <a:rPr sz="1600" spc="-10" dirty="0"/>
                        <a:t> </a:t>
                      </a:r>
                      <a:r>
                        <a:rPr sz="1600" dirty="0"/>
                        <a:t>be</a:t>
                      </a:r>
                      <a:r>
                        <a:rPr sz="1600" spc="-5" dirty="0"/>
                        <a:t> moved</a:t>
                      </a:r>
                      <a:r>
                        <a:rPr sz="1600" spc="5" dirty="0"/>
                        <a:t> </a:t>
                      </a:r>
                      <a:r>
                        <a:rPr sz="1600" spc="-10" dirty="0"/>
                        <a:t>between</a:t>
                      </a:r>
                      <a:r>
                        <a:rPr sz="1600" spc="5" dirty="0"/>
                        <a:t> </a:t>
                      </a:r>
                      <a:r>
                        <a:rPr sz="1600" spc="-10" dirty="0"/>
                        <a:t>instances</a:t>
                      </a:r>
                      <a:endParaRPr sz="1600">
                        <a:latin typeface="Calibri"/>
                        <a:cs typeface="Calibri"/>
                      </a:endParaRPr>
                    </a:p>
                  </a:txBody>
                  <a:tcPr marL="0" marR="0" marT="76835" marB="0"/>
                </a:tc>
                <a:extLst>
                  <a:ext uri="{0D108BD9-81ED-4DB2-BD59-A6C34878D82A}">
                    <a16:rowId xmlns:a16="http://schemas.microsoft.com/office/drawing/2014/main" val="10001"/>
                  </a:ext>
                </a:extLst>
              </a:tr>
              <a:tr h="769620">
                <a:tc>
                  <a:txBody>
                    <a:bodyPr/>
                    <a:lstStyle/>
                    <a:p>
                      <a:pPr marL="68580">
                        <a:lnSpc>
                          <a:spcPct val="100000"/>
                        </a:lnSpc>
                        <a:spcBef>
                          <a:spcPts val="635"/>
                        </a:spcBef>
                      </a:pPr>
                      <a:r>
                        <a:rPr sz="1600" spc="-15" dirty="0"/>
                        <a:t>Private </a:t>
                      </a:r>
                      <a:r>
                        <a:rPr sz="1600" spc="-5" dirty="0"/>
                        <a:t>IP</a:t>
                      </a:r>
                      <a:r>
                        <a:rPr sz="1600" spc="-15" dirty="0"/>
                        <a:t> </a:t>
                      </a:r>
                      <a:r>
                        <a:rPr sz="1600" spc="-10" dirty="0"/>
                        <a:t>address</a:t>
                      </a:r>
                      <a:endParaRPr sz="1600">
                        <a:latin typeface="Calibri"/>
                        <a:cs typeface="Calibri"/>
                      </a:endParaRPr>
                    </a:p>
                  </a:txBody>
                  <a:tcPr marL="0" marR="0" marT="80645" marB="0"/>
                </a:tc>
                <a:tc>
                  <a:txBody>
                    <a:bodyPr/>
                    <a:lstStyle/>
                    <a:p>
                      <a:pPr marL="513715">
                        <a:lnSpc>
                          <a:spcPct val="100000"/>
                        </a:lnSpc>
                        <a:spcBef>
                          <a:spcPts val="635"/>
                        </a:spcBef>
                      </a:pPr>
                      <a:r>
                        <a:rPr sz="1600" spc="-15" dirty="0"/>
                        <a:t>Retained</a:t>
                      </a:r>
                      <a:r>
                        <a:rPr sz="1600" spc="-5" dirty="0"/>
                        <a:t> when the</a:t>
                      </a:r>
                      <a:r>
                        <a:rPr sz="1600" spc="-10" dirty="0"/>
                        <a:t> instance </a:t>
                      </a:r>
                      <a:r>
                        <a:rPr sz="1600" spc="-5" dirty="0"/>
                        <a:t>is</a:t>
                      </a:r>
                      <a:r>
                        <a:rPr sz="1600" dirty="0"/>
                        <a:t> </a:t>
                      </a:r>
                      <a:r>
                        <a:rPr sz="1600" spc="-10" dirty="0"/>
                        <a:t>stopped</a:t>
                      </a:r>
                      <a:endParaRPr sz="1600"/>
                    </a:p>
                    <a:p>
                      <a:pPr marL="513715">
                        <a:lnSpc>
                          <a:spcPct val="100000"/>
                        </a:lnSpc>
                        <a:spcBef>
                          <a:spcPts val="1480"/>
                        </a:spcBef>
                      </a:pPr>
                      <a:r>
                        <a:rPr sz="1600" spc="-5" dirty="0"/>
                        <a:t>Used in Public</a:t>
                      </a:r>
                      <a:r>
                        <a:rPr sz="1600" dirty="0"/>
                        <a:t> </a:t>
                      </a:r>
                      <a:r>
                        <a:rPr sz="1600" spc="-5" dirty="0"/>
                        <a:t>and </a:t>
                      </a:r>
                      <a:r>
                        <a:rPr sz="1600" spc="-15" dirty="0"/>
                        <a:t>Private</a:t>
                      </a:r>
                      <a:r>
                        <a:rPr sz="1600" spc="-10" dirty="0"/>
                        <a:t> </a:t>
                      </a:r>
                      <a:r>
                        <a:rPr sz="1600" spc="-5" dirty="0"/>
                        <a:t>Subnets</a:t>
                      </a:r>
                      <a:endParaRPr sz="1600">
                        <a:latin typeface="Calibri"/>
                        <a:cs typeface="Calibri"/>
                      </a:endParaRPr>
                    </a:p>
                  </a:txBody>
                  <a:tcPr marL="0" marR="0" marT="80645" marB="0"/>
                </a:tc>
                <a:extLst>
                  <a:ext uri="{0D108BD9-81ED-4DB2-BD59-A6C34878D82A}">
                    <a16:rowId xmlns:a16="http://schemas.microsoft.com/office/drawing/2014/main" val="10002"/>
                  </a:ext>
                </a:extLst>
              </a:tr>
              <a:tr h="1652270">
                <a:tc>
                  <a:txBody>
                    <a:bodyPr/>
                    <a:lstStyle/>
                    <a:p>
                      <a:pPr marL="68580">
                        <a:lnSpc>
                          <a:spcPct val="100000"/>
                        </a:lnSpc>
                        <a:spcBef>
                          <a:spcPts val="575"/>
                        </a:spcBef>
                      </a:pPr>
                      <a:r>
                        <a:rPr sz="1600" spc="-10" dirty="0"/>
                        <a:t>Elastic</a:t>
                      </a:r>
                      <a:r>
                        <a:rPr sz="1600" spc="-20" dirty="0"/>
                        <a:t> </a:t>
                      </a:r>
                      <a:r>
                        <a:rPr sz="1600" spc="-5" dirty="0"/>
                        <a:t>IP</a:t>
                      </a:r>
                      <a:r>
                        <a:rPr sz="1600" spc="-30" dirty="0"/>
                        <a:t> </a:t>
                      </a:r>
                      <a:r>
                        <a:rPr sz="1600" spc="-5" dirty="0"/>
                        <a:t>address</a:t>
                      </a:r>
                      <a:endParaRPr sz="1600">
                        <a:latin typeface="Calibri"/>
                        <a:cs typeface="Calibri"/>
                      </a:endParaRPr>
                    </a:p>
                  </a:txBody>
                  <a:tcPr marL="0" marR="0" marT="73025" marB="0"/>
                </a:tc>
                <a:tc>
                  <a:txBody>
                    <a:bodyPr/>
                    <a:lstStyle/>
                    <a:p>
                      <a:pPr marL="513715">
                        <a:lnSpc>
                          <a:spcPct val="100000"/>
                        </a:lnSpc>
                        <a:spcBef>
                          <a:spcPts val="575"/>
                        </a:spcBef>
                      </a:pPr>
                      <a:r>
                        <a:rPr sz="1600" spc="-10" dirty="0"/>
                        <a:t>Static</a:t>
                      </a:r>
                      <a:r>
                        <a:rPr sz="1600" spc="-15" dirty="0"/>
                        <a:t> </a:t>
                      </a:r>
                      <a:r>
                        <a:rPr sz="1600" spc="-5" dirty="0"/>
                        <a:t>Public</a:t>
                      </a:r>
                      <a:r>
                        <a:rPr sz="1600" spc="-10" dirty="0"/>
                        <a:t> </a:t>
                      </a:r>
                      <a:r>
                        <a:rPr sz="1600" spc="-5" dirty="0"/>
                        <a:t>IP</a:t>
                      </a:r>
                      <a:r>
                        <a:rPr sz="1600" spc="-20" dirty="0"/>
                        <a:t> </a:t>
                      </a:r>
                      <a:r>
                        <a:rPr sz="1600" spc="-5" dirty="0"/>
                        <a:t>address</a:t>
                      </a:r>
                      <a:endParaRPr sz="1600" dirty="0"/>
                    </a:p>
                    <a:p>
                      <a:pPr marL="513715">
                        <a:lnSpc>
                          <a:spcPct val="100000"/>
                        </a:lnSpc>
                        <a:spcBef>
                          <a:spcPts val="1480"/>
                        </a:spcBef>
                      </a:pPr>
                      <a:r>
                        <a:rPr sz="1600" spc="-45" dirty="0"/>
                        <a:t>You</a:t>
                      </a:r>
                      <a:r>
                        <a:rPr sz="1600" spc="-10" dirty="0"/>
                        <a:t> are charged </a:t>
                      </a:r>
                      <a:r>
                        <a:rPr sz="1600" spc="-5" dirty="0"/>
                        <a:t>if</a:t>
                      </a:r>
                      <a:r>
                        <a:rPr sz="1600" dirty="0"/>
                        <a:t> not</a:t>
                      </a:r>
                      <a:r>
                        <a:rPr sz="1600" spc="-10" dirty="0"/>
                        <a:t> </a:t>
                      </a:r>
                      <a:r>
                        <a:rPr sz="1600" spc="-5" dirty="0"/>
                        <a:t>used</a:t>
                      </a:r>
                      <a:endParaRPr sz="1600" dirty="0"/>
                    </a:p>
                    <a:p>
                      <a:pPr marL="513715">
                        <a:lnSpc>
                          <a:spcPct val="100000"/>
                        </a:lnSpc>
                        <a:spcBef>
                          <a:spcPts val="1580"/>
                        </a:spcBef>
                      </a:pPr>
                      <a:r>
                        <a:rPr sz="1600" spc="-10" dirty="0"/>
                        <a:t>Associated</a:t>
                      </a:r>
                      <a:r>
                        <a:rPr sz="1600" spc="5" dirty="0"/>
                        <a:t> </a:t>
                      </a:r>
                      <a:r>
                        <a:rPr sz="1600" spc="-10" dirty="0"/>
                        <a:t>with</a:t>
                      </a:r>
                      <a:r>
                        <a:rPr sz="1600" spc="5" dirty="0"/>
                        <a:t> </a:t>
                      </a:r>
                      <a:r>
                        <a:rPr sz="1600" dirty="0"/>
                        <a:t>a</a:t>
                      </a:r>
                      <a:r>
                        <a:rPr sz="1600" spc="-5" dirty="0"/>
                        <a:t> </a:t>
                      </a:r>
                      <a:r>
                        <a:rPr sz="1600" spc="-10" dirty="0"/>
                        <a:t>private</a:t>
                      </a:r>
                      <a:r>
                        <a:rPr sz="1600" spc="-5" dirty="0"/>
                        <a:t> IP address </a:t>
                      </a:r>
                      <a:r>
                        <a:rPr sz="1600" dirty="0"/>
                        <a:t>on</a:t>
                      </a:r>
                      <a:r>
                        <a:rPr sz="1600" spc="5" dirty="0"/>
                        <a:t> </a:t>
                      </a:r>
                      <a:r>
                        <a:rPr sz="1600" spc="-5" dirty="0"/>
                        <a:t>the </a:t>
                      </a:r>
                      <a:r>
                        <a:rPr sz="1600" spc="-10" dirty="0"/>
                        <a:t>instance</a:t>
                      </a:r>
                      <a:endParaRPr sz="1600" dirty="0"/>
                    </a:p>
                    <a:p>
                      <a:pPr marL="513715">
                        <a:lnSpc>
                          <a:spcPct val="100000"/>
                        </a:lnSpc>
                        <a:spcBef>
                          <a:spcPts val="1580"/>
                        </a:spcBef>
                      </a:pPr>
                      <a:r>
                        <a:rPr sz="1600" spc="-5" dirty="0"/>
                        <a:t>Can</a:t>
                      </a:r>
                      <a:r>
                        <a:rPr sz="1600" spc="5" dirty="0"/>
                        <a:t> </a:t>
                      </a:r>
                      <a:r>
                        <a:rPr sz="1600" dirty="0"/>
                        <a:t>be </a:t>
                      </a:r>
                      <a:r>
                        <a:rPr sz="1600" spc="-5" dirty="0"/>
                        <a:t>moved</a:t>
                      </a:r>
                      <a:r>
                        <a:rPr sz="1600" spc="5" dirty="0"/>
                        <a:t> </a:t>
                      </a:r>
                      <a:r>
                        <a:rPr sz="1600" spc="-10" dirty="0"/>
                        <a:t>between</a:t>
                      </a:r>
                      <a:r>
                        <a:rPr sz="1600" spc="10" dirty="0"/>
                        <a:t> </a:t>
                      </a:r>
                      <a:r>
                        <a:rPr sz="1600" spc="-10" dirty="0"/>
                        <a:t>instances</a:t>
                      </a:r>
                      <a:r>
                        <a:rPr sz="1600" spc="-5" dirty="0"/>
                        <a:t> and</a:t>
                      </a:r>
                      <a:r>
                        <a:rPr sz="1600" spc="10" dirty="0"/>
                        <a:t> </a:t>
                      </a:r>
                      <a:r>
                        <a:rPr sz="1600" spc="-10" dirty="0"/>
                        <a:t>Elastic</a:t>
                      </a:r>
                      <a:r>
                        <a:rPr sz="1600" spc="5" dirty="0"/>
                        <a:t> </a:t>
                      </a:r>
                      <a:r>
                        <a:rPr sz="1600" spc="-10" dirty="0"/>
                        <a:t>Network</a:t>
                      </a:r>
                      <a:r>
                        <a:rPr sz="1600" spc="-5" dirty="0"/>
                        <a:t> </a:t>
                      </a:r>
                      <a:r>
                        <a:rPr sz="1600" spc="-10" dirty="0"/>
                        <a:t>Adapters</a:t>
                      </a:r>
                      <a:endParaRPr sz="1600" dirty="0">
                        <a:latin typeface="Calibri"/>
                        <a:cs typeface="Calibri"/>
                      </a:endParaRPr>
                    </a:p>
                  </a:txBody>
                  <a:tcPr marL="0" marR="0" marT="73025"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10860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07672" y="1788981"/>
            <a:ext cx="10863385" cy="2654573"/>
          </a:xfrm>
          <a:prstGeom prst="rect">
            <a:avLst/>
          </a:prstGeom>
        </p:spPr>
        <p:txBody>
          <a:bodyPr vert="horz" wrap="square" lIns="0" tIns="190500" rIns="0" bIns="0" rtlCol="0">
            <a:spAutoFit/>
          </a:bodyPr>
          <a:lstStyle/>
          <a:p>
            <a:pPr marL="1905" algn="ctr">
              <a:lnSpc>
                <a:spcPct val="100000"/>
              </a:lnSpc>
              <a:spcBef>
                <a:spcPts val="1430"/>
              </a:spcBef>
            </a:pPr>
            <a:r>
              <a:rPr lang="en-US" sz="8000" b="0" spc="-125" dirty="0">
                <a:solidFill>
                  <a:schemeClr val="bg1"/>
                </a:solidFill>
                <a:latin typeface="Calibri"/>
                <a:cs typeface="Calibri"/>
              </a:rPr>
              <a:t>Elastic Load Balancing and </a:t>
            </a:r>
            <a:r>
              <a:rPr lang="en-US" sz="8000" b="0" spc="-125" dirty="0" err="1">
                <a:solidFill>
                  <a:schemeClr val="bg1"/>
                </a:solidFill>
                <a:latin typeface="Calibri"/>
                <a:cs typeface="Calibri"/>
              </a:rPr>
              <a:t>AutoScaling</a:t>
            </a:r>
            <a:endParaRPr sz="8000" dirty="0">
              <a:solidFill>
                <a:schemeClr val="bg1"/>
              </a:solidFill>
              <a:latin typeface="Calibri"/>
              <a:cs typeface="Calibri"/>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863800" y="3994200"/>
              <a:ext cx="360" cy="360"/>
            </p14:xfrm>
          </p:contentPart>
        </mc:Choice>
        <mc:Fallback xmlns="">
          <p:pic>
            <p:nvPicPr>
              <p:cNvPr id="3" name="Ink 2"/>
              <p:cNvPicPr/>
              <p:nvPr/>
            </p:nvPicPr>
            <p:blipFill>
              <a:blip r:embed="rId3"/>
              <a:stretch>
                <a:fillRect/>
              </a:stretch>
            </p:blipFill>
            <p:spPr>
              <a:xfrm>
                <a:off x="2854440" y="3984840"/>
                <a:ext cx="19080" cy="19080"/>
              </a:xfrm>
              <a:prstGeom prst="rect">
                <a:avLst/>
              </a:prstGeom>
            </p:spPr>
          </p:pic>
        </mc:Fallback>
      </mc:AlternateContent>
    </p:spTree>
    <p:extLst>
      <p:ext uri="{BB962C8B-B14F-4D97-AF65-F5344CB8AC3E}">
        <p14:creationId xmlns:p14="http://schemas.microsoft.com/office/powerpoint/2010/main" val="1430953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44993" y="309302"/>
            <a:ext cx="5683533" cy="382156"/>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25" dirty="0">
                <a:solidFill>
                  <a:srgbClr val="FFFFFF"/>
                </a:solidFill>
                <a:latin typeface="Calibri"/>
                <a:cs typeface="Calibri"/>
              </a:rPr>
              <a:t> </a:t>
            </a:r>
            <a:r>
              <a:rPr lang="en-US" sz="2400" spc="-5" dirty="0">
                <a:solidFill>
                  <a:srgbClr val="FFFFFF"/>
                </a:solidFill>
                <a:latin typeface="Calibri"/>
                <a:cs typeface="Calibri"/>
              </a:rPr>
              <a:t>10</a:t>
            </a:r>
            <a:r>
              <a:rPr sz="2400" b="0" spc="-5" dirty="0">
                <a:solidFill>
                  <a:srgbClr val="FFFFFF"/>
                </a:solidFill>
                <a:latin typeface="Calibri"/>
                <a:cs typeface="Calibri"/>
              </a:rPr>
              <a:t>:</a:t>
            </a:r>
            <a:r>
              <a:rPr sz="2400" b="0" spc="-30" dirty="0">
                <a:solidFill>
                  <a:srgbClr val="FFFFFF"/>
                </a:solidFill>
                <a:latin typeface="Calibri"/>
                <a:cs typeface="Calibri"/>
              </a:rPr>
              <a:t> </a:t>
            </a:r>
            <a:r>
              <a:rPr lang="en-US" sz="2400" b="0" spc="-15" dirty="0">
                <a:solidFill>
                  <a:srgbClr val="FFFFFF"/>
                </a:solidFill>
                <a:latin typeface="Calibri"/>
                <a:cs typeface="Calibri"/>
              </a:rPr>
              <a:t>Scale Up vs Scale Out</a:t>
            </a:r>
            <a:endParaRPr sz="2400" dirty="0">
              <a:latin typeface="Calibri"/>
              <a:cs typeface="Calibri"/>
            </a:endParaRPr>
          </a:p>
        </p:txBody>
      </p:sp>
      <p:pic>
        <p:nvPicPr>
          <p:cNvPr id="2050" name="Picture 2" descr="Scaling Up vs Scaling Out your Security Segmentation, Alex G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28" y="1798075"/>
            <a:ext cx="5103420" cy="29060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ale-Up vs. Scale Out: Scale Out NAS Meets Multi-Cloud | F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679" y="500380"/>
            <a:ext cx="6134735" cy="5219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19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603313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2:</a:t>
            </a:r>
            <a:r>
              <a:rPr sz="2400" b="0" spc="-15" dirty="0">
                <a:solidFill>
                  <a:srgbClr val="FFFFFF"/>
                </a:solidFill>
                <a:latin typeface="Calibri"/>
                <a:cs typeface="Calibri"/>
              </a:rPr>
              <a:t> </a:t>
            </a:r>
            <a:r>
              <a:rPr sz="2400" b="0" spc="-5" dirty="0">
                <a:solidFill>
                  <a:srgbClr val="FFFFFF"/>
                </a:solidFill>
                <a:latin typeface="Calibri"/>
                <a:cs typeface="Calibri"/>
              </a:rPr>
              <a:t>Cloud</a:t>
            </a:r>
            <a:r>
              <a:rPr sz="2400" b="0" spc="-10" dirty="0">
                <a:solidFill>
                  <a:srgbClr val="FFFFFF"/>
                </a:solidFill>
                <a:latin typeface="Calibri"/>
                <a:cs typeface="Calibri"/>
              </a:rPr>
              <a:t> </a:t>
            </a:r>
            <a:r>
              <a:rPr sz="2400" b="0" spc="-5" dirty="0">
                <a:solidFill>
                  <a:srgbClr val="FFFFFF"/>
                </a:solidFill>
                <a:latin typeface="Calibri"/>
                <a:cs typeface="Calibri"/>
              </a:rPr>
              <a:t>Computing</a:t>
            </a:r>
            <a:r>
              <a:rPr sz="2400" b="0" spc="-20" dirty="0">
                <a:solidFill>
                  <a:srgbClr val="FFFFFF"/>
                </a:solidFill>
                <a:latin typeface="Calibri"/>
                <a:cs typeface="Calibri"/>
              </a:rPr>
              <a:t> </a:t>
            </a:r>
            <a:r>
              <a:rPr sz="2400" b="0" spc="-5" dirty="0">
                <a:solidFill>
                  <a:srgbClr val="FFFFFF"/>
                </a:solidFill>
                <a:latin typeface="Calibri"/>
                <a:cs typeface="Calibri"/>
              </a:rPr>
              <a:t>Deployment</a:t>
            </a:r>
            <a:r>
              <a:rPr sz="2400" b="0" spc="-15" dirty="0">
                <a:solidFill>
                  <a:srgbClr val="FFFFFF"/>
                </a:solidFill>
                <a:latin typeface="Calibri"/>
                <a:cs typeface="Calibri"/>
              </a:rPr>
              <a:t> </a:t>
            </a:r>
            <a:r>
              <a:rPr sz="2400" b="0" spc="-5" dirty="0">
                <a:solidFill>
                  <a:srgbClr val="FFFFFF"/>
                </a:solidFill>
                <a:latin typeface="Calibri"/>
                <a:cs typeface="Calibri"/>
              </a:rPr>
              <a:t>Models</a:t>
            </a:r>
            <a:endParaRPr sz="2400">
              <a:latin typeface="Calibri"/>
              <a:cs typeface="Calibri"/>
            </a:endParaRPr>
          </a:p>
        </p:txBody>
      </p:sp>
      <p:graphicFrame>
        <p:nvGraphicFramePr>
          <p:cNvPr id="3" name="object 3"/>
          <p:cNvGraphicFramePr>
            <a:graphicFrameLocks noGrp="1"/>
          </p:cNvGraphicFramePr>
          <p:nvPr/>
        </p:nvGraphicFramePr>
        <p:xfrm>
          <a:off x="1245064" y="1253031"/>
          <a:ext cx="9321165" cy="4043680"/>
        </p:xfrm>
        <a:graphic>
          <a:graphicData uri="http://schemas.openxmlformats.org/drawingml/2006/table">
            <a:tbl>
              <a:tblPr firstRow="1" bandRow="1">
                <a:tableStyleId>{2D5ABB26-0587-4C30-8999-92F81FD0307C}</a:tableStyleId>
              </a:tblPr>
              <a:tblGrid>
                <a:gridCol w="1426210">
                  <a:extLst>
                    <a:ext uri="{9D8B030D-6E8A-4147-A177-3AD203B41FA5}">
                      <a16:colId xmlns:a16="http://schemas.microsoft.com/office/drawing/2014/main" val="20000"/>
                    </a:ext>
                  </a:extLst>
                </a:gridCol>
                <a:gridCol w="4779010">
                  <a:extLst>
                    <a:ext uri="{9D8B030D-6E8A-4147-A177-3AD203B41FA5}">
                      <a16:colId xmlns:a16="http://schemas.microsoft.com/office/drawing/2014/main" val="20001"/>
                    </a:ext>
                  </a:extLst>
                </a:gridCol>
                <a:gridCol w="3115945">
                  <a:extLst>
                    <a:ext uri="{9D8B030D-6E8A-4147-A177-3AD203B41FA5}">
                      <a16:colId xmlns:a16="http://schemas.microsoft.com/office/drawing/2014/main" val="20002"/>
                    </a:ext>
                  </a:extLst>
                </a:gridCol>
              </a:tblGrid>
              <a:tr h="389255">
                <a:tc>
                  <a:txBody>
                    <a:bodyPr/>
                    <a:lstStyle/>
                    <a:p>
                      <a:pPr marL="67945">
                        <a:lnSpc>
                          <a:spcPct val="100000"/>
                        </a:lnSpc>
                        <a:spcBef>
                          <a:spcPts val="630"/>
                        </a:spcBef>
                      </a:pPr>
                      <a:r>
                        <a:rPr sz="1600" b="1" spc="-5" dirty="0">
                          <a:solidFill>
                            <a:srgbClr val="FFFFFF"/>
                          </a:solidFill>
                          <a:latin typeface="Calibri"/>
                          <a:cs typeface="Calibri"/>
                        </a:rPr>
                        <a:t>Name</a:t>
                      </a:r>
                      <a:endParaRPr sz="1600">
                        <a:latin typeface="Calibri"/>
                        <a:cs typeface="Calibri"/>
                      </a:endParaRPr>
                    </a:p>
                  </a:txBody>
                  <a:tcPr marL="0" marR="0" marT="80010" marB="0">
                    <a:solidFill>
                      <a:srgbClr val="4472C4"/>
                    </a:solidFill>
                  </a:tcPr>
                </a:tc>
                <a:tc>
                  <a:txBody>
                    <a:bodyPr/>
                    <a:lstStyle/>
                    <a:p>
                      <a:pPr marL="234950">
                        <a:lnSpc>
                          <a:spcPct val="100000"/>
                        </a:lnSpc>
                        <a:spcBef>
                          <a:spcPts val="630"/>
                        </a:spcBef>
                      </a:pPr>
                      <a:r>
                        <a:rPr sz="1600" b="1" spc="-5" dirty="0">
                          <a:solidFill>
                            <a:srgbClr val="FFFFFF"/>
                          </a:solidFill>
                          <a:latin typeface="Calibri"/>
                          <a:cs typeface="Calibri"/>
                        </a:rPr>
                        <a:t>Description</a:t>
                      </a:r>
                      <a:endParaRPr sz="1600">
                        <a:latin typeface="Calibri"/>
                        <a:cs typeface="Calibri"/>
                      </a:endParaRPr>
                    </a:p>
                  </a:txBody>
                  <a:tcPr marL="0" marR="0" marT="80010" marB="0">
                    <a:solidFill>
                      <a:srgbClr val="4472C4"/>
                    </a:solidFill>
                  </a:tcPr>
                </a:tc>
                <a:tc>
                  <a:txBody>
                    <a:bodyPr/>
                    <a:lstStyle/>
                    <a:p>
                      <a:pPr marL="261620">
                        <a:lnSpc>
                          <a:spcPct val="100000"/>
                        </a:lnSpc>
                        <a:spcBef>
                          <a:spcPts val="630"/>
                        </a:spcBef>
                      </a:pPr>
                      <a:r>
                        <a:rPr sz="1600" b="1" spc="-10" dirty="0">
                          <a:solidFill>
                            <a:srgbClr val="FFFFFF"/>
                          </a:solidFill>
                          <a:latin typeface="Calibri"/>
                          <a:cs typeface="Calibri"/>
                        </a:rPr>
                        <a:t>Examples</a:t>
                      </a:r>
                      <a:endParaRPr sz="1600">
                        <a:latin typeface="Calibri"/>
                        <a:cs typeface="Calibri"/>
                      </a:endParaRPr>
                    </a:p>
                  </a:txBody>
                  <a:tcPr marL="0" marR="0" marT="80010" marB="0">
                    <a:solidFill>
                      <a:srgbClr val="4472C4"/>
                    </a:solidFill>
                  </a:tcPr>
                </a:tc>
                <a:extLst>
                  <a:ext uri="{0D108BD9-81ED-4DB2-BD59-A6C34878D82A}">
                    <a16:rowId xmlns:a16="http://schemas.microsoft.com/office/drawing/2014/main" val="10000"/>
                  </a:ext>
                </a:extLst>
              </a:tr>
              <a:tr h="1132205">
                <a:tc>
                  <a:txBody>
                    <a:bodyPr/>
                    <a:lstStyle/>
                    <a:p>
                      <a:pPr marL="67945">
                        <a:lnSpc>
                          <a:spcPct val="100000"/>
                        </a:lnSpc>
                        <a:spcBef>
                          <a:spcPts val="565"/>
                        </a:spcBef>
                      </a:pPr>
                      <a:r>
                        <a:rPr sz="1600" b="1" spc="-15" dirty="0">
                          <a:solidFill>
                            <a:srgbClr val="FFFFFF"/>
                          </a:solidFill>
                          <a:latin typeface="Calibri"/>
                          <a:cs typeface="Calibri"/>
                        </a:rPr>
                        <a:t>Private</a:t>
                      </a:r>
                      <a:r>
                        <a:rPr sz="1600" b="1" spc="-30" dirty="0">
                          <a:solidFill>
                            <a:srgbClr val="FFFFFF"/>
                          </a:solidFill>
                          <a:latin typeface="Calibri"/>
                          <a:cs typeface="Calibri"/>
                        </a:rPr>
                        <a:t> </a:t>
                      </a:r>
                      <a:r>
                        <a:rPr sz="1600" b="1" spc="-5" dirty="0">
                          <a:solidFill>
                            <a:srgbClr val="FFFFFF"/>
                          </a:solidFill>
                          <a:latin typeface="Calibri"/>
                          <a:cs typeface="Calibri"/>
                        </a:rPr>
                        <a:t>Cloud</a:t>
                      </a:r>
                      <a:endParaRPr sz="1600">
                        <a:latin typeface="Calibri"/>
                        <a:cs typeface="Calibri"/>
                      </a:endParaRPr>
                    </a:p>
                  </a:txBody>
                  <a:tcPr marL="0" marR="0" marT="71755" marB="0">
                    <a:lnL w="9525">
                      <a:solidFill>
                        <a:srgbClr val="4472C4"/>
                      </a:solidFill>
                      <a:prstDash val="solid"/>
                    </a:lnL>
                    <a:lnB w="9525">
                      <a:solidFill>
                        <a:srgbClr val="4472C4"/>
                      </a:solidFill>
                      <a:prstDash val="solid"/>
                    </a:lnB>
                    <a:solidFill>
                      <a:srgbClr val="232F3D"/>
                    </a:solidFill>
                  </a:tcPr>
                </a:tc>
                <a:tc>
                  <a:txBody>
                    <a:bodyPr/>
                    <a:lstStyle/>
                    <a:p>
                      <a:pPr marL="234950">
                        <a:lnSpc>
                          <a:spcPct val="100000"/>
                        </a:lnSpc>
                        <a:spcBef>
                          <a:spcPts val="565"/>
                        </a:spcBef>
                      </a:pPr>
                      <a:r>
                        <a:rPr sz="1600" b="1" dirty="0">
                          <a:solidFill>
                            <a:srgbClr val="FFFFFF"/>
                          </a:solidFill>
                          <a:latin typeface="Calibri"/>
                          <a:cs typeface="Calibri"/>
                        </a:rPr>
                        <a:t>An </a:t>
                      </a:r>
                      <a:r>
                        <a:rPr sz="1600" b="1" spc="-10" dirty="0">
                          <a:solidFill>
                            <a:srgbClr val="FFFFFF"/>
                          </a:solidFill>
                          <a:latin typeface="Calibri"/>
                          <a:cs typeface="Calibri"/>
                        </a:rPr>
                        <a:t>enterprise</a:t>
                      </a:r>
                      <a:r>
                        <a:rPr sz="1600" b="1" spc="-5" dirty="0">
                          <a:solidFill>
                            <a:srgbClr val="FFFFFF"/>
                          </a:solidFill>
                          <a:latin typeface="Calibri"/>
                          <a:cs typeface="Calibri"/>
                        </a:rPr>
                        <a:t> deploys their</a:t>
                      </a:r>
                      <a:r>
                        <a:rPr sz="1600" b="1" spc="10" dirty="0">
                          <a:solidFill>
                            <a:srgbClr val="FFFFFF"/>
                          </a:solidFill>
                          <a:latin typeface="Calibri"/>
                          <a:cs typeface="Calibri"/>
                        </a:rPr>
                        <a:t> </a:t>
                      </a:r>
                      <a:r>
                        <a:rPr sz="1600" b="1" spc="-5" dirty="0">
                          <a:solidFill>
                            <a:srgbClr val="FFFFFF"/>
                          </a:solidFill>
                          <a:latin typeface="Calibri"/>
                          <a:cs typeface="Calibri"/>
                        </a:rPr>
                        <a:t>own</a:t>
                      </a:r>
                      <a:r>
                        <a:rPr sz="1600" b="1" spc="5" dirty="0">
                          <a:solidFill>
                            <a:srgbClr val="FFFFFF"/>
                          </a:solidFill>
                          <a:latin typeface="Calibri"/>
                          <a:cs typeface="Calibri"/>
                        </a:rPr>
                        <a:t> </a:t>
                      </a:r>
                      <a:r>
                        <a:rPr sz="1600" b="1" spc="-10" dirty="0">
                          <a:solidFill>
                            <a:srgbClr val="FFFFFF"/>
                          </a:solidFill>
                          <a:latin typeface="Calibri"/>
                          <a:cs typeface="Calibri"/>
                        </a:rPr>
                        <a:t>infrastructure</a:t>
                      </a:r>
                      <a:r>
                        <a:rPr sz="1600" b="1" spc="-5" dirty="0">
                          <a:solidFill>
                            <a:srgbClr val="FFFFFF"/>
                          </a:solidFill>
                          <a:latin typeface="Calibri"/>
                          <a:cs typeface="Calibri"/>
                        </a:rPr>
                        <a:t> and</a:t>
                      </a:r>
                      <a:endParaRPr sz="1600">
                        <a:latin typeface="Calibri"/>
                        <a:cs typeface="Calibri"/>
                      </a:endParaRPr>
                    </a:p>
                    <a:p>
                      <a:pPr marL="234950">
                        <a:lnSpc>
                          <a:spcPct val="100000"/>
                        </a:lnSpc>
                        <a:spcBef>
                          <a:spcPts val="880"/>
                        </a:spcBef>
                      </a:pPr>
                      <a:r>
                        <a:rPr sz="1600" b="1" spc="-10" dirty="0">
                          <a:solidFill>
                            <a:srgbClr val="FFFFFF"/>
                          </a:solidFill>
                          <a:latin typeface="Calibri"/>
                          <a:cs typeface="Calibri"/>
                        </a:rPr>
                        <a:t>applications </a:t>
                      </a:r>
                      <a:r>
                        <a:rPr sz="1600" b="1" spc="-15" dirty="0">
                          <a:solidFill>
                            <a:srgbClr val="FFFFFF"/>
                          </a:solidFill>
                          <a:latin typeface="Calibri"/>
                          <a:cs typeface="Calibri"/>
                        </a:rPr>
                        <a:t>into</a:t>
                      </a:r>
                      <a:r>
                        <a:rPr sz="1600" b="1" spc="-5" dirty="0">
                          <a:solidFill>
                            <a:srgbClr val="FFFFFF"/>
                          </a:solidFill>
                          <a:latin typeface="Calibri"/>
                          <a:cs typeface="Calibri"/>
                        </a:rPr>
                        <a:t> their</a:t>
                      </a:r>
                      <a:r>
                        <a:rPr sz="1600" b="1" spc="5" dirty="0">
                          <a:solidFill>
                            <a:srgbClr val="FFFFFF"/>
                          </a:solidFill>
                          <a:latin typeface="Calibri"/>
                          <a:cs typeface="Calibri"/>
                        </a:rPr>
                        <a:t> </a:t>
                      </a:r>
                      <a:r>
                        <a:rPr sz="1600" b="1" spc="-5" dirty="0">
                          <a:solidFill>
                            <a:srgbClr val="FFFFFF"/>
                          </a:solidFill>
                          <a:latin typeface="Calibri"/>
                          <a:cs typeface="Calibri"/>
                        </a:rPr>
                        <a:t>own </a:t>
                      </a:r>
                      <a:r>
                        <a:rPr sz="1600" b="1" spc="-10" dirty="0">
                          <a:solidFill>
                            <a:srgbClr val="FFFFFF"/>
                          </a:solidFill>
                          <a:latin typeface="Calibri"/>
                          <a:cs typeface="Calibri"/>
                        </a:rPr>
                        <a:t>data center</a:t>
                      </a:r>
                      <a:endParaRPr sz="1600">
                        <a:latin typeface="Calibri"/>
                        <a:cs typeface="Calibri"/>
                      </a:endParaRPr>
                    </a:p>
                  </a:txBody>
                  <a:tcPr marL="0" marR="0" marT="71755" marB="0">
                    <a:lnB w="9525">
                      <a:solidFill>
                        <a:srgbClr val="4472C4"/>
                      </a:solidFill>
                      <a:prstDash val="solid"/>
                    </a:lnB>
                    <a:solidFill>
                      <a:srgbClr val="232F3D"/>
                    </a:solidFill>
                  </a:tcPr>
                </a:tc>
                <a:tc>
                  <a:txBody>
                    <a:bodyPr/>
                    <a:lstStyle/>
                    <a:p>
                      <a:pPr marL="261620">
                        <a:lnSpc>
                          <a:spcPct val="100000"/>
                        </a:lnSpc>
                        <a:spcBef>
                          <a:spcPts val="565"/>
                        </a:spcBef>
                      </a:pPr>
                      <a:r>
                        <a:rPr sz="1600" b="1" spc="-10" dirty="0">
                          <a:solidFill>
                            <a:srgbClr val="FFFFFF"/>
                          </a:solidFill>
                          <a:latin typeface="Calibri"/>
                          <a:cs typeface="Calibri"/>
                        </a:rPr>
                        <a:t>VMware,</a:t>
                      </a:r>
                      <a:r>
                        <a:rPr sz="1600" b="1" spc="-15" dirty="0">
                          <a:solidFill>
                            <a:srgbClr val="FFFFFF"/>
                          </a:solidFill>
                          <a:latin typeface="Calibri"/>
                          <a:cs typeface="Calibri"/>
                        </a:rPr>
                        <a:t> </a:t>
                      </a:r>
                      <a:r>
                        <a:rPr sz="1600" b="1" spc="-5" dirty="0">
                          <a:solidFill>
                            <a:srgbClr val="FFFFFF"/>
                          </a:solidFill>
                          <a:latin typeface="Calibri"/>
                          <a:cs typeface="Calibri"/>
                        </a:rPr>
                        <a:t>Microsoft,</a:t>
                      </a:r>
                      <a:r>
                        <a:rPr sz="1600" b="1" spc="-15" dirty="0">
                          <a:solidFill>
                            <a:srgbClr val="FFFFFF"/>
                          </a:solidFill>
                          <a:latin typeface="Calibri"/>
                          <a:cs typeface="Calibri"/>
                        </a:rPr>
                        <a:t> </a:t>
                      </a:r>
                      <a:r>
                        <a:rPr sz="1600" b="1" spc="-10" dirty="0">
                          <a:solidFill>
                            <a:srgbClr val="FFFFFF"/>
                          </a:solidFill>
                          <a:latin typeface="Calibri"/>
                          <a:cs typeface="Calibri"/>
                        </a:rPr>
                        <a:t>RedHat,</a:t>
                      </a:r>
                      <a:endParaRPr sz="1600">
                        <a:latin typeface="Calibri"/>
                        <a:cs typeface="Calibri"/>
                      </a:endParaRPr>
                    </a:p>
                    <a:p>
                      <a:pPr marL="261620">
                        <a:lnSpc>
                          <a:spcPct val="100000"/>
                        </a:lnSpc>
                        <a:spcBef>
                          <a:spcPts val="880"/>
                        </a:spcBef>
                      </a:pPr>
                      <a:r>
                        <a:rPr sz="1600" b="1" spc="-5" dirty="0">
                          <a:solidFill>
                            <a:srgbClr val="FFFFFF"/>
                          </a:solidFill>
                          <a:latin typeface="Calibri"/>
                          <a:cs typeface="Calibri"/>
                        </a:rPr>
                        <a:t>OpenStack</a:t>
                      </a:r>
                      <a:endParaRPr sz="1600">
                        <a:latin typeface="Calibri"/>
                        <a:cs typeface="Calibri"/>
                      </a:endParaRPr>
                    </a:p>
                  </a:txBody>
                  <a:tcPr marL="0" marR="0" marT="71755" marB="0">
                    <a:lnR w="9525">
                      <a:solidFill>
                        <a:srgbClr val="4472C4"/>
                      </a:solidFill>
                      <a:prstDash val="solid"/>
                    </a:lnR>
                    <a:lnB w="9525">
                      <a:solidFill>
                        <a:srgbClr val="4472C4"/>
                      </a:solidFill>
                      <a:prstDash val="solid"/>
                    </a:lnB>
                    <a:solidFill>
                      <a:srgbClr val="232F3D"/>
                    </a:solidFill>
                  </a:tcPr>
                </a:tc>
                <a:extLst>
                  <a:ext uri="{0D108BD9-81ED-4DB2-BD59-A6C34878D82A}">
                    <a16:rowId xmlns:a16="http://schemas.microsoft.com/office/drawing/2014/main" val="10001"/>
                  </a:ext>
                </a:extLst>
              </a:tr>
              <a:tr h="1135380">
                <a:tc>
                  <a:txBody>
                    <a:bodyPr/>
                    <a:lstStyle/>
                    <a:p>
                      <a:pPr marL="67945">
                        <a:lnSpc>
                          <a:spcPct val="100000"/>
                        </a:lnSpc>
                        <a:spcBef>
                          <a:spcPts val="550"/>
                        </a:spcBef>
                      </a:pPr>
                      <a:r>
                        <a:rPr sz="1600" b="1" spc="-5" dirty="0">
                          <a:solidFill>
                            <a:srgbClr val="FFFFFF"/>
                          </a:solidFill>
                          <a:latin typeface="Calibri"/>
                          <a:cs typeface="Calibri"/>
                        </a:rPr>
                        <a:t>Public</a:t>
                      </a:r>
                      <a:r>
                        <a:rPr sz="1600" b="1" spc="-30" dirty="0">
                          <a:solidFill>
                            <a:srgbClr val="FFFFFF"/>
                          </a:solidFill>
                          <a:latin typeface="Calibri"/>
                          <a:cs typeface="Calibri"/>
                        </a:rPr>
                        <a:t> </a:t>
                      </a:r>
                      <a:r>
                        <a:rPr sz="1600" b="1" spc="-5" dirty="0">
                          <a:solidFill>
                            <a:srgbClr val="FFFFFF"/>
                          </a:solidFill>
                          <a:latin typeface="Calibri"/>
                          <a:cs typeface="Calibri"/>
                        </a:rPr>
                        <a:t>Cloud</a:t>
                      </a:r>
                      <a:endParaRPr sz="1600">
                        <a:latin typeface="Calibri"/>
                        <a:cs typeface="Calibri"/>
                      </a:endParaRPr>
                    </a:p>
                  </a:txBody>
                  <a:tcPr marL="0" marR="0" marT="6985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234950">
                        <a:lnSpc>
                          <a:spcPct val="100000"/>
                        </a:lnSpc>
                        <a:spcBef>
                          <a:spcPts val="550"/>
                        </a:spcBef>
                      </a:pPr>
                      <a:r>
                        <a:rPr sz="1600" b="1" spc="-5" dirty="0">
                          <a:solidFill>
                            <a:srgbClr val="FFFFFF"/>
                          </a:solidFill>
                          <a:latin typeface="Calibri"/>
                          <a:cs typeface="Calibri"/>
                        </a:rPr>
                        <a:t>The</a:t>
                      </a:r>
                      <a:r>
                        <a:rPr sz="1600" b="1" spc="-10" dirty="0">
                          <a:solidFill>
                            <a:srgbClr val="FFFFFF"/>
                          </a:solidFill>
                          <a:latin typeface="Calibri"/>
                          <a:cs typeface="Calibri"/>
                        </a:rPr>
                        <a:t> </a:t>
                      </a:r>
                      <a:r>
                        <a:rPr sz="1600" b="1" spc="-5" dirty="0">
                          <a:solidFill>
                            <a:srgbClr val="FFFFFF"/>
                          </a:solidFill>
                          <a:latin typeface="Calibri"/>
                          <a:cs typeface="Calibri"/>
                        </a:rPr>
                        <a:t>IT services </a:t>
                      </a:r>
                      <a:r>
                        <a:rPr sz="1600" b="1" spc="-10" dirty="0">
                          <a:solidFill>
                            <a:srgbClr val="FFFFFF"/>
                          </a:solidFill>
                          <a:latin typeface="Calibri"/>
                          <a:cs typeface="Calibri"/>
                        </a:rPr>
                        <a:t>that </a:t>
                      </a:r>
                      <a:r>
                        <a:rPr sz="1600" b="1" spc="-5" dirty="0">
                          <a:solidFill>
                            <a:srgbClr val="FFFFFF"/>
                          </a:solidFill>
                          <a:latin typeface="Calibri"/>
                          <a:cs typeface="Calibri"/>
                        </a:rPr>
                        <a:t>you</a:t>
                      </a:r>
                      <a:r>
                        <a:rPr sz="1600" b="1" dirty="0">
                          <a:solidFill>
                            <a:srgbClr val="FFFFFF"/>
                          </a:solidFill>
                          <a:latin typeface="Calibri"/>
                          <a:cs typeface="Calibri"/>
                        </a:rPr>
                        <a:t> </a:t>
                      </a:r>
                      <a:r>
                        <a:rPr sz="1600" b="1" spc="-5" dirty="0">
                          <a:solidFill>
                            <a:srgbClr val="FFFFFF"/>
                          </a:solidFill>
                          <a:latin typeface="Calibri"/>
                          <a:cs typeface="Calibri"/>
                        </a:rPr>
                        <a:t>consume</a:t>
                      </a:r>
                      <a:r>
                        <a:rPr sz="1600" b="1" spc="-10" dirty="0">
                          <a:solidFill>
                            <a:srgbClr val="FFFFFF"/>
                          </a:solidFill>
                          <a:latin typeface="Calibri"/>
                          <a:cs typeface="Calibri"/>
                        </a:rPr>
                        <a:t> are hosted</a:t>
                      </a:r>
                      <a:r>
                        <a:rPr sz="1600" b="1" dirty="0">
                          <a:solidFill>
                            <a:srgbClr val="FFFFFF"/>
                          </a:solidFill>
                          <a:latin typeface="Calibri"/>
                          <a:cs typeface="Calibri"/>
                        </a:rPr>
                        <a:t> </a:t>
                      </a:r>
                      <a:r>
                        <a:rPr sz="1600" b="1" spc="-5" dirty="0">
                          <a:solidFill>
                            <a:srgbClr val="FFFFFF"/>
                          </a:solidFill>
                          <a:latin typeface="Calibri"/>
                          <a:cs typeface="Calibri"/>
                        </a:rPr>
                        <a:t>and</a:t>
                      </a:r>
                      <a:endParaRPr sz="1600">
                        <a:latin typeface="Calibri"/>
                        <a:cs typeface="Calibri"/>
                      </a:endParaRPr>
                    </a:p>
                    <a:p>
                      <a:pPr marL="234950" marR="269875">
                        <a:lnSpc>
                          <a:spcPts val="2900"/>
                        </a:lnSpc>
                        <a:spcBef>
                          <a:spcPts val="160"/>
                        </a:spcBef>
                      </a:pPr>
                      <a:r>
                        <a:rPr sz="1600" b="1" spc="-10" dirty="0">
                          <a:solidFill>
                            <a:srgbClr val="FFFFFF"/>
                          </a:solidFill>
                          <a:latin typeface="Calibri"/>
                          <a:cs typeface="Calibri"/>
                        </a:rPr>
                        <a:t>delivered</a:t>
                      </a:r>
                      <a:r>
                        <a:rPr sz="1600" b="1" dirty="0">
                          <a:solidFill>
                            <a:srgbClr val="FFFFFF"/>
                          </a:solidFill>
                          <a:latin typeface="Calibri"/>
                          <a:cs typeface="Calibri"/>
                        </a:rPr>
                        <a:t> </a:t>
                      </a:r>
                      <a:r>
                        <a:rPr sz="1600" b="1" spc="-5" dirty="0">
                          <a:solidFill>
                            <a:srgbClr val="FFFFFF"/>
                          </a:solidFill>
                          <a:latin typeface="Calibri"/>
                          <a:cs typeface="Calibri"/>
                        </a:rPr>
                        <a:t>from </a:t>
                      </a:r>
                      <a:r>
                        <a:rPr sz="1600" b="1" dirty="0">
                          <a:solidFill>
                            <a:srgbClr val="FFFFFF"/>
                          </a:solidFill>
                          <a:latin typeface="Calibri"/>
                          <a:cs typeface="Calibri"/>
                        </a:rPr>
                        <a:t>a</a:t>
                      </a:r>
                      <a:r>
                        <a:rPr sz="1600" b="1" spc="-5" dirty="0">
                          <a:solidFill>
                            <a:srgbClr val="FFFFFF"/>
                          </a:solidFill>
                          <a:latin typeface="Calibri"/>
                          <a:cs typeface="Calibri"/>
                        </a:rPr>
                        <a:t> third-party</a:t>
                      </a:r>
                      <a:r>
                        <a:rPr sz="1600" b="1" spc="5" dirty="0">
                          <a:solidFill>
                            <a:srgbClr val="FFFFFF"/>
                          </a:solidFill>
                          <a:latin typeface="Calibri"/>
                          <a:cs typeface="Calibri"/>
                        </a:rPr>
                        <a:t> </a:t>
                      </a:r>
                      <a:r>
                        <a:rPr sz="1600" b="1" spc="-5" dirty="0">
                          <a:solidFill>
                            <a:srgbClr val="FFFFFF"/>
                          </a:solidFill>
                          <a:latin typeface="Calibri"/>
                          <a:cs typeface="Calibri"/>
                        </a:rPr>
                        <a:t>and</a:t>
                      </a:r>
                      <a:r>
                        <a:rPr sz="1600" b="1" dirty="0">
                          <a:solidFill>
                            <a:srgbClr val="FFFFFF"/>
                          </a:solidFill>
                          <a:latin typeface="Calibri"/>
                          <a:cs typeface="Calibri"/>
                        </a:rPr>
                        <a:t> </a:t>
                      </a:r>
                      <a:r>
                        <a:rPr sz="1600" b="1" spc="-5" dirty="0">
                          <a:solidFill>
                            <a:srgbClr val="FFFFFF"/>
                          </a:solidFill>
                          <a:latin typeface="Calibri"/>
                          <a:cs typeface="Calibri"/>
                        </a:rPr>
                        <a:t>accessed</a:t>
                      </a:r>
                      <a:r>
                        <a:rPr sz="1600" b="1" dirty="0">
                          <a:solidFill>
                            <a:srgbClr val="FFFFFF"/>
                          </a:solidFill>
                          <a:latin typeface="Calibri"/>
                          <a:cs typeface="Calibri"/>
                        </a:rPr>
                        <a:t> </a:t>
                      </a:r>
                      <a:r>
                        <a:rPr sz="1600" b="1" spc="-10" dirty="0">
                          <a:solidFill>
                            <a:srgbClr val="FFFFFF"/>
                          </a:solidFill>
                          <a:latin typeface="Calibri"/>
                          <a:cs typeface="Calibri"/>
                        </a:rPr>
                        <a:t>over</a:t>
                      </a:r>
                      <a:r>
                        <a:rPr sz="1600" b="1" spc="5" dirty="0">
                          <a:solidFill>
                            <a:srgbClr val="FFFFFF"/>
                          </a:solidFill>
                          <a:latin typeface="Calibri"/>
                          <a:cs typeface="Calibri"/>
                        </a:rPr>
                        <a:t> </a:t>
                      </a:r>
                      <a:r>
                        <a:rPr sz="1600" b="1" spc="-5" dirty="0">
                          <a:solidFill>
                            <a:srgbClr val="FFFFFF"/>
                          </a:solidFill>
                          <a:latin typeface="Calibri"/>
                          <a:cs typeface="Calibri"/>
                        </a:rPr>
                        <a:t>the </a:t>
                      </a:r>
                      <a:r>
                        <a:rPr sz="1600" b="1" spc="-350" dirty="0">
                          <a:solidFill>
                            <a:srgbClr val="FFFFFF"/>
                          </a:solidFill>
                          <a:latin typeface="Calibri"/>
                          <a:cs typeface="Calibri"/>
                        </a:rPr>
                        <a:t> </a:t>
                      </a:r>
                      <a:r>
                        <a:rPr sz="1600" b="1" spc="-10" dirty="0">
                          <a:solidFill>
                            <a:srgbClr val="FFFFFF"/>
                          </a:solidFill>
                          <a:latin typeface="Calibri"/>
                          <a:cs typeface="Calibri"/>
                        </a:rPr>
                        <a:t>Internet</a:t>
                      </a:r>
                      <a:endParaRPr sz="1600">
                        <a:latin typeface="Calibri"/>
                        <a:cs typeface="Calibri"/>
                      </a:endParaRPr>
                    </a:p>
                  </a:txBody>
                  <a:tcPr marL="0" marR="0" marT="69850" marB="0">
                    <a:lnT w="9525">
                      <a:solidFill>
                        <a:srgbClr val="4472C4"/>
                      </a:solidFill>
                      <a:prstDash val="solid"/>
                    </a:lnT>
                    <a:lnB w="9525">
                      <a:solidFill>
                        <a:srgbClr val="4472C4"/>
                      </a:solidFill>
                      <a:prstDash val="solid"/>
                    </a:lnB>
                    <a:solidFill>
                      <a:srgbClr val="232F3D"/>
                    </a:solidFill>
                  </a:tcPr>
                </a:tc>
                <a:tc>
                  <a:txBody>
                    <a:bodyPr/>
                    <a:lstStyle/>
                    <a:p>
                      <a:pPr marL="261620">
                        <a:lnSpc>
                          <a:spcPct val="100000"/>
                        </a:lnSpc>
                        <a:spcBef>
                          <a:spcPts val="550"/>
                        </a:spcBef>
                      </a:pPr>
                      <a:r>
                        <a:rPr sz="1600" b="1" spc="-20" dirty="0">
                          <a:solidFill>
                            <a:srgbClr val="FFFFFF"/>
                          </a:solidFill>
                          <a:latin typeface="Calibri"/>
                          <a:cs typeface="Calibri"/>
                        </a:rPr>
                        <a:t>AWS,</a:t>
                      </a:r>
                      <a:r>
                        <a:rPr sz="1600" b="1" spc="-10" dirty="0">
                          <a:solidFill>
                            <a:srgbClr val="FFFFFF"/>
                          </a:solidFill>
                          <a:latin typeface="Calibri"/>
                          <a:cs typeface="Calibri"/>
                        </a:rPr>
                        <a:t> </a:t>
                      </a:r>
                      <a:r>
                        <a:rPr sz="1600" b="1" spc="-5" dirty="0">
                          <a:solidFill>
                            <a:srgbClr val="FFFFFF"/>
                          </a:solidFill>
                          <a:latin typeface="Calibri"/>
                          <a:cs typeface="Calibri"/>
                        </a:rPr>
                        <a:t>Microsoft</a:t>
                      </a:r>
                      <a:r>
                        <a:rPr sz="1600" b="1" spc="-15" dirty="0">
                          <a:solidFill>
                            <a:srgbClr val="FFFFFF"/>
                          </a:solidFill>
                          <a:latin typeface="Calibri"/>
                          <a:cs typeface="Calibri"/>
                        </a:rPr>
                        <a:t> </a:t>
                      </a:r>
                      <a:r>
                        <a:rPr sz="1600" b="1" spc="-5" dirty="0">
                          <a:solidFill>
                            <a:srgbClr val="FFFFFF"/>
                          </a:solidFill>
                          <a:latin typeface="Calibri"/>
                          <a:cs typeface="Calibri"/>
                        </a:rPr>
                        <a:t>Azure, Google</a:t>
                      </a:r>
                      <a:endParaRPr sz="1600">
                        <a:latin typeface="Calibri"/>
                        <a:cs typeface="Calibri"/>
                      </a:endParaRPr>
                    </a:p>
                    <a:p>
                      <a:pPr marL="261620">
                        <a:lnSpc>
                          <a:spcPct val="100000"/>
                        </a:lnSpc>
                        <a:spcBef>
                          <a:spcPts val="880"/>
                        </a:spcBef>
                      </a:pPr>
                      <a:r>
                        <a:rPr sz="1600" b="1" spc="-5" dirty="0">
                          <a:solidFill>
                            <a:srgbClr val="FFFFFF"/>
                          </a:solidFill>
                          <a:latin typeface="Calibri"/>
                          <a:cs typeface="Calibri"/>
                        </a:rPr>
                        <a:t>Cloud</a:t>
                      </a:r>
                      <a:r>
                        <a:rPr sz="1600" b="1" spc="-25" dirty="0">
                          <a:solidFill>
                            <a:srgbClr val="FFFFFF"/>
                          </a:solidFill>
                          <a:latin typeface="Calibri"/>
                          <a:cs typeface="Calibri"/>
                        </a:rPr>
                        <a:t> </a:t>
                      </a:r>
                      <a:r>
                        <a:rPr sz="1600" b="1" spc="-10" dirty="0">
                          <a:solidFill>
                            <a:srgbClr val="FFFFFF"/>
                          </a:solidFill>
                          <a:latin typeface="Calibri"/>
                          <a:cs typeface="Calibri"/>
                        </a:rPr>
                        <a:t>Platform</a:t>
                      </a:r>
                      <a:endParaRPr sz="1600">
                        <a:latin typeface="Calibri"/>
                        <a:cs typeface="Calibri"/>
                      </a:endParaRPr>
                    </a:p>
                  </a:txBody>
                  <a:tcPr marL="0" marR="0" marT="6985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2"/>
                  </a:ext>
                </a:extLst>
              </a:tr>
              <a:tr h="693420">
                <a:tc>
                  <a:txBody>
                    <a:bodyPr/>
                    <a:lstStyle/>
                    <a:p>
                      <a:pPr marL="67945">
                        <a:lnSpc>
                          <a:spcPct val="100000"/>
                        </a:lnSpc>
                        <a:spcBef>
                          <a:spcPts val="605"/>
                        </a:spcBef>
                      </a:pPr>
                      <a:r>
                        <a:rPr sz="1600" b="1" spc="-5" dirty="0">
                          <a:solidFill>
                            <a:srgbClr val="FFFFFF"/>
                          </a:solidFill>
                          <a:latin typeface="Calibri"/>
                          <a:cs typeface="Calibri"/>
                        </a:rPr>
                        <a:t>Hybrid</a:t>
                      </a:r>
                      <a:r>
                        <a:rPr sz="1600" b="1" spc="-20" dirty="0">
                          <a:solidFill>
                            <a:srgbClr val="FFFFFF"/>
                          </a:solidFill>
                          <a:latin typeface="Calibri"/>
                          <a:cs typeface="Calibri"/>
                        </a:rPr>
                        <a:t> </a:t>
                      </a:r>
                      <a:r>
                        <a:rPr sz="1600" b="1" spc="-5" dirty="0">
                          <a:solidFill>
                            <a:srgbClr val="FFFFFF"/>
                          </a:solidFill>
                          <a:latin typeface="Calibri"/>
                          <a:cs typeface="Calibri"/>
                        </a:rPr>
                        <a:t>Cloud</a:t>
                      </a:r>
                      <a:endParaRPr sz="1600">
                        <a:latin typeface="Calibri"/>
                        <a:cs typeface="Calibri"/>
                      </a:endParaRPr>
                    </a:p>
                  </a:txBody>
                  <a:tcPr marL="0" marR="0" marT="7683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234950">
                        <a:lnSpc>
                          <a:spcPct val="100000"/>
                        </a:lnSpc>
                        <a:spcBef>
                          <a:spcPts val="605"/>
                        </a:spcBef>
                      </a:pPr>
                      <a:r>
                        <a:rPr sz="1600" b="1" dirty="0">
                          <a:solidFill>
                            <a:srgbClr val="FFFFFF"/>
                          </a:solidFill>
                          <a:latin typeface="Calibri"/>
                          <a:cs typeface="Calibri"/>
                        </a:rPr>
                        <a:t>A</a:t>
                      </a:r>
                      <a:r>
                        <a:rPr sz="1600" b="1" spc="10" dirty="0">
                          <a:solidFill>
                            <a:srgbClr val="FFFFFF"/>
                          </a:solidFill>
                          <a:latin typeface="Calibri"/>
                          <a:cs typeface="Calibri"/>
                        </a:rPr>
                        <a:t> </a:t>
                      </a:r>
                      <a:r>
                        <a:rPr sz="1600" b="1" spc="-10" dirty="0">
                          <a:solidFill>
                            <a:srgbClr val="FFFFFF"/>
                          </a:solidFill>
                          <a:latin typeface="Calibri"/>
                          <a:cs typeface="Calibri"/>
                        </a:rPr>
                        <a:t>combination</a:t>
                      </a:r>
                      <a:r>
                        <a:rPr sz="1600" b="1" spc="10" dirty="0">
                          <a:solidFill>
                            <a:srgbClr val="FFFFFF"/>
                          </a:solidFill>
                          <a:latin typeface="Calibri"/>
                          <a:cs typeface="Calibri"/>
                        </a:rPr>
                        <a:t> </a:t>
                      </a:r>
                      <a:r>
                        <a:rPr sz="1600" b="1" dirty="0">
                          <a:solidFill>
                            <a:srgbClr val="FFFFFF"/>
                          </a:solidFill>
                          <a:latin typeface="Calibri"/>
                          <a:cs typeface="Calibri"/>
                        </a:rPr>
                        <a:t>of</a:t>
                      </a:r>
                      <a:r>
                        <a:rPr sz="1600" b="1" spc="10" dirty="0">
                          <a:solidFill>
                            <a:srgbClr val="FFFFFF"/>
                          </a:solidFill>
                          <a:latin typeface="Calibri"/>
                          <a:cs typeface="Calibri"/>
                        </a:rPr>
                        <a:t> </a:t>
                      </a:r>
                      <a:r>
                        <a:rPr sz="1600" b="1" spc="-10" dirty="0">
                          <a:solidFill>
                            <a:srgbClr val="FFFFFF"/>
                          </a:solidFill>
                          <a:latin typeface="Calibri"/>
                          <a:cs typeface="Calibri"/>
                        </a:rPr>
                        <a:t>on-premises,</a:t>
                      </a:r>
                      <a:r>
                        <a:rPr sz="1600" b="1" spc="5" dirty="0">
                          <a:solidFill>
                            <a:srgbClr val="FFFFFF"/>
                          </a:solidFill>
                          <a:latin typeface="Calibri"/>
                          <a:cs typeface="Calibri"/>
                        </a:rPr>
                        <a:t> </a:t>
                      </a:r>
                      <a:r>
                        <a:rPr sz="1600" b="1" spc="-10" dirty="0">
                          <a:solidFill>
                            <a:srgbClr val="FFFFFF"/>
                          </a:solidFill>
                          <a:latin typeface="Calibri"/>
                          <a:cs typeface="Calibri"/>
                        </a:rPr>
                        <a:t>private</a:t>
                      </a:r>
                      <a:r>
                        <a:rPr sz="1600" b="1" spc="-5" dirty="0">
                          <a:solidFill>
                            <a:srgbClr val="FFFFFF"/>
                          </a:solidFill>
                          <a:latin typeface="Calibri"/>
                          <a:cs typeface="Calibri"/>
                        </a:rPr>
                        <a:t> cloud,</a:t>
                      </a:r>
                      <a:r>
                        <a:rPr sz="1600" b="1" spc="5" dirty="0">
                          <a:solidFill>
                            <a:srgbClr val="FFFFFF"/>
                          </a:solidFill>
                          <a:latin typeface="Calibri"/>
                          <a:cs typeface="Calibri"/>
                        </a:rPr>
                        <a:t> </a:t>
                      </a:r>
                      <a:r>
                        <a:rPr sz="1600" b="1" spc="-5" dirty="0">
                          <a:solidFill>
                            <a:srgbClr val="FFFFFF"/>
                          </a:solidFill>
                          <a:latin typeface="Calibri"/>
                          <a:cs typeface="Calibri"/>
                        </a:rPr>
                        <a:t>and</a:t>
                      </a:r>
                      <a:endParaRPr sz="1600">
                        <a:latin typeface="Calibri"/>
                        <a:cs typeface="Calibri"/>
                      </a:endParaRPr>
                    </a:p>
                    <a:p>
                      <a:pPr marL="234950">
                        <a:lnSpc>
                          <a:spcPct val="100000"/>
                        </a:lnSpc>
                        <a:spcBef>
                          <a:spcPts val="880"/>
                        </a:spcBef>
                      </a:pPr>
                      <a:r>
                        <a:rPr sz="1600" b="1" spc="-5" dirty="0">
                          <a:solidFill>
                            <a:srgbClr val="FFFFFF"/>
                          </a:solidFill>
                          <a:latin typeface="Calibri"/>
                          <a:cs typeface="Calibri"/>
                        </a:rPr>
                        <a:t>public</a:t>
                      </a:r>
                      <a:r>
                        <a:rPr sz="1600" b="1" dirty="0">
                          <a:solidFill>
                            <a:srgbClr val="FFFFFF"/>
                          </a:solidFill>
                          <a:latin typeface="Calibri"/>
                          <a:cs typeface="Calibri"/>
                        </a:rPr>
                        <a:t> </a:t>
                      </a:r>
                      <a:r>
                        <a:rPr sz="1600" b="1" spc="-5" dirty="0">
                          <a:solidFill>
                            <a:srgbClr val="FFFFFF"/>
                          </a:solidFill>
                          <a:latin typeface="Calibri"/>
                          <a:cs typeface="Calibri"/>
                        </a:rPr>
                        <a:t>cloud</a:t>
                      </a:r>
                      <a:r>
                        <a:rPr sz="1600" b="1" dirty="0">
                          <a:solidFill>
                            <a:srgbClr val="FFFFFF"/>
                          </a:solidFill>
                          <a:latin typeface="Calibri"/>
                          <a:cs typeface="Calibri"/>
                        </a:rPr>
                        <a:t> </a:t>
                      </a:r>
                      <a:r>
                        <a:rPr sz="1600" b="1" spc="-5" dirty="0">
                          <a:solidFill>
                            <a:srgbClr val="FFFFFF"/>
                          </a:solidFill>
                          <a:latin typeface="Calibri"/>
                          <a:cs typeface="Calibri"/>
                        </a:rPr>
                        <a:t>services</a:t>
                      </a:r>
                      <a:r>
                        <a:rPr sz="1600" b="1" spc="-10" dirty="0">
                          <a:solidFill>
                            <a:srgbClr val="FFFFFF"/>
                          </a:solidFill>
                          <a:latin typeface="Calibri"/>
                          <a:cs typeface="Calibri"/>
                        </a:rPr>
                        <a:t> are </a:t>
                      </a:r>
                      <a:r>
                        <a:rPr sz="1600" b="1" spc="-5" dirty="0">
                          <a:solidFill>
                            <a:srgbClr val="FFFFFF"/>
                          </a:solidFill>
                          <a:latin typeface="Calibri"/>
                          <a:cs typeface="Calibri"/>
                        </a:rPr>
                        <a:t>consumed</a:t>
                      </a:r>
                      <a:endParaRPr sz="1600">
                        <a:latin typeface="Calibri"/>
                        <a:cs typeface="Calibri"/>
                      </a:endParaRPr>
                    </a:p>
                  </a:txBody>
                  <a:tcPr marL="0" marR="0" marT="76835" marB="0">
                    <a:lnT w="9525">
                      <a:solidFill>
                        <a:srgbClr val="4472C4"/>
                      </a:solidFill>
                      <a:prstDash val="solid"/>
                    </a:lnT>
                    <a:lnB w="9525">
                      <a:solidFill>
                        <a:srgbClr val="4472C4"/>
                      </a:solidFill>
                      <a:prstDash val="solid"/>
                    </a:lnB>
                    <a:solidFill>
                      <a:srgbClr val="232F3D"/>
                    </a:solidFill>
                  </a:tcPr>
                </a:tc>
                <a:tc>
                  <a:txBody>
                    <a:bodyPr/>
                    <a:lstStyle/>
                    <a:p>
                      <a:pPr>
                        <a:lnSpc>
                          <a:spcPct val="100000"/>
                        </a:lnSpc>
                      </a:pPr>
                      <a:endParaRPr sz="1600">
                        <a:latin typeface="Times New Roman"/>
                        <a:cs typeface="Times New Roman"/>
                      </a:endParaRPr>
                    </a:p>
                  </a:txBody>
                  <a:tcPr marL="0" marR="0" marT="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3"/>
                  </a:ext>
                </a:extLst>
              </a:tr>
              <a:tr h="693420">
                <a:tc>
                  <a:txBody>
                    <a:bodyPr/>
                    <a:lstStyle/>
                    <a:p>
                      <a:pPr marL="67945">
                        <a:lnSpc>
                          <a:spcPct val="100000"/>
                        </a:lnSpc>
                        <a:spcBef>
                          <a:spcPts val="645"/>
                        </a:spcBef>
                      </a:pPr>
                      <a:r>
                        <a:rPr sz="1600" b="1" spc="-5" dirty="0">
                          <a:solidFill>
                            <a:srgbClr val="FFFFFF"/>
                          </a:solidFill>
                          <a:latin typeface="Calibri"/>
                          <a:cs typeface="Calibri"/>
                        </a:rPr>
                        <a:t>Multicloud</a:t>
                      </a:r>
                      <a:endParaRPr sz="1600">
                        <a:latin typeface="Calibri"/>
                        <a:cs typeface="Calibri"/>
                      </a:endParaRPr>
                    </a:p>
                  </a:txBody>
                  <a:tcPr marL="0" marR="0" marT="8191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234950" marR="350520">
                        <a:lnSpc>
                          <a:spcPts val="2800"/>
                        </a:lnSpc>
                      </a:pPr>
                      <a:r>
                        <a:rPr sz="1600" b="1" spc="-5" dirty="0">
                          <a:solidFill>
                            <a:srgbClr val="FFFFFF"/>
                          </a:solidFill>
                          <a:latin typeface="Calibri"/>
                          <a:cs typeface="Calibri"/>
                        </a:rPr>
                        <a:t>Usage</a:t>
                      </a:r>
                      <a:r>
                        <a:rPr sz="1600" b="1" spc="-10" dirty="0">
                          <a:solidFill>
                            <a:srgbClr val="FFFFFF"/>
                          </a:solidFill>
                          <a:latin typeface="Calibri"/>
                          <a:cs typeface="Calibri"/>
                        </a:rPr>
                        <a:t> </a:t>
                      </a:r>
                      <a:r>
                        <a:rPr sz="1600" b="1" dirty="0">
                          <a:solidFill>
                            <a:srgbClr val="FFFFFF"/>
                          </a:solidFill>
                          <a:latin typeface="Calibri"/>
                          <a:cs typeface="Calibri"/>
                        </a:rPr>
                        <a:t>of </a:t>
                      </a:r>
                      <a:r>
                        <a:rPr sz="1600" b="1" spc="-10" dirty="0">
                          <a:solidFill>
                            <a:srgbClr val="FFFFFF"/>
                          </a:solidFill>
                          <a:latin typeface="Calibri"/>
                          <a:cs typeface="Calibri"/>
                        </a:rPr>
                        <a:t>two</a:t>
                      </a:r>
                      <a:r>
                        <a:rPr sz="1600" b="1" dirty="0">
                          <a:solidFill>
                            <a:srgbClr val="FFFFFF"/>
                          </a:solidFill>
                          <a:latin typeface="Calibri"/>
                          <a:cs typeface="Calibri"/>
                        </a:rPr>
                        <a:t> or </a:t>
                      </a:r>
                      <a:r>
                        <a:rPr sz="1600" b="1" spc="-5" dirty="0">
                          <a:solidFill>
                            <a:srgbClr val="FFFFFF"/>
                          </a:solidFill>
                          <a:latin typeface="Calibri"/>
                          <a:cs typeface="Calibri"/>
                        </a:rPr>
                        <a:t>more public</a:t>
                      </a:r>
                      <a:r>
                        <a:rPr sz="1600" b="1" dirty="0">
                          <a:solidFill>
                            <a:srgbClr val="FFFFFF"/>
                          </a:solidFill>
                          <a:latin typeface="Calibri"/>
                          <a:cs typeface="Calibri"/>
                        </a:rPr>
                        <a:t> </a:t>
                      </a:r>
                      <a:r>
                        <a:rPr sz="1600" b="1" spc="-5" dirty="0">
                          <a:solidFill>
                            <a:srgbClr val="FFFFFF"/>
                          </a:solidFill>
                          <a:latin typeface="Calibri"/>
                          <a:cs typeface="Calibri"/>
                        </a:rPr>
                        <a:t>clouds</a:t>
                      </a:r>
                      <a:r>
                        <a:rPr sz="1600" b="1" spc="-10" dirty="0">
                          <a:solidFill>
                            <a:srgbClr val="FFFFFF"/>
                          </a:solidFill>
                          <a:latin typeface="Calibri"/>
                          <a:cs typeface="Calibri"/>
                        </a:rPr>
                        <a:t> at</a:t>
                      </a:r>
                      <a:r>
                        <a:rPr sz="1600" b="1" spc="-5" dirty="0">
                          <a:solidFill>
                            <a:srgbClr val="FFFFFF"/>
                          </a:solidFill>
                          <a:latin typeface="Calibri"/>
                          <a:cs typeface="Calibri"/>
                        </a:rPr>
                        <a:t> </a:t>
                      </a:r>
                      <a:r>
                        <a:rPr sz="1600" b="1" dirty="0">
                          <a:solidFill>
                            <a:srgbClr val="FFFFFF"/>
                          </a:solidFill>
                          <a:latin typeface="Calibri"/>
                          <a:cs typeface="Calibri"/>
                        </a:rPr>
                        <a:t>a</a:t>
                      </a:r>
                      <a:r>
                        <a:rPr sz="1600" b="1" spc="-10" dirty="0">
                          <a:solidFill>
                            <a:srgbClr val="FFFFFF"/>
                          </a:solidFill>
                          <a:latin typeface="Calibri"/>
                          <a:cs typeface="Calibri"/>
                        </a:rPr>
                        <a:t> time,</a:t>
                      </a:r>
                      <a:r>
                        <a:rPr sz="1600" b="1" spc="-5" dirty="0">
                          <a:solidFill>
                            <a:srgbClr val="FFFFFF"/>
                          </a:solidFill>
                          <a:latin typeface="Calibri"/>
                          <a:cs typeface="Calibri"/>
                        </a:rPr>
                        <a:t> and </a:t>
                      </a:r>
                      <a:r>
                        <a:rPr sz="1600" b="1" spc="-350" dirty="0">
                          <a:solidFill>
                            <a:srgbClr val="FFFFFF"/>
                          </a:solidFill>
                          <a:latin typeface="Calibri"/>
                          <a:cs typeface="Calibri"/>
                        </a:rPr>
                        <a:t> </a:t>
                      </a:r>
                      <a:r>
                        <a:rPr sz="1600" b="1" spc="-5" dirty="0">
                          <a:solidFill>
                            <a:srgbClr val="FFFFFF"/>
                          </a:solidFill>
                          <a:latin typeface="Calibri"/>
                          <a:cs typeface="Calibri"/>
                        </a:rPr>
                        <a:t>possibly</a:t>
                      </a:r>
                      <a:r>
                        <a:rPr sz="1600" b="1" dirty="0">
                          <a:solidFill>
                            <a:srgbClr val="FFFFFF"/>
                          </a:solidFill>
                          <a:latin typeface="Calibri"/>
                          <a:cs typeface="Calibri"/>
                        </a:rPr>
                        <a:t> </a:t>
                      </a:r>
                      <a:r>
                        <a:rPr sz="1600" b="1" spc="-5" dirty="0">
                          <a:solidFill>
                            <a:srgbClr val="FFFFFF"/>
                          </a:solidFill>
                          <a:latin typeface="Calibri"/>
                          <a:cs typeface="Calibri"/>
                        </a:rPr>
                        <a:t>multiple</a:t>
                      </a:r>
                      <a:r>
                        <a:rPr sz="1600" b="1" spc="-10" dirty="0">
                          <a:solidFill>
                            <a:srgbClr val="FFFFFF"/>
                          </a:solidFill>
                          <a:latin typeface="Calibri"/>
                          <a:cs typeface="Calibri"/>
                        </a:rPr>
                        <a:t> private</a:t>
                      </a:r>
                      <a:r>
                        <a:rPr sz="1600" b="1" spc="-15" dirty="0">
                          <a:solidFill>
                            <a:srgbClr val="FFFFFF"/>
                          </a:solidFill>
                          <a:latin typeface="Calibri"/>
                          <a:cs typeface="Calibri"/>
                        </a:rPr>
                        <a:t> </a:t>
                      </a:r>
                      <a:r>
                        <a:rPr sz="1600" b="1" spc="-5" dirty="0">
                          <a:solidFill>
                            <a:srgbClr val="FFFFFF"/>
                          </a:solidFill>
                          <a:latin typeface="Calibri"/>
                          <a:cs typeface="Calibri"/>
                        </a:rPr>
                        <a:t>clouds</a:t>
                      </a:r>
                      <a:endParaRPr sz="1600">
                        <a:latin typeface="Calibri"/>
                        <a:cs typeface="Calibri"/>
                      </a:endParaRPr>
                    </a:p>
                  </a:txBody>
                  <a:tcPr marL="0" marR="0" marT="0" marB="0">
                    <a:lnT w="9525">
                      <a:solidFill>
                        <a:srgbClr val="4472C4"/>
                      </a:solidFill>
                      <a:prstDash val="solid"/>
                    </a:lnT>
                    <a:lnB w="9525">
                      <a:solidFill>
                        <a:srgbClr val="4472C4"/>
                      </a:solidFill>
                      <a:prstDash val="solid"/>
                    </a:lnB>
                    <a:solidFill>
                      <a:srgbClr val="232F3D"/>
                    </a:solidFill>
                  </a:tcPr>
                </a:tc>
                <a:tc>
                  <a:txBody>
                    <a:bodyPr/>
                    <a:lstStyle/>
                    <a:p>
                      <a:pPr>
                        <a:lnSpc>
                          <a:spcPct val="100000"/>
                        </a:lnSpc>
                      </a:pPr>
                      <a:endParaRPr sz="1600">
                        <a:latin typeface="Times New Roman"/>
                        <a:cs typeface="Times New Roman"/>
                      </a:endParaRPr>
                    </a:p>
                  </a:txBody>
                  <a:tcPr marL="0" marR="0" marT="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62862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3" y="304800"/>
            <a:ext cx="458279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10:</a:t>
            </a:r>
            <a:r>
              <a:rPr sz="2400" b="0" spc="-15" dirty="0">
                <a:solidFill>
                  <a:srgbClr val="FFFFFF"/>
                </a:solidFill>
                <a:latin typeface="Calibri"/>
                <a:cs typeface="Calibri"/>
              </a:rPr>
              <a:t> Amazon</a:t>
            </a:r>
            <a:r>
              <a:rPr sz="2400" b="0" spc="-10" dirty="0">
                <a:solidFill>
                  <a:srgbClr val="FFFFFF"/>
                </a:solidFill>
                <a:latin typeface="Calibri"/>
                <a:cs typeface="Calibri"/>
              </a:rPr>
              <a:t> EC2</a:t>
            </a:r>
            <a:r>
              <a:rPr sz="2400" b="0" spc="-15" dirty="0">
                <a:solidFill>
                  <a:srgbClr val="FFFFFF"/>
                </a:solidFill>
                <a:latin typeface="Calibri"/>
                <a:cs typeface="Calibri"/>
              </a:rPr>
              <a:t> </a:t>
            </a:r>
            <a:r>
              <a:rPr sz="2400" b="0" spc="-10" dirty="0">
                <a:solidFill>
                  <a:srgbClr val="FFFFFF"/>
                </a:solidFill>
                <a:latin typeface="Calibri"/>
                <a:cs typeface="Calibri"/>
              </a:rPr>
              <a:t>Auto</a:t>
            </a:r>
            <a:r>
              <a:rPr sz="2400" b="0" spc="-15" dirty="0">
                <a:solidFill>
                  <a:srgbClr val="FFFFFF"/>
                </a:solidFill>
                <a:latin typeface="Calibri"/>
                <a:cs typeface="Calibri"/>
              </a:rPr>
              <a:t> </a:t>
            </a:r>
            <a:r>
              <a:rPr sz="2400" b="0" spc="-10" dirty="0">
                <a:solidFill>
                  <a:srgbClr val="FFFFFF"/>
                </a:solidFill>
                <a:latin typeface="Calibri"/>
                <a:cs typeface="Calibri"/>
              </a:rPr>
              <a:t>Scaling</a:t>
            </a:r>
            <a:endParaRPr sz="2400">
              <a:latin typeface="Calibri"/>
              <a:cs typeface="Calibri"/>
            </a:endParaRPr>
          </a:p>
        </p:txBody>
      </p:sp>
      <p:sp>
        <p:nvSpPr>
          <p:cNvPr id="3" name="object 3"/>
          <p:cNvSpPr/>
          <p:nvPr/>
        </p:nvSpPr>
        <p:spPr>
          <a:xfrm>
            <a:off x="1741904" y="2020981"/>
            <a:ext cx="3888740" cy="3190240"/>
          </a:xfrm>
          <a:custGeom>
            <a:avLst/>
            <a:gdLst/>
            <a:ahLst/>
            <a:cxnLst/>
            <a:rect l="l" t="t" r="r" b="b"/>
            <a:pathLst>
              <a:path w="3888740" h="3190240">
                <a:moveTo>
                  <a:pt x="0" y="0"/>
                </a:moveTo>
                <a:lnTo>
                  <a:pt x="3888421" y="0"/>
                </a:lnTo>
                <a:lnTo>
                  <a:pt x="3888421" y="3190174"/>
                </a:lnTo>
                <a:lnTo>
                  <a:pt x="0" y="3190174"/>
                </a:lnTo>
                <a:lnTo>
                  <a:pt x="0" y="0"/>
                </a:lnTo>
                <a:close/>
              </a:path>
            </a:pathLst>
          </a:custGeom>
          <a:ln w="12700">
            <a:solidFill>
              <a:schemeClr val="bg2"/>
            </a:solidFill>
          </a:ln>
        </p:spPr>
        <p:txBody>
          <a:bodyPr wrap="square" lIns="0" tIns="0" rIns="0" bIns="0" rtlCol="0"/>
          <a:lstStyle/>
          <a:p>
            <a:endParaRPr>
              <a:solidFill>
                <a:schemeClr val="bg1"/>
              </a:solidFill>
            </a:endParaRPr>
          </a:p>
        </p:txBody>
      </p:sp>
      <p:sp>
        <p:nvSpPr>
          <p:cNvPr id="4" name="object 4"/>
          <p:cNvSpPr txBox="1"/>
          <p:nvPr/>
        </p:nvSpPr>
        <p:spPr>
          <a:xfrm>
            <a:off x="3120963" y="2095500"/>
            <a:ext cx="1130935"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5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p:txBody>
      </p:sp>
      <p:sp>
        <p:nvSpPr>
          <p:cNvPr id="5" name="object 5"/>
          <p:cNvSpPr/>
          <p:nvPr/>
        </p:nvSpPr>
        <p:spPr>
          <a:xfrm>
            <a:off x="1966363" y="2389249"/>
            <a:ext cx="3397250" cy="2667000"/>
          </a:xfrm>
          <a:custGeom>
            <a:avLst/>
            <a:gdLst/>
            <a:ahLst/>
            <a:cxnLst/>
            <a:rect l="l" t="t" r="r" b="b"/>
            <a:pathLst>
              <a:path w="3397250" h="2667000">
                <a:moveTo>
                  <a:pt x="3396730" y="0"/>
                </a:moveTo>
                <a:lnTo>
                  <a:pt x="0" y="0"/>
                </a:lnTo>
                <a:lnTo>
                  <a:pt x="0" y="2666458"/>
                </a:lnTo>
                <a:lnTo>
                  <a:pt x="3396730" y="2666458"/>
                </a:lnTo>
                <a:lnTo>
                  <a:pt x="3396730" y="0"/>
                </a:lnTo>
                <a:close/>
              </a:path>
            </a:pathLst>
          </a:custGeom>
          <a:solidFill>
            <a:srgbClr val="E2F0D9">
              <a:alpha val="19999"/>
            </a:srgbClr>
          </a:solidFill>
          <a:ln>
            <a:solidFill>
              <a:schemeClr val="bg2"/>
            </a:solidFill>
          </a:ln>
        </p:spPr>
        <p:txBody>
          <a:bodyPr wrap="square" lIns="0" tIns="0" rIns="0" bIns="0" rtlCol="0"/>
          <a:lstStyle/>
          <a:p>
            <a:endParaRPr>
              <a:solidFill>
                <a:schemeClr val="bg1"/>
              </a:solidFill>
            </a:endParaRPr>
          </a:p>
        </p:txBody>
      </p:sp>
      <p:sp>
        <p:nvSpPr>
          <p:cNvPr id="6" name="object 6"/>
          <p:cNvSpPr txBox="1"/>
          <p:nvPr/>
        </p:nvSpPr>
        <p:spPr>
          <a:xfrm>
            <a:off x="2291991" y="2413000"/>
            <a:ext cx="858519"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Calibri"/>
                <a:cs typeface="Calibri"/>
              </a:rPr>
              <a:t>Public</a:t>
            </a:r>
            <a:r>
              <a:rPr sz="1200" spc="-60" dirty="0">
                <a:solidFill>
                  <a:schemeClr val="bg1"/>
                </a:solidFill>
                <a:latin typeface="Calibri"/>
                <a:cs typeface="Calibri"/>
              </a:rPr>
              <a:t> </a:t>
            </a:r>
            <a:r>
              <a:rPr sz="1200" spc="-5" dirty="0">
                <a:solidFill>
                  <a:schemeClr val="bg1"/>
                </a:solidFill>
                <a:latin typeface="Calibri"/>
                <a:cs typeface="Calibri"/>
              </a:rPr>
              <a:t>subnet</a:t>
            </a:r>
            <a:endParaRPr sz="1200">
              <a:solidFill>
                <a:schemeClr val="bg1"/>
              </a:solidFill>
              <a:latin typeface="Calibri"/>
              <a:cs typeface="Calibri"/>
            </a:endParaRPr>
          </a:p>
        </p:txBody>
      </p:sp>
      <p:grpSp>
        <p:nvGrpSpPr>
          <p:cNvPr id="7" name="object 7"/>
          <p:cNvGrpSpPr/>
          <p:nvPr/>
        </p:nvGrpSpPr>
        <p:grpSpPr>
          <a:xfrm>
            <a:off x="1962970" y="2014631"/>
            <a:ext cx="7891145" cy="3202940"/>
            <a:chOff x="1962970" y="2014631"/>
            <a:chExt cx="7891145" cy="3202940"/>
          </a:xfrm>
        </p:grpSpPr>
        <p:pic>
          <p:nvPicPr>
            <p:cNvPr id="8" name="object 8"/>
            <p:cNvPicPr/>
            <p:nvPr/>
          </p:nvPicPr>
          <p:blipFill>
            <a:blip r:embed="rId2" cstate="print"/>
            <a:stretch>
              <a:fillRect/>
            </a:stretch>
          </p:blipFill>
          <p:spPr>
            <a:xfrm>
              <a:off x="1962970" y="2389250"/>
              <a:ext cx="274637" cy="274636"/>
            </a:xfrm>
            <a:prstGeom prst="rect">
              <a:avLst/>
            </a:prstGeom>
            <a:ln>
              <a:solidFill>
                <a:schemeClr val="bg2"/>
              </a:solidFill>
            </a:ln>
          </p:spPr>
        </p:pic>
        <p:sp>
          <p:nvSpPr>
            <p:cNvPr id="9" name="object 9"/>
            <p:cNvSpPr/>
            <p:nvPr/>
          </p:nvSpPr>
          <p:spPr>
            <a:xfrm>
              <a:off x="5958799" y="2020981"/>
              <a:ext cx="3888740" cy="3190240"/>
            </a:xfrm>
            <a:custGeom>
              <a:avLst/>
              <a:gdLst/>
              <a:ahLst/>
              <a:cxnLst/>
              <a:rect l="l" t="t" r="r" b="b"/>
              <a:pathLst>
                <a:path w="3888740" h="3190240">
                  <a:moveTo>
                    <a:pt x="0" y="0"/>
                  </a:moveTo>
                  <a:lnTo>
                    <a:pt x="3888421" y="0"/>
                  </a:lnTo>
                  <a:lnTo>
                    <a:pt x="3888421" y="3190173"/>
                  </a:lnTo>
                  <a:lnTo>
                    <a:pt x="0" y="3190173"/>
                  </a:lnTo>
                  <a:lnTo>
                    <a:pt x="0" y="0"/>
                  </a:lnTo>
                  <a:close/>
                </a:path>
              </a:pathLst>
            </a:custGeom>
            <a:ln w="12700">
              <a:solidFill>
                <a:schemeClr val="bg2"/>
              </a:solidFill>
            </a:ln>
          </p:spPr>
          <p:txBody>
            <a:bodyPr wrap="square" lIns="0" tIns="0" rIns="0" bIns="0" rtlCol="0"/>
            <a:lstStyle/>
            <a:p>
              <a:endParaRPr>
                <a:solidFill>
                  <a:schemeClr val="bg1"/>
                </a:solidFill>
              </a:endParaRPr>
            </a:p>
          </p:txBody>
        </p:sp>
      </p:grpSp>
      <p:sp>
        <p:nvSpPr>
          <p:cNvPr id="10" name="object 10"/>
          <p:cNvSpPr txBox="1"/>
          <p:nvPr/>
        </p:nvSpPr>
        <p:spPr>
          <a:xfrm>
            <a:off x="7337859" y="2095500"/>
            <a:ext cx="1130935"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5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p:txBody>
      </p:sp>
      <p:sp>
        <p:nvSpPr>
          <p:cNvPr id="11" name="object 11"/>
          <p:cNvSpPr/>
          <p:nvPr/>
        </p:nvSpPr>
        <p:spPr>
          <a:xfrm>
            <a:off x="6183260" y="2389249"/>
            <a:ext cx="3397250" cy="2667000"/>
          </a:xfrm>
          <a:custGeom>
            <a:avLst/>
            <a:gdLst/>
            <a:ahLst/>
            <a:cxnLst/>
            <a:rect l="l" t="t" r="r" b="b"/>
            <a:pathLst>
              <a:path w="3397250" h="2667000">
                <a:moveTo>
                  <a:pt x="3396729" y="0"/>
                </a:moveTo>
                <a:lnTo>
                  <a:pt x="0" y="0"/>
                </a:lnTo>
                <a:lnTo>
                  <a:pt x="0" y="2666458"/>
                </a:lnTo>
                <a:lnTo>
                  <a:pt x="3396729" y="2666458"/>
                </a:lnTo>
                <a:lnTo>
                  <a:pt x="3396729" y="0"/>
                </a:lnTo>
                <a:close/>
              </a:path>
            </a:pathLst>
          </a:custGeom>
          <a:solidFill>
            <a:srgbClr val="E2F0D9">
              <a:alpha val="19999"/>
            </a:srgbClr>
          </a:solidFill>
          <a:ln>
            <a:solidFill>
              <a:schemeClr val="bg2"/>
            </a:solidFill>
          </a:ln>
        </p:spPr>
        <p:txBody>
          <a:bodyPr wrap="square" lIns="0" tIns="0" rIns="0" bIns="0" rtlCol="0"/>
          <a:lstStyle/>
          <a:p>
            <a:endParaRPr>
              <a:solidFill>
                <a:schemeClr val="bg1"/>
              </a:solidFill>
            </a:endParaRPr>
          </a:p>
        </p:txBody>
      </p:sp>
      <p:sp>
        <p:nvSpPr>
          <p:cNvPr id="12" name="object 12"/>
          <p:cNvSpPr txBox="1"/>
          <p:nvPr/>
        </p:nvSpPr>
        <p:spPr>
          <a:xfrm>
            <a:off x="6508888" y="2413000"/>
            <a:ext cx="858519"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Calibri"/>
                <a:cs typeface="Calibri"/>
              </a:rPr>
              <a:t>Public</a:t>
            </a:r>
            <a:r>
              <a:rPr sz="1200" spc="-60" dirty="0">
                <a:solidFill>
                  <a:schemeClr val="bg1"/>
                </a:solidFill>
                <a:latin typeface="Calibri"/>
                <a:cs typeface="Calibri"/>
              </a:rPr>
              <a:t> </a:t>
            </a:r>
            <a:r>
              <a:rPr sz="1200" spc="-5" dirty="0">
                <a:solidFill>
                  <a:schemeClr val="bg1"/>
                </a:solidFill>
                <a:latin typeface="Calibri"/>
                <a:cs typeface="Calibri"/>
              </a:rPr>
              <a:t>subnet</a:t>
            </a:r>
            <a:endParaRPr sz="1200">
              <a:solidFill>
                <a:schemeClr val="bg1"/>
              </a:solidFill>
              <a:latin typeface="Calibri"/>
              <a:cs typeface="Calibri"/>
            </a:endParaRPr>
          </a:p>
        </p:txBody>
      </p:sp>
      <p:grpSp>
        <p:nvGrpSpPr>
          <p:cNvPr id="13" name="object 13"/>
          <p:cNvGrpSpPr/>
          <p:nvPr/>
        </p:nvGrpSpPr>
        <p:grpSpPr>
          <a:xfrm>
            <a:off x="2324530" y="2389250"/>
            <a:ext cx="7108825" cy="2480945"/>
            <a:chOff x="2324530" y="2389250"/>
            <a:chExt cx="7108825" cy="2480945"/>
          </a:xfrm>
        </p:grpSpPr>
        <p:pic>
          <p:nvPicPr>
            <p:cNvPr id="14" name="object 14"/>
            <p:cNvPicPr/>
            <p:nvPr/>
          </p:nvPicPr>
          <p:blipFill>
            <a:blip r:embed="rId2" cstate="print"/>
            <a:stretch>
              <a:fillRect/>
            </a:stretch>
          </p:blipFill>
          <p:spPr>
            <a:xfrm>
              <a:off x="6179865" y="2389250"/>
              <a:ext cx="274637" cy="274636"/>
            </a:xfrm>
            <a:prstGeom prst="rect">
              <a:avLst/>
            </a:prstGeom>
            <a:ln>
              <a:solidFill>
                <a:schemeClr val="bg2"/>
              </a:solidFill>
            </a:ln>
          </p:spPr>
        </p:pic>
        <p:sp>
          <p:nvSpPr>
            <p:cNvPr id="15" name="object 15"/>
            <p:cNvSpPr/>
            <p:nvPr/>
          </p:nvSpPr>
          <p:spPr>
            <a:xfrm>
              <a:off x="2330880" y="2760941"/>
              <a:ext cx="7096125" cy="2103120"/>
            </a:xfrm>
            <a:custGeom>
              <a:avLst/>
              <a:gdLst/>
              <a:ahLst/>
              <a:cxnLst/>
              <a:rect l="l" t="t" r="r" b="b"/>
              <a:pathLst>
                <a:path w="7096125" h="2103120">
                  <a:moveTo>
                    <a:pt x="0" y="0"/>
                  </a:moveTo>
                  <a:lnTo>
                    <a:pt x="7095743" y="0"/>
                  </a:lnTo>
                  <a:lnTo>
                    <a:pt x="7095743" y="2102742"/>
                  </a:lnTo>
                  <a:lnTo>
                    <a:pt x="0" y="2102742"/>
                  </a:lnTo>
                  <a:lnTo>
                    <a:pt x="0" y="0"/>
                  </a:lnTo>
                  <a:close/>
                </a:path>
              </a:pathLst>
            </a:custGeom>
            <a:ln w="12700">
              <a:solidFill>
                <a:schemeClr val="bg2"/>
              </a:solidFill>
            </a:ln>
          </p:spPr>
          <p:txBody>
            <a:bodyPr wrap="square" lIns="0" tIns="0" rIns="0" bIns="0" rtlCol="0"/>
            <a:lstStyle/>
            <a:p>
              <a:endParaRPr>
                <a:solidFill>
                  <a:schemeClr val="bg1"/>
                </a:solidFill>
              </a:endParaRPr>
            </a:p>
          </p:txBody>
        </p:sp>
        <p:pic>
          <p:nvPicPr>
            <p:cNvPr id="16" name="object 16"/>
            <p:cNvPicPr/>
            <p:nvPr/>
          </p:nvPicPr>
          <p:blipFill>
            <a:blip r:embed="rId3" cstate="print"/>
            <a:stretch>
              <a:fillRect/>
            </a:stretch>
          </p:blipFill>
          <p:spPr>
            <a:xfrm>
              <a:off x="2742255" y="3691963"/>
              <a:ext cx="518373" cy="518373"/>
            </a:xfrm>
            <a:prstGeom prst="rect">
              <a:avLst/>
            </a:prstGeom>
            <a:ln>
              <a:solidFill>
                <a:schemeClr val="bg2"/>
              </a:solidFill>
            </a:ln>
          </p:spPr>
        </p:pic>
      </p:grpSp>
      <p:sp>
        <p:nvSpPr>
          <p:cNvPr id="17" name="object 17"/>
          <p:cNvSpPr txBox="1"/>
          <p:nvPr/>
        </p:nvSpPr>
        <p:spPr>
          <a:xfrm>
            <a:off x="3043867" y="4356100"/>
            <a:ext cx="516255"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dirty="0">
                <a:solidFill>
                  <a:schemeClr val="bg1"/>
                </a:solidFill>
                <a:latin typeface="Arial"/>
                <a:cs typeface="Arial"/>
              </a:rPr>
              <a:t>M</a:t>
            </a:r>
            <a:r>
              <a:rPr sz="1200" spc="-5" dirty="0">
                <a:solidFill>
                  <a:schemeClr val="bg1"/>
                </a:solidFill>
                <a:latin typeface="Arial"/>
                <a:cs typeface="Arial"/>
              </a:rPr>
              <a:t>e</a:t>
            </a:r>
            <a:r>
              <a:rPr sz="1200" dirty="0">
                <a:solidFill>
                  <a:schemeClr val="bg1"/>
                </a:solidFill>
                <a:latin typeface="Arial"/>
                <a:cs typeface="Arial"/>
              </a:rPr>
              <a:t>tr</a:t>
            </a:r>
            <a:r>
              <a:rPr sz="1200" spc="-5" dirty="0">
                <a:solidFill>
                  <a:schemeClr val="bg1"/>
                </a:solidFill>
                <a:latin typeface="Arial"/>
                <a:cs typeface="Arial"/>
              </a:rPr>
              <a:t>i</a:t>
            </a:r>
            <a:r>
              <a:rPr sz="1200" dirty="0">
                <a:solidFill>
                  <a:schemeClr val="bg1"/>
                </a:solidFill>
                <a:latin typeface="Arial"/>
                <a:cs typeface="Arial"/>
              </a:rPr>
              <a:t>cs</a:t>
            </a:r>
            <a:endParaRPr sz="1200">
              <a:solidFill>
                <a:schemeClr val="bg1"/>
              </a:solidFill>
              <a:latin typeface="Arial"/>
              <a:cs typeface="Arial"/>
            </a:endParaRPr>
          </a:p>
        </p:txBody>
      </p:sp>
      <p:pic>
        <p:nvPicPr>
          <p:cNvPr id="18" name="object 18"/>
          <p:cNvPicPr/>
          <p:nvPr/>
        </p:nvPicPr>
        <p:blipFill>
          <a:blip r:embed="rId4" cstate="print"/>
          <a:stretch>
            <a:fillRect/>
          </a:stretch>
        </p:blipFill>
        <p:spPr>
          <a:xfrm>
            <a:off x="5622137" y="5362540"/>
            <a:ext cx="355600" cy="355599"/>
          </a:xfrm>
          <a:prstGeom prst="rect">
            <a:avLst/>
          </a:prstGeom>
          <a:ln>
            <a:solidFill>
              <a:schemeClr val="bg2"/>
            </a:solidFill>
          </a:ln>
        </p:spPr>
      </p:pic>
      <p:grpSp>
        <p:nvGrpSpPr>
          <p:cNvPr id="19" name="object 19"/>
          <p:cNvGrpSpPr/>
          <p:nvPr/>
        </p:nvGrpSpPr>
        <p:grpSpPr>
          <a:xfrm>
            <a:off x="3001441" y="2754754"/>
            <a:ext cx="6010910" cy="2837180"/>
            <a:chOff x="3001441" y="2754754"/>
            <a:chExt cx="6010910" cy="2837180"/>
          </a:xfrm>
        </p:grpSpPr>
        <p:pic>
          <p:nvPicPr>
            <p:cNvPr id="20" name="object 20"/>
            <p:cNvPicPr/>
            <p:nvPr/>
          </p:nvPicPr>
          <p:blipFill>
            <a:blip r:embed="rId5" cstate="print"/>
            <a:stretch>
              <a:fillRect/>
            </a:stretch>
          </p:blipFill>
          <p:spPr>
            <a:xfrm>
              <a:off x="5647270" y="2754754"/>
              <a:ext cx="305334" cy="305333"/>
            </a:xfrm>
            <a:prstGeom prst="rect">
              <a:avLst/>
            </a:prstGeom>
            <a:ln>
              <a:solidFill>
                <a:schemeClr val="bg2"/>
              </a:solidFill>
            </a:ln>
          </p:spPr>
        </p:pic>
        <p:sp>
          <p:nvSpPr>
            <p:cNvPr id="21" name="object 21"/>
            <p:cNvSpPr/>
            <p:nvPr/>
          </p:nvSpPr>
          <p:spPr>
            <a:xfrm>
              <a:off x="3010585" y="4288518"/>
              <a:ext cx="0" cy="1252220"/>
            </a:xfrm>
            <a:custGeom>
              <a:avLst/>
              <a:gdLst/>
              <a:ahLst/>
              <a:cxnLst/>
              <a:rect l="l" t="t" r="r" b="b"/>
              <a:pathLst>
                <a:path h="1252220">
                  <a:moveTo>
                    <a:pt x="0" y="0"/>
                  </a:moveTo>
                  <a:lnTo>
                    <a:pt x="1" y="1251822"/>
                  </a:lnTo>
                </a:path>
              </a:pathLst>
            </a:custGeom>
            <a:ln w="12700">
              <a:solidFill>
                <a:schemeClr val="bg2"/>
              </a:solidFill>
            </a:ln>
          </p:spPr>
          <p:txBody>
            <a:bodyPr wrap="square" lIns="0" tIns="0" rIns="0" bIns="0" rtlCol="0"/>
            <a:lstStyle/>
            <a:p>
              <a:endParaRPr>
                <a:solidFill>
                  <a:schemeClr val="bg1"/>
                </a:solidFill>
              </a:endParaRPr>
            </a:p>
          </p:txBody>
        </p:sp>
        <p:sp>
          <p:nvSpPr>
            <p:cNvPr id="22" name="object 22"/>
            <p:cNvSpPr/>
            <p:nvPr/>
          </p:nvSpPr>
          <p:spPr>
            <a:xfrm>
              <a:off x="3001441" y="5488802"/>
              <a:ext cx="2494915" cy="103505"/>
            </a:xfrm>
            <a:custGeom>
              <a:avLst/>
              <a:gdLst/>
              <a:ahLst/>
              <a:cxnLst/>
              <a:rect l="l" t="t" r="r" b="b"/>
              <a:pathLst>
                <a:path w="2494915" h="103504">
                  <a:moveTo>
                    <a:pt x="2475259" y="51537"/>
                  </a:moveTo>
                  <a:lnTo>
                    <a:pt x="2427282" y="93518"/>
                  </a:lnTo>
                  <a:lnTo>
                    <a:pt x="2427014" y="97530"/>
                  </a:lnTo>
                  <a:lnTo>
                    <a:pt x="2431633" y="102809"/>
                  </a:lnTo>
                  <a:lnTo>
                    <a:pt x="2435645" y="103076"/>
                  </a:lnTo>
                  <a:lnTo>
                    <a:pt x="2487289" y="57887"/>
                  </a:lnTo>
                  <a:lnTo>
                    <a:pt x="2484894" y="57887"/>
                  </a:lnTo>
                  <a:lnTo>
                    <a:pt x="2484894" y="56316"/>
                  </a:lnTo>
                  <a:lnTo>
                    <a:pt x="2480721" y="56316"/>
                  </a:lnTo>
                  <a:lnTo>
                    <a:pt x="2475259" y="51537"/>
                  </a:lnTo>
                  <a:close/>
                </a:path>
                <a:path w="2494915" h="103504">
                  <a:moveTo>
                    <a:pt x="2468002" y="45187"/>
                  </a:moveTo>
                  <a:lnTo>
                    <a:pt x="0" y="45187"/>
                  </a:lnTo>
                  <a:lnTo>
                    <a:pt x="0" y="57887"/>
                  </a:lnTo>
                  <a:lnTo>
                    <a:pt x="2468002" y="57887"/>
                  </a:lnTo>
                  <a:lnTo>
                    <a:pt x="2475259" y="51537"/>
                  </a:lnTo>
                  <a:lnTo>
                    <a:pt x="2468002" y="45187"/>
                  </a:lnTo>
                  <a:close/>
                </a:path>
                <a:path w="2494915" h="103504">
                  <a:moveTo>
                    <a:pt x="2487289" y="45187"/>
                  </a:moveTo>
                  <a:lnTo>
                    <a:pt x="2484894" y="45187"/>
                  </a:lnTo>
                  <a:lnTo>
                    <a:pt x="2484894" y="57887"/>
                  </a:lnTo>
                  <a:lnTo>
                    <a:pt x="2487289" y="57887"/>
                  </a:lnTo>
                  <a:lnTo>
                    <a:pt x="2494546" y="51537"/>
                  </a:lnTo>
                  <a:lnTo>
                    <a:pt x="2487289" y="45187"/>
                  </a:lnTo>
                  <a:close/>
                </a:path>
                <a:path w="2494915" h="103504">
                  <a:moveTo>
                    <a:pt x="2480721" y="46758"/>
                  </a:moveTo>
                  <a:lnTo>
                    <a:pt x="2475259" y="51537"/>
                  </a:lnTo>
                  <a:lnTo>
                    <a:pt x="2480721" y="56316"/>
                  </a:lnTo>
                  <a:lnTo>
                    <a:pt x="2480721" y="46758"/>
                  </a:lnTo>
                  <a:close/>
                </a:path>
                <a:path w="2494915" h="103504">
                  <a:moveTo>
                    <a:pt x="2484894" y="46758"/>
                  </a:moveTo>
                  <a:lnTo>
                    <a:pt x="2480721" y="46758"/>
                  </a:lnTo>
                  <a:lnTo>
                    <a:pt x="2480721" y="56316"/>
                  </a:lnTo>
                  <a:lnTo>
                    <a:pt x="2484894" y="56316"/>
                  </a:lnTo>
                  <a:lnTo>
                    <a:pt x="2484894" y="46758"/>
                  </a:lnTo>
                  <a:close/>
                </a:path>
                <a:path w="2494915" h="103504">
                  <a:moveTo>
                    <a:pt x="2435645" y="0"/>
                  </a:moveTo>
                  <a:lnTo>
                    <a:pt x="2431633" y="267"/>
                  </a:lnTo>
                  <a:lnTo>
                    <a:pt x="2427014" y="5546"/>
                  </a:lnTo>
                  <a:lnTo>
                    <a:pt x="2427282" y="9558"/>
                  </a:lnTo>
                  <a:lnTo>
                    <a:pt x="2475259" y="51537"/>
                  </a:lnTo>
                  <a:lnTo>
                    <a:pt x="2480721" y="46758"/>
                  </a:lnTo>
                  <a:lnTo>
                    <a:pt x="2484894" y="46758"/>
                  </a:lnTo>
                  <a:lnTo>
                    <a:pt x="2484894" y="45187"/>
                  </a:lnTo>
                  <a:lnTo>
                    <a:pt x="2487289" y="45187"/>
                  </a:lnTo>
                  <a:lnTo>
                    <a:pt x="2435645" y="0"/>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23" name="object 23"/>
            <p:cNvSpPr/>
            <p:nvPr/>
          </p:nvSpPr>
          <p:spPr>
            <a:xfrm>
              <a:off x="3571638" y="4288518"/>
              <a:ext cx="0" cy="1252220"/>
            </a:xfrm>
            <a:custGeom>
              <a:avLst/>
              <a:gdLst/>
              <a:ahLst/>
              <a:cxnLst/>
              <a:rect l="l" t="t" r="r" b="b"/>
              <a:pathLst>
                <a:path h="1252220">
                  <a:moveTo>
                    <a:pt x="0" y="0"/>
                  </a:moveTo>
                  <a:lnTo>
                    <a:pt x="1" y="1251822"/>
                  </a:lnTo>
                </a:path>
              </a:pathLst>
            </a:custGeom>
            <a:ln w="12700">
              <a:solidFill>
                <a:schemeClr val="bg2"/>
              </a:solidFill>
            </a:ln>
          </p:spPr>
          <p:txBody>
            <a:bodyPr wrap="square" lIns="0" tIns="0" rIns="0" bIns="0" rtlCol="0"/>
            <a:lstStyle/>
            <a:p>
              <a:endParaRPr>
                <a:solidFill>
                  <a:schemeClr val="bg1"/>
                </a:solidFill>
              </a:endParaRPr>
            </a:p>
          </p:txBody>
        </p:sp>
        <p:pic>
          <p:nvPicPr>
            <p:cNvPr id="24" name="object 24"/>
            <p:cNvPicPr/>
            <p:nvPr/>
          </p:nvPicPr>
          <p:blipFill>
            <a:blip r:embed="rId3" cstate="print"/>
            <a:stretch>
              <a:fillRect/>
            </a:stretch>
          </p:blipFill>
          <p:spPr>
            <a:xfrm>
              <a:off x="7915025" y="3692044"/>
              <a:ext cx="518373" cy="518373"/>
            </a:xfrm>
            <a:prstGeom prst="rect">
              <a:avLst/>
            </a:prstGeom>
            <a:ln>
              <a:solidFill>
                <a:schemeClr val="bg2"/>
              </a:solidFill>
            </a:ln>
          </p:spPr>
        </p:pic>
        <p:pic>
          <p:nvPicPr>
            <p:cNvPr id="25" name="object 25"/>
            <p:cNvPicPr/>
            <p:nvPr/>
          </p:nvPicPr>
          <p:blipFill>
            <a:blip r:embed="rId3" cstate="print"/>
            <a:stretch>
              <a:fillRect/>
            </a:stretch>
          </p:blipFill>
          <p:spPr>
            <a:xfrm>
              <a:off x="8493460" y="3692044"/>
              <a:ext cx="518373" cy="518373"/>
            </a:xfrm>
            <a:prstGeom prst="rect">
              <a:avLst/>
            </a:prstGeom>
            <a:ln>
              <a:solidFill>
                <a:schemeClr val="bg2"/>
              </a:solidFill>
            </a:ln>
          </p:spPr>
        </p:pic>
        <p:sp>
          <p:nvSpPr>
            <p:cNvPr id="26" name="object 26"/>
            <p:cNvSpPr/>
            <p:nvPr/>
          </p:nvSpPr>
          <p:spPr>
            <a:xfrm>
              <a:off x="6123208" y="5488802"/>
              <a:ext cx="2644775" cy="103505"/>
            </a:xfrm>
            <a:custGeom>
              <a:avLst/>
              <a:gdLst/>
              <a:ahLst/>
              <a:cxnLst/>
              <a:rect l="l" t="t" r="r" b="b"/>
              <a:pathLst>
                <a:path w="2644775" h="103504">
                  <a:moveTo>
                    <a:pt x="58900" y="0"/>
                  </a:moveTo>
                  <a:lnTo>
                    <a:pt x="0" y="51537"/>
                  </a:lnTo>
                  <a:lnTo>
                    <a:pt x="58900" y="103076"/>
                  </a:lnTo>
                  <a:lnTo>
                    <a:pt x="62911" y="102809"/>
                  </a:lnTo>
                  <a:lnTo>
                    <a:pt x="67530" y="97530"/>
                  </a:lnTo>
                  <a:lnTo>
                    <a:pt x="67263" y="93518"/>
                  </a:lnTo>
                  <a:lnTo>
                    <a:pt x="26542" y="57887"/>
                  </a:lnTo>
                  <a:lnTo>
                    <a:pt x="9650" y="57887"/>
                  </a:lnTo>
                  <a:lnTo>
                    <a:pt x="9650" y="45187"/>
                  </a:lnTo>
                  <a:lnTo>
                    <a:pt x="26542" y="45187"/>
                  </a:lnTo>
                  <a:lnTo>
                    <a:pt x="67263" y="9558"/>
                  </a:lnTo>
                  <a:lnTo>
                    <a:pt x="67530" y="5546"/>
                  </a:lnTo>
                  <a:lnTo>
                    <a:pt x="62911" y="267"/>
                  </a:lnTo>
                  <a:lnTo>
                    <a:pt x="58900" y="0"/>
                  </a:lnTo>
                  <a:close/>
                </a:path>
                <a:path w="2644775" h="103504">
                  <a:moveTo>
                    <a:pt x="26542" y="45187"/>
                  </a:moveTo>
                  <a:lnTo>
                    <a:pt x="9650" y="45187"/>
                  </a:lnTo>
                  <a:lnTo>
                    <a:pt x="9650" y="57887"/>
                  </a:lnTo>
                  <a:lnTo>
                    <a:pt x="26542" y="57887"/>
                  </a:lnTo>
                  <a:lnTo>
                    <a:pt x="24747" y="56316"/>
                  </a:lnTo>
                  <a:lnTo>
                    <a:pt x="13823" y="56316"/>
                  </a:lnTo>
                  <a:lnTo>
                    <a:pt x="13823" y="46758"/>
                  </a:lnTo>
                  <a:lnTo>
                    <a:pt x="24747" y="46758"/>
                  </a:lnTo>
                  <a:lnTo>
                    <a:pt x="26542" y="45187"/>
                  </a:lnTo>
                  <a:close/>
                </a:path>
                <a:path w="2644775" h="103504">
                  <a:moveTo>
                    <a:pt x="2644555" y="45187"/>
                  </a:moveTo>
                  <a:lnTo>
                    <a:pt x="26542" y="45187"/>
                  </a:lnTo>
                  <a:lnTo>
                    <a:pt x="19285" y="51537"/>
                  </a:lnTo>
                  <a:lnTo>
                    <a:pt x="26542" y="57887"/>
                  </a:lnTo>
                  <a:lnTo>
                    <a:pt x="2644555" y="57887"/>
                  </a:lnTo>
                  <a:lnTo>
                    <a:pt x="2644555" y="45187"/>
                  </a:lnTo>
                  <a:close/>
                </a:path>
                <a:path w="2644775" h="103504">
                  <a:moveTo>
                    <a:pt x="13823" y="46758"/>
                  </a:moveTo>
                  <a:lnTo>
                    <a:pt x="13823" y="56316"/>
                  </a:lnTo>
                  <a:lnTo>
                    <a:pt x="19285" y="51537"/>
                  </a:lnTo>
                  <a:lnTo>
                    <a:pt x="13823" y="46758"/>
                  </a:lnTo>
                  <a:close/>
                </a:path>
                <a:path w="2644775" h="103504">
                  <a:moveTo>
                    <a:pt x="19285" y="51537"/>
                  </a:moveTo>
                  <a:lnTo>
                    <a:pt x="13823" y="56316"/>
                  </a:lnTo>
                  <a:lnTo>
                    <a:pt x="24747" y="56316"/>
                  </a:lnTo>
                  <a:lnTo>
                    <a:pt x="19285" y="51537"/>
                  </a:lnTo>
                  <a:close/>
                </a:path>
                <a:path w="2644775" h="103504">
                  <a:moveTo>
                    <a:pt x="24747" y="46758"/>
                  </a:moveTo>
                  <a:lnTo>
                    <a:pt x="13823" y="46758"/>
                  </a:lnTo>
                  <a:lnTo>
                    <a:pt x="19285" y="51537"/>
                  </a:lnTo>
                  <a:lnTo>
                    <a:pt x="24747" y="46758"/>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27" name="object 27"/>
            <p:cNvSpPr/>
            <p:nvPr/>
          </p:nvSpPr>
          <p:spPr>
            <a:xfrm>
              <a:off x="8206709" y="4288518"/>
              <a:ext cx="0" cy="1252220"/>
            </a:xfrm>
            <a:custGeom>
              <a:avLst/>
              <a:gdLst/>
              <a:ahLst/>
              <a:cxnLst/>
              <a:rect l="l" t="t" r="r" b="b"/>
              <a:pathLst>
                <a:path h="1252220">
                  <a:moveTo>
                    <a:pt x="0" y="0"/>
                  </a:moveTo>
                  <a:lnTo>
                    <a:pt x="1" y="1251822"/>
                  </a:lnTo>
                </a:path>
              </a:pathLst>
            </a:custGeom>
            <a:ln w="12700">
              <a:solidFill>
                <a:schemeClr val="bg2"/>
              </a:solidFill>
            </a:ln>
          </p:spPr>
          <p:txBody>
            <a:bodyPr wrap="square" lIns="0" tIns="0" rIns="0" bIns="0" rtlCol="0"/>
            <a:lstStyle/>
            <a:p>
              <a:endParaRPr>
                <a:solidFill>
                  <a:schemeClr val="bg1"/>
                </a:solidFill>
              </a:endParaRPr>
            </a:p>
          </p:txBody>
        </p:sp>
        <p:sp>
          <p:nvSpPr>
            <p:cNvPr id="28" name="object 28"/>
            <p:cNvSpPr/>
            <p:nvPr/>
          </p:nvSpPr>
          <p:spPr>
            <a:xfrm>
              <a:off x="8767763" y="4288518"/>
              <a:ext cx="0" cy="1252220"/>
            </a:xfrm>
            <a:custGeom>
              <a:avLst/>
              <a:gdLst/>
              <a:ahLst/>
              <a:cxnLst/>
              <a:rect l="l" t="t" r="r" b="b"/>
              <a:pathLst>
                <a:path h="1252220">
                  <a:moveTo>
                    <a:pt x="0" y="0"/>
                  </a:moveTo>
                  <a:lnTo>
                    <a:pt x="1" y="1251822"/>
                  </a:lnTo>
                </a:path>
              </a:pathLst>
            </a:custGeom>
            <a:ln w="12700">
              <a:solidFill>
                <a:schemeClr val="bg2"/>
              </a:solidFill>
            </a:ln>
          </p:spPr>
          <p:txBody>
            <a:bodyPr wrap="square" lIns="0" tIns="0" rIns="0" bIns="0" rtlCol="0"/>
            <a:lstStyle/>
            <a:p>
              <a:endParaRPr>
                <a:solidFill>
                  <a:schemeClr val="bg1"/>
                </a:solidFill>
              </a:endParaRPr>
            </a:p>
          </p:txBody>
        </p:sp>
        <p:sp>
          <p:nvSpPr>
            <p:cNvPr id="29" name="object 29"/>
            <p:cNvSpPr/>
            <p:nvPr/>
          </p:nvSpPr>
          <p:spPr>
            <a:xfrm>
              <a:off x="5757779" y="3305441"/>
              <a:ext cx="103505" cy="1906270"/>
            </a:xfrm>
            <a:custGeom>
              <a:avLst/>
              <a:gdLst/>
              <a:ahLst/>
              <a:cxnLst/>
              <a:rect l="l" t="t" r="r" b="b"/>
              <a:pathLst>
                <a:path w="103504" h="1906270">
                  <a:moveTo>
                    <a:pt x="51537" y="19286"/>
                  </a:moveTo>
                  <a:lnTo>
                    <a:pt x="45188" y="26543"/>
                  </a:lnTo>
                  <a:lnTo>
                    <a:pt x="45186" y="1905713"/>
                  </a:lnTo>
                  <a:lnTo>
                    <a:pt x="57886" y="1905713"/>
                  </a:lnTo>
                  <a:lnTo>
                    <a:pt x="57887" y="26543"/>
                  </a:lnTo>
                  <a:lnTo>
                    <a:pt x="51537" y="19286"/>
                  </a:lnTo>
                  <a:close/>
                </a:path>
                <a:path w="103504" h="1906270">
                  <a:moveTo>
                    <a:pt x="51537" y="0"/>
                  </a:moveTo>
                  <a:lnTo>
                    <a:pt x="0" y="58901"/>
                  </a:lnTo>
                  <a:lnTo>
                    <a:pt x="266" y="62913"/>
                  </a:lnTo>
                  <a:lnTo>
                    <a:pt x="5546" y="67532"/>
                  </a:lnTo>
                  <a:lnTo>
                    <a:pt x="9558" y="67264"/>
                  </a:lnTo>
                  <a:lnTo>
                    <a:pt x="45187" y="26544"/>
                  </a:lnTo>
                  <a:lnTo>
                    <a:pt x="45187" y="9638"/>
                  </a:lnTo>
                  <a:lnTo>
                    <a:pt x="59971" y="9638"/>
                  </a:lnTo>
                  <a:lnTo>
                    <a:pt x="51537" y="0"/>
                  </a:lnTo>
                  <a:close/>
                </a:path>
                <a:path w="103504" h="1906270">
                  <a:moveTo>
                    <a:pt x="59971" y="9638"/>
                  </a:moveTo>
                  <a:lnTo>
                    <a:pt x="57887" y="9638"/>
                  </a:lnTo>
                  <a:lnTo>
                    <a:pt x="57888" y="26544"/>
                  </a:lnTo>
                  <a:lnTo>
                    <a:pt x="93518" y="67264"/>
                  </a:lnTo>
                  <a:lnTo>
                    <a:pt x="97530" y="67532"/>
                  </a:lnTo>
                  <a:lnTo>
                    <a:pt x="102809" y="62913"/>
                  </a:lnTo>
                  <a:lnTo>
                    <a:pt x="103075" y="58901"/>
                  </a:lnTo>
                  <a:lnTo>
                    <a:pt x="59971" y="9638"/>
                  </a:lnTo>
                  <a:close/>
                </a:path>
                <a:path w="103504" h="1906270">
                  <a:moveTo>
                    <a:pt x="57887" y="9638"/>
                  </a:moveTo>
                  <a:lnTo>
                    <a:pt x="45187" y="9638"/>
                  </a:lnTo>
                  <a:lnTo>
                    <a:pt x="45187" y="26544"/>
                  </a:lnTo>
                  <a:lnTo>
                    <a:pt x="51537" y="19286"/>
                  </a:lnTo>
                  <a:lnTo>
                    <a:pt x="46758" y="13825"/>
                  </a:lnTo>
                  <a:lnTo>
                    <a:pt x="57887" y="13825"/>
                  </a:lnTo>
                  <a:lnTo>
                    <a:pt x="57887" y="9638"/>
                  </a:lnTo>
                  <a:close/>
                </a:path>
                <a:path w="103504" h="1906270">
                  <a:moveTo>
                    <a:pt x="57887" y="13825"/>
                  </a:moveTo>
                  <a:lnTo>
                    <a:pt x="56316" y="13825"/>
                  </a:lnTo>
                  <a:lnTo>
                    <a:pt x="51537" y="19286"/>
                  </a:lnTo>
                  <a:lnTo>
                    <a:pt x="57887" y="26543"/>
                  </a:lnTo>
                  <a:lnTo>
                    <a:pt x="57887" y="13825"/>
                  </a:lnTo>
                  <a:close/>
                </a:path>
                <a:path w="103504" h="1906270">
                  <a:moveTo>
                    <a:pt x="56316" y="13825"/>
                  </a:moveTo>
                  <a:lnTo>
                    <a:pt x="46758" y="13825"/>
                  </a:lnTo>
                  <a:lnTo>
                    <a:pt x="51537" y="19286"/>
                  </a:lnTo>
                  <a:lnTo>
                    <a:pt x="56316" y="13825"/>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grpSp>
      <p:sp>
        <p:nvSpPr>
          <p:cNvPr id="30" name="object 30"/>
          <p:cNvSpPr txBox="1"/>
          <p:nvPr/>
        </p:nvSpPr>
        <p:spPr>
          <a:xfrm>
            <a:off x="8235491" y="4381500"/>
            <a:ext cx="516255"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dirty="0">
                <a:solidFill>
                  <a:schemeClr val="bg1"/>
                </a:solidFill>
                <a:latin typeface="Arial"/>
                <a:cs typeface="Arial"/>
              </a:rPr>
              <a:t>M</a:t>
            </a:r>
            <a:r>
              <a:rPr sz="1200" spc="-5" dirty="0">
                <a:solidFill>
                  <a:schemeClr val="bg1"/>
                </a:solidFill>
                <a:latin typeface="Arial"/>
                <a:cs typeface="Arial"/>
              </a:rPr>
              <a:t>e</a:t>
            </a:r>
            <a:r>
              <a:rPr sz="1200" dirty="0">
                <a:solidFill>
                  <a:schemeClr val="bg1"/>
                </a:solidFill>
                <a:latin typeface="Arial"/>
                <a:cs typeface="Arial"/>
              </a:rPr>
              <a:t>tr</a:t>
            </a:r>
            <a:r>
              <a:rPr sz="1200" spc="-5" dirty="0">
                <a:solidFill>
                  <a:schemeClr val="bg1"/>
                </a:solidFill>
                <a:latin typeface="Arial"/>
                <a:cs typeface="Arial"/>
              </a:rPr>
              <a:t>i</a:t>
            </a:r>
            <a:r>
              <a:rPr sz="1200" dirty="0">
                <a:solidFill>
                  <a:schemeClr val="bg1"/>
                </a:solidFill>
                <a:latin typeface="Arial"/>
                <a:cs typeface="Arial"/>
              </a:rPr>
              <a:t>cs</a:t>
            </a:r>
            <a:endParaRPr sz="1200">
              <a:solidFill>
                <a:schemeClr val="bg1"/>
              </a:solidFill>
              <a:latin typeface="Arial"/>
              <a:cs typeface="Arial"/>
            </a:endParaRPr>
          </a:p>
        </p:txBody>
      </p:sp>
      <p:sp>
        <p:nvSpPr>
          <p:cNvPr id="31" name="object 31"/>
          <p:cNvSpPr txBox="1"/>
          <p:nvPr/>
        </p:nvSpPr>
        <p:spPr>
          <a:xfrm>
            <a:off x="3989845" y="4470400"/>
            <a:ext cx="1014730"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EC2</a:t>
            </a:r>
            <a:r>
              <a:rPr sz="1200" spc="-60" dirty="0">
                <a:solidFill>
                  <a:schemeClr val="bg1"/>
                </a:solidFill>
                <a:latin typeface="Arial"/>
                <a:cs typeface="Arial"/>
              </a:rPr>
              <a:t> </a:t>
            </a:r>
            <a:r>
              <a:rPr sz="1200" spc="-5" dirty="0">
                <a:solidFill>
                  <a:schemeClr val="bg1"/>
                </a:solidFill>
                <a:latin typeface="Arial"/>
                <a:cs typeface="Arial"/>
              </a:rPr>
              <a:t>Instances</a:t>
            </a:r>
            <a:endParaRPr sz="1200">
              <a:solidFill>
                <a:schemeClr val="bg1"/>
              </a:solidFill>
              <a:latin typeface="Arial"/>
              <a:cs typeface="Arial"/>
            </a:endParaRPr>
          </a:p>
        </p:txBody>
      </p:sp>
      <p:sp>
        <p:nvSpPr>
          <p:cNvPr id="32" name="object 32"/>
          <p:cNvSpPr txBox="1"/>
          <p:nvPr/>
        </p:nvSpPr>
        <p:spPr>
          <a:xfrm>
            <a:off x="6637728" y="4495800"/>
            <a:ext cx="1014730"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EC2</a:t>
            </a:r>
            <a:r>
              <a:rPr sz="1200" spc="-60" dirty="0">
                <a:solidFill>
                  <a:schemeClr val="bg1"/>
                </a:solidFill>
                <a:latin typeface="Arial"/>
                <a:cs typeface="Arial"/>
              </a:rPr>
              <a:t> </a:t>
            </a:r>
            <a:r>
              <a:rPr sz="1200" spc="-5" dirty="0">
                <a:solidFill>
                  <a:schemeClr val="bg1"/>
                </a:solidFill>
                <a:latin typeface="Arial"/>
                <a:cs typeface="Arial"/>
              </a:rPr>
              <a:t>Instances</a:t>
            </a:r>
            <a:endParaRPr sz="1200">
              <a:solidFill>
                <a:schemeClr val="bg1"/>
              </a:solidFill>
              <a:latin typeface="Arial"/>
              <a:cs typeface="Arial"/>
            </a:endParaRPr>
          </a:p>
        </p:txBody>
      </p:sp>
      <p:sp>
        <p:nvSpPr>
          <p:cNvPr id="33" name="object 33"/>
          <p:cNvSpPr/>
          <p:nvPr/>
        </p:nvSpPr>
        <p:spPr>
          <a:xfrm>
            <a:off x="4491795" y="3299592"/>
            <a:ext cx="1023619" cy="466090"/>
          </a:xfrm>
          <a:custGeom>
            <a:avLst/>
            <a:gdLst/>
            <a:ahLst/>
            <a:cxnLst/>
            <a:rect l="l" t="t" r="r" b="b"/>
            <a:pathLst>
              <a:path w="1023620" h="466089">
                <a:moveTo>
                  <a:pt x="37746" y="369506"/>
                </a:moveTo>
                <a:lnTo>
                  <a:pt x="33952" y="370834"/>
                </a:lnTo>
                <a:lnTo>
                  <a:pt x="0" y="441352"/>
                </a:lnTo>
                <a:lnTo>
                  <a:pt x="74401" y="465642"/>
                </a:lnTo>
                <a:lnTo>
                  <a:pt x="77986" y="463823"/>
                </a:lnTo>
                <a:lnTo>
                  <a:pt x="80163" y="457155"/>
                </a:lnTo>
                <a:lnTo>
                  <a:pt x="78342" y="453570"/>
                </a:lnTo>
                <a:lnTo>
                  <a:pt x="47225" y="443411"/>
                </a:lnTo>
                <a:lnTo>
                  <a:pt x="11357" y="443411"/>
                </a:lnTo>
                <a:lnTo>
                  <a:pt x="6372" y="431730"/>
                </a:lnTo>
                <a:lnTo>
                  <a:pt x="21922" y="425095"/>
                </a:lnTo>
                <a:lnTo>
                  <a:pt x="45394" y="376344"/>
                </a:lnTo>
                <a:lnTo>
                  <a:pt x="44066" y="372549"/>
                </a:lnTo>
                <a:lnTo>
                  <a:pt x="37746" y="369506"/>
                </a:lnTo>
                <a:close/>
              </a:path>
              <a:path w="1023620" h="466089">
                <a:moveTo>
                  <a:pt x="21922" y="425095"/>
                </a:moveTo>
                <a:lnTo>
                  <a:pt x="6372" y="431730"/>
                </a:lnTo>
                <a:lnTo>
                  <a:pt x="11357" y="443411"/>
                </a:lnTo>
                <a:lnTo>
                  <a:pt x="18593" y="440324"/>
                </a:lnTo>
                <a:lnTo>
                  <a:pt x="14591" y="440324"/>
                </a:lnTo>
                <a:lnTo>
                  <a:pt x="10840" y="431533"/>
                </a:lnTo>
                <a:lnTo>
                  <a:pt x="18823" y="431533"/>
                </a:lnTo>
                <a:lnTo>
                  <a:pt x="21922" y="425095"/>
                </a:lnTo>
                <a:close/>
              </a:path>
              <a:path w="1023620" h="466089">
                <a:moveTo>
                  <a:pt x="26905" y="436778"/>
                </a:moveTo>
                <a:lnTo>
                  <a:pt x="11357" y="443411"/>
                </a:lnTo>
                <a:lnTo>
                  <a:pt x="47225" y="443411"/>
                </a:lnTo>
                <a:lnTo>
                  <a:pt x="26905" y="436778"/>
                </a:lnTo>
                <a:close/>
              </a:path>
              <a:path w="1023620" h="466089">
                <a:moveTo>
                  <a:pt x="10840" y="431533"/>
                </a:moveTo>
                <a:lnTo>
                  <a:pt x="14591" y="440324"/>
                </a:lnTo>
                <a:lnTo>
                  <a:pt x="17739" y="433785"/>
                </a:lnTo>
                <a:lnTo>
                  <a:pt x="10840" y="431533"/>
                </a:lnTo>
                <a:close/>
              </a:path>
              <a:path w="1023620" h="466089">
                <a:moveTo>
                  <a:pt x="17739" y="433785"/>
                </a:moveTo>
                <a:lnTo>
                  <a:pt x="14591" y="440324"/>
                </a:lnTo>
                <a:lnTo>
                  <a:pt x="18593" y="440324"/>
                </a:lnTo>
                <a:lnTo>
                  <a:pt x="26905" y="436778"/>
                </a:lnTo>
                <a:lnTo>
                  <a:pt x="17739" y="433785"/>
                </a:lnTo>
                <a:close/>
              </a:path>
              <a:path w="1023620" h="466089">
                <a:moveTo>
                  <a:pt x="1018288" y="0"/>
                </a:moveTo>
                <a:lnTo>
                  <a:pt x="21922" y="425095"/>
                </a:lnTo>
                <a:lnTo>
                  <a:pt x="17739" y="433785"/>
                </a:lnTo>
                <a:lnTo>
                  <a:pt x="26905" y="436778"/>
                </a:lnTo>
                <a:lnTo>
                  <a:pt x="1023272" y="11681"/>
                </a:lnTo>
                <a:lnTo>
                  <a:pt x="1018288" y="0"/>
                </a:lnTo>
                <a:close/>
              </a:path>
              <a:path w="1023620" h="466089">
                <a:moveTo>
                  <a:pt x="18823" y="431533"/>
                </a:moveTo>
                <a:lnTo>
                  <a:pt x="10840" y="431533"/>
                </a:lnTo>
                <a:lnTo>
                  <a:pt x="17739" y="433785"/>
                </a:lnTo>
                <a:lnTo>
                  <a:pt x="18823" y="431533"/>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34" name="object 34"/>
          <p:cNvSpPr txBox="1"/>
          <p:nvPr/>
        </p:nvSpPr>
        <p:spPr>
          <a:xfrm>
            <a:off x="5450734" y="1079500"/>
            <a:ext cx="1256665" cy="414020"/>
          </a:xfrm>
          <a:prstGeom prst="rect">
            <a:avLst/>
          </a:prstGeom>
          <a:ln>
            <a:solidFill>
              <a:schemeClr val="bg2"/>
            </a:solidFill>
          </a:ln>
        </p:spPr>
        <p:txBody>
          <a:bodyPr vert="horz" wrap="square" lIns="0" tIns="25400" rIns="0" bIns="0" rtlCol="0">
            <a:spAutoFit/>
          </a:bodyPr>
          <a:lstStyle/>
          <a:p>
            <a:pPr marL="112395" marR="5080" indent="-100330">
              <a:lnSpc>
                <a:spcPts val="1500"/>
              </a:lnSpc>
              <a:spcBef>
                <a:spcPts val="200"/>
              </a:spcBef>
            </a:pPr>
            <a:r>
              <a:rPr sz="1300" dirty="0">
                <a:solidFill>
                  <a:schemeClr val="bg1"/>
                </a:solidFill>
                <a:latin typeface="Arial"/>
                <a:cs typeface="Arial"/>
              </a:rPr>
              <a:t>3.</a:t>
            </a:r>
            <a:r>
              <a:rPr sz="1300" spc="-70" dirty="0">
                <a:solidFill>
                  <a:schemeClr val="bg1"/>
                </a:solidFill>
                <a:latin typeface="Arial"/>
                <a:cs typeface="Arial"/>
              </a:rPr>
              <a:t> </a:t>
            </a:r>
            <a:r>
              <a:rPr sz="1300" spc="-5" dirty="0">
                <a:solidFill>
                  <a:schemeClr val="bg1"/>
                </a:solidFill>
                <a:latin typeface="Arial"/>
                <a:cs typeface="Arial"/>
              </a:rPr>
              <a:t>AS</a:t>
            </a:r>
            <a:r>
              <a:rPr sz="1300" dirty="0">
                <a:solidFill>
                  <a:schemeClr val="bg1"/>
                </a:solidFill>
                <a:latin typeface="Arial"/>
                <a:cs typeface="Arial"/>
              </a:rPr>
              <a:t>G </a:t>
            </a:r>
            <a:r>
              <a:rPr sz="1300" spc="-5" dirty="0">
                <a:solidFill>
                  <a:schemeClr val="bg1"/>
                </a:solidFill>
                <a:latin typeface="Arial"/>
                <a:cs typeface="Arial"/>
              </a:rPr>
              <a:t>l</a:t>
            </a:r>
            <a:r>
              <a:rPr sz="1300" dirty="0">
                <a:solidFill>
                  <a:schemeClr val="bg1"/>
                </a:solidFill>
                <a:latin typeface="Arial"/>
                <a:cs typeface="Arial"/>
              </a:rPr>
              <a:t>aunches  extra</a:t>
            </a:r>
            <a:r>
              <a:rPr sz="1300" spc="-20" dirty="0">
                <a:solidFill>
                  <a:schemeClr val="bg1"/>
                </a:solidFill>
                <a:latin typeface="Arial"/>
                <a:cs typeface="Arial"/>
              </a:rPr>
              <a:t> </a:t>
            </a:r>
            <a:r>
              <a:rPr sz="1300" spc="-5" dirty="0">
                <a:solidFill>
                  <a:schemeClr val="bg1"/>
                </a:solidFill>
                <a:latin typeface="Arial"/>
                <a:cs typeface="Arial"/>
              </a:rPr>
              <a:t>instance</a:t>
            </a:r>
            <a:endParaRPr sz="1300">
              <a:solidFill>
                <a:schemeClr val="bg1"/>
              </a:solidFill>
              <a:latin typeface="Arial"/>
              <a:cs typeface="Arial"/>
            </a:endParaRPr>
          </a:p>
        </p:txBody>
      </p:sp>
      <p:sp>
        <p:nvSpPr>
          <p:cNvPr id="35" name="object 35"/>
          <p:cNvSpPr/>
          <p:nvPr/>
        </p:nvSpPr>
        <p:spPr>
          <a:xfrm>
            <a:off x="4944249" y="941628"/>
            <a:ext cx="2023110" cy="2364105"/>
          </a:xfrm>
          <a:custGeom>
            <a:avLst/>
            <a:gdLst/>
            <a:ahLst/>
            <a:cxnLst/>
            <a:rect l="l" t="t" r="r" b="b"/>
            <a:pathLst>
              <a:path w="2023109" h="2364104">
                <a:moveTo>
                  <a:pt x="72504" y="2201710"/>
                </a:moveTo>
                <a:lnTo>
                  <a:pt x="59931" y="2199894"/>
                </a:lnTo>
                <a:lnTo>
                  <a:pt x="52628" y="2250160"/>
                </a:lnTo>
                <a:lnTo>
                  <a:pt x="65189" y="2251989"/>
                </a:lnTo>
                <a:lnTo>
                  <a:pt x="72504" y="2201710"/>
                </a:lnTo>
                <a:close/>
              </a:path>
              <a:path w="2023109" h="2364104">
                <a:moveTo>
                  <a:pt x="85293" y="2113737"/>
                </a:moveTo>
                <a:lnTo>
                  <a:pt x="72720" y="2111908"/>
                </a:lnTo>
                <a:lnTo>
                  <a:pt x="65417" y="2162187"/>
                </a:lnTo>
                <a:lnTo>
                  <a:pt x="77978" y="2164016"/>
                </a:lnTo>
                <a:lnTo>
                  <a:pt x="85293" y="2113737"/>
                </a:lnTo>
                <a:close/>
              </a:path>
              <a:path w="2023109" h="2364104">
                <a:moveTo>
                  <a:pt x="98082" y="2025764"/>
                </a:moveTo>
                <a:lnTo>
                  <a:pt x="85509" y="2023935"/>
                </a:lnTo>
                <a:lnTo>
                  <a:pt x="78206" y="2074214"/>
                </a:lnTo>
                <a:lnTo>
                  <a:pt x="90766" y="2076030"/>
                </a:lnTo>
                <a:lnTo>
                  <a:pt x="98082" y="2025764"/>
                </a:lnTo>
                <a:close/>
              </a:path>
              <a:path w="2023109" h="2364104">
                <a:moveTo>
                  <a:pt x="102311" y="2308923"/>
                </a:moveTo>
                <a:lnTo>
                  <a:pt x="97751" y="2303589"/>
                </a:lnTo>
                <a:lnTo>
                  <a:pt x="93738" y="2303272"/>
                </a:lnTo>
                <a:lnTo>
                  <a:pt x="52628" y="2338451"/>
                </a:lnTo>
                <a:lnTo>
                  <a:pt x="59715" y="2289695"/>
                </a:lnTo>
                <a:lnTo>
                  <a:pt x="51079" y="2288451"/>
                </a:lnTo>
                <a:lnTo>
                  <a:pt x="51079" y="2339771"/>
                </a:lnTo>
                <a:lnTo>
                  <a:pt x="45300" y="2344712"/>
                </a:lnTo>
                <a:lnTo>
                  <a:pt x="41160" y="2338324"/>
                </a:lnTo>
                <a:lnTo>
                  <a:pt x="51079" y="2339771"/>
                </a:lnTo>
                <a:lnTo>
                  <a:pt x="51079" y="2288451"/>
                </a:lnTo>
                <a:lnTo>
                  <a:pt x="47142" y="2287867"/>
                </a:lnTo>
                <a:lnTo>
                  <a:pt x="40055" y="2336622"/>
                </a:lnTo>
                <a:lnTo>
                  <a:pt x="10655" y="2291194"/>
                </a:lnTo>
                <a:lnTo>
                  <a:pt x="6731" y="2290356"/>
                </a:lnTo>
                <a:lnTo>
                  <a:pt x="838" y="2294166"/>
                </a:lnTo>
                <a:lnTo>
                  <a:pt x="0" y="2298103"/>
                </a:lnTo>
                <a:lnTo>
                  <a:pt x="42519" y="2363800"/>
                </a:lnTo>
                <a:lnTo>
                  <a:pt x="57708" y="2350808"/>
                </a:lnTo>
                <a:lnTo>
                  <a:pt x="70396" y="2339962"/>
                </a:lnTo>
                <a:lnTo>
                  <a:pt x="102006" y="2312924"/>
                </a:lnTo>
                <a:lnTo>
                  <a:pt x="102311" y="2308923"/>
                </a:lnTo>
                <a:close/>
              </a:path>
              <a:path w="2023109" h="2364104">
                <a:moveTo>
                  <a:pt x="110871" y="1937791"/>
                </a:moveTo>
                <a:lnTo>
                  <a:pt x="98298" y="1935962"/>
                </a:lnTo>
                <a:lnTo>
                  <a:pt x="90995" y="1986229"/>
                </a:lnTo>
                <a:lnTo>
                  <a:pt x="103555" y="1988058"/>
                </a:lnTo>
                <a:lnTo>
                  <a:pt x="110871" y="1937791"/>
                </a:lnTo>
                <a:close/>
              </a:path>
              <a:path w="2023109" h="2364104">
                <a:moveTo>
                  <a:pt x="123659" y="1849818"/>
                </a:moveTo>
                <a:lnTo>
                  <a:pt x="111086" y="1847989"/>
                </a:lnTo>
                <a:lnTo>
                  <a:pt x="103784" y="1898256"/>
                </a:lnTo>
                <a:lnTo>
                  <a:pt x="116344" y="1900085"/>
                </a:lnTo>
                <a:lnTo>
                  <a:pt x="123659" y="1849818"/>
                </a:lnTo>
                <a:close/>
              </a:path>
              <a:path w="2023109" h="2364104">
                <a:moveTo>
                  <a:pt x="136448" y="1761832"/>
                </a:moveTo>
                <a:lnTo>
                  <a:pt x="123875" y="1760016"/>
                </a:lnTo>
                <a:lnTo>
                  <a:pt x="116573" y="1810283"/>
                </a:lnTo>
                <a:lnTo>
                  <a:pt x="129133" y="1812112"/>
                </a:lnTo>
                <a:lnTo>
                  <a:pt x="136448" y="1761832"/>
                </a:lnTo>
                <a:close/>
              </a:path>
              <a:path w="2023109" h="2364104">
                <a:moveTo>
                  <a:pt x="149237" y="1673860"/>
                </a:moveTo>
                <a:lnTo>
                  <a:pt x="136664" y="1672031"/>
                </a:lnTo>
                <a:lnTo>
                  <a:pt x="129362" y="1722310"/>
                </a:lnTo>
                <a:lnTo>
                  <a:pt x="141922" y="1724139"/>
                </a:lnTo>
                <a:lnTo>
                  <a:pt x="149237" y="1673860"/>
                </a:lnTo>
                <a:close/>
              </a:path>
              <a:path w="2023109" h="2364104">
                <a:moveTo>
                  <a:pt x="162026" y="1585887"/>
                </a:moveTo>
                <a:lnTo>
                  <a:pt x="149453" y="1584058"/>
                </a:lnTo>
                <a:lnTo>
                  <a:pt x="142151" y="1634337"/>
                </a:lnTo>
                <a:lnTo>
                  <a:pt x="154711" y="1636153"/>
                </a:lnTo>
                <a:lnTo>
                  <a:pt x="162026" y="1585887"/>
                </a:lnTo>
                <a:close/>
              </a:path>
              <a:path w="2023109" h="2364104">
                <a:moveTo>
                  <a:pt x="174815" y="1497914"/>
                </a:moveTo>
                <a:lnTo>
                  <a:pt x="162242" y="1496085"/>
                </a:lnTo>
                <a:lnTo>
                  <a:pt x="154940" y="1546352"/>
                </a:lnTo>
                <a:lnTo>
                  <a:pt x="167500" y="1548180"/>
                </a:lnTo>
                <a:lnTo>
                  <a:pt x="174815" y="1497914"/>
                </a:lnTo>
                <a:close/>
              </a:path>
              <a:path w="2023109" h="2364104">
                <a:moveTo>
                  <a:pt x="187604" y="1409941"/>
                </a:moveTo>
                <a:lnTo>
                  <a:pt x="175031" y="1408112"/>
                </a:lnTo>
                <a:lnTo>
                  <a:pt x="167728" y="1458379"/>
                </a:lnTo>
                <a:lnTo>
                  <a:pt x="180289" y="1460207"/>
                </a:lnTo>
                <a:lnTo>
                  <a:pt x="187604" y="1409941"/>
                </a:lnTo>
                <a:close/>
              </a:path>
              <a:path w="2023109" h="2364104">
                <a:moveTo>
                  <a:pt x="200393" y="1321955"/>
                </a:moveTo>
                <a:lnTo>
                  <a:pt x="187820" y="1320139"/>
                </a:lnTo>
                <a:lnTo>
                  <a:pt x="180517" y="1370406"/>
                </a:lnTo>
                <a:lnTo>
                  <a:pt x="193078" y="1372235"/>
                </a:lnTo>
                <a:lnTo>
                  <a:pt x="200393" y="1321955"/>
                </a:lnTo>
                <a:close/>
              </a:path>
              <a:path w="2023109" h="2364104">
                <a:moveTo>
                  <a:pt x="213182" y="1233982"/>
                </a:moveTo>
                <a:lnTo>
                  <a:pt x="200609" y="1232154"/>
                </a:lnTo>
                <a:lnTo>
                  <a:pt x="193306" y="1282433"/>
                </a:lnTo>
                <a:lnTo>
                  <a:pt x="205867" y="1284262"/>
                </a:lnTo>
                <a:lnTo>
                  <a:pt x="213182" y="1233982"/>
                </a:lnTo>
                <a:close/>
              </a:path>
              <a:path w="2023109" h="2364104">
                <a:moveTo>
                  <a:pt x="225971" y="1146009"/>
                </a:moveTo>
                <a:lnTo>
                  <a:pt x="213398" y="1144181"/>
                </a:lnTo>
                <a:lnTo>
                  <a:pt x="206095" y="1194460"/>
                </a:lnTo>
                <a:lnTo>
                  <a:pt x="218655" y="1196276"/>
                </a:lnTo>
                <a:lnTo>
                  <a:pt x="225971" y="1146009"/>
                </a:lnTo>
                <a:close/>
              </a:path>
              <a:path w="2023109" h="2364104">
                <a:moveTo>
                  <a:pt x="238747" y="1058037"/>
                </a:moveTo>
                <a:lnTo>
                  <a:pt x="226187" y="1056208"/>
                </a:lnTo>
                <a:lnTo>
                  <a:pt x="218871" y="1106474"/>
                </a:lnTo>
                <a:lnTo>
                  <a:pt x="231444" y="1108303"/>
                </a:lnTo>
                <a:lnTo>
                  <a:pt x="238747" y="1058037"/>
                </a:lnTo>
                <a:close/>
              </a:path>
              <a:path w="2023109" h="2364104">
                <a:moveTo>
                  <a:pt x="251536" y="970064"/>
                </a:moveTo>
                <a:lnTo>
                  <a:pt x="238975" y="968235"/>
                </a:lnTo>
                <a:lnTo>
                  <a:pt x="231660" y="1018501"/>
                </a:lnTo>
                <a:lnTo>
                  <a:pt x="244233" y="1020330"/>
                </a:lnTo>
                <a:lnTo>
                  <a:pt x="251536" y="970064"/>
                </a:lnTo>
                <a:close/>
              </a:path>
              <a:path w="2023109" h="2364104">
                <a:moveTo>
                  <a:pt x="264325" y="882091"/>
                </a:moveTo>
                <a:lnTo>
                  <a:pt x="251764" y="880262"/>
                </a:lnTo>
                <a:lnTo>
                  <a:pt x="244449" y="930529"/>
                </a:lnTo>
                <a:lnTo>
                  <a:pt x="257022" y="932357"/>
                </a:lnTo>
                <a:lnTo>
                  <a:pt x="264325" y="882091"/>
                </a:lnTo>
                <a:close/>
              </a:path>
              <a:path w="2023109" h="2364104">
                <a:moveTo>
                  <a:pt x="277114" y="794105"/>
                </a:moveTo>
                <a:lnTo>
                  <a:pt x="264553" y="792276"/>
                </a:lnTo>
                <a:lnTo>
                  <a:pt x="257238" y="842556"/>
                </a:lnTo>
                <a:lnTo>
                  <a:pt x="269811" y="844384"/>
                </a:lnTo>
                <a:lnTo>
                  <a:pt x="277114" y="794105"/>
                </a:lnTo>
                <a:close/>
              </a:path>
              <a:path w="2023109" h="2364104">
                <a:moveTo>
                  <a:pt x="289902" y="706132"/>
                </a:moveTo>
                <a:lnTo>
                  <a:pt x="277342" y="704303"/>
                </a:lnTo>
                <a:lnTo>
                  <a:pt x="270027" y="754583"/>
                </a:lnTo>
                <a:lnTo>
                  <a:pt x="282600" y="756412"/>
                </a:lnTo>
                <a:lnTo>
                  <a:pt x="289902" y="706132"/>
                </a:lnTo>
                <a:close/>
              </a:path>
              <a:path w="2023109" h="2364104">
                <a:moveTo>
                  <a:pt x="306857" y="601078"/>
                </a:moveTo>
                <a:lnTo>
                  <a:pt x="294157" y="601078"/>
                </a:lnTo>
                <a:lnTo>
                  <a:pt x="294157" y="651878"/>
                </a:lnTo>
                <a:lnTo>
                  <a:pt x="306857" y="651878"/>
                </a:lnTo>
                <a:lnTo>
                  <a:pt x="306857" y="601078"/>
                </a:lnTo>
                <a:close/>
              </a:path>
              <a:path w="2023109" h="2364104">
                <a:moveTo>
                  <a:pt x="306857" y="512178"/>
                </a:moveTo>
                <a:lnTo>
                  <a:pt x="294157" y="512178"/>
                </a:lnTo>
                <a:lnTo>
                  <a:pt x="294157" y="562978"/>
                </a:lnTo>
                <a:lnTo>
                  <a:pt x="306857" y="562978"/>
                </a:lnTo>
                <a:lnTo>
                  <a:pt x="306857" y="512178"/>
                </a:lnTo>
                <a:close/>
              </a:path>
              <a:path w="2023109" h="2364104">
                <a:moveTo>
                  <a:pt x="306857" y="423278"/>
                </a:moveTo>
                <a:lnTo>
                  <a:pt x="294157" y="423278"/>
                </a:lnTo>
                <a:lnTo>
                  <a:pt x="294157" y="474078"/>
                </a:lnTo>
                <a:lnTo>
                  <a:pt x="306857" y="474078"/>
                </a:lnTo>
                <a:lnTo>
                  <a:pt x="306857" y="423278"/>
                </a:lnTo>
                <a:close/>
              </a:path>
              <a:path w="2023109" h="2364104">
                <a:moveTo>
                  <a:pt x="306857" y="334378"/>
                </a:moveTo>
                <a:lnTo>
                  <a:pt x="294157" y="334378"/>
                </a:lnTo>
                <a:lnTo>
                  <a:pt x="294157" y="385178"/>
                </a:lnTo>
                <a:lnTo>
                  <a:pt x="306857" y="385178"/>
                </a:lnTo>
                <a:lnTo>
                  <a:pt x="306857" y="334378"/>
                </a:lnTo>
                <a:close/>
              </a:path>
              <a:path w="2023109" h="2364104">
                <a:moveTo>
                  <a:pt x="306857" y="245478"/>
                </a:moveTo>
                <a:lnTo>
                  <a:pt x="294157" y="245478"/>
                </a:lnTo>
                <a:lnTo>
                  <a:pt x="294157" y="296278"/>
                </a:lnTo>
                <a:lnTo>
                  <a:pt x="306857" y="296278"/>
                </a:lnTo>
                <a:lnTo>
                  <a:pt x="306857" y="245478"/>
                </a:lnTo>
                <a:close/>
              </a:path>
              <a:path w="2023109" h="2364104">
                <a:moveTo>
                  <a:pt x="306857" y="156578"/>
                </a:moveTo>
                <a:lnTo>
                  <a:pt x="294157" y="156578"/>
                </a:lnTo>
                <a:lnTo>
                  <a:pt x="294157" y="207378"/>
                </a:lnTo>
                <a:lnTo>
                  <a:pt x="306857" y="207378"/>
                </a:lnTo>
                <a:lnTo>
                  <a:pt x="306857" y="156578"/>
                </a:lnTo>
                <a:close/>
              </a:path>
              <a:path w="2023109" h="2364104">
                <a:moveTo>
                  <a:pt x="306857" y="67678"/>
                </a:moveTo>
                <a:lnTo>
                  <a:pt x="294157" y="67678"/>
                </a:lnTo>
                <a:lnTo>
                  <a:pt x="294157" y="118478"/>
                </a:lnTo>
                <a:lnTo>
                  <a:pt x="306857" y="118478"/>
                </a:lnTo>
                <a:lnTo>
                  <a:pt x="306857" y="67678"/>
                </a:lnTo>
                <a:close/>
              </a:path>
              <a:path w="2023109" h="2364104">
                <a:moveTo>
                  <a:pt x="311429" y="734428"/>
                </a:moveTo>
                <a:lnTo>
                  <a:pt x="306857" y="734428"/>
                </a:lnTo>
                <a:lnTo>
                  <a:pt x="306857" y="689978"/>
                </a:lnTo>
                <a:lnTo>
                  <a:pt x="294157" y="689978"/>
                </a:lnTo>
                <a:lnTo>
                  <a:pt x="294157" y="740778"/>
                </a:lnTo>
                <a:lnTo>
                  <a:pt x="300507" y="740778"/>
                </a:lnTo>
                <a:lnTo>
                  <a:pt x="300507" y="747128"/>
                </a:lnTo>
                <a:lnTo>
                  <a:pt x="311429" y="747128"/>
                </a:lnTo>
                <a:lnTo>
                  <a:pt x="311429" y="740778"/>
                </a:lnTo>
                <a:lnTo>
                  <a:pt x="311429" y="734428"/>
                </a:lnTo>
                <a:close/>
              </a:path>
              <a:path w="2023109" h="2364104">
                <a:moveTo>
                  <a:pt x="328066" y="0"/>
                </a:moveTo>
                <a:lnTo>
                  <a:pt x="294157" y="0"/>
                </a:lnTo>
                <a:lnTo>
                  <a:pt x="294157" y="29578"/>
                </a:lnTo>
                <a:lnTo>
                  <a:pt x="306857" y="29578"/>
                </a:lnTo>
                <a:lnTo>
                  <a:pt x="306857" y="12700"/>
                </a:lnTo>
                <a:lnTo>
                  <a:pt x="328066" y="12700"/>
                </a:lnTo>
                <a:lnTo>
                  <a:pt x="328066" y="6350"/>
                </a:lnTo>
                <a:lnTo>
                  <a:pt x="328066" y="0"/>
                </a:lnTo>
                <a:close/>
              </a:path>
              <a:path w="2023109" h="2364104">
                <a:moveTo>
                  <a:pt x="400329" y="734428"/>
                </a:moveTo>
                <a:lnTo>
                  <a:pt x="349529" y="734428"/>
                </a:lnTo>
                <a:lnTo>
                  <a:pt x="349529" y="747128"/>
                </a:lnTo>
                <a:lnTo>
                  <a:pt x="400329" y="747128"/>
                </a:lnTo>
                <a:lnTo>
                  <a:pt x="400329" y="734428"/>
                </a:lnTo>
                <a:close/>
              </a:path>
              <a:path w="2023109" h="2364104">
                <a:moveTo>
                  <a:pt x="416966" y="0"/>
                </a:moveTo>
                <a:lnTo>
                  <a:pt x="366166" y="0"/>
                </a:lnTo>
                <a:lnTo>
                  <a:pt x="366166" y="12700"/>
                </a:lnTo>
                <a:lnTo>
                  <a:pt x="416966" y="12700"/>
                </a:lnTo>
                <a:lnTo>
                  <a:pt x="416966" y="0"/>
                </a:lnTo>
                <a:close/>
              </a:path>
              <a:path w="2023109" h="2364104">
                <a:moveTo>
                  <a:pt x="489229" y="734428"/>
                </a:moveTo>
                <a:lnTo>
                  <a:pt x="438429" y="734428"/>
                </a:lnTo>
                <a:lnTo>
                  <a:pt x="438429" y="747128"/>
                </a:lnTo>
                <a:lnTo>
                  <a:pt x="489229" y="747128"/>
                </a:lnTo>
                <a:lnTo>
                  <a:pt x="489229" y="734428"/>
                </a:lnTo>
                <a:close/>
              </a:path>
              <a:path w="2023109" h="2364104">
                <a:moveTo>
                  <a:pt x="505866" y="0"/>
                </a:moveTo>
                <a:lnTo>
                  <a:pt x="455066" y="0"/>
                </a:lnTo>
                <a:lnTo>
                  <a:pt x="455066" y="12700"/>
                </a:lnTo>
                <a:lnTo>
                  <a:pt x="505866" y="12700"/>
                </a:lnTo>
                <a:lnTo>
                  <a:pt x="505866" y="0"/>
                </a:lnTo>
                <a:close/>
              </a:path>
              <a:path w="2023109" h="2364104">
                <a:moveTo>
                  <a:pt x="578129" y="734428"/>
                </a:moveTo>
                <a:lnTo>
                  <a:pt x="527329" y="734428"/>
                </a:lnTo>
                <a:lnTo>
                  <a:pt x="527329" y="747128"/>
                </a:lnTo>
                <a:lnTo>
                  <a:pt x="578129" y="747128"/>
                </a:lnTo>
                <a:lnTo>
                  <a:pt x="578129" y="734428"/>
                </a:lnTo>
                <a:close/>
              </a:path>
              <a:path w="2023109" h="2364104">
                <a:moveTo>
                  <a:pt x="594766" y="0"/>
                </a:moveTo>
                <a:lnTo>
                  <a:pt x="543966" y="0"/>
                </a:lnTo>
                <a:lnTo>
                  <a:pt x="543966" y="12700"/>
                </a:lnTo>
                <a:lnTo>
                  <a:pt x="594766" y="12700"/>
                </a:lnTo>
                <a:lnTo>
                  <a:pt x="594766" y="0"/>
                </a:lnTo>
                <a:close/>
              </a:path>
              <a:path w="2023109" h="2364104">
                <a:moveTo>
                  <a:pt x="667029" y="734428"/>
                </a:moveTo>
                <a:lnTo>
                  <a:pt x="616229" y="734428"/>
                </a:lnTo>
                <a:lnTo>
                  <a:pt x="616229" y="747128"/>
                </a:lnTo>
                <a:lnTo>
                  <a:pt x="667029" y="747128"/>
                </a:lnTo>
                <a:lnTo>
                  <a:pt x="667029" y="734428"/>
                </a:lnTo>
                <a:close/>
              </a:path>
              <a:path w="2023109" h="2364104">
                <a:moveTo>
                  <a:pt x="683666" y="0"/>
                </a:moveTo>
                <a:lnTo>
                  <a:pt x="632866" y="0"/>
                </a:lnTo>
                <a:lnTo>
                  <a:pt x="632866" y="12700"/>
                </a:lnTo>
                <a:lnTo>
                  <a:pt x="683666" y="12700"/>
                </a:lnTo>
                <a:lnTo>
                  <a:pt x="683666" y="0"/>
                </a:lnTo>
                <a:close/>
              </a:path>
              <a:path w="2023109" h="2364104">
                <a:moveTo>
                  <a:pt x="755929" y="734428"/>
                </a:moveTo>
                <a:lnTo>
                  <a:pt x="705129" y="734428"/>
                </a:lnTo>
                <a:lnTo>
                  <a:pt x="705129" y="747128"/>
                </a:lnTo>
                <a:lnTo>
                  <a:pt x="755929" y="747128"/>
                </a:lnTo>
                <a:lnTo>
                  <a:pt x="755929" y="734428"/>
                </a:lnTo>
                <a:close/>
              </a:path>
              <a:path w="2023109" h="2364104">
                <a:moveTo>
                  <a:pt x="772566" y="0"/>
                </a:moveTo>
                <a:lnTo>
                  <a:pt x="721766" y="0"/>
                </a:lnTo>
                <a:lnTo>
                  <a:pt x="721766" y="12700"/>
                </a:lnTo>
                <a:lnTo>
                  <a:pt x="772566" y="12700"/>
                </a:lnTo>
                <a:lnTo>
                  <a:pt x="772566" y="0"/>
                </a:lnTo>
                <a:close/>
              </a:path>
              <a:path w="2023109" h="2364104">
                <a:moveTo>
                  <a:pt x="844829" y="734428"/>
                </a:moveTo>
                <a:lnTo>
                  <a:pt x="794029" y="734428"/>
                </a:lnTo>
                <a:lnTo>
                  <a:pt x="794029" y="747128"/>
                </a:lnTo>
                <a:lnTo>
                  <a:pt x="844829" y="747128"/>
                </a:lnTo>
                <a:lnTo>
                  <a:pt x="844829" y="734428"/>
                </a:lnTo>
                <a:close/>
              </a:path>
              <a:path w="2023109" h="2364104">
                <a:moveTo>
                  <a:pt x="861466" y="0"/>
                </a:moveTo>
                <a:lnTo>
                  <a:pt x="810666" y="0"/>
                </a:lnTo>
                <a:lnTo>
                  <a:pt x="810666" y="12700"/>
                </a:lnTo>
                <a:lnTo>
                  <a:pt x="861466" y="12700"/>
                </a:lnTo>
                <a:lnTo>
                  <a:pt x="861466" y="0"/>
                </a:lnTo>
                <a:close/>
              </a:path>
              <a:path w="2023109" h="2364104">
                <a:moveTo>
                  <a:pt x="933729" y="734428"/>
                </a:moveTo>
                <a:lnTo>
                  <a:pt x="882929" y="734428"/>
                </a:lnTo>
                <a:lnTo>
                  <a:pt x="882929" y="747128"/>
                </a:lnTo>
                <a:lnTo>
                  <a:pt x="933729" y="747128"/>
                </a:lnTo>
                <a:lnTo>
                  <a:pt x="933729" y="734428"/>
                </a:lnTo>
                <a:close/>
              </a:path>
              <a:path w="2023109" h="2364104">
                <a:moveTo>
                  <a:pt x="950366" y="0"/>
                </a:moveTo>
                <a:lnTo>
                  <a:pt x="899566" y="0"/>
                </a:lnTo>
                <a:lnTo>
                  <a:pt x="899566" y="12700"/>
                </a:lnTo>
                <a:lnTo>
                  <a:pt x="950366" y="12700"/>
                </a:lnTo>
                <a:lnTo>
                  <a:pt x="950366" y="0"/>
                </a:lnTo>
                <a:close/>
              </a:path>
              <a:path w="2023109" h="2364104">
                <a:moveTo>
                  <a:pt x="1022629" y="734428"/>
                </a:moveTo>
                <a:lnTo>
                  <a:pt x="971829" y="734428"/>
                </a:lnTo>
                <a:lnTo>
                  <a:pt x="971829" y="747128"/>
                </a:lnTo>
                <a:lnTo>
                  <a:pt x="1022629" y="747128"/>
                </a:lnTo>
                <a:lnTo>
                  <a:pt x="1022629" y="734428"/>
                </a:lnTo>
                <a:close/>
              </a:path>
              <a:path w="2023109" h="2364104">
                <a:moveTo>
                  <a:pt x="1039266" y="0"/>
                </a:moveTo>
                <a:lnTo>
                  <a:pt x="988466" y="0"/>
                </a:lnTo>
                <a:lnTo>
                  <a:pt x="988466" y="12700"/>
                </a:lnTo>
                <a:lnTo>
                  <a:pt x="1039266" y="12700"/>
                </a:lnTo>
                <a:lnTo>
                  <a:pt x="1039266" y="0"/>
                </a:lnTo>
                <a:close/>
              </a:path>
              <a:path w="2023109" h="2364104">
                <a:moveTo>
                  <a:pt x="1111529" y="734428"/>
                </a:moveTo>
                <a:lnTo>
                  <a:pt x="1060729" y="734428"/>
                </a:lnTo>
                <a:lnTo>
                  <a:pt x="1060729" y="747128"/>
                </a:lnTo>
                <a:lnTo>
                  <a:pt x="1111529" y="747128"/>
                </a:lnTo>
                <a:lnTo>
                  <a:pt x="1111529" y="734428"/>
                </a:lnTo>
                <a:close/>
              </a:path>
              <a:path w="2023109" h="2364104">
                <a:moveTo>
                  <a:pt x="1128166" y="0"/>
                </a:moveTo>
                <a:lnTo>
                  <a:pt x="1077366" y="0"/>
                </a:lnTo>
                <a:lnTo>
                  <a:pt x="1077366" y="12700"/>
                </a:lnTo>
                <a:lnTo>
                  <a:pt x="1128166" y="12700"/>
                </a:lnTo>
                <a:lnTo>
                  <a:pt x="1128166" y="0"/>
                </a:lnTo>
                <a:close/>
              </a:path>
              <a:path w="2023109" h="2364104">
                <a:moveTo>
                  <a:pt x="1200429" y="734428"/>
                </a:moveTo>
                <a:lnTo>
                  <a:pt x="1149629" y="734428"/>
                </a:lnTo>
                <a:lnTo>
                  <a:pt x="1149629" y="747128"/>
                </a:lnTo>
                <a:lnTo>
                  <a:pt x="1200429" y="747128"/>
                </a:lnTo>
                <a:lnTo>
                  <a:pt x="1200429" y="734428"/>
                </a:lnTo>
                <a:close/>
              </a:path>
              <a:path w="2023109" h="2364104">
                <a:moveTo>
                  <a:pt x="1217066" y="0"/>
                </a:moveTo>
                <a:lnTo>
                  <a:pt x="1166266" y="0"/>
                </a:lnTo>
                <a:lnTo>
                  <a:pt x="1166266" y="12700"/>
                </a:lnTo>
                <a:lnTo>
                  <a:pt x="1217066" y="12700"/>
                </a:lnTo>
                <a:lnTo>
                  <a:pt x="1217066" y="0"/>
                </a:lnTo>
                <a:close/>
              </a:path>
              <a:path w="2023109" h="2364104">
                <a:moveTo>
                  <a:pt x="1289329" y="734428"/>
                </a:moveTo>
                <a:lnTo>
                  <a:pt x="1238529" y="734428"/>
                </a:lnTo>
                <a:lnTo>
                  <a:pt x="1238529" y="747128"/>
                </a:lnTo>
                <a:lnTo>
                  <a:pt x="1289329" y="747128"/>
                </a:lnTo>
                <a:lnTo>
                  <a:pt x="1289329" y="734428"/>
                </a:lnTo>
                <a:close/>
              </a:path>
              <a:path w="2023109" h="2364104">
                <a:moveTo>
                  <a:pt x="1305966" y="0"/>
                </a:moveTo>
                <a:lnTo>
                  <a:pt x="1255166" y="0"/>
                </a:lnTo>
                <a:lnTo>
                  <a:pt x="1255166" y="12700"/>
                </a:lnTo>
                <a:lnTo>
                  <a:pt x="1305966" y="12700"/>
                </a:lnTo>
                <a:lnTo>
                  <a:pt x="1305966" y="0"/>
                </a:lnTo>
                <a:close/>
              </a:path>
              <a:path w="2023109" h="2364104">
                <a:moveTo>
                  <a:pt x="1378229" y="734428"/>
                </a:moveTo>
                <a:lnTo>
                  <a:pt x="1327429" y="734428"/>
                </a:lnTo>
                <a:lnTo>
                  <a:pt x="1327429" y="747128"/>
                </a:lnTo>
                <a:lnTo>
                  <a:pt x="1378229" y="747128"/>
                </a:lnTo>
                <a:lnTo>
                  <a:pt x="1378229" y="734428"/>
                </a:lnTo>
                <a:close/>
              </a:path>
              <a:path w="2023109" h="2364104">
                <a:moveTo>
                  <a:pt x="1394866" y="0"/>
                </a:moveTo>
                <a:lnTo>
                  <a:pt x="1344066" y="0"/>
                </a:lnTo>
                <a:lnTo>
                  <a:pt x="1344066" y="12700"/>
                </a:lnTo>
                <a:lnTo>
                  <a:pt x="1394866" y="12700"/>
                </a:lnTo>
                <a:lnTo>
                  <a:pt x="1394866" y="0"/>
                </a:lnTo>
                <a:close/>
              </a:path>
              <a:path w="2023109" h="2364104">
                <a:moveTo>
                  <a:pt x="1467129" y="734428"/>
                </a:moveTo>
                <a:lnTo>
                  <a:pt x="1416329" y="734428"/>
                </a:lnTo>
                <a:lnTo>
                  <a:pt x="1416329" y="747128"/>
                </a:lnTo>
                <a:lnTo>
                  <a:pt x="1467129" y="747128"/>
                </a:lnTo>
                <a:lnTo>
                  <a:pt x="1467129" y="734428"/>
                </a:lnTo>
                <a:close/>
              </a:path>
              <a:path w="2023109" h="2364104">
                <a:moveTo>
                  <a:pt x="1483766" y="0"/>
                </a:moveTo>
                <a:lnTo>
                  <a:pt x="1432966" y="0"/>
                </a:lnTo>
                <a:lnTo>
                  <a:pt x="1432966" y="12700"/>
                </a:lnTo>
                <a:lnTo>
                  <a:pt x="1483766" y="12700"/>
                </a:lnTo>
                <a:lnTo>
                  <a:pt x="1483766" y="0"/>
                </a:lnTo>
                <a:close/>
              </a:path>
              <a:path w="2023109" h="2364104">
                <a:moveTo>
                  <a:pt x="1556029" y="734428"/>
                </a:moveTo>
                <a:lnTo>
                  <a:pt x="1505229" y="734428"/>
                </a:lnTo>
                <a:lnTo>
                  <a:pt x="1505229" y="747128"/>
                </a:lnTo>
                <a:lnTo>
                  <a:pt x="1556029" y="747128"/>
                </a:lnTo>
                <a:lnTo>
                  <a:pt x="1556029" y="734428"/>
                </a:lnTo>
                <a:close/>
              </a:path>
              <a:path w="2023109" h="2364104">
                <a:moveTo>
                  <a:pt x="1572666" y="0"/>
                </a:moveTo>
                <a:lnTo>
                  <a:pt x="1521866" y="0"/>
                </a:lnTo>
                <a:lnTo>
                  <a:pt x="1521866" y="12700"/>
                </a:lnTo>
                <a:lnTo>
                  <a:pt x="1572666" y="12700"/>
                </a:lnTo>
                <a:lnTo>
                  <a:pt x="1572666" y="0"/>
                </a:lnTo>
                <a:close/>
              </a:path>
              <a:path w="2023109" h="2364104">
                <a:moveTo>
                  <a:pt x="1644929" y="734428"/>
                </a:moveTo>
                <a:lnTo>
                  <a:pt x="1594129" y="734428"/>
                </a:lnTo>
                <a:lnTo>
                  <a:pt x="1594129" y="747128"/>
                </a:lnTo>
                <a:lnTo>
                  <a:pt x="1644929" y="747128"/>
                </a:lnTo>
                <a:lnTo>
                  <a:pt x="1644929" y="734428"/>
                </a:lnTo>
                <a:close/>
              </a:path>
              <a:path w="2023109" h="2364104">
                <a:moveTo>
                  <a:pt x="1661566" y="0"/>
                </a:moveTo>
                <a:lnTo>
                  <a:pt x="1610766" y="0"/>
                </a:lnTo>
                <a:lnTo>
                  <a:pt x="1610766" y="12700"/>
                </a:lnTo>
                <a:lnTo>
                  <a:pt x="1661566" y="12700"/>
                </a:lnTo>
                <a:lnTo>
                  <a:pt x="1661566" y="0"/>
                </a:lnTo>
                <a:close/>
              </a:path>
              <a:path w="2023109" h="2364104">
                <a:moveTo>
                  <a:pt x="1733829" y="734428"/>
                </a:moveTo>
                <a:lnTo>
                  <a:pt x="1683029" y="734428"/>
                </a:lnTo>
                <a:lnTo>
                  <a:pt x="1683029" y="747128"/>
                </a:lnTo>
                <a:lnTo>
                  <a:pt x="1733829" y="747128"/>
                </a:lnTo>
                <a:lnTo>
                  <a:pt x="1733829" y="734428"/>
                </a:lnTo>
                <a:close/>
              </a:path>
              <a:path w="2023109" h="2364104">
                <a:moveTo>
                  <a:pt x="1750466" y="0"/>
                </a:moveTo>
                <a:lnTo>
                  <a:pt x="1699666" y="0"/>
                </a:lnTo>
                <a:lnTo>
                  <a:pt x="1699666" y="12700"/>
                </a:lnTo>
                <a:lnTo>
                  <a:pt x="1750466" y="12700"/>
                </a:lnTo>
                <a:lnTo>
                  <a:pt x="1750466" y="0"/>
                </a:lnTo>
                <a:close/>
              </a:path>
              <a:path w="2023109" h="2364104">
                <a:moveTo>
                  <a:pt x="1822729" y="734428"/>
                </a:moveTo>
                <a:lnTo>
                  <a:pt x="1771929" y="734428"/>
                </a:lnTo>
                <a:lnTo>
                  <a:pt x="1771929" y="747128"/>
                </a:lnTo>
                <a:lnTo>
                  <a:pt x="1822729" y="747128"/>
                </a:lnTo>
                <a:lnTo>
                  <a:pt x="1822729" y="734428"/>
                </a:lnTo>
                <a:close/>
              </a:path>
              <a:path w="2023109" h="2364104">
                <a:moveTo>
                  <a:pt x="1839366" y="0"/>
                </a:moveTo>
                <a:lnTo>
                  <a:pt x="1788566" y="0"/>
                </a:lnTo>
                <a:lnTo>
                  <a:pt x="1788566" y="12700"/>
                </a:lnTo>
                <a:lnTo>
                  <a:pt x="1839366" y="12700"/>
                </a:lnTo>
                <a:lnTo>
                  <a:pt x="1839366" y="0"/>
                </a:lnTo>
                <a:close/>
              </a:path>
              <a:path w="2023109" h="2364104">
                <a:moveTo>
                  <a:pt x="1911629" y="734428"/>
                </a:moveTo>
                <a:lnTo>
                  <a:pt x="1860829" y="734428"/>
                </a:lnTo>
                <a:lnTo>
                  <a:pt x="1860829" y="747128"/>
                </a:lnTo>
                <a:lnTo>
                  <a:pt x="1911629" y="747128"/>
                </a:lnTo>
                <a:lnTo>
                  <a:pt x="1911629" y="734428"/>
                </a:lnTo>
                <a:close/>
              </a:path>
              <a:path w="2023109" h="2364104">
                <a:moveTo>
                  <a:pt x="1928266" y="0"/>
                </a:moveTo>
                <a:lnTo>
                  <a:pt x="1877466" y="0"/>
                </a:lnTo>
                <a:lnTo>
                  <a:pt x="1877466" y="12700"/>
                </a:lnTo>
                <a:lnTo>
                  <a:pt x="1928266" y="12700"/>
                </a:lnTo>
                <a:lnTo>
                  <a:pt x="1928266" y="0"/>
                </a:lnTo>
                <a:close/>
              </a:path>
              <a:path w="2023109" h="2364104">
                <a:moveTo>
                  <a:pt x="2000529" y="734428"/>
                </a:moveTo>
                <a:lnTo>
                  <a:pt x="1949729" y="734428"/>
                </a:lnTo>
                <a:lnTo>
                  <a:pt x="1949729" y="747128"/>
                </a:lnTo>
                <a:lnTo>
                  <a:pt x="2000529" y="747128"/>
                </a:lnTo>
                <a:lnTo>
                  <a:pt x="2000529" y="734428"/>
                </a:lnTo>
                <a:close/>
              </a:path>
              <a:path w="2023109" h="2364104">
                <a:moveTo>
                  <a:pt x="2022627" y="667626"/>
                </a:moveTo>
                <a:lnTo>
                  <a:pt x="2009927" y="667626"/>
                </a:lnTo>
                <a:lnTo>
                  <a:pt x="2009927" y="718426"/>
                </a:lnTo>
                <a:lnTo>
                  <a:pt x="2022627" y="718426"/>
                </a:lnTo>
                <a:lnTo>
                  <a:pt x="2022627" y="667626"/>
                </a:lnTo>
                <a:close/>
              </a:path>
              <a:path w="2023109" h="2364104">
                <a:moveTo>
                  <a:pt x="2022627" y="578726"/>
                </a:moveTo>
                <a:lnTo>
                  <a:pt x="2009927" y="578726"/>
                </a:lnTo>
                <a:lnTo>
                  <a:pt x="2009927" y="629526"/>
                </a:lnTo>
                <a:lnTo>
                  <a:pt x="2022627" y="629526"/>
                </a:lnTo>
                <a:lnTo>
                  <a:pt x="2022627" y="578726"/>
                </a:lnTo>
                <a:close/>
              </a:path>
              <a:path w="2023109" h="2364104">
                <a:moveTo>
                  <a:pt x="2022627" y="489826"/>
                </a:moveTo>
                <a:lnTo>
                  <a:pt x="2009927" y="489826"/>
                </a:lnTo>
                <a:lnTo>
                  <a:pt x="2009927" y="540626"/>
                </a:lnTo>
                <a:lnTo>
                  <a:pt x="2022627" y="540626"/>
                </a:lnTo>
                <a:lnTo>
                  <a:pt x="2022627" y="489826"/>
                </a:lnTo>
                <a:close/>
              </a:path>
              <a:path w="2023109" h="2364104">
                <a:moveTo>
                  <a:pt x="2022627" y="400926"/>
                </a:moveTo>
                <a:lnTo>
                  <a:pt x="2009927" y="400926"/>
                </a:lnTo>
                <a:lnTo>
                  <a:pt x="2009927" y="451726"/>
                </a:lnTo>
                <a:lnTo>
                  <a:pt x="2022627" y="451726"/>
                </a:lnTo>
                <a:lnTo>
                  <a:pt x="2022627" y="400926"/>
                </a:lnTo>
                <a:close/>
              </a:path>
              <a:path w="2023109" h="2364104">
                <a:moveTo>
                  <a:pt x="2022627" y="312026"/>
                </a:moveTo>
                <a:lnTo>
                  <a:pt x="2009927" y="312026"/>
                </a:lnTo>
                <a:lnTo>
                  <a:pt x="2009927" y="362826"/>
                </a:lnTo>
                <a:lnTo>
                  <a:pt x="2022627" y="362826"/>
                </a:lnTo>
                <a:lnTo>
                  <a:pt x="2022627" y="312026"/>
                </a:lnTo>
                <a:close/>
              </a:path>
              <a:path w="2023109" h="2364104">
                <a:moveTo>
                  <a:pt x="2022627" y="223126"/>
                </a:moveTo>
                <a:lnTo>
                  <a:pt x="2009927" y="223126"/>
                </a:lnTo>
                <a:lnTo>
                  <a:pt x="2009927" y="273926"/>
                </a:lnTo>
                <a:lnTo>
                  <a:pt x="2022627" y="273926"/>
                </a:lnTo>
                <a:lnTo>
                  <a:pt x="2022627" y="223126"/>
                </a:lnTo>
                <a:close/>
              </a:path>
              <a:path w="2023109" h="2364104">
                <a:moveTo>
                  <a:pt x="2022627" y="134226"/>
                </a:moveTo>
                <a:lnTo>
                  <a:pt x="2009927" y="134226"/>
                </a:lnTo>
                <a:lnTo>
                  <a:pt x="2009927" y="185026"/>
                </a:lnTo>
                <a:lnTo>
                  <a:pt x="2022627" y="185026"/>
                </a:lnTo>
                <a:lnTo>
                  <a:pt x="2022627" y="134226"/>
                </a:lnTo>
                <a:close/>
              </a:path>
              <a:path w="2023109" h="2364104">
                <a:moveTo>
                  <a:pt x="2022627" y="45326"/>
                </a:moveTo>
                <a:lnTo>
                  <a:pt x="2009927" y="45326"/>
                </a:lnTo>
                <a:lnTo>
                  <a:pt x="2009927" y="96126"/>
                </a:lnTo>
                <a:lnTo>
                  <a:pt x="2022627" y="96126"/>
                </a:lnTo>
                <a:lnTo>
                  <a:pt x="2022627" y="45326"/>
                </a:lnTo>
                <a:close/>
              </a:path>
              <a:path w="2023109" h="2364104">
                <a:moveTo>
                  <a:pt x="2022627" y="0"/>
                </a:moveTo>
                <a:lnTo>
                  <a:pt x="1966366" y="0"/>
                </a:lnTo>
                <a:lnTo>
                  <a:pt x="1966366" y="12700"/>
                </a:lnTo>
                <a:lnTo>
                  <a:pt x="2016277" y="12700"/>
                </a:lnTo>
                <a:lnTo>
                  <a:pt x="2010816" y="7226"/>
                </a:lnTo>
                <a:lnTo>
                  <a:pt x="2022627" y="7226"/>
                </a:lnTo>
                <a:lnTo>
                  <a:pt x="2022627" y="6350"/>
                </a:lnTo>
                <a:lnTo>
                  <a:pt x="2022627" y="0"/>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36" name="object 36"/>
          <p:cNvSpPr txBox="1"/>
          <p:nvPr/>
        </p:nvSpPr>
        <p:spPr>
          <a:xfrm>
            <a:off x="5189618" y="2997200"/>
            <a:ext cx="2439670" cy="116332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Calibri"/>
                <a:cs typeface="Calibri"/>
              </a:rPr>
              <a:t>Auto</a:t>
            </a:r>
            <a:r>
              <a:rPr sz="1400" spc="-30" dirty="0">
                <a:solidFill>
                  <a:schemeClr val="bg1"/>
                </a:solidFill>
                <a:latin typeface="Calibri"/>
                <a:cs typeface="Calibri"/>
              </a:rPr>
              <a:t> </a:t>
            </a:r>
            <a:r>
              <a:rPr sz="1400" spc="-5" dirty="0">
                <a:solidFill>
                  <a:schemeClr val="bg1"/>
                </a:solidFill>
                <a:latin typeface="Calibri"/>
                <a:cs typeface="Calibri"/>
              </a:rPr>
              <a:t>Scaling</a:t>
            </a:r>
            <a:r>
              <a:rPr sz="1400" spc="-25" dirty="0">
                <a:solidFill>
                  <a:schemeClr val="bg1"/>
                </a:solidFill>
                <a:latin typeface="Calibri"/>
                <a:cs typeface="Calibri"/>
              </a:rPr>
              <a:t> </a:t>
            </a:r>
            <a:r>
              <a:rPr sz="1400" spc="-10" dirty="0">
                <a:solidFill>
                  <a:schemeClr val="bg1"/>
                </a:solidFill>
                <a:latin typeface="Calibri"/>
                <a:cs typeface="Calibri"/>
              </a:rPr>
              <a:t>group</a:t>
            </a:r>
            <a:endParaRPr sz="1400">
              <a:solidFill>
                <a:schemeClr val="bg1"/>
              </a:solidFill>
              <a:latin typeface="Calibri"/>
              <a:cs typeface="Calibri"/>
            </a:endParaRPr>
          </a:p>
          <a:p>
            <a:pPr>
              <a:lnSpc>
                <a:spcPct val="100000"/>
              </a:lnSpc>
            </a:pPr>
            <a:endParaRPr sz="2150">
              <a:solidFill>
                <a:schemeClr val="bg1"/>
              </a:solidFill>
              <a:latin typeface="Calibri"/>
              <a:cs typeface="Calibri"/>
            </a:endParaRPr>
          </a:p>
          <a:p>
            <a:pPr marL="1334135" marR="5080" algn="just">
              <a:lnSpc>
                <a:spcPct val="99400"/>
              </a:lnSpc>
              <a:spcBef>
                <a:spcPts val="5"/>
              </a:spcBef>
            </a:pPr>
            <a:r>
              <a:rPr sz="1300" dirty="0">
                <a:solidFill>
                  <a:schemeClr val="bg1"/>
                </a:solidFill>
                <a:latin typeface="Arial"/>
                <a:cs typeface="Arial"/>
              </a:rPr>
              <a:t>2. </a:t>
            </a:r>
            <a:r>
              <a:rPr sz="1300" spc="-10" dirty="0">
                <a:solidFill>
                  <a:schemeClr val="bg1"/>
                </a:solidFill>
                <a:latin typeface="Arial"/>
                <a:cs typeface="Arial"/>
              </a:rPr>
              <a:t>CloudWatch </a:t>
            </a:r>
            <a:r>
              <a:rPr sz="1300" spc="-350" dirty="0">
                <a:solidFill>
                  <a:schemeClr val="bg1"/>
                </a:solidFill>
                <a:latin typeface="Arial"/>
                <a:cs typeface="Arial"/>
              </a:rPr>
              <a:t> </a:t>
            </a:r>
            <a:r>
              <a:rPr sz="1300" dirty="0">
                <a:solidFill>
                  <a:schemeClr val="bg1"/>
                </a:solidFill>
                <a:latin typeface="Arial"/>
                <a:cs typeface="Arial"/>
              </a:rPr>
              <a:t>not</a:t>
            </a:r>
            <a:r>
              <a:rPr sz="1300" spc="-5" dirty="0">
                <a:solidFill>
                  <a:schemeClr val="bg1"/>
                </a:solidFill>
                <a:latin typeface="Arial"/>
                <a:cs typeface="Arial"/>
              </a:rPr>
              <a:t>i</a:t>
            </a:r>
            <a:r>
              <a:rPr sz="1300" dirty="0">
                <a:solidFill>
                  <a:schemeClr val="bg1"/>
                </a:solidFill>
                <a:latin typeface="Arial"/>
                <a:cs typeface="Arial"/>
              </a:rPr>
              <a:t>f</a:t>
            </a:r>
            <a:r>
              <a:rPr sz="1300" spc="-5" dirty="0">
                <a:solidFill>
                  <a:schemeClr val="bg1"/>
                </a:solidFill>
                <a:latin typeface="Arial"/>
                <a:cs typeface="Arial"/>
              </a:rPr>
              <a:t>i</a:t>
            </a:r>
            <a:r>
              <a:rPr sz="1300" dirty="0">
                <a:solidFill>
                  <a:schemeClr val="bg1"/>
                </a:solidFill>
                <a:latin typeface="Arial"/>
                <a:cs typeface="Arial"/>
              </a:rPr>
              <a:t>es</a:t>
            </a:r>
            <a:r>
              <a:rPr sz="1300" spc="-75" dirty="0">
                <a:solidFill>
                  <a:schemeClr val="bg1"/>
                </a:solidFill>
                <a:latin typeface="Arial"/>
                <a:cs typeface="Arial"/>
              </a:rPr>
              <a:t> </a:t>
            </a:r>
            <a:r>
              <a:rPr sz="1300" spc="-5" dirty="0">
                <a:solidFill>
                  <a:schemeClr val="bg1"/>
                </a:solidFill>
                <a:latin typeface="Arial"/>
                <a:cs typeface="Arial"/>
              </a:rPr>
              <a:t>AS</a:t>
            </a:r>
            <a:r>
              <a:rPr sz="1300" dirty="0">
                <a:solidFill>
                  <a:schemeClr val="bg1"/>
                </a:solidFill>
                <a:latin typeface="Arial"/>
                <a:cs typeface="Arial"/>
              </a:rPr>
              <a:t>G to  </a:t>
            </a:r>
            <a:r>
              <a:rPr sz="1300" spc="-5" dirty="0">
                <a:solidFill>
                  <a:schemeClr val="bg1"/>
                </a:solidFill>
                <a:latin typeface="Arial"/>
                <a:cs typeface="Arial"/>
              </a:rPr>
              <a:t>scale</a:t>
            </a:r>
            <a:endParaRPr sz="1300">
              <a:solidFill>
                <a:schemeClr val="bg1"/>
              </a:solidFill>
              <a:latin typeface="Arial"/>
              <a:cs typeface="Arial"/>
            </a:endParaRPr>
          </a:p>
        </p:txBody>
      </p:sp>
      <p:sp>
        <p:nvSpPr>
          <p:cNvPr id="37" name="object 37"/>
          <p:cNvSpPr/>
          <p:nvPr/>
        </p:nvSpPr>
        <p:spPr>
          <a:xfrm>
            <a:off x="5852655" y="3464369"/>
            <a:ext cx="1873885" cy="1017269"/>
          </a:xfrm>
          <a:custGeom>
            <a:avLst/>
            <a:gdLst/>
            <a:ahLst/>
            <a:cxnLst/>
            <a:rect l="l" t="t" r="r" b="b"/>
            <a:pathLst>
              <a:path w="1873884" h="1017270">
                <a:moveTo>
                  <a:pt x="81432" y="1007630"/>
                </a:moveTo>
                <a:lnTo>
                  <a:pt x="79222" y="1004277"/>
                </a:lnTo>
                <a:lnTo>
                  <a:pt x="66992" y="1001776"/>
                </a:lnTo>
                <a:lnTo>
                  <a:pt x="16764" y="991489"/>
                </a:lnTo>
                <a:lnTo>
                  <a:pt x="18376" y="986840"/>
                </a:lnTo>
                <a:lnTo>
                  <a:pt x="37731" y="931291"/>
                </a:lnTo>
                <a:lnTo>
                  <a:pt x="35979" y="927671"/>
                </a:lnTo>
                <a:lnTo>
                  <a:pt x="29349" y="925360"/>
                </a:lnTo>
                <a:lnTo>
                  <a:pt x="25730" y="927112"/>
                </a:lnTo>
                <a:lnTo>
                  <a:pt x="0" y="1001026"/>
                </a:lnTo>
                <a:lnTo>
                  <a:pt x="76669" y="1016723"/>
                </a:lnTo>
                <a:lnTo>
                  <a:pt x="80022" y="1014501"/>
                </a:lnTo>
                <a:lnTo>
                  <a:pt x="81432" y="1007630"/>
                </a:lnTo>
                <a:close/>
              </a:path>
              <a:path w="1873884" h="1017270">
                <a:moveTo>
                  <a:pt x="95656" y="953947"/>
                </a:moveTo>
                <a:lnTo>
                  <a:pt x="89382" y="942911"/>
                </a:lnTo>
                <a:lnTo>
                  <a:pt x="45212" y="968019"/>
                </a:lnTo>
                <a:lnTo>
                  <a:pt x="51485" y="979055"/>
                </a:lnTo>
                <a:lnTo>
                  <a:pt x="95656" y="953947"/>
                </a:lnTo>
                <a:close/>
              </a:path>
              <a:path w="1873884" h="1017270">
                <a:moveTo>
                  <a:pt x="172948" y="910018"/>
                </a:moveTo>
                <a:lnTo>
                  <a:pt x="166674" y="898982"/>
                </a:lnTo>
                <a:lnTo>
                  <a:pt x="122504" y="924090"/>
                </a:lnTo>
                <a:lnTo>
                  <a:pt x="128778" y="935126"/>
                </a:lnTo>
                <a:lnTo>
                  <a:pt x="172948" y="910018"/>
                </a:lnTo>
                <a:close/>
              </a:path>
              <a:path w="1873884" h="1017270">
                <a:moveTo>
                  <a:pt x="250228" y="866089"/>
                </a:moveTo>
                <a:lnTo>
                  <a:pt x="243954" y="855052"/>
                </a:lnTo>
                <a:lnTo>
                  <a:pt x="199796" y="880160"/>
                </a:lnTo>
                <a:lnTo>
                  <a:pt x="206070" y="891197"/>
                </a:lnTo>
                <a:lnTo>
                  <a:pt x="250228" y="866089"/>
                </a:lnTo>
                <a:close/>
              </a:path>
              <a:path w="1873884" h="1017270">
                <a:moveTo>
                  <a:pt x="327520" y="822159"/>
                </a:moveTo>
                <a:lnTo>
                  <a:pt x="321246" y="811123"/>
                </a:lnTo>
                <a:lnTo>
                  <a:pt x="277075" y="836231"/>
                </a:lnTo>
                <a:lnTo>
                  <a:pt x="283362" y="847267"/>
                </a:lnTo>
                <a:lnTo>
                  <a:pt x="327520" y="822159"/>
                </a:lnTo>
                <a:close/>
              </a:path>
              <a:path w="1873884" h="1017270">
                <a:moveTo>
                  <a:pt x="404812" y="778230"/>
                </a:moveTo>
                <a:lnTo>
                  <a:pt x="398538" y="767194"/>
                </a:lnTo>
                <a:lnTo>
                  <a:pt x="354368" y="792302"/>
                </a:lnTo>
                <a:lnTo>
                  <a:pt x="360641" y="803338"/>
                </a:lnTo>
                <a:lnTo>
                  <a:pt x="404812" y="778230"/>
                </a:lnTo>
                <a:close/>
              </a:path>
              <a:path w="1873884" h="1017270">
                <a:moveTo>
                  <a:pt x="475322" y="601091"/>
                </a:moveTo>
                <a:lnTo>
                  <a:pt x="462622" y="601091"/>
                </a:lnTo>
                <a:lnTo>
                  <a:pt x="462622" y="651891"/>
                </a:lnTo>
                <a:lnTo>
                  <a:pt x="475322" y="651891"/>
                </a:lnTo>
                <a:lnTo>
                  <a:pt x="475322" y="601091"/>
                </a:lnTo>
                <a:close/>
              </a:path>
              <a:path w="1873884" h="1017270">
                <a:moveTo>
                  <a:pt x="475322" y="512191"/>
                </a:moveTo>
                <a:lnTo>
                  <a:pt x="462622" y="512191"/>
                </a:lnTo>
                <a:lnTo>
                  <a:pt x="462622" y="562991"/>
                </a:lnTo>
                <a:lnTo>
                  <a:pt x="475322" y="562991"/>
                </a:lnTo>
                <a:lnTo>
                  <a:pt x="475322" y="512191"/>
                </a:lnTo>
                <a:close/>
              </a:path>
              <a:path w="1873884" h="1017270">
                <a:moveTo>
                  <a:pt x="475322" y="423291"/>
                </a:moveTo>
                <a:lnTo>
                  <a:pt x="462622" y="423291"/>
                </a:lnTo>
                <a:lnTo>
                  <a:pt x="462622" y="474091"/>
                </a:lnTo>
                <a:lnTo>
                  <a:pt x="475322" y="474091"/>
                </a:lnTo>
                <a:lnTo>
                  <a:pt x="475322" y="423291"/>
                </a:lnTo>
                <a:close/>
              </a:path>
              <a:path w="1873884" h="1017270">
                <a:moveTo>
                  <a:pt x="475322" y="334391"/>
                </a:moveTo>
                <a:lnTo>
                  <a:pt x="462622" y="334391"/>
                </a:lnTo>
                <a:lnTo>
                  <a:pt x="462622" y="385191"/>
                </a:lnTo>
                <a:lnTo>
                  <a:pt x="475322" y="385191"/>
                </a:lnTo>
                <a:lnTo>
                  <a:pt x="475322" y="334391"/>
                </a:lnTo>
                <a:close/>
              </a:path>
              <a:path w="1873884" h="1017270">
                <a:moveTo>
                  <a:pt x="475322" y="245491"/>
                </a:moveTo>
                <a:lnTo>
                  <a:pt x="462622" y="245491"/>
                </a:lnTo>
                <a:lnTo>
                  <a:pt x="462622" y="296291"/>
                </a:lnTo>
                <a:lnTo>
                  <a:pt x="475322" y="296291"/>
                </a:lnTo>
                <a:lnTo>
                  <a:pt x="475322" y="245491"/>
                </a:lnTo>
                <a:close/>
              </a:path>
              <a:path w="1873884" h="1017270">
                <a:moveTo>
                  <a:pt x="475322" y="156591"/>
                </a:moveTo>
                <a:lnTo>
                  <a:pt x="462622" y="156591"/>
                </a:lnTo>
                <a:lnTo>
                  <a:pt x="462622" y="207391"/>
                </a:lnTo>
                <a:lnTo>
                  <a:pt x="475322" y="207391"/>
                </a:lnTo>
                <a:lnTo>
                  <a:pt x="475322" y="156591"/>
                </a:lnTo>
                <a:close/>
              </a:path>
              <a:path w="1873884" h="1017270">
                <a:moveTo>
                  <a:pt x="475322" y="67691"/>
                </a:moveTo>
                <a:lnTo>
                  <a:pt x="462622" y="67691"/>
                </a:lnTo>
                <a:lnTo>
                  <a:pt x="462622" y="118491"/>
                </a:lnTo>
                <a:lnTo>
                  <a:pt x="475322" y="118491"/>
                </a:lnTo>
                <a:lnTo>
                  <a:pt x="475322" y="67691"/>
                </a:lnTo>
                <a:close/>
              </a:path>
              <a:path w="1873884" h="1017270">
                <a:moveTo>
                  <a:pt x="482092" y="734301"/>
                </a:moveTo>
                <a:lnTo>
                  <a:pt x="475818" y="723265"/>
                </a:lnTo>
                <a:lnTo>
                  <a:pt x="475322" y="723557"/>
                </a:lnTo>
                <a:lnTo>
                  <a:pt x="475322" y="689991"/>
                </a:lnTo>
                <a:lnTo>
                  <a:pt x="462622" y="689991"/>
                </a:lnTo>
                <a:lnTo>
                  <a:pt x="462622" y="730770"/>
                </a:lnTo>
                <a:lnTo>
                  <a:pt x="431660" y="748372"/>
                </a:lnTo>
                <a:lnTo>
                  <a:pt x="437934" y="759409"/>
                </a:lnTo>
                <a:lnTo>
                  <a:pt x="470674" y="740791"/>
                </a:lnTo>
                <a:lnTo>
                  <a:pt x="475322" y="740791"/>
                </a:lnTo>
                <a:lnTo>
                  <a:pt x="475322" y="738162"/>
                </a:lnTo>
                <a:lnTo>
                  <a:pt x="482092" y="734301"/>
                </a:lnTo>
                <a:close/>
              </a:path>
              <a:path w="1873884" h="1017270">
                <a:moveTo>
                  <a:pt x="496544" y="0"/>
                </a:moveTo>
                <a:lnTo>
                  <a:pt x="462622" y="0"/>
                </a:lnTo>
                <a:lnTo>
                  <a:pt x="462622" y="29591"/>
                </a:lnTo>
                <a:lnTo>
                  <a:pt x="475322" y="29591"/>
                </a:lnTo>
                <a:lnTo>
                  <a:pt x="475322" y="12700"/>
                </a:lnTo>
                <a:lnTo>
                  <a:pt x="496544" y="12700"/>
                </a:lnTo>
                <a:lnTo>
                  <a:pt x="496544" y="6350"/>
                </a:lnTo>
                <a:lnTo>
                  <a:pt x="496544" y="0"/>
                </a:lnTo>
                <a:close/>
              </a:path>
              <a:path w="1873884" h="1017270">
                <a:moveTo>
                  <a:pt x="555574" y="734441"/>
                </a:moveTo>
                <a:lnTo>
                  <a:pt x="504774" y="734441"/>
                </a:lnTo>
                <a:lnTo>
                  <a:pt x="504774" y="747141"/>
                </a:lnTo>
                <a:lnTo>
                  <a:pt x="555574" y="747141"/>
                </a:lnTo>
                <a:lnTo>
                  <a:pt x="555574" y="734441"/>
                </a:lnTo>
                <a:close/>
              </a:path>
              <a:path w="1873884" h="1017270">
                <a:moveTo>
                  <a:pt x="585444" y="0"/>
                </a:moveTo>
                <a:lnTo>
                  <a:pt x="534644" y="0"/>
                </a:lnTo>
                <a:lnTo>
                  <a:pt x="534644" y="12700"/>
                </a:lnTo>
                <a:lnTo>
                  <a:pt x="585444" y="12700"/>
                </a:lnTo>
                <a:lnTo>
                  <a:pt x="585444" y="0"/>
                </a:lnTo>
                <a:close/>
              </a:path>
              <a:path w="1873884" h="1017270">
                <a:moveTo>
                  <a:pt x="644474" y="734441"/>
                </a:moveTo>
                <a:lnTo>
                  <a:pt x="593674" y="734441"/>
                </a:lnTo>
                <a:lnTo>
                  <a:pt x="593674" y="747141"/>
                </a:lnTo>
                <a:lnTo>
                  <a:pt x="644474" y="747141"/>
                </a:lnTo>
                <a:lnTo>
                  <a:pt x="644474" y="734441"/>
                </a:lnTo>
                <a:close/>
              </a:path>
              <a:path w="1873884" h="1017270">
                <a:moveTo>
                  <a:pt x="674344" y="0"/>
                </a:moveTo>
                <a:lnTo>
                  <a:pt x="623544" y="0"/>
                </a:lnTo>
                <a:lnTo>
                  <a:pt x="623544" y="12700"/>
                </a:lnTo>
                <a:lnTo>
                  <a:pt x="674344" y="12700"/>
                </a:lnTo>
                <a:lnTo>
                  <a:pt x="674344" y="0"/>
                </a:lnTo>
                <a:close/>
              </a:path>
              <a:path w="1873884" h="1017270">
                <a:moveTo>
                  <a:pt x="733374" y="734441"/>
                </a:moveTo>
                <a:lnTo>
                  <a:pt x="682574" y="734441"/>
                </a:lnTo>
                <a:lnTo>
                  <a:pt x="682574" y="747141"/>
                </a:lnTo>
                <a:lnTo>
                  <a:pt x="733374" y="747141"/>
                </a:lnTo>
                <a:lnTo>
                  <a:pt x="733374" y="734441"/>
                </a:lnTo>
                <a:close/>
              </a:path>
              <a:path w="1873884" h="1017270">
                <a:moveTo>
                  <a:pt x="763244" y="0"/>
                </a:moveTo>
                <a:lnTo>
                  <a:pt x="712444" y="0"/>
                </a:lnTo>
                <a:lnTo>
                  <a:pt x="712444" y="12700"/>
                </a:lnTo>
                <a:lnTo>
                  <a:pt x="763244" y="12700"/>
                </a:lnTo>
                <a:lnTo>
                  <a:pt x="763244" y="0"/>
                </a:lnTo>
                <a:close/>
              </a:path>
              <a:path w="1873884" h="1017270">
                <a:moveTo>
                  <a:pt x="822274" y="734441"/>
                </a:moveTo>
                <a:lnTo>
                  <a:pt x="771474" y="734441"/>
                </a:lnTo>
                <a:lnTo>
                  <a:pt x="771474" y="747141"/>
                </a:lnTo>
                <a:lnTo>
                  <a:pt x="822274" y="747141"/>
                </a:lnTo>
                <a:lnTo>
                  <a:pt x="822274" y="734441"/>
                </a:lnTo>
                <a:close/>
              </a:path>
              <a:path w="1873884" h="1017270">
                <a:moveTo>
                  <a:pt x="852144" y="0"/>
                </a:moveTo>
                <a:lnTo>
                  <a:pt x="801344" y="0"/>
                </a:lnTo>
                <a:lnTo>
                  <a:pt x="801344" y="12700"/>
                </a:lnTo>
                <a:lnTo>
                  <a:pt x="852144" y="12700"/>
                </a:lnTo>
                <a:lnTo>
                  <a:pt x="852144" y="0"/>
                </a:lnTo>
                <a:close/>
              </a:path>
              <a:path w="1873884" h="1017270">
                <a:moveTo>
                  <a:pt x="911174" y="734441"/>
                </a:moveTo>
                <a:lnTo>
                  <a:pt x="860374" y="734441"/>
                </a:lnTo>
                <a:lnTo>
                  <a:pt x="860374" y="747141"/>
                </a:lnTo>
                <a:lnTo>
                  <a:pt x="911174" y="747141"/>
                </a:lnTo>
                <a:lnTo>
                  <a:pt x="911174" y="734441"/>
                </a:lnTo>
                <a:close/>
              </a:path>
              <a:path w="1873884" h="1017270">
                <a:moveTo>
                  <a:pt x="941044" y="0"/>
                </a:moveTo>
                <a:lnTo>
                  <a:pt x="890244" y="0"/>
                </a:lnTo>
                <a:lnTo>
                  <a:pt x="890244" y="12700"/>
                </a:lnTo>
                <a:lnTo>
                  <a:pt x="941044" y="12700"/>
                </a:lnTo>
                <a:lnTo>
                  <a:pt x="941044" y="0"/>
                </a:lnTo>
                <a:close/>
              </a:path>
              <a:path w="1873884" h="1017270">
                <a:moveTo>
                  <a:pt x="1000074" y="734441"/>
                </a:moveTo>
                <a:lnTo>
                  <a:pt x="949274" y="734441"/>
                </a:lnTo>
                <a:lnTo>
                  <a:pt x="949274" y="747141"/>
                </a:lnTo>
                <a:lnTo>
                  <a:pt x="1000074" y="747141"/>
                </a:lnTo>
                <a:lnTo>
                  <a:pt x="1000074" y="734441"/>
                </a:lnTo>
                <a:close/>
              </a:path>
              <a:path w="1873884" h="1017270">
                <a:moveTo>
                  <a:pt x="1029944" y="0"/>
                </a:moveTo>
                <a:lnTo>
                  <a:pt x="979144" y="0"/>
                </a:lnTo>
                <a:lnTo>
                  <a:pt x="979144" y="12700"/>
                </a:lnTo>
                <a:lnTo>
                  <a:pt x="1029944" y="12700"/>
                </a:lnTo>
                <a:lnTo>
                  <a:pt x="1029944" y="0"/>
                </a:lnTo>
                <a:close/>
              </a:path>
              <a:path w="1873884" h="1017270">
                <a:moveTo>
                  <a:pt x="1088974" y="734441"/>
                </a:moveTo>
                <a:lnTo>
                  <a:pt x="1038174" y="734441"/>
                </a:lnTo>
                <a:lnTo>
                  <a:pt x="1038174" y="747141"/>
                </a:lnTo>
                <a:lnTo>
                  <a:pt x="1088974" y="747141"/>
                </a:lnTo>
                <a:lnTo>
                  <a:pt x="1088974" y="734441"/>
                </a:lnTo>
                <a:close/>
              </a:path>
              <a:path w="1873884" h="1017270">
                <a:moveTo>
                  <a:pt x="1118844" y="0"/>
                </a:moveTo>
                <a:lnTo>
                  <a:pt x="1068044" y="0"/>
                </a:lnTo>
                <a:lnTo>
                  <a:pt x="1068044" y="12700"/>
                </a:lnTo>
                <a:lnTo>
                  <a:pt x="1118844" y="12700"/>
                </a:lnTo>
                <a:lnTo>
                  <a:pt x="1118844" y="0"/>
                </a:lnTo>
                <a:close/>
              </a:path>
              <a:path w="1873884" h="1017270">
                <a:moveTo>
                  <a:pt x="1177874" y="734441"/>
                </a:moveTo>
                <a:lnTo>
                  <a:pt x="1127074" y="734441"/>
                </a:lnTo>
                <a:lnTo>
                  <a:pt x="1127074" y="747141"/>
                </a:lnTo>
                <a:lnTo>
                  <a:pt x="1177874" y="747141"/>
                </a:lnTo>
                <a:lnTo>
                  <a:pt x="1177874" y="734441"/>
                </a:lnTo>
                <a:close/>
              </a:path>
              <a:path w="1873884" h="1017270">
                <a:moveTo>
                  <a:pt x="1207744" y="0"/>
                </a:moveTo>
                <a:lnTo>
                  <a:pt x="1156944" y="0"/>
                </a:lnTo>
                <a:lnTo>
                  <a:pt x="1156944" y="12700"/>
                </a:lnTo>
                <a:lnTo>
                  <a:pt x="1207744" y="12700"/>
                </a:lnTo>
                <a:lnTo>
                  <a:pt x="1207744" y="0"/>
                </a:lnTo>
                <a:close/>
              </a:path>
              <a:path w="1873884" h="1017270">
                <a:moveTo>
                  <a:pt x="1266774" y="734441"/>
                </a:moveTo>
                <a:lnTo>
                  <a:pt x="1215974" y="734441"/>
                </a:lnTo>
                <a:lnTo>
                  <a:pt x="1215974" y="747141"/>
                </a:lnTo>
                <a:lnTo>
                  <a:pt x="1266774" y="747141"/>
                </a:lnTo>
                <a:lnTo>
                  <a:pt x="1266774" y="734441"/>
                </a:lnTo>
                <a:close/>
              </a:path>
              <a:path w="1873884" h="1017270">
                <a:moveTo>
                  <a:pt x="1296644" y="0"/>
                </a:moveTo>
                <a:lnTo>
                  <a:pt x="1245844" y="0"/>
                </a:lnTo>
                <a:lnTo>
                  <a:pt x="1245844" y="12700"/>
                </a:lnTo>
                <a:lnTo>
                  <a:pt x="1296644" y="12700"/>
                </a:lnTo>
                <a:lnTo>
                  <a:pt x="1296644" y="0"/>
                </a:lnTo>
                <a:close/>
              </a:path>
              <a:path w="1873884" h="1017270">
                <a:moveTo>
                  <a:pt x="1355674" y="734441"/>
                </a:moveTo>
                <a:lnTo>
                  <a:pt x="1304874" y="734441"/>
                </a:lnTo>
                <a:lnTo>
                  <a:pt x="1304874" y="747141"/>
                </a:lnTo>
                <a:lnTo>
                  <a:pt x="1355674" y="747141"/>
                </a:lnTo>
                <a:lnTo>
                  <a:pt x="1355674" y="734441"/>
                </a:lnTo>
                <a:close/>
              </a:path>
              <a:path w="1873884" h="1017270">
                <a:moveTo>
                  <a:pt x="1385544" y="0"/>
                </a:moveTo>
                <a:lnTo>
                  <a:pt x="1334744" y="0"/>
                </a:lnTo>
                <a:lnTo>
                  <a:pt x="1334744" y="12700"/>
                </a:lnTo>
                <a:lnTo>
                  <a:pt x="1385544" y="12700"/>
                </a:lnTo>
                <a:lnTo>
                  <a:pt x="1385544" y="0"/>
                </a:lnTo>
                <a:close/>
              </a:path>
              <a:path w="1873884" h="1017270">
                <a:moveTo>
                  <a:pt x="1444574" y="734441"/>
                </a:moveTo>
                <a:lnTo>
                  <a:pt x="1393774" y="734441"/>
                </a:lnTo>
                <a:lnTo>
                  <a:pt x="1393774" y="747141"/>
                </a:lnTo>
                <a:lnTo>
                  <a:pt x="1444574" y="747141"/>
                </a:lnTo>
                <a:lnTo>
                  <a:pt x="1444574" y="734441"/>
                </a:lnTo>
                <a:close/>
              </a:path>
              <a:path w="1873884" h="1017270">
                <a:moveTo>
                  <a:pt x="1474444" y="0"/>
                </a:moveTo>
                <a:lnTo>
                  <a:pt x="1423644" y="0"/>
                </a:lnTo>
                <a:lnTo>
                  <a:pt x="1423644" y="12700"/>
                </a:lnTo>
                <a:lnTo>
                  <a:pt x="1474444" y="12700"/>
                </a:lnTo>
                <a:lnTo>
                  <a:pt x="1474444" y="0"/>
                </a:lnTo>
                <a:close/>
              </a:path>
              <a:path w="1873884" h="1017270">
                <a:moveTo>
                  <a:pt x="1533474" y="734441"/>
                </a:moveTo>
                <a:lnTo>
                  <a:pt x="1482674" y="734441"/>
                </a:lnTo>
                <a:lnTo>
                  <a:pt x="1482674" y="747141"/>
                </a:lnTo>
                <a:lnTo>
                  <a:pt x="1533474" y="747141"/>
                </a:lnTo>
                <a:lnTo>
                  <a:pt x="1533474" y="734441"/>
                </a:lnTo>
                <a:close/>
              </a:path>
              <a:path w="1873884" h="1017270">
                <a:moveTo>
                  <a:pt x="1563344" y="0"/>
                </a:moveTo>
                <a:lnTo>
                  <a:pt x="1512544" y="0"/>
                </a:lnTo>
                <a:lnTo>
                  <a:pt x="1512544" y="12700"/>
                </a:lnTo>
                <a:lnTo>
                  <a:pt x="1563344" y="12700"/>
                </a:lnTo>
                <a:lnTo>
                  <a:pt x="1563344" y="0"/>
                </a:lnTo>
                <a:close/>
              </a:path>
              <a:path w="1873884" h="1017270">
                <a:moveTo>
                  <a:pt x="1622374" y="734441"/>
                </a:moveTo>
                <a:lnTo>
                  <a:pt x="1571574" y="734441"/>
                </a:lnTo>
                <a:lnTo>
                  <a:pt x="1571574" y="747141"/>
                </a:lnTo>
                <a:lnTo>
                  <a:pt x="1622374" y="747141"/>
                </a:lnTo>
                <a:lnTo>
                  <a:pt x="1622374" y="734441"/>
                </a:lnTo>
                <a:close/>
              </a:path>
              <a:path w="1873884" h="1017270">
                <a:moveTo>
                  <a:pt x="1652244" y="0"/>
                </a:moveTo>
                <a:lnTo>
                  <a:pt x="1601444" y="0"/>
                </a:lnTo>
                <a:lnTo>
                  <a:pt x="1601444" y="12700"/>
                </a:lnTo>
                <a:lnTo>
                  <a:pt x="1652244" y="12700"/>
                </a:lnTo>
                <a:lnTo>
                  <a:pt x="1652244" y="0"/>
                </a:lnTo>
                <a:close/>
              </a:path>
              <a:path w="1873884" h="1017270">
                <a:moveTo>
                  <a:pt x="1711274" y="734441"/>
                </a:moveTo>
                <a:lnTo>
                  <a:pt x="1660474" y="734441"/>
                </a:lnTo>
                <a:lnTo>
                  <a:pt x="1660474" y="747141"/>
                </a:lnTo>
                <a:lnTo>
                  <a:pt x="1711274" y="747141"/>
                </a:lnTo>
                <a:lnTo>
                  <a:pt x="1711274" y="734441"/>
                </a:lnTo>
                <a:close/>
              </a:path>
              <a:path w="1873884" h="1017270">
                <a:moveTo>
                  <a:pt x="1741144" y="0"/>
                </a:moveTo>
                <a:lnTo>
                  <a:pt x="1690344" y="0"/>
                </a:lnTo>
                <a:lnTo>
                  <a:pt x="1690344" y="12700"/>
                </a:lnTo>
                <a:lnTo>
                  <a:pt x="1741144" y="12700"/>
                </a:lnTo>
                <a:lnTo>
                  <a:pt x="1741144" y="0"/>
                </a:lnTo>
                <a:close/>
              </a:path>
              <a:path w="1873884" h="1017270">
                <a:moveTo>
                  <a:pt x="1800174" y="734441"/>
                </a:moveTo>
                <a:lnTo>
                  <a:pt x="1749374" y="734441"/>
                </a:lnTo>
                <a:lnTo>
                  <a:pt x="1749374" y="747141"/>
                </a:lnTo>
                <a:lnTo>
                  <a:pt x="1800174" y="747141"/>
                </a:lnTo>
                <a:lnTo>
                  <a:pt x="1800174" y="734441"/>
                </a:lnTo>
                <a:close/>
              </a:path>
              <a:path w="1873884" h="1017270">
                <a:moveTo>
                  <a:pt x="1830044" y="0"/>
                </a:moveTo>
                <a:lnTo>
                  <a:pt x="1779244" y="0"/>
                </a:lnTo>
                <a:lnTo>
                  <a:pt x="1779244" y="12700"/>
                </a:lnTo>
                <a:lnTo>
                  <a:pt x="1830044" y="12700"/>
                </a:lnTo>
                <a:lnTo>
                  <a:pt x="1830044" y="0"/>
                </a:lnTo>
                <a:close/>
              </a:path>
              <a:path w="1873884" h="1017270">
                <a:moveTo>
                  <a:pt x="1873338" y="718705"/>
                </a:moveTo>
                <a:lnTo>
                  <a:pt x="1860638" y="718705"/>
                </a:lnTo>
                <a:lnTo>
                  <a:pt x="1860638" y="734441"/>
                </a:lnTo>
                <a:lnTo>
                  <a:pt x="1838274" y="734441"/>
                </a:lnTo>
                <a:lnTo>
                  <a:pt x="1838274" y="747141"/>
                </a:lnTo>
                <a:lnTo>
                  <a:pt x="1873338" y="747141"/>
                </a:lnTo>
                <a:lnTo>
                  <a:pt x="1873338" y="740791"/>
                </a:lnTo>
                <a:lnTo>
                  <a:pt x="1873338" y="734441"/>
                </a:lnTo>
                <a:lnTo>
                  <a:pt x="1873338" y="718705"/>
                </a:lnTo>
                <a:close/>
              </a:path>
              <a:path w="1873884" h="1017270">
                <a:moveTo>
                  <a:pt x="1873338" y="629805"/>
                </a:moveTo>
                <a:lnTo>
                  <a:pt x="1860638" y="629805"/>
                </a:lnTo>
                <a:lnTo>
                  <a:pt x="1860638" y="680605"/>
                </a:lnTo>
                <a:lnTo>
                  <a:pt x="1873338" y="680605"/>
                </a:lnTo>
                <a:lnTo>
                  <a:pt x="1873338" y="629805"/>
                </a:lnTo>
                <a:close/>
              </a:path>
              <a:path w="1873884" h="1017270">
                <a:moveTo>
                  <a:pt x="1873338" y="540905"/>
                </a:moveTo>
                <a:lnTo>
                  <a:pt x="1860638" y="540905"/>
                </a:lnTo>
                <a:lnTo>
                  <a:pt x="1860638" y="591705"/>
                </a:lnTo>
                <a:lnTo>
                  <a:pt x="1873338" y="591705"/>
                </a:lnTo>
                <a:lnTo>
                  <a:pt x="1873338" y="540905"/>
                </a:lnTo>
                <a:close/>
              </a:path>
              <a:path w="1873884" h="1017270">
                <a:moveTo>
                  <a:pt x="1873338" y="452005"/>
                </a:moveTo>
                <a:lnTo>
                  <a:pt x="1860638" y="452005"/>
                </a:lnTo>
                <a:lnTo>
                  <a:pt x="1860638" y="502805"/>
                </a:lnTo>
                <a:lnTo>
                  <a:pt x="1873338" y="502805"/>
                </a:lnTo>
                <a:lnTo>
                  <a:pt x="1873338" y="452005"/>
                </a:lnTo>
                <a:close/>
              </a:path>
              <a:path w="1873884" h="1017270">
                <a:moveTo>
                  <a:pt x="1873338" y="363105"/>
                </a:moveTo>
                <a:lnTo>
                  <a:pt x="1860638" y="363105"/>
                </a:lnTo>
                <a:lnTo>
                  <a:pt x="1860638" y="413905"/>
                </a:lnTo>
                <a:lnTo>
                  <a:pt x="1873338" y="413905"/>
                </a:lnTo>
                <a:lnTo>
                  <a:pt x="1873338" y="363105"/>
                </a:lnTo>
                <a:close/>
              </a:path>
              <a:path w="1873884" h="1017270">
                <a:moveTo>
                  <a:pt x="1873338" y="274205"/>
                </a:moveTo>
                <a:lnTo>
                  <a:pt x="1860638" y="274205"/>
                </a:lnTo>
                <a:lnTo>
                  <a:pt x="1860638" y="325005"/>
                </a:lnTo>
                <a:lnTo>
                  <a:pt x="1873338" y="325005"/>
                </a:lnTo>
                <a:lnTo>
                  <a:pt x="1873338" y="274205"/>
                </a:lnTo>
                <a:close/>
              </a:path>
              <a:path w="1873884" h="1017270">
                <a:moveTo>
                  <a:pt x="1873338" y="185305"/>
                </a:moveTo>
                <a:lnTo>
                  <a:pt x="1860638" y="185305"/>
                </a:lnTo>
                <a:lnTo>
                  <a:pt x="1860638" y="236105"/>
                </a:lnTo>
                <a:lnTo>
                  <a:pt x="1873338" y="236105"/>
                </a:lnTo>
                <a:lnTo>
                  <a:pt x="1873338" y="185305"/>
                </a:lnTo>
                <a:close/>
              </a:path>
              <a:path w="1873884" h="1017270">
                <a:moveTo>
                  <a:pt x="1873338" y="96405"/>
                </a:moveTo>
                <a:lnTo>
                  <a:pt x="1860638" y="96405"/>
                </a:lnTo>
                <a:lnTo>
                  <a:pt x="1860638" y="147205"/>
                </a:lnTo>
                <a:lnTo>
                  <a:pt x="1873338" y="147205"/>
                </a:lnTo>
                <a:lnTo>
                  <a:pt x="1873338" y="96405"/>
                </a:lnTo>
                <a:close/>
              </a:path>
              <a:path w="1873884" h="1017270">
                <a:moveTo>
                  <a:pt x="1873338" y="7505"/>
                </a:moveTo>
                <a:lnTo>
                  <a:pt x="1860638" y="7505"/>
                </a:lnTo>
                <a:lnTo>
                  <a:pt x="1860638" y="58305"/>
                </a:lnTo>
                <a:lnTo>
                  <a:pt x="1873338" y="58305"/>
                </a:lnTo>
                <a:lnTo>
                  <a:pt x="1873338" y="7505"/>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38" name="object 38"/>
          <p:cNvSpPr txBox="1"/>
          <p:nvPr/>
        </p:nvSpPr>
        <p:spPr>
          <a:xfrm>
            <a:off x="729720" y="5753100"/>
            <a:ext cx="1616710" cy="397545"/>
          </a:xfrm>
          <a:prstGeom prst="rect">
            <a:avLst/>
          </a:prstGeom>
          <a:ln>
            <a:solidFill>
              <a:schemeClr val="bg2"/>
            </a:solidFill>
          </a:ln>
        </p:spPr>
        <p:txBody>
          <a:bodyPr vert="horz" wrap="square" lIns="0" tIns="12700" rIns="0" bIns="0" rtlCol="0">
            <a:spAutoFit/>
          </a:bodyPr>
          <a:lstStyle/>
          <a:p>
            <a:pPr marL="12700">
              <a:lnSpc>
                <a:spcPts val="1530"/>
              </a:lnSpc>
              <a:spcBef>
                <a:spcPts val="100"/>
              </a:spcBef>
            </a:pPr>
            <a:r>
              <a:rPr sz="1300" dirty="0">
                <a:solidFill>
                  <a:schemeClr val="bg1"/>
                </a:solidFill>
                <a:latin typeface="Arial"/>
                <a:cs typeface="Arial"/>
              </a:rPr>
              <a:t>1.</a:t>
            </a:r>
            <a:r>
              <a:rPr sz="1300" spc="-25" dirty="0">
                <a:solidFill>
                  <a:schemeClr val="bg1"/>
                </a:solidFill>
                <a:latin typeface="Arial"/>
                <a:cs typeface="Arial"/>
              </a:rPr>
              <a:t> </a:t>
            </a:r>
            <a:r>
              <a:rPr sz="1300" spc="-5" dirty="0">
                <a:solidFill>
                  <a:schemeClr val="bg1"/>
                </a:solidFill>
                <a:latin typeface="Arial"/>
                <a:cs typeface="Arial"/>
              </a:rPr>
              <a:t>Metric</a:t>
            </a:r>
            <a:r>
              <a:rPr sz="1300" spc="-20" dirty="0">
                <a:solidFill>
                  <a:schemeClr val="bg1"/>
                </a:solidFill>
                <a:latin typeface="Arial"/>
                <a:cs typeface="Arial"/>
              </a:rPr>
              <a:t> </a:t>
            </a:r>
            <a:r>
              <a:rPr sz="1300" dirty="0">
                <a:solidFill>
                  <a:schemeClr val="bg1"/>
                </a:solidFill>
                <a:latin typeface="Arial"/>
                <a:cs typeface="Arial"/>
              </a:rPr>
              <a:t>reports</a:t>
            </a:r>
            <a:r>
              <a:rPr sz="1300" spc="-20" dirty="0">
                <a:solidFill>
                  <a:schemeClr val="bg1"/>
                </a:solidFill>
                <a:latin typeface="Arial"/>
                <a:cs typeface="Arial"/>
              </a:rPr>
              <a:t> </a:t>
            </a:r>
            <a:r>
              <a:rPr sz="1300" spc="-5" dirty="0">
                <a:solidFill>
                  <a:schemeClr val="bg1"/>
                </a:solidFill>
                <a:latin typeface="Arial"/>
                <a:cs typeface="Arial"/>
              </a:rPr>
              <a:t>CPU</a:t>
            </a:r>
            <a:endParaRPr sz="1300">
              <a:solidFill>
                <a:schemeClr val="bg1"/>
              </a:solidFill>
              <a:latin typeface="Arial"/>
              <a:cs typeface="Arial"/>
            </a:endParaRPr>
          </a:p>
          <a:p>
            <a:pPr marL="571500">
              <a:lnSpc>
                <a:spcPts val="1530"/>
              </a:lnSpc>
            </a:pPr>
            <a:r>
              <a:rPr sz="1300" dirty="0">
                <a:solidFill>
                  <a:schemeClr val="bg1"/>
                </a:solidFill>
                <a:latin typeface="Arial"/>
                <a:cs typeface="Arial"/>
              </a:rPr>
              <a:t>&gt;</a:t>
            </a:r>
            <a:r>
              <a:rPr sz="1300" spc="-50" dirty="0">
                <a:solidFill>
                  <a:schemeClr val="bg1"/>
                </a:solidFill>
                <a:latin typeface="Arial"/>
                <a:cs typeface="Arial"/>
              </a:rPr>
              <a:t> </a:t>
            </a:r>
            <a:r>
              <a:rPr sz="1300" dirty="0">
                <a:solidFill>
                  <a:schemeClr val="bg1"/>
                </a:solidFill>
                <a:latin typeface="Arial"/>
                <a:cs typeface="Arial"/>
              </a:rPr>
              <a:t>80%</a:t>
            </a:r>
            <a:endParaRPr sz="1300">
              <a:solidFill>
                <a:schemeClr val="bg1"/>
              </a:solidFill>
              <a:latin typeface="Arial"/>
              <a:cs typeface="Arial"/>
            </a:endParaRPr>
          </a:p>
        </p:txBody>
      </p:sp>
      <p:grpSp>
        <p:nvGrpSpPr>
          <p:cNvPr id="39" name="object 39"/>
          <p:cNvGrpSpPr/>
          <p:nvPr/>
        </p:nvGrpSpPr>
        <p:grpSpPr>
          <a:xfrm>
            <a:off x="680774" y="3691963"/>
            <a:ext cx="3164840" cy="2644140"/>
            <a:chOff x="680774" y="3691963"/>
            <a:chExt cx="3164840" cy="2644140"/>
          </a:xfrm>
        </p:grpSpPr>
        <p:sp>
          <p:nvSpPr>
            <p:cNvPr id="40" name="object 40"/>
            <p:cNvSpPr/>
            <p:nvPr/>
          </p:nvSpPr>
          <p:spPr>
            <a:xfrm>
              <a:off x="680770" y="5326202"/>
              <a:ext cx="2266950" cy="1009650"/>
            </a:xfrm>
            <a:custGeom>
              <a:avLst/>
              <a:gdLst/>
              <a:ahLst/>
              <a:cxnLst/>
              <a:rect l="l" t="t" r="r" b="b"/>
              <a:pathLst>
                <a:path w="2266950" h="1009650">
                  <a:moveTo>
                    <a:pt x="12700" y="863447"/>
                  </a:moveTo>
                  <a:lnTo>
                    <a:pt x="0" y="863447"/>
                  </a:lnTo>
                  <a:lnTo>
                    <a:pt x="0" y="914247"/>
                  </a:lnTo>
                  <a:lnTo>
                    <a:pt x="12700" y="914247"/>
                  </a:lnTo>
                  <a:lnTo>
                    <a:pt x="12700" y="863447"/>
                  </a:lnTo>
                  <a:close/>
                </a:path>
                <a:path w="2266950" h="1009650">
                  <a:moveTo>
                    <a:pt x="12700" y="774547"/>
                  </a:moveTo>
                  <a:lnTo>
                    <a:pt x="0" y="774547"/>
                  </a:lnTo>
                  <a:lnTo>
                    <a:pt x="0" y="825347"/>
                  </a:lnTo>
                  <a:lnTo>
                    <a:pt x="12700" y="825347"/>
                  </a:lnTo>
                  <a:lnTo>
                    <a:pt x="12700" y="774547"/>
                  </a:lnTo>
                  <a:close/>
                </a:path>
                <a:path w="2266950" h="1009650">
                  <a:moveTo>
                    <a:pt x="12700" y="685647"/>
                  </a:moveTo>
                  <a:lnTo>
                    <a:pt x="0" y="685647"/>
                  </a:lnTo>
                  <a:lnTo>
                    <a:pt x="0" y="736447"/>
                  </a:lnTo>
                  <a:lnTo>
                    <a:pt x="12700" y="736447"/>
                  </a:lnTo>
                  <a:lnTo>
                    <a:pt x="12700" y="685647"/>
                  </a:lnTo>
                  <a:close/>
                </a:path>
                <a:path w="2266950" h="1009650">
                  <a:moveTo>
                    <a:pt x="12700" y="596747"/>
                  </a:moveTo>
                  <a:lnTo>
                    <a:pt x="0" y="596747"/>
                  </a:lnTo>
                  <a:lnTo>
                    <a:pt x="0" y="647547"/>
                  </a:lnTo>
                  <a:lnTo>
                    <a:pt x="12700" y="647547"/>
                  </a:lnTo>
                  <a:lnTo>
                    <a:pt x="12700" y="596747"/>
                  </a:lnTo>
                  <a:close/>
                </a:path>
                <a:path w="2266950" h="1009650">
                  <a:moveTo>
                    <a:pt x="12700" y="507847"/>
                  </a:moveTo>
                  <a:lnTo>
                    <a:pt x="0" y="507847"/>
                  </a:lnTo>
                  <a:lnTo>
                    <a:pt x="0" y="558647"/>
                  </a:lnTo>
                  <a:lnTo>
                    <a:pt x="12700" y="558647"/>
                  </a:lnTo>
                  <a:lnTo>
                    <a:pt x="12700" y="507847"/>
                  </a:lnTo>
                  <a:close/>
                </a:path>
                <a:path w="2266950" h="1009650">
                  <a:moveTo>
                    <a:pt x="12700" y="418947"/>
                  </a:moveTo>
                  <a:lnTo>
                    <a:pt x="0" y="418947"/>
                  </a:lnTo>
                  <a:lnTo>
                    <a:pt x="0" y="469747"/>
                  </a:lnTo>
                  <a:lnTo>
                    <a:pt x="12700" y="469747"/>
                  </a:lnTo>
                  <a:lnTo>
                    <a:pt x="12700" y="418947"/>
                  </a:lnTo>
                  <a:close/>
                </a:path>
                <a:path w="2266950" h="1009650">
                  <a:moveTo>
                    <a:pt x="12700" y="330047"/>
                  </a:moveTo>
                  <a:lnTo>
                    <a:pt x="0" y="330047"/>
                  </a:lnTo>
                  <a:lnTo>
                    <a:pt x="0" y="380847"/>
                  </a:lnTo>
                  <a:lnTo>
                    <a:pt x="12700" y="380847"/>
                  </a:lnTo>
                  <a:lnTo>
                    <a:pt x="12700" y="330047"/>
                  </a:lnTo>
                  <a:close/>
                </a:path>
                <a:path w="2266950" h="1009650">
                  <a:moveTo>
                    <a:pt x="17284" y="996797"/>
                  </a:moveTo>
                  <a:lnTo>
                    <a:pt x="12700" y="996797"/>
                  </a:lnTo>
                  <a:lnTo>
                    <a:pt x="12700" y="952347"/>
                  </a:lnTo>
                  <a:lnTo>
                    <a:pt x="0" y="952347"/>
                  </a:lnTo>
                  <a:lnTo>
                    <a:pt x="0" y="1003147"/>
                  </a:lnTo>
                  <a:lnTo>
                    <a:pt x="6350" y="1003147"/>
                  </a:lnTo>
                  <a:lnTo>
                    <a:pt x="6350" y="1009497"/>
                  </a:lnTo>
                  <a:lnTo>
                    <a:pt x="17284" y="1009497"/>
                  </a:lnTo>
                  <a:lnTo>
                    <a:pt x="17284" y="1003147"/>
                  </a:lnTo>
                  <a:lnTo>
                    <a:pt x="17284" y="996797"/>
                  </a:lnTo>
                  <a:close/>
                </a:path>
                <a:path w="2266950" h="1009650">
                  <a:moveTo>
                    <a:pt x="33909" y="262356"/>
                  </a:moveTo>
                  <a:lnTo>
                    <a:pt x="0" y="262356"/>
                  </a:lnTo>
                  <a:lnTo>
                    <a:pt x="0" y="291947"/>
                  </a:lnTo>
                  <a:lnTo>
                    <a:pt x="12700" y="291947"/>
                  </a:lnTo>
                  <a:lnTo>
                    <a:pt x="12700" y="275056"/>
                  </a:lnTo>
                  <a:lnTo>
                    <a:pt x="33909" y="275056"/>
                  </a:lnTo>
                  <a:lnTo>
                    <a:pt x="33909" y="268706"/>
                  </a:lnTo>
                  <a:lnTo>
                    <a:pt x="33909" y="262356"/>
                  </a:lnTo>
                  <a:close/>
                </a:path>
                <a:path w="2266950" h="1009650">
                  <a:moveTo>
                    <a:pt x="106184" y="996797"/>
                  </a:moveTo>
                  <a:lnTo>
                    <a:pt x="55384" y="996797"/>
                  </a:lnTo>
                  <a:lnTo>
                    <a:pt x="55384" y="1009497"/>
                  </a:lnTo>
                  <a:lnTo>
                    <a:pt x="106184" y="1009497"/>
                  </a:lnTo>
                  <a:lnTo>
                    <a:pt x="106184" y="996797"/>
                  </a:lnTo>
                  <a:close/>
                </a:path>
                <a:path w="2266950" h="1009650">
                  <a:moveTo>
                    <a:pt x="122809" y="262356"/>
                  </a:moveTo>
                  <a:lnTo>
                    <a:pt x="72009" y="262356"/>
                  </a:lnTo>
                  <a:lnTo>
                    <a:pt x="72009" y="275056"/>
                  </a:lnTo>
                  <a:lnTo>
                    <a:pt x="122809" y="275056"/>
                  </a:lnTo>
                  <a:lnTo>
                    <a:pt x="122809" y="262356"/>
                  </a:lnTo>
                  <a:close/>
                </a:path>
                <a:path w="2266950" h="1009650">
                  <a:moveTo>
                    <a:pt x="195084" y="996797"/>
                  </a:moveTo>
                  <a:lnTo>
                    <a:pt x="144284" y="996797"/>
                  </a:lnTo>
                  <a:lnTo>
                    <a:pt x="144284" y="1009497"/>
                  </a:lnTo>
                  <a:lnTo>
                    <a:pt x="195084" y="1009497"/>
                  </a:lnTo>
                  <a:lnTo>
                    <a:pt x="195084" y="996797"/>
                  </a:lnTo>
                  <a:close/>
                </a:path>
                <a:path w="2266950" h="1009650">
                  <a:moveTo>
                    <a:pt x="211709" y="262356"/>
                  </a:moveTo>
                  <a:lnTo>
                    <a:pt x="160909" y="262356"/>
                  </a:lnTo>
                  <a:lnTo>
                    <a:pt x="160909" y="275056"/>
                  </a:lnTo>
                  <a:lnTo>
                    <a:pt x="211709" y="275056"/>
                  </a:lnTo>
                  <a:lnTo>
                    <a:pt x="211709" y="262356"/>
                  </a:lnTo>
                  <a:close/>
                </a:path>
                <a:path w="2266950" h="1009650">
                  <a:moveTo>
                    <a:pt x="283984" y="996797"/>
                  </a:moveTo>
                  <a:lnTo>
                    <a:pt x="233184" y="996797"/>
                  </a:lnTo>
                  <a:lnTo>
                    <a:pt x="233184" y="1009497"/>
                  </a:lnTo>
                  <a:lnTo>
                    <a:pt x="283984" y="1009497"/>
                  </a:lnTo>
                  <a:lnTo>
                    <a:pt x="283984" y="996797"/>
                  </a:lnTo>
                  <a:close/>
                </a:path>
                <a:path w="2266950" h="1009650">
                  <a:moveTo>
                    <a:pt x="300609" y="262356"/>
                  </a:moveTo>
                  <a:lnTo>
                    <a:pt x="249809" y="262356"/>
                  </a:lnTo>
                  <a:lnTo>
                    <a:pt x="249809" y="275056"/>
                  </a:lnTo>
                  <a:lnTo>
                    <a:pt x="300609" y="275056"/>
                  </a:lnTo>
                  <a:lnTo>
                    <a:pt x="300609" y="262356"/>
                  </a:lnTo>
                  <a:close/>
                </a:path>
                <a:path w="2266950" h="1009650">
                  <a:moveTo>
                    <a:pt x="372884" y="996797"/>
                  </a:moveTo>
                  <a:lnTo>
                    <a:pt x="322084" y="996797"/>
                  </a:lnTo>
                  <a:lnTo>
                    <a:pt x="322084" y="1009497"/>
                  </a:lnTo>
                  <a:lnTo>
                    <a:pt x="372884" y="1009497"/>
                  </a:lnTo>
                  <a:lnTo>
                    <a:pt x="372884" y="996797"/>
                  </a:lnTo>
                  <a:close/>
                </a:path>
                <a:path w="2266950" h="1009650">
                  <a:moveTo>
                    <a:pt x="389509" y="262356"/>
                  </a:moveTo>
                  <a:lnTo>
                    <a:pt x="338709" y="262356"/>
                  </a:lnTo>
                  <a:lnTo>
                    <a:pt x="338709" y="275056"/>
                  </a:lnTo>
                  <a:lnTo>
                    <a:pt x="389509" y="275056"/>
                  </a:lnTo>
                  <a:lnTo>
                    <a:pt x="389509" y="262356"/>
                  </a:lnTo>
                  <a:close/>
                </a:path>
                <a:path w="2266950" h="1009650">
                  <a:moveTo>
                    <a:pt x="461784" y="996797"/>
                  </a:moveTo>
                  <a:lnTo>
                    <a:pt x="410984" y="996797"/>
                  </a:lnTo>
                  <a:lnTo>
                    <a:pt x="410984" y="1009497"/>
                  </a:lnTo>
                  <a:lnTo>
                    <a:pt x="461784" y="1009497"/>
                  </a:lnTo>
                  <a:lnTo>
                    <a:pt x="461784" y="996797"/>
                  </a:lnTo>
                  <a:close/>
                </a:path>
                <a:path w="2266950" h="1009650">
                  <a:moveTo>
                    <a:pt x="478409" y="262356"/>
                  </a:moveTo>
                  <a:lnTo>
                    <a:pt x="427609" y="262356"/>
                  </a:lnTo>
                  <a:lnTo>
                    <a:pt x="427609" y="275056"/>
                  </a:lnTo>
                  <a:lnTo>
                    <a:pt x="478409" y="275056"/>
                  </a:lnTo>
                  <a:lnTo>
                    <a:pt x="478409" y="262356"/>
                  </a:lnTo>
                  <a:close/>
                </a:path>
                <a:path w="2266950" h="1009650">
                  <a:moveTo>
                    <a:pt x="550684" y="996797"/>
                  </a:moveTo>
                  <a:lnTo>
                    <a:pt x="499884" y="996797"/>
                  </a:lnTo>
                  <a:lnTo>
                    <a:pt x="499884" y="1009497"/>
                  </a:lnTo>
                  <a:lnTo>
                    <a:pt x="550684" y="1009497"/>
                  </a:lnTo>
                  <a:lnTo>
                    <a:pt x="550684" y="996797"/>
                  </a:lnTo>
                  <a:close/>
                </a:path>
                <a:path w="2266950" h="1009650">
                  <a:moveTo>
                    <a:pt x="567309" y="262356"/>
                  </a:moveTo>
                  <a:lnTo>
                    <a:pt x="516509" y="262356"/>
                  </a:lnTo>
                  <a:lnTo>
                    <a:pt x="516509" y="275056"/>
                  </a:lnTo>
                  <a:lnTo>
                    <a:pt x="567309" y="275056"/>
                  </a:lnTo>
                  <a:lnTo>
                    <a:pt x="567309" y="262356"/>
                  </a:lnTo>
                  <a:close/>
                </a:path>
                <a:path w="2266950" h="1009650">
                  <a:moveTo>
                    <a:pt x="639584" y="996797"/>
                  </a:moveTo>
                  <a:lnTo>
                    <a:pt x="588784" y="996797"/>
                  </a:lnTo>
                  <a:lnTo>
                    <a:pt x="588784" y="1009497"/>
                  </a:lnTo>
                  <a:lnTo>
                    <a:pt x="639584" y="1009497"/>
                  </a:lnTo>
                  <a:lnTo>
                    <a:pt x="639584" y="996797"/>
                  </a:lnTo>
                  <a:close/>
                </a:path>
                <a:path w="2266950" h="1009650">
                  <a:moveTo>
                    <a:pt x="656209" y="262356"/>
                  </a:moveTo>
                  <a:lnTo>
                    <a:pt x="605409" y="262356"/>
                  </a:lnTo>
                  <a:lnTo>
                    <a:pt x="605409" y="275056"/>
                  </a:lnTo>
                  <a:lnTo>
                    <a:pt x="656209" y="275056"/>
                  </a:lnTo>
                  <a:lnTo>
                    <a:pt x="656209" y="262356"/>
                  </a:lnTo>
                  <a:close/>
                </a:path>
                <a:path w="2266950" h="1009650">
                  <a:moveTo>
                    <a:pt x="728484" y="996797"/>
                  </a:moveTo>
                  <a:lnTo>
                    <a:pt x="677684" y="996797"/>
                  </a:lnTo>
                  <a:lnTo>
                    <a:pt x="677684" y="1009497"/>
                  </a:lnTo>
                  <a:lnTo>
                    <a:pt x="728484" y="1009497"/>
                  </a:lnTo>
                  <a:lnTo>
                    <a:pt x="728484" y="996797"/>
                  </a:lnTo>
                  <a:close/>
                </a:path>
                <a:path w="2266950" h="1009650">
                  <a:moveTo>
                    <a:pt x="745109" y="262356"/>
                  </a:moveTo>
                  <a:lnTo>
                    <a:pt x="694309" y="262356"/>
                  </a:lnTo>
                  <a:lnTo>
                    <a:pt x="694309" y="275056"/>
                  </a:lnTo>
                  <a:lnTo>
                    <a:pt x="745109" y="275056"/>
                  </a:lnTo>
                  <a:lnTo>
                    <a:pt x="745109" y="262356"/>
                  </a:lnTo>
                  <a:close/>
                </a:path>
                <a:path w="2266950" h="1009650">
                  <a:moveTo>
                    <a:pt x="817384" y="996797"/>
                  </a:moveTo>
                  <a:lnTo>
                    <a:pt x="766584" y="996797"/>
                  </a:lnTo>
                  <a:lnTo>
                    <a:pt x="766584" y="1009497"/>
                  </a:lnTo>
                  <a:lnTo>
                    <a:pt x="817384" y="1009497"/>
                  </a:lnTo>
                  <a:lnTo>
                    <a:pt x="817384" y="996797"/>
                  </a:lnTo>
                  <a:close/>
                </a:path>
                <a:path w="2266950" h="1009650">
                  <a:moveTo>
                    <a:pt x="834009" y="262356"/>
                  </a:moveTo>
                  <a:lnTo>
                    <a:pt x="783209" y="262356"/>
                  </a:lnTo>
                  <a:lnTo>
                    <a:pt x="783209" y="275056"/>
                  </a:lnTo>
                  <a:lnTo>
                    <a:pt x="834009" y="275056"/>
                  </a:lnTo>
                  <a:lnTo>
                    <a:pt x="834009" y="262356"/>
                  </a:lnTo>
                  <a:close/>
                </a:path>
                <a:path w="2266950" h="1009650">
                  <a:moveTo>
                    <a:pt x="906284" y="996797"/>
                  </a:moveTo>
                  <a:lnTo>
                    <a:pt x="855484" y="996797"/>
                  </a:lnTo>
                  <a:lnTo>
                    <a:pt x="855484" y="1009497"/>
                  </a:lnTo>
                  <a:lnTo>
                    <a:pt x="906284" y="1009497"/>
                  </a:lnTo>
                  <a:lnTo>
                    <a:pt x="906284" y="996797"/>
                  </a:lnTo>
                  <a:close/>
                </a:path>
                <a:path w="2266950" h="1009650">
                  <a:moveTo>
                    <a:pt x="922909" y="262356"/>
                  </a:moveTo>
                  <a:lnTo>
                    <a:pt x="872109" y="262356"/>
                  </a:lnTo>
                  <a:lnTo>
                    <a:pt x="872109" y="275056"/>
                  </a:lnTo>
                  <a:lnTo>
                    <a:pt x="922909" y="275056"/>
                  </a:lnTo>
                  <a:lnTo>
                    <a:pt x="922909" y="262356"/>
                  </a:lnTo>
                  <a:close/>
                </a:path>
                <a:path w="2266950" h="1009650">
                  <a:moveTo>
                    <a:pt x="995184" y="996797"/>
                  </a:moveTo>
                  <a:lnTo>
                    <a:pt x="944384" y="996797"/>
                  </a:lnTo>
                  <a:lnTo>
                    <a:pt x="944384" y="1009497"/>
                  </a:lnTo>
                  <a:lnTo>
                    <a:pt x="995184" y="1009497"/>
                  </a:lnTo>
                  <a:lnTo>
                    <a:pt x="995184" y="996797"/>
                  </a:lnTo>
                  <a:close/>
                </a:path>
                <a:path w="2266950" h="1009650">
                  <a:moveTo>
                    <a:pt x="1011809" y="262356"/>
                  </a:moveTo>
                  <a:lnTo>
                    <a:pt x="961009" y="262356"/>
                  </a:lnTo>
                  <a:lnTo>
                    <a:pt x="961009" y="275056"/>
                  </a:lnTo>
                  <a:lnTo>
                    <a:pt x="1011809" y="275056"/>
                  </a:lnTo>
                  <a:lnTo>
                    <a:pt x="1011809" y="262356"/>
                  </a:lnTo>
                  <a:close/>
                </a:path>
                <a:path w="2266950" h="1009650">
                  <a:moveTo>
                    <a:pt x="1084084" y="996797"/>
                  </a:moveTo>
                  <a:lnTo>
                    <a:pt x="1033284" y="996797"/>
                  </a:lnTo>
                  <a:lnTo>
                    <a:pt x="1033284" y="1009497"/>
                  </a:lnTo>
                  <a:lnTo>
                    <a:pt x="1084084" y="1009497"/>
                  </a:lnTo>
                  <a:lnTo>
                    <a:pt x="1084084" y="996797"/>
                  </a:lnTo>
                  <a:close/>
                </a:path>
                <a:path w="2266950" h="1009650">
                  <a:moveTo>
                    <a:pt x="1100709" y="262356"/>
                  </a:moveTo>
                  <a:lnTo>
                    <a:pt x="1049909" y="262356"/>
                  </a:lnTo>
                  <a:lnTo>
                    <a:pt x="1049909" y="275056"/>
                  </a:lnTo>
                  <a:lnTo>
                    <a:pt x="1100709" y="275056"/>
                  </a:lnTo>
                  <a:lnTo>
                    <a:pt x="1100709" y="262356"/>
                  </a:lnTo>
                  <a:close/>
                </a:path>
                <a:path w="2266950" h="1009650">
                  <a:moveTo>
                    <a:pt x="1172984" y="996797"/>
                  </a:moveTo>
                  <a:lnTo>
                    <a:pt x="1122184" y="996797"/>
                  </a:lnTo>
                  <a:lnTo>
                    <a:pt x="1122184" y="1009497"/>
                  </a:lnTo>
                  <a:lnTo>
                    <a:pt x="1172984" y="1009497"/>
                  </a:lnTo>
                  <a:lnTo>
                    <a:pt x="1172984" y="996797"/>
                  </a:lnTo>
                  <a:close/>
                </a:path>
                <a:path w="2266950" h="1009650">
                  <a:moveTo>
                    <a:pt x="1189609" y="262356"/>
                  </a:moveTo>
                  <a:lnTo>
                    <a:pt x="1138809" y="262356"/>
                  </a:lnTo>
                  <a:lnTo>
                    <a:pt x="1138809" y="275056"/>
                  </a:lnTo>
                  <a:lnTo>
                    <a:pt x="1189609" y="275056"/>
                  </a:lnTo>
                  <a:lnTo>
                    <a:pt x="1189609" y="262356"/>
                  </a:lnTo>
                  <a:close/>
                </a:path>
                <a:path w="2266950" h="1009650">
                  <a:moveTo>
                    <a:pt x="1261884" y="996797"/>
                  </a:moveTo>
                  <a:lnTo>
                    <a:pt x="1211084" y="996797"/>
                  </a:lnTo>
                  <a:lnTo>
                    <a:pt x="1211084" y="1009497"/>
                  </a:lnTo>
                  <a:lnTo>
                    <a:pt x="1261884" y="1009497"/>
                  </a:lnTo>
                  <a:lnTo>
                    <a:pt x="1261884" y="996797"/>
                  </a:lnTo>
                  <a:close/>
                </a:path>
                <a:path w="2266950" h="1009650">
                  <a:moveTo>
                    <a:pt x="1278509" y="262356"/>
                  </a:moveTo>
                  <a:lnTo>
                    <a:pt x="1227709" y="262356"/>
                  </a:lnTo>
                  <a:lnTo>
                    <a:pt x="1227709" y="275056"/>
                  </a:lnTo>
                  <a:lnTo>
                    <a:pt x="1278509" y="275056"/>
                  </a:lnTo>
                  <a:lnTo>
                    <a:pt x="1278509" y="262356"/>
                  </a:lnTo>
                  <a:close/>
                </a:path>
                <a:path w="2266950" h="1009650">
                  <a:moveTo>
                    <a:pt x="1350784" y="996797"/>
                  </a:moveTo>
                  <a:lnTo>
                    <a:pt x="1299984" y="996797"/>
                  </a:lnTo>
                  <a:lnTo>
                    <a:pt x="1299984" y="1009497"/>
                  </a:lnTo>
                  <a:lnTo>
                    <a:pt x="1350784" y="1009497"/>
                  </a:lnTo>
                  <a:lnTo>
                    <a:pt x="1350784" y="996797"/>
                  </a:lnTo>
                  <a:close/>
                </a:path>
                <a:path w="2266950" h="1009650">
                  <a:moveTo>
                    <a:pt x="1367409" y="262356"/>
                  </a:moveTo>
                  <a:lnTo>
                    <a:pt x="1316609" y="262356"/>
                  </a:lnTo>
                  <a:lnTo>
                    <a:pt x="1316609" y="275056"/>
                  </a:lnTo>
                  <a:lnTo>
                    <a:pt x="1367409" y="275056"/>
                  </a:lnTo>
                  <a:lnTo>
                    <a:pt x="1367409" y="262356"/>
                  </a:lnTo>
                  <a:close/>
                </a:path>
                <a:path w="2266950" h="1009650">
                  <a:moveTo>
                    <a:pt x="1439684" y="996797"/>
                  </a:moveTo>
                  <a:lnTo>
                    <a:pt x="1388884" y="996797"/>
                  </a:lnTo>
                  <a:lnTo>
                    <a:pt x="1388884" y="1009497"/>
                  </a:lnTo>
                  <a:lnTo>
                    <a:pt x="1439684" y="1009497"/>
                  </a:lnTo>
                  <a:lnTo>
                    <a:pt x="1439684" y="996797"/>
                  </a:lnTo>
                  <a:close/>
                </a:path>
                <a:path w="2266950" h="1009650">
                  <a:moveTo>
                    <a:pt x="1456309" y="262356"/>
                  </a:moveTo>
                  <a:lnTo>
                    <a:pt x="1405509" y="262356"/>
                  </a:lnTo>
                  <a:lnTo>
                    <a:pt x="1405509" y="275056"/>
                  </a:lnTo>
                  <a:lnTo>
                    <a:pt x="1456309" y="275056"/>
                  </a:lnTo>
                  <a:lnTo>
                    <a:pt x="1456309" y="262356"/>
                  </a:lnTo>
                  <a:close/>
                </a:path>
                <a:path w="2266950" h="1009650">
                  <a:moveTo>
                    <a:pt x="1528584" y="996797"/>
                  </a:moveTo>
                  <a:lnTo>
                    <a:pt x="1477784" y="996797"/>
                  </a:lnTo>
                  <a:lnTo>
                    <a:pt x="1477784" y="1009497"/>
                  </a:lnTo>
                  <a:lnTo>
                    <a:pt x="1528584" y="1009497"/>
                  </a:lnTo>
                  <a:lnTo>
                    <a:pt x="1528584" y="996797"/>
                  </a:lnTo>
                  <a:close/>
                </a:path>
                <a:path w="2266950" h="1009650">
                  <a:moveTo>
                    <a:pt x="1545209" y="262356"/>
                  </a:moveTo>
                  <a:lnTo>
                    <a:pt x="1494409" y="262356"/>
                  </a:lnTo>
                  <a:lnTo>
                    <a:pt x="1494409" y="275056"/>
                  </a:lnTo>
                  <a:lnTo>
                    <a:pt x="1545209" y="275056"/>
                  </a:lnTo>
                  <a:lnTo>
                    <a:pt x="1545209" y="262356"/>
                  </a:lnTo>
                  <a:close/>
                </a:path>
                <a:path w="2266950" h="1009650">
                  <a:moveTo>
                    <a:pt x="1617484" y="996797"/>
                  </a:moveTo>
                  <a:lnTo>
                    <a:pt x="1566684" y="996797"/>
                  </a:lnTo>
                  <a:lnTo>
                    <a:pt x="1566684" y="1009497"/>
                  </a:lnTo>
                  <a:lnTo>
                    <a:pt x="1617484" y="1009497"/>
                  </a:lnTo>
                  <a:lnTo>
                    <a:pt x="1617484" y="996797"/>
                  </a:lnTo>
                  <a:close/>
                </a:path>
                <a:path w="2266950" h="1009650">
                  <a:moveTo>
                    <a:pt x="1634109" y="262356"/>
                  </a:moveTo>
                  <a:lnTo>
                    <a:pt x="1583309" y="262356"/>
                  </a:lnTo>
                  <a:lnTo>
                    <a:pt x="1583309" y="275056"/>
                  </a:lnTo>
                  <a:lnTo>
                    <a:pt x="1634109" y="275056"/>
                  </a:lnTo>
                  <a:lnTo>
                    <a:pt x="1634109" y="262356"/>
                  </a:lnTo>
                  <a:close/>
                </a:path>
                <a:path w="2266950" h="1009650">
                  <a:moveTo>
                    <a:pt x="1706384" y="996797"/>
                  </a:moveTo>
                  <a:lnTo>
                    <a:pt x="1655584" y="996797"/>
                  </a:lnTo>
                  <a:lnTo>
                    <a:pt x="1655584" y="1009497"/>
                  </a:lnTo>
                  <a:lnTo>
                    <a:pt x="1706384" y="1009497"/>
                  </a:lnTo>
                  <a:lnTo>
                    <a:pt x="1706384" y="996797"/>
                  </a:lnTo>
                  <a:close/>
                </a:path>
                <a:path w="2266950" h="1009650">
                  <a:moveTo>
                    <a:pt x="1728482" y="929995"/>
                  </a:moveTo>
                  <a:lnTo>
                    <a:pt x="1715782" y="929995"/>
                  </a:lnTo>
                  <a:lnTo>
                    <a:pt x="1715782" y="980795"/>
                  </a:lnTo>
                  <a:lnTo>
                    <a:pt x="1728482" y="980795"/>
                  </a:lnTo>
                  <a:lnTo>
                    <a:pt x="1728482" y="929995"/>
                  </a:lnTo>
                  <a:close/>
                </a:path>
                <a:path w="2266950" h="1009650">
                  <a:moveTo>
                    <a:pt x="1728482" y="841095"/>
                  </a:moveTo>
                  <a:lnTo>
                    <a:pt x="1715782" y="841095"/>
                  </a:lnTo>
                  <a:lnTo>
                    <a:pt x="1715782" y="891895"/>
                  </a:lnTo>
                  <a:lnTo>
                    <a:pt x="1728482" y="891895"/>
                  </a:lnTo>
                  <a:lnTo>
                    <a:pt x="1728482" y="841095"/>
                  </a:lnTo>
                  <a:close/>
                </a:path>
                <a:path w="2266950" h="1009650">
                  <a:moveTo>
                    <a:pt x="1728482" y="752195"/>
                  </a:moveTo>
                  <a:lnTo>
                    <a:pt x="1715782" y="752195"/>
                  </a:lnTo>
                  <a:lnTo>
                    <a:pt x="1715782" y="802995"/>
                  </a:lnTo>
                  <a:lnTo>
                    <a:pt x="1728482" y="802995"/>
                  </a:lnTo>
                  <a:lnTo>
                    <a:pt x="1728482" y="752195"/>
                  </a:lnTo>
                  <a:close/>
                </a:path>
                <a:path w="2266950" h="1009650">
                  <a:moveTo>
                    <a:pt x="1728482" y="663295"/>
                  </a:moveTo>
                  <a:lnTo>
                    <a:pt x="1715782" y="663295"/>
                  </a:lnTo>
                  <a:lnTo>
                    <a:pt x="1715782" y="714095"/>
                  </a:lnTo>
                  <a:lnTo>
                    <a:pt x="1728482" y="714095"/>
                  </a:lnTo>
                  <a:lnTo>
                    <a:pt x="1728482" y="663295"/>
                  </a:lnTo>
                  <a:close/>
                </a:path>
                <a:path w="2266950" h="1009650">
                  <a:moveTo>
                    <a:pt x="1728482" y="574395"/>
                  </a:moveTo>
                  <a:lnTo>
                    <a:pt x="1715782" y="574395"/>
                  </a:lnTo>
                  <a:lnTo>
                    <a:pt x="1715782" y="625195"/>
                  </a:lnTo>
                  <a:lnTo>
                    <a:pt x="1728482" y="625195"/>
                  </a:lnTo>
                  <a:lnTo>
                    <a:pt x="1728482" y="574395"/>
                  </a:lnTo>
                  <a:close/>
                </a:path>
                <a:path w="2266950" h="1009650">
                  <a:moveTo>
                    <a:pt x="1728482" y="485495"/>
                  </a:moveTo>
                  <a:lnTo>
                    <a:pt x="1715782" y="485495"/>
                  </a:lnTo>
                  <a:lnTo>
                    <a:pt x="1715782" y="536295"/>
                  </a:lnTo>
                  <a:lnTo>
                    <a:pt x="1728482" y="536295"/>
                  </a:lnTo>
                  <a:lnTo>
                    <a:pt x="1728482" y="485495"/>
                  </a:lnTo>
                  <a:close/>
                </a:path>
                <a:path w="2266950" h="1009650">
                  <a:moveTo>
                    <a:pt x="1728482" y="396595"/>
                  </a:moveTo>
                  <a:lnTo>
                    <a:pt x="1715782" y="396595"/>
                  </a:lnTo>
                  <a:lnTo>
                    <a:pt x="1715782" y="447395"/>
                  </a:lnTo>
                  <a:lnTo>
                    <a:pt x="1728482" y="447395"/>
                  </a:lnTo>
                  <a:lnTo>
                    <a:pt x="1728482" y="396595"/>
                  </a:lnTo>
                  <a:close/>
                </a:path>
                <a:path w="2266950" h="1009650">
                  <a:moveTo>
                    <a:pt x="1728482" y="307695"/>
                  </a:moveTo>
                  <a:lnTo>
                    <a:pt x="1715782" y="307695"/>
                  </a:lnTo>
                  <a:lnTo>
                    <a:pt x="1715782" y="358495"/>
                  </a:lnTo>
                  <a:lnTo>
                    <a:pt x="1728482" y="358495"/>
                  </a:lnTo>
                  <a:lnTo>
                    <a:pt x="1728482" y="307695"/>
                  </a:lnTo>
                  <a:close/>
                </a:path>
                <a:path w="2266950" h="1009650">
                  <a:moveTo>
                    <a:pt x="1771040" y="253580"/>
                  </a:moveTo>
                  <a:lnTo>
                    <a:pt x="1765808" y="241998"/>
                  </a:lnTo>
                  <a:lnTo>
                    <a:pt x="1720748" y="262356"/>
                  </a:lnTo>
                  <a:lnTo>
                    <a:pt x="1672209" y="262356"/>
                  </a:lnTo>
                  <a:lnTo>
                    <a:pt x="1672209" y="275056"/>
                  </a:lnTo>
                  <a:lnTo>
                    <a:pt x="1722132" y="275056"/>
                  </a:lnTo>
                  <a:lnTo>
                    <a:pt x="1716659" y="269595"/>
                  </a:lnTo>
                  <a:lnTo>
                    <a:pt x="1722526" y="269595"/>
                  </a:lnTo>
                  <a:lnTo>
                    <a:pt x="1724736" y="274497"/>
                  </a:lnTo>
                  <a:lnTo>
                    <a:pt x="1771040" y="253580"/>
                  </a:lnTo>
                  <a:close/>
                </a:path>
                <a:path w="2266950" h="1009650">
                  <a:moveTo>
                    <a:pt x="1852041" y="216966"/>
                  </a:moveTo>
                  <a:lnTo>
                    <a:pt x="1846821" y="205397"/>
                  </a:lnTo>
                  <a:lnTo>
                    <a:pt x="1800529" y="226314"/>
                  </a:lnTo>
                  <a:lnTo>
                    <a:pt x="1805749" y="237883"/>
                  </a:lnTo>
                  <a:lnTo>
                    <a:pt x="1852041" y="216966"/>
                  </a:lnTo>
                  <a:close/>
                </a:path>
                <a:path w="2266950" h="1009650">
                  <a:moveTo>
                    <a:pt x="1933054" y="180365"/>
                  </a:moveTo>
                  <a:lnTo>
                    <a:pt x="1927834" y="168783"/>
                  </a:lnTo>
                  <a:lnTo>
                    <a:pt x="1881543" y="189699"/>
                  </a:lnTo>
                  <a:lnTo>
                    <a:pt x="1886762" y="201282"/>
                  </a:lnTo>
                  <a:lnTo>
                    <a:pt x="1933054" y="180365"/>
                  </a:lnTo>
                  <a:close/>
                </a:path>
                <a:path w="2266950" h="1009650">
                  <a:moveTo>
                    <a:pt x="2014067" y="143751"/>
                  </a:moveTo>
                  <a:lnTo>
                    <a:pt x="2008847" y="132181"/>
                  </a:lnTo>
                  <a:lnTo>
                    <a:pt x="1962543" y="153098"/>
                  </a:lnTo>
                  <a:lnTo>
                    <a:pt x="1967776" y="164668"/>
                  </a:lnTo>
                  <a:lnTo>
                    <a:pt x="2014067" y="143751"/>
                  </a:lnTo>
                  <a:close/>
                </a:path>
                <a:path w="2266950" h="1009650">
                  <a:moveTo>
                    <a:pt x="2095080" y="107137"/>
                  </a:moveTo>
                  <a:lnTo>
                    <a:pt x="2089861" y="95567"/>
                  </a:lnTo>
                  <a:lnTo>
                    <a:pt x="2043557" y="116484"/>
                  </a:lnTo>
                  <a:lnTo>
                    <a:pt x="2048789" y="128066"/>
                  </a:lnTo>
                  <a:lnTo>
                    <a:pt x="2095080" y="107137"/>
                  </a:lnTo>
                  <a:close/>
                </a:path>
                <a:path w="2266950" h="1009650">
                  <a:moveTo>
                    <a:pt x="2176094" y="70535"/>
                  </a:moveTo>
                  <a:lnTo>
                    <a:pt x="2170874" y="58966"/>
                  </a:lnTo>
                  <a:lnTo>
                    <a:pt x="2124570" y="79883"/>
                  </a:lnTo>
                  <a:lnTo>
                    <a:pt x="2129802" y="91452"/>
                  </a:lnTo>
                  <a:lnTo>
                    <a:pt x="2176094" y="70535"/>
                  </a:lnTo>
                  <a:close/>
                </a:path>
                <a:path w="2266950" h="1009650">
                  <a:moveTo>
                    <a:pt x="2266518" y="22707"/>
                  </a:moveTo>
                  <a:lnTo>
                    <a:pt x="2265349" y="22352"/>
                  </a:lnTo>
                  <a:lnTo>
                    <a:pt x="2191626" y="0"/>
                  </a:lnTo>
                  <a:lnTo>
                    <a:pt x="2188070" y="1892"/>
                  </a:lnTo>
                  <a:lnTo>
                    <a:pt x="2186038" y="8610"/>
                  </a:lnTo>
                  <a:lnTo>
                    <a:pt x="2187930" y="12153"/>
                  </a:lnTo>
                  <a:lnTo>
                    <a:pt x="2239708" y="27851"/>
                  </a:lnTo>
                  <a:lnTo>
                    <a:pt x="2205583" y="43268"/>
                  </a:lnTo>
                  <a:lnTo>
                    <a:pt x="2210816" y="54851"/>
                  </a:lnTo>
                  <a:lnTo>
                    <a:pt x="2244941" y="39420"/>
                  </a:lnTo>
                  <a:lnTo>
                    <a:pt x="2222512" y="88658"/>
                  </a:lnTo>
                  <a:lnTo>
                    <a:pt x="2223922" y="92430"/>
                  </a:lnTo>
                  <a:lnTo>
                    <a:pt x="2230297" y="95338"/>
                  </a:lnTo>
                  <a:lnTo>
                    <a:pt x="2234069" y="93929"/>
                  </a:lnTo>
                  <a:lnTo>
                    <a:pt x="2266518" y="22707"/>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pic>
          <p:nvPicPr>
            <p:cNvPr id="41" name="object 41"/>
            <p:cNvPicPr/>
            <p:nvPr/>
          </p:nvPicPr>
          <p:blipFill>
            <a:blip r:embed="rId3" cstate="print"/>
            <a:stretch>
              <a:fillRect/>
            </a:stretch>
          </p:blipFill>
          <p:spPr>
            <a:xfrm>
              <a:off x="3326847" y="3691963"/>
              <a:ext cx="518373" cy="518373"/>
            </a:xfrm>
            <a:prstGeom prst="rect">
              <a:avLst/>
            </a:prstGeom>
            <a:ln>
              <a:solidFill>
                <a:schemeClr val="bg2"/>
              </a:solidFill>
            </a:ln>
          </p:spPr>
        </p:pic>
      </p:grpSp>
      <p:sp>
        <p:nvSpPr>
          <p:cNvPr id="42" name="object 42"/>
          <p:cNvSpPr txBox="1"/>
          <p:nvPr/>
        </p:nvSpPr>
        <p:spPr>
          <a:xfrm>
            <a:off x="401780" y="1244600"/>
            <a:ext cx="1485900" cy="414020"/>
          </a:xfrm>
          <a:prstGeom prst="rect">
            <a:avLst/>
          </a:prstGeom>
          <a:ln>
            <a:solidFill>
              <a:schemeClr val="bg2"/>
            </a:solidFill>
          </a:ln>
        </p:spPr>
        <p:txBody>
          <a:bodyPr vert="horz" wrap="square" lIns="0" tIns="25400" rIns="0" bIns="0" rtlCol="0">
            <a:spAutoFit/>
          </a:bodyPr>
          <a:lstStyle/>
          <a:p>
            <a:pPr marL="434975" marR="5080" indent="-422275">
              <a:lnSpc>
                <a:spcPts val="1500"/>
              </a:lnSpc>
              <a:spcBef>
                <a:spcPts val="200"/>
              </a:spcBef>
            </a:pPr>
            <a:r>
              <a:rPr sz="1300" spc="-5" dirty="0">
                <a:solidFill>
                  <a:schemeClr val="bg1"/>
                </a:solidFill>
                <a:latin typeface="Arial"/>
                <a:cs typeface="Arial"/>
              </a:rPr>
              <a:t>ASG replaces failed </a:t>
            </a:r>
            <a:r>
              <a:rPr sz="1300" spc="-350" dirty="0">
                <a:solidFill>
                  <a:schemeClr val="bg1"/>
                </a:solidFill>
                <a:latin typeface="Arial"/>
                <a:cs typeface="Arial"/>
              </a:rPr>
              <a:t> </a:t>
            </a:r>
            <a:r>
              <a:rPr sz="1300" spc="-5" dirty="0">
                <a:solidFill>
                  <a:schemeClr val="bg1"/>
                </a:solidFill>
                <a:latin typeface="Arial"/>
                <a:cs typeface="Arial"/>
              </a:rPr>
              <a:t>instance</a:t>
            </a:r>
            <a:endParaRPr sz="1300">
              <a:solidFill>
                <a:schemeClr val="bg1"/>
              </a:solidFill>
              <a:latin typeface="Arial"/>
              <a:cs typeface="Arial"/>
            </a:endParaRPr>
          </a:p>
        </p:txBody>
      </p:sp>
      <p:grpSp>
        <p:nvGrpSpPr>
          <p:cNvPr id="43" name="object 43"/>
          <p:cNvGrpSpPr/>
          <p:nvPr/>
        </p:nvGrpSpPr>
        <p:grpSpPr>
          <a:xfrm>
            <a:off x="287747" y="1073871"/>
            <a:ext cx="4121785" cy="3136900"/>
            <a:chOff x="287747" y="1073871"/>
            <a:chExt cx="4121785" cy="3136900"/>
          </a:xfrm>
        </p:grpSpPr>
        <p:sp>
          <p:nvSpPr>
            <p:cNvPr id="44" name="object 44"/>
            <p:cNvSpPr/>
            <p:nvPr/>
          </p:nvSpPr>
          <p:spPr>
            <a:xfrm>
              <a:off x="287743" y="1073873"/>
              <a:ext cx="3279775" cy="2517140"/>
            </a:xfrm>
            <a:custGeom>
              <a:avLst/>
              <a:gdLst/>
              <a:ahLst/>
              <a:cxnLst/>
              <a:rect l="l" t="t" r="r" b="b"/>
              <a:pathLst>
                <a:path w="3279775" h="2517140">
                  <a:moveTo>
                    <a:pt x="12700" y="601091"/>
                  </a:moveTo>
                  <a:lnTo>
                    <a:pt x="0" y="601091"/>
                  </a:lnTo>
                  <a:lnTo>
                    <a:pt x="0" y="651891"/>
                  </a:lnTo>
                  <a:lnTo>
                    <a:pt x="12700" y="651891"/>
                  </a:lnTo>
                  <a:lnTo>
                    <a:pt x="12700" y="601091"/>
                  </a:lnTo>
                  <a:close/>
                </a:path>
                <a:path w="3279775" h="2517140">
                  <a:moveTo>
                    <a:pt x="12700" y="512191"/>
                  </a:moveTo>
                  <a:lnTo>
                    <a:pt x="0" y="512191"/>
                  </a:lnTo>
                  <a:lnTo>
                    <a:pt x="0" y="562991"/>
                  </a:lnTo>
                  <a:lnTo>
                    <a:pt x="12700" y="562991"/>
                  </a:lnTo>
                  <a:lnTo>
                    <a:pt x="12700" y="512191"/>
                  </a:lnTo>
                  <a:close/>
                </a:path>
                <a:path w="3279775" h="2517140">
                  <a:moveTo>
                    <a:pt x="12700" y="423291"/>
                  </a:moveTo>
                  <a:lnTo>
                    <a:pt x="0" y="423291"/>
                  </a:lnTo>
                  <a:lnTo>
                    <a:pt x="0" y="474091"/>
                  </a:lnTo>
                  <a:lnTo>
                    <a:pt x="12700" y="474091"/>
                  </a:lnTo>
                  <a:lnTo>
                    <a:pt x="12700" y="423291"/>
                  </a:lnTo>
                  <a:close/>
                </a:path>
                <a:path w="3279775" h="2517140">
                  <a:moveTo>
                    <a:pt x="12700" y="334391"/>
                  </a:moveTo>
                  <a:lnTo>
                    <a:pt x="0" y="334391"/>
                  </a:lnTo>
                  <a:lnTo>
                    <a:pt x="0" y="385191"/>
                  </a:lnTo>
                  <a:lnTo>
                    <a:pt x="12700" y="385191"/>
                  </a:lnTo>
                  <a:lnTo>
                    <a:pt x="12700" y="334391"/>
                  </a:lnTo>
                  <a:close/>
                </a:path>
                <a:path w="3279775" h="2517140">
                  <a:moveTo>
                    <a:pt x="12700" y="245491"/>
                  </a:moveTo>
                  <a:lnTo>
                    <a:pt x="0" y="245491"/>
                  </a:lnTo>
                  <a:lnTo>
                    <a:pt x="0" y="296291"/>
                  </a:lnTo>
                  <a:lnTo>
                    <a:pt x="12700" y="296291"/>
                  </a:lnTo>
                  <a:lnTo>
                    <a:pt x="12700" y="245491"/>
                  </a:lnTo>
                  <a:close/>
                </a:path>
                <a:path w="3279775" h="2517140">
                  <a:moveTo>
                    <a:pt x="12700" y="156591"/>
                  </a:moveTo>
                  <a:lnTo>
                    <a:pt x="0" y="156591"/>
                  </a:lnTo>
                  <a:lnTo>
                    <a:pt x="0" y="207391"/>
                  </a:lnTo>
                  <a:lnTo>
                    <a:pt x="12700" y="207391"/>
                  </a:lnTo>
                  <a:lnTo>
                    <a:pt x="12700" y="156591"/>
                  </a:lnTo>
                  <a:close/>
                </a:path>
                <a:path w="3279775" h="2517140">
                  <a:moveTo>
                    <a:pt x="12700" y="67691"/>
                  </a:moveTo>
                  <a:lnTo>
                    <a:pt x="0" y="67691"/>
                  </a:lnTo>
                  <a:lnTo>
                    <a:pt x="0" y="118491"/>
                  </a:lnTo>
                  <a:lnTo>
                    <a:pt x="12700" y="118491"/>
                  </a:lnTo>
                  <a:lnTo>
                    <a:pt x="12700" y="67691"/>
                  </a:lnTo>
                  <a:close/>
                </a:path>
                <a:path w="3279775" h="2517140">
                  <a:moveTo>
                    <a:pt x="17284" y="734441"/>
                  </a:moveTo>
                  <a:lnTo>
                    <a:pt x="12700" y="734441"/>
                  </a:lnTo>
                  <a:lnTo>
                    <a:pt x="12700" y="689991"/>
                  </a:lnTo>
                  <a:lnTo>
                    <a:pt x="0" y="689991"/>
                  </a:lnTo>
                  <a:lnTo>
                    <a:pt x="0" y="740791"/>
                  </a:lnTo>
                  <a:lnTo>
                    <a:pt x="6350" y="740791"/>
                  </a:lnTo>
                  <a:lnTo>
                    <a:pt x="6350" y="747141"/>
                  </a:lnTo>
                  <a:lnTo>
                    <a:pt x="17284" y="747141"/>
                  </a:lnTo>
                  <a:lnTo>
                    <a:pt x="17284" y="740791"/>
                  </a:lnTo>
                  <a:lnTo>
                    <a:pt x="17284" y="734441"/>
                  </a:lnTo>
                  <a:close/>
                </a:path>
                <a:path w="3279775" h="2517140">
                  <a:moveTo>
                    <a:pt x="33909" y="0"/>
                  </a:moveTo>
                  <a:lnTo>
                    <a:pt x="0" y="0"/>
                  </a:lnTo>
                  <a:lnTo>
                    <a:pt x="0" y="29591"/>
                  </a:lnTo>
                  <a:lnTo>
                    <a:pt x="12700" y="29591"/>
                  </a:lnTo>
                  <a:lnTo>
                    <a:pt x="12700" y="12700"/>
                  </a:lnTo>
                  <a:lnTo>
                    <a:pt x="33909" y="12700"/>
                  </a:lnTo>
                  <a:lnTo>
                    <a:pt x="33909" y="6350"/>
                  </a:lnTo>
                  <a:lnTo>
                    <a:pt x="33909" y="0"/>
                  </a:lnTo>
                  <a:close/>
                </a:path>
                <a:path w="3279775" h="2517140">
                  <a:moveTo>
                    <a:pt x="106184" y="734441"/>
                  </a:moveTo>
                  <a:lnTo>
                    <a:pt x="55384" y="734441"/>
                  </a:lnTo>
                  <a:lnTo>
                    <a:pt x="55384" y="747141"/>
                  </a:lnTo>
                  <a:lnTo>
                    <a:pt x="106184" y="747141"/>
                  </a:lnTo>
                  <a:lnTo>
                    <a:pt x="106184" y="734441"/>
                  </a:lnTo>
                  <a:close/>
                </a:path>
                <a:path w="3279775" h="2517140">
                  <a:moveTo>
                    <a:pt x="122809" y="0"/>
                  </a:moveTo>
                  <a:lnTo>
                    <a:pt x="72009" y="0"/>
                  </a:lnTo>
                  <a:lnTo>
                    <a:pt x="72009" y="12700"/>
                  </a:lnTo>
                  <a:lnTo>
                    <a:pt x="122809" y="12700"/>
                  </a:lnTo>
                  <a:lnTo>
                    <a:pt x="122809" y="0"/>
                  </a:lnTo>
                  <a:close/>
                </a:path>
                <a:path w="3279775" h="2517140">
                  <a:moveTo>
                    <a:pt x="195084" y="734441"/>
                  </a:moveTo>
                  <a:lnTo>
                    <a:pt x="144284" y="734441"/>
                  </a:lnTo>
                  <a:lnTo>
                    <a:pt x="144284" y="747141"/>
                  </a:lnTo>
                  <a:lnTo>
                    <a:pt x="195084" y="747141"/>
                  </a:lnTo>
                  <a:lnTo>
                    <a:pt x="195084" y="734441"/>
                  </a:lnTo>
                  <a:close/>
                </a:path>
                <a:path w="3279775" h="2517140">
                  <a:moveTo>
                    <a:pt x="211709" y="0"/>
                  </a:moveTo>
                  <a:lnTo>
                    <a:pt x="160909" y="0"/>
                  </a:lnTo>
                  <a:lnTo>
                    <a:pt x="160909" y="12700"/>
                  </a:lnTo>
                  <a:lnTo>
                    <a:pt x="211709" y="12700"/>
                  </a:lnTo>
                  <a:lnTo>
                    <a:pt x="211709" y="0"/>
                  </a:lnTo>
                  <a:close/>
                </a:path>
                <a:path w="3279775" h="2517140">
                  <a:moveTo>
                    <a:pt x="283984" y="734441"/>
                  </a:moveTo>
                  <a:lnTo>
                    <a:pt x="233184" y="734441"/>
                  </a:lnTo>
                  <a:lnTo>
                    <a:pt x="233184" y="747141"/>
                  </a:lnTo>
                  <a:lnTo>
                    <a:pt x="283984" y="747141"/>
                  </a:lnTo>
                  <a:lnTo>
                    <a:pt x="283984" y="734441"/>
                  </a:lnTo>
                  <a:close/>
                </a:path>
                <a:path w="3279775" h="2517140">
                  <a:moveTo>
                    <a:pt x="300609" y="0"/>
                  </a:moveTo>
                  <a:lnTo>
                    <a:pt x="249809" y="0"/>
                  </a:lnTo>
                  <a:lnTo>
                    <a:pt x="249809" y="12700"/>
                  </a:lnTo>
                  <a:lnTo>
                    <a:pt x="300609" y="12700"/>
                  </a:lnTo>
                  <a:lnTo>
                    <a:pt x="300609" y="0"/>
                  </a:lnTo>
                  <a:close/>
                </a:path>
                <a:path w="3279775" h="2517140">
                  <a:moveTo>
                    <a:pt x="372884" y="734441"/>
                  </a:moveTo>
                  <a:lnTo>
                    <a:pt x="322084" y="734441"/>
                  </a:lnTo>
                  <a:lnTo>
                    <a:pt x="322084" y="747141"/>
                  </a:lnTo>
                  <a:lnTo>
                    <a:pt x="372884" y="747141"/>
                  </a:lnTo>
                  <a:lnTo>
                    <a:pt x="372884" y="734441"/>
                  </a:lnTo>
                  <a:close/>
                </a:path>
                <a:path w="3279775" h="2517140">
                  <a:moveTo>
                    <a:pt x="389509" y="0"/>
                  </a:moveTo>
                  <a:lnTo>
                    <a:pt x="338709" y="0"/>
                  </a:lnTo>
                  <a:lnTo>
                    <a:pt x="338709" y="12700"/>
                  </a:lnTo>
                  <a:lnTo>
                    <a:pt x="389509" y="12700"/>
                  </a:lnTo>
                  <a:lnTo>
                    <a:pt x="389509" y="0"/>
                  </a:lnTo>
                  <a:close/>
                </a:path>
                <a:path w="3279775" h="2517140">
                  <a:moveTo>
                    <a:pt x="461784" y="734441"/>
                  </a:moveTo>
                  <a:lnTo>
                    <a:pt x="410984" y="734441"/>
                  </a:lnTo>
                  <a:lnTo>
                    <a:pt x="410984" y="747141"/>
                  </a:lnTo>
                  <a:lnTo>
                    <a:pt x="461784" y="747141"/>
                  </a:lnTo>
                  <a:lnTo>
                    <a:pt x="461784" y="734441"/>
                  </a:lnTo>
                  <a:close/>
                </a:path>
                <a:path w="3279775" h="2517140">
                  <a:moveTo>
                    <a:pt x="478409" y="0"/>
                  </a:moveTo>
                  <a:lnTo>
                    <a:pt x="427609" y="0"/>
                  </a:lnTo>
                  <a:lnTo>
                    <a:pt x="427609" y="12700"/>
                  </a:lnTo>
                  <a:lnTo>
                    <a:pt x="478409" y="12700"/>
                  </a:lnTo>
                  <a:lnTo>
                    <a:pt x="478409" y="0"/>
                  </a:lnTo>
                  <a:close/>
                </a:path>
                <a:path w="3279775" h="2517140">
                  <a:moveTo>
                    <a:pt x="550684" y="734441"/>
                  </a:moveTo>
                  <a:lnTo>
                    <a:pt x="499884" y="734441"/>
                  </a:lnTo>
                  <a:lnTo>
                    <a:pt x="499884" y="747141"/>
                  </a:lnTo>
                  <a:lnTo>
                    <a:pt x="550684" y="747141"/>
                  </a:lnTo>
                  <a:lnTo>
                    <a:pt x="550684" y="734441"/>
                  </a:lnTo>
                  <a:close/>
                </a:path>
                <a:path w="3279775" h="2517140">
                  <a:moveTo>
                    <a:pt x="567309" y="0"/>
                  </a:moveTo>
                  <a:lnTo>
                    <a:pt x="516509" y="0"/>
                  </a:lnTo>
                  <a:lnTo>
                    <a:pt x="516509" y="12700"/>
                  </a:lnTo>
                  <a:lnTo>
                    <a:pt x="567309" y="12700"/>
                  </a:lnTo>
                  <a:lnTo>
                    <a:pt x="567309" y="0"/>
                  </a:lnTo>
                  <a:close/>
                </a:path>
                <a:path w="3279775" h="2517140">
                  <a:moveTo>
                    <a:pt x="639584" y="734441"/>
                  </a:moveTo>
                  <a:lnTo>
                    <a:pt x="588784" y="734441"/>
                  </a:lnTo>
                  <a:lnTo>
                    <a:pt x="588784" y="747141"/>
                  </a:lnTo>
                  <a:lnTo>
                    <a:pt x="639584" y="747141"/>
                  </a:lnTo>
                  <a:lnTo>
                    <a:pt x="639584" y="734441"/>
                  </a:lnTo>
                  <a:close/>
                </a:path>
                <a:path w="3279775" h="2517140">
                  <a:moveTo>
                    <a:pt x="656209" y="0"/>
                  </a:moveTo>
                  <a:lnTo>
                    <a:pt x="605409" y="0"/>
                  </a:lnTo>
                  <a:lnTo>
                    <a:pt x="605409" y="12700"/>
                  </a:lnTo>
                  <a:lnTo>
                    <a:pt x="656209" y="12700"/>
                  </a:lnTo>
                  <a:lnTo>
                    <a:pt x="656209" y="0"/>
                  </a:lnTo>
                  <a:close/>
                </a:path>
                <a:path w="3279775" h="2517140">
                  <a:moveTo>
                    <a:pt x="728484" y="734441"/>
                  </a:moveTo>
                  <a:lnTo>
                    <a:pt x="677684" y="734441"/>
                  </a:lnTo>
                  <a:lnTo>
                    <a:pt x="677684" y="747141"/>
                  </a:lnTo>
                  <a:lnTo>
                    <a:pt x="728484" y="747141"/>
                  </a:lnTo>
                  <a:lnTo>
                    <a:pt x="728484" y="734441"/>
                  </a:lnTo>
                  <a:close/>
                </a:path>
                <a:path w="3279775" h="2517140">
                  <a:moveTo>
                    <a:pt x="745109" y="0"/>
                  </a:moveTo>
                  <a:lnTo>
                    <a:pt x="694309" y="0"/>
                  </a:lnTo>
                  <a:lnTo>
                    <a:pt x="694309" y="12700"/>
                  </a:lnTo>
                  <a:lnTo>
                    <a:pt x="745109" y="12700"/>
                  </a:lnTo>
                  <a:lnTo>
                    <a:pt x="745109" y="0"/>
                  </a:lnTo>
                  <a:close/>
                </a:path>
                <a:path w="3279775" h="2517140">
                  <a:moveTo>
                    <a:pt x="817384" y="734441"/>
                  </a:moveTo>
                  <a:lnTo>
                    <a:pt x="766584" y="734441"/>
                  </a:lnTo>
                  <a:lnTo>
                    <a:pt x="766584" y="747141"/>
                  </a:lnTo>
                  <a:lnTo>
                    <a:pt x="817384" y="747141"/>
                  </a:lnTo>
                  <a:lnTo>
                    <a:pt x="817384" y="734441"/>
                  </a:lnTo>
                  <a:close/>
                </a:path>
                <a:path w="3279775" h="2517140">
                  <a:moveTo>
                    <a:pt x="834009" y="0"/>
                  </a:moveTo>
                  <a:lnTo>
                    <a:pt x="783209" y="0"/>
                  </a:lnTo>
                  <a:lnTo>
                    <a:pt x="783209" y="12700"/>
                  </a:lnTo>
                  <a:lnTo>
                    <a:pt x="834009" y="12700"/>
                  </a:lnTo>
                  <a:lnTo>
                    <a:pt x="834009" y="0"/>
                  </a:lnTo>
                  <a:close/>
                </a:path>
                <a:path w="3279775" h="2517140">
                  <a:moveTo>
                    <a:pt x="906284" y="734441"/>
                  </a:moveTo>
                  <a:lnTo>
                    <a:pt x="855484" y="734441"/>
                  </a:lnTo>
                  <a:lnTo>
                    <a:pt x="855484" y="747141"/>
                  </a:lnTo>
                  <a:lnTo>
                    <a:pt x="906284" y="747141"/>
                  </a:lnTo>
                  <a:lnTo>
                    <a:pt x="906284" y="734441"/>
                  </a:lnTo>
                  <a:close/>
                </a:path>
                <a:path w="3279775" h="2517140">
                  <a:moveTo>
                    <a:pt x="922909" y="0"/>
                  </a:moveTo>
                  <a:lnTo>
                    <a:pt x="872109" y="0"/>
                  </a:lnTo>
                  <a:lnTo>
                    <a:pt x="872109" y="12700"/>
                  </a:lnTo>
                  <a:lnTo>
                    <a:pt x="922909" y="12700"/>
                  </a:lnTo>
                  <a:lnTo>
                    <a:pt x="922909" y="0"/>
                  </a:lnTo>
                  <a:close/>
                </a:path>
                <a:path w="3279775" h="2517140">
                  <a:moveTo>
                    <a:pt x="995184" y="734441"/>
                  </a:moveTo>
                  <a:lnTo>
                    <a:pt x="944384" y="734441"/>
                  </a:lnTo>
                  <a:lnTo>
                    <a:pt x="944384" y="747141"/>
                  </a:lnTo>
                  <a:lnTo>
                    <a:pt x="995184" y="747141"/>
                  </a:lnTo>
                  <a:lnTo>
                    <a:pt x="995184" y="734441"/>
                  </a:lnTo>
                  <a:close/>
                </a:path>
                <a:path w="3279775" h="2517140">
                  <a:moveTo>
                    <a:pt x="1011809" y="0"/>
                  </a:moveTo>
                  <a:lnTo>
                    <a:pt x="961009" y="0"/>
                  </a:lnTo>
                  <a:lnTo>
                    <a:pt x="961009" y="12700"/>
                  </a:lnTo>
                  <a:lnTo>
                    <a:pt x="1011809" y="12700"/>
                  </a:lnTo>
                  <a:lnTo>
                    <a:pt x="1011809" y="0"/>
                  </a:lnTo>
                  <a:close/>
                </a:path>
                <a:path w="3279775" h="2517140">
                  <a:moveTo>
                    <a:pt x="1084084" y="734441"/>
                  </a:moveTo>
                  <a:lnTo>
                    <a:pt x="1033284" y="734441"/>
                  </a:lnTo>
                  <a:lnTo>
                    <a:pt x="1033284" y="747141"/>
                  </a:lnTo>
                  <a:lnTo>
                    <a:pt x="1084084" y="747141"/>
                  </a:lnTo>
                  <a:lnTo>
                    <a:pt x="1084084" y="734441"/>
                  </a:lnTo>
                  <a:close/>
                </a:path>
                <a:path w="3279775" h="2517140">
                  <a:moveTo>
                    <a:pt x="1100709" y="0"/>
                  </a:moveTo>
                  <a:lnTo>
                    <a:pt x="1049909" y="0"/>
                  </a:lnTo>
                  <a:lnTo>
                    <a:pt x="1049909" y="12700"/>
                  </a:lnTo>
                  <a:lnTo>
                    <a:pt x="1100709" y="12700"/>
                  </a:lnTo>
                  <a:lnTo>
                    <a:pt x="1100709" y="0"/>
                  </a:lnTo>
                  <a:close/>
                </a:path>
                <a:path w="3279775" h="2517140">
                  <a:moveTo>
                    <a:pt x="1172984" y="734441"/>
                  </a:moveTo>
                  <a:lnTo>
                    <a:pt x="1122184" y="734441"/>
                  </a:lnTo>
                  <a:lnTo>
                    <a:pt x="1122184" y="747141"/>
                  </a:lnTo>
                  <a:lnTo>
                    <a:pt x="1172984" y="747141"/>
                  </a:lnTo>
                  <a:lnTo>
                    <a:pt x="1172984" y="734441"/>
                  </a:lnTo>
                  <a:close/>
                </a:path>
                <a:path w="3279775" h="2517140">
                  <a:moveTo>
                    <a:pt x="1189609" y="0"/>
                  </a:moveTo>
                  <a:lnTo>
                    <a:pt x="1138809" y="0"/>
                  </a:lnTo>
                  <a:lnTo>
                    <a:pt x="1138809" y="12700"/>
                  </a:lnTo>
                  <a:lnTo>
                    <a:pt x="1189609" y="12700"/>
                  </a:lnTo>
                  <a:lnTo>
                    <a:pt x="1189609" y="0"/>
                  </a:lnTo>
                  <a:close/>
                </a:path>
                <a:path w="3279775" h="2517140">
                  <a:moveTo>
                    <a:pt x="1261884" y="734441"/>
                  </a:moveTo>
                  <a:lnTo>
                    <a:pt x="1211084" y="734441"/>
                  </a:lnTo>
                  <a:lnTo>
                    <a:pt x="1211084" y="747141"/>
                  </a:lnTo>
                  <a:lnTo>
                    <a:pt x="1261884" y="747141"/>
                  </a:lnTo>
                  <a:lnTo>
                    <a:pt x="1261884" y="734441"/>
                  </a:lnTo>
                  <a:close/>
                </a:path>
                <a:path w="3279775" h="2517140">
                  <a:moveTo>
                    <a:pt x="1278509" y="0"/>
                  </a:moveTo>
                  <a:lnTo>
                    <a:pt x="1227709" y="0"/>
                  </a:lnTo>
                  <a:lnTo>
                    <a:pt x="1227709" y="12700"/>
                  </a:lnTo>
                  <a:lnTo>
                    <a:pt x="1278509" y="12700"/>
                  </a:lnTo>
                  <a:lnTo>
                    <a:pt x="1278509" y="0"/>
                  </a:lnTo>
                  <a:close/>
                </a:path>
                <a:path w="3279775" h="2517140">
                  <a:moveTo>
                    <a:pt x="1350784" y="734441"/>
                  </a:moveTo>
                  <a:lnTo>
                    <a:pt x="1299984" y="734441"/>
                  </a:lnTo>
                  <a:lnTo>
                    <a:pt x="1299984" y="747141"/>
                  </a:lnTo>
                  <a:lnTo>
                    <a:pt x="1350784" y="747141"/>
                  </a:lnTo>
                  <a:lnTo>
                    <a:pt x="1350784" y="734441"/>
                  </a:lnTo>
                  <a:close/>
                </a:path>
                <a:path w="3279775" h="2517140">
                  <a:moveTo>
                    <a:pt x="1367409" y="0"/>
                  </a:moveTo>
                  <a:lnTo>
                    <a:pt x="1316609" y="0"/>
                  </a:lnTo>
                  <a:lnTo>
                    <a:pt x="1316609" y="12700"/>
                  </a:lnTo>
                  <a:lnTo>
                    <a:pt x="1367409" y="12700"/>
                  </a:lnTo>
                  <a:lnTo>
                    <a:pt x="1367409" y="0"/>
                  </a:lnTo>
                  <a:close/>
                </a:path>
                <a:path w="3279775" h="2517140">
                  <a:moveTo>
                    <a:pt x="1439684" y="734441"/>
                  </a:moveTo>
                  <a:lnTo>
                    <a:pt x="1388884" y="734441"/>
                  </a:lnTo>
                  <a:lnTo>
                    <a:pt x="1388884" y="747141"/>
                  </a:lnTo>
                  <a:lnTo>
                    <a:pt x="1439684" y="747141"/>
                  </a:lnTo>
                  <a:lnTo>
                    <a:pt x="1439684" y="734441"/>
                  </a:lnTo>
                  <a:close/>
                </a:path>
                <a:path w="3279775" h="2517140">
                  <a:moveTo>
                    <a:pt x="1456309" y="0"/>
                  </a:moveTo>
                  <a:lnTo>
                    <a:pt x="1405509" y="0"/>
                  </a:lnTo>
                  <a:lnTo>
                    <a:pt x="1405509" y="12700"/>
                  </a:lnTo>
                  <a:lnTo>
                    <a:pt x="1456309" y="12700"/>
                  </a:lnTo>
                  <a:lnTo>
                    <a:pt x="1456309" y="0"/>
                  </a:lnTo>
                  <a:close/>
                </a:path>
                <a:path w="3279775" h="2517140">
                  <a:moveTo>
                    <a:pt x="1528584" y="734441"/>
                  </a:moveTo>
                  <a:lnTo>
                    <a:pt x="1477784" y="734441"/>
                  </a:lnTo>
                  <a:lnTo>
                    <a:pt x="1477784" y="747141"/>
                  </a:lnTo>
                  <a:lnTo>
                    <a:pt x="1528584" y="747141"/>
                  </a:lnTo>
                  <a:lnTo>
                    <a:pt x="1528584" y="734441"/>
                  </a:lnTo>
                  <a:close/>
                </a:path>
                <a:path w="3279775" h="2517140">
                  <a:moveTo>
                    <a:pt x="1545209" y="0"/>
                  </a:moveTo>
                  <a:lnTo>
                    <a:pt x="1494409" y="0"/>
                  </a:lnTo>
                  <a:lnTo>
                    <a:pt x="1494409" y="12700"/>
                  </a:lnTo>
                  <a:lnTo>
                    <a:pt x="1545209" y="12700"/>
                  </a:lnTo>
                  <a:lnTo>
                    <a:pt x="1545209" y="0"/>
                  </a:lnTo>
                  <a:close/>
                </a:path>
                <a:path w="3279775" h="2517140">
                  <a:moveTo>
                    <a:pt x="1617484" y="734441"/>
                  </a:moveTo>
                  <a:lnTo>
                    <a:pt x="1566684" y="734441"/>
                  </a:lnTo>
                  <a:lnTo>
                    <a:pt x="1566684" y="747141"/>
                  </a:lnTo>
                  <a:lnTo>
                    <a:pt x="1617484" y="747141"/>
                  </a:lnTo>
                  <a:lnTo>
                    <a:pt x="1617484" y="734441"/>
                  </a:lnTo>
                  <a:close/>
                </a:path>
                <a:path w="3279775" h="2517140">
                  <a:moveTo>
                    <a:pt x="1634109" y="0"/>
                  </a:moveTo>
                  <a:lnTo>
                    <a:pt x="1583309" y="0"/>
                  </a:lnTo>
                  <a:lnTo>
                    <a:pt x="1583309" y="12700"/>
                  </a:lnTo>
                  <a:lnTo>
                    <a:pt x="1634109" y="12700"/>
                  </a:lnTo>
                  <a:lnTo>
                    <a:pt x="1634109" y="0"/>
                  </a:lnTo>
                  <a:close/>
                </a:path>
                <a:path w="3279775" h="2517140">
                  <a:moveTo>
                    <a:pt x="1706384" y="734441"/>
                  </a:moveTo>
                  <a:lnTo>
                    <a:pt x="1655584" y="734441"/>
                  </a:lnTo>
                  <a:lnTo>
                    <a:pt x="1655584" y="747141"/>
                  </a:lnTo>
                  <a:lnTo>
                    <a:pt x="1706384" y="747141"/>
                  </a:lnTo>
                  <a:lnTo>
                    <a:pt x="1706384" y="734441"/>
                  </a:lnTo>
                  <a:close/>
                </a:path>
                <a:path w="3279775" h="2517140">
                  <a:moveTo>
                    <a:pt x="1728482" y="667639"/>
                  </a:moveTo>
                  <a:lnTo>
                    <a:pt x="1715782" y="667639"/>
                  </a:lnTo>
                  <a:lnTo>
                    <a:pt x="1715782" y="718439"/>
                  </a:lnTo>
                  <a:lnTo>
                    <a:pt x="1728482" y="718439"/>
                  </a:lnTo>
                  <a:lnTo>
                    <a:pt x="1728482" y="667639"/>
                  </a:lnTo>
                  <a:close/>
                </a:path>
                <a:path w="3279775" h="2517140">
                  <a:moveTo>
                    <a:pt x="1728482" y="578739"/>
                  </a:moveTo>
                  <a:lnTo>
                    <a:pt x="1715782" y="578739"/>
                  </a:lnTo>
                  <a:lnTo>
                    <a:pt x="1715782" y="629539"/>
                  </a:lnTo>
                  <a:lnTo>
                    <a:pt x="1728482" y="629539"/>
                  </a:lnTo>
                  <a:lnTo>
                    <a:pt x="1728482" y="578739"/>
                  </a:lnTo>
                  <a:close/>
                </a:path>
                <a:path w="3279775" h="2517140">
                  <a:moveTo>
                    <a:pt x="1728482" y="489839"/>
                  </a:moveTo>
                  <a:lnTo>
                    <a:pt x="1715782" y="489839"/>
                  </a:lnTo>
                  <a:lnTo>
                    <a:pt x="1715782" y="540639"/>
                  </a:lnTo>
                  <a:lnTo>
                    <a:pt x="1728482" y="540639"/>
                  </a:lnTo>
                  <a:lnTo>
                    <a:pt x="1728482" y="489839"/>
                  </a:lnTo>
                  <a:close/>
                </a:path>
                <a:path w="3279775" h="2517140">
                  <a:moveTo>
                    <a:pt x="1728482" y="400939"/>
                  </a:moveTo>
                  <a:lnTo>
                    <a:pt x="1715782" y="400939"/>
                  </a:lnTo>
                  <a:lnTo>
                    <a:pt x="1715782" y="451739"/>
                  </a:lnTo>
                  <a:lnTo>
                    <a:pt x="1728482" y="451739"/>
                  </a:lnTo>
                  <a:lnTo>
                    <a:pt x="1728482" y="400939"/>
                  </a:lnTo>
                  <a:close/>
                </a:path>
                <a:path w="3279775" h="2517140">
                  <a:moveTo>
                    <a:pt x="1728482" y="312039"/>
                  </a:moveTo>
                  <a:lnTo>
                    <a:pt x="1715782" y="312039"/>
                  </a:lnTo>
                  <a:lnTo>
                    <a:pt x="1715782" y="362839"/>
                  </a:lnTo>
                  <a:lnTo>
                    <a:pt x="1728482" y="362839"/>
                  </a:lnTo>
                  <a:lnTo>
                    <a:pt x="1728482" y="312039"/>
                  </a:lnTo>
                  <a:close/>
                </a:path>
                <a:path w="3279775" h="2517140">
                  <a:moveTo>
                    <a:pt x="1728482" y="223139"/>
                  </a:moveTo>
                  <a:lnTo>
                    <a:pt x="1715782" y="223139"/>
                  </a:lnTo>
                  <a:lnTo>
                    <a:pt x="1715782" y="273939"/>
                  </a:lnTo>
                  <a:lnTo>
                    <a:pt x="1728482" y="273939"/>
                  </a:lnTo>
                  <a:lnTo>
                    <a:pt x="1728482" y="223139"/>
                  </a:lnTo>
                  <a:close/>
                </a:path>
                <a:path w="3279775" h="2517140">
                  <a:moveTo>
                    <a:pt x="1728482" y="134239"/>
                  </a:moveTo>
                  <a:lnTo>
                    <a:pt x="1715782" y="134239"/>
                  </a:lnTo>
                  <a:lnTo>
                    <a:pt x="1715782" y="185039"/>
                  </a:lnTo>
                  <a:lnTo>
                    <a:pt x="1728482" y="185039"/>
                  </a:lnTo>
                  <a:lnTo>
                    <a:pt x="1728482" y="134239"/>
                  </a:lnTo>
                  <a:close/>
                </a:path>
                <a:path w="3279775" h="2517140">
                  <a:moveTo>
                    <a:pt x="1728482" y="45339"/>
                  </a:moveTo>
                  <a:lnTo>
                    <a:pt x="1715782" y="45339"/>
                  </a:lnTo>
                  <a:lnTo>
                    <a:pt x="1715782" y="96139"/>
                  </a:lnTo>
                  <a:lnTo>
                    <a:pt x="1728482" y="96139"/>
                  </a:lnTo>
                  <a:lnTo>
                    <a:pt x="1728482" y="45339"/>
                  </a:lnTo>
                  <a:close/>
                </a:path>
                <a:path w="3279775" h="2517140">
                  <a:moveTo>
                    <a:pt x="1728482" y="0"/>
                  </a:moveTo>
                  <a:lnTo>
                    <a:pt x="1672209" y="0"/>
                  </a:lnTo>
                  <a:lnTo>
                    <a:pt x="1672209" y="12700"/>
                  </a:lnTo>
                  <a:lnTo>
                    <a:pt x="1722132" y="12700"/>
                  </a:lnTo>
                  <a:lnTo>
                    <a:pt x="1716659" y="7239"/>
                  </a:lnTo>
                  <a:lnTo>
                    <a:pt x="1728482" y="7239"/>
                  </a:lnTo>
                  <a:lnTo>
                    <a:pt x="1728482" y="6350"/>
                  </a:lnTo>
                  <a:lnTo>
                    <a:pt x="1728482" y="0"/>
                  </a:lnTo>
                  <a:close/>
                </a:path>
                <a:path w="3279775" h="2517140">
                  <a:moveTo>
                    <a:pt x="1760385" y="773493"/>
                  </a:moveTo>
                  <a:lnTo>
                    <a:pt x="1726907" y="735291"/>
                  </a:lnTo>
                  <a:lnTo>
                    <a:pt x="1717344" y="743661"/>
                  </a:lnTo>
                  <a:lnTo>
                    <a:pt x="1750834" y="781862"/>
                  </a:lnTo>
                  <a:lnTo>
                    <a:pt x="1760385" y="773493"/>
                  </a:lnTo>
                  <a:close/>
                </a:path>
                <a:path w="3279775" h="2517140">
                  <a:moveTo>
                    <a:pt x="1818970" y="840359"/>
                  </a:moveTo>
                  <a:lnTo>
                    <a:pt x="1785493" y="802157"/>
                  </a:lnTo>
                  <a:lnTo>
                    <a:pt x="1775942" y="810526"/>
                  </a:lnTo>
                  <a:lnTo>
                    <a:pt x="1809419" y="848728"/>
                  </a:lnTo>
                  <a:lnTo>
                    <a:pt x="1818970" y="840359"/>
                  </a:lnTo>
                  <a:close/>
                </a:path>
                <a:path w="3279775" h="2517140">
                  <a:moveTo>
                    <a:pt x="1877555" y="907224"/>
                  </a:moveTo>
                  <a:lnTo>
                    <a:pt x="1844078" y="869010"/>
                  </a:lnTo>
                  <a:lnTo>
                    <a:pt x="1834527" y="877379"/>
                  </a:lnTo>
                  <a:lnTo>
                    <a:pt x="1868004" y="915593"/>
                  </a:lnTo>
                  <a:lnTo>
                    <a:pt x="1877555" y="907224"/>
                  </a:lnTo>
                  <a:close/>
                </a:path>
                <a:path w="3279775" h="2517140">
                  <a:moveTo>
                    <a:pt x="1936153" y="974077"/>
                  </a:moveTo>
                  <a:lnTo>
                    <a:pt x="1902663" y="935875"/>
                  </a:lnTo>
                  <a:lnTo>
                    <a:pt x="1893112" y="944245"/>
                  </a:lnTo>
                  <a:lnTo>
                    <a:pt x="1926590" y="982446"/>
                  </a:lnTo>
                  <a:lnTo>
                    <a:pt x="1936153" y="974077"/>
                  </a:lnTo>
                  <a:close/>
                </a:path>
                <a:path w="3279775" h="2517140">
                  <a:moveTo>
                    <a:pt x="1994738" y="1040942"/>
                  </a:moveTo>
                  <a:lnTo>
                    <a:pt x="1961261" y="1002741"/>
                  </a:lnTo>
                  <a:lnTo>
                    <a:pt x="1951710" y="1011110"/>
                  </a:lnTo>
                  <a:lnTo>
                    <a:pt x="1985187" y="1049312"/>
                  </a:lnTo>
                  <a:lnTo>
                    <a:pt x="1994738" y="1040942"/>
                  </a:lnTo>
                  <a:close/>
                </a:path>
                <a:path w="3279775" h="2517140">
                  <a:moveTo>
                    <a:pt x="2053323" y="1107808"/>
                  </a:moveTo>
                  <a:lnTo>
                    <a:pt x="2019846" y="1069606"/>
                  </a:lnTo>
                  <a:lnTo>
                    <a:pt x="2010295" y="1077976"/>
                  </a:lnTo>
                  <a:lnTo>
                    <a:pt x="2043772" y="1116177"/>
                  </a:lnTo>
                  <a:lnTo>
                    <a:pt x="2053323" y="1107808"/>
                  </a:lnTo>
                  <a:close/>
                </a:path>
                <a:path w="3279775" h="2517140">
                  <a:moveTo>
                    <a:pt x="2111908" y="1174673"/>
                  </a:moveTo>
                  <a:lnTo>
                    <a:pt x="2078431" y="1136459"/>
                  </a:lnTo>
                  <a:lnTo>
                    <a:pt x="2068880" y="1144828"/>
                  </a:lnTo>
                  <a:lnTo>
                    <a:pt x="2102358" y="1183043"/>
                  </a:lnTo>
                  <a:lnTo>
                    <a:pt x="2111908" y="1174673"/>
                  </a:lnTo>
                  <a:close/>
                </a:path>
                <a:path w="3279775" h="2517140">
                  <a:moveTo>
                    <a:pt x="2170506" y="1241526"/>
                  </a:moveTo>
                  <a:lnTo>
                    <a:pt x="2137029" y="1203325"/>
                  </a:lnTo>
                  <a:lnTo>
                    <a:pt x="2127466" y="1211694"/>
                  </a:lnTo>
                  <a:lnTo>
                    <a:pt x="2160955" y="1249908"/>
                  </a:lnTo>
                  <a:lnTo>
                    <a:pt x="2170506" y="1241526"/>
                  </a:lnTo>
                  <a:close/>
                </a:path>
                <a:path w="3279775" h="2517140">
                  <a:moveTo>
                    <a:pt x="2229091" y="1308392"/>
                  </a:moveTo>
                  <a:lnTo>
                    <a:pt x="2195614" y="1270190"/>
                  </a:lnTo>
                  <a:lnTo>
                    <a:pt x="2186063" y="1278559"/>
                  </a:lnTo>
                  <a:lnTo>
                    <a:pt x="2219541" y="1316761"/>
                  </a:lnTo>
                  <a:lnTo>
                    <a:pt x="2229091" y="1308392"/>
                  </a:lnTo>
                  <a:close/>
                </a:path>
                <a:path w="3279775" h="2517140">
                  <a:moveTo>
                    <a:pt x="2287676" y="1375257"/>
                  </a:moveTo>
                  <a:lnTo>
                    <a:pt x="2254199" y="1337056"/>
                  </a:lnTo>
                  <a:lnTo>
                    <a:pt x="2244648" y="1345425"/>
                  </a:lnTo>
                  <a:lnTo>
                    <a:pt x="2278126" y="1383626"/>
                  </a:lnTo>
                  <a:lnTo>
                    <a:pt x="2287676" y="1375257"/>
                  </a:lnTo>
                  <a:close/>
                </a:path>
                <a:path w="3279775" h="2517140">
                  <a:moveTo>
                    <a:pt x="2346274" y="1442123"/>
                  </a:moveTo>
                  <a:lnTo>
                    <a:pt x="2312784" y="1403908"/>
                  </a:lnTo>
                  <a:lnTo>
                    <a:pt x="2303234" y="1412278"/>
                  </a:lnTo>
                  <a:lnTo>
                    <a:pt x="2336711" y="1450492"/>
                  </a:lnTo>
                  <a:lnTo>
                    <a:pt x="2346274" y="1442123"/>
                  </a:lnTo>
                  <a:close/>
                </a:path>
                <a:path w="3279775" h="2517140">
                  <a:moveTo>
                    <a:pt x="2404859" y="1508975"/>
                  </a:moveTo>
                  <a:lnTo>
                    <a:pt x="2371382" y="1470774"/>
                  </a:lnTo>
                  <a:lnTo>
                    <a:pt x="2361831" y="1479143"/>
                  </a:lnTo>
                  <a:lnTo>
                    <a:pt x="2395309" y="1517357"/>
                  </a:lnTo>
                  <a:lnTo>
                    <a:pt x="2404859" y="1508975"/>
                  </a:lnTo>
                  <a:close/>
                </a:path>
                <a:path w="3279775" h="2517140">
                  <a:moveTo>
                    <a:pt x="2463444" y="1575841"/>
                  </a:moveTo>
                  <a:lnTo>
                    <a:pt x="2429967" y="1537639"/>
                  </a:lnTo>
                  <a:lnTo>
                    <a:pt x="2420416" y="1546009"/>
                  </a:lnTo>
                  <a:lnTo>
                    <a:pt x="2453894" y="1584210"/>
                  </a:lnTo>
                  <a:lnTo>
                    <a:pt x="2463444" y="1575841"/>
                  </a:lnTo>
                  <a:close/>
                </a:path>
                <a:path w="3279775" h="2517140">
                  <a:moveTo>
                    <a:pt x="2522029" y="1642706"/>
                  </a:moveTo>
                  <a:lnTo>
                    <a:pt x="2488552" y="1604505"/>
                  </a:lnTo>
                  <a:lnTo>
                    <a:pt x="2479002" y="1612874"/>
                  </a:lnTo>
                  <a:lnTo>
                    <a:pt x="2512479" y="1651076"/>
                  </a:lnTo>
                  <a:lnTo>
                    <a:pt x="2522029" y="1642706"/>
                  </a:lnTo>
                  <a:close/>
                </a:path>
                <a:path w="3279775" h="2517140">
                  <a:moveTo>
                    <a:pt x="2580627" y="1709572"/>
                  </a:moveTo>
                  <a:lnTo>
                    <a:pt x="2547150" y="1671358"/>
                  </a:lnTo>
                  <a:lnTo>
                    <a:pt x="2537587" y="1679727"/>
                  </a:lnTo>
                  <a:lnTo>
                    <a:pt x="2571077" y="1717941"/>
                  </a:lnTo>
                  <a:lnTo>
                    <a:pt x="2580627" y="1709572"/>
                  </a:lnTo>
                  <a:close/>
                </a:path>
                <a:path w="3279775" h="2517140">
                  <a:moveTo>
                    <a:pt x="2639212" y="1776437"/>
                  </a:moveTo>
                  <a:lnTo>
                    <a:pt x="2605735" y="1738223"/>
                  </a:lnTo>
                  <a:lnTo>
                    <a:pt x="2596184" y="1746592"/>
                  </a:lnTo>
                  <a:lnTo>
                    <a:pt x="2629662" y="1784807"/>
                  </a:lnTo>
                  <a:lnTo>
                    <a:pt x="2639212" y="1776437"/>
                  </a:lnTo>
                  <a:close/>
                </a:path>
                <a:path w="3279775" h="2517140">
                  <a:moveTo>
                    <a:pt x="2697797" y="1843290"/>
                  </a:moveTo>
                  <a:lnTo>
                    <a:pt x="2664320" y="1805089"/>
                  </a:lnTo>
                  <a:lnTo>
                    <a:pt x="2654770" y="1813458"/>
                  </a:lnTo>
                  <a:lnTo>
                    <a:pt x="2688247" y="1851660"/>
                  </a:lnTo>
                  <a:lnTo>
                    <a:pt x="2697797" y="1843290"/>
                  </a:lnTo>
                  <a:close/>
                </a:path>
                <a:path w="3279775" h="2517140">
                  <a:moveTo>
                    <a:pt x="2756395" y="1910156"/>
                  </a:moveTo>
                  <a:lnTo>
                    <a:pt x="2722905" y="1871954"/>
                  </a:lnTo>
                  <a:lnTo>
                    <a:pt x="2713355" y="1880323"/>
                  </a:lnTo>
                  <a:lnTo>
                    <a:pt x="2746832" y="1918525"/>
                  </a:lnTo>
                  <a:lnTo>
                    <a:pt x="2756395" y="1910156"/>
                  </a:lnTo>
                  <a:close/>
                </a:path>
                <a:path w="3279775" h="2517140">
                  <a:moveTo>
                    <a:pt x="2814980" y="1977021"/>
                  </a:moveTo>
                  <a:lnTo>
                    <a:pt x="2781503" y="1938807"/>
                  </a:lnTo>
                  <a:lnTo>
                    <a:pt x="2771952" y="1947176"/>
                  </a:lnTo>
                  <a:lnTo>
                    <a:pt x="2805430" y="1985391"/>
                  </a:lnTo>
                  <a:lnTo>
                    <a:pt x="2814980" y="1977021"/>
                  </a:lnTo>
                  <a:close/>
                </a:path>
                <a:path w="3279775" h="2517140">
                  <a:moveTo>
                    <a:pt x="2873565" y="2043887"/>
                  </a:moveTo>
                  <a:lnTo>
                    <a:pt x="2840088" y="2005672"/>
                  </a:lnTo>
                  <a:lnTo>
                    <a:pt x="2830538" y="2014042"/>
                  </a:lnTo>
                  <a:lnTo>
                    <a:pt x="2864015" y="2052256"/>
                  </a:lnTo>
                  <a:lnTo>
                    <a:pt x="2873565" y="2043887"/>
                  </a:lnTo>
                  <a:close/>
                </a:path>
                <a:path w="3279775" h="2517140">
                  <a:moveTo>
                    <a:pt x="2932150" y="2110740"/>
                  </a:moveTo>
                  <a:lnTo>
                    <a:pt x="2898673" y="2072538"/>
                  </a:lnTo>
                  <a:lnTo>
                    <a:pt x="2889123" y="2080907"/>
                  </a:lnTo>
                  <a:lnTo>
                    <a:pt x="2922600" y="2119109"/>
                  </a:lnTo>
                  <a:lnTo>
                    <a:pt x="2932150" y="2110740"/>
                  </a:lnTo>
                  <a:close/>
                </a:path>
                <a:path w="3279775" h="2517140">
                  <a:moveTo>
                    <a:pt x="2990748" y="2177605"/>
                  </a:moveTo>
                  <a:lnTo>
                    <a:pt x="2957258" y="2139404"/>
                  </a:lnTo>
                  <a:lnTo>
                    <a:pt x="2947708" y="2147773"/>
                  </a:lnTo>
                  <a:lnTo>
                    <a:pt x="2981198" y="2185974"/>
                  </a:lnTo>
                  <a:lnTo>
                    <a:pt x="2990748" y="2177605"/>
                  </a:lnTo>
                  <a:close/>
                </a:path>
                <a:path w="3279775" h="2517140">
                  <a:moveTo>
                    <a:pt x="3049333" y="2244471"/>
                  </a:moveTo>
                  <a:lnTo>
                    <a:pt x="3015856" y="2206256"/>
                  </a:lnTo>
                  <a:lnTo>
                    <a:pt x="3006306" y="2214626"/>
                  </a:lnTo>
                  <a:lnTo>
                    <a:pt x="3039783" y="2252840"/>
                  </a:lnTo>
                  <a:lnTo>
                    <a:pt x="3049333" y="2244471"/>
                  </a:lnTo>
                  <a:close/>
                </a:path>
                <a:path w="3279775" h="2517140">
                  <a:moveTo>
                    <a:pt x="3107918" y="2311336"/>
                  </a:moveTo>
                  <a:lnTo>
                    <a:pt x="3074441" y="2273122"/>
                  </a:lnTo>
                  <a:lnTo>
                    <a:pt x="3064891" y="2281491"/>
                  </a:lnTo>
                  <a:lnTo>
                    <a:pt x="3098368" y="2319705"/>
                  </a:lnTo>
                  <a:lnTo>
                    <a:pt x="3107918" y="2311336"/>
                  </a:lnTo>
                  <a:close/>
                </a:path>
                <a:path w="3279775" h="2517140">
                  <a:moveTo>
                    <a:pt x="3166503" y="2378189"/>
                  </a:moveTo>
                  <a:lnTo>
                    <a:pt x="3133026" y="2339987"/>
                  </a:lnTo>
                  <a:lnTo>
                    <a:pt x="3123476" y="2348357"/>
                  </a:lnTo>
                  <a:lnTo>
                    <a:pt x="3156953" y="2386558"/>
                  </a:lnTo>
                  <a:lnTo>
                    <a:pt x="3166503" y="2378189"/>
                  </a:lnTo>
                  <a:close/>
                </a:path>
                <a:path w="3279775" h="2517140">
                  <a:moveTo>
                    <a:pt x="3225101" y="2445054"/>
                  </a:moveTo>
                  <a:lnTo>
                    <a:pt x="3191624" y="2406853"/>
                  </a:lnTo>
                  <a:lnTo>
                    <a:pt x="3182061" y="2415222"/>
                  </a:lnTo>
                  <a:lnTo>
                    <a:pt x="3215551" y="2453424"/>
                  </a:lnTo>
                  <a:lnTo>
                    <a:pt x="3225101" y="2445054"/>
                  </a:lnTo>
                  <a:close/>
                </a:path>
                <a:path w="3279775" h="2517140">
                  <a:moveTo>
                    <a:pt x="3279724" y="2514015"/>
                  </a:moveTo>
                  <a:lnTo>
                    <a:pt x="3279673" y="2438768"/>
                  </a:lnTo>
                  <a:lnTo>
                    <a:pt x="3276828" y="2435923"/>
                  </a:lnTo>
                  <a:lnTo>
                    <a:pt x="3269818" y="2435936"/>
                  </a:lnTo>
                  <a:lnTo>
                    <a:pt x="3266973" y="2438768"/>
                  </a:lnTo>
                  <a:lnTo>
                    <a:pt x="3267011" y="2492883"/>
                  </a:lnTo>
                  <a:lnTo>
                    <a:pt x="3250209" y="2473706"/>
                  </a:lnTo>
                  <a:lnTo>
                    <a:pt x="3240659" y="2482075"/>
                  </a:lnTo>
                  <a:lnTo>
                    <a:pt x="3257461" y="2501252"/>
                  </a:lnTo>
                  <a:lnTo>
                    <a:pt x="3203829" y="2494115"/>
                  </a:lnTo>
                  <a:lnTo>
                    <a:pt x="3200628" y="2496553"/>
                  </a:lnTo>
                  <a:lnTo>
                    <a:pt x="3199701" y="2503500"/>
                  </a:lnTo>
                  <a:lnTo>
                    <a:pt x="3202140" y="2506700"/>
                  </a:lnTo>
                  <a:lnTo>
                    <a:pt x="3279724" y="2517038"/>
                  </a:lnTo>
                  <a:lnTo>
                    <a:pt x="3279724" y="2514015"/>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pic>
          <p:nvPicPr>
            <p:cNvPr id="45" name="object 45"/>
            <p:cNvPicPr/>
            <p:nvPr/>
          </p:nvPicPr>
          <p:blipFill>
            <a:blip r:embed="rId6" cstate="print"/>
            <a:stretch>
              <a:fillRect/>
            </a:stretch>
          </p:blipFill>
          <p:spPr>
            <a:xfrm>
              <a:off x="3966349" y="3801766"/>
              <a:ext cx="361175" cy="295191"/>
            </a:xfrm>
            <a:prstGeom prst="rect">
              <a:avLst/>
            </a:prstGeom>
            <a:ln>
              <a:solidFill>
                <a:schemeClr val="bg2"/>
              </a:solidFill>
            </a:ln>
          </p:spPr>
        </p:pic>
        <p:pic>
          <p:nvPicPr>
            <p:cNvPr id="46" name="object 46"/>
            <p:cNvPicPr/>
            <p:nvPr/>
          </p:nvPicPr>
          <p:blipFill>
            <a:blip r:embed="rId3" cstate="print"/>
            <a:stretch>
              <a:fillRect/>
            </a:stretch>
          </p:blipFill>
          <p:spPr>
            <a:xfrm>
              <a:off x="3890740" y="3691963"/>
              <a:ext cx="518373" cy="518373"/>
            </a:xfrm>
            <a:prstGeom prst="rect">
              <a:avLst/>
            </a:prstGeom>
            <a:ln>
              <a:solidFill>
                <a:schemeClr val="bg2"/>
              </a:solidFill>
            </a:ln>
          </p:spPr>
        </p:pic>
        <p:pic>
          <p:nvPicPr>
            <p:cNvPr id="47" name="object 47"/>
            <p:cNvPicPr/>
            <p:nvPr/>
          </p:nvPicPr>
          <p:blipFill>
            <a:blip r:embed="rId7" cstate="print"/>
            <a:stretch>
              <a:fillRect/>
            </a:stretch>
          </p:blipFill>
          <p:spPr>
            <a:xfrm>
              <a:off x="3473127" y="3824574"/>
              <a:ext cx="235332" cy="235333"/>
            </a:xfrm>
            <a:prstGeom prst="rect">
              <a:avLst/>
            </a:prstGeom>
            <a:ln>
              <a:solidFill>
                <a:schemeClr val="bg2"/>
              </a:solidFill>
            </a:ln>
          </p:spPr>
        </p:pic>
      </p:grpSp>
      <p:sp>
        <p:nvSpPr>
          <p:cNvPr id="48" name="object 48"/>
          <p:cNvSpPr txBox="1"/>
          <p:nvPr/>
        </p:nvSpPr>
        <p:spPr>
          <a:xfrm>
            <a:off x="5119161" y="5956300"/>
            <a:ext cx="1686560" cy="228268"/>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Amazon</a:t>
            </a:r>
            <a:r>
              <a:rPr sz="1400" spc="-55" dirty="0">
                <a:solidFill>
                  <a:schemeClr val="bg1"/>
                </a:solidFill>
                <a:latin typeface="Arial"/>
                <a:cs typeface="Arial"/>
              </a:rPr>
              <a:t> </a:t>
            </a:r>
            <a:r>
              <a:rPr sz="1400" spc="-10" dirty="0">
                <a:solidFill>
                  <a:schemeClr val="bg1"/>
                </a:solidFill>
                <a:latin typeface="Arial"/>
                <a:cs typeface="Arial"/>
              </a:rPr>
              <a:t>CloudWatch</a:t>
            </a:r>
            <a:endParaRPr sz="1400">
              <a:solidFill>
                <a:schemeClr val="bg1"/>
              </a:solidFill>
              <a:latin typeface="Arial"/>
              <a:cs typeface="Arial"/>
            </a:endParaRPr>
          </a:p>
        </p:txBody>
      </p:sp>
      <p:sp>
        <p:nvSpPr>
          <p:cNvPr id="49" name="object 49"/>
          <p:cNvSpPr txBox="1"/>
          <p:nvPr/>
        </p:nvSpPr>
        <p:spPr>
          <a:xfrm>
            <a:off x="530190" y="2349500"/>
            <a:ext cx="860425" cy="414020"/>
          </a:xfrm>
          <a:prstGeom prst="rect">
            <a:avLst/>
          </a:prstGeom>
          <a:ln>
            <a:solidFill>
              <a:schemeClr val="bg2"/>
            </a:solidFill>
          </a:ln>
        </p:spPr>
        <p:txBody>
          <a:bodyPr vert="horz" wrap="square" lIns="0" tIns="25400" rIns="0" bIns="0" rtlCol="0">
            <a:spAutoFit/>
          </a:bodyPr>
          <a:lstStyle/>
          <a:p>
            <a:pPr marL="26034" marR="5080" indent="-13970">
              <a:lnSpc>
                <a:spcPts val="1500"/>
              </a:lnSpc>
              <a:spcBef>
                <a:spcPts val="200"/>
              </a:spcBef>
            </a:pPr>
            <a:r>
              <a:rPr sz="1300" spc="-5" dirty="0">
                <a:solidFill>
                  <a:schemeClr val="bg1"/>
                </a:solidFill>
                <a:latin typeface="Arial"/>
                <a:cs typeface="Arial"/>
              </a:rPr>
              <a:t>EC2</a:t>
            </a:r>
            <a:r>
              <a:rPr sz="1300" spc="-65" dirty="0">
                <a:solidFill>
                  <a:schemeClr val="bg1"/>
                </a:solidFill>
                <a:latin typeface="Arial"/>
                <a:cs typeface="Arial"/>
              </a:rPr>
              <a:t> </a:t>
            </a:r>
            <a:r>
              <a:rPr sz="1300" spc="-5" dirty="0">
                <a:solidFill>
                  <a:schemeClr val="bg1"/>
                </a:solidFill>
                <a:latin typeface="Arial"/>
                <a:cs typeface="Arial"/>
              </a:rPr>
              <a:t>Status </a:t>
            </a:r>
            <a:r>
              <a:rPr sz="1300" spc="-350" dirty="0">
                <a:solidFill>
                  <a:schemeClr val="bg1"/>
                </a:solidFill>
                <a:latin typeface="Arial"/>
                <a:cs typeface="Arial"/>
              </a:rPr>
              <a:t> </a:t>
            </a:r>
            <a:r>
              <a:rPr sz="1300" spc="-5" dirty="0">
                <a:solidFill>
                  <a:schemeClr val="bg1"/>
                </a:solidFill>
                <a:latin typeface="Arial"/>
                <a:cs typeface="Arial"/>
              </a:rPr>
              <a:t>Checks</a:t>
            </a:r>
            <a:r>
              <a:rPr sz="1300" spc="-45" dirty="0">
                <a:solidFill>
                  <a:schemeClr val="bg1"/>
                </a:solidFill>
                <a:latin typeface="Arial"/>
                <a:cs typeface="Arial"/>
              </a:rPr>
              <a:t> </a:t>
            </a:r>
            <a:r>
              <a:rPr sz="1300" spc="-5" dirty="0">
                <a:solidFill>
                  <a:schemeClr val="bg1"/>
                </a:solidFill>
                <a:latin typeface="Arial"/>
                <a:cs typeface="Arial"/>
              </a:rPr>
              <a:t>fail</a:t>
            </a:r>
            <a:endParaRPr sz="1300">
              <a:solidFill>
                <a:schemeClr val="bg1"/>
              </a:solidFill>
              <a:latin typeface="Arial"/>
              <a:cs typeface="Arial"/>
            </a:endParaRPr>
          </a:p>
        </p:txBody>
      </p:sp>
      <p:sp>
        <p:nvSpPr>
          <p:cNvPr id="50" name="object 50"/>
          <p:cNvSpPr/>
          <p:nvPr/>
        </p:nvSpPr>
        <p:spPr>
          <a:xfrm>
            <a:off x="366826" y="2192057"/>
            <a:ext cx="2960370" cy="1520190"/>
          </a:xfrm>
          <a:custGeom>
            <a:avLst/>
            <a:gdLst/>
            <a:ahLst/>
            <a:cxnLst/>
            <a:rect l="l" t="t" r="r" b="b"/>
            <a:pathLst>
              <a:path w="2960370" h="1520189">
                <a:moveTo>
                  <a:pt x="12700" y="689991"/>
                </a:moveTo>
                <a:lnTo>
                  <a:pt x="0" y="689991"/>
                </a:lnTo>
                <a:lnTo>
                  <a:pt x="0" y="740791"/>
                </a:lnTo>
                <a:lnTo>
                  <a:pt x="12700" y="740791"/>
                </a:lnTo>
                <a:lnTo>
                  <a:pt x="12700" y="689991"/>
                </a:lnTo>
                <a:close/>
              </a:path>
              <a:path w="2960370" h="1520189">
                <a:moveTo>
                  <a:pt x="12700" y="601091"/>
                </a:moveTo>
                <a:lnTo>
                  <a:pt x="0" y="601091"/>
                </a:lnTo>
                <a:lnTo>
                  <a:pt x="0" y="651891"/>
                </a:lnTo>
                <a:lnTo>
                  <a:pt x="12700" y="651891"/>
                </a:lnTo>
                <a:lnTo>
                  <a:pt x="12700" y="601091"/>
                </a:lnTo>
                <a:close/>
              </a:path>
              <a:path w="2960370" h="1520189">
                <a:moveTo>
                  <a:pt x="12700" y="512191"/>
                </a:moveTo>
                <a:lnTo>
                  <a:pt x="0" y="512191"/>
                </a:lnTo>
                <a:lnTo>
                  <a:pt x="0" y="562991"/>
                </a:lnTo>
                <a:lnTo>
                  <a:pt x="12700" y="562991"/>
                </a:lnTo>
                <a:lnTo>
                  <a:pt x="12700" y="512191"/>
                </a:lnTo>
                <a:close/>
              </a:path>
              <a:path w="2960370" h="1520189">
                <a:moveTo>
                  <a:pt x="12700" y="423291"/>
                </a:moveTo>
                <a:lnTo>
                  <a:pt x="0" y="423291"/>
                </a:lnTo>
                <a:lnTo>
                  <a:pt x="0" y="474091"/>
                </a:lnTo>
                <a:lnTo>
                  <a:pt x="12700" y="474091"/>
                </a:lnTo>
                <a:lnTo>
                  <a:pt x="12700" y="423291"/>
                </a:lnTo>
                <a:close/>
              </a:path>
              <a:path w="2960370" h="1520189">
                <a:moveTo>
                  <a:pt x="12700" y="334391"/>
                </a:moveTo>
                <a:lnTo>
                  <a:pt x="0" y="334391"/>
                </a:lnTo>
                <a:lnTo>
                  <a:pt x="0" y="385191"/>
                </a:lnTo>
                <a:lnTo>
                  <a:pt x="12700" y="385191"/>
                </a:lnTo>
                <a:lnTo>
                  <a:pt x="12700" y="334391"/>
                </a:lnTo>
                <a:close/>
              </a:path>
              <a:path w="2960370" h="1520189">
                <a:moveTo>
                  <a:pt x="12700" y="245491"/>
                </a:moveTo>
                <a:lnTo>
                  <a:pt x="0" y="245491"/>
                </a:lnTo>
                <a:lnTo>
                  <a:pt x="0" y="296291"/>
                </a:lnTo>
                <a:lnTo>
                  <a:pt x="12700" y="296291"/>
                </a:lnTo>
                <a:lnTo>
                  <a:pt x="12700" y="245491"/>
                </a:lnTo>
                <a:close/>
              </a:path>
              <a:path w="2960370" h="1520189">
                <a:moveTo>
                  <a:pt x="12700" y="156591"/>
                </a:moveTo>
                <a:lnTo>
                  <a:pt x="0" y="156591"/>
                </a:lnTo>
                <a:lnTo>
                  <a:pt x="0" y="207391"/>
                </a:lnTo>
                <a:lnTo>
                  <a:pt x="12700" y="207391"/>
                </a:lnTo>
                <a:lnTo>
                  <a:pt x="12700" y="156591"/>
                </a:lnTo>
                <a:close/>
              </a:path>
              <a:path w="2960370" h="1520189">
                <a:moveTo>
                  <a:pt x="12700" y="67691"/>
                </a:moveTo>
                <a:lnTo>
                  <a:pt x="0" y="67691"/>
                </a:lnTo>
                <a:lnTo>
                  <a:pt x="0" y="118491"/>
                </a:lnTo>
                <a:lnTo>
                  <a:pt x="12700" y="118491"/>
                </a:lnTo>
                <a:lnTo>
                  <a:pt x="12700" y="67691"/>
                </a:lnTo>
                <a:close/>
              </a:path>
              <a:path w="2960370" h="1520189">
                <a:moveTo>
                  <a:pt x="33921" y="0"/>
                </a:moveTo>
                <a:lnTo>
                  <a:pt x="0" y="0"/>
                </a:lnTo>
                <a:lnTo>
                  <a:pt x="0" y="29591"/>
                </a:lnTo>
                <a:lnTo>
                  <a:pt x="12700" y="29591"/>
                </a:lnTo>
                <a:lnTo>
                  <a:pt x="12700" y="12700"/>
                </a:lnTo>
                <a:lnTo>
                  <a:pt x="33921" y="12700"/>
                </a:lnTo>
                <a:lnTo>
                  <a:pt x="33921" y="6350"/>
                </a:lnTo>
                <a:lnTo>
                  <a:pt x="33921" y="0"/>
                </a:lnTo>
                <a:close/>
              </a:path>
              <a:path w="2960370" h="1520189">
                <a:moveTo>
                  <a:pt x="90297" y="734441"/>
                </a:moveTo>
                <a:lnTo>
                  <a:pt x="39497" y="734441"/>
                </a:lnTo>
                <a:lnTo>
                  <a:pt x="39497" y="747141"/>
                </a:lnTo>
                <a:lnTo>
                  <a:pt x="90297" y="747141"/>
                </a:lnTo>
                <a:lnTo>
                  <a:pt x="90297" y="734441"/>
                </a:lnTo>
                <a:close/>
              </a:path>
              <a:path w="2960370" h="1520189">
                <a:moveTo>
                  <a:pt x="122821" y="0"/>
                </a:moveTo>
                <a:lnTo>
                  <a:pt x="72021" y="0"/>
                </a:lnTo>
                <a:lnTo>
                  <a:pt x="72021" y="12700"/>
                </a:lnTo>
                <a:lnTo>
                  <a:pt x="122821" y="12700"/>
                </a:lnTo>
                <a:lnTo>
                  <a:pt x="122821" y="0"/>
                </a:lnTo>
                <a:close/>
              </a:path>
              <a:path w="2960370" h="1520189">
                <a:moveTo>
                  <a:pt x="179197" y="734441"/>
                </a:moveTo>
                <a:lnTo>
                  <a:pt x="128397" y="734441"/>
                </a:lnTo>
                <a:lnTo>
                  <a:pt x="128397" y="747141"/>
                </a:lnTo>
                <a:lnTo>
                  <a:pt x="179197" y="747141"/>
                </a:lnTo>
                <a:lnTo>
                  <a:pt x="179197" y="734441"/>
                </a:lnTo>
                <a:close/>
              </a:path>
              <a:path w="2960370" h="1520189">
                <a:moveTo>
                  <a:pt x="211721" y="0"/>
                </a:moveTo>
                <a:lnTo>
                  <a:pt x="160921" y="0"/>
                </a:lnTo>
                <a:lnTo>
                  <a:pt x="160921" y="12700"/>
                </a:lnTo>
                <a:lnTo>
                  <a:pt x="211721" y="12700"/>
                </a:lnTo>
                <a:lnTo>
                  <a:pt x="211721" y="0"/>
                </a:lnTo>
                <a:close/>
              </a:path>
              <a:path w="2960370" h="1520189">
                <a:moveTo>
                  <a:pt x="268097" y="734441"/>
                </a:moveTo>
                <a:lnTo>
                  <a:pt x="217297" y="734441"/>
                </a:lnTo>
                <a:lnTo>
                  <a:pt x="217297" y="747141"/>
                </a:lnTo>
                <a:lnTo>
                  <a:pt x="268097" y="747141"/>
                </a:lnTo>
                <a:lnTo>
                  <a:pt x="268097" y="734441"/>
                </a:lnTo>
                <a:close/>
              </a:path>
              <a:path w="2960370" h="1520189">
                <a:moveTo>
                  <a:pt x="300621" y="0"/>
                </a:moveTo>
                <a:lnTo>
                  <a:pt x="249821" y="0"/>
                </a:lnTo>
                <a:lnTo>
                  <a:pt x="249821" y="12700"/>
                </a:lnTo>
                <a:lnTo>
                  <a:pt x="300621" y="12700"/>
                </a:lnTo>
                <a:lnTo>
                  <a:pt x="300621" y="0"/>
                </a:lnTo>
                <a:close/>
              </a:path>
              <a:path w="2960370" h="1520189">
                <a:moveTo>
                  <a:pt x="356997" y="734441"/>
                </a:moveTo>
                <a:lnTo>
                  <a:pt x="306197" y="734441"/>
                </a:lnTo>
                <a:lnTo>
                  <a:pt x="306197" y="747141"/>
                </a:lnTo>
                <a:lnTo>
                  <a:pt x="356997" y="747141"/>
                </a:lnTo>
                <a:lnTo>
                  <a:pt x="356997" y="734441"/>
                </a:lnTo>
                <a:close/>
              </a:path>
              <a:path w="2960370" h="1520189">
                <a:moveTo>
                  <a:pt x="389521" y="0"/>
                </a:moveTo>
                <a:lnTo>
                  <a:pt x="338721" y="0"/>
                </a:lnTo>
                <a:lnTo>
                  <a:pt x="338721" y="12700"/>
                </a:lnTo>
                <a:lnTo>
                  <a:pt x="389521" y="12700"/>
                </a:lnTo>
                <a:lnTo>
                  <a:pt x="389521" y="0"/>
                </a:lnTo>
                <a:close/>
              </a:path>
              <a:path w="2960370" h="1520189">
                <a:moveTo>
                  <a:pt x="445897" y="734441"/>
                </a:moveTo>
                <a:lnTo>
                  <a:pt x="395097" y="734441"/>
                </a:lnTo>
                <a:lnTo>
                  <a:pt x="395097" y="747141"/>
                </a:lnTo>
                <a:lnTo>
                  <a:pt x="445897" y="747141"/>
                </a:lnTo>
                <a:lnTo>
                  <a:pt x="445897" y="734441"/>
                </a:lnTo>
                <a:close/>
              </a:path>
              <a:path w="2960370" h="1520189">
                <a:moveTo>
                  <a:pt x="478421" y="0"/>
                </a:moveTo>
                <a:lnTo>
                  <a:pt x="427621" y="0"/>
                </a:lnTo>
                <a:lnTo>
                  <a:pt x="427621" y="12700"/>
                </a:lnTo>
                <a:lnTo>
                  <a:pt x="478421" y="12700"/>
                </a:lnTo>
                <a:lnTo>
                  <a:pt x="478421" y="0"/>
                </a:lnTo>
                <a:close/>
              </a:path>
              <a:path w="2960370" h="1520189">
                <a:moveTo>
                  <a:pt x="534797" y="734441"/>
                </a:moveTo>
                <a:lnTo>
                  <a:pt x="483997" y="734441"/>
                </a:lnTo>
                <a:lnTo>
                  <a:pt x="483997" y="747141"/>
                </a:lnTo>
                <a:lnTo>
                  <a:pt x="534797" y="747141"/>
                </a:lnTo>
                <a:lnTo>
                  <a:pt x="534797" y="734441"/>
                </a:lnTo>
                <a:close/>
              </a:path>
              <a:path w="2960370" h="1520189">
                <a:moveTo>
                  <a:pt x="567321" y="0"/>
                </a:moveTo>
                <a:lnTo>
                  <a:pt x="516521" y="0"/>
                </a:lnTo>
                <a:lnTo>
                  <a:pt x="516521" y="12700"/>
                </a:lnTo>
                <a:lnTo>
                  <a:pt x="567321" y="12700"/>
                </a:lnTo>
                <a:lnTo>
                  <a:pt x="567321" y="0"/>
                </a:lnTo>
                <a:close/>
              </a:path>
              <a:path w="2960370" h="1520189">
                <a:moveTo>
                  <a:pt x="623697" y="734441"/>
                </a:moveTo>
                <a:lnTo>
                  <a:pt x="572897" y="734441"/>
                </a:lnTo>
                <a:lnTo>
                  <a:pt x="572897" y="747141"/>
                </a:lnTo>
                <a:lnTo>
                  <a:pt x="623697" y="747141"/>
                </a:lnTo>
                <a:lnTo>
                  <a:pt x="623697" y="734441"/>
                </a:lnTo>
                <a:close/>
              </a:path>
              <a:path w="2960370" h="1520189">
                <a:moveTo>
                  <a:pt x="656221" y="0"/>
                </a:moveTo>
                <a:lnTo>
                  <a:pt x="605421" y="0"/>
                </a:lnTo>
                <a:lnTo>
                  <a:pt x="605421" y="12700"/>
                </a:lnTo>
                <a:lnTo>
                  <a:pt x="656221" y="12700"/>
                </a:lnTo>
                <a:lnTo>
                  <a:pt x="656221" y="0"/>
                </a:lnTo>
                <a:close/>
              </a:path>
              <a:path w="2960370" h="1520189">
                <a:moveTo>
                  <a:pt x="712597" y="734441"/>
                </a:moveTo>
                <a:lnTo>
                  <a:pt x="661797" y="734441"/>
                </a:lnTo>
                <a:lnTo>
                  <a:pt x="661797" y="747141"/>
                </a:lnTo>
                <a:lnTo>
                  <a:pt x="712597" y="747141"/>
                </a:lnTo>
                <a:lnTo>
                  <a:pt x="712597" y="734441"/>
                </a:lnTo>
                <a:close/>
              </a:path>
              <a:path w="2960370" h="1520189">
                <a:moveTo>
                  <a:pt x="745121" y="0"/>
                </a:moveTo>
                <a:lnTo>
                  <a:pt x="694321" y="0"/>
                </a:lnTo>
                <a:lnTo>
                  <a:pt x="694321" y="12700"/>
                </a:lnTo>
                <a:lnTo>
                  <a:pt x="745121" y="12700"/>
                </a:lnTo>
                <a:lnTo>
                  <a:pt x="745121" y="0"/>
                </a:lnTo>
                <a:close/>
              </a:path>
              <a:path w="2960370" h="1520189">
                <a:moveTo>
                  <a:pt x="801497" y="734441"/>
                </a:moveTo>
                <a:lnTo>
                  <a:pt x="750697" y="734441"/>
                </a:lnTo>
                <a:lnTo>
                  <a:pt x="750697" y="747141"/>
                </a:lnTo>
                <a:lnTo>
                  <a:pt x="801497" y="747141"/>
                </a:lnTo>
                <a:lnTo>
                  <a:pt x="801497" y="734441"/>
                </a:lnTo>
                <a:close/>
              </a:path>
              <a:path w="2960370" h="1520189">
                <a:moveTo>
                  <a:pt x="834021" y="0"/>
                </a:moveTo>
                <a:lnTo>
                  <a:pt x="783221" y="0"/>
                </a:lnTo>
                <a:lnTo>
                  <a:pt x="783221" y="12700"/>
                </a:lnTo>
                <a:lnTo>
                  <a:pt x="834021" y="12700"/>
                </a:lnTo>
                <a:lnTo>
                  <a:pt x="834021" y="0"/>
                </a:lnTo>
                <a:close/>
              </a:path>
              <a:path w="2960370" h="1520189">
                <a:moveTo>
                  <a:pt x="890397" y="734441"/>
                </a:moveTo>
                <a:lnTo>
                  <a:pt x="839597" y="734441"/>
                </a:lnTo>
                <a:lnTo>
                  <a:pt x="839597" y="747141"/>
                </a:lnTo>
                <a:lnTo>
                  <a:pt x="890397" y="747141"/>
                </a:lnTo>
                <a:lnTo>
                  <a:pt x="890397" y="734441"/>
                </a:lnTo>
                <a:close/>
              </a:path>
              <a:path w="2960370" h="1520189">
                <a:moveTo>
                  <a:pt x="922921" y="0"/>
                </a:moveTo>
                <a:lnTo>
                  <a:pt x="872121" y="0"/>
                </a:lnTo>
                <a:lnTo>
                  <a:pt x="872121" y="12700"/>
                </a:lnTo>
                <a:lnTo>
                  <a:pt x="922921" y="12700"/>
                </a:lnTo>
                <a:lnTo>
                  <a:pt x="922921" y="0"/>
                </a:lnTo>
                <a:close/>
              </a:path>
              <a:path w="2960370" h="1520189">
                <a:moveTo>
                  <a:pt x="979297" y="734441"/>
                </a:moveTo>
                <a:lnTo>
                  <a:pt x="928497" y="734441"/>
                </a:lnTo>
                <a:lnTo>
                  <a:pt x="928497" y="747141"/>
                </a:lnTo>
                <a:lnTo>
                  <a:pt x="979297" y="747141"/>
                </a:lnTo>
                <a:lnTo>
                  <a:pt x="979297" y="734441"/>
                </a:lnTo>
                <a:close/>
              </a:path>
              <a:path w="2960370" h="1520189">
                <a:moveTo>
                  <a:pt x="1011821" y="0"/>
                </a:moveTo>
                <a:lnTo>
                  <a:pt x="961021" y="0"/>
                </a:lnTo>
                <a:lnTo>
                  <a:pt x="961021" y="12700"/>
                </a:lnTo>
                <a:lnTo>
                  <a:pt x="1011821" y="12700"/>
                </a:lnTo>
                <a:lnTo>
                  <a:pt x="1011821" y="0"/>
                </a:lnTo>
                <a:close/>
              </a:path>
              <a:path w="2960370" h="1520189">
                <a:moveTo>
                  <a:pt x="1068197" y="734441"/>
                </a:moveTo>
                <a:lnTo>
                  <a:pt x="1017397" y="734441"/>
                </a:lnTo>
                <a:lnTo>
                  <a:pt x="1017397" y="747141"/>
                </a:lnTo>
                <a:lnTo>
                  <a:pt x="1068197" y="747141"/>
                </a:lnTo>
                <a:lnTo>
                  <a:pt x="1068197" y="734441"/>
                </a:lnTo>
                <a:close/>
              </a:path>
              <a:path w="2960370" h="1520189">
                <a:moveTo>
                  <a:pt x="1100721" y="0"/>
                </a:moveTo>
                <a:lnTo>
                  <a:pt x="1049921" y="0"/>
                </a:lnTo>
                <a:lnTo>
                  <a:pt x="1049921" y="12700"/>
                </a:lnTo>
                <a:lnTo>
                  <a:pt x="1100721" y="12700"/>
                </a:lnTo>
                <a:lnTo>
                  <a:pt x="1100721" y="0"/>
                </a:lnTo>
                <a:close/>
              </a:path>
              <a:path w="2960370" h="1520189">
                <a:moveTo>
                  <a:pt x="1157097" y="734441"/>
                </a:moveTo>
                <a:lnTo>
                  <a:pt x="1106297" y="734441"/>
                </a:lnTo>
                <a:lnTo>
                  <a:pt x="1106297" y="747141"/>
                </a:lnTo>
                <a:lnTo>
                  <a:pt x="1157097" y="747141"/>
                </a:lnTo>
                <a:lnTo>
                  <a:pt x="1157097" y="734441"/>
                </a:lnTo>
                <a:close/>
              </a:path>
              <a:path w="2960370" h="1520189">
                <a:moveTo>
                  <a:pt x="1187132" y="675589"/>
                </a:moveTo>
                <a:lnTo>
                  <a:pt x="1174432" y="675589"/>
                </a:lnTo>
                <a:lnTo>
                  <a:pt x="1174432" y="726389"/>
                </a:lnTo>
                <a:lnTo>
                  <a:pt x="1187132" y="726389"/>
                </a:lnTo>
                <a:lnTo>
                  <a:pt x="1187132" y="675589"/>
                </a:lnTo>
                <a:close/>
              </a:path>
              <a:path w="2960370" h="1520189">
                <a:moveTo>
                  <a:pt x="1187132" y="586689"/>
                </a:moveTo>
                <a:lnTo>
                  <a:pt x="1174432" y="586689"/>
                </a:lnTo>
                <a:lnTo>
                  <a:pt x="1174432" y="637489"/>
                </a:lnTo>
                <a:lnTo>
                  <a:pt x="1187132" y="637489"/>
                </a:lnTo>
                <a:lnTo>
                  <a:pt x="1187132" y="586689"/>
                </a:lnTo>
                <a:close/>
              </a:path>
              <a:path w="2960370" h="1520189">
                <a:moveTo>
                  <a:pt x="1187132" y="497789"/>
                </a:moveTo>
                <a:lnTo>
                  <a:pt x="1174432" y="497789"/>
                </a:lnTo>
                <a:lnTo>
                  <a:pt x="1174432" y="548589"/>
                </a:lnTo>
                <a:lnTo>
                  <a:pt x="1187132" y="548589"/>
                </a:lnTo>
                <a:lnTo>
                  <a:pt x="1187132" y="497789"/>
                </a:lnTo>
                <a:close/>
              </a:path>
              <a:path w="2960370" h="1520189">
                <a:moveTo>
                  <a:pt x="1187132" y="408889"/>
                </a:moveTo>
                <a:lnTo>
                  <a:pt x="1174432" y="408889"/>
                </a:lnTo>
                <a:lnTo>
                  <a:pt x="1174432" y="459689"/>
                </a:lnTo>
                <a:lnTo>
                  <a:pt x="1187132" y="459689"/>
                </a:lnTo>
                <a:lnTo>
                  <a:pt x="1187132" y="408889"/>
                </a:lnTo>
                <a:close/>
              </a:path>
              <a:path w="2960370" h="1520189">
                <a:moveTo>
                  <a:pt x="1187132" y="319989"/>
                </a:moveTo>
                <a:lnTo>
                  <a:pt x="1174432" y="319989"/>
                </a:lnTo>
                <a:lnTo>
                  <a:pt x="1174432" y="370789"/>
                </a:lnTo>
                <a:lnTo>
                  <a:pt x="1187132" y="370789"/>
                </a:lnTo>
                <a:lnTo>
                  <a:pt x="1187132" y="319989"/>
                </a:lnTo>
                <a:close/>
              </a:path>
              <a:path w="2960370" h="1520189">
                <a:moveTo>
                  <a:pt x="1187132" y="231089"/>
                </a:moveTo>
                <a:lnTo>
                  <a:pt x="1174432" y="231089"/>
                </a:lnTo>
                <a:lnTo>
                  <a:pt x="1174432" y="281889"/>
                </a:lnTo>
                <a:lnTo>
                  <a:pt x="1187132" y="281889"/>
                </a:lnTo>
                <a:lnTo>
                  <a:pt x="1187132" y="231089"/>
                </a:lnTo>
                <a:close/>
              </a:path>
              <a:path w="2960370" h="1520189">
                <a:moveTo>
                  <a:pt x="1187132" y="142189"/>
                </a:moveTo>
                <a:lnTo>
                  <a:pt x="1174432" y="142189"/>
                </a:lnTo>
                <a:lnTo>
                  <a:pt x="1174432" y="192989"/>
                </a:lnTo>
                <a:lnTo>
                  <a:pt x="1187132" y="192989"/>
                </a:lnTo>
                <a:lnTo>
                  <a:pt x="1187132" y="142189"/>
                </a:lnTo>
                <a:close/>
              </a:path>
              <a:path w="2960370" h="1520189">
                <a:moveTo>
                  <a:pt x="1187132" y="53289"/>
                </a:moveTo>
                <a:lnTo>
                  <a:pt x="1174432" y="53289"/>
                </a:lnTo>
                <a:lnTo>
                  <a:pt x="1174432" y="104089"/>
                </a:lnTo>
                <a:lnTo>
                  <a:pt x="1187132" y="104089"/>
                </a:lnTo>
                <a:lnTo>
                  <a:pt x="1187132" y="53289"/>
                </a:lnTo>
                <a:close/>
              </a:path>
              <a:path w="2960370" h="1520189">
                <a:moveTo>
                  <a:pt x="1187132" y="0"/>
                </a:moveTo>
                <a:lnTo>
                  <a:pt x="1138821" y="0"/>
                </a:lnTo>
                <a:lnTo>
                  <a:pt x="1138821" y="12700"/>
                </a:lnTo>
                <a:lnTo>
                  <a:pt x="1174432" y="12700"/>
                </a:lnTo>
                <a:lnTo>
                  <a:pt x="1174432" y="15189"/>
                </a:lnTo>
                <a:lnTo>
                  <a:pt x="1187132" y="15189"/>
                </a:lnTo>
                <a:lnTo>
                  <a:pt x="1187132" y="12700"/>
                </a:lnTo>
                <a:lnTo>
                  <a:pt x="1187132" y="6350"/>
                </a:lnTo>
                <a:lnTo>
                  <a:pt x="1187132" y="0"/>
                </a:lnTo>
                <a:close/>
              </a:path>
              <a:path w="2960370" h="1520189">
                <a:moveTo>
                  <a:pt x="1245323" y="760971"/>
                </a:moveTo>
                <a:lnTo>
                  <a:pt x="1198562" y="741133"/>
                </a:lnTo>
                <a:lnTo>
                  <a:pt x="1193596" y="752830"/>
                </a:lnTo>
                <a:lnTo>
                  <a:pt x="1240370" y="772668"/>
                </a:lnTo>
                <a:lnTo>
                  <a:pt x="1245323" y="760971"/>
                </a:lnTo>
                <a:close/>
              </a:path>
              <a:path w="2960370" h="1520189">
                <a:moveTo>
                  <a:pt x="1327175" y="795680"/>
                </a:moveTo>
                <a:lnTo>
                  <a:pt x="1280401" y="775843"/>
                </a:lnTo>
                <a:lnTo>
                  <a:pt x="1275435" y="787539"/>
                </a:lnTo>
                <a:lnTo>
                  <a:pt x="1322209" y="807377"/>
                </a:lnTo>
                <a:lnTo>
                  <a:pt x="1327175" y="795680"/>
                </a:lnTo>
                <a:close/>
              </a:path>
              <a:path w="2960370" h="1520189">
                <a:moveTo>
                  <a:pt x="1409014" y="830402"/>
                </a:moveTo>
                <a:lnTo>
                  <a:pt x="1362240" y="810564"/>
                </a:lnTo>
                <a:lnTo>
                  <a:pt x="1357287" y="822248"/>
                </a:lnTo>
                <a:lnTo>
                  <a:pt x="1404048" y="842086"/>
                </a:lnTo>
                <a:lnTo>
                  <a:pt x="1409014" y="830402"/>
                </a:lnTo>
                <a:close/>
              </a:path>
              <a:path w="2960370" h="1520189">
                <a:moveTo>
                  <a:pt x="1490853" y="865111"/>
                </a:moveTo>
                <a:lnTo>
                  <a:pt x="1444091" y="845273"/>
                </a:lnTo>
                <a:lnTo>
                  <a:pt x="1439125" y="856970"/>
                </a:lnTo>
                <a:lnTo>
                  <a:pt x="1485900" y="876795"/>
                </a:lnTo>
                <a:lnTo>
                  <a:pt x="1490853" y="865111"/>
                </a:lnTo>
                <a:close/>
              </a:path>
              <a:path w="2960370" h="1520189">
                <a:moveTo>
                  <a:pt x="1572691" y="899820"/>
                </a:moveTo>
                <a:lnTo>
                  <a:pt x="1525930" y="879983"/>
                </a:lnTo>
                <a:lnTo>
                  <a:pt x="1520977" y="891679"/>
                </a:lnTo>
                <a:lnTo>
                  <a:pt x="1567738" y="911517"/>
                </a:lnTo>
                <a:lnTo>
                  <a:pt x="1572691" y="899820"/>
                </a:lnTo>
                <a:close/>
              </a:path>
              <a:path w="2960370" h="1520189">
                <a:moveTo>
                  <a:pt x="1654543" y="934529"/>
                </a:moveTo>
                <a:lnTo>
                  <a:pt x="1607769" y="914692"/>
                </a:lnTo>
                <a:lnTo>
                  <a:pt x="1602816" y="926388"/>
                </a:lnTo>
                <a:lnTo>
                  <a:pt x="1649577" y="946226"/>
                </a:lnTo>
                <a:lnTo>
                  <a:pt x="1654543" y="934529"/>
                </a:lnTo>
                <a:close/>
              </a:path>
              <a:path w="2960370" h="1520189">
                <a:moveTo>
                  <a:pt x="1736382" y="969251"/>
                </a:moveTo>
                <a:lnTo>
                  <a:pt x="1689620" y="949413"/>
                </a:lnTo>
                <a:lnTo>
                  <a:pt x="1684655" y="961097"/>
                </a:lnTo>
                <a:lnTo>
                  <a:pt x="1731429" y="980935"/>
                </a:lnTo>
                <a:lnTo>
                  <a:pt x="1736382" y="969251"/>
                </a:lnTo>
                <a:close/>
              </a:path>
              <a:path w="2960370" h="1520189">
                <a:moveTo>
                  <a:pt x="1818220" y="1003960"/>
                </a:moveTo>
                <a:lnTo>
                  <a:pt x="1771459" y="984123"/>
                </a:lnTo>
                <a:lnTo>
                  <a:pt x="1766506" y="995819"/>
                </a:lnTo>
                <a:lnTo>
                  <a:pt x="1813267" y="1015644"/>
                </a:lnTo>
                <a:lnTo>
                  <a:pt x="1818220" y="1003960"/>
                </a:lnTo>
                <a:close/>
              </a:path>
              <a:path w="2960370" h="1520189">
                <a:moveTo>
                  <a:pt x="1900072" y="1038669"/>
                </a:moveTo>
                <a:lnTo>
                  <a:pt x="1853298" y="1018832"/>
                </a:lnTo>
                <a:lnTo>
                  <a:pt x="1848345" y="1030528"/>
                </a:lnTo>
                <a:lnTo>
                  <a:pt x="1895106" y="1050366"/>
                </a:lnTo>
                <a:lnTo>
                  <a:pt x="1900072" y="1038669"/>
                </a:lnTo>
                <a:close/>
              </a:path>
              <a:path w="2960370" h="1520189">
                <a:moveTo>
                  <a:pt x="1981911" y="1073378"/>
                </a:moveTo>
                <a:lnTo>
                  <a:pt x="1935149" y="1053541"/>
                </a:lnTo>
                <a:lnTo>
                  <a:pt x="1930184" y="1065237"/>
                </a:lnTo>
                <a:lnTo>
                  <a:pt x="1976958" y="1085075"/>
                </a:lnTo>
                <a:lnTo>
                  <a:pt x="1981911" y="1073378"/>
                </a:lnTo>
                <a:close/>
              </a:path>
              <a:path w="2960370" h="1520189">
                <a:moveTo>
                  <a:pt x="2063750" y="1108100"/>
                </a:moveTo>
                <a:lnTo>
                  <a:pt x="2016988" y="1088263"/>
                </a:lnTo>
                <a:lnTo>
                  <a:pt x="2012022" y="1099947"/>
                </a:lnTo>
                <a:lnTo>
                  <a:pt x="2058797" y="1119784"/>
                </a:lnTo>
                <a:lnTo>
                  <a:pt x="2063750" y="1108100"/>
                </a:lnTo>
                <a:close/>
              </a:path>
              <a:path w="2960370" h="1520189">
                <a:moveTo>
                  <a:pt x="2145601" y="1142809"/>
                </a:moveTo>
                <a:lnTo>
                  <a:pt x="2098827" y="1122972"/>
                </a:lnTo>
                <a:lnTo>
                  <a:pt x="2093874" y="1134668"/>
                </a:lnTo>
                <a:lnTo>
                  <a:pt x="2140635" y="1154493"/>
                </a:lnTo>
                <a:lnTo>
                  <a:pt x="2145601" y="1142809"/>
                </a:lnTo>
                <a:close/>
              </a:path>
              <a:path w="2960370" h="1520189">
                <a:moveTo>
                  <a:pt x="2227440" y="1177518"/>
                </a:moveTo>
                <a:lnTo>
                  <a:pt x="2180679" y="1157681"/>
                </a:lnTo>
                <a:lnTo>
                  <a:pt x="2175713" y="1169377"/>
                </a:lnTo>
                <a:lnTo>
                  <a:pt x="2222487" y="1189215"/>
                </a:lnTo>
                <a:lnTo>
                  <a:pt x="2227440" y="1177518"/>
                </a:lnTo>
                <a:close/>
              </a:path>
              <a:path w="2960370" h="1520189">
                <a:moveTo>
                  <a:pt x="2309279" y="1212227"/>
                </a:moveTo>
                <a:lnTo>
                  <a:pt x="2262517" y="1192390"/>
                </a:lnTo>
                <a:lnTo>
                  <a:pt x="2257552" y="1204087"/>
                </a:lnTo>
                <a:lnTo>
                  <a:pt x="2304326" y="1223924"/>
                </a:lnTo>
                <a:lnTo>
                  <a:pt x="2309279" y="1212227"/>
                </a:lnTo>
                <a:close/>
              </a:path>
              <a:path w="2960370" h="1520189">
                <a:moveTo>
                  <a:pt x="2391130" y="1246949"/>
                </a:moveTo>
                <a:lnTo>
                  <a:pt x="2344356" y="1227112"/>
                </a:lnTo>
                <a:lnTo>
                  <a:pt x="2339403" y="1238796"/>
                </a:lnTo>
                <a:lnTo>
                  <a:pt x="2386165" y="1258633"/>
                </a:lnTo>
                <a:lnTo>
                  <a:pt x="2391130" y="1246949"/>
                </a:lnTo>
                <a:close/>
              </a:path>
              <a:path w="2960370" h="1520189">
                <a:moveTo>
                  <a:pt x="2472969" y="1281658"/>
                </a:moveTo>
                <a:lnTo>
                  <a:pt x="2426208" y="1261821"/>
                </a:lnTo>
                <a:lnTo>
                  <a:pt x="2421242" y="1273517"/>
                </a:lnTo>
                <a:lnTo>
                  <a:pt x="2468016" y="1293342"/>
                </a:lnTo>
                <a:lnTo>
                  <a:pt x="2472969" y="1281658"/>
                </a:lnTo>
                <a:close/>
              </a:path>
              <a:path w="2960370" h="1520189">
                <a:moveTo>
                  <a:pt x="2554808" y="1316367"/>
                </a:moveTo>
                <a:lnTo>
                  <a:pt x="2508046" y="1296530"/>
                </a:lnTo>
                <a:lnTo>
                  <a:pt x="2503081" y="1308227"/>
                </a:lnTo>
                <a:lnTo>
                  <a:pt x="2549855" y="1328064"/>
                </a:lnTo>
                <a:lnTo>
                  <a:pt x="2554808" y="1316367"/>
                </a:lnTo>
                <a:close/>
              </a:path>
              <a:path w="2960370" h="1520189">
                <a:moveTo>
                  <a:pt x="2636659" y="1351076"/>
                </a:moveTo>
                <a:lnTo>
                  <a:pt x="2589885" y="1331239"/>
                </a:lnTo>
                <a:lnTo>
                  <a:pt x="2584932" y="1342936"/>
                </a:lnTo>
                <a:lnTo>
                  <a:pt x="2631694" y="1362773"/>
                </a:lnTo>
                <a:lnTo>
                  <a:pt x="2636659" y="1351076"/>
                </a:lnTo>
                <a:close/>
              </a:path>
              <a:path w="2960370" h="1520189">
                <a:moveTo>
                  <a:pt x="2718498" y="1385798"/>
                </a:moveTo>
                <a:lnTo>
                  <a:pt x="2671737" y="1365961"/>
                </a:lnTo>
                <a:lnTo>
                  <a:pt x="2666771" y="1377645"/>
                </a:lnTo>
                <a:lnTo>
                  <a:pt x="2713545" y="1397482"/>
                </a:lnTo>
                <a:lnTo>
                  <a:pt x="2718498" y="1385798"/>
                </a:lnTo>
                <a:close/>
              </a:path>
              <a:path w="2960370" h="1520189">
                <a:moveTo>
                  <a:pt x="2800337" y="1420507"/>
                </a:moveTo>
                <a:lnTo>
                  <a:pt x="2753576" y="1400670"/>
                </a:lnTo>
                <a:lnTo>
                  <a:pt x="2748610" y="1412367"/>
                </a:lnTo>
                <a:lnTo>
                  <a:pt x="2795384" y="1432191"/>
                </a:lnTo>
                <a:lnTo>
                  <a:pt x="2800337" y="1420507"/>
                </a:lnTo>
                <a:close/>
              </a:path>
              <a:path w="2960370" h="1520189">
                <a:moveTo>
                  <a:pt x="2882188" y="1455216"/>
                </a:moveTo>
                <a:lnTo>
                  <a:pt x="2835414" y="1435379"/>
                </a:lnTo>
                <a:lnTo>
                  <a:pt x="2830461" y="1447076"/>
                </a:lnTo>
                <a:lnTo>
                  <a:pt x="2877223" y="1466913"/>
                </a:lnTo>
                <a:lnTo>
                  <a:pt x="2882188" y="1455216"/>
                </a:lnTo>
                <a:close/>
              </a:path>
              <a:path w="2960370" h="1520189">
                <a:moveTo>
                  <a:pt x="2960001" y="1495120"/>
                </a:moveTo>
                <a:lnTo>
                  <a:pt x="2925902" y="1424673"/>
                </a:lnTo>
                <a:lnTo>
                  <a:pt x="2922105" y="1423352"/>
                </a:lnTo>
                <a:lnTo>
                  <a:pt x="2915793" y="1426413"/>
                </a:lnTo>
                <a:lnTo>
                  <a:pt x="2914472" y="1430210"/>
                </a:lnTo>
                <a:lnTo>
                  <a:pt x="2938043" y="1478915"/>
                </a:lnTo>
                <a:lnTo>
                  <a:pt x="2917253" y="1470101"/>
                </a:lnTo>
                <a:lnTo>
                  <a:pt x="2912300" y="1481785"/>
                </a:lnTo>
                <a:lnTo>
                  <a:pt x="2933090" y="1490611"/>
                </a:lnTo>
                <a:lnTo>
                  <a:pt x="2881693" y="1507502"/>
                </a:lnTo>
                <a:lnTo>
                  <a:pt x="2879877" y="1511096"/>
                </a:lnTo>
                <a:lnTo>
                  <a:pt x="2882074" y="1517764"/>
                </a:lnTo>
                <a:lnTo>
                  <a:pt x="2885656" y="1519567"/>
                </a:lnTo>
                <a:lnTo>
                  <a:pt x="2953677" y="1497203"/>
                </a:lnTo>
                <a:lnTo>
                  <a:pt x="2960001" y="1495120"/>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mc:AlternateContent xmlns:mc="http://schemas.openxmlformats.org/markup-compatibility/2006" xmlns:p14="http://schemas.microsoft.com/office/powerpoint/2010/main">
        <mc:Choice Requires="p14">
          <p:contentPart p14:bwMode="auto" r:id="rId8">
            <p14:nvContentPartPr>
              <p14:cNvPr id="51" name="Ink 50"/>
              <p14:cNvContentPartPr/>
              <p14:nvPr/>
            </p14:nvContentPartPr>
            <p14:xfrm>
              <a:off x="3480840" y="3867840"/>
              <a:ext cx="2805120" cy="2065320"/>
            </p14:xfrm>
          </p:contentPart>
        </mc:Choice>
        <mc:Fallback xmlns="">
          <p:pic>
            <p:nvPicPr>
              <p:cNvPr id="51" name="Ink 50"/>
              <p:cNvPicPr/>
              <p:nvPr/>
            </p:nvPicPr>
            <p:blipFill>
              <a:blip r:embed="rId9"/>
              <a:stretch>
                <a:fillRect/>
              </a:stretch>
            </p:blipFill>
            <p:spPr>
              <a:xfrm>
                <a:off x="3469320" y="3855960"/>
                <a:ext cx="2832120" cy="2092320"/>
              </a:xfrm>
              <a:prstGeom prst="rect">
                <a:avLst/>
              </a:prstGeom>
            </p:spPr>
          </p:pic>
        </mc:Fallback>
      </mc:AlternateContent>
    </p:spTree>
    <p:extLst>
      <p:ext uri="{BB962C8B-B14F-4D97-AF65-F5344CB8AC3E}">
        <p14:creationId xmlns:p14="http://schemas.microsoft.com/office/powerpoint/2010/main" val="29129405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58279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10:</a:t>
            </a:r>
            <a:r>
              <a:rPr sz="2400" b="0" spc="-15" dirty="0">
                <a:solidFill>
                  <a:srgbClr val="FFFFFF"/>
                </a:solidFill>
                <a:latin typeface="Calibri"/>
                <a:cs typeface="Calibri"/>
              </a:rPr>
              <a:t> Amazon</a:t>
            </a:r>
            <a:r>
              <a:rPr sz="2400" b="0" spc="-10" dirty="0">
                <a:solidFill>
                  <a:srgbClr val="FFFFFF"/>
                </a:solidFill>
                <a:latin typeface="Calibri"/>
                <a:cs typeface="Calibri"/>
              </a:rPr>
              <a:t> EC2</a:t>
            </a:r>
            <a:r>
              <a:rPr sz="2400" b="0" spc="-15" dirty="0">
                <a:solidFill>
                  <a:srgbClr val="FFFFFF"/>
                </a:solidFill>
                <a:latin typeface="Calibri"/>
                <a:cs typeface="Calibri"/>
              </a:rPr>
              <a:t> </a:t>
            </a:r>
            <a:r>
              <a:rPr sz="2400" b="0" spc="-10" dirty="0">
                <a:solidFill>
                  <a:srgbClr val="FFFFFF"/>
                </a:solidFill>
                <a:latin typeface="Calibri"/>
                <a:cs typeface="Calibri"/>
              </a:rPr>
              <a:t>Auto</a:t>
            </a:r>
            <a:r>
              <a:rPr sz="2400" b="0" spc="-15" dirty="0">
                <a:solidFill>
                  <a:srgbClr val="FFFFFF"/>
                </a:solidFill>
                <a:latin typeface="Calibri"/>
                <a:cs typeface="Calibri"/>
              </a:rPr>
              <a:t> </a:t>
            </a:r>
            <a:r>
              <a:rPr sz="2400" b="0" spc="-10" dirty="0">
                <a:solidFill>
                  <a:srgbClr val="FFFFFF"/>
                </a:solidFill>
                <a:latin typeface="Calibri"/>
                <a:cs typeface="Calibri"/>
              </a:rPr>
              <a:t>Scaling</a:t>
            </a:r>
            <a:endParaRPr sz="2400">
              <a:latin typeface="Calibri"/>
              <a:cs typeface="Calibri"/>
            </a:endParaRPr>
          </a:p>
        </p:txBody>
      </p:sp>
      <p:sp>
        <p:nvSpPr>
          <p:cNvPr id="3" name="object 3"/>
          <p:cNvSpPr txBox="1"/>
          <p:nvPr/>
        </p:nvSpPr>
        <p:spPr>
          <a:xfrm>
            <a:off x="627404" y="718819"/>
            <a:ext cx="8911590" cy="5384800"/>
          </a:xfrm>
          <a:prstGeom prst="rect">
            <a:avLst/>
          </a:prstGeom>
        </p:spPr>
        <p:txBody>
          <a:bodyPr vert="horz" wrap="square" lIns="0" tIns="157480" rIns="0" bIns="0" rtlCol="0">
            <a:spAutoFit/>
          </a:bodyPr>
          <a:lstStyle/>
          <a:p>
            <a:pPr marL="298450" indent="-285750">
              <a:lnSpc>
                <a:spcPct val="100000"/>
              </a:lnSpc>
              <a:spcBef>
                <a:spcPts val="1240"/>
              </a:spcBef>
              <a:buFont typeface="Wingdings"/>
              <a:buChar char=""/>
              <a:tabLst>
                <a:tab pos="298450" algn="l"/>
              </a:tabLst>
            </a:pPr>
            <a:r>
              <a:rPr sz="1800" spc="-10" dirty="0">
                <a:solidFill>
                  <a:srgbClr val="FFFFFF"/>
                </a:solidFill>
                <a:latin typeface="Calibri"/>
                <a:cs typeface="Calibri"/>
              </a:rPr>
              <a:t>Amazon</a:t>
            </a:r>
            <a:r>
              <a:rPr sz="1800" spc="5" dirty="0">
                <a:solidFill>
                  <a:srgbClr val="FFFFFF"/>
                </a:solidFill>
                <a:latin typeface="Calibri"/>
                <a:cs typeface="Calibri"/>
              </a:rPr>
              <a:t> </a:t>
            </a:r>
            <a:r>
              <a:rPr sz="1800" spc="-10" dirty="0">
                <a:solidFill>
                  <a:srgbClr val="FFFFFF"/>
                </a:solidFill>
                <a:latin typeface="Calibri"/>
                <a:cs typeface="Calibri"/>
              </a:rPr>
              <a:t>EC2</a:t>
            </a:r>
            <a:r>
              <a:rPr sz="1800" spc="5" dirty="0">
                <a:solidFill>
                  <a:srgbClr val="FFFFFF"/>
                </a:solidFill>
                <a:latin typeface="Calibri"/>
                <a:cs typeface="Calibri"/>
              </a:rPr>
              <a:t> </a:t>
            </a:r>
            <a:r>
              <a:rPr sz="1800" spc="-10" dirty="0">
                <a:solidFill>
                  <a:srgbClr val="FFFFFF"/>
                </a:solidFill>
                <a:latin typeface="Calibri"/>
                <a:cs typeface="Calibri"/>
              </a:rPr>
              <a:t>Auto</a:t>
            </a:r>
            <a:r>
              <a:rPr sz="1800" spc="5" dirty="0">
                <a:solidFill>
                  <a:srgbClr val="FFFFFF"/>
                </a:solidFill>
                <a:latin typeface="Calibri"/>
                <a:cs typeface="Calibri"/>
              </a:rPr>
              <a:t> </a:t>
            </a:r>
            <a:r>
              <a:rPr sz="1800" spc="-5" dirty="0">
                <a:solidFill>
                  <a:srgbClr val="FFFFFF"/>
                </a:solidFill>
                <a:latin typeface="Calibri"/>
                <a:cs typeface="Calibri"/>
              </a:rPr>
              <a:t>Scaling</a:t>
            </a:r>
            <a:r>
              <a:rPr sz="1800" spc="10" dirty="0">
                <a:solidFill>
                  <a:srgbClr val="FFFFFF"/>
                </a:solidFill>
                <a:latin typeface="Calibri"/>
                <a:cs typeface="Calibri"/>
              </a:rPr>
              <a:t> </a:t>
            </a:r>
            <a:r>
              <a:rPr sz="1800" spc="-10" dirty="0">
                <a:solidFill>
                  <a:srgbClr val="FFFFFF"/>
                </a:solidFill>
                <a:latin typeface="Calibri"/>
                <a:cs typeface="Calibri"/>
              </a:rPr>
              <a:t>provides</a:t>
            </a:r>
            <a:r>
              <a:rPr sz="1800" dirty="0">
                <a:solidFill>
                  <a:srgbClr val="FFFFFF"/>
                </a:solidFill>
                <a:latin typeface="Calibri"/>
                <a:cs typeface="Calibri"/>
              </a:rPr>
              <a:t> </a:t>
            </a:r>
            <a:r>
              <a:rPr sz="1800" i="1" spc="-15" dirty="0">
                <a:solidFill>
                  <a:srgbClr val="FFFFFF"/>
                </a:solidFill>
                <a:latin typeface="Calibri"/>
                <a:cs typeface="Calibri"/>
              </a:rPr>
              <a:t>horizontal</a:t>
            </a:r>
            <a:r>
              <a:rPr sz="1800" i="1" spc="5" dirty="0">
                <a:solidFill>
                  <a:srgbClr val="FFFFFF"/>
                </a:solidFill>
                <a:latin typeface="Calibri"/>
                <a:cs typeface="Calibri"/>
              </a:rPr>
              <a:t> </a:t>
            </a:r>
            <a:r>
              <a:rPr sz="1800" spc="-5" dirty="0">
                <a:solidFill>
                  <a:srgbClr val="FFFFFF"/>
                </a:solidFill>
                <a:latin typeface="Calibri"/>
                <a:cs typeface="Calibri"/>
              </a:rPr>
              <a:t>scaling</a:t>
            </a:r>
            <a:endParaRPr sz="1800">
              <a:latin typeface="Calibri"/>
              <a:cs typeface="Calibri"/>
            </a:endParaRPr>
          </a:p>
          <a:p>
            <a:pPr marL="298450" indent="-285750">
              <a:lnSpc>
                <a:spcPct val="100000"/>
              </a:lnSpc>
              <a:spcBef>
                <a:spcPts val="1140"/>
              </a:spcBef>
              <a:buFont typeface="Wingdings"/>
              <a:buChar char=""/>
              <a:tabLst>
                <a:tab pos="298450" algn="l"/>
              </a:tabLst>
            </a:pPr>
            <a:r>
              <a:rPr sz="1800" spc="-10" dirty="0">
                <a:solidFill>
                  <a:srgbClr val="FFFFFF"/>
                </a:solidFill>
                <a:latin typeface="Calibri"/>
                <a:cs typeface="Calibri"/>
              </a:rPr>
              <a:t>Auto</a:t>
            </a:r>
            <a:r>
              <a:rPr sz="1800" spc="-5" dirty="0">
                <a:solidFill>
                  <a:srgbClr val="FFFFFF"/>
                </a:solidFill>
                <a:latin typeface="Calibri"/>
                <a:cs typeface="Calibri"/>
              </a:rPr>
              <a:t> Scaling</a:t>
            </a:r>
            <a:r>
              <a:rPr sz="1800" dirty="0">
                <a:solidFill>
                  <a:srgbClr val="FFFFFF"/>
                </a:solidFill>
                <a:latin typeface="Calibri"/>
                <a:cs typeface="Calibri"/>
              </a:rPr>
              <a:t> </a:t>
            </a:r>
            <a:r>
              <a:rPr sz="1800" spc="-10" dirty="0">
                <a:solidFill>
                  <a:srgbClr val="FFFFFF"/>
                </a:solidFill>
                <a:latin typeface="Calibri"/>
                <a:cs typeface="Calibri"/>
              </a:rPr>
              <a:t>provides</a:t>
            </a:r>
            <a:r>
              <a:rPr sz="1800" spc="-5" dirty="0">
                <a:solidFill>
                  <a:srgbClr val="FFFFFF"/>
                </a:solidFill>
                <a:latin typeface="Calibri"/>
                <a:cs typeface="Calibri"/>
              </a:rPr>
              <a:t> elasticity </a:t>
            </a:r>
            <a:r>
              <a:rPr sz="1800" dirty="0">
                <a:solidFill>
                  <a:srgbClr val="FFFFFF"/>
                </a:solidFill>
                <a:latin typeface="Calibri"/>
                <a:cs typeface="Calibri"/>
              </a:rPr>
              <a:t>and </a:t>
            </a:r>
            <a:r>
              <a:rPr sz="1800" spc="-5" dirty="0">
                <a:solidFill>
                  <a:srgbClr val="FFFFFF"/>
                </a:solidFill>
                <a:latin typeface="Calibri"/>
                <a:cs typeface="Calibri"/>
              </a:rPr>
              <a:t>scalability</a:t>
            </a:r>
            <a:endParaRPr sz="1800">
              <a:latin typeface="Calibri"/>
              <a:cs typeface="Calibri"/>
            </a:endParaRPr>
          </a:p>
          <a:p>
            <a:pPr marL="297815" marR="121285" indent="-285750">
              <a:lnSpc>
                <a:spcPts val="3300"/>
              </a:lnSpc>
              <a:spcBef>
                <a:spcPts val="200"/>
              </a:spcBef>
              <a:buFont typeface="Wingdings"/>
              <a:buChar char=""/>
              <a:tabLst>
                <a:tab pos="298450" algn="l"/>
              </a:tabLst>
            </a:pPr>
            <a:r>
              <a:rPr sz="1800" spc="-30" dirty="0">
                <a:solidFill>
                  <a:srgbClr val="FFFFFF"/>
                </a:solidFill>
                <a:latin typeface="Calibri"/>
                <a:cs typeface="Calibri"/>
              </a:rPr>
              <a:t>AWS</a:t>
            </a:r>
            <a:r>
              <a:rPr sz="1800" dirty="0">
                <a:solidFill>
                  <a:srgbClr val="FFFFFF"/>
                </a:solidFill>
                <a:latin typeface="Calibri"/>
                <a:cs typeface="Calibri"/>
              </a:rPr>
              <a:t> </a:t>
            </a:r>
            <a:r>
              <a:rPr sz="1800" spc="-10" dirty="0">
                <a:solidFill>
                  <a:srgbClr val="FFFFFF"/>
                </a:solidFill>
                <a:latin typeface="Calibri"/>
                <a:cs typeface="Calibri"/>
              </a:rPr>
              <a:t>Auto</a:t>
            </a:r>
            <a:r>
              <a:rPr sz="1800" spc="10" dirty="0">
                <a:solidFill>
                  <a:srgbClr val="FFFFFF"/>
                </a:solidFill>
                <a:latin typeface="Calibri"/>
                <a:cs typeface="Calibri"/>
              </a:rPr>
              <a:t> </a:t>
            </a:r>
            <a:r>
              <a:rPr sz="1800" spc="-5" dirty="0">
                <a:solidFill>
                  <a:srgbClr val="FFFFFF"/>
                </a:solidFill>
                <a:latin typeface="Calibri"/>
                <a:cs typeface="Calibri"/>
              </a:rPr>
              <a:t>Scaling</a:t>
            </a:r>
            <a:r>
              <a:rPr sz="1800" spc="5" dirty="0">
                <a:solidFill>
                  <a:srgbClr val="FFFFFF"/>
                </a:solidFill>
                <a:latin typeface="Calibri"/>
                <a:cs typeface="Calibri"/>
              </a:rPr>
              <a:t> </a:t>
            </a:r>
            <a:r>
              <a:rPr sz="1800" spc="-10" dirty="0">
                <a:solidFill>
                  <a:srgbClr val="FFFFFF"/>
                </a:solidFill>
                <a:latin typeface="Calibri"/>
                <a:cs typeface="Calibri"/>
              </a:rPr>
              <a:t>automates</a:t>
            </a:r>
            <a:r>
              <a:rPr sz="1800" spc="5"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5" dirty="0">
                <a:solidFill>
                  <a:srgbClr val="FFFFFF"/>
                </a:solidFill>
                <a:latin typeface="Calibri"/>
                <a:cs typeface="Calibri"/>
              </a:rPr>
              <a:t>process</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dirty="0">
                <a:solidFill>
                  <a:srgbClr val="FFFFFF"/>
                </a:solidFill>
                <a:latin typeface="Calibri"/>
                <a:cs typeface="Calibri"/>
              </a:rPr>
              <a:t>adding</a:t>
            </a:r>
            <a:r>
              <a:rPr sz="1800" spc="10" dirty="0">
                <a:solidFill>
                  <a:srgbClr val="FFFFFF"/>
                </a:solidFill>
                <a:latin typeface="Calibri"/>
                <a:cs typeface="Calibri"/>
              </a:rPr>
              <a:t> </a:t>
            </a:r>
            <a:r>
              <a:rPr sz="1800" spc="-5" dirty="0">
                <a:solidFill>
                  <a:srgbClr val="FFFFFF"/>
                </a:solidFill>
                <a:latin typeface="Calibri"/>
                <a:cs typeface="Calibri"/>
              </a:rPr>
              <a:t>(scaling</a:t>
            </a:r>
            <a:r>
              <a:rPr sz="1800" spc="5" dirty="0">
                <a:solidFill>
                  <a:srgbClr val="FFFFFF"/>
                </a:solidFill>
                <a:latin typeface="Calibri"/>
                <a:cs typeface="Calibri"/>
              </a:rPr>
              <a:t> </a:t>
            </a:r>
            <a:r>
              <a:rPr sz="1800" dirty="0">
                <a:solidFill>
                  <a:srgbClr val="FFFFFF"/>
                </a:solidFill>
                <a:latin typeface="Calibri"/>
                <a:cs typeface="Calibri"/>
              </a:rPr>
              <a:t>up)</a:t>
            </a:r>
            <a:r>
              <a:rPr sz="1800" spc="10" dirty="0">
                <a:solidFill>
                  <a:srgbClr val="FFFFFF"/>
                </a:solidFill>
                <a:latin typeface="Calibri"/>
                <a:cs typeface="Calibri"/>
              </a:rPr>
              <a:t> </a:t>
            </a:r>
            <a:r>
              <a:rPr sz="1800" spc="-5" dirty="0">
                <a:solidFill>
                  <a:srgbClr val="FFFFFF"/>
                </a:solidFill>
                <a:latin typeface="Calibri"/>
                <a:cs typeface="Calibri"/>
              </a:rPr>
              <a:t>OR</a:t>
            </a:r>
            <a:r>
              <a:rPr sz="1800" dirty="0">
                <a:solidFill>
                  <a:srgbClr val="FFFFFF"/>
                </a:solidFill>
                <a:latin typeface="Calibri"/>
                <a:cs typeface="Calibri"/>
              </a:rPr>
              <a:t> </a:t>
            </a:r>
            <a:r>
              <a:rPr sz="1800" spc="-10" dirty="0">
                <a:solidFill>
                  <a:srgbClr val="FFFFFF"/>
                </a:solidFill>
                <a:latin typeface="Calibri"/>
                <a:cs typeface="Calibri"/>
              </a:rPr>
              <a:t>removing</a:t>
            </a:r>
            <a:r>
              <a:rPr sz="1800" spc="10" dirty="0">
                <a:solidFill>
                  <a:srgbClr val="FFFFFF"/>
                </a:solidFill>
                <a:latin typeface="Calibri"/>
                <a:cs typeface="Calibri"/>
              </a:rPr>
              <a:t> </a:t>
            </a:r>
            <a:r>
              <a:rPr sz="1800" spc="-5" dirty="0">
                <a:solidFill>
                  <a:srgbClr val="FFFFFF"/>
                </a:solidFill>
                <a:latin typeface="Calibri"/>
                <a:cs typeface="Calibri"/>
              </a:rPr>
              <a:t>(scaling</a:t>
            </a:r>
            <a:r>
              <a:rPr sz="1800" spc="5" dirty="0">
                <a:solidFill>
                  <a:srgbClr val="FFFFFF"/>
                </a:solidFill>
                <a:latin typeface="Calibri"/>
                <a:cs typeface="Calibri"/>
              </a:rPr>
              <a:t> </a:t>
            </a:r>
            <a:r>
              <a:rPr sz="1800" dirty="0">
                <a:solidFill>
                  <a:srgbClr val="FFFFFF"/>
                </a:solidFill>
                <a:latin typeface="Calibri"/>
                <a:cs typeface="Calibri"/>
              </a:rPr>
              <a:t>down) </a:t>
            </a:r>
            <a:r>
              <a:rPr sz="1800" spc="-390" dirty="0">
                <a:solidFill>
                  <a:srgbClr val="FFFFFF"/>
                </a:solidFill>
                <a:latin typeface="Calibri"/>
                <a:cs typeface="Calibri"/>
              </a:rPr>
              <a:t> </a:t>
            </a:r>
            <a:r>
              <a:rPr sz="1800" spc="-10" dirty="0">
                <a:solidFill>
                  <a:srgbClr val="FFFFFF"/>
                </a:solidFill>
                <a:latin typeface="Calibri"/>
                <a:cs typeface="Calibri"/>
              </a:rPr>
              <a:t>EC2</a:t>
            </a:r>
            <a:r>
              <a:rPr sz="1800" dirty="0">
                <a:solidFill>
                  <a:srgbClr val="FFFFFF"/>
                </a:solidFill>
                <a:latin typeface="Calibri"/>
                <a:cs typeface="Calibri"/>
              </a:rPr>
              <a:t> </a:t>
            </a:r>
            <a:r>
              <a:rPr sz="1800" spc="-10" dirty="0">
                <a:solidFill>
                  <a:srgbClr val="FFFFFF"/>
                </a:solidFill>
                <a:latin typeface="Calibri"/>
                <a:cs typeface="Calibri"/>
              </a:rPr>
              <a:t>instances</a:t>
            </a:r>
            <a:r>
              <a:rPr sz="1800" dirty="0">
                <a:solidFill>
                  <a:srgbClr val="FFFFFF"/>
                </a:solidFill>
                <a:latin typeface="Calibri"/>
                <a:cs typeface="Calibri"/>
              </a:rPr>
              <a:t> based</a:t>
            </a:r>
            <a:r>
              <a:rPr sz="1800" spc="5" dirty="0">
                <a:solidFill>
                  <a:srgbClr val="FFFFFF"/>
                </a:solidFill>
                <a:latin typeface="Calibri"/>
                <a:cs typeface="Calibri"/>
              </a:rPr>
              <a:t> </a:t>
            </a:r>
            <a:r>
              <a:rPr sz="1800" dirty="0">
                <a:solidFill>
                  <a:srgbClr val="FFFFFF"/>
                </a:solidFill>
                <a:latin typeface="Calibri"/>
                <a:cs typeface="Calibri"/>
              </a:rPr>
              <a:t>on</a:t>
            </a:r>
            <a:r>
              <a:rPr sz="1800" spc="5"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5" dirty="0">
                <a:solidFill>
                  <a:srgbClr val="FFFFFF"/>
                </a:solidFill>
                <a:latin typeface="Calibri"/>
                <a:cs typeface="Calibri"/>
              </a:rPr>
              <a:t>traffic</a:t>
            </a:r>
            <a:r>
              <a:rPr sz="1800" spc="5" dirty="0">
                <a:solidFill>
                  <a:srgbClr val="FFFFFF"/>
                </a:solidFill>
                <a:latin typeface="Calibri"/>
                <a:cs typeface="Calibri"/>
              </a:rPr>
              <a:t> </a:t>
            </a:r>
            <a:r>
              <a:rPr sz="1800" dirty="0">
                <a:solidFill>
                  <a:srgbClr val="FFFFFF"/>
                </a:solidFill>
                <a:latin typeface="Calibri"/>
                <a:cs typeface="Calibri"/>
              </a:rPr>
              <a:t>demand</a:t>
            </a:r>
            <a:r>
              <a:rPr sz="1800" spc="5" dirty="0">
                <a:solidFill>
                  <a:srgbClr val="FFFFFF"/>
                </a:solidFill>
                <a:latin typeface="Calibri"/>
                <a:cs typeface="Calibri"/>
              </a:rPr>
              <a:t> </a:t>
            </a:r>
            <a:r>
              <a:rPr sz="1800" spc="-15" dirty="0">
                <a:solidFill>
                  <a:srgbClr val="FFFFFF"/>
                </a:solidFill>
                <a:latin typeface="Calibri"/>
                <a:cs typeface="Calibri"/>
              </a:rPr>
              <a:t>for</a:t>
            </a:r>
            <a:r>
              <a:rPr sz="1800" dirty="0">
                <a:solidFill>
                  <a:srgbClr val="FFFFFF"/>
                </a:solidFill>
                <a:latin typeface="Calibri"/>
                <a:cs typeface="Calibri"/>
              </a:rPr>
              <a:t> </a:t>
            </a:r>
            <a:r>
              <a:rPr sz="1800" spc="-10" dirty="0">
                <a:solidFill>
                  <a:srgbClr val="FFFFFF"/>
                </a:solidFill>
                <a:latin typeface="Calibri"/>
                <a:cs typeface="Calibri"/>
              </a:rPr>
              <a:t>your</a:t>
            </a:r>
            <a:r>
              <a:rPr sz="1800" dirty="0">
                <a:solidFill>
                  <a:srgbClr val="FFFFFF"/>
                </a:solidFill>
                <a:latin typeface="Calibri"/>
                <a:cs typeface="Calibri"/>
              </a:rPr>
              <a:t> </a:t>
            </a:r>
            <a:r>
              <a:rPr sz="1800" spc="-5" dirty="0">
                <a:solidFill>
                  <a:srgbClr val="FFFFFF"/>
                </a:solidFill>
                <a:latin typeface="Calibri"/>
                <a:cs typeface="Calibri"/>
              </a:rPr>
              <a:t>application</a:t>
            </a:r>
            <a:endParaRPr sz="1800">
              <a:latin typeface="Calibri"/>
              <a:cs typeface="Calibri"/>
            </a:endParaRPr>
          </a:p>
          <a:p>
            <a:pPr marL="298450" indent="-285750">
              <a:lnSpc>
                <a:spcPct val="100000"/>
              </a:lnSpc>
              <a:spcBef>
                <a:spcPts val="740"/>
              </a:spcBef>
              <a:buFont typeface="Wingdings"/>
              <a:buChar char=""/>
              <a:tabLst>
                <a:tab pos="298450" algn="l"/>
              </a:tabLst>
            </a:pPr>
            <a:r>
              <a:rPr sz="1800" spc="-10" dirty="0">
                <a:solidFill>
                  <a:srgbClr val="FFFFFF"/>
                </a:solidFill>
                <a:latin typeface="Calibri"/>
                <a:cs typeface="Calibri"/>
              </a:rPr>
              <a:t>Auto</a:t>
            </a:r>
            <a:r>
              <a:rPr sz="1800" spc="5" dirty="0">
                <a:solidFill>
                  <a:srgbClr val="FFFFFF"/>
                </a:solidFill>
                <a:latin typeface="Calibri"/>
                <a:cs typeface="Calibri"/>
              </a:rPr>
              <a:t> </a:t>
            </a:r>
            <a:r>
              <a:rPr sz="1800" spc="-5" dirty="0">
                <a:solidFill>
                  <a:srgbClr val="FFFFFF"/>
                </a:solidFill>
                <a:latin typeface="Calibri"/>
                <a:cs typeface="Calibri"/>
              </a:rPr>
              <a:t>Scaling</a:t>
            </a:r>
            <a:r>
              <a:rPr sz="1800" spc="10" dirty="0">
                <a:solidFill>
                  <a:srgbClr val="FFFFFF"/>
                </a:solidFill>
                <a:latin typeface="Calibri"/>
                <a:cs typeface="Calibri"/>
              </a:rPr>
              <a:t> </a:t>
            </a:r>
            <a:r>
              <a:rPr sz="1800" spc="-5" dirty="0">
                <a:solidFill>
                  <a:srgbClr val="FFFFFF"/>
                </a:solidFill>
                <a:latin typeface="Calibri"/>
                <a:cs typeface="Calibri"/>
              </a:rPr>
              <a:t>helps</a:t>
            </a:r>
            <a:r>
              <a:rPr sz="1800" spc="5"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5" dirty="0">
                <a:solidFill>
                  <a:srgbClr val="FFFFFF"/>
                </a:solidFill>
                <a:latin typeface="Calibri"/>
                <a:cs typeface="Calibri"/>
              </a:rPr>
              <a:t>ensure</a:t>
            </a:r>
            <a:r>
              <a:rPr sz="1800" spc="15" dirty="0">
                <a:solidFill>
                  <a:srgbClr val="FFFFFF"/>
                </a:solidFill>
                <a:latin typeface="Calibri"/>
                <a:cs typeface="Calibri"/>
              </a:rPr>
              <a:t> </a:t>
            </a:r>
            <a:r>
              <a:rPr sz="1800" spc="-10" dirty="0">
                <a:solidFill>
                  <a:srgbClr val="FFFFFF"/>
                </a:solidFill>
                <a:latin typeface="Calibri"/>
                <a:cs typeface="Calibri"/>
              </a:rPr>
              <a:t>that</a:t>
            </a:r>
            <a:r>
              <a:rPr sz="1800" spc="5" dirty="0">
                <a:solidFill>
                  <a:srgbClr val="FFFFFF"/>
                </a:solidFill>
                <a:latin typeface="Calibri"/>
                <a:cs typeface="Calibri"/>
              </a:rPr>
              <a:t> </a:t>
            </a:r>
            <a:r>
              <a:rPr sz="1800" spc="-10" dirty="0">
                <a:solidFill>
                  <a:srgbClr val="FFFFFF"/>
                </a:solidFill>
                <a:latin typeface="Calibri"/>
                <a:cs typeface="Calibri"/>
              </a:rPr>
              <a:t>you</a:t>
            </a:r>
            <a:r>
              <a:rPr sz="1800" spc="5" dirty="0">
                <a:solidFill>
                  <a:srgbClr val="FFFFFF"/>
                </a:solidFill>
                <a:latin typeface="Calibri"/>
                <a:cs typeface="Calibri"/>
              </a:rPr>
              <a:t> </a:t>
            </a:r>
            <a:r>
              <a:rPr sz="1800" spc="-15" dirty="0">
                <a:solidFill>
                  <a:srgbClr val="FFFFFF"/>
                </a:solidFill>
                <a:latin typeface="Calibri"/>
                <a:cs typeface="Calibri"/>
              </a:rPr>
              <a:t>have</a:t>
            </a:r>
            <a:r>
              <a:rPr sz="1800" spc="1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correct</a:t>
            </a:r>
            <a:r>
              <a:rPr sz="1800" spc="5" dirty="0">
                <a:solidFill>
                  <a:srgbClr val="FFFFFF"/>
                </a:solidFill>
                <a:latin typeface="Calibri"/>
                <a:cs typeface="Calibri"/>
              </a:rPr>
              <a:t> </a:t>
            </a:r>
            <a:r>
              <a:rPr sz="1800" dirty="0">
                <a:solidFill>
                  <a:srgbClr val="FFFFFF"/>
                </a:solidFill>
                <a:latin typeface="Calibri"/>
                <a:cs typeface="Calibri"/>
              </a:rPr>
              <a:t>number</a:t>
            </a:r>
            <a:r>
              <a:rPr sz="1800" spc="5"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10" dirty="0">
                <a:solidFill>
                  <a:srgbClr val="FFFFFF"/>
                </a:solidFill>
                <a:latin typeface="Calibri"/>
                <a:cs typeface="Calibri"/>
              </a:rPr>
              <a:t>EC2</a:t>
            </a:r>
            <a:r>
              <a:rPr sz="1800" spc="10" dirty="0">
                <a:solidFill>
                  <a:srgbClr val="FFFFFF"/>
                </a:solidFill>
                <a:latin typeface="Calibri"/>
                <a:cs typeface="Calibri"/>
              </a:rPr>
              <a:t> </a:t>
            </a:r>
            <a:r>
              <a:rPr sz="1800" spc="-10" dirty="0">
                <a:solidFill>
                  <a:srgbClr val="FFFFFF"/>
                </a:solidFill>
                <a:latin typeface="Calibri"/>
                <a:cs typeface="Calibri"/>
              </a:rPr>
              <a:t>instances</a:t>
            </a:r>
            <a:r>
              <a:rPr sz="1800" dirty="0">
                <a:solidFill>
                  <a:srgbClr val="FFFFFF"/>
                </a:solidFill>
                <a:latin typeface="Calibri"/>
                <a:cs typeface="Calibri"/>
              </a:rPr>
              <a:t> </a:t>
            </a:r>
            <a:r>
              <a:rPr sz="1800" spc="-10" dirty="0">
                <a:solidFill>
                  <a:srgbClr val="FFFFFF"/>
                </a:solidFill>
                <a:latin typeface="Calibri"/>
                <a:cs typeface="Calibri"/>
              </a:rPr>
              <a:t>available</a:t>
            </a:r>
            <a:r>
              <a:rPr sz="1800" spc="15" dirty="0">
                <a:solidFill>
                  <a:srgbClr val="FFFFFF"/>
                </a:solidFill>
                <a:latin typeface="Calibri"/>
                <a:cs typeface="Calibri"/>
              </a:rPr>
              <a:t> </a:t>
            </a:r>
            <a:r>
              <a:rPr sz="1800" spc="-15" dirty="0">
                <a:solidFill>
                  <a:srgbClr val="FFFFFF"/>
                </a:solidFill>
                <a:latin typeface="Calibri"/>
                <a:cs typeface="Calibri"/>
              </a:rPr>
              <a:t>to</a:t>
            </a:r>
            <a:endParaRPr sz="1800">
              <a:latin typeface="Calibri"/>
              <a:cs typeface="Calibri"/>
            </a:endParaRPr>
          </a:p>
          <a:p>
            <a:pPr marL="297815">
              <a:lnSpc>
                <a:spcPct val="100000"/>
              </a:lnSpc>
              <a:spcBef>
                <a:spcPts val="1040"/>
              </a:spcBef>
            </a:pPr>
            <a:r>
              <a:rPr sz="1800" spc="-5" dirty="0">
                <a:solidFill>
                  <a:srgbClr val="FFFFFF"/>
                </a:solidFill>
                <a:latin typeface="Calibri"/>
                <a:cs typeface="Calibri"/>
              </a:rPr>
              <a:t>handle</a:t>
            </a:r>
            <a:r>
              <a:rPr sz="1800" dirty="0">
                <a:solidFill>
                  <a:srgbClr val="FFFFFF"/>
                </a:solidFill>
                <a:latin typeface="Calibri"/>
                <a:cs typeface="Calibri"/>
              </a:rPr>
              <a:t> </a:t>
            </a:r>
            <a:r>
              <a:rPr sz="1800" spc="-5" dirty="0">
                <a:solidFill>
                  <a:srgbClr val="FFFFFF"/>
                </a:solidFill>
                <a:latin typeface="Calibri"/>
                <a:cs typeface="Calibri"/>
              </a:rPr>
              <a:t>the</a:t>
            </a:r>
            <a:r>
              <a:rPr sz="1800" spc="5" dirty="0">
                <a:solidFill>
                  <a:srgbClr val="FFFFFF"/>
                </a:solidFill>
                <a:latin typeface="Calibri"/>
                <a:cs typeface="Calibri"/>
              </a:rPr>
              <a:t> </a:t>
            </a:r>
            <a:r>
              <a:rPr sz="1800" spc="-10" dirty="0">
                <a:solidFill>
                  <a:srgbClr val="FFFFFF"/>
                </a:solidFill>
                <a:latin typeface="Calibri"/>
                <a:cs typeface="Calibri"/>
              </a:rPr>
              <a:t>application</a:t>
            </a:r>
            <a:r>
              <a:rPr sz="1800" dirty="0">
                <a:solidFill>
                  <a:srgbClr val="FFFFFF"/>
                </a:solidFill>
                <a:latin typeface="Calibri"/>
                <a:cs typeface="Calibri"/>
              </a:rPr>
              <a:t> </a:t>
            </a:r>
            <a:r>
              <a:rPr sz="1800" spc="-5" dirty="0">
                <a:solidFill>
                  <a:srgbClr val="FFFFFF"/>
                </a:solidFill>
                <a:latin typeface="Calibri"/>
                <a:cs typeface="Calibri"/>
              </a:rPr>
              <a:t>load</a:t>
            </a:r>
            <a:endParaRPr sz="1800">
              <a:latin typeface="Calibri"/>
              <a:cs typeface="Calibri"/>
            </a:endParaRPr>
          </a:p>
          <a:p>
            <a:pPr marL="298450" indent="-285750">
              <a:lnSpc>
                <a:spcPct val="100000"/>
              </a:lnSpc>
              <a:spcBef>
                <a:spcPts val="1140"/>
              </a:spcBef>
              <a:buFont typeface="Wingdings"/>
              <a:buChar char=""/>
              <a:tabLst>
                <a:tab pos="298450" algn="l"/>
              </a:tabLst>
            </a:pPr>
            <a:r>
              <a:rPr sz="1800" spc="-50" dirty="0">
                <a:solidFill>
                  <a:srgbClr val="FFFFFF"/>
                </a:solidFill>
                <a:latin typeface="Calibri"/>
                <a:cs typeface="Calibri"/>
              </a:rPr>
              <a:t>You</a:t>
            </a:r>
            <a:r>
              <a:rPr sz="1800" spc="10" dirty="0">
                <a:solidFill>
                  <a:srgbClr val="FFFFFF"/>
                </a:solidFill>
                <a:latin typeface="Calibri"/>
                <a:cs typeface="Calibri"/>
              </a:rPr>
              <a:t> </a:t>
            </a:r>
            <a:r>
              <a:rPr sz="1800" spc="-15" dirty="0">
                <a:solidFill>
                  <a:srgbClr val="FFFFFF"/>
                </a:solidFill>
                <a:latin typeface="Calibri"/>
                <a:cs typeface="Calibri"/>
              </a:rPr>
              <a:t>create</a:t>
            </a:r>
            <a:r>
              <a:rPr sz="1800" spc="15" dirty="0">
                <a:solidFill>
                  <a:srgbClr val="FFFFFF"/>
                </a:solidFill>
                <a:latin typeface="Calibri"/>
                <a:cs typeface="Calibri"/>
              </a:rPr>
              <a:t> </a:t>
            </a:r>
            <a:r>
              <a:rPr sz="1800" spc="-5" dirty="0">
                <a:solidFill>
                  <a:srgbClr val="FFFFFF"/>
                </a:solidFill>
                <a:latin typeface="Calibri"/>
                <a:cs typeface="Calibri"/>
              </a:rPr>
              <a:t>collections</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10" dirty="0">
                <a:solidFill>
                  <a:srgbClr val="FFFFFF"/>
                </a:solidFill>
                <a:latin typeface="Calibri"/>
                <a:cs typeface="Calibri"/>
              </a:rPr>
              <a:t>EC2</a:t>
            </a:r>
            <a:r>
              <a:rPr sz="1800" spc="10" dirty="0">
                <a:solidFill>
                  <a:srgbClr val="FFFFFF"/>
                </a:solidFill>
                <a:latin typeface="Calibri"/>
                <a:cs typeface="Calibri"/>
              </a:rPr>
              <a:t> </a:t>
            </a:r>
            <a:r>
              <a:rPr sz="1800" spc="-10" dirty="0">
                <a:solidFill>
                  <a:srgbClr val="FFFFFF"/>
                </a:solidFill>
                <a:latin typeface="Calibri"/>
                <a:cs typeface="Calibri"/>
              </a:rPr>
              <a:t>instances,</a:t>
            </a:r>
            <a:r>
              <a:rPr sz="1800" spc="10" dirty="0">
                <a:solidFill>
                  <a:srgbClr val="FFFFFF"/>
                </a:solidFill>
                <a:latin typeface="Calibri"/>
                <a:cs typeface="Calibri"/>
              </a:rPr>
              <a:t> </a:t>
            </a:r>
            <a:r>
              <a:rPr sz="1800" spc="-5" dirty="0">
                <a:solidFill>
                  <a:srgbClr val="FFFFFF"/>
                </a:solidFill>
                <a:latin typeface="Calibri"/>
                <a:cs typeface="Calibri"/>
              </a:rPr>
              <a:t>called</a:t>
            </a:r>
            <a:r>
              <a:rPr sz="1800" spc="10" dirty="0">
                <a:solidFill>
                  <a:srgbClr val="FFFFFF"/>
                </a:solidFill>
                <a:latin typeface="Calibri"/>
                <a:cs typeface="Calibri"/>
              </a:rPr>
              <a:t> </a:t>
            </a:r>
            <a:r>
              <a:rPr sz="1800" spc="-10" dirty="0">
                <a:solidFill>
                  <a:srgbClr val="FFFFFF"/>
                </a:solidFill>
                <a:latin typeface="Calibri"/>
                <a:cs typeface="Calibri"/>
              </a:rPr>
              <a:t>Auto</a:t>
            </a:r>
            <a:r>
              <a:rPr sz="1800" spc="10" dirty="0">
                <a:solidFill>
                  <a:srgbClr val="FFFFFF"/>
                </a:solidFill>
                <a:latin typeface="Calibri"/>
                <a:cs typeface="Calibri"/>
              </a:rPr>
              <a:t> </a:t>
            </a:r>
            <a:r>
              <a:rPr sz="1800" spc="-5" dirty="0">
                <a:solidFill>
                  <a:srgbClr val="FFFFFF"/>
                </a:solidFill>
                <a:latin typeface="Calibri"/>
                <a:cs typeface="Calibri"/>
              </a:rPr>
              <a:t>Scaling</a:t>
            </a:r>
            <a:r>
              <a:rPr sz="1800" spc="10" dirty="0">
                <a:solidFill>
                  <a:srgbClr val="FFFFFF"/>
                </a:solidFill>
                <a:latin typeface="Calibri"/>
                <a:cs typeface="Calibri"/>
              </a:rPr>
              <a:t> </a:t>
            </a:r>
            <a:r>
              <a:rPr sz="1800" spc="-10" dirty="0">
                <a:solidFill>
                  <a:srgbClr val="FFFFFF"/>
                </a:solidFill>
                <a:latin typeface="Calibri"/>
                <a:cs typeface="Calibri"/>
              </a:rPr>
              <a:t>Group</a:t>
            </a:r>
            <a:r>
              <a:rPr sz="1800" spc="10" dirty="0">
                <a:solidFill>
                  <a:srgbClr val="FFFFFF"/>
                </a:solidFill>
                <a:latin typeface="Calibri"/>
                <a:cs typeface="Calibri"/>
              </a:rPr>
              <a:t> </a:t>
            </a:r>
            <a:r>
              <a:rPr sz="1800" spc="-5" dirty="0">
                <a:solidFill>
                  <a:srgbClr val="FFFFFF"/>
                </a:solidFill>
                <a:latin typeface="Calibri"/>
                <a:cs typeface="Calibri"/>
              </a:rPr>
              <a:t>(ASG)</a:t>
            </a:r>
            <a:endParaRPr sz="1800">
              <a:latin typeface="Calibri"/>
              <a:cs typeface="Calibri"/>
            </a:endParaRPr>
          </a:p>
          <a:p>
            <a:pPr marL="297815" marR="270510" indent="-285750">
              <a:lnSpc>
                <a:spcPts val="3300"/>
              </a:lnSpc>
              <a:spcBef>
                <a:spcPts val="200"/>
              </a:spcBef>
              <a:buFont typeface="Wingdings"/>
              <a:buChar char=""/>
              <a:tabLst>
                <a:tab pos="298450" algn="l"/>
              </a:tabLst>
            </a:pPr>
            <a:r>
              <a:rPr sz="1800" spc="-50" dirty="0">
                <a:solidFill>
                  <a:srgbClr val="FFFFFF"/>
                </a:solidFill>
                <a:latin typeface="Calibri"/>
                <a:cs typeface="Calibri"/>
              </a:rPr>
              <a:t>You</a:t>
            </a:r>
            <a:r>
              <a:rPr sz="1800" spc="10" dirty="0">
                <a:solidFill>
                  <a:srgbClr val="FFFFFF"/>
                </a:solidFill>
                <a:latin typeface="Calibri"/>
                <a:cs typeface="Calibri"/>
              </a:rPr>
              <a:t> </a:t>
            </a:r>
            <a:r>
              <a:rPr sz="1800" spc="-5" dirty="0">
                <a:solidFill>
                  <a:srgbClr val="FFFFFF"/>
                </a:solidFill>
                <a:latin typeface="Calibri"/>
                <a:cs typeface="Calibri"/>
              </a:rPr>
              <a:t>can</a:t>
            </a:r>
            <a:r>
              <a:rPr sz="1800" spc="15" dirty="0">
                <a:solidFill>
                  <a:srgbClr val="FFFFFF"/>
                </a:solidFill>
                <a:latin typeface="Calibri"/>
                <a:cs typeface="Calibri"/>
              </a:rPr>
              <a:t> </a:t>
            </a:r>
            <a:r>
              <a:rPr sz="1800" spc="-5" dirty="0">
                <a:solidFill>
                  <a:srgbClr val="FFFFFF"/>
                </a:solidFill>
                <a:latin typeface="Calibri"/>
                <a:cs typeface="Calibri"/>
              </a:rPr>
              <a:t>specify</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minimum</a:t>
            </a:r>
            <a:r>
              <a:rPr sz="1800" spc="10" dirty="0">
                <a:solidFill>
                  <a:srgbClr val="FFFFFF"/>
                </a:solidFill>
                <a:latin typeface="Calibri"/>
                <a:cs typeface="Calibri"/>
              </a:rPr>
              <a:t> </a:t>
            </a:r>
            <a:r>
              <a:rPr sz="1800" spc="-5" dirty="0">
                <a:solidFill>
                  <a:srgbClr val="FFFFFF"/>
                </a:solidFill>
                <a:latin typeface="Calibri"/>
                <a:cs typeface="Calibri"/>
              </a:rPr>
              <a:t>number</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10" dirty="0">
                <a:solidFill>
                  <a:srgbClr val="FFFFFF"/>
                </a:solidFill>
                <a:latin typeface="Calibri"/>
                <a:cs typeface="Calibri"/>
              </a:rPr>
              <a:t>instances</a:t>
            </a:r>
            <a:r>
              <a:rPr sz="1800" spc="5" dirty="0">
                <a:solidFill>
                  <a:srgbClr val="FFFFFF"/>
                </a:solidFill>
                <a:latin typeface="Calibri"/>
                <a:cs typeface="Calibri"/>
              </a:rPr>
              <a:t> </a:t>
            </a:r>
            <a:r>
              <a:rPr sz="1800" spc="-5" dirty="0">
                <a:solidFill>
                  <a:srgbClr val="FFFFFF"/>
                </a:solidFill>
                <a:latin typeface="Calibri"/>
                <a:cs typeface="Calibri"/>
              </a:rPr>
              <a:t>in</a:t>
            </a:r>
            <a:r>
              <a:rPr sz="1800" spc="15" dirty="0">
                <a:solidFill>
                  <a:srgbClr val="FFFFFF"/>
                </a:solidFill>
                <a:latin typeface="Calibri"/>
                <a:cs typeface="Calibri"/>
              </a:rPr>
              <a:t> </a:t>
            </a:r>
            <a:r>
              <a:rPr sz="1800" dirty="0">
                <a:solidFill>
                  <a:srgbClr val="FFFFFF"/>
                </a:solidFill>
                <a:latin typeface="Calibri"/>
                <a:cs typeface="Calibri"/>
              </a:rPr>
              <a:t>each</a:t>
            </a:r>
            <a:r>
              <a:rPr sz="1800" spc="15" dirty="0">
                <a:solidFill>
                  <a:srgbClr val="FFFFFF"/>
                </a:solidFill>
                <a:latin typeface="Calibri"/>
                <a:cs typeface="Calibri"/>
              </a:rPr>
              <a:t> </a:t>
            </a:r>
            <a:r>
              <a:rPr sz="1800" spc="-5" dirty="0">
                <a:solidFill>
                  <a:srgbClr val="FFFFFF"/>
                </a:solidFill>
                <a:latin typeface="Calibri"/>
                <a:cs typeface="Calibri"/>
              </a:rPr>
              <a:t>ASG,</a:t>
            </a:r>
            <a:r>
              <a:rPr sz="1800" spc="10"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30" dirty="0">
                <a:solidFill>
                  <a:srgbClr val="FFFFFF"/>
                </a:solidFill>
                <a:latin typeface="Calibri"/>
                <a:cs typeface="Calibri"/>
              </a:rPr>
              <a:t>AWS</a:t>
            </a:r>
            <a:r>
              <a:rPr sz="1800" dirty="0">
                <a:solidFill>
                  <a:srgbClr val="FFFFFF"/>
                </a:solidFill>
                <a:latin typeface="Calibri"/>
                <a:cs typeface="Calibri"/>
              </a:rPr>
              <a:t> </a:t>
            </a:r>
            <a:r>
              <a:rPr sz="1800" spc="-10" dirty="0">
                <a:solidFill>
                  <a:srgbClr val="FFFFFF"/>
                </a:solidFill>
                <a:latin typeface="Calibri"/>
                <a:cs typeface="Calibri"/>
              </a:rPr>
              <a:t>Auto</a:t>
            </a:r>
            <a:r>
              <a:rPr sz="1800" spc="10" dirty="0">
                <a:solidFill>
                  <a:srgbClr val="FFFFFF"/>
                </a:solidFill>
                <a:latin typeface="Calibri"/>
                <a:cs typeface="Calibri"/>
              </a:rPr>
              <a:t> </a:t>
            </a:r>
            <a:r>
              <a:rPr sz="1800" spc="-5" dirty="0">
                <a:solidFill>
                  <a:srgbClr val="FFFFFF"/>
                </a:solidFill>
                <a:latin typeface="Calibri"/>
                <a:cs typeface="Calibri"/>
              </a:rPr>
              <a:t>Scaling</a:t>
            </a:r>
            <a:r>
              <a:rPr sz="1800" spc="10" dirty="0">
                <a:solidFill>
                  <a:srgbClr val="FFFFFF"/>
                </a:solidFill>
                <a:latin typeface="Calibri"/>
                <a:cs typeface="Calibri"/>
              </a:rPr>
              <a:t> </a:t>
            </a:r>
            <a:r>
              <a:rPr sz="1800" spc="-5" dirty="0">
                <a:solidFill>
                  <a:srgbClr val="FFFFFF"/>
                </a:solidFill>
                <a:latin typeface="Calibri"/>
                <a:cs typeface="Calibri"/>
              </a:rPr>
              <a:t>will </a:t>
            </a:r>
            <a:r>
              <a:rPr sz="1800" spc="-390" dirty="0">
                <a:solidFill>
                  <a:srgbClr val="FFFFFF"/>
                </a:solidFill>
                <a:latin typeface="Calibri"/>
                <a:cs typeface="Calibri"/>
              </a:rPr>
              <a:t> </a:t>
            </a:r>
            <a:r>
              <a:rPr sz="1800" spc="-5" dirty="0">
                <a:solidFill>
                  <a:srgbClr val="FFFFFF"/>
                </a:solidFill>
                <a:latin typeface="Calibri"/>
                <a:cs typeface="Calibri"/>
              </a:rPr>
              <a:t>ensure</a:t>
            </a:r>
            <a:r>
              <a:rPr sz="1800" spc="5"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group</a:t>
            </a:r>
            <a:r>
              <a:rPr sz="1800" spc="10" dirty="0">
                <a:solidFill>
                  <a:srgbClr val="FFFFFF"/>
                </a:solidFill>
                <a:latin typeface="Calibri"/>
                <a:cs typeface="Calibri"/>
              </a:rPr>
              <a:t> </a:t>
            </a:r>
            <a:r>
              <a:rPr sz="1800" spc="-5" dirty="0">
                <a:solidFill>
                  <a:srgbClr val="FFFFFF"/>
                </a:solidFill>
                <a:latin typeface="Calibri"/>
                <a:cs typeface="Calibri"/>
              </a:rPr>
              <a:t>never</a:t>
            </a:r>
            <a:r>
              <a:rPr sz="1800" dirty="0">
                <a:solidFill>
                  <a:srgbClr val="FFFFFF"/>
                </a:solidFill>
                <a:latin typeface="Calibri"/>
                <a:cs typeface="Calibri"/>
              </a:rPr>
              <a:t> </a:t>
            </a:r>
            <a:r>
              <a:rPr sz="1800" spc="-5" dirty="0">
                <a:solidFill>
                  <a:srgbClr val="FFFFFF"/>
                </a:solidFill>
                <a:latin typeface="Calibri"/>
                <a:cs typeface="Calibri"/>
              </a:rPr>
              <a:t>goes</a:t>
            </a:r>
            <a:r>
              <a:rPr sz="1800" dirty="0">
                <a:solidFill>
                  <a:srgbClr val="FFFFFF"/>
                </a:solidFill>
                <a:latin typeface="Calibri"/>
                <a:cs typeface="Calibri"/>
              </a:rPr>
              <a:t> </a:t>
            </a:r>
            <a:r>
              <a:rPr sz="1800" spc="-5" dirty="0">
                <a:solidFill>
                  <a:srgbClr val="FFFFFF"/>
                </a:solidFill>
                <a:latin typeface="Calibri"/>
                <a:cs typeface="Calibri"/>
              </a:rPr>
              <a:t>beneath</a:t>
            </a:r>
            <a:r>
              <a:rPr sz="1800" spc="10" dirty="0">
                <a:solidFill>
                  <a:srgbClr val="FFFFFF"/>
                </a:solidFill>
                <a:latin typeface="Calibri"/>
                <a:cs typeface="Calibri"/>
              </a:rPr>
              <a:t> </a:t>
            </a:r>
            <a:r>
              <a:rPr sz="1800" spc="-5" dirty="0">
                <a:solidFill>
                  <a:srgbClr val="FFFFFF"/>
                </a:solidFill>
                <a:latin typeface="Calibri"/>
                <a:cs typeface="Calibri"/>
              </a:rPr>
              <a:t>this</a:t>
            </a:r>
            <a:r>
              <a:rPr sz="1800" dirty="0">
                <a:solidFill>
                  <a:srgbClr val="FFFFFF"/>
                </a:solidFill>
                <a:latin typeface="Calibri"/>
                <a:cs typeface="Calibri"/>
              </a:rPr>
              <a:t> </a:t>
            </a:r>
            <a:r>
              <a:rPr sz="1800" spc="-15" dirty="0">
                <a:solidFill>
                  <a:srgbClr val="FFFFFF"/>
                </a:solidFill>
                <a:latin typeface="Calibri"/>
                <a:cs typeface="Calibri"/>
              </a:rPr>
              <a:t>size</a:t>
            </a:r>
            <a:endParaRPr sz="1800">
              <a:latin typeface="Calibri"/>
              <a:cs typeface="Calibri"/>
            </a:endParaRPr>
          </a:p>
          <a:p>
            <a:pPr marL="298450" indent="-285750">
              <a:lnSpc>
                <a:spcPct val="100000"/>
              </a:lnSpc>
              <a:spcBef>
                <a:spcPts val="740"/>
              </a:spcBef>
              <a:buFont typeface="Wingdings"/>
              <a:buChar char=""/>
              <a:tabLst>
                <a:tab pos="298450" algn="l"/>
              </a:tabLst>
            </a:pPr>
            <a:r>
              <a:rPr sz="1800" spc="-50" dirty="0">
                <a:solidFill>
                  <a:srgbClr val="FFFFFF"/>
                </a:solidFill>
                <a:latin typeface="Calibri"/>
                <a:cs typeface="Calibri"/>
              </a:rPr>
              <a:t>You</a:t>
            </a:r>
            <a:r>
              <a:rPr sz="1800" spc="5" dirty="0">
                <a:solidFill>
                  <a:srgbClr val="FFFFFF"/>
                </a:solidFill>
                <a:latin typeface="Calibri"/>
                <a:cs typeface="Calibri"/>
              </a:rPr>
              <a:t> </a:t>
            </a:r>
            <a:r>
              <a:rPr sz="1800" spc="-5" dirty="0">
                <a:solidFill>
                  <a:srgbClr val="FFFFFF"/>
                </a:solidFill>
                <a:latin typeface="Calibri"/>
                <a:cs typeface="Calibri"/>
              </a:rPr>
              <a:t>can</a:t>
            </a:r>
            <a:r>
              <a:rPr sz="1800" spc="10" dirty="0">
                <a:solidFill>
                  <a:srgbClr val="FFFFFF"/>
                </a:solidFill>
                <a:latin typeface="Calibri"/>
                <a:cs typeface="Calibri"/>
              </a:rPr>
              <a:t> </a:t>
            </a:r>
            <a:r>
              <a:rPr sz="1800" spc="-5" dirty="0">
                <a:solidFill>
                  <a:srgbClr val="FFFFFF"/>
                </a:solidFill>
                <a:latin typeface="Calibri"/>
                <a:cs typeface="Calibri"/>
              </a:rPr>
              <a:t>also</a:t>
            </a:r>
            <a:r>
              <a:rPr sz="1800" spc="5" dirty="0">
                <a:solidFill>
                  <a:srgbClr val="FFFFFF"/>
                </a:solidFill>
                <a:latin typeface="Calibri"/>
                <a:cs typeface="Calibri"/>
              </a:rPr>
              <a:t> </a:t>
            </a:r>
            <a:r>
              <a:rPr sz="1800" dirty="0">
                <a:solidFill>
                  <a:srgbClr val="FFFFFF"/>
                </a:solidFill>
                <a:latin typeface="Calibri"/>
                <a:cs typeface="Calibri"/>
              </a:rPr>
              <a:t>specify</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maximum</a:t>
            </a:r>
            <a:r>
              <a:rPr sz="1800" spc="5" dirty="0">
                <a:solidFill>
                  <a:srgbClr val="FFFFFF"/>
                </a:solidFill>
                <a:latin typeface="Calibri"/>
                <a:cs typeface="Calibri"/>
              </a:rPr>
              <a:t> </a:t>
            </a:r>
            <a:r>
              <a:rPr sz="1800" dirty="0">
                <a:solidFill>
                  <a:srgbClr val="FFFFFF"/>
                </a:solidFill>
                <a:latin typeface="Calibri"/>
                <a:cs typeface="Calibri"/>
              </a:rPr>
              <a:t>number</a:t>
            </a:r>
            <a:r>
              <a:rPr sz="1800" spc="5"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10" dirty="0">
                <a:solidFill>
                  <a:srgbClr val="FFFFFF"/>
                </a:solidFill>
                <a:latin typeface="Calibri"/>
                <a:cs typeface="Calibri"/>
              </a:rPr>
              <a:t>instances</a:t>
            </a:r>
            <a:r>
              <a:rPr sz="180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each</a:t>
            </a:r>
            <a:r>
              <a:rPr sz="1800" spc="10" dirty="0">
                <a:solidFill>
                  <a:srgbClr val="FFFFFF"/>
                </a:solidFill>
                <a:latin typeface="Calibri"/>
                <a:cs typeface="Calibri"/>
              </a:rPr>
              <a:t> </a:t>
            </a:r>
            <a:r>
              <a:rPr sz="1800" spc="-5" dirty="0">
                <a:solidFill>
                  <a:srgbClr val="FFFFFF"/>
                </a:solidFill>
                <a:latin typeface="Calibri"/>
                <a:cs typeface="Calibri"/>
              </a:rPr>
              <a:t>ASG</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group</a:t>
            </a:r>
            <a:r>
              <a:rPr sz="1800" spc="5" dirty="0">
                <a:solidFill>
                  <a:srgbClr val="FFFFFF"/>
                </a:solidFill>
                <a:latin typeface="Calibri"/>
                <a:cs typeface="Calibri"/>
              </a:rPr>
              <a:t> </a:t>
            </a:r>
            <a:r>
              <a:rPr sz="1800" spc="-5" dirty="0">
                <a:solidFill>
                  <a:srgbClr val="FFFFFF"/>
                </a:solidFill>
                <a:latin typeface="Calibri"/>
                <a:cs typeface="Calibri"/>
              </a:rPr>
              <a:t>will</a:t>
            </a:r>
            <a:r>
              <a:rPr sz="1800" spc="10" dirty="0">
                <a:solidFill>
                  <a:srgbClr val="FFFFFF"/>
                </a:solidFill>
                <a:latin typeface="Calibri"/>
                <a:cs typeface="Calibri"/>
              </a:rPr>
              <a:t> </a:t>
            </a:r>
            <a:r>
              <a:rPr sz="1800" spc="-5" dirty="0">
                <a:solidFill>
                  <a:srgbClr val="FFFFFF"/>
                </a:solidFill>
                <a:latin typeface="Calibri"/>
                <a:cs typeface="Calibri"/>
              </a:rPr>
              <a:t>never</a:t>
            </a:r>
            <a:endParaRPr sz="1800">
              <a:latin typeface="Calibri"/>
              <a:cs typeface="Calibri"/>
            </a:endParaRPr>
          </a:p>
          <a:p>
            <a:pPr marL="297815">
              <a:lnSpc>
                <a:spcPct val="100000"/>
              </a:lnSpc>
              <a:spcBef>
                <a:spcPts val="1040"/>
              </a:spcBef>
            </a:pPr>
            <a:r>
              <a:rPr sz="1800" spc="-5" dirty="0">
                <a:solidFill>
                  <a:srgbClr val="FFFFFF"/>
                </a:solidFill>
                <a:latin typeface="Calibri"/>
                <a:cs typeface="Calibri"/>
              </a:rPr>
              <a:t>go</a:t>
            </a:r>
            <a:r>
              <a:rPr sz="1800" spc="-15" dirty="0">
                <a:solidFill>
                  <a:srgbClr val="FFFFFF"/>
                </a:solidFill>
                <a:latin typeface="Calibri"/>
                <a:cs typeface="Calibri"/>
              </a:rPr>
              <a:t> </a:t>
            </a:r>
            <a:r>
              <a:rPr sz="1800" spc="-5" dirty="0">
                <a:solidFill>
                  <a:srgbClr val="FFFFFF"/>
                </a:solidFill>
                <a:latin typeface="Calibri"/>
                <a:cs typeface="Calibri"/>
              </a:rPr>
              <a:t>above this</a:t>
            </a:r>
            <a:r>
              <a:rPr sz="1800" spc="-20" dirty="0">
                <a:solidFill>
                  <a:srgbClr val="FFFFFF"/>
                </a:solidFill>
                <a:latin typeface="Calibri"/>
                <a:cs typeface="Calibri"/>
              </a:rPr>
              <a:t> </a:t>
            </a:r>
            <a:r>
              <a:rPr sz="1800" spc="-15" dirty="0">
                <a:solidFill>
                  <a:srgbClr val="FFFFFF"/>
                </a:solidFill>
                <a:latin typeface="Calibri"/>
                <a:cs typeface="Calibri"/>
              </a:rPr>
              <a:t>size</a:t>
            </a:r>
            <a:endParaRPr sz="1800">
              <a:latin typeface="Calibri"/>
              <a:cs typeface="Calibri"/>
            </a:endParaRPr>
          </a:p>
          <a:p>
            <a:pPr marL="297815" marR="337185" indent="-285750">
              <a:lnSpc>
                <a:spcPct val="148100"/>
              </a:lnSpc>
              <a:spcBef>
                <a:spcPts val="100"/>
              </a:spcBef>
              <a:buFont typeface="Wingdings"/>
              <a:buChar char=""/>
              <a:tabLst>
                <a:tab pos="298450" algn="l"/>
              </a:tabLst>
            </a:pPr>
            <a:r>
              <a:rPr sz="1800" dirty="0">
                <a:solidFill>
                  <a:srgbClr val="FFFFFF"/>
                </a:solidFill>
                <a:latin typeface="Calibri"/>
                <a:cs typeface="Calibri"/>
              </a:rPr>
              <a:t>A </a:t>
            </a:r>
            <a:r>
              <a:rPr sz="1800" spc="-5" dirty="0">
                <a:solidFill>
                  <a:srgbClr val="FFFFFF"/>
                </a:solidFill>
                <a:latin typeface="Calibri"/>
                <a:cs typeface="Calibri"/>
              </a:rPr>
              <a:t>desired</a:t>
            </a:r>
            <a:r>
              <a:rPr sz="1800" spc="5" dirty="0">
                <a:solidFill>
                  <a:srgbClr val="FFFFFF"/>
                </a:solidFill>
                <a:latin typeface="Calibri"/>
                <a:cs typeface="Calibri"/>
              </a:rPr>
              <a:t> </a:t>
            </a:r>
            <a:r>
              <a:rPr sz="1800" spc="-5" dirty="0">
                <a:solidFill>
                  <a:srgbClr val="FFFFFF"/>
                </a:solidFill>
                <a:latin typeface="Calibri"/>
                <a:cs typeface="Calibri"/>
              </a:rPr>
              <a:t>capacity</a:t>
            </a:r>
            <a:r>
              <a:rPr sz="1800" spc="5" dirty="0">
                <a:solidFill>
                  <a:srgbClr val="FFFFFF"/>
                </a:solidFill>
                <a:latin typeface="Calibri"/>
                <a:cs typeface="Calibri"/>
              </a:rPr>
              <a:t> </a:t>
            </a:r>
            <a:r>
              <a:rPr sz="1800" spc="-5" dirty="0">
                <a:solidFill>
                  <a:srgbClr val="FFFFFF"/>
                </a:solidFill>
                <a:latin typeface="Calibri"/>
                <a:cs typeface="Calibri"/>
              </a:rPr>
              <a:t>can</a:t>
            </a:r>
            <a:r>
              <a:rPr sz="1800" spc="5" dirty="0">
                <a:solidFill>
                  <a:srgbClr val="FFFFFF"/>
                </a:solidFill>
                <a:latin typeface="Calibri"/>
                <a:cs typeface="Calibri"/>
              </a:rPr>
              <a:t> </a:t>
            </a:r>
            <a:r>
              <a:rPr sz="1800" dirty="0">
                <a:solidFill>
                  <a:srgbClr val="FFFFFF"/>
                </a:solidFill>
                <a:latin typeface="Calibri"/>
                <a:cs typeface="Calibri"/>
              </a:rPr>
              <a:t>be</a:t>
            </a:r>
            <a:r>
              <a:rPr sz="1800" spc="15" dirty="0">
                <a:solidFill>
                  <a:srgbClr val="FFFFFF"/>
                </a:solidFill>
                <a:latin typeface="Calibri"/>
                <a:cs typeface="Calibri"/>
              </a:rPr>
              <a:t> </a:t>
            </a:r>
            <a:r>
              <a:rPr sz="1800" spc="-10" dirty="0">
                <a:solidFill>
                  <a:srgbClr val="FFFFFF"/>
                </a:solidFill>
                <a:latin typeface="Calibri"/>
                <a:cs typeface="Calibri"/>
              </a:rPr>
              <a:t>configured</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30" dirty="0">
                <a:solidFill>
                  <a:srgbClr val="FFFFFF"/>
                </a:solidFill>
                <a:latin typeface="Calibri"/>
                <a:cs typeface="Calibri"/>
              </a:rPr>
              <a:t>AWS</a:t>
            </a:r>
            <a:r>
              <a:rPr sz="1800" dirty="0">
                <a:solidFill>
                  <a:srgbClr val="FFFFFF"/>
                </a:solidFill>
                <a:latin typeface="Calibri"/>
                <a:cs typeface="Calibri"/>
              </a:rPr>
              <a:t> </a:t>
            </a:r>
            <a:r>
              <a:rPr sz="1800" spc="-10" dirty="0">
                <a:solidFill>
                  <a:srgbClr val="FFFFFF"/>
                </a:solidFill>
                <a:latin typeface="Calibri"/>
                <a:cs typeface="Calibri"/>
              </a:rPr>
              <a:t>Auto</a:t>
            </a:r>
            <a:r>
              <a:rPr sz="1800" spc="10" dirty="0">
                <a:solidFill>
                  <a:srgbClr val="FFFFFF"/>
                </a:solidFill>
                <a:latin typeface="Calibri"/>
                <a:cs typeface="Calibri"/>
              </a:rPr>
              <a:t> </a:t>
            </a:r>
            <a:r>
              <a:rPr sz="1800" spc="-5" dirty="0">
                <a:solidFill>
                  <a:srgbClr val="FFFFFF"/>
                </a:solidFill>
                <a:latin typeface="Calibri"/>
                <a:cs typeface="Calibri"/>
              </a:rPr>
              <a:t>Scaling</a:t>
            </a:r>
            <a:r>
              <a:rPr sz="1800" spc="5" dirty="0">
                <a:solidFill>
                  <a:srgbClr val="FFFFFF"/>
                </a:solidFill>
                <a:latin typeface="Calibri"/>
                <a:cs typeface="Calibri"/>
              </a:rPr>
              <a:t> </a:t>
            </a:r>
            <a:r>
              <a:rPr sz="1800" spc="-5" dirty="0">
                <a:solidFill>
                  <a:srgbClr val="FFFFFF"/>
                </a:solidFill>
                <a:latin typeface="Calibri"/>
                <a:cs typeface="Calibri"/>
              </a:rPr>
              <a:t>will</a:t>
            </a:r>
            <a:r>
              <a:rPr sz="1800" spc="5" dirty="0">
                <a:solidFill>
                  <a:srgbClr val="FFFFFF"/>
                </a:solidFill>
                <a:latin typeface="Calibri"/>
                <a:cs typeface="Calibri"/>
              </a:rPr>
              <a:t> </a:t>
            </a:r>
            <a:r>
              <a:rPr sz="1800" spc="-5" dirty="0">
                <a:solidFill>
                  <a:srgbClr val="FFFFFF"/>
                </a:solidFill>
                <a:latin typeface="Calibri"/>
                <a:cs typeface="Calibri"/>
              </a:rPr>
              <a:t>ensure</a:t>
            </a:r>
            <a:r>
              <a:rPr sz="1800" spc="15" dirty="0">
                <a:solidFill>
                  <a:srgbClr val="FFFFFF"/>
                </a:solidFill>
                <a:latin typeface="Calibri"/>
                <a:cs typeface="Calibri"/>
              </a:rPr>
              <a:t> </a:t>
            </a:r>
            <a:r>
              <a:rPr sz="1800" spc="-5"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group</a:t>
            </a:r>
            <a:r>
              <a:rPr sz="1800" spc="10" dirty="0">
                <a:solidFill>
                  <a:srgbClr val="FFFFFF"/>
                </a:solidFill>
                <a:latin typeface="Calibri"/>
                <a:cs typeface="Calibri"/>
              </a:rPr>
              <a:t> </a:t>
            </a:r>
            <a:r>
              <a:rPr sz="1800" dirty="0">
                <a:solidFill>
                  <a:srgbClr val="FFFFFF"/>
                </a:solidFill>
                <a:latin typeface="Calibri"/>
                <a:cs typeface="Calibri"/>
              </a:rPr>
              <a:t>has </a:t>
            </a:r>
            <a:r>
              <a:rPr sz="1800" spc="-5" dirty="0">
                <a:solidFill>
                  <a:srgbClr val="FFFFFF"/>
                </a:solidFill>
                <a:latin typeface="Calibri"/>
                <a:cs typeface="Calibri"/>
              </a:rPr>
              <a:t>this </a:t>
            </a:r>
            <a:r>
              <a:rPr sz="1800" spc="-390" dirty="0">
                <a:solidFill>
                  <a:srgbClr val="FFFFFF"/>
                </a:solidFill>
                <a:latin typeface="Calibri"/>
                <a:cs typeface="Calibri"/>
              </a:rPr>
              <a:t> </a:t>
            </a:r>
            <a:r>
              <a:rPr sz="1800" spc="-5" dirty="0">
                <a:solidFill>
                  <a:srgbClr val="FFFFFF"/>
                </a:solidFill>
                <a:latin typeface="Calibri"/>
                <a:cs typeface="Calibri"/>
              </a:rPr>
              <a:t>number </a:t>
            </a:r>
            <a:r>
              <a:rPr sz="1800" dirty="0">
                <a:solidFill>
                  <a:srgbClr val="FFFFFF"/>
                </a:solidFill>
                <a:latin typeface="Calibri"/>
                <a:cs typeface="Calibri"/>
              </a:rPr>
              <a:t>of</a:t>
            </a:r>
            <a:r>
              <a:rPr sz="1800" spc="5" dirty="0">
                <a:solidFill>
                  <a:srgbClr val="FFFFFF"/>
                </a:solidFill>
                <a:latin typeface="Calibri"/>
                <a:cs typeface="Calibri"/>
              </a:rPr>
              <a:t> </a:t>
            </a:r>
            <a:r>
              <a:rPr sz="1800" spc="-10" dirty="0">
                <a:solidFill>
                  <a:srgbClr val="FFFFFF"/>
                </a:solidFill>
                <a:latin typeface="Calibri"/>
                <a:cs typeface="Calibri"/>
              </a:rPr>
              <a:t>instances</a:t>
            </a:r>
            <a:endParaRPr sz="1800">
              <a:latin typeface="Calibri"/>
              <a:cs typeface="Calibri"/>
            </a:endParaRPr>
          </a:p>
        </p:txBody>
      </p:sp>
      <p:pic>
        <p:nvPicPr>
          <p:cNvPr id="4" name="object 4"/>
          <p:cNvPicPr/>
          <p:nvPr/>
        </p:nvPicPr>
        <p:blipFill>
          <a:blip r:embed="rId2" cstate="print"/>
          <a:stretch>
            <a:fillRect/>
          </a:stretch>
        </p:blipFill>
        <p:spPr>
          <a:xfrm>
            <a:off x="10827873" y="758548"/>
            <a:ext cx="598486" cy="598487"/>
          </a:xfrm>
          <a:prstGeom prst="rect">
            <a:avLst/>
          </a:prstGeom>
        </p:spPr>
      </p:pic>
      <p:sp>
        <p:nvSpPr>
          <p:cNvPr id="5" name="object 5"/>
          <p:cNvSpPr txBox="1"/>
          <p:nvPr/>
        </p:nvSpPr>
        <p:spPr>
          <a:xfrm>
            <a:off x="10531688" y="1358900"/>
            <a:ext cx="1174750" cy="358140"/>
          </a:xfrm>
          <a:prstGeom prst="rect">
            <a:avLst/>
          </a:prstGeom>
        </p:spPr>
        <p:txBody>
          <a:bodyPr vert="horz" wrap="square" lIns="0" tIns="20320" rIns="0" bIns="0" rtlCol="0">
            <a:spAutoFit/>
          </a:bodyPr>
          <a:lstStyle/>
          <a:p>
            <a:pPr marL="356870" marR="5080" indent="-344805">
              <a:lnSpc>
                <a:spcPts val="1300"/>
              </a:lnSpc>
              <a:spcBef>
                <a:spcPts val="160"/>
              </a:spcBef>
            </a:pPr>
            <a:r>
              <a:rPr sz="1100" spc="-5" dirty="0">
                <a:solidFill>
                  <a:srgbClr val="FAFAFA"/>
                </a:solidFill>
                <a:latin typeface="Arial"/>
                <a:cs typeface="Arial"/>
              </a:rPr>
              <a:t>Amazon</a:t>
            </a:r>
            <a:r>
              <a:rPr sz="1100" spc="-35" dirty="0">
                <a:solidFill>
                  <a:srgbClr val="FAFAFA"/>
                </a:solidFill>
                <a:latin typeface="Arial"/>
                <a:cs typeface="Arial"/>
              </a:rPr>
              <a:t> </a:t>
            </a:r>
            <a:r>
              <a:rPr sz="1100" dirty="0">
                <a:solidFill>
                  <a:srgbClr val="FAFAFA"/>
                </a:solidFill>
                <a:latin typeface="Arial"/>
                <a:cs typeface="Arial"/>
              </a:rPr>
              <a:t>EC2</a:t>
            </a:r>
            <a:r>
              <a:rPr sz="1100" spc="-35" dirty="0">
                <a:solidFill>
                  <a:srgbClr val="FAFAFA"/>
                </a:solidFill>
                <a:latin typeface="Arial"/>
                <a:cs typeface="Arial"/>
              </a:rPr>
              <a:t> </a:t>
            </a:r>
            <a:r>
              <a:rPr sz="1100" spc="-5" dirty="0">
                <a:solidFill>
                  <a:srgbClr val="FAFAFA"/>
                </a:solidFill>
                <a:latin typeface="Arial"/>
                <a:cs typeface="Arial"/>
              </a:rPr>
              <a:t>Auto </a:t>
            </a:r>
            <a:r>
              <a:rPr sz="1100" spc="-290" dirty="0">
                <a:solidFill>
                  <a:srgbClr val="FAFAFA"/>
                </a:solidFill>
                <a:latin typeface="Arial"/>
                <a:cs typeface="Arial"/>
              </a:rPr>
              <a:t> </a:t>
            </a:r>
            <a:r>
              <a:rPr sz="1100" dirty="0">
                <a:solidFill>
                  <a:srgbClr val="FAFAFA"/>
                </a:solidFill>
                <a:latin typeface="Arial"/>
                <a:cs typeface="Arial"/>
              </a:rPr>
              <a:t>Scaling</a:t>
            </a:r>
            <a:endParaRPr sz="1100">
              <a:latin typeface="Arial"/>
              <a:cs typeface="Arial"/>
            </a:endParaRPr>
          </a:p>
        </p:txBody>
      </p:sp>
      <p:sp>
        <p:nvSpPr>
          <p:cNvPr id="6" name="TextBox 5"/>
          <p:cNvSpPr txBox="1"/>
          <p:nvPr/>
        </p:nvSpPr>
        <p:spPr>
          <a:xfrm>
            <a:off x="10806869" y="1890774"/>
            <a:ext cx="697402" cy="369332"/>
          </a:xfrm>
          <a:prstGeom prst="rect">
            <a:avLst/>
          </a:prstGeom>
          <a:solidFill>
            <a:srgbClr val="FFC000"/>
          </a:solidFill>
        </p:spPr>
        <p:txBody>
          <a:bodyPr wrap="square" rtlCol="0">
            <a:spAutoFit/>
          </a:bodyPr>
          <a:lstStyle/>
          <a:p>
            <a:pPr algn="ctr"/>
            <a:r>
              <a:rPr lang="en-US" dirty="0">
                <a:hlinkClick r:id="rId3"/>
              </a:rPr>
              <a:t>Link</a:t>
            </a:r>
            <a:endParaRPr lang="en-IN" dirty="0"/>
          </a:p>
        </p:txBody>
      </p:sp>
    </p:spTree>
    <p:extLst>
      <p:ext uri="{BB962C8B-B14F-4D97-AF65-F5344CB8AC3E}">
        <p14:creationId xmlns:p14="http://schemas.microsoft.com/office/powerpoint/2010/main" val="38115906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58279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10:</a:t>
            </a:r>
            <a:r>
              <a:rPr sz="2400" b="0" spc="-15" dirty="0">
                <a:solidFill>
                  <a:srgbClr val="FFFFFF"/>
                </a:solidFill>
                <a:latin typeface="Calibri"/>
                <a:cs typeface="Calibri"/>
              </a:rPr>
              <a:t> Amazon</a:t>
            </a:r>
            <a:r>
              <a:rPr sz="2400" b="0" spc="-10" dirty="0">
                <a:solidFill>
                  <a:srgbClr val="FFFFFF"/>
                </a:solidFill>
                <a:latin typeface="Calibri"/>
                <a:cs typeface="Calibri"/>
              </a:rPr>
              <a:t> EC2</a:t>
            </a:r>
            <a:r>
              <a:rPr sz="2400" b="0" spc="-15" dirty="0">
                <a:solidFill>
                  <a:srgbClr val="FFFFFF"/>
                </a:solidFill>
                <a:latin typeface="Calibri"/>
                <a:cs typeface="Calibri"/>
              </a:rPr>
              <a:t> </a:t>
            </a:r>
            <a:r>
              <a:rPr sz="2400" b="0" spc="-10" dirty="0">
                <a:solidFill>
                  <a:srgbClr val="FFFFFF"/>
                </a:solidFill>
                <a:latin typeface="Calibri"/>
                <a:cs typeface="Calibri"/>
              </a:rPr>
              <a:t>Auto</a:t>
            </a:r>
            <a:r>
              <a:rPr sz="2400" b="0" spc="-15" dirty="0">
                <a:solidFill>
                  <a:srgbClr val="FFFFFF"/>
                </a:solidFill>
                <a:latin typeface="Calibri"/>
                <a:cs typeface="Calibri"/>
              </a:rPr>
              <a:t> </a:t>
            </a:r>
            <a:r>
              <a:rPr sz="2400" b="0" spc="-10" dirty="0">
                <a:solidFill>
                  <a:srgbClr val="FFFFFF"/>
                </a:solidFill>
                <a:latin typeface="Calibri"/>
                <a:cs typeface="Calibri"/>
              </a:rPr>
              <a:t>Scaling</a:t>
            </a:r>
            <a:endParaRPr sz="2400">
              <a:latin typeface="Calibri"/>
              <a:cs typeface="Calibri"/>
            </a:endParaRPr>
          </a:p>
        </p:txBody>
      </p:sp>
      <p:sp>
        <p:nvSpPr>
          <p:cNvPr id="3" name="object 3"/>
          <p:cNvSpPr txBox="1"/>
          <p:nvPr/>
        </p:nvSpPr>
        <p:spPr>
          <a:xfrm>
            <a:off x="627404" y="718819"/>
            <a:ext cx="9015730" cy="2921000"/>
          </a:xfrm>
          <a:prstGeom prst="rect">
            <a:avLst/>
          </a:prstGeom>
        </p:spPr>
        <p:txBody>
          <a:bodyPr vert="horz" wrap="square" lIns="0" tIns="12700" rIns="0" bIns="0" rtlCol="0">
            <a:spAutoFit/>
          </a:bodyPr>
          <a:lstStyle/>
          <a:p>
            <a:pPr marL="297815" marR="342265" indent="-285750">
              <a:lnSpc>
                <a:spcPct val="152800"/>
              </a:lnSpc>
              <a:spcBef>
                <a:spcPts val="100"/>
              </a:spcBef>
              <a:buFont typeface="Wingdings"/>
              <a:buChar char=""/>
              <a:tabLst>
                <a:tab pos="298450" algn="l"/>
              </a:tabLst>
            </a:pPr>
            <a:r>
              <a:rPr sz="1800" spc="-50" dirty="0">
                <a:solidFill>
                  <a:srgbClr val="FFFFFF"/>
                </a:solidFill>
                <a:latin typeface="Calibri"/>
                <a:cs typeface="Calibri"/>
              </a:rPr>
              <a:t>You</a:t>
            </a:r>
            <a:r>
              <a:rPr sz="1800" spc="5" dirty="0">
                <a:solidFill>
                  <a:srgbClr val="FFFFFF"/>
                </a:solidFill>
                <a:latin typeface="Calibri"/>
                <a:cs typeface="Calibri"/>
              </a:rPr>
              <a:t> </a:t>
            </a:r>
            <a:r>
              <a:rPr sz="1800" spc="-5" dirty="0">
                <a:solidFill>
                  <a:srgbClr val="FFFFFF"/>
                </a:solidFill>
                <a:latin typeface="Calibri"/>
                <a:cs typeface="Calibri"/>
              </a:rPr>
              <a:t>can</a:t>
            </a:r>
            <a:r>
              <a:rPr sz="1800" spc="5" dirty="0">
                <a:solidFill>
                  <a:srgbClr val="FFFFFF"/>
                </a:solidFill>
                <a:latin typeface="Calibri"/>
                <a:cs typeface="Calibri"/>
              </a:rPr>
              <a:t> </a:t>
            </a:r>
            <a:r>
              <a:rPr sz="1800" spc="-5" dirty="0">
                <a:solidFill>
                  <a:srgbClr val="FFFFFF"/>
                </a:solidFill>
                <a:latin typeface="Calibri"/>
                <a:cs typeface="Calibri"/>
              </a:rPr>
              <a:t>also</a:t>
            </a:r>
            <a:r>
              <a:rPr sz="1800" spc="5" dirty="0">
                <a:solidFill>
                  <a:srgbClr val="FFFFFF"/>
                </a:solidFill>
                <a:latin typeface="Calibri"/>
                <a:cs typeface="Calibri"/>
              </a:rPr>
              <a:t> </a:t>
            </a:r>
            <a:r>
              <a:rPr sz="1800" dirty="0">
                <a:solidFill>
                  <a:srgbClr val="FFFFFF"/>
                </a:solidFill>
                <a:latin typeface="Calibri"/>
                <a:cs typeface="Calibri"/>
              </a:rPr>
              <a:t>specify </a:t>
            </a:r>
            <a:r>
              <a:rPr sz="1800" spc="-5" dirty="0">
                <a:solidFill>
                  <a:srgbClr val="FFFFFF"/>
                </a:solidFill>
                <a:latin typeface="Calibri"/>
                <a:cs typeface="Calibri"/>
              </a:rPr>
              <a:t>scaling</a:t>
            </a:r>
            <a:r>
              <a:rPr sz="1800" spc="10" dirty="0">
                <a:solidFill>
                  <a:srgbClr val="FFFFFF"/>
                </a:solidFill>
                <a:latin typeface="Calibri"/>
                <a:cs typeface="Calibri"/>
              </a:rPr>
              <a:t> </a:t>
            </a:r>
            <a:r>
              <a:rPr sz="1800" spc="-5" dirty="0">
                <a:solidFill>
                  <a:srgbClr val="FFFFFF"/>
                </a:solidFill>
                <a:latin typeface="Calibri"/>
                <a:cs typeface="Calibri"/>
              </a:rPr>
              <a:t>policies</a:t>
            </a:r>
            <a:r>
              <a:rPr sz="1800" dirty="0">
                <a:solidFill>
                  <a:srgbClr val="FFFFFF"/>
                </a:solidFill>
                <a:latin typeface="Calibri"/>
                <a:cs typeface="Calibri"/>
              </a:rPr>
              <a:t> </a:t>
            </a:r>
            <a:r>
              <a:rPr sz="1800" spc="-10" dirty="0">
                <a:solidFill>
                  <a:srgbClr val="FFFFFF"/>
                </a:solidFill>
                <a:latin typeface="Calibri"/>
                <a:cs typeface="Calibri"/>
              </a:rPr>
              <a:t>that</a:t>
            </a:r>
            <a:r>
              <a:rPr sz="1800" dirty="0">
                <a:solidFill>
                  <a:srgbClr val="FFFFFF"/>
                </a:solidFill>
                <a:latin typeface="Calibri"/>
                <a:cs typeface="Calibri"/>
              </a:rPr>
              <a:t> </a:t>
            </a:r>
            <a:r>
              <a:rPr sz="1800" spc="-10" dirty="0">
                <a:solidFill>
                  <a:srgbClr val="FFFFFF"/>
                </a:solidFill>
                <a:latin typeface="Calibri"/>
                <a:cs typeface="Calibri"/>
              </a:rPr>
              <a:t>control</a:t>
            </a:r>
            <a:r>
              <a:rPr sz="1800" spc="5" dirty="0">
                <a:solidFill>
                  <a:srgbClr val="FFFFFF"/>
                </a:solidFill>
                <a:latin typeface="Calibri"/>
                <a:cs typeface="Calibri"/>
              </a:rPr>
              <a:t> </a:t>
            </a:r>
            <a:r>
              <a:rPr sz="1800" dirty="0">
                <a:solidFill>
                  <a:srgbClr val="FFFFFF"/>
                </a:solidFill>
                <a:latin typeface="Calibri"/>
                <a:cs typeface="Calibri"/>
              </a:rPr>
              <a:t>when</a:t>
            </a:r>
            <a:r>
              <a:rPr sz="1800" spc="10" dirty="0">
                <a:solidFill>
                  <a:srgbClr val="FFFFFF"/>
                </a:solidFill>
                <a:latin typeface="Calibri"/>
                <a:cs typeface="Calibri"/>
              </a:rPr>
              <a:t> </a:t>
            </a:r>
            <a:r>
              <a:rPr sz="1800" spc="-10" dirty="0">
                <a:solidFill>
                  <a:srgbClr val="FFFFFF"/>
                </a:solidFill>
                <a:latin typeface="Calibri"/>
                <a:cs typeface="Calibri"/>
              </a:rPr>
              <a:t>Auto</a:t>
            </a:r>
            <a:r>
              <a:rPr sz="1800" spc="5" dirty="0">
                <a:solidFill>
                  <a:srgbClr val="FFFFFF"/>
                </a:solidFill>
                <a:latin typeface="Calibri"/>
                <a:cs typeface="Calibri"/>
              </a:rPr>
              <a:t> </a:t>
            </a:r>
            <a:r>
              <a:rPr sz="1800" spc="-5" dirty="0">
                <a:solidFill>
                  <a:srgbClr val="FFFFFF"/>
                </a:solidFill>
                <a:latin typeface="Calibri"/>
                <a:cs typeface="Calibri"/>
              </a:rPr>
              <a:t>Scaling</a:t>
            </a:r>
            <a:r>
              <a:rPr sz="1800" spc="5" dirty="0">
                <a:solidFill>
                  <a:srgbClr val="FFFFFF"/>
                </a:solidFill>
                <a:latin typeface="Calibri"/>
                <a:cs typeface="Calibri"/>
              </a:rPr>
              <a:t> </a:t>
            </a:r>
            <a:r>
              <a:rPr sz="1800" dirty="0">
                <a:solidFill>
                  <a:srgbClr val="FFFFFF"/>
                </a:solidFill>
                <a:latin typeface="Calibri"/>
                <a:cs typeface="Calibri"/>
              </a:rPr>
              <a:t>launches or </a:t>
            </a:r>
            <a:r>
              <a:rPr sz="1800" spc="-10" dirty="0">
                <a:solidFill>
                  <a:srgbClr val="FFFFFF"/>
                </a:solidFill>
                <a:latin typeface="Calibri"/>
                <a:cs typeface="Calibri"/>
              </a:rPr>
              <a:t>terminates </a:t>
            </a:r>
            <a:r>
              <a:rPr sz="1800" spc="-390" dirty="0">
                <a:solidFill>
                  <a:srgbClr val="FFFFFF"/>
                </a:solidFill>
                <a:latin typeface="Calibri"/>
                <a:cs typeface="Calibri"/>
              </a:rPr>
              <a:t> </a:t>
            </a:r>
            <a:r>
              <a:rPr sz="1800" spc="-10" dirty="0">
                <a:solidFill>
                  <a:srgbClr val="FFFFFF"/>
                </a:solidFill>
                <a:latin typeface="Calibri"/>
                <a:cs typeface="Calibri"/>
              </a:rPr>
              <a:t>instances</a:t>
            </a:r>
            <a:endParaRPr sz="1800" dirty="0">
              <a:latin typeface="Calibri"/>
              <a:cs typeface="Calibri"/>
            </a:endParaRPr>
          </a:p>
          <a:p>
            <a:pPr marL="297815" marR="5080" indent="-285750">
              <a:lnSpc>
                <a:spcPts val="3300"/>
              </a:lnSpc>
              <a:spcBef>
                <a:spcPts val="200"/>
              </a:spcBef>
              <a:buFont typeface="Wingdings"/>
              <a:buChar char=""/>
              <a:tabLst>
                <a:tab pos="298450" algn="l"/>
              </a:tabLst>
            </a:pPr>
            <a:r>
              <a:rPr sz="1800" spc="-5" dirty="0">
                <a:solidFill>
                  <a:srgbClr val="FFFFFF"/>
                </a:solidFill>
                <a:latin typeface="Calibri"/>
                <a:cs typeface="Calibri"/>
              </a:rPr>
              <a:t>Scaling</a:t>
            </a:r>
            <a:r>
              <a:rPr sz="1800" spc="10" dirty="0">
                <a:solidFill>
                  <a:srgbClr val="FFFFFF"/>
                </a:solidFill>
                <a:latin typeface="Calibri"/>
                <a:cs typeface="Calibri"/>
              </a:rPr>
              <a:t> </a:t>
            </a:r>
            <a:r>
              <a:rPr sz="1800" spc="-5" dirty="0">
                <a:solidFill>
                  <a:srgbClr val="FFFFFF"/>
                </a:solidFill>
                <a:latin typeface="Calibri"/>
                <a:cs typeface="Calibri"/>
              </a:rPr>
              <a:t>policies</a:t>
            </a:r>
            <a:r>
              <a:rPr sz="1800" spc="5" dirty="0">
                <a:solidFill>
                  <a:srgbClr val="FFFFFF"/>
                </a:solidFill>
                <a:latin typeface="Calibri"/>
                <a:cs typeface="Calibri"/>
              </a:rPr>
              <a:t> </a:t>
            </a:r>
            <a:r>
              <a:rPr sz="1800" spc="-10" dirty="0">
                <a:solidFill>
                  <a:srgbClr val="FFFFFF"/>
                </a:solidFill>
                <a:latin typeface="Calibri"/>
                <a:cs typeface="Calibri"/>
              </a:rPr>
              <a:t>determine</a:t>
            </a:r>
            <a:r>
              <a:rPr sz="1800" spc="20" dirty="0">
                <a:solidFill>
                  <a:srgbClr val="FFFFFF"/>
                </a:solidFill>
                <a:latin typeface="Calibri"/>
                <a:cs typeface="Calibri"/>
              </a:rPr>
              <a:t> </a:t>
            </a:r>
            <a:r>
              <a:rPr sz="1800" dirty="0">
                <a:solidFill>
                  <a:srgbClr val="FFFFFF"/>
                </a:solidFill>
                <a:latin typeface="Calibri"/>
                <a:cs typeface="Calibri"/>
              </a:rPr>
              <a:t>when,</a:t>
            </a:r>
            <a:r>
              <a:rPr sz="1800" spc="10" dirty="0">
                <a:solidFill>
                  <a:srgbClr val="FFFFFF"/>
                </a:solidFill>
                <a:latin typeface="Calibri"/>
                <a:cs typeface="Calibri"/>
              </a:rPr>
              <a:t> </a:t>
            </a:r>
            <a:r>
              <a:rPr sz="1800" spc="-40" dirty="0">
                <a:solidFill>
                  <a:srgbClr val="FFFFFF"/>
                </a:solidFill>
                <a:latin typeface="Calibri"/>
                <a:cs typeface="Calibri"/>
              </a:rPr>
              <a:t>if,</a:t>
            </a:r>
            <a:r>
              <a:rPr sz="1800" spc="10" dirty="0">
                <a:solidFill>
                  <a:srgbClr val="FFFFFF"/>
                </a:solidFill>
                <a:latin typeface="Calibri"/>
                <a:cs typeface="Calibri"/>
              </a:rPr>
              <a:t> </a:t>
            </a:r>
            <a:r>
              <a:rPr sz="1800" dirty="0">
                <a:solidFill>
                  <a:srgbClr val="FFFFFF"/>
                </a:solidFill>
                <a:latin typeface="Calibri"/>
                <a:cs typeface="Calibri"/>
              </a:rPr>
              <a:t>and</a:t>
            </a:r>
            <a:r>
              <a:rPr sz="1800" spc="20" dirty="0">
                <a:solidFill>
                  <a:srgbClr val="FFFFFF"/>
                </a:solidFill>
                <a:latin typeface="Calibri"/>
                <a:cs typeface="Calibri"/>
              </a:rPr>
              <a:t> </a:t>
            </a:r>
            <a:r>
              <a:rPr sz="1800" spc="-5" dirty="0">
                <a:solidFill>
                  <a:srgbClr val="FFFFFF"/>
                </a:solidFill>
                <a:latin typeface="Calibri"/>
                <a:cs typeface="Calibri"/>
              </a:rPr>
              <a:t>how</a:t>
            </a:r>
            <a:r>
              <a:rPr sz="1800" spc="1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ASG</a:t>
            </a:r>
            <a:r>
              <a:rPr sz="1800" spc="15" dirty="0">
                <a:solidFill>
                  <a:srgbClr val="FFFFFF"/>
                </a:solidFill>
                <a:latin typeface="Calibri"/>
                <a:cs typeface="Calibri"/>
              </a:rPr>
              <a:t> </a:t>
            </a:r>
            <a:r>
              <a:rPr sz="1800" spc="-5" dirty="0">
                <a:solidFill>
                  <a:srgbClr val="FFFFFF"/>
                </a:solidFill>
                <a:latin typeface="Calibri"/>
                <a:cs typeface="Calibri"/>
              </a:rPr>
              <a:t>scales</a:t>
            </a:r>
            <a:r>
              <a:rPr sz="1800" spc="5"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10" dirty="0">
                <a:solidFill>
                  <a:srgbClr val="FFFFFF"/>
                </a:solidFill>
                <a:latin typeface="Calibri"/>
                <a:cs typeface="Calibri"/>
              </a:rPr>
              <a:t>shrinks</a:t>
            </a:r>
            <a:r>
              <a:rPr sz="1800" spc="10" dirty="0">
                <a:solidFill>
                  <a:srgbClr val="FFFFFF"/>
                </a:solidFill>
                <a:latin typeface="Calibri"/>
                <a:cs typeface="Calibri"/>
              </a:rPr>
              <a:t> </a:t>
            </a:r>
            <a:r>
              <a:rPr sz="1800" spc="-5" dirty="0">
                <a:solidFill>
                  <a:srgbClr val="FFFFFF"/>
                </a:solidFill>
                <a:latin typeface="Calibri"/>
                <a:cs typeface="Calibri"/>
              </a:rPr>
              <a:t>(on-demand/dynamic </a:t>
            </a:r>
            <a:r>
              <a:rPr sz="1800" spc="-395" dirty="0">
                <a:solidFill>
                  <a:srgbClr val="FFFFFF"/>
                </a:solidFill>
                <a:latin typeface="Calibri"/>
                <a:cs typeface="Calibri"/>
              </a:rPr>
              <a:t> </a:t>
            </a:r>
            <a:r>
              <a:rPr sz="1800" spc="-5" dirty="0">
                <a:solidFill>
                  <a:srgbClr val="FFFFFF"/>
                </a:solidFill>
                <a:latin typeface="Calibri"/>
                <a:cs typeface="Calibri"/>
              </a:rPr>
              <a:t>scaling,</a:t>
            </a:r>
            <a:r>
              <a:rPr sz="1800" dirty="0">
                <a:solidFill>
                  <a:srgbClr val="FFFFFF"/>
                </a:solidFill>
                <a:latin typeface="Calibri"/>
                <a:cs typeface="Calibri"/>
              </a:rPr>
              <a:t> </a:t>
            </a:r>
            <a:r>
              <a:rPr sz="1800" spc="-5" dirty="0">
                <a:solidFill>
                  <a:srgbClr val="FFFFFF"/>
                </a:solidFill>
                <a:latin typeface="Calibri"/>
                <a:cs typeface="Calibri"/>
              </a:rPr>
              <a:t>cyclic/scheduled</a:t>
            </a:r>
            <a:r>
              <a:rPr sz="1800" spc="10" dirty="0">
                <a:solidFill>
                  <a:srgbClr val="FFFFFF"/>
                </a:solidFill>
                <a:latin typeface="Calibri"/>
                <a:cs typeface="Calibri"/>
              </a:rPr>
              <a:t> </a:t>
            </a:r>
            <a:r>
              <a:rPr sz="1800" spc="-5" dirty="0">
                <a:solidFill>
                  <a:srgbClr val="FFFFFF"/>
                </a:solidFill>
                <a:latin typeface="Calibri"/>
                <a:cs typeface="Calibri"/>
              </a:rPr>
              <a:t>scaling)</a:t>
            </a:r>
            <a:endParaRPr sz="1800" dirty="0">
              <a:latin typeface="Calibri"/>
              <a:cs typeface="Calibri"/>
            </a:endParaRPr>
          </a:p>
          <a:p>
            <a:pPr marL="298450" indent="-285750">
              <a:lnSpc>
                <a:spcPct val="100000"/>
              </a:lnSpc>
              <a:spcBef>
                <a:spcPts val="740"/>
              </a:spcBef>
              <a:buFont typeface="Wingdings"/>
              <a:buChar char=""/>
              <a:tabLst>
                <a:tab pos="298450" algn="l"/>
              </a:tabLst>
            </a:pPr>
            <a:r>
              <a:rPr sz="1800" spc="-5" dirty="0">
                <a:solidFill>
                  <a:srgbClr val="FFFFFF"/>
                </a:solidFill>
                <a:latin typeface="Calibri"/>
                <a:cs typeface="Calibri"/>
              </a:rPr>
              <a:t>Scaling</a:t>
            </a:r>
            <a:r>
              <a:rPr sz="1800" spc="15" dirty="0">
                <a:solidFill>
                  <a:srgbClr val="FFFFFF"/>
                </a:solidFill>
                <a:latin typeface="Calibri"/>
                <a:cs typeface="Calibri"/>
              </a:rPr>
              <a:t> </a:t>
            </a:r>
            <a:r>
              <a:rPr sz="1800" spc="-5" dirty="0">
                <a:solidFill>
                  <a:srgbClr val="FFFFFF"/>
                </a:solidFill>
                <a:latin typeface="Calibri"/>
                <a:cs typeface="Calibri"/>
              </a:rPr>
              <a:t>Plans</a:t>
            </a:r>
            <a:r>
              <a:rPr sz="1800" spc="10" dirty="0">
                <a:solidFill>
                  <a:srgbClr val="FFFFFF"/>
                </a:solidFill>
                <a:latin typeface="Calibri"/>
                <a:cs typeface="Calibri"/>
              </a:rPr>
              <a:t> </a:t>
            </a:r>
            <a:r>
              <a:rPr sz="1800" spc="-5" dirty="0">
                <a:solidFill>
                  <a:srgbClr val="FFFFFF"/>
                </a:solidFill>
                <a:latin typeface="Calibri"/>
                <a:cs typeface="Calibri"/>
              </a:rPr>
              <a:t>define</a:t>
            </a:r>
            <a:r>
              <a:rPr sz="1800" spc="20" dirty="0">
                <a:solidFill>
                  <a:srgbClr val="FFFFFF"/>
                </a:solidFill>
                <a:latin typeface="Calibri"/>
                <a:cs typeface="Calibri"/>
              </a:rPr>
              <a:t> </a:t>
            </a:r>
            <a:r>
              <a:rPr sz="1800" dirty="0">
                <a:solidFill>
                  <a:srgbClr val="FFFFFF"/>
                </a:solidFill>
                <a:latin typeface="Calibri"/>
                <a:cs typeface="Calibri"/>
              </a:rPr>
              <a:t>the</a:t>
            </a:r>
            <a:r>
              <a:rPr sz="1800" spc="20" dirty="0">
                <a:solidFill>
                  <a:srgbClr val="FFFFFF"/>
                </a:solidFill>
                <a:latin typeface="Calibri"/>
                <a:cs typeface="Calibri"/>
              </a:rPr>
              <a:t> </a:t>
            </a:r>
            <a:r>
              <a:rPr sz="1800" spc="-10" dirty="0">
                <a:solidFill>
                  <a:srgbClr val="FFFFFF"/>
                </a:solidFill>
                <a:latin typeface="Calibri"/>
                <a:cs typeface="Calibri"/>
              </a:rPr>
              <a:t>triggers</a:t>
            </a:r>
            <a:r>
              <a:rPr sz="1800" spc="10" dirty="0">
                <a:solidFill>
                  <a:srgbClr val="FFFFFF"/>
                </a:solidFill>
                <a:latin typeface="Calibri"/>
                <a:cs typeface="Calibri"/>
              </a:rPr>
              <a:t> </a:t>
            </a:r>
            <a:r>
              <a:rPr sz="1800" dirty="0">
                <a:solidFill>
                  <a:srgbClr val="FFFFFF"/>
                </a:solidFill>
                <a:latin typeface="Calibri"/>
                <a:cs typeface="Calibri"/>
              </a:rPr>
              <a:t>and</a:t>
            </a:r>
            <a:r>
              <a:rPr sz="1800" spc="20" dirty="0">
                <a:solidFill>
                  <a:srgbClr val="FFFFFF"/>
                </a:solidFill>
                <a:latin typeface="Calibri"/>
                <a:cs typeface="Calibri"/>
              </a:rPr>
              <a:t> </a:t>
            </a:r>
            <a:r>
              <a:rPr sz="1800" dirty="0">
                <a:solidFill>
                  <a:srgbClr val="FFFFFF"/>
                </a:solidFill>
                <a:latin typeface="Calibri"/>
                <a:cs typeface="Calibri"/>
              </a:rPr>
              <a:t>when</a:t>
            </a:r>
            <a:r>
              <a:rPr sz="1800" spc="20" dirty="0">
                <a:solidFill>
                  <a:srgbClr val="FFFFFF"/>
                </a:solidFill>
                <a:latin typeface="Calibri"/>
                <a:cs typeface="Calibri"/>
              </a:rPr>
              <a:t> </a:t>
            </a:r>
            <a:r>
              <a:rPr sz="1800" spc="-5" dirty="0">
                <a:solidFill>
                  <a:srgbClr val="FFFFFF"/>
                </a:solidFill>
                <a:latin typeface="Calibri"/>
                <a:cs typeface="Calibri"/>
              </a:rPr>
              <a:t>instances</a:t>
            </a:r>
            <a:r>
              <a:rPr sz="1800" spc="10" dirty="0">
                <a:solidFill>
                  <a:srgbClr val="FFFFFF"/>
                </a:solidFill>
                <a:latin typeface="Calibri"/>
                <a:cs typeface="Calibri"/>
              </a:rPr>
              <a:t> </a:t>
            </a:r>
            <a:r>
              <a:rPr sz="1800" dirty="0">
                <a:solidFill>
                  <a:srgbClr val="FFFFFF"/>
                </a:solidFill>
                <a:latin typeface="Calibri"/>
                <a:cs typeface="Calibri"/>
              </a:rPr>
              <a:t>should</a:t>
            </a:r>
            <a:r>
              <a:rPr sz="1800" spc="20" dirty="0">
                <a:solidFill>
                  <a:srgbClr val="FFFFFF"/>
                </a:solidFill>
                <a:latin typeface="Calibri"/>
                <a:cs typeface="Calibri"/>
              </a:rPr>
              <a:t> </a:t>
            </a:r>
            <a:r>
              <a:rPr sz="1800" dirty="0">
                <a:solidFill>
                  <a:srgbClr val="FFFFFF"/>
                </a:solidFill>
                <a:latin typeface="Calibri"/>
                <a:cs typeface="Calibri"/>
              </a:rPr>
              <a:t>be</a:t>
            </a:r>
            <a:r>
              <a:rPr sz="1800" spc="20" dirty="0">
                <a:solidFill>
                  <a:srgbClr val="FFFFFF"/>
                </a:solidFill>
                <a:latin typeface="Calibri"/>
                <a:cs typeface="Calibri"/>
              </a:rPr>
              <a:t> </a:t>
            </a:r>
            <a:r>
              <a:rPr sz="1800" spc="-10" dirty="0">
                <a:solidFill>
                  <a:srgbClr val="FFFFFF"/>
                </a:solidFill>
                <a:latin typeface="Calibri"/>
                <a:cs typeface="Calibri"/>
              </a:rPr>
              <a:t>provisioned/de-provisioned</a:t>
            </a:r>
            <a:endParaRPr sz="1800" dirty="0">
              <a:latin typeface="Calibri"/>
              <a:cs typeface="Calibri"/>
            </a:endParaRPr>
          </a:p>
          <a:p>
            <a:pPr marL="297815" marR="798195" indent="-285750">
              <a:lnSpc>
                <a:spcPts val="3300"/>
              </a:lnSpc>
              <a:buFont typeface="Wingdings"/>
              <a:buChar char=""/>
              <a:tabLst>
                <a:tab pos="298450" algn="l"/>
              </a:tabLst>
            </a:pPr>
            <a:r>
              <a:rPr sz="1800" dirty="0">
                <a:solidFill>
                  <a:srgbClr val="FFFFFF"/>
                </a:solidFill>
                <a:latin typeface="Calibri"/>
                <a:cs typeface="Calibri"/>
              </a:rPr>
              <a:t>A</a:t>
            </a:r>
            <a:r>
              <a:rPr sz="1800" spc="5" dirty="0">
                <a:solidFill>
                  <a:srgbClr val="FFFFFF"/>
                </a:solidFill>
                <a:latin typeface="Calibri"/>
                <a:cs typeface="Calibri"/>
              </a:rPr>
              <a:t> </a:t>
            </a:r>
            <a:r>
              <a:rPr sz="1800" spc="-5" dirty="0">
                <a:solidFill>
                  <a:srgbClr val="FFFFFF"/>
                </a:solidFill>
                <a:latin typeface="Calibri"/>
                <a:cs typeface="Calibri"/>
              </a:rPr>
              <a:t>launch</a:t>
            </a:r>
            <a:r>
              <a:rPr sz="1800" spc="10" dirty="0">
                <a:solidFill>
                  <a:srgbClr val="FFFFFF"/>
                </a:solidFill>
                <a:latin typeface="Calibri"/>
                <a:cs typeface="Calibri"/>
              </a:rPr>
              <a:t> </a:t>
            </a:r>
            <a:r>
              <a:rPr sz="1800" spc="-10" dirty="0">
                <a:solidFill>
                  <a:srgbClr val="FFFFFF"/>
                </a:solidFill>
                <a:latin typeface="Calibri"/>
                <a:cs typeface="Calibri"/>
              </a:rPr>
              <a:t>configuration</a:t>
            </a:r>
            <a:r>
              <a:rPr sz="1800" spc="1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template</a:t>
            </a:r>
            <a:r>
              <a:rPr sz="1800" spc="20" dirty="0">
                <a:solidFill>
                  <a:srgbClr val="FFFFFF"/>
                </a:solidFill>
                <a:latin typeface="Calibri"/>
                <a:cs typeface="Calibri"/>
              </a:rPr>
              <a:t> </a:t>
            </a:r>
            <a:r>
              <a:rPr sz="1800" dirty="0">
                <a:solidFill>
                  <a:srgbClr val="FFFFFF"/>
                </a:solidFill>
                <a:latin typeface="Calibri"/>
                <a:cs typeface="Calibri"/>
              </a:rPr>
              <a:t>used</a:t>
            </a:r>
            <a:r>
              <a:rPr sz="1800" spc="10" dirty="0">
                <a:solidFill>
                  <a:srgbClr val="FFFFFF"/>
                </a:solidFill>
                <a:latin typeface="Calibri"/>
                <a:cs typeface="Calibri"/>
              </a:rPr>
              <a:t> </a:t>
            </a:r>
            <a:r>
              <a:rPr sz="1800" spc="-15" dirty="0">
                <a:solidFill>
                  <a:srgbClr val="FFFFFF"/>
                </a:solidFill>
                <a:latin typeface="Calibri"/>
                <a:cs typeface="Calibri"/>
              </a:rPr>
              <a:t>to</a:t>
            </a:r>
            <a:r>
              <a:rPr sz="1800" spc="10" dirty="0">
                <a:solidFill>
                  <a:srgbClr val="FFFFFF"/>
                </a:solidFill>
                <a:latin typeface="Calibri"/>
                <a:cs typeface="Calibri"/>
              </a:rPr>
              <a:t> </a:t>
            </a:r>
            <a:r>
              <a:rPr sz="1800" spc="-15" dirty="0">
                <a:solidFill>
                  <a:srgbClr val="FFFFFF"/>
                </a:solidFill>
                <a:latin typeface="Calibri"/>
                <a:cs typeface="Calibri"/>
              </a:rPr>
              <a:t>create</a:t>
            </a:r>
            <a:r>
              <a:rPr sz="1800" spc="20" dirty="0">
                <a:solidFill>
                  <a:srgbClr val="FFFFFF"/>
                </a:solidFill>
                <a:latin typeface="Calibri"/>
                <a:cs typeface="Calibri"/>
              </a:rPr>
              <a:t> </a:t>
            </a:r>
            <a:r>
              <a:rPr sz="1800" spc="-5" dirty="0">
                <a:solidFill>
                  <a:srgbClr val="FFFFFF"/>
                </a:solidFill>
                <a:latin typeface="Calibri"/>
                <a:cs typeface="Calibri"/>
              </a:rPr>
              <a:t>new</a:t>
            </a:r>
            <a:r>
              <a:rPr sz="1800" spc="10" dirty="0">
                <a:solidFill>
                  <a:srgbClr val="FFFFFF"/>
                </a:solidFill>
                <a:latin typeface="Calibri"/>
                <a:cs typeface="Calibri"/>
              </a:rPr>
              <a:t> </a:t>
            </a:r>
            <a:r>
              <a:rPr sz="1800" spc="-10" dirty="0">
                <a:solidFill>
                  <a:srgbClr val="FFFFFF"/>
                </a:solidFill>
                <a:latin typeface="Calibri"/>
                <a:cs typeface="Calibri"/>
              </a:rPr>
              <a:t>EC2</a:t>
            </a:r>
            <a:r>
              <a:rPr sz="1800" spc="10" dirty="0">
                <a:solidFill>
                  <a:srgbClr val="FFFFFF"/>
                </a:solidFill>
                <a:latin typeface="Calibri"/>
                <a:cs typeface="Calibri"/>
              </a:rPr>
              <a:t> </a:t>
            </a:r>
            <a:r>
              <a:rPr sz="1800" spc="-10" dirty="0">
                <a:solidFill>
                  <a:srgbClr val="FFFFFF"/>
                </a:solidFill>
                <a:latin typeface="Calibri"/>
                <a:cs typeface="Calibri"/>
              </a:rPr>
              <a:t>instances</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includes </a:t>
            </a:r>
            <a:r>
              <a:rPr sz="1800" spc="-395" dirty="0">
                <a:solidFill>
                  <a:srgbClr val="FFFFFF"/>
                </a:solidFill>
                <a:latin typeface="Calibri"/>
                <a:cs typeface="Calibri"/>
              </a:rPr>
              <a:t> </a:t>
            </a:r>
            <a:r>
              <a:rPr sz="1800" spc="-15" dirty="0">
                <a:solidFill>
                  <a:srgbClr val="FFFFFF"/>
                </a:solidFill>
                <a:latin typeface="Calibri"/>
                <a:cs typeface="Calibri"/>
              </a:rPr>
              <a:t>parameters</a:t>
            </a:r>
            <a:r>
              <a:rPr sz="1800" spc="5" dirty="0">
                <a:solidFill>
                  <a:srgbClr val="FFFFFF"/>
                </a:solidFill>
                <a:latin typeface="Calibri"/>
                <a:cs typeface="Calibri"/>
              </a:rPr>
              <a:t> </a:t>
            </a:r>
            <a:r>
              <a:rPr sz="1800" spc="-5" dirty="0">
                <a:solidFill>
                  <a:srgbClr val="FFFFFF"/>
                </a:solidFill>
                <a:latin typeface="Calibri"/>
                <a:cs typeface="Calibri"/>
              </a:rPr>
              <a:t>such</a:t>
            </a:r>
            <a:r>
              <a:rPr sz="1800" spc="15" dirty="0">
                <a:solidFill>
                  <a:srgbClr val="FFFFFF"/>
                </a:solidFill>
                <a:latin typeface="Calibri"/>
                <a:cs typeface="Calibri"/>
              </a:rPr>
              <a:t> </a:t>
            </a:r>
            <a:r>
              <a:rPr sz="1800" dirty="0">
                <a:solidFill>
                  <a:srgbClr val="FFFFFF"/>
                </a:solidFill>
                <a:latin typeface="Calibri"/>
                <a:cs typeface="Calibri"/>
              </a:rPr>
              <a:t>as</a:t>
            </a:r>
            <a:r>
              <a:rPr sz="1800" spc="5" dirty="0">
                <a:solidFill>
                  <a:srgbClr val="FFFFFF"/>
                </a:solidFill>
                <a:latin typeface="Calibri"/>
                <a:cs typeface="Calibri"/>
              </a:rPr>
              <a:t> </a:t>
            </a:r>
            <a:r>
              <a:rPr sz="1800" spc="-10" dirty="0">
                <a:solidFill>
                  <a:srgbClr val="FFFFFF"/>
                </a:solidFill>
                <a:latin typeface="Calibri"/>
                <a:cs typeface="Calibri"/>
              </a:rPr>
              <a:t>instance</a:t>
            </a:r>
            <a:r>
              <a:rPr sz="1800" spc="20" dirty="0">
                <a:solidFill>
                  <a:srgbClr val="FFFFFF"/>
                </a:solidFill>
                <a:latin typeface="Calibri"/>
                <a:cs typeface="Calibri"/>
              </a:rPr>
              <a:t> </a:t>
            </a:r>
            <a:r>
              <a:rPr sz="1800" spc="-30" dirty="0">
                <a:solidFill>
                  <a:srgbClr val="FFFFFF"/>
                </a:solidFill>
                <a:latin typeface="Calibri"/>
                <a:cs typeface="Calibri"/>
              </a:rPr>
              <a:t>family,</a:t>
            </a:r>
            <a:r>
              <a:rPr sz="1800" spc="10" dirty="0">
                <a:solidFill>
                  <a:srgbClr val="FFFFFF"/>
                </a:solidFill>
                <a:latin typeface="Calibri"/>
                <a:cs typeface="Calibri"/>
              </a:rPr>
              <a:t> </a:t>
            </a:r>
            <a:r>
              <a:rPr sz="1800" spc="-10" dirty="0">
                <a:solidFill>
                  <a:srgbClr val="FFFFFF"/>
                </a:solidFill>
                <a:latin typeface="Calibri"/>
                <a:cs typeface="Calibri"/>
              </a:rPr>
              <a:t>instance</a:t>
            </a:r>
            <a:r>
              <a:rPr sz="1800" spc="15" dirty="0">
                <a:solidFill>
                  <a:srgbClr val="FFFFFF"/>
                </a:solidFill>
                <a:latin typeface="Calibri"/>
                <a:cs typeface="Calibri"/>
              </a:rPr>
              <a:t> </a:t>
            </a:r>
            <a:r>
              <a:rPr sz="1800" spc="-5" dirty="0">
                <a:solidFill>
                  <a:srgbClr val="FFFFFF"/>
                </a:solidFill>
                <a:latin typeface="Calibri"/>
                <a:cs typeface="Calibri"/>
              </a:rPr>
              <a:t>type,</a:t>
            </a:r>
            <a:r>
              <a:rPr sz="1800" spc="15" dirty="0">
                <a:solidFill>
                  <a:srgbClr val="FFFFFF"/>
                </a:solidFill>
                <a:latin typeface="Calibri"/>
                <a:cs typeface="Calibri"/>
              </a:rPr>
              <a:t> </a:t>
            </a:r>
            <a:r>
              <a:rPr sz="1800" spc="-5" dirty="0">
                <a:solidFill>
                  <a:srgbClr val="FFFFFF"/>
                </a:solidFill>
                <a:latin typeface="Calibri"/>
                <a:cs typeface="Calibri"/>
              </a:rPr>
              <a:t>AMI,</a:t>
            </a:r>
            <a:r>
              <a:rPr sz="1800" spc="10" dirty="0">
                <a:solidFill>
                  <a:srgbClr val="FFFFFF"/>
                </a:solidFill>
                <a:latin typeface="Calibri"/>
                <a:cs typeface="Calibri"/>
              </a:rPr>
              <a:t> </a:t>
            </a:r>
            <a:r>
              <a:rPr sz="1800" spc="-25" dirty="0">
                <a:solidFill>
                  <a:srgbClr val="FFFFFF"/>
                </a:solidFill>
                <a:latin typeface="Calibri"/>
                <a:cs typeface="Calibri"/>
              </a:rPr>
              <a:t>key</a:t>
            </a:r>
            <a:r>
              <a:rPr sz="1800" spc="5" dirty="0">
                <a:solidFill>
                  <a:srgbClr val="FFFFFF"/>
                </a:solidFill>
                <a:latin typeface="Calibri"/>
                <a:cs typeface="Calibri"/>
              </a:rPr>
              <a:t> </a:t>
            </a:r>
            <a:r>
              <a:rPr sz="1800" spc="-5" dirty="0">
                <a:solidFill>
                  <a:srgbClr val="FFFFFF"/>
                </a:solidFill>
                <a:latin typeface="Calibri"/>
                <a:cs typeface="Calibri"/>
              </a:rPr>
              <a:t>pair</a:t>
            </a:r>
            <a:r>
              <a:rPr sz="1800" spc="10"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5" dirty="0">
                <a:solidFill>
                  <a:srgbClr val="FFFFFF"/>
                </a:solidFill>
                <a:latin typeface="Calibri"/>
                <a:cs typeface="Calibri"/>
              </a:rPr>
              <a:t>security</a:t>
            </a:r>
            <a:r>
              <a:rPr sz="1800" spc="5" dirty="0">
                <a:solidFill>
                  <a:srgbClr val="FFFFFF"/>
                </a:solidFill>
                <a:latin typeface="Calibri"/>
                <a:cs typeface="Calibri"/>
              </a:rPr>
              <a:t> </a:t>
            </a:r>
            <a:r>
              <a:rPr sz="1800" spc="-10" dirty="0">
                <a:solidFill>
                  <a:srgbClr val="FFFFFF"/>
                </a:solidFill>
                <a:latin typeface="Calibri"/>
                <a:cs typeface="Calibri"/>
              </a:rPr>
              <a:t>groups</a:t>
            </a:r>
            <a:endParaRPr sz="1800" dirty="0">
              <a:latin typeface="Calibri"/>
              <a:cs typeface="Calibri"/>
            </a:endParaRPr>
          </a:p>
        </p:txBody>
      </p:sp>
      <p:pic>
        <p:nvPicPr>
          <p:cNvPr id="4" name="object 4"/>
          <p:cNvPicPr/>
          <p:nvPr/>
        </p:nvPicPr>
        <p:blipFill>
          <a:blip r:embed="rId2" cstate="print"/>
          <a:stretch>
            <a:fillRect/>
          </a:stretch>
        </p:blipFill>
        <p:spPr>
          <a:xfrm>
            <a:off x="10827873" y="758548"/>
            <a:ext cx="598486" cy="598487"/>
          </a:xfrm>
          <a:prstGeom prst="rect">
            <a:avLst/>
          </a:prstGeom>
        </p:spPr>
      </p:pic>
      <p:sp>
        <p:nvSpPr>
          <p:cNvPr id="5" name="object 5"/>
          <p:cNvSpPr txBox="1"/>
          <p:nvPr/>
        </p:nvSpPr>
        <p:spPr>
          <a:xfrm>
            <a:off x="10531688" y="1358900"/>
            <a:ext cx="1174750" cy="358140"/>
          </a:xfrm>
          <a:prstGeom prst="rect">
            <a:avLst/>
          </a:prstGeom>
        </p:spPr>
        <p:txBody>
          <a:bodyPr vert="horz" wrap="square" lIns="0" tIns="20320" rIns="0" bIns="0" rtlCol="0">
            <a:spAutoFit/>
          </a:bodyPr>
          <a:lstStyle/>
          <a:p>
            <a:pPr marL="356870" marR="5080" indent="-344805">
              <a:lnSpc>
                <a:spcPts val="1300"/>
              </a:lnSpc>
              <a:spcBef>
                <a:spcPts val="160"/>
              </a:spcBef>
            </a:pPr>
            <a:r>
              <a:rPr sz="1100" spc="-5" dirty="0">
                <a:solidFill>
                  <a:srgbClr val="FAFAFA"/>
                </a:solidFill>
                <a:latin typeface="Arial"/>
                <a:cs typeface="Arial"/>
              </a:rPr>
              <a:t>Amazon</a:t>
            </a:r>
            <a:r>
              <a:rPr sz="1100" spc="-35" dirty="0">
                <a:solidFill>
                  <a:srgbClr val="FAFAFA"/>
                </a:solidFill>
                <a:latin typeface="Arial"/>
                <a:cs typeface="Arial"/>
              </a:rPr>
              <a:t> </a:t>
            </a:r>
            <a:r>
              <a:rPr sz="1100" dirty="0">
                <a:solidFill>
                  <a:srgbClr val="FAFAFA"/>
                </a:solidFill>
                <a:latin typeface="Arial"/>
                <a:cs typeface="Arial"/>
              </a:rPr>
              <a:t>EC2</a:t>
            </a:r>
            <a:r>
              <a:rPr sz="1100" spc="-35" dirty="0">
                <a:solidFill>
                  <a:srgbClr val="FAFAFA"/>
                </a:solidFill>
                <a:latin typeface="Arial"/>
                <a:cs typeface="Arial"/>
              </a:rPr>
              <a:t> </a:t>
            </a:r>
            <a:r>
              <a:rPr sz="1100" spc="-5" dirty="0">
                <a:solidFill>
                  <a:srgbClr val="FAFAFA"/>
                </a:solidFill>
                <a:latin typeface="Arial"/>
                <a:cs typeface="Arial"/>
              </a:rPr>
              <a:t>Auto </a:t>
            </a:r>
            <a:r>
              <a:rPr sz="1100" spc="-290" dirty="0">
                <a:solidFill>
                  <a:srgbClr val="FAFAFA"/>
                </a:solidFill>
                <a:latin typeface="Arial"/>
                <a:cs typeface="Arial"/>
              </a:rPr>
              <a:t> </a:t>
            </a:r>
            <a:r>
              <a:rPr sz="1100" dirty="0">
                <a:solidFill>
                  <a:srgbClr val="FAFAFA"/>
                </a:solidFill>
                <a:latin typeface="Arial"/>
                <a:cs typeface="Arial"/>
              </a:rPr>
              <a:t>Scaling</a:t>
            </a:r>
            <a:endParaRPr sz="1100">
              <a:latin typeface="Arial"/>
              <a:cs typeface="Arial"/>
            </a:endParaRPr>
          </a:p>
        </p:txBody>
      </p:sp>
    </p:spTree>
    <p:extLst>
      <p:ext uri="{BB962C8B-B14F-4D97-AF65-F5344CB8AC3E}">
        <p14:creationId xmlns:p14="http://schemas.microsoft.com/office/powerpoint/2010/main" val="39229838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37908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10:</a:t>
            </a:r>
            <a:r>
              <a:rPr sz="2400" b="0" spc="-10" dirty="0">
                <a:solidFill>
                  <a:srgbClr val="FFFFFF"/>
                </a:solidFill>
                <a:latin typeface="Calibri"/>
                <a:cs typeface="Calibri"/>
              </a:rPr>
              <a:t> Elastic</a:t>
            </a:r>
            <a:r>
              <a:rPr sz="2400" b="0" spc="-15" dirty="0">
                <a:solidFill>
                  <a:srgbClr val="FFFFFF"/>
                </a:solidFill>
                <a:latin typeface="Calibri"/>
                <a:cs typeface="Calibri"/>
              </a:rPr>
              <a:t> </a:t>
            </a:r>
            <a:r>
              <a:rPr sz="2400" b="0" spc="-5" dirty="0">
                <a:solidFill>
                  <a:srgbClr val="FFFFFF"/>
                </a:solidFill>
                <a:latin typeface="Calibri"/>
                <a:cs typeface="Calibri"/>
              </a:rPr>
              <a:t>Load Balancing</a:t>
            </a:r>
            <a:r>
              <a:rPr sz="2400" b="0" spc="-10" dirty="0">
                <a:solidFill>
                  <a:srgbClr val="FFFFFF"/>
                </a:solidFill>
                <a:latin typeface="Calibri"/>
                <a:cs typeface="Calibri"/>
              </a:rPr>
              <a:t> </a:t>
            </a:r>
            <a:r>
              <a:rPr sz="2400" b="0" spc="-5" dirty="0">
                <a:solidFill>
                  <a:srgbClr val="FFFFFF"/>
                </a:solidFill>
                <a:latin typeface="Calibri"/>
                <a:cs typeface="Calibri"/>
              </a:rPr>
              <a:t>Concepts</a:t>
            </a:r>
            <a:endParaRPr sz="2400">
              <a:latin typeface="Calibri"/>
              <a:cs typeface="Calibri"/>
            </a:endParaRPr>
          </a:p>
        </p:txBody>
      </p:sp>
      <p:pic>
        <p:nvPicPr>
          <p:cNvPr id="3074" name="Picture 2" descr="Load Balancing Node JS. While deploying a NodeJS app in… | by Subhajit  Dutta | Techintoo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34" y="1328101"/>
            <a:ext cx="7728585" cy="408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6966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379085"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10:</a:t>
            </a:r>
            <a:r>
              <a:rPr sz="2400" b="0" spc="-10" dirty="0">
                <a:solidFill>
                  <a:srgbClr val="FFFFFF"/>
                </a:solidFill>
                <a:latin typeface="Calibri"/>
                <a:cs typeface="Calibri"/>
              </a:rPr>
              <a:t> Elastic</a:t>
            </a:r>
            <a:r>
              <a:rPr sz="2400" b="0" spc="-15" dirty="0">
                <a:solidFill>
                  <a:srgbClr val="FFFFFF"/>
                </a:solidFill>
                <a:latin typeface="Calibri"/>
                <a:cs typeface="Calibri"/>
              </a:rPr>
              <a:t> </a:t>
            </a:r>
            <a:r>
              <a:rPr sz="2400" b="0" spc="-5" dirty="0">
                <a:solidFill>
                  <a:srgbClr val="FFFFFF"/>
                </a:solidFill>
                <a:latin typeface="Calibri"/>
                <a:cs typeface="Calibri"/>
              </a:rPr>
              <a:t>Load Balancing</a:t>
            </a:r>
            <a:r>
              <a:rPr sz="2400" b="0" spc="-10" dirty="0">
                <a:solidFill>
                  <a:srgbClr val="FFFFFF"/>
                </a:solidFill>
                <a:latin typeface="Calibri"/>
                <a:cs typeface="Calibri"/>
              </a:rPr>
              <a:t> </a:t>
            </a:r>
            <a:r>
              <a:rPr sz="2400" b="0" spc="-5" dirty="0">
                <a:solidFill>
                  <a:srgbClr val="FFFFFF"/>
                </a:solidFill>
                <a:latin typeface="Calibri"/>
                <a:cs typeface="Calibri"/>
              </a:rPr>
              <a:t>Concepts</a:t>
            </a:r>
            <a:endParaRPr sz="2400">
              <a:latin typeface="Calibri"/>
              <a:cs typeface="Calibri"/>
            </a:endParaRPr>
          </a:p>
        </p:txBody>
      </p:sp>
      <p:grpSp>
        <p:nvGrpSpPr>
          <p:cNvPr id="3" name="object 3"/>
          <p:cNvGrpSpPr/>
          <p:nvPr/>
        </p:nvGrpSpPr>
        <p:grpSpPr>
          <a:xfrm>
            <a:off x="3211892" y="989479"/>
            <a:ext cx="3934460" cy="2559050"/>
            <a:chOff x="3211892" y="989479"/>
            <a:chExt cx="3934460" cy="2559050"/>
          </a:xfrm>
        </p:grpSpPr>
        <p:sp>
          <p:nvSpPr>
            <p:cNvPr id="4" name="object 4"/>
            <p:cNvSpPr/>
            <p:nvPr/>
          </p:nvSpPr>
          <p:spPr>
            <a:xfrm>
              <a:off x="3218242" y="995829"/>
              <a:ext cx="3921760" cy="2546350"/>
            </a:xfrm>
            <a:custGeom>
              <a:avLst/>
              <a:gdLst/>
              <a:ahLst/>
              <a:cxnLst/>
              <a:rect l="l" t="t" r="r" b="b"/>
              <a:pathLst>
                <a:path w="3921759" h="2546350">
                  <a:moveTo>
                    <a:pt x="0" y="0"/>
                  </a:moveTo>
                  <a:lnTo>
                    <a:pt x="3921564" y="0"/>
                  </a:lnTo>
                  <a:lnTo>
                    <a:pt x="3921564" y="2546058"/>
                  </a:lnTo>
                  <a:lnTo>
                    <a:pt x="0" y="2546058"/>
                  </a:lnTo>
                  <a:lnTo>
                    <a:pt x="0" y="0"/>
                  </a:lnTo>
                  <a:close/>
                </a:path>
              </a:pathLst>
            </a:custGeom>
            <a:ln w="12700">
              <a:solidFill>
                <a:schemeClr val="bg2"/>
              </a:solidFill>
            </a:ln>
          </p:spPr>
          <p:txBody>
            <a:bodyPr wrap="square" lIns="0" tIns="0" rIns="0" bIns="0" rtlCol="0"/>
            <a:lstStyle/>
            <a:p>
              <a:endParaRPr>
                <a:solidFill>
                  <a:schemeClr val="bg1"/>
                </a:solidFill>
              </a:endParaRPr>
            </a:p>
          </p:txBody>
        </p:sp>
        <p:sp>
          <p:nvSpPr>
            <p:cNvPr id="5" name="object 5"/>
            <p:cNvSpPr/>
            <p:nvPr/>
          </p:nvSpPr>
          <p:spPr>
            <a:xfrm>
              <a:off x="3375705" y="1336324"/>
              <a:ext cx="3294379" cy="2052955"/>
            </a:xfrm>
            <a:custGeom>
              <a:avLst/>
              <a:gdLst/>
              <a:ahLst/>
              <a:cxnLst/>
              <a:rect l="l" t="t" r="r" b="b"/>
              <a:pathLst>
                <a:path w="3294379" h="2052954">
                  <a:moveTo>
                    <a:pt x="3294199" y="0"/>
                  </a:moveTo>
                  <a:lnTo>
                    <a:pt x="0" y="0"/>
                  </a:lnTo>
                  <a:lnTo>
                    <a:pt x="0" y="2052921"/>
                  </a:lnTo>
                  <a:lnTo>
                    <a:pt x="3294199" y="2052921"/>
                  </a:lnTo>
                  <a:lnTo>
                    <a:pt x="3294199" y="0"/>
                  </a:lnTo>
                  <a:close/>
                </a:path>
              </a:pathLst>
            </a:custGeom>
            <a:solidFill>
              <a:srgbClr val="E2F0D9">
                <a:alpha val="19999"/>
              </a:srgbClr>
            </a:solidFill>
            <a:ln>
              <a:solidFill>
                <a:schemeClr val="bg2"/>
              </a:solidFill>
            </a:ln>
          </p:spPr>
          <p:txBody>
            <a:bodyPr wrap="square" lIns="0" tIns="0" rIns="0" bIns="0" rtlCol="0"/>
            <a:lstStyle/>
            <a:p>
              <a:endParaRPr>
                <a:solidFill>
                  <a:schemeClr val="bg1"/>
                </a:solidFill>
              </a:endParaRPr>
            </a:p>
          </p:txBody>
        </p:sp>
      </p:grpSp>
      <p:sp>
        <p:nvSpPr>
          <p:cNvPr id="6" name="object 6"/>
          <p:cNvSpPr txBox="1"/>
          <p:nvPr/>
        </p:nvSpPr>
        <p:spPr>
          <a:xfrm>
            <a:off x="3701333" y="982980"/>
            <a:ext cx="2044064" cy="584200"/>
          </a:xfrm>
          <a:prstGeom prst="rect">
            <a:avLst/>
          </a:prstGeom>
          <a:ln>
            <a:solidFill>
              <a:schemeClr val="bg2"/>
            </a:solidFill>
          </a:ln>
        </p:spPr>
        <p:txBody>
          <a:bodyPr vert="horz" wrap="square" lIns="0" tIns="109220" rIns="0" bIns="0" rtlCol="0">
            <a:spAutoFit/>
          </a:bodyPr>
          <a:lstStyle/>
          <a:p>
            <a:pPr marL="925194">
              <a:lnSpc>
                <a:spcPct val="100000"/>
              </a:lnSpc>
              <a:spcBef>
                <a:spcPts val="860"/>
              </a:spcBef>
            </a:pPr>
            <a:r>
              <a:rPr sz="1200" spc="-5" dirty="0">
                <a:solidFill>
                  <a:schemeClr val="bg1"/>
                </a:solidFill>
                <a:latin typeface="Arial"/>
                <a:cs typeface="Arial"/>
              </a:rPr>
              <a:t>Availability</a:t>
            </a:r>
            <a:r>
              <a:rPr sz="1200" spc="-5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a:p>
            <a:pPr marL="12700">
              <a:lnSpc>
                <a:spcPct val="100000"/>
              </a:lnSpc>
              <a:spcBef>
                <a:spcPts val="760"/>
              </a:spcBef>
            </a:pPr>
            <a:r>
              <a:rPr sz="1200" spc="-5" dirty="0">
                <a:solidFill>
                  <a:schemeClr val="bg1"/>
                </a:solidFill>
                <a:latin typeface="Calibri"/>
                <a:cs typeface="Calibri"/>
              </a:rPr>
              <a:t>Public</a:t>
            </a:r>
            <a:r>
              <a:rPr sz="1200" spc="-35" dirty="0">
                <a:solidFill>
                  <a:schemeClr val="bg1"/>
                </a:solidFill>
                <a:latin typeface="Calibri"/>
                <a:cs typeface="Calibri"/>
              </a:rPr>
              <a:t> </a:t>
            </a:r>
            <a:r>
              <a:rPr sz="1200" spc="-5" dirty="0">
                <a:solidFill>
                  <a:schemeClr val="bg1"/>
                </a:solidFill>
                <a:latin typeface="Calibri"/>
                <a:cs typeface="Calibri"/>
              </a:rPr>
              <a:t>subnet</a:t>
            </a:r>
            <a:endParaRPr sz="1200">
              <a:solidFill>
                <a:schemeClr val="bg1"/>
              </a:solidFill>
              <a:latin typeface="Calibri"/>
              <a:cs typeface="Calibri"/>
            </a:endParaRPr>
          </a:p>
        </p:txBody>
      </p:sp>
      <p:pic>
        <p:nvPicPr>
          <p:cNvPr id="7" name="object 7"/>
          <p:cNvPicPr/>
          <p:nvPr/>
        </p:nvPicPr>
        <p:blipFill>
          <a:blip r:embed="rId2" cstate="print"/>
          <a:stretch>
            <a:fillRect/>
          </a:stretch>
        </p:blipFill>
        <p:spPr>
          <a:xfrm>
            <a:off x="3374557" y="1334238"/>
            <a:ext cx="274638" cy="274636"/>
          </a:xfrm>
          <a:prstGeom prst="rect">
            <a:avLst/>
          </a:prstGeom>
          <a:ln>
            <a:solidFill>
              <a:schemeClr val="bg2"/>
            </a:solidFill>
          </a:ln>
        </p:spPr>
      </p:pic>
      <p:sp>
        <p:nvSpPr>
          <p:cNvPr id="8" name="object 8"/>
          <p:cNvSpPr txBox="1"/>
          <p:nvPr/>
        </p:nvSpPr>
        <p:spPr>
          <a:xfrm>
            <a:off x="3760770" y="3111500"/>
            <a:ext cx="1038860" cy="166712"/>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000" spc="-5" dirty="0">
                <a:solidFill>
                  <a:schemeClr val="bg1"/>
                </a:solidFill>
                <a:latin typeface="Arial"/>
                <a:cs typeface="Arial"/>
              </a:rPr>
              <a:t>EC2</a:t>
            </a:r>
            <a:r>
              <a:rPr sz="1000" spc="-40" dirty="0">
                <a:solidFill>
                  <a:schemeClr val="bg1"/>
                </a:solidFill>
                <a:latin typeface="Arial"/>
                <a:cs typeface="Arial"/>
              </a:rPr>
              <a:t> </a:t>
            </a:r>
            <a:r>
              <a:rPr sz="1000" spc="-5" dirty="0">
                <a:solidFill>
                  <a:schemeClr val="bg1"/>
                </a:solidFill>
                <a:latin typeface="Arial"/>
                <a:cs typeface="Arial"/>
              </a:rPr>
              <a:t>Web</a:t>
            </a:r>
            <a:r>
              <a:rPr sz="1000" spc="-40" dirty="0">
                <a:solidFill>
                  <a:schemeClr val="bg1"/>
                </a:solidFill>
                <a:latin typeface="Arial"/>
                <a:cs typeface="Arial"/>
              </a:rPr>
              <a:t> </a:t>
            </a:r>
            <a:r>
              <a:rPr sz="1000" spc="-5" dirty="0">
                <a:solidFill>
                  <a:schemeClr val="bg1"/>
                </a:solidFill>
                <a:latin typeface="Arial"/>
                <a:cs typeface="Arial"/>
              </a:rPr>
              <a:t>Servers</a:t>
            </a:r>
            <a:endParaRPr sz="1000">
              <a:solidFill>
                <a:schemeClr val="bg1"/>
              </a:solidFill>
              <a:latin typeface="Arial"/>
              <a:cs typeface="Arial"/>
            </a:endParaRPr>
          </a:p>
        </p:txBody>
      </p:sp>
      <p:sp>
        <p:nvSpPr>
          <p:cNvPr id="9" name="object 9"/>
          <p:cNvSpPr/>
          <p:nvPr/>
        </p:nvSpPr>
        <p:spPr>
          <a:xfrm>
            <a:off x="7518408" y="3585982"/>
            <a:ext cx="2127250" cy="103505"/>
          </a:xfrm>
          <a:custGeom>
            <a:avLst/>
            <a:gdLst/>
            <a:ahLst/>
            <a:cxnLst/>
            <a:rect l="l" t="t" r="r" b="b"/>
            <a:pathLst>
              <a:path w="2127250" h="103504">
                <a:moveTo>
                  <a:pt x="58901" y="0"/>
                </a:moveTo>
                <a:lnTo>
                  <a:pt x="0" y="51537"/>
                </a:lnTo>
                <a:lnTo>
                  <a:pt x="58901" y="103075"/>
                </a:lnTo>
                <a:lnTo>
                  <a:pt x="62911" y="102809"/>
                </a:lnTo>
                <a:lnTo>
                  <a:pt x="67530" y="97529"/>
                </a:lnTo>
                <a:lnTo>
                  <a:pt x="67264" y="93518"/>
                </a:lnTo>
                <a:lnTo>
                  <a:pt x="26542" y="57887"/>
                </a:lnTo>
                <a:lnTo>
                  <a:pt x="9651" y="57887"/>
                </a:lnTo>
                <a:lnTo>
                  <a:pt x="9651" y="45187"/>
                </a:lnTo>
                <a:lnTo>
                  <a:pt x="26544" y="45186"/>
                </a:lnTo>
                <a:lnTo>
                  <a:pt x="67264" y="9556"/>
                </a:lnTo>
                <a:lnTo>
                  <a:pt x="67530" y="5546"/>
                </a:lnTo>
                <a:lnTo>
                  <a:pt x="62911" y="266"/>
                </a:lnTo>
                <a:lnTo>
                  <a:pt x="58901" y="0"/>
                </a:lnTo>
                <a:close/>
              </a:path>
              <a:path w="2127250" h="103504">
                <a:moveTo>
                  <a:pt x="26542" y="45187"/>
                </a:moveTo>
                <a:lnTo>
                  <a:pt x="9651" y="45187"/>
                </a:lnTo>
                <a:lnTo>
                  <a:pt x="9651" y="57887"/>
                </a:lnTo>
                <a:lnTo>
                  <a:pt x="26542" y="57887"/>
                </a:lnTo>
                <a:lnTo>
                  <a:pt x="24747" y="56316"/>
                </a:lnTo>
                <a:lnTo>
                  <a:pt x="13823" y="56316"/>
                </a:lnTo>
                <a:lnTo>
                  <a:pt x="13823" y="46758"/>
                </a:lnTo>
                <a:lnTo>
                  <a:pt x="24747" y="46758"/>
                </a:lnTo>
                <a:lnTo>
                  <a:pt x="26542" y="45187"/>
                </a:lnTo>
                <a:close/>
              </a:path>
              <a:path w="2127250" h="103504">
                <a:moveTo>
                  <a:pt x="26542" y="57887"/>
                </a:moveTo>
                <a:lnTo>
                  <a:pt x="9651" y="57887"/>
                </a:lnTo>
                <a:lnTo>
                  <a:pt x="26542" y="57887"/>
                </a:lnTo>
                <a:close/>
              </a:path>
              <a:path w="2127250" h="103504">
                <a:moveTo>
                  <a:pt x="2127176" y="45186"/>
                </a:moveTo>
                <a:lnTo>
                  <a:pt x="26542" y="45187"/>
                </a:lnTo>
                <a:lnTo>
                  <a:pt x="19285" y="51537"/>
                </a:lnTo>
                <a:lnTo>
                  <a:pt x="26542" y="57887"/>
                </a:lnTo>
                <a:lnTo>
                  <a:pt x="2127176" y="57886"/>
                </a:lnTo>
                <a:lnTo>
                  <a:pt x="2127176" y="45186"/>
                </a:lnTo>
                <a:close/>
              </a:path>
              <a:path w="2127250" h="103504">
                <a:moveTo>
                  <a:pt x="13823" y="46758"/>
                </a:moveTo>
                <a:lnTo>
                  <a:pt x="13823" y="56316"/>
                </a:lnTo>
                <a:lnTo>
                  <a:pt x="19285" y="51537"/>
                </a:lnTo>
                <a:lnTo>
                  <a:pt x="13823" y="46758"/>
                </a:lnTo>
                <a:close/>
              </a:path>
              <a:path w="2127250" h="103504">
                <a:moveTo>
                  <a:pt x="19285" y="51537"/>
                </a:moveTo>
                <a:lnTo>
                  <a:pt x="13823" y="56316"/>
                </a:lnTo>
                <a:lnTo>
                  <a:pt x="24747" y="56316"/>
                </a:lnTo>
                <a:lnTo>
                  <a:pt x="19285" y="51537"/>
                </a:lnTo>
                <a:close/>
              </a:path>
              <a:path w="2127250" h="103504">
                <a:moveTo>
                  <a:pt x="24747" y="46758"/>
                </a:moveTo>
                <a:lnTo>
                  <a:pt x="13823" y="46758"/>
                </a:lnTo>
                <a:lnTo>
                  <a:pt x="19285" y="51537"/>
                </a:lnTo>
                <a:lnTo>
                  <a:pt x="24747" y="46758"/>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10" name="object 10"/>
          <p:cNvSpPr txBox="1"/>
          <p:nvPr/>
        </p:nvSpPr>
        <p:spPr>
          <a:xfrm>
            <a:off x="6402501" y="3886200"/>
            <a:ext cx="1494155"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Elastic</a:t>
            </a:r>
            <a:r>
              <a:rPr sz="1200" spc="-30" dirty="0">
                <a:solidFill>
                  <a:schemeClr val="bg1"/>
                </a:solidFill>
                <a:latin typeface="Arial"/>
                <a:cs typeface="Arial"/>
              </a:rPr>
              <a:t> </a:t>
            </a:r>
            <a:r>
              <a:rPr sz="1200" spc="-5" dirty="0">
                <a:solidFill>
                  <a:schemeClr val="bg1"/>
                </a:solidFill>
                <a:latin typeface="Arial"/>
                <a:cs typeface="Arial"/>
              </a:rPr>
              <a:t>Load</a:t>
            </a:r>
            <a:r>
              <a:rPr sz="1200" spc="-35" dirty="0">
                <a:solidFill>
                  <a:schemeClr val="bg1"/>
                </a:solidFill>
                <a:latin typeface="Arial"/>
                <a:cs typeface="Arial"/>
              </a:rPr>
              <a:t> </a:t>
            </a:r>
            <a:r>
              <a:rPr sz="1200" spc="-5" dirty="0">
                <a:solidFill>
                  <a:schemeClr val="bg1"/>
                </a:solidFill>
                <a:latin typeface="Arial"/>
                <a:cs typeface="Arial"/>
              </a:rPr>
              <a:t>Balancer</a:t>
            </a:r>
            <a:endParaRPr sz="1200">
              <a:solidFill>
                <a:schemeClr val="bg1"/>
              </a:solidFill>
              <a:latin typeface="Arial"/>
              <a:cs typeface="Arial"/>
            </a:endParaRPr>
          </a:p>
        </p:txBody>
      </p:sp>
      <p:pic>
        <p:nvPicPr>
          <p:cNvPr id="11" name="object 11"/>
          <p:cNvPicPr/>
          <p:nvPr/>
        </p:nvPicPr>
        <p:blipFill>
          <a:blip r:embed="rId3" cstate="print"/>
          <a:stretch>
            <a:fillRect/>
          </a:stretch>
        </p:blipFill>
        <p:spPr>
          <a:xfrm>
            <a:off x="10245321" y="2944389"/>
            <a:ext cx="276997" cy="276995"/>
          </a:xfrm>
          <a:prstGeom prst="rect">
            <a:avLst/>
          </a:prstGeom>
          <a:ln>
            <a:solidFill>
              <a:schemeClr val="bg2"/>
            </a:solidFill>
          </a:ln>
        </p:spPr>
      </p:pic>
      <p:grpSp>
        <p:nvGrpSpPr>
          <p:cNvPr id="12" name="object 12"/>
          <p:cNvGrpSpPr/>
          <p:nvPr/>
        </p:nvGrpSpPr>
        <p:grpSpPr>
          <a:xfrm>
            <a:off x="3217977" y="1771420"/>
            <a:ext cx="4166870" cy="4511040"/>
            <a:chOff x="3217977" y="1771420"/>
            <a:chExt cx="4166870" cy="4511040"/>
          </a:xfrm>
        </p:grpSpPr>
        <p:pic>
          <p:nvPicPr>
            <p:cNvPr id="13" name="object 13"/>
            <p:cNvPicPr/>
            <p:nvPr/>
          </p:nvPicPr>
          <p:blipFill>
            <a:blip r:embed="rId4" cstate="print"/>
            <a:stretch>
              <a:fillRect/>
            </a:stretch>
          </p:blipFill>
          <p:spPr>
            <a:xfrm>
              <a:off x="6914470" y="3390943"/>
              <a:ext cx="469900" cy="469900"/>
            </a:xfrm>
            <a:prstGeom prst="rect">
              <a:avLst/>
            </a:prstGeom>
            <a:ln>
              <a:solidFill>
                <a:schemeClr val="bg2"/>
              </a:solidFill>
            </a:ln>
          </p:spPr>
        </p:pic>
        <p:pic>
          <p:nvPicPr>
            <p:cNvPr id="14" name="object 14"/>
            <p:cNvPicPr/>
            <p:nvPr/>
          </p:nvPicPr>
          <p:blipFill>
            <a:blip r:embed="rId5" cstate="print"/>
            <a:stretch>
              <a:fillRect/>
            </a:stretch>
          </p:blipFill>
          <p:spPr>
            <a:xfrm>
              <a:off x="4079331" y="1771420"/>
              <a:ext cx="384252" cy="384252"/>
            </a:xfrm>
            <a:prstGeom prst="rect">
              <a:avLst/>
            </a:prstGeom>
            <a:ln>
              <a:solidFill>
                <a:schemeClr val="bg2"/>
              </a:solidFill>
            </a:ln>
          </p:spPr>
        </p:pic>
        <p:pic>
          <p:nvPicPr>
            <p:cNvPr id="15" name="object 15"/>
            <p:cNvPicPr/>
            <p:nvPr/>
          </p:nvPicPr>
          <p:blipFill>
            <a:blip r:embed="rId5" cstate="print"/>
            <a:stretch>
              <a:fillRect/>
            </a:stretch>
          </p:blipFill>
          <p:spPr>
            <a:xfrm>
              <a:off x="4079330" y="2208487"/>
              <a:ext cx="384252" cy="384252"/>
            </a:xfrm>
            <a:prstGeom prst="rect">
              <a:avLst/>
            </a:prstGeom>
            <a:ln>
              <a:solidFill>
                <a:schemeClr val="bg2"/>
              </a:solidFill>
            </a:ln>
          </p:spPr>
        </p:pic>
        <p:pic>
          <p:nvPicPr>
            <p:cNvPr id="16" name="object 16"/>
            <p:cNvPicPr/>
            <p:nvPr/>
          </p:nvPicPr>
          <p:blipFill>
            <a:blip r:embed="rId5" cstate="print"/>
            <a:stretch>
              <a:fillRect/>
            </a:stretch>
          </p:blipFill>
          <p:spPr>
            <a:xfrm>
              <a:off x="4079328" y="2669378"/>
              <a:ext cx="384252" cy="384252"/>
            </a:xfrm>
            <a:prstGeom prst="rect">
              <a:avLst/>
            </a:prstGeom>
            <a:ln>
              <a:solidFill>
                <a:schemeClr val="bg2"/>
              </a:solidFill>
            </a:ln>
          </p:spPr>
        </p:pic>
        <p:sp>
          <p:nvSpPr>
            <p:cNvPr id="17" name="object 17"/>
            <p:cNvSpPr/>
            <p:nvPr/>
          </p:nvSpPr>
          <p:spPr>
            <a:xfrm>
              <a:off x="3224327" y="3729742"/>
              <a:ext cx="3916045" cy="2546350"/>
            </a:xfrm>
            <a:custGeom>
              <a:avLst/>
              <a:gdLst/>
              <a:ahLst/>
              <a:cxnLst/>
              <a:rect l="l" t="t" r="r" b="b"/>
              <a:pathLst>
                <a:path w="3916045" h="2546350">
                  <a:moveTo>
                    <a:pt x="0" y="0"/>
                  </a:moveTo>
                  <a:lnTo>
                    <a:pt x="3915477" y="0"/>
                  </a:lnTo>
                  <a:lnTo>
                    <a:pt x="3915477" y="2546058"/>
                  </a:lnTo>
                  <a:lnTo>
                    <a:pt x="0" y="2546058"/>
                  </a:lnTo>
                  <a:lnTo>
                    <a:pt x="0" y="0"/>
                  </a:lnTo>
                  <a:close/>
                </a:path>
              </a:pathLst>
            </a:custGeom>
            <a:ln w="12700">
              <a:solidFill>
                <a:schemeClr val="bg2"/>
              </a:solidFill>
            </a:ln>
          </p:spPr>
          <p:txBody>
            <a:bodyPr wrap="square" lIns="0" tIns="0" rIns="0" bIns="0" rtlCol="0"/>
            <a:lstStyle/>
            <a:p>
              <a:endParaRPr>
                <a:solidFill>
                  <a:schemeClr val="bg1"/>
                </a:solidFill>
              </a:endParaRPr>
            </a:p>
          </p:txBody>
        </p:sp>
      </p:grpSp>
      <p:sp>
        <p:nvSpPr>
          <p:cNvPr id="18" name="object 18"/>
          <p:cNvSpPr txBox="1"/>
          <p:nvPr/>
        </p:nvSpPr>
        <p:spPr>
          <a:xfrm>
            <a:off x="10156773" y="3238500"/>
            <a:ext cx="499745" cy="182101"/>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100" spc="5" dirty="0">
                <a:solidFill>
                  <a:schemeClr val="bg1"/>
                </a:solidFill>
                <a:latin typeface="Arial"/>
                <a:cs typeface="Arial"/>
              </a:rPr>
              <a:t>Cli</a:t>
            </a:r>
            <a:r>
              <a:rPr sz="1100" dirty="0">
                <a:solidFill>
                  <a:schemeClr val="bg1"/>
                </a:solidFill>
                <a:latin typeface="Arial"/>
                <a:cs typeface="Arial"/>
              </a:rPr>
              <a:t>ent</a:t>
            </a:r>
            <a:r>
              <a:rPr sz="1100" spc="-15" dirty="0">
                <a:solidFill>
                  <a:schemeClr val="bg1"/>
                </a:solidFill>
                <a:latin typeface="Arial"/>
                <a:cs typeface="Arial"/>
              </a:rPr>
              <a:t> </a:t>
            </a:r>
            <a:r>
              <a:rPr sz="1100" dirty="0">
                <a:solidFill>
                  <a:schemeClr val="bg1"/>
                </a:solidFill>
                <a:latin typeface="Arial"/>
                <a:cs typeface="Arial"/>
              </a:rPr>
              <a:t>1</a:t>
            </a:r>
            <a:endParaRPr sz="1100">
              <a:solidFill>
                <a:schemeClr val="bg1"/>
              </a:solidFill>
              <a:latin typeface="Arial"/>
              <a:cs typeface="Arial"/>
            </a:endParaRPr>
          </a:p>
        </p:txBody>
      </p:sp>
      <p:sp>
        <p:nvSpPr>
          <p:cNvPr id="19" name="object 19"/>
          <p:cNvSpPr txBox="1"/>
          <p:nvPr/>
        </p:nvSpPr>
        <p:spPr>
          <a:xfrm>
            <a:off x="4616916" y="3810000"/>
            <a:ext cx="1130935"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5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p:txBody>
      </p:sp>
      <p:sp>
        <p:nvSpPr>
          <p:cNvPr id="20" name="object 20"/>
          <p:cNvSpPr/>
          <p:nvPr/>
        </p:nvSpPr>
        <p:spPr>
          <a:xfrm>
            <a:off x="3381792" y="4070236"/>
            <a:ext cx="3288665" cy="2052955"/>
          </a:xfrm>
          <a:custGeom>
            <a:avLst/>
            <a:gdLst/>
            <a:ahLst/>
            <a:cxnLst/>
            <a:rect l="l" t="t" r="r" b="b"/>
            <a:pathLst>
              <a:path w="3288665" h="2052954">
                <a:moveTo>
                  <a:pt x="3288111" y="0"/>
                </a:moveTo>
                <a:lnTo>
                  <a:pt x="0" y="0"/>
                </a:lnTo>
                <a:lnTo>
                  <a:pt x="0" y="2052921"/>
                </a:lnTo>
                <a:lnTo>
                  <a:pt x="3288111" y="2052921"/>
                </a:lnTo>
                <a:lnTo>
                  <a:pt x="3288111" y="0"/>
                </a:lnTo>
                <a:close/>
              </a:path>
            </a:pathLst>
          </a:custGeom>
          <a:solidFill>
            <a:srgbClr val="E2F0D9">
              <a:alpha val="19999"/>
            </a:srgbClr>
          </a:solidFill>
          <a:ln>
            <a:solidFill>
              <a:schemeClr val="bg2"/>
            </a:solidFill>
          </a:ln>
        </p:spPr>
        <p:txBody>
          <a:bodyPr wrap="square" lIns="0" tIns="0" rIns="0" bIns="0" rtlCol="0"/>
          <a:lstStyle/>
          <a:p>
            <a:endParaRPr>
              <a:solidFill>
                <a:schemeClr val="bg1"/>
              </a:solidFill>
            </a:endParaRPr>
          </a:p>
        </p:txBody>
      </p:sp>
      <p:sp>
        <p:nvSpPr>
          <p:cNvPr id="21" name="object 21"/>
          <p:cNvSpPr txBox="1"/>
          <p:nvPr/>
        </p:nvSpPr>
        <p:spPr>
          <a:xfrm>
            <a:off x="3707420" y="4089400"/>
            <a:ext cx="858519"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Calibri"/>
                <a:cs typeface="Calibri"/>
              </a:rPr>
              <a:t>Public</a:t>
            </a:r>
            <a:r>
              <a:rPr sz="1200" spc="-60" dirty="0">
                <a:solidFill>
                  <a:schemeClr val="bg1"/>
                </a:solidFill>
                <a:latin typeface="Calibri"/>
                <a:cs typeface="Calibri"/>
              </a:rPr>
              <a:t> </a:t>
            </a:r>
            <a:r>
              <a:rPr sz="1200" spc="-5" dirty="0">
                <a:solidFill>
                  <a:schemeClr val="bg1"/>
                </a:solidFill>
                <a:latin typeface="Calibri"/>
                <a:cs typeface="Calibri"/>
              </a:rPr>
              <a:t>subnet</a:t>
            </a:r>
            <a:endParaRPr sz="1200">
              <a:solidFill>
                <a:schemeClr val="bg1"/>
              </a:solidFill>
              <a:latin typeface="Calibri"/>
              <a:cs typeface="Calibri"/>
            </a:endParaRPr>
          </a:p>
        </p:txBody>
      </p:sp>
      <p:grpSp>
        <p:nvGrpSpPr>
          <p:cNvPr id="22" name="object 22"/>
          <p:cNvGrpSpPr/>
          <p:nvPr/>
        </p:nvGrpSpPr>
        <p:grpSpPr>
          <a:xfrm>
            <a:off x="3380644" y="4068150"/>
            <a:ext cx="2440940" cy="1719580"/>
            <a:chOff x="3380644" y="4068150"/>
            <a:chExt cx="2440940" cy="1719580"/>
          </a:xfrm>
        </p:grpSpPr>
        <p:pic>
          <p:nvPicPr>
            <p:cNvPr id="23" name="object 23"/>
            <p:cNvPicPr/>
            <p:nvPr/>
          </p:nvPicPr>
          <p:blipFill>
            <a:blip r:embed="rId2" cstate="print"/>
            <a:stretch>
              <a:fillRect/>
            </a:stretch>
          </p:blipFill>
          <p:spPr>
            <a:xfrm>
              <a:off x="3380644" y="4068150"/>
              <a:ext cx="274637" cy="274636"/>
            </a:xfrm>
            <a:prstGeom prst="rect">
              <a:avLst/>
            </a:prstGeom>
            <a:ln>
              <a:solidFill>
                <a:schemeClr val="bg2"/>
              </a:solidFill>
            </a:ln>
          </p:spPr>
        </p:pic>
        <p:pic>
          <p:nvPicPr>
            <p:cNvPr id="24" name="object 24"/>
            <p:cNvPicPr/>
            <p:nvPr/>
          </p:nvPicPr>
          <p:blipFill>
            <a:blip r:embed="rId5" cstate="print"/>
            <a:stretch>
              <a:fillRect/>
            </a:stretch>
          </p:blipFill>
          <p:spPr>
            <a:xfrm>
              <a:off x="4085418" y="4505332"/>
              <a:ext cx="384252" cy="384252"/>
            </a:xfrm>
            <a:prstGeom prst="rect">
              <a:avLst/>
            </a:prstGeom>
            <a:ln>
              <a:solidFill>
                <a:schemeClr val="bg2"/>
              </a:solidFill>
            </a:ln>
          </p:spPr>
        </p:pic>
        <p:pic>
          <p:nvPicPr>
            <p:cNvPr id="25" name="object 25"/>
            <p:cNvPicPr/>
            <p:nvPr/>
          </p:nvPicPr>
          <p:blipFill>
            <a:blip r:embed="rId5" cstate="print"/>
            <a:stretch>
              <a:fillRect/>
            </a:stretch>
          </p:blipFill>
          <p:spPr>
            <a:xfrm>
              <a:off x="4085417" y="4942399"/>
              <a:ext cx="384252" cy="384252"/>
            </a:xfrm>
            <a:prstGeom prst="rect">
              <a:avLst/>
            </a:prstGeom>
            <a:ln>
              <a:solidFill>
                <a:schemeClr val="bg2"/>
              </a:solidFill>
            </a:ln>
          </p:spPr>
        </p:pic>
        <p:pic>
          <p:nvPicPr>
            <p:cNvPr id="26" name="object 26"/>
            <p:cNvPicPr/>
            <p:nvPr/>
          </p:nvPicPr>
          <p:blipFill>
            <a:blip r:embed="rId5" cstate="print"/>
            <a:stretch>
              <a:fillRect/>
            </a:stretch>
          </p:blipFill>
          <p:spPr>
            <a:xfrm>
              <a:off x="4085416" y="5403290"/>
              <a:ext cx="384252" cy="384252"/>
            </a:xfrm>
            <a:prstGeom prst="rect">
              <a:avLst/>
            </a:prstGeom>
            <a:ln>
              <a:solidFill>
                <a:schemeClr val="bg2"/>
              </a:solidFill>
            </a:ln>
          </p:spPr>
        </p:pic>
        <p:sp>
          <p:nvSpPr>
            <p:cNvPr id="27" name="object 27"/>
            <p:cNvSpPr/>
            <p:nvPr/>
          </p:nvSpPr>
          <p:spPr>
            <a:xfrm>
              <a:off x="4547797" y="5543879"/>
              <a:ext cx="1273810" cy="103505"/>
            </a:xfrm>
            <a:custGeom>
              <a:avLst/>
              <a:gdLst/>
              <a:ahLst/>
              <a:cxnLst/>
              <a:rect l="l" t="t" r="r" b="b"/>
              <a:pathLst>
                <a:path w="1273810" h="103504">
                  <a:moveTo>
                    <a:pt x="58900" y="0"/>
                  </a:moveTo>
                  <a:lnTo>
                    <a:pt x="0" y="51537"/>
                  </a:lnTo>
                  <a:lnTo>
                    <a:pt x="58900" y="103076"/>
                  </a:lnTo>
                  <a:lnTo>
                    <a:pt x="62911" y="102808"/>
                  </a:lnTo>
                  <a:lnTo>
                    <a:pt x="67530" y="97530"/>
                  </a:lnTo>
                  <a:lnTo>
                    <a:pt x="67263" y="93518"/>
                  </a:lnTo>
                  <a:lnTo>
                    <a:pt x="26542" y="57887"/>
                  </a:lnTo>
                  <a:lnTo>
                    <a:pt x="9644" y="57887"/>
                  </a:lnTo>
                  <a:lnTo>
                    <a:pt x="9644" y="45187"/>
                  </a:lnTo>
                  <a:lnTo>
                    <a:pt x="26543" y="45186"/>
                  </a:lnTo>
                  <a:lnTo>
                    <a:pt x="67263" y="9556"/>
                  </a:lnTo>
                  <a:lnTo>
                    <a:pt x="67530" y="5546"/>
                  </a:lnTo>
                  <a:lnTo>
                    <a:pt x="62911" y="266"/>
                  </a:lnTo>
                  <a:lnTo>
                    <a:pt x="58900" y="0"/>
                  </a:lnTo>
                  <a:close/>
                </a:path>
                <a:path w="1273810" h="103504">
                  <a:moveTo>
                    <a:pt x="26542" y="45187"/>
                  </a:moveTo>
                  <a:lnTo>
                    <a:pt x="9644" y="45187"/>
                  </a:lnTo>
                  <a:lnTo>
                    <a:pt x="9644" y="57887"/>
                  </a:lnTo>
                  <a:lnTo>
                    <a:pt x="26542" y="57887"/>
                  </a:lnTo>
                  <a:lnTo>
                    <a:pt x="24747" y="56316"/>
                  </a:lnTo>
                  <a:lnTo>
                    <a:pt x="13823" y="56316"/>
                  </a:lnTo>
                  <a:lnTo>
                    <a:pt x="13823" y="46758"/>
                  </a:lnTo>
                  <a:lnTo>
                    <a:pt x="24746" y="46758"/>
                  </a:lnTo>
                  <a:lnTo>
                    <a:pt x="26542" y="45187"/>
                  </a:lnTo>
                  <a:close/>
                </a:path>
                <a:path w="1273810" h="103504">
                  <a:moveTo>
                    <a:pt x="26542" y="57887"/>
                  </a:moveTo>
                  <a:lnTo>
                    <a:pt x="9644" y="57887"/>
                  </a:lnTo>
                  <a:lnTo>
                    <a:pt x="26542" y="57887"/>
                  </a:lnTo>
                  <a:close/>
                </a:path>
                <a:path w="1273810" h="103504">
                  <a:moveTo>
                    <a:pt x="1273347" y="45186"/>
                  </a:moveTo>
                  <a:lnTo>
                    <a:pt x="26542" y="45187"/>
                  </a:lnTo>
                  <a:lnTo>
                    <a:pt x="19285" y="51537"/>
                  </a:lnTo>
                  <a:lnTo>
                    <a:pt x="26542" y="57887"/>
                  </a:lnTo>
                  <a:lnTo>
                    <a:pt x="1273347" y="57886"/>
                  </a:lnTo>
                  <a:lnTo>
                    <a:pt x="1273347" y="45186"/>
                  </a:lnTo>
                  <a:close/>
                </a:path>
                <a:path w="1273810" h="103504">
                  <a:moveTo>
                    <a:pt x="13823" y="46758"/>
                  </a:moveTo>
                  <a:lnTo>
                    <a:pt x="13823" y="56316"/>
                  </a:lnTo>
                  <a:lnTo>
                    <a:pt x="19285" y="51537"/>
                  </a:lnTo>
                  <a:lnTo>
                    <a:pt x="13823" y="46758"/>
                  </a:lnTo>
                  <a:close/>
                </a:path>
                <a:path w="1273810" h="103504">
                  <a:moveTo>
                    <a:pt x="19285" y="51537"/>
                  </a:moveTo>
                  <a:lnTo>
                    <a:pt x="13823" y="56316"/>
                  </a:lnTo>
                  <a:lnTo>
                    <a:pt x="24747" y="56316"/>
                  </a:lnTo>
                  <a:lnTo>
                    <a:pt x="19285" y="51537"/>
                  </a:lnTo>
                  <a:close/>
                </a:path>
                <a:path w="1273810" h="103504">
                  <a:moveTo>
                    <a:pt x="24746" y="46758"/>
                  </a:moveTo>
                  <a:lnTo>
                    <a:pt x="13823" y="46758"/>
                  </a:lnTo>
                  <a:lnTo>
                    <a:pt x="19285" y="51537"/>
                  </a:lnTo>
                  <a:lnTo>
                    <a:pt x="24746" y="46758"/>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grpSp>
      <p:sp>
        <p:nvSpPr>
          <p:cNvPr id="28" name="object 28"/>
          <p:cNvSpPr txBox="1"/>
          <p:nvPr/>
        </p:nvSpPr>
        <p:spPr>
          <a:xfrm>
            <a:off x="3752341" y="5867400"/>
            <a:ext cx="1038860" cy="166712"/>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000" spc="-5" dirty="0">
                <a:solidFill>
                  <a:schemeClr val="bg1"/>
                </a:solidFill>
                <a:latin typeface="Arial"/>
                <a:cs typeface="Arial"/>
              </a:rPr>
              <a:t>EC2</a:t>
            </a:r>
            <a:r>
              <a:rPr sz="1000" spc="-40" dirty="0">
                <a:solidFill>
                  <a:schemeClr val="bg1"/>
                </a:solidFill>
                <a:latin typeface="Arial"/>
                <a:cs typeface="Arial"/>
              </a:rPr>
              <a:t> </a:t>
            </a:r>
            <a:r>
              <a:rPr sz="1000" spc="-5" dirty="0">
                <a:solidFill>
                  <a:schemeClr val="bg1"/>
                </a:solidFill>
                <a:latin typeface="Arial"/>
                <a:cs typeface="Arial"/>
              </a:rPr>
              <a:t>Web</a:t>
            </a:r>
            <a:r>
              <a:rPr sz="1000" spc="-40" dirty="0">
                <a:solidFill>
                  <a:schemeClr val="bg1"/>
                </a:solidFill>
                <a:latin typeface="Arial"/>
                <a:cs typeface="Arial"/>
              </a:rPr>
              <a:t> </a:t>
            </a:r>
            <a:r>
              <a:rPr sz="1000" spc="-5" dirty="0">
                <a:solidFill>
                  <a:schemeClr val="bg1"/>
                </a:solidFill>
                <a:latin typeface="Arial"/>
                <a:cs typeface="Arial"/>
              </a:rPr>
              <a:t>Servers</a:t>
            </a:r>
            <a:endParaRPr sz="1000">
              <a:solidFill>
                <a:schemeClr val="bg1"/>
              </a:solidFill>
              <a:latin typeface="Arial"/>
              <a:cs typeface="Arial"/>
            </a:endParaRPr>
          </a:p>
        </p:txBody>
      </p:sp>
      <p:sp>
        <p:nvSpPr>
          <p:cNvPr id="29" name="object 29"/>
          <p:cNvSpPr txBox="1"/>
          <p:nvPr/>
        </p:nvSpPr>
        <p:spPr>
          <a:xfrm>
            <a:off x="7672994" y="3352800"/>
            <a:ext cx="1064605"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lang="en-US" sz="1200" spc="-5" dirty="0">
                <a:solidFill>
                  <a:schemeClr val="bg1"/>
                </a:solidFill>
                <a:latin typeface="Arial"/>
                <a:cs typeface="Arial"/>
              </a:rPr>
              <a:t>Skillrary.com</a:t>
            </a:r>
            <a:endParaRPr sz="1200" dirty="0">
              <a:solidFill>
                <a:schemeClr val="bg1"/>
              </a:solidFill>
              <a:latin typeface="Arial"/>
              <a:cs typeface="Arial"/>
            </a:endParaRPr>
          </a:p>
        </p:txBody>
      </p:sp>
      <p:grpSp>
        <p:nvGrpSpPr>
          <p:cNvPr id="30" name="object 30"/>
          <p:cNvGrpSpPr/>
          <p:nvPr/>
        </p:nvGrpSpPr>
        <p:grpSpPr>
          <a:xfrm>
            <a:off x="4542354" y="1912009"/>
            <a:ext cx="2306955" cy="3689985"/>
            <a:chOff x="4542354" y="1912009"/>
            <a:chExt cx="2306955" cy="3689985"/>
          </a:xfrm>
        </p:grpSpPr>
        <p:sp>
          <p:nvSpPr>
            <p:cNvPr id="31" name="object 31"/>
            <p:cNvSpPr/>
            <p:nvPr/>
          </p:nvSpPr>
          <p:spPr>
            <a:xfrm>
              <a:off x="4547794" y="4645926"/>
              <a:ext cx="1273810" cy="540385"/>
            </a:xfrm>
            <a:custGeom>
              <a:avLst/>
              <a:gdLst/>
              <a:ahLst/>
              <a:cxnLst/>
              <a:rect l="l" t="t" r="r" b="b"/>
              <a:pathLst>
                <a:path w="1273810" h="540385">
                  <a:moveTo>
                    <a:pt x="1273340" y="482257"/>
                  </a:moveTo>
                  <a:lnTo>
                    <a:pt x="26543" y="482257"/>
                  </a:lnTo>
                  <a:lnTo>
                    <a:pt x="67259" y="446620"/>
                  </a:lnTo>
                  <a:lnTo>
                    <a:pt x="67525" y="442607"/>
                  </a:lnTo>
                  <a:lnTo>
                    <a:pt x="62915" y="437337"/>
                  </a:lnTo>
                  <a:lnTo>
                    <a:pt x="58902" y="437070"/>
                  </a:lnTo>
                  <a:lnTo>
                    <a:pt x="0" y="488607"/>
                  </a:lnTo>
                  <a:lnTo>
                    <a:pt x="58902" y="540143"/>
                  </a:lnTo>
                  <a:lnTo>
                    <a:pt x="62915" y="539877"/>
                  </a:lnTo>
                  <a:lnTo>
                    <a:pt x="67525" y="534593"/>
                  </a:lnTo>
                  <a:lnTo>
                    <a:pt x="67259" y="530580"/>
                  </a:lnTo>
                  <a:lnTo>
                    <a:pt x="26543" y="494957"/>
                  </a:lnTo>
                  <a:lnTo>
                    <a:pt x="1273340" y="494957"/>
                  </a:lnTo>
                  <a:lnTo>
                    <a:pt x="1273340" y="482257"/>
                  </a:lnTo>
                  <a:close/>
                </a:path>
                <a:path w="1273810" h="540385">
                  <a:moveTo>
                    <a:pt x="1273340" y="45186"/>
                  </a:moveTo>
                  <a:lnTo>
                    <a:pt x="26543" y="45186"/>
                  </a:lnTo>
                  <a:lnTo>
                    <a:pt x="67259" y="9563"/>
                  </a:lnTo>
                  <a:lnTo>
                    <a:pt x="67525" y="5549"/>
                  </a:lnTo>
                  <a:lnTo>
                    <a:pt x="62915" y="266"/>
                  </a:lnTo>
                  <a:lnTo>
                    <a:pt x="58902" y="0"/>
                  </a:lnTo>
                  <a:lnTo>
                    <a:pt x="0" y="51536"/>
                  </a:lnTo>
                  <a:lnTo>
                    <a:pt x="58902" y="103073"/>
                  </a:lnTo>
                  <a:lnTo>
                    <a:pt x="62915" y="102806"/>
                  </a:lnTo>
                  <a:lnTo>
                    <a:pt x="67525" y="97536"/>
                  </a:lnTo>
                  <a:lnTo>
                    <a:pt x="67259" y="93522"/>
                  </a:lnTo>
                  <a:lnTo>
                    <a:pt x="26543" y="57886"/>
                  </a:lnTo>
                  <a:lnTo>
                    <a:pt x="1273340" y="57886"/>
                  </a:lnTo>
                  <a:lnTo>
                    <a:pt x="1273340" y="45186"/>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32" name="object 32"/>
            <p:cNvSpPr/>
            <p:nvPr/>
          </p:nvSpPr>
          <p:spPr>
            <a:xfrm>
              <a:off x="5815701" y="3628374"/>
              <a:ext cx="1027430" cy="0"/>
            </a:xfrm>
            <a:custGeom>
              <a:avLst/>
              <a:gdLst/>
              <a:ahLst/>
              <a:cxnLst/>
              <a:rect l="l" t="t" r="r" b="b"/>
              <a:pathLst>
                <a:path w="1027429">
                  <a:moveTo>
                    <a:pt x="1027156" y="0"/>
                  </a:moveTo>
                  <a:lnTo>
                    <a:pt x="0" y="1"/>
                  </a:lnTo>
                </a:path>
              </a:pathLst>
            </a:custGeom>
            <a:ln w="12700">
              <a:solidFill>
                <a:schemeClr val="bg2"/>
              </a:solidFill>
            </a:ln>
          </p:spPr>
          <p:txBody>
            <a:bodyPr wrap="square" lIns="0" tIns="0" rIns="0" bIns="0" rtlCol="0"/>
            <a:lstStyle/>
            <a:p>
              <a:endParaRPr>
                <a:solidFill>
                  <a:schemeClr val="bg1"/>
                </a:solidFill>
              </a:endParaRPr>
            </a:p>
          </p:txBody>
        </p:sp>
        <p:sp>
          <p:nvSpPr>
            <p:cNvPr id="33" name="object 33"/>
            <p:cNvSpPr/>
            <p:nvPr/>
          </p:nvSpPr>
          <p:spPr>
            <a:xfrm>
              <a:off x="4542345" y="1912010"/>
              <a:ext cx="1273810" cy="1001394"/>
            </a:xfrm>
            <a:custGeom>
              <a:avLst/>
              <a:gdLst/>
              <a:ahLst/>
              <a:cxnLst/>
              <a:rect l="l" t="t" r="r" b="b"/>
              <a:pathLst>
                <a:path w="1273810" h="1001394">
                  <a:moveTo>
                    <a:pt x="1273352" y="943152"/>
                  </a:moveTo>
                  <a:lnTo>
                    <a:pt x="26543" y="943152"/>
                  </a:lnTo>
                  <a:lnTo>
                    <a:pt x="67271" y="907516"/>
                  </a:lnTo>
                  <a:lnTo>
                    <a:pt x="67538" y="903503"/>
                  </a:lnTo>
                  <a:lnTo>
                    <a:pt x="62915" y="898232"/>
                  </a:lnTo>
                  <a:lnTo>
                    <a:pt x="58902" y="897966"/>
                  </a:lnTo>
                  <a:lnTo>
                    <a:pt x="0" y="949502"/>
                  </a:lnTo>
                  <a:lnTo>
                    <a:pt x="58902" y="1001039"/>
                  </a:lnTo>
                  <a:lnTo>
                    <a:pt x="62915" y="1000772"/>
                  </a:lnTo>
                  <a:lnTo>
                    <a:pt x="67538" y="995489"/>
                  </a:lnTo>
                  <a:lnTo>
                    <a:pt x="67271" y="991476"/>
                  </a:lnTo>
                  <a:lnTo>
                    <a:pt x="26543" y="955852"/>
                  </a:lnTo>
                  <a:lnTo>
                    <a:pt x="1273352" y="955852"/>
                  </a:lnTo>
                  <a:lnTo>
                    <a:pt x="1273352" y="943152"/>
                  </a:lnTo>
                  <a:close/>
                </a:path>
                <a:path w="1273810" h="1001394">
                  <a:moveTo>
                    <a:pt x="1273352" y="482257"/>
                  </a:moveTo>
                  <a:lnTo>
                    <a:pt x="26543" y="482257"/>
                  </a:lnTo>
                  <a:lnTo>
                    <a:pt x="67271" y="446633"/>
                  </a:lnTo>
                  <a:lnTo>
                    <a:pt x="67538" y="442620"/>
                  </a:lnTo>
                  <a:lnTo>
                    <a:pt x="62915" y="437337"/>
                  </a:lnTo>
                  <a:lnTo>
                    <a:pt x="58902" y="437070"/>
                  </a:lnTo>
                  <a:lnTo>
                    <a:pt x="0" y="488607"/>
                  </a:lnTo>
                  <a:lnTo>
                    <a:pt x="58902" y="540143"/>
                  </a:lnTo>
                  <a:lnTo>
                    <a:pt x="62915" y="539877"/>
                  </a:lnTo>
                  <a:lnTo>
                    <a:pt x="67538" y="534606"/>
                  </a:lnTo>
                  <a:lnTo>
                    <a:pt x="67271" y="530593"/>
                  </a:lnTo>
                  <a:lnTo>
                    <a:pt x="26543" y="494957"/>
                  </a:lnTo>
                  <a:lnTo>
                    <a:pt x="1273352" y="494957"/>
                  </a:lnTo>
                  <a:lnTo>
                    <a:pt x="1273352" y="482257"/>
                  </a:lnTo>
                  <a:close/>
                </a:path>
                <a:path w="1273810" h="1001394">
                  <a:moveTo>
                    <a:pt x="1273352" y="45186"/>
                  </a:moveTo>
                  <a:lnTo>
                    <a:pt x="26543" y="45186"/>
                  </a:lnTo>
                  <a:lnTo>
                    <a:pt x="67271" y="9563"/>
                  </a:lnTo>
                  <a:lnTo>
                    <a:pt x="67538" y="5549"/>
                  </a:lnTo>
                  <a:lnTo>
                    <a:pt x="62915" y="266"/>
                  </a:lnTo>
                  <a:lnTo>
                    <a:pt x="58902" y="0"/>
                  </a:lnTo>
                  <a:lnTo>
                    <a:pt x="0" y="51536"/>
                  </a:lnTo>
                  <a:lnTo>
                    <a:pt x="58902" y="103085"/>
                  </a:lnTo>
                  <a:lnTo>
                    <a:pt x="62915" y="102819"/>
                  </a:lnTo>
                  <a:lnTo>
                    <a:pt x="67538" y="97536"/>
                  </a:lnTo>
                  <a:lnTo>
                    <a:pt x="67271" y="93522"/>
                  </a:lnTo>
                  <a:lnTo>
                    <a:pt x="26543" y="57886"/>
                  </a:lnTo>
                  <a:lnTo>
                    <a:pt x="1273352" y="57886"/>
                  </a:lnTo>
                  <a:lnTo>
                    <a:pt x="1273352" y="45186"/>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34" name="object 34"/>
            <p:cNvSpPr/>
            <p:nvPr/>
          </p:nvSpPr>
          <p:spPr>
            <a:xfrm>
              <a:off x="5815702" y="1964096"/>
              <a:ext cx="0" cy="3631565"/>
            </a:xfrm>
            <a:custGeom>
              <a:avLst/>
              <a:gdLst/>
              <a:ahLst/>
              <a:cxnLst/>
              <a:rect l="l" t="t" r="r" b="b"/>
              <a:pathLst>
                <a:path h="3631565">
                  <a:moveTo>
                    <a:pt x="0" y="3631319"/>
                  </a:moveTo>
                  <a:lnTo>
                    <a:pt x="1" y="0"/>
                  </a:lnTo>
                </a:path>
              </a:pathLst>
            </a:custGeom>
            <a:ln w="12700">
              <a:solidFill>
                <a:schemeClr val="bg2"/>
              </a:solidFill>
            </a:ln>
          </p:spPr>
          <p:txBody>
            <a:bodyPr wrap="square" lIns="0" tIns="0" rIns="0" bIns="0" rtlCol="0"/>
            <a:lstStyle/>
            <a:p>
              <a:endParaRPr>
                <a:solidFill>
                  <a:schemeClr val="bg1"/>
                </a:solidFill>
              </a:endParaRPr>
            </a:p>
          </p:txBody>
        </p:sp>
      </p:grpSp>
      <p:sp>
        <p:nvSpPr>
          <p:cNvPr id="35" name="object 35"/>
          <p:cNvSpPr txBox="1"/>
          <p:nvPr/>
        </p:nvSpPr>
        <p:spPr>
          <a:xfrm>
            <a:off x="8163425" y="5194300"/>
            <a:ext cx="1322705" cy="807720"/>
          </a:xfrm>
          <a:prstGeom prst="rect">
            <a:avLst/>
          </a:prstGeom>
          <a:ln>
            <a:solidFill>
              <a:schemeClr val="bg2"/>
            </a:solidFill>
          </a:ln>
        </p:spPr>
        <p:txBody>
          <a:bodyPr vert="horz" wrap="square" lIns="0" tIns="15875" rIns="0" bIns="0" rtlCol="0">
            <a:spAutoFit/>
          </a:bodyPr>
          <a:lstStyle/>
          <a:p>
            <a:pPr marL="12065" marR="5080" indent="-635" algn="ctr">
              <a:lnSpc>
                <a:spcPct val="98300"/>
              </a:lnSpc>
              <a:spcBef>
                <a:spcPts val="125"/>
              </a:spcBef>
            </a:pPr>
            <a:r>
              <a:rPr sz="1300" spc="-5" dirty="0">
                <a:solidFill>
                  <a:schemeClr val="bg1"/>
                </a:solidFill>
                <a:latin typeface="Arial"/>
                <a:cs typeface="Arial"/>
              </a:rPr>
              <a:t>Connections </a:t>
            </a:r>
            <a:r>
              <a:rPr sz="1300" dirty="0">
                <a:solidFill>
                  <a:schemeClr val="bg1"/>
                </a:solidFill>
                <a:latin typeface="Arial"/>
                <a:cs typeface="Arial"/>
              </a:rPr>
              <a:t>are </a:t>
            </a:r>
            <a:r>
              <a:rPr sz="1300" spc="5" dirty="0">
                <a:solidFill>
                  <a:schemeClr val="bg1"/>
                </a:solidFill>
                <a:latin typeface="Arial"/>
                <a:cs typeface="Arial"/>
              </a:rPr>
              <a:t> </a:t>
            </a:r>
            <a:r>
              <a:rPr sz="1300" spc="-5" dirty="0">
                <a:solidFill>
                  <a:schemeClr val="bg1"/>
                </a:solidFill>
                <a:latin typeface="Arial"/>
                <a:cs typeface="Arial"/>
              </a:rPr>
              <a:t>distributed</a:t>
            </a:r>
            <a:r>
              <a:rPr sz="1300" spc="-50" dirty="0">
                <a:solidFill>
                  <a:schemeClr val="bg1"/>
                </a:solidFill>
                <a:latin typeface="Arial"/>
                <a:cs typeface="Arial"/>
              </a:rPr>
              <a:t> </a:t>
            </a:r>
            <a:r>
              <a:rPr sz="1300" dirty="0">
                <a:solidFill>
                  <a:schemeClr val="bg1"/>
                </a:solidFill>
                <a:latin typeface="Arial"/>
                <a:cs typeface="Arial"/>
              </a:rPr>
              <a:t>across </a:t>
            </a:r>
            <a:r>
              <a:rPr sz="1300" spc="-345" dirty="0">
                <a:solidFill>
                  <a:schemeClr val="bg1"/>
                </a:solidFill>
                <a:latin typeface="Arial"/>
                <a:cs typeface="Arial"/>
              </a:rPr>
              <a:t> </a:t>
            </a:r>
            <a:r>
              <a:rPr sz="1300" dirty="0">
                <a:solidFill>
                  <a:schemeClr val="bg1"/>
                </a:solidFill>
                <a:latin typeface="Arial"/>
                <a:cs typeface="Arial"/>
              </a:rPr>
              <a:t>targets</a:t>
            </a:r>
            <a:r>
              <a:rPr sz="1300" spc="-35" dirty="0">
                <a:solidFill>
                  <a:schemeClr val="bg1"/>
                </a:solidFill>
                <a:latin typeface="Arial"/>
                <a:cs typeface="Arial"/>
              </a:rPr>
              <a:t> </a:t>
            </a:r>
            <a:r>
              <a:rPr sz="1300" spc="-5" dirty="0">
                <a:solidFill>
                  <a:schemeClr val="bg1"/>
                </a:solidFill>
                <a:latin typeface="Arial"/>
                <a:cs typeface="Arial"/>
              </a:rPr>
              <a:t>in</a:t>
            </a:r>
            <a:r>
              <a:rPr sz="1300" spc="-30" dirty="0">
                <a:solidFill>
                  <a:schemeClr val="bg1"/>
                </a:solidFill>
                <a:latin typeface="Arial"/>
                <a:cs typeface="Arial"/>
              </a:rPr>
              <a:t> </a:t>
            </a:r>
            <a:r>
              <a:rPr sz="1300" spc="-5" dirty="0">
                <a:solidFill>
                  <a:schemeClr val="bg1"/>
                </a:solidFill>
                <a:latin typeface="Arial"/>
                <a:cs typeface="Arial"/>
              </a:rPr>
              <a:t>multiple </a:t>
            </a:r>
            <a:r>
              <a:rPr sz="1300" spc="-350" dirty="0">
                <a:solidFill>
                  <a:schemeClr val="bg1"/>
                </a:solidFill>
                <a:latin typeface="Arial"/>
                <a:cs typeface="Arial"/>
              </a:rPr>
              <a:t> </a:t>
            </a:r>
            <a:r>
              <a:rPr sz="1300" dirty="0">
                <a:solidFill>
                  <a:schemeClr val="bg1"/>
                </a:solidFill>
                <a:latin typeface="Arial"/>
                <a:cs typeface="Arial"/>
              </a:rPr>
              <a:t>AZs</a:t>
            </a:r>
            <a:r>
              <a:rPr sz="1300" spc="-15" dirty="0">
                <a:solidFill>
                  <a:schemeClr val="bg1"/>
                </a:solidFill>
                <a:latin typeface="Arial"/>
                <a:cs typeface="Arial"/>
              </a:rPr>
              <a:t> </a:t>
            </a:r>
            <a:r>
              <a:rPr sz="1300" dirty="0">
                <a:solidFill>
                  <a:schemeClr val="bg1"/>
                </a:solidFill>
                <a:latin typeface="Arial"/>
                <a:cs typeface="Arial"/>
              </a:rPr>
              <a:t>(HA/FT)</a:t>
            </a:r>
            <a:endParaRPr sz="1300">
              <a:solidFill>
                <a:schemeClr val="bg1"/>
              </a:solidFill>
              <a:latin typeface="Arial"/>
              <a:cs typeface="Arial"/>
            </a:endParaRPr>
          </a:p>
        </p:txBody>
      </p:sp>
      <p:sp>
        <p:nvSpPr>
          <p:cNvPr id="36" name="object 36"/>
          <p:cNvSpPr/>
          <p:nvPr/>
        </p:nvSpPr>
        <p:spPr>
          <a:xfrm>
            <a:off x="5906414" y="4379988"/>
            <a:ext cx="3703954" cy="1668145"/>
          </a:xfrm>
          <a:custGeom>
            <a:avLst/>
            <a:gdLst/>
            <a:ahLst/>
            <a:cxnLst/>
            <a:rect l="l" t="t" r="r" b="b"/>
            <a:pathLst>
              <a:path w="3703954" h="1668145">
                <a:moveTo>
                  <a:pt x="78778" y="8039"/>
                </a:moveTo>
                <a:lnTo>
                  <a:pt x="76111" y="1549"/>
                </a:lnTo>
                <a:lnTo>
                  <a:pt x="72402" y="0"/>
                </a:lnTo>
                <a:lnTo>
                  <a:pt x="0" y="29705"/>
                </a:lnTo>
                <a:lnTo>
                  <a:pt x="39052" y="97536"/>
                </a:lnTo>
                <a:lnTo>
                  <a:pt x="42938" y="98577"/>
                </a:lnTo>
                <a:lnTo>
                  <a:pt x="49009" y="95072"/>
                </a:lnTo>
                <a:lnTo>
                  <a:pt x="50063" y="91198"/>
                </a:lnTo>
                <a:lnTo>
                  <a:pt x="20066" y="39116"/>
                </a:lnTo>
                <a:lnTo>
                  <a:pt x="19837" y="38709"/>
                </a:lnTo>
                <a:lnTo>
                  <a:pt x="18249" y="35953"/>
                </a:lnTo>
                <a:lnTo>
                  <a:pt x="33578" y="29654"/>
                </a:lnTo>
                <a:lnTo>
                  <a:pt x="40462" y="26835"/>
                </a:lnTo>
                <a:lnTo>
                  <a:pt x="77228" y="11747"/>
                </a:lnTo>
                <a:lnTo>
                  <a:pt x="78778" y="8039"/>
                </a:lnTo>
                <a:close/>
              </a:path>
              <a:path w="3703954" h="1668145">
                <a:moveTo>
                  <a:pt x="96126" y="55867"/>
                </a:moveTo>
                <a:lnTo>
                  <a:pt x="48056" y="39433"/>
                </a:lnTo>
                <a:lnTo>
                  <a:pt x="43942" y="51447"/>
                </a:lnTo>
                <a:lnTo>
                  <a:pt x="92011" y="67881"/>
                </a:lnTo>
                <a:lnTo>
                  <a:pt x="96126" y="55867"/>
                </a:lnTo>
                <a:close/>
              </a:path>
              <a:path w="3703954" h="1668145">
                <a:moveTo>
                  <a:pt x="180238" y="84632"/>
                </a:moveTo>
                <a:lnTo>
                  <a:pt x="132168" y="68199"/>
                </a:lnTo>
                <a:lnTo>
                  <a:pt x="128066" y="80213"/>
                </a:lnTo>
                <a:lnTo>
                  <a:pt x="176123" y="96647"/>
                </a:lnTo>
                <a:lnTo>
                  <a:pt x="180238" y="84632"/>
                </a:lnTo>
                <a:close/>
              </a:path>
              <a:path w="3703954" h="1668145">
                <a:moveTo>
                  <a:pt x="264350" y="113398"/>
                </a:moveTo>
                <a:lnTo>
                  <a:pt x="216293" y="96964"/>
                </a:lnTo>
                <a:lnTo>
                  <a:pt x="212178" y="108978"/>
                </a:lnTo>
                <a:lnTo>
                  <a:pt x="260248" y="125412"/>
                </a:lnTo>
                <a:lnTo>
                  <a:pt x="264350" y="113398"/>
                </a:lnTo>
                <a:close/>
              </a:path>
              <a:path w="3703954" h="1668145">
                <a:moveTo>
                  <a:pt x="348475" y="142163"/>
                </a:moveTo>
                <a:lnTo>
                  <a:pt x="300405" y="125730"/>
                </a:lnTo>
                <a:lnTo>
                  <a:pt x="296291" y="137744"/>
                </a:lnTo>
                <a:lnTo>
                  <a:pt x="344360" y="154178"/>
                </a:lnTo>
                <a:lnTo>
                  <a:pt x="348475" y="142163"/>
                </a:lnTo>
                <a:close/>
              </a:path>
              <a:path w="3703954" h="1668145">
                <a:moveTo>
                  <a:pt x="432587" y="170929"/>
                </a:moveTo>
                <a:lnTo>
                  <a:pt x="384517" y="154495"/>
                </a:lnTo>
                <a:lnTo>
                  <a:pt x="380415" y="166509"/>
                </a:lnTo>
                <a:lnTo>
                  <a:pt x="428485" y="182943"/>
                </a:lnTo>
                <a:lnTo>
                  <a:pt x="432587" y="170929"/>
                </a:lnTo>
                <a:close/>
              </a:path>
              <a:path w="3703954" h="1668145">
                <a:moveTo>
                  <a:pt x="516712" y="199694"/>
                </a:moveTo>
                <a:lnTo>
                  <a:pt x="468642" y="183248"/>
                </a:lnTo>
                <a:lnTo>
                  <a:pt x="464527" y="195275"/>
                </a:lnTo>
                <a:lnTo>
                  <a:pt x="512597" y="211709"/>
                </a:lnTo>
                <a:lnTo>
                  <a:pt x="516712" y="199694"/>
                </a:lnTo>
                <a:close/>
              </a:path>
              <a:path w="3703954" h="1668145">
                <a:moveTo>
                  <a:pt x="600824" y="228460"/>
                </a:moveTo>
                <a:lnTo>
                  <a:pt x="552754" y="212013"/>
                </a:lnTo>
                <a:lnTo>
                  <a:pt x="548652" y="224040"/>
                </a:lnTo>
                <a:lnTo>
                  <a:pt x="596722" y="240474"/>
                </a:lnTo>
                <a:lnTo>
                  <a:pt x="600824" y="228460"/>
                </a:lnTo>
                <a:close/>
              </a:path>
              <a:path w="3703954" h="1668145">
                <a:moveTo>
                  <a:pt x="684949" y="257225"/>
                </a:moveTo>
                <a:lnTo>
                  <a:pt x="636879" y="240779"/>
                </a:lnTo>
                <a:lnTo>
                  <a:pt x="632764" y="252806"/>
                </a:lnTo>
                <a:lnTo>
                  <a:pt x="680834" y="269240"/>
                </a:lnTo>
                <a:lnTo>
                  <a:pt x="684949" y="257225"/>
                </a:lnTo>
                <a:close/>
              </a:path>
              <a:path w="3703954" h="1668145">
                <a:moveTo>
                  <a:pt x="769061" y="285991"/>
                </a:moveTo>
                <a:lnTo>
                  <a:pt x="720991" y="269544"/>
                </a:lnTo>
                <a:lnTo>
                  <a:pt x="716889" y="281571"/>
                </a:lnTo>
                <a:lnTo>
                  <a:pt x="764959" y="298005"/>
                </a:lnTo>
                <a:lnTo>
                  <a:pt x="769061" y="285991"/>
                </a:lnTo>
                <a:close/>
              </a:path>
              <a:path w="3703954" h="1668145">
                <a:moveTo>
                  <a:pt x="853186" y="314756"/>
                </a:moveTo>
                <a:lnTo>
                  <a:pt x="805116" y="298310"/>
                </a:lnTo>
                <a:lnTo>
                  <a:pt x="801001" y="310324"/>
                </a:lnTo>
                <a:lnTo>
                  <a:pt x="849071" y="326771"/>
                </a:lnTo>
                <a:lnTo>
                  <a:pt x="853186" y="314756"/>
                </a:lnTo>
                <a:close/>
              </a:path>
              <a:path w="3703954" h="1668145">
                <a:moveTo>
                  <a:pt x="937298" y="343509"/>
                </a:moveTo>
                <a:lnTo>
                  <a:pt x="889228" y="327075"/>
                </a:lnTo>
                <a:lnTo>
                  <a:pt x="885126" y="339090"/>
                </a:lnTo>
                <a:lnTo>
                  <a:pt x="933183" y="355536"/>
                </a:lnTo>
                <a:lnTo>
                  <a:pt x="937298" y="343509"/>
                </a:lnTo>
                <a:close/>
              </a:path>
              <a:path w="3703954" h="1668145">
                <a:moveTo>
                  <a:pt x="1021410" y="372275"/>
                </a:moveTo>
                <a:lnTo>
                  <a:pt x="973353" y="355841"/>
                </a:lnTo>
                <a:lnTo>
                  <a:pt x="969238" y="367855"/>
                </a:lnTo>
                <a:lnTo>
                  <a:pt x="1017308" y="384302"/>
                </a:lnTo>
                <a:lnTo>
                  <a:pt x="1021410" y="372275"/>
                </a:lnTo>
                <a:close/>
              </a:path>
              <a:path w="3703954" h="1668145">
                <a:moveTo>
                  <a:pt x="1105535" y="401040"/>
                </a:moveTo>
                <a:lnTo>
                  <a:pt x="1057465" y="384606"/>
                </a:lnTo>
                <a:lnTo>
                  <a:pt x="1053350" y="396621"/>
                </a:lnTo>
                <a:lnTo>
                  <a:pt x="1101420" y="413067"/>
                </a:lnTo>
                <a:lnTo>
                  <a:pt x="1105535" y="401040"/>
                </a:lnTo>
                <a:close/>
              </a:path>
              <a:path w="3703954" h="1668145">
                <a:moveTo>
                  <a:pt x="1189647" y="429806"/>
                </a:moveTo>
                <a:lnTo>
                  <a:pt x="1141577" y="413372"/>
                </a:lnTo>
                <a:lnTo>
                  <a:pt x="1137475" y="425386"/>
                </a:lnTo>
                <a:lnTo>
                  <a:pt x="1185545" y="441820"/>
                </a:lnTo>
                <a:lnTo>
                  <a:pt x="1189647" y="429806"/>
                </a:lnTo>
                <a:close/>
              </a:path>
              <a:path w="3703954" h="1668145">
                <a:moveTo>
                  <a:pt x="1273771" y="458571"/>
                </a:moveTo>
                <a:lnTo>
                  <a:pt x="1225702" y="442137"/>
                </a:lnTo>
                <a:lnTo>
                  <a:pt x="1221587" y="454152"/>
                </a:lnTo>
                <a:lnTo>
                  <a:pt x="1269657" y="470585"/>
                </a:lnTo>
                <a:lnTo>
                  <a:pt x="1273771" y="458571"/>
                </a:lnTo>
                <a:close/>
              </a:path>
              <a:path w="3703954" h="1668145">
                <a:moveTo>
                  <a:pt x="1357884" y="487337"/>
                </a:moveTo>
                <a:lnTo>
                  <a:pt x="1309814" y="470903"/>
                </a:lnTo>
                <a:lnTo>
                  <a:pt x="1305712" y="482917"/>
                </a:lnTo>
                <a:lnTo>
                  <a:pt x="1353781" y="499351"/>
                </a:lnTo>
                <a:lnTo>
                  <a:pt x="1357884" y="487337"/>
                </a:lnTo>
                <a:close/>
              </a:path>
              <a:path w="3703954" h="1668145">
                <a:moveTo>
                  <a:pt x="1442008" y="516102"/>
                </a:moveTo>
                <a:lnTo>
                  <a:pt x="1393939" y="499668"/>
                </a:lnTo>
                <a:lnTo>
                  <a:pt x="1389824" y="511683"/>
                </a:lnTo>
                <a:lnTo>
                  <a:pt x="1437894" y="528116"/>
                </a:lnTo>
                <a:lnTo>
                  <a:pt x="1442008" y="516102"/>
                </a:lnTo>
                <a:close/>
              </a:path>
              <a:path w="3703954" h="1668145">
                <a:moveTo>
                  <a:pt x="1526120" y="544868"/>
                </a:moveTo>
                <a:lnTo>
                  <a:pt x="1478051" y="528434"/>
                </a:lnTo>
                <a:lnTo>
                  <a:pt x="1473949" y="540448"/>
                </a:lnTo>
                <a:lnTo>
                  <a:pt x="1522018" y="556882"/>
                </a:lnTo>
                <a:lnTo>
                  <a:pt x="1526120" y="544868"/>
                </a:lnTo>
                <a:close/>
              </a:path>
              <a:path w="3703954" h="1668145">
                <a:moveTo>
                  <a:pt x="1610245" y="573633"/>
                </a:moveTo>
                <a:lnTo>
                  <a:pt x="1562176" y="557199"/>
                </a:lnTo>
                <a:lnTo>
                  <a:pt x="1558061" y="569214"/>
                </a:lnTo>
                <a:lnTo>
                  <a:pt x="1606130" y="585647"/>
                </a:lnTo>
                <a:lnTo>
                  <a:pt x="1610245" y="573633"/>
                </a:lnTo>
                <a:close/>
              </a:path>
              <a:path w="3703954" h="1668145">
                <a:moveTo>
                  <a:pt x="1694357" y="602399"/>
                </a:moveTo>
                <a:lnTo>
                  <a:pt x="1646288" y="585965"/>
                </a:lnTo>
                <a:lnTo>
                  <a:pt x="1642186" y="597979"/>
                </a:lnTo>
                <a:lnTo>
                  <a:pt x="1690243" y="614413"/>
                </a:lnTo>
                <a:lnTo>
                  <a:pt x="1694357" y="602399"/>
                </a:lnTo>
                <a:close/>
              </a:path>
              <a:path w="3703954" h="1668145">
                <a:moveTo>
                  <a:pt x="1778469" y="631164"/>
                </a:moveTo>
                <a:lnTo>
                  <a:pt x="1730413" y="614730"/>
                </a:lnTo>
                <a:lnTo>
                  <a:pt x="1726298" y="626745"/>
                </a:lnTo>
                <a:lnTo>
                  <a:pt x="1774367" y="643178"/>
                </a:lnTo>
                <a:lnTo>
                  <a:pt x="1778469" y="631164"/>
                </a:lnTo>
                <a:close/>
              </a:path>
              <a:path w="3703954" h="1668145">
                <a:moveTo>
                  <a:pt x="1862594" y="659930"/>
                </a:moveTo>
                <a:lnTo>
                  <a:pt x="1814525" y="643496"/>
                </a:lnTo>
                <a:lnTo>
                  <a:pt x="1810410" y="655510"/>
                </a:lnTo>
                <a:lnTo>
                  <a:pt x="1858479" y="671944"/>
                </a:lnTo>
                <a:lnTo>
                  <a:pt x="1862594" y="659930"/>
                </a:lnTo>
                <a:close/>
              </a:path>
              <a:path w="3703954" h="1668145">
                <a:moveTo>
                  <a:pt x="1946706" y="688695"/>
                </a:moveTo>
                <a:lnTo>
                  <a:pt x="1898650" y="672249"/>
                </a:lnTo>
                <a:lnTo>
                  <a:pt x="1894535" y="684276"/>
                </a:lnTo>
                <a:lnTo>
                  <a:pt x="1942604" y="700709"/>
                </a:lnTo>
                <a:lnTo>
                  <a:pt x="1946706" y="688695"/>
                </a:lnTo>
                <a:close/>
              </a:path>
              <a:path w="3703954" h="1668145">
                <a:moveTo>
                  <a:pt x="2030831" y="717461"/>
                </a:moveTo>
                <a:lnTo>
                  <a:pt x="1982762" y="701014"/>
                </a:lnTo>
                <a:lnTo>
                  <a:pt x="1978647" y="713041"/>
                </a:lnTo>
                <a:lnTo>
                  <a:pt x="2026716" y="729475"/>
                </a:lnTo>
                <a:lnTo>
                  <a:pt x="2030831" y="717461"/>
                </a:lnTo>
                <a:close/>
              </a:path>
              <a:path w="3703954" h="1668145">
                <a:moveTo>
                  <a:pt x="2114943" y="746226"/>
                </a:moveTo>
                <a:lnTo>
                  <a:pt x="2066874" y="729780"/>
                </a:lnTo>
                <a:lnTo>
                  <a:pt x="2062772" y="741807"/>
                </a:lnTo>
                <a:lnTo>
                  <a:pt x="2110841" y="758240"/>
                </a:lnTo>
                <a:lnTo>
                  <a:pt x="2114943" y="746226"/>
                </a:lnTo>
                <a:close/>
              </a:path>
              <a:path w="3703954" h="1668145">
                <a:moveTo>
                  <a:pt x="2115870" y="1610906"/>
                </a:moveTo>
                <a:lnTo>
                  <a:pt x="2103170" y="1610906"/>
                </a:lnTo>
                <a:lnTo>
                  <a:pt x="2103170" y="1661706"/>
                </a:lnTo>
                <a:lnTo>
                  <a:pt x="2115870" y="1661706"/>
                </a:lnTo>
                <a:lnTo>
                  <a:pt x="2115870" y="1610906"/>
                </a:lnTo>
                <a:close/>
              </a:path>
              <a:path w="3703954" h="1668145">
                <a:moveTo>
                  <a:pt x="2115870" y="1522006"/>
                </a:moveTo>
                <a:lnTo>
                  <a:pt x="2103170" y="1522006"/>
                </a:lnTo>
                <a:lnTo>
                  <a:pt x="2103170" y="1572806"/>
                </a:lnTo>
                <a:lnTo>
                  <a:pt x="2115870" y="1572806"/>
                </a:lnTo>
                <a:lnTo>
                  <a:pt x="2115870" y="1522006"/>
                </a:lnTo>
                <a:close/>
              </a:path>
              <a:path w="3703954" h="1668145">
                <a:moveTo>
                  <a:pt x="2115870" y="1433106"/>
                </a:moveTo>
                <a:lnTo>
                  <a:pt x="2103170" y="1433106"/>
                </a:lnTo>
                <a:lnTo>
                  <a:pt x="2103170" y="1483906"/>
                </a:lnTo>
                <a:lnTo>
                  <a:pt x="2115870" y="1483906"/>
                </a:lnTo>
                <a:lnTo>
                  <a:pt x="2115870" y="1433106"/>
                </a:lnTo>
                <a:close/>
              </a:path>
              <a:path w="3703954" h="1668145">
                <a:moveTo>
                  <a:pt x="2115870" y="1344206"/>
                </a:moveTo>
                <a:lnTo>
                  <a:pt x="2103170" y="1344206"/>
                </a:lnTo>
                <a:lnTo>
                  <a:pt x="2103170" y="1395006"/>
                </a:lnTo>
                <a:lnTo>
                  <a:pt x="2115870" y="1395006"/>
                </a:lnTo>
                <a:lnTo>
                  <a:pt x="2115870" y="1344206"/>
                </a:lnTo>
                <a:close/>
              </a:path>
              <a:path w="3703954" h="1668145">
                <a:moveTo>
                  <a:pt x="2115870" y="1255306"/>
                </a:moveTo>
                <a:lnTo>
                  <a:pt x="2103170" y="1255306"/>
                </a:lnTo>
                <a:lnTo>
                  <a:pt x="2103170" y="1306106"/>
                </a:lnTo>
                <a:lnTo>
                  <a:pt x="2115870" y="1306106"/>
                </a:lnTo>
                <a:lnTo>
                  <a:pt x="2115870" y="1255306"/>
                </a:lnTo>
                <a:close/>
              </a:path>
              <a:path w="3703954" h="1668145">
                <a:moveTo>
                  <a:pt x="2115870" y="1166406"/>
                </a:moveTo>
                <a:lnTo>
                  <a:pt x="2103170" y="1166406"/>
                </a:lnTo>
                <a:lnTo>
                  <a:pt x="2103170" y="1217206"/>
                </a:lnTo>
                <a:lnTo>
                  <a:pt x="2115870" y="1217206"/>
                </a:lnTo>
                <a:lnTo>
                  <a:pt x="2115870" y="1166406"/>
                </a:lnTo>
                <a:close/>
              </a:path>
              <a:path w="3703954" h="1668145">
                <a:moveTo>
                  <a:pt x="2115870" y="1077506"/>
                </a:moveTo>
                <a:lnTo>
                  <a:pt x="2103170" y="1077506"/>
                </a:lnTo>
                <a:lnTo>
                  <a:pt x="2103170" y="1128306"/>
                </a:lnTo>
                <a:lnTo>
                  <a:pt x="2115870" y="1128306"/>
                </a:lnTo>
                <a:lnTo>
                  <a:pt x="2115870" y="1077506"/>
                </a:lnTo>
                <a:close/>
              </a:path>
              <a:path w="3703954" h="1668145">
                <a:moveTo>
                  <a:pt x="2115870" y="988606"/>
                </a:moveTo>
                <a:lnTo>
                  <a:pt x="2103170" y="988606"/>
                </a:lnTo>
                <a:lnTo>
                  <a:pt x="2103170" y="1039406"/>
                </a:lnTo>
                <a:lnTo>
                  <a:pt x="2115870" y="1039406"/>
                </a:lnTo>
                <a:lnTo>
                  <a:pt x="2115870" y="988606"/>
                </a:lnTo>
                <a:close/>
              </a:path>
              <a:path w="3703954" h="1668145">
                <a:moveTo>
                  <a:pt x="2115870" y="899706"/>
                </a:moveTo>
                <a:lnTo>
                  <a:pt x="2103170" y="899706"/>
                </a:lnTo>
                <a:lnTo>
                  <a:pt x="2103170" y="950506"/>
                </a:lnTo>
                <a:lnTo>
                  <a:pt x="2115870" y="950506"/>
                </a:lnTo>
                <a:lnTo>
                  <a:pt x="2115870" y="899706"/>
                </a:lnTo>
                <a:close/>
              </a:path>
              <a:path w="3703954" h="1668145">
                <a:moveTo>
                  <a:pt x="2115870" y="810806"/>
                </a:moveTo>
                <a:lnTo>
                  <a:pt x="2103170" y="810806"/>
                </a:lnTo>
                <a:lnTo>
                  <a:pt x="2103170" y="861606"/>
                </a:lnTo>
                <a:lnTo>
                  <a:pt x="2115870" y="861606"/>
                </a:lnTo>
                <a:lnTo>
                  <a:pt x="2115870" y="810806"/>
                </a:lnTo>
                <a:close/>
              </a:path>
              <a:path w="3703954" h="1668145">
                <a:moveTo>
                  <a:pt x="2156764" y="762812"/>
                </a:moveTo>
                <a:lnTo>
                  <a:pt x="2103170" y="762812"/>
                </a:lnTo>
                <a:lnTo>
                  <a:pt x="2103170" y="772706"/>
                </a:lnTo>
                <a:lnTo>
                  <a:pt x="2112314" y="772706"/>
                </a:lnTo>
                <a:lnTo>
                  <a:pt x="2115870" y="769162"/>
                </a:lnTo>
                <a:lnTo>
                  <a:pt x="2109520" y="775512"/>
                </a:lnTo>
                <a:lnTo>
                  <a:pt x="2156764" y="775512"/>
                </a:lnTo>
                <a:lnTo>
                  <a:pt x="2156764" y="772706"/>
                </a:lnTo>
                <a:lnTo>
                  <a:pt x="2156764" y="769162"/>
                </a:lnTo>
                <a:lnTo>
                  <a:pt x="2156764" y="762812"/>
                </a:lnTo>
                <a:close/>
              </a:path>
              <a:path w="3703954" h="1668145">
                <a:moveTo>
                  <a:pt x="2180425" y="1655356"/>
                </a:moveTo>
                <a:lnTo>
                  <a:pt x="2129625" y="1655356"/>
                </a:lnTo>
                <a:lnTo>
                  <a:pt x="2129625" y="1668056"/>
                </a:lnTo>
                <a:lnTo>
                  <a:pt x="2180425" y="1668056"/>
                </a:lnTo>
                <a:lnTo>
                  <a:pt x="2180425" y="1655356"/>
                </a:lnTo>
                <a:close/>
              </a:path>
              <a:path w="3703954" h="1668145">
                <a:moveTo>
                  <a:pt x="2245664" y="762812"/>
                </a:moveTo>
                <a:lnTo>
                  <a:pt x="2194864" y="762812"/>
                </a:lnTo>
                <a:lnTo>
                  <a:pt x="2194864" y="775512"/>
                </a:lnTo>
                <a:lnTo>
                  <a:pt x="2245664" y="775512"/>
                </a:lnTo>
                <a:lnTo>
                  <a:pt x="2245664" y="762812"/>
                </a:lnTo>
                <a:close/>
              </a:path>
              <a:path w="3703954" h="1668145">
                <a:moveTo>
                  <a:pt x="2269325" y="1655356"/>
                </a:moveTo>
                <a:lnTo>
                  <a:pt x="2218525" y="1655356"/>
                </a:lnTo>
                <a:lnTo>
                  <a:pt x="2218525" y="1668056"/>
                </a:lnTo>
                <a:lnTo>
                  <a:pt x="2269325" y="1668056"/>
                </a:lnTo>
                <a:lnTo>
                  <a:pt x="2269325" y="1655356"/>
                </a:lnTo>
                <a:close/>
              </a:path>
              <a:path w="3703954" h="1668145">
                <a:moveTo>
                  <a:pt x="2334564" y="762812"/>
                </a:moveTo>
                <a:lnTo>
                  <a:pt x="2283764" y="762812"/>
                </a:lnTo>
                <a:lnTo>
                  <a:pt x="2283764" y="775512"/>
                </a:lnTo>
                <a:lnTo>
                  <a:pt x="2334564" y="775512"/>
                </a:lnTo>
                <a:lnTo>
                  <a:pt x="2334564" y="762812"/>
                </a:lnTo>
                <a:close/>
              </a:path>
              <a:path w="3703954" h="1668145">
                <a:moveTo>
                  <a:pt x="2358225" y="1655356"/>
                </a:moveTo>
                <a:lnTo>
                  <a:pt x="2307425" y="1655356"/>
                </a:lnTo>
                <a:lnTo>
                  <a:pt x="2307425" y="1668056"/>
                </a:lnTo>
                <a:lnTo>
                  <a:pt x="2358225" y="1668056"/>
                </a:lnTo>
                <a:lnTo>
                  <a:pt x="2358225" y="1655356"/>
                </a:lnTo>
                <a:close/>
              </a:path>
              <a:path w="3703954" h="1668145">
                <a:moveTo>
                  <a:pt x="2423464" y="762812"/>
                </a:moveTo>
                <a:lnTo>
                  <a:pt x="2372664" y="762812"/>
                </a:lnTo>
                <a:lnTo>
                  <a:pt x="2372664" y="775512"/>
                </a:lnTo>
                <a:lnTo>
                  <a:pt x="2423464" y="775512"/>
                </a:lnTo>
                <a:lnTo>
                  <a:pt x="2423464" y="762812"/>
                </a:lnTo>
                <a:close/>
              </a:path>
              <a:path w="3703954" h="1668145">
                <a:moveTo>
                  <a:pt x="2447125" y="1655356"/>
                </a:moveTo>
                <a:lnTo>
                  <a:pt x="2396325" y="1655356"/>
                </a:lnTo>
                <a:lnTo>
                  <a:pt x="2396325" y="1668056"/>
                </a:lnTo>
                <a:lnTo>
                  <a:pt x="2447125" y="1668056"/>
                </a:lnTo>
                <a:lnTo>
                  <a:pt x="2447125" y="1655356"/>
                </a:lnTo>
                <a:close/>
              </a:path>
              <a:path w="3703954" h="1668145">
                <a:moveTo>
                  <a:pt x="2512364" y="762812"/>
                </a:moveTo>
                <a:lnTo>
                  <a:pt x="2461564" y="762812"/>
                </a:lnTo>
                <a:lnTo>
                  <a:pt x="2461564" y="775512"/>
                </a:lnTo>
                <a:lnTo>
                  <a:pt x="2512364" y="775512"/>
                </a:lnTo>
                <a:lnTo>
                  <a:pt x="2512364" y="762812"/>
                </a:lnTo>
                <a:close/>
              </a:path>
              <a:path w="3703954" h="1668145">
                <a:moveTo>
                  <a:pt x="2536025" y="1655356"/>
                </a:moveTo>
                <a:lnTo>
                  <a:pt x="2485225" y="1655356"/>
                </a:lnTo>
                <a:lnTo>
                  <a:pt x="2485225" y="1668056"/>
                </a:lnTo>
                <a:lnTo>
                  <a:pt x="2536025" y="1668056"/>
                </a:lnTo>
                <a:lnTo>
                  <a:pt x="2536025" y="1655356"/>
                </a:lnTo>
                <a:close/>
              </a:path>
              <a:path w="3703954" h="1668145">
                <a:moveTo>
                  <a:pt x="2601264" y="762812"/>
                </a:moveTo>
                <a:lnTo>
                  <a:pt x="2550464" y="762812"/>
                </a:lnTo>
                <a:lnTo>
                  <a:pt x="2550464" y="775512"/>
                </a:lnTo>
                <a:lnTo>
                  <a:pt x="2601264" y="775512"/>
                </a:lnTo>
                <a:lnTo>
                  <a:pt x="2601264" y="762812"/>
                </a:lnTo>
                <a:close/>
              </a:path>
              <a:path w="3703954" h="1668145">
                <a:moveTo>
                  <a:pt x="2624925" y="1655356"/>
                </a:moveTo>
                <a:lnTo>
                  <a:pt x="2574125" y="1655356"/>
                </a:lnTo>
                <a:lnTo>
                  <a:pt x="2574125" y="1668056"/>
                </a:lnTo>
                <a:lnTo>
                  <a:pt x="2624925" y="1668056"/>
                </a:lnTo>
                <a:lnTo>
                  <a:pt x="2624925" y="1655356"/>
                </a:lnTo>
                <a:close/>
              </a:path>
              <a:path w="3703954" h="1668145">
                <a:moveTo>
                  <a:pt x="2690164" y="762812"/>
                </a:moveTo>
                <a:lnTo>
                  <a:pt x="2639364" y="762812"/>
                </a:lnTo>
                <a:lnTo>
                  <a:pt x="2639364" y="775512"/>
                </a:lnTo>
                <a:lnTo>
                  <a:pt x="2690164" y="775512"/>
                </a:lnTo>
                <a:lnTo>
                  <a:pt x="2690164" y="762812"/>
                </a:lnTo>
                <a:close/>
              </a:path>
              <a:path w="3703954" h="1668145">
                <a:moveTo>
                  <a:pt x="2713825" y="1655356"/>
                </a:moveTo>
                <a:lnTo>
                  <a:pt x="2663025" y="1655356"/>
                </a:lnTo>
                <a:lnTo>
                  <a:pt x="2663025" y="1668056"/>
                </a:lnTo>
                <a:lnTo>
                  <a:pt x="2713825" y="1668056"/>
                </a:lnTo>
                <a:lnTo>
                  <a:pt x="2713825" y="1655356"/>
                </a:lnTo>
                <a:close/>
              </a:path>
              <a:path w="3703954" h="1668145">
                <a:moveTo>
                  <a:pt x="2779064" y="762812"/>
                </a:moveTo>
                <a:lnTo>
                  <a:pt x="2728264" y="762812"/>
                </a:lnTo>
                <a:lnTo>
                  <a:pt x="2728264" y="775512"/>
                </a:lnTo>
                <a:lnTo>
                  <a:pt x="2779064" y="775512"/>
                </a:lnTo>
                <a:lnTo>
                  <a:pt x="2779064" y="762812"/>
                </a:lnTo>
                <a:close/>
              </a:path>
              <a:path w="3703954" h="1668145">
                <a:moveTo>
                  <a:pt x="2802725" y="1655356"/>
                </a:moveTo>
                <a:lnTo>
                  <a:pt x="2751925" y="1655356"/>
                </a:lnTo>
                <a:lnTo>
                  <a:pt x="2751925" y="1668056"/>
                </a:lnTo>
                <a:lnTo>
                  <a:pt x="2802725" y="1668056"/>
                </a:lnTo>
                <a:lnTo>
                  <a:pt x="2802725" y="1655356"/>
                </a:lnTo>
                <a:close/>
              </a:path>
              <a:path w="3703954" h="1668145">
                <a:moveTo>
                  <a:pt x="2867964" y="762812"/>
                </a:moveTo>
                <a:lnTo>
                  <a:pt x="2817164" y="762812"/>
                </a:lnTo>
                <a:lnTo>
                  <a:pt x="2817164" y="775512"/>
                </a:lnTo>
                <a:lnTo>
                  <a:pt x="2867964" y="775512"/>
                </a:lnTo>
                <a:lnTo>
                  <a:pt x="2867964" y="762812"/>
                </a:lnTo>
                <a:close/>
              </a:path>
              <a:path w="3703954" h="1668145">
                <a:moveTo>
                  <a:pt x="2891625" y="1655356"/>
                </a:moveTo>
                <a:lnTo>
                  <a:pt x="2840825" y="1655356"/>
                </a:lnTo>
                <a:lnTo>
                  <a:pt x="2840825" y="1668056"/>
                </a:lnTo>
                <a:lnTo>
                  <a:pt x="2891625" y="1668056"/>
                </a:lnTo>
                <a:lnTo>
                  <a:pt x="2891625" y="1655356"/>
                </a:lnTo>
                <a:close/>
              </a:path>
              <a:path w="3703954" h="1668145">
                <a:moveTo>
                  <a:pt x="2956864" y="762812"/>
                </a:moveTo>
                <a:lnTo>
                  <a:pt x="2906064" y="762812"/>
                </a:lnTo>
                <a:lnTo>
                  <a:pt x="2906064" y="775512"/>
                </a:lnTo>
                <a:lnTo>
                  <a:pt x="2956864" y="775512"/>
                </a:lnTo>
                <a:lnTo>
                  <a:pt x="2956864" y="762812"/>
                </a:lnTo>
                <a:close/>
              </a:path>
              <a:path w="3703954" h="1668145">
                <a:moveTo>
                  <a:pt x="2980525" y="1655356"/>
                </a:moveTo>
                <a:lnTo>
                  <a:pt x="2929725" y="1655356"/>
                </a:lnTo>
                <a:lnTo>
                  <a:pt x="2929725" y="1668056"/>
                </a:lnTo>
                <a:lnTo>
                  <a:pt x="2980525" y="1668056"/>
                </a:lnTo>
                <a:lnTo>
                  <a:pt x="2980525" y="1655356"/>
                </a:lnTo>
                <a:close/>
              </a:path>
              <a:path w="3703954" h="1668145">
                <a:moveTo>
                  <a:pt x="3045764" y="762812"/>
                </a:moveTo>
                <a:lnTo>
                  <a:pt x="2994964" y="762812"/>
                </a:lnTo>
                <a:lnTo>
                  <a:pt x="2994964" y="775512"/>
                </a:lnTo>
                <a:lnTo>
                  <a:pt x="3045764" y="775512"/>
                </a:lnTo>
                <a:lnTo>
                  <a:pt x="3045764" y="762812"/>
                </a:lnTo>
                <a:close/>
              </a:path>
              <a:path w="3703954" h="1668145">
                <a:moveTo>
                  <a:pt x="3069425" y="1655356"/>
                </a:moveTo>
                <a:lnTo>
                  <a:pt x="3018625" y="1655356"/>
                </a:lnTo>
                <a:lnTo>
                  <a:pt x="3018625" y="1668056"/>
                </a:lnTo>
                <a:lnTo>
                  <a:pt x="3069425" y="1668056"/>
                </a:lnTo>
                <a:lnTo>
                  <a:pt x="3069425" y="1655356"/>
                </a:lnTo>
                <a:close/>
              </a:path>
              <a:path w="3703954" h="1668145">
                <a:moveTo>
                  <a:pt x="3134664" y="762812"/>
                </a:moveTo>
                <a:lnTo>
                  <a:pt x="3083864" y="762812"/>
                </a:lnTo>
                <a:lnTo>
                  <a:pt x="3083864" y="775512"/>
                </a:lnTo>
                <a:lnTo>
                  <a:pt x="3134664" y="775512"/>
                </a:lnTo>
                <a:lnTo>
                  <a:pt x="3134664" y="762812"/>
                </a:lnTo>
                <a:close/>
              </a:path>
              <a:path w="3703954" h="1668145">
                <a:moveTo>
                  <a:pt x="3158325" y="1655356"/>
                </a:moveTo>
                <a:lnTo>
                  <a:pt x="3107525" y="1655356"/>
                </a:lnTo>
                <a:lnTo>
                  <a:pt x="3107525" y="1668056"/>
                </a:lnTo>
                <a:lnTo>
                  <a:pt x="3158325" y="1668056"/>
                </a:lnTo>
                <a:lnTo>
                  <a:pt x="3158325" y="1655356"/>
                </a:lnTo>
                <a:close/>
              </a:path>
              <a:path w="3703954" h="1668145">
                <a:moveTo>
                  <a:pt x="3223564" y="762812"/>
                </a:moveTo>
                <a:lnTo>
                  <a:pt x="3172764" y="762812"/>
                </a:lnTo>
                <a:lnTo>
                  <a:pt x="3172764" y="775512"/>
                </a:lnTo>
                <a:lnTo>
                  <a:pt x="3223564" y="775512"/>
                </a:lnTo>
                <a:lnTo>
                  <a:pt x="3223564" y="762812"/>
                </a:lnTo>
                <a:close/>
              </a:path>
              <a:path w="3703954" h="1668145">
                <a:moveTo>
                  <a:pt x="3247225" y="1655356"/>
                </a:moveTo>
                <a:lnTo>
                  <a:pt x="3196425" y="1655356"/>
                </a:lnTo>
                <a:lnTo>
                  <a:pt x="3196425" y="1668056"/>
                </a:lnTo>
                <a:lnTo>
                  <a:pt x="3247225" y="1668056"/>
                </a:lnTo>
                <a:lnTo>
                  <a:pt x="3247225" y="1655356"/>
                </a:lnTo>
                <a:close/>
              </a:path>
              <a:path w="3703954" h="1668145">
                <a:moveTo>
                  <a:pt x="3312464" y="762812"/>
                </a:moveTo>
                <a:lnTo>
                  <a:pt x="3261664" y="762812"/>
                </a:lnTo>
                <a:lnTo>
                  <a:pt x="3261664" y="775512"/>
                </a:lnTo>
                <a:lnTo>
                  <a:pt x="3312464" y="775512"/>
                </a:lnTo>
                <a:lnTo>
                  <a:pt x="3312464" y="762812"/>
                </a:lnTo>
                <a:close/>
              </a:path>
              <a:path w="3703954" h="1668145">
                <a:moveTo>
                  <a:pt x="3336125" y="1655356"/>
                </a:moveTo>
                <a:lnTo>
                  <a:pt x="3285325" y="1655356"/>
                </a:lnTo>
                <a:lnTo>
                  <a:pt x="3285325" y="1668056"/>
                </a:lnTo>
                <a:lnTo>
                  <a:pt x="3336125" y="1668056"/>
                </a:lnTo>
                <a:lnTo>
                  <a:pt x="3336125" y="1655356"/>
                </a:lnTo>
                <a:close/>
              </a:path>
              <a:path w="3703954" h="1668145">
                <a:moveTo>
                  <a:pt x="3401364" y="762812"/>
                </a:moveTo>
                <a:lnTo>
                  <a:pt x="3350564" y="762812"/>
                </a:lnTo>
                <a:lnTo>
                  <a:pt x="3350564" y="775512"/>
                </a:lnTo>
                <a:lnTo>
                  <a:pt x="3401364" y="775512"/>
                </a:lnTo>
                <a:lnTo>
                  <a:pt x="3401364" y="762812"/>
                </a:lnTo>
                <a:close/>
              </a:path>
              <a:path w="3703954" h="1668145">
                <a:moveTo>
                  <a:pt x="3425025" y="1655356"/>
                </a:moveTo>
                <a:lnTo>
                  <a:pt x="3374225" y="1655356"/>
                </a:lnTo>
                <a:lnTo>
                  <a:pt x="3374225" y="1668056"/>
                </a:lnTo>
                <a:lnTo>
                  <a:pt x="3425025" y="1668056"/>
                </a:lnTo>
                <a:lnTo>
                  <a:pt x="3425025" y="1655356"/>
                </a:lnTo>
                <a:close/>
              </a:path>
              <a:path w="3703954" h="1668145">
                <a:moveTo>
                  <a:pt x="3490264" y="762812"/>
                </a:moveTo>
                <a:lnTo>
                  <a:pt x="3439464" y="762812"/>
                </a:lnTo>
                <a:lnTo>
                  <a:pt x="3439464" y="775512"/>
                </a:lnTo>
                <a:lnTo>
                  <a:pt x="3490264" y="775512"/>
                </a:lnTo>
                <a:lnTo>
                  <a:pt x="3490264" y="762812"/>
                </a:lnTo>
                <a:close/>
              </a:path>
              <a:path w="3703954" h="1668145">
                <a:moveTo>
                  <a:pt x="3513925" y="1655356"/>
                </a:moveTo>
                <a:lnTo>
                  <a:pt x="3463125" y="1655356"/>
                </a:lnTo>
                <a:lnTo>
                  <a:pt x="3463125" y="1668056"/>
                </a:lnTo>
                <a:lnTo>
                  <a:pt x="3513925" y="1668056"/>
                </a:lnTo>
                <a:lnTo>
                  <a:pt x="3513925" y="1655356"/>
                </a:lnTo>
                <a:close/>
              </a:path>
              <a:path w="3703954" h="1668145">
                <a:moveTo>
                  <a:pt x="3579164" y="762812"/>
                </a:moveTo>
                <a:lnTo>
                  <a:pt x="3528364" y="762812"/>
                </a:lnTo>
                <a:lnTo>
                  <a:pt x="3528364" y="775512"/>
                </a:lnTo>
                <a:lnTo>
                  <a:pt x="3579164" y="775512"/>
                </a:lnTo>
                <a:lnTo>
                  <a:pt x="3579164" y="762812"/>
                </a:lnTo>
                <a:close/>
              </a:path>
              <a:path w="3703954" h="1668145">
                <a:moveTo>
                  <a:pt x="3602825" y="1655356"/>
                </a:moveTo>
                <a:lnTo>
                  <a:pt x="3552025" y="1655356"/>
                </a:lnTo>
                <a:lnTo>
                  <a:pt x="3552025" y="1668056"/>
                </a:lnTo>
                <a:lnTo>
                  <a:pt x="3602825" y="1668056"/>
                </a:lnTo>
                <a:lnTo>
                  <a:pt x="3602825" y="1655356"/>
                </a:lnTo>
                <a:close/>
              </a:path>
              <a:path w="3703954" h="1668145">
                <a:moveTo>
                  <a:pt x="3668064" y="762812"/>
                </a:moveTo>
                <a:lnTo>
                  <a:pt x="3617264" y="762812"/>
                </a:lnTo>
                <a:lnTo>
                  <a:pt x="3617264" y="775512"/>
                </a:lnTo>
                <a:lnTo>
                  <a:pt x="3668064" y="775512"/>
                </a:lnTo>
                <a:lnTo>
                  <a:pt x="3668064" y="762812"/>
                </a:lnTo>
                <a:close/>
              </a:path>
              <a:path w="3703954" h="1668145">
                <a:moveTo>
                  <a:pt x="3691725" y="1655356"/>
                </a:moveTo>
                <a:lnTo>
                  <a:pt x="3640925" y="1655356"/>
                </a:lnTo>
                <a:lnTo>
                  <a:pt x="3640925" y="1668056"/>
                </a:lnTo>
                <a:lnTo>
                  <a:pt x="3691725" y="1668056"/>
                </a:lnTo>
                <a:lnTo>
                  <a:pt x="3691725" y="1655356"/>
                </a:lnTo>
                <a:close/>
              </a:path>
              <a:path w="3703954" h="1668145">
                <a:moveTo>
                  <a:pt x="3703510" y="1578254"/>
                </a:moveTo>
                <a:lnTo>
                  <a:pt x="3690810" y="1578254"/>
                </a:lnTo>
                <a:lnTo>
                  <a:pt x="3690810" y="1629054"/>
                </a:lnTo>
                <a:lnTo>
                  <a:pt x="3703510" y="1629054"/>
                </a:lnTo>
                <a:lnTo>
                  <a:pt x="3703510" y="1578254"/>
                </a:lnTo>
                <a:close/>
              </a:path>
              <a:path w="3703954" h="1668145">
                <a:moveTo>
                  <a:pt x="3703510" y="1489354"/>
                </a:moveTo>
                <a:lnTo>
                  <a:pt x="3690810" y="1489354"/>
                </a:lnTo>
                <a:lnTo>
                  <a:pt x="3690810" y="1540154"/>
                </a:lnTo>
                <a:lnTo>
                  <a:pt x="3703510" y="1540154"/>
                </a:lnTo>
                <a:lnTo>
                  <a:pt x="3703510" y="1489354"/>
                </a:lnTo>
                <a:close/>
              </a:path>
              <a:path w="3703954" h="1668145">
                <a:moveTo>
                  <a:pt x="3703510" y="1400454"/>
                </a:moveTo>
                <a:lnTo>
                  <a:pt x="3690810" y="1400454"/>
                </a:lnTo>
                <a:lnTo>
                  <a:pt x="3690810" y="1451254"/>
                </a:lnTo>
                <a:lnTo>
                  <a:pt x="3703510" y="1451254"/>
                </a:lnTo>
                <a:lnTo>
                  <a:pt x="3703510" y="1400454"/>
                </a:lnTo>
                <a:close/>
              </a:path>
              <a:path w="3703954" h="1668145">
                <a:moveTo>
                  <a:pt x="3703510" y="1311554"/>
                </a:moveTo>
                <a:lnTo>
                  <a:pt x="3690810" y="1311554"/>
                </a:lnTo>
                <a:lnTo>
                  <a:pt x="3690810" y="1362354"/>
                </a:lnTo>
                <a:lnTo>
                  <a:pt x="3703510" y="1362354"/>
                </a:lnTo>
                <a:lnTo>
                  <a:pt x="3703510" y="1311554"/>
                </a:lnTo>
                <a:close/>
              </a:path>
              <a:path w="3703954" h="1668145">
                <a:moveTo>
                  <a:pt x="3703510" y="1222654"/>
                </a:moveTo>
                <a:lnTo>
                  <a:pt x="3690810" y="1222654"/>
                </a:lnTo>
                <a:lnTo>
                  <a:pt x="3690810" y="1273454"/>
                </a:lnTo>
                <a:lnTo>
                  <a:pt x="3703510" y="1273454"/>
                </a:lnTo>
                <a:lnTo>
                  <a:pt x="3703510" y="1222654"/>
                </a:lnTo>
                <a:close/>
              </a:path>
              <a:path w="3703954" h="1668145">
                <a:moveTo>
                  <a:pt x="3703510" y="1133754"/>
                </a:moveTo>
                <a:lnTo>
                  <a:pt x="3690810" y="1133754"/>
                </a:lnTo>
                <a:lnTo>
                  <a:pt x="3690810" y="1184554"/>
                </a:lnTo>
                <a:lnTo>
                  <a:pt x="3703510" y="1184554"/>
                </a:lnTo>
                <a:lnTo>
                  <a:pt x="3703510" y="1133754"/>
                </a:lnTo>
                <a:close/>
              </a:path>
              <a:path w="3703954" h="1668145">
                <a:moveTo>
                  <a:pt x="3703510" y="1044854"/>
                </a:moveTo>
                <a:lnTo>
                  <a:pt x="3690810" y="1044854"/>
                </a:lnTo>
                <a:lnTo>
                  <a:pt x="3690810" y="1095654"/>
                </a:lnTo>
                <a:lnTo>
                  <a:pt x="3703510" y="1095654"/>
                </a:lnTo>
                <a:lnTo>
                  <a:pt x="3703510" y="1044854"/>
                </a:lnTo>
                <a:close/>
              </a:path>
              <a:path w="3703954" h="1668145">
                <a:moveTo>
                  <a:pt x="3703510" y="955954"/>
                </a:moveTo>
                <a:lnTo>
                  <a:pt x="3690810" y="955954"/>
                </a:lnTo>
                <a:lnTo>
                  <a:pt x="3690810" y="1006754"/>
                </a:lnTo>
                <a:lnTo>
                  <a:pt x="3703510" y="1006754"/>
                </a:lnTo>
                <a:lnTo>
                  <a:pt x="3703510" y="955954"/>
                </a:lnTo>
                <a:close/>
              </a:path>
              <a:path w="3703954" h="1668145">
                <a:moveTo>
                  <a:pt x="3703510" y="867054"/>
                </a:moveTo>
                <a:lnTo>
                  <a:pt x="3690810" y="867054"/>
                </a:lnTo>
                <a:lnTo>
                  <a:pt x="3690810" y="917854"/>
                </a:lnTo>
                <a:lnTo>
                  <a:pt x="3703510" y="917854"/>
                </a:lnTo>
                <a:lnTo>
                  <a:pt x="3703510" y="867054"/>
                </a:lnTo>
                <a:close/>
              </a:path>
              <a:path w="3703954" h="1668145">
                <a:moveTo>
                  <a:pt x="3703510" y="778154"/>
                </a:moveTo>
                <a:lnTo>
                  <a:pt x="3690810" y="778154"/>
                </a:lnTo>
                <a:lnTo>
                  <a:pt x="3690810" y="828954"/>
                </a:lnTo>
                <a:lnTo>
                  <a:pt x="3703510" y="828954"/>
                </a:lnTo>
                <a:lnTo>
                  <a:pt x="3703510" y="778154"/>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37" name="object 37"/>
          <p:cNvSpPr txBox="1"/>
          <p:nvPr/>
        </p:nvSpPr>
        <p:spPr>
          <a:xfrm>
            <a:off x="9169083" y="1638300"/>
            <a:ext cx="1333500" cy="617220"/>
          </a:xfrm>
          <a:prstGeom prst="rect">
            <a:avLst/>
          </a:prstGeom>
          <a:ln>
            <a:solidFill>
              <a:schemeClr val="bg2"/>
            </a:solidFill>
          </a:ln>
        </p:spPr>
        <p:txBody>
          <a:bodyPr vert="horz" wrap="square" lIns="0" tIns="13970" rIns="0" bIns="0" rtlCol="0">
            <a:spAutoFit/>
          </a:bodyPr>
          <a:lstStyle/>
          <a:p>
            <a:pPr marL="12700" marR="5080" algn="ctr">
              <a:lnSpc>
                <a:spcPct val="99400"/>
              </a:lnSpc>
              <a:spcBef>
                <a:spcPts val="110"/>
              </a:spcBef>
            </a:pPr>
            <a:r>
              <a:rPr sz="1300" dirty="0">
                <a:solidFill>
                  <a:schemeClr val="bg1"/>
                </a:solidFill>
                <a:latin typeface="Arial"/>
                <a:cs typeface="Arial"/>
              </a:rPr>
              <a:t>A </a:t>
            </a:r>
            <a:r>
              <a:rPr sz="1300" spc="-5" dirty="0">
                <a:solidFill>
                  <a:schemeClr val="bg1"/>
                </a:solidFill>
                <a:latin typeface="Arial"/>
                <a:cs typeface="Arial"/>
              </a:rPr>
              <a:t>single endpoint </a:t>
            </a:r>
            <a:r>
              <a:rPr sz="1300" spc="-350" dirty="0">
                <a:solidFill>
                  <a:schemeClr val="bg1"/>
                </a:solidFill>
                <a:latin typeface="Arial"/>
                <a:cs typeface="Arial"/>
              </a:rPr>
              <a:t> </a:t>
            </a:r>
            <a:r>
              <a:rPr sz="1300" dirty="0">
                <a:solidFill>
                  <a:schemeClr val="bg1"/>
                </a:solidFill>
                <a:latin typeface="Arial"/>
                <a:cs typeface="Arial"/>
              </a:rPr>
              <a:t>(address)</a:t>
            </a:r>
            <a:r>
              <a:rPr sz="1300" spc="-45" dirty="0">
                <a:solidFill>
                  <a:schemeClr val="bg1"/>
                </a:solidFill>
                <a:latin typeface="Arial"/>
                <a:cs typeface="Arial"/>
              </a:rPr>
              <a:t> </a:t>
            </a:r>
            <a:r>
              <a:rPr sz="1300" dirty="0">
                <a:solidFill>
                  <a:schemeClr val="bg1"/>
                </a:solidFill>
                <a:latin typeface="Arial"/>
                <a:cs typeface="Arial"/>
              </a:rPr>
              <a:t>for</a:t>
            </a:r>
            <a:r>
              <a:rPr sz="1300" spc="-40" dirty="0">
                <a:solidFill>
                  <a:schemeClr val="bg1"/>
                </a:solidFill>
                <a:latin typeface="Arial"/>
                <a:cs typeface="Arial"/>
              </a:rPr>
              <a:t> </a:t>
            </a:r>
            <a:r>
              <a:rPr sz="1300" dirty="0">
                <a:solidFill>
                  <a:schemeClr val="bg1"/>
                </a:solidFill>
                <a:latin typeface="Arial"/>
                <a:cs typeface="Arial"/>
              </a:rPr>
              <a:t>your </a:t>
            </a:r>
            <a:r>
              <a:rPr sz="1300" spc="-350" dirty="0">
                <a:solidFill>
                  <a:schemeClr val="bg1"/>
                </a:solidFill>
                <a:latin typeface="Arial"/>
                <a:cs typeface="Arial"/>
              </a:rPr>
              <a:t> </a:t>
            </a:r>
            <a:r>
              <a:rPr sz="1300" spc="-5" dirty="0">
                <a:solidFill>
                  <a:schemeClr val="bg1"/>
                </a:solidFill>
                <a:latin typeface="Arial"/>
                <a:cs typeface="Arial"/>
              </a:rPr>
              <a:t>application</a:t>
            </a:r>
            <a:endParaRPr sz="1300">
              <a:solidFill>
                <a:schemeClr val="bg1"/>
              </a:solidFill>
              <a:latin typeface="Arial"/>
              <a:cs typeface="Arial"/>
            </a:endParaRPr>
          </a:p>
        </p:txBody>
      </p:sp>
      <p:sp>
        <p:nvSpPr>
          <p:cNvPr id="38" name="object 38"/>
          <p:cNvSpPr/>
          <p:nvPr/>
        </p:nvSpPr>
        <p:spPr>
          <a:xfrm>
            <a:off x="8091297" y="1583169"/>
            <a:ext cx="2530475" cy="1731010"/>
          </a:xfrm>
          <a:custGeom>
            <a:avLst/>
            <a:gdLst/>
            <a:ahLst/>
            <a:cxnLst/>
            <a:rect l="l" t="t" r="r" b="b"/>
            <a:pathLst>
              <a:path w="2530475" h="1731010">
                <a:moveTo>
                  <a:pt x="74752" y="1660004"/>
                </a:moveTo>
                <a:lnTo>
                  <a:pt x="65468" y="1651342"/>
                </a:lnTo>
                <a:lnTo>
                  <a:pt x="30810" y="1688477"/>
                </a:lnTo>
                <a:lnTo>
                  <a:pt x="40093" y="1697139"/>
                </a:lnTo>
                <a:lnTo>
                  <a:pt x="74752" y="1660004"/>
                </a:lnTo>
                <a:close/>
              </a:path>
              <a:path w="2530475" h="1731010">
                <a:moveTo>
                  <a:pt x="80416" y="1719783"/>
                </a:moveTo>
                <a:lnTo>
                  <a:pt x="79705" y="1712798"/>
                </a:lnTo>
                <a:lnTo>
                  <a:pt x="76593" y="1710258"/>
                </a:lnTo>
                <a:lnTo>
                  <a:pt x="13169" y="1716697"/>
                </a:lnTo>
                <a:lnTo>
                  <a:pt x="13081" y="1719414"/>
                </a:lnTo>
                <a:lnTo>
                  <a:pt x="12979" y="1723948"/>
                </a:lnTo>
                <a:lnTo>
                  <a:pt x="13169" y="1716697"/>
                </a:lnTo>
                <a:lnTo>
                  <a:pt x="13169" y="1716328"/>
                </a:lnTo>
                <a:lnTo>
                  <a:pt x="15214" y="1652968"/>
                </a:lnTo>
                <a:lnTo>
                  <a:pt x="12458" y="1650047"/>
                </a:lnTo>
                <a:lnTo>
                  <a:pt x="5448" y="1649818"/>
                </a:lnTo>
                <a:lnTo>
                  <a:pt x="2514" y="1652562"/>
                </a:lnTo>
                <a:lnTo>
                  <a:pt x="0" y="1730794"/>
                </a:lnTo>
                <a:lnTo>
                  <a:pt x="26771" y="1728076"/>
                </a:lnTo>
                <a:lnTo>
                  <a:pt x="77876" y="1722894"/>
                </a:lnTo>
                <a:lnTo>
                  <a:pt x="80416" y="1719783"/>
                </a:lnTo>
                <a:close/>
              </a:path>
              <a:path w="2530475" h="1731010">
                <a:moveTo>
                  <a:pt x="135420" y="1595018"/>
                </a:moveTo>
                <a:lnTo>
                  <a:pt x="126136" y="1586344"/>
                </a:lnTo>
                <a:lnTo>
                  <a:pt x="91465" y="1623491"/>
                </a:lnTo>
                <a:lnTo>
                  <a:pt x="100749" y="1632153"/>
                </a:lnTo>
                <a:lnTo>
                  <a:pt x="135420" y="1595018"/>
                </a:lnTo>
                <a:close/>
              </a:path>
              <a:path w="2530475" h="1731010">
                <a:moveTo>
                  <a:pt x="196075" y="1530019"/>
                </a:moveTo>
                <a:lnTo>
                  <a:pt x="186791" y="1521358"/>
                </a:lnTo>
                <a:lnTo>
                  <a:pt x="152133" y="1558493"/>
                </a:lnTo>
                <a:lnTo>
                  <a:pt x="161417" y="1567154"/>
                </a:lnTo>
                <a:lnTo>
                  <a:pt x="196075" y="1530019"/>
                </a:lnTo>
                <a:close/>
              </a:path>
              <a:path w="2530475" h="1731010">
                <a:moveTo>
                  <a:pt x="256730" y="1465033"/>
                </a:moveTo>
                <a:lnTo>
                  <a:pt x="247446" y="1456359"/>
                </a:lnTo>
                <a:lnTo>
                  <a:pt x="212788" y="1493507"/>
                </a:lnTo>
                <a:lnTo>
                  <a:pt x="222072" y="1502168"/>
                </a:lnTo>
                <a:lnTo>
                  <a:pt x="256730" y="1465033"/>
                </a:lnTo>
                <a:close/>
              </a:path>
              <a:path w="2530475" h="1731010">
                <a:moveTo>
                  <a:pt x="317385" y="1400035"/>
                </a:moveTo>
                <a:lnTo>
                  <a:pt x="308102" y="1391373"/>
                </a:lnTo>
                <a:lnTo>
                  <a:pt x="273443" y="1428508"/>
                </a:lnTo>
                <a:lnTo>
                  <a:pt x="282727" y="1437182"/>
                </a:lnTo>
                <a:lnTo>
                  <a:pt x="317385" y="1400035"/>
                </a:lnTo>
                <a:close/>
              </a:path>
              <a:path w="2530475" h="1731010">
                <a:moveTo>
                  <a:pt x="378040" y="1335049"/>
                </a:moveTo>
                <a:lnTo>
                  <a:pt x="368757" y="1326388"/>
                </a:lnTo>
                <a:lnTo>
                  <a:pt x="334098" y="1363522"/>
                </a:lnTo>
                <a:lnTo>
                  <a:pt x="343382" y="1372184"/>
                </a:lnTo>
                <a:lnTo>
                  <a:pt x="378040" y="1335049"/>
                </a:lnTo>
                <a:close/>
              </a:path>
              <a:path w="2530475" h="1731010">
                <a:moveTo>
                  <a:pt x="438708" y="1270063"/>
                </a:moveTo>
                <a:lnTo>
                  <a:pt x="429425" y="1261389"/>
                </a:lnTo>
                <a:lnTo>
                  <a:pt x="394754" y="1298524"/>
                </a:lnTo>
                <a:lnTo>
                  <a:pt x="404037" y="1307198"/>
                </a:lnTo>
                <a:lnTo>
                  <a:pt x="438708" y="1270063"/>
                </a:lnTo>
                <a:close/>
              </a:path>
              <a:path w="2530475" h="1731010">
                <a:moveTo>
                  <a:pt x="499364" y="1205064"/>
                </a:moveTo>
                <a:lnTo>
                  <a:pt x="490080" y="1196403"/>
                </a:lnTo>
                <a:lnTo>
                  <a:pt x="455422" y="1233538"/>
                </a:lnTo>
                <a:lnTo>
                  <a:pt x="464705" y="1242199"/>
                </a:lnTo>
                <a:lnTo>
                  <a:pt x="499364" y="1205064"/>
                </a:lnTo>
                <a:close/>
              </a:path>
              <a:path w="2530475" h="1731010">
                <a:moveTo>
                  <a:pt x="560019" y="1140079"/>
                </a:moveTo>
                <a:lnTo>
                  <a:pt x="550735" y="1131404"/>
                </a:lnTo>
                <a:lnTo>
                  <a:pt x="516077" y="1168552"/>
                </a:lnTo>
                <a:lnTo>
                  <a:pt x="525360" y="1177213"/>
                </a:lnTo>
                <a:lnTo>
                  <a:pt x="560019" y="1140079"/>
                </a:lnTo>
                <a:close/>
              </a:path>
              <a:path w="2530475" h="1731010">
                <a:moveTo>
                  <a:pt x="620674" y="1075080"/>
                </a:moveTo>
                <a:lnTo>
                  <a:pt x="611390" y="1066419"/>
                </a:lnTo>
                <a:lnTo>
                  <a:pt x="576732" y="1103553"/>
                </a:lnTo>
                <a:lnTo>
                  <a:pt x="586016" y="1112227"/>
                </a:lnTo>
                <a:lnTo>
                  <a:pt x="620674" y="1075080"/>
                </a:lnTo>
                <a:close/>
              </a:path>
              <a:path w="2530475" h="1731010">
                <a:moveTo>
                  <a:pt x="681329" y="1010094"/>
                </a:moveTo>
                <a:lnTo>
                  <a:pt x="672045" y="1001433"/>
                </a:lnTo>
                <a:lnTo>
                  <a:pt x="637387" y="1038567"/>
                </a:lnTo>
                <a:lnTo>
                  <a:pt x="646671" y="1047229"/>
                </a:lnTo>
                <a:lnTo>
                  <a:pt x="681329" y="1010094"/>
                </a:lnTo>
                <a:close/>
              </a:path>
              <a:path w="2530475" h="1731010">
                <a:moveTo>
                  <a:pt x="741997" y="945095"/>
                </a:moveTo>
                <a:lnTo>
                  <a:pt x="732713" y="936434"/>
                </a:lnTo>
                <a:lnTo>
                  <a:pt x="698042" y="973569"/>
                </a:lnTo>
                <a:lnTo>
                  <a:pt x="707326" y="982243"/>
                </a:lnTo>
                <a:lnTo>
                  <a:pt x="741997" y="945095"/>
                </a:lnTo>
                <a:close/>
              </a:path>
              <a:path w="2530475" h="1731010">
                <a:moveTo>
                  <a:pt x="802652" y="880110"/>
                </a:moveTo>
                <a:lnTo>
                  <a:pt x="793369" y="871448"/>
                </a:lnTo>
                <a:lnTo>
                  <a:pt x="758698" y="908583"/>
                </a:lnTo>
                <a:lnTo>
                  <a:pt x="767994" y="917244"/>
                </a:lnTo>
                <a:lnTo>
                  <a:pt x="802652" y="880110"/>
                </a:lnTo>
                <a:close/>
              </a:path>
              <a:path w="2530475" h="1731010">
                <a:moveTo>
                  <a:pt x="863307" y="815124"/>
                </a:moveTo>
                <a:lnTo>
                  <a:pt x="854024" y="806450"/>
                </a:lnTo>
                <a:lnTo>
                  <a:pt x="819365" y="843597"/>
                </a:lnTo>
                <a:lnTo>
                  <a:pt x="828649" y="852258"/>
                </a:lnTo>
                <a:lnTo>
                  <a:pt x="863307" y="815124"/>
                </a:lnTo>
                <a:close/>
              </a:path>
              <a:path w="2530475" h="1731010">
                <a:moveTo>
                  <a:pt x="923963" y="750125"/>
                </a:moveTo>
                <a:lnTo>
                  <a:pt x="914679" y="741464"/>
                </a:lnTo>
                <a:lnTo>
                  <a:pt x="880021" y="778598"/>
                </a:lnTo>
                <a:lnTo>
                  <a:pt x="889304" y="787260"/>
                </a:lnTo>
                <a:lnTo>
                  <a:pt x="923963" y="750125"/>
                </a:lnTo>
                <a:close/>
              </a:path>
              <a:path w="2530475" h="1731010">
                <a:moveTo>
                  <a:pt x="942200" y="678065"/>
                </a:moveTo>
                <a:lnTo>
                  <a:pt x="929500" y="678065"/>
                </a:lnTo>
                <a:lnTo>
                  <a:pt x="929500" y="728865"/>
                </a:lnTo>
                <a:lnTo>
                  <a:pt x="942200" y="728865"/>
                </a:lnTo>
                <a:lnTo>
                  <a:pt x="942200" y="678065"/>
                </a:lnTo>
                <a:close/>
              </a:path>
              <a:path w="2530475" h="1731010">
                <a:moveTo>
                  <a:pt x="942200" y="589165"/>
                </a:moveTo>
                <a:lnTo>
                  <a:pt x="929500" y="589165"/>
                </a:lnTo>
                <a:lnTo>
                  <a:pt x="929500" y="639965"/>
                </a:lnTo>
                <a:lnTo>
                  <a:pt x="942200" y="639965"/>
                </a:lnTo>
                <a:lnTo>
                  <a:pt x="942200" y="589165"/>
                </a:lnTo>
                <a:close/>
              </a:path>
              <a:path w="2530475" h="1731010">
                <a:moveTo>
                  <a:pt x="942200" y="500265"/>
                </a:moveTo>
                <a:lnTo>
                  <a:pt x="929500" y="500265"/>
                </a:lnTo>
                <a:lnTo>
                  <a:pt x="929500" y="551065"/>
                </a:lnTo>
                <a:lnTo>
                  <a:pt x="942200" y="551065"/>
                </a:lnTo>
                <a:lnTo>
                  <a:pt x="942200" y="500265"/>
                </a:lnTo>
                <a:close/>
              </a:path>
              <a:path w="2530475" h="1731010">
                <a:moveTo>
                  <a:pt x="942200" y="411365"/>
                </a:moveTo>
                <a:lnTo>
                  <a:pt x="929500" y="411365"/>
                </a:lnTo>
                <a:lnTo>
                  <a:pt x="929500" y="462165"/>
                </a:lnTo>
                <a:lnTo>
                  <a:pt x="942200" y="462165"/>
                </a:lnTo>
                <a:lnTo>
                  <a:pt x="942200" y="411365"/>
                </a:lnTo>
                <a:close/>
              </a:path>
              <a:path w="2530475" h="1731010">
                <a:moveTo>
                  <a:pt x="942200" y="322465"/>
                </a:moveTo>
                <a:lnTo>
                  <a:pt x="929500" y="322465"/>
                </a:lnTo>
                <a:lnTo>
                  <a:pt x="929500" y="373265"/>
                </a:lnTo>
                <a:lnTo>
                  <a:pt x="942200" y="373265"/>
                </a:lnTo>
                <a:lnTo>
                  <a:pt x="942200" y="322465"/>
                </a:lnTo>
                <a:close/>
              </a:path>
              <a:path w="2530475" h="1731010">
                <a:moveTo>
                  <a:pt x="942200" y="233565"/>
                </a:moveTo>
                <a:lnTo>
                  <a:pt x="929500" y="233565"/>
                </a:lnTo>
                <a:lnTo>
                  <a:pt x="929500" y="284365"/>
                </a:lnTo>
                <a:lnTo>
                  <a:pt x="942200" y="284365"/>
                </a:lnTo>
                <a:lnTo>
                  <a:pt x="942200" y="233565"/>
                </a:lnTo>
                <a:close/>
              </a:path>
              <a:path w="2530475" h="1731010">
                <a:moveTo>
                  <a:pt x="942200" y="144665"/>
                </a:moveTo>
                <a:lnTo>
                  <a:pt x="929500" y="144665"/>
                </a:lnTo>
                <a:lnTo>
                  <a:pt x="929500" y="195465"/>
                </a:lnTo>
                <a:lnTo>
                  <a:pt x="942200" y="195465"/>
                </a:lnTo>
                <a:lnTo>
                  <a:pt x="942200" y="144665"/>
                </a:lnTo>
                <a:close/>
              </a:path>
              <a:path w="2530475" h="1731010">
                <a:moveTo>
                  <a:pt x="942200" y="55765"/>
                </a:moveTo>
                <a:lnTo>
                  <a:pt x="929500" y="55765"/>
                </a:lnTo>
                <a:lnTo>
                  <a:pt x="929500" y="106565"/>
                </a:lnTo>
                <a:lnTo>
                  <a:pt x="942200" y="106565"/>
                </a:lnTo>
                <a:lnTo>
                  <a:pt x="942200" y="55765"/>
                </a:lnTo>
                <a:close/>
              </a:path>
              <a:path w="2530475" h="1731010">
                <a:moveTo>
                  <a:pt x="975321" y="0"/>
                </a:moveTo>
                <a:lnTo>
                  <a:pt x="929500" y="0"/>
                </a:lnTo>
                <a:lnTo>
                  <a:pt x="929500" y="17665"/>
                </a:lnTo>
                <a:lnTo>
                  <a:pt x="942200" y="17665"/>
                </a:lnTo>
                <a:lnTo>
                  <a:pt x="942200" y="12700"/>
                </a:lnTo>
                <a:lnTo>
                  <a:pt x="975321" y="12700"/>
                </a:lnTo>
                <a:lnTo>
                  <a:pt x="975321" y="6350"/>
                </a:lnTo>
                <a:lnTo>
                  <a:pt x="975321" y="0"/>
                </a:lnTo>
                <a:close/>
              </a:path>
              <a:path w="2530475" h="1731010">
                <a:moveTo>
                  <a:pt x="1022299" y="722515"/>
                </a:moveTo>
                <a:lnTo>
                  <a:pt x="971499" y="722515"/>
                </a:lnTo>
                <a:lnTo>
                  <a:pt x="971499" y="735215"/>
                </a:lnTo>
                <a:lnTo>
                  <a:pt x="1022299" y="735215"/>
                </a:lnTo>
                <a:lnTo>
                  <a:pt x="1022299" y="722515"/>
                </a:lnTo>
                <a:close/>
              </a:path>
              <a:path w="2530475" h="1731010">
                <a:moveTo>
                  <a:pt x="1064221" y="0"/>
                </a:moveTo>
                <a:lnTo>
                  <a:pt x="1013421" y="0"/>
                </a:lnTo>
                <a:lnTo>
                  <a:pt x="1013421" y="12700"/>
                </a:lnTo>
                <a:lnTo>
                  <a:pt x="1064221" y="12700"/>
                </a:lnTo>
                <a:lnTo>
                  <a:pt x="1064221" y="0"/>
                </a:lnTo>
                <a:close/>
              </a:path>
              <a:path w="2530475" h="1731010">
                <a:moveTo>
                  <a:pt x="1111199" y="722515"/>
                </a:moveTo>
                <a:lnTo>
                  <a:pt x="1060399" y="722515"/>
                </a:lnTo>
                <a:lnTo>
                  <a:pt x="1060399" y="735215"/>
                </a:lnTo>
                <a:lnTo>
                  <a:pt x="1111199" y="735215"/>
                </a:lnTo>
                <a:lnTo>
                  <a:pt x="1111199" y="722515"/>
                </a:lnTo>
                <a:close/>
              </a:path>
              <a:path w="2530475" h="1731010">
                <a:moveTo>
                  <a:pt x="1153121" y="0"/>
                </a:moveTo>
                <a:lnTo>
                  <a:pt x="1102321" y="0"/>
                </a:lnTo>
                <a:lnTo>
                  <a:pt x="1102321" y="12700"/>
                </a:lnTo>
                <a:lnTo>
                  <a:pt x="1153121" y="12700"/>
                </a:lnTo>
                <a:lnTo>
                  <a:pt x="1153121" y="0"/>
                </a:lnTo>
                <a:close/>
              </a:path>
              <a:path w="2530475" h="1731010">
                <a:moveTo>
                  <a:pt x="1200099" y="722515"/>
                </a:moveTo>
                <a:lnTo>
                  <a:pt x="1149299" y="722515"/>
                </a:lnTo>
                <a:lnTo>
                  <a:pt x="1149299" y="735215"/>
                </a:lnTo>
                <a:lnTo>
                  <a:pt x="1200099" y="735215"/>
                </a:lnTo>
                <a:lnTo>
                  <a:pt x="1200099" y="722515"/>
                </a:lnTo>
                <a:close/>
              </a:path>
              <a:path w="2530475" h="1731010">
                <a:moveTo>
                  <a:pt x="1242021" y="0"/>
                </a:moveTo>
                <a:lnTo>
                  <a:pt x="1191221" y="0"/>
                </a:lnTo>
                <a:lnTo>
                  <a:pt x="1191221" y="12700"/>
                </a:lnTo>
                <a:lnTo>
                  <a:pt x="1242021" y="12700"/>
                </a:lnTo>
                <a:lnTo>
                  <a:pt x="1242021" y="0"/>
                </a:lnTo>
                <a:close/>
              </a:path>
              <a:path w="2530475" h="1731010">
                <a:moveTo>
                  <a:pt x="1288999" y="722515"/>
                </a:moveTo>
                <a:lnTo>
                  <a:pt x="1238199" y="722515"/>
                </a:lnTo>
                <a:lnTo>
                  <a:pt x="1238199" y="735215"/>
                </a:lnTo>
                <a:lnTo>
                  <a:pt x="1288999" y="735215"/>
                </a:lnTo>
                <a:lnTo>
                  <a:pt x="1288999" y="722515"/>
                </a:lnTo>
                <a:close/>
              </a:path>
              <a:path w="2530475" h="1731010">
                <a:moveTo>
                  <a:pt x="1330921" y="0"/>
                </a:moveTo>
                <a:lnTo>
                  <a:pt x="1280121" y="0"/>
                </a:lnTo>
                <a:lnTo>
                  <a:pt x="1280121" y="12700"/>
                </a:lnTo>
                <a:lnTo>
                  <a:pt x="1330921" y="12700"/>
                </a:lnTo>
                <a:lnTo>
                  <a:pt x="1330921" y="0"/>
                </a:lnTo>
                <a:close/>
              </a:path>
              <a:path w="2530475" h="1731010">
                <a:moveTo>
                  <a:pt x="1377899" y="722515"/>
                </a:moveTo>
                <a:lnTo>
                  <a:pt x="1327099" y="722515"/>
                </a:lnTo>
                <a:lnTo>
                  <a:pt x="1327099" y="735215"/>
                </a:lnTo>
                <a:lnTo>
                  <a:pt x="1377899" y="735215"/>
                </a:lnTo>
                <a:lnTo>
                  <a:pt x="1377899" y="722515"/>
                </a:lnTo>
                <a:close/>
              </a:path>
              <a:path w="2530475" h="1731010">
                <a:moveTo>
                  <a:pt x="1419821" y="0"/>
                </a:moveTo>
                <a:lnTo>
                  <a:pt x="1369021" y="0"/>
                </a:lnTo>
                <a:lnTo>
                  <a:pt x="1369021" y="12700"/>
                </a:lnTo>
                <a:lnTo>
                  <a:pt x="1419821" y="12700"/>
                </a:lnTo>
                <a:lnTo>
                  <a:pt x="1419821" y="0"/>
                </a:lnTo>
                <a:close/>
              </a:path>
              <a:path w="2530475" h="1731010">
                <a:moveTo>
                  <a:pt x="1466799" y="722515"/>
                </a:moveTo>
                <a:lnTo>
                  <a:pt x="1415999" y="722515"/>
                </a:lnTo>
                <a:lnTo>
                  <a:pt x="1415999" y="735215"/>
                </a:lnTo>
                <a:lnTo>
                  <a:pt x="1466799" y="735215"/>
                </a:lnTo>
                <a:lnTo>
                  <a:pt x="1466799" y="722515"/>
                </a:lnTo>
                <a:close/>
              </a:path>
              <a:path w="2530475" h="1731010">
                <a:moveTo>
                  <a:pt x="1508721" y="0"/>
                </a:moveTo>
                <a:lnTo>
                  <a:pt x="1457921" y="0"/>
                </a:lnTo>
                <a:lnTo>
                  <a:pt x="1457921" y="12700"/>
                </a:lnTo>
                <a:lnTo>
                  <a:pt x="1508721" y="12700"/>
                </a:lnTo>
                <a:lnTo>
                  <a:pt x="1508721" y="0"/>
                </a:lnTo>
                <a:close/>
              </a:path>
              <a:path w="2530475" h="1731010">
                <a:moveTo>
                  <a:pt x="1555699" y="722515"/>
                </a:moveTo>
                <a:lnTo>
                  <a:pt x="1504899" y="722515"/>
                </a:lnTo>
                <a:lnTo>
                  <a:pt x="1504899" y="735215"/>
                </a:lnTo>
                <a:lnTo>
                  <a:pt x="1555699" y="735215"/>
                </a:lnTo>
                <a:lnTo>
                  <a:pt x="1555699" y="722515"/>
                </a:lnTo>
                <a:close/>
              </a:path>
              <a:path w="2530475" h="1731010">
                <a:moveTo>
                  <a:pt x="1597621" y="0"/>
                </a:moveTo>
                <a:lnTo>
                  <a:pt x="1546821" y="0"/>
                </a:lnTo>
                <a:lnTo>
                  <a:pt x="1546821" y="12700"/>
                </a:lnTo>
                <a:lnTo>
                  <a:pt x="1597621" y="12700"/>
                </a:lnTo>
                <a:lnTo>
                  <a:pt x="1597621" y="0"/>
                </a:lnTo>
                <a:close/>
              </a:path>
              <a:path w="2530475" h="1731010">
                <a:moveTo>
                  <a:pt x="1644599" y="722515"/>
                </a:moveTo>
                <a:lnTo>
                  <a:pt x="1593799" y="722515"/>
                </a:lnTo>
                <a:lnTo>
                  <a:pt x="1593799" y="735215"/>
                </a:lnTo>
                <a:lnTo>
                  <a:pt x="1644599" y="735215"/>
                </a:lnTo>
                <a:lnTo>
                  <a:pt x="1644599" y="722515"/>
                </a:lnTo>
                <a:close/>
              </a:path>
              <a:path w="2530475" h="1731010">
                <a:moveTo>
                  <a:pt x="1686521" y="0"/>
                </a:moveTo>
                <a:lnTo>
                  <a:pt x="1635721" y="0"/>
                </a:lnTo>
                <a:lnTo>
                  <a:pt x="1635721" y="12700"/>
                </a:lnTo>
                <a:lnTo>
                  <a:pt x="1686521" y="12700"/>
                </a:lnTo>
                <a:lnTo>
                  <a:pt x="1686521" y="0"/>
                </a:lnTo>
                <a:close/>
              </a:path>
              <a:path w="2530475" h="1731010">
                <a:moveTo>
                  <a:pt x="1733499" y="722515"/>
                </a:moveTo>
                <a:lnTo>
                  <a:pt x="1682699" y="722515"/>
                </a:lnTo>
                <a:lnTo>
                  <a:pt x="1682699" y="735215"/>
                </a:lnTo>
                <a:lnTo>
                  <a:pt x="1733499" y="735215"/>
                </a:lnTo>
                <a:lnTo>
                  <a:pt x="1733499" y="722515"/>
                </a:lnTo>
                <a:close/>
              </a:path>
              <a:path w="2530475" h="1731010">
                <a:moveTo>
                  <a:pt x="1775421" y="0"/>
                </a:moveTo>
                <a:lnTo>
                  <a:pt x="1724621" y="0"/>
                </a:lnTo>
                <a:lnTo>
                  <a:pt x="1724621" y="12700"/>
                </a:lnTo>
                <a:lnTo>
                  <a:pt x="1775421" y="12700"/>
                </a:lnTo>
                <a:lnTo>
                  <a:pt x="1775421" y="0"/>
                </a:lnTo>
                <a:close/>
              </a:path>
              <a:path w="2530475" h="1731010">
                <a:moveTo>
                  <a:pt x="1822399" y="722515"/>
                </a:moveTo>
                <a:lnTo>
                  <a:pt x="1771599" y="722515"/>
                </a:lnTo>
                <a:lnTo>
                  <a:pt x="1771599" y="735215"/>
                </a:lnTo>
                <a:lnTo>
                  <a:pt x="1822399" y="735215"/>
                </a:lnTo>
                <a:lnTo>
                  <a:pt x="1822399" y="722515"/>
                </a:lnTo>
                <a:close/>
              </a:path>
              <a:path w="2530475" h="1731010">
                <a:moveTo>
                  <a:pt x="1864321" y="0"/>
                </a:moveTo>
                <a:lnTo>
                  <a:pt x="1813521" y="0"/>
                </a:lnTo>
                <a:lnTo>
                  <a:pt x="1813521" y="12700"/>
                </a:lnTo>
                <a:lnTo>
                  <a:pt x="1864321" y="12700"/>
                </a:lnTo>
                <a:lnTo>
                  <a:pt x="1864321" y="0"/>
                </a:lnTo>
                <a:close/>
              </a:path>
              <a:path w="2530475" h="1731010">
                <a:moveTo>
                  <a:pt x="1911299" y="722515"/>
                </a:moveTo>
                <a:lnTo>
                  <a:pt x="1860499" y="722515"/>
                </a:lnTo>
                <a:lnTo>
                  <a:pt x="1860499" y="735215"/>
                </a:lnTo>
                <a:lnTo>
                  <a:pt x="1911299" y="735215"/>
                </a:lnTo>
                <a:lnTo>
                  <a:pt x="1911299" y="722515"/>
                </a:lnTo>
                <a:close/>
              </a:path>
              <a:path w="2530475" h="1731010">
                <a:moveTo>
                  <a:pt x="1953221" y="0"/>
                </a:moveTo>
                <a:lnTo>
                  <a:pt x="1902421" y="0"/>
                </a:lnTo>
                <a:lnTo>
                  <a:pt x="1902421" y="12700"/>
                </a:lnTo>
                <a:lnTo>
                  <a:pt x="1953221" y="12700"/>
                </a:lnTo>
                <a:lnTo>
                  <a:pt x="1953221" y="0"/>
                </a:lnTo>
                <a:close/>
              </a:path>
              <a:path w="2530475" h="1731010">
                <a:moveTo>
                  <a:pt x="2000199" y="722515"/>
                </a:moveTo>
                <a:lnTo>
                  <a:pt x="1949399" y="722515"/>
                </a:lnTo>
                <a:lnTo>
                  <a:pt x="1949399" y="735215"/>
                </a:lnTo>
                <a:lnTo>
                  <a:pt x="2000199" y="735215"/>
                </a:lnTo>
                <a:lnTo>
                  <a:pt x="2000199" y="722515"/>
                </a:lnTo>
                <a:close/>
              </a:path>
              <a:path w="2530475" h="1731010">
                <a:moveTo>
                  <a:pt x="2042121" y="0"/>
                </a:moveTo>
                <a:lnTo>
                  <a:pt x="1991321" y="0"/>
                </a:lnTo>
                <a:lnTo>
                  <a:pt x="1991321" y="12700"/>
                </a:lnTo>
                <a:lnTo>
                  <a:pt x="2042121" y="12700"/>
                </a:lnTo>
                <a:lnTo>
                  <a:pt x="2042121" y="0"/>
                </a:lnTo>
                <a:close/>
              </a:path>
              <a:path w="2530475" h="1731010">
                <a:moveTo>
                  <a:pt x="2089099" y="722515"/>
                </a:moveTo>
                <a:lnTo>
                  <a:pt x="2038299" y="722515"/>
                </a:lnTo>
                <a:lnTo>
                  <a:pt x="2038299" y="735215"/>
                </a:lnTo>
                <a:lnTo>
                  <a:pt x="2089099" y="735215"/>
                </a:lnTo>
                <a:lnTo>
                  <a:pt x="2089099" y="722515"/>
                </a:lnTo>
                <a:close/>
              </a:path>
              <a:path w="2530475" h="1731010">
                <a:moveTo>
                  <a:pt x="2131022" y="0"/>
                </a:moveTo>
                <a:lnTo>
                  <a:pt x="2080221" y="0"/>
                </a:lnTo>
                <a:lnTo>
                  <a:pt x="2080221" y="12700"/>
                </a:lnTo>
                <a:lnTo>
                  <a:pt x="2131022" y="12700"/>
                </a:lnTo>
                <a:lnTo>
                  <a:pt x="2131022" y="0"/>
                </a:lnTo>
                <a:close/>
              </a:path>
              <a:path w="2530475" h="1731010">
                <a:moveTo>
                  <a:pt x="2177999" y="722515"/>
                </a:moveTo>
                <a:lnTo>
                  <a:pt x="2127199" y="722515"/>
                </a:lnTo>
                <a:lnTo>
                  <a:pt x="2127199" y="735215"/>
                </a:lnTo>
                <a:lnTo>
                  <a:pt x="2177999" y="735215"/>
                </a:lnTo>
                <a:lnTo>
                  <a:pt x="2177999" y="722515"/>
                </a:lnTo>
                <a:close/>
              </a:path>
              <a:path w="2530475" h="1731010">
                <a:moveTo>
                  <a:pt x="2219922" y="0"/>
                </a:moveTo>
                <a:lnTo>
                  <a:pt x="2169122" y="0"/>
                </a:lnTo>
                <a:lnTo>
                  <a:pt x="2169122" y="12700"/>
                </a:lnTo>
                <a:lnTo>
                  <a:pt x="2219922" y="12700"/>
                </a:lnTo>
                <a:lnTo>
                  <a:pt x="2219922" y="0"/>
                </a:lnTo>
                <a:close/>
              </a:path>
              <a:path w="2530475" h="1731010">
                <a:moveTo>
                  <a:pt x="2266899" y="722515"/>
                </a:moveTo>
                <a:lnTo>
                  <a:pt x="2216099" y="722515"/>
                </a:lnTo>
                <a:lnTo>
                  <a:pt x="2216099" y="735215"/>
                </a:lnTo>
                <a:lnTo>
                  <a:pt x="2266899" y="735215"/>
                </a:lnTo>
                <a:lnTo>
                  <a:pt x="2266899" y="722515"/>
                </a:lnTo>
                <a:close/>
              </a:path>
              <a:path w="2530475" h="1731010">
                <a:moveTo>
                  <a:pt x="2308822" y="0"/>
                </a:moveTo>
                <a:lnTo>
                  <a:pt x="2258022" y="0"/>
                </a:lnTo>
                <a:lnTo>
                  <a:pt x="2258022" y="12700"/>
                </a:lnTo>
                <a:lnTo>
                  <a:pt x="2308822" y="12700"/>
                </a:lnTo>
                <a:lnTo>
                  <a:pt x="2308822" y="0"/>
                </a:lnTo>
                <a:close/>
              </a:path>
              <a:path w="2530475" h="1731010">
                <a:moveTo>
                  <a:pt x="2355799" y="722515"/>
                </a:moveTo>
                <a:lnTo>
                  <a:pt x="2304999" y="722515"/>
                </a:lnTo>
                <a:lnTo>
                  <a:pt x="2304999" y="735215"/>
                </a:lnTo>
                <a:lnTo>
                  <a:pt x="2355799" y="735215"/>
                </a:lnTo>
                <a:lnTo>
                  <a:pt x="2355799" y="722515"/>
                </a:lnTo>
                <a:close/>
              </a:path>
              <a:path w="2530475" h="1731010">
                <a:moveTo>
                  <a:pt x="2397722" y="0"/>
                </a:moveTo>
                <a:lnTo>
                  <a:pt x="2346922" y="0"/>
                </a:lnTo>
                <a:lnTo>
                  <a:pt x="2346922" y="12700"/>
                </a:lnTo>
                <a:lnTo>
                  <a:pt x="2397722" y="12700"/>
                </a:lnTo>
                <a:lnTo>
                  <a:pt x="2397722" y="0"/>
                </a:lnTo>
                <a:close/>
              </a:path>
              <a:path w="2530475" h="1731010">
                <a:moveTo>
                  <a:pt x="2444699" y="722515"/>
                </a:moveTo>
                <a:lnTo>
                  <a:pt x="2393899" y="722515"/>
                </a:lnTo>
                <a:lnTo>
                  <a:pt x="2393899" y="735215"/>
                </a:lnTo>
                <a:lnTo>
                  <a:pt x="2444699" y="735215"/>
                </a:lnTo>
                <a:lnTo>
                  <a:pt x="2444699" y="722515"/>
                </a:lnTo>
                <a:close/>
              </a:path>
              <a:path w="2530475" h="1731010">
                <a:moveTo>
                  <a:pt x="2486622" y="0"/>
                </a:moveTo>
                <a:lnTo>
                  <a:pt x="2435822" y="0"/>
                </a:lnTo>
                <a:lnTo>
                  <a:pt x="2435822" y="12700"/>
                </a:lnTo>
                <a:lnTo>
                  <a:pt x="2486622" y="12700"/>
                </a:lnTo>
                <a:lnTo>
                  <a:pt x="2486622" y="0"/>
                </a:lnTo>
                <a:close/>
              </a:path>
              <a:path w="2530475" h="1731010">
                <a:moveTo>
                  <a:pt x="2529852" y="718769"/>
                </a:moveTo>
                <a:lnTo>
                  <a:pt x="2517152" y="718769"/>
                </a:lnTo>
                <a:lnTo>
                  <a:pt x="2517152" y="722515"/>
                </a:lnTo>
                <a:lnTo>
                  <a:pt x="2482799" y="722515"/>
                </a:lnTo>
                <a:lnTo>
                  <a:pt x="2482799" y="735215"/>
                </a:lnTo>
                <a:lnTo>
                  <a:pt x="2529852" y="735215"/>
                </a:lnTo>
                <a:lnTo>
                  <a:pt x="2529852" y="728865"/>
                </a:lnTo>
                <a:lnTo>
                  <a:pt x="2529852" y="722515"/>
                </a:lnTo>
                <a:lnTo>
                  <a:pt x="2529852" y="718769"/>
                </a:lnTo>
                <a:close/>
              </a:path>
              <a:path w="2530475" h="1731010">
                <a:moveTo>
                  <a:pt x="2529852" y="629869"/>
                </a:moveTo>
                <a:lnTo>
                  <a:pt x="2517152" y="629869"/>
                </a:lnTo>
                <a:lnTo>
                  <a:pt x="2517152" y="680669"/>
                </a:lnTo>
                <a:lnTo>
                  <a:pt x="2529852" y="680669"/>
                </a:lnTo>
                <a:lnTo>
                  <a:pt x="2529852" y="629869"/>
                </a:lnTo>
                <a:close/>
              </a:path>
              <a:path w="2530475" h="1731010">
                <a:moveTo>
                  <a:pt x="2529852" y="540969"/>
                </a:moveTo>
                <a:lnTo>
                  <a:pt x="2517152" y="540969"/>
                </a:lnTo>
                <a:lnTo>
                  <a:pt x="2517152" y="591769"/>
                </a:lnTo>
                <a:lnTo>
                  <a:pt x="2529852" y="591769"/>
                </a:lnTo>
                <a:lnTo>
                  <a:pt x="2529852" y="540969"/>
                </a:lnTo>
                <a:close/>
              </a:path>
              <a:path w="2530475" h="1731010">
                <a:moveTo>
                  <a:pt x="2529852" y="452069"/>
                </a:moveTo>
                <a:lnTo>
                  <a:pt x="2517152" y="452069"/>
                </a:lnTo>
                <a:lnTo>
                  <a:pt x="2517152" y="502869"/>
                </a:lnTo>
                <a:lnTo>
                  <a:pt x="2529852" y="502869"/>
                </a:lnTo>
                <a:lnTo>
                  <a:pt x="2529852" y="452069"/>
                </a:lnTo>
                <a:close/>
              </a:path>
              <a:path w="2530475" h="1731010">
                <a:moveTo>
                  <a:pt x="2529852" y="363169"/>
                </a:moveTo>
                <a:lnTo>
                  <a:pt x="2517152" y="363169"/>
                </a:lnTo>
                <a:lnTo>
                  <a:pt x="2517152" y="413969"/>
                </a:lnTo>
                <a:lnTo>
                  <a:pt x="2529852" y="413969"/>
                </a:lnTo>
                <a:lnTo>
                  <a:pt x="2529852" y="363169"/>
                </a:lnTo>
                <a:close/>
              </a:path>
              <a:path w="2530475" h="1731010">
                <a:moveTo>
                  <a:pt x="2529852" y="274269"/>
                </a:moveTo>
                <a:lnTo>
                  <a:pt x="2517152" y="274269"/>
                </a:lnTo>
                <a:lnTo>
                  <a:pt x="2517152" y="325069"/>
                </a:lnTo>
                <a:lnTo>
                  <a:pt x="2529852" y="325069"/>
                </a:lnTo>
                <a:lnTo>
                  <a:pt x="2529852" y="274269"/>
                </a:lnTo>
                <a:close/>
              </a:path>
              <a:path w="2530475" h="1731010">
                <a:moveTo>
                  <a:pt x="2529852" y="185369"/>
                </a:moveTo>
                <a:lnTo>
                  <a:pt x="2517152" y="185369"/>
                </a:lnTo>
                <a:lnTo>
                  <a:pt x="2517152" y="236169"/>
                </a:lnTo>
                <a:lnTo>
                  <a:pt x="2529852" y="236169"/>
                </a:lnTo>
                <a:lnTo>
                  <a:pt x="2529852" y="185369"/>
                </a:lnTo>
                <a:close/>
              </a:path>
              <a:path w="2530475" h="1731010">
                <a:moveTo>
                  <a:pt x="2529852" y="96469"/>
                </a:moveTo>
                <a:lnTo>
                  <a:pt x="2517152" y="96469"/>
                </a:lnTo>
                <a:lnTo>
                  <a:pt x="2517152" y="147269"/>
                </a:lnTo>
                <a:lnTo>
                  <a:pt x="2529852" y="147269"/>
                </a:lnTo>
                <a:lnTo>
                  <a:pt x="2529852" y="96469"/>
                </a:lnTo>
                <a:close/>
              </a:path>
              <a:path w="2530475" h="1731010">
                <a:moveTo>
                  <a:pt x="2529852" y="7569"/>
                </a:moveTo>
                <a:lnTo>
                  <a:pt x="2517152" y="7569"/>
                </a:lnTo>
                <a:lnTo>
                  <a:pt x="2517152" y="58369"/>
                </a:lnTo>
                <a:lnTo>
                  <a:pt x="2529852" y="58369"/>
                </a:lnTo>
                <a:lnTo>
                  <a:pt x="2529852" y="7569"/>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39" name="object 39"/>
          <p:cNvSpPr txBox="1"/>
          <p:nvPr/>
        </p:nvSpPr>
        <p:spPr>
          <a:xfrm>
            <a:off x="684162" y="3378200"/>
            <a:ext cx="1351280" cy="1010919"/>
          </a:xfrm>
          <a:prstGeom prst="rect">
            <a:avLst/>
          </a:prstGeom>
          <a:ln>
            <a:solidFill>
              <a:schemeClr val="bg2"/>
            </a:solidFill>
          </a:ln>
        </p:spPr>
        <p:txBody>
          <a:bodyPr vert="horz" wrap="square" lIns="0" tIns="13970" rIns="0" bIns="0" rtlCol="0">
            <a:spAutoFit/>
          </a:bodyPr>
          <a:lstStyle/>
          <a:p>
            <a:pPr marL="12700" marR="5080" algn="ctr">
              <a:lnSpc>
                <a:spcPct val="99400"/>
              </a:lnSpc>
              <a:spcBef>
                <a:spcPts val="110"/>
              </a:spcBef>
            </a:pPr>
            <a:r>
              <a:rPr sz="1300" spc="-5" dirty="0">
                <a:solidFill>
                  <a:schemeClr val="bg1"/>
                </a:solidFill>
                <a:latin typeface="Arial"/>
                <a:cs typeface="Arial"/>
              </a:rPr>
              <a:t>Health</a:t>
            </a:r>
            <a:r>
              <a:rPr sz="1300" spc="-40" dirty="0">
                <a:solidFill>
                  <a:schemeClr val="bg1"/>
                </a:solidFill>
                <a:latin typeface="Arial"/>
                <a:cs typeface="Arial"/>
              </a:rPr>
              <a:t> </a:t>
            </a:r>
            <a:r>
              <a:rPr sz="1300" dirty="0">
                <a:solidFill>
                  <a:schemeClr val="bg1"/>
                </a:solidFill>
                <a:latin typeface="Arial"/>
                <a:cs typeface="Arial"/>
              </a:rPr>
              <a:t>checks</a:t>
            </a:r>
            <a:r>
              <a:rPr sz="1300" spc="-35" dirty="0">
                <a:solidFill>
                  <a:schemeClr val="bg1"/>
                </a:solidFill>
                <a:latin typeface="Arial"/>
                <a:cs typeface="Arial"/>
              </a:rPr>
              <a:t> </a:t>
            </a:r>
            <a:r>
              <a:rPr sz="1300" dirty="0">
                <a:solidFill>
                  <a:schemeClr val="bg1"/>
                </a:solidFill>
                <a:latin typeface="Arial"/>
                <a:cs typeface="Arial"/>
              </a:rPr>
              <a:t>are </a:t>
            </a:r>
            <a:r>
              <a:rPr sz="1300" spc="-350" dirty="0">
                <a:solidFill>
                  <a:schemeClr val="bg1"/>
                </a:solidFill>
                <a:latin typeface="Arial"/>
                <a:cs typeface="Arial"/>
              </a:rPr>
              <a:t> </a:t>
            </a:r>
            <a:r>
              <a:rPr sz="1300" dirty="0">
                <a:solidFill>
                  <a:schemeClr val="bg1"/>
                </a:solidFill>
                <a:latin typeface="Arial"/>
                <a:cs typeface="Arial"/>
              </a:rPr>
              <a:t>used</a:t>
            </a:r>
            <a:r>
              <a:rPr sz="1300" spc="-30" dirty="0">
                <a:solidFill>
                  <a:schemeClr val="bg1"/>
                </a:solidFill>
                <a:latin typeface="Arial"/>
                <a:cs typeface="Arial"/>
              </a:rPr>
              <a:t> </a:t>
            </a:r>
            <a:r>
              <a:rPr sz="1300" dirty="0">
                <a:solidFill>
                  <a:schemeClr val="bg1"/>
                </a:solidFill>
                <a:latin typeface="Arial"/>
                <a:cs typeface="Arial"/>
              </a:rPr>
              <a:t>to</a:t>
            </a:r>
            <a:r>
              <a:rPr sz="1300" spc="-30" dirty="0">
                <a:solidFill>
                  <a:schemeClr val="bg1"/>
                </a:solidFill>
                <a:latin typeface="Arial"/>
                <a:cs typeface="Arial"/>
              </a:rPr>
              <a:t> </a:t>
            </a:r>
            <a:r>
              <a:rPr sz="1300" spc="-5" dirty="0">
                <a:solidFill>
                  <a:schemeClr val="bg1"/>
                </a:solidFill>
                <a:latin typeface="Arial"/>
                <a:cs typeface="Arial"/>
              </a:rPr>
              <a:t>determine </a:t>
            </a:r>
            <a:r>
              <a:rPr sz="1300" spc="-345" dirty="0">
                <a:solidFill>
                  <a:schemeClr val="bg1"/>
                </a:solidFill>
                <a:latin typeface="Arial"/>
                <a:cs typeface="Arial"/>
              </a:rPr>
              <a:t> </a:t>
            </a:r>
            <a:r>
              <a:rPr sz="1300" spc="-5" dirty="0">
                <a:solidFill>
                  <a:schemeClr val="bg1"/>
                </a:solidFill>
                <a:latin typeface="Arial"/>
                <a:cs typeface="Arial"/>
              </a:rPr>
              <a:t>if instances </a:t>
            </a:r>
            <a:r>
              <a:rPr sz="1300" dirty="0">
                <a:solidFill>
                  <a:schemeClr val="bg1"/>
                </a:solidFill>
                <a:latin typeface="Arial"/>
                <a:cs typeface="Arial"/>
              </a:rPr>
              <a:t>are </a:t>
            </a:r>
            <a:r>
              <a:rPr sz="1300" spc="5" dirty="0">
                <a:solidFill>
                  <a:schemeClr val="bg1"/>
                </a:solidFill>
                <a:latin typeface="Arial"/>
                <a:cs typeface="Arial"/>
              </a:rPr>
              <a:t> </a:t>
            </a:r>
            <a:r>
              <a:rPr sz="1300" spc="-5" dirty="0">
                <a:solidFill>
                  <a:schemeClr val="bg1"/>
                </a:solidFill>
                <a:latin typeface="Arial"/>
                <a:cs typeface="Arial"/>
              </a:rPr>
              <a:t>available (EC2 </a:t>
            </a:r>
            <a:r>
              <a:rPr sz="1300" dirty="0">
                <a:solidFill>
                  <a:schemeClr val="bg1"/>
                </a:solidFill>
                <a:latin typeface="Arial"/>
                <a:cs typeface="Arial"/>
              </a:rPr>
              <a:t>or </a:t>
            </a:r>
            <a:r>
              <a:rPr sz="1300" spc="5" dirty="0">
                <a:solidFill>
                  <a:schemeClr val="bg1"/>
                </a:solidFill>
                <a:latin typeface="Arial"/>
                <a:cs typeface="Arial"/>
              </a:rPr>
              <a:t> </a:t>
            </a:r>
            <a:r>
              <a:rPr sz="1300" spc="-5" dirty="0">
                <a:solidFill>
                  <a:schemeClr val="bg1"/>
                </a:solidFill>
                <a:latin typeface="Arial"/>
                <a:cs typeface="Arial"/>
              </a:rPr>
              <a:t>ELB)</a:t>
            </a:r>
            <a:endParaRPr sz="1300">
              <a:solidFill>
                <a:schemeClr val="bg1"/>
              </a:solidFill>
              <a:latin typeface="Arial"/>
              <a:cs typeface="Arial"/>
            </a:endParaRPr>
          </a:p>
        </p:txBody>
      </p:sp>
      <p:grpSp>
        <p:nvGrpSpPr>
          <p:cNvPr id="40" name="object 40"/>
          <p:cNvGrpSpPr/>
          <p:nvPr/>
        </p:nvGrpSpPr>
        <p:grpSpPr>
          <a:xfrm>
            <a:off x="577672" y="1734498"/>
            <a:ext cx="9958070" cy="4090035"/>
            <a:chOff x="577672" y="1734498"/>
            <a:chExt cx="9958070" cy="4090035"/>
          </a:xfrm>
        </p:grpSpPr>
        <p:sp>
          <p:nvSpPr>
            <p:cNvPr id="41" name="object 41"/>
            <p:cNvSpPr/>
            <p:nvPr/>
          </p:nvSpPr>
          <p:spPr>
            <a:xfrm>
              <a:off x="577672" y="2514002"/>
              <a:ext cx="3237865" cy="2444750"/>
            </a:xfrm>
            <a:custGeom>
              <a:avLst/>
              <a:gdLst/>
              <a:ahLst/>
              <a:cxnLst/>
              <a:rect l="l" t="t" r="r" b="b"/>
              <a:pathLst>
                <a:path w="3237865" h="2444750">
                  <a:moveTo>
                    <a:pt x="12700" y="1755990"/>
                  </a:moveTo>
                  <a:lnTo>
                    <a:pt x="0" y="1755990"/>
                  </a:lnTo>
                  <a:lnTo>
                    <a:pt x="0" y="1806790"/>
                  </a:lnTo>
                  <a:lnTo>
                    <a:pt x="12700" y="1806790"/>
                  </a:lnTo>
                  <a:lnTo>
                    <a:pt x="12700" y="1755990"/>
                  </a:lnTo>
                  <a:close/>
                </a:path>
                <a:path w="3237865" h="2444750">
                  <a:moveTo>
                    <a:pt x="12700" y="1667090"/>
                  </a:moveTo>
                  <a:lnTo>
                    <a:pt x="0" y="1667090"/>
                  </a:lnTo>
                  <a:lnTo>
                    <a:pt x="0" y="1717890"/>
                  </a:lnTo>
                  <a:lnTo>
                    <a:pt x="12700" y="1717890"/>
                  </a:lnTo>
                  <a:lnTo>
                    <a:pt x="12700" y="1667090"/>
                  </a:lnTo>
                  <a:close/>
                </a:path>
                <a:path w="3237865" h="2444750">
                  <a:moveTo>
                    <a:pt x="12700" y="1578190"/>
                  </a:moveTo>
                  <a:lnTo>
                    <a:pt x="0" y="1578190"/>
                  </a:lnTo>
                  <a:lnTo>
                    <a:pt x="0" y="1628990"/>
                  </a:lnTo>
                  <a:lnTo>
                    <a:pt x="12700" y="1628990"/>
                  </a:lnTo>
                  <a:lnTo>
                    <a:pt x="12700" y="1578190"/>
                  </a:lnTo>
                  <a:close/>
                </a:path>
                <a:path w="3237865" h="2444750">
                  <a:moveTo>
                    <a:pt x="12700" y="1489290"/>
                  </a:moveTo>
                  <a:lnTo>
                    <a:pt x="0" y="1489290"/>
                  </a:lnTo>
                  <a:lnTo>
                    <a:pt x="0" y="1540090"/>
                  </a:lnTo>
                  <a:lnTo>
                    <a:pt x="12700" y="1540090"/>
                  </a:lnTo>
                  <a:lnTo>
                    <a:pt x="12700" y="1489290"/>
                  </a:lnTo>
                  <a:close/>
                </a:path>
                <a:path w="3237865" h="2444750">
                  <a:moveTo>
                    <a:pt x="12700" y="1400390"/>
                  </a:moveTo>
                  <a:lnTo>
                    <a:pt x="0" y="1400390"/>
                  </a:lnTo>
                  <a:lnTo>
                    <a:pt x="0" y="1451190"/>
                  </a:lnTo>
                  <a:lnTo>
                    <a:pt x="12700" y="1451190"/>
                  </a:lnTo>
                  <a:lnTo>
                    <a:pt x="12700" y="1400390"/>
                  </a:lnTo>
                  <a:close/>
                </a:path>
                <a:path w="3237865" h="2444750">
                  <a:moveTo>
                    <a:pt x="12700" y="1311490"/>
                  </a:moveTo>
                  <a:lnTo>
                    <a:pt x="0" y="1311490"/>
                  </a:lnTo>
                  <a:lnTo>
                    <a:pt x="0" y="1362290"/>
                  </a:lnTo>
                  <a:lnTo>
                    <a:pt x="12700" y="1362290"/>
                  </a:lnTo>
                  <a:lnTo>
                    <a:pt x="12700" y="1311490"/>
                  </a:lnTo>
                  <a:close/>
                </a:path>
                <a:path w="3237865" h="2444750">
                  <a:moveTo>
                    <a:pt x="12700" y="1222590"/>
                  </a:moveTo>
                  <a:lnTo>
                    <a:pt x="0" y="1222590"/>
                  </a:lnTo>
                  <a:lnTo>
                    <a:pt x="0" y="1273390"/>
                  </a:lnTo>
                  <a:lnTo>
                    <a:pt x="12700" y="1273390"/>
                  </a:lnTo>
                  <a:lnTo>
                    <a:pt x="12700" y="1222590"/>
                  </a:lnTo>
                  <a:close/>
                </a:path>
                <a:path w="3237865" h="2444750">
                  <a:moveTo>
                    <a:pt x="12700" y="1133690"/>
                  </a:moveTo>
                  <a:lnTo>
                    <a:pt x="0" y="1133690"/>
                  </a:lnTo>
                  <a:lnTo>
                    <a:pt x="0" y="1184490"/>
                  </a:lnTo>
                  <a:lnTo>
                    <a:pt x="12700" y="1184490"/>
                  </a:lnTo>
                  <a:lnTo>
                    <a:pt x="12700" y="1133690"/>
                  </a:lnTo>
                  <a:close/>
                </a:path>
                <a:path w="3237865" h="2444750">
                  <a:moveTo>
                    <a:pt x="12700" y="1044790"/>
                  </a:moveTo>
                  <a:lnTo>
                    <a:pt x="0" y="1044790"/>
                  </a:lnTo>
                  <a:lnTo>
                    <a:pt x="0" y="1095590"/>
                  </a:lnTo>
                  <a:lnTo>
                    <a:pt x="12700" y="1095590"/>
                  </a:lnTo>
                  <a:lnTo>
                    <a:pt x="12700" y="1044790"/>
                  </a:lnTo>
                  <a:close/>
                </a:path>
                <a:path w="3237865" h="2444750">
                  <a:moveTo>
                    <a:pt x="12700" y="955890"/>
                  </a:moveTo>
                  <a:lnTo>
                    <a:pt x="0" y="955890"/>
                  </a:lnTo>
                  <a:lnTo>
                    <a:pt x="0" y="1006690"/>
                  </a:lnTo>
                  <a:lnTo>
                    <a:pt x="12700" y="1006690"/>
                  </a:lnTo>
                  <a:lnTo>
                    <a:pt x="12700" y="955890"/>
                  </a:lnTo>
                  <a:close/>
                </a:path>
                <a:path w="3237865" h="2444750">
                  <a:moveTo>
                    <a:pt x="12700" y="866990"/>
                  </a:moveTo>
                  <a:lnTo>
                    <a:pt x="0" y="866990"/>
                  </a:lnTo>
                  <a:lnTo>
                    <a:pt x="0" y="917790"/>
                  </a:lnTo>
                  <a:lnTo>
                    <a:pt x="12700" y="917790"/>
                  </a:lnTo>
                  <a:lnTo>
                    <a:pt x="12700" y="866990"/>
                  </a:lnTo>
                  <a:close/>
                </a:path>
                <a:path w="3237865" h="2444750">
                  <a:moveTo>
                    <a:pt x="16802" y="1889340"/>
                  </a:moveTo>
                  <a:lnTo>
                    <a:pt x="12700" y="1889340"/>
                  </a:lnTo>
                  <a:lnTo>
                    <a:pt x="12700" y="1844890"/>
                  </a:lnTo>
                  <a:lnTo>
                    <a:pt x="0" y="1844890"/>
                  </a:lnTo>
                  <a:lnTo>
                    <a:pt x="0" y="1895690"/>
                  </a:lnTo>
                  <a:lnTo>
                    <a:pt x="6350" y="1895690"/>
                  </a:lnTo>
                  <a:lnTo>
                    <a:pt x="6350" y="1902040"/>
                  </a:lnTo>
                  <a:lnTo>
                    <a:pt x="16802" y="1902040"/>
                  </a:lnTo>
                  <a:lnTo>
                    <a:pt x="16802" y="1895690"/>
                  </a:lnTo>
                  <a:lnTo>
                    <a:pt x="16802" y="1889340"/>
                  </a:lnTo>
                  <a:close/>
                </a:path>
                <a:path w="3237865" h="2444750">
                  <a:moveTo>
                    <a:pt x="39370" y="804760"/>
                  </a:moveTo>
                  <a:lnTo>
                    <a:pt x="0" y="804760"/>
                  </a:lnTo>
                  <a:lnTo>
                    <a:pt x="0" y="828890"/>
                  </a:lnTo>
                  <a:lnTo>
                    <a:pt x="12700" y="828890"/>
                  </a:lnTo>
                  <a:lnTo>
                    <a:pt x="12700" y="817460"/>
                  </a:lnTo>
                  <a:lnTo>
                    <a:pt x="39370" y="817460"/>
                  </a:lnTo>
                  <a:lnTo>
                    <a:pt x="39370" y="811110"/>
                  </a:lnTo>
                  <a:lnTo>
                    <a:pt x="39370" y="804760"/>
                  </a:lnTo>
                  <a:close/>
                </a:path>
                <a:path w="3237865" h="2444750">
                  <a:moveTo>
                    <a:pt x="105702" y="1889340"/>
                  </a:moveTo>
                  <a:lnTo>
                    <a:pt x="54902" y="1889340"/>
                  </a:lnTo>
                  <a:lnTo>
                    <a:pt x="54902" y="1902040"/>
                  </a:lnTo>
                  <a:lnTo>
                    <a:pt x="105702" y="1902040"/>
                  </a:lnTo>
                  <a:lnTo>
                    <a:pt x="105702" y="1889340"/>
                  </a:lnTo>
                  <a:close/>
                </a:path>
                <a:path w="3237865" h="2444750">
                  <a:moveTo>
                    <a:pt x="128270" y="804760"/>
                  </a:moveTo>
                  <a:lnTo>
                    <a:pt x="77470" y="804760"/>
                  </a:lnTo>
                  <a:lnTo>
                    <a:pt x="77470" y="817460"/>
                  </a:lnTo>
                  <a:lnTo>
                    <a:pt x="128270" y="817460"/>
                  </a:lnTo>
                  <a:lnTo>
                    <a:pt x="128270" y="804760"/>
                  </a:lnTo>
                  <a:close/>
                </a:path>
                <a:path w="3237865" h="2444750">
                  <a:moveTo>
                    <a:pt x="194602" y="1889340"/>
                  </a:moveTo>
                  <a:lnTo>
                    <a:pt x="143802" y="1889340"/>
                  </a:lnTo>
                  <a:lnTo>
                    <a:pt x="143802" y="1902040"/>
                  </a:lnTo>
                  <a:lnTo>
                    <a:pt x="194602" y="1902040"/>
                  </a:lnTo>
                  <a:lnTo>
                    <a:pt x="194602" y="1889340"/>
                  </a:lnTo>
                  <a:close/>
                </a:path>
                <a:path w="3237865" h="2444750">
                  <a:moveTo>
                    <a:pt x="217170" y="804760"/>
                  </a:moveTo>
                  <a:lnTo>
                    <a:pt x="166370" y="804760"/>
                  </a:lnTo>
                  <a:lnTo>
                    <a:pt x="166370" y="817460"/>
                  </a:lnTo>
                  <a:lnTo>
                    <a:pt x="217170" y="817460"/>
                  </a:lnTo>
                  <a:lnTo>
                    <a:pt x="217170" y="804760"/>
                  </a:lnTo>
                  <a:close/>
                </a:path>
                <a:path w="3237865" h="2444750">
                  <a:moveTo>
                    <a:pt x="283502" y="1889340"/>
                  </a:moveTo>
                  <a:lnTo>
                    <a:pt x="232702" y="1889340"/>
                  </a:lnTo>
                  <a:lnTo>
                    <a:pt x="232702" y="1902040"/>
                  </a:lnTo>
                  <a:lnTo>
                    <a:pt x="283502" y="1902040"/>
                  </a:lnTo>
                  <a:lnTo>
                    <a:pt x="283502" y="1889340"/>
                  </a:lnTo>
                  <a:close/>
                </a:path>
                <a:path w="3237865" h="2444750">
                  <a:moveTo>
                    <a:pt x="306070" y="804760"/>
                  </a:moveTo>
                  <a:lnTo>
                    <a:pt x="255270" y="804760"/>
                  </a:lnTo>
                  <a:lnTo>
                    <a:pt x="255270" y="817460"/>
                  </a:lnTo>
                  <a:lnTo>
                    <a:pt x="306070" y="817460"/>
                  </a:lnTo>
                  <a:lnTo>
                    <a:pt x="306070" y="804760"/>
                  </a:lnTo>
                  <a:close/>
                </a:path>
                <a:path w="3237865" h="2444750">
                  <a:moveTo>
                    <a:pt x="372402" y="1889340"/>
                  </a:moveTo>
                  <a:lnTo>
                    <a:pt x="321602" y="1889340"/>
                  </a:lnTo>
                  <a:lnTo>
                    <a:pt x="321602" y="1902040"/>
                  </a:lnTo>
                  <a:lnTo>
                    <a:pt x="372402" y="1902040"/>
                  </a:lnTo>
                  <a:lnTo>
                    <a:pt x="372402" y="1889340"/>
                  </a:lnTo>
                  <a:close/>
                </a:path>
                <a:path w="3237865" h="2444750">
                  <a:moveTo>
                    <a:pt x="394970" y="804760"/>
                  </a:moveTo>
                  <a:lnTo>
                    <a:pt x="344170" y="804760"/>
                  </a:lnTo>
                  <a:lnTo>
                    <a:pt x="344170" y="817460"/>
                  </a:lnTo>
                  <a:lnTo>
                    <a:pt x="394970" y="817460"/>
                  </a:lnTo>
                  <a:lnTo>
                    <a:pt x="394970" y="804760"/>
                  </a:lnTo>
                  <a:close/>
                </a:path>
                <a:path w="3237865" h="2444750">
                  <a:moveTo>
                    <a:pt x="461302" y="1889340"/>
                  </a:moveTo>
                  <a:lnTo>
                    <a:pt x="410502" y="1889340"/>
                  </a:lnTo>
                  <a:lnTo>
                    <a:pt x="410502" y="1902040"/>
                  </a:lnTo>
                  <a:lnTo>
                    <a:pt x="461302" y="1902040"/>
                  </a:lnTo>
                  <a:lnTo>
                    <a:pt x="461302" y="1889340"/>
                  </a:lnTo>
                  <a:close/>
                </a:path>
                <a:path w="3237865" h="2444750">
                  <a:moveTo>
                    <a:pt x="483870" y="804760"/>
                  </a:moveTo>
                  <a:lnTo>
                    <a:pt x="433070" y="804760"/>
                  </a:lnTo>
                  <a:lnTo>
                    <a:pt x="433070" y="817460"/>
                  </a:lnTo>
                  <a:lnTo>
                    <a:pt x="483870" y="817460"/>
                  </a:lnTo>
                  <a:lnTo>
                    <a:pt x="483870" y="804760"/>
                  </a:lnTo>
                  <a:close/>
                </a:path>
                <a:path w="3237865" h="2444750">
                  <a:moveTo>
                    <a:pt x="550202" y="1889340"/>
                  </a:moveTo>
                  <a:lnTo>
                    <a:pt x="499402" y="1889340"/>
                  </a:lnTo>
                  <a:lnTo>
                    <a:pt x="499402" y="1902040"/>
                  </a:lnTo>
                  <a:lnTo>
                    <a:pt x="550202" y="1902040"/>
                  </a:lnTo>
                  <a:lnTo>
                    <a:pt x="550202" y="1889340"/>
                  </a:lnTo>
                  <a:close/>
                </a:path>
                <a:path w="3237865" h="2444750">
                  <a:moveTo>
                    <a:pt x="572770" y="804760"/>
                  </a:moveTo>
                  <a:lnTo>
                    <a:pt x="521970" y="804760"/>
                  </a:lnTo>
                  <a:lnTo>
                    <a:pt x="521970" y="817460"/>
                  </a:lnTo>
                  <a:lnTo>
                    <a:pt x="572770" y="817460"/>
                  </a:lnTo>
                  <a:lnTo>
                    <a:pt x="572770" y="804760"/>
                  </a:lnTo>
                  <a:close/>
                </a:path>
                <a:path w="3237865" h="2444750">
                  <a:moveTo>
                    <a:pt x="639102" y="1889340"/>
                  </a:moveTo>
                  <a:lnTo>
                    <a:pt x="588302" y="1889340"/>
                  </a:lnTo>
                  <a:lnTo>
                    <a:pt x="588302" y="1902040"/>
                  </a:lnTo>
                  <a:lnTo>
                    <a:pt x="639102" y="1902040"/>
                  </a:lnTo>
                  <a:lnTo>
                    <a:pt x="639102" y="1889340"/>
                  </a:lnTo>
                  <a:close/>
                </a:path>
                <a:path w="3237865" h="2444750">
                  <a:moveTo>
                    <a:pt x="661670" y="804760"/>
                  </a:moveTo>
                  <a:lnTo>
                    <a:pt x="610870" y="804760"/>
                  </a:lnTo>
                  <a:lnTo>
                    <a:pt x="610870" y="817460"/>
                  </a:lnTo>
                  <a:lnTo>
                    <a:pt x="661670" y="817460"/>
                  </a:lnTo>
                  <a:lnTo>
                    <a:pt x="661670" y="804760"/>
                  </a:lnTo>
                  <a:close/>
                </a:path>
                <a:path w="3237865" h="2444750">
                  <a:moveTo>
                    <a:pt x="728002" y="1889340"/>
                  </a:moveTo>
                  <a:lnTo>
                    <a:pt x="677202" y="1889340"/>
                  </a:lnTo>
                  <a:lnTo>
                    <a:pt x="677202" y="1902040"/>
                  </a:lnTo>
                  <a:lnTo>
                    <a:pt x="728002" y="1902040"/>
                  </a:lnTo>
                  <a:lnTo>
                    <a:pt x="728002" y="1889340"/>
                  </a:lnTo>
                  <a:close/>
                </a:path>
                <a:path w="3237865" h="2444750">
                  <a:moveTo>
                    <a:pt x="750570" y="804760"/>
                  </a:moveTo>
                  <a:lnTo>
                    <a:pt x="699770" y="804760"/>
                  </a:lnTo>
                  <a:lnTo>
                    <a:pt x="699770" y="817460"/>
                  </a:lnTo>
                  <a:lnTo>
                    <a:pt x="750570" y="817460"/>
                  </a:lnTo>
                  <a:lnTo>
                    <a:pt x="750570" y="804760"/>
                  </a:lnTo>
                  <a:close/>
                </a:path>
                <a:path w="3237865" h="2444750">
                  <a:moveTo>
                    <a:pt x="816902" y="1889340"/>
                  </a:moveTo>
                  <a:lnTo>
                    <a:pt x="766102" y="1889340"/>
                  </a:lnTo>
                  <a:lnTo>
                    <a:pt x="766102" y="1902040"/>
                  </a:lnTo>
                  <a:lnTo>
                    <a:pt x="816902" y="1902040"/>
                  </a:lnTo>
                  <a:lnTo>
                    <a:pt x="816902" y="1889340"/>
                  </a:lnTo>
                  <a:close/>
                </a:path>
                <a:path w="3237865" h="2444750">
                  <a:moveTo>
                    <a:pt x="839470" y="804760"/>
                  </a:moveTo>
                  <a:lnTo>
                    <a:pt x="788670" y="804760"/>
                  </a:lnTo>
                  <a:lnTo>
                    <a:pt x="788670" y="817460"/>
                  </a:lnTo>
                  <a:lnTo>
                    <a:pt x="839470" y="817460"/>
                  </a:lnTo>
                  <a:lnTo>
                    <a:pt x="839470" y="804760"/>
                  </a:lnTo>
                  <a:close/>
                </a:path>
                <a:path w="3237865" h="2444750">
                  <a:moveTo>
                    <a:pt x="905802" y="1889340"/>
                  </a:moveTo>
                  <a:lnTo>
                    <a:pt x="855002" y="1889340"/>
                  </a:lnTo>
                  <a:lnTo>
                    <a:pt x="855002" y="1902040"/>
                  </a:lnTo>
                  <a:lnTo>
                    <a:pt x="905802" y="1902040"/>
                  </a:lnTo>
                  <a:lnTo>
                    <a:pt x="905802" y="1889340"/>
                  </a:lnTo>
                  <a:close/>
                </a:path>
                <a:path w="3237865" h="2444750">
                  <a:moveTo>
                    <a:pt x="928370" y="804760"/>
                  </a:moveTo>
                  <a:lnTo>
                    <a:pt x="877570" y="804760"/>
                  </a:lnTo>
                  <a:lnTo>
                    <a:pt x="877570" y="817460"/>
                  </a:lnTo>
                  <a:lnTo>
                    <a:pt x="928370" y="817460"/>
                  </a:lnTo>
                  <a:lnTo>
                    <a:pt x="928370" y="804760"/>
                  </a:lnTo>
                  <a:close/>
                </a:path>
                <a:path w="3237865" h="2444750">
                  <a:moveTo>
                    <a:pt x="994702" y="1889340"/>
                  </a:moveTo>
                  <a:lnTo>
                    <a:pt x="943902" y="1889340"/>
                  </a:lnTo>
                  <a:lnTo>
                    <a:pt x="943902" y="1902040"/>
                  </a:lnTo>
                  <a:lnTo>
                    <a:pt x="994702" y="1902040"/>
                  </a:lnTo>
                  <a:lnTo>
                    <a:pt x="994702" y="1889340"/>
                  </a:lnTo>
                  <a:close/>
                </a:path>
                <a:path w="3237865" h="2444750">
                  <a:moveTo>
                    <a:pt x="1017270" y="804760"/>
                  </a:moveTo>
                  <a:lnTo>
                    <a:pt x="966470" y="804760"/>
                  </a:lnTo>
                  <a:lnTo>
                    <a:pt x="966470" y="817460"/>
                  </a:lnTo>
                  <a:lnTo>
                    <a:pt x="1017270" y="817460"/>
                  </a:lnTo>
                  <a:lnTo>
                    <a:pt x="1017270" y="804760"/>
                  </a:lnTo>
                  <a:close/>
                </a:path>
                <a:path w="3237865" h="2444750">
                  <a:moveTo>
                    <a:pt x="1083602" y="1889340"/>
                  </a:moveTo>
                  <a:lnTo>
                    <a:pt x="1032802" y="1889340"/>
                  </a:lnTo>
                  <a:lnTo>
                    <a:pt x="1032802" y="1902040"/>
                  </a:lnTo>
                  <a:lnTo>
                    <a:pt x="1083602" y="1902040"/>
                  </a:lnTo>
                  <a:lnTo>
                    <a:pt x="1083602" y="1889340"/>
                  </a:lnTo>
                  <a:close/>
                </a:path>
                <a:path w="3237865" h="2444750">
                  <a:moveTo>
                    <a:pt x="1106170" y="804760"/>
                  </a:moveTo>
                  <a:lnTo>
                    <a:pt x="1055370" y="804760"/>
                  </a:lnTo>
                  <a:lnTo>
                    <a:pt x="1055370" y="817460"/>
                  </a:lnTo>
                  <a:lnTo>
                    <a:pt x="1106170" y="817460"/>
                  </a:lnTo>
                  <a:lnTo>
                    <a:pt x="1106170" y="804760"/>
                  </a:lnTo>
                  <a:close/>
                </a:path>
                <a:path w="3237865" h="2444750">
                  <a:moveTo>
                    <a:pt x="1172502" y="1889340"/>
                  </a:moveTo>
                  <a:lnTo>
                    <a:pt x="1121702" y="1889340"/>
                  </a:lnTo>
                  <a:lnTo>
                    <a:pt x="1121702" y="1902040"/>
                  </a:lnTo>
                  <a:lnTo>
                    <a:pt x="1172502" y="1902040"/>
                  </a:lnTo>
                  <a:lnTo>
                    <a:pt x="1172502" y="1889340"/>
                  </a:lnTo>
                  <a:close/>
                </a:path>
                <a:path w="3237865" h="2444750">
                  <a:moveTo>
                    <a:pt x="1195070" y="804760"/>
                  </a:moveTo>
                  <a:lnTo>
                    <a:pt x="1144270" y="804760"/>
                  </a:lnTo>
                  <a:lnTo>
                    <a:pt x="1144270" y="817460"/>
                  </a:lnTo>
                  <a:lnTo>
                    <a:pt x="1195070" y="817460"/>
                  </a:lnTo>
                  <a:lnTo>
                    <a:pt x="1195070" y="804760"/>
                  </a:lnTo>
                  <a:close/>
                </a:path>
                <a:path w="3237865" h="2444750">
                  <a:moveTo>
                    <a:pt x="1261402" y="1889340"/>
                  </a:moveTo>
                  <a:lnTo>
                    <a:pt x="1210602" y="1889340"/>
                  </a:lnTo>
                  <a:lnTo>
                    <a:pt x="1210602" y="1902040"/>
                  </a:lnTo>
                  <a:lnTo>
                    <a:pt x="1261402" y="1902040"/>
                  </a:lnTo>
                  <a:lnTo>
                    <a:pt x="1261402" y="1889340"/>
                  </a:lnTo>
                  <a:close/>
                </a:path>
                <a:path w="3237865" h="2444750">
                  <a:moveTo>
                    <a:pt x="1283970" y="804760"/>
                  </a:moveTo>
                  <a:lnTo>
                    <a:pt x="1233170" y="804760"/>
                  </a:lnTo>
                  <a:lnTo>
                    <a:pt x="1233170" y="817460"/>
                  </a:lnTo>
                  <a:lnTo>
                    <a:pt x="1283970" y="817460"/>
                  </a:lnTo>
                  <a:lnTo>
                    <a:pt x="1283970" y="804760"/>
                  </a:lnTo>
                  <a:close/>
                </a:path>
                <a:path w="3237865" h="2444750">
                  <a:moveTo>
                    <a:pt x="1350302" y="1889340"/>
                  </a:moveTo>
                  <a:lnTo>
                    <a:pt x="1299502" y="1889340"/>
                  </a:lnTo>
                  <a:lnTo>
                    <a:pt x="1299502" y="1902040"/>
                  </a:lnTo>
                  <a:lnTo>
                    <a:pt x="1350302" y="1902040"/>
                  </a:lnTo>
                  <a:lnTo>
                    <a:pt x="1350302" y="1889340"/>
                  </a:lnTo>
                  <a:close/>
                </a:path>
                <a:path w="3237865" h="2444750">
                  <a:moveTo>
                    <a:pt x="1372870" y="804760"/>
                  </a:moveTo>
                  <a:lnTo>
                    <a:pt x="1322070" y="804760"/>
                  </a:lnTo>
                  <a:lnTo>
                    <a:pt x="1322070" y="817460"/>
                  </a:lnTo>
                  <a:lnTo>
                    <a:pt x="1372870" y="817460"/>
                  </a:lnTo>
                  <a:lnTo>
                    <a:pt x="1372870" y="804760"/>
                  </a:lnTo>
                  <a:close/>
                </a:path>
                <a:path w="3237865" h="2444750">
                  <a:moveTo>
                    <a:pt x="1439202" y="1889340"/>
                  </a:moveTo>
                  <a:lnTo>
                    <a:pt x="1388402" y="1889340"/>
                  </a:lnTo>
                  <a:lnTo>
                    <a:pt x="1388402" y="1902040"/>
                  </a:lnTo>
                  <a:lnTo>
                    <a:pt x="1439202" y="1902040"/>
                  </a:lnTo>
                  <a:lnTo>
                    <a:pt x="1439202" y="1889340"/>
                  </a:lnTo>
                  <a:close/>
                </a:path>
                <a:path w="3237865" h="2444750">
                  <a:moveTo>
                    <a:pt x="1461770" y="804760"/>
                  </a:moveTo>
                  <a:lnTo>
                    <a:pt x="1410970" y="804760"/>
                  </a:lnTo>
                  <a:lnTo>
                    <a:pt x="1410970" y="817460"/>
                  </a:lnTo>
                  <a:lnTo>
                    <a:pt x="1461770" y="817460"/>
                  </a:lnTo>
                  <a:lnTo>
                    <a:pt x="1461770" y="804760"/>
                  </a:lnTo>
                  <a:close/>
                </a:path>
                <a:path w="3237865" h="2444750">
                  <a:moveTo>
                    <a:pt x="1528102" y="1889340"/>
                  </a:moveTo>
                  <a:lnTo>
                    <a:pt x="1477302" y="1889340"/>
                  </a:lnTo>
                  <a:lnTo>
                    <a:pt x="1477302" y="1902040"/>
                  </a:lnTo>
                  <a:lnTo>
                    <a:pt x="1528102" y="1902040"/>
                  </a:lnTo>
                  <a:lnTo>
                    <a:pt x="1528102" y="1889340"/>
                  </a:lnTo>
                  <a:close/>
                </a:path>
                <a:path w="3237865" h="2444750">
                  <a:moveTo>
                    <a:pt x="1550670" y="804760"/>
                  </a:moveTo>
                  <a:lnTo>
                    <a:pt x="1499870" y="804760"/>
                  </a:lnTo>
                  <a:lnTo>
                    <a:pt x="1499870" y="817460"/>
                  </a:lnTo>
                  <a:lnTo>
                    <a:pt x="1550670" y="817460"/>
                  </a:lnTo>
                  <a:lnTo>
                    <a:pt x="1550670" y="804760"/>
                  </a:lnTo>
                  <a:close/>
                </a:path>
                <a:path w="3237865" h="2444750">
                  <a:moveTo>
                    <a:pt x="1600352" y="1872678"/>
                  </a:moveTo>
                  <a:lnTo>
                    <a:pt x="1587652" y="1872678"/>
                  </a:lnTo>
                  <a:lnTo>
                    <a:pt x="1587652" y="1889340"/>
                  </a:lnTo>
                  <a:lnTo>
                    <a:pt x="1566202" y="1889340"/>
                  </a:lnTo>
                  <a:lnTo>
                    <a:pt x="1566202" y="1902040"/>
                  </a:lnTo>
                  <a:lnTo>
                    <a:pt x="1600352" y="1902040"/>
                  </a:lnTo>
                  <a:lnTo>
                    <a:pt x="1600352" y="1895690"/>
                  </a:lnTo>
                  <a:lnTo>
                    <a:pt x="1600352" y="1889340"/>
                  </a:lnTo>
                  <a:lnTo>
                    <a:pt x="1600352" y="1872678"/>
                  </a:lnTo>
                  <a:close/>
                </a:path>
                <a:path w="3237865" h="2444750">
                  <a:moveTo>
                    <a:pt x="1600352" y="1783778"/>
                  </a:moveTo>
                  <a:lnTo>
                    <a:pt x="1587652" y="1783778"/>
                  </a:lnTo>
                  <a:lnTo>
                    <a:pt x="1587652" y="1834578"/>
                  </a:lnTo>
                  <a:lnTo>
                    <a:pt x="1600352" y="1834578"/>
                  </a:lnTo>
                  <a:lnTo>
                    <a:pt x="1600352" y="1783778"/>
                  </a:lnTo>
                  <a:close/>
                </a:path>
                <a:path w="3237865" h="2444750">
                  <a:moveTo>
                    <a:pt x="1600352" y="1694878"/>
                  </a:moveTo>
                  <a:lnTo>
                    <a:pt x="1587652" y="1694878"/>
                  </a:lnTo>
                  <a:lnTo>
                    <a:pt x="1587652" y="1745678"/>
                  </a:lnTo>
                  <a:lnTo>
                    <a:pt x="1600352" y="1745678"/>
                  </a:lnTo>
                  <a:lnTo>
                    <a:pt x="1600352" y="1694878"/>
                  </a:lnTo>
                  <a:close/>
                </a:path>
                <a:path w="3237865" h="2444750">
                  <a:moveTo>
                    <a:pt x="1600352" y="1605978"/>
                  </a:moveTo>
                  <a:lnTo>
                    <a:pt x="1587652" y="1605978"/>
                  </a:lnTo>
                  <a:lnTo>
                    <a:pt x="1587652" y="1656778"/>
                  </a:lnTo>
                  <a:lnTo>
                    <a:pt x="1600352" y="1656778"/>
                  </a:lnTo>
                  <a:lnTo>
                    <a:pt x="1600352" y="1605978"/>
                  </a:lnTo>
                  <a:close/>
                </a:path>
                <a:path w="3237865" h="2444750">
                  <a:moveTo>
                    <a:pt x="1600352" y="1517078"/>
                  </a:moveTo>
                  <a:lnTo>
                    <a:pt x="1587652" y="1517078"/>
                  </a:lnTo>
                  <a:lnTo>
                    <a:pt x="1587652" y="1567878"/>
                  </a:lnTo>
                  <a:lnTo>
                    <a:pt x="1600352" y="1567878"/>
                  </a:lnTo>
                  <a:lnTo>
                    <a:pt x="1600352" y="1517078"/>
                  </a:lnTo>
                  <a:close/>
                </a:path>
                <a:path w="3237865" h="2444750">
                  <a:moveTo>
                    <a:pt x="1600352" y="1428178"/>
                  </a:moveTo>
                  <a:lnTo>
                    <a:pt x="1587652" y="1428178"/>
                  </a:lnTo>
                  <a:lnTo>
                    <a:pt x="1587652" y="1478978"/>
                  </a:lnTo>
                  <a:lnTo>
                    <a:pt x="1600352" y="1478978"/>
                  </a:lnTo>
                  <a:lnTo>
                    <a:pt x="1600352" y="1428178"/>
                  </a:lnTo>
                  <a:close/>
                </a:path>
                <a:path w="3237865" h="2444750">
                  <a:moveTo>
                    <a:pt x="1600352" y="1339278"/>
                  </a:moveTo>
                  <a:lnTo>
                    <a:pt x="1587652" y="1339278"/>
                  </a:lnTo>
                  <a:lnTo>
                    <a:pt x="1587652" y="1390078"/>
                  </a:lnTo>
                  <a:lnTo>
                    <a:pt x="1600352" y="1390078"/>
                  </a:lnTo>
                  <a:lnTo>
                    <a:pt x="1600352" y="1339278"/>
                  </a:lnTo>
                  <a:close/>
                </a:path>
                <a:path w="3237865" h="2444750">
                  <a:moveTo>
                    <a:pt x="1600352" y="1250378"/>
                  </a:moveTo>
                  <a:lnTo>
                    <a:pt x="1587652" y="1250378"/>
                  </a:lnTo>
                  <a:lnTo>
                    <a:pt x="1587652" y="1301178"/>
                  </a:lnTo>
                  <a:lnTo>
                    <a:pt x="1600352" y="1301178"/>
                  </a:lnTo>
                  <a:lnTo>
                    <a:pt x="1600352" y="1250378"/>
                  </a:lnTo>
                  <a:close/>
                </a:path>
                <a:path w="3237865" h="2444750">
                  <a:moveTo>
                    <a:pt x="1600352" y="1161478"/>
                  </a:moveTo>
                  <a:lnTo>
                    <a:pt x="1587652" y="1161478"/>
                  </a:lnTo>
                  <a:lnTo>
                    <a:pt x="1587652" y="1212278"/>
                  </a:lnTo>
                  <a:lnTo>
                    <a:pt x="1600352" y="1212278"/>
                  </a:lnTo>
                  <a:lnTo>
                    <a:pt x="1600352" y="1161478"/>
                  </a:lnTo>
                  <a:close/>
                </a:path>
                <a:path w="3237865" h="2444750">
                  <a:moveTo>
                    <a:pt x="1600352" y="1072578"/>
                  </a:moveTo>
                  <a:lnTo>
                    <a:pt x="1587652" y="1072578"/>
                  </a:lnTo>
                  <a:lnTo>
                    <a:pt x="1587652" y="1123378"/>
                  </a:lnTo>
                  <a:lnTo>
                    <a:pt x="1600352" y="1123378"/>
                  </a:lnTo>
                  <a:lnTo>
                    <a:pt x="1600352" y="1072578"/>
                  </a:lnTo>
                  <a:close/>
                </a:path>
                <a:path w="3237865" h="2444750">
                  <a:moveTo>
                    <a:pt x="1600352" y="983678"/>
                  </a:moveTo>
                  <a:lnTo>
                    <a:pt x="1587652" y="983678"/>
                  </a:lnTo>
                  <a:lnTo>
                    <a:pt x="1587652" y="1034478"/>
                  </a:lnTo>
                  <a:lnTo>
                    <a:pt x="1600352" y="1034478"/>
                  </a:lnTo>
                  <a:lnTo>
                    <a:pt x="1600352" y="983678"/>
                  </a:lnTo>
                  <a:close/>
                </a:path>
                <a:path w="3237865" h="2444750">
                  <a:moveTo>
                    <a:pt x="1600352" y="894778"/>
                  </a:moveTo>
                  <a:lnTo>
                    <a:pt x="1587652" y="894778"/>
                  </a:lnTo>
                  <a:lnTo>
                    <a:pt x="1587652" y="945578"/>
                  </a:lnTo>
                  <a:lnTo>
                    <a:pt x="1600352" y="945578"/>
                  </a:lnTo>
                  <a:lnTo>
                    <a:pt x="1600352" y="894778"/>
                  </a:lnTo>
                  <a:close/>
                </a:path>
                <a:path w="3237865" h="2444750">
                  <a:moveTo>
                    <a:pt x="1600352" y="804760"/>
                  </a:moveTo>
                  <a:lnTo>
                    <a:pt x="1588770" y="804760"/>
                  </a:lnTo>
                  <a:lnTo>
                    <a:pt x="1588770" y="812228"/>
                  </a:lnTo>
                  <a:lnTo>
                    <a:pt x="1587652" y="811110"/>
                  </a:lnTo>
                  <a:lnTo>
                    <a:pt x="1587652" y="856678"/>
                  </a:lnTo>
                  <a:lnTo>
                    <a:pt x="1600352" y="856678"/>
                  </a:lnTo>
                  <a:lnTo>
                    <a:pt x="1600352" y="817460"/>
                  </a:lnTo>
                  <a:lnTo>
                    <a:pt x="1600352" y="804760"/>
                  </a:lnTo>
                  <a:close/>
                </a:path>
                <a:path w="3237865" h="2444750">
                  <a:moveTo>
                    <a:pt x="1618932" y="1130338"/>
                  </a:moveTo>
                  <a:lnTo>
                    <a:pt x="1611744" y="1119873"/>
                  </a:lnTo>
                  <a:lnTo>
                    <a:pt x="1569885" y="1148676"/>
                  </a:lnTo>
                  <a:lnTo>
                    <a:pt x="1577086" y="1159129"/>
                  </a:lnTo>
                  <a:lnTo>
                    <a:pt x="1618932" y="1130338"/>
                  </a:lnTo>
                  <a:close/>
                </a:path>
                <a:path w="3237865" h="2444750">
                  <a:moveTo>
                    <a:pt x="1656283" y="1537068"/>
                  </a:moveTo>
                  <a:lnTo>
                    <a:pt x="1612074" y="1512049"/>
                  </a:lnTo>
                  <a:lnTo>
                    <a:pt x="1605813" y="1523111"/>
                  </a:lnTo>
                  <a:lnTo>
                    <a:pt x="1650034" y="1548130"/>
                  </a:lnTo>
                  <a:lnTo>
                    <a:pt x="1656283" y="1537068"/>
                  </a:lnTo>
                  <a:close/>
                </a:path>
                <a:path w="3237865" h="2444750">
                  <a:moveTo>
                    <a:pt x="1692173" y="1079944"/>
                  </a:moveTo>
                  <a:lnTo>
                    <a:pt x="1684985" y="1069492"/>
                  </a:lnTo>
                  <a:lnTo>
                    <a:pt x="1643126" y="1098283"/>
                  </a:lnTo>
                  <a:lnTo>
                    <a:pt x="1650326" y="1108748"/>
                  </a:lnTo>
                  <a:lnTo>
                    <a:pt x="1692173" y="1079944"/>
                  </a:lnTo>
                  <a:close/>
                </a:path>
                <a:path w="3237865" h="2444750">
                  <a:moveTo>
                    <a:pt x="1733651" y="1580857"/>
                  </a:moveTo>
                  <a:lnTo>
                    <a:pt x="1689442" y="1555838"/>
                  </a:lnTo>
                  <a:lnTo>
                    <a:pt x="1683194" y="1566887"/>
                  </a:lnTo>
                  <a:lnTo>
                    <a:pt x="1727403" y="1591906"/>
                  </a:lnTo>
                  <a:lnTo>
                    <a:pt x="1733651" y="1580857"/>
                  </a:lnTo>
                  <a:close/>
                </a:path>
                <a:path w="3237865" h="2444750">
                  <a:moveTo>
                    <a:pt x="1765414" y="1029563"/>
                  </a:moveTo>
                  <a:lnTo>
                    <a:pt x="1758226" y="1019098"/>
                  </a:lnTo>
                  <a:lnTo>
                    <a:pt x="1716366" y="1047889"/>
                  </a:lnTo>
                  <a:lnTo>
                    <a:pt x="1723567" y="1058354"/>
                  </a:lnTo>
                  <a:lnTo>
                    <a:pt x="1765414" y="1029563"/>
                  </a:lnTo>
                  <a:close/>
                </a:path>
                <a:path w="3237865" h="2444750">
                  <a:moveTo>
                    <a:pt x="1811032" y="1624634"/>
                  </a:moveTo>
                  <a:lnTo>
                    <a:pt x="1766811" y="1599615"/>
                  </a:lnTo>
                  <a:lnTo>
                    <a:pt x="1760562" y="1610664"/>
                  </a:lnTo>
                  <a:lnTo>
                    <a:pt x="1804771" y="1635683"/>
                  </a:lnTo>
                  <a:lnTo>
                    <a:pt x="1811032" y="1624634"/>
                  </a:lnTo>
                  <a:close/>
                </a:path>
                <a:path w="3237865" h="2444750">
                  <a:moveTo>
                    <a:pt x="1838655" y="979170"/>
                  </a:moveTo>
                  <a:lnTo>
                    <a:pt x="1831454" y="968705"/>
                  </a:lnTo>
                  <a:lnTo>
                    <a:pt x="1789607" y="997496"/>
                  </a:lnTo>
                  <a:lnTo>
                    <a:pt x="1796808" y="1007960"/>
                  </a:lnTo>
                  <a:lnTo>
                    <a:pt x="1838655" y="979170"/>
                  </a:lnTo>
                  <a:close/>
                </a:path>
                <a:path w="3237865" h="2444750">
                  <a:moveTo>
                    <a:pt x="1888401" y="1668411"/>
                  </a:moveTo>
                  <a:lnTo>
                    <a:pt x="1844192" y="1643392"/>
                  </a:lnTo>
                  <a:lnTo>
                    <a:pt x="1837931" y="1654454"/>
                  </a:lnTo>
                  <a:lnTo>
                    <a:pt x="1882152" y="1679460"/>
                  </a:lnTo>
                  <a:lnTo>
                    <a:pt x="1888401" y="1668411"/>
                  </a:lnTo>
                  <a:close/>
                </a:path>
                <a:path w="3237865" h="2444750">
                  <a:moveTo>
                    <a:pt x="1911896" y="928776"/>
                  </a:moveTo>
                  <a:lnTo>
                    <a:pt x="1904695" y="918324"/>
                  </a:lnTo>
                  <a:lnTo>
                    <a:pt x="1862848" y="947115"/>
                  </a:lnTo>
                  <a:lnTo>
                    <a:pt x="1870049" y="957580"/>
                  </a:lnTo>
                  <a:lnTo>
                    <a:pt x="1911896" y="928776"/>
                  </a:lnTo>
                  <a:close/>
                </a:path>
                <a:path w="3237865" h="2444750">
                  <a:moveTo>
                    <a:pt x="1965769" y="1712188"/>
                  </a:moveTo>
                  <a:lnTo>
                    <a:pt x="1921560" y="1687182"/>
                  </a:lnTo>
                  <a:lnTo>
                    <a:pt x="1915312" y="1698231"/>
                  </a:lnTo>
                  <a:lnTo>
                    <a:pt x="1959521" y="1723250"/>
                  </a:lnTo>
                  <a:lnTo>
                    <a:pt x="1965769" y="1712188"/>
                  </a:lnTo>
                  <a:close/>
                </a:path>
                <a:path w="3237865" h="2444750">
                  <a:moveTo>
                    <a:pt x="1985137" y="878395"/>
                  </a:moveTo>
                  <a:lnTo>
                    <a:pt x="1977936" y="867930"/>
                  </a:lnTo>
                  <a:lnTo>
                    <a:pt x="1936089" y="896721"/>
                  </a:lnTo>
                  <a:lnTo>
                    <a:pt x="1943290" y="907186"/>
                  </a:lnTo>
                  <a:lnTo>
                    <a:pt x="1985137" y="878395"/>
                  </a:lnTo>
                  <a:close/>
                </a:path>
                <a:path w="3237865" h="2444750">
                  <a:moveTo>
                    <a:pt x="2043150" y="1755978"/>
                  </a:moveTo>
                  <a:lnTo>
                    <a:pt x="1998929" y="1730959"/>
                  </a:lnTo>
                  <a:lnTo>
                    <a:pt x="1992680" y="1742008"/>
                  </a:lnTo>
                  <a:lnTo>
                    <a:pt x="2036889" y="1767027"/>
                  </a:lnTo>
                  <a:lnTo>
                    <a:pt x="2043150" y="1755978"/>
                  </a:lnTo>
                  <a:close/>
                </a:path>
                <a:path w="3237865" h="2444750">
                  <a:moveTo>
                    <a:pt x="2058377" y="828001"/>
                  </a:moveTo>
                  <a:lnTo>
                    <a:pt x="2051177" y="817537"/>
                  </a:lnTo>
                  <a:lnTo>
                    <a:pt x="2009330" y="846328"/>
                  </a:lnTo>
                  <a:lnTo>
                    <a:pt x="2016531" y="856792"/>
                  </a:lnTo>
                  <a:lnTo>
                    <a:pt x="2058377" y="828001"/>
                  </a:lnTo>
                  <a:close/>
                </a:path>
                <a:path w="3237865" h="2444750">
                  <a:moveTo>
                    <a:pt x="2120519" y="1799755"/>
                  </a:moveTo>
                  <a:lnTo>
                    <a:pt x="2076310" y="1774736"/>
                  </a:lnTo>
                  <a:lnTo>
                    <a:pt x="2070049" y="1785797"/>
                  </a:lnTo>
                  <a:lnTo>
                    <a:pt x="2114258" y="1810804"/>
                  </a:lnTo>
                  <a:lnTo>
                    <a:pt x="2120519" y="1799755"/>
                  </a:lnTo>
                  <a:close/>
                </a:path>
                <a:path w="3237865" h="2444750">
                  <a:moveTo>
                    <a:pt x="2131618" y="777608"/>
                  </a:moveTo>
                  <a:lnTo>
                    <a:pt x="2124418" y="767143"/>
                  </a:lnTo>
                  <a:lnTo>
                    <a:pt x="2082571" y="795947"/>
                  </a:lnTo>
                  <a:lnTo>
                    <a:pt x="2089772" y="806411"/>
                  </a:lnTo>
                  <a:lnTo>
                    <a:pt x="2131618" y="777608"/>
                  </a:lnTo>
                  <a:close/>
                </a:path>
                <a:path w="3237865" h="2444750">
                  <a:moveTo>
                    <a:pt x="2197887" y="1843532"/>
                  </a:moveTo>
                  <a:lnTo>
                    <a:pt x="2153678" y="1818513"/>
                  </a:lnTo>
                  <a:lnTo>
                    <a:pt x="2147417" y="1829574"/>
                  </a:lnTo>
                  <a:lnTo>
                    <a:pt x="2191639" y="1854593"/>
                  </a:lnTo>
                  <a:lnTo>
                    <a:pt x="2197887" y="1843532"/>
                  </a:lnTo>
                  <a:close/>
                </a:path>
                <a:path w="3237865" h="2444750">
                  <a:moveTo>
                    <a:pt x="2204859" y="727227"/>
                  </a:moveTo>
                  <a:lnTo>
                    <a:pt x="2197658" y="716762"/>
                  </a:lnTo>
                  <a:lnTo>
                    <a:pt x="2155812" y="745553"/>
                  </a:lnTo>
                  <a:lnTo>
                    <a:pt x="2163013" y="756018"/>
                  </a:lnTo>
                  <a:lnTo>
                    <a:pt x="2204859" y="727227"/>
                  </a:lnTo>
                  <a:close/>
                </a:path>
                <a:path w="3237865" h="2444750">
                  <a:moveTo>
                    <a:pt x="2275268" y="1887321"/>
                  </a:moveTo>
                  <a:lnTo>
                    <a:pt x="2231047" y="1862302"/>
                  </a:lnTo>
                  <a:lnTo>
                    <a:pt x="2224798" y="1873351"/>
                  </a:lnTo>
                  <a:lnTo>
                    <a:pt x="2269007" y="1898370"/>
                  </a:lnTo>
                  <a:lnTo>
                    <a:pt x="2275268" y="1887321"/>
                  </a:lnTo>
                  <a:close/>
                </a:path>
                <a:path w="3237865" h="2444750">
                  <a:moveTo>
                    <a:pt x="2278100" y="676833"/>
                  </a:moveTo>
                  <a:lnTo>
                    <a:pt x="2270899" y="666369"/>
                  </a:lnTo>
                  <a:lnTo>
                    <a:pt x="2229053" y="695159"/>
                  </a:lnTo>
                  <a:lnTo>
                    <a:pt x="2236241" y="705624"/>
                  </a:lnTo>
                  <a:lnTo>
                    <a:pt x="2278100" y="676833"/>
                  </a:lnTo>
                  <a:close/>
                </a:path>
                <a:path w="3237865" h="2444750">
                  <a:moveTo>
                    <a:pt x="2351341" y="626440"/>
                  </a:moveTo>
                  <a:lnTo>
                    <a:pt x="2344140" y="615975"/>
                  </a:lnTo>
                  <a:lnTo>
                    <a:pt x="2302294" y="644779"/>
                  </a:lnTo>
                  <a:lnTo>
                    <a:pt x="2309482" y="655243"/>
                  </a:lnTo>
                  <a:lnTo>
                    <a:pt x="2351341" y="626440"/>
                  </a:lnTo>
                  <a:close/>
                </a:path>
                <a:path w="3237865" h="2444750">
                  <a:moveTo>
                    <a:pt x="2352637" y="1931098"/>
                  </a:moveTo>
                  <a:lnTo>
                    <a:pt x="2308428" y="1906079"/>
                  </a:lnTo>
                  <a:lnTo>
                    <a:pt x="2302167" y="1917128"/>
                  </a:lnTo>
                  <a:lnTo>
                    <a:pt x="2346375" y="1942147"/>
                  </a:lnTo>
                  <a:lnTo>
                    <a:pt x="2352637" y="1931098"/>
                  </a:lnTo>
                  <a:close/>
                </a:path>
                <a:path w="3237865" h="2444750">
                  <a:moveTo>
                    <a:pt x="2424582" y="576059"/>
                  </a:moveTo>
                  <a:lnTo>
                    <a:pt x="2417381" y="565594"/>
                  </a:lnTo>
                  <a:lnTo>
                    <a:pt x="2375522" y="594385"/>
                  </a:lnTo>
                  <a:lnTo>
                    <a:pt x="2382723" y="604850"/>
                  </a:lnTo>
                  <a:lnTo>
                    <a:pt x="2424582" y="576059"/>
                  </a:lnTo>
                  <a:close/>
                </a:path>
                <a:path w="3237865" h="2444750">
                  <a:moveTo>
                    <a:pt x="2430005" y="1974875"/>
                  </a:moveTo>
                  <a:lnTo>
                    <a:pt x="2385796" y="1949856"/>
                  </a:lnTo>
                  <a:lnTo>
                    <a:pt x="2379535" y="1960918"/>
                  </a:lnTo>
                  <a:lnTo>
                    <a:pt x="2423757" y="1985937"/>
                  </a:lnTo>
                  <a:lnTo>
                    <a:pt x="2430005" y="1974875"/>
                  </a:lnTo>
                  <a:close/>
                </a:path>
                <a:path w="3237865" h="2444750">
                  <a:moveTo>
                    <a:pt x="2497823" y="525665"/>
                  </a:moveTo>
                  <a:lnTo>
                    <a:pt x="2490622" y="515200"/>
                  </a:lnTo>
                  <a:lnTo>
                    <a:pt x="2448763" y="543991"/>
                  </a:lnTo>
                  <a:lnTo>
                    <a:pt x="2455964" y="554456"/>
                  </a:lnTo>
                  <a:lnTo>
                    <a:pt x="2497823" y="525665"/>
                  </a:lnTo>
                  <a:close/>
                </a:path>
                <a:path w="3237865" h="2444750">
                  <a:moveTo>
                    <a:pt x="2507373" y="2018665"/>
                  </a:moveTo>
                  <a:lnTo>
                    <a:pt x="2463165" y="1993646"/>
                  </a:lnTo>
                  <a:lnTo>
                    <a:pt x="2456916" y="2004695"/>
                  </a:lnTo>
                  <a:lnTo>
                    <a:pt x="2501125" y="2029714"/>
                  </a:lnTo>
                  <a:lnTo>
                    <a:pt x="2507373" y="2018665"/>
                  </a:lnTo>
                  <a:close/>
                </a:path>
                <a:path w="3237865" h="2444750">
                  <a:moveTo>
                    <a:pt x="2571064" y="475272"/>
                  </a:moveTo>
                  <a:lnTo>
                    <a:pt x="2563863" y="464807"/>
                  </a:lnTo>
                  <a:lnTo>
                    <a:pt x="2522004" y="493610"/>
                  </a:lnTo>
                  <a:lnTo>
                    <a:pt x="2529205" y="504063"/>
                  </a:lnTo>
                  <a:lnTo>
                    <a:pt x="2571064" y="475272"/>
                  </a:lnTo>
                  <a:close/>
                </a:path>
                <a:path w="3237865" h="2444750">
                  <a:moveTo>
                    <a:pt x="2584754" y="2062441"/>
                  </a:moveTo>
                  <a:lnTo>
                    <a:pt x="2540533" y="2037422"/>
                  </a:lnTo>
                  <a:lnTo>
                    <a:pt x="2534285" y="2048471"/>
                  </a:lnTo>
                  <a:lnTo>
                    <a:pt x="2578493" y="2073490"/>
                  </a:lnTo>
                  <a:lnTo>
                    <a:pt x="2584754" y="2062441"/>
                  </a:lnTo>
                  <a:close/>
                </a:path>
                <a:path w="3237865" h="2444750">
                  <a:moveTo>
                    <a:pt x="2644292" y="424878"/>
                  </a:moveTo>
                  <a:lnTo>
                    <a:pt x="2637104" y="414426"/>
                  </a:lnTo>
                  <a:lnTo>
                    <a:pt x="2595245" y="443217"/>
                  </a:lnTo>
                  <a:lnTo>
                    <a:pt x="2602446" y="453682"/>
                  </a:lnTo>
                  <a:lnTo>
                    <a:pt x="2644292" y="424878"/>
                  </a:lnTo>
                  <a:close/>
                </a:path>
                <a:path w="3237865" h="2444750">
                  <a:moveTo>
                    <a:pt x="2662123" y="2106218"/>
                  </a:moveTo>
                  <a:lnTo>
                    <a:pt x="2617914" y="2081199"/>
                  </a:lnTo>
                  <a:lnTo>
                    <a:pt x="2611653" y="2092261"/>
                  </a:lnTo>
                  <a:lnTo>
                    <a:pt x="2655874" y="2117280"/>
                  </a:lnTo>
                  <a:lnTo>
                    <a:pt x="2662123" y="2106218"/>
                  </a:lnTo>
                  <a:close/>
                </a:path>
                <a:path w="3237865" h="2444750">
                  <a:moveTo>
                    <a:pt x="2717533" y="374497"/>
                  </a:moveTo>
                  <a:lnTo>
                    <a:pt x="2710345" y="364032"/>
                  </a:lnTo>
                  <a:lnTo>
                    <a:pt x="2668486" y="392823"/>
                  </a:lnTo>
                  <a:lnTo>
                    <a:pt x="2675686" y="403288"/>
                  </a:lnTo>
                  <a:lnTo>
                    <a:pt x="2717533" y="374497"/>
                  </a:lnTo>
                  <a:close/>
                </a:path>
                <a:path w="3237865" h="2444750">
                  <a:moveTo>
                    <a:pt x="2739491" y="2150008"/>
                  </a:moveTo>
                  <a:lnTo>
                    <a:pt x="2695283" y="2124989"/>
                  </a:lnTo>
                  <a:lnTo>
                    <a:pt x="2689034" y="2136038"/>
                  </a:lnTo>
                  <a:lnTo>
                    <a:pt x="2733243" y="2161057"/>
                  </a:lnTo>
                  <a:lnTo>
                    <a:pt x="2739491" y="2150008"/>
                  </a:lnTo>
                  <a:close/>
                </a:path>
                <a:path w="3237865" h="2444750">
                  <a:moveTo>
                    <a:pt x="2790774" y="324104"/>
                  </a:moveTo>
                  <a:lnTo>
                    <a:pt x="2783573" y="313639"/>
                  </a:lnTo>
                  <a:lnTo>
                    <a:pt x="2741726" y="342442"/>
                  </a:lnTo>
                  <a:lnTo>
                    <a:pt x="2748927" y="352894"/>
                  </a:lnTo>
                  <a:lnTo>
                    <a:pt x="2790774" y="324104"/>
                  </a:lnTo>
                  <a:close/>
                </a:path>
                <a:path w="3237865" h="2444750">
                  <a:moveTo>
                    <a:pt x="2816872" y="2193785"/>
                  </a:moveTo>
                  <a:lnTo>
                    <a:pt x="2772651" y="2168766"/>
                  </a:lnTo>
                  <a:lnTo>
                    <a:pt x="2766403" y="2179815"/>
                  </a:lnTo>
                  <a:lnTo>
                    <a:pt x="2810611" y="2204834"/>
                  </a:lnTo>
                  <a:lnTo>
                    <a:pt x="2816872" y="2193785"/>
                  </a:lnTo>
                  <a:close/>
                </a:path>
                <a:path w="3237865" h="2444750">
                  <a:moveTo>
                    <a:pt x="2864015" y="273710"/>
                  </a:moveTo>
                  <a:lnTo>
                    <a:pt x="2856814" y="263258"/>
                  </a:lnTo>
                  <a:lnTo>
                    <a:pt x="2814967" y="292049"/>
                  </a:lnTo>
                  <a:lnTo>
                    <a:pt x="2822168" y="302514"/>
                  </a:lnTo>
                  <a:lnTo>
                    <a:pt x="2864015" y="273710"/>
                  </a:lnTo>
                  <a:close/>
                </a:path>
                <a:path w="3237865" h="2444750">
                  <a:moveTo>
                    <a:pt x="2894241" y="2237562"/>
                  </a:moveTo>
                  <a:lnTo>
                    <a:pt x="2850032" y="2212543"/>
                  </a:lnTo>
                  <a:lnTo>
                    <a:pt x="2843771" y="2223605"/>
                  </a:lnTo>
                  <a:lnTo>
                    <a:pt x="2887980" y="2248611"/>
                  </a:lnTo>
                  <a:lnTo>
                    <a:pt x="2894241" y="2237562"/>
                  </a:lnTo>
                  <a:close/>
                </a:path>
                <a:path w="3237865" h="2444750">
                  <a:moveTo>
                    <a:pt x="2937256" y="223329"/>
                  </a:moveTo>
                  <a:lnTo>
                    <a:pt x="2930055" y="212864"/>
                  </a:lnTo>
                  <a:lnTo>
                    <a:pt x="2888208" y="241655"/>
                  </a:lnTo>
                  <a:lnTo>
                    <a:pt x="2895409" y="252120"/>
                  </a:lnTo>
                  <a:lnTo>
                    <a:pt x="2937256" y="223329"/>
                  </a:lnTo>
                  <a:close/>
                </a:path>
                <a:path w="3237865" h="2444750">
                  <a:moveTo>
                    <a:pt x="2971609" y="2281339"/>
                  </a:moveTo>
                  <a:lnTo>
                    <a:pt x="2927400" y="2256332"/>
                  </a:lnTo>
                  <a:lnTo>
                    <a:pt x="2921139" y="2267381"/>
                  </a:lnTo>
                  <a:lnTo>
                    <a:pt x="2965361" y="2292400"/>
                  </a:lnTo>
                  <a:lnTo>
                    <a:pt x="2971609" y="2281339"/>
                  </a:lnTo>
                  <a:close/>
                </a:path>
                <a:path w="3237865" h="2444750">
                  <a:moveTo>
                    <a:pt x="3010497" y="172935"/>
                  </a:moveTo>
                  <a:lnTo>
                    <a:pt x="3003296" y="162471"/>
                  </a:lnTo>
                  <a:lnTo>
                    <a:pt x="2961449" y="191262"/>
                  </a:lnTo>
                  <a:lnTo>
                    <a:pt x="2968650" y="201726"/>
                  </a:lnTo>
                  <a:lnTo>
                    <a:pt x="3010497" y="172935"/>
                  </a:lnTo>
                  <a:close/>
                </a:path>
                <a:path w="3237865" h="2444750">
                  <a:moveTo>
                    <a:pt x="3048990" y="2325128"/>
                  </a:moveTo>
                  <a:lnTo>
                    <a:pt x="3004769" y="2300109"/>
                  </a:lnTo>
                  <a:lnTo>
                    <a:pt x="2998520" y="2311158"/>
                  </a:lnTo>
                  <a:lnTo>
                    <a:pt x="3042729" y="2336177"/>
                  </a:lnTo>
                  <a:lnTo>
                    <a:pt x="3048990" y="2325128"/>
                  </a:lnTo>
                  <a:close/>
                </a:path>
                <a:path w="3237865" h="2444750">
                  <a:moveTo>
                    <a:pt x="3083737" y="122542"/>
                  </a:moveTo>
                  <a:lnTo>
                    <a:pt x="3076537" y="112077"/>
                  </a:lnTo>
                  <a:lnTo>
                    <a:pt x="3034690" y="140881"/>
                  </a:lnTo>
                  <a:lnTo>
                    <a:pt x="3041891" y="151345"/>
                  </a:lnTo>
                  <a:lnTo>
                    <a:pt x="3083737" y="122542"/>
                  </a:lnTo>
                  <a:close/>
                </a:path>
                <a:path w="3237865" h="2444750">
                  <a:moveTo>
                    <a:pt x="3126359" y="2368905"/>
                  </a:moveTo>
                  <a:lnTo>
                    <a:pt x="3082137" y="2343886"/>
                  </a:lnTo>
                  <a:lnTo>
                    <a:pt x="3075889" y="2354935"/>
                  </a:lnTo>
                  <a:lnTo>
                    <a:pt x="3120098" y="2379954"/>
                  </a:lnTo>
                  <a:lnTo>
                    <a:pt x="3126359" y="2368905"/>
                  </a:lnTo>
                  <a:close/>
                </a:path>
                <a:path w="3237865" h="2444750">
                  <a:moveTo>
                    <a:pt x="3156978" y="72161"/>
                  </a:moveTo>
                  <a:lnTo>
                    <a:pt x="3149777" y="61696"/>
                  </a:lnTo>
                  <a:lnTo>
                    <a:pt x="3107931" y="90487"/>
                  </a:lnTo>
                  <a:lnTo>
                    <a:pt x="3115132" y="100952"/>
                  </a:lnTo>
                  <a:lnTo>
                    <a:pt x="3156978" y="72161"/>
                  </a:lnTo>
                  <a:close/>
                </a:path>
                <a:path w="3237865" h="2444750">
                  <a:moveTo>
                    <a:pt x="3218599" y="2428392"/>
                  </a:moveTo>
                  <a:lnTo>
                    <a:pt x="3217672" y="2425750"/>
                  </a:lnTo>
                  <a:lnTo>
                    <a:pt x="3214751" y="2417432"/>
                  </a:lnTo>
                  <a:lnTo>
                    <a:pt x="3201809" y="2380500"/>
                  </a:lnTo>
                  <a:lnTo>
                    <a:pt x="3201809" y="2418905"/>
                  </a:lnTo>
                  <a:lnTo>
                    <a:pt x="3200006" y="2419273"/>
                  </a:lnTo>
                  <a:lnTo>
                    <a:pt x="3201200" y="2417153"/>
                  </a:lnTo>
                  <a:lnTo>
                    <a:pt x="3201809" y="2418905"/>
                  </a:lnTo>
                  <a:lnTo>
                    <a:pt x="3201809" y="2380500"/>
                  </a:lnTo>
                  <a:lnTo>
                    <a:pt x="3192716" y="2354529"/>
                  </a:lnTo>
                  <a:lnTo>
                    <a:pt x="3189097" y="2352789"/>
                  </a:lnTo>
                  <a:lnTo>
                    <a:pt x="3182480" y="2355113"/>
                  </a:lnTo>
                  <a:lnTo>
                    <a:pt x="3180727" y="2358733"/>
                  </a:lnTo>
                  <a:lnTo>
                    <a:pt x="3198622" y="2409799"/>
                  </a:lnTo>
                  <a:lnTo>
                    <a:pt x="3159518" y="2387663"/>
                  </a:lnTo>
                  <a:lnTo>
                    <a:pt x="3153257" y="2398725"/>
                  </a:lnTo>
                  <a:lnTo>
                    <a:pt x="3192373" y="2420848"/>
                  </a:lnTo>
                  <a:lnTo>
                    <a:pt x="3139389" y="2431808"/>
                  </a:lnTo>
                  <a:lnTo>
                    <a:pt x="3137179" y="2435174"/>
                  </a:lnTo>
                  <a:lnTo>
                    <a:pt x="3138589" y="2442032"/>
                  </a:lnTo>
                  <a:lnTo>
                    <a:pt x="3141954" y="2444242"/>
                  </a:lnTo>
                  <a:lnTo>
                    <a:pt x="3218599" y="2428392"/>
                  </a:lnTo>
                  <a:close/>
                </a:path>
                <a:path w="3237865" h="2444750">
                  <a:moveTo>
                    <a:pt x="3237458" y="9080"/>
                  </a:moveTo>
                  <a:lnTo>
                    <a:pt x="3159722" y="0"/>
                  </a:lnTo>
                  <a:lnTo>
                    <a:pt x="3156572" y="2489"/>
                  </a:lnTo>
                  <a:lnTo>
                    <a:pt x="3155759" y="9461"/>
                  </a:lnTo>
                  <a:lnTo>
                    <a:pt x="3158248" y="12611"/>
                  </a:lnTo>
                  <a:lnTo>
                    <a:pt x="3211995" y="18884"/>
                  </a:lnTo>
                  <a:lnTo>
                    <a:pt x="3181172" y="40093"/>
                  </a:lnTo>
                  <a:lnTo>
                    <a:pt x="3188360" y="50558"/>
                  </a:lnTo>
                  <a:lnTo>
                    <a:pt x="3219196" y="29349"/>
                  </a:lnTo>
                  <a:lnTo>
                    <a:pt x="3205848" y="81788"/>
                  </a:lnTo>
                  <a:lnTo>
                    <a:pt x="3207893" y="85242"/>
                  </a:lnTo>
                  <a:lnTo>
                    <a:pt x="3214687" y="86969"/>
                  </a:lnTo>
                  <a:lnTo>
                    <a:pt x="3218154" y="84924"/>
                  </a:lnTo>
                  <a:lnTo>
                    <a:pt x="3236899" y="11303"/>
                  </a:lnTo>
                  <a:lnTo>
                    <a:pt x="3237458" y="9080"/>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42" name="object 42"/>
            <p:cNvSpPr/>
            <p:nvPr/>
          </p:nvSpPr>
          <p:spPr>
            <a:xfrm>
              <a:off x="4614329" y="1734502"/>
              <a:ext cx="5426710" cy="4090035"/>
            </a:xfrm>
            <a:custGeom>
              <a:avLst/>
              <a:gdLst/>
              <a:ahLst/>
              <a:cxnLst/>
              <a:rect l="l" t="t" r="r" b="b"/>
              <a:pathLst>
                <a:path w="5426709" h="4090035">
                  <a:moveTo>
                    <a:pt x="93599" y="32016"/>
                  </a:moveTo>
                  <a:lnTo>
                    <a:pt x="76288" y="31750"/>
                  </a:lnTo>
                  <a:lnTo>
                    <a:pt x="76288" y="31546"/>
                  </a:lnTo>
                  <a:lnTo>
                    <a:pt x="76771" y="0"/>
                  </a:lnTo>
                  <a:lnTo>
                    <a:pt x="0" y="36931"/>
                  </a:lnTo>
                  <a:lnTo>
                    <a:pt x="75603" y="76187"/>
                  </a:lnTo>
                  <a:lnTo>
                    <a:pt x="76098" y="44450"/>
                  </a:lnTo>
                  <a:lnTo>
                    <a:pt x="93395" y="44716"/>
                  </a:lnTo>
                  <a:lnTo>
                    <a:pt x="93599" y="32016"/>
                  </a:lnTo>
                  <a:close/>
                </a:path>
                <a:path w="5426709" h="4090035">
                  <a:moveTo>
                    <a:pt x="182486" y="33375"/>
                  </a:moveTo>
                  <a:lnTo>
                    <a:pt x="131686" y="32600"/>
                  </a:lnTo>
                  <a:lnTo>
                    <a:pt x="131495" y="45300"/>
                  </a:lnTo>
                  <a:lnTo>
                    <a:pt x="182283" y="46075"/>
                  </a:lnTo>
                  <a:lnTo>
                    <a:pt x="182486" y="33375"/>
                  </a:lnTo>
                  <a:close/>
                </a:path>
                <a:path w="5426709" h="4090035">
                  <a:moveTo>
                    <a:pt x="204254" y="4057967"/>
                  </a:moveTo>
                  <a:lnTo>
                    <a:pt x="204025" y="4045267"/>
                  </a:lnTo>
                  <a:lnTo>
                    <a:pt x="203073" y="4045280"/>
                  </a:lnTo>
                  <a:lnTo>
                    <a:pt x="202476" y="4013543"/>
                  </a:lnTo>
                  <a:lnTo>
                    <a:pt x="127000" y="4053040"/>
                  </a:lnTo>
                  <a:lnTo>
                    <a:pt x="203898" y="4089730"/>
                  </a:lnTo>
                  <a:lnTo>
                    <a:pt x="203314" y="4058221"/>
                  </a:lnTo>
                  <a:lnTo>
                    <a:pt x="203301" y="4057980"/>
                  </a:lnTo>
                  <a:lnTo>
                    <a:pt x="204254" y="4057967"/>
                  </a:lnTo>
                  <a:close/>
                </a:path>
                <a:path w="5426709" h="4090035">
                  <a:moveTo>
                    <a:pt x="226174" y="3538474"/>
                  </a:moveTo>
                  <a:lnTo>
                    <a:pt x="225933" y="3525774"/>
                  </a:lnTo>
                  <a:lnTo>
                    <a:pt x="203060" y="3526205"/>
                  </a:lnTo>
                  <a:lnTo>
                    <a:pt x="202463" y="3494455"/>
                  </a:lnTo>
                  <a:lnTo>
                    <a:pt x="127000" y="3533991"/>
                  </a:lnTo>
                  <a:lnTo>
                    <a:pt x="203911" y="3570643"/>
                  </a:lnTo>
                  <a:lnTo>
                    <a:pt x="203314" y="3539147"/>
                  </a:lnTo>
                  <a:lnTo>
                    <a:pt x="203301" y="3538905"/>
                  </a:lnTo>
                  <a:lnTo>
                    <a:pt x="226174" y="3538474"/>
                  </a:lnTo>
                  <a:close/>
                </a:path>
                <a:path w="5426709" h="4090035">
                  <a:moveTo>
                    <a:pt x="271538" y="35255"/>
                  </a:moveTo>
                  <a:lnTo>
                    <a:pt x="254228" y="34480"/>
                  </a:lnTo>
                  <a:lnTo>
                    <a:pt x="220573" y="33959"/>
                  </a:lnTo>
                  <a:lnTo>
                    <a:pt x="220383" y="46659"/>
                  </a:lnTo>
                  <a:lnTo>
                    <a:pt x="253822" y="47180"/>
                  </a:lnTo>
                  <a:lnTo>
                    <a:pt x="270967" y="47942"/>
                  </a:lnTo>
                  <a:lnTo>
                    <a:pt x="271005" y="47167"/>
                  </a:lnTo>
                  <a:lnTo>
                    <a:pt x="271538" y="35255"/>
                  </a:lnTo>
                  <a:close/>
                </a:path>
                <a:path w="5426709" h="4090035">
                  <a:moveTo>
                    <a:pt x="293141" y="4056316"/>
                  </a:moveTo>
                  <a:lnTo>
                    <a:pt x="292900" y="4043616"/>
                  </a:lnTo>
                  <a:lnTo>
                    <a:pt x="242112" y="4044556"/>
                  </a:lnTo>
                  <a:lnTo>
                    <a:pt x="242354" y="4057256"/>
                  </a:lnTo>
                  <a:lnTo>
                    <a:pt x="293141" y="4056316"/>
                  </a:lnTo>
                  <a:close/>
                </a:path>
                <a:path w="5426709" h="4090035">
                  <a:moveTo>
                    <a:pt x="315048" y="3536785"/>
                  </a:moveTo>
                  <a:lnTo>
                    <a:pt x="314820" y="3524085"/>
                  </a:lnTo>
                  <a:lnTo>
                    <a:pt x="264020" y="3525050"/>
                  </a:lnTo>
                  <a:lnTo>
                    <a:pt x="264261" y="3537750"/>
                  </a:lnTo>
                  <a:lnTo>
                    <a:pt x="315048" y="3536785"/>
                  </a:lnTo>
                  <a:close/>
                </a:path>
                <a:path w="5426709" h="4090035">
                  <a:moveTo>
                    <a:pt x="360349" y="39268"/>
                  </a:moveTo>
                  <a:lnTo>
                    <a:pt x="309600" y="36982"/>
                  </a:lnTo>
                  <a:lnTo>
                    <a:pt x="309029" y="49669"/>
                  </a:lnTo>
                  <a:lnTo>
                    <a:pt x="359778" y="51955"/>
                  </a:lnTo>
                  <a:lnTo>
                    <a:pt x="360349" y="39268"/>
                  </a:lnTo>
                  <a:close/>
                </a:path>
                <a:path w="5426709" h="4090035">
                  <a:moveTo>
                    <a:pt x="381571" y="4042105"/>
                  </a:moveTo>
                  <a:lnTo>
                    <a:pt x="381558" y="4041724"/>
                  </a:lnTo>
                  <a:lnTo>
                    <a:pt x="374738" y="4042105"/>
                  </a:lnTo>
                  <a:lnTo>
                    <a:pt x="381571" y="4042105"/>
                  </a:lnTo>
                  <a:close/>
                </a:path>
                <a:path w="5426709" h="4090035">
                  <a:moveTo>
                    <a:pt x="382244" y="4054411"/>
                  </a:moveTo>
                  <a:lnTo>
                    <a:pt x="381571" y="4042118"/>
                  </a:lnTo>
                  <a:lnTo>
                    <a:pt x="374510" y="4042118"/>
                  </a:lnTo>
                  <a:lnTo>
                    <a:pt x="331000" y="4042918"/>
                  </a:lnTo>
                  <a:lnTo>
                    <a:pt x="331228" y="4055618"/>
                  </a:lnTo>
                  <a:lnTo>
                    <a:pt x="375081" y="4054805"/>
                  </a:lnTo>
                  <a:lnTo>
                    <a:pt x="382244" y="4054411"/>
                  </a:lnTo>
                  <a:close/>
                </a:path>
                <a:path w="5426709" h="4090035">
                  <a:moveTo>
                    <a:pt x="404126" y="3534041"/>
                  </a:moveTo>
                  <a:lnTo>
                    <a:pt x="403517" y="3522954"/>
                  </a:lnTo>
                  <a:lnTo>
                    <a:pt x="403428" y="3521367"/>
                  </a:lnTo>
                  <a:lnTo>
                    <a:pt x="374967" y="3522954"/>
                  </a:lnTo>
                  <a:lnTo>
                    <a:pt x="352907" y="3523373"/>
                  </a:lnTo>
                  <a:lnTo>
                    <a:pt x="353148" y="3536061"/>
                  </a:lnTo>
                  <a:lnTo>
                    <a:pt x="375323" y="3535642"/>
                  </a:lnTo>
                  <a:lnTo>
                    <a:pt x="404126" y="3534041"/>
                  </a:lnTo>
                  <a:close/>
                </a:path>
                <a:path w="5426709" h="4090035">
                  <a:moveTo>
                    <a:pt x="449160" y="43268"/>
                  </a:moveTo>
                  <a:lnTo>
                    <a:pt x="398411" y="40982"/>
                  </a:lnTo>
                  <a:lnTo>
                    <a:pt x="397840" y="53670"/>
                  </a:lnTo>
                  <a:lnTo>
                    <a:pt x="448589" y="55956"/>
                  </a:lnTo>
                  <a:lnTo>
                    <a:pt x="449160" y="43268"/>
                  </a:lnTo>
                  <a:close/>
                </a:path>
                <a:path w="5426709" h="4090035">
                  <a:moveTo>
                    <a:pt x="471017" y="4049572"/>
                  </a:moveTo>
                  <a:lnTo>
                    <a:pt x="470319" y="4036898"/>
                  </a:lnTo>
                  <a:lnTo>
                    <a:pt x="419595" y="4039654"/>
                  </a:lnTo>
                  <a:lnTo>
                    <a:pt x="420293" y="4052341"/>
                  </a:lnTo>
                  <a:lnTo>
                    <a:pt x="471017" y="4049572"/>
                  </a:lnTo>
                  <a:close/>
                </a:path>
                <a:path w="5426709" h="4090035">
                  <a:moveTo>
                    <a:pt x="492899" y="3529114"/>
                  </a:moveTo>
                  <a:lnTo>
                    <a:pt x="492188" y="3516426"/>
                  </a:lnTo>
                  <a:lnTo>
                    <a:pt x="441464" y="3519246"/>
                  </a:lnTo>
                  <a:lnTo>
                    <a:pt x="442175" y="3531933"/>
                  </a:lnTo>
                  <a:lnTo>
                    <a:pt x="492899" y="3529114"/>
                  </a:lnTo>
                  <a:close/>
                </a:path>
                <a:path w="5426709" h="4090035">
                  <a:moveTo>
                    <a:pt x="538099" y="48196"/>
                  </a:moveTo>
                  <a:lnTo>
                    <a:pt x="506463" y="45859"/>
                  </a:lnTo>
                  <a:lnTo>
                    <a:pt x="487222" y="44983"/>
                  </a:lnTo>
                  <a:lnTo>
                    <a:pt x="486651" y="57670"/>
                  </a:lnTo>
                  <a:lnTo>
                    <a:pt x="505726" y="58534"/>
                  </a:lnTo>
                  <a:lnTo>
                    <a:pt x="537171" y="60858"/>
                  </a:lnTo>
                  <a:lnTo>
                    <a:pt x="537337" y="58521"/>
                  </a:lnTo>
                  <a:lnTo>
                    <a:pt x="538099" y="48196"/>
                  </a:lnTo>
                  <a:close/>
                </a:path>
                <a:path w="5426709" h="4090035">
                  <a:moveTo>
                    <a:pt x="559777" y="4044746"/>
                  </a:moveTo>
                  <a:lnTo>
                    <a:pt x="559092" y="4032072"/>
                  </a:lnTo>
                  <a:lnTo>
                    <a:pt x="508368" y="4034828"/>
                  </a:lnTo>
                  <a:lnTo>
                    <a:pt x="509054" y="4047502"/>
                  </a:lnTo>
                  <a:lnTo>
                    <a:pt x="559777" y="4044746"/>
                  </a:lnTo>
                  <a:close/>
                </a:path>
                <a:path w="5426709" h="4090035">
                  <a:moveTo>
                    <a:pt x="581660" y="3524173"/>
                  </a:moveTo>
                  <a:lnTo>
                    <a:pt x="580948" y="3511499"/>
                  </a:lnTo>
                  <a:lnTo>
                    <a:pt x="530225" y="3514318"/>
                  </a:lnTo>
                  <a:lnTo>
                    <a:pt x="530936" y="3526993"/>
                  </a:lnTo>
                  <a:lnTo>
                    <a:pt x="581660" y="3524173"/>
                  </a:lnTo>
                  <a:close/>
                </a:path>
                <a:path w="5426709" h="4090035">
                  <a:moveTo>
                    <a:pt x="626757" y="54749"/>
                  </a:moveTo>
                  <a:lnTo>
                    <a:pt x="576097" y="51003"/>
                  </a:lnTo>
                  <a:lnTo>
                    <a:pt x="575157" y="63665"/>
                  </a:lnTo>
                  <a:lnTo>
                    <a:pt x="625830" y="67411"/>
                  </a:lnTo>
                  <a:lnTo>
                    <a:pt x="626757" y="54749"/>
                  </a:lnTo>
                  <a:close/>
                </a:path>
                <a:path w="5426709" h="4090035">
                  <a:moveTo>
                    <a:pt x="647788" y="4028732"/>
                  </a:moveTo>
                  <a:lnTo>
                    <a:pt x="647573" y="4026306"/>
                  </a:lnTo>
                  <a:lnTo>
                    <a:pt x="620420" y="4028732"/>
                  </a:lnTo>
                  <a:lnTo>
                    <a:pt x="647788" y="4028732"/>
                  </a:lnTo>
                  <a:close/>
                </a:path>
                <a:path w="5426709" h="4090035">
                  <a:moveTo>
                    <a:pt x="648703" y="4038955"/>
                  </a:moveTo>
                  <a:lnTo>
                    <a:pt x="647788" y="4028732"/>
                  </a:lnTo>
                  <a:lnTo>
                    <a:pt x="620204" y="4028744"/>
                  </a:lnTo>
                  <a:lnTo>
                    <a:pt x="597141" y="4029989"/>
                  </a:lnTo>
                  <a:lnTo>
                    <a:pt x="597827" y="4042676"/>
                  </a:lnTo>
                  <a:lnTo>
                    <a:pt x="621220" y="4041406"/>
                  </a:lnTo>
                  <a:lnTo>
                    <a:pt x="648703" y="4038955"/>
                  </a:lnTo>
                  <a:close/>
                </a:path>
                <a:path w="5426709" h="4090035">
                  <a:moveTo>
                    <a:pt x="669772" y="3509276"/>
                  </a:moveTo>
                  <a:lnTo>
                    <a:pt x="669366" y="3504857"/>
                  </a:lnTo>
                  <a:lnTo>
                    <a:pt x="620903" y="3509276"/>
                  </a:lnTo>
                  <a:lnTo>
                    <a:pt x="669772" y="3509276"/>
                  </a:lnTo>
                  <a:close/>
                </a:path>
                <a:path w="5426709" h="4090035">
                  <a:moveTo>
                    <a:pt x="670521" y="3517506"/>
                  </a:moveTo>
                  <a:lnTo>
                    <a:pt x="669772" y="3509276"/>
                  </a:lnTo>
                  <a:lnTo>
                    <a:pt x="620776" y="3509289"/>
                  </a:lnTo>
                  <a:lnTo>
                    <a:pt x="618998" y="3509378"/>
                  </a:lnTo>
                  <a:lnTo>
                    <a:pt x="619696" y="3522065"/>
                  </a:lnTo>
                  <a:lnTo>
                    <a:pt x="621703" y="3521951"/>
                  </a:lnTo>
                  <a:lnTo>
                    <a:pt x="670521" y="3517506"/>
                  </a:lnTo>
                  <a:close/>
                </a:path>
                <a:path w="5426709" h="4090035">
                  <a:moveTo>
                    <a:pt x="715416" y="61302"/>
                  </a:moveTo>
                  <a:lnTo>
                    <a:pt x="664756" y="57556"/>
                  </a:lnTo>
                  <a:lnTo>
                    <a:pt x="663816" y="70218"/>
                  </a:lnTo>
                  <a:lnTo>
                    <a:pt x="714476" y="73964"/>
                  </a:lnTo>
                  <a:lnTo>
                    <a:pt x="715416" y="61302"/>
                  </a:lnTo>
                  <a:close/>
                </a:path>
                <a:path w="5426709" h="4090035">
                  <a:moveTo>
                    <a:pt x="737247" y="4031056"/>
                  </a:moveTo>
                  <a:lnTo>
                    <a:pt x="736117" y="4018407"/>
                  </a:lnTo>
                  <a:lnTo>
                    <a:pt x="685520" y="4022915"/>
                  </a:lnTo>
                  <a:lnTo>
                    <a:pt x="686650" y="4035564"/>
                  </a:lnTo>
                  <a:lnTo>
                    <a:pt x="737247" y="4031056"/>
                  </a:lnTo>
                  <a:close/>
                </a:path>
                <a:path w="5426709" h="4090035">
                  <a:moveTo>
                    <a:pt x="759053" y="3509441"/>
                  </a:moveTo>
                  <a:lnTo>
                    <a:pt x="757897" y="3496792"/>
                  </a:lnTo>
                  <a:lnTo>
                    <a:pt x="707313" y="3501402"/>
                  </a:lnTo>
                  <a:lnTo>
                    <a:pt x="708456" y="3514052"/>
                  </a:lnTo>
                  <a:lnTo>
                    <a:pt x="759053" y="3509441"/>
                  </a:lnTo>
                  <a:close/>
                </a:path>
                <a:path w="5426709" h="4090035">
                  <a:moveTo>
                    <a:pt x="804138" y="69265"/>
                  </a:moveTo>
                  <a:lnTo>
                    <a:pt x="754722" y="64211"/>
                  </a:lnTo>
                  <a:lnTo>
                    <a:pt x="753414" y="64109"/>
                  </a:lnTo>
                  <a:lnTo>
                    <a:pt x="752475" y="76771"/>
                  </a:lnTo>
                  <a:lnTo>
                    <a:pt x="753579" y="76860"/>
                  </a:lnTo>
                  <a:lnTo>
                    <a:pt x="802843" y="81902"/>
                  </a:lnTo>
                  <a:lnTo>
                    <a:pt x="803351" y="76847"/>
                  </a:lnTo>
                  <a:lnTo>
                    <a:pt x="804138" y="69265"/>
                  </a:lnTo>
                  <a:close/>
                </a:path>
                <a:path w="5426709" h="4090035">
                  <a:moveTo>
                    <a:pt x="825792" y="4023156"/>
                  </a:moveTo>
                  <a:lnTo>
                    <a:pt x="824674" y="4010507"/>
                  </a:lnTo>
                  <a:lnTo>
                    <a:pt x="774065" y="4015016"/>
                  </a:lnTo>
                  <a:lnTo>
                    <a:pt x="775195" y="4027665"/>
                  </a:lnTo>
                  <a:lnTo>
                    <a:pt x="825792" y="4023156"/>
                  </a:lnTo>
                  <a:close/>
                </a:path>
                <a:path w="5426709" h="4090035">
                  <a:moveTo>
                    <a:pt x="847585" y="3501377"/>
                  </a:moveTo>
                  <a:lnTo>
                    <a:pt x="846429" y="3488728"/>
                  </a:lnTo>
                  <a:lnTo>
                    <a:pt x="795845" y="3493338"/>
                  </a:lnTo>
                  <a:lnTo>
                    <a:pt x="796988" y="3505987"/>
                  </a:lnTo>
                  <a:lnTo>
                    <a:pt x="847585" y="3501377"/>
                  </a:lnTo>
                  <a:close/>
                </a:path>
                <a:path w="5426709" h="4090035">
                  <a:moveTo>
                    <a:pt x="892568" y="78333"/>
                  </a:moveTo>
                  <a:lnTo>
                    <a:pt x="842035" y="73152"/>
                  </a:lnTo>
                  <a:lnTo>
                    <a:pt x="840740" y="85788"/>
                  </a:lnTo>
                  <a:lnTo>
                    <a:pt x="891273" y="90970"/>
                  </a:lnTo>
                  <a:lnTo>
                    <a:pt x="892568" y="78333"/>
                  </a:lnTo>
                  <a:close/>
                </a:path>
                <a:path w="5426709" h="4090035">
                  <a:moveTo>
                    <a:pt x="914374" y="4013492"/>
                  </a:moveTo>
                  <a:lnTo>
                    <a:pt x="912812" y="4000893"/>
                  </a:lnTo>
                  <a:lnTo>
                    <a:pt x="862406" y="4007129"/>
                  </a:lnTo>
                  <a:lnTo>
                    <a:pt x="863955" y="4019727"/>
                  </a:lnTo>
                  <a:lnTo>
                    <a:pt x="914374" y="4013492"/>
                  </a:lnTo>
                  <a:close/>
                </a:path>
                <a:path w="5426709" h="4090035">
                  <a:moveTo>
                    <a:pt x="936066" y="3490785"/>
                  </a:moveTo>
                  <a:lnTo>
                    <a:pt x="934478" y="3478187"/>
                  </a:lnTo>
                  <a:lnTo>
                    <a:pt x="884072" y="3484549"/>
                  </a:lnTo>
                  <a:lnTo>
                    <a:pt x="885672" y="3497148"/>
                  </a:lnTo>
                  <a:lnTo>
                    <a:pt x="936066" y="3490785"/>
                  </a:lnTo>
                  <a:close/>
                </a:path>
                <a:path w="5426709" h="4090035">
                  <a:moveTo>
                    <a:pt x="981011" y="87388"/>
                  </a:moveTo>
                  <a:lnTo>
                    <a:pt x="930465" y="82219"/>
                  </a:lnTo>
                  <a:lnTo>
                    <a:pt x="929170" y="94843"/>
                  </a:lnTo>
                  <a:lnTo>
                    <a:pt x="979716" y="100025"/>
                  </a:lnTo>
                  <a:lnTo>
                    <a:pt x="981011" y="87388"/>
                  </a:lnTo>
                  <a:close/>
                </a:path>
                <a:path w="5426709" h="4090035">
                  <a:moveTo>
                    <a:pt x="1002601" y="4002582"/>
                  </a:moveTo>
                  <a:lnTo>
                    <a:pt x="1001052" y="3989984"/>
                  </a:lnTo>
                  <a:lnTo>
                    <a:pt x="950633" y="3996220"/>
                  </a:lnTo>
                  <a:lnTo>
                    <a:pt x="952195" y="4008818"/>
                  </a:lnTo>
                  <a:lnTo>
                    <a:pt x="1002601" y="4002582"/>
                  </a:lnTo>
                  <a:close/>
                </a:path>
                <a:path w="5426709" h="4090035">
                  <a:moveTo>
                    <a:pt x="1024267" y="3479647"/>
                  </a:moveTo>
                  <a:lnTo>
                    <a:pt x="1022680" y="3467049"/>
                  </a:lnTo>
                  <a:lnTo>
                    <a:pt x="972273" y="3473412"/>
                  </a:lnTo>
                  <a:lnTo>
                    <a:pt x="973861" y="3486010"/>
                  </a:lnTo>
                  <a:lnTo>
                    <a:pt x="1024267" y="3479647"/>
                  </a:lnTo>
                  <a:close/>
                </a:path>
                <a:path w="5426709" h="4090035">
                  <a:moveTo>
                    <a:pt x="1069378" y="98552"/>
                  </a:moveTo>
                  <a:lnTo>
                    <a:pt x="1019009" y="91922"/>
                  </a:lnTo>
                  <a:lnTo>
                    <a:pt x="1017358" y="104521"/>
                  </a:lnTo>
                  <a:lnTo>
                    <a:pt x="1067727" y="111137"/>
                  </a:lnTo>
                  <a:lnTo>
                    <a:pt x="1069378" y="98552"/>
                  </a:lnTo>
                  <a:close/>
                </a:path>
                <a:path w="5426709" h="4090035">
                  <a:moveTo>
                    <a:pt x="1090828" y="3991673"/>
                  </a:moveTo>
                  <a:lnTo>
                    <a:pt x="1089279" y="3979075"/>
                  </a:lnTo>
                  <a:lnTo>
                    <a:pt x="1038860" y="3985310"/>
                  </a:lnTo>
                  <a:lnTo>
                    <a:pt x="1040422" y="3997909"/>
                  </a:lnTo>
                  <a:lnTo>
                    <a:pt x="1090828" y="3991673"/>
                  </a:lnTo>
                  <a:close/>
                </a:path>
                <a:path w="5426709" h="4090035">
                  <a:moveTo>
                    <a:pt x="1112621" y="3468065"/>
                  </a:moveTo>
                  <a:lnTo>
                    <a:pt x="1110894" y="3457384"/>
                  </a:lnTo>
                  <a:lnTo>
                    <a:pt x="1110589" y="3455530"/>
                  </a:lnTo>
                  <a:lnTo>
                    <a:pt x="1099159" y="3457384"/>
                  </a:lnTo>
                  <a:lnTo>
                    <a:pt x="1060475" y="3462274"/>
                  </a:lnTo>
                  <a:lnTo>
                    <a:pt x="1062062" y="3474872"/>
                  </a:lnTo>
                  <a:lnTo>
                    <a:pt x="1100861" y="3469970"/>
                  </a:lnTo>
                  <a:lnTo>
                    <a:pt x="1112621" y="3468065"/>
                  </a:lnTo>
                  <a:close/>
                </a:path>
                <a:path w="5426709" h="4090035">
                  <a:moveTo>
                    <a:pt x="1157528" y="110134"/>
                  </a:moveTo>
                  <a:lnTo>
                    <a:pt x="1107160" y="103517"/>
                  </a:lnTo>
                  <a:lnTo>
                    <a:pt x="1105496" y="116103"/>
                  </a:lnTo>
                  <a:lnTo>
                    <a:pt x="1155865" y="122732"/>
                  </a:lnTo>
                  <a:lnTo>
                    <a:pt x="1157528" y="110134"/>
                  </a:lnTo>
                  <a:close/>
                </a:path>
                <a:path w="5426709" h="4090035">
                  <a:moveTo>
                    <a:pt x="1178890" y="3978021"/>
                  </a:moveTo>
                  <a:lnTo>
                    <a:pt x="1176909" y="3965486"/>
                  </a:lnTo>
                  <a:lnTo>
                    <a:pt x="1126731" y="3973436"/>
                  </a:lnTo>
                  <a:lnTo>
                    <a:pt x="1128725" y="3985984"/>
                  </a:lnTo>
                  <a:lnTo>
                    <a:pt x="1178890" y="3978021"/>
                  </a:lnTo>
                  <a:close/>
                </a:path>
                <a:path w="5426709" h="4090035">
                  <a:moveTo>
                    <a:pt x="1200378" y="3453841"/>
                  </a:moveTo>
                  <a:lnTo>
                    <a:pt x="1198346" y="3441306"/>
                  </a:lnTo>
                  <a:lnTo>
                    <a:pt x="1148207" y="3449434"/>
                  </a:lnTo>
                  <a:lnTo>
                    <a:pt x="1150239" y="3461969"/>
                  </a:lnTo>
                  <a:lnTo>
                    <a:pt x="1200378" y="3453841"/>
                  </a:lnTo>
                  <a:close/>
                </a:path>
                <a:path w="5426709" h="4090035">
                  <a:moveTo>
                    <a:pt x="1245793" y="122174"/>
                  </a:moveTo>
                  <a:lnTo>
                    <a:pt x="1231353" y="119837"/>
                  </a:lnTo>
                  <a:lnTo>
                    <a:pt x="1195298" y="115100"/>
                  </a:lnTo>
                  <a:lnTo>
                    <a:pt x="1193647" y="127698"/>
                  </a:lnTo>
                  <a:lnTo>
                    <a:pt x="1229423" y="132397"/>
                  </a:lnTo>
                  <a:lnTo>
                    <a:pt x="1229575" y="132422"/>
                  </a:lnTo>
                  <a:lnTo>
                    <a:pt x="1243761" y="134708"/>
                  </a:lnTo>
                  <a:lnTo>
                    <a:pt x="1244130" y="132397"/>
                  </a:lnTo>
                  <a:lnTo>
                    <a:pt x="1245793" y="122174"/>
                  </a:lnTo>
                  <a:close/>
                </a:path>
                <a:path w="5426709" h="4090035">
                  <a:moveTo>
                    <a:pt x="1266698" y="3964089"/>
                  </a:moveTo>
                  <a:lnTo>
                    <a:pt x="1264704" y="3951554"/>
                  </a:lnTo>
                  <a:lnTo>
                    <a:pt x="1214539" y="3959517"/>
                  </a:lnTo>
                  <a:lnTo>
                    <a:pt x="1216520" y="3972052"/>
                  </a:lnTo>
                  <a:lnTo>
                    <a:pt x="1266698" y="3964089"/>
                  </a:lnTo>
                  <a:close/>
                </a:path>
                <a:path w="5426709" h="4090035">
                  <a:moveTo>
                    <a:pt x="1288135" y="3439630"/>
                  </a:moveTo>
                  <a:lnTo>
                    <a:pt x="1286103" y="3427095"/>
                  </a:lnTo>
                  <a:lnTo>
                    <a:pt x="1235964" y="3435210"/>
                  </a:lnTo>
                  <a:lnTo>
                    <a:pt x="1237996" y="3447758"/>
                  </a:lnTo>
                  <a:lnTo>
                    <a:pt x="1288135" y="3439630"/>
                  </a:lnTo>
                  <a:close/>
                </a:path>
                <a:path w="5426709" h="4090035">
                  <a:moveTo>
                    <a:pt x="1333550" y="136372"/>
                  </a:moveTo>
                  <a:lnTo>
                    <a:pt x="1283398" y="128257"/>
                  </a:lnTo>
                  <a:lnTo>
                    <a:pt x="1281366" y="140792"/>
                  </a:lnTo>
                  <a:lnTo>
                    <a:pt x="1331518" y="148907"/>
                  </a:lnTo>
                  <a:lnTo>
                    <a:pt x="1333550" y="136372"/>
                  </a:lnTo>
                  <a:close/>
                </a:path>
                <a:path w="5426709" h="4090035">
                  <a:moveTo>
                    <a:pt x="1354556" y="3949204"/>
                  </a:moveTo>
                  <a:lnTo>
                    <a:pt x="1353096" y="3941749"/>
                  </a:lnTo>
                  <a:lnTo>
                    <a:pt x="1352118" y="3936746"/>
                  </a:lnTo>
                  <a:lnTo>
                    <a:pt x="1326489" y="3941749"/>
                  </a:lnTo>
                  <a:lnTo>
                    <a:pt x="1326362" y="3941775"/>
                  </a:lnTo>
                  <a:lnTo>
                    <a:pt x="1302334" y="3945585"/>
                  </a:lnTo>
                  <a:lnTo>
                    <a:pt x="1304328" y="3958120"/>
                  </a:lnTo>
                  <a:lnTo>
                    <a:pt x="1328585" y="3954272"/>
                  </a:lnTo>
                  <a:lnTo>
                    <a:pt x="1354556" y="3949204"/>
                  </a:lnTo>
                  <a:close/>
                </a:path>
                <a:path w="5426709" h="4090035">
                  <a:moveTo>
                    <a:pt x="1375816" y="3423704"/>
                  </a:moveTo>
                  <a:lnTo>
                    <a:pt x="1375156" y="3420364"/>
                  </a:lnTo>
                  <a:lnTo>
                    <a:pt x="1373339" y="3411245"/>
                  </a:lnTo>
                  <a:lnTo>
                    <a:pt x="1327632" y="3420364"/>
                  </a:lnTo>
                  <a:lnTo>
                    <a:pt x="1327505" y="3420389"/>
                  </a:lnTo>
                  <a:lnTo>
                    <a:pt x="1323721" y="3420999"/>
                  </a:lnTo>
                  <a:lnTo>
                    <a:pt x="1325740" y="3433534"/>
                  </a:lnTo>
                  <a:lnTo>
                    <a:pt x="1329766" y="3432886"/>
                  </a:lnTo>
                  <a:lnTo>
                    <a:pt x="1375816" y="3423704"/>
                  </a:lnTo>
                  <a:close/>
                </a:path>
                <a:path w="5426709" h="4090035">
                  <a:moveTo>
                    <a:pt x="1421307" y="150558"/>
                  </a:moveTo>
                  <a:lnTo>
                    <a:pt x="1371155" y="142455"/>
                  </a:lnTo>
                  <a:lnTo>
                    <a:pt x="1369136" y="154990"/>
                  </a:lnTo>
                  <a:lnTo>
                    <a:pt x="1419275" y="163093"/>
                  </a:lnTo>
                  <a:lnTo>
                    <a:pt x="1421307" y="150558"/>
                  </a:lnTo>
                  <a:close/>
                </a:path>
                <a:path w="5426709" h="4090035">
                  <a:moveTo>
                    <a:pt x="1441805" y="3932174"/>
                  </a:moveTo>
                  <a:lnTo>
                    <a:pt x="1439379" y="3919715"/>
                  </a:lnTo>
                  <a:lnTo>
                    <a:pt x="1389519" y="3929443"/>
                  </a:lnTo>
                  <a:lnTo>
                    <a:pt x="1391945" y="3941915"/>
                  </a:lnTo>
                  <a:lnTo>
                    <a:pt x="1441805" y="3932174"/>
                  </a:lnTo>
                  <a:close/>
                </a:path>
                <a:path w="5426709" h="4090035">
                  <a:moveTo>
                    <a:pt x="1463001" y="3406330"/>
                  </a:moveTo>
                  <a:lnTo>
                    <a:pt x="1460525" y="3393871"/>
                  </a:lnTo>
                  <a:lnTo>
                    <a:pt x="1410703" y="3403803"/>
                  </a:lnTo>
                  <a:lnTo>
                    <a:pt x="1413179" y="3416262"/>
                  </a:lnTo>
                  <a:lnTo>
                    <a:pt x="1463001" y="3406330"/>
                  </a:lnTo>
                  <a:close/>
                </a:path>
                <a:path w="5426709" h="4090035">
                  <a:moveTo>
                    <a:pt x="1508963" y="166471"/>
                  </a:moveTo>
                  <a:lnTo>
                    <a:pt x="1459103" y="156781"/>
                  </a:lnTo>
                  <a:lnTo>
                    <a:pt x="1456677" y="169240"/>
                  </a:lnTo>
                  <a:lnTo>
                    <a:pt x="1506550" y="178930"/>
                  </a:lnTo>
                  <a:lnTo>
                    <a:pt x="1508963" y="166471"/>
                  </a:lnTo>
                  <a:close/>
                </a:path>
                <a:path w="5426709" h="4090035">
                  <a:moveTo>
                    <a:pt x="1529067" y="3915156"/>
                  </a:moveTo>
                  <a:lnTo>
                    <a:pt x="1526628" y="3902684"/>
                  </a:lnTo>
                  <a:lnTo>
                    <a:pt x="1476768" y="3912412"/>
                  </a:lnTo>
                  <a:lnTo>
                    <a:pt x="1479207" y="3924884"/>
                  </a:lnTo>
                  <a:lnTo>
                    <a:pt x="1529067" y="3915156"/>
                  </a:lnTo>
                  <a:close/>
                </a:path>
                <a:path w="5426709" h="4090035">
                  <a:moveTo>
                    <a:pt x="1550416" y="3388842"/>
                  </a:moveTo>
                  <a:lnTo>
                    <a:pt x="1547520" y="3376765"/>
                  </a:lnTo>
                  <a:lnTo>
                    <a:pt x="1547456" y="3376498"/>
                  </a:lnTo>
                  <a:lnTo>
                    <a:pt x="1546263" y="3376777"/>
                  </a:lnTo>
                  <a:lnTo>
                    <a:pt x="1497888" y="3386429"/>
                  </a:lnTo>
                  <a:lnTo>
                    <a:pt x="1500365" y="3398875"/>
                  </a:lnTo>
                  <a:lnTo>
                    <a:pt x="1548980" y="3389198"/>
                  </a:lnTo>
                  <a:lnTo>
                    <a:pt x="1550416" y="3388842"/>
                  </a:lnTo>
                  <a:close/>
                </a:path>
                <a:path w="5426709" h="4090035">
                  <a:moveTo>
                    <a:pt x="1596237" y="183413"/>
                  </a:moveTo>
                  <a:lnTo>
                    <a:pt x="1546364" y="173736"/>
                  </a:lnTo>
                  <a:lnTo>
                    <a:pt x="1543951" y="186194"/>
                  </a:lnTo>
                  <a:lnTo>
                    <a:pt x="1593811" y="195884"/>
                  </a:lnTo>
                  <a:lnTo>
                    <a:pt x="1596237" y="183413"/>
                  </a:lnTo>
                  <a:close/>
                </a:path>
                <a:path w="5426709" h="4090035">
                  <a:moveTo>
                    <a:pt x="1615998" y="3895496"/>
                  </a:moveTo>
                  <a:lnTo>
                    <a:pt x="1613103" y="3883139"/>
                  </a:lnTo>
                  <a:lnTo>
                    <a:pt x="1563636" y="3894734"/>
                  </a:lnTo>
                  <a:lnTo>
                    <a:pt x="1566545" y="3907091"/>
                  </a:lnTo>
                  <a:lnTo>
                    <a:pt x="1615998" y="3895496"/>
                  </a:lnTo>
                  <a:close/>
                </a:path>
                <a:path w="5426709" h="4090035">
                  <a:moveTo>
                    <a:pt x="1636877" y="3368154"/>
                  </a:moveTo>
                  <a:lnTo>
                    <a:pt x="1633918" y="3355797"/>
                  </a:lnTo>
                  <a:lnTo>
                    <a:pt x="1584515" y="3367621"/>
                  </a:lnTo>
                  <a:lnTo>
                    <a:pt x="1587461" y="3379978"/>
                  </a:lnTo>
                  <a:lnTo>
                    <a:pt x="1636877" y="3368154"/>
                  </a:lnTo>
                  <a:close/>
                </a:path>
                <a:path w="5426709" h="4090035">
                  <a:moveTo>
                    <a:pt x="1683600" y="200939"/>
                  </a:moveTo>
                  <a:lnTo>
                    <a:pt x="1668284" y="197408"/>
                  </a:lnTo>
                  <a:lnTo>
                    <a:pt x="1633639" y="190677"/>
                  </a:lnTo>
                  <a:lnTo>
                    <a:pt x="1631213" y="203149"/>
                  </a:lnTo>
                  <a:lnTo>
                    <a:pt x="1665643" y="209842"/>
                  </a:lnTo>
                  <a:lnTo>
                    <a:pt x="1680756" y="213321"/>
                  </a:lnTo>
                  <a:lnTo>
                    <a:pt x="1681556" y="209816"/>
                  </a:lnTo>
                  <a:lnTo>
                    <a:pt x="1683600" y="200939"/>
                  </a:lnTo>
                  <a:close/>
                </a:path>
                <a:path w="5426709" h="4090035">
                  <a:moveTo>
                    <a:pt x="1702549" y="3875214"/>
                  </a:moveTo>
                  <a:lnTo>
                    <a:pt x="1699653" y="3862844"/>
                  </a:lnTo>
                  <a:lnTo>
                    <a:pt x="1650199" y="3874439"/>
                  </a:lnTo>
                  <a:lnTo>
                    <a:pt x="1653095" y="3886809"/>
                  </a:lnTo>
                  <a:lnTo>
                    <a:pt x="1702549" y="3875214"/>
                  </a:lnTo>
                  <a:close/>
                </a:path>
                <a:path w="5426709" h="4090035">
                  <a:moveTo>
                    <a:pt x="1723326" y="3347453"/>
                  </a:moveTo>
                  <a:lnTo>
                    <a:pt x="1720367" y="3335096"/>
                  </a:lnTo>
                  <a:lnTo>
                    <a:pt x="1670964" y="3346932"/>
                  </a:lnTo>
                  <a:lnTo>
                    <a:pt x="1673923" y="3359277"/>
                  </a:lnTo>
                  <a:lnTo>
                    <a:pt x="1723326" y="3347453"/>
                  </a:lnTo>
                  <a:close/>
                </a:path>
                <a:path w="5426709" h="4090035">
                  <a:moveTo>
                    <a:pt x="1770240" y="220903"/>
                  </a:moveTo>
                  <a:lnTo>
                    <a:pt x="1720735" y="209499"/>
                  </a:lnTo>
                  <a:lnTo>
                    <a:pt x="1717878" y="221869"/>
                  </a:lnTo>
                  <a:lnTo>
                    <a:pt x="1767382" y="233286"/>
                  </a:lnTo>
                  <a:lnTo>
                    <a:pt x="1770240" y="220903"/>
                  </a:lnTo>
                  <a:close/>
                </a:path>
                <a:path w="5426709" h="4090035">
                  <a:moveTo>
                    <a:pt x="1788998" y="3853459"/>
                  </a:moveTo>
                  <a:lnTo>
                    <a:pt x="1788198" y="3850589"/>
                  </a:lnTo>
                  <a:lnTo>
                    <a:pt x="1785594" y="3841229"/>
                  </a:lnTo>
                  <a:lnTo>
                    <a:pt x="1751926" y="3850589"/>
                  </a:lnTo>
                  <a:lnTo>
                    <a:pt x="1736750" y="3854158"/>
                  </a:lnTo>
                  <a:lnTo>
                    <a:pt x="1739646" y="3866515"/>
                  </a:lnTo>
                  <a:lnTo>
                    <a:pt x="1754962" y="3862933"/>
                  </a:lnTo>
                  <a:lnTo>
                    <a:pt x="1788998" y="3853459"/>
                  </a:lnTo>
                  <a:close/>
                </a:path>
                <a:path w="5426709" h="4090035">
                  <a:moveTo>
                    <a:pt x="1809457" y="3324466"/>
                  </a:moveTo>
                  <a:lnTo>
                    <a:pt x="1805990" y="3312249"/>
                  </a:lnTo>
                  <a:lnTo>
                    <a:pt x="1757121" y="3326130"/>
                  </a:lnTo>
                  <a:lnTo>
                    <a:pt x="1760601" y="3338347"/>
                  </a:lnTo>
                  <a:lnTo>
                    <a:pt x="1809457" y="3324466"/>
                  </a:lnTo>
                  <a:close/>
                </a:path>
                <a:path w="5426709" h="4090035">
                  <a:moveTo>
                    <a:pt x="1856867" y="240868"/>
                  </a:moveTo>
                  <a:lnTo>
                    <a:pt x="1807362" y="229463"/>
                  </a:lnTo>
                  <a:lnTo>
                    <a:pt x="1804517" y="241833"/>
                  </a:lnTo>
                  <a:lnTo>
                    <a:pt x="1854009" y="253250"/>
                  </a:lnTo>
                  <a:lnTo>
                    <a:pt x="1856867" y="240868"/>
                  </a:lnTo>
                  <a:close/>
                </a:path>
                <a:path w="5426709" h="4090035">
                  <a:moveTo>
                    <a:pt x="1874647" y="3829647"/>
                  </a:moveTo>
                  <a:lnTo>
                    <a:pt x="1871243" y="3817404"/>
                  </a:lnTo>
                  <a:lnTo>
                    <a:pt x="1822310" y="3831018"/>
                  </a:lnTo>
                  <a:lnTo>
                    <a:pt x="1825713" y="3843248"/>
                  </a:lnTo>
                  <a:lnTo>
                    <a:pt x="1874647" y="3829647"/>
                  </a:lnTo>
                  <a:close/>
                </a:path>
                <a:path w="5426709" h="4090035">
                  <a:moveTo>
                    <a:pt x="1894979" y="3300184"/>
                  </a:moveTo>
                  <a:lnTo>
                    <a:pt x="1891512" y="3287966"/>
                  </a:lnTo>
                  <a:lnTo>
                    <a:pt x="1842643" y="3301847"/>
                  </a:lnTo>
                  <a:lnTo>
                    <a:pt x="1846110" y="3314065"/>
                  </a:lnTo>
                  <a:lnTo>
                    <a:pt x="1894979" y="3300184"/>
                  </a:lnTo>
                  <a:close/>
                </a:path>
                <a:path w="5426709" h="4090035">
                  <a:moveTo>
                    <a:pt x="1942985" y="263906"/>
                  </a:moveTo>
                  <a:lnTo>
                    <a:pt x="1893963" y="250558"/>
                  </a:lnTo>
                  <a:lnTo>
                    <a:pt x="1890623" y="262813"/>
                  </a:lnTo>
                  <a:lnTo>
                    <a:pt x="1939645" y="276161"/>
                  </a:lnTo>
                  <a:lnTo>
                    <a:pt x="1942985" y="263906"/>
                  </a:lnTo>
                  <a:close/>
                </a:path>
                <a:path w="5426709" h="4090035">
                  <a:moveTo>
                    <a:pt x="1960422" y="3805199"/>
                  </a:moveTo>
                  <a:lnTo>
                    <a:pt x="1957666" y="3796830"/>
                  </a:lnTo>
                  <a:lnTo>
                    <a:pt x="1956447" y="3793134"/>
                  </a:lnTo>
                  <a:lnTo>
                    <a:pt x="1945233" y="3796830"/>
                  </a:lnTo>
                  <a:lnTo>
                    <a:pt x="1945093" y="3796868"/>
                  </a:lnTo>
                  <a:lnTo>
                    <a:pt x="1907959" y="3807193"/>
                  </a:lnTo>
                  <a:lnTo>
                    <a:pt x="1911362" y="3819436"/>
                  </a:lnTo>
                  <a:lnTo>
                    <a:pt x="1948789" y="3809022"/>
                  </a:lnTo>
                  <a:lnTo>
                    <a:pt x="1960422" y="3805199"/>
                  </a:lnTo>
                  <a:close/>
                </a:path>
                <a:path w="5426709" h="4090035">
                  <a:moveTo>
                    <a:pt x="1980349" y="3274403"/>
                  </a:moveTo>
                  <a:lnTo>
                    <a:pt x="1979612" y="3272218"/>
                  </a:lnTo>
                  <a:lnTo>
                    <a:pt x="1976310" y="3262363"/>
                  </a:lnTo>
                  <a:lnTo>
                    <a:pt x="1946808" y="3272256"/>
                  </a:lnTo>
                  <a:lnTo>
                    <a:pt x="1946973" y="3272218"/>
                  </a:lnTo>
                  <a:lnTo>
                    <a:pt x="1928164" y="3277552"/>
                  </a:lnTo>
                  <a:lnTo>
                    <a:pt x="1931631" y="3289770"/>
                  </a:lnTo>
                  <a:lnTo>
                    <a:pt x="1950580" y="3284385"/>
                  </a:lnTo>
                  <a:lnTo>
                    <a:pt x="1980349" y="3274403"/>
                  </a:lnTo>
                  <a:close/>
                </a:path>
                <a:path w="5426709" h="4090035">
                  <a:moveTo>
                    <a:pt x="2028761" y="287261"/>
                  </a:moveTo>
                  <a:lnTo>
                    <a:pt x="1979739" y="273913"/>
                  </a:lnTo>
                  <a:lnTo>
                    <a:pt x="1976399" y="286169"/>
                  </a:lnTo>
                  <a:lnTo>
                    <a:pt x="2025421" y="299516"/>
                  </a:lnTo>
                  <a:lnTo>
                    <a:pt x="2028761" y="287261"/>
                  </a:lnTo>
                  <a:close/>
                </a:path>
                <a:path w="5426709" h="4090035">
                  <a:moveTo>
                    <a:pt x="2044877" y="3777437"/>
                  </a:moveTo>
                  <a:lnTo>
                    <a:pt x="2040902" y="3765372"/>
                  </a:lnTo>
                  <a:lnTo>
                    <a:pt x="1992642" y="3781234"/>
                  </a:lnTo>
                  <a:lnTo>
                    <a:pt x="1996617" y="3793299"/>
                  </a:lnTo>
                  <a:lnTo>
                    <a:pt x="2044877" y="3777437"/>
                  </a:lnTo>
                  <a:close/>
                </a:path>
                <a:path w="5426709" h="4090035">
                  <a:moveTo>
                    <a:pt x="2064626" y="3246107"/>
                  </a:moveTo>
                  <a:lnTo>
                    <a:pt x="2060587" y="3234067"/>
                  </a:lnTo>
                  <a:lnTo>
                    <a:pt x="2012429" y="3250234"/>
                  </a:lnTo>
                  <a:lnTo>
                    <a:pt x="2016467" y="3262274"/>
                  </a:lnTo>
                  <a:lnTo>
                    <a:pt x="2064626" y="3246107"/>
                  </a:lnTo>
                  <a:close/>
                </a:path>
                <a:path w="5426709" h="4090035">
                  <a:moveTo>
                    <a:pt x="2114105" y="312889"/>
                  </a:moveTo>
                  <a:lnTo>
                    <a:pt x="2065566" y="297878"/>
                  </a:lnTo>
                  <a:lnTo>
                    <a:pt x="2061819" y="310007"/>
                  </a:lnTo>
                  <a:lnTo>
                    <a:pt x="2110346" y="325018"/>
                  </a:lnTo>
                  <a:lnTo>
                    <a:pt x="2114105" y="312889"/>
                  </a:lnTo>
                  <a:close/>
                </a:path>
                <a:path w="5426709" h="4090035">
                  <a:moveTo>
                    <a:pt x="2129536" y="3749510"/>
                  </a:moveTo>
                  <a:lnTo>
                    <a:pt x="2125383" y="3738397"/>
                  </a:lnTo>
                  <a:lnTo>
                    <a:pt x="2125091" y="3737610"/>
                  </a:lnTo>
                  <a:lnTo>
                    <a:pt x="2123008" y="3738397"/>
                  </a:lnTo>
                  <a:lnTo>
                    <a:pt x="2077110" y="3753485"/>
                  </a:lnTo>
                  <a:lnTo>
                    <a:pt x="2081072" y="3765550"/>
                  </a:lnTo>
                  <a:lnTo>
                    <a:pt x="2127097" y="3750424"/>
                  </a:lnTo>
                  <a:lnTo>
                    <a:pt x="2129536" y="3749510"/>
                  </a:lnTo>
                  <a:close/>
                </a:path>
                <a:path w="5426709" h="4090035">
                  <a:moveTo>
                    <a:pt x="2148865" y="3216935"/>
                  </a:moveTo>
                  <a:lnTo>
                    <a:pt x="2147163" y="3212477"/>
                  </a:lnTo>
                  <a:lnTo>
                    <a:pt x="2144331" y="3205073"/>
                  </a:lnTo>
                  <a:lnTo>
                    <a:pt x="2124900" y="3212477"/>
                  </a:lnTo>
                  <a:lnTo>
                    <a:pt x="2096706" y="3221952"/>
                  </a:lnTo>
                  <a:lnTo>
                    <a:pt x="2100745" y="3233991"/>
                  </a:lnTo>
                  <a:lnTo>
                    <a:pt x="2129066" y="3224479"/>
                  </a:lnTo>
                  <a:lnTo>
                    <a:pt x="2148865" y="3216935"/>
                  </a:lnTo>
                  <a:close/>
                </a:path>
                <a:path w="5426709" h="4090035">
                  <a:moveTo>
                    <a:pt x="2198649" y="340868"/>
                  </a:moveTo>
                  <a:lnTo>
                    <a:pt x="2150516" y="324612"/>
                  </a:lnTo>
                  <a:lnTo>
                    <a:pt x="2146452" y="336638"/>
                  </a:lnTo>
                  <a:lnTo>
                    <a:pt x="2194585" y="352894"/>
                  </a:lnTo>
                  <a:lnTo>
                    <a:pt x="2198649" y="340868"/>
                  </a:lnTo>
                  <a:close/>
                </a:path>
                <a:path w="5426709" h="4090035">
                  <a:moveTo>
                    <a:pt x="2212962" y="3718268"/>
                  </a:moveTo>
                  <a:lnTo>
                    <a:pt x="2208631" y="3707638"/>
                  </a:lnTo>
                  <a:lnTo>
                    <a:pt x="2208174" y="3706495"/>
                  </a:lnTo>
                  <a:lnTo>
                    <a:pt x="2205380" y="3707638"/>
                  </a:lnTo>
                  <a:lnTo>
                    <a:pt x="2160790" y="3724287"/>
                  </a:lnTo>
                  <a:lnTo>
                    <a:pt x="2165235" y="3736187"/>
                  </a:lnTo>
                  <a:lnTo>
                    <a:pt x="2209901" y="3719512"/>
                  </a:lnTo>
                  <a:lnTo>
                    <a:pt x="2212962" y="3718268"/>
                  </a:lnTo>
                  <a:close/>
                </a:path>
                <a:path w="5426709" h="4090035">
                  <a:moveTo>
                    <a:pt x="2231872" y="3184588"/>
                  </a:moveTo>
                  <a:lnTo>
                    <a:pt x="2230386" y="3181045"/>
                  </a:lnTo>
                  <a:lnTo>
                    <a:pt x="2226983" y="3172866"/>
                  </a:lnTo>
                  <a:lnTo>
                    <a:pt x="2207349" y="3181045"/>
                  </a:lnTo>
                  <a:lnTo>
                    <a:pt x="2179942" y="3191497"/>
                  </a:lnTo>
                  <a:lnTo>
                    <a:pt x="2184463" y="3203359"/>
                  </a:lnTo>
                  <a:lnTo>
                    <a:pt x="2211959" y="3192881"/>
                  </a:lnTo>
                  <a:lnTo>
                    <a:pt x="2231872" y="3184588"/>
                  </a:lnTo>
                  <a:close/>
                </a:path>
                <a:path w="5426709" h="4090035">
                  <a:moveTo>
                    <a:pt x="2282355" y="371322"/>
                  </a:moveTo>
                  <a:lnTo>
                    <a:pt x="2234717" y="353695"/>
                  </a:lnTo>
                  <a:lnTo>
                    <a:pt x="2230310" y="365607"/>
                  </a:lnTo>
                  <a:lnTo>
                    <a:pt x="2277948" y="383235"/>
                  </a:lnTo>
                  <a:lnTo>
                    <a:pt x="2282355" y="371322"/>
                  </a:lnTo>
                  <a:close/>
                </a:path>
                <a:path w="5426709" h="4090035">
                  <a:moveTo>
                    <a:pt x="2295385" y="3684384"/>
                  </a:moveTo>
                  <a:lnTo>
                    <a:pt x="2291600" y="3675926"/>
                  </a:lnTo>
                  <a:lnTo>
                    <a:pt x="2290203" y="3672789"/>
                  </a:lnTo>
                  <a:lnTo>
                    <a:pt x="2283206" y="3675926"/>
                  </a:lnTo>
                  <a:lnTo>
                    <a:pt x="2243455" y="3692118"/>
                  </a:lnTo>
                  <a:lnTo>
                    <a:pt x="2248243" y="3703878"/>
                  </a:lnTo>
                  <a:lnTo>
                    <a:pt x="2288095" y="3687648"/>
                  </a:lnTo>
                  <a:lnTo>
                    <a:pt x="2295385" y="3684384"/>
                  </a:lnTo>
                  <a:close/>
                </a:path>
                <a:path w="5426709" h="4090035">
                  <a:moveTo>
                    <a:pt x="2313787" y="3149562"/>
                  </a:moveTo>
                  <a:lnTo>
                    <a:pt x="2313368" y="3148622"/>
                  </a:lnTo>
                  <a:lnTo>
                    <a:pt x="2308517" y="3138005"/>
                  </a:lnTo>
                  <a:lnTo>
                    <a:pt x="2285250" y="3148622"/>
                  </a:lnTo>
                  <a:lnTo>
                    <a:pt x="2262162" y="3158223"/>
                  </a:lnTo>
                  <a:lnTo>
                    <a:pt x="2267039" y="3169958"/>
                  </a:lnTo>
                  <a:lnTo>
                    <a:pt x="2290229" y="3160306"/>
                  </a:lnTo>
                  <a:lnTo>
                    <a:pt x="2313787" y="3149562"/>
                  </a:lnTo>
                  <a:close/>
                </a:path>
                <a:path w="5426709" h="4090035">
                  <a:moveTo>
                    <a:pt x="2365095" y="405003"/>
                  </a:moveTo>
                  <a:lnTo>
                    <a:pt x="2359710" y="402577"/>
                  </a:lnTo>
                  <a:lnTo>
                    <a:pt x="2317927" y="385546"/>
                  </a:lnTo>
                  <a:lnTo>
                    <a:pt x="2313127" y="397306"/>
                  </a:lnTo>
                  <a:lnTo>
                    <a:pt x="2354694" y="414248"/>
                  </a:lnTo>
                  <a:lnTo>
                    <a:pt x="2359876" y="416585"/>
                  </a:lnTo>
                  <a:lnTo>
                    <a:pt x="2360955" y="414197"/>
                  </a:lnTo>
                  <a:lnTo>
                    <a:pt x="2365095" y="405003"/>
                  </a:lnTo>
                  <a:close/>
                </a:path>
                <a:path w="5426709" h="4090035">
                  <a:moveTo>
                    <a:pt x="2376500" y="3647478"/>
                  </a:moveTo>
                  <a:lnTo>
                    <a:pt x="2374468" y="3643338"/>
                  </a:lnTo>
                  <a:lnTo>
                    <a:pt x="2370899" y="3636086"/>
                  </a:lnTo>
                  <a:lnTo>
                    <a:pt x="2356154" y="3643338"/>
                  </a:lnTo>
                  <a:lnTo>
                    <a:pt x="2324989" y="3657257"/>
                  </a:lnTo>
                  <a:lnTo>
                    <a:pt x="2330170" y="3668852"/>
                  </a:lnTo>
                  <a:lnTo>
                    <a:pt x="2361450" y="3654882"/>
                  </a:lnTo>
                  <a:lnTo>
                    <a:pt x="2376500" y="3647478"/>
                  </a:lnTo>
                  <a:close/>
                </a:path>
                <a:path w="5426709" h="4090035">
                  <a:moveTo>
                    <a:pt x="2394331" y="3111398"/>
                  </a:moveTo>
                  <a:lnTo>
                    <a:pt x="2388641" y="3100057"/>
                  </a:lnTo>
                  <a:lnTo>
                    <a:pt x="2358275" y="3115310"/>
                  </a:lnTo>
                  <a:lnTo>
                    <a:pt x="2343188" y="3122193"/>
                  </a:lnTo>
                  <a:lnTo>
                    <a:pt x="2348458" y="3133750"/>
                  </a:lnTo>
                  <a:lnTo>
                    <a:pt x="2363647" y="3126816"/>
                  </a:lnTo>
                  <a:lnTo>
                    <a:pt x="2386558" y="3115310"/>
                  </a:lnTo>
                  <a:lnTo>
                    <a:pt x="2394331" y="3111398"/>
                  </a:lnTo>
                  <a:close/>
                </a:path>
                <a:path w="5426709" h="4090035">
                  <a:moveTo>
                    <a:pt x="2445905" y="442683"/>
                  </a:moveTo>
                  <a:lnTo>
                    <a:pt x="2424239" y="431723"/>
                  </a:lnTo>
                  <a:lnTo>
                    <a:pt x="2399817" y="420700"/>
                  </a:lnTo>
                  <a:lnTo>
                    <a:pt x="2394585" y="432269"/>
                  </a:lnTo>
                  <a:lnTo>
                    <a:pt x="2418765" y="443191"/>
                  </a:lnTo>
                  <a:lnTo>
                    <a:pt x="2440178" y="454012"/>
                  </a:lnTo>
                  <a:lnTo>
                    <a:pt x="2445689" y="443128"/>
                  </a:lnTo>
                  <a:lnTo>
                    <a:pt x="2445905" y="442683"/>
                  </a:lnTo>
                  <a:close/>
                </a:path>
                <a:path w="5426709" h="4090035">
                  <a:moveTo>
                    <a:pt x="2455938" y="3607016"/>
                  </a:moveTo>
                  <a:lnTo>
                    <a:pt x="2449855" y="3595865"/>
                  </a:lnTo>
                  <a:lnTo>
                    <a:pt x="2424011" y="3609962"/>
                  </a:lnTo>
                  <a:lnTo>
                    <a:pt x="2423884" y="3610025"/>
                  </a:lnTo>
                  <a:lnTo>
                    <a:pt x="2405088" y="3619271"/>
                  </a:lnTo>
                  <a:lnTo>
                    <a:pt x="2410688" y="3630663"/>
                  </a:lnTo>
                  <a:lnTo>
                    <a:pt x="2429738" y="3621303"/>
                  </a:lnTo>
                  <a:lnTo>
                    <a:pt x="2450528" y="3609962"/>
                  </a:lnTo>
                  <a:lnTo>
                    <a:pt x="2455938" y="3607016"/>
                  </a:lnTo>
                  <a:close/>
                </a:path>
                <a:path w="5426709" h="4090035">
                  <a:moveTo>
                    <a:pt x="2473083" y="3069615"/>
                  </a:moveTo>
                  <a:lnTo>
                    <a:pt x="2466898" y="3058515"/>
                  </a:lnTo>
                  <a:lnTo>
                    <a:pt x="2426182" y="3081197"/>
                  </a:lnTo>
                  <a:lnTo>
                    <a:pt x="2422677" y="3082950"/>
                  </a:lnTo>
                  <a:lnTo>
                    <a:pt x="2428379" y="3094304"/>
                  </a:lnTo>
                  <a:lnTo>
                    <a:pt x="2432012" y="3092488"/>
                  </a:lnTo>
                  <a:lnTo>
                    <a:pt x="2452281" y="3081197"/>
                  </a:lnTo>
                  <a:lnTo>
                    <a:pt x="2473083" y="3069615"/>
                  </a:lnTo>
                  <a:close/>
                </a:path>
                <a:path w="5426709" h="4090035">
                  <a:moveTo>
                    <a:pt x="2524379" y="485101"/>
                  </a:moveTo>
                  <a:lnTo>
                    <a:pt x="2502497" y="472579"/>
                  </a:lnTo>
                  <a:lnTo>
                    <a:pt x="2483091" y="461479"/>
                  </a:lnTo>
                  <a:lnTo>
                    <a:pt x="2479916" y="459867"/>
                  </a:lnTo>
                  <a:lnTo>
                    <a:pt x="2474188" y="471208"/>
                  </a:lnTo>
                  <a:lnTo>
                    <a:pt x="2477071" y="472668"/>
                  </a:lnTo>
                  <a:lnTo>
                    <a:pt x="2477198" y="472744"/>
                  </a:lnTo>
                  <a:lnTo>
                    <a:pt x="2518067" y="496125"/>
                  </a:lnTo>
                  <a:lnTo>
                    <a:pt x="2524379" y="485101"/>
                  </a:lnTo>
                  <a:close/>
                </a:path>
                <a:path w="5426709" h="4090035">
                  <a:moveTo>
                    <a:pt x="2533116" y="3562312"/>
                  </a:moveTo>
                  <a:lnTo>
                    <a:pt x="2526500" y="3551478"/>
                  </a:lnTo>
                  <a:lnTo>
                    <a:pt x="2486495" y="3575888"/>
                  </a:lnTo>
                  <a:lnTo>
                    <a:pt x="2486355" y="3575964"/>
                  </a:lnTo>
                  <a:lnTo>
                    <a:pt x="2483307" y="3577628"/>
                  </a:lnTo>
                  <a:lnTo>
                    <a:pt x="2489390" y="3588778"/>
                  </a:lnTo>
                  <a:lnTo>
                    <a:pt x="2492718" y="3586962"/>
                  </a:lnTo>
                  <a:lnTo>
                    <a:pt x="2510879" y="3575888"/>
                  </a:lnTo>
                  <a:lnTo>
                    <a:pt x="2533116" y="3562312"/>
                  </a:lnTo>
                  <a:close/>
                </a:path>
                <a:path w="5426709" h="4090035">
                  <a:moveTo>
                    <a:pt x="2549423" y="3023501"/>
                  </a:moveTo>
                  <a:lnTo>
                    <a:pt x="2542717" y="3012719"/>
                  </a:lnTo>
                  <a:lnTo>
                    <a:pt x="2499601" y="3039580"/>
                  </a:lnTo>
                  <a:lnTo>
                    <a:pt x="2506307" y="3050362"/>
                  </a:lnTo>
                  <a:lnTo>
                    <a:pt x="2549423" y="3023501"/>
                  </a:lnTo>
                  <a:close/>
                </a:path>
                <a:path w="5426709" h="4090035">
                  <a:moveTo>
                    <a:pt x="2598902" y="535012"/>
                  </a:moveTo>
                  <a:lnTo>
                    <a:pt x="2595981" y="532752"/>
                  </a:lnTo>
                  <a:lnTo>
                    <a:pt x="2582811" y="522554"/>
                  </a:lnTo>
                  <a:lnTo>
                    <a:pt x="2556967" y="505548"/>
                  </a:lnTo>
                  <a:lnTo>
                    <a:pt x="2549995" y="516166"/>
                  </a:lnTo>
                  <a:lnTo>
                    <a:pt x="2575420" y="532892"/>
                  </a:lnTo>
                  <a:lnTo>
                    <a:pt x="2575585" y="533031"/>
                  </a:lnTo>
                  <a:lnTo>
                    <a:pt x="2591130" y="545058"/>
                  </a:lnTo>
                  <a:lnTo>
                    <a:pt x="2598902" y="535012"/>
                  </a:lnTo>
                  <a:close/>
                </a:path>
                <a:path w="5426709" h="4090035">
                  <a:moveTo>
                    <a:pt x="2607246" y="3511931"/>
                  </a:moveTo>
                  <a:lnTo>
                    <a:pt x="2602471" y="3505911"/>
                  </a:lnTo>
                  <a:lnTo>
                    <a:pt x="2599347" y="3501987"/>
                  </a:lnTo>
                  <a:lnTo>
                    <a:pt x="2594241" y="3506038"/>
                  </a:lnTo>
                  <a:lnTo>
                    <a:pt x="2594432" y="3505911"/>
                  </a:lnTo>
                  <a:lnTo>
                    <a:pt x="2594089" y="3506165"/>
                  </a:lnTo>
                  <a:lnTo>
                    <a:pt x="2594241" y="3506038"/>
                  </a:lnTo>
                  <a:lnTo>
                    <a:pt x="2594064" y="3506165"/>
                  </a:lnTo>
                  <a:lnTo>
                    <a:pt x="2558161" y="3530955"/>
                  </a:lnTo>
                  <a:lnTo>
                    <a:pt x="2565374" y="3541407"/>
                  </a:lnTo>
                  <a:lnTo>
                    <a:pt x="2601823" y="3516249"/>
                  </a:lnTo>
                  <a:lnTo>
                    <a:pt x="2607246" y="3511931"/>
                  </a:lnTo>
                  <a:close/>
                </a:path>
                <a:path w="5426709" h="4090035">
                  <a:moveTo>
                    <a:pt x="2621915" y="2970758"/>
                  </a:moveTo>
                  <a:lnTo>
                    <a:pt x="2613914" y="2960903"/>
                  </a:lnTo>
                  <a:lnTo>
                    <a:pt x="2596591" y="2974949"/>
                  </a:lnTo>
                  <a:lnTo>
                    <a:pt x="2596769" y="2974835"/>
                  </a:lnTo>
                  <a:lnTo>
                    <a:pt x="2596426" y="2975089"/>
                  </a:lnTo>
                  <a:lnTo>
                    <a:pt x="2596591" y="2974949"/>
                  </a:lnTo>
                  <a:lnTo>
                    <a:pt x="2596400" y="2975089"/>
                  </a:lnTo>
                  <a:lnTo>
                    <a:pt x="2573655" y="2991129"/>
                  </a:lnTo>
                  <a:lnTo>
                    <a:pt x="2580983" y="3001505"/>
                  </a:lnTo>
                  <a:lnTo>
                    <a:pt x="2604262" y="2985084"/>
                  </a:lnTo>
                  <a:lnTo>
                    <a:pt x="2616898" y="2974835"/>
                  </a:lnTo>
                  <a:lnTo>
                    <a:pt x="2621915" y="2970758"/>
                  </a:lnTo>
                  <a:close/>
                </a:path>
                <a:path w="5426709" h="4090035">
                  <a:moveTo>
                    <a:pt x="2665438" y="595693"/>
                  </a:moveTo>
                  <a:lnTo>
                    <a:pt x="2663977" y="593940"/>
                  </a:lnTo>
                  <a:lnTo>
                    <a:pt x="2656941" y="585508"/>
                  </a:lnTo>
                  <a:lnTo>
                    <a:pt x="2629027" y="559282"/>
                  </a:lnTo>
                  <a:lnTo>
                    <a:pt x="2620327" y="568540"/>
                  </a:lnTo>
                  <a:lnTo>
                    <a:pt x="2647683" y="594245"/>
                  </a:lnTo>
                  <a:lnTo>
                    <a:pt x="2647899" y="594499"/>
                  </a:lnTo>
                  <a:lnTo>
                    <a:pt x="2655697" y="603834"/>
                  </a:lnTo>
                  <a:lnTo>
                    <a:pt x="2665438" y="595693"/>
                  </a:lnTo>
                  <a:close/>
                </a:path>
                <a:path w="5426709" h="4090035">
                  <a:moveTo>
                    <a:pt x="2675280" y="3454019"/>
                  </a:moveTo>
                  <a:lnTo>
                    <a:pt x="2666606" y="3444735"/>
                  </a:lnTo>
                  <a:lnTo>
                    <a:pt x="2639161" y="3470364"/>
                  </a:lnTo>
                  <a:lnTo>
                    <a:pt x="2639364" y="3470211"/>
                  </a:lnTo>
                  <a:lnTo>
                    <a:pt x="2638983" y="3470541"/>
                  </a:lnTo>
                  <a:lnTo>
                    <a:pt x="2639161" y="3470364"/>
                  </a:lnTo>
                  <a:lnTo>
                    <a:pt x="2638945" y="3470541"/>
                  </a:lnTo>
                  <a:lnTo>
                    <a:pt x="2629192" y="3478288"/>
                  </a:lnTo>
                  <a:lnTo>
                    <a:pt x="2637091" y="3488232"/>
                  </a:lnTo>
                  <a:lnTo>
                    <a:pt x="2647467" y="3479990"/>
                  </a:lnTo>
                  <a:lnTo>
                    <a:pt x="2657945" y="3470211"/>
                  </a:lnTo>
                  <a:lnTo>
                    <a:pt x="2675280" y="3454019"/>
                  </a:lnTo>
                  <a:close/>
                </a:path>
                <a:path w="5426709" h="4090035">
                  <a:moveTo>
                    <a:pt x="2688526" y="2911233"/>
                  </a:moveTo>
                  <a:lnTo>
                    <a:pt x="2679763" y="2902039"/>
                  </a:lnTo>
                  <a:lnTo>
                    <a:pt x="2643009" y="2937103"/>
                  </a:lnTo>
                  <a:lnTo>
                    <a:pt x="2651772" y="2946285"/>
                  </a:lnTo>
                  <a:lnTo>
                    <a:pt x="2688526" y="2911233"/>
                  </a:lnTo>
                  <a:close/>
                </a:path>
                <a:path w="5426709" h="4090035">
                  <a:moveTo>
                    <a:pt x="2711831" y="673188"/>
                  </a:moveTo>
                  <a:lnTo>
                    <a:pt x="2705239" y="655205"/>
                  </a:lnTo>
                  <a:lnTo>
                    <a:pt x="2703436" y="650265"/>
                  </a:lnTo>
                  <a:lnTo>
                    <a:pt x="2689187" y="626618"/>
                  </a:lnTo>
                  <a:lnTo>
                    <a:pt x="2678303" y="633171"/>
                  </a:lnTo>
                  <a:lnTo>
                    <a:pt x="2691930" y="655777"/>
                  </a:lnTo>
                  <a:lnTo>
                    <a:pt x="2692120" y="656297"/>
                  </a:lnTo>
                  <a:lnTo>
                    <a:pt x="2699905" y="677545"/>
                  </a:lnTo>
                  <a:lnTo>
                    <a:pt x="2711831" y="673188"/>
                  </a:lnTo>
                  <a:close/>
                </a:path>
                <a:path w="5426709" h="4090035">
                  <a:moveTo>
                    <a:pt x="2728188" y="760095"/>
                  </a:moveTo>
                  <a:lnTo>
                    <a:pt x="2723654" y="747737"/>
                  </a:lnTo>
                  <a:lnTo>
                    <a:pt x="2723400" y="747014"/>
                  </a:lnTo>
                  <a:lnTo>
                    <a:pt x="2723311" y="746328"/>
                  </a:lnTo>
                  <a:lnTo>
                    <a:pt x="2719057" y="711860"/>
                  </a:lnTo>
                  <a:lnTo>
                    <a:pt x="2706459" y="713422"/>
                  </a:lnTo>
                  <a:lnTo>
                    <a:pt x="2710967" y="750011"/>
                  </a:lnTo>
                  <a:lnTo>
                    <a:pt x="2716263" y="764463"/>
                  </a:lnTo>
                  <a:lnTo>
                    <a:pt x="2728188" y="760095"/>
                  </a:lnTo>
                  <a:close/>
                </a:path>
                <a:path w="5426709" h="4090035">
                  <a:moveTo>
                    <a:pt x="2733802" y="3385604"/>
                  </a:moveTo>
                  <a:lnTo>
                    <a:pt x="2723362" y="3378377"/>
                  </a:lnTo>
                  <a:lnTo>
                    <a:pt x="2709722" y="3398088"/>
                  </a:lnTo>
                  <a:lnTo>
                    <a:pt x="2709456" y="3398393"/>
                  </a:lnTo>
                  <a:lnTo>
                    <a:pt x="2692463" y="3417646"/>
                  </a:lnTo>
                  <a:lnTo>
                    <a:pt x="2701988" y="3426053"/>
                  </a:lnTo>
                  <a:lnTo>
                    <a:pt x="2719743" y="3405924"/>
                  </a:lnTo>
                  <a:lnTo>
                    <a:pt x="2725356" y="3397808"/>
                  </a:lnTo>
                  <a:lnTo>
                    <a:pt x="2733802" y="3385604"/>
                  </a:lnTo>
                  <a:close/>
                </a:path>
                <a:path w="5426709" h="4090035">
                  <a:moveTo>
                    <a:pt x="2744012" y="2840253"/>
                  </a:moveTo>
                  <a:lnTo>
                    <a:pt x="2733510" y="2833128"/>
                  </a:lnTo>
                  <a:lnTo>
                    <a:pt x="2712186" y="2864586"/>
                  </a:lnTo>
                  <a:lnTo>
                    <a:pt x="2711920" y="2864891"/>
                  </a:lnTo>
                  <a:lnTo>
                    <a:pt x="2704300" y="2873705"/>
                  </a:lnTo>
                  <a:lnTo>
                    <a:pt x="2713913" y="2882011"/>
                  </a:lnTo>
                  <a:lnTo>
                    <a:pt x="2722283" y="2872321"/>
                  </a:lnTo>
                  <a:lnTo>
                    <a:pt x="2727718" y="2864307"/>
                  </a:lnTo>
                  <a:lnTo>
                    <a:pt x="2744012" y="2840253"/>
                  </a:lnTo>
                  <a:close/>
                </a:path>
                <a:path w="5426709" h="4090035">
                  <a:moveTo>
                    <a:pt x="2772765" y="3304159"/>
                  </a:moveTo>
                  <a:lnTo>
                    <a:pt x="2760611" y="3300463"/>
                  </a:lnTo>
                  <a:lnTo>
                    <a:pt x="2753080" y="3325304"/>
                  </a:lnTo>
                  <a:lnTo>
                    <a:pt x="2752826" y="3325812"/>
                  </a:lnTo>
                  <a:lnTo>
                    <a:pt x="2742463" y="3346577"/>
                  </a:lnTo>
                  <a:lnTo>
                    <a:pt x="2753817" y="3352241"/>
                  </a:lnTo>
                  <a:lnTo>
                    <a:pt x="2764917" y="3330016"/>
                  </a:lnTo>
                  <a:lnTo>
                    <a:pt x="2766491" y="3324822"/>
                  </a:lnTo>
                  <a:lnTo>
                    <a:pt x="2772765" y="3304159"/>
                  </a:lnTo>
                  <a:close/>
                </a:path>
                <a:path w="5426709" h="4090035">
                  <a:moveTo>
                    <a:pt x="2773756" y="833018"/>
                  </a:moveTo>
                  <a:lnTo>
                    <a:pt x="2753436" y="808685"/>
                  </a:lnTo>
                  <a:lnTo>
                    <a:pt x="2753093" y="808266"/>
                  </a:lnTo>
                  <a:lnTo>
                    <a:pt x="2752864" y="807897"/>
                  </a:lnTo>
                  <a:lnTo>
                    <a:pt x="2744012" y="793216"/>
                  </a:lnTo>
                  <a:lnTo>
                    <a:pt x="2733141" y="799769"/>
                  </a:lnTo>
                  <a:lnTo>
                    <a:pt x="2742717" y="815657"/>
                  </a:lnTo>
                  <a:lnTo>
                    <a:pt x="2764015" y="841159"/>
                  </a:lnTo>
                  <a:lnTo>
                    <a:pt x="2773756" y="833018"/>
                  </a:lnTo>
                  <a:close/>
                </a:path>
                <a:path w="5426709" h="4090035">
                  <a:moveTo>
                    <a:pt x="2778760" y="2756801"/>
                  </a:moveTo>
                  <a:lnTo>
                    <a:pt x="2766580" y="2753182"/>
                  </a:lnTo>
                  <a:lnTo>
                    <a:pt x="2755608" y="2790139"/>
                  </a:lnTo>
                  <a:lnTo>
                    <a:pt x="2755366" y="2790647"/>
                  </a:lnTo>
                  <a:lnTo>
                    <a:pt x="2750693" y="2800185"/>
                  </a:lnTo>
                  <a:lnTo>
                    <a:pt x="2762097" y="2805773"/>
                  </a:lnTo>
                  <a:lnTo>
                    <a:pt x="2767482" y="2794762"/>
                  </a:lnTo>
                  <a:lnTo>
                    <a:pt x="2768993" y="2789656"/>
                  </a:lnTo>
                  <a:lnTo>
                    <a:pt x="2778760" y="2756801"/>
                  </a:lnTo>
                  <a:close/>
                </a:path>
                <a:path w="5426709" h="4090035">
                  <a:moveTo>
                    <a:pt x="2784284" y="3216478"/>
                  </a:moveTo>
                  <a:lnTo>
                    <a:pt x="2784271" y="3216198"/>
                  </a:lnTo>
                  <a:lnTo>
                    <a:pt x="2772206" y="3212541"/>
                  </a:lnTo>
                  <a:lnTo>
                    <a:pt x="2771775" y="3213963"/>
                  </a:lnTo>
                  <a:lnTo>
                    <a:pt x="2766631" y="3264243"/>
                  </a:lnTo>
                  <a:lnTo>
                    <a:pt x="2779268" y="3265538"/>
                  </a:lnTo>
                  <a:lnTo>
                    <a:pt x="2784221" y="3217062"/>
                  </a:lnTo>
                  <a:lnTo>
                    <a:pt x="2784284" y="3216478"/>
                  </a:lnTo>
                  <a:close/>
                </a:path>
                <a:path w="5426709" h="4090035">
                  <a:moveTo>
                    <a:pt x="2789809" y="2668765"/>
                  </a:moveTo>
                  <a:lnTo>
                    <a:pt x="2777642" y="2665158"/>
                  </a:lnTo>
                  <a:lnTo>
                    <a:pt x="2774327" y="2676283"/>
                  </a:lnTo>
                  <a:lnTo>
                    <a:pt x="2770301" y="2716479"/>
                  </a:lnTo>
                  <a:lnTo>
                    <a:pt x="2782938" y="2717736"/>
                  </a:lnTo>
                  <a:lnTo>
                    <a:pt x="2786786" y="2679319"/>
                  </a:lnTo>
                  <a:lnTo>
                    <a:pt x="2786850" y="2678747"/>
                  </a:lnTo>
                  <a:lnTo>
                    <a:pt x="2787027" y="2678138"/>
                  </a:lnTo>
                  <a:lnTo>
                    <a:pt x="2789809" y="2668765"/>
                  </a:lnTo>
                  <a:close/>
                </a:path>
                <a:path w="5426709" h="4090035">
                  <a:moveTo>
                    <a:pt x="2818333" y="3136735"/>
                  </a:moveTo>
                  <a:lnTo>
                    <a:pt x="2807893" y="3129508"/>
                  </a:lnTo>
                  <a:lnTo>
                    <a:pt x="2802521" y="3137268"/>
                  </a:lnTo>
                  <a:lnTo>
                    <a:pt x="2783459" y="3175431"/>
                  </a:lnTo>
                  <a:lnTo>
                    <a:pt x="2783268" y="3176079"/>
                  </a:lnTo>
                  <a:lnTo>
                    <a:pt x="2795397" y="3179762"/>
                  </a:lnTo>
                  <a:lnTo>
                    <a:pt x="2795054" y="3180626"/>
                  </a:lnTo>
                  <a:lnTo>
                    <a:pt x="2795486" y="3179775"/>
                  </a:lnTo>
                  <a:lnTo>
                    <a:pt x="2795549" y="3179648"/>
                  </a:lnTo>
                  <a:lnTo>
                    <a:pt x="2813291" y="3144126"/>
                  </a:lnTo>
                  <a:lnTo>
                    <a:pt x="2813481" y="3143758"/>
                  </a:lnTo>
                  <a:lnTo>
                    <a:pt x="2813761" y="3143351"/>
                  </a:lnTo>
                  <a:lnTo>
                    <a:pt x="2818333" y="3136735"/>
                  </a:lnTo>
                  <a:close/>
                </a:path>
                <a:path w="5426709" h="4090035">
                  <a:moveTo>
                    <a:pt x="2825699" y="2590152"/>
                  </a:moveTo>
                  <a:lnTo>
                    <a:pt x="2815183" y="2583027"/>
                  </a:lnTo>
                  <a:lnTo>
                    <a:pt x="2805087" y="2597937"/>
                  </a:lnTo>
                  <a:lnTo>
                    <a:pt x="2790291" y="2628201"/>
                  </a:lnTo>
                  <a:lnTo>
                    <a:pt x="2801696" y="2633776"/>
                  </a:lnTo>
                  <a:lnTo>
                    <a:pt x="2815920" y="2604693"/>
                  </a:lnTo>
                  <a:lnTo>
                    <a:pt x="2816098" y="2604325"/>
                  </a:lnTo>
                  <a:lnTo>
                    <a:pt x="2816377" y="2603919"/>
                  </a:lnTo>
                  <a:lnTo>
                    <a:pt x="2825699" y="2590152"/>
                  </a:lnTo>
                  <a:close/>
                </a:path>
                <a:path w="5426709" h="4090035">
                  <a:moveTo>
                    <a:pt x="2839008" y="891082"/>
                  </a:moveTo>
                  <a:lnTo>
                    <a:pt x="2811830" y="870051"/>
                  </a:lnTo>
                  <a:lnTo>
                    <a:pt x="2811564" y="869835"/>
                  </a:lnTo>
                  <a:lnTo>
                    <a:pt x="2811361" y="869657"/>
                  </a:lnTo>
                  <a:lnTo>
                    <a:pt x="2800273" y="859231"/>
                  </a:lnTo>
                  <a:lnTo>
                    <a:pt x="2791587" y="868489"/>
                  </a:lnTo>
                  <a:lnTo>
                    <a:pt x="2803309" y="879513"/>
                  </a:lnTo>
                  <a:lnTo>
                    <a:pt x="2831236" y="901128"/>
                  </a:lnTo>
                  <a:lnTo>
                    <a:pt x="2839008" y="891082"/>
                  </a:lnTo>
                  <a:close/>
                </a:path>
                <a:path w="5426709" h="4090035">
                  <a:moveTo>
                    <a:pt x="2873184" y="3068739"/>
                  </a:moveTo>
                  <a:lnTo>
                    <a:pt x="2864510" y="3059455"/>
                  </a:lnTo>
                  <a:lnTo>
                    <a:pt x="2861526" y="3062249"/>
                  </a:lnTo>
                  <a:lnTo>
                    <a:pt x="2830220" y="3097733"/>
                  </a:lnTo>
                  <a:lnTo>
                    <a:pt x="2839745" y="3106140"/>
                  </a:lnTo>
                  <a:lnTo>
                    <a:pt x="2870454" y="3071317"/>
                  </a:lnTo>
                  <a:lnTo>
                    <a:pt x="2870644" y="3071101"/>
                  </a:lnTo>
                  <a:lnTo>
                    <a:pt x="2870885" y="3070885"/>
                  </a:lnTo>
                  <a:lnTo>
                    <a:pt x="2873184" y="3068739"/>
                  </a:lnTo>
                  <a:close/>
                </a:path>
                <a:path w="5426709" h="4090035">
                  <a:moveTo>
                    <a:pt x="2881096" y="2522639"/>
                  </a:moveTo>
                  <a:lnTo>
                    <a:pt x="2872333" y="2513457"/>
                  </a:lnTo>
                  <a:lnTo>
                    <a:pt x="2864129" y="2521267"/>
                  </a:lnTo>
                  <a:lnTo>
                    <a:pt x="2837929" y="2551607"/>
                  </a:lnTo>
                  <a:lnTo>
                    <a:pt x="2847543" y="2559913"/>
                  </a:lnTo>
                  <a:lnTo>
                    <a:pt x="2873159" y="2530246"/>
                  </a:lnTo>
                  <a:lnTo>
                    <a:pt x="2873337" y="2530043"/>
                  </a:lnTo>
                  <a:lnTo>
                    <a:pt x="2873578" y="2529802"/>
                  </a:lnTo>
                  <a:lnTo>
                    <a:pt x="2881096" y="2522639"/>
                  </a:lnTo>
                  <a:close/>
                </a:path>
                <a:path w="5426709" h="4090035">
                  <a:moveTo>
                    <a:pt x="2897111" y="930719"/>
                  </a:moveTo>
                  <a:lnTo>
                    <a:pt x="2896971" y="930630"/>
                  </a:lnTo>
                  <a:lnTo>
                    <a:pt x="2897111" y="930719"/>
                  </a:lnTo>
                  <a:close/>
                </a:path>
                <a:path w="5426709" h="4090035">
                  <a:moveTo>
                    <a:pt x="2912427" y="939482"/>
                  </a:moveTo>
                  <a:lnTo>
                    <a:pt x="2897314" y="930833"/>
                  </a:lnTo>
                  <a:lnTo>
                    <a:pt x="2896959" y="930630"/>
                  </a:lnTo>
                  <a:lnTo>
                    <a:pt x="2869755" y="912710"/>
                  </a:lnTo>
                  <a:lnTo>
                    <a:pt x="2862770" y="923315"/>
                  </a:lnTo>
                  <a:lnTo>
                    <a:pt x="2890469" y="941552"/>
                  </a:lnTo>
                  <a:lnTo>
                    <a:pt x="2906128" y="950506"/>
                  </a:lnTo>
                  <a:lnTo>
                    <a:pt x="2912427" y="939482"/>
                  </a:lnTo>
                  <a:close/>
                </a:path>
                <a:path w="5426709" h="4090035">
                  <a:moveTo>
                    <a:pt x="2939821" y="3010776"/>
                  </a:moveTo>
                  <a:lnTo>
                    <a:pt x="2931922" y="3000832"/>
                  </a:lnTo>
                  <a:lnTo>
                    <a:pt x="2900908" y="3025457"/>
                  </a:lnTo>
                  <a:lnTo>
                    <a:pt x="2892361" y="3033445"/>
                  </a:lnTo>
                  <a:lnTo>
                    <a:pt x="2901035" y="3042729"/>
                  </a:lnTo>
                  <a:lnTo>
                    <a:pt x="2909036" y="3035249"/>
                  </a:lnTo>
                  <a:lnTo>
                    <a:pt x="2909214" y="3035084"/>
                  </a:lnTo>
                  <a:lnTo>
                    <a:pt x="2909430" y="3034919"/>
                  </a:lnTo>
                  <a:lnTo>
                    <a:pt x="2939821" y="3010776"/>
                  </a:lnTo>
                  <a:close/>
                </a:path>
                <a:path w="5426709" h="4090035">
                  <a:moveTo>
                    <a:pt x="2947479" y="2464397"/>
                  </a:moveTo>
                  <a:lnTo>
                    <a:pt x="2939478" y="2454529"/>
                  </a:lnTo>
                  <a:lnTo>
                    <a:pt x="2903550" y="2483675"/>
                  </a:lnTo>
                  <a:lnTo>
                    <a:pt x="2899892" y="2487155"/>
                  </a:lnTo>
                  <a:lnTo>
                    <a:pt x="2908668" y="2496350"/>
                  </a:lnTo>
                  <a:lnTo>
                    <a:pt x="2911779" y="2493378"/>
                  </a:lnTo>
                  <a:lnTo>
                    <a:pt x="2911945" y="2493213"/>
                  </a:lnTo>
                  <a:lnTo>
                    <a:pt x="2912160" y="2493035"/>
                  </a:lnTo>
                  <a:lnTo>
                    <a:pt x="2947479" y="2464397"/>
                  </a:lnTo>
                  <a:close/>
                </a:path>
                <a:path w="5426709" h="4090035">
                  <a:moveTo>
                    <a:pt x="2990431" y="981379"/>
                  </a:moveTo>
                  <a:lnTo>
                    <a:pt x="2949587" y="960742"/>
                  </a:lnTo>
                  <a:lnTo>
                    <a:pt x="2949422" y="960653"/>
                  </a:lnTo>
                  <a:lnTo>
                    <a:pt x="2949295" y="960577"/>
                  </a:lnTo>
                  <a:lnTo>
                    <a:pt x="2945498" y="958405"/>
                  </a:lnTo>
                  <a:lnTo>
                    <a:pt x="2939186" y="969429"/>
                  </a:lnTo>
                  <a:lnTo>
                    <a:pt x="2943415" y="971842"/>
                  </a:lnTo>
                  <a:lnTo>
                    <a:pt x="2984703" y="992720"/>
                  </a:lnTo>
                  <a:lnTo>
                    <a:pt x="2990431" y="981379"/>
                  </a:lnTo>
                  <a:close/>
                </a:path>
                <a:path w="5426709" h="4090035">
                  <a:moveTo>
                    <a:pt x="3011855" y="2960090"/>
                  </a:moveTo>
                  <a:lnTo>
                    <a:pt x="3005239" y="2949257"/>
                  </a:lnTo>
                  <a:lnTo>
                    <a:pt x="2998216" y="2953537"/>
                  </a:lnTo>
                  <a:lnTo>
                    <a:pt x="2962884" y="2977934"/>
                  </a:lnTo>
                  <a:lnTo>
                    <a:pt x="2970098" y="2988386"/>
                  </a:lnTo>
                  <a:lnTo>
                    <a:pt x="3005010" y="2964281"/>
                  </a:lnTo>
                  <a:lnTo>
                    <a:pt x="3011855" y="2960090"/>
                  </a:lnTo>
                  <a:close/>
                </a:path>
                <a:path w="5426709" h="4090035">
                  <a:moveTo>
                    <a:pt x="3019412" y="2413597"/>
                  </a:moveTo>
                  <a:lnTo>
                    <a:pt x="3012706" y="2402827"/>
                  </a:lnTo>
                  <a:lnTo>
                    <a:pt x="3000946" y="2410142"/>
                  </a:lnTo>
                  <a:lnTo>
                    <a:pt x="2970453" y="2431643"/>
                  </a:lnTo>
                  <a:lnTo>
                    <a:pt x="2977769" y="2442032"/>
                  </a:lnTo>
                  <a:lnTo>
                    <a:pt x="3007842" y="2420823"/>
                  </a:lnTo>
                  <a:lnTo>
                    <a:pt x="3019412" y="2413597"/>
                  </a:lnTo>
                  <a:close/>
                </a:path>
                <a:path w="5426709" h="4090035">
                  <a:moveTo>
                    <a:pt x="3070822" y="1018641"/>
                  </a:moveTo>
                  <a:lnTo>
                    <a:pt x="3024530" y="997724"/>
                  </a:lnTo>
                  <a:lnTo>
                    <a:pt x="3019310" y="1009294"/>
                  </a:lnTo>
                  <a:lnTo>
                    <a:pt x="3065602" y="1030211"/>
                  </a:lnTo>
                  <a:lnTo>
                    <a:pt x="3070822" y="1018641"/>
                  </a:lnTo>
                  <a:close/>
                </a:path>
                <a:path w="5426709" h="4090035">
                  <a:moveTo>
                    <a:pt x="3088208" y="2915208"/>
                  </a:moveTo>
                  <a:lnTo>
                    <a:pt x="3082125" y="2904071"/>
                  </a:lnTo>
                  <a:lnTo>
                    <a:pt x="3055658" y="2918498"/>
                  </a:lnTo>
                  <a:lnTo>
                    <a:pt x="3037763" y="2929407"/>
                  </a:lnTo>
                  <a:lnTo>
                    <a:pt x="3044380" y="2940253"/>
                  </a:lnTo>
                  <a:lnTo>
                    <a:pt x="3061893" y="2929572"/>
                  </a:lnTo>
                  <a:lnTo>
                    <a:pt x="3088208" y="2915208"/>
                  </a:lnTo>
                  <a:close/>
                </a:path>
                <a:path w="5426709" h="4090035">
                  <a:moveTo>
                    <a:pt x="3095485" y="2368232"/>
                  </a:moveTo>
                  <a:lnTo>
                    <a:pt x="3089300" y="2357145"/>
                  </a:lnTo>
                  <a:lnTo>
                    <a:pt x="3058452" y="2374328"/>
                  </a:lnTo>
                  <a:lnTo>
                    <a:pt x="3045041" y="2382672"/>
                  </a:lnTo>
                  <a:lnTo>
                    <a:pt x="3051759" y="2393454"/>
                  </a:lnTo>
                  <a:lnTo>
                    <a:pt x="3064776" y="2385339"/>
                  </a:lnTo>
                  <a:lnTo>
                    <a:pt x="3095485" y="2368232"/>
                  </a:lnTo>
                  <a:close/>
                </a:path>
                <a:path w="5426709" h="4090035">
                  <a:moveTo>
                    <a:pt x="3152876" y="1051687"/>
                  </a:moveTo>
                  <a:lnTo>
                    <a:pt x="3141395" y="1047445"/>
                  </a:lnTo>
                  <a:lnTo>
                    <a:pt x="3141268" y="1047394"/>
                  </a:lnTo>
                  <a:lnTo>
                    <a:pt x="3105874" y="1032967"/>
                  </a:lnTo>
                  <a:lnTo>
                    <a:pt x="3101086" y="1044727"/>
                  </a:lnTo>
                  <a:lnTo>
                    <a:pt x="3136760" y="1059268"/>
                  </a:lnTo>
                  <a:lnTo>
                    <a:pt x="3148469" y="1063599"/>
                  </a:lnTo>
                  <a:lnTo>
                    <a:pt x="3152876" y="1051687"/>
                  </a:lnTo>
                  <a:close/>
                </a:path>
                <a:path w="5426709" h="4090035">
                  <a:moveTo>
                    <a:pt x="3166935" y="2874556"/>
                  </a:moveTo>
                  <a:lnTo>
                    <a:pt x="3161334" y="2863151"/>
                  </a:lnTo>
                  <a:lnTo>
                    <a:pt x="3118650" y="2884144"/>
                  </a:lnTo>
                  <a:lnTo>
                    <a:pt x="3115576" y="2885821"/>
                  </a:lnTo>
                  <a:lnTo>
                    <a:pt x="3121660" y="2896971"/>
                  </a:lnTo>
                  <a:lnTo>
                    <a:pt x="3124377" y="2895485"/>
                  </a:lnTo>
                  <a:lnTo>
                    <a:pt x="3166935" y="2874556"/>
                  </a:lnTo>
                  <a:close/>
                </a:path>
                <a:path w="5426709" h="4090035">
                  <a:moveTo>
                    <a:pt x="3173946" y="2327084"/>
                  </a:moveTo>
                  <a:lnTo>
                    <a:pt x="3168256" y="2315730"/>
                  </a:lnTo>
                  <a:lnTo>
                    <a:pt x="3122853" y="2338527"/>
                  </a:lnTo>
                  <a:lnTo>
                    <a:pt x="3128556" y="2349881"/>
                  </a:lnTo>
                  <a:lnTo>
                    <a:pt x="3173946" y="2327084"/>
                  </a:lnTo>
                  <a:close/>
                </a:path>
                <a:path w="5426709" h="4090035">
                  <a:moveTo>
                    <a:pt x="3236277" y="1081900"/>
                  </a:moveTo>
                  <a:lnTo>
                    <a:pt x="3216249" y="1075131"/>
                  </a:lnTo>
                  <a:lnTo>
                    <a:pt x="3216071" y="1075067"/>
                  </a:lnTo>
                  <a:lnTo>
                    <a:pt x="3188601" y="1064907"/>
                  </a:lnTo>
                  <a:lnTo>
                    <a:pt x="3184194" y="1076820"/>
                  </a:lnTo>
                  <a:lnTo>
                    <a:pt x="3211919" y="1087081"/>
                  </a:lnTo>
                  <a:lnTo>
                    <a:pt x="3232213" y="1093927"/>
                  </a:lnTo>
                  <a:lnTo>
                    <a:pt x="3236277" y="1081900"/>
                  </a:lnTo>
                  <a:close/>
                </a:path>
                <a:path w="5426709" h="4090035">
                  <a:moveTo>
                    <a:pt x="3247453" y="2837446"/>
                  </a:moveTo>
                  <a:lnTo>
                    <a:pt x="3242272" y="2825851"/>
                  </a:lnTo>
                  <a:lnTo>
                    <a:pt x="3195891" y="2846565"/>
                  </a:lnTo>
                  <a:lnTo>
                    <a:pt x="3201060" y="2858160"/>
                  </a:lnTo>
                  <a:lnTo>
                    <a:pt x="3247453" y="2837446"/>
                  </a:lnTo>
                  <a:close/>
                </a:path>
                <a:path w="5426709" h="4090035">
                  <a:moveTo>
                    <a:pt x="3254235" y="2289479"/>
                  </a:moveTo>
                  <a:lnTo>
                    <a:pt x="3248964" y="2277922"/>
                  </a:lnTo>
                  <a:lnTo>
                    <a:pt x="3202736" y="2299004"/>
                  </a:lnTo>
                  <a:lnTo>
                    <a:pt x="3208007" y="2310561"/>
                  </a:lnTo>
                  <a:lnTo>
                    <a:pt x="3254235" y="2289479"/>
                  </a:lnTo>
                  <a:close/>
                </a:path>
                <a:path w="5426709" h="4090035">
                  <a:moveTo>
                    <a:pt x="3320554" y="1109662"/>
                  </a:moveTo>
                  <a:lnTo>
                    <a:pt x="3296018" y="1102067"/>
                  </a:lnTo>
                  <a:lnTo>
                    <a:pt x="3295866" y="1102017"/>
                  </a:lnTo>
                  <a:lnTo>
                    <a:pt x="3272371" y="1094092"/>
                  </a:lnTo>
                  <a:lnTo>
                    <a:pt x="3268307" y="1106119"/>
                  </a:lnTo>
                  <a:lnTo>
                    <a:pt x="3292030" y="1114132"/>
                  </a:lnTo>
                  <a:lnTo>
                    <a:pt x="3316795" y="1121791"/>
                  </a:lnTo>
                  <a:lnTo>
                    <a:pt x="3320554" y="1109662"/>
                  </a:lnTo>
                  <a:close/>
                </a:path>
                <a:path w="5426709" h="4090035">
                  <a:moveTo>
                    <a:pt x="3329330" y="2803385"/>
                  </a:moveTo>
                  <a:lnTo>
                    <a:pt x="3324542" y="2791625"/>
                  </a:lnTo>
                  <a:lnTo>
                    <a:pt x="3277489" y="2810802"/>
                  </a:lnTo>
                  <a:lnTo>
                    <a:pt x="3282289" y="2822562"/>
                  </a:lnTo>
                  <a:lnTo>
                    <a:pt x="3329330" y="2803385"/>
                  </a:lnTo>
                  <a:close/>
                </a:path>
                <a:path w="5426709" h="4090035">
                  <a:moveTo>
                    <a:pt x="3335896" y="2254923"/>
                  </a:moveTo>
                  <a:lnTo>
                    <a:pt x="3331019" y="2243201"/>
                  </a:lnTo>
                  <a:lnTo>
                    <a:pt x="3284118" y="2262721"/>
                  </a:lnTo>
                  <a:lnTo>
                    <a:pt x="3289008" y="2274443"/>
                  </a:lnTo>
                  <a:lnTo>
                    <a:pt x="3335896" y="2254923"/>
                  </a:lnTo>
                  <a:close/>
                </a:path>
                <a:path w="5426709" h="4090035">
                  <a:moveTo>
                    <a:pt x="3405530" y="1135011"/>
                  </a:moveTo>
                  <a:lnTo>
                    <a:pt x="3380321" y="1128153"/>
                  </a:lnTo>
                  <a:lnTo>
                    <a:pt x="3356953" y="1120914"/>
                  </a:lnTo>
                  <a:lnTo>
                    <a:pt x="3353193" y="1133055"/>
                  </a:lnTo>
                  <a:lnTo>
                    <a:pt x="3376879" y="1140371"/>
                  </a:lnTo>
                  <a:lnTo>
                    <a:pt x="3402190" y="1147267"/>
                  </a:lnTo>
                  <a:lnTo>
                    <a:pt x="3405530" y="1135011"/>
                  </a:lnTo>
                  <a:close/>
                </a:path>
                <a:path w="5426709" h="4090035">
                  <a:moveTo>
                    <a:pt x="3412274" y="2771952"/>
                  </a:moveTo>
                  <a:lnTo>
                    <a:pt x="3407841" y="2760053"/>
                  </a:lnTo>
                  <a:lnTo>
                    <a:pt x="3360242" y="2777820"/>
                  </a:lnTo>
                  <a:lnTo>
                    <a:pt x="3364687" y="2789720"/>
                  </a:lnTo>
                  <a:lnTo>
                    <a:pt x="3412274" y="2771952"/>
                  </a:lnTo>
                  <a:close/>
                </a:path>
                <a:path w="5426709" h="4090035">
                  <a:moveTo>
                    <a:pt x="3418662" y="2223008"/>
                  </a:moveTo>
                  <a:lnTo>
                    <a:pt x="3414141" y="2211146"/>
                  </a:lnTo>
                  <a:lnTo>
                    <a:pt x="3366668" y="2229231"/>
                  </a:lnTo>
                  <a:lnTo>
                    <a:pt x="3371202" y="2241105"/>
                  </a:lnTo>
                  <a:lnTo>
                    <a:pt x="3418662" y="2223008"/>
                  </a:lnTo>
                  <a:close/>
                </a:path>
                <a:path w="5426709" h="4090035">
                  <a:moveTo>
                    <a:pt x="3491306" y="1158379"/>
                  </a:moveTo>
                  <a:lnTo>
                    <a:pt x="3442284" y="1145032"/>
                  </a:lnTo>
                  <a:lnTo>
                    <a:pt x="3438944" y="1157287"/>
                  </a:lnTo>
                  <a:lnTo>
                    <a:pt x="3487966" y="1170635"/>
                  </a:lnTo>
                  <a:lnTo>
                    <a:pt x="3491306" y="1158379"/>
                  </a:lnTo>
                  <a:close/>
                </a:path>
                <a:path w="5426709" h="4090035">
                  <a:moveTo>
                    <a:pt x="3496310" y="2743746"/>
                  </a:moveTo>
                  <a:lnTo>
                    <a:pt x="3492347" y="2731681"/>
                  </a:lnTo>
                  <a:lnTo>
                    <a:pt x="3444087" y="2747543"/>
                  </a:lnTo>
                  <a:lnTo>
                    <a:pt x="3448050" y="2759608"/>
                  </a:lnTo>
                  <a:lnTo>
                    <a:pt x="3496310" y="2743746"/>
                  </a:lnTo>
                  <a:close/>
                </a:path>
                <a:path w="5426709" h="4090035">
                  <a:moveTo>
                    <a:pt x="3502558" y="2194395"/>
                  </a:moveTo>
                  <a:lnTo>
                    <a:pt x="3498507" y="2182355"/>
                  </a:lnTo>
                  <a:lnTo>
                    <a:pt x="3450348" y="2198522"/>
                  </a:lnTo>
                  <a:lnTo>
                    <a:pt x="3454400" y="2210562"/>
                  </a:lnTo>
                  <a:lnTo>
                    <a:pt x="3502558" y="2194395"/>
                  </a:lnTo>
                  <a:close/>
                </a:path>
                <a:path w="5426709" h="4090035">
                  <a:moveTo>
                    <a:pt x="3576980" y="1181112"/>
                  </a:moveTo>
                  <a:lnTo>
                    <a:pt x="3562832" y="1177848"/>
                  </a:lnTo>
                  <a:lnTo>
                    <a:pt x="3562693" y="1177823"/>
                  </a:lnTo>
                  <a:lnTo>
                    <a:pt x="3562566" y="1177785"/>
                  </a:lnTo>
                  <a:lnTo>
                    <a:pt x="3528060" y="1168387"/>
                  </a:lnTo>
                  <a:lnTo>
                    <a:pt x="3524720" y="1180642"/>
                  </a:lnTo>
                  <a:lnTo>
                    <a:pt x="3559594" y="1190142"/>
                  </a:lnTo>
                  <a:lnTo>
                    <a:pt x="3574123" y="1193482"/>
                  </a:lnTo>
                  <a:lnTo>
                    <a:pt x="3576980" y="1181112"/>
                  </a:lnTo>
                  <a:close/>
                </a:path>
                <a:path w="5426709" h="4090035">
                  <a:moveTo>
                    <a:pt x="3580765" y="2715984"/>
                  </a:moveTo>
                  <a:lnTo>
                    <a:pt x="3576802" y="2703919"/>
                  </a:lnTo>
                  <a:lnTo>
                    <a:pt x="3528542" y="2719781"/>
                  </a:lnTo>
                  <a:lnTo>
                    <a:pt x="3532505" y="2731846"/>
                  </a:lnTo>
                  <a:lnTo>
                    <a:pt x="3580765" y="2715984"/>
                  </a:lnTo>
                  <a:close/>
                </a:path>
                <a:path w="5426709" h="4090035">
                  <a:moveTo>
                    <a:pt x="3586835" y="2166099"/>
                  </a:moveTo>
                  <a:lnTo>
                    <a:pt x="3582797" y="2154059"/>
                  </a:lnTo>
                  <a:lnTo>
                    <a:pt x="3534638" y="2170226"/>
                  </a:lnTo>
                  <a:lnTo>
                    <a:pt x="3538677" y="2182266"/>
                  </a:lnTo>
                  <a:lnTo>
                    <a:pt x="3586835" y="2166099"/>
                  </a:lnTo>
                  <a:close/>
                </a:path>
                <a:path w="5426709" h="4090035">
                  <a:moveTo>
                    <a:pt x="3663607" y="1201077"/>
                  </a:moveTo>
                  <a:lnTo>
                    <a:pt x="3614102" y="1189672"/>
                  </a:lnTo>
                  <a:lnTo>
                    <a:pt x="3611245" y="1202042"/>
                  </a:lnTo>
                  <a:lnTo>
                    <a:pt x="3660749" y="1213446"/>
                  </a:lnTo>
                  <a:lnTo>
                    <a:pt x="3663607" y="1201077"/>
                  </a:lnTo>
                  <a:close/>
                </a:path>
                <a:path w="5426709" h="4090035">
                  <a:moveTo>
                    <a:pt x="3665817" y="2691193"/>
                  </a:moveTo>
                  <a:lnTo>
                    <a:pt x="3662413" y="2678963"/>
                  </a:lnTo>
                  <a:lnTo>
                    <a:pt x="3613467" y="2692577"/>
                  </a:lnTo>
                  <a:lnTo>
                    <a:pt x="3616871" y="2704808"/>
                  </a:lnTo>
                  <a:lnTo>
                    <a:pt x="3665817" y="2691193"/>
                  </a:lnTo>
                  <a:close/>
                </a:path>
                <a:path w="5426709" h="4090035">
                  <a:moveTo>
                    <a:pt x="3671773" y="2140953"/>
                  </a:moveTo>
                  <a:lnTo>
                    <a:pt x="3668306" y="2128736"/>
                  </a:lnTo>
                  <a:lnTo>
                    <a:pt x="3619436" y="2142617"/>
                  </a:lnTo>
                  <a:lnTo>
                    <a:pt x="3622903" y="2154834"/>
                  </a:lnTo>
                  <a:lnTo>
                    <a:pt x="3671773" y="2140953"/>
                  </a:lnTo>
                  <a:close/>
                </a:path>
                <a:path w="5426709" h="4090035">
                  <a:moveTo>
                    <a:pt x="3750233" y="1221041"/>
                  </a:moveTo>
                  <a:lnTo>
                    <a:pt x="3700729" y="1209636"/>
                  </a:lnTo>
                  <a:lnTo>
                    <a:pt x="3697884" y="1222006"/>
                  </a:lnTo>
                  <a:lnTo>
                    <a:pt x="3747376" y="1233411"/>
                  </a:lnTo>
                  <a:lnTo>
                    <a:pt x="3750233" y="1221041"/>
                  </a:lnTo>
                  <a:close/>
                </a:path>
                <a:path w="5426709" h="4090035">
                  <a:moveTo>
                    <a:pt x="3751465" y="2667381"/>
                  </a:moveTo>
                  <a:lnTo>
                    <a:pt x="3748062" y="2655138"/>
                  </a:lnTo>
                  <a:lnTo>
                    <a:pt x="3699116" y="2668752"/>
                  </a:lnTo>
                  <a:lnTo>
                    <a:pt x="3702520" y="2680982"/>
                  </a:lnTo>
                  <a:lnTo>
                    <a:pt x="3751465" y="2667381"/>
                  </a:lnTo>
                  <a:close/>
                </a:path>
                <a:path w="5426709" h="4090035">
                  <a:moveTo>
                    <a:pt x="3757295" y="2116671"/>
                  </a:moveTo>
                  <a:lnTo>
                    <a:pt x="3753815" y="2104453"/>
                  </a:lnTo>
                  <a:lnTo>
                    <a:pt x="3704958" y="2118322"/>
                  </a:lnTo>
                  <a:lnTo>
                    <a:pt x="3708425" y="2130539"/>
                  </a:lnTo>
                  <a:lnTo>
                    <a:pt x="3757295" y="2116671"/>
                  </a:lnTo>
                  <a:close/>
                </a:path>
                <a:path w="5426709" h="4090035">
                  <a:moveTo>
                    <a:pt x="3837203" y="1238313"/>
                  </a:moveTo>
                  <a:lnTo>
                    <a:pt x="3787343" y="1228636"/>
                  </a:lnTo>
                  <a:lnTo>
                    <a:pt x="3784917" y="1241094"/>
                  </a:lnTo>
                  <a:lnTo>
                    <a:pt x="3834790" y="1250784"/>
                  </a:lnTo>
                  <a:lnTo>
                    <a:pt x="3837203" y="1238313"/>
                  </a:lnTo>
                  <a:close/>
                </a:path>
                <a:path w="5426709" h="4090035">
                  <a:moveTo>
                    <a:pt x="3837292" y="2645283"/>
                  </a:moveTo>
                  <a:lnTo>
                    <a:pt x="3834384" y="2632926"/>
                  </a:lnTo>
                  <a:lnTo>
                    <a:pt x="3793426" y="2642527"/>
                  </a:lnTo>
                  <a:lnTo>
                    <a:pt x="3784765" y="2644927"/>
                  </a:lnTo>
                  <a:lnTo>
                    <a:pt x="3788168" y="2657170"/>
                  </a:lnTo>
                  <a:lnTo>
                    <a:pt x="3796461" y="2654858"/>
                  </a:lnTo>
                  <a:lnTo>
                    <a:pt x="3837292" y="2645283"/>
                  </a:lnTo>
                  <a:close/>
                </a:path>
                <a:path w="5426709" h="4090035">
                  <a:moveTo>
                    <a:pt x="3843020" y="2094230"/>
                  </a:moveTo>
                  <a:lnTo>
                    <a:pt x="3840061" y="2081872"/>
                  </a:lnTo>
                  <a:lnTo>
                    <a:pt x="3796944" y="2092198"/>
                  </a:lnTo>
                  <a:lnTo>
                    <a:pt x="3790467" y="2094039"/>
                  </a:lnTo>
                  <a:lnTo>
                    <a:pt x="3793934" y="2106257"/>
                  </a:lnTo>
                  <a:lnTo>
                    <a:pt x="3800043" y="2104517"/>
                  </a:lnTo>
                  <a:lnTo>
                    <a:pt x="3843020" y="2094230"/>
                  </a:lnTo>
                  <a:close/>
                </a:path>
                <a:path w="5426709" h="4090035">
                  <a:moveTo>
                    <a:pt x="3923842" y="2625001"/>
                  </a:moveTo>
                  <a:lnTo>
                    <a:pt x="3920947" y="2612631"/>
                  </a:lnTo>
                  <a:lnTo>
                    <a:pt x="3871480" y="2624226"/>
                  </a:lnTo>
                  <a:lnTo>
                    <a:pt x="3874376" y="2636596"/>
                  </a:lnTo>
                  <a:lnTo>
                    <a:pt x="3923842" y="2625001"/>
                  </a:lnTo>
                  <a:close/>
                </a:path>
                <a:path w="5426709" h="4090035">
                  <a:moveTo>
                    <a:pt x="3924477" y="1255268"/>
                  </a:moveTo>
                  <a:lnTo>
                    <a:pt x="3874605" y="1245577"/>
                  </a:lnTo>
                  <a:lnTo>
                    <a:pt x="3872192" y="1258049"/>
                  </a:lnTo>
                  <a:lnTo>
                    <a:pt x="3922052" y="1267739"/>
                  </a:lnTo>
                  <a:lnTo>
                    <a:pt x="3924477" y="1255268"/>
                  </a:lnTo>
                  <a:close/>
                </a:path>
                <a:path w="5426709" h="4090035">
                  <a:moveTo>
                    <a:pt x="3929469" y="2073529"/>
                  </a:moveTo>
                  <a:lnTo>
                    <a:pt x="3926522" y="2061184"/>
                  </a:lnTo>
                  <a:lnTo>
                    <a:pt x="3877119" y="2073008"/>
                  </a:lnTo>
                  <a:lnTo>
                    <a:pt x="3880066" y="2085352"/>
                  </a:lnTo>
                  <a:lnTo>
                    <a:pt x="3929469" y="2073529"/>
                  </a:lnTo>
                  <a:close/>
                </a:path>
                <a:path w="5426709" h="4090035">
                  <a:moveTo>
                    <a:pt x="4010215" y="2605011"/>
                  </a:moveTo>
                  <a:lnTo>
                    <a:pt x="4007789" y="2592552"/>
                  </a:lnTo>
                  <a:lnTo>
                    <a:pt x="4000804" y="2593911"/>
                  </a:lnTo>
                  <a:lnTo>
                    <a:pt x="3958031" y="2603944"/>
                  </a:lnTo>
                  <a:lnTo>
                    <a:pt x="3960939" y="2616301"/>
                  </a:lnTo>
                  <a:lnTo>
                    <a:pt x="4003370" y="2606357"/>
                  </a:lnTo>
                  <a:lnTo>
                    <a:pt x="4010215" y="2605011"/>
                  </a:lnTo>
                  <a:close/>
                </a:path>
                <a:path w="5426709" h="4090035">
                  <a:moveTo>
                    <a:pt x="4011765" y="1270965"/>
                  </a:moveTo>
                  <a:lnTo>
                    <a:pt x="3973068" y="1264704"/>
                  </a:lnTo>
                  <a:lnTo>
                    <a:pt x="3972941" y="1264678"/>
                  </a:lnTo>
                  <a:lnTo>
                    <a:pt x="3961879" y="1262532"/>
                  </a:lnTo>
                  <a:lnTo>
                    <a:pt x="3959453" y="1275003"/>
                  </a:lnTo>
                  <a:lnTo>
                    <a:pt x="3970731" y="1277188"/>
                  </a:lnTo>
                  <a:lnTo>
                    <a:pt x="4009745" y="1283500"/>
                  </a:lnTo>
                  <a:lnTo>
                    <a:pt x="4011765" y="1270965"/>
                  </a:lnTo>
                  <a:close/>
                </a:path>
                <a:path w="5426709" h="4090035">
                  <a:moveTo>
                    <a:pt x="4015765" y="2053209"/>
                  </a:moveTo>
                  <a:lnTo>
                    <a:pt x="4013289" y="2040763"/>
                  </a:lnTo>
                  <a:lnTo>
                    <a:pt x="4004526" y="2042502"/>
                  </a:lnTo>
                  <a:lnTo>
                    <a:pt x="3963568" y="2052307"/>
                  </a:lnTo>
                  <a:lnTo>
                    <a:pt x="3966527" y="2064664"/>
                  </a:lnTo>
                  <a:lnTo>
                    <a:pt x="4007142" y="2054936"/>
                  </a:lnTo>
                  <a:lnTo>
                    <a:pt x="4015765" y="2053209"/>
                  </a:lnTo>
                  <a:close/>
                </a:path>
                <a:path w="5426709" h="4090035">
                  <a:moveTo>
                    <a:pt x="4097464" y="2587993"/>
                  </a:moveTo>
                  <a:lnTo>
                    <a:pt x="4095038" y="2575522"/>
                  </a:lnTo>
                  <a:lnTo>
                    <a:pt x="4045178" y="2585250"/>
                  </a:lnTo>
                  <a:lnTo>
                    <a:pt x="4047617" y="2597721"/>
                  </a:lnTo>
                  <a:lnTo>
                    <a:pt x="4097464" y="2587993"/>
                  </a:lnTo>
                  <a:close/>
                </a:path>
                <a:path w="5426709" h="4090035">
                  <a:moveTo>
                    <a:pt x="4099522" y="1285151"/>
                  </a:moveTo>
                  <a:lnTo>
                    <a:pt x="4049382" y="1277048"/>
                  </a:lnTo>
                  <a:lnTo>
                    <a:pt x="4047350" y="1289583"/>
                  </a:lnTo>
                  <a:lnTo>
                    <a:pt x="4097502" y="1297686"/>
                  </a:lnTo>
                  <a:lnTo>
                    <a:pt x="4099522" y="1285151"/>
                  </a:lnTo>
                  <a:close/>
                </a:path>
                <a:path w="5426709" h="4090035">
                  <a:moveTo>
                    <a:pt x="4102951" y="2035835"/>
                  </a:moveTo>
                  <a:lnTo>
                    <a:pt x="4100474" y="2023376"/>
                  </a:lnTo>
                  <a:lnTo>
                    <a:pt x="4050652" y="2033308"/>
                  </a:lnTo>
                  <a:lnTo>
                    <a:pt x="4053128" y="2045766"/>
                  </a:lnTo>
                  <a:lnTo>
                    <a:pt x="4102951" y="2035835"/>
                  </a:lnTo>
                  <a:close/>
                </a:path>
                <a:path w="5426709" h="4090035">
                  <a:moveTo>
                    <a:pt x="4184726" y="2570962"/>
                  </a:moveTo>
                  <a:lnTo>
                    <a:pt x="4182287" y="2558491"/>
                  </a:lnTo>
                  <a:lnTo>
                    <a:pt x="4132427" y="2568232"/>
                  </a:lnTo>
                  <a:lnTo>
                    <a:pt x="4134866" y="2580690"/>
                  </a:lnTo>
                  <a:lnTo>
                    <a:pt x="4184726" y="2570962"/>
                  </a:lnTo>
                  <a:close/>
                </a:path>
                <a:path w="5426709" h="4090035">
                  <a:moveTo>
                    <a:pt x="4187291" y="1299349"/>
                  </a:moveTo>
                  <a:lnTo>
                    <a:pt x="4137139" y="1291234"/>
                  </a:lnTo>
                  <a:lnTo>
                    <a:pt x="4135107" y="1303769"/>
                  </a:lnTo>
                  <a:lnTo>
                    <a:pt x="4185259" y="1311884"/>
                  </a:lnTo>
                  <a:lnTo>
                    <a:pt x="4187291" y="1299349"/>
                  </a:lnTo>
                  <a:close/>
                </a:path>
                <a:path w="5426709" h="4090035">
                  <a:moveTo>
                    <a:pt x="4190136" y="2018461"/>
                  </a:moveTo>
                  <a:lnTo>
                    <a:pt x="4187660" y="2006003"/>
                  </a:lnTo>
                  <a:lnTo>
                    <a:pt x="4137837" y="2015934"/>
                  </a:lnTo>
                  <a:lnTo>
                    <a:pt x="4140314" y="2028393"/>
                  </a:lnTo>
                  <a:lnTo>
                    <a:pt x="4190136" y="2018461"/>
                  </a:lnTo>
                  <a:close/>
                </a:path>
                <a:path w="5426709" h="4090035">
                  <a:moveTo>
                    <a:pt x="4272077" y="2555748"/>
                  </a:moveTo>
                  <a:lnTo>
                    <a:pt x="4270083" y="2543200"/>
                  </a:lnTo>
                  <a:lnTo>
                    <a:pt x="4219905" y="2551163"/>
                  </a:lnTo>
                  <a:lnTo>
                    <a:pt x="4221899" y="2563698"/>
                  </a:lnTo>
                  <a:lnTo>
                    <a:pt x="4272077" y="2555748"/>
                  </a:lnTo>
                  <a:close/>
                </a:path>
                <a:path w="5426709" h="4090035">
                  <a:moveTo>
                    <a:pt x="4275201" y="1311198"/>
                  </a:moveTo>
                  <a:lnTo>
                    <a:pt x="4224833" y="1304569"/>
                  </a:lnTo>
                  <a:lnTo>
                    <a:pt x="4223182" y="1317167"/>
                  </a:lnTo>
                  <a:lnTo>
                    <a:pt x="4273550" y="1323784"/>
                  </a:lnTo>
                  <a:lnTo>
                    <a:pt x="4275201" y="1311198"/>
                  </a:lnTo>
                  <a:close/>
                </a:path>
                <a:path w="5426709" h="4090035">
                  <a:moveTo>
                    <a:pt x="4277436" y="2002980"/>
                  </a:moveTo>
                  <a:lnTo>
                    <a:pt x="4275404" y="1990445"/>
                  </a:lnTo>
                  <a:lnTo>
                    <a:pt x="4225252" y="1998573"/>
                  </a:lnTo>
                  <a:lnTo>
                    <a:pt x="4227284" y="2011108"/>
                  </a:lnTo>
                  <a:lnTo>
                    <a:pt x="4277436" y="2002980"/>
                  </a:lnTo>
                  <a:close/>
                </a:path>
                <a:path w="5426709" h="4090035">
                  <a:moveTo>
                    <a:pt x="4359872" y="2541816"/>
                  </a:moveTo>
                  <a:lnTo>
                    <a:pt x="4357878" y="2529268"/>
                  </a:lnTo>
                  <a:lnTo>
                    <a:pt x="4307713" y="2537231"/>
                  </a:lnTo>
                  <a:lnTo>
                    <a:pt x="4309694" y="2549779"/>
                  </a:lnTo>
                  <a:lnTo>
                    <a:pt x="4359872" y="2541816"/>
                  </a:lnTo>
                  <a:close/>
                </a:path>
                <a:path w="5426709" h="4090035">
                  <a:moveTo>
                    <a:pt x="4363339" y="1322781"/>
                  </a:moveTo>
                  <a:lnTo>
                    <a:pt x="4312971" y="1316164"/>
                  </a:lnTo>
                  <a:lnTo>
                    <a:pt x="4311320" y="1328750"/>
                  </a:lnTo>
                  <a:lnTo>
                    <a:pt x="4361688" y="1335379"/>
                  </a:lnTo>
                  <a:lnTo>
                    <a:pt x="4363339" y="1322781"/>
                  </a:lnTo>
                  <a:close/>
                </a:path>
                <a:path w="5426709" h="4090035">
                  <a:moveTo>
                    <a:pt x="4365193" y="1988756"/>
                  </a:moveTo>
                  <a:lnTo>
                    <a:pt x="4363161" y="1976221"/>
                  </a:lnTo>
                  <a:lnTo>
                    <a:pt x="4313009" y="1984349"/>
                  </a:lnTo>
                  <a:lnTo>
                    <a:pt x="4315041" y="1996884"/>
                  </a:lnTo>
                  <a:lnTo>
                    <a:pt x="4365193" y="1988756"/>
                  </a:lnTo>
                  <a:close/>
                </a:path>
                <a:path w="5426709" h="4090035">
                  <a:moveTo>
                    <a:pt x="4447679" y="2527884"/>
                  </a:moveTo>
                  <a:lnTo>
                    <a:pt x="4445686" y="2515336"/>
                  </a:lnTo>
                  <a:lnTo>
                    <a:pt x="4395508" y="2523299"/>
                  </a:lnTo>
                  <a:lnTo>
                    <a:pt x="4397502" y="2535847"/>
                  </a:lnTo>
                  <a:lnTo>
                    <a:pt x="4447679" y="2527884"/>
                  </a:lnTo>
                  <a:close/>
                </a:path>
                <a:path w="5426709" h="4090035">
                  <a:moveTo>
                    <a:pt x="4451375" y="1333766"/>
                  </a:moveTo>
                  <a:lnTo>
                    <a:pt x="4431017" y="1331683"/>
                  </a:lnTo>
                  <a:lnTo>
                    <a:pt x="4430877" y="1331671"/>
                  </a:lnTo>
                  <a:lnTo>
                    <a:pt x="4401121" y="1327746"/>
                  </a:lnTo>
                  <a:lnTo>
                    <a:pt x="4399458" y="1340345"/>
                  </a:lnTo>
                  <a:lnTo>
                    <a:pt x="4429493" y="1344295"/>
                  </a:lnTo>
                  <a:lnTo>
                    <a:pt x="4450080" y="1346403"/>
                  </a:lnTo>
                  <a:lnTo>
                    <a:pt x="4451375" y="1333766"/>
                  </a:lnTo>
                  <a:close/>
                </a:path>
                <a:path w="5426709" h="4090035">
                  <a:moveTo>
                    <a:pt x="4452937" y="1974545"/>
                  </a:moveTo>
                  <a:lnTo>
                    <a:pt x="4450905" y="1962010"/>
                  </a:lnTo>
                  <a:lnTo>
                    <a:pt x="4400766" y="1970138"/>
                  </a:lnTo>
                  <a:lnTo>
                    <a:pt x="4402798" y="1982673"/>
                  </a:lnTo>
                  <a:lnTo>
                    <a:pt x="4452937" y="1974545"/>
                  </a:lnTo>
                  <a:close/>
                </a:path>
                <a:path w="5426709" h="4090035">
                  <a:moveTo>
                    <a:pt x="4535678" y="2516911"/>
                  </a:moveTo>
                  <a:lnTo>
                    <a:pt x="4534116" y="2504313"/>
                  </a:lnTo>
                  <a:lnTo>
                    <a:pt x="4483697" y="2510536"/>
                  </a:lnTo>
                  <a:lnTo>
                    <a:pt x="4485259" y="2523147"/>
                  </a:lnTo>
                  <a:lnTo>
                    <a:pt x="4535678" y="2516911"/>
                  </a:lnTo>
                  <a:close/>
                </a:path>
                <a:path w="5426709" h="4090035">
                  <a:moveTo>
                    <a:pt x="4539805" y="1342821"/>
                  </a:moveTo>
                  <a:lnTo>
                    <a:pt x="4489272" y="1337652"/>
                  </a:lnTo>
                  <a:lnTo>
                    <a:pt x="4487977" y="1350289"/>
                  </a:lnTo>
                  <a:lnTo>
                    <a:pt x="4538510" y="1355458"/>
                  </a:lnTo>
                  <a:lnTo>
                    <a:pt x="4539805" y="1342821"/>
                  </a:lnTo>
                  <a:close/>
                </a:path>
                <a:path w="5426709" h="4090035">
                  <a:moveTo>
                    <a:pt x="4540910" y="1963381"/>
                  </a:moveTo>
                  <a:lnTo>
                    <a:pt x="4539323" y="1950783"/>
                  </a:lnTo>
                  <a:lnTo>
                    <a:pt x="4488929" y="1957146"/>
                  </a:lnTo>
                  <a:lnTo>
                    <a:pt x="4490517" y="1969744"/>
                  </a:lnTo>
                  <a:lnTo>
                    <a:pt x="4540910" y="1963381"/>
                  </a:lnTo>
                  <a:close/>
                </a:path>
                <a:path w="5426709" h="4090035">
                  <a:moveTo>
                    <a:pt x="4623905" y="2506002"/>
                  </a:moveTo>
                  <a:lnTo>
                    <a:pt x="4622343" y="2493403"/>
                  </a:lnTo>
                  <a:lnTo>
                    <a:pt x="4571924" y="2499626"/>
                  </a:lnTo>
                  <a:lnTo>
                    <a:pt x="4573486" y="2512237"/>
                  </a:lnTo>
                  <a:lnTo>
                    <a:pt x="4623905" y="2506002"/>
                  </a:lnTo>
                  <a:close/>
                </a:path>
                <a:path w="5426709" h="4090035">
                  <a:moveTo>
                    <a:pt x="4628248" y="1351889"/>
                  </a:moveTo>
                  <a:lnTo>
                    <a:pt x="4577715" y="1346708"/>
                  </a:lnTo>
                  <a:lnTo>
                    <a:pt x="4576419" y="1359344"/>
                  </a:lnTo>
                  <a:lnTo>
                    <a:pt x="4626953" y="1364526"/>
                  </a:lnTo>
                  <a:lnTo>
                    <a:pt x="4628248" y="1351889"/>
                  </a:lnTo>
                  <a:close/>
                </a:path>
                <a:path w="5426709" h="4090035">
                  <a:moveTo>
                    <a:pt x="4629112" y="1952244"/>
                  </a:moveTo>
                  <a:lnTo>
                    <a:pt x="4627524" y="1939645"/>
                  </a:lnTo>
                  <a:lnTo>
                    <a:pt x="4577118" y="1946008"/>
                  </a:lnTo>
                  <a:lnTo>
                    <a:pt x="4578718" y="1958606"/>
                  </a:lnTo>
                  <a:lnTo>
                    <a:pt x="4629112" y="1952244"/>
                  </a:lnTo>
                  <a:close/>
                </a:path>
                <a:path w="5426709" h="4090035">
                  <a:moveTo>
                    <a:pt x="4712005" y="2495994"/>
                  </a:moveTo>
                  <a:lnTo>
                    <a:pt x="4710874" y="2483345"/>
                  </a:lnTo>
                  <a:lnTo>
                    <a:pt x="4684915" y="2485656"/>
                  </a:lnTo>
                  <a:lnTo>
                    <a:pt x="4660150" y="2488717"/>
                  </a:lnTo>
                  <a:lnTo>
                    <a:pt x="4661713" y="2501328"/>
                  </a:lnTo>
                  <a:lnTo>
                    <a:pt x="4686173" y="2498306"/>
                  </a:lnTo>
                  <a:lnTo>
                    <a:pt x="4712005" y="2495994"/>
                  </a:lnTo>
                  <a:close/>
                </a:path>
                <a:path w="5426709" h="4090035">
                  <a:moveTo>
                    <a:pt x="4716615" y="1359700"/>
                  </a:moveTo>
                  <a:lnTo>
                    <a:pt x="4673003" y="1356474"/>
                  </a:lnTo>
                  <a:lnTo>
                    <a:pt x="4672838" y="1356461"/>
                  </a:lnTo>
                  <a:lnTo>
                    <a:pt x="4666145" y="1355775"/>
                  </a:lnTo>
                  <a:lnTo>
                    <a:pt x="4664849" y="1368412"/>
                  </a:lnTo>
                  <a:lnTo>
                    <a:pt x="4671784" y="1369123"/>
                  </a:lnTo>
                  <a:lnTo>
                    <a:pt x="4715675" y="1372362"/>
                  </a:lnTo>
                  <a:lnTo>
                    <a:pt x="4716615" y="1359700"/>
                  </a:lnTo>
                  <a:close/>
                </a:path>
                <a:path w="5426709" h="4090035">
                  <a:moveTo>
                    <a:pt x="4717199" y="1942045"/>
                  </a:moveTo>
                  <a:lnTo>
                    <a:pt x="4716043" y="1929396"/>
                  </a:lnTo>
                  <a:lnTo>
                    <a:pt x="4689310" y="1931835"/>
                  </a:lnTo>
                  <a:lnTo>
                    <a:pt x="4665319" y="1934870"/>
                  </a:lnTo>
                  <a:lnTo>
                    <a:pt x="4666907" y="1947468"/>
                  </a:lnTo>
                  <a:lnTo>
                    <a:pt x="4690592" y="1944471"/>
                  </a:lnTo>
                  <a:lnTo>
                    <a:pt x="4717199" y="1942045"/>
                  </a:lnTo>
                  <a:close/>
                </a:path>
                <a:path w="5426709" h="4090035">
                  <a:moveTo>
                    <a:pt x="4800562" y="2488095"/>
                  </a:moveTo>
                  <a:lnTo>
                    <a:pt x="4799431" y="2475446"/>
                  </a:lnTo>
                  <a:lnTo>
                    <a:pt x="4748835" y="2479954"/>
                  </a:lnTo>
                  <a:lnTo>
                    <a:pt x="4749952" y="2492603"/>
                  </a:lnTo>
                  <a:lnTo>
                    <a:pt x="4800562" y="2488095"/>
                  </a:lnTo>
                  <a:close/>
                </a:path>
                <a:path w="5426709" h="4090035">
                  <a:moveTo>
                    <a:pt x="4805273" y="1366253"/>
                  </a:moveTo>
                  <a:lnTo>
                    <a:pt x="4754613" y="1362506"/>
                  </a:lnTo>
                  <a:lnTo>
                    <a:pt x="4753673" y="1375168"/>
                  </a:lnTo>
                  <a:lnTo>
                    <a:pt x="4804334" y="1378915"/>
                  </a:lnTo>
                  <a:lnTo>
                    <a:pt x="4805273" y="1366253"/>
                  </a:lnTo>
                  <a:close/>
                </a:path>
                <a:path w="5426709" h="4090035">
                  <a:moveTo>
                    <a:pt x="4805731" y="1933981"/>
                  </a:moveTo>
                  <a:lnTo>
                    <a:pt x="4804575" y="1921332"/>
                  </a:lnTo>
                  <a:lnTo>
                    <a:pt x="4753978" y="1925942"/>
                  </a:lnTo>
                  <a:lnTo>
                    <a:pt x="4755134" y="1938591"/>
                  </a:lnTo>
                  <a:lnTo>
                    <a:pt x="4805731" y="1933981"/>
                  </a:lnTo>
                  <a:close/>
                </a:path>
                <a:path w="5426709" h="4090035">
                  <a:moveTo>
                    <a:pt x="4889106" y="2480195"/>
                  </a:moveTo>
                  <a:lnTo>
                    <a:pt x="4887976" y="2467546"/>
                  </a:lnTo>
                  <a:lnTo>
                    <a:pt x="4837379" y="2472055"/>
                  </a:lnTo>
                  <a:lnTo>
                    <a:pt x="4838509" y="2484704"/>
                  </a:lnTo>
                  <a:lnTo>
                    <a:pt x="4889106" y="2480195"/>
                  </a:lnTo>
                  <a:close/>
                </a:path>
                <a:path w="5426709" h="4090035">
                  <a:moveTo>
                    <a:pt x="4893932" y="1372806"/>
                  </a:moveTo>
                  <a:lnTo>
                    <a:pt x="4843272" y="1369060"/>
                  </a:lnTo>
                  <a:lnTo>
                    <a:pt x="4842332" y="1381721"/>
                  </a:lnTo>
                  <a:lnTo>
                    <a:pt x="4892992" y="1385468"/>
                  </a:lnTo>
                  <a:lnTo>
                    <a:pt x="4893932" y="1372806"/>
                  </a:lnTo>
                  <a:close/>
                </a:path>
                <a:path w="5426709" h="4090035">
                  <a:moveTo>
                    <a:pt x="4894262" y="1925916"/>
                  </a:moveTo>
                  <a:lnTo>
                    <a:pt x="4893107" y="1913267"/>
                  </a:lnTo>
                  <a:lnTo>
                    <a:pt x="4842522" y="1917877"/>
                  </a:lnTo>
                  <a:lnTo>
                    <a:pt x="4843665" y="1930527"/>
                  </a:lnTo>
                  <a:lnTo>
                    <a:pt x="4894262" y="1925916"/>
                  </a:lnTo>
                  <a:close/>
                </a:path>
                <a:path w="5426709" h="4090035">
                  <a:moveTo>
                    <a:pt x="4977562" y="2474023"/>
                  </a:moveTo>
                  <a:lnTo>
                    <a:pt x="4976863" y="2461349"/>
                  </a:lnTo>
                  <a:lnTo>
                    <a:pt x="4927155" y="2464054"/>
                  </a:lnTo>
                  <a:lnTo>
                    <a:pt x="4925923" y="2464155"/>
                  </a:lnTo>
                  <a:lnTo>
                    <a:pt x="4927054" y="2476804"/>
                  </a:lnTo>
                  <a:lnTo>
                    <a:pt x="4928006" y="2476728"/>
                  </a:lnTo>
                  <a:lnTo>
                    <a:pt x="4977562" y="2474023"/>
                  </a:lnTo>
                  <a:close/>
                </a:path>
                <a:path w="5426709" h="4090035">
                  <a:moveTo>
                    <a:pt x="4982515" y="1377569"/>
                  </a:moveTo>
                  <a:lnTo>
                    <a:pt x="4931765" y="1375283"/>
                  </a:lnTo>
                  <a:lnTo>
                    <a:pt x="4931194" y="1387970"/>
                  </a:lnTo>
                  <a:lnTo>
                    <a:pt x="4981943" y="1390256"/>
                  </a:lnTo>
                  <a:lnTo>
                    <a:pt x="4982515" y="1377569"/>
                  </a:lnTo>
                  <a:close/>
                </a:path>
                <a:path w="5426709" h="4090035">
                  <a:moveTo>
                    <a:pt x="4982705" y="1919630"/>
                  </a:moveTo>
                  <a:lnTo>
                    <a:pt x="4981994" y="1906955"/>
                  </a:lnTo>
                  <a:lnTo>
                    <a:pt x="4931791" y="1909749"/>
                  </a:lnTo>
                  <a:lnTo>
                    <a:pt x="4931054" y="1909813"/>
                  </a:lnTo>
                  <a:lnTo>
                    <a:pt x="4932197" y="1922462"/>
                  </a:lnTo>
                  <a:lnTo>
                    <a:pt x="4932654" y="1922424"/>
                  </a:lnTo>
                  <a:lnTo>
                    <a:pt x="4982705" y="1919630"/>
                  </a:lnTo>
                  <a:close/>
                </a:path>
                <a:path w="5426709" h="4090035">
                  <a:moveTo>
                    <a:pt x="5066322" y="2469197"/>
                  </a:moveTo>
                  <a:lnTo>
                    <a:pt x="5065636" y="2456510"/>
                  </a:lnTo>
                  <a:lnTo>
                    <a:pt x="5014912" y="2459278"/>
                  </a:lnTo>
                  <a:lnTo>
                    <a:pt x="5015598" y="2471953"/>
                  </a:lnTo>
                  <a:lnTo>
                    <a:pt x="5066322" y="2469197"/>
                  </a:lnTo>
                  <a:close/>
                </a:path>
                <a:path w="5426709" h="4090035">
                  <a:moveTo>
                    <a:pt x="5071313" y="1381582"/>
                  </a:moveTo>
                  <a:lnTo>
                    <a:pt x="5020576" y="1379296"/>
                  </a:lnTo>
                  <a:lnTo>
                    <a:pt x="5020005" y="1391983"/>
                  </a:lnTo>
                  <a:lnTo>
                    <a:pt x="5070741" y="1394269"/>
                  </a:lnTo>
                  <a:lnTo>
                    <a:pt x="5071313" y="1381582"/>
                  </a:lnTo>
                  <a:close/>
                </a:path>
                <a:path w="5426709" h="4090035">
                  <a:moveTo>
                    <a:pt x="5071465" y="1914702"/>
                  </a:moveTo>
                  <a:lnTo>
                    <a:pt x="5070754" y="1902028"/>
                  </a:lnTo>
                  <a:lnTo>
                    <a:pt x="5020030" y="1904847"/>
                  </a:lnTo>
                  <a:lnTo>
                    <a:pt x="5020742" y="1917522"/>
                  </a:lnTo>
                  <a:lnTo>
                    <a:pt x="5071465" y="1914702"/>
                  </a:lnTo>
                  <a:close/>
                </a:path>
                <a:path w="5426709" h="4090035">
                  <a:moveTo>
                    <a:pt x="5155095" y="2464358"/>
                  </a:moveTo>
                  <a:lnTo>
                    <a:pt x="5154409" y="2451684"/>
                  </a:lnTo>
                  <a:lnTo>
                    <a:pt x="5103685" y="2454440"/>
                  </a:lnTo>
                  <a:lnTo>
                    <a:pt x="5104371" y="2467127"/>
                  </a:lnTo>
                  <a:lnTo>
                    <a:pt x="5155095" y="2464358"/>
                  </a:lnTo>
                  <a:close/>
                </a:path>
                <a:path w="5426709" h="4090035">
                  <a:moveTo>
                    <a:pt x="5160124" y="1385582"/>
                  </a:moveTo>
                  <a:lnTo>
                    <a:pt x="5109375" y="1383296"/>
                  </a:lnTo>
                  <a:lnTo>
                    <a:pt x="5108803" y="1395984"/>
                  </a:lnTo>
                  <a:lnTo>
                    <a:pt x="5159553" y="1398270"/>
                  </a:lnTo>
                  <a:lnTo>
                    <a:pt x="5160124" y="1385582"/>
                  </a:lnTo>
                  <a:close/>
                </a:path>
                <a:path w="5426709" h="4090035">
                  <a:moveTo>
                    <a:pt x="5160226" y="1909775"/>
                  </a:moveTo>
                  <a:lnTo>
                    <a:pt x="5159514" y="1897087"/>
                  </a:lnTo>
                  <a:lnTo>
                    <a:pt x="5108803" y="1899907"/>
                  </a:lnTo>
                  <a:lnTo>
                    <a:pt x="5109502" y="1912594"/>
                  </a:lnTo>
                  <a:lnTo>
                    <a:pt x="5160226" y="1909775"/>
                  </a:lnTo>
                  <a:close/>
                </a:path>
                <a:path w="5426709" h="4090035">
                  <a:moveTo>
                    <a:pt x="5243728" y="2462047"/>
                  </a:moveTo>
                  <a:lnTo>
                    <a:pt x="5243487" y="2449347"/>
                  </a:lnTo>
                  <a:lnTo>
                    <a:pt x="5192700" y="2450300"/>
                  </a:lnTo>
                  <a:lnTo>
                    <a:pt x="5192941" y="2462987"/>
                  </a:lnTo>
                  <a:lnTo>
                    <a:pt x="5243728" y="2462047"/>
                  </a:lnTo>
                  <a:close/>
                </a:path>
                <a:path w="5426709" h="4090035">
                  <a:moveTo>
                    <a:pt x="5248821" y="1387322"/>
                  </a:moveTo>
                  <a:lnTo>
                    <a:pt x="5198021" y="1386535"/>
                  </a:lnTo>
                  <a:lnTo>
                    <a:pt x="5197830" y="1399235"/>
                  </a:lnTo>
                  <a:lnTo>
                    <a:pt x="5248618" y="1400022"/>
                  </a:lnTo>
                  <a:lnTo>
                    <a:pt x="5248821" y="1387322"/>
                  </a:lnTo>
                  <a:close/>
                </a:path>
                <a:path w="5426709" h="4090035">
                  <a:moveTo>
                    <a:pt x="5248846" y="1907413"/>
                  </a:moveTo>
                  <a:lnTo>
                    <a:pt x="5248618" y="1894713"/>
                  </a:lnTo>
                  <a:lnTo>
                    <a:pt x="5197818" y="1895678"/>
                  </a:lnTo>
                  <a:lnTo>
                    <a:pt x="5198059" y="1908378"/>
                  </a:lnTo>
                  <a:lnTo>
                    <a:pt x="5248846" y="1907413"/>
                  </a:lnTo>
                  <a:close/>
                </a:path>
                <a:path w="5426709" h="4090035">
                  <a:moveTo>
                    <a:pt x="5332615" y="2460409"/>
                  </a:moveTo>
                  <a:lnTo>
                    <a:pt x="5332374" y="2447709"/>
                  </a:lnTo>
                  <a:lnTo>
                    <a:pt x="5281587" y="2448649"/>
                  </a:lnTo>
                  <a:lnTo>
                    <a:pt x="5281815" y="2461349"/>
                  </a:lnTo>
                  <a:lnTo>
                    <a:pt x="5332615" y="2460409"/>
                  </a:lnTo>
                  <a:close/>
                </a:path>
                <a:path w="5426709" h="4090035">
                  <a:moveTo>
                    <a:pt x="5337708" y="1388681"/>
                  </a:moveTo>
                  <a:lnTo>
                    <a:pt x="5286908" y="1387906"/>
                  </a:lnTo>
                  <a:lnTo>
                    <a:pt x="5286718" y="1400606"/>
                  </a:lnTo>
                  <a:lnTo>
                    <a:pt x="5337518" y="1401381"/>
                  </a:lnTo>
                  <a:lnTo>
                    <a:pt x="5337708" y="1388681"/>
                  </a:lnTo>
                  <a:close/>
                </a:path>
                <a:path w="5426709" h="4090035">
                  <a:moveTo>
                    <a:pt x="5337734" y="1905736"/>
                  </a:moveTo>
                  <a:lnTo>
                    <a:pt x="5337492" y="1893036"/>
                  </a:lnTo>
                  <a:lnTo>
                    <a:pt x="5286705" y="1894001"/>
                  </a:lnTo>
                  <a:lnTo>
                    <a:pt x="5286946" y="1906701"/>
                  </a:lnTo>
                  <a:lnTo>
                    <a:pt x="5337734" y="1905736"/>
                  </a:lnTo>
                  <a:close/>
                </a:path>
                <a:path w="5426709" h="4090035">
                  <a:moveTo>
                    <a:pt x="5421490" y="2458758"/>
                  </a:moveTo>
                  <a:lnTo>
                    <a:pt x="5421261" y="2446058"/>
                  </a:lnTo>
                  <a:lnTo>
                    <a:pt x="5370474" y="2446998"/>
                  </a:lnTo>
                  <a:lnTo>
                    <a:pt x="5370703" y="2459698"/>
                  </a:lnTo>
                  <a:lnTo>
                    <a:pt x="5421490" y="2458758"/>
                  </a:lnTo>
                  <a:close/>
                </a:path>
                <a:path w="5426709" h="4090035">
                  <a:moveTo>
                    <a:pt x="5426595" y="1390053"/>
                  </a:moveTo>
                  <a:lnTo>
                    <a:pt x="5375808" y="1389265"/>
                  </a:lnTo>
                  <a:lnTo>
                    <a:pt x="5375605" y="1401965"/>
                  </a:lnTo>
                  <a:lnTo>
                    <a:pt x="5426405" y="1402740"/>
                  </a:lnTo>
                  <a:lnTo>
                    <a:pt x="5426595" y="1390053"/>
                  </a:lnTo>
                  <a:close/>
                </a:path>
                <a:path w="5426709" h="4090035">
                  <a:moveTo>
                    <a:pt x="5426621" y="1904047"/>
                  </a:moveTo>
                  <a:lnTo>
                    <a:pt x="5426380" y="1891360"/>
                  </a:lnTo>
                  <a:lnTo>
                    <a:pt x="5375592" y="1892312"/>
                  </a:lnTo>
                  <a:lnTo>
                    <a:pt x="5375834" y="1905012"/>
                  </a:lnTo>
                  <a:lnTo>
                    <a:pt x="5426621" y="1904047"/>
                  </a:lnTo>
                  <a:close/>
                </a:path>
              </a:pathLst>
            </a:custGeom>
            <a:solidFill>
              <a:srgbClr val="4472C4"/>
            </a:solidFill>
            <a:ln>
              <a:solidFill>
                <a:schemeClr val="bg2"/>
              </a:solidFill>
            </a:ln>
          </p:spPr>
          <p:txBody>
            <a:bodyPr wrap="square" lIns="0" tIns="0" rIns="0" bIns="0" rtlCol="0"/>
            <a:lstStyle/>
            <a:p>
              <a:endParaRPr>
                <a:solidFill>
                  <a:schemeClr val="bg1"/>
                </a:solidFill>
              </a:endParaRPr>
            </a:p>
          </p:txBody>
        </p:sp>
        <p:pic>
          <p:nvPicPr>
            <p:cNvPr id="43" name="object 43"/>
            <p:cNvPicPr/>
            <p:nvPr/>
          </p:nvPicPr>
          <p:blipFill>
            <a:blip r:embed="rId3" cstate="print"/>
            <a:stretch>
              <a:fillRect/>
            </a:stretch>
          </p:blipFill>
          <p:spPr>
            <a:xfrm>
              <a:off x="10258120" y="3477686"/>
              <a:ext cx="276997" cy="276995"/>
            </a:xfrm>
            <a:prstGeom prst="rect">
              <a:avLst/>
            </a:prstGeom>
            <a:ln>
              <a:solidFill>
                <a:schemeClr val="bg2"/>
              </a:solidFill>
            </a:ln>
          </p:spPr>
        </p:pic>
      </p:grpSp>
      <p:sp>
        <p:nvSpPr>
          <p:cNvPr id="44" name="object 44"/>
          <p:cNvSpPr txBox="1"/>
          <p:nvPr/>
        </p:nvSpPr>
        <p:spPr>
          <a:xfrm>
            <a:off x="10169573" y="3771900"/>
            <a:ext cx="499745" cy="182101"/>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100" spc="5" dirty="0">
                <a:solidFill>
                  <a:schemeClr val="bg1"/>
                </a:solidFill>
                <a:latin typeface="Arial"/>
                <a:cs typeface="Arial"/>
              </a:rPr>
              <a:t>Cli</a:t>
            </a:r>
            <a:r>
              <a:rPr sz="1100" dirty="0">
                <a:solidFill>
                  <a:schemeClr val="bg1"/>
                </a:solidFill>
                <a:latin typeface="Arial"/>
                <a:cs typeface="Arial"/>
              </a:rPr>
              <a:t>ent</a:t>
            </a:r>
            <a:r>
              <a:rPr sz="1100" spc="-15" dirty="0">
                <a:solidFill>
                  <a:schemeClr val="bg1"/>
                </a:solidFill>
                <a:latin typeface="Arial"/>
                <a:cs typeface="Arial"/>
              </a:rPr>
              <a:t> </a:t>
            </a:r>
            <a:r>
              <a:rPr sz="1100" dirty="0">
                <a:solidFill>
                  <a:schemeClr val="bg1"/>
                </a:solidFill>
                <a:latin typeface="Arial"/>
                <a:cs typeface="Arial"/>
              </a:rPr>
              <a:t>2</a:t>
            </a:r>
            <a:endParaRPr sz="1100">
              <a:solidFill>
                <a:schemeClr val="bg1"/>
              </a:solidFill>
              <a:latin typeface="Arial"/>
              <a:cs typeface="Arial"/>
            </a:endParaRPr>
          </a:p>
        </p:txBody>
      </p:sp>
      <p:pic>
        <p:nvPicPr>
          <p:cNvPr id="45" name="object 45"/>
          <p:cNvPicPr/>
          <p:nvPr/>
        </p:nvPicPr>
        <p:blipFill>
          <a:blip r:embed="rId3" cstate="print"/>
          <a:stretch>
            <a:fillRect/>
          </a:stretch>
        </p:blipFill>
        <p:spPr>
          <a:xfrm>
            <a:off x="10258021" y="4024565"/>
            <a:ext cx="276997" cy="276997"/>
          </a:xfrm>
          <a:prstGeom prst="rect">
            <a:avLst/>
          </a:prstGeom>
          <a:ln>
            <a:solidFill>
              <a:schemeClr val="bg2"/>
            </a:solidFill>
          </a:ln>
        </p:spPr>
      </p:pic>
      <p:sp>
        <p:nvSpPr>
          <p:cNvPr id="46" name="object 46"/>
          <p:cNvSpPr txBox="1"/>
          <p:nvPr/>
        </p:nvSpPr>
        <p:spPr>
          <a:xfrm>
            <a:off x="10169473" y="4318000"/>
            <a:ext cx="499745" cy="182101"/>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100" spc="5" dirty="0">
                <a:solidFill>
                  <a:schemeClr val="bg1"/>
                </a:solidFill>
                <a:latin typeface="Arial"/>
                <a:cs typeface="Arial"/>
              </a:rPr>
              <a:t>Cli</a:t>
            </a:r>
            <a:r>
              <a:rPr sz="1100" dirty="0">
                <a:solidFill>
                  <a:schemeClr val="bg1"/>
                </a:solidFill>
                <a:latin typeface="Arial"/>
                <a:cs typeface="Arial"/>
              </a:rPr>
              <a:t>ent</a:t>
            </a:r>
            <a:r>
              <a:rPr sz="1100" spc="-15" dirty="0">
                <a:solidFill>
                  <a:schemeClr val="bg1"/>
                </a:solidFill>
                <a:latin typeface="Arial"/>
                <a:cs typeface="Arial"/>
              </a:rPr>
              <a:t> </a:t>
            </a:r>
            <a:r>
              <a:rPr sz="1100" dirty="0">
                <a:solidFill>
                  <a:schemeClr val="bg1"/>
                </a:solidFill>
                <a:latin typeface="Arial"/>
                <a:cs typeface="Arial"/>
              </a:rPr>
              <a:t>3</a:t>
            </a:r>
            <a:endParaRPr sz="1100">
              <a:solidFill>
                <a:schemeClr val="bg1"/>
              </a:solidFill>
              <a:latin typeface="Arial"/>
              <a:cs typeface="Arial"/>
            </a:endParaRPr>
          </a:p>
        </p:txBody>
      </p:sp>
      <p:sp>
        <p:nvSpPr>
          <p:cNvPr id="47" name="object 47"/>
          <p:cNvSpPr txBox="1"/>
          <p:nvPr/>
        </p:nvSpPr>
        <p:spPr>
          <a:xfrm>
            <a:off x="6108070" y="1663700"/>
            <a:ext cx="499745" cy="182101"/>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100" spc="5" dirty="0">
                <a:solidFill>
                  <a:schemeClr val="bg1"/>
                </a:solidFill>
                <a:latin typeface="Arial"/>
                <a:cs typeface="Arial"/>
              </a:rPr>
              <a:t>Cli</a:t>
            </a:r>
            <a:r>
              <a:rPr sz="1100" dirty="0">
                <a:solidFill>
                  <a:schemeClr val="bg1"/>
                </a:solidFill>
                <a:latin typeface="Arial"/>
                <a:cs typeface="Arial"/>
              </a:rPr>
              <a:t>ent</a:t>
            </a:r>
            <a:r>
              <a:rPr sz="1100" spc="-15" dirty="0">
                <a:solidFill>
                  <a:schemeClr val="bg1"/>
                </a:solidFill>
                <a:latin typeface="Arial"/>
                <a:cs typeface="Arial"/>
              </a:rPr>
              <a:t> </a:t>
            </a:r>
            <a:r>
              <a:rPr sz="1100" dirty="0">
                <a:solidFill>
                  <a:schemeClr val="bg1"/>
                </a:solidFill>
                <a:latin typeface="Arial"/>
                <a:cs typeface="Arial"/>
              </a:rPr>
              <a:t>1</a:t>
            </a:r>
            <a:endParaRPr sz="1100">
              <a:solidFill>
                <a:schemeClr val="bg1"/>
              </a:solidFill>
              <a:latin typeface="Arial"/>
              <a:cs typeface="Arial"/>
            </a:endParaRPr>
          </a:p>
        </p:txBody>
      </p:sp>
      <p:sp>
        <p:nvSpPr>
          <p:cNvPr id="48" name="object 48"/>
          <p:cNvSpPr txBox="1"/>
          <p:nvPr/>
        </p:nvSpPr>
        <p:spPr>
          <a:xfrm>
            <a:off x="6064568" y="4787900"/>
            <a:ext cx="499745" cy="182101"/>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100" spc="5" dirty="0">
                <a:solidFill>
                  <a:schemeClr val="bg1"/>
                </a:solidFill>
                <a:latin typeface="Arial"/>
                <a:cs typeface="Arial"/>
              </a:rPr>
              <a:t>Cli</a:t>
            </a:r>
            <a:r>
              <a:rPr sz="1100" dirty="0">
                <a:solidFill>
                  <a:schemeClr val="bg1"/>
                </a:solidFill>
                <a:latin typeface="Arial"/>
                <a:cs typeface="Arial"/>
              </a:rPr>
              <a:t>ent</a:t>
            </a:r>
            <a:r>
              <a:rPr sz="1100" spc="-15" dirty="0">
                <a:solidFill>
                  <a:schemeClr val="bg1"/>
                </a:solidFill>
                <a:latin typeface="Arial"/>
                <a:cs typeface="Arial"/>
              </a:rPr>
              <a:t> </a:t>
            </a:r>
            <a:r>
              <a:rPr sz="1100" dirty="0">
                <a:solidFill>
                  <a:schemeClr val="bg1"/>
                </a:solidFill>
                <a:latin typeface="Arial"/>
                <a:cs typeface="Arial"/>
              </a:rPr>
              <a:t>2</a:t>
            </a:r>
            <a:endParaRPr sz="1100">
              <a:solidFill>
                <a:schemeClr val="bg1"/>
              </a:solidFill>
              <a:latin typeface="Arial"/>
              <a:cs typeface="Arial"/>
            </a:endParaRPr>
          </a:p>
        </p:txBody>
      </p:sp>
      <p:sp>
        <p:nvSpPr>
          <p:cNvPr id="49" name="object 49"/>
          <p:cNvSpPr txBox="1"/>
          <p:nvPr/>
        </p:nvSpPr>
        <p:spPr>
          <a:xfrm>
            <a:off x="6063311" y="5321300"/>
            <a:ext cx="499745" cy="182101"/>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100" spc="5" dirty="0">
                <a:solidFill>
                  <a:schemeClr val="bg1"/>
                </a:solidFill>
                <a:latin typeface="Arial"/>
                <a:cs typeface="Arial"/>
              </a:rPr>
              <a:t>Cli</a:t>
            </a:r>
            <a:r>
              <a:rPr sz="1100" dirty="0">
                <a:solidFill>
                  <a:schemeClr val="bg1"/>
                </a:solidFill>
                <a:latin typeface="Arial"/>
                <a:cs typeface="Arial"/>
              </a:rPr>
              <a:t>ent</a:t>
            </a:r>
            <a:r>
              <a:rPr sz="1100" spc="-15" dirty="0">
                <a:solidFill>
                  <a:schemeClr val="bg1"/>
                </a:solidFill>
                <a:latin typeface="Arial"/>
                <a:cs typeface="Arial"/>
              </a:rPr>
              <a:t> </a:t>
            </a:r>
            <a:r>
              <a:rPr sz="1100" dirty="0">
                <a:solidFill>
                  <a:schemeClr val="bg1"/>
                </a:solidFill>
                <a:latin typeface="Arial"/>
                <a:cs typeface="Arial"/>
              </a:rPr>
              <a:t>3</a:t>
            </a:r>
            <a:endParaRPr sz="1100">
              <a:solidFill>
                <a:schemeClr val="bg1"/>
              </a:solidFill>
              <a:latin typeface="Arial"/>
              <a:cs typeface="Arial"/>
            </a:endParaRPr>
          </a:p>
        </p:txBody>
      </p:sp>
      <p:grpSp>
        <p:nvGrpSpPr>
          <p:cNvPr id="50" name="object 50"/>
          <p:cNvGrpSpPr/>
          <p:nvPr/>
        </p:nvGrpSpPr>
        <p:grpSpPr>
          <a:xfrm>
            <a:off x="4162216" y="2704284"/>
            <a:ext cx="5849620" cy="3004185"/>
            <a:chOff x="4162216" y="2704284"/>
            <a:chExt cx="5849620" cy="3004185"/>
          </a:xfrm>
        </p:grpSpPr>
        <p:pic>
          <p:nvPicPr>
            <p:cNvPr id="51" name="object 51"/>
            <p:cNvPicPr/>
            <p:nvPr/>
          </p:nvPicPr>
          <p:blipFill>
            <a:blip r:embed="rId6" cstate="print"/>
            <a:stretch>
              <a:fillRect/>
            </a:stretch>
          </p:blipFill>
          <p:spPr>
            <a:xfrm>
              <a:off x="4162216" y="5472752"/>
              <a:ext cx="235333" cy="235332"/>
            </a:xfrm>
            <a:prstGeom prst="rect">
              <a:avLst/>
            </a:prstGeom>
            <a:ln>
              <a:solidFill>
                <a:schemeClr val="bg2"/>
              </a:solidFill>
            </a:ln>
          </p:spPr>
        </p:pic>
        <p:sp>
          <p:nvSpPr>
            <p:cNvPr id="52" name="object 52"/>
            <p:cNvSpPr/>
            <p:nvPr/>
          </p:nvSpPr>
          <p:spPr>
            <a:xfrm>
              <a:off x="5022805" y="2704284"/>
              <a:ext cx="4989195" cy="1400175"/>
            </a:xfrm>
            <a:custGeom>
              <a:avLst/>
              <a:gdLst/>
              <a:ahLst/>
              <a:cxnLst/>
              <a:rect l="l" t="t" r="r" b="b"/>
              <a:pathLst>
                <a:path w="4989195" h="1400175">
                  <a:moveTo>
                    <a:pt x="4938148" y="1386230"/>
                  </a:moveTo>
                  <a:lnTo>
                    <a:pt x="4937936" y="1398929"/>
                  </a:lnTo>
                  <a:lnTo>
                    <a:pt x="4988728" y="1399774"/>
                  </a:lnTo>
                  <a:lnTo>
                    <a:pt x="4988941" y="1387077"/>
                  </a:lnTo>
                  <a:lnTo>
                    <a:pt x="4938148" y="1386230"/>
                  </a:lnTo>
                  <a:close/>
                </a:path>
                <a:path w="4989195" h="1400175">
                  <a:moveTo>
                    <a:pt x="4849260" y="1384749"/>
                  </a:moveTo>
                  <a:lnTo>
                    <a:pt x="4849049" y="1397448"/>
                  </a:lnTo>
                  <a:lnTo>
                    <a:pt x="4899841" y="1398294"/>
                  </a:lnTo>
                  <a:lnTo>
                    <a:pt x="4900053" y="1385596"/>
                  </a:lnTo>
                  <a:lnTo>
                    <a:pt x="4849260" y="1384749"/>
                  </a:lnTo>
                  <a:close/>
                </a:path>
                <a:path w="4989195" h="1400175">
                  <a:moveTo>
                    <a:pt x="4760372" y="1383268"/>
                  </a:moveTo>
                  <a:lnTo>
                    <a:pt x="4760160" y="1395967"/>
                  </a:lnTo>
                  <a:lnTo>
                    <a:pt x="4810954" y="1396813"/>
                  </a:lnTo>
                  <a:lnTo>
                    <a:pt x="4811165" y="1384114"/>
                  </a:lnTo>
                  <a:lnTo>
                    <a:pt x="4760372" y="1383268"/>
                  </a:lnTo>
                  <a:close/>
                </a:path>
                <a:path w="4989195" h="1400175">
                  <a:moveTo>
                    <a:pt x="4671778" y="1379089"/>
                  </a:moveTo>
                  <a:lnTo>
                    <a:pt x="4671157" y="1391773"/>
                  </a:lnTo>
                  <a:lnTo>
                    <a:pt x="4721896" y="1394258"/>
                  </a:lnTo>
                  <a:lnTo>
                    <a:pt x="4722517" y="1381573"/>
                  </a:lnTo>
                  <a:lnTo>
                    <a:pt x="4671778" y="1379089"/>
                  </a:lnTo>
                  <a:close/>
                </a:path>
                <a:path w="4989195" h="1400175">
                  <a:moveTo>
                    <a:pt x="4582985" y="1374741"/>
                  </a:moveTo>
                  <a:lnTo>
                    <a:pt x="4582364" y="1387426"/>
                  </a:lnTo>
                  <a:lnTo>
                    <a:pt x="4633103" y="1389910"/>
                  </a:lnTo>
                  <a:lnTo>
                    <a:pt x="4633724" y="1377226"/>
                  </a:lnTo>
                  <a:lnTo>
                    <a:pt x="4582985" y="1374741"/>
                  </a:lnTo>
                  <a:close/>
                </a:path>
                <a:path w="4989195" h="1400175">
                  <a:moveTo>
                    <a:pt x="4494448" y="1369484"/>
                  </a:moveTo>
                  <a:lnTo>
                    <a:pt x="4493432" y="1382143"/>
                  </a:lnTo>
                  <a:lnTo>
                    <a:pt x="4523158" y="1384528"/>
                  </a:lnTo>
                  <a:lnTo>
                    <a:pt x="4544308" y="1385563"/>
                  </a:lnTo>
                  <a:lnTo>
                    <a:pt x="4544929" y="1372878"/>
                  </a:lnTo>
                  <a:lnTo>
                    <a:pt x="4523917" y="1371848"/>
                  </a:lnTo>
                  <a:lnTo>
                    <a:pt x="4494448" y="1369484"/>
                  </a:lnTo>
                  <a:close/>
                </a:path>
                <a:path w="4989195" h="1400175">
                  <a:moveTo>
                    <a:pt x="4523977" y="1371853"/>
                  </a:moveTo>
                  <a:lnTo>
                    <a:pt x="4524138" y="1371861"/>
                  </a:lnTo>
                  <a:lnTo>
                    <a:pt x="4523977" y="1371853"/>
                  </a:lnTo>
                  <a:close/>
                </a:path>
                <a:path w="4989195" h="1400175">
                  <a:moveTo>
                    <a:pt x="4523917" y="1371848"/>
                  </a:moveTo>
                  <a:close/>
                </a:path>
                <a:path w="4989195" h="1400175">
                  <a:moveTo>
                    <a:pt x="4405833" y="1362374"/>
                  </a:moveTo>
                  <a:lnTo>
                    <a:pt x="4404817" y="1375034"/>
                  </a:lnTo>
                  <a:lnTo>
                    <a:pt x="4455454" y="1379096"/>
                  </a:lnTo>
                  <a:lnTo>
                    <a:pt x="4456470" y="1366437"/>
                  </a:lnTo>
                  <a:lnTo>
                    <a:pt x="4405833" y="1362374"/>
                  </a:lnTo>
                  <a:close/>
                </a:path>
                <a:path w="4989195" h="1400175">
                  <a:moveTo>
                    <a:pt x="4317217" y="1355263"/>
                  </a:moveTo>
                  <a:lnTo>
                    <a:pt x="4316201" y="1367923"/>
                  </a:lnTo>
                  <a:lnTo>
                    <a:pt x="4366839" y="1371986"/>
                  </a:lnTo>
                  <a:lnTo>
                    <a:pt x="4367855" y="1359326"/>
                  </a:lnTo>
                  <a:lnTo>
                    <a:pt x="4317217" y="1355263"/>
                  </a:lnTo>
                  <a:close/>
                </a:path>
                <a:path w="4989195" h="1400175">
                  <a:moveTo>
                    <a:pt x="4228994" y="1346106"/>
                  </a:moveTo>
                  <a:lnTo>
                    <a:pt x="4227591" y="1358727"/>
                  </a:lnTo>
                  <a:lnTo>
                    <a:pt x="4278078" y="1364343"/>
                  </a:lnTo>
                  <a:lnTo>
                    <a:pt x="4279483" y="1351720"/>
                  </a:lnTo>
                  <a:lnTo>
                    <a:pt x="4228994" y="1346106"/>
                  </a:lnTo>
                  <a:close/>
                </a:path>
                <a:path w="4989195" h="1400175">
                  <a:moveTo>
                    <a:pt x="4140639" y="1336277"/>
                  </a:moveTo>
                  <a:lnTo>
                    <a:pt x="4139236" y="1348900"/>
                  </a:lnTo>
                  <a:lnTo>
                    <a:pt x="4189723" y="1354515"/>
                  </a:lnTo>
                  <a:lnTo>
                    <a:pt x="4191128" y="1341893"/>
                  </a:lnTo>
                  <a:lnTo>
                    <a:pt x="4140639" y="1336277"/>
                  </a:lnTo>
                  <a:close/>
                </a:path>
                <a:path w="4989195" h="1400175">
                  <a:moveTo>
                    <a:pt x="4052563" y="1325816"/>
                  </a:moveTo>
                  <a:lnTo>
                    <a:pt x="4050769" y="1338388"/>
                  </a:lnTo>
                  <a:lnTo>
                    <a:pt x="4072116" y="1341434"/>
                  </a:lnTo>
                  <a:lnTo>
                    <a:pt x="4101368" y="1344688"/>
                  </a:lnTo>
                  <a:lnTo>
                    <a:pt x="4102773" y="1332066"/>
                  </a:lnTo>
                  <a:lnTo>
                    <a:pt x="4073644" y="1328823"/>
                  </a:lnTo>
                  <a:lnTo>
                    <a:pt x="4052563" y="1325816"/>
                  </a:lnTo>
                  <a:close/>
                </a:path>
                <a:path w="4989195" h="1400175">
                  <a:moveTo>
                    <a:pt x="4073737" y="1328837"/>
                  </a:moveTo>
                  <a:close/>
                </a:path>
                <a:path w="4989195" h="1400175">
                  <a:moveTo>
                    <a:pt x="4073644" y="1328823"/>
                  </a:moveTo>
                  <a:close/>
                </a:path>
                <a:path w="4989195" h="1400175">
                  <a:moveTo>
                    <a:pt x="3964553" y="1313257"/>
                  </a:moveTo>
                  <a:lnTo>
                    <a:pt x="3962760" y="1325830"/>
                  </a:lnTo>
                  <a:lnTo>
                    <a:pt x="4013051" y="1333005"/>
                  </a:lnTo>
                  <a:lnTo>
                    <a:pt x="4014844" y="1320434"/>
                  </a:lnTo>
                  <a:lnTo>
                    <a:pt x="3964553" y="1313257"/>
                  </a:lnTo>
                  <a:close/>
                </a:path>
                <a:path w="4989195" h="1400175">
                  <a:moveTo>
                    <a:pt x="3876545" y="1300699"/>
                  </a:moveTo>
                  <a:lnTo>
                    <a:pt x="3874752" y="1313271"/>
                  </a:lnTo>
                  <a:lnTo>
                    <a:pt x="3925042" y="1320448"/>
                  </a:lnTo>
                  <a:lnTo>
                    <a:pt x="3926836" y="1307875"/>
                  </a:lnTo>
                  <a:lnTo>
                    <a:pt x="3876545" y="1300699"/>
                  </a:lnTo>
                  <a:close/>
                </a:path>
                <a:path w="4989195" h="1400175">
                  <a:moveTo>
                    <a:pt x="3789094" y="1285937"/>
                  </a:moveTo>
                  <a:lnTo>
                    <a:pt x="3786898" y="1298445"/>
                  </a:lnTo>
                  <a:lnTo>
                    <a:pt x="3836932" y="1307228"/>
                  </a:lnTo>
                  <a:lnTo>
                    <a:pt x="3839128" y="1294719"/>
                  </a:lnTo>
                  <a:lnTo>
                    <a:pt x="3789094" y="1285937"/>
                  </a:lnTo>
                  <a:close/>
                </a:path>
                <a:path w="4989195" h="1400175">
                  <a:moveTo>
                    <a:pt x="3701533" y="1270567"/>
                  </a:moveTo>
                  <a:lnTo>
                    <a:pt x="3699337" y="1283075"/>
                  </a:lnTo>
                  <a:lnTo>
                    <a:pt x="3749371" y="1291859"/>
                  </a:lnTo>
                  <a:lnTo>
                    <a:pt x="3751567" y="1279349"/>
                  </a:lnTo>
                  <a:lnTo>
                    <a:pt x="3701533" y="1270567"/>
                  </a:lnTo>
                  <a:close/>
                </a:path>
                <a:path w="4989195" h="1400175">
                  <a:moveTo>
                    <a:pt x="3614436" y="1253928"/>
                  </a:moveTo>
                  <a:lnTo>
                    <a:pt x="3611816" y="1266355"/>
                  </a:lnTo>
                  <a:lnTo>
                    <a:pt x="3650292" y="1274467"/>
                  </a:lnTo>
                  <a:lnTo>
                    <a:pt x="3661810" y="1276489"/>
                  </a:lnTo>
                  <a:lnTo>
                    <a:pt x="3664005" y="1263980"/>
                  </a:lnTo>
                  <a:lnTo>
                    <a:pt x="3652613" y="1261977"/>
                  </a:lnTo>
                  <a:lnTo>
                    <a:pt x="3614436" y="1253928"/>
                  </a:lnTo>
                  <a:close/>
                </a:path>
                <a:path w="4989195" h="1400175">
                  <a:moveTo>
                    <a:pt x="3652709" y="1261997"/>
                  </a:moveTo>
                  <a:close/>
                </a:path>
                <a:path w="4989195" h="1400175">
                  <a:moveTo>
                    <a:pt x="3652613" y="1261977"/>
                  </a:moveTo>
                  <a:close/>
                </a:path>
                <a:path w="4989195" h="1400175">
                  <a:moveTo>
                    <a:pt x="3527449" y="1235588"/>
                  </a:moveTo>
                  <a:lnTo>
                    <a:pt x="3524829" y="1248015"/>
                  </a:lnTo>
                  <a:lnTo>
                    <a:pt x="3574535" y="1258495"/>
                  </a:lnTo>
                  <a:lnTo>
                    <a:pt x="3577155" y="1246068"/>
                  </a:lnTo>
                  <a:lnTo>
                    <a:pt x="3527449" y="1235588"/>
                  </a:lnTo>
                  <a:close/>
                </a:path>
                <a:path w="4989195" h="1400175">
                  <a:moveTo>
                    <a:pt x="3440838" y="1216662"/>
                  </a:moveTo>
                  <a:lnTo>
                    <a:pt x="3437757" y="1228982"/>
                  </a:lnTo>
                  <a:lnTo>
                    <a:pt x="3454888" y="1233269"/>
                  </a:lnTo>
                  <a:lnTo>
                    <a:pt x="3487548" y="1240155"/>
                  </a:lnTo>
                  <a:lnTo>
                    <a:pt x="3490168" y="1227728"/>
                  </a:lnTo>
                  <a:lnTo>
                    <a:pt x="3457642" y="1220866"/>
                  </a:lnTo>
                  <a:lnTo>
                    <a:pt x="3440838" y="1216662"/>
                  </a:lnTo>
                  <a:close/>
                </a:path>
                <a:path w="4989195" h="1400175">
                  <a:moveTo>
                    <a:pt x="3457731" y="1220888"/>
                  </a:moveTo>
                  <a:lnTo>
                    <a:pt x="3457878" y="1220919"/>
                  </a:lnTo>
                  <a:lnTo>
                    <a:pt x="3457731" y="1220888"/>
                  </a:lnTo>
                  <a:close/>
                </a:path>
                <a:path w="4989195" h="1400175">
                  <a:moveTo>
                    <a:pt x="3457642" y="1220866"/>
                  </a:moveTo>
                  <a:close/>
                </a:path>
                <a:path w="4989195" h="1400175">
                  <a:moveTo>
                    <a:pt x="3354595" y="1195090"/>
                  </a:moveTo>
                  <a:lnTo>
                    <a:pt x="3351514" y="1207410"/>
                  </a:lnTo>
                  <a:lnTo>
                    <a:pt x="3400795" y="1219738"/>
                  </a:lnTo>
                  <a:lnTo>
                    <a:pt x="3403878" y="1207416"/>
                  </a:lnTo>
                  <a:lnTo>
                    <a:pt x="3354595" y="1195090"/>
                  </a:lnTo>
                  <a:close/>
                </a:path>
                <a:path w="4989195" h="1400175">
                  <a:moveTo>
                    <a:pt x="3268694" y="1173289"/>
                  </a:moveTo>
                  <a:lnTo>
                    <a:pt x="3265093" y="1185467"/>
                  </a:lnTo>
                  <a:lnTo>
                    <a:pt x="3272251" y="1187584"/>
                  </a:lnTo>
                  <a:lnTo>
                    <a:pt x="3314553" y="1198164"/>
                  </a:lnTo>
                  <a:lnTo>
                    <a:pt x="3317634" y="1185844"/>
                  </a:lnTo>
                  <a:lnTo>
                    <a:pt x="3275483" y="1175296"/>
                  </a:lnTo>
                  <a:lnTo>
                    <a:pt x="3268694" y="1173289"/>
                  </a:lnTo>
                  <a:close/>
                </a:path>
                <a:path w="4989195" h="1400175">
                  <a:moveTo>
                    <a:pt x="3275584" y="1175326"/>
                  </a:moveTo>
                  <a:lnTo>
                    <a:pt x="3275723" y="1175367"/>
                  </a:lnTo>
                  <a:lnTo>
                    <a:pt x="3275584" y="1175326"/>
                  </a:lnTo>
                  <a:close/>
                </a:path>
                <a:path w="4989195" h="1400175">
                  <a:moveTo>
                    <a:pt x="3275483" y="1175296"/>
                  </a:moveTo>
                  <a:close/>
                </a:path>
                <a:path w="4989195" h="1400175">
                  <a:moveTo>
                    <a:pt x="3183441" y="1148086"/>
                  </a:moveTo>
                  <a:lnTo>
                    <a:pt x="3179841" y="1160265"/>
                  </a:lnTo>
                  <a:lnTo>
                    <a:pt x="3228557" y="1174667"/>
                  </a:lnTo>
                  <a:lnTo>
                    <a:pt x="3232157" y="1162488"/>
                  </a:lnTo>
                  <a:lnTo>
                    <a:pt x="3183441" y="1148086"/>
                  </a:lnTo>
                  <a:close/>
                </a:path>
                <a:path w="4989195" h="1400175">
                  <a:moveTo>
                    <a:pt x="3098646" y="1122499"/>
                  </a:moveTo>
                  <a:lnTo>
                    <a:pt x="3094442" y="1134483"/>
                  </a:lnTo>
                  <a:lnTo>
                    <a:pt x="3104194" y="1137903"/>
                  </a:lnTo>
                  <a:lnTo>
                    <a:pt x="3143304" y="1149465"/>
                  </a:lnTo>
                  <a:lnTo>
                    <a:pt x="3146903" y="1137286"/>
                  </a:lnTo>
                  <a:lnTo>
                    <a:pt x="3107946" y="1125769"/>
                  </a:lnTo>
                  <a:lnTo>
                    <a:pt x="3098646" y="1122499"/>
                  </a:lnTo>
                  <a:close/>
                </a:path>
                <a:path w="4989195" h="1400175">
                  <a:moveTo>
                    <a:pt x="3108118" y="1125820"/>
                  </a:moveTo>
                  <a:lnTo>
                    <a:pt x="3108248" y="1125866"/>
                  </a:lnTo>
                  <a:lnTo>
                    <a:pt x="3108118" y="1125820"/>
                  </a:lnTo>
                  <a:close/>
                </a:path>
                <a:path w="4989195" h="1400175">
                  <a:moveTo>
                    <a:pt x="3107973" y="1125769"/>
                  </a:moveTo>
                  <a:lnTo>
                    <a:pt x="3108118" y="1125820"/>
                  </a:lnTo>
                  <a:lnTo>
                    <a:pt x="3107973" y="1125769"/>
                  </a:lnTo>
                  <a:close/>
                </a:path>
                <a:path w="4989195" h="1400175">
                  <a:moveTo>
                    <a:pt x="3014755" y="1093077"/>
                  </a:moveTo>
                  <a:lnTo>
                    <a:pt x="3010552" y="1105061"/>
                  </a:lnTo>
                  <a:lnTo>
                    <a:pt x="3058490" y="1121873"/>
                  </a:lnTo>
                  <a:lnTo>
                    <a:pt x="3062692" y="1109889"/>
                  </a:lnTo>
                  <a:lnTo>
                    <a:pt x="3014755" y="1093077"/>
                  </a:lnTo>
                  <a:close/>
                </a:path>
                <a:path w="4989195" h="1400175">
                  <a:moveTo>
                    <a:pt x="2931563" y="1062602"/>
                  </a:moveTo>
                  <a:lnTo>
                    <a:pt x="2926830" y="1074386"/>
                  </a:lnTo>
                  <a:lnTo>
                    <a:pt x="2952577" y="1084728"/>
                  </a:lnTo>
                  <a:lnTo>
                    <a:pt x="2974599" y="1092452"/>
                  </a:lnTo>
                  <a:lnTo>
                    <a:pt x="2978802" y="1080467"/>
                  </a:lnTo>
                  <a:lnTo>
                    <a:pt x="2956933" y="1072791"/>
                  </a:lnTo>
                  <a:lnTo>
                    <a:pt x="2931563" y="1062602"/>
                  </a:lnTo>
                  <a:close/>
                </a:path>
                <a:path w="4989195" h="1400175">
                  <a:moveTo>
                    <a:pt x="2957062" y="1072843"/>
                  </a:moveTo>
                  <a:lnTo>
                    <a:pt x="2957196" y="1072890"/>
                  </a:lnTo>
                  <a:lnTo>
                    <a:pt x="2957062" y="1072843"/>
                  </a:lnTo>
                  <a:close/>
                </a:path>
                <a:path w="4989195" h="1400175">
                  <a:moveTo>
                    <a:pt x="2956933" y="1072791"/>
                  </a:moveTo>
                  <a:lnTo>
                    <a:pt x="2957062" y="1072843"/>
                  </a:lnTo>
                  <a:lnTo>
                    <a:pt x="2956933" y="1072791"/>
                  </a:lnTo>
                  <a:close/>
                </a:path>
                <a:path w="4989195" h="1400175">
                  <a:moveTo>
                    <a:pt x="2849838" y="1028209"/>
                  </a:moveTo>
                  <a:lnTo>
                    <a:pt x="2844700" y="1039823"/>
                  </a:lnTo>
                  <a:lnTo>
                    <a:pt x="2883414" y="1056948"/>
                  </a:lnTo>
                  <a:lnTo>
                    <a:pt x="2891476" y="1060187"/>
                  </a:lnTo>
                  <a:lnTo>
                    <a:pt x="2896209" y="1048401"/>
                  </a:lnTo>
                  <a:lnTo>
                    <a:pt x="2888260" y="1045204"/>
                  </a:lnTo>
                  <a:lnTo>
                    <a:pt x="2849838" y="1028209"/>
                  </a:lnTo>
                  <a:close/>
                </a:path>
                <a:path w="4989195" h="1400175">
                  <a:moveTo>
                    <a:pt x="2888354" y="1045246"/>
                  </a:moveTo>
                  <a:close/>
                </a:path>
                <a:path w="4989195" h="1400175">
                  <a:moveTo>
                    <a:pt x="2888260" y="1045204"/>
                  </a:moveTo>
                  <a:close/>
                </a:path>
                <a:path w="4989195" h="1400175">
                  <a:moveTo>
                    <a:pt x="2769783" y="990168"/>
                  </a:moveTo>
                  <a:lnTo>
                    <a:pt x="2764190" y="1001571"/>
                  </a:lnTo>
                  <a:lnTo>
                    <a:pt x="2809800" y="1023940"/>
                  </a:lnTo>
                  <a:lnTo>
                    <a:pt x="2815393" y="1012537"/>
                  </a:lnTo>
                  <a:lnTo>
                    <a:pt x="2769783" y="990168"/>
                  </a:lnTo>
                  <a:close/>
                </a:path>
                <a:path w="4989195" h="1400175">
                  <a:moveTo>
                    <a:pt x="2692910" y="946856"/>
                  </a:moveTo>
                  <a:lnTo>
                    <a:pt x="2686210" y="957644"/>
                  </a:lnTo>
                  <a:lnTo>
                    <a:pt x="2705577" y="969672"/>
                  </a:lnTo>
                  <a:lnTo>
                    <a:pt x="2730427" y="983307"/>
                  </a:lnTo>
                  <a:lnTo>
                    <a:pt x="2736536" y="972173"/>
                  </a:lnTo>
                  <a:lnTo>
                    <a:pt x="2711836" y="958621"/>
                  </a:lnTo>
                  <a:lnTo>
                    <a:pt x="2692910" y="946856"/>
                  </a:lnTo>
                  <a:close/>
                </a:path>
                <a:path w="4989195" h="1400175">
                  <a:moveTo>
                    <a:pt x="2711988" y="958705"/>
                  </a:moveTo>
                  <a:lnTo>
                    <a:pt x="2712131" y="958794"/>
                  </a:lnTo>
                  <a:lnTo>
                    <a:pt x="2711988" y="958705"/>
                  </a:lnTo>
                  <a:close/>
                </a:path>
                <a:path w="4989195" h="1400175">
                  <a:moveTo>
                    <a:pt x="2711853" y="958621"/>
                  </a:moveTo>
                  <a:lnTo>
                    <a:pt x="2711988" y="958705"/>
                  </a:lnTo>
                  <a:lnTo>
                    <a:pt x="2711853" y="958621"/>
                  </a:lnTo>
                  <a:close/>
                </a:path>
                <a:path w="4989195" h="1400175">
                  <a:moveTo>
                    <a:pt x="2620182" y="897421"/>
                  </a:moveTo>
                  <a:lnTo>
                    <a:pt x="2612012" y="907145"/>
                  </a:lnTo>
                  <a:lnTo>
                    <a:pt x="2613844" y="908683"/>
                  </a:lnTo>
                  <a:lnTo>
                    <a:pt x="2653639" y="937112"/>
                  </a:lnTo>
                  <a:lnTo>
                    <a:pt x="2661022" y="926778"/>
                  </a:lnTo>
                  <a:lnTo>
                    <a:pt x="2621856" y="898799"/>
                  </a:lnTo>
                  <a:lnTo>
                    <a:pt x="2621429" y="898494"/>
                  </a:lnTo>
                  <a:lnTo>
                    <a:pt x="2620182" y="897421"/>
                  </a:lnTo>
                  <a:close/>
                </a:path>
                <a:path w="4989195" h="1400175">
                  <a:moveTo>
                    <a:pt x="2621628" y="898636"/>
                  </a:moveTo>
                  <a:lnTo>
                    <a:pt x="2621822" y="898799"/>
                  </a:lnTo>
                  <a:lnTo>
                    <a:pt x="2621628" y="898636"/>
                  </a:lnTo>
                  <a:close/>
                </a:path>
                <a:path w="4989195" h="1400175">
                  <a:moveTo>
                    <a:pt x="2621459" y="898494"/>
                  </a:moveTo>
                  <a:lnTo>
                    <a:pt x="2621628" y="898636"/>
                  </a:lnTo>
                  <a:lnTo>
                    <a:pt x="2621459" y="898494"/>
                  </a:lnTo>
                  <a:close/>
                </a:path>
                <a:path w="4989195" h="1400175">
                  <a:moveTo>
                    <a:pt x="2555382" y="837609"/>
                  </a:moveTo>
                  <a:lnTo>
                    <a:pt x="2546314" y="846501"/>
                  </a:lnTo>
                  <a:lnTo>
                    <a:pt x="2576689" y="877473"/>
                  </a:lnTo>
                  <a:lnTo>
                    <a:pt x="2582839" y="882639"/>
                  </a:lnTo>
                  <a:lnTo>
                    <a:pt x="2591008" y="872915"/>
                  </a:lnTo>
                  <a:lnTo>
                    <a:pt x="2585586" y="868361"/>
                  </a:lnTo>
                  <a:lnTo>
                    <a:pt x="2585092" y="867945"/>
                  </a:lnTo>
                  <a:lnTo>
                    <a:pt x="2555382" y="837609"/>
                  </a:lnTo>
                  <a:close/>
                </a:path>
                <a:path w="4989195" h="1400175">
                  <a:moveTo>
                    <a:pt x="2585092" y="867945"/>
                  </a:moveTo>
                  <a:lnTo>
                    <a:pt x="2585542" y="868361"/>
                  </a:lnTo>
                  <a:lnTo>
                    <a:pt x="2585332" y="868147"/>
                  </a:lnTo>
                  <a:lnTo>
                    <a:pt x="2585092" y="867945"/>
                  </a:lnTo>
                  <a:close/>
                </a:path>
                <a:path w="4989195" h="1400175">
                  <a:moveTo>
                    <a:pt x="2585332" y="868147"/>
                  </a:moveTo>
                  <a:lnTo>
                    <a:pt x="2585542" y="868361"/>
                  </a:lnTo>
                  <a:lnTo>
                    <a:pt x="2585332" y="868147"/>
                  </a:lnTo>
                  <a:close/>
                </a:path>
                <a:path w="4989195" h="1400175">
                  <a:moveTo>
                    <a:pt x="2585134" y="867945"/>
                  </a:moveTo>
                  <a:lnTo>
                    <a:pt x="2585332" y="868147"/>
                  </a:lnTo>
                  <a:lnTo>
                    <a:pt x="2585134" y="867945"/>
                  </a:lnTo>
                  <a:close/>
                </a:path>
                <a:path w="4989195" h="1400175">
                  <a:moveTo>
                    <a:pt x="2510737" y="764716"/>
                  </a:moveTo>
                  <a:lnTo>
                    <a:pt x="2498703" y="768774"/>
                  </a:lnTo>
                  <a:lnTo>
                    <a:pt x="2502896" y="781210"/>
                  </a:lnTo>
                  <a:lnTo>
                    <a:pt x="2520953" y="813728"/>
                  </a:lnTo>
                  <a:lnTo>
                    <a:pt x="2522529" y="815776"/>
                  </a:lnTo>
                  <a:lnTo>
                    <a:pt x="2532594" y="808032"/>
                  </a:lnTo>
                  <a:lnTo>
                    <a:pt x="2531915" y="807149"/>
                  </a:lnTo>
                  <a:lnTo>
                    <a:pt x="2531308" y="806359"/>
                  </a:lnTo>
                  <a:lnTo>
                    <a:pt x="2514865" y="776605"/>
                  </a:lnTo>
                  <a:lnTo>
                    <a:pt x="2514279" y="775550"/>
                  </a:lnTo>
                  <a:lnTo>
                    <a:pt x="2510737" y="764716"/>
                  </a:lnTo>
                  <a:close/>
                </a:path>
                <a:path w="4989195" h="1400175">
                  <a:moveTo>
                    <a:pt x="2531308" y="806359"/>
                  </a:moveTo>
                  <a:lnTo>
                    <a:pt x="2531827" y="807149"/>
                  </a:lnTo>
                  <a:lnTo>
                    <a:pt x="2531598" y="806737"/>
                  </a:lnTo>
                  <a:lnTo>
                    <a:pt x="2531308" y="806359"/>
                  </a:lnTo>
                  <a:close/>
                </a:path>
                <a:path w="4989195" h="1400175">
                  <a:moveTo>
                    <a:pt x="2531598" y="806737"/>
                  </a:moveTo>
                  <a:lnTo>
                    <a:pt x="2531827" y="807149"/>
                  </a:lnTo>
                  <a:lnTo>
                    <a:pt x="2531598" y="806737"/>
                  </a:lnTo>
                  <a:close/>
                </a:path>
                <a:path w="4989195" h="1400175">
                  <a:moveTo>
                    <a:pt x="2531388" y="806359"/>
                  </a:moveTo>
                  <a:lnTo>
                    <a:pt x="2531598" y="806737"/>
                  </a:lnTo>
                  <a:lnTo>
                    <a:pt x="2531388" y="806359"/>
                  </a:lnTo>
                  <a:close/>
                </a:path>
                <a:path w="4989195" h="1400175">
                  <a:moveTo>
                    <a:pt x="2514279" y="775550"/>
                  </a:moveTo>
                  <a:lnTo>
                    <a:pt x="2514746" y="776605"/>
                  </a:lnTo>
                  <a:lnTo>
                    <a:pt x="2514561" y="776058"/>
                  </a:lnTo>
                  <a:lnTo>
                    <a:pt x="2514279" y="775550"/>
                  </a:lnTo>
                  <a:close/>
                </a:path>
                <a:path w="4989195" h="1400175">
                  <a:moveTo>
                    <a:pt x="2514561" y="776058"/>
                  </a:moveTo>
                  <a:lnTo>
                    <a:pt x="2514746" y="776605"/>
                  </a:lnTo>
                  <a:lnTo>
                    <a:pt x="2514561" y="776058"/>
                  </a:lnTo>
                  <a:close/>
                </a:path>
                <a:path w="4989195" h="1400175">
                  <a:moveTo>
                    <a:pt x="2514390" y="775550"/>
                  </a:moveTo>
                  <a:lnTo>
                    <a:pt x="2514561" y="776058"/>
                  </a:lnTo>
                  <a:lnTo>
                    <a:pt x="2514390" y="775550"/>
                  </a:lnTo>
                  <a:close/>
                </a:path>
                <a:path w="4989195" h="1400175">
                  <a:moveTo>
                    <a:pt x="2497274" y="684058"/>
                  </a:moveTo>
                  <a:lnTo>
                    <a:pt x="2484493" y="684058"/>
                  </a:lnTo>
                  <a:lnTo>
                    <a:pt x="2484784" y="685369"/>
                  </a:lnTo>
                  <a:lnTo>
                    <a:pt x="2484642" y="685369"/>
                  </a:lnTo>
                  <a:lnTo>
                    <a:pt x="2489784" y="730570"/>
                  </a:lnTo>
                  <a:lnTo>
                    <a:pt x="2502401" y="729133"/>
                  </a:lnTo>
                  <a:lnTo>
                    <a:pt x="2497423" y="685369"/>
                  </a:lnTo>
                  <a:lnTo>
                    <a:pt x="2484784" y="685369"/>
                  </a:lnTo>
                  <a:lnTo>
                    <a:pt x="2484570" y="684734"/>
                  </a:lnTo>
                  <a:lnTo>
                    <a:pt x="2497351" y="684734"/>
                  </a:lnTo>
                  <a:lnTo>
                    <a:pt x="2497274" y="684058"/>
                  </a:lnTo>
                  <a:close/>
                </a:path>
                <a:path w="4989195" h="1400175">
                  <a:moveTo>
                    <a:pt x="2484493" y="684058"/>
                  </a:moveTo>
                  <a:lnTo>
                    <a:pt x="2484570" y="684734"/>
                  </a:lnTo>
                  <a:lnTo>
                    <a:pt x="2484784" y="685369"/>
                  </a:lnTo>
                  <a:lnTo>
                    <a:pt x="2484493" y="684058"/>
                  </a:lnTo>
                  <a:close/>
                </a:path>
                <a:path w="4989195" h="1400175">
                  <a:moveTo>
                    <a:pt x="2495544" y="677532"/>
                  </a:moveTo>
                  <a:lnTo>
                    <a:pt x="2483510" y="681589"/>
                  </a:lnTo>
                  <a:lnTo>
                    <a:pt x="2484570" y="684734"/>
                  </a:lnTo>
                  <a:lnTo>
                    <a:pt x="2484493" y="684058"/>
                  </a:lnTo>
                  <a:lnTo>
                    <a:pt x="2497274" y="684058"/>
                  </a:lnTo>
                  <a:lnTo>
                    <a:pt x="2497034" y="681951"/>
                  </a:lnTo>
                  <a:lnTo>
                    <a:pt x="2495544" y="677532"/>
                  </a:lnTo>
                  <a:close/>
                </a:path>
                <a:path w="4989195" h="1400175">
                  <a:moveTo>
                    <a:pt x="2471535" y="623101"/>
                  </a:moveTo>
                  <a:lnTo>
                    <a:pt x="2457008" y="623101"/>
                  </a:lnTo>
                  <a:lnTo>
                    <a:pt x="2457527" y="623891"/>
                  </a:lnTo>
                  <a:lnTo>
                    <a:pt x="2470374" y="647171"/>
                  </a:lnTo>
                  <a:lnTo>
                    <a:pt x="2481477" y="641007"/>
                  </a:lnTo>
                  <a:lnTo>
                    <a:pt x="2471535" y="623101"/>
                  </a:lnTo>
                  <a:close/>
                </a:path>
                <a:path w="4989195" h="1400175">
                  <a:moveTo>
                    <a:pt x="2457237" y="623514"/>
                  </a:moveTo>
                  <a:lnTo>
                    <a:pt x="2457446" y="623891"/>
                  </a:lnTo>
                  <a:lnTo>
                    <a:pt x="2457237" y="623514"/>
                  </a:lnTo>
                  <a:close/>
                </a:path>
                <a:path w="4989195" h="1400175">
                  <a:moveTo>
                    <a:pt x="2457008" y="623101"/>
                  </a:moveTo>
                  <a:lnTo>
                    <a:pt x="2457237" y="623514"/>
                  </a:lnTo>
                  <a:lnTo>
                    <a:pt x="2457527" y="623891"/>
                  </a:lnTo>
                  <a:lnTo>
                    <a:pt x="2457008" y="623101"/>
                  </a:lnTo>
                  <a:close/>
                </a:path>
                <a:path w="4989195" h="1400175">
                  <a:moveTo>
                    <a:pt x="2453403" y="597706"/>
                  </a:moveTo>
                  <a:lnTo>
                    <a:pt x="2443339" y="605450"/>
                  </a:lnTo>
                  <a:lnTo>
                    <a:pt x="2457237" y="623514"/>
                  </a:lnTo>
                  <a:lnTo>
                    <a:pt x="2457008" y="623101"/>
                  </a:lnTo>
                  <a:lnTo>
                    <a:pt x="2471535" y="623101"/>
                  </a:lnTo>
                  <a:lnTo>
                    <a:pt x="2467881" y="616521"/>
                  </a:lnTo>
                  <a:lnTo>
                    <a:pt x="2453403" y="597706"/>
                  </a:lnTo>
                  <a:close/>
                </a:path>
                <a:path w="4989195" h="1400175">
                  <a:moveTo>
                    <a:pt x="2421081" y="561888"/>
                  </a:moveTo>
                  <a:lnTo>
                    <a:pt x="2403293" y="561888"/>
                  </a:lnTo>
                  <a:lnTo>
                    <a:pt x="2403742" y="562303"/>
                  </a:lnTo>
                  <a:lnTo>
                    <a:pt x="2418640" y="577536"/>
                  </a:lnTo>
                  <a:lnTo>
                    <a:pt x="2427706" y="568643"/>
                  </a:lnTo>
                  <a:lnTo>
                    <a:pt x="2421081" y="561888"/>
                  </a:lnTo>
                  <a:close/>
                </a:path>
                <a:path w="4989195" h="1400175">
                  <a:moveTo>
                    <a:pt x="2403502" y="562102"/>
                  </a:moveTo>
                  <a:lnTo>
                    <a:pt x="2403700" y="562303"/>
                  </a:lnTo>
                  <a:lnTo>
                    <a:pt x="2403502" y="562102"/>
                  </a:lnTo>
                  <a:close/>
                </a:path>
                <a:path w="4989195" h="1400175">
                  <a:moveTo>
                    <a:pt x="2403293" y="561888"/>
                  </a:moveTo>
                  <a:lnTo>
                    <a:pt x="2403502" y="562102"/>
                  </a:lnTo>
                  <a:lnTo>
                    <a:pt x="2403742" y="562303"/>
                  </a:lnTo>
                  <a:lnTo>
                    <a:pt x="2403293" y="561888"/>
                  </a:lnTo>
                  <a:close/>
                </a:path>
                <a:path w="4989195" h="1400175">
                  <a:moveTo>
                    <a:pt x="2389795" y="534001"/>
                  </a:moveTo>
                  <a:lnTo>
                    <a:pt x="2381627" y="543726"/>
                  </a:lnTo>
                  <a:lnTo>
                    <a:pt x="2403502" y="562102"/>
                  </a:lnTo>
                  <a:lnTo>
                    <a:pt x="2403293" y="561888"/>
                  </a:lnTo>
                  <a:lnTo>
                    <a:pt x="2421081" y="561888"/>
                  </a:lnTo>
                  <a:lnTo>
                    <a:pt x="2412146" y="552777"/>
                  </a:lnTo>
                  <a:lnTo>
                    <a:pt x="2389795" y="534001"/>
                  </a:lnTo>
                  <a:close/>
                </a:path>
                <a:path w="4989195" h="1400175">
                  <a:moveTo>
                    <a:pt x="2346586" y="501274"/>
                  </a:moveTo>
                  <a:lnTo>
                    <a:pt x="2324738" y="501274"/>
                  </a:lnTo>
                  <a:lnTo>
                    <a:pt x="2325080" y="501501"/>
                  </a:lnTo>
                  <a:lnTo>
                    <a:pt x="2351934" y="520702"/>
                  </a:lnTo>
                  <a:lnTo>
                    <a:pt x="2359317" y="510368"/>
                  </a:lnTo>
                  <a:lnTo>
                    <a:pt x="2346586" y="501274"/>
                  </a:lnTo>
                  <a:close/>
                </a:path>
                <a:path w="4989195" h="1400175">
                  <a:moveTo>
                    <a:pt x="2324901" y="501390"/>
                  </a:moveTo>
                  <a:lnTo>
                    <a:pt x="2325057" y="501501"/>
                  </a:lnTo>
                  <a:lnTo>
                    <a:pt x="2324901" y="501390"/>
                  </a:lnTo>
                  <a:close/>
                </a:path>
                <a:path w="4989195" h="1400175">
                  <a:moveTo>
                    <a:pt x="2317018" y="481544"/>
                  </a:moveTo>
                  <a:lnTo>
                    <a:pt x="2310317" y="492333"/>
                  </a:lnTo>
                  <a:lnTo>
                    <a:pt x="2324901" y="501390"/>
                  </a:lnTo>
                  <a:lnTo>
                    <a:pt x="2324738" y="501274"/>
                  </a:lnTo>
                  <a:lnTo>
                    <a:pt x="2346586" y="501274"/>
                  </a:lnTo>
                  <a:lnTo>
                    <a:pt x="2331954" y="490821"/>
                  </a:lnTo>
                  <a:lnTo>
                    <a:pt x="2317018" y="481544"/>
                  </a:lnTo>
                  <a:close/>
                </a:path>
                <a:path w="4989195" h="1400175">
                  <a:moveTo>
                    <a:pt x="2278435" y="471455"/>
                  </a:moveTo>
                  <a:lnTo>
                    <a:pt x="2276703" y="471455"/>
                  </a:lnTo>
                  <a:lnTo>
                    <a:pt x="2276999" y="471628"/>
                  </a:lnTo>
                  <a:lnTo>
                    <a:pt x="2277953" y="472231"/>
                  </a:lnTo>
                  <a:lnTo>
                    <a:pt x="2278435" y="471455"/>
                  </a:lnTo>
                  <a:close/>
                </a:path>
                <a:path w="4989195" h="1400175">
                  <a:moveTo>
                    <a:pt x="2276847" y="471544"/>
                  </a:moveTo>
                  <a:lnTo>
                    <a:pt x="2276981" y="471628"/>
                  </a:lnTo>
                  <a:lnTo>
                    <a:pt x="2276847" y="471544"/>
                  </a:lnTo>
                  <a:close/>
                </a:path>
                <a:path w="4989195" h="1400175">
                  <a:moveTo>
                    <a:pt x="2239860" y="436765"/>
                  </a:moveTo>
                  <a:lnTo>
                    <a:pt x="2233750" y="447899"/>
                  </a:lnTo>
                  <a:lnTo>
                    <a:pt x="2276847" y="471544"/>
                  </a:lnTo>
                  <a:lnTo>
                    <a:pt x="2276703" y="471455"/>
                  </a:lnTo>
                  <a:lnTo>
                    <a:pt x="2278435" y="471455"/>
                  </a:lnTo>
                  <a:lnTo>
                    <a:pt x="2284653" y="461443"/>
                  </a:lnTo>
                  <a:lnTo>
                    <a:pt x="2283258" y="460576"/>
                  </a:lnTo>
                  <a:lnTo>
                    <a:pt x="2239860" y="436765"/>
                  </a:lnTo>
                  <a:close/>
                </a:path>
                <a:path w="4989195" h="1400175">
                  <a:moveTo>
                    <a:pt x="2193131" y="413222"/>
                  </a:moveTo>
                  <a:lnTo>
                    <a:pt x="2164289" y="413222"/>
                  </a:lnTo>
                  <a:lnTo>
                    <a:pt x="2164516" y="413329"/>
                  </a:lnTo>
                  <a:lnTo>
                    <a:pt x="2200057" y="430764"/>
                  </a:lnTo>
                  <a:lnTo>
                    <a:pt x="2205650" y="419362"/>
                  </a:lnTo>
                  <a:lnTo>
                    <a:pt x="2193131" y="413222"/>
                  </a:lnTo>
                  <a:close/>
                </a:path>
                <a:path w="4989195" h="1400175">
                  <a:moveTo>
                    <a:pt x="2164416" y="413284"/>
                  </a:moveTo>
                  <a:close/>
                </a:path>
                <a:path w="4989195" h="1400175">
                  <a:moveTo>
                    <a:pt x="2159629" y="397280"/>
                  </a:moveTo>
                  <a:lnTo>
                    <a:pt x="2154492" y="408894"/>
                  </a:lnTo>
                  <a:lnTo>
                    <a:pt x="2164416" y="413284"/>
                  </a:lnTo>
                  <a:lnTo>
                    <a:pt x="2164289" y="413222"/>
                  </a:lnTo>
                  <a:lnTo>
                    <a:pt x="2193131" y="413222"/>
                  </a:lnTo>
                  <a:lnTo>
                    <a:pt x="2169769" y="401764"/>
                  </a:lnTo>
                  <a:lnTo>
                    <a:pt x="2159629" y="397280"/>
                  </a:lnTo>
                  <a:close/>
                </a:path>
                <a:path w="4989195" h="1400175">
                  <a:moveTo>
                    <a:pt x="2123419" y="384958"/>
                  </a:moveTo>
                  <a:lnTo>
                    <a:pt x="2100383" y="384958"/>
                  </a:lnTo>
                  <a:lnTo>
                    <a:pt x="2100585" y="385044"/>
                  </a:lnTo>
                  <a:lnTo>
                    <a:pt x="2119649" y="393481"/>
                  </a:lnTo>
                  <a:lnTo>
                    <a:pt x="2123419" y="384958"/>
                  </a:lnTo>
                  <a:close/>
                </a:path>
                <a:path w="4989195" h="1400175">
                  <a:moveTo>
                    <a:pt x="2100512" y="385015"/>
                  </a:moveTo>
                  <a:close/>
                </a:path>
                <a:path w="4989195" h="1400175">
                  <a:moveTo>
                    <a:pt x="2077727" y="362177"/>
                  </a:moveTo>
                  <a:lnTo>
                    <a:pt x="2072994" y="373961"/>
                  </a:lnTo>
                  <a:lnTo>
                    <a:pt x="2100512" y="385015"/>
                  </a:lnTo>
                  <a:lnTo>
                    <a:pt x="2100383" y="384958"/>
                  </a:lnTo>
                  <a:lnTo>
                    <a:pt x="2123419" y="384958"/>
                  </a:lnTo>
                  <a:lnTo>
                    <a:pt x="2124787" y="381867"/>
                  </a:lnTo>
                  <a:lnTo>
                    <a:pt x="2105421" y="373299"/>
                  </a:lnTo>
                  <a:lnTo>
                    <a:pt x="2077727" y="362177"/>
                  </a:lnTo>
                  <a:close/>
                </a:path>
                <a:path w="4989195" h="1400175">
                  <a:moveTo>
                    <a:pt x="2038605" y="357357"/>
                  </a:moveTo>
                  <a:lnTo>
                    <a:pt x="2031655" y="357357"/>
                  </a:lnTo>
                  <a:lnTo>
                    <a:pt x="2031921" y="357458"/>
                  </a:lnTo>
                  <a:lnTo>
                    <a:pt x="2037640" y="359761"/>
                  </a:lnTo>
                  <a:lnTo>
                    <a:pt x="2038605" y="357357"/>
                  </a:lnTo>
                  <a:close/>
                </a:path>
                <a:path w="4989195" h="1400175">
                  <a:moveTo>
                    <a:pt x="2031797" y="357414"/>
                  </a:moveTo>
                  <a:close/>
                </a:path>
                <a:path w="4989195" h="1400175">
                  <a:moveTo>
                    <a:pt x="1994272" y="330795"/>
                  </a:moveTo>
                  <a:lnTo>
                    <a:pt x="1990069" y="342779"/>
                  </a:lnTo>
                  <a:lnTo>
                    <a:pt x="2031797" y="357414"/>
                  </a:lnTo>
                  <a:lnTo>
                    <a:pt x="2031655" y="357357"/>
                  </a:lnTo>
                  <a:lnTo>
                    <a:pt x="2038605" y="357357"/>
                  </a:lnTo>
                  <a:lnTo>
                    <a:pt x="2042373" y="347976"/>
                  </a:lnTo>
                  <a:lnTo>
                    <a:pt x="2036257" y="345520"/>
                  </a:lnTo>
                  <a:lnTo>
                    <a:pt x="1994272" y="330795"/>
                  </a:lnTo>
                  <a:close/>
                </a:path>
                <a:path w="4989195" h="1400175">
                  <a:moveTo>
                    <a:pt x="1910382" y="301373"/>
                  </a:moveTo>
                  <a:lnTo>
                    <a:pt x="1906178" y="313358"/>
                  </a:lnTo>
                  <a:lnTo>
                    <a:pt x="1954115" y="330170"/>
                  </a:lnTo>
                  <a:lnTo>
                    <a:pt x="1958319" y="318185"/>
                  </a:lnTo>
                  <a:lnTo>
                    <a:pt x="1910382" y="301373"/>
                  </a:lnTo>
                  <a:close/>
                </a:path>
                <a:path w="4989195" h="1400175">
                  <a:moveTo>
                    <a:pt x="1825242" y="274787"/>
                  </a:moveTo>
                  <a:lnTo>
                    <a:pt x="1821642" y="286966"/>
                  </a:lnTo>
                  <a:lnTo>
                    <a:pt x="1870358" y="301367"/>
                  </a:lnTo>
                  <a:lnTo>
                    <a:pt x="1873958" y="289187"/>
                  </a:lnTo>
                  <a:lnTo>
                    <a:pt x="1825242" y="274787"/>
                  </a:lnTo>
                  <a:close/>
                </a:path>
                <a:path w="4989195" h="1400175">
                  <a:moveTo>
                    <a:pt x="1739990" y="249585"/>
                  </a:moveTo>
                  <a:lnTo>
                    <a:pt x="1736389" y="261763"/>
                  </a:lnTo>
                  <a:lnTo>
                    <a:pt x="1785105" y="276165"/>
                  </a:lnTo>
                  <a:lnTo>
                    <a:pt x="1788706" y="263986"/>
                  </a:lnTo>
                  <a:lnTo>
                    <a:pt x="1739990" y="249585"/>
                  </a:lnTo>
                  <a:close/>
                </a:path>
                <a:path w="4989195" h="1400175">
                  <a:moveTo>
                    <a:pt x="1653758" y="226950"/>
                  </a:moveTo>
                  <a:lnTo>
                    <a:pt x="1650676" y="239271"/>
                  </a:lnTo>
                  <a:lnTo>
                    <a:pt x="1699958" y="251598"/>
                  </a:lnTo>
                  <a:lnTo>
                    <a:pt x="1703040" y="239278"/>
                  </a:lnTo>
                  <a:lnTo>
                    <a:pt x="1653758" y="226950"/>
                  </a:lnTo>
                  <a:close/>
                </a:path>
                <a:path w="4989195" h="1400175">
                  <a:moveTo>
                    <a:pt x="1567515" y="205378"/>
                  </a:moveTo>
                  <a:lnTo>
                    <a:pt x="1564434" y="217698"/>
                  </a:lnTo>
                  <a:lnTo>
                    <a:pt x="1613715" y="230026"/>
                  </a:lnTo>
                  <a:lnTo>
                    <a:pt x="1616797" y="217705"/>
                  </a:lnTo>
                  <a:lnTo>
                    <a:pt x="1567515" y="205378"/>
                  </a:lnTo>
                  <a:close/>
                </a:path>
                <a:path w="4989195" h="1400175">
                  <a:moveTo>
                    <a:pt x="1480586" y="185731"/>
                  </a:moveTo>
                  <a:lnTo>
                    <a:pt x="1477966" y="198158"/>
                  </a:lnTo>
                  <a:lnTo>
                    <a:pt x="1527672" y="208638"/>
                  </a:lnTo>
                  <a:lnTo>
                    <a:pt x="1530292" y="196211"/>
                  </a:lnTo>
                  <a:lnTo>
                    <a:pt x="1480586" y="185731"/>
                  </a:lnTo>
                  <a:close/>
                </a:path>
                <a:path w="4989195" h="1400175">
                  <a:moveTo>
                    <a:pt x="1393597" y="167391"/>
                  </a:moveTo>
                  <a:lnTo>
                    <a:pt x="1390977" y="179818"/>
                  </a:lnTo>
                  <a:lnTo>
                    <a:pt x="1440685" y="190298"/>
                  </a:lnTo>
                  <a:lnTo>
                    <a:pt x="1443305" y="177871"/>
                  </a:lnTo>
                  <a:lnTo>
                    <a:pt x="1393597" y="167391"/>
                  </a:lnTo>
                  <a:close/>
                </a:path>
                <a:path w="4989195" h="1400175">
                  <a:moveTo>
                    <a:pt x="1354483" y="168231"/>
                  </a:moveTo>
                  <a:lnTo>
                    <a:pt x="1336029" y="168231"/>
                  </a:lnTo>
                  <a:lnTo>
                    <a:pt x="1336241" y="168273"/>
                  </a:lnTo>
                  <a:lnTo>
                    <a:pt x="1353698" y="171958"/>
                  </a:lnTo>
                  <a:lnTo>
                    <a:pt x="1354483" y="168231"/>
                  </a:lnTo>
                  <a:close/>
                </a:path>
                <a:path w="4989195" h="1400175">
                  <a:moveTo>
                    <a:pt x="1336162" y="168259"/>
                  </a:moveTo>
                  <a:close/>
                </a:path>
                <a:path w="4989195" h="1400175">
                  <a:moveTo>
                    <a:pt x="1306187" y="150103"/>
                  </a:moveTo>
                  <a:lnTo>
                    <a:pt x="1303991" y="162612"/>
                  </a:lnTo>
                  <a:lnTo>
                    <a:pt x="1336162" y="168259"/>
                  </a:lnTo>
                  <a:lnTo>
                    <a:pt x="1336029" y="168231"/>
                  </a:lnTo>
                  <a:lnTo>
                    <a:pt x="1354483" y="168231"/>
                  </a:lnTo>
                  <a:lnTo>
                    <a:pt x="1356318" y="159531"/>
                  </a:lnTo>
                  <a:lnTo>
                    <a:pt x="1338543" y="155783"/>
                  </a:lnTo>
                  <a:lnTo>
                    <a:pt x="1306187" y="150103"/>
                  </a:lnTo>
                  <a:close/>
                </a:path>
                <a:path w="4989195" h="1400175">
                  <a:moveTo>
                    <a:pt x="1218625" y="134734"/>
                  </a:moveTo>
                  <a:lnTo>
                    <a:pt x="1216430" y="147242"/>
                  </a:lnTo>
                  <a:lnTo>
                    <a:pt x="1266465" y="156025"/>
                  </a:lnTo>
                  <a:lnTo>
                    <a:pt x="1268661" y="143516"/>
                  </a:lnTo>
                  <a:lnTo>
                    <a:pt x="1218625" y="134734"/>
                  </a:lnTo>
                  <a:close/>
                </a:path>
                <a:path w="4989195" h="1400175">
                  <a:moveTo>
                    <a:pt x="1180407" y="132090"/>
                  </a:moveTo>
                  <a:lnTo>
                    <a:pt x="1130099" y="132090"/>
                  </a:lnTo>
                  <a:lnTo>
                    <a:pt x="1130300" y="132121"/>
                  </a:lnTo>
                  <a:lnTo>
                    <a:pt x="1178904" y="140656"/>
                  </a:lnTo>
                  <a:lnTo>
                    <a:pt x="1180407" y="132090"/>
                  </a:lnTo>
                  <a:close/>
                </a:path>
                <a:path w="4989195" h="1400175">
                  <a:moveTo>
                    <a:pt x="1130193" y="132106"/>
                  </a:moveTo>
                  <a:close/>
                </a:path>
                <a:path w="4989195" h="1400175">
                  <a:moveTo>
                    <a:pt x="1130857" y="119372"/>
                  </a:moveTo>
                  <a:lnTo>
                    <a:pt x="1129064" y="131945"/>
                  </a:lnTo>
                  <a:lnTo>
                    <a:pt x="1130193" y="132106"/>
                  </a:lnTo>
                  <a:lnTo>
                    <a:pt x="1180407" y="132090"/>
                  </a:lnTo>
                  <a:lnTo>
                    <a:pt x="1181100" y="128146"/>
                  </a:lnTo>
                  <a:lnTo>
                    <a:pt x="1132194" y="119562"/>
                  </a:lnTo>
                  <a:lnTo>
                    <a:pt x="1130857" y="119372"/>
                  </a:lnTo>
                  <a:close/>
                </a:path>
                <a:path w="4989195" h="1400175">
                  <a:moveTo>
                    <a:pt x="1042849" y="106814"/>
                  </a:moveTo>
                  <a:lnTo>
                    <a:pt x="1041054" y="119386"/>
                  </a:lnTo>
                  <a:lnTo>
                    <a:pt x="1091345" y="126563"/>
                  </a:lnTo>
                  <a:lnTo>
                    <a:pt x="1093139" y="113990"/>
                  </a:lnTo>
                  <a:lnTo>
                    <a:pt x="1042849" y="106814"/>
                  </a:lnTo>
                  <a:close/>
                </a:path>
                <a:path w="4989195" h="1400175">
                  <a:moveTo>
                    <a:pt x="954840" y="94255"/>
                  </a:moveTo>
                  <a:lnTo>
                    <a:pt x="953046" y="106828"/>
                  </a:lnTo>
                  <a:lnTo>
                    <a:pt x="1003336" y="114005"/>
                  </a:lnTo>
                  <a:lnTo>
                    <a:pt x="1005131" y="101432"/>
                  </a:lnTo>
                  <a:lnTo>
                    <a:pt x="954840" y="94255"/>
                  </a:lnTo>
                  <a:close/>
                </a:path>
                <a:path w="4989195" h="1400175">
                  <a:moveTo>
                    <a:pt x="915329" y="101427"/>
                  </a:moveTo>
                  <a:lnTo>
                    <a:pt x="915192" y="101427"/>
                  </a:lnTo>
                  <a:lnTo>
                    <a:pt x="915327" y="101446"/>
                  </a:lnTo>
                  <a:close/>
                </a:path>
                <a:path w="4989195" h="1400175">
                  <a:moveTo>
                    <a:pt x="915100" y="101414"/>
                  </a:moveTo>
                  <a:close/>
                </a:path>
                <a:path w="4989195" h="1400175">
                  <a:moveTo>
                    <a:pt x="915333" y="101403"/>
                  </a:moveTo>
                  <a:lnTo>
                    <a:pt x="915021" y="101403"/>
                  </a:lnTo>
                  <a:lnTo>
                    <a:pt x="915216" y="101427"/>
                  </a:lnTo>
                  <a:close/>
                </a:path>
                <a:path w="4989195" h="1400175">
                  <a:moveTo>
                    <a:pt x="866439" y="83224"/>
                  </a:moveTo>
                  <a:lnTo>
                    <a:pt x="865036" y="95845"/>
                  </a:lnTo>
                  <a:lnTo>
                    <a:pt x="915100" y="101414"/>
                  </a:lnTo>
                  <a:lnTo>
                    <a:pt x="915333" y="101403"/>
                  </a:lnTo>
                  <a:lnTo>
                    <a:pt x="917122" y="88874"/>
                  </a:lnTo>
                  <a:lnTo>
                    <a:pt x="916719" y="88816"/>
                  </a:lnTo>
                  <a:lnTo>
                    <a:pt x="866439" y="83224"/>
                  </a:lnTo>
                  <a:close/>
                </a:path>
                <a:path w="4989195" h="1400175">
                  <a:moveTo>
                    <a:pt x="778084" y="73397"/>
                  </a:moveTo>
                  <a:lnTo>
                    <a:pt x="776681" y="86018"/>
                  </a:lnTo>
                  <a:lnTo>
                    <a:pt x="827170" y="91634"/>
                  </a:lnTo>
                  <a:lnTo>
                    <a:pt x="828573" y="79011"/>
                  </a:lnTo>
                  <a:lnTo>
                    <a:pt x="778084" y="73397"/>
                  </a:lnTo>
                  <a:close/>
                </a:path>
                <a:path w="4989195" h="1400175">
                  <a:moveTo>
                    <a:pt x="739385" y="76669"/>
                  </a:moveTo>
                  <a:lnTo>
                    <a:pt x="692631" y="76669"/>
                  </a:lnTo>
                  <a:lnTo>
                    <a:pt x="692825" y="76688"/>
                  </a:lnTo>
                  <a:lnTo>
                    <a:pt x="738813" y="81807"/>
                  </a:lnTo>
                  <a:lnTo>
                    <a:pt x="739385" y="76669"/>
                  </a:lnTo>
                  <a:close/>
                </a:path>
                <a:path w="4989195" h="1400175">
                  <a:moveTo>
                    <a:pt x="692742" y="76682"/>
                  </a:moveTo>
                  <a:close/>
                </a:path>
                <a:path w="4989195" h="1400175">
                  <a:moveTo>
                    <a:pt x="689522" y="63682"/>
                  </a:moveTo>
                  <a:lnTo>
                    <a:pt x="688506" y="76342"/>
                  </a:lnTo>
                  <a:lnTo>
                    <a:pt x="692742" y="76682"/>
                  </a:lnTo>
                  <a:lnTo>
                    <a:pt x="739385" y="76669"/>
                  </a:lnTo>
                  <a:lnTo>
                    <a:pt x="740218" y="69184"/>
                  </a:lnTo>
                  <a:lnTo>
                    <a:pt x="693938" y="64037"/>
                  </a:lnTo>
                  <a:lnTo>
                    <a:pt x="689522" y="63682"/>
                  </a:lnTo>
                  <a:close/>
                </a:path>
                <a:path w="4989195" h="1400175">
                  <a:moveTo>
                    <a:pt x="600908" y="56573"/>
                  </a:moveTo>
                  <a:lnTo>
                    <a:pt x="599892" y="69232"/>
                  </a:lnTo>
                  <a:lnTo>
                    <a:pt x="650528" y="73295"/>
                  </a:lnTo>
                  <a:lnTo>
                    <a:pt x="651544" y="60636"/>
                  </a:lnTo>
                  <a:lnTo>
                    <a:pt x="600908" y="56573"/>
                  </a:lnTo>
                  <a:close/>
                </a:path>
                <a:path w="4989195" h="1400175">
                  <a:moveTo>
                    <a:pt x="512292" y="49462"/>
                  </a:moveTo>
                  <a:lnTo>
                    <a:pt x="511276" y="62122"/>
                  </a:lnTo>
                  <a:lnTo>
                    <a:pt x="561914" y="66184"/>
                  </a:lnTo>
                  <a:lnTo>
                    <a:pt x="562930" y="53526"/>
                  </a:lnTo>
                  <a:lnTo>
                    <a:pt x="512292" y="49462"/>
                  </a:lnTo>
                  <a:close/>
                </a:path>
                <a:path w="4989195" h="1400175">
                  <a:moveTo>
                    <a:pt x="473353" y="58390"/>
                  </a:moveTo>
                  <a:lnTo>
                    <a:pt x="464760" y="58390"/>
                  </a:lnTo>
                  <a:lnTo>
                    <a:pt x="464957" y="58403"/>
                  </a:lnTo>
                  <a:lnTo>
                    <a:pt x="473298" y="59075"/>
                  </a:lnTo>
                  <a:lnTo>
                    <a:pt x="473353" y="58390"/>
                  </a:lnTo>
                  <a:close/>
                </a:path>
                <a:path w="4989195" h="1400175">
                  <a:moveTo>
                    <a:pt x="464858" y="58398"/>
                  </a:moveTo>
                  <a:close/>
                </a:path>
                <a:path w="4989195" h="1400175">
                  <a:moveTo>
                    <a:pt x="423395" y="43653"/>
                  </a:moveTo>
                  <a:lnTo>
                    <a:pt x="422774" y="56338"/>
                  </a:lnTo>
                  <a:lnTo>
                    <a:pt x="464858" y="58398"/>
                  </a:lnTo>
                  <a:lnTo>
                    <a:pt x="473353" y="58390"/>
                  </a:lnTo>
                  <a:lnTo>
                    <a:pt x="474314" y="46415"/>
                  </a:lnTo>
                  <a:lnTo>
                    <a:pt x="465677" y="45722"/>
                  </a:lnTo>
                  <a:lnTo>
                    <a:pt x="423395" y="43653"/>
                  </a:lnTo>
                  <a:close/>
                </a:path>
                <a:path w="4989195" h="1400175">
                  <a:moveTo>
                    <a:pt x="334601" y="39306"/>
                  </a:moveTo>
                  <a:lnTo>
                    <a:pt x="333980" y="51991"/>
                  </a:lnTo>
                  <a:lnTo>
                    <a:pt x="384719" y="54475"/>
                  </a:lnTo>
                  <a:lnTo>
                    <a:pt x="385340" y="41790"/>
                  </a:lnTo>
                  <a:lnTo>
                    <a:pt x="334601" y="39306"/>
                  </a:lnTo>
                  <a:close/>
                </a:path>
                <a:path w="4989195" h="1400175">
                  <a:moveTo>
                    <a:pt x="245807" y="34959"/>
                  </a:moveTo>
                  <a:lnTo>
                    <a:pt x="245186" y="47644"/>
                  </a:lnTo>
                  <a:lnTo>
                    <a:pt x="295925" y="50128"/>
                  </a:lnTo>
                  <a:lnTo>
                    <a:pt x="296546" y="37443"/>
                  </a:lnTo>
                  <a:lnTo>
                    <a:pt x="245807" y="34959"/>
                  </a:lnTo>
                  <a:close/>
                </a:path>
                <a:path w="4989195" h="1400175">
                  <a:moveTo>
                    <a:pt x="156728" y="33086"/>
                  </a:moveTo>
                  <a:lnTo>
                    <a:pt x="156516" y="45784"/>
                  </a:lnTo>
                  <a:lnTo>
                    <a:pt x="207309" y="46630"/>
                  </a:lnTo>
                  <a:lnTo>
                    <a:pt x="207521" y="33931"/>
                  </a:lnTo>
                  <a:lnTo>
                    <a:pt x="156728" y="33086"/>
                  </a:lnTo>
                  <a:close/>
                </a:path>
                <a:path w="4989195" h="1400175">
                  <a:moveTo>
                    <a:pt x="76824" y="0"/>
                  </a:moveTo>
                  <a:lnTo>
                    <a:pt x="0" y="36824"/>
                  </a:lnTo>
                  <a:lnTo>
                    <a:pt x="75554" y="76189"/>
                  </a:lnTo>
                  <a:lnTo>
                    <a:pt x="76084" y="44443"/>
                  </a:lnTo>
                  <a:lnTo>
                    <a:pt x="67628" y="44302"/>
                  </a:lnTo>
                  <a:lnTo>
                    <a:pt x="67840" y="31605"/>
                  </a:lnTo>
                  <a:lnTo>
                    <a:pt x="76298" y="31605"/>
                  </a:lnTo>
                  <a:lnTo>
                    <a:pt x="76824" y="0"/>
                  </a:lnTo>
                  <a:close/>
                </a:path>
                <a:path w="4989195" h="1400175">
                  <a:moveTo>
                    <a:pt x="76295" y="31746"/>
                  </a:moveTo>
                  <a:lnTo>
                    <a:pt x="76084" y="44443"/>
                  </a:lnTo>
                  <a:lnTo>
                    <a:pt x="118421" y="45149"/>
                  </a:lnTo>
                  <a:lnTo>
                    <a:pt x="118633" y="32451"/>
                  </a:lnTo>
                  <a:lnTo>
                    <a:pt x="76295" y="31746"/>
                  </a:lnTo>
                  <a:close/>
                </a:path>
                <a:path w="4989195" h="1400175">
                  <a:moveTo>
                    <a:pt x="67840" y="31605"/>
                  </a:moveTo>
                  <a:lnTo>
                    <a:pt x="67628" y="44302"/>
                  </a:lnTo>
                  <a:lnTo>
                    <a:pt x="76084" y="44443"/>
                  </a:lnTo>
                  <a:lnTo>
                    <a:pt x="76295" y="31746"/>
                  </a:lnTo>
                  <a:lnTo>
                    <a:pt x="67840" y="31605"/>
                  </a:lnTo>
                  <a:close/>
                </a:path>
                <a:path w="4989195" h="1400175">
                  <a:moveTo>
                    <a:pt x="76298" y="31605"/>
                  </a:moveTo>
                  <a:lnTo>
                    <a:pt x="67840" y="31605"/>
                  </a:lnTo>
                  <a:lnTo>
                    <a:pt x="76295" y="31746"/>
                  </a:lnTo>
                  <a:lnTo>
                    <a:pt x="76298" y="31605"/>
                  </a:lnTo>
                  <a:close/>
                </a:path>
              </a:pathLst>
            </a:custGeom>
            <a:solidFill>
              <a:srgbClr val="4472C4"/>
            </a:solidFill>
            <a:ln>
              <a:solidFill>
                <a:schemeClr val="bg2"/>
              </a:solidFill>
            </a:ln>
          </p:spPr>
          <p:txBody>
            <a:bodyPr wrap="square" lIns="0" tIns="0" rIns="0" bIns="0" rtlCol="0"/>
            <a:lstStyle/>
            <a:p>
              <a:endParaRPr>
                <a:solidFill>
                  <a:schemeClr val="bg1"/>
                </a:solidFill>
              </a:endParaRPr>
            </a:p>
          </p:txBody>
        </p:sp>
      </p:grpSp>
      <p:sp>
        <p:nvSpPr>
          <p:cNvPr id="53" name="object 53"/>
          <p:cNvSpPr txBox="1"/>
          <p:nvPr/>
        </p:nvSpPr>
        <p:spPr>
          <a:xfrm>
            <a:off x="6093002" y="2603500"/>
            <a:ext cx="499745" cy="182101"/>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100" spc="5" dirty="0">
                <a:solidFill>
                  <a:schemeClr val="bg1"/>
                </a:solidFill>
                <a:latin typeface="Arial"/>
                <a:cs typeface="Arial"/>
              </a:rPr>
              <a:t>Cli</a:t>
            </a:r>
            <a:r>
              <a:rPr sz="1100" dirty="0">
                <a:solidFill>
                  <a:schemeClr val="bg1"/>
                </a:solidFill>
                <a:latin typeface="Arial"/>
                <a:cs typeface="Arial"/>
              </a:rPr>
              <a:t>ent</a:t>
            </a:r>
            <a:r>
              <a:rPr sz="1100" spc="-15" dirty="0">
                <a:solidFill>
                  <a:schemeClr val="bg1"/>
                </a:solidFill>
                <a:latin typeface="Arial"/>
                <a:cs typeface="Arial"/>
              </a:rPr>
              <a:t> </a:t>
            </a:r>
            <a:r>
              <a:rPr sz="1100" dirty="0">
                <a:solidFill>
                  <a:schemeClr val="bg1"/>
                </a:solidFill>
                <a:latin typeface="Arial"/>
                <a:cs typeface="Arial"/>
              </a:rPr>
              <a:t>3</a:t>
            </a:r>
            <a:endParaRPr sz="1100">
              <a:solidFill>
                <a:schemeClr val="bg1"/>
              </a:solidFill>
              <a:latin typeface="Arial"/>
              <a:cs typeface="Arial"/>
            </a:endParaRPr>
          </a:p>
        </p:txBody>
      </p:sp>
      <p:sp>
        <p:nvSpPr>
          <p:cNvPr id="54" name="object 54"/>
          <p:cNvSpPr txBox="1"/>
          <p:nvPr/>
        </p:nvSpPr>
        <p:spPr>
          <a:xfrm>
            <a:off x="7664804" y="609600"/>
            <a:ext cx="1470025" cy="414020"/>
          </a:xfrm>
          <a:prstGeom prst="rect">
            <a:avLst/>
          </a:prstGeom>
          <a:ln>
            <a:solidFill>
              <a:schemeClr val="bg2"/>
            </a:solidFill>
          </a:ln>
        </p:spPr>
        <p:txBody>
          <a:bodyPr vert="horz" wrap="square" lIns="0" tIns="25400" rIns="0" bIns="0" rtlCol="0">
            <a:spAutoFit/>
          </a:bodyPr>
          <a:lstStyle/>
          <a:p>
            <a:pPr marL="30480" marR="5080" indent="-18415">
              <a:lnSpc>
                <a:spcPts val="1500"/>
              </a:lnSpc>
              <a:spcBef>
                <a:spcPts val="200"/>
              </a:spcBef>
            </a:pPr>
            <a:r>
              <a:rPr sz="1300" spc="-5" dirty="0">
                <a:solidFill>
                  <a:schemeClr val="bg1"/>
                </a:solidFill>
                <a:latin typeface="Arial"/>
                <a:cs typeface="Arial"/>
              </a:rPr>
              <a:t>Client</a:t>
            </a:r>
            <a:r>
              <a:rPr sz="1300" spc="-30" dirty="0">
                <a:solidFill>
                  <a:schemeClr val="bg1"/>
                </a:solidFill>
                <a:latin typeface="Arial"/>
                <a:cs typeface="Arial"/>
              </a:rPr>
              <a:t> </a:t>
            </a:r>
            <a:r>
              <a:rPr sz="1300" dirty="0">
                <a:solidFill>
                  <a:schemeClr val="bg1"/>
                </a:solidFill>
                <a:latin typeface="Arial"/>
                <a:cs typeface="Arial"/>
              </a:rPr>
              <a:t>3</a:t>
            </a:r>
            <a:r>
              <a:rPr sz="1300" spc="-25" dirty="0">
                <a:solidFill>
                  <a:schemeClr val="bg1"/>
                </a:solidFill>
                <a:latin typeface="Arial"/>
                <a:cs typeface="Arial"/>
              </a:rPr>
              <a:t> </a:t>
            </a:r>
            <a:r>
              <a:rPr sz="1300" spc="-5" dirty="0">
                <a:solidFill>
                  <a:schemeClr val="bg1"/>
                </a:solidFill>
                <a:latin typeface="Arial"/>
                <a:cs typeface="Arial"/>
              </a:rPr>
              <a:t>is</a:t>
            </a:r>
            <a:r>
              <a:rPr sz="1300" spc="-25" dirty="0">
                <a:solidFill>
                  <a:schemeClr val="bg1"/>
                </a:solidFill>
                <a:latin typeface="Arial"/>
                <a:cs typeface="Arial"/>
              </a:rPr>
              <a:t> </a:t>
            </a:r>
            <a:r>
              <a:rPr sz="1300" dirty="0">
                <a:solidFill>
                  <a:schemeClr val="bg1"/>
                </a:solidFill>
                <a:latin typeface="Arial"/>
                <a:cs typeface="Arial"/>
              </a:rPr>
              <a:t>re-routed </a:t>
            </a:r>
            <a:r>
              <a:rPr sz="1300" spc="-345" dirty="0">
                <a:solidFill>
                  <a:schemeClr val="bg1"/>
                </a:solidFill>
                <a:latin typeface="Arial"/>
                <a:cs typeface="Arial"/>
              </a:rPr>
              <a:t> </a:t>
            </a:r>
            <a:r>
              <a:rPr sz="1300" dirty="0">
                <a:solidFill>
                  <a:schemeClr val="bg1"/>
                </a:solidFill>
                <a:latin typeface="Arial"/>
                <a:cs typeface="Arial"/>
              </a:rPr>
              <a:t>to</a:t>
            </a:r>
            <a:r>
              <a:rPr sz="1300" spc="-30" dirty="0">
                <a:solidFill>
                  <a:schemeClr val="bg1"/>
                </a:solidFill>
                <a:latin typeface="Arial"/>
                <a:cs typeface="Arial"/>
              </a:rPr>
              <a:t> </a:t>
            </a:r>
            <a:r>
              <a:rPr sz="1300" dirty="0">
                <a:solidFill>
                  <a:schemeClr val="bg1"/>
                </a:solidFill>
                <a:latin typeface="Arial"/>
                <a:cs typeface="Arial"/>
              </a:rPr>
              <a:t>another</a:t>
            </a:r>
            <a:r>
              <a:rPr sz="1300" spc="-20" dirty="0">
                <a:solidFill>
                  <a:schemeClr val="bg1"/>
                </a:solidFill>
                <a:latin typeface="Arial"/>
                <a:cs typeface="Arial"/>
              </a:rPr>
              <a:t> </a:t>
            </a:r>
            <a:r>
              <a:rPr sz="1300" spc="-5" dirty="0">
                <a:solidFill>
                  <a:schemeClr val="bg1"/>
                </a:solidFill>
                <a:latin typeface="Arial"/>
                <a:cs typeface="Arial"/>
              </a:rPr>
              <a:t>instance</a:t>
            </a:r>
            <a:endParaRPr sz="1300">
              <a:solidFill>
                <a:schemeClr val="bg1"/>
              </a:solidFill>
              <a:latin typeface="Arial"/>
              <a:cs typeface="Arial"/>
            </a:endParaRPr>
          </a:p>
        </p:txBody>
      </p:sp>
      <p:sp>
        <p:nvSpPr>
          <p:cNvPr id="55" name="object 55"/>
          <p:cNvSpPr/>
          <p:nvPr/>
        </p:nvSpPr>
        <p:spPr>
          <a:xfrm>
            <a:off x="6489115" y="553745"/>
            <a:ext cx="2783205" cy="1955164"/>
          </a:xfrm>
          <a:custGeom>
            <a:avLst/>
            <a:gdLst/>
            <a:ahLst/>
            <a:cxnLst/>
            <a:rect l="l" t="t" r="r" b="b"/>
            <a:pathLst>
              <a:path w="2783204" h="1955164">
                <a:moveTo>
                  <a:pt x="86283" y="1932762"/>
                </a:moveTo>
                <a:lnTo>
                  <a:pt x="84632" y="1925942"/>
                </a:lnTo>
                <a:lnTo>
                  <a:pt x="81203" y="1923846"/>
                </a:lnTo>
                <a:lnTo>
                  <a:pt x="28613" y="1936546"/>
                </a:lnTo>
                <a:lnTo>
                  <a:pt x="55143" y="1898980"/>
                </a:lnTo>
                <a:lnTo>
                  <a:pt x="44780" y="1891652"/>
                </a:lnTo>
                <a:lnTo>
                  <a:pt x="22402" y="1923326"/>
                </a:lnTo>
                <a:lnTo>
                  <a:pt x="22402" y="1938045"/>
                </a:lnTo>
                <a:lnTo>
                  <a:pt x="19240" y="1938807"/>
                </a:lnTo>
                <a:lnTo>
                  <a:pt x="18897" y="1935568"/>
                </a:lnTo>
                <a:lnTo>
                  <a:pt x="22402" y="1938045"/>
                </a:lnTo>
                <a:lnTo>
                  <a:pt x="22402" y="1923326"/>
                </a:lnTo>
                <a:lnTo>
                  <a:pt x="18237" y="1929218"/>
                </a:lnTo>
                <a:lnTo>
                  <a:pt x="12636" y="1875409"/>
                </a:lnTo>
                <a:lnTo>
                  <a:pt x="9512" y="1872869"/>
                </a:lnTo>
                <a:lnTo>
                  <a:pt x="2527" y="1873592"/>
                </a:lnTo>
                <a:lnTo>
                  <a:pt x="0" y="1876717"/>
                </a:lnTo>
                <a:lnTo>
                  <a:pt x="8115" y="1954568"/>
                </a:lnTo>
                <a:lnTo>
                  <a:pt x="43446" y="1946033"/>
                </a:lnTo>
                <a:lnTo>
                  <a:pt x="66446" y="1940471"/>
                </a:lnTo>
                <a:lnTo>
                  <a:pt x="84188" y="1936191"/>
                </a:lnTo>
                <a:lnTo>
                  <a:pt x="86283" y="1932762"/>
                </a:lnTo>
                <a:close/>
              </a:path>
              <a:path w="2783204" h="1955164">
                <a:moveTo>
                  <a:pt x="106438" y="1826374"/>
                </a:moveTo>
                <a:lnTo>
                  <a:pt x="96062" y="1819046"/>
                </a:lnTo>
                <a:lnTo>
                  <a:pt x="66751" y="1860537"/>
                </a:lnTo>
                <a:lnTo>
                  <a:pt x="77127" y="1867865"/>
                </a:lnTo>
                <a:lnTo>
                  <a:pt x="106438" y="1826374"/>
                </a:lnTo>
                <a:close/>
              </a:path>
              <a:path w="2783204" h="1955164">
                <a:moveTo>
                  <a:pt x="157734" y="1753755"/>
                </a:moveTo>
                <a:lnTo>
                  <a:pt x="147358" y="1746427"/>
                </a:lnTo>
                <a:lnTo>
                  <a:pt x="118046" y="1787931"/>
                </a:lnTo>
                <a:lnTo>
                  <a:pt x="128422" y="1795246"/>
                </a:lnTo>
                <a:lnTo>
                  <a:pt x="157734" y="1753755"/>
                </a:lnTo>
                <a:close/>
              </a:path>
              <a:path w="2783204" h="1955164">
                <a:moveTo>
                  <a:pt x="209029" y="1681149"/>
                </a:moveTo>
                <a:lnTo>
                  <a:pt x="198653" y="1673821"/>
                </a:lnTo>
                <a:lnTo>
                  <a:pt x="169341" y="1715312"/>
                </a:lnTo>
                <a:lnTo>
                  <a:pt x="179717" y="1722640"/>
                </a:lnTo>
                <a:lnTo>
                  <a:pt x="209029" y="1681149"/>
                </a:lnTo>
                <a:close/>
              </a:path>
              <a:path w="2783204" h="1955164">
                <a:moveTo>
                  <a:pt x="260311" y="1608543"/>
                </a:moveTo>
                <a:lnTo>
                  <a:pt x="249948" y="1601216"/>
                </a:lnTo>
                <a:lnTo>
                  <a:pt x="220637" y="1642706"/>
                </a:lnTo>
                <a:lnTo>
                  <a:pt x="231013" y="1650034"/>
                </a:lnTo>
                <a:lnTo>
                  <a:pt x="260311" y="1608543"/>
                </a:lnTo>
                <a:close/>
              </a:path>
              <a:path w="2783204" h="1955164">
                <a:moveTo>
                  <a:pt x="311607" y="1535925"/>
                </a:moveTo>
                <a:lnTo>
                  <a:pt x="301231" y="1528597"/>
                </a:lnTo>
                <a:lnTo>
                  <a:pt x="271919" y="1570088"/>
                </a:lnTo>
                <a:lnTo>
                  <a:pt x="282295" y="1577416"/>
                </a:lnTo>
                <a:lnTo>
                  <a:pt x="311607" y="1535925"/>
                </a:lnTo>
                <a:close/>
              </a:path>
              <a:path w="2783204" h="1955164">
                <a:moveTo>
                  <a:pt x="362902" y="1463319"/>
                </a:moveTo>
                <a:lnTo>
                  <a:pt x="352526" y="1455991"/>
                </a:lnTo>
                <a:lnTo>
                  <a:pt x="323215" y="1497482"/>
                </a:lnTo>
                <a:lnTo>
                  <a:pt x="333590" y="1504810"/>
                </a:lnTo>
                <a:lnTo>
                  <a:pt x="362902" y="1463319"/>
                </a:lnTo>
                <a:close/>
              </a:path>
              <a:path w="2783204" h="1955164">
                <a:moveTo>
                  <a:pt x="414197" y="1390713"/>
                </a:moveTo>
                <a:lnTo>
                  <a:pt x="403821" y="1383385"/>
                </a:lnTo>
                <a:lnTo>
                  <a:pt x="374510" y="1424876"/>
                </a:lnTo>
                <a:lnTo>
                  <a:pt x="384886" y="1432204"/>
                </a:lnTo>
                <a:lnTo>
                  <a:pt x="414197" y="1390713"/>
                </a:lnTo>
                <a:close/>
              </a:path>
              <a:path w="2783204" h="1955164">
                <a:moveTo>
                  <a:pt x="465480" y="1318094"/>
                </a:moveTo>
                <a:lnTo>
                  <a:pt x="455117" y="1310767"/>
                </a:lnTo>
                <a:lnTo>
                  <a:pt x="425805" y="1352257"/>
                </a:lnTo>
                <a:lnTo>
                  <a:pt x="436181" y="1359585"/>
                </a:lnTo>
                <a:lnTo>
                  <a:pt x="465480" y="1318094"/>
                </a:lnTo>
                <a:close/>
              </a:path>
              <a:path w="2783204" h="1955164">
                <a:moveTo>
                  <a:pt x="516775" y="1245489"/>
                </a:moveTo>
                <a:lnTo>
                  <a:pt x="506399" y="1238161"/>
                </a:lnTo>
                <a:lnTo>
                  <a:pt x="477100" y="1279652"/>
                </a:lnTo>
                <a:lnTo>
                  <a:pt x="487464" y="1286979"/>
                </a:lnTo>
                <a:lnTo>
                  <a:pt x="516775" y="1245489"/>
                </a:lnTo>
                <a:close/>
              </a:path>
              <a:path w="2783204" h="1955164">
                <a:moveTo>
                  <a:pt x="568071" y="1172870"/>
                </a:moveTo>
                <a:lnTo>
                  <a:pt x="557695" y="1165542"/>
                </a:lnTo>
                <a:lnTo>
                  <a:pt x="528383" y="1207033"/>
                </a:lnTo>
                <a:lnTo>
                  <a:pt x="538759" y="1214361"/>
                </a:lnTo>
                <a:lnTo>
                  <a:pt x="568071" y="1172870"/>
                </a:lnTo>
                <a:close/>
              </a:path>
              <a:path w="2783204" h="1955164">
                <a:moveTo>
                  <a:pt x="619366" y="1100264"/>
                </a:moveTo>
                <a:lnTo>
                  <a:pt x="608990" y="1092936"/>
                </a:lnTo>
                <a:lnTo>
                  <a:pt x="579678" y="1134427"/>
                </a:lnTo>
                <a:lnTo>
                  <a:pt x="590054" y="1141755"/>
                </a:lnTo>
                <a:lnTo>
                  <a:pt x="619366" y="1100264"/>
                </a:lnTo>
                <a:close/>
              </a:path>
              <a:path w="2783204" h="1955164">
                <a:moveTo>
                  <a:pt x="670648" y="1027658"/>
                </a:moveTo>
                <a:lnTo>
                  <a:pt x="660285" y="1020330"/>
                </a:lnTo>
                <a:lnTo>
                  <a:pt x="630974" y="1061821"/>
                </a:lnTo>
                <a:lnTo>
                  <a:pt x="641350" y="1069149"/>
                </a:lnTo>
                <a:lnTo>
                  <a:pt x="670648" y="1027658"/>
                </a:lnTo>
                <a:close/>
              </a:path>
              <a:path w="2783204" h="1955164">
                <a:moveTo>
                  <a:pt x="721944" y="955040"/>
                </a:moveTo>
                <a:lnTo>
                  <a:pt x="711568" y="947712"/>
                </a:lnTo>
                <a:lnTo>
                  <a:pt x="682269" y="989203"/>
                </a:lnTo>
                <a:lnTo>
                  <a:pt x="692632" y="996530"/>
                </a:lnTo>
                <a:lnTo>
                  <a:pt x="721944" y="955040"/>
                </a:lnTo>
                <a:close/>
              </a:path>
              <a:path w="2783204" h="1955164">
                <a:moveTo>
                  <a:pt x="773239" y="882434"/>
                </a:moveTo>
                <a:lnTo>
                  <a:pt x="762863" y="875106"/>
                </a:lnTo>
                <a:lnTo>
                  <a:pt x="733552" y="916597"/>
                </a:lnTo>
                <a:lnTo>
                  <a:pt x="743927" y="923925"/>
                </a:lnTo>
                <a:lnTo>
                  <a:pt x="773239" y="882434"/>
                </a:lnTo>
                <a:close/>
              </a:path>
              <a:path w="2783204" h="1955164">
                <a:moveTo>
                  <a:pt x="824534" y="809815"/>
                </a:moveTo>
                <a:lnTo>
                  <a:pt x="814158" y="802500"/>
                </a:lnTo>
                <a:lnTo>
                  <a:pt x="784847" y="843991"/>
                </a:lnTo>
                <a:lnTo>
                  <a:pt x="795223" y="851319"/>
                </a:lnTo>
                <a:lnTo>
                  <a:pt x="824534" y="809815"/>
                </a:lnTo>
                <a:close/>
              </a:path>
              <a:path w="2783204" h="1955164">
                <a:moveTo>
                  <a:pt x="875830" y="737209"/>
                </a:moveTo>
                <a:lnTo>
                  <a:pt x="865454" y="729881"/>
                </a:lnTo>
                <a:lnTo>
                  <a:pt x="836142" y="771372"/>
                </a:lnTo>
                <a:lnTo>
                  <a:pt x="846518" y="778700"/>
                </a:lnTo>
                <a:lnTo>
                  <a:pt x="875830" y="737209"/>
                </a:lnTo>
                <a:close/>
              </a:path>
              <a:path w="2783204" h="1955164">
                <a:moveTo>
                  <a:pt x="927112" y="664603"/>
                </a:moveTo>
                <a:lnTo>
                  <a:pt x="916749" y="657275"/>
                </a:lnTo>
                <a:lnTo>
                  <a:pt x="887437" y="698766"/>
                </a:lnTo>
                <a:lnTo>
                  <a:pt x="897801" y="706094"/>
                </a:lnTo>
                <a:lnTo>
                  <a:pt x="927112" y="664603"/>
                </a:lnTo>
                <a:close/>
              </a:path>
              <a:path w="2783204" h="1955164">
                <a:moveTo>
                  <a:pt x="978408" y="591985"/>
                </a:moveTo>
                <a:lnTo>
                  <a:pt x="968032" y="584657"/>
                </a:lnTo>
                <a:lnTo>
                  <a:pt x="938720" y="626148"/>
                </a:lnTo>
                <a:lnTo>
                  <a:pt x="949096" y="633476"/>
                </a:lnTo>
                <a:lnTo>
                  <a:pt x="978408" y="591985"/>
                </a:lnTo>
                <a:close/>
              </a:path>
              <a:path w="2783204" h="1955164">
                <a:moveTo>
                  <a:pt x="1035634" y="464921"/>
                </a:moveTo>
                <a:lnTo>
                  <a:pt x="1022934" y="464921"/>
                </a:lnTo>
                <a:lnTo>
                  <a:pt x="1022934" y="514604"/>
                </a:lnTo>
                <a:lnTo>
                  <a:pt x="1019327" y="512051"/>
                </a:lnTo>
                <a:lnTo>
                  <a:pt x="990015" y="553542"/>
                </a:lnTo>
                <a:lnTo>
                  <a:pt x="1000391" y="560870"/>
                </a:lnTo>
                <a:lnTo>
                  <a:pt x="1029703" y="519379"/>
                </a:lnTo>
                <a:lnTo>
                  <a:pt x="1024521" y="515721"/>
                </a:lnTo>
                <a:lnTo>
                  <a:pt x="1035634" y="515721"/>
                </a:lnTo>
                <a:lnTo>
                  <a:pt x="1035634" y="464921"/>
                </a:lnTo>
                <a:close/>
              </a:path>
              <a:path w="2783204" h="1955164">
                <a:moveTo>
                  <a:pt x="1035634" y="376021"/>
                </a:moveTo>
                <a:lnTo>
                  <a:pt x="1022934" y="376021"/>
                </a:lnTo>
                <a:lnTo>
                  <a:pt x="1022934" y="426821"/>
                </a:lnTo>
                <a:lnTo>
                  <a:pt x="1035634" y="426821"/>
                </a:lnTo>
                <a:lnTo>
                  <a:pt x="1035634" y="376021"/>
                </a:lnTo>
                <a:close/>
              </a:path>
              <a:path w="2783204" h="1955164">
                <a:moveTo>
                  <a:pt x="1035634" y="287121"/>
                </a:moveTo>
                <a:lnTo>
                  <a:pt x="1022934" y="287121"/>
                </a:lnTo>
                <a:lnTo>
                  <a:pt x="1022934" y="337921"/>
                </a:lnTo>
                <a:lnTo>
                  <a:pt x="1035634" y="337921"/>
                </a:lnTo>
                <a:lnTo>
                  <a:pt x="1035634" y="287121"/>
                </a:lnTo>
                <a:close/>
              </a:path>
              <a:path w="2783204" h="1955164">
                <a:moveTo>
                  <a:pt x="1035634" y="198221"/>
                </a:moveTo>
                <a:lnTo>
                  <a:pt x="1022934" y="198221"/>
                </a:lnTo>
                <a:lnTo>
                  <a:pt x="1022934" y="249021"/>
                </a:lnTo>
                <a:lnTo>
                  <a:pt x="1035634" y="249021"/>
                </a:lnTo>
                <a:lnTo>
                  <a:pt x="1035634" y="198221"/>
                </a:lnTo>
                <a:close/>
              </a:path>
              <a:path w="2783204" h="1955164">
                <a:moveTo>
                  <a:pt x="1035634" y="109321"/>
                </a:moveTo>
                <a:lnTo>
                  <a:pt x="1022934" y="109321"/>
                </a:lnTo>
                <a:lnTo>
                  <a:pt x="1022934" y="160121"/>
                </a:lnTo>
                <a:lnTo>
                  <a:pt x="1035634" y="160121"/>
                </a:lnTo>
                <a:lnTo>
                  <a:pt x="1035634" y="109321"/>
                </a:lnTo>
                <a:close/>
              </a:path>
              <a:path w="2783204" h="1955164">
                <a:moveTo>
                  <a:pt x="1035634" y="20421"/>
                </a:moveTo>
                <a:lnTo>
                  <a:pt x="1022934" y="20421"/>
                </a:lnTo>
                <a:lnTo>
                  <a:pt x="1022934" y="71221"/>
                </a:lnTo>
                <a:lnTo>
                  <a:pt x="1035634" y="71221"/>
                </a:lnTo>
                <a:lnTo>
                  <a:pt x="1035634" y="20421"/>
                </a:lnTo>
                <a:close/>
              </a:path>
              <a:path w="2783204" h="1955164">
                <a:moveTo>
                  <a:pt x="1097102" y="509371"/>
                </a:moveTo>
                <a:lnTo>
                  <a:pt x="1046302" y="509371"/>
                </a:lnTo>
                <a:lnTo>
                  <a:pt x="1046302" y="522071"/>
                </a:lnTo>
                <a:lnTo>
                  <a:pt x="1097102" y="522071"/>
                </a:lnTo>
                <a:lnTo>
                  <a:pt x="1097102" y="509371"/>
                </a:lnTo>
                <a:close/>
              </a:path>
              <a:path w="2783204" h="1955164">
                <a:moveTo>
                  <a:pt x="1104112" y="0"/>
                </a:moveTo>
                <a:lnTo>
                  <a:pt x="1053312" y="0"/>
                </a:lnTo>
                <a:lnTo>
                  <a:pt x="1053312" y="12700"/>
                </a:lnTo>
                <a:lnTo>
                  <a:pt x="1104112" y="12700"/>
                </a:lnTo>
                <a:lnTo>
                  <a:pt x="1104112" y="0"/>
                </a:lnTo>
                <a:close/>
              </a:path>
              <a:path w="2783204" h="1955164">
                <a:moveTo>
                  <a:pt x="1186002" y="509371"/>
                </a:moveTo>
                <a:lnTo>
                  <a:pt x="1135202" y="509371"/>
                </a:lnTo>
                <a:lnTo>
                  <a:pt x="1135202" y="522071"/>
                </a:lnTo>
                <a:lnTo>
                  <a:pt x="1186002" y="522071"/>
                </a:lnTo>
                <a:lnTo>
                  <a:pt x="1186002" y="509371"/>
                </a:lnTo>
                <a:close/>
              </a:path>
              <a:path w="2783204" h="1955164">
                <a:moveTo>
                  <a:pt x="1193012" y="0"/>
                </a:moveTo>
                <a:lnTo>
                  <a:pt x="1142212" y="0"/>
                </a:lnTo>
                <a:lnTo>
                  <a:pt x="1142212" y="12700"/>
                </a:lnTo>
                <a:lnTo>
                  <a:pt x="1193012" y="12700"/>
                </a:lnTo>
                <a:lnTo>
                  <a:pt x="1193012" y="0"/>
                </a:lnTo>
                <a:close/>
              </a:path>
              <a:path w="2783204" h="1955164">
                <a:moveTo>
                  <a:pt x="1274902" y="509371"/>
                </a:moveTo>
                <a:lnTo>
                  <a:pt x="1224102" y="509371"/>
                </a:lnTo>
                <a:lnTo>
                  <a:pt x="1224102" y="522071"/>
                </a:lnTo>
                <a:lnTo>
                  <a:pt x="1274902" y="522071"/>
                </a:lnTo>
                <a:lnTo>
                  <a:pt x="1274902" y="509371"/>
                </a:lnTo>
                <a:close/>
              </a:path>
              <a:path w="2783204" h="1955164">
                <a:moveTo>
                  <a:pt x="1281912" y="0"/>
                </a:moveTo>
                <a:lnTo>
                  <a:pt x="1231112" y="0"/>
                </a:lnTo>
                <a:lnTo>
                  <a:pt x="1231112" y="12700"/>
                </a:lnTo>
                <a:lnTo>
                  <a:pt x="1281912" y="12700"/>
                </a:lnTo>
                <a:lnTo>
                  <a:pt x="1281912" y="0"/>
                </a:lnTo>
                <a:close/>
              </a:path>
              <a:path w="2783204" h="1955164">
                <a:moveTo>
                  <a:pt x="1363802" y="509371"/>
                </a:moveTo>
                <a:lnTo>
                  <a:pt x="1313002" y="509371"/>
                </a:lnTo>
                <a:lnTo>
                  <a:pt x="1313002" y="522071"/>
                </a:lnTo>
                <a:lnTo>
                  <a:pt x="1363802" y="522071"/>
                </a:lnTo>
                <a:lnTo>
                  <a:pt x="1363802" y="509371"/>
                </a:lnTo>
                <a:close/>
              </a:path>
              <a:path w="2783204" h="1955164">
                <a:moveTo>
                  <a:pt x="1370812" y="0"/>
                </a:moveTo>
                <a:lnTo>
                  <a:pt x="1320012" y="0"/>
                </a:lnTo>
                <a:lnTo>
                  <a:pt x="1320012" y="12700"/>
                </a:lnTo>
                <a:lnTo>
                  <a:pt x="1370812" y="12700"/>
                </a:lnTo>
                <a:lnTo>
                  <a:pt x="1370812" y="0"/>
                </a:lnTo>
                <a:close/>
              </a:path>
              <a:path w="2783204" h="1955164">
                <a:moveTo>
                  <a:pt x="1452702" y="509371"/>
                </a:moveTo>
                <a:lnTo>
                  <a:pt x="1401902" y="509371"/>
                </a:lnTo>
                <a:lnTo>
                  <a:pt x="1401902" y="522071"/>
                </a:lnTo>
                <a:lnTo>
                  <a:pt x="1452702" y="522071"/>
                </a:lnTo>
                <a:lnTo>
                  <a:pt x="1452702" y="509371"/>
                </a:lnTo>
                <a:close/>
              </a:path>
              <a:path w="2783204" h="1955164">
                <a:moveTo>
                  <a:pt x="1459712" y="0"/>
                </a:moveTo>
                <a:lnTo>
                  <a:pt x="1408912" y="0"/>
                </a:lnTo>
                <a:lnTo>
                  <a:pt x="1408912" y="12700"/>
                </a:lnTo>
                <a:lnTo>
                  <a:pt x="1459712" y="12700"/>
                </a:lnTo>
                <a:lnTo>
                  <a:pt x="1459712" y="0"/>
                </a:lnTo>
                <a:close/>
              </a:path>
              <a:path w="2783204" h="1955164">
                <a:moveTo>
                  <a:pt x="1541602" y="509371"/>
                </a:moveTo>
                <a:lnTo>
                  <a:pt x="1490802" y="509371"/>
                </a:lnTo>
                <a:lnTo>
                  <a:pt x="1490802" y="522071"/>
                </a:lnTo>
                <a:lnTo>
                  <a:pt x="1541602" y="522071"/>
                </a:lnTo>
                <a:lnTo>
                  <a:pt x="1541602" y="509371"/>
                </a:lnTo>
                <a:close/>
              </a:path>
              <a:path w="2783204" h="1955164">
                <a:moveTo>
                  <a:pt x="1548612" y="0"/>
                </a:moveTo>
                <a:lnTo>
                  <a:pt x="1497812" y="0"/>
                </a:lnTo>
                <a:lnTo>
                  <a:pt x="1497812" y="12700"/>
                </a:lnTo>
                <a:lnTo>
                  <a:pt x="1548612" y="12700"/>
                </a:lnTo>
                <a:lnTo>
                  <a:pt x="1548612" y="0"/>
                </a:lnTo>
                <a:close/>
              </a:path>
              <a:path w="2783204" h="1955164">
                <a:moveTo>
                  <a:pt x="1630502" y="509371"/>
                </a:moveTo>
                <a:lnTo>
                  <a:pt x="1579702" y="509371"/>
                </a:lnTo>
                <a:lnTo>
                  <a:pt x="1579702" y="522071"/>
                </a:lnTo>
                <a:lnTo>
                  <a:pt x="1630502" y="522071"/>
                </a:lnTo>
                <a:lnTo>
                  <a:pt x="1630502" y="509371"/>
                </a:lnTo>
                <a:close/>
              </a:path>
              <a:path w="2783204" h="1955164">
                <a:moveTo>
                  <a:pt x="1637512" y="0"/>
                </a:moveTo>
                <a:lnTo>
                  <a:pt x="1586712" y="0"/>
                </a:lnTo>
                <a:lnTo>
                  <a:pt x="1586712" y="12700"/>
                </a:lnTo>
                <a:lnTo>
                  <a:pt x="1637512" y="12700"/>
                </a:lnTo>
                <a:lnTo>
                  <a:pt x="1637512" y="0"/>
                </a:lnTo>
                <a:close/>
              </a:path>
              <a:path w="2783204" h="1955164">
                <a:moveTo>
                  <a:pt x="1719402" y="509371"/>
                </a:moveTo>
                <a:lnTo>
                  <a:pt x="1668602" y="509371"/>
                </a:lnTo>
                <a:lnTo>
                  <a:pt x="1668602" y="522071"/>
                </a:lnTo>
                <a:lnTo>
                  <a:pt x="1719402" y="522071"/>
                </a:lnTo>
                <a:lnTo>
                  <a:pt x="1719402" y="509371"/>
                </a:lnTo>
                <a:close/>
              </a:path>
              <a:path w="2783204" h="1955164">
                <a:moveTo>
                  <a:pt x="1726412" y="0"/>
                </a:moveTo>
                <a:lnTo>
                  <a:pt x="1675612" y="0"/>
                </a:lnTo>
                <a:lnTo>
                  <a:pt x="1675612" y="12700"/>
                </a:lnTo>
                <a:lnTo>
                  <a:pt x="1726412" y="12700"/>
                </a:lnTo>
                <a:lnTo>
                  <a:pt x="1726412" y="0"/>
                </a:lnTo>
                <a:close/>
              </a:path>
              <a:path w="2783204" h="1955164">
                <a:moveTo>
                  <a:pt x="1808302" y="509371"/>
                </a:moveTo>
                <a:lnTo>
                  <a:pt x="1757502" y="509371"/>
                </a:lnTo>
                <a:lnTo>
                  <a:pt x="1757502" y="522071"/>
                </a:lnTo>
                <a:lnTo>
                  <a:pt x="1808302" y="522071"/>
                </a:lnTo>
                <a:lnTo>
                  <a:pt x="1808302" y="509371"/>
                </a:lnTo>
                <a:close/>
              </a:path>
              <a:path w="2783204" h="1955164">
                <a:moveTo>
                  <a:pt x="1815312" y="0"/>
                </a:moveTo>
                <a:lnTo>
                  <a:pt x="1764512" y="0"/>
                </a:lnTo>
                <a:lnTo>
                  <a:pt x="1764512" y="12700"/>
                </a:lnTo>
                <a:lnTo>
                  <a:pt x="1815312" y="12700"/>
                </a:lnTo>
                <a:lnTo>
                  <a:pt x="1815312" y="0"/>
                </a:lnTo>
                <a:close/>
              </a:path>
              <a:path w="2783204" h="1955164">
                <a:moveTo>
                  <a:pt x="1897202" y="509371"/>
                </a:moveTo>
                <a:lnTo>
                  <a:pt x="1846402" y="509371"/>
                </a:lnTo>
                <a:lnTo>
                  <a:pt x="1846402" y="522071"/>
                </a:lnTo>
                <a:lnTo>
                  <a:pt x="1897202" y="522071"/>
                </a:lnTo>
                <a:lnTo>
                  <a:pt x="1897202" y="509371"/>
                </a:lnTo>
                <a:close/>
              </a:path>
              <a:path w="2783204" h="1955164">
                <a:moveTo>
                  <a:pt x="1904212" y="0"/>
                </a:moveTo>
                <a:lnTo>
                  <a:pt x="1853412" y="0"/>
                </a:lnTo>
                <a:lnTo>
                  <a:pt x="1853412" y="12700"/>
                </a:lnTo>
                <a:lnTo>
                  <a:pt x="1904212" y="12700"/>
                </a:lnTo>
                <a:lnTo>
                  <a:pt x="1904212" y="0"/>
                </a:lnTo>
                <a:close/>
              </a:path>
              <a:path w="2783204" h="1955164">
                <a:moveTo>
                  <a:pt x="1986102" y="509371"/>
                </a:moveTo>
                <a:lnTo>
                  <a:pt x="1935302" y="509371"/>
                </a:lnTo>
                <a:lnTo>
                  <a:pt x="1935302" y="522071"/>
                </a:lnTo>
                <a:lnTo>
                  <a:pt x="1986102" y="522071"/>
                </a:lnTo>
                <a:lnTo>
                  <a:pt x="1986102" y="509371"/>
                </a:lnTo>
                <a:close/>
              </a:path>
              <a:path w="2783204" h="1955164">
                <a:moveTo>
                  <a:pt x="1993112" y="0"/>
                </a:moveTo>
                <a:lnTo>
                  <a:pt x="1942312" y="0"/>
                </a:lnTo>
                <a:lnTo>
                  <a:pt x="1942312" y="12700"/>
                </a:lnTo>
                <a:lnTo>
                  <a:pt x="1993112" y="12700"/>
                </a:lnTo>
                <a:lnTo>
                  <a:pt x="1993112" y="0"/>
                </a:lnTo>
                <a:close/>
              </a:path>
              <a:path w="2783204" h="1955164">
                <a:moveTo>
                  <a:pt x="2075002" y="509371"/>
                </a:moveTo>
                <a:lnTo>
                  <a:pt x="2024202" y="509371"/>
                </a:lnTo>
                <a:lnTo>
                  <a:pt x="2024202" y="522071"/>
                </a:lnTo>
                <a:lnTo>
                  <a:pt x="2075002" y="522071"/>
                </a:lnTo>
                <a:lnTo>
                  <a:pt x="2075002" y="509371"/>
                </a:lnTo>
                <a:close/>
              </a:path>
              <a:path w="2783204" h="1955164">
                <a:moveTo>
                  <a:pt x="2082012" y="0"/>
                </a:moveTo>
                <a:lnTo>
                  <a:pt x="2031212" y="0"/>
                </a:lnTo>
                <a:lnTo>
                  <a:pt x="2031212" y="12700"/>
                </a:lnTo>
                <a:lnTo>
                  <a:pt x="2082012" y="12700"/>
                </a:lnTo>
                <a:lnTo>
                  <a:pt x="2082012" y="0"/>
                </a:lnTo>
                <a:close/>
              </a:path>
              <a:path w="2783204" h="1955164">
                <a:moveTo>
                  <a:pt x="2163902" y="509371"/>
                </a:moveTo>
                <a:lnTo>
                  <a:pt x="2113102" y="509371"/>
                </a:lnTo>
                <a:lnTo>
                  <a:pt x="2113102" y="522071"/>
                </a:lnTo>
                <a:lnTo>
                  <a:pt x="2163902" y="522071"/>
                </a:lnTo>
                <a:lnTo>
                  <a:pt x="2163902" y="509371"/>
                </a:lnTo>
                <a:close/>
              </a:path>
              <a:path w="2783204" h="1955164">
                <a:moveTo>
                  <a:pt x="2170912" y="0"/>
                </a:moveTo>
                <a:lnTo>
                  <a:pt x="2120112" y="0"/>
                </a:lnTo>
                <a:lnTo>
                  <a:pt x="2120112" y="12700"/>
                </a:lnTo>
                <a:lnTo>
                  <a:pt x="2170912" y="12700"/>
                </a:lnTo>
                <a:lnTo>
                  <a:pt x="2170912" y="0"/>
                </a:lnTo>
                <a:close/>
              </a:path>
              <a:path w="2783204" h="1955164">
                <a:moveTo>
                  <a:pt x="2252802" y="509371"/>
                </a:moveTo>
                <a:lnTo>
                  <a:pt x="2202002" y="509371"/>
                </a:lnTo>
                <a:lnTo>
                  <a:pt x="2202002" y="522071"/>
                </a:lnTo>
                <a:lnTo>
                  <a:pt x="2252802" y="522071"/>
                </a:lnTo>
                <a:lnTo>
                  <a:pt x="2252802" y="509371"/>
                </a:lnTo>
                <a:close/>
              </a:path>
              <a:path w="2783204" h="1955164">
                <a:moveTo>
                  <a:pt x="2259812" y="0"/>
                </a:moveTo>
                <a:lnTo>
                  <a:pt x="2209012" y="0"/>
                </a:lnTo>
                <a:lnTo>
                  <a:pt x="2209012" y="12700"/>
                </a:lnTo>
                <a:lnTo>
                  <a:pt x="2259812" y="12700"/>
                </a:lnTo>
                <a:lnTo>
                  <a:pt x="2259812" y="0"/>
                </a:lnTo>
                <a:close/>
              </a:path>
              <a:path w="2783204" h="1955164">
                <a:moveTo>
                  <a:pt x="2341702" y="509371"/>
                </a:moveTo>
                <a:lnTo>
                  <a:pt x="2290902" y="509371"/>
                </a:lnTo>
                <a:lnTo>
                  <a:pt x="2290902" y="522071"/>
                </a:lnTo>
                <a:lnTo>
                  <a:pt x="2341702" y="522071"/>
                </a:lnTo>
                <a:lnTo>
                  <a:pt x="2341702" y="509371"/>
                </a:lnTo>
                <a:close/>
              </a:path>
              <a:path w="2783204" h="1955164">
                <a:moveTo>
                  <a:pt x="2348712" y="0"/>
                </a:moveTo>
                <a:lnTo>
                  <a:pt x="2297912" y="0"/>
                </a:lnTo>
                <a:lnTo>
                  <a:pt x="2297912" y="12700"/>
                </a:lnTo>
                <a:lnTo>
                  <a:pt x="2348712" y="12700"/>
                </a:lnTo>
                <a:lnTo>
                  <a:pt x="2348712" y="0"/>
                </a:lnTo>
                <a:close/>
              </a:path>
              <a:path w="2783204" h="1955164">
                <a:moveTo>
                  <a:pt x="2430602" y="509371"/>
                </a:moveTo>
                <a:lnTo>
                  <a:pt x="2379802" y="509371"/>
                </a:lnTo>
                <a:lnTo>
                  <a:pt x="2379802" y="522071"/>
                </a:lnTo>
                <a:lnTo>
                  <a:pt x="2430602" y="522071"/>
                </a:lnTo>
                <a:lnTo>
                  <a:pt x="2430602" y="509371"/>
                </a:lnTo>
                <a:close/>
              </a:path>
              <a:path w="2783204" h="1955164">
                <a:moveTo>
                  <a:pt x="2437612" y="0"/>
                </a:moveTo>
                <a:lnTo>
                  <a:pt x="2386812" y="0"/>
                </a:lnTo>
                <a:lnTo>
                  <a:pt x="2386812" y="12700"/>
                </a:lnTo>
                <a:lnTo>
                  <a:pt x="2437612" y="12700"/>
                </a:lnTo>
                <a:lnTo>
                  <a:pt x="2437612" y="0"/>
                </a:lnTo>
                <a:close/>
              </a:path>
              <a:path w="2783204" h="1955164">
                <a:moveTo>
                  <a:pt x="2519502" y="509371"/>
                </a:moveTo>
                <a:lnTo>
                  <a:pt x="2468702" y="509371"/>
                </a:lnTo>
                <a:lnTo>
                  <a:pt x="2468702" y="522071"/>
                </a:lnTo>
                <a:lnTo>
                  <a:pt x="2519502" y="522071"/>
                </a:lnTo>
                <a:lnTo>
                  <a:pt x="2519502" y="509371"/>
                </a:lnTo>
                <a:close/>
              </a:path>
              <a:path w="2783204" h="1955164">
                <a:moveTo>
                  <a:pt x="2526512" y="0"/>
                </a:moveTo>
                <a:lnTo>
                  <a:pt x="2475712" y="0"/>
                </a:lnTo>
                <a:lnTo>
                  <a:pt x="2475712" y="12700"/>
                </a:lnTo>
                <a:lnTo>
                  <a:pt x="2526512" y="12700"/>
                </a:lnTo>
                <a:lnTo>
                  <a:pt x="2526512" y="0"/>
                </a:lnTo>
                <a:close/>
              </a:path>
              <a:path w="2783204" h="1955164">
                <a:moveTo>
                  <a:pt x="2608402" y="509371"/>
                </a:moveTo>
                <a:lnTo>
                  <a:pt x="2557602" y="509371"/>
                </a:lnTo>
                <a:lnTo>
                  <a:pt x="2557602" y="522071"/>
                </a:lnTo>
                <a:lnTo>
                  <a:pt x="2608402" y="522071"/>
                </a:lnTo>
                <a:lnTo>
                  <a:pt x="2608402" y="509371"/>
                </a:lnTo>
                <a:close/>
              </a:path>
              <a:path w="2783204" h="1955164">
                <a:moveTo>
                  <a:pt x="2615412" y="0"/>
                </a:moveTo>
                <a:lnTo>
                  <a:pt x="2564612" y="0"/>
                </a:lnTo>
                <a:lnTo>
                  <a:pt x="2564612" y="12700"/>
                </a:lnTo>
                <a:lnTo>
                  <a:pt x="2615412" y="12700"/>
                </a:lnTo>
                <a:lnTo>
                  <a:pt x="2615412" y="0"/>
                </a:lnTo>
                <a:close/>
              </a:path>
              <a:path w="2783204" h="1955164">
                <a:moveTo>
                  <a:pt x="2697302" y="509371"/>
                </a:moveTo>
                <a:lnTo>
                  <a:pt x="2646502" y="509371"/>
                </a:lnTo>
                <a:lnTo>
                  <a:pt x="2646502" y="522071"/>
                </a:lnTo>
                <a:lnTo>
                  <a:pt x="2697302" y="522071"/>
                </a:lnTo>
                <a:lnTo>
                  <a:pt x="2697302" y="509371"/>
                </a:lnTo>
                <a:close/>
              </a:path>
              <a:path w="2783204" h="1955164">
                <a:moveTo>
                  <a:pt x="2704312" y="0"/>
                </a:moveTo>
                <a:lnTo>
                  <a:pt x="2653512" y="0"/>
                </a:lnTo>
                <a:lnTo>
                  <a:pt x="2653512" y="12700"/>
                </a:lnTo>
                <a:lnTo>
                  <a:pt x="2704312" y="12700"/>
                </a:lnTo>
                <a:lnTo>
                  <a:pt x="2704312" y="0"/>
                </a:lnTo>
                <a:close/>
              </a:path>
              <a:path w="2783204" h="1955164">
                <a:moveTo>
                  <a:pt x="2782671" y="505828"/>
                </a:moveTo>
                <a:lnTo>
                  <a:pt x="2769971" y="505828"/>
                </a:lnTo>
                <a:lnTo>
                  <a:pt x="2769971" y="509371"/>
                </a:lnTo>
                <a:lnTo>
                  <a:pt x="2735402" y="509371"/>
                </a:lnTo>
                <a:lnTo>
                  <a:pt x="2735402" y="522071"/>
                </a:lnTo>
                <a:lnTo>
                  <a:pt x="2782671" y="522071"/>
                </a:lnTo>
                <a:lnTo>
                  <a:pt x="2782671" y="515721"/>
                </a:lnTo>
                <a:lnTo>
                  <a:pt x="2782671" y="509371"/>
                </a:lnTo>
                <a:lnTo>
                  <a:pt x="2782671" y="505828"/>
                </a:lnTo>
                <a:close/>
              </a:path>
              <a:path w="2783204" h="1955164">
                <a:moveTo>
                  <a:pt x="2782671" y="416928"/>
                </a:moveTo>
                <a:lnTo>
                  <a:pt x="2769971" y="416928"/>
                </a:lnTo>
                <a:lnTo>
                  <a:pt x="2769971" y="467728"/>
                </a:lnTo>
                <a:lnTo>
                  <a:pt x="2782671" y="467728"/>
                </a:lnTo>
                <a:lnTo>
                  <a:pt x="2782671" y="416928"/>
                </a:lnTo>
                <a:close/>
              </a:path>
              <a:path w="2783204" h="1955164">
                <a:moveTo>
                  <a:pt x="2782671" y="328028"/>
                </a:moveTo>
                <a:lnTo>
                  <a:pt x="2769971" y="328028"/>
                </a:lnTo>
                <a:lnTo>
                  <a:pt x="2769971" y="378828"/>
                </a:lnTo>
                <a:lnTo>
                  <a:pt x="2782671" y="378828"/>
                </a:lnTo>
                <a:lnTo>
                  <a:pt x="2782671" y="328028"/>
                </a:lnTo>
                <a:close/>
              </a:path>
              <a:path w="2783204" h="1955164">
                <a:moveTo>
                  <a:pt x="2782671" y="239128"/>
                </a:moveTo>
                <a:lnTo>
                  <a:pt x="2769971" y="239128"/>
                </a:lnTo>
                <a:lnTo>
                  <a:pt x="2769971" y="289928"/>
                </a:lnTo>
                <a:lnTo>
                  <a:pt x="2782671" y="289928"/>
                </a:lnTo>
                <a:lnTo>
                  <a:pt x="2782671" y="239128"/>
                </a:lnTo>
                <a:close/>
              </a:path>
              <a:path w="2783204" h="1955164">
                <a:moveTo>
                  <a:pt x="2782671" y="150228"/>
                </a:moveTo>
                <a:lnTo>
                  <a:pt x="2769971" y="150228"/>
                </a:lnTo>
                <a:lnTo>
                  <a:pt x="2769971" y="201028"/>
                </a:lnTo>
                <a:lnTo>
                  <a:pt x="2782671" y="201028"/>
                </a:lnTo>
                <a:lnTo>
                  <a:pt x="2782671" y="150228"/>
                </a:lnTo>
                <a:close/>
              </a:path>
              <a:path w="2783204" h="1955164">
                <a:moveTo>
                  <a:pt x="2782671" y="61328"/>
                </a:moveTo>
                <a:lnTo>
                  <a:pt x="2769971" y="61328"/>
                </a:lnTo>
                <a:lnTo>
                  <a:pt x="2769971" y="112128"/>
                </a:lnTo>
                <a:lnTo>
                  <a:pt x="2782671" y="112128"/>
                </a:lnTo>
                <a:lnTo>
                  <a:pt x="2782671" y="61328"/>
                </a:lnTo>
                <a:close/>
              </a:path>
              <a:path w="2783204" h="1955164">
                <a:moveTo>
                  <a:pt x="2782671" y="0"/>
                </a:moveTo>
                <a:lnTo>
                  <a:pt x="2742412" y="0"/>
                </a:lnTo>
                <a:lnTo>
                  <a:pt x="2742412" y="12700"/>
                </a:lnTo>
                <a:lnTo>
                  <a:pt x="2769971" y="12700"/>
                </a:lnTo>
                <a:lnTo>
                  <a:pt x="2769971" y="23228"/>
                </a:lnTo>
                <a:lnTo>
                  <a:pt x="2782671" y="23228"/>
                </a:lnTo>
                <a:lnTo>
                  <a:pt x="2782671" y="12700"/>
                </a:lnTo>
                <a:lnTo>
                  <a:pt x="2782671" y="6350"/>
                </a:lnTo>
                <a:lnTo>
                  <a:pt x="2782671" y="0"/>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Tree>
    <p:extLst>
      <p:ext uri="{BB962C8B-B14F-4D97-AF65-F5344CB8AC3E}">
        <p14:creationId xmlns:p14="http://schemas.microsoft.com/office/powerpoint/2010/main" val="11977731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5636260"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0" dirty="0">
                <a:solidFill>
                  <a:srgbClr val="FFFFFF"/>
                </a:solidFill>
                <a:latin typeface="Calibri"/>
                <a:cs typeface="Calibri"/>
              </a:rPr>
              <a:t> </a:t>
            </a:r>
            <a:r>
              <a:rPr sz="2400" b="0" spc="-5" dirty="0">
                <a:solidFill>
                  <a:srgbClr val="FFFFFF"/>
                </a:solidFill>
                <a:latin typeface="Calibri"/>
                <a:cs typeface="Calibri"/>
              </a:rPr>
              <a:t>10:</a:t>
            </a:r>
            <a:r>
              <a:rPr sz="2400" b="0" spc="-10" dirty="0">
                <a:solidFill>
                  <a:srgbClr val="FFFFFF"/>
                </a:solidFill>
                <a:latin typeface="Calibri"/>
                <a:cs typeface="Calibri"/>
              </a:rPr>
              <a:t> Elastic</a:t>
            </a:r>
            <a:r>
              <a:rPr sz="2400" b="0" spc="-15" dirty="0">
                <a:solidFill>
                  <a:srgbClr val="FFFFFF"/>
                </a:solidFill>
                <a:latin typeface="Calibri"/>
                <a:cs typeface="Calibri"/>
              </a:rPr>
              <a:t> </a:t>
            </a:r>
            <a:r>
              <a:rPr sz="2400" b="0" spc="-5" dirty="0">
                <a:solidFill>
                  <a:srgbClr val="FFFFFF"/>
                </a:solidFill>
                <a:latin typeface="Calibri"/>
                <a:cs typeface="Calibri"/>
              </a:rPr>
              <a:t>Load Balancing</a:t>
            </a:r>
            <a:r>
              <a:rPr sz="2400" b="0" spc="-15" dirty="0">
                <a:solidFill>
                  <a:srgbClr val="FFFFFF"/>
                </a:solidFill>
                <a:latin typeface="Calibri"/>
                <a:cs typeface="Calibri"/>
              </a:rPr>
              <a:t> </a:t>
            </a:r>
            <a:r>
              <a:rPr sz="2400" b="0" spc="-5" dirty="0">
                <a:solidFill>
                  <a:srgbClr val="FFFFFF"/>
                </a:solidFill>
                <a:latin typeface="Calibri"/>
                <a:cs typeface="Calibri"/>
              </a:rPr>
              <a:t>(ELB)</a:t>
            </a:r>
            <a:r>
              <a:rPr sz="2400" b="0" spc="-10" dirty="0">
                <a:solidFill>
                  <a:srgbClr val="FFFFFF"/>
                </a:solidFill>
                <a:latin typeface="Calibri"/>
                <a:cs typeface="Calibri"/>
              </a:rPr>
              <a:t> </a:t>
            </a:r>
            <a:r>
              <a:rPr sz="2400" b="0" spc="-20" dirty="0">
                <a:solidFill>
                  <a:srgbClr val="FFFFFF"/>
                </a:solidFill>
                <a:latin typeface="Calibri"/>
                <a:cs typeface="Calibri"/>
              </a:rPr>
              <a:t>Types</a:t>
            </a:r>
            <a:endParaRPr sz="2400">
              <a:latin typeface="Calibri"/>
              <a:cs typeface="Calibri"/>
            </a:endParaRPr>
          </a:p>
        </p:txBody>
      </p:sp>
      <p:sp>
        <p:nvSpPr>
          <p:cNvPr id="3" name="object 3"/>
          <p:cNvSpPr/>
          <p:nvPr/>
        </p:nvSpPr>
        <p:spPr>
          <a:xfrm>
            <a:off x="3245703" y="5430259"/>
            <a:ext cx="2148840" cy="103505"/>
          </a:xfrm>
          <a:custGeom>
            <a:avLst/>
            <a:gdLst/>
            <a:ahLst/>
            <a:cxnLst/>
            <a:rect l="l" t="t" r="r" b="b"/>
            <a:pathLst>
              <a:path w="2148840" h="103504">
                <a:moveTo>
                  <a:pt x="58900" y="0"/>
                </a:moveTo>
                <a:lnTo>
                  <a:pt x="0" y="51539"/>
                </a:lnTo>
                <a:lnTo>
                  <a:pt x="58900" y="103077"/>
                </a:lnTo>
                <a:lnTo>
                  <a:pt x="62911" y="102809"/>
                </a:lnTo>
                <a:lnTo>
                  <a:pt x="67530" y="97530"/>
                </a:lnTo>
                <a:lnTo>
                  <a:pt x="67263" y="93518"/>
                </a:lnTo>
                <a:lnTo>
                  <a:pt x="26542" y="57889"/>
                </a:lnTo>
                <a:lnTo>
                  <a:pt x="9650" y="57889"/>
                </a:lnTo>
                <a:lnTo>
                  <a:pt x="9650" y="45189"/>
                </a:lnTo>
                <a:lnTo>
                  <a:pt x="26542" y="45187"/>
                </a:lnTo>
                <a:lnTo>
                  <a:pt x="67263" y="9558"/>
                </a:lnTo>
                <a:lnTo>
                  <a:pt x="67530" y="5546"/>
                </a:lnTo>
                <a:lnTo>
                  <a:pt x="62911" y="267"/>
                </a:lnTo>
                <a:lnTo>
                  <a:pt x="58900" y="0"/>
                </a:lnTo>
                <a:close/>
              </a:path>
              <a:path w="2148840" h="103504">
                <a:moveTo>
                  <a:pt x="26541" y="45189"/>
                </a:moveTo>
                <a:lnTo>
                  <a:pt x="9650" y="45189"/>
                </a:lnTo>
                <a:lnTo>
                  <a:pt x="9650" y="57889"/>
                </a:lnTo>
                <a:lnTo>
                  <a:pt x="26542" y="57889"/>
                </a:lnTo>
                <a:lnTo>
                  <a:pt x="24746" y="56316"/>
                </a:lnTo>
                <a:lnTo>
                  <a:pt x="13823" y="56316"/>
                </a:lnTo>
                <a:lnTo>
                  <a:pt x="13823" y="46760"/>
                </a:lnTo>
                <a:lnTo>
                  <a:pt x="24746" y="46760"/>
                </a:lnTo>
                <a:lnTo>
                  <a:pt x="26541" y="45189"/>
                </a:lnTo>
                <a:close/>
              </a:path>
              <a:path w="2148840" h="103504">
                <a:moveTo>
                  <a:pt x="26542" y="57889"/>
                </a:moveTo>
                <a:lnTo>
                  <a:pt x="9650" y="57889"/>
                </a:lnTo>
                <a:lnTo>
                  <a:pt x="26542" y="57889"/>
                </a:lnTo>
                <a:close/>
              </a:path>
              <a:path w="2148840" h="103504">
                <a:moveTo>
                  <a:pt x="2148391" y="45187"/>
                </a:moveTo>
                <a:lnTo>
                  <a:pt x="26541" y="45189"/>
                </a:lnTo>
                <a:lnTo>
                  <a:pt x="19284" y="51538"/>
                </a:lnTo>
                <a:lnTo>
                  <a:pt x="26542" y="57889"/>
                </a:lnTo>
                <a:lnTo>
                  <a:pt x="2148391" y="57887"/>
                </a:lnTo>
                <a:lnTo>
                  <a:pt x="2148391" y="45187"/>
                </a:lnTo>
                <a:close/>
              </a:path>
              <a:path w="2148840" h="103504">
                <a:moveTo>
                  <a:pt x="13823" y="46760"/>
                </a:moveTo>
                <a:lnTo>
                  <a:pt x="13823" y="56316"/>
                </a:lnTo>
                <a:lnTo>
                  <a:pt x="19284" y="51538"/>
                </a:lnTo>
                <a:lnTo>
                  <a:pt x="13823" y="46760"/>
                </a:lnTo>
                <a:close/>
              </a:path>
              <a:path w="2148840" h="103504">
                <a:moveTo>
                  <a:pt x="19284" y="51538"/>
                </a:moveTo>
                <a:lnTo>
                  <a:pt x="13823" y="56316"/>
                </a:lnTo>
                <a:lnTo>
                  <a:pt x="24746" y="56316"/>
                </a:lnTo>
                <a:lnTo>
                  <a:pt x="19284" y="51538"/>
                </a:lnTo>
                <a:close/>
              </a:path>
              <a:path w="2148840" h="103504">
                <a:moveTo>
                  <a:pt x="24746" y="46760"/>
                </a:moveTo>
                <a:lnTo>
                  <a:pt x="13823" y="46760"/>
                </a:lnTo>
                <a:lnTo>
                  <a:pt x="19284" y="51538"/>
                </a:lnTo>
                <a:lnTo>
                  <a:pt x="24746" y="46760"/>
                </a:lnTo>
                <a:close/>
              </a:path>
            </a:pathLst>
          </a:custGeom>
          <a:solidFill>
            <a:srgbClr val="8FA7C4"/>
          </a:solidFill>
          <a:ln>
            <a:solidFill>
              <a:schemeClr val="bg2"/>
            </a:solidFill>
          </a:ln>
        </p:spPr>
        <p:txBody>
          <a:bodyPr wrap="square" lIns="0" tIns="0" rIns="0" bIns="0" rtlCol="0"/>
          <a:lstStyle/>
          <a:p>
            <a:endParaRPr/>
          </a:p>
        </p:txBody>
      </p:sp>
      <p:sp>
        <p:nvSpPr>
          <p:cNvPr id="4" name="object 4"/>
          <p:cNvSpPr txBox="1"/>
          <p:nvPr/>
        </p:nvSpPr>
        <p:spPr>
          <a:xfrm>
            <a:off x="2081372" y="5791200"/>
            <a:ext cx="179133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Classic</a:t>
            </a:r>
            <a:r>
              <a:rPr sz="1400" spc="-25" dirty="0">
                <a:solidFill>
                  <a:srgbClr val="FFFFFF"/>
                </a:solidFill>
                <a:latin typeface="Arial"/>
                <a:cs typeface="Arial"/>
              </a:rPr>
              <a:t> </a:t>
            </a:r>
            <a:r>
              <a:rPr sz="1400" spc="-5" dirty="0">
                <a:solidFill>
                  <a:srgbClr val="FFFFFF"/>
                </a:solidFill>
                <a:latin typeface="Arial"/>
                <a:cs typeface="Arial"/>
              </a:rPr>
              <a:t>Load</a:t>
            </a:r>
            <a:r>
              <a:rPr sz="1400" spc="-25" dirty="0">
                <a:solidFill>
                  <a:srgbClr val="FFFFFF"/>
                </a:solidFill>
                <a:latin typeface="Arial"/>
                <a:cs typeface="Arial"/>
              </a:rPr>
              <a:t> </a:t>
            </a:r>
            <a:r>
              <a:rPr sz="1400" spc="-5" dirty="0">
                <a:solidFill>
                  <a:srgbClr val="FFFFFF"/>
                </a:solidFill>
                <a:latin typeface="Arial"/>
                <a:cs typeface="Arial"/>
              </a:rPr>
              <a:t>Balancer</a:t>
            </a:r>
            <a:endParaRPr sz="1400">
              <a:latin typeface="Arial"/>
              <a:cs typeface="Arial"/>
            </a:endParaRPr>
          </a:p>
        </p:txBody>
      </p:sp>
      <p:pic>
        <p:nvPicPr>
          <p:cNvPr id="5" name="object 5"/>
          <p:cNvPicPr/>
          <p:nvPr/>
        </p:nvPicPr>
        <p:blipFill>
          <a:blip r:embed="rId2" cstate="print"/>
          <a:stretch>
            <a:fillRect/>
          </a:stretch>
        </p:blipFill>
        <p:spPr>
          <a:xfrm>
            <a:off x="2723602" y="5241479"/>
            <a:ext cx="469900" cy="469899"/>
          </a:xfrm>
          <a:prstGeom prst="rect">
            <a:avLst/>
          </a:prstGeom>
        </p:spPr>
      </p:pic>
      <p:sp>
        <p:nvSpPr>
          <p:cNvPr id="6" name="object 6"/>
          <p:cNvSpPr txBox="1"/>
          <p:nvPr/>
        </p:nvSpPr>
        <p:spPr>
          <a:xfrm>
            <a:off x="3411579" y="4991100"/>
            <a:ext cx="1475740" cy="330200"/>
          </a:xfrm>
          <a:prstGeom prst="rect">
            <a:avLst/>
          </a:prstGeom>
        </p:spPr>
        <p:txBody>
          <a:bodyPr vert="horz" wrap="square" lIns="0" tIns="12700" rIns="0" bIns="0" rtlCol="0">
            <a:spAutoFit/>
          </a:bodyPr>
          <a:lstStyle/>
          <a:p>
            <a:pPr marL="12700" marR="5080">
              <a:lnSpc>
                <a:spcPct val="100000"/>
              </a:lnSpc>
              <a:spcBef>
                <a:spcPts val="100"/>
              </a:spcBef>
            </a:pPr>
            <a:r>
              <a:rPr sz="1000" spc="-10" dirty="0">
                <a:solidFill>
                  <a:srgbClr val="FFFFFF"/>
                </a:solidFill>
                <a:latin typeface="Arial"/>
                <a:cs typeface="Arial"/>
              </a:rPr>
              <a:t>Load Balancer </a:t>
            </a:r>
            <a:r>
              <a:rPr sz="1000" spc="-5" dirty="0">
                <a:solidFill>
                  <a:srgbClr val="FFFFFF"/>
                </a:solidFill>
                <a:latin typeface="Arial"/>
                <a:cs typeface="Arial"/>
              </a:rPr>
              <a:t>Protocol: </a:t>
            </a:r>
            <a:r>
              <a:rPr sz="1000" dirty="0">
                <a:solidFill>
                  <a:srgbClr val="FFFFFF"/>
                </a:solidFill>
                <a:latin typeface="Arial"/>
                <a:cs typeface="Arial"/>
              </a:rPr>
              <a:t> </a:t>
            </a:r>
            <a:r>
              <a:rPr sz="1000" spc="-5" dirty="0">
                <a:solidFill>
                  <a:srgbClr val="FFFFFF"/>
                </a:solidFill>
                <a:latin typeface="Arial"/>
                <a:cs typeface="Arial"/>
              </a:rPr>
              <a:t>TCP,</a:t>
            </a:r>
            <a:r>
              <a:rPr sz="1000" spc="-25" dirty="0">
                <a:solidFill>
                  <a:srgbClr val="FFFFFF"/>
                </a:solidFill>
                <a:latin typeface="Arial"/>
                <a:cs typeface="Arial"/>
              </a:rPr>
              <a:t> </a:t>
            </a:r>
            <a:r>
              <a:rPr sz="1000" spc="-5" dirty="0">
                <a:solidFill>
                  <a:srgbClr val="FFFFFF"/>
                </a:solidFill>
                <a:latin typeface="Arial"/>
                <a:cs typeface="Arial"/>
              </a:rPr>
              <a:t>SSL,</a:t>
            </a:r>
            <a:r>
              <a:rPr sz="1000" spc="-25" dirty="0">
                <a:solidFill>
                  <a:srgbClr val="FFFFFF"/>
                </a:solidFill>
                <a:latin typeface="Arial"/>
                <a:cs typeface="Arial"/>
              </a:rPr>
              <a:t> </a:t>
            </a:r>
            <a:r>
              <a:rPr sz="1000" spc="-5" dirty="0">
                <a:solidFill>
                  <a:srgbClr val="FFFFFF"/>
                </a:solidFill>
                <a:latin typeface="Arial"/>
                <a:cs typeface="Arial"/>
              </a:rPr>
              <a:t>HTTP,</a:t>
            </a:r>
            <a:r>
              <a:rPr sz="1000" spc="-25" dirty="0">
                <a:solidFill>
                  <a:srgbClr val="FFFFFF"/>
                </a:solidFill>
                <a:latin typeface="Arial"/>
                <a:cs typeface="Arial"/>
              </a:rPr>
              <a:t> </a:t>
            </a:r>
            <a:r>
              <a:rPr sz="1000" spc="-5" dirty="0">
                <a:solidFill>
                  <a:srgbClr val="FFFFFF"/>
                </a:solidFill>
                <a:latin typeface="Arial"/>
                <a:cs typeface="Arial"/>
              </a:rPr>
              <a:t>HTTPS</a:t>
            </a:r>
            <a:endParaRPr sz="1000">
              <a:latin typeface="Arial"/>
              <a:cs typeface="Arial"/>
            </a:endParaRPr>
          </a:p>
        </p:txBody>
      </p:sp>
      <p:sp>
        <p:nvSpPr>
          <p:cNvPr id="7" name="object 7"/>
          <p:cNvSpPr/>
          <p:nvPr/>
        </p:nvSpPr>
        <p:spPr>
          <a:xfrm>
            <a:off x="1126255" y="5418971"/>
            <a:ext cx="1494790" cy="103505"/>
          </a:xfrm>
          <a:custGeom>
            <a:avLst/>
            <a:gdLst/>
            <a:ahLst/>
            <a:cxnLst/>
            <a:rect l="l" t="t" r="r" b="b"/>
            <a:pathLst>
              <a:path w="1494789" h="103504">
                <a:moveTo>
                  <a:pt x="59022" y="0"/>
                </a:moveTo>
                <a:lnTo>
                  <a:pt x="126" y="51107"/>
                </a:lnTo>
                <a:lnTo>
                  <a:pt x="0" y="51374"/>
                </a:lnTo>
                <a:lnTo>
                  <a:pt x="58597" y="103075"/>
                </a:lnTo>
                <a:lnTo>
                  <a:pt x="62610" y="102824"/>
                </a:lnTo>
                <a:lnTo>
                  <a:pt x="67251" y="97565"/>
                </a:lnTo>
                <a:lnTo>
                  <a:pt x="67000" y="93552"/>
                </a:lnTo>
                <a:lnTo>
                  <a:pt x="26426" y="57754"/>
                </a:lnTo>
                <a:lnTo>
                  <a:pt x="9548" y="57684"/>
                </a:lnTo>
                <a:lnTo>
                  <a:pt x="9600" y="44984"/>
                </a:lnTo>
                <a:lnTo>
                  <a:pt x="26560" y="44984"/>
                </a:lnTo>
                <a:lnTo>
                  <a:pt x="67346" y="9592"/>
                </a:lnTo>
                <a:lnTo>
                  <a:pt x="67630" y="5581"/>
                </a:lnTo>
                <a:lnTo>
                  <a:pt x="63033" y="284"/>
                </a:lnTo>
                <a:lnTo>
                  <a:pt x="59022" y="0"/>
                </a:lnTo>
                <a:close/>
              </a:path>
              <a:path w="1494789" h="103504">
                <a:moveTo>
                  <a:pt x="26479" y="45054"/>
                </a:moveTo>
                <a:lnTo>
                  <a:pt x="19195" y="51374"/>
                </a:lnTo>
                <a:lnTo>
                  <a:pt x="26426" y="57754"/>
                </a:lnTo>
                <a:lnTo>
                  <a:pt x="1494134" y="63807"/>
                </a:lnTo>
                <a:lnTo>
                  <a:pt x="1494186" y="51107"/>
                </a:lnTo>
                <a:lnTo>
                  <a:pt x="26479" y="45054"/>
                </a:lnTo>
                <a:close/>
              </a:path>
              <a:path w="1494789" h="103504">
                <a:moveTo>
                  <a:pt x="9600" y="44984"/>
                </a:moveTo>
                <a:lnTo>
                  <a:pt x="9548" y="57684"/>
                </a:lnTo>
                <a:lnTo>
                  <a:pt x="26426" y="57754"/>
                </a:lnTo>
                <a:lnTo>
                  <a:pt x="24587" y="56131"/>
                </a:lnTo>
                <a:lnTo>
                  <a:pt x="13714" y="56131"/>
                </a:lnTo>
                <a:lnTo>
                  <a:pt x="13753" y="46573"/>
                </a:lnTo>
                <a:lnTo>
                  <a:pt x="24729" y="46573"/>
                </a:lnTo>
                <a:lnTo>
                  <a:pt x="26479" y="45054"/>
                </a:lnTo>
                <a:lnTo>
                  <a:pt x="9600" y="44984"/>
                </a:lnTo>
                <a:close/>
              </a:path>
              <a:path w="1494789" h="103504">
                <a:moveTo>
                  <a:pt x="13753" y="46573"/>
                </a:moveTo>
                <a:lnTo>
                  <a:pt x="13714" y="56131"/>
                </a:lnTo>
                <a:lnTo>
                  <a:pt x="19195" y="51374"/>
                </a:lnTo>
                <a:lnTo>
                  <a:pt x="13753" y="46573"/>
                </a:lnTo>
                <a:close/>
              </a:path>
              <a:path w="1494789" h="103504">
                <a:moveTo>
                  <a:pt x="19195" y="51374"/>
                </a:moveTo>
                <a:lnTo>
                  <a:pt x="13714" y="56131"/>
                </a:lnTo>
                <a:lnTo>
                  <a:pt x="24587" y="56131"/>
                </a:lnTo>
                <a:lnTo>
                  <a:pt x="19195" y="51374"/>
                </a:lnTo>
                <a:close/>
              </a:path>
              <a:path w="1494789" h="103504">
                <a:moveTo>
                  <a:pt x="24729" y="46573"/>
                </a:moveTo>
                <a:lnTo>
                  <a:pt x="13753" y="46573"/>
                </a:lnTo>
                <a:lnTo>
                  <a:pt x="19195" y="51374"/>
                </a:lnTo>
                <a:lnTo>
                  <a:pt x="24729" y="46573"/>
                </a:lnTo>
                <a:close/>
              </a:path>
              <a:path w="1494789" h="103504">
                <a:moveTo>
                  <a:pt x="26560" y="44984"/>
                </a:moveTo>
                <a:lnTo>
                  <a:pt x="9600" y="44984"/>
                </a:lnTo>
                <a:lnTo>
                  <a:pt x="26479" y="45054"/>
                </a:lnTo>
                <a:close/>
              </a:path>
            </a:pathLst>
          </a:custGeom>
          <a:solidFill>
            <a:srgbClr val="8FA7C4"/>
          </a:solidFill>
          <a:ln>
            <a:solidFill>
              <a:schemeClr val="bg2"/>
            </a:solidFill>
          </a:ln>
        </p:spPr>
        <p:txBody>
          <a:bodyPr wrap="square" lIns="0" tIns="0" rIns="0" bIns="0" rtlCol="0"/>
          <a:lstStyle/>
          <a:p>
            <a:endParaRPr/>
          </a:p>
        </p:txBody>
      </p:sp>
      <p:sp>
        <p:nvSpPr>
          <p:cNvPr id="8" name="object 8"/>
          <p:cNvSpPr/>
          <p:nvPr/>
        </p:nvSpPr>
        <p:spPr>
          <a:xfrm>
            <a:off x="3245703" y="3629359"/>
            <a:ext cx="2148840" cy="103505"/>
          </a:xfrm>
          <a:custGeom>
            <a:avLst/>
            <a:gdLst/>
            <a:ahLst/>
            <a:cxnLst/>
            <a:rect l="l" t="t" r="r" b="b"/>
            <a:pathLst>
              <a:path w="2148840" h="103504">
                <a:moveTo>
                  <a:pt x="58900" y="0"/>
                </a:moveTo>
                <a:lnTo>
                  <a:pt x="0" y="51537"/>
                </a:lnTo>
                <a:lnTo>
                  <a:pt x="58900" y="103075"/>
                </a:lnTo>
                <a:lnTo>
                  <a:pt x="62911" y="102809"/>
                </a:lnTo>
                <a:lnTo>
                  <a:pt x="67530" y="97529"/>
                </a:lnTo>
                <a:lnTo>
                  <a:pt x="67263" y="93517"/>
                </a:lnTo>
                <a:lnTo>
                  <a:pt x="26542" y="57887"/>
                </a:lnTo>
                <a:lnTo>
                  <a:pt x="9650" y="57887"/>
                </a:lnTo>
                <a:lnTo>
                  <a:pt x="9650" y="45187"/>
                </a:lnTo>
                <a:lnTo>
                  <a:pt x="26544" y="45186"/>
                </a:lnTo>
                <a:lnTo>
                  <a:pt x="67263" y="9556"/>
                </a:lnTo>
                <a:lnTo>
                  <a:pt x="67530" y="5546"/>
                </a:lnTo>
                <a:lnTo>
                  <a:pt x="62911" y="266"/>
                </a:lnTo>
                <a:lnTo>
                  <a:pt x="58900" y="0"/>
                </a:lnTo>
                <a:close/>
              </a:path>
              <a:path w="2148840" h="103504">
                <a:moveTo>
                  <a:pt x="26542" y="45187"/>
                </a:moveTo>
                <a:lnTo>
                  <a:pt x="9650" y="45187"/>
                </a:lnTo>
                <a:lnTo>
                  <a:pt x="9650" y="57887"/>
                </a:lnTo>
                <a:lnTo>
                  <a:pt x="26542" y="57887"/>
                </a:lnTo>
                <a:lnTo>
                  <a:pt x="24747" y="56316"/>
                </a:lnTo>
                <a:lnTo>
                  <a:pt x="13823" y="56316"/>
                </a:lnTo>
                <a:lnTo>
                  <a:pt x="13823" y="46758"/>
                </a:lnTo>
                <a:lnTo>
                  <a:pt x="24747" y="46758"/>
                </a:lnTo>
                <a:lnTo>
                  <a:pt x="26542" y="45187"/>
                </a:lnTo>
                <a:close/>
              </a:path>
              <a:path w="2148840" h="103504">
                <a:moveTo>
                  <a:pt x="26542" y="57887"/>
                </a:moveTo>
                <a:lnTo>
                  <a:pt x="9650" y="57887"/>
                </a:lnTo>
                <a:lnTo>
                  <a:pt x="26542" y="57887"/>
                </a:lnTo>
                <a:close/>
              </a:path>
              <a:path w="2148840" h="103504">
                <a:moveTo>
                  <a:pt x="2148391" y="45186"/>
                </a:moveTo>
                <a:lnTo>
                  <a:pt x="26542" y="45187"/>
                </a:lnTo>
                <a:lnTo>
                  <a:pt x="19285" y="51537"/>
                </a:lnTo>
                <a:lnTo>
                  <a:pt x="26542" y="57887"/>
                </a:lnTo>
                <a:lnTo>
                  <a:pt x="2148391" y="57886"/>
                </a:lnTo>
                <a:lnTo>
                  <a:pt x="2148391" y="45186"/>
                </a:lnTo>
                <a:close/>
              </a:path>
              <a:path w="2148840" h="103504">
                <a:moveTo>
                  <a:pt x="13823" y="46758"/>
                </a:moveTo>
                <a:lnTo>
                  <a:pt x="13823" y="56316"/>
                </a:lnTo>
                <a:lnTo>
                  <a:pt x="19285" y="51537"/>
                </a:lnTo>
                <a:lnTo>
                  <a:pt x="13823" y="46758"/>
                </a:lnTo>
                <a:close/>
              </a:path>
              <a:path w="2148840" h="103504">
                <a:moveTo>
                  <a:pt x="19285" y="51537"/>
                </a:moveTo>
                <a:lnTo>
                  <a:pt x="13823" y="56316"/>
                </a:lnTo>
                <a:lnTo>
                  <a:pt x="24747" y="56316"/>
                </a:lnTo>
                <a:lnTo>
                  <a:pt x="19285" y="51537"/>
                </a:lnTo>
                <a:close/>
              </a:path>
              <a:path w="2148840" h="103504">
                <a:moveTo>
                  <a:pt x="24747" y="46758"/>
                </a:moveTo>
                <a:lnTo>
                  <a:pt x="13823" y="46758"/>
                </a:lnTo>
                <a:lnTo>
                  <a:pt x="19285" y="51537"/>
                </a:lnTo>
                <a:lnTo>
                  <a:pt x="24747" y="46758"/>
                </a:lnTo>
                <a:close/>
              </a:path>
            </a:pathLst>
          </a:custGeom>
          <a:solidFill>
            <a:srgbClr val="8FA7C4"/>
          </a:solidFill>
          <a:ln>
            <a:solidFill>
              <a:schemeClr val="bg2"/>
            </a:solidFill>
          </a:ln>
        </p:spPr>
        <p:txBody>
          <a:bodyPr wrap="square" lIns="0" tIns="0" rIns="0" bIns="0" rtlCol="0"/>
          <a:lstStyle/>
          <a:p>
            <a:endParaRPr/>
          </a:p>
        </p:txBody>
      </p:sp>
      <p:sp>
        <p:nvSpPr>
          <p:cNvPr id="9" name="object 9"/>
          <p:cNvSpPr txBox="1"/>
          <p:nvPr/>
        </p:nvSpPr>
        <p:spPr>
          <a:xfrm>
            <a:off x="2042478" y="3987800"/>
            <a:ext cx="1869439"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Network</a:t>
            </a:r>
            <a:r>
              <a:rPr sz="1400" spc="-35" dirty="0">
                <a:solidFill>
                  <a:srgbClr val="FFFFFF"/>
                </a:solidFill>
                <a:latin typeface="Arial"/>
                <a:cs typeface="Arial"/>
              </a:rPr>
              <a:t> </a:t>
            </a:r>
            <a:r>
              <a:rPr sz="1400" spc="-5" dirty="0">
                <a:solidFill>
                  <a:srgbClr val="FFFFFF"/>
                </a:solidFill>
                <a:latin typeface="Arial"/>
                <a:cs typeface="Arial"/>
              </a:rPr>
              <a:t>Load</a:t>
            </a:r>
            <a:r>
              <a:rPr sz="1400" spc="-30" dirty="0">
                <a:solidFill>
                  <a:srgbClr val="FFFFFF"/>
                </a:solidFill>
                <a:latin typeface="Arial"/>
                <a:cs typeface="Arial"/>
              </a:rPr>
              <a:t> </a:t>
            </a:r>
            <a:r>
              <a:rPr sz="1400" spc="-5" dirty="0">
                <a:solidFill>
                  <a:srgbClr val="FFFFFF"/>
                </a:solidFill>
                <a:latin typeface="Arial"/>
                <a:cs typeface="Arial"/>
              </a:rPr>
              <a:t>Balancer</a:t>
            </a:r>
            <a:endParaRPr sz="1400">
              <a:latin typeface="Arial"/>
              <a:cs typeface="Arial"/>
            </a:endParaRPr>
          </a:p>
        </p:txBody>
      </p:sp>
      <p:sp>
        <p:nvSpPr>
          <p:cNvPr id="10" name="object 10"/>
          <p:cNvSpPr/>
          <p:nvPr/>
        </p:nvSpPr>
        <p:spPr>
          <a:xfrm>
            <a:off x="1126164" y="3629147"/>
            <a:ext cx="1494790" cy="103505"/>
          </a:xfrm>
          <a:custGeom>
            <a:avLst/>
            <a:gdLst/>
            <a:ahLst/>
            <a:cxnLst/>
            <a:rect l="l" t="t" r="r" b="b"/>
            <a:pathLst>
              <a:path w="1494789" h="103504">
                <a:moveTo>
                  <a:pt x="58715" y="0"/>
                </a:moveTo>
                <a:lnTo>
                  <a:pt x="0" y="51748"/>
                </a:lnTo>
                <a:lnTo>
                  <a:pt x="59085" y="103075"/>
                </a:lnTo>
                <a:lnTo>
                  <a:pt x="63096" y="102793"/>
                </a:lnTo>
                <a:lnTo>
                  <a:pt x="67695" y="97497"/>
                </a:lnTo>
                <a:lnTo>
                  <a:pt x="67414" y="93487"/>
                </a:lnTo>
                <a:lnTo>
                  <a:pt x="26636" y="58064"/>
                </a:lnTo>
                <a:lnTo>
                  <a:pt x="9660" y="58064"/>
                </a:lnTo>
                <a:lnTo>
                  <a:pt x="9615" y="45364"/>
                </a:lnTo>
                <a:lnTo>
                  <a:pt x="26520" y="45303"/>
                </a:lnTo>
                <a:lnTo>
                  <a:pt x="67112" y="9527"/>
                </a:lnTo>
                <a:lnTo>
                  <a:pt x="67365" y="5514"/>
                </a:lnTo>
                <a:lnTo>
                  <a:pt x="62727" y="252"/>
                </a:lnTo>
                <a:lnTo>
                  <a:pt x="58715" y="0"/>
                </a:lnTo>
                <a:close/>
              </a:path>
              <a:path w="1494789" h="103504">
                <a:moveTo>
                  <a:pt x="26520" y="45303"/>
                </a:moveTo>
                <a:lnTo>
                  <a:pt x="9615" y="45364"/>
                </a:lnTo>
                <a:lnTo>
                  <a:pt x="9660" y="58064"/>
                </a:lnTo>
                <a:lnTo>
                  <a:pt x="26566" y="58003"/>
                </a:lnTo>
                <a:lnTo>
                  <a:pt x="24810" y="56478"/>
                </a:lnTo>
                <a:lnTo>
                  <a:pt x="13841" y="56478"/>
                </a:lnTo>
                <a:lnTo>
                  <a:pt x="13807" y="46920"/>
                </a:lnTo>
                <a:lnTo>
                  <a:pt x="24686" y="46920"/>
                </a:lnTo>
                <a:lnTo>
                  <a:pt x="26520" y="45303"/>
                </a:lnTo>
                <a:close/>
              </a:path>
              <a:path w="1494789" h="103504">
                <a:moveTo>
                  <a:pt x="26566" y="58003"/>
                </a:moveTo>
                <a:lnTo>
                  <a:pt x="9660" y="58064"/>
                </a:lnTo>
                <a:lnTo>
                  <a:pt x="26636" y="58064"/>
                </a:lnTo>
                <a:close/>
              </a:path>
              <a:path w="1494789" h="103504">
                <a:moveTo>
                  <a:pt x="1494228" y="40031"/>
                </a:moveTo>
                <a:lnTo>
                  <a:pt x="26520" y="45303"/>
                </a:lnTo>
                <a:lnTo>
                  <a:pt x="19286" y="51679"/>
                </a:lnTo>
                <a:lnTo>
                  <a:pt x="26566" y="58003"/>
                </a:lnTo>
                <a:lnTo>
                  <a:pt x="1494274" y="52730"/>
                </a:lnTo>
                <a:lnTo>
                  <a:pt x="1494228" y="40031"/>
                </a:lnTo>
                <a:close/>
              </a:path>
              <a:path w="1494789" h="103504">
                <a:moveTo>
                  <a:pt x="13807" y="46920"/>
                </a:moveTo>
                <a:lnTo>
                  <a:pt x="13841" y="56478"/>
                </a:lnTo>
                <a:lnTo>
                  <a:pt x="19286" y="51679"/>
                </a:lnTo>
                <a:lnTo>
                  <a:pt x="13807" y="46920"/>
                </a:lnTo>
                <a:close/>
              </a:path>
              <a:path w="1494789" h="103504">
                <a:moveTo>
                  <a:pt x="19286" y="51679"/>
                </a:moveTo>
                <a:lnTo>
                  <a:pt x="13841" y="56478"/>
                </a:lnTo>
                <a:lnTo>
                  <a:pt x="24810" y="56478"/>
                </a:lnTo>
                <a:lnTo>
                  <a:pt x="19286" y="51679"/>
                </a:lnTo>
                <a:close/>
              </a:path>
              <a:path w="1494789" h="103504">
                <a:moveTo>
                  <a:pt x="24686" y="46920"/>
                </a:moveTo>
                <a:lnTo>
                  <a:pt x="13807" y="46920"/>
                </a:lnTo>
                <a:lnTo>
                  <a:pt x="19286" y="51679"/>
                </a:lnTo>
                <a:lnTo>
                  <a:pt x="24686" y="46920"/>
                </a:lnTo>
                <a:close/>
              </a:path>
            </a:pathLst>
          </a:custGeom>
          <a:solidFill>
            <a:srgbClr val="8FA7C4"/>
          </a:solidFill>
          <a:ln>
            <a:solidFill>
              <a:schemeClr val="bg2"/>
            </a:solidFill>
          </a:ln>
        </p:spPr>
        <p:txBody>
          <a:bodyPr wrap="square" lIns="0" tIns="0" rIns="0" bIns="0" rtlCol="0"/>
          <a:lstStyle/>
          <a:p>
            <a:endParaRPr/>
          </a:p>
        </p:txBody>
      </p:sp>
      <p:sp>
        <p:nvSpPr>
          <p:cNvPr id="11" name="object 11"/>
          <p:cNvSpPr/>
          <p:nvPr/>
        </p:nvSpPr>
        <p:spPr>
          <a:xfrm>
            <a:off x="3245703" y="1724775"/>
            <a:ext cx="2148840" cy="103505"/>
          </a:xfrm>
          <a:custGeom>
            <a:avLst/>
            <a:gdLst/>
            <a:ahLst/>
            <a:cxnLst/>
            <a:rect l="l" t="t" r="r" b="b"/>
            <a:pathLst>
              <a:path w="2148840" h="103505">
                <a:moveTo>
                  <a:pt x="58900" y="0"/>
                </a:moveTo>
                <a:lnTo>
                  <a:pt x="0" y="51539"/>
                </a:lnTo>
                <a:lnTo>
                  <a:pt x="58900" y="103077"/>
                </a:lnTo>
                <a:lnTo>
                  <a:pt x="62911" y="102809"/>
                </a:lnTo>
                <a:lnTo>
                  <a:pt x="67530" y="97530"/>
                </a:lnTo>
                <a:lnTo>
                  <a:pt x="67263" y="93518"/>
                </a:lnTo>
                <a:lnTo>
                  <a:pt x="26542" y="57889"/>
                </a:lnTo>
                <a:lnTo>
                  <a:pt x="9650" y="57889"/>
                </a:lnTo>
                <a:lnTo>
                  <a:pt x="9650" y="45189"/>
                </a:lnTo>
                <a:lnTo>
                  <a:pt x="26542" y="45187"/>
                </a:lnTo>
                <a:lnTo>
                  <a:pt x="67263" y="9558"/>
                </a:lnTo>
                <a:lnTo>
                  <a:pt x="67530" y="5546"/>
                </a:lnTo>
                <a:lnTo>
                  <a:pt x="62911" y="267"/>
                </a:lnTo>
                <a:lnTo>
                  <a:pt x="58900" y="0"/>
                </a:lnTo>
                <a:close/>
              </a:path>
              <a:path w="2148840" h="103505">
                <a:moveTo>
                  <a:pt x="26541" y="45189"/>
                </a:moveTo>
                <a:lnTo>
                  <a:pt x="9650" y="45189"/>
                </a:lnTo>
                <a:lnTo>
                  <a:pt x="9650" y="57889"/>
                </a:lnTo>
                <a:lnTo>
                  <a:pt x="26542" y="57889"/>
                </a:lnTo>
                <a:lnTo>
                  <a:pt x="24746" y="56316"/>
                </a:lnTo>
                <a:lnTo>
                  <a:pt x="13823" y="56316"/>
                </a:lnTo>
                <a:lnTo>
                  <a:pt x="13823" y="46760"/>
                </a:lnTo>
                <a:lnTo>
                  <a:pt x="24746" y="46760"/>
                </a:lnTo>
                <a:lnTo>
                  <a:pt x="26541" y="45189"/>
                </a:lnTo>
                <a:close/>
              </a:path>
              <a:path w="2148840" h="103505">
                <a:moveTo>
                  <a:pt x="26542" y="57889"/>
                </a:moveTo>
                <a:lnTo>
                  <a:pt x="9650" y="57889"/>
                </a:lnTo>
                <a:lnTo>
                  <a:pt x="26542" y="57889"/>
                </a:lnTo>
                <a:close/>
              </a:path>
              <a:path w="2148840" h="103505">
                <a:moveTo>
                  <a:pt x="2148391" y="45187"/>
                </a:moveTo>
                <a:lnTo>
                  <a:pt x="26541" y="45189"/>
                </a:lnTo>
                <a:lnTo>
                  <a:pt x="19284" y="51538"/>
                </a:lnTo>
                <a:lnTo>
                  <a:pt x="26542" y="57889"/>
                </a:lnTo>
                <a:lnTo>
                  <a:pt x="2148391" y="57887"/>
                </a:lnTo>
                <a:lnTo>
                  <a:pt x="2148391" y="45187"/>
                </a:lnTo>
                <a:close/>
              </a:path>
              <a:path w="2148840" h="103505">
                <a:moveTo>
                  <a:pt x="13823" y="46760"/>
                </a:moveTo>
                <a:lnTo>
                  <a:pt x="13823" y="56316"/>
                </a:lnTo>
                <a:lnTo>
                  <a:pt x="19284" y="51538"/>
                </a:lnTo>
                <a:lnTo>
                  <a:pt x="13823" y="46760"/>
                </a:lnTo>
                <a:close/>
              </a:path>
              <a:path w="2148840" h="103505">
                <a:moveTo>
                  <a:pt x="19284" y="51538"/>
                </a:moveTo>
                <a:lnTo>
                  <a:pt x="13823" y="56316"/>
                </a:lnTo>
                <a:lnTo>
                  <a:pt x="24746" y="56316"/>
                </a:lnTo>
                <a:lnTo>
                  <a:pt x="19284" y="51538"/>
                </a:lnTo>
                <a:close/>
              </a:path>
              <a:path w="2148840" h="103505">
                <a:moveTo>
                  <a:pt x="24746" y="46760"/>
                </a:moveTo>
                <a:lnTo>
                  <a:pt x="13823" y="46760"/>
                </a:lnTo>
                <a:lnTo>
                  <a:pt x="19284" y="51538"/>
                </a:lnTo>
                <a:lnTo>
                  <a:pt x="24746" y="46760"/>
                </a:lnTo>
                <a:close/>
              </a:path>
            </a:pathLst>
          </a:custGeom>
          <a:solidFill>
            <a:srgbClr val="8FA7C4"/>
          </a:solidFill>
          <a:ln>
            <a:solidFill>
              <a:schemeClr val="bg2"/>
            </a:solidFill>
          </a:ln>
        </p:spPr>
        <p:txBody>
          <a:bodyPr wrap="square" lIns="0" tIns="0" rIns="0" bIns="0" rtlCol="0"/>
          <a:lstStyle/>
          <a:p>
            <a:endParaRPr/>
          </a:p>
        </p:txBody>
      </p:sp>
      <p:sp>
        <p:nvSpPr>
          <p:cNvPr id="12" name="object 12"/>
          <p:cNvSpPr txBox="1"/>
          <p:nvPr/>
        </p:nvSpPr>
        <p:spPr>
          <a:xfrm>
            <a:off x="1915565" y="2108200"/>
            <a:ext cx="208661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Application</a:t>
            </a:r>
            <a:r>
              <a:rPr sz="1400" spc="-25" dirty="0">
                <a:solidFill>
                  <a:srgbClr val="FFFFFF"/>
                </a:solidFill>
                <a:latin typeface="Arial"/>
                <a:cs typeface="Arial"/>
              </a:rPr>
              <a:t> </a:t>
            </a:r>
            <a:r>
              <a:rPr sz="1400" spc="-5" dirty="0">
                <a:solidFill>
                  <a:srgbClr val="FFFFFF"/>
                </a:solidFill>
                <a:latin typeface="Arial"/>
                <a:cs typeface="Arial"/>
              </a:rPr>
              <a:t>Load</a:t>
            </a:r>
            <a:r>
              <a:rPr sz="1400" spc="-25" dirty="0">
                <a:solidFill>
                  <a:srgbClr val="FFFFFF"/>
                </a:solidFill>
                <a:latin typeface="Arial"/>
                <a:cs typeface="Arial"/>
              </a:rPr>
              <a:t> </a:t>
            </a:r>
            <a:r>
              <a:rPr sz="1400" spc="-5" dirty="0">
                <a:solidFill>
                  <a:srgbClr val="FFFFFF"/>
                </a:solidFill>
                <a:latin typeface="Arial"/>
                <a:cs typeface="Arial"/>
              </a:rPr>
              <a:t>Balancer</a:t>
            </a:r>
            <a:endParaRPr sz="1400">
              <a:latin typeface="Arial"/>
              <a:cs typeface="Arial"/>
            </a:endParaRPr>
          </a:p>
        </p:txBody>
      </p:sp>
      <p:sp>
        <p:nvSpPr>
          <p:cNvPr id="13" name="object 13"/>
          <p:cNvSpPr/>
          <p:nvPr/>
        </p:nvSpPr>
        <p:spPr>
          <a:xfrm>
            <a:off x="1126164" y="1724563"/>
            <a:ext cx="1494790" cy="103505"/>
          </a:xfrm>
          <a:custGeom>
            <a:avLst/>
            <a:gdLst/>
            <a:ahLst/>
            <a:cxnLst/>
            <a:rect l="l" t="t" r="r" b="b"/>
            <a:pathLst>
              <a:path w="1494789" h="103505">
                <a:moveTo>
                  <a:pt x="58715" y="0"/>
                </a:moveTo>
                <a:lnTo>
                  <a:pt x="0" y="51749"/>
                </a:lnTo>
                <a:lnTo>
                  <a:pt x="59085" y="103075"/>
                </a:lnTo>
                <a:lnTo>
                  <a:pt x="63096" y="102793"/>
                </a:lnTo>
                <a:lnTo>
                  <a:pt x="67695" y="97499"/>
                </a:lnTo>
                <a:lnTo>
                  <a:pt x="67414" y="93488"/>
                </a:lnTo>
                <a:lnTo>
                  <a:pt x="26634" y="58064"/>
                </a:lnTo>
                <a:lnTo>
                  <a:pt x="9660" y="58064"/>
                </a:lnTo>
                <a:lnTo>
                  <a:pt x="9615" y="45364"/>
                </a:lnTo>
                <a:lnTo>
                  <a:pt x="26520" y="45303"/>
                </a:lnTo>
                <a:lnTo>
                  <a:pt x="67112" y="9527"/>
                </a:lnTo>
                <a:lnTo>
                  <a:pt x="67365" y="5514"/>
                </a:lnTo>
                <a:lnTo>
                  <a:pt x="62727" y="252"/>
                </a:lnTo>
                <a:lnTo>
                  <a:pt x="58715" y="0"/>
                </a:lnTo>
                <a:close/>
              </a:path>
              <a:path w="1494789" h="103505">
                <a:moveTo>
                  <a:pt x="26520" y="45303"/>
                </a:moveTo>
                <a:lnTo>
                  <a:pt x="9615" y="45364"/>
                </a:lnTo>
                <a:lnTo>
                  <a:pt x="9660" y="58064"/>
                </a:lnTo>
                <a:lnTo>
                  <a:pt x="26564" y="58003"/>
                </a:lnTo>
                <a:lnTo>
                  <a:pt x="24808" y="56478"/>
                </a:lnTo>
                <a:lnTo>
                  <a:pt x="13841" y="56478"/>
                </a:lnTo>
                <a:lnTo>
                  <a:pt x="13807" y="46921"/>
                </a:lnTo>
                <a:lnTo>
                  <a:pt x="24684" y="46921"/>
                </a:lnTo>
                <a:lnTo>
                  <a:pt x="26520" y="45303"/>
                </a:lnTo>
                <a:close/>
              </a:path>
              <a:path w="1494789" h="103505">
                <a:moveTo>
                  <a:pt x="26564" y="58003"/>
                </a:moveTo>
                <a:lnTo>
                  <a:pt x="9660" y="58064"/>
                </a:lnTo>
                <a:lnTo>
                  <a:pt x="26634" y="58064"/>
                </a:lnTo>
                <a:close/>
              </a:path>
              <a:path w="1494789" h="103505">
                <a:moveTo>
                  <a:pt x="1494228" y="40031"/>
                </a:moveTo>
                <a:lnTo>
                  <a:pt x="26520" y="45303"/>
                </a:lnTo>
                <a:lnTo>
                  <a:pt x="19285" y="51680"/>
                </a:lnTo>
                <a:lnTo>
                  <a:pt x="26564" y="58003"/>
                </a:lnTo>
                <a:lnTo>
                  <a:pt x="1494274" y="52731"/>
                </a:lnTo>
                <a:lnTo>
                  <a:pt x="1494228" y="40031"/>
                </a:lnTo>
                <a:close/>
              </a:path>
              <a:path w="1494789" h="103505">
                <a:moveTo>
                  <a:pt x="13807" y="46921"/>
                </a:moveTo>
                <a:lnTo>
                  <a:pt x="13841" y="56478"/>
                </a:lnTo>
                <a:lnTo>
                  <a:pt x="19285" y="51680"/>
                </a:lnTo>
                <a:lnTo>
                  <a:pt x="13807" y="46921"/>
                </a:lnTo>
                <a:close/>
              </a:path>
              <a:path w="1494789" h="103505">
                <a:moveTo>
                  <a:pt x="19285" y="51680"/>
                </a:moveTo>
                <a:lnTo>
                  <a:pt x="13841" y="56478"/>
                </a:lnTo>
                <a:lnTo>
                  <a:pt x="24808" y="56478"/>
                </a:lnTo>
                <a:lnTo>
                  <a:pt x="19285" y="51680"/>
                </a:lnTo>
                <a:close/>
              </a:path>
              <a:path w="1494789" h="103505">
                <a:moveTo>
                  <a:pt x="24684" y="46921"/>
                </a:moveTo>
                <a:lnTo>
                  <a:pt x="13807" y="46921"/>
                </a:lnTo>
                <a:lnTo>
                  <a:pt x="19285" y="51680"/>
                </a:lnTo>
                <a:lnTo>
                  <a:pt x="24684" y="46921"/>
                </a:lnTo>
                <a:close/>
              </a:path>
            </a:pathLst>
          </a:custGeom>
          <a:solidFill>
            <a:srgbClr val="8FA7C4"/>
          </a:solidFill>
          <a:ln>
            <a:solidFill>
              <a:schemeClr val="bg2"/>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2704985" y="1553805"/>
            <a:ext cx="469900" cy="469900"/>
          </a:xfrm>
          <a:prstGeom prst="rect">
            <a:avLst/>
          </a:prstGeom>
        </p:spPr>
      </p:pic>
      <p:pic>
        <p:nvPicPr>
          <p:cNvPr id="15" name="object 15"/>
          <p:cNvPicPr/>
          <p:nvPr/>
        </p:nvPicPr>
        <p:blipFill>
          <a:blip r:embed="rId4" cstate="print"/>
          <a:stretch>
            <a:fillRect/>
          </a:stretch>
        </p:blipFill>
        <p:spPr>
          <a:xfrm>
            <a:off x="2698104" y="3447460"/>
            <a:ext cx="469900" cy="469900"/>
          </a:xfrm>
          <a:prstGeom prst="rect">
            <a:avLst/>
          </a:prstGeom>
        </p:spPr>
      </p:pic>
      <p:grpSp>
        <p:nvGrpSpPr>
          <p:cNvPr id="16" name="object 16"/>
          <p:cNvGrpSpPr/>
          <p:nvPr/>
        </p:nvGrpSpPr>
        <p:grpSpPr>
          <a:xfrm>
            <a:off x="349938" y="1488832"/>
            <a:ext cx="683260" cy="683260"/>
            <a:chOff x="349938" y="1488832"/>
            <a:chExt cx="683260" cy="683260"/>
          </a:xfrm>
        </p:grpSpPr>
        <p:pic>
          <p:nvPicPr>
            <p:cNvPr id="17" name="object 17"/>
            <p:cNvPicPr/>
            <p:nvPr/>
          </p:nvPicPr>
          <p:blipFill>
            <a:blip r:embed="rId5" cstate="print"/>
            <a:stretch>
              <a:fillRect/>
            </a:stretch>
          </p:blipFill>
          <p:spPr>
            <a:xfrm>
              <a:off x="349938" y="1488832"/>
              <a:ext cx="377906" cy="377906"/>
            </a:xfrm>
            <a:prstGeom prst="rect">
              <a:avLst/>
            </a:prstGeom>
          </p:spPr>
        </p:pic>
        <p:pic>
          <p:nvPicPr>
            <p:cNvPr id="18" name="object 18"/>
            <p:cNvPicPr/>
            <p:nvPr/>
          </p:nvPicPr>
          <p:blipFill>
            <a:blip r:embed="rId5" cstate="print"/>
            <a:stretch>
              <a:fillRect/>
            </a:stretch>
          </p:blipFill>
          <p:spPr>
            <a:xfrm>
              <a:off x="502338" y="1641232"/>
              <a:ext cx="377906" cy="377906"/>
            </a:xfrm>
            <a:prstGeom prst="rect">
              <a:avLst/>
            </a:prstGeom>
          </p:spPr>
        </p:pic>
        <p:pic>
          <p:nvPicPr>
            <p:cNvPr id="19" name="object 19"/>
            <p:cNvPicPr/>
            <p:nvPr/>
          </p:nvPicPr>
          <p:blipFill>
            <a:blip r:embed="rId5" cstate="print"/>
            <a:stretch>
              <a:fillRect/>
            </a:stretch>
          </p:blipFill>
          <p:spPr>
            <a:xfrm>
              <a:off x="654738" y="1793632"/>
              <a:ext cx="377906" cy="377906"/>
            </a:xfrm>
            <a:prstGeom prst="rect">
              <a:avLst/>
            </a:prstGeom>
          </p:spPr>
        </p:pic>
      </p:grpSp>
      <p:grpSp>
        <p:nvGrpSpPr>
          <p:cNvPr id="20" name="object 20"/>
          <p:cNvGrpSpPr/>
          <p:nvPr/>
        </p:nvGrpSpPr>
        <p:grpSpPr>
          <a:xfrm>
            <a:off x="353936" y="3323937"/>
            <a:ext cx="683260" cy="683260"/>
            <a:chOff x="353936" y="3323937"/>
            <a:chExt cx="683260" cy="683260"/>
          </a:xfrm>
        </p:grpSpPr>
        <p:pic>
          <p:nvPicPr>
            <p:cNvPr id="21" name="object 21"/>
            <p:cNvPicPr/>
            <p:nvPr/>
          </p:nvPicPr>
          <p:blipFill>
            <a:blip r:embed="rId5" cstate="print"/>
            <a:stretch>
              <a:fillRect/>
            </a:stretch>
          </p:blipFill>
          <p:spPr>
            <a:xfrm>
              <a:off x="353936" y="3323937"/>
              <a:ext cx="377905" cy="377906"/>
            </a:xfrm>
            <a:prstGeom prst="rect">
              <a:avLst/>
            </a:prstGeom>
          </p:spPr>
        </p:pic>
        <p:pic>
          <p:nvPicPr>
            <p:cNvPr id="22" name="object 22"/>
            <p:cNvPicPr/>
            <p:nvPr/>
          </p:nvPicPr>
          <p:blipFill>
            <a:blip r:embed="rId5" cstate="print"/>
            <a:stretch>
              <a:fillRect/>
            </a:stretch>
          </p:blipFill>
          <p:spPr>
            <a:xfrm>
              <a:off x="506336" y="3476337"/>
              <a:ext cx="377905" cy="377906"/>
            </a:xfrm>
            <a:prstGeom prst="rect">
              <a:avLst/>
            </a:prstGeom>
          </p:spPr>
        </p:pic>
        <p:pic>
          <p:nvPicPr>
            <p:cNvPr id="23" name="object 23"/>
            <p:cNvPicPr/>
            <p:nvPr/>
          </p:nvPicPr>
          <p:blipFill>
            <a:blip r:embed="rId5" cstate="print"/>
            <a:stretch>
              <a:fillRect/>
            </a:stretch>
          </p:blipFill>
          <p:spPr>
            <a:xfrm>
              <a:off x="658736" y="3628737"/>
              <a:ext cx="377905" cy="377906"/>
            </a:xfrm>
            <a:prstGeom prst="rect">
              <a:avLst/>
            </a:prstGeom>
          </p:spPr>
        </p:pic>
      </p:grpSp>
      <p:grpSp>
        <p:nvGrpSpPr>
          <p:cNvPr id="24" name="object 24"/>
          <p:cNvGrpSpPr/>
          <p:nvPr/>
        </p:nvGrpSpPr>
        <p:grpSpPr>
          <a:xfrm>
            <a:off x="348578" y="5109041"/>
            <a:ext cx="683260" cy="683260"/>
            <a:chOff x="348578" y="5109041"/>
            <a:chExt cx="683260" cy="683260"/>
          </a:xfrm>
        </p:grpSpPr>
        <p:pic>
          <p:nvPicPr>
            <p:cNvPr id="25" name="object 25"/>
            <p:cNvPicPr/>
            <p:nvPr/>
          </p:nvPicPr>
          <p:blipFill>
            <a:blip r:embed="rId5" cstate="print"/>
            <a:stretch>
              <a:fillRect/>
            </a:stretch>
          </p:blipFill>
          <p:spPr>
            <a:xfrm>
              <a:off x="348578" y="5109041"/>
              <a:ext cx="377906" cy="377906"/>
            </a:xfrm>
            <a:prstGeom prst="rect">
              <a:avLst/>
            </a:prstGeom>
          </p:spPr>
        </p:pic>
        <p:pic>
          <p:nvPicPr>
            <p:cNvPr id="26" name="object 26"/>
            <p:cNvPicPr/>
            <p:nvPr/>
          </p:nvPicPr>
          <p:blipFill>
            <a:blip r:embed="rId5" cstate="print"/>
            <a:stretch>
              <a:fillRect/>
            </a:stretch>
          </p:blipFill>
          <p:spPr>
            <a:xfrm>
              <a:off x="500979" y="5261440"/>
              <a:ext cx="377905" cy="377905"/>
            </a:xfrm>
            <a:prstGeom prst="rect">
              <a:avLst/>
            </a:prstGeom>
          </p:spPr>
        </p:pic>
        <p:pic>
          <p:nvPicPr>
            <p:cNvPr id="27" name="object 27"/>
            <p:cNvPicPr/>
            <p:nvPr/>
          </p:nvPicPr>
          <p:blipFill>
            <a:blip r:embed="rId5" cstate="print"/>
            <a:stretch>
              <a:fillRect/>
            </a:stretch>
          </p:blipFill>
          <p:spPr>
            <a:xfrm>
              <a:off x="653379" y="5413841"/>
              <a:ext cx="377905" cy="377905"/>
            </a:xfrm>
            <a:prstGeom prst="rect">
              <a:avLst/>
            </a:prstGeom>
          </p:spPr>
        </p:pic>
      </p:grpSp>
      <p:pic>
        <p:nvPicPr>
          <p:cNvPr id="28" name="object 28"/>
          <p:cNvPicPr/>
          <p:nvPr/>
        </p:nvPicPr>
        <p:blipFill>
          <a:blip r:embed="rId6" cstate="print"/>
          <a:stretch>
            <a:fillRect/>
          </a:stretch>
        </p:blipFill>
        <p:spPr>
          <a:xfrm>
            <a:off x="5595777" y="1613833"/>
            <a:ext cx="377905" cy="377906"/>
          </a:xfrm>
          <a:prstGeom prst="rect">
            <a:avLst/>
          </a:prstGeom>
        </p:spPr>
      </p:pic>
      <p:pic>
        <p:nvPicPr>
          <p:cNvPr id="29" name="object 29"/>
          <p:cNvPicPr/>
          <p:nvPr/>
        </p:nvPicPr>
        <p:blipFill>
          <a:blip r:embed="rId6" cstate="print"/>
          <a:stretch>
            <a:fillRect/>
          </a:stretch>
        </p:blipFill>
        <p:spPr>
          <a:xfrm>
            <a:off x="5595777" y="3506344"/>
            <a:ext cx="377905" cy="377906"/>
          </a:xfrm>
          <a:prstGeom prst="rect">
            <a:avLst/>
          </a:prstGeom>
        </p:spPr>
      </p:pic>
      <p:pic>
        <p:nvPicPr>
          <p:cNvPr id="30" name="object 30"/>
          <p:cNvPicPr/>
          <p:nvPr/>
        </p:nvPicPr>
        <p:blipFill>
          <a:blip r:embed="rId6" cstate="print"/>
          <a:stretch>
            <a:fillRect/>
          </a:stretch>
        </p:blipFill>
        <p:spPr>
          <a:xfrm>
            <a:off x="5595777" y="5315003"/>
            <a:ext cx="377905" cy="377905"/>
          </a:xfrm>
          <a:prstGeom prst="rect">
            <a:avLst/>
          </a:prstGeom>
        </p:spPr>
      </p:pic>
      <p:sp>
        <p:nvSpPr>
          <p:cNvPr id="31" name="object 31"/>
          <p:cNvSpPr txBox="1"/>
          <p:nvPr/>
        </p:nvSpPr>
        <p:spPr>
          <a:xfrm>
            <a:off x="1016464" y="4991100"/>
            <a:ext cx="1475740" cy="3302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FFFFFF"/>
                </a:solidFill>
                <a:latin typeface="Arial"/>
                <a:cs typeface="Arial"/>
              </a:rPr>
              <a:t>Instance</a:t>
            </a:r>
            <a:r>
              <a:rPr sz="1000" spc="-55" dirty="0">
                <a:solidFill>
                  <a:srgbClr val="FFFFFF"/>
                </a:solidFill>
                <a:latin typeface="Arial"/>
                <a:cs typeface="Arial"/>
              </a:rPr>
              <a:t> </a:t>
            </a:r>
            <a:r>
              <a:rPr sz="1000" spc="-5" dirty="0">
                <a:solidFill>
                  <a:srgbClr val="FFFFFF"/>
                </a:solidFill>
                <a:latin typeface="Arial"/>
                <a:cs typeface="Arial"/>
              </a:rPr>
              <a:t>Protocol:</a:t>
            </a:r>
            <a:endParaRPr sz="1000">
              <a:latin typeface="Arial"/>
              <a:cs typeface="Arial"/>
            </a:endParaRPr>
          </a:p>
          <a:p>
            <a:pPr marL="12700">
              <a:lnSpc>
                <a:spcPct val="100000"/>
              </a:lnSpc>
            </a:pPr>
            <a:r>
              <a:rPr sz="1000" spc="-5" dirty="0">
                <a:solidFill>
                  <a:srgbClr val="FFFFFF"/>
                </a:solidFill>
                <a:latin typeface="Arial"/>
                <a:cs typeface="Arial"/>
              </a:rPr>
              <a:t>TCP,</a:t>
            </a:r>
            <a:r>
              <a:rPr sz="1000" spc="-25" dirty="0">
                <a:solidFill>
                  <a:srgbClr val="FFFFFF"/>
                </a:solidFill>
                <a:latin typeface="Arial"/>
                <a:cs typeface="Arial"/>
              </a:rPr>
              <a:t> </a:t>
            </a:r>
            <a:r>
              <a:rPr sz="1000" spc="-5" dirty="0">
                <a:solidFill>
                  <a:srgbClr val="FFFFFF"/>
                </a:solidFill>
                <a:latin typeface="Arial"/>
                <a:cs typeface="Arial"/>
              </a:rPr>
              <a:t>SSL,</a:t>
            </a:r>
            <a:r>
              <a:rPr sz="1000" spc="-25" dirty="0">
                <a:solidFill>
                  <a:srgbClr val="FFFFFF"/>
                </a:solidFill>
                <a:latin typeface="Arial"/>
                <a:cs typeface="Arial"/>
              </a:rPr>
              <a:t> </a:t>
            </a:r>
            <a:r>
              <a:rPr sz="1000" spc="-5" dirty="0">
                <a:solidFill>
                  <a:srgbClr val="FFFFFF"/>
                </a:solidFill>
                <a:latin typeface="Arial"/>
                <a:cs typeface="Arial"/>
              </a:rPr>
              <a:t>HTTP,</a:t>
            </a:r>
            <a:r>
              <a:rPr sz="1000" spc="-20" dirty="0">
                <a:solidFill>
                  <a:srgbClr val="FFFFFF"/>
                </a:solidFill>
                <a:latin typeface="Arial"/>
                <a:cs typeface="Arial"/>
              </a:rPr>
              <a:t> </a:t>
            </a:r>
            <a:r>
              <a:rPr sz="1000" spc="-5" dirty="0">
                <a:solidFill>
                  <a:srgbClr val="FFFFFF"/>
                </a:solidFill>
                <a:latin typeface="Arial"/>
                <a:cs typeface="Arial"/>
              </a:rPr>
              <a:t>HTTPS</a:t>
            </a:r>
            <a:endParaRPr sz="1000">
              <a:latin typeface="Arial"/>
              <a:cs typeface="Arial"/>
            </a:endParaRPr>
          </a:p>
        </p:txBody>
      </p:sp>
      <p:sp>
        <p:nvSpPr>
          <p:cNvPr id="32" name="object 32"/>
          <p:cNvSpPr txBox="1"/>
          <p:nvPr/>
        </p:nvSpPr>
        <p:spPr>
          <a:xfrm>
            <a:off x="3458969" y="3175000"/>
            <a:ext cx="1581785" cy="330200"/>
          </a:xfrm>
          <a:prstGeom prst="rect">
            <a:avLst/>
          </a:prstGeom>
        </p:spPr>
        <p:txBody>
          <a:bodyPr vert="horz" wrap="square" lIns="0" tIns="12700" rIns="0" bIns="0" rtlCol="0">
            <a:spAutoFit/>
          </a:bodyPr>
          <a:lstStyle/>
          <a:p>
            <a:pPr marL="12700" marR="5080">
              <a:lnSpc>
                <a:spcPct val="100000"/>
              </a:lnSpc>
              <a:spcBef>
                <a:spcPts val="100"/>
              </a:spcBef>
            </a:pPr>
            <a:r>
              <a:rPr sz="1000" spc="-10" dirty="0">
                <a:solidFill>
                  <a:srgbClr val="FFFFFF"/>
                </a:solidFill>
                <a:latin typeface="Arial"/>
                <a:cs typeface="Arial"/>
              </a:rPr>
              <a:t>Load Balancer </a:t>
            </a:r>
            <a:r>
              <a:rPr sz="1000" spc="-5" dirty="0">
                <a:solidFill>
                  <a:srgbClr val="FFFFFF"/>
                </a:solidFill>
                <a:latin typeface="Arial"/>
                <a:cs typeface="Arial"/>
              </a:rPr>
              <a:t>Protocol: </a:t>
            </a:r>
            <a:r>
              <a:rPr sz="1000" dirty="0">
                <a:solidFill>
                  <a:srgbClr val="FFFFFF"/>
                </a:solidFill>
                <a:latin typeface="Arial"/>
                <a:cs typeface="Arial"/>
              </a:rPr>
              <a:t> </a:t>
            </a:r>
            <a:r>
              <a:rPr sz="1000" spc="-5" dirty="0">
                <a:solidFill>
                  <a:srgbClr val="FFFFFF"/>
                </a:solidFill>
                <a:latin typeface="Arial"/>
                <a:cs typeface="Arial"/>
              </a:rPr>
              <a:t>TCP,</a:t>
            </a:r>
            <a:r>
              <a:rPr sz="1000" spc="-25" dirty="0">
                <a:solidFill>
                  <a:srgbClr val="FFFFFF"/>
                </a:solidFill>
                <a:latin typeface="Arial"/>
                <a:cs typeface="Arial"/>
              </a:rPr>
              <a:t> </a:t>
            </a:r>
            <a:r>
              <a:rPr sz="1000" spc="-5" dirty="0">
                <a:solidFill>
                  <a:srgbClr val="FFFFFF"/>
                </a:solidFill>
                <a:latin typeface="Arial"/>
                <a:cs typeface="Arial"/>
              </a:rPr>
              <a:t>TLS,</a:t>
            </a:r>
            <a:r>
              <a:rPr sz="1000" spc="-25" dirty="0">
                <a:solidFill>
                  <a:srgbClr val="FFFFFF"/>
                </a:solidFill>
                <a:latin typeface="Arial"/>
                <a:cs typeface="Arial"/>
              </a:rPr>
              <a:t> </a:t>
            </a:r>
            <a:r>
              <a:rPr sz="1000" spc="-5" dirty="0">
                <a:solidFill>
                  <a:srgbClr val="FFFFFF"/>
                </a:solidFill>
                <a:latin typeface="Arial"/>
                <a:cs typeface="Arial"/>
              </a:rPr>
              <a:t>UDP,</a:t>
            </a:r>
            <a:r>
              <a:rPr sz="1000" spc="-25" dirty="0">
                <a:solidFill>
                  <a:srgbClr val="FFFFFF"/>
                </a:solidFill>
                <a:latin typeface="Arial"/>
                <a:cs typeface="Arial"/>
              </a:rPr>
              <a:t> </a:t>
            </a:r>
            <a:r>
              <a:rPr sz="1000" spc="-5" dirty="0">
                <a:solidFill>
                  <a:srgbClr val="FFFFFF"/>
                </a:solidFill>
                <a:latin typeface="Arial"/>
                <a:cs typeface="Arial"/>
              </a:rPr>
              <a:t>TCP_UDP</a:t>
            </a:r>
            <a:endParaRPr sz="1000">
              <a:latin typeface="Arial"/>
              <a:cs typeface="Arial"/>
            </a:endParaRPr>
          </a:p>
        </p:txBody>
      </p:sp>
      <p:sp>
        <p:nvSpPr>
          <p:cNvPr id="33" name="object 33"/>
          <p:cNvSpPr txBox="1"/>
          <p:nvPr/>
        </p:nvSpPr>
        <p:spPr>
          <a:xfrm>
            <a:off x="1063855" y="3175000"/>
            <a:ext cx="1035685" cy="330200"/>
          </a:xfrm>
          <a:prstGeom prst="rect">
            <a:avLst/>
          </a:prstGeom>
        </p:spPr>
        <p:txBody>
          <a:bodyPr vert="horz" wrap="square" lIns="0" tIns="12700" rIns="0" bIns="0" rtlCol="0">
            <a:spAutoFit/>
          </a:bodyPr>
          <a:lstStyle/>
          <a:p>
            <a:pPr marL="12700" marR="5080">
              <a:lnSpc>
                <a:spcPct val="100000"/>
              </a:lnSpc>
              <a:spcBef>
                <a:spcPts val="100"/>
              </a:spcBef>
            </a:pPr>
            <a:r>
              <a:rPr sz="1000" spc="-5" dirty="0">
                <a:solidFill>
                  <a:srgbClr val="FFFFFF"/>
                </a:solidFill>
                <a:latin typeface="Arial"/>
                <a:cs typeface="Arial"/>
              </a:rPr>
              <a:t>I</a:t>
            </a:r>
            <a:r>
              <a:rPr sz="1000" spc="-10" dirty="0">
                <a:solidFill>
                  <a:srgbClr val="FFFFFF"/>
                </a:solidFill>
                <a:latin typeface="Arial"/>
                <a:cs typeface="Arial"/>
              </a:rPr>
              <a:t>n</a:t>
            </a:r>
            <a:r>
              <a:rPr sz="1000" dirty="0">
                <a:solidFill>
                  <a:srgbClr val="FFFFFF"/>
                </a:solidFill>
                <a:latin typeface="Arial"/>
                <a:cs typeface="Arial"/>
              </a:rPr>
              <a:t>s</a:t>
            </a:r>
            <a:r>
              <a:rPr sz="1000" spc="-5" dirty="0">
                <a:solidFill>
                  <a:srgbClr val="FFFFFF"/>
                </a:solidFill>
                <a:latin typeface="Arial"/>
                <a:cs typeface="Arial"/>
              </a:rPr>
              <a:t>t</a:t>
            </a:r>
            <a:r>
              <a:rPr sz="1000" spc="-10" dirty="0">
                <a:solidFill>
                  <a:srgbClr val="FFFFFF"/>
                </a:solidFill>
                <a:latin typeface="Arial"/>
                <a:cs typeface="Arial"/>
              </a:rPr>
              <a:t>an</a:t>
            </a:r>
            <a:r>
              <a:rPr sz="1000" dirty="0">
                <a:solidFill>
                  <a:srgbClr val="FFFFFF"/>
                </a:solidFill>
                <a:latin typeface="Arial"/>
                <a:cs typeface="Arial"/>
              </a:rPr>
              <a:t>ce</a:t>
            </a:r>
            <a:r>
              <a:rPr sz="1000" spc="-10" dirty="0">
                <a:solidFill>
                  <a:srgbClr val="FFFFFF"/>
                </a:solidFill>
                <a:latin typeface="Arial"/>
                <a:cs typeface="Arial"/>
              </a:rPr>
              <a:t> </a:t>
            </a:r>
            <a:r>
              <a:rPr sz="1000" spc="-5" dirty="0">
                <a:solidFill>
                  <a:srgbClr val="FFFFFF"/>
                </a:solidFill>
                <a:latin typeface="Arial"/>
                <a:cs typeface="Arial"/>
              </a:rPr>
              <a:t>P</a:t>
            </a:r>
            <a:r>
              <a:rPr sz="1000" dirty="0">
                <a:solidFill>
                  <a:srgbClr val="FFFFFF"/>
                </a:solidFill>
                <a:latin typeface="Arial"/>
                <a:cs typeface="Arial"/>
              </a:rPr>
              <a:t>r</a:t>
            </a:r>
            <a:r>
              <a:rPr sz="1000" spc="-10" dirty="0">
                <a:solidFill>
                  <a:srgbClr val="FFFFFF"/>
                </a:solidFill>
                <a:latin typeface="Arial"/>
                <a:cs typeface="Arial"/>
              </a:rPr>
              <a:t>o</a:t>
            </a:r>
            <a:r>
              <a:rPr sz="1000" spc="-5" dirty="0">
                <a:solidFill>
                  <a:srgbClr val="FFFFFF"/>
                </a:solidFill>
                <a:latin typeface="Arial"/>
                <a:cs typeface="Arial"/>
              </a:rPr>
              <a:t>t</a:t>
            </a:r>
            <a:r>
              <a:rPr sz="1000" spc="-10" dirty="0">
                <a:solidFill>
                  <a:srgbClr val="FFFFFF"/>
                </a:solidFill>
                <a:latin typeface="Arial"/>
                <a:cs typeface="Arial"/>
              </a:rPr>
              <a:t>o</a:t>
            </a:r>
            <a:r>
              <a:rPr sz="1000" dirty="0">
                <a:solidFill>
                  <a:srgbClr val="FFFFFF"/>
                </a:solidFill>
                <a:latin typeface="Arial"/>
                <a:cs typeface="Arial"/>
              </a:rPr>
              <a:t>c</a:t>
            </a:r>
            <a:r>
              <a:rPr sz="1000" spc="-10" dirty="0">
                <a:solidFill>
                  <a:srgbClr val="FFFFFF"/>
                </a:solidFill>
                <a:latin typeface="Arial"/>
                <a:cs typeface="Arial"/>
              </a:rPr>
              <a:t>o</a:t>
            </a:r>
            <a:r>
              <a:rPr sz="1000" dirty="0">
                <a:solidFill>
                  <a:srgbClr val="FFFFFF"/>
                </a:solidFill>
                <a:latin typeface="Arial"/>
                <a:cs typeface="Arial"/>
              </a:rPr>
              <a:t>l:  </a:t>
            </a:r>
            <a:r>
              <a:rPr sz="1000" spc="-5" dirty="0">
                <a:solidFill>
                  <a:srgbClr val="FFFFFF"/>
                </a:solidFill>
                <a:latin typeface="Arial"/>
                <a:cs typeface="Arial"/>
              </a:rPr>
              <a:t>TCP,</a:t>
            </a:r>
            <a:r>
              <a:rPr sz="1000" spc="-30" dirty="0">
                <a:solidFill>
                  <a:srgbClr val="FFFFFF"/>
                </a:solidFill>
                <a:latin typeface="Arial"/>
                <a:cs typeface="Arial"/>
              </a:rPr>
              <a:t> </a:t>
            </a:r>
            <a:r>
              <a:rPr sz="1000" spc="-5" dirty="0">
                <a:solidFill>
                  <a:srgbClr val="FFFFFF"/>
                </a:solidFill>
                <a:latin typeface="Arial"/>
                <a:cs typeface="Arial"/>
              </a:rPr>
              <a:t>TCP_UDP</a:t>
            </a:r>
            <a:endParaRPr sz="1000">
              <a:latin typeface="Arial"/>
              <a:cs typeface="Arial"/>
            </a:endParaRPr>
          </a:p>
        </p:txBody>
      </p:sp>
      <p:sp>
        <p:nvSpPr>
          <p:cNvPr id="34" name="object 34"/>
          <p:cNvSpPr txBox="1"/>
          <p:nvPr/>
        </p:nvSpPr>
        <p:spPr>
          <a:xfrm>
            <a:off x="3472060" y="1308100"/>
            <a:ext cx="1372235" cy="330200"/>
          </a:xfrm>
          <a:prstGeom prst="rect">
            <a:avLst/>
          </a:prstGeom>
        </p:spPr>
        <p:txBody>
          <a:bodyPr vert="horz" wrap="square" lIns="0" tIns="12700" rIns="0" bIns="0" rtlCol="0">
            <a:spAutoFit/>
          </a:bodyPr>
          <a:lstStyle/>
          <a:p>
            <a:pPr marL="12700" marR="5080">
              <a:lnSpc>
                <a:spcPct val="100000"/>
              </a:lnSpc>
              <a:spcBef>
                <a:spcPts val="100"/>
              </a:spcBef>
            </a:pPr>
            <a:r>
              <a:rPr sz="1000" spc="-10" dirty="0">
                <a:solidFill>
                  <a:srgbClr val="FFFFFF"/>
                </a:solidFill>
                <a:latin typeface="Arial"/>
                <a:cs typeface="Arial"/>
              </a:rPr>
              <a:t>Load Balancer </a:t>
            </a:r>
            <a:r>
              <a:rPr sz="1000" spc="-5" dirty="0">
                <a:solidFill>
                  <a:srgbClr val="FFFFFF"/>
                </a:solidFill>
                <a:latin typeface="Arial"/>
                <a:cs typeface="Arial"/>
              </a:rPr>
              <a:t>Protocol: </a:t>
            </a:r>
            <a:r>
              <a:rPr sz="1000" spc="-265" dirty="0">
                <a:solidFill>
                  <a:srgbClr val="FFFFFF"/>
                </a:solidFill>
                <a:latin typeface="Arial"/>
                <a:cs typeface="Arial"/>
              </a:rPr>
              <a:t> </a:t>
            </a:r>
            <a:r>
              <a:rPr sz="1000" spc="-5" dirty="0">
                <a:solidFill>
                  <a:srgbClr val="FFFFFF"/>
                </a:solidFill>
                <a:latin typeface="Arial"/>
                <a:cs typeface="Arial"/>
              </a:rPr>
              <a:t>HTTP,</a:t>
            </a:r>
            <a:r>
              <a:rPr sz="1000" spc="-15" dirty="0">
                <a:solidFill>
                  <a:srgbClr val="FFFFFF"/>
                </a:solidFill>
                <a:latin typeface="Arial"/>
                <a:cs typeface="Arial"/>
              </a:rPr>
              <a:t> </a:t>
            </a:r>
            <a:r>
              <a:rPr sz="1000" spc="-5" dirty="0">
                <a:solidFill>
                  <a:srgbClr val="FFFFFF"/>
                </a:solidFill>
                <a:latin typeface="Arial"/>
                <a:cs typeface="Arial"/>
              </a:rPr>
              <a:t>HTTPS</a:t>
            </a:r>
            <a:endParaRPr sz="1000">
              <a:latin typeface="Arial"/>
              <a:cs typeface="Arial"/>
            </a:endParaRPr>
          </a:p>
        </p:txBody>
      </p:sp>
      <p:sp>
        <p:nvSpPr>
          <p:cNvPr id="35" name="object 35"/>
          <p:cNvSpPr txBox="1"/>
          <p:nvPr/>
        </p:nvSpPr>
        <p:spPr>
          <a:xfrm>
            <a:off x="1076946" y="1308100"/>
            <a:ext cx="1035685" cy="330200"/>
          </a:xfrm>
          <a:prstGeom prst="rect">
            <a:avLst/>
          </a:prstGeom>
        </p:spPr>
        <p:txBody>
          <a:bodyPr vert="horz" wrap="square" lIns="0" tIns="12700" rIns="0" bIns="0" rtlCol="0">
            <a:spAutoFit/>
          </a:bodyPr>
          <a:lstStyle/>
          <a:p>
            <a:pPr marL="12700" marR="5080">
              <a:lnSpc>
                <a:spcPct val="100000"/>
              </a:lnSpc>
              <a:spcBef>
                <a:spcPts val="100"/>
              </a:spcBef>
            </a:pPr>
            <a:r>
              <a:rPr sz="1000" spc="-5" dirty="0">
                <a:solidFill>
                  <a:srgbClr val="FFFFFF"/>
                </a:solidFill>
                <a:latin typeface="Arial"/>
                <a:cs typeface="Arial"/>
              </a:rPr>
              <a:t>I</a:t>
            </a:r>
            <a:r>
              <a:rPr sz="1000" spc="-10" dirty="0">
                <a:solidFill>
                  <a:srgbClr val="FFFFFF"/>
                </a:solidFill>
                <a:latin typeface="Arial"/>
                <a:cs typeface="Arial"/>
              </a:rPr>
              <a:t>n</a:t>
            </a:r>
            <a:r>
              <a:rPr sz="1000" dirty="0">
                <a:solidFill>
                  <a:srgbClr val="FFFFFF"/>
                </a:solidFill>
                <a:latin typeface="Arial"/>
                <a:cs typeface="Arial"/>
              </a:rPr>
              <a:t>s</a:t>
            </a:r>
            <a:r>
              <a:rPr sz="1000" spc="-5" dirty="0">
                <a:solidFill>
                  <a:srgbClr val="FFFFFF"/>
                </a:solidFill>
                <a:latin typeface="Arial"/>
                <a:cs typeface="Arial"/>
              </a:rPr>
              <a:t>t</a:t>
            </a:r>
            <a:r>
              <a:rPr sz="1000" spc="-10" dirty="0">
                <a:solidFill>
                  <a:srgbClr val="FFFFFF"/>
                </a:solidFill>
                <a:latin typeface="Arial"/>
                <a:cs typeface="Arial"/>
              </a:rPr>
              <a:t>an</a:t>
            </a:r>
            <a:r>
              <a:rPr sz="1000" dirty="0">
                <a:solidFill>
                  <a:srgbClr val="FFFFFF"/>
                </a:solidFill>
                <a:latin typeface="Arial"/>
                <a:cs typeface="Arial"/>
              </a:rPr>
              <a:t>ce</a:t>
            </a:r>
            <a:r>
              <a:rPr sz="1000" spc="-10" dirty="0">
                <a:solidFill>
                  <a:srgbClr val="FFFFFF"/>
                </a:solidFill>
                <a:latin typeface="Arial"/>
                <a:cs typeface="Arial"/>
              </a:rPr>
              <a:t> </a:t>
            </a:r>
            <a:r>
              <a:rPr sz="1000" spc="-5" dirty="0">
                <a:solidFill>
                  <a:srgbClr val="FFFFFF"/>
                </a:solidFill>
                <a:latin typeface="Arial"/>
                <a:cs typeface="Arial"/>
              </a:rPr>
              <a:t>P</a:t>
            </a:r>
            <a:r>
              <a:rPr sz="1000" dirty="0">
                <a:solidFill>
                  <a:srgbClr val="FFFFFF"/>
                </a:solidFill>
                <a:latin typeface="Arial"/>
                <a:cs typeface="Arial"/>
              </a:rPr>
              <a:t>r</a:t>
            </a:r>
            <a:r>
              <a:rPr sz="1000" spc="-10" dirty="0">
                <a:solidFill>
                  <a:srgbClr val="FFFFFF"/>
                </a:solidFill>
                <a:latin typeface="Arial"/>
                <a:cs typeface="Arial"/>
              </a:rPr>
              <a:t>o</a:t>
            </a:r>
            <a:r>
              <a:rPr sz="1000" spc="-5" dirty="0">
                <a:solidFill>
                  <a:srgbClr val="FFFFFF"/>
                </a:solidFill>
                <a:latin typeface="Arial"/>
                <a:cs typeface="Arial"/>
              </a:rPr>
              <a:t>t</a:t>
            </a:r>
            <a:r>
              <a:rPr sz="1000" spc="-10" dirty="0">
                <a:solidFill>
                  <a:srgbClr val="FFFFFF"/>
                </a:solidFill>
                <a:latin typeface="Arial"/>
                <a:cs typeface="Arial"/>
              </a:rPr>
              <a:t>o</a:t>
            </a:r>
            <a:r>
              <a:rPr sz="1000" dirty="0">
                <a:solidFill>
                  <a:srgbClr val="FFFFFF"/>
                </a:solidFill>
                <a:latin typeface="Arial"/>
                <a:cs typeface="Arial"/>
              </a:rPr>
              <a:t>c</a:t>
            </a:r>
            <a:r>
              <a:rPr sz="1000" spc="-10" dirty="0">
                <a:solidFill>
                  <a:srgbClr val="FFFFFF"/>
                </a:solidFill>
                <a:latin typeface="Arial"/>
                <a:cs typeface="Arial"/>
              </a:rPr>
              <a:t>o</a:t>
            </a:r>
            <a:r>
              <a:rPr sz="1000" dirty="0">
                <a:solidFill>
                  <a:srgbClr val="FFFFFF"/>
                </a:solidFill>
                <a:latin typeface="Arial"/>
                <a:cs typeface="Arial"/>
              </a:rPr>
              <a:t>l:  </a:t>
            </a:r>
            <a:r>
              <a:rPr sz="1000" spc="-5" dirty="0">
                <a:solidFill>
                  <a:srgbClr val="FFFFFF"/>
                </a:solidFill>
                <a:latin typeface="Arial"/>
                <a:cs typeface="Arial"/>
              </a:rPr>
              <a:t>HTTP,</a:t>
            </a:r>
            <a:r>
              <a:rPr sz="1000" spc="-20" dirty="0">
                <a:solidFill>
                  <a:srgbClr val="FFFFFF"/>
                </a:solidFill>
                <a:latin typeface="Arial"/>
                <a:cs typeface="Arial"/>
              </a:rPr>
              <a:t> </a:t>
            </a:r>
            <a:r>
              <a:rPr sz="1000" spc="-5" dirty="0">
                <a:solidFill>
                  <a:srgbClr val="FFFFFF"/>
                </a:solidFill>
                <a:latin typeface="Arial"/>
                <a:cs typeface="Arial"/>
              </a:rPr>
              <a:t>HTTPS</a:t>
            </a:r>
            <a:endParaRPr sz="1000">
              <a:latin typeface="Arial"/>
              <a:cs typeface="Arial"/>
            </a:endParaRPr>
          </a:p>
        </p:txBody>
      </p:sp>
      <p:sp>
        <p:nvSpPr>
          <p:cNvPr id="36" name="object 36"/>
          <p:cNvSpPr txBox="1"/>
          <p:nvPr/>
        </p:nvSpPr>
        <p:spPr>
          <a:xfrm>
            <a:off x="5304336" y="5803900"/>
            <a:ext cx="9715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Internet</a:t>
            </a:r>
            <a:r>
              <a:rPr sz="1200" spc="-55" dirty="0">
                <a:solidFill>
                  <a:srgbClr val="FFFFFF"/>
                </a:solidFill>
                <a:latin typeface="Arial"/>
                <a:cs typeface="Arial"/>
              </a:rPr>
              <a:t> </a:t>
            </a:r>
            <a:r>
              <a:rPr sz="1200" spc="-5" dirty="0">
                <a:solidFill>
                  <a:srgbClr val="FFFFFF"/>
                </a:solidFill>
                <a:latin typeface="Arial"/>
                <a:cs typeface="Arial"/>
              </a:rPr>
              <a:t>Client</a:t>
            </a:r>
            <a:endParaRPr sz="1200">
              <a:latin typeface="Arial"/>
              <a:cs typeface="Arial"/>
            </a:endParaRPr>
          </a:p>
        </p:txBody>
      </p:sp>
      <p:sp>
        <p:nvSpPr>
          <p:cNvPr id="37" name="object 37"/>
          <p:cNvSpPr txBox="1"/>
          <p:nvPr/>
        </p:nvSpPr>
        <p:spPr>
          <a:xfrm>
            <a:off x="5300895" y="3949700"/>
            <a:ext cx="9715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Internet</a:t>
            </a:r>
            <a:r>
              <a:rPr sz="1200" spc="-55" dirty="0">
                <a:solidFill>
                  <a:srgbClr val="FFFFFF"/>
                </a:solidFill>
                <a:latin typeface="Arial"/>
                <a:cs typeface="Arial"/>
              </a:rPr>
              <a:t> </a:t>
            </a:r>
            <a:r>
              <a:rPr sz="1200" spc="-5" dirty="0">
                <a:solidFill>
                  <a:srgbClr val="FFFFFF"/>
                </a:solidFill>
                <a:latin typeface="Arial"/>
                <a:cs typeface="Arial"/>
              </a:rPr>
              <a:t>Client</a:t>
            </a:r>
            <a:endParaRPr sz="1200">
              <a:latin typeface="Arial"/>
              <a:cs typeface="Arial"/>
            </a:endParaRPr>
          </a:p>
        </p:txBody>
      </p:sp>
      <p:sp>
        <p:nvSpPr>
          <p:cNvPr id="38" name="object 38"/>
          <p:cNvSpPr txBox="1"/>
          <p:nvPr/>
        </p:nvSpPr>
        <p:spPr>
          <a:xfrm>
            <a:off x="5284377" y="2044700"/>
            <a:ext cx="97155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Internet</a:t>
            </a:r>
            <a:r>
              <a:rPr sz="1200" spc="-55" dirty="0">
                <a:solidFill>
                  <a:srgbClr val="FFFFFF"/>
                </a:solidFill>
                <a:latin typeface="Arial"/>
                <a:cs typeface="Arial"/>
              </a:rPr>
              <a:t> </a:t>
            </a:r>
            <a:r>
              <a:rPr sz="1200" spc="-5" dirty="0">
                <a:solidFill>
                  <a:srgbClr val="FFFFFF"/>
                </a:solidFill>
                <a:latin typeface="Arial"/>
                <a:cs typeface="Arial"/>
              </a:rPr>
              <a:t>Client</a:t>
            </a:r>
            <a:endParaRPr sz="1200">
              <a:latin typeface="Arial"/>
              <a:cs typeface="Arial"/>
            </a:endParaRPr>
          </a:p>
        </p:txBody>
      </p:sp>
      <p:sp>
        <p:nvSpPr>
          <p:cNvPr id="39" name="object 39"/>
          <p:cNvSpPr txBox="1"/>
          <p:nvPr/>
        </p:nvSpPr>
        <p:spPr>
          <a:xfrm>
            <a:off x="6751867" y="711200"/>
            <a:ext cx="5136515" cy="1877060"/>
          </a:xfrm>
          <a:prstGeom prst="rect">
            <a:avLst/>
          </a:prstGeom>
        </p:spPr>
        <p:txBody>
          <a:bodyPr vert="horz" wrap="square" lIns="0" tIns="12700" rIns="0" bIns="0" rtlCol="0">
            <a:spAutoFit/>
          </a:bodyPr>
          <a:lstStyle/>
          <a:p>
            <a:pPr marL="1042669">
              <a:lnSpc>
                <a:spcPct val="100000"/>
              </a:lnSpc>
              <a:spcBef>
                <a:spcPts val="100"/>
              </a:spcBef>
            </a:pPr>
            <a:r>
              <a:rPr sz="1400" spc="-5" dirty="0">
                <a:solidFill>
                  <a:srgbClr val="FF0000"/>
                </a:solidFill>
                <a:latin typeface="Arial"/>
                <a:cs typeface="Arial"/>
              </a:rPr>
              <a:t>Application</a:t>
            </a:r>
            <a:r>
              <a:rPr sz="1400" spc="-20" dirty="0">
                <a:solidFill>
                  <a:srgbClr val="FF0000"/>
                </a:solidFill>
                <a:latin typeface="Arial"/>
                <a:cs typeface="Arial"/>
              </a:rPr>
              <a:t> </a:t>
            </a:r>
            <a:r>
              <a:rPr sz="1400" spc="-5" dirty="0">
                <a:solidFill>
                  <a:srgbClr val="FF0000"/>
                </a:solidFill>
                <a:latin typeface="Arial"/>
                <a:cs typeface="Arial"/>
              </a:rPr>
              <a:t>Load</a:t>
            </a:r>
            <a:r>
              <a:rPr sz="1400" spc="-20" dirty="0">
                <a:solidFill>
                  <a:srgbClr val="FF0000"/>
                </a:solidFill>
                <a:latin typeface="Arial"/>
                <a:cs typeface="Arial"/>
              </a:rPr>
              <a:t> </a:t>
            </a:r>
            <a:r>
              <a:rPr sz="1400" spc="-5" dirty="0">
                <a:solidFill>
                  <a:srgbClr val="FF0000"/>
                </a:solidFill>
                <a:latin typeface="Arial"/>
                <a:cs typeface="Arial"/>
              </a:rPr>
              <a:t>Balancer</a:t>
            </a:r>
            <a:endParaRPr sz="1400" dirty="0">
              <a:latin typeface="Arial"/>
              <a:cs typeface="Arial"/>
            </a:endParaRPr>
          </a:p>
          <a:p>
            <a:pPr marL="298450" indent="-285750">
              <a:lnSpc>
                <a:spcPts val="1639"/>
              </a:lnSpc>
              <a:spcBef>
                <a:spcPts val="1220"/>
              </a:spcBef>
              <a:buChar char="•"/>
              <a:tabLst>
                <a:tab pos="297815" algn="l"/>
                <a:tab pos="298450" algn="l"/>
              </a:tabLst>
            </a:pPr>
            <a:r>
              <a:rPr sz="1400" spc="-5" dirty="0">
                <a:solidFill>
                  <a:srgbClr val="FFFFFF"/>
                </a:solidFill>
                <a:latin typeface="Arial"/>
                <a:cs typeface="Arial"/>
              </a:rPr>
              <a:t>Operates</a:t>
            </a:r>
            <a:r>
              <a:rPr sz="1400" spc="-20" dirty="0">
                <a:solidFill>
                  <a:srgbClr val="FFFFFF"/>
                </a:solidFill>
                <a:latin typeface="Arial"/>
                <a:cs typeface="Arial"/>
              </a:rPr>
              <a:t> </a:t>
            </a:r>
            <a:r>
              <a:rPr sz="1400" spc="-5" dirty="0">
                <a:solidFill>
                  <a:srgbClr val="FFFFFF"/>
                </a:solidFill>
                <a:latin typeface="Arial"/>
                <a:cs typeface="Arial"/>
              </a:rPr>
              <a:t>at</a:t>
            </a:r>
            <a:r>
              <a:rPr sz="1400" spc="-15" dirty="0">
                <a:solidFill>
                  <a:srgbClr val="FFFFFF"/>
                </a:solidFill>
                <a:latin typeface="Arial"/>
                <a:cs typeface="Arial"/>
              </a:rPr>
              <a:t> </a:t>
            </a:r>
            <a:r>
              <a:rPr sz="1400" spc="-5" dirty="0">
                <a:solidFill>
                  <a:srgbClr val="FFFFFF"/>
                </a:solidFill>
                <a:latin typeface="Arial"/>
                <a:cs typeface="Arial"/>
              </a:rPr>
              <a:t>the</a:t>
            </a:r>
            <a:r>
              <a:rPr sz="1400" spc="-15" dirty="0">
                <a:solidFill>
                  <a:srgbClr val="FFFFFF"/>
                </a:solidFill>
                <a:latin typeface="Arial"/>
                <a:cs typeface="Arial"/>
              </a:rPr>
              <a:t> </a:t>
            </a:r>
            <a:r>
              <a:rPr sz="1400" spc="-5" dirty="0">
                <a:solidFill>
                  <a:srgbClr val="FFFFFF"/>
                </a:solidFill>
                <a:latin typeface="Arial"/>
                <a:cs typeface="Arial"/>
              </a:rPr>
              <a:t>request</a:t>
            </a:r>
            <a:r>
              <a:rPr sz="1400" spc="-20" dirty="0">
                <a:solidFill>
                  <a:srgbClr val="FFFFFF"/>
                </a:solidFill>
                <a:latin typeface="Arial"/>
                <a:cs typeface="Arial"/>
              </a:rPr>
              <a:t> </a:t>
            </a:r>
            <a:r>
              <a:rPr sz="1400" spc="-5" dirty="0">
                <a:solidFill>
                  <a:srgbClr val="FFFFFF"/>
                </a:solidFill>
                <a:latin typeface="Arial"/>
                <a:cs typeface="Arial"/>
              </a:rPr>
              <a:t>level</a:t>
            </a:r>
            <a:endParaRPr sz="1400" dirty="0">
              <a:latin typeface="Arial"/>
              <a:cs typeface="Arial"/>
            </a:endParaRPr>
          </a:p>
          <a:p>
            <a:pPr marL="298450" indent="-285750">
              <a:lnSpc>
                <a:spcPts val="1639"/>
              </a:lnSpc>
              <a:buChar char="•"/>
              <a:tabLst>
                <a:tab pos="297815" algn="l"/>
                <a:tab pos="298450" algn="l"/>
              </a:tabLst>
            </a:pPr>
            <a:r>
              <a:rPr sz="1400" spc="-5" dirty="0">
                <a:solidFill>
                  <a:srgbClr val="FFFFFF"/>
                </a:solidFill>
                <a:latin typeface="Arial"/>
                <a:cs typeface="Arial"/>
              </a:rPr>
              <a:t>Routes</a:t>
            </a:r>
            <a:r>
              <a:rPr sz="1400" spc="-10" dirty="0">
                <a:solidFill>
                  <a:srgbClr val="FFFFFF"/>
                </a:solidFill>
                <a:latin typeface="Arial"/>
                <a:cs typeface="Arial"/>
              </a:rPr>
              <a:t> </a:t>
            </a:r>
            <a:r>
              <a:rPr sz="1400" spc="-5" dirty="0">
                <a:solidFill>
                  <a:srgbClr val="FFFFFF"/>
                </a:solidFill>
                <a:latin typeface="Arial"/>
                <a:cs typeface="Arial"/>
              </a:rPr>
              <a:t>based on</a:t>
            </a:r>
            <a:r>
              <a:rPr sz="1400" spc="-10" dirty="0">
                <a:solidFill>
                  <a:srgbClr val="FFFFFF"/>
                </a:solidFill>
                <a:latin typeface="Arial"/>
                <a:cs typeface="Arial"/>
              </a:rPr>
              <a:t> </a:t>
            </a:r>
            <a:r>
              <a:rPr sz="1400" spc="-5" dirty="0">
                <a:solidFill>
                  <a:srgbClr val="FFFFFF"/>
                </a:solidFill>
                <a:latin typeface="Arial"/>
                <a:cs typeface="Arial"/>
              </a:rPr>
              <a:t>the content of</a:t>
            </a:r>
            <a:r>
              <a:rPr sz="1400" spc="-10" dirty="0">
                <a:solidFill>
                  <a:srgbClr val="FFFFFF"/>
                </a:solidFill>
                <a:latin typeface="Arial"/>
                <a:cs typeface="Arial"/>
              </a:rPr>
              <a:t> </a:t>
            </a:r>
            <a:r>
              <a:rPr sz="1400" spc="-5" dirty="0">
                <a:solidFill>
                  <a:srgbClr val="FFFFFF"/>
                </a:solidFill>
                <a:latin typeface="Arial"/>
                <a:cs typeface="Arial"/>
              </a:rPr>
              <a:t>the request</a:t>
            </a:r>
            <a:r>
              <a:rPr sz="1400" spc="-10" dirty="0">
                <a:solidFill>
                  <a:srgbClr val="FFFFFF"/>
                </a:solidFill>
                <a:latin typeface="Arial"/>
                <a:cs typeface="Arial"/>
              </a:rPr>
              <a:t> </a:t>
            </a:r>
            <a:r>
              <a:rPr sz="1400" spc="-5" dirty="0">
                <a:solidFill>
                  <a:srgbClr val="FFFFFF"/>
                </a:solidFill>
                <a:latin typeface="Arial"/>
                <a:cs typeface="Arial"/>
              </a:rPr>
              <a:t>(layer</a:t>
            </a:r>
            <a:r>
              <a:rPr sz="1400" spc="-10" dirty="0">
                <a:solidFill>
                  <a:srgbClr val="FFFFFF"/>
                </a:solidFill>
                <a:latin typeface="Arial"/>
                <a:cs typeface="Arial"/>
              </a:rPr>
              <a:t> </a:t>
            </a:r>
            <a:r>
              <a:rPr sz="1400" spc="-5" dirty="0">
                <a:solidFill>
                  <a:srgbClr val="FFFFFF"/>
                </a:solidFill>
                <a:latin typeface="Arial"/>
                <a:cs typeface="Arial"/>
              </a:rPr>
              <a:t>7)</a:t>
            </a:r>
            <a:endParaRPr sz="1400" dirty="0">
              <a:latin typeface="Arial"/>
              <a:cs typeface="Arial"/>
            </a:endParaRPr>
          </a:p>
          <a:p>
            <a:pPr marL="298450" marR="5080" indent="-285750">
              <a:lnSpc>
                <a:spcPct val="101200"/>
              </a:lnSpc>
              <a:buChar char="•"/>
              <a:tabLst>
                <a:tab pos="297815" algn="l"/>
                <a:tab pos="298450" algn="l"/>
              </a:tabLst>
            </a:pPr>
            <a:r>
              <a:rPr sz="1400" spc="-5" dirty="0">
                <a:solidFill>
                  <a:srgbClr val="FFFFFF"/>
                </a:solidFill>
                <a:latin typeface="Arial"/>
                <a:cs typeface="Arial"/>
              </a:rPr>
              <a:t>Supports path-based routing, host-based routing, query string </a:t>
            </a:r>
            <a:r>
              <a:rPr sz="1400" spc="-375" dirty="0">
                <a:solidFill>
                  <a:srgbClr val="FFFFFF"/>
                </a:solidFill>
                <a:latin typeface="Arial"/>
                <a:cs typeface="Arial"/>
              </a:rPr>
              <a:t> </a:t>
            </a:r>
            <a:r>
              <a:rPr sz="1400" spc="-5" dirty="0">
                <a:solidFill>
                  <a:srgbClr val="FFFFFF"/>
                </a:solidFill>
                <a:latin typeface="Arial"/>
                <a:cs typeface="Arial"/>
              </a:rPr>
              <a:t>parameter-based routing, and source IP address-based </a:t>
            </a:r>
            <a:r>
              <a:rPr sz="1400" dirty="0">
                <a:solidFill>
                  <a:srgbClr val="FFFFFF"/>
                </a:solidFill>
                <a:latin typeface="Arial"/>
                <a:cs typeface="Arial"/>
              </a:rPr>
              <a:t> </a:t>
            </a:r>
            <a:r>
              <a:rPr sz="1400" spc="-5" dirty="0">
                <a:solidFill>
                  <a:srgbClr val="FFFFFF"/>
                </a:solidFill>
                <a:latin typeface="Arial"/>
                <a:cs typeface="Arial"/>
              </a:rPr>
              <a:t>routing</a:t>
            </a:r>
            <a:endParaRPr sz="1400" dirty="0">
              <a:latin typeface="Arial"/>
              <a:cs typeface="Arial"/>
            </a:endParaRPr>
          </a:p>
          <a:p>
            <a:pPr marL="298450" marR="35560" indent="-285750">
              <a:lnSpc>
                <a:spcPts val="1600"/>
              </a:lnSpc>
              <a:spcBef>
                <a:spcPts val="140"/>
              </a:spcBef>
              <a:buChar char="•"/>
              <a:tabLst>
                <a:tab pos="297815" algn="l"/>
                <a:tab pos="298450" algn="l"/>
              </a:tabLst>
            </a:pPr>
            <a:r>
              <a:rPr sz="1400" spc="-5" dirty="0">
                <a:solidFill>
                  <a:srgbClr val="FFFFFF"/>
                </a:solidFill>
                <a:latin typeface="Arial"/>
                <a:cs typeface="Arial"/>
              </a:rPr>
              <a:t>Supports IP addresses, Lambda Functions and containers as </a:t>
            </a:r>
            <a:r>
              <a:rPr sz="1400" spc="-375" dirty="0">
                <a:solidFill>
                  <a:srgbClr val="FFFFFF"/>
                </a:solidFill>
                <a:latin typeface="Arial"/>
                <a:cs typeface="Arial"/>
              </a:rPr>
              <a:t> </a:t>
            </a:r>
            <a:r>
              <a:rPr sz="1400" spc="-5" dirty="0">
                <a:solidFill>
                  <a:srgbClr val="FFFFFF"/>
                </a:solidFill>
                <a:latin typeface="Arial"/>
                <a:cs typeface="Arial"/>
              </a:rPr>
              <a:t>targets</a:t>
            </a:r>
            <a:endParaRPr sz="1400" dirty="0">
              <a:latin typeface="Arial"/>
              <a:cs typeface="Arial"/>
            </a:endParaRPr>
          </a:p>
        </p:txBody>
      </p:sp>
      <p:sp>
        <p:nvSpPr>
          <p:cNvPr id="40" name="object 40"/>
          <p:cNvSpPr txBox="1"/>
          <p:nvPr/>
        </p:nvSpPr>
        <p:spPr>
          <a:xfrm>
            <a:off x="6769799" y="2702560"/>
            <a:ext cx="5118735" cy="1701800"/>
          </a:xfrm>
          <a:prstGeom prst="rect">
            <a:avLst/>
          </a:prstGeom>
        </p:spPr>
        <p:txBody>
          <a:bodyPr vert="horz" wrap="square" lIns="0" tIns="104140" rIns="0" bIns="0" rtlCol="0">
            <a:spAutoFit/>
          </a:bodyPr>
          <a:lstStyle/>
          <a:p>
            <a:pPr marL="1076960">
              <a:lnSpc>
                <a:spcPct val="100000"/>
              </a:lnSpc>
              <a:spcBef>
                <a:spcPts val="820"/>
              </a:spcBef>
            </a:pPr>
            <a:r>
              <a:rPr sz="1400" spc="-5" dirty="0">
                <a:solidFill>
                  <a:srgbClr val="FF0000"/>
                </a:solidFill>
                <a:latin typeface="Arial"/>
                <a:cs typeface="Arial"/>
              </a:rPr>
              <a:t>Network</a:t>
            </a:r>
            <a:r>
              <a:rPr sz="1400" spc="-25" dirty="0">
                <a:solidFill>
                  <a:srgbClr val="FF0000"/>
                </a:solidFill>
                <a:latin typeface="Arial"/>
                <a:cs typeface="Arial"/>
              </a:rPr>
              <a:t> </a:t>
            </a:r>
            <a:r>
              <a:rPr sz="1400" spc="-5" dirty="0">
                <a:solidFill>
                  <a:srgbClr val="FF0000"/>
                </a:solidFill>
                <a:latin typeface="Arial"/>
                <a:cs typeface="Arial"/>
              </a:rPr>
              <a:t>Load</a:t>
            </a:r>
            <a:r>
              <a:rPr sz="1400" spc="-25" dirty="0">
                <a:solidFill>
                  <a:srgbClr val="FF0000"/>
                </a:solidFill>
                <a:latin typeface="Arial"/>
                <a:cs typeface="Arial"/>
              </a:rPr>
              <a:t> </a:t>
            </a:r>
            <a:r>
              <a:rPr sz="1400" spc="-5" dirty="0">
                <a:solidFill>
                  <a:srgbClr val="FF0000"/>
                </a:solidFill>
                <a:latin typeface="Arial"/>
                <a:cs typeface="Arial"/>
              </a:rPr>
              <a:t>Balancer</a:t>
            </a:r>
            <a:endParaRPr sz="1400">
              <a:latin typeface="Arial"/>
              <a:cs typeface="Arial"/>
            </a:endParaRPr>
          </a:p>
          <a:p>
            <a:pPr marL="298450" indent="-285750">
              <a:lnSpc>
                <a:spcPts val="1639"/>
              </a:lnSpc>
              <a:spcBef>
                <a:spcPts val="720"/>
              </a:spcBef>
              <a:buChar char="•"/>
              <a:tabLst>
                <a:tab pos="297815" algn="l"/>
                <a:tab pos="298450" algn="l"/>
              </a:tabLst>
            </a:pPr>
            <a:r>
              <a:rPr sz="1400" spc="-5" dirty="0">
                <a:solidFill>
                  <a:srgbClr val="FFFFFF"/>
                </a:solidFill>
                <a:latin typeface="Arial"/>
                <a:cs typeface="Arial"/>
              </a:rPr>
              <a:t>Operates</a:t>
            </a:r>
            <a:r>
              <a:rPr sz="1400" spc="-15" dirty="0">
                <a:solidFill>
                  <a:srgbClr val="FFFFFF"/>
                </a:solidFill>
                <a:latin typeface="Arial"/>
                <a:cs typeface="Arial"/>
              </a:rPr>
              <a:t> </a:t>
            </a:r>
            <a:r>
              <a:rPr sz="1400" spc="-5" dirty="0">
                <a:solidFill>
                  <a:srgbClr val="FFFFFF"/>
                </a:solidFill>
                <a:latin typeface="Arial"/>
                <a:cs typeface="Arial"/>
              </a:rPr>
              <a:t>at</a:t>
            </a:r>
            <a:r>
              <a:rPr sz="1400" spc="-15" dirty="0">
                <a:solidFill>
                  <a:srgbClr val="FFFFFF"/>
                </a:solidFill>
                <a:latin typeface="Arial"/>
                <a:cs typeface="Arial"/>
              </a:rPr>
              <a:t> </a:t>
            </a:r>
            <a:r>
              <a:rPr sz="1400" spc="-5" dirty="0">
                <a:solidFill>
                  <a:srgbClr val="FFFFFF"/>
                </a:solidFill>
                <a:latin typeface="Arial"/>
                <a:cs typeface="Arial"/>
              </a:rPr>
              <a:t>the</a:t>
            </a:r>
            <a:r>
              <a:rPr sz="1400" spc="-15" dirty="0">
                <a:solidFill>
                  <a:srgbClr val="FFFFFF"/>
                </a:solidFill>
                <a:latin typeface="Arial"/>
                <a:cs typeface="Arial"/>
              </a:rPr>
              <a:t> </a:t>
            </a:r>
            <a:r>
              <a:rPr sz="1400" spc="-5" dirty="0">
                <a:solidFill>
                  <a:srgbClr val="FFFFFF"/>
                </a:solidFill>
                <a:latin typeface="Arial"/>
                <a:cs typeface="Arial"/>
              </a:rPr>
              <a:t>connection</a:t>
            </a:r>
            <a:r>
              <a:rPr sz="1400" spc="-15" dirty="0">
                <a:solidFill>
                  <a:srgbClr val="FFFFFF"/>
                </a:solidFill>
                <a:latin typeface="Arial"/>
                <a:cs typeface="Arial"/>
              </a:rPr>
              <a:t> </a:t>
            </a:r>
            <a:r>
              <a:rPr sz="1400" spc="-5" dirty="0">
                <a:solidFill>
                  <a:srgbClr val="FFFFFF"/>
                </a:solidFill>
                <a:latin typeface="Arial"/>
                <a:cs typeface="Arial"/>
              </a:rPr>
              <a:t>level</a:t>
            </a:r>
            <a:endParaRPr sz="1400">
              <a:latin typeface="Arial"/>
              <a:cs typeface="Arial"/>
            </a:endParaRPr>
          </a:p>
          <a:p>
            <a:pPr marL="298450" indent="-285750">
              <a:lnSpc>
                <a:spcPts val="1639"/>
              </a:lnSpc>
              <a:buChar char="•"/>
              <a:tabLst>
                <a:tab pos="297815" algn="l"/>
                <a:tab pos="298450" algn="l"/>
              </a:tabLst>
            </a:pPr>
            <a:r>
              <a:rPr sz="1400" spc="-5" dirty="0">
                <a:solidFill>
                  <a:srgbClr val="FFFFFF"/>
                </a:solidFill>
                <a:latin typeface="Arial"/>
                <a:cs typeface="Arial"/>
              </a:rPr>
              <a:t>Routes</a:t>
            </a:r>
            <a:r>
              <a:rPr sz="1400" spc="-10" dirty="0">
                <a:solidFill>
                  <a:srgbClr val="FFFFFF"/>
                </a:solidFill>
                <a:latin typeface="Arial"/>
                <a:cs typeface="Arial"/>
              </a:rPr>
              <a:t> </a:t>
            </a:r>
            <a:r>
              <a:rPr sz="1400" spc="-5" dirty="0">
                <a:solidFill>
                  <a:srgbClr val="FFFFFF"/>
                </a:solidFill>
                <a:latin typeface="Arial"/>
                <a:cs typeface="Arial"/>
              </a:rPr>
              <a:t>connections based on</a:t>
            </a:r>
            <a:r>
              <a:rPr sz="1400" spc="-10" dirty="0">
                <a:solidFill>
                  <a:srgbClr val="FFFFFF"/>
                </a:solidFill>
                <a:latin typeface="Arial"/>
                <a:cs typeface="Arial"/>
              </a:rPr>
              <a:t> </a:t>
            </a:r>
            <a:r>
              <a:rPr sz="1400" spc="-5" dirty="0">
                <a:solidFill>
                  <a:srgbClr val="FFFFFF"/>
                </a:solidFill>
                <a:latin typeface="Arial"/>
                <a:cs typeface="Arial"/>
              </a:rPr>
              <a:t>IP</a:t>
            </a:r>
            <a:r>
              <a:rPr sz="1400" spc="-25" dirty="0">
                <a:solidFill>
                  <a:srgbClr val="FFFFFF"/>
                </a:solidFill>
                <a:latin typeface="Arial"/>
                <a:cs typeface="Arial"/>
              </a:rPr>
              <a:t> </a:t>
            </a:r>
            <a:r>
              <a:rPr sz="1400" spc="-5" dirty="0">
                <a:solidFill>
                  <a:srgbClr val="FFFFFF"/>
                </a:solidFill>
                <a:latin typeface="Arial"/>
                <a:cs typeface="Arial"/>
              </a:rPr>
              <a:t>protocol</a:t>
            </a:r>
            <a:r>
              <a:rPr sz="1400" dirty="0">
                <a:solidFill>
                  <a:srgbClr val="FFFFFF"/>
                </a:solidFill>
                <a:latin typeface="Arial"/>
                <a:cs typeface="Arial"/>
              </a:rPr>
              <a:t> </a:t>
            </a:r>
            <a:r>
              <a:rPr sz="1400" spc="-5" dirty="0">
                <a:solidFill>
                  <a:srgbClr val="FFFFFF"/>
                </a:solidFill>
                <a:latin typeface="Arial"/>
                <a:cs typeface="Arial"/>
              </a:rPr>
              <a:t>data</a:t>
            </a:r>
            <a:r>
              <a:rPr sz="1400" spc="-10" dirty="0">
                <a:solidFill>
                  <a:srgbClr val="FFFFFF"/>
                </a:solidFill>
                <a:latin typeface="Arial"/>
                <a:cs typeface="Arial"/>
              </a:rPr>
              <a:t> </a:t>
            </a:r>
            <a:r>
              <a:rPr sz="1400" spc="-5" dirty="0">
                <a:solidFill>
                  <a:srgbClr val="FFFFFF"/>
                </a:solidFill>
                <a:latin typeface="Arial"/>
                <a:cs typeface="Arial"/>
              </a:rPr>
              <a:t>(layer</a:t>
            </a:r>
            <a:r>
              <a:rPr sz="1400" spc="-10" dirty="0">
                <a:solidFill>
                  <a:srgbClr val="FFFFFF"/>
                </a:solidFill>
                <a:latin typeface="Arial"/>
                <a:cs typeface="Arial"/>
              </a:rPr>
              <a:t> </a:t>
            </a:r>
            <a:r>
              <a:rPr sz="1400" spc="-5" dirty="0">
                <a:solidFill>
                  <a:srgbClr val="FFFFFF"/>
                </a:solidFill>
                <a:latin typeface="Arial"/>
                <a:cs typeface="Arial"/>
              </a:rPr>
              <a:t>4)</a:t>
            </a:r>
            <a:endParaRPr sz="1400">
              <a:latin typeface="Arial"/>
              <a:cs typeface="Arial"/>
            </a:endParaRPr>
          </a:p>
          <a:p>
            <a:pPr marL="298450" marR="5080" indent="-285750">
              <a:lnSpc>
                <a:spcPct val="101200"/>
              </a:lnSpc>
              <a:buChar char="•"/>
              <a:tabLst>
                <a:tab pos="297815" algn="l"/>
                <a:tab pos="298450" algn="l"/>
              </a:tabLst>
            </a:pPr>
            <a:r>
              <a:rPr sz="1400" spc="-10" dirty="0">
                <a:solidFill>
                  <a:srgbClr val="FFFFFF"/>
                </a:solidFill>
                <a:latin typeface="Arial"/>
                <a:cs typeface="Arial"/>
              </a:rPr>
              <a:t>Offers </a:t>
            </a:r>
            <a:r>
              <a:rPr sz="1400" spc="-5" dirty="0">
                <a:solidFill>
                  <a:srgbClr val="FFFFFF"/>
                </a:solidFill>
                <a:latin typeface="Arial"/>
                <a:cs typeface="Arial"/>
              </a:rPr>
              <a:t>ultra high performance, low latency and TLS </a:t>
            </a:r>
            <a:r>
              <a:rPr sz="1400" spc="-10" dirty="0">
                <a:solidFill>
                  <a:srgbClr val="FFFFFF"/>
                </a:solidFill>
                <a:latin typeface="Arial"/>
                <a:cs typeface="Arial"/>
              </a:rPr>
              <a:t>offloading </a:t>
            </a:r>
            <a:r>
              <a:rPr sz="1400" spc="-375" dirty="0">
                <a:solidFill>
                  <a:srgbClr val="FFFFFF"/>
                </a:solidFill>
                <a:latin typeface="Arial"/>
                <a:cs typeface="Arial"/>
              </a:rPr>
              <a:t> </a:t>
            </a:r>
            <a:r>
              <a:rPr sz="1400" spc="-5" dirty="0">
                <a:solidFill>
                  <a:srgbClr val="FFFFFF"/>
                </a:solidFill>
                <a:latin typeface="Arial"/>
                <a:cs typeface="Arial"/>
              </a:rPr>
              <a:t>at</a:t>
            </a:r>
            <a:r>
              <a:rPr sz="1400" spc="-10" dirty="0">
                <a:solidFill>
                  <a:srgbClr val="FFFFFF"/>
                </a:solidFill>
                <a:latin typeface="Arial"/>
                <a:cs typeface="Arial"/>
              </a:rPr>
              <a:t> </a:t>
            </a:r>
            <a:r>
              <a:rPr sz="1400" spc="-5" dirty="0">
                <a:solidFill>
                  <a:srgbClr val="FFFFFF"/>
                </a:solidFill>
                <a:latin typeface="Arial"/>
                <a:cs typeface="Arial"/>
              </a:rPr>
              <a:t>scale</a:t>
            </a:r>
            <a:endParaRPr sz="1400">
              <a:latin typeface="Arial"/>
              <a:cs typeface="Arial"/>
            </a:endParaRPr>
          </a:p>
          <a:p>
            <a:pPr marL="298450" indent="-285750">
              <a:lnSpc>
                <a:spcPct val="100000"/>
              </a:lnSpc>
              <a:spcBef>
                <a:spcPts val="20"/>
              </a:spcBef>
              <a:buChar char="•"/>
              <a:tabLst>
                <a:tab pos="297815" algn="l"/>
                <a:tab pos="298450" algn="l"/>
              </a:tabLst>
            </a:pPr>
            <a:r>
              <a:rPr sz="1400" spc="-5" dirty="0">
                <a:solidFill>
                  <a:srgbClr val="FFFFFF"/>
                </a:solidFill>
                <a:latin typeface="Arial"/>
                <a:cs typeface="Arial"/>
              </a:rPr>
              <a:t>Can</a:t>
            </a:r>
            <a:r>
              <a:rPr sz="1400" spc="-10" dirty="0">
                <a:solidFill>
                  <a:srgbClr val="FFFFFF"/>
                </a:solidFill>
                <a:latin typeface="Arial"/>
                <a:cs typeface="Arial"/>
              </a:rPr>
              <a:t> </a:t>
            </a:r>
            <a:r>
              <a:rPr sz="1400" spc="-5" dirty="0">
                <a:solidFill>
                  <a:srgbClr val="FFFFFF"/>
                </a:solidFill>
                <a:latin typeface="Arial"/>
                <a:cs typeface="Arial"/>
              </a:rPr>
              <a:t>have</a:t>
            </a:r>
            <a:r>
              <a:rPr sz="1400" spc="-10" dirty="0">
                <a:solidFill>
                  <a:srgbClr val="FFFFFF"/>
                </a:solidFill>
                <a:latin typeface="Arial"/>
                <a:cs typeface="Arial"/>
              </a:rPr>
              <a:t> </a:t>
            </a:r>
            <a:r>
              <a:rPr sz="1400" spc="-5" dirty="0">
                <a:solidFill>
                  <a:srgbClr val="FFFFFF"/>
                </a:solidFill>
                <a:latin typeface="Arial"/>
                <a:cs typeface="Arial"/>
              </a:rPr>
              <a:t>static</a:t>
            </a:r>
            <a:r>
              <a:rPr sz="1400" spc="-10" dirty="0">
                <a:solidFill>
                  <a:srgbClr val="FFFFFF"/>
                </a:solidFill>
                <a:latin typeface="Arial"/>
                <a:cs typeface="Arial"/>
              </a:rPr>
              <a:t> </a:t>
            </a:r>
            <a:r>
              <a:rPr sz="1400" spc="-5" dirty="0">
                <a:solidFill>
                  <a:srgbClr val="FFFFFF"/>
                </a:solidFill>
                <a:latin typeface="Arial"/>
                <a:cs typeface="Arial"/>
              </a:rPr>
              <a:t>IP</a:t>
            </a:r>
            <a:r>
              <a:rPr sz="1400" spc="-30" dirty="0">
                <a:solidFill>
                  <a:srgbClr val="FFFFFF"/>
                </a:solidFill>
                <a:latin typeface="Arial"/>
                <a:cs typeface="Arial"/>
              </a:rPr>
              <a:t> </a:t>
            </a:r>
            <a:r>
              <a:rPr sz="1400" dirty="0">
                <a:solidFill>
                  <a:srgbClr val="FFFFFF"/>
                </a:solidFill>
                <a:latin typeface="Arial"/>
                <a:cs typeface="Arial"/>
              </a:rPr>
              <a:t>/</a:t>
            </a:r>
            <a:r>
              <a:rPr sz="1400" spc="-10" dirty="0">
                <a:solidFill>
                  <a:srgbClr val="FFFFFF"/>
                </a:solidFill>
                <a:latin typeface="Arial"/>
                <a:cs typeface="Arial"/>
              </a:rPr>
              <a:t> </a:t>
            </a:r>
            <a:r>
              <a:rPr sz="1400" spc="-5" dirty="0">
                <a:solidFill>
                  <a:srgbClr val="FFFFFF"/>
                </a:solidFill>
                <a:latin typeface="Arial"/>
                <a:cs typeface="Arial"/>
              </a:rPr>
              <a:t>Elastic IP</a:t>
            </a:r>
            <a:endParaRPr sz="1400">
              <a:latin typeface="Arial"/>
              <a:cs typeface="Arial"/>
            </a:endParaRPr>
          </a:p>
          <a:p>
            <a:pPr marL="298450" indent="-285750">
              <a:lnSpc>
                <a:spcPct val="100000"/>
              </a:lnSpc>
              <a:spcBef>
                <a:spcPts val="20"/>
              </a:spcBef>
              <a:buChar char="•"/>
              <a:tabLst>
                <a:tab pos="297815" algn="l"/>
                <a:tab pos="298450" algn="l"/>
              </a:tabLst>
            </a:pPr>
            <a:r>
              <a:rPr sz="1400" spc="-5" dirty="0">
                <a:solidFill>
                  <a:srgbClr val="FFFFFF"/>
                </a:solidFill>
                <a:latin typeface="Arial"/>
                <a:cs typeface="Arial"/>
              </a:rPr>
              <a:t>Supports</a:t>
            </a:r>
            <a:r>
              <a:rPr sz="1400" spc="-10" dirty="0">
                <a:solidFill>
                  <a:srgbClr val="FFFFFF"/>
                </a:solidFill>
                <a:latin typeface="Arial"/>
                <a:cs typeface="Arial"/>
              </a:rPr>
              <a:t> </a:t>
            </a:r>
            <a:r>
              <a:rPr sz="1400" dirty="0">
                <a:solidFill>
                  <a:srgbClr val="FFFFFF"/>
                </a:solidFill>
                <a:latin typeface="Arial"/>
                <a:cs typeface="Arial"/>
              </a:rPr>
              <a:t>UDP</a:t>
            </a:r>
            <a:r>
              <a:rPr sz="1400" spc="-30" dirty="0">
                <a:solidFill>
                  <a:srgbClr val="FFFFFF"/>
                </a:solidFill>
                <a:latin typeface="Arial"/>
                <a:cs typeface="Arial"/>
              </a:rPr>
              <a:t> </a:t>
            </a:r>
            <a:r>
              <a:rPr sz="1400" spc="-5" dirty="0">
                <a:solidFill>
                  <a:srgbClr val="FFFFFF"/>
                </a:solidFill>
                <a:latin typeface="Arial"/>
                <a:cs typeface="Arial"/>
              </a:rPr>
              <a:t>and</a:t>
            </a:r>
            <a:r>
              <a:rPr sz="1400" spc="-10" dirty="0">
                <a:solidFill>
                  <a:srgbClr val="FFFFFF"/>
                </a:solidFill>
                <a:latin typeface="Arial"/>
                <a:cs typeface="Arial"/>
              </a:rPr>
              <a:t> </a:t>
            </a:r>
            <a:r>
              <a:rPr sz="1400" spc="-5" dirty="0">
                <a:solidFill>
                  <a:srgbClr val="FFFFFF"/>
                </a:solidFill>
                <a:latin typeface="Arial"/>
                <a:cs typeface="Arial"/>
              </a:rPr>
              <a:t>static</a:t>
            </a:r>
            <a:r>
              <a:rPr sz="1400" spc="-10" dirty="0">
                <a:solidFill>
                  <a:srgbClr val="FFFFFF"/>
                </a:solidFill>
                <a:latin typeface="Arial"/>
                <a:cs typeface="Arial"/>
              </a:rPr>
              <a:t> </a:t>
            </a:r>
            <a:r>
              <a:rPr sz="1400" spc="-5" dirty="0">
                <a:solidFill>
                  <a:srgbClr val="FFFFFF"/>
                </a:solidFill>
                <a:latin typeface="Arial"/>
                <a:cs typeface="Arial"/>
              </a:rPr>
              <a:t>IP</a:t>
            </a:r>
            <a:r>
              <a:rPr sz="1400" spc="-30" dirty="0">
                <a:solidFill>
                  <a:srgbClr val="FFFFFF"/>
                </a:solidFill>
                <a:latin typeface="Arial"/>
                <a:cs typeface="Arial"/>
              </a:rPr>
              <a:t> </a:t>
            </a:r>
            <a:r>
              <a:rPr sz="1400" spc="-5" dirty="0">
                <a:solidFill>
                  <a:srgbClr val="FFFFFF"/>
                </a:solidFill>
                <a:latin typeface="Arial"/>
                <a:cs typeface="Arial"/>
              </a:rPr>
              <a:t>addresses</a:t>
            </a:r>
            <a:r>
              <a:rPr sz="1400" spc="-10" dirty="0">
                <a:solidFill>
                  <a:srgbClr val="FFFFFF"/>
                </a:solidFill>
                <a:latin typeface="Arial"/>
                <a:cs typeface="Arial"/>
              </a:rPr>
              <a:t> </a:t>
            </a:r>
            <a:r>
              <a:rPr sz="1400" spc="-5" dirty="0">
                <a:solidFill>
                  <a:srgbClr val="FFFFFF"/>
                </a:solidFill>
                <a:latin typeface="Arial"/>
                <a:cs typeface="Arial"/>
              </a:rPr>
              <a:t>as</a:t>
            </a:r>
            <a:r>
              <a:rPr sz="1400" spc="-10" dirty="0">
                <a:solidFill>
                  <a:srgbClr val="FFFFFF"/>
                </a:solidFill>
                <a:latin typeface="Arial"/>
                <a:cs typeface="Arial"/>
              </a:rPr>
              <a:t> </a:t>
            </a:r>
            <a:r>
              <a:rPr sz="1400" spc="-5" dirty="0">
                <a:solidFill>
                  <a:srgbClr val="FFFFFF"/>
                </a:solidFill>
                <a:latin typeface="Arial"/>
                <a:cs typeface="Arial"/>
              </a:rPr>
              <a:t>targets</a:t>
            </a:r>
            <a:endParaRPr sz="1400">
              <a:latin typeface="Arial"/>
              <a:cs typeface="Arial"/>
            </a:endParaRPr>
          </a:p>
        </p:txBody>
      </p:sp>
      <p:sp>
        <p:nvSpPr>
          <p:cNvPr id="41" name="object 41"/>
          <p:cNvSpPr txBox="1"/>
          <p:nvPr/>
        </p:nvSpPr>
        <p:spPr>
          <a:xfrm>
            <a:off x="6779424" y="4747259"/>
            <a:ext cx="4615180" cy="1079500"/>
          </a:xfrm>
          <a:prstGeom prst="rect">
            <a:avLst/>
          </a:prstGeom>
        </p:spPr>
        <p:txBody>
          <a:bodyPr vert="horz" wrap="square" lIns="0" tIns="116840" rIns="0" bIns="0" rtlCol="0">
            <a:spAutoFit/>
          </a:bodyPr>
          <a:lstStyle/>
          <a:p>
            <a:pPr marL="1033780">
              <a:lnSpc>
                <a:spcPct val="100000"/>
              </a:lnSpc>
              <a:spcBef>
                <a:spcPts val="920"/>
              </a:spcBef>
            </a:pPr>
            <a:r>
              <a:rPr sz="1400" spc="-5" dirty="0">
                <a:solidFill>
                  <a:srgbClr val="FF0000"/>
                </a:solidFill>
                <a:latin typeface="Arial"/>
                <a:cs typeface="Arial"/>
              </a:rPr>
              <a:t>Classic</a:t>
            </a:r>
            <a:r>
              <a:rPr sz="1400" spc="-20" dirty="0">
                <a:solidFill>
                  <a:srgbClr val="FF0000"/>
                </a:solidFill>
                <a:latin typeface="Arial"/>
                <a:cs typeface="Arial"/>
              </a:rPr>
              <a:t> </a:t>
            </a:r>
            <a:r>
              <a:rPr sz="1400" spc="-5" dirty="0">
                <a:solidFill>
                  <a:srgbClr val="FF0000"/>
                </a:solidFill>
                <a:latin typeface="Arial"/>
                <a:cs typeface="Arial"/>
              </a:rPr>
              <a:t>Load</a:t>
            </a:r>
            <a:r>
              <a:rPr sz="1400" spc="-20" dirty="0">
                <a:solidFill>
                  <a:srgbClr val="FF0000"/>
                </a:solidFill>
                <a:latin typeface="Arial"/>
                <a:cs typeface="Arial"/>
              </a:rPr>
              <a:t> </a:t>
            </a:r>
            <a:r>
              <a:rPr sz="1400" spc="-5" dirty="0">
                <a:solidFill>
                  <a:srgbClr val="FF0000"/>
                </a:solidFill>
                <a:latin typeface="Arial"/>
                <a:cs typeface="Arial"/>
              </a:rPr>
              <a:t>Balancer</a:t>
            </a:r>
            <a:endParaRPr sz="1400" dirty="0">
              <a:latin typeface="Arial"/>
              <a:cs typeface="Arial"/>
            </a:endParaRPr>
          </a:p>
          <a:p>
            <a:pPr marL="298450" indent="-285750">
              <a:lnSpc>
                <a:spcPts val="1639"/>
              </a:lnSpc>
              <a:spcBef>
                <a:spcPts val="820"/>
              </a:spcBef>
              <a:buChar char="•"/>
              <a:tabLst>
                <a:tab pos="297815" algn="l"/>
                <a:tab pos="298450" algn="l"/>
              </a:tabLst>
            </a:pPr>
            <a:r>
              <a:rPr sz="1400" spc="-5" dirty="0">
                <a:solidFill>
                  <a:srgbClr val="FFFFFF"/>
                </a:solidFill>
                <a:latin typeface="Arial"/>
                <a:cs typeface="Arial"/>
              </a:rPr>
              <a:t>Old</a:t>
            </a:r>
            <a:r>
              <a:rPr sz="1400" spc="-10" dirty="0">
                <a:solidFill>
                  <a:srgbClr val="FFFFFF"/>
                </a:solidFill>
                <a:latin typeface="Arial"/>
                <a:cs typeface="Arial"/>
              </a:rPr>
              <a:t> </a:t>
            </a:r>
            <a:r>
              <a:rPr sz="1400" spc="-5" dirty="0">
                <a:solidFill>
                  <a:srgbClr val="FFFFFF"/>
                </a:solidFill>
                <a:latin typeface="Arial"/>
                <a:cs typeface="Arial"/>
              </a:rPr>
              <a:t>generation;</a:t>
            </a:r>
            <a:r>
              <a:rPr sz="1400" spc="-10" dirty="0">
                <a:solidFill>
                  <a:srgbClr val="FFFFFF"/>
                </a:solidFill>
                <a:latin typeface="Arial"/>
                <a:cs typeface="Arial"/>
              </a:rPr>
              <a:t> </a:t>
            </a:r>
            <a:r>
              <a:rPr sz="1400" spc="-5" dirty="0">
                <a:solidFill>
                  <a:srgbClr val="FFFFFF"/>
                </a:solidFill>
                <a:latin typeface="Arial"/>
                <a:cs typeface="Arial"/>
              </a:rPr>
              <a:t>not</a:t>
            </a:r>
            <a:r>
              <a:rPr sz="1400" spc="-10" dirty="0">
                <a:solidFill>
                  <a:srgbClr val="FFFFFF"/>
                </a:solidFill>
                <a:latin typeface="Arial"/>
                <a:cs typeface="Arial"/>
              </a:rPr>
              <a:t> </a:t>
            </a:r>
            <a:r>
              <a:rPr sz="1400" spc="-5" dirty="0">
                <a:solidFill>
                  <a:srgbClr val="FFFFFF"/>
                </a:solidFill>
                <a:latin typeface="Arial"/>
                <a:cs typeface="Arial"/>
              </a:rPr>
              <a:t>recommended</a:t>
            </a:r>
            <a:r>
              <a:rPr sz="1400" spc="-10" dirty="0">
                <a:solidFill>
                  <a:srgbClr val="FFFFFF"/>
                </a:solidFill>
                <a:latin typeface="Arial"/>
                <a:cs typeface="Arial"/>
              </a:rPr>
              <a:t> </a:t>
            </a:r>
            <a:r>
              <a:rPr sz="1400" spc="-5" dirty="0">
                <a:solidFill>
                  <a:srgbClr val="FFFFFF"/>
                </a:solidFill>
                <a:latin typeface="Arial"/>
                <a:cs typeface="Arial"/>
              </a:rPr>
              <a:t>for</a:t>
            </a:r>
            <a:r>
              <a:rPr sz="1400" spc="-15" dirty="0">
                <a:solidFill>
                  <a:srgbClr val="FFFFFF"/>
                </a:solidFill>
                <a:latin typeface="Arial"/>
                <a:cs typeface="Arial"/>
              </a:rPr>
              <a:t> </a:t>
            </a:r>
            <a:r>
              <a:rPr sz="1400" spc="-5" dirty="0">
                <a:solidFill>
                  <a:srgbClr val="FFFFFF"/>
                </a:solidFill>
                <a:latin typeface="Arial"/>
                <a:cs typeface="Arial"/>
              </a:rPr>
              <a:t>new applications</a:t>
            </a:r>
            <a:endParaRPr sz="1400" dirty="0">
              <a:latin typeface="Arial"/>
              <a:cs typeface="Arial"/>
            </a:endParaRPr>
          </a:p>
          <a:p>
            <a:pPr marL="298450" indent="-285750">
              <a:lnSpc>
                <a:spcPts val="1639"/>
              </a:lnSpc>
              <a:buChar char="•"/>
              <a:tabLst>
                <a:tab pos="297815" algn="l"/>
                <a:tab pos="298450" algn="l"/>
              </a:tabLst>
            </a:pPr>
            <a:r>
              <a:rPr sz="1400" spc="-5" dirty="0">
                <a:solidFill>
                  <a:srgbClr val="FFFFFF"/>
                </a:solidFill>
                <a:latin typeface="Arial"/>
                <a:cs typeface="Arial"/>
              </a:rPr>
              <a:t>Performs</a:t>
            </a:r>
            <a:r>
              <a:rPr sz="1400" spc="-15" dirty="0">
                <a:solidFill>
                  <a:srgbClr val="FFFFFF"/>
                </a:solidFill>
                <a:latin typeface="Arial"/>
                <a:cs typeface="Arial"/>
              </a:rPr>
              <a:t> </a:t>
            </a:r>
            <a:r>
              <a:rPr sz="1400" spc="-5" dirty="0">
                <a:solidFill>
                  <a:srgbClr val="FFFFFF"/>
                </a:solidFill>
                <a:latin typeface="Arial"/>
                <a:cs typeface="Arial"/>
              </a:rPr>
              <a:t>routing</a:t>
            </a:r>
            <a:r>
              <a:rPr sz="1400" spc="-10" dirty="0">
                <a:solidFill>
                  <a:srgbClr val="FFFFFF"/>
                </a:solidFill>
                <a:latin typeface="Arial"/>
                <a:cs typeface="Arial"/>
              </a:rPr>
              <a:t> </a:t>
            </a:r>
            <a:r>
              <a:rPr sz="1400" spc="-5" dirty="0">
                <a:solidFill>
                  <a:srgbClr val="FFFFFF"/>
                </a:solidFill>
                <a:latin typeface="Arial"/>
                <a:cs typeface="Arial"/>
              </a:rPr>
              <a:t>at</a:t>
            </a:r>
            <a:r>
              <a:rPr sz="1400" spc="-10" dirty="0">
                <a:solidFill>
                  <a:srgbClr val="FFFFFF"/>
                </a:solidFill>
                <a:latin typeface="Arial"/>
                <a:cs typeface="Arial"/>
              </a:rPr>
              <a:t> </a:t>
            </a:r>
            <a:r>
              <a:rPr sz="1400" spc="-5" dirty="0">
                <a:solidFill>
                  <a:srgbClr val="FFFFFF"/>
                </a:solidFill>
                <a:latin typeface="Arial"/>
                <a:cs typeface="Arial"/>
              </a:rPr>
              <a:t>Layer</a:t>
            </a:r>
            <a:r>
              <a:rPr sz="1400" spc="-15" dirty="0">
                <a:solidFill>
                  <a:srgbClr val="FFFFFF"/>
                </a:solidFill>
                <a:latin typeface="Arial"/>
                <a:cs typeface="Arial"/>
              </a:rPr>
              <a:t> </a:t>
            </a:r>
            <a:r>
              <a:rPr sz="1400" dirty="0">
                <a:solidFill>
                  <a:srgbClr val="FFFFFF"/>
                </a:solidFill>
                <a:latin typeface="Arial"/>
                <a:cs typeface="Arial"/>
              </a:rPr>
              <a:t>4</a:t>
            </a:r>
            <a:r>
              <a:rPr sz="1400" spc="-15" dirty="0">
                <a:solidFill>
                  <a:srgbClr val="FFFFFF"/>
                </a:solidFill>
                <a:latin typeface="Arial"/>
                <a:cs typeface="Arial"/>
              </a:rPr>
              <a:t> </a:t>
            </a:r>
            <a:r>
              <a:rPr sz="1400" spc="-5" dirty="0">
                <a:solidFill>
                  <a:srgbClr val="FFFFFF"/>
                </a:solidFill>
                <a:latin typeface="Arial"/>
                <a:cs typeface="Arial"/>
              </a:rPr>
              <a:t>and</a:t>
            </a:r>
            <a:r>
              <a:rPr sz="1400" spc="-10" dirty="0">
                <a:solidFill>
                  <a:srgbClr val="FFFFFF"/>
                </a:solidFill>
                <a:latin typeface="Arial"/>
                <a:cs typeface="Arial"/>
              </a:rPr>
              <a:t> </a:t>
            </a:r>
            <a:r>
              <a:rPr sz="1400" spc="-5" dirty="0">
                <a:solidFill>
                  <a:srgbClr val="FFFFFF"/>
                </a:solidFill>
                <a:latin typeface="Arial"/>
                <a:cs typeface="Arial"/>
              </a:rPr>
              <a:t>Layer</a:t>
            </a:r>
            <a:r>
              <a:rPr sz="1400" spc="-15" dirty="0">
                <a:solidFill>
                  <a:srgbClr val="FFFFFF"/>
                </a:solidFill>
                <a:latin typeface="Arial"/>
                <a:cs typeface="Arial"/>
              </a:rPr>
              <a:t> </a:t>
            </a:r>
            <a:r>
              <a:rPr sz="1400" dirty="0">
                <a:solidFill>
                  <a:srgbClr val="FFFFFF"/>
                </a:solidFill>
                <a:latin typeface="Arial"/>
                <a:cs typeface="Arial"/>
              </a:rPr>
              <a:t>7</a:t>
            </a:r>
            <a:endParaRPr sz="1400" dirty="0">
              <a:latin typeface="Arial"/>
              <a:cs typeface="Arial"/>
            </a:endParaRPr>
          </a:p>
          <a:p>
            <a:pPr marL="298450" indent="-285750">
              <a:lnSpc>
                <a:spcPct val="100000"/>
              </a:lnSpc>
              <a:spcBef>
                <a:spcPts val="20"/>
              </a:spcBef>
              <a:buChar char="•"/>
              <a:tabLst>
                <a:tab pos="297815" algn="l"/>
                <a:tab pos="298450" algn="l"/>
              </a:tabLst>
            </a:pPr>
            <a:r>
              <a:rPr sz="1400" dirty="0">
                <a:solidFill>
                  <a:srgbClr val="FFFFFF"/>
                </a:solidFill>
                <a:latin typeface="Arial"/>
                <a:cs typeface="Arial"/>
              </a:rPr>
              <a:t>Use</a:t>
            </a:r>
            <a:r>
              <a:rPr sz="1400" spc="-5" dirty="0">
                <a:solidFill>
                  <a:srgbClr val="FFFFFF"/>
                </a:solidFill>
                <a:latin typeface="Arial"/>
                <a:cs typeface="Arial"/>
              </a:rPr>
              <a:t> for</a:t>
            </a:r>
            <a:r>
              <a:rPr sz="1400" spc="-10" dirty="0">
                <a:solidFill>
                  <a:srgbClr val="FFFFFF"/>
                </a:solidFill>
                <a:latin typeface="Arial"/>
                <a:cs typeface="Arial"/>
              </a:rPr>
              <a:t> </a:t>
            </a:r>
            <a:r>
              <a:rPr sz="1400" spc="-5" dirty="0">
                <a:solidFill>
                  <a:srgbClr val="FFFFFF"/>
                </a:solidFill>
                <a:latin typeface="Arial"/>
                <a:cs typeface="Arial"/>
              </a:rPr>
              <a:t>existing applications running </a:t>
            </a:r>
            <a:r>
              <a:rPr sz="1400" dirty="0">
                <a:solidFill>
                  <a:srgbClr val="FFFFFF"/>
                </a:solidFill>
                <a:latin typeface="Arial"/>
                <a:cs typeface="Arial"/>
              </a:rPr>
              <a:t>in</a:t>
            </a:r>
            <a:r>
              <a:rPr sz="1400" spc="-5" dirty="0">
                <a:solidFill>
                  <a:srgbClr val="FFFFFF"/>
                </a:solidFill>
                <a:latin typeface="Arial"/>
                <a:cs typeface="Arial"/>
              </a:rPr>
              <a:t> EC2-Classic</a:t>
            </a:r>
            <a:endParaRPr sz="1400" dirty="0">
              <a:latin typeface="Arial"/>
              <a:cs typeface="Arial"/>
            </a:endParaRPr>
          </a:p>
        </p:txBody>
      </p:sp>
      <p:sp>
        <p:nvSpPr>
          <p:cNvPr id="42" name="TextBox 41"/>
          <p:cNvSpPr txBox="1"/>
          <p:nvPr/>
        </p:nvSpPr>
        <p:spPr>
          <a:xfrm>
            <a:off x="7637526" y="6017259"/>
            <a:ext cx="3383280" cy="523220"/>
          </a:xfrm>
          <a:prstGeom prst="rect">
            <a:avLst/>
          </a:prstGeom>
          <a:noFill/>
        </p:spPr>
        <p:txBody>
          <a:bodyPr wrap="square" rtlCol="0">
            <a:spAutoFit/>
          </a:bodyPr>
          <a:lstStyle/>
          <a:p>
            <a:r>
              <a:rPr lang="en-IN" sz="1400" spc="-5" dirty="0">
                <a:solidFill>
                  <a:srgbClr val="FF0000"/>
                </a:solidFill>
                <a:latin typeface="Arial"/>
                <a:cs typeface="Arial"/>
              </a:rPr>
              <a:t>Gateway Load Balancer</a:t>
            </a:r>
            <a:endParaRPr lang="en-IN" sz="1400" dirty="0">
              <a:latin typeface="Arial"/>
              <a:cs typeface="Arial"/>
            </a:endParaRPr>
          </a:p>
          <a:p>
            <a:endParaRPr lang="en-IN" sz="1400" dirty="0"/>
          </a:p>
        </p:txBody>
      </p:sp>
    </p:spTree>
    <p:extLst>
      <p:ext uri="{BB962C8B-B14F-4D97-AF65-F5344CB8AC3E}">
        <p14:creationId xmlns:p14="http://schemas.microsoft.com/office/powerpoint/2010/main" val="33953132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167504"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10:</a:t>
            </a:r>
            <a:r>
              <a:rPr sz="2400" b="0" spc="-15" dirty="0">
                <a:solidFill>
                  <a:srgbClr val="FFFFFF"/>
                </a:solidFill>
                <a:latin typeface="Calibri"/>
                <a:cs typeface="Calibri"/>
              </a:rPr>
              <a:t> </a:t>
            </a:r>
            <a:r>
              <a:rPr sz="2400" b="0" spc="-10" dirty="0">
                <a:solidFill>
                  <a:srgbClr val="FFFFFF"/>
                </a:solidFill>
                <a:latin typeface="Calibri"/>
                <a:cs typeface="Calibri"/>
              </a:rPr>
              <a:t>Elastic</a:t>
            </a:r>
            <a:r>
              <a:rPr sz="2400" b="0" spc="-15" dirty="0">
                <a:solidFill>
                  <a:srgbClr val="FFFFFF"/>
                </a:solidFill>
                <a:latin typeface="Calibri"/>
                <a:cs typeface="Calibri"/>
              </a:rPr>
              <a:t> </a:t>
            </a:r>
            <a:r>
              <a:rPr sz="2400" b="0" spc="-5" dirty="0">
                <a:solidFill>
                  <a:srgbClr val="FFFFFF"/>
                </a:solidFill>
                <a:latin typeface="Calibri"/>
                <a:cs typeface="Calibri"/>
              </a:rPr>
              <a:t>Load</a:t>
            </a:r>
            <a:r>
              <a:rPr sz="2400" b="0" spc="-10" dirty="0">
                <a:solidFill>
                  <a:srgbClr val="FFFFFF"/>
                </a:solidFill>
                <a:latin typeface="Calibri"/>
                <a:cs typeface="Calibri"/>
              </a:rPr>
              <a:t> </a:t>
            </a:r>
            <a:r>
              <a:rPr sz="2400" b="0" spc="-5" dirty="0">
                <a:solidFill>
                  <a:srgbClr val="FFFFFF"/>
                </a:solidFill>
                <a:latin typeface="Calibri"/>
                <a:cs typeface="Calibri"/>
              </a:rPr>
              <a:t>Balancing</a:t>
            </a:r>
            <a:endParaRPr sz="2400">
              <a:latin typeface="Calibri"/>
              <a:cs typeface="Calibri"/>
            </a:endParaRPr>
          </a:p>
        </p:txBody>
      </p:sp>
      <p:sp>
        <p:nvSpPr>
          <p:cNvPr id="3" name="object 3"/>
          <p:cNvSpPr txBox="1"/>
          <p:nvPr/>
        </p:nvSpPr>
        <p:spPr>
          <a:xfrm>
            <a:off x="627404" y="718819"/>
            <a:ext cx="9087485" cy="5384800"/>
          </a:xfrm>
          <a:prstGeom prst="rect">
            <a:avLst/>
          </a:prstGeom>
        </p:spPr>
        <p:txBody>
          <a:bodyPr vert="horz" wrap="square" lIns="0" tIns="12700" rIns="0" bIns="0" rtlCol="0">
            <a:spAutoFit/>
          </a:bodyPr>
          <a:lstStyle/>
          <a:p>
            <a:pPr marL="297815" marR="579120" indent="-285750">
              <a:lnSpc>
                <a:spcPct val="152800"/>
              </a:lnSpc>
              <a:spcBef>
                <a:spcPts val="100"/>
              </a:spcBef>
              <a:buFont typeface="Wingdings"/>
              <a:buChar char=""/>
              <a:tabLst>
                <a:tab pos="298450" algn="l"/>
              </a:tabLst>
            </a:pPr>
            <a:r>
              <a:rPr sz="1800" dirty="0">
                <a:solidFill>
                  <a:srgbClr val="FFFFFF"/>
                </a:solidFill>
                <a:latin typeface="Calibri"/>
                <a:cs typeface="Calibri"/>
              </a:rPr>
              <a:t>ELB</a:t>
            </a:r>
            <a:r>
              <a:rPr sz="1800" spc="5" dirty="0">
                <a:solidFill>
                  <a:srgbClr val="FFFFFF"/>
                </a:solidFill>
                <a:latin typeface="Calibri"/>
                <a:cs typeface="Calibri"/>
              </a:rPr>
              <a:t> </a:t>
            </a:r>
            <a:r>
              <a:rPr sz="1800" spc="-10" dirty="0">
                <a:solidFill>
                  <a:srgbClr val="FFFFFF"/>
                </a:solidFill>
                <a:latin typeface="Calibri"/>
                <a:cs typeface="Calibri"/>
              </a:rPr>
              <a:t>automatically</a:t>
            </a:r>
            <a:r>
              <a:rPr sz="1800" spc="10" dirty="0">
                <a:solidFill>
                  <a:srgbClr val="FFFFFF"/>
                </a:solidFill>
                <a:latin typeface="Calibri"/>
                <a:cs typeface="Calibri"/>
              </a:rPr>
              <a:t> </a:t>
            </a:r>
            <a:r>
              <a:rPr sz="1800" spc="-10" dirty="0">
                <a:solidFill>
                  <a:srgbClr val="FFFFFF"/>
                </a:solidFill>
                <a:latin typeface="Calibri"/>
                <a:cs typeface="Calibri"/>
              </a:rPr>
              <a:t>distributes</a:t>
            </a:r>
            <a:r>
              <a:rPr sz="1800" spc="10" dirty="0">
                <a:solidFill>
                  <a:srgbClr val="FFFFFF"/>
                </a:solidFill>
                <a:latin typeface="Calibri"/>
                <a:cs typeface="Calibri"/>
              </a:rPr>
              <a:t> </a:t>
            </a:r>
            <a:r>
              <a:rPr sz="1800" spc="-5" dirty="0">
                <a:solidFill>
                  <a:srgbClr val="FFFFFF"/>
                </a:solidFill>
                <a:latin typeface="Calibri"/>
                <a:cs typeface="Calibri"/>
              </a:rPr>
              <a:t>incoming</a:t>
            </a:r>
            <a:r>
              <a:rPr sz="1800" spc="15" dirty="0">
                <a:solidFill>
                  <a:srgbClr val="FFFFFF"/>
                </a:solidFill>
                <a:latin typeface="Calibri"/>
                <a:cs typeface="Calibri"/>
              </a:rPr>
              <a:t> </a:t>
            </a:r>
            <a:r>
              <a:rPr sz="1800" spc="-5" dirty="0">
                <a:solidFill>
                  <a:srgbClr val="FFFFFF"/>
                </a:solidFill>
                <a:latin typeface="Calibri"/>
                <a:cs typeface="Calibri"/>
              </a:rPr>
              <a:t>application</a:t>
            </a:r>
            <a:r>
              <a:rPr sz="1800" spc="15" dirty="0">
                <a:solidFill>
                  <a:srgbClr val="FFFFFF"/>
                </a:solidFill>
                <a:latin typeface="Calibri"/>
                <a:cs typeface="Calibri"/>
              </a:rPr>
              <a:t> </a:t>
            </a:r>
            <a:r>
              <a:rPr sz="1800" spc="-15" dirty="0">
                <a:solidFill>
                  <a:srgbClr val="FFFFFF"/>
                </a:solidFill>
                <a:latin typeface="Calibri"/>
                <a:cs typeface="Calibri"/>
              </a:rPr>
              <a:t>traffic</a:t>
            </a:r>
            <a:r>
              <a:rPr sz="1800" spc="15" dirty="0">
                <a:solidFill>
                  <a:srgbClr val="FFFFFF"/>
                </a:solidFill>
                <a:latin typeface="Calibri"/>
                <a:cs typeface="Calibri"/>
              </a:rPr>
              <a:t> </a:t>
            </a:r>
            <a:r>
              <a:rPr sz="1800" spc="-10" dirty="0">
                <a:solidFill>
                  <a:srgbClr val="FFFFFF"/>
                </a:solidFill>
                <a:latin typeface="Calibri"/>
                <a:cs typeface="Calibri"/>
              </a:rPr>
              <a:t>across</a:t>
            </a:r>
            <a:r>
              <a:rPr sz="1800" spc="10" dirty="0">
                <a:solidFill>
                  <a:srgbClr val="FFFFFF"/>
                </a:solidFill>
                <a:latin typeface="Calibri"/>
                <a:cs typeface="Calibri"/>
              </a:rPr>
              <a:t> </a:t>
            </a:r>
            <a:r>
              <a:rPr sz="1800" spc="-5" dirty="0">
                <a:solidFill>
                  <a:srgbClr val="FFFFFF"/>
                </a:solidFill>
                <a:latin typeface="Calibri"/>
                <a:cs typeface="Calibri"/>
              </a:rPr>
              <a:t>multiple</a:t>
            </a:r>
            <a:r>
              <a:rPr sz="1800" spc="20" dirty="0">
                <a:solidFill>
                  <a:srgbClr val="FFFFFF"/>
                </a:solidFill>
                <a:latin typeface="Calibri"/>
                <a:cs typeface="Calibri"/>
              </a:rPr>
              <a:t> </a:t>
            </a:r>
            <a:r>
              <a:rPr sz="1800" spc="-15" dirty="0">
                <a:solidFill>
                  <a:srgbClr val="FFFFFF"/>
                </a:solidFill>
                <a:latin typeface="Calibri"/>
                <a:cs typeface="Calibri"/>
              </a:rPr>
              <a:t>targets,</a:t>
            </a:r>
            <a:r>
              <a:rPr sz="1800" spc="15" dirty="0">
                <a:solidFill>
                  <a:srgbClr val="FFFFFF"/>
                </a:solidFill>
                <a:latin typeface="Calibri"/>
                <a:cs typeface="Calibri"/>
              </a:rPr>
              <a:t> </a:t>
            </a:r>
            <a:r>
              <a:rPr sz="1800" spc="-5" dirty="0">
                <a:solidFill>
                  <a:srgbClr val="FFFFFF"/>
                </a:solidFill>
                <a:latin typeface="Calibri"/>
                <a:cs typeface="Calibri"/>
              </a:rPr>
              <a:t>such</a:t>
            </a:r>
            <a:r>
              <a:rPr sz="1800" spc="20" dirty="0">
                <a:solidFill>
                  <a:srgbClr val="FFFFFF"/>
                </a:solidFill>
                <a:latin typeface="Calibri"/>
                <a:cs typeface="Calibri"/>
              </a:rPr>
              <a:t> </a:t>
            </a:r>
            <a:r>
              <a:rPr sz="1800" dirty="0">
                <a:solidFill>
                  <a:srgbClr val="FFFFFF"/>
                </a:solidFill>
                <a:latin typeface="Calibri"/>
                <a:cs typeface="Calibri"/>
              </a:rPr>
              <a:t>as </a:t>
            </a:r>
            <a:r>
              <a:rPr sz="1800" spc="-395" dirty="0">
                <a:solidFill>
                  <a:srgbClr val="FFFFFF"/>
                </a:solidFill>
                <a:latin typeface="Calibri"/>
                <a:cs typeface="Calibri"/>
              </a:rPr>
              <a:t> </a:t>
            </a:r>
            <a:r>
              <a:rPr sz="1800" spc="-10" dirty="0">
                <a:solidFill>
                  <a:srgbClr val="FFFFFF"/>
                </a:solidFill>
                <a:latin typeface="Calibri"/>
                <a:cs typeface="Calibri"/>
              </a:rPr>
              <a:t>Amazon</a:t>
            </a:r>
            <a:r>
              <a:rPr sz="1800" spc="5" dirty="0">
                <a:solidFill>
                  <a:srgbClr val="FFFFFF"/>
                </a:solidFill>
                <a:latin typeface="Calibri"/>
                <a:cs typeface="Calibri"/>
              </a:rPr>
              <a:t> </a:t>
            </a:r>
            <a:r>
              <a:rPr sz="1800" spc="-10" dirty="0">
                <a:solidFill>
                  <a:srgbClr val="FFFFFF"/>
                </a:solidFill>
                <a:latin typeface="Calibri"/>
                <a:cs typeface="Calibri"/>
              </a:rPr>
              <a:t>EC2</a:t>
            </a:r>
            <a:r>
              <a:rPr sz="1800" spc="5" dirty="0">
                <a:solidFill>
                  <a:srgbClr val="FFFFFF"/>
                </a:solidFill>
                <a:latin typeface="Calibri"/>
                <a:cs typeface="Calibri"/>
              </a:rPr>
              <a:t> </a:t>
            </a:r>
            <a:r>
              <a:rPr sz="1800" spc="-10" dirty="0">
                <a:solidFill>
                  <a:srgbClr val="FFFFFF"/>
                </a:solidFill>
                <a:latin typeface="Calibri"/>
                <a:cs typeface="Calibri"/>
              </a:rPr>
              <a:t>instances,</a:t>
            </a:r>
            <a:r>
              <a:rPr sz="1800" spc="5" dirty="0">
                <a:solidFill>
                  <a:srgbClr val="FFFFFF"/>
                </a:solidFill>
                <a:latin typeface="Calibri"/>
                <a:cs typeface="Calibri"/>
              </a:rPr>
              <a:t> </a:t>
            </a:r>
            <a:r>
              <a:rPr sz="1800" spc="-10" dirty="0">
                <a:solidFill>
                  <a:srgbClr val="FFFFFF"/>
                </a:solidFill>
                <a:latin typeface="Calibri"/>
                <a:cs typeface="Calibri"/>
              </a:rPr>
              <a:t>containers,</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IP</a:t>
            </a:r>
            <a:r>
              <a:rPr sz="1800" dirty="0">
                <a:solidFill>
                  <a:srgbClr val="FFFFFF"/>
                </a:solidFill>
                <a:latin typeface="Calibri"/>
                <a:cs typeface="Calibri"/>
              </a:rPr>
              <a:t> </a:t>
            </a:r>
            <a:r>
              <a:rPr sz="1800" spc="-5" dirty="0">
                <a:solidFill>
                  <a:srgbClr val="FFFFFF"/>
                </a:solidFill>
                <a:latin typeface="Calibri"/>
                <a:cs typeface="Calibri"/>
              </a:rPr>
              <a:t>addresses</a:t>
            </a:r>
            <a:endParaRPr sz="1800" dirty="0">
              <a:latin typeface="Calibri"/>
              <a:cs typeface="Calibri"/>
            </a:endParaRPr>
          </a:p>
          <a:p>
            <a:pPr marL="297815" marR="5080" indent="-285750">
              <a:lnSpc>
                <a:spcPts val="3300"/>
              </a:lnSpc>
              <a:spcBef>
                <a:spcPts val="200"/>
              </a:spcBef>
              <a:buFont typeface="Wingdings"/>
              <a:buChar char=""/>
              <a:tabLst>
                <a:tab pos="298450" algn="l"/>
              </a:tabLst>
            </a:pPr>
            <a:r>
              <a:rPr sz="1800" dirty="0">
                <a:solidFill>
                  <a:srgbClr val="FFFFFF"/>
                </a:solidFill>
                <a:latin typeface="Calibri"/>
                <a:cs typeface="Calibri"/>
              </a:rPr>
              <a:t>ELB </a:t>
            </a:r>
            <a:r>
              <a:rPr sz="1800" spc="-5" dirty="0">
                <a:solidFill>
                  <a:srgbClr val="FFFFFF"/>
                </a:solidFill>
                <a:latin typeface="Calibri"/>
                <a:cs typeface="Calibri"/>
              </a:rPr>
              <a:t>can</a:t>
            </a:r>
            <a:r>
              <a:rPr sz="1800" spc="15" dirty="0">
                <a:solidFill>
                  <a:srgbClr val="FFFFFF"/>
                </a:solidFill>
                <a:latin typeface="Calibri"/>
                <a:cs typeface="Calibri"/>
              </a:rPr>
              <a:t> </a:t>
            </a:r>
            <a:r>
              <a:rPr sz="1800" spc="-5" dirty="0">
                <a:solidFill>
                  <a:srgbClr val="FFFFFF"/>
                </a:solidFill>
                <a:latin typeface="Calibri"/>
                <a:cs typeface="Calibri"/>
              </a:rPr>
              <a:t>handle</a:t>
            </a:r>
            <a:r>
              <a:rPr sz="1800" spc="10" dirty="0">
                <a:solidFill>
                  <a:srgbClr val="FFFFFF"/>
                </a:solidFill>
                <a:latin typeface="Calibri"/>
                <a:cs typeface="Calibri"/>
              </a:rPr>
              <a:t> </a:t>
            </a:r>
            <a:r>
              <a:rPr sz="1800"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varying</a:t>
            </a:r>
            <a:r>
              <a:rPr sz="1800" spc="10" dirty="0">
                <a:solidFill>
                  <a:srgbClr val="FFFFFF"/>
                </a:solidFill>
                <a:latin typeface="Calibri"/>
                <a:cs typeface="Calibri"/>
              </a:rPr>
              <a:t> </a:t>
            </a:r>
            <a:r>
              <a:rPr sz="1800" spc="-5" dirty="0">
                <a:solidFill>
                  <a:srgbClr val="FFFFFF"/>
                </a:solidFill>
                <a:latin typeface="Calibri"/>
                <a:cs typeface="Calibri"/>
              </a:rPr>
              <a:t>load</a:t>
            </a:r>
            <a:r>
              <a:rPr sz="1800" spc="10"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10" dirty="0">
                <a:solidFill>
                  <a:srgbClr val="FFFFFF"/>
                </a:solidFill>
                <a:latin typeface="Calibri"/>
                <a:cs typeface="Calibri"/>
              </a:rPr>
              <a:t>your</a:t>
            </a:r>
            <a:r>
              <a:rPr sz="1800" dirty="0">
                <a:solidFill>
                  <a:srgbClr val="FFFFFF"/>
                </a:solidFill>
                <a:latin typeface="Calibri"/>
                <a:cs typeface="Calibri"/>
              </a:rPr>
              <a:t> </a:t>
            </a:r>
            <a:r>
              <a:rPr sz="1800" spc="-5" dirty="0">
                <a:solidFill>
                  <a:srgbClr val="FFFFFF"/>
                </a:solidFill>
                <a:latin typeface="Calibri"/>
                <a:cs typeface="Calibri"/>
              </a:rPr>
              <a:t>application</a:t>
            </a:r>
            <a:r>
              <a:rPr sz="1800" spc="15" dirty="0">
                <a:solidFill>
                  <a:srgbClr val="FFFFFF"/>
                </a:solidFill>
                <a:latin typeface="Calibri"/>
                <a:cs typeface="Calibri"/>
              </a:rPr>
              <a:t> </a:t>
            </a:r>
            <a:r>
              <a:rPr sz="1800" spc="-15" dirty="0">
                <a:solidFill>
                  <a:srgbClr val="FFFFFF"/>
                </a:solidFill>
                <a:latin typeface="Calibri"/>
                <a:cs typeface="Calibri"/>
              </a:rPr>
              <a:t>traffic</a:t>
            </a:r>
            <a:r>
              <a:rPr sz="1800" spc="10" dirty="0">
                <a:solidFill>
                  <a:srgbClr val="FFFFFF"/>
                </a:solidFill>
                <a:latin typeface="Calibri"/>
                <a:cs typeface="Calibri"/>
              </a:rPr>
              <a:t> </a:t>
            </a:r>
            <a:r>
              <a:rPr sz="1800" spc="-5" dirty="0">
                <a:solidFill>
                  <a:srgbClr val="FFFFFF"/>
                </a:solidFill>
                <a:latin typeface="Calibri"/>
                <a:cs typeface="Calibri"/>
              </a:rPr>
              <a:t>in</a:t>
            </a:r>
            <a:r>
              <a:rPr sz="1800" spc="10" dirty="0">
                <a:solidFill>
                  <a:srgbClr val="FFFFFF"/>
                </a:solidFill>
                <a:latin typeface="Calibri"/>
                <a:cs typeface="Calibri"/>
              </a:rPr>
              <a:t> </a:t>
            </a:r>
            <a:r>
              <a:rPr sz="1800" dirty="0">
                <a:solidFill>
                  <a:srgbClr val="FFFFFF"/>
                </a:solidFill>
                <a:latin typeface="Calibri"/>
                <a:cs typeface="Calibri"/>
              </a:rPr>
              <a:t>a</a:t>
            </a:r>
            <a:r>
              <a:rPr sz="1800" spc="10" dirty="0">
                <a:solidFill>
                  <a:srgbClr val="FFFFFF"/>
                </a:solidFill>
                <a:latin typeface="Calibri"/>
                <a:cs typeface="Calibri"/>
              </a:rPr>
              <a:t> </a:t>
            </a:r>
            <a:r>
              <a:rPr sz="1800" spc="-5" dirty="0">
                <a:solidFill>
                  <a:srgbClr val="FFFFFF"/>
                </a:solidFill>
                <a:latin typeface="Calibri"/>
                <a:cs typeface="Calibri"/>
              </a:rPr>
              <a:t>single</a:t>
            </a:r>
            <a:r>
              <a:rPr sz="1800" spc="10" dirty="0">
                <a:solidFill>
                  <a:srgbClr val="FFFFFF"/>
                </a:solidFill>
                <a:latin typeface="Calibri"/>
                <a:cs typeface="Calibri"/>
              </a:rPr>
              <a:t> </a:t>
            </a:r>
            <a:r>
              <a:rPr sz="1800" spc="-10" dirty="0">
                <a:solidFill>
                  <a:srgbClr val="FFFFFF"/>
                </a:solidFill>
                <a:latin typeface="Calibri"/>
                <a:cs typeface="Calibri"/>
              </a:rPr>
              <a:t>Availability</a:t>
            </a:r>
            <a:r>
              <a:rPr sz="1800" spc="5" dirty="0">
                <a:solidFill>
                  <a:srgbClr val="FFFFFF"/>
                </a:solidFill>
                <a:latin typeface="Calibri"/>
                <a:cs typeface="Calibri"/>
              </a:rPr>
              <a:t> </a:t>
            </a:r>
            <a:r>
              <a:rPr sz="1800" spc="-10" dirty="0">
                <a:solidFill>
                  <a:srgbClr val="FFFFFF"/>
                </a:solidFill>
                <a:latin typeface="Calibri"/>
                <a:cs typeface="Calibri"/>
              </a:rPr>
              <a:t>Zone</a:t>
            </a:r>
            <a:r>
              <a:rPr sz="1800" spc="15" dirty="0">
                <a:solidFill>
                  <a:srgbClr val="FFFFFF"/>
                </a:solidFill>
                <a:latin typeface="Calibri"/>
                <a:cs typeface="Calibri"/>
              </a:rPr>
              <a:t> </a:t>
            </a:r>
            <a:r>
              <a:rPr sz="1800" dirty="0">
                <a:solidFill>
                  <a:srgbClr val="FFFFFF"/>
                </a:solidFill>
                <a:latin typeface="Calibri"/>
                <a:cs typeface="Calibri"/>
              </a:rPr>
              <a:t>or </a:t>
            </a:r>
            <a:r>
              <a:rPr sz="1800" spc="-10" dirty="0">
                <a:solidFill>
                  <a:srgbClr val="FFFFFF"/>
                </a:solidFill>
                <a:latin typeface="Calibri"/>
                <a:cs typeface="Calibri"/>
              </a:rPr>
              <a:t>across </a:t>
            </a:r>
            <a:r>
              <a:rPr sz="1800" spc="-390" dirty="0">
                <a:solidFill>
                  <a:srgbClr val="FFFFFF"/>
                </a:solidFill>
                <a:latin typeface="Calibri"/>
                <a:cs typeface="Calibri"/>
              </a:rPr>
              <a:t> </a:t>
            </a:r>
            <a:r>
              <a:rPr sz="1800" spc="-5" dirty="0">
                <a:solidFill>
                  <a:srgbClr val="FFFFFF"/>
                </a:solidFill>
                <a:latin typeface="Calibri"/>
                <a:cs typeface="Calibri"/>
              </a:rPr>
              <a:t>multiple</a:t>
            </a:r>
            <a:r>
              <a:rPr sz="1800" spc="10" dirty="0">
                <a:solidFill>
                  <a:srgbClr val="FFFFFF"/>
                </a:solidFill>
                <a:latin typeface="Calibri"/>
                <a:cs typeface="Calibri"/>
              </a:rPr>
              <a:t> </a:t>
            </a:r>
            <a:r>
              <a:rPr sz="1800" spc="-10" dirty="0">
                <a:solidFill>
                  <a:srgbClr val="FFFFFF"/>
                </a:solidFill>
                <a:latin typeface="Calibri"/>
                <a:cs typeface="Calibri"/>
              </a:rPr>
              <a:t>Availability</a:t>
            </a:r>
            <a:r>
              <a:rPr sz="1800" spc="-5" dirty="0">
                <a:solidFill>
                  <a:srgbClr val="FFFFFF"/>
                </a:solidFill>
                <a:latin typeface="Calibri"/>
                <a:cs typeface="Calibri"/>
              </a:rPr>
              <a:t> </a:t>
            </a:r>
            <a:r>
              <a:rPr sz="1800" spc="-10" dirty="0">
                <a:solidFill>
                  <a:srgbClr val="FFFFFF"/>
                </a:solidFill>
                <a:latin typeface="Calibri"/>
                <a:cs typeface="Calibri"/>
              </a:rPr>
              <a:t>Zones</a:t>
            </a:r>
            <a:endParaRPr sz="1800" dirty="0">
              <a:latin typeface="Calibri"/>
              <a:cs typeface="Calibri"/>
            </a:endParaRPr>
          </a:p>
          <a:p>
            <a:pPr marL="298450" indent="-285750">
              <a:lnSpc>
                <a:spcPct val="100000"/>
              </a:lnSpc>
              <a:spcBef>
                <a:spcPts val="740"/>
              </a:spcBef>
              <a:buFont typeface="Wingdings"/>
              <a:buChar char=""/>
              <a:tabLst>
                <a:tab pos="298450" algn="l"/>
              </a:tabLst>
            </a:pPr>
            <a:r>
              <a:rPr sz="1800" dirty="0">
                <a:solidFill>
                  <a:srgbClr val="FFFFFF"/>
                </a:solidFill>
                <a:latin typeface="Calibri"/>
                <a:cs typeface="Calibri"/>
              </a:rPr>
              <a:t>ELB</a:t>
            </a:r>
            <a:r>
              <a:rPr sz="1800" spc="5" dirty="0">
                <a:solidFill>
                  <a:srgbClr val="FFFFFF"/>
                </a:solidFill>
                <a:latin typeface="Calibri"/>
                <a:cs typeface="Calibri"/>
              </a:rPr>
              <a:t> </a:t>
            </a:r>
            <a:r>
              <a:rPr sz="1800" spc="-15" dirty="0">
                <a:solidFill>
                  <a:srgbClr val="FFFFFF"/>
                </a:solidFill>
                <a:latin typeface="Calibri"/>
                <a:cs typeface="Calibri"/>
              </a:rPr>
              <a:t>features</a:t>
            </a:r>
            <a:r>
              <a:rPr sz="1800" spc="10" dirty="0">
                <a:solidFill>
                  <a:srgbClr val="FFFFFF"/>
                </a:solidFill>
                <a:latin typeface="Calibri"/>
                <a:cs typeface="Calibri"/>
              </a:rPr>
              <a:t> </a:t>
            </a:r>
            <a:r>
              <a:rPr sz="1800" spc="-5" dirty="0">
                <a:solidFill>
                  <a:srgbClr val="FFFFFF"/>
                </a:solidFill>
                <a:latin typeface="Calibri"/>
                <a:cs typeface="Calibri"/>
              </a:rPr>
              <a:t>high</a:t>
            </a:r>
            <a:r>
              <a:rPr sz="1800" spc="20" dirty="0">
                <a:solidFill>
                  <a:srgbClr val="FFFFFF"/>
                </a:solidFill>
                <a:latin typeface="Calibri"/>
                <a:cs typeface="Calibri"/>
              </a:rPr>
              <a:t> </a:t>
            </a:r>
            <a:r>
              <a:rPr sz="1800" spc="-20" dirty="0">
                <a:solidFill>
                  <a:srgbClr val="FFFFFF"/>
                </a:solidFill>
                <a:latin typeface="Calibri"/>
                <a:cs typeface="Calibri"/>
              </a:rPr>
              <a:t>availability,</a:t>
            </a:r>
            <a:r>
              <a:rPr sz="1800" spc="15" dirty="0">
                <a:solidFill>
                  <a:srgbClr val="FFFFFF"/>
                </a:solidFill>
                <a:latin typeface="Calibri"/>
                <a:cs typeface="Calibri"/>
              </a:rPr>
              <a:t> </a:t>
            </a:r>
            <a:r>
              <a:rPr sz="1800" spc="-10" dirty="0">
                <a:solidFill>
                  <a:srgbClr val="FFFFFF"/>
                </a:solidFill>
                <a:latin typeface="Calibri"/>
                <a:cs typeface="Calibri"/>
              </a:rPr>
              <a:t>automatic</a:t>
            </a:r>
            <a:r>
              <a:rPr sz="1800" spc="10" dirty="0">
                <a:solidFill>
                  <a:srgbClr val="FFFFFF"/>
                </a:solidFill>
                <a:latin typeface="Calibri"/>
                <a:cs typeface="Calibri"/>
              </a:rPr>
              <a:t> </a:t>
            </a:r>
            <a:r>
              <a:rPr sz="1800" spc="-5" dirty="0">
                <a:solidFill>
                  <a:srgbClr val="FFFFFF"/>
                </a:solidFill>
                <a:latin typeface="Calibri"/>
                <a:cs typeface="Calibri"/>
              </a:rPr>
              <a:t>scaling,</a:t>
            </a:r>
            <a:r>
              <a:rPr sz="1800" spc="15" dirty="0">
                <a:solidFill>
                  <a:srgbClr val="FFFFFF"/>
                </a:solidFill>
                <a:latin typeface="Calibri"/>
                <a:cs typeface="Calibri"/>
              </a:rPr>
              <a:t> </a:t>
            </a:r>
            <a:r>
              <a:rPr sz="1800" dirty="0">
                <a:solidFill>
                  <a:srgbClr val="FFFFFF"/>
                </a:solidFill>
                <a:latin typeface="Calibri"/>
                <a:cs typeface="Calibri"/>
              </a:rPr>
              <a:t>and</a:t>
            </a:r>
            <a:r>
              <a:rPr sz="1800" spc="20" dirty="0">
                <a:solidFill>
                  <a:srgbClr val="FFFFFF"/>
                </a:solidFill>
                <a:latin typeface="Calibri"/>
                <a:cs typeface="Calibri"/>
              </a:rPr>
              <a:t> </a:t>
            </a:r>
            <a:r>
              <a:rPr sz="1800" spc="-10" dirty="0">
                <a:solidFill>
                  <a:srgbClr val="FFFFFF"/>
                </a:solidFill>
                <a:latin typeface="Calibri"/>
                <a:cs typeface="Calibri"/>
              </a:rPr>
              <a:t>robust</a:t>
            </a:r>
            <a:r>
              <a:rPr sz="1800" spc="10" dirty="0">
                <a:solidFill>
                  <a:srgbClr val="FFFFFF"/>
                </a:solidFill>
                <a:latin typeface="Calibri"/>
                <a:cs typeface="Calibri"/>
              </a:rPr>
              <a:t> </a:t>
            </a:r>
            <a:r>
              <a:rPr sz="1800" spc="-5" dirty="0">
                <a:solidFill>
                  <a:srgbClr val="FFFFFF"/>
                </a:solidFill>
                <a:latin typeface="Calibri"/>
                <a:cs typeface="Calibri"/>
              </a:rPr>
              <a:t>security</a:t>
            </a:r>
            <a:r>
              <a:rPr sz="1800" spc="10" dirty="0">
                <a:solidFill>
                  <a:srgbClr val="FFFFFF"/>
                </a:solidFill>
                <a:latin typeface="Calibri"/>
                <a:cs typeface="Calibri"/>
              </a:rPr>
              <a:t> </a:t>
            </a:r>
            <a:r>
              <a:rPr sz="1800" spc="-5" dirty="0">
                <a:solidFill>
                  <a:srgbClr val="FFFFFF"/>
                </a:solidFill>
                <a:latin typeface="Calibri"/>
                <a:cs typeface="Calibri"/>
              </a:rPr>
              <a:t>necessary</a:t>
            </a:r>
            <a:r>
              <a:rPr sz="1800" spc="5" dirty="0">
                <a:solidFill>
                  <a:srgbClr val="FFFFFF"/>
                </a:solidFill>
                <a:latin typeface="Calibri"/>
                <a:cs typeface="Calibri"/>
              </a:rPr>
              <a:t> </a:t>
            </a:r>
            <a:r>
              <a:rPr sz="1800" spc="-15" dirty="0">
                <a:solidFill>
                  <a:srgbClr val="FFFFFF"/>
                </a:solidFill>
                <a:latin typeface="Calibri"/>
                <a:cs typeface="Calibri"/>
              </a:rPr>
              <a:t>to</a:t>
            </a:r>
            <a:r>
              <a:rPr sz="1800" spc="15" dirty="0">
                <a:solidFill>
                  <a:srgbClr val="FFFFFF"/>
                </a:solidFill>
                <a:latin typeface="Calibri"/>
                <a:cs typeface="Calibri"/>
              </a:rPr>
              <a:t> </a:t>
            </a:r>
            <a:r>
              <a:rPr sz="1800" spc="-20" dirty="0">
                <a:solidFill>
                  <a:srgbClr val="FFFFFF"/>
                </a:solidFill>
                <a:latin typeface="Calibri"/>
                <a:cs typeface="Calibri"/>
              </a:rPr>
              <a:t>make</a:t>
            </a:r>
            <a:r>
              <a:rPr sz="1800" spc="20" dirty="0">
                <a:solidFill>
                  <a:srgbClr val="FFFFFF"/>
                </a:solidFill>
                <a:latin typeface="Calibri"/>
                <a:cs typeface="Calibri"/>
              </a:rPr>
              <a:t> </a:t>
            </a:r>
            <a:r>
              <a:rPr sz="1800" spc="-10" dirty="0">
                <a:solidFill>
                  <a:srgbClr val="FFFFFF"/>
                </a:solidFill>
                <a:latin typeface="Calibri"/>
                <a:cs typeface="Calibri"/>
              </a:rPr>
              <a:t>your</a:t>
            </a:r>
            <a:endParaRPr sz="1800" dirty="0">
              <a:latin typeface="Calibri"/>
              <a:cs typeface="Calibri"/>
            </a:endParaRPr>
          </a:p>
          <a:p>
            <a:pPr marL="297815">
              <a:lnSpc>
                <a:spcPct val="100000"/>
              </a:lnSpc>
              <a:spcBef>
                <a:spcPts val="1040"/>
              </a:spcBef>
            </a:pPr>
            <a:r>
              <a:rPr sz="1800" spc="-5" dirty="0">
                <a:solidFill>
                  <a:srgbClr val="FFFFFF"/>
                </a:solidFill>
                <a:latin typeface="Calibri"/>
                <a:cs typeface="Calibri"/>
              </a:rPr>
              <a:t>applications</a:t>
            </a:r>
            <a:r>
              <a:rPr sz="1800" spc="-15" dirty="0">
                <a:solidFill>
                  <a:srgbClr val="FFFFFF"/>
                </a:solidFill>
                <a:latin typeface="Calibri"/>
                <a:cs typeface="Calibri"/>
              </a:rPr>
              <a:t> </a:t>
            </a:r>
            <a:r>
              <a:rPr sz="1800" spc="-10" dirty="0">
                <a:solidFill>
                  <a:srgbClr val="FFFFFF"/>
                </a:solidFill>
                <a:latin typeface="Calibri"/>
                <a:cs typeface="Calibri"/>
              </a:rPr>
              <a:t>fault </a:t>
            </a:r>
            <a:r>
              <a:rPr sz="1800" spc="-15" dirty="0">
                <a:solidFill>
                  <a:srgbClr val="FFFFFF"/>
                </a:solidFill>
                <a:latin typeface="Calibri"/>
                <a:cs typeface="Calibri"/>
              </a:rPr>
              <a:t>tolerant</a:t>
            </a:r>
            <a:endParaRPr sz="1800" dirty="0">
              <a:latin typeface="Calibri"/>
              <a:cs typeface="Calibri"/>
            </a:endParaRPr>
          </a:p>
          <a:p>
            <a:pPr marL="298450" indent="-285750">
              <a:lnSpc>
                <a:spcPct val="100000"/>
              </a:lnSpc>
              <a:spcBef>
                <a:spcPts val="1140"/>
              </a:spcBef>
              <a:buFont typeface="Wingdings"/>
              <a:buChar char=""/>
              <a:tabLst>
                <a:tab pos="298450" algn="l"/>
              </a:tabLst>
            </a:pPr>
            <a:r>
              <a:rPr sz="1800" spc="-10" dirty="0">
                <a:solidFill>
                  <a:srgbClr val="FFFFFF"/>
                </a:solidFill>
                <a:latin typeface="Calibri"/>
                <a:cs typeface="Calibri"/>
              </a:rPr>
              <a:t>There</a:t>
            </a:r>
            <a:r>
              <a:rPr sz="1800" spc="10" dirty="0">
                <a:solidFill>
                  <a:srgbClr val="FFFFFF"/>
                </a:solidFill>
                <a:latin typeface="Calibri"/>
                <a:cs typeface="Calibri"/>
              </a:rPr>
              <a:t> </a:t>
            </a:r>
            <a:r>
              <a:rPr sz="1800" spc="-10" dirty="0">
                <a:solidFill>
                  <a:srgbClr val="FFFFFF"/>
                </a:solidFill>
                <a:latin typeface="Calibri"/>
                <a:cs typeface="Calibri"/>
              </a:rPr>
              <a:t>are</a:t>
            </a:r>
            <a:r>
              <a:rPr sz="1800" spc="10" dirty="0">
                <a:solidFill>
                  <a:srgbClr val="FFFFFF"/>
                </a:solidFill>
                <a:latin typeface="Calibri"/>
                <a:cs typeface="Calibri"/>
              </a:rPr>
              <a:t> </a:t>
            </a:r>
            <a:r>
              <a:rPr sz="1800" spc="-10" dirty="0">
                <a:solidFill>
                  <a:srgbClr val="FFFFFF"/>
                </a:solidFill>
                <a:latin typeface="Calibri"/>
                <a:cs typeface="Calibri"/>
              </a:rPr>
              <a:t>three</a:t>
            </a:r>
            <a:r>
              <a:rPr sz="1800" spc="10" dirty="0">
                <a:solidFill>
                  <a:srgbClr val="FFFFFF"/>
                </a:solidFill>
                <a:latin typeface="Calibri"/>
                <a:cs typeface="Calibri"/>
              </a:rPr>
              <a:t> </a:t>
            </a:r>
            <a:r>
              <a:rPr sz="1800" spc="-5" dirty="0">
                <a:solidFill>
                  <a:srgbClr val="FFFFFF"/>
                </a:solidFill>
                <a:latin typeface="Calibri"/>
                <a:cs typeface="Calibri"/>
              </a:rPr>
              <a:t>types</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10" dirty="0">
                <a:solidFill>
                  <a:srgbClr val="FFFFFF"/>
                </a:solidFill>
                <a:latin typeface="Calibri"/>
                <a:cs typeface="Calibri"/>
              </a:rPr>
              <a:t>Elastic</a:t>
            </a:r>
            <a:r>
              <a:rPr sz="1800" spc="5" dirty="0">
                <a:solidFill>
                  <a:srgbClr val="FFFFFF"/>
                </a:solidFill>
                <a:latin typeface="Calibri"/>
                <a:cs typeface="Calibri"/>
              </a:rPr>
              <a:t> </a:t>
            </a:r>
            <a:r>
              <a:rPr sz="1800" dirty="0">
                <a:solidFill>
                  <a:srgbClr val="FFFFFF"/>
                </a:solidFill>
                <a:latin typeface="Calibri"/>
                <a:cs typeface="Calibri"/>
              </a:rPr>
              <a:t>Load</a:t>
            </a:r>
            <a:r>
              <a:rPr sz="1800" spc="10" dirty="0">
                <a:solidFill>
                  <a:srgbClr val="FFFFFF"/>
                </a:solidFill>
                <a:latin typeface="Calibri"/>
                <a:cs typeface="Calibri"/>
              </a:rPr>
              <a:t> </a:t>
            </a:r>
            <a:r>
              <a:rPr sz="1800" spc="-5" dirty="0">
                <a:solidFill>
                  <a:srgbClr val="FFFFFF"/>
                </a:solidFill>
                <a:latin typeface="Calibri"/>
                <a:cs typeface="Calibri"/>
              </a:rPr>
              <a:t>Balancer</a:t>
            </a:r>
            <a:r>
              <a:rPr sz="1800" spc="5" dirty="0">
                <a:solidFill>
                  <a:srgbClr val="FFFFFF"/>
                </a:solidFill>
                <a:latin typeface="Calibri"/>
                <a:cs typeface="Calibri"/>
              </a:rPr>
              <a:t> </a:t>
            </a:r>
            <a:r>
              <a:rPr sz="1800" dirty="0">
                <a:solidFill>
                  <a:srgbClr val="FFFFFF"/>
                </a:solidFill>
                <a:latin typeface="Calibri"/>
                <a:cs typeface="Calibri"/>
              </a:rPr>
              <a:t>(ELB)</a:t>
            </a:r>
            <a:r>
              <a:rPr sz="1800" spc="10" dirty="0">
                <a:solidFill>
                  <a:srgbClr val="FFFFFF"/>
                </a:solidFill>
                <a:latin typeface="Calibri"/>
                <a:cs typeface="Calibri"/>
              </a:rPr>
              <a:t> </a:t>
            </a:r>
            <a:r>
              <a:rPr sz="1800" dirty="0">
                <a:solidFill>
                  <a:srgbClr val="FFFFFF"/>
                </a:solidFill>
                <a:latin typeface="Calibri"/>
                <a:cs typeface="Calibri"/>
              </a:rPr>
              <a:t>on</a:t>
            </a:r>
            <a:r>
              <a:rPr sz="1800" spc="10" dirty="0">
                <a:solidFill>
                  <a:srgbClr val="FFFFFF"/>
                </a:solidFill>
                <a:latin typeface="Calibri"/>
                <a:cs typeface="Calibri"/>
              </a:rPr>
              <a:t> </a:t>
            </a:r>
            <a:r>
              <a:rPr sz="1800" spc="-25" dirty="0">
                <a:solidFill>
                  <a:srgbClr val="FFFFFF"/>
                </a:solidFill>
                <a:latin typeface="Calibri"/>
                <a:cs typeface="Calibri"/>
              </a:rPr>
              <a:t>AWS:</a:t>
            </a:r>
            <a:endParaRPr sz="1800" dirty="0">
              <a:latin typeface="Calibri"/>
              <a:cs typeface="Calibri"/>
            </a:endParaRPr>
          </a:p>
          <a:p>
            <a:pPr marL="755650" marR="60325" lvl="1" indent="-285750">
              <a:lnSpc>
                <a:spcPts val="3300"/>
              </a:lnSpc>
              <a:spcBef>
                <a:spcPts val="200"/>
              </a:spcBef>
              <a:buFont typeface="Wingdings"/>
              <a:buChar char=""/>
              <a:tabLst>
                <a:tab pos="755650" algn="l"/>
              </a:tabLst>
            </a:pPr>
            <a:r>
              <a:rPr sz="1800" spc="-5" dirty="0">
                <a:solidFill>
                  <a:srgbClr val="FFFFFF"/>
                </a:solidFill>
                <a:latin typeface="Calibri"/>
                <a:cs typeface="Calibri"/>
              </a:rPr>
              <a:t>Application</a:t>
            </a:r>
            <a:r>
              <a:rPr sz="1800" spc="5" dirty="0">
                <a:solidFill>
                  <a:srgbClr val="FFFFFF"/>
                </a:solidFill>
                <a:latin typeface="Calibri"/>
                <a:cs typeface="Calibri"/>
              </a:rPr>
              <a:t> </a:t>
            </a:r>
            <a:r>
              <a:rPr sz="1800" dirty="0">
                <a:solidFill>
                  <a:srgbClr val="FFFFFF"/>
                </a:solidFill>
                <a:latin typeface="Calibri"/>
                <a:cs typeface="Calibri"/>
              </a:rPr>
              <a:t>Load</a:t>
            </a:r>
            <a:r>
              <a:rPr sz="1800" spc="10" dirty="0">
                <a:solidFill>
                  <a:srgbClr val="FFFFFF"/>
                </a:solidFill>
                <a:latin typeface="Calibri"/>
                <a:cs typeface="Calibri"/>
              </a:rPr>
              <a:t> </a:t>
            </a:r>
            <a:r>
              <a:rPr sz="1800" spc="-5" dirty="0">
                <a:solidFill>
                  <a:srgbClr val="FFFFFF"/>
                </a:solidFill>
                <a:latin typeface="Calibri"/>
                <a:cs typeface="Calibri"/>
              </a:rPr>
              <a:t>Balancer</a:t>
            </a:r>
            <a:r>
              <a:rPr sz="1800" spc="5" dirty="0">
                <a:solidFill>
                  <a:srgbClr val="FFFFFF"/>
                </a:solidFill>
                <a:latin typeface="Calibri"/>
                <a:cs typeface="Calibri"/>
              </a:rPr>
              <a:t> </a:t>
            </a:r>
            <a:r>
              <a:rPr sz="1800" spc="-5" dirty="0">
                <a:solidFill>
                  <a:srgbClr val="FFFFFF"/>
                </a:solidFill>
                <a:latin typeface="Calibri"/>
                <a:cs typeface="Calibri"/>
              </a:rPr>
              <a:t>(ALB)</a:t>
            </a:r>
            <a:r>
              <a:rPr sz="1800" spc="5" dirty="0">
                <a:solidFill>
                  <a:srgbClr val="FFFFFF"/>
                </a:solidFill>
                <a:latin typeface="Calibri"/>
                <a:cs typeface="Calibri"/>
              </a:rPr>
              <a:t> </a:t>
            </a:r>
            <a:r>
              <a:rPr sz="1800" dirty="0">
                <a:solidFill>
                  <a:srgbClr val="FFFFFF"/>
                </a:solidFill>
                <a:latin typeface="Calibri"/>
                <a:cs typeface="Calibri"/>
              </a:rPr>
              <a:t>–</a:t>
            </a:r>
            <a:r>
              <a:rPr sz="1800" spc="10" dirty="0">
                <a:solidFill>
                  <a:srgbClr val="FFFFFF"/>
                </a:solidFill>
                <a:latin typeface="Calibri"/>
                <a:cs typeface="Calibri"/>
              </a:rPr>
              <a:t> </a:t>
            </a:r>
            <a:r>
              <a:rPr sz="1800" spc="-15" dirty="0">
                <a:solidFill>
                  <a:srgbClr val="FFFFFF"/>
                </a:solidFill>
                <a:latin typeface="Calibri"/>
                <a:cs typeface="Calibri"/>
              </a:rPr>
              <a:t>layer</a:t>
            </a:r>
            <a:r>
              <a:rPr sz="1800" spc="5" dirty="0">
                <a:solidFill>
                  <a:srgbClr val="FFFFFF"/>
                </a:solidFill>
                <a:latin typeface="Calibri"/>
                <a:cs typeface="Calibri"/>
              </a:rPr>
              <a:t> </a:t>
            </a:r>
            <a:r>
              <a:rPr sz="1800" dirty="0">
                <a:solidFill>
                  <a:srgbClr val="FFFFFF"/>
                </a:solidFill>
                <a:latin typeface="Calibri"/>
                <a:cs typeface="Calibri"/>
              </a:rPr>
              <a:t>7</a:t>
            </a:r>
            <a:r>
              <a:rPr sz="1800" spc="5" dirty="0">
                <a:solidFill>
                  <a:srgbClr val="FFFFFF"/>
                </a:solidFill>
                <a:latin typeface="Calibri"/>
                <a:cs typeface="Calibri"/>
              </a:rPr>
              <a:t> </a:t>
            </a:r>
            <a:r>
              <a:rPr sz="1800" spc="-5" dirty="0">
                <a:solidFill>
                  <a:srgbClr val="FFFFFF"/>
                </a:solidFill>
                <a:latin typeface="Calibri"/>
                <a:cs typeface="Calibri"/>
              </a:rPr>
              <a:t>load</a:t>
            </a:r>
            <a:r>
              <a:rPr sz="1800" spc="15" dirty="0">
                <a:solidFill>
                  <a:srgbClr val="FFFFFF"/>
                </a:solidFill>
                <a:latin typeface="Calibri"/>
                <a:cs typeface="Calibri"/>
              </a:rPr>
              <a:t> </a:t>
            </a:r>
            <a:r>
              <a:rPr sz="1800" dirty="0">
                <a:solidFill>
                  <a:srgbClr val="FFFFFF"/>
                </a:solidFill>
                <a:latin typeface="Calibri"/>
                <a:cs typeface="Calibri"/>
              </a:rPr>
              <a:t>balancer</a:t>
            </a:r>
            <a:r>
              <a:rPr sz="1800" spc="5" dirty="0">
                <a:solidFill>
                  <a:srgbClr val="FFFFFF"/>
                </a:solidFill>
                <a:latin typeface="Calibri"/>
                <a:cs typeface="Calibri"/>
              </a:rPr>
              <a:t> </a:t>
            </a:r>
            <a:r>
              <a:rPr sz="1800" spc="-5" dirty="0">
                <a:solidFill>
                  <a:srgbClr val="FFFFFF"/>
                </a:solidFill>
                <a:latin typeface="Calibri"/>
                <a:cs typeface="Calibri"/>
              </a:rPr>
              <a:t>that</a:t>
            </a:r>
            <a:r>
              <a:rPr sz="1800" dirty="0">
                <a:solidFill>
                  <a:srgbClr val="FFFFFF"/>
                </a:solidFill>
                <a:latin typeface="Calibri"/>
                <a:cs typeface="Calibri"/>
              </a:rPr>
              <a:t> </a:t>
            </a:r>
            <a:r>
              <a:rPr sz="1800" spc="-10" dirty="0">
                <a:solidFill>
                  <a:srgbClr val="FFFFFF"/>
                </a:solidFill>
                <a:latin typeface="Calibri"/>
                <a:cs typeface="Calibri"/>
              </a:rPr>
              <a:t>routes</a:t>
            </a:r>
            <a:r>
              <a:rPr sz="1800" spc="5" dirty="0">
                <a:solidFill>
                  <a:srgbClr val="FFFFFF"/>
                </a:solidFill>
                <a:latin typeface="Calibri"/>
                <a:cs typeface="Calibri"/>
              </a:rPr>
              <a:t> </a:t>
            </a:r>
            <a:r>
              <a:rPr sz="1800" spc="-5" dirty="0">
                <a:solidFill>
                  <a:srgbClr val="FFFFFF"/>
                </a:solidFill>
                <a:latin typeface="Calibri"/>
                <a:cs typeface="Calibri"/>
              </a:rPr>
              <a:t>connections</a:t>
            </a:r>
            <a:r>
              <a:rPr sz="1800" spc="5" dirty="0">
                <a:solidFill>
                  <a:srgbClr val="FFFFFF"/>
                </a:solidFill>
                <a:latin typeface="Calibri"/>
                <a:cs typeface="Calibri"/>
              </a:rPr>
              <a:t> </a:t>
            </a:r>
            <a:r>
              <a:rPr sz="1800" dirty="0">
                <a:solidFill>
                  <a:srgbClr val="FFFFFF"/>
                </a:solidFill>
                <a:latin typeface="Calibri"/>
                <a:cs typeface="Calibri"/>
              </a:rPr>
              <a:t>based</a:t>
            </a:r>
            <a:r>
              <a:rPr sz="1800" spc="10" dirty="0">
                <a:solidFill>
                  <a:srgbClr val="FFFFFF"/>
                </a:solidFill>
                <a:latin typeface="Calibri"/>
                <a:cs typeface="Calibri"/>
              </a:rPr>
              <a:t> </a:t>
            </a:r>
            <a:r>
              <a:rPr sz="1800" dirty="0">
                <a:solidFill>
                  <a:srgbClr val="FFFFFF"/>
                </a:solidFill>
                <a:latin typeface="Calibri"/>
                <a:cs typeface="Calibri"/>
              </a:rPr>
              <a:t>on </a:t>
            </a:r>
            <a:r>
              <a:rPr sz="1800" spc="-390" dirty="0">
                <a:solidFill>
                  <a:srgbClr val="FFFFFF"/>
                </a:solidFill>
                <a:latin typeface="Calibri"/>
                <a:cs typeface="Calibri"/>
              </a:rPr>
              <a:t> </a:t>
            </a:r>
            <a:r>
              <a:rPr sz="1800" dirty="0">
                <a:solidFill>
                  <a:srgbClr val="FFFFFF"/>
                </a:solidFill>
                <a:latin typeface="Calibri"/>
                <a:cs typeface="Calibri"/>
              </a:rPr>
              <a:t>the</a:t>
            </a:r>
            <a:r>
              <a:rPr sz="1800" spc="5" dirty="0">
                <a:solidFill>
                  <a:srgbClr val="FFFFFF"/>
                </a:solidFill>
                <a:latin typeface="Calibri"/>
                <a:cs typeface="Calibri"/>
              </a:rPr>
              <a:t> </a:t>
            </a:r>
            <a:r>
              <a:rPr sz="1800" spc="-10" dirty="0">
                <a:solidFill>
                  <a:srgbClr val="FFFFFF"/>
                </a:solidFill>
                <a:latin typeface="Calibri"/>
                <a:cs typeface="Calibri"/>
              </a:rPr>
              <a:t>content</a:t>
            </a:r>
            <a:r>
              <a:rPr sz="1800" dirty="0">
                <a:solidFill>
                  <a:srgbClr val="FFFFFF"/>
                </a:solidFill>
                <a:latin typeface="Calibri"/>
                <a:cs typeface="Calibri"/>
              </a:rPr>
              <a:t> of</a:t>
            </a:r>
            <a:r>
              <a:rPr sz="1800" spc="5"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request</a:t>
            </a:r>
            <a:endParaRPr sz="1800" dirty="0">
              <a:latin typeface="Calibri"/>
              <a:cs typeface="Calibri"/>
            </a:endParaRPr>
          </a:p>
          <a:p>
            <a:pPr marL="755650" lvl="1" indent="-286385">
              <a:lnSpc>
                <a:spcPct val="100000"/>
              </a:lnSpc>
              <a:spcBef>
                <a:spcPts val="740"/>
              </a:spcBef>
              <a:buFont typeface="Wingdings"/>
              <a:buChar char=""/>
              <a:tabLst>
                <a:tab pos="755650" algn="l"/>
              </a:tabLst>
            </a:pPr>
            <a:r>
              <a:rPr sz="1800" spc="-5" dirty="0">
                <a:solidFill>
                  <a:srgbClr val="FFFFFF"/>
                </a:solidFill>
                <a:latin typeface="Calibri"/>
                <a:cs typeface="Calibri"/>
              </a:rPr>
              <a:t>Network </a:t>
            </a:r>
            <a:r>
              <a:rPr sz="1800" dirty="0">
                <a:solidFill>
                  <a:srgbClr val="FFFFFF"/>
                </a:solidFill>
                <a:latin typeface="Calibri"/>
                <a:cs typeface="Calibri"/>
              </a:rPr>
              <a:t>Load</a:t>
            </a:r>
            <a:r>
              <a:rPr sz="1800" spc="5" dirty="0">
                <a:solidFill>
                  <a:srgbClr val="FFFFFF"/>
                </a:solidFill>
                <a:latin typeface="Calibri"/>
                <a:cs typeface="Calibri"/>
              </a:rPr>
              <a:t> </a:t>
            </a:r>
            <a:r>
              <a:rPr sz="1800" spc="-5" dirty="0">
                <a:solidFill>
                  <a:srgbClr val="FFFFFF"/>
                </a:solidFill>
                <a:latin typeface="Calibri"/>
                <a:cs typeface="Calibri"/>
              </a:rPr>
              <a:t>Balancer</a:t>
            </a:r>
            <a:r>
              <a:rPr sz="1800" dirty="0">
                <a:solidFill>
                  <a:srgbClr val="FFFFFF"/>
                </a:solidFill>
                <a:latin typeface="Calibri"/>
                <a:cs typeface="Calibri"/>
              </a:rPr>
              <a:t> (NLB)</a:t>
            </a:r>
            <a:r>
              <a:rPr sz="1800" spc="10" dirty="0">
                <a:solidFill>
                  <a:srgbClr val="FFFFFF"/>
                </a:solidFill>
                <a:latin typeface="Calibri"/>
                <a:cs typeface="Calibri"/>
              </a:rPr>
              <a:t> </a:t>
            </a:r>
            <a:r>
              <a:rPr sz="1800" dirty="0">
                <a:solidFill>
                  <a:srgbClr val="FFFFFF"/>
                </a:solidFill>
                <a:latin typeface="Calibri"/>
                <a:cs typeface="Calibri"/>
              </a:rPr>
              <a:t>–</a:t>
            </a:r>
            <a:r>
              <a:rPr sz="1800" spc="5" dirty="0">
                <a:solidFill>
                  <a:srgbClr val="FFFFFF"/>
                </a:solidFill>
                <a:latin typeface="Calibri"/>
                <a:cs typeface="Calibri"/>
              </a:rPr>
              <a:t> </a:t>
            </a:r>
            <a:r>
              <a:rPr sz="1800" spc="-15" dirty="0">
                <a:solidFill>
                  <a:srgbClr val="FFFFFF"/>
                </a:solidFill>
                <a:latin typeface="Calibri"/>
                <a:cs typeface="Calibri"/>
              </a:rPr>
              <a:t>layer</a:t>
            </a:r>
            <a:r>
              <a:rPr sz="1800" spc="5" dirty="0">
                <a:solidFill>
                  <a:srgbClr val="FFFFFF"/>
                </a:solidFill>
                <a:latin typeface="Calibri"/>
                <a:cs typeface="Calibri"/>
              </a:rPr>
              <a:t> </a:t>
            </a:r>
            <a:r>
              <a:rPr sz="1800" dirty="0">
                <a:solidFill>
                  <a:srgbClr val="FFFFFF"/>
                </a:solidFill>
                <a:latin typeface="Calibri"/>
                <a:cs typeface="Calibri"/>
              </a:rPr>
              <a:t>4</a:t>
            </a:r>
            <a:r>
              <a:rPr sz="1800" spc="5" dirty="0">
                <a:solidFill>
                  <a:srgbClr val="FFFFFF"/>
                </a:solidFill>
                <a:latin typeface="Calibri"/>
                <a:cs typeface="Calibri"/>
              </a:rPr>
              <a:t> </a:t>
            </a:r>
            <a:r>
              <a:rPr sz="1800" spc="-5" dirty="0">
                <a:solidFill>
                  <a:srgbClr val="FFFFFF"/>
                </a:solidFill>
                <a:latin typeface="Calibri"/>
                <a:cs typeface="Calibri"/>
              </a:rPr>
              <a:t>load</a:t>
            </a:r>
            <a:r>
              <a:rPr sz="1800" spc="10" dirty="0">
                <a:solidFill>
                  <a:srgbClr val="FFFFFF"/>
                </a:solidFill>
                <a:latin typeface="Calibri"/>
                <a:cs typeface="Calibri"/>
              </a:rPr>
              <a:t> </a:t>
            </a:r>
            <a:r>
              <a:rPr sz="1800" dirty="0">
                <a:solidFill>
                  <a:srgbClr val="FFFFFF"/>
                </a:solidFill>
                <a:latin typeface="Calibri"/>
                <a:cs typeface="Calibri"/>
              </a:rPr>
              <a:t>balancer </a:t>
            </a:r>
            <a:r>
              <a:rPr sz="1800" spc="-5" dirty="0">
                <a:solidFill>
                  <a:srgbClr val="FFFFFF"/>
                </a:solidFill>
                <a:latin typeface="Calibri"/>
                <a:cs typeface="Calibri"/>
              </a:rPr>
              <a:t>that</a:t>
            </a:r>
            <a:r>
              <a:rPr sz="1800" dirty="0">
                <a:solidFill>
                  <a:srgbClr val="FFFFFF"/>
                </a:solidFill>
                <a:latin typeface="Calibri"/>
                <a:cs typeface="Calibri"/>
              </a:rPr>
              <a:t> </a:t>
            </a:r>
            <a:r>
              <a:rPr sz="1800" spc="-10" dirty="0">
                <a:solidFill>
                  <a:srgbClr val="FFFFFF"/>
                </a:solidFill>
                <a:latin typeface="Calibri"/>
                <a:cs typeface="Calibri"/>
              </a:rPr>
              <a:t>routes</a:t>
            </a:r>
            <a:r>
              <a:rPr sz="1800" spc="5" dirty="0">
                <a:solidFill>
                  <a:srgbClr val="FFFFFF"/>
                </a:solidFill>
                <a:latin typeface="Calibri"/>
                <a:cs typeface="Calibri"/>
              </a:rPr>
              <a:t> </a:t>
            </a:r>
            <a:r>
              <a:rPr sz="1800" spc="-5" dirty="0">
                <a:solidFill>
                  <a:srgbClr val="FFFFFF"/>
                </a:solidFill>
                <a:latin typeface="Calibri"/>
                <a:cs typeface="Calibri"/>
              </a:rPr>
              <a:t>connections</a:t>
            </a:r>
            <a:r>
              <a:rPr sz="1800" dirty="0">
                <a:solidFill>
                  <a:srgbClr val="FFFFFF"/>
                </a:solidFill>
                <a:latin typeface="Calibri"/>
                <a:cs typeface="Calibri"/>
              </a:rPr>
              <a:t> based</a:t>
            </a:r>
            <a:r>
              <a:rPr sz="1800" spc="10" dirty="0">
                <a:solidFill>
                  <a:srgbClr val="FFFFFF"/>
                </a:solidFill>
                <a:latin typeface="Calibri"/>
                <a:cs typeface="Calibri"/>
              </a:rPr>
              <a:t> </a:t>
            </a:r>
            <a:r>
              <a:rPr sz="1800" dirty="0">
                <a:solidFill>
                  <a:srgbClr val="FFFFFF"/>
                </a:solidFill>
                <a:latin typeface="Calibri"/>
                <a:cs typeface="Calibri"/>
              </a:rPr>
              <a:t>on</a:t>
            </a:r>
            <a:r>
              <a:rPr sz="1800" spc="10" dirty="0">
                <a:solidFill>
                  <a:srgbClr val="FFFFFF"/>
                </a:solidFill>
                <a:latin typeface="Calibri"/>
                <a:cs typeface="Calibri"/>
              </a:rPr>
              <a:t> </a:t>
            </a:r>
            <a:r>
              <a:rPr sz="1800" spc="-5" dirty="0">
                <a:solidFill>
                  <a:srgbClr val="FFFFFF"/>
                </a:solidFill>
                <a:latin typeface="Calibri"/>
                <a:cs typeface="Calibri"/>
              </a:rPr>
              <a:t>IP</a:t>
            </a:r>
            <a:endParaRPr sz="1800" dirty="0">
              <a:latin typeface="Calibri"/>
              <a:cs typeface="Calibri"/>
            </a:endParaRPr>
          </a:p>
          <a:p>
            <a:pPr marL="755650">
              <a:lnSpc>
                <a:spcPct val="100000"/>
              </a:lnSpc>
              <a:spcBef>
                <a:spcPts val="1040"/>
              </a:spcBef>
            </a:pPr>
            <a:r>
              <a:rPr sz="1800" spc="-10" dirty="0">
                <a:solidFill>
                  <a:srgbClr val="FFFFFF"/>
                </a:solidFill>
                <a:latin typeface="Calibri"/>
                <a:cs typeface="Calibri"/>
              </a:rPr>
              <a:t>protocol</a:t>
            </a:r>
            <a:r>
              <a:rPr sz="1800" spc="-35" dirty="0">
                <a:solidFill>
                  <a:srgbClr val="FFFFFF"/>
                </a:solidFill>
                <a:latin typeface="Calibri"/>
                <a:cs typeface="Calibri"/>
              </a:rPr>
              <a:t> </a:t>
            </a:r>
            <a:r>
              <a:rPr sz="1800" spc="-15" dirty="0">
                <a:solidFill>
                  <a:srgbClr val="FFFFFF"/>
                </a:solidFill>
                <a:latin typeface="Calibri"/>
                <a:cs typeface="Calibri"/>
              </a:rPr>
              <a:t>data</a:t>
            </a:r>
            <a:endParaRPr sz="1800" dirty="0">
              <a:latin typeface="Calibri"/>
              <a:cs typeface="Calibri"/>
            </a:endParaRPr>
          </a:p>
          <a:p>
            <a:pPr marL="755650" marR="690880" lvl="1" indent="-285750">
              <a:lnSpc>
                <a:spcPct val="148100"/>
              </a:lnSpc>
              <a:spcBef>
                <a:spcPts val="100"/>
              </a:spcBef>
              <a:buFont typeface="Wingdings"/>
              <a:buChar char=""/>
              <a:tabLst>
                <a:tab pos="755650" algn="l"/>
              </a:tabLst>
            </a:pPr>
            <a:r>
              <a:rPr sz="1800" spc="-5" dirty="0">
                <a:solidFill>
                  <a:srgbClr val="FFFFFF"/>
                </a:solidFill>
                <a:latin typeface="Calibri"/>
                <a:cs typeface="Calibri"/>
              </a:rPr>
              <a:t>Classic</a:t>
            </a:r>
            <a:r>
              <a:rPr sz="1800" spc="5" dirty="0">
                <a:solidFill>
                  <a:srgbClr val="FFFFFF"/>
                </a:solidFill>
                <a:latin typeface="Calibri"/>
                <a:cs typeface="Calibri"/>
              </a:rPr>
              <a:t> </a:t>
            </a:r>
            <a:r>
              <a:rPr sz="1800" dirty="0">
                <a:solidFill>
                  <a:srgbClr val="FFFFFF"/>
                </a:solidFill>
                <a:latin typeface="Calibri"/>
                <a:cs typeface="Calibri"/>
              </a:rPr>
              <a:t>Load</a:t>
            </a:r>
            <a:r>
              <a:rPr sz="1800" spc="10" dirty="0">
                <a:solidFill>
                  <a:srgbClr val="FFFFFF"/>
                </a:solidFill>
                <a:latin typeface="Calibri"/>
                <a:cs typeface="Calibri"/>
              </a:rPr>
              <a:t> </a:t>
            </a:r>
            <a:r>
              <a:rPr sz="1800" spc="-5" dirty="0">
                <a:solidFill>
                  <a:srgbClr val="FFFFFF"/>
                </a:solidFill>
                <a:latin typeface="Calibri"/>
                <a:cs typeface="Calibri"/>
              </a:rPr>
              <a:t>Balancer</a:t>
            </a:r>
            <a:r>
              <a:rPr sz="1800" spc="5" dirty="0">
                <a:solidFill>
                  <a:srgbClr val="FFFFFF"/>
                </a:solidFill>
                <a:latin typeface="Calibri"/>
                <a:cs typeface="Calibri"/>
              </a:rPr>
              <a:t> </a:t>
            </a:r>
            <a:r>
              <a:rPr sz="1800" dirty="0">
                <a:solidFill>
                  <a:srgbClr val="FFFFFF"/>
                </a:solidFill>
                <a:latin typeface="Calibri"/>
                <a:cs typeface="Calibri"/>
              </a:rPr>
              <a:t>(CLB)</a:t>
            </a:r>
            <a:r>
              <a:rPr sz="1800" spc="10" dirty="0">
                <a:solidFill>
                  <a:srgbClr val="FFFFFF"/>
                </a:solidFill>
                <a:latin typeface="Calibri"/>
                <a:cs typeface="Calibri"/>
              </a:rPr>
              <a:t> </a:t>
            </a:r>
            <a:r>
              <a:rPr sz="1800" dirty="0">
                <a:solidFill>
                  <a:srgbClr val="FFFFFF"/>
                </a:solidFill>
                <a:latin typeface="Calibri"/>
                <a:cs typeface="Calibri"/>
              </a:rPr>
              <a:t>–</a:t>
            </a:r>
            <a:r>
              <a:rPr sz="1800" spc="5" dirty="0">
                <a:solidFill>
                  <a:srgbClr val="FFFFFF"/>
                </a:solidFill>
                <a:latin typeface="Calibri"/>
                <a:cs typeface="Calibri"/>
              </a:rPr>
              <a:t> </a:t>
            </a:r>
            <a:r>
              <a:rPr sz="1800" spc="-5" dirty="0">
                <a:solidFill>
                  <a:srgbClr val="FFFFFF"/>
                </a:solidFill>
                <a:latin typeface="Calibri"/>
                <a:cs typeface="Calibri"/>
              </a:rPr>
              <a:t>this</a:t>
            </a:r>
            <a:r>
              <a:rPr sz="1800" spc="5" dirty="0">
                <a:solidFill>
                  <a:srgbClr val="FFFFFF"/>
                </a:solidFill>
                <a:latin typeface="Calibri"/>
                <a:cs typeface="Calibri"/>
              </a:rPr>
              <a:t> </a:t>
            </a:r>
            <a:r>
              <a:rPr sz="1800" spc="-5" dirty="0">
                <a:solidFill>
                  <a:srgbClr val="FFFFFF"/>
                </a:solidFill>
                <a:latin typeface="Calibri"/>
                <a:cs typeface="Calibri"/>
              </a:rPr>
              <a:t>is</a:t>
            </a:r>
            <a:r>
              <a:rPr sz="1800" dirty="0">
                <a:solidFill>
                  <a:srgbClr val="FFFFFF"/>
                </a:solidFill>
                <a:latin typeface="Calibri"/>
                <a:cs typeface="Calibri"/>
              </a:rPr>
              <a:t> the</a:t>
            </a:r>
            <a:r>
              <a:rPr sz="1800" spc="15" dirty="0">
                <a:solidFill>
                  <a:srgbClr val="FFFFFF"/>
                </a:solidFill>
                <a:latin typeface="Calibri"/>
                <a:cs typeface="Calibri"/>
              </a:rPr>
              <a:t> </a:t>
            </a:r>
            <a:r>
              <a:rPr sz="1800" spc="-5" dirty="0">
                <a:solidFill>
                  <a:srgbClr val="FFFFFF"/>
                </a:solidFill>
                <a:latin typeface="Calibri"/>
                <a:cs typeface="Calibri"/>
              </a:rPr>
              <a:t>oldest</a:t>
            </a:r>
            <a:r>
              <a:rPr sz="1800" dirty="0">
                <a:solidFill>
                  <a:srgbClr val="FFFFFF"/>
                </a:solidFill>
                <a:latin typeface="Calibri"/>
                <a:cs typeface="Calibri"/>
              </a:rPr>
              <a:t> of</a:t>
            </a:r>
            <a:r>
              <a:rPr sz="1800" spc="5" dirty="0">
                <a:solidFill>
                  <a:srgbClr val="FFFFFF"/>
                </a:solidFill>
                <a:latin typeface="Calibri"/>
                <a:cs typeface="Calibri"/>
              </a:rPr>
              <a:t> </a:t>
            </a:r>
            <a:r>
              <a:rPr sz="1800"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three</a:t>
            </a:r>
            <a:r>
              <a:rPr sz="1800" spc="10" dirty="0">
                <a:solidFill>
                  <a:srgbClr val="FFFFFF"/>
                </a:solidFill>
                <a:latin typeface="Calibri"/>
                <a:cs typeface="Calibri"/>
              </a:rPr>
              <a:t> </a:t>
            </a:r>
            <a:r>
              <a:rPr sz="1800" dirty="0">
                <a:solidFill>
                  <a:srgbClr val="FFFFFF"/>
                </a:solidFill>
                <a:latin typeface="Calibri"/>
                <a:cs typeface="Calibri"/>
              </a:rPr>
              <a:t>and</a:t>
            </a:r>
            <a:r>
              <a:rPr sz="1800" spc="15" dirty="0">
                <a:solidFill>
                  <a:srgbClr val="FFFFFF"/>
                </a:solidFill>
                <a:latin typeface="Calibri"/>
                <a:cs typeface="Calibri"/>
              </a:rPr>
              <a:t> </a:t>
            </a:r>
            <a:r>
              <a:rPr sz="1800" spc="-10" dirty="0">
                <a:solidFill>
                  <a:srgbClr val="FFFFFF"/>
                </a:solidFill>
                <a:latin typeface="Calibri"/>
                <a:cs typeface="Calibri"/>
              </a:rPr>
              <a:t>provides</a:t>
            </a:r>
            <a:r>
              <a:rPr sz="1800" dirty="0">
                <a:solidFill>
                  <a:srgbClr val="FFFFFF"/>
                </a:solidFill>
                <a:latin typeface="Calibri"/>
                <a:cs typeface="Calibri"/>
              </a:rPr>
              <a:t> basic</a:t>
            </a:r>
            <a:r>
              <a:rPr sz="1800" spc="5" dirty="0">
                <a:solidFill>
                  <a:srgbClr val="FFFFFF"/>
                </a:solidFill>
                <a:latin typeface="Calibri"/>
                <a:cs typeface="Calibri"/>
              </a:rPr>
              <a:t> </a:t>
            </a:r>
            <a:r>
              <a:rPr sz="1800" spc="-5" dirty="0">
                <a:solidFill>
                  <a:srgbClr val="FFFFFF"/>
                </a:solidFill>
                <a:latin typeface="Calibri"/>
                <a:cs typeface="Calibri"/>
              </a:rPr>
              <a:t>load </a:t>
            </a:r>
            <a:r>
              <a:rPr sz="1800" spc="-390" dirty="0">
                <a:solidFill>
                  <a:srgbClr val="FFFFFF"/>
                </a:solidFill>
                <a:latin typeface="Calibri"/>
                <a:cs typeface="Calibri"/>
              </a:rPr>
              <a:t> </a:t>
            </a:r>
            <a:r>
              <a:rPr sz="1800" spc="-5" dirty="0">
                <a:solidFill>
                  <a:srgbClr val="FFFFFF"/>
                </a:solidFill>
                <a:latin typeface="Calibri"/>
                <a:cs typeface="Calibri"/>
              </a:rPr>
              <a:t>balancing</a:t>
            </a:r>
            <a:r>
              <a:rPr sz="1800" dirty="0">
                <a:solidFill>
                  <a:srgbClr val="FFFFFF"/>
                </a:solidFill>
                <a:latin typeface="Calibri"/>
                <a:cs typeface="Calibri"/>
              </a:rPr>
              <a:t> </a:t>
            </a:r>
            <a:r>
              <a:rPr sz="1800" spc="-10" dirty="0">
                <a:solidFill>
                  <a:srgbClr val="FFFFFF"/>
                </a:solidFill>
                <a:latin typeface="Calibri"/>
                <a:cs typeface="Calibri"/>
              </a:rPr>
              <a:t>at</a:t>
            </a:r>
            <a:r>
              <a:rPr sz="1800" dirty="0">
                <a:solidFill>
                  <a:srgbClr val="FFFFFF"/>
                </a:solidFill>
                <a:latin typeface="Calibri"/>
                <a:cs typeface="Calibri"/>
              </a:rPr>
              <a:t> </a:t>
            </a:r>
            <a:r>
              <a:rPr sz="1800" spc="-5" dirty="0">
                <a:solidFill>
                  <a:srgbClr val="FFFFFF"/>
                </a:solidFill>
                <a:latin typeface="Calibri"/>
                <a:cs typeface="Calibri"/>
              </a:rPr>
              <a:t>both</a:t>
            </a:r>
            <a:r>
              <a:rPr sz="1800" spc="5" dirty="0">
                <a:solidFill>
                  <a:srgbClr val="FFFFFF"/>
                </a:solidFill>
                <a:latin typeface="Calibri"/>
                <a:cs typeface="Calibri"/>
              </a:rPr>
              <a:t> </a:t>
            </a:r>
            <a:r>
              <a:rPr sz="1800" spc="-15" dirty="0">
                <a:solidFill>
                  <a:srgbClr val="FFFFFF"/>
                </a:solidFill>
                <a:latin typeface="Calibri"/>
                <a:cs typeface="Calibri"/>
              </a:rPr>
              <a:t>layer</a:t>
            </a:r>
            <a:r>
              <a:rPr sz="1800" dirty="0">
                <a:solidFill>
                  <a:srgbClr val="FFFFFF"/>
                </a:solidFill>
                <a:latin typeface="Calibri"/>
                <a:cs typeface="Calibri"/>
              </a:rPr>
              <a:t> 4 </a:t>
            </a:r>
            <a:r>
              <a:rPr sz="1800" spc="-5" dirty="0">
                <a:solidFill>
                  <a:srgbClr val="FFFFFF"/>
                </a:solidFill>
                <a:latin typeface="Calibri"/>
                <a:cs typeface="Calibri"/>
              </a:rPr>
              <a:t>and</a:t>
            </a:r>
            <a:r>
              <a:rPr sz="1800" spc="5" dirty="0">
                <a:solidFill>
                  <a:srgbClr val="FFFFFF"/>
                </a:solidFill>
                <a:latin typeface="Calibri"/>
                <a:cs typeface="Calibri"/>
              </a:rPr>
              <a:t> </a:t>
            </a:r>
            <a:r>
              <a:rPr sz="1800" spc="-15" dirty="0">
                <a:solidFill>
                  <a:srgbClr val="FFFFFF"/>
                </a:solidFill>
                <a:latin typeface="Calibri"/>
                <a:cs typeface="Calibri"/>
              </a:rPr>
              <a:t>layer</a:t>
            </a:r>
            <a:r>
              <a:rPr sz="1800" dirty="0">
                <a:solidFill>
                  <a:srgbClr val="FFFFFF"/>
                </a:solidFill>
                <a:latin typeface="Calibri"/>
                <a:cs typeface="Calibri"/>
              </a:rPr>
              <a:t> 7</a:t>
            </a:r>
            <a:endParaRPr sz="1800" dirty="0">
              <a:latin typeface="Calibri"/>
              <a:cs typeface="Calibri"/>
            </a:endParaRPr>
          </a:p>
        </p:txBody>
      </p:sp>
      <p:sp>
        <p:nvSpPr>
          <p:cNvPr id="4" name="object 4"/>
          <p:cNvSpPr txBox="1"/>
          <p:nvPr/>
        </p:nvSpPr>
        <p:spPr>
          <a:xfrm>
            <a:off x="10253919" y="1549400"/>
            <a:ext cx="1821814"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Elastic</a:t>
            </a:r>
            <a:r>
              <a:rPr sz="1400" spc="-25" dirty="0">
                <a:solidFill>
                  <a:srgbClr val="FFFFFF"/>
                </a:solidFill>
                <a:latin typeface="Arial"/>
                <a:cs typeface="Arial"/>
              </a:rPr>
              <a:t> </a:t>
            </a:r>
            <a:r>
              <a:rPr sz="1400" spc="-5" dirty="0">
                <a:solidFill>
                  <a:srgbClr val="FFFFFF"/>
                </a:solidFill>
                <a:latin typeface="Arial"/>
                <a:cs typeface="Arial"/>
              </a:rPr>
              <a:t>Load</a:t>
            </a:r>
            <a:r>
              <a:rPr sz="1400" spc="-25" dirty="0">
                <a:solidFill>
                  <a:srgbClr val="FFFFFF"/>
                </a:solidFill>
                <a:latin typeface="Arial"/>
                <a:cs typeface="Arial"/>
              </a:rPr>
              <a:t> </a:t>
            </a:r>
            <a:r>
              <a:rPr sz="1400" spc="-5" dirty="0">
                <a:solidFill>
                  <a:srgbClr val="FFFFFF"/>
                </a:solidFill>
                <a:latin typeface="Arial"/>
                <a:cs typeface="Arial"/>
              </a:rPr>
              <a:t>Balancing</a:t>
            </a:r>
            <a:endParaRPr sz="1400">
              <a:latin typeface="Arial"/>
              <a:cs typeface="Arial"/>
            </a:endParaRPr>
          </a:p>
        </p:txBody>
      </p:sp>
      <p:pic>
        <p:nvPicPr>
          <p:cNvPr id="5" name="object 5"/>
          <p:cNvPicPr/>
          <p:nvPr/>
        </p:nvPicPr>
        <p:blipFill>
          <a:blip r:embed="rId2" cstate="print"/>
          <a:stretch>
            <a:fillRect/>
          </a:stretch>
        </p:blipFill>
        <p:spPr>
          <a:xfrm>
            <a:off x="10774364" y="702040"/>
            <a:ext cx="711200" cy="711200"/>
          </a:xfrm>
          <a:prstGeom prst="rect">
            <a:avLst/>
          </a:prstGeom>
        </p:spPr>
      </p:pic>
      <p:sp>
        <p:nvSpPr>
          <p:cNvPr id="6" name="TextBox 5"/>
          <p:cNvSpPr txBox="1"/>
          <p:nvPr/>
        </p:nvSpPr>
        <p:spPr>
          <a:xfrm>
            <a:off x="10806869" y="1890774"/>
            <a:ext cx="697402" cy="369332"/>
          </a:xfrm>
          <a:prstGeom prst="rect">
            <a:avLst/>
          </a:prstGeom>
          <a:solidFill>
            <a:srgbClr val="FFC000"/>
          </a:solidFill>
        </p:spPr>
        <p:txBody>
          <a:bodyPr wrap="square" rtlCol="0">
            <a:spAutoFit/>
          </a:bodyPr>
          <a:lstStyle/>
          <a:p>
            <a:pPr algn="ctr"/>
            <a:r>
              <a:rPr lang="en-US" dirty="0">
                <a:hlinkClick r:id="rId3"/>
              </a:rPr>
              <a:t>Link</a:t>
            </a:r>
            <a:endParaRPr lang="en-IN" dirty="0"/>
          </a:p>
        </p:txBody>
      </p:sp>
    </p:spTree>
    <p:extLst>
      <p:ext uri="{BB962C8B-B14F-4D97-AF65-F5344CB8AC3E}">
        <p14:creationId xmlns:p14="http://schemas.microsoft.com/office/powerpoint/2010/main" val="1804631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994" y="304800"/>
            <a:ext cx="4167504" cy="391160"/>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FFFFFF"/>
                </a:solidFill>
                <a:latin typeface="Calibri"/>
                <a:cs typeface="Calibri"/>
              </a:rPr>
              <a:t>Section</a:t>
            </a:r>
            <a:r>
              <a:rPr sz="2400" b="0" spc="-15" dirty="0">
                <a:solidFill>
                  <a:srgbClr val="FFFFFF"/>
                </a:solidFill>
                <a:latin typeface="Calibri"/>
                <a:cs typeface="Calibri"/>
              </a:rPr>
              <a:t> </a:t>
            </a:r>
            <a:r>
              <a:rPr sz="2400" b="0" spc="-5" dirty="0">
                <a:solidFill>
                  <a:srgbClr val="FFFFFF"/>
                </a:solidFill>
                <a:latin typeface="Calibri"/>
                <a:cs typeface="Calibri"/>
              </a:rPr>
              <a:t>10:</a:t>
            </a:r>
            <a:r>
              <a:rPr sz="2400" b="0" spc="-15" dirty="0">
                <a:solidFill>
                  <a:srgbClr val="FFFFFF"/>
                </a:solidFill>
                <a:latin typeface="Calibri"/>
                <a:cs typeface="Calibri"/>
              </a:rPr>
              <a:t> </a:t>
            </a:r>
            <a:r>
              <a:rPr sz="2400" b="0" spc="-10" dirty="0">
                <a:solidFill>
                  <a:srgbClr val="FFFFFF"/>
                </a:solidFill>
                <a:latin typeface="Calibri"/>
                <a:cs typeface="Calibri"/>
              </a:rPr>
              <a:t>Elastic</a:t>
            </a:r>
            <a:r>
              <a:rPr sz="2400" b="0" spc="-15" dirty="0">
                <a:solidFill>
                  <a:srgbClr val="FFFFFF"/>
                </a:solidFill>
                <a:latin typeface="Calibri"/>
                <a:cs typeface="Calibri"/>
              </a:rPr>
              <a:t> </a:t>
            </a:r>
            <a:r>
              <a:rPr sz="2400" b="0" spc="-5" dirty="0">
                <a:solidFill>
                  <a:srgbClr val="FFFFFF"/>
                </a:solidFill>
                <a:latin typeface="Calibri"/>
                <a:cs typeface="Calibri"/>
              </a:rPr>
              <a:t>Load</a:t>
            </a:r>
            <a:r>
              <a:rPr sz="2400" b="0" spc="-10" dirty="0">
                <a:solidFill>
                  <a:srgbClr val="FFFFFF"/>
                </a:solidFill>
                <a:latin typeface="Calibri"/>
                <a:cs typeface="Calibri"/>
              </a:rPr>
              <a:t> </a:t>
            </a:r>
            <a:r>
              <a:rPr sz="2400" b="0" spc="-5" dirty="0">
                <a:solidFill>
                  <a:srgbClr val="FFFFFF"/>
                </a:solidFill>
                <a:latin typeface="Calibri"/>
                <a:cs typeface="Calibri"/>
              </a:rPr>
              <a:t>Balancing</a:t>
            </a:r>
            <a:endParaRPr sz="2400">
              <a:latin typeface="Calibri"/>
              <a:cs typeface="Calibri"/>
            </a:endParaRPr>
          </a:p>
        </p:txBody>
      </p:sp>
      <p:sp>
        <p:nvSpPr>
          <p:cNvPr id="3" name="object 3"/>
          <p:cNvSpPr txBox="1"/>
          <p:nvPr/>
        </p:nvSpPr>
        <p:spPr>
          <a:xfrm>
            <a:off x="627404" y="718819"/>
            <a:ext cx="9123045" cy="5384800"/>
          </a:xfrm>
          <a:prstGeom prst="rect">
            <a:avLst/>
          </a:prstGeom>
        </p:spPr>
        <p:txBody>
          <a:bodyPr vert="horz" wrap="square" lIns="0" tIns="157480" rIns="0" bIns="0" rtlCol="0">
            <a:spAutoFit/>
          </a:bodyPr>
          <a:lstStyle/>
          <a:p>
            <a:pPr marL="12700">
              <a:lnSpc>
                <a:spcPct val="100000"/>
              </a:lnSpc>
              <a:spcBef>
                <a:spcPts val="1240"/>
              </a:spcBef>
            </a:pPr>
            <a:r>
              <a:rPr sz="1800" spc="-5" dirty="0">
                <a:solidFill>
                  <a:srgbClr val="FFFFFF"/>
                </a:solidFill>
                <a:latin typeface="Calibri"/>
                <a:cs typeface="Calibri"/>
              </a:rPr>
              <a:t>Application</a:t>
            </a:r>
            <a:r>
              <a:rPr sz="1800" spc="-10" dirty="0">
                <a:solidFill>
                  <a:srgbClr val="FFFFFF"/>
                </a:solidFill>
                <a:latin typeface="Calibri"/>
                <a:cs typeface="Calibri"/>
              </a:rPr>
              <a:t> </a:t>
            </a:r>
            <a:r>
              <a:rPr sz="1800" dirty="0">
                <a:solidFill>
                  <a:srgbClr val="FFFFFF"/>
                </a:solidFill>
                <a:latin typeface="Calibri"/>
                <a:cs typeface="Calibri"/>
              </a:rPr>
              <a:t>Load</a:t>
            </a:r>
            <a:r>
              <a:rPr sz="1800" spc="-5" dirty="0">
                <a:solidFill>
                  <a:srgbClr val="FFFFFF"/>
                </a:solidFill>
                <a:latin typeface="Calibri"/>
                <a:cs typeface="Calibri"/>
              </a:rPr>
              <a:t> Balancer</a:t>
            </a:r>
            <a:r>
              <a:rPr sz="1800" spc="-10" dirty="0">
                <a:solidFill>
                  <a:srgbClr val="FFFFFF"/>
                </a:solidFill>
                <a:latin typeface="Calibri"/>
                <a:cs typeface="Calibri"/>
              </a:rPr>
              <a:t> </a:t>
            </a:r>
            <a:r>
              <a:rPr sz="1800" spc="-5" dirty="0">
                <a:solidFill>
                  <a:srgbClr val="FFFFFF"/>
                </a:solidFill>
                <a:latin typeface="Calibri"/>
                <a:cs typeface="Calibri"/>
              </a:rPr>
              <a:t>(ALB)</a:t>
            </a:r>
            <a:endParaRPr sz="1800">
              <a:latin typeface="Calibri"/>
              <a:cs typeface="Calibri"/>
            </a:endParaRPr>
          </a:p>
          <a:p>
            <a:pPr marL="297815" marR="98425" indent="-285750">
              <a:lnSpc>
                <a:spcPct val="150500"/>
              </a:lnSpc>
              <a:spcBef>
                <a:spcPts val="50"/>
              </a:spcBef>
              <a:buFont typeface="Wingdings"/>
              <a:buChar char=""/>
              <a:tabLst>
                <a:tab pos="298450" algn="l"/>
              </a:tabLst>
            </a:pPr>
            <a:r>
              <a:rPr sz="1800" dirty="0">
                <a:solidFill>
                  <a:srgbClr val="FFFFFF"/>
                </a:solidFill>
                <a:latin typeface="Calibri"/>
                <a:cs typeface="Calibri"/>
              </a:rPr>
              <a:t>ALB </a:t>
            </a:r>
            <a:r>
              <a:rPr sz="1800" spc="-5" dirty="0">
                <a:solidFill>
                  <a:srgbClr val="FFFFFF"/>
                </a:solidFill>
                <a:latin typeface="Calibri"/>
                <a:cs typeface="Calibri"/>
              </a:rPr>
              <a:t>is</a:t>
            </a:r>
            <a:r>
              <a:rPr sz="1800" spc="5" dirty="0">
                <a:solidFill>
                  <a:srgbClr val="FFFFFF"/>
                </a:solidFill>
                <a:latin typeface="Calibri"/>
                <a:cs typeface="Calibri"/>
              </a:rPr>
              <a:t> </a:t>
            </a:r>
            <a:r>
              <a:rPr sz="1800" spc="-5" dirty="0">
                <a:solidFill>
                  <a:srgbClr val="FFFFFF"/>
                </a:solidFill>
                <a:latin typeface="Calibri"/>
                <a:cs typeface="Calibri"/>
              </a:rPr>
              <a:t>best</a:t>
            </a:r>
            <a:r>
              <a:rPr sz="1800" spc="5" dirty="0">
                <a:solidFill>
                  <a:srgbClr val="FFFFFF"/>
                </a:solidFill>
                <a:latin typeface="Calibri"/>
                <a:cs typeface="Calibri"/>
              </a:rPr>
              <a:t> </a:t>
            </a:r>
            <a:r>
              <a:rPr sz="1800" spc="-5" dirty="0">
                <a:solidFill>
                  <a:srgbClr val="FFFFFF"/>
                </a:solidFill>
                <a:latin typeface="Calibri"/>
                <a:cs typeface="Calibri"/>
              </a:rPr>
              <a:t>suited</a:t>
            </a:r>
            <a:r>
              <a:rPr sz="1800" spc="10"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5" dirty="0">
                <a:solidFill>
                  <a:srgbClr val="FFFFFF"/>
                </a:solidFill>
                <a:latin typeface="Calibri"/>
                <a:cs typeface="Calibri"/>
              </a:rPr>
              <a:t>load</a:t>
            </a:r>
            <a:r>
              <a:rPr sz="1800" spc="10" dirty="0">
                <a:solidFill>
                  <a:srgbClr val="FFFFFF"/>
                </a:solidFill>
                <a:latin typeface="Calibri"/>
                <a:cs typeface="Calibri"/>
              </a:rPr>
              <a:t> </a:t>
            </a:r>
            <a:r>
              <a:rPr sz="1800" spc="-5" dirty="0">
                <a:solidFill>
                  <a:srgbClr val="FFFFFF"/>
                </a:solidFill>
                <a:latin typeface="Calibri"/>
                <a:cs typeface="Calibri"/>
              </a:rPr>
              <a:t>balancing</a:t>
            </a:r>
            <a:r>
              <a:rPr sz="1800" spc="10"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dirty="0">
                <a:solidFill>
                  <a:srgbClr val="FFFFFF"/>
                </a:solidFill>
                <a:latin typeface="Calibri"/>
                <a:cs typeface="Calibri"/>
              </a:rPr>
              <a:t>HTTP</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dirty="0">
                <a:solidFill>
                  <a:srgbClr val="FFFFFF"/>
                </a:solidFill>
                <a:latin typeface="Calibri"/>
                <a:cs typeface="Calibri"/>
              </a:rPr>
              <a:t>HTTPS </a:t>
            </a:r>
            <a:r>
              <a:rPr sz="1800" spc="-15" dirty="0">
                <a:solidFill>
                  <a:srgbClr val="FFFFFF"/>
                </a:solidFill>
                <a:latin typeface="Calibri"/>
                <a:cs typeface="Calibri"/>
              </a:rPr>
              <a:t>traffic</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10" dirty="0">
                <a:solidFill>
                  <a:srgbClr val="FFFFFF"/>
                </a:solidFill>
                <a:latin typeface="Calibri"/>
                <a:cs typeface="Calibri"/>
              </a:rPr>
              <a:t>provides</a:t>
            </a:r>
            <a:r>
              <a:rPr sz="1800" spc="5" dirty="0">
                <a:solidFill>
                  <a:srgbClr val="FFFFFF"/>
                </a:solidFill>
                <a:latin typeface="Calibri"/>
                <a:cs typeface="Calibri"/>
              </a:rPr>
              <a:t> </a:t>
            </a:r>
            <a:r>
              <a:rPr sz="1800" spc="-5" dirty="0">
                <a:solidFill>
                  <a:srgbClr val="FFFFFF"/>
                </a:solidFill>
                <a:latin typeface="Calibri"/>
                <a:cs typeface="Calibri"/>
              </a:rPr>
              <a:t>advanced</a:t>
            </a:r>
            <a:r>
              <a:rPr sz="1800" spc="10" dirty="0">
                <a:solidFill>
                  <a:srgbClr val="FFFFFF"/>
                </a:solidFill>
                <a:latin typeface="Calibri"/>
                <a:cs typeface="Calibri"/>
              </a:rPr>
              <a:t> </a:t>
            </a:r>
            <a:r>
              <a:rPr sz="1800" spc="-10" dirty="0">
                <a:solidFill>
                  <a:srgbClr val="FFFFFF"/>
                </a:solidFill>
                <a:latin typeface="Calibri"/>
                <a:cs typeface="Calibri"/>
              </a:rPr>
              <a:t>request </a:t>
            </a:r>
            <a:r>
              <a:rPr sz="1800" spc="-390" dirty="0">
                <a:solidFill>
                  <a:srgbClr val="FFFFFF"/>
                </a:solidFill>
                <a:latin typeface="Calibri"/>
                <a:cs typeface="Calibri"/>
              </a:rPr>
              <a:t> </a:t>
            </a:r>
            <a:r>
              <a:rPr sz="1800" spc="-10" dirty="0">
                <a:solidFill>
                  <a:srgbClr val="FFFFFF"/>
                </a:solidFill>
                <a:latin typeface="Calibri"/>
                <a:cs typeface="Calibri"/>
              </a:rPr>
              <a:t>routing</a:t>
            </a:r>
            <a:r>
              <a:rPr sz="1800" spc="10" dirty="0">
                <a:solidFill>
                  <a:srgbClr val="FFFFFF"/>
                </a:solidFill>
                <a:latin typeface="Calibri"/>
                <a:cs typeface="Calibri"/>
              </a:rPr>
              <a:t> </a:t>
            </a:r>
            <a:r>
              <a:rPr sz="1800" spc="-15" dirty="0">
                <a:solidFill>
                  <a:srgbClr val="FFFFFF"/>
                </a:solidFill>
                <a:latin typeface="Calibri"/>
                <a:cs typeface="Calibri"/>
              </a:rPr>
              <a:t>targeted</a:t>
            </a:r>
            <a:r>
              <a:rPr sz="1800" spc="15" dirty="0">
                <a:solidFill>
                  <a:srgbClr val="FFFFFF"/>
                </a:solidFill>
                <a:latin typeface="Calibri"/>
                <a:cs typeface="Calibri"/>
              </a:rPr>
              <a:t> </a:t>
            </a:r>
            <a:r>
              <a:rPr sz="1800" spc="-10" dirty="0">
                <a:solidFill>
                  <a:srgbClr val="FFFFFF"/>
                </a:solidFill>
                <a:latin typeface="Calibri"/>
                <a:cs typeface="Calibri"/>
              </a:rPr>
              <a:t>at</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delivery</a:t>
            </a:r>
            <a:r>
              <a:rPr sz="1800" spc="5"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5" dirty="0">
                <a:solidFill>
                  <a:srgbClr val="FFFFFF"/>
                </a:solidFill>
                <a:latin typeface="Calibri"/>
                <a:cs typeface="Calibri"/>
              </a:rPr>
              <a:t>modern</a:t>
            </a:r>
            <a:r>
              <a:rPr sz="1800" spc="15" dirty="0">
                <a:solidFill>
                  <a:srgbClr val="FFFFFF"/>
                </a:solidFill>
                <a:latin typeface="Calibri"/>
                <a:cs typeface="Calibri"/>
              </a:rPr>
              <a:t> </a:t>
            </a:r>
            <a:r>
              <a:rPr sz="1800" spc="-5" dirty="0">
                <a:solidFill>
                  <a:srgbClr val="FFFFFF"/>
                </a:solidFill>
                <a:latin typeface="Calibri"/>
                <a:cs typeface="Calibri"/>
              </a:rPr>
              <a:t>application</a:t>
            </a:r>
            <a:r>
              <a:rPr sz="1800" spc="15" dirty="0">
                <a:solidFill>
                  <a:srgbClr val="FFFFFF"/>
                </a:solidFill>
                <a:latin typeface="Calibri"/>
                <a:cs typeface="Calibri"/>
              </a:rPr>
              <a:t> </a:t>
            </a:r>
            <a:r>
              <a:rPr sz="1800" spc="-10" dirty="0">
                <a:solidFill>
                  <a:srgbClr val="FFFFFF"/>
                </a:solidFill>
                <a:latin typeface="Calibri"/>
                <a:cs typeface="Calibri"/>
              </a:rPr>
              <a:t>architectures,</a:t>
            </a:r>
            <a:r>
              <a:rPr sz="1800" spc="10" dirty="0">
                <a:solidFill>
                  <a:srgbClr val="FFFFFF"/>
                </a:solidFill>
                <a:latin typeface="Calibri"/>
                <a:cs typeface="Calibri"/>
              </a:rPr>
              <a:t> </a:t>
            </a:r>
            <a:r>
              <a:rPr sz="1800" spc="-5" dirty="0">
                <a:solidFill>
                  <a:srgbClr val="FFFFFF"/>
                </a:solidFill>
                <a:latin typeface="Calibri"/>
                <a:cs typeface="Calibri"/>
              </a:rPr>
              <a:t>including</a:t>
            </a:r>
            <a:r>
              <a:rPr sz="1800" spc="10" dirty="0">
                <a:solidFill>
                  <a:srgbClr val="FFFFFF"/>
                </a:solidFill>
                <a:latin typeface="Calibri"/>
                <a:cs typeface="Calibri"/>
              </a:rPr>
              <a:t> </a:t>
            </a:r>
            <a:r>
              <a:rPr sz="1800" spc="-5" dirty="0">
                <a:solidFill>
                  <a:srgbClr val="FFFFFF"/>
                </a:solidFill>
                <a:latin typeface="Calibri"/>
                <a:cs typeface="Calibri"/>
              </a:rPr>
              <a:t>microservices </a:t>
            </a:r>
            <a:r>
              <a:rPr sz="1800" dirty="0">
                <a:solidFill>
                  <a:srgbClr val="FFFFFF"/>
                </a:solidFill>
                <a:latin typeface="Calibri"/>
                <a:cs typeface="Calibri"/>
              </a:rPr>
              <a:t> and</a:t>
            </a:r>
            <a:r>
              <a:rPr sz="1800" spc="5" dirty="0">
                <a:solidFill>
                  <a:srgbClr val="FFFFFF"/>
                </a:solidFill>
                <a:latin typeface="Calibri"/>
                <a:cs typeface="Calibri"/>
              </a:rPr>
              <a:t> </a:t>
            </a:r>
            <a:r>
              <a:rPr sz="1800" spc="-10" dirty="0">
                <a:solidFill>
                  <a:srgbClr val="FFFFFF"/>
                </a:solidFill>
                <a:latin typeface="Calibri"/>
                <a:cs typeface="Calibri"/>
              </a:rPr>
              <a:t>containers</a:t>
            </a:r>
            <a:endParaRPr sz="1800">
              <a:latin typeface="Calibri"/>
              <a:cs typeface="Calibri"/>
            </a:endParaRPr>
          </a:p>
          <a:p>
            <a:pPr marL="297815" marR="5080" indent="-285750">
              <a:lnSpc>
                <a:spcPct val="148100"/>
              </a:lnSpc>
              <a:buFont typeface="Wingdings"/>
              <a:buChar char=""/>
              <a:tabLst>
                <a:tab pos="298450" algn="l"/>
              </a:tabLst>
            </a:pPr>
            <a:r>
              <a:rPr sz="1800" spc="-10" dirty="0">
                <a:solidFill>
                  <a:srgbClr val="FFFFFF"/>
                </a:solidFill>
                <a:latin typeface="Calibri"/>
                <a:cs typeface="Calibri"/>
              </a:rPr>
              <a:t>Operating</a:t>
            </a:r>
            <a:r>
              <a:rPr sz="1800" spc="10" dirty="0">
                <a:solidFill>
                  <a:srgbClr val="FFFFFF"/>
                </a:solidFill>
                <a:latin typeface="Calibri"/>
                <a:cs typeface="Calibri"/>
              </a:rPr>
              <a:t> </a:t>
            </a:r>
            <a:r>
              <a:rPr sz="1800" spc="-10" dirty="0">
                <a:solidFill>
                  <a:srgbClr val="FFFFFF"/>
                </a:solidFill>
                <a:latin typeface="Calibri"/>
                <a:cs typeface="Calibri"/>
              </a:rPr>
              <a:t>at</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individual</a:t>
            </a:r>
            <a:r>
              <a:rPr sz="1800" spc="10" dirty="0">
                <a:solidFill>
                  <a:srgbClr val="FFFFFF"/>
                </a:solidFill>
                <a:latin typeface="Calibri"/>
                <a:cs typeface="Calibri"/>
              </a:rPr>
              <a:t> </a:t>
            </a:r>
            <a:r>
              <a:rPr sz="1800" spc="-10" dirty="0">
                <a:solidFill>
                  <a:srgbClr val="FFFFFF"/>
                </a:solidFill>
                <a:latin typeface="Calibri"/>
                <a:cs typeface="Calibri"/>
              </a:rPr>
              <a:t>request</a:t>
            </a:r>
            <a:r>
              <a:rPr sz="1800" spc="5" dirty="0">
                <a:solidFill>
                  <a:srgbClr val="FFFFFF"/>
                </a:solidFill>
                <a:latin typeface="Calibri"/>
                <a:cs typeface="Calibri"/>
              </a:rPr>
              <a:t> </a:t>
            </a:r>
            <a:r>
              <a:rPr sz="1800" spc="-10" dirty="0">
                <a:solidFill>
                  <a:srgbClr val="FFFFFF"/>
                </a:solidFill>
                <a:latin typeface="Calibri"/>
                <a:cs typeface="Calibri"/>
              </a:rPr>
              <a:t>level</a:t>
            </a:r>
            <a:r>
              <a:rPr sz="1800" spc="15" dirty="0">
                <a:solidFill>
                  <a:srgbClr val="FFFFFF"/>
                </a:solidFill>
                <a:latin typeface="Calibri"/>
                <a:cs typeface="Calibri"/>
              </a:rPr>
              <a:t> </a:t>
            </a:r>
            <a:r>
              <a:rPr sz="1800" spc="-10" dirty="0">
                <a:solidFill>
                  <a:srgbClr val="FFFFFF"/>
                </a:solidFill>
                <a:latin typeface="Calibri"/>
                <a:cs typeface="Calibri"/>
              </a:rPr>
              <a:t>(Layer</a:t>
            </a:r>
            <a:r>
              <a:rPr sz="1800" spc="5" dirty="0">
                <a:solidFill>
                  <a:srgbClr val="FFFFFF"/>
                </a:solidFill>
                <a:latin typeface="Calibri"/>
                <a:cs typeface="Calibri"/>
              </a:rPr>
              <a:t> </a:t>
            </a:r>
            <a:r>
              <a:rPr sz="1800" dirty="0">
                <a:solidFill>
                  <a:srgbClr val="FFFFFF"/>
                </a:solidFill>
                <a:latin typeface="Calibri"/>
                <a:cs typeface="Calibri"/>
              </a:rPr>
              <a:t>7),</a:t>
            </a:r>
            <a:r>
              <a:rPr sz="1800" spc="10" dirty="0">
                <a:solidFill>
                  <a:srgbClr val="FFFFFF"/>
                </a:solidFill>
                <a:latin typeface="Calibri"/>
                <a:cs typeface="Calibri"/>
              </a:rPr>
              <a:t> </a:t>
            </a:r>
            <a:r>
              <a:rPr sz="1800" spc="-10" dirty="0">
                <a:solidFill>
                  <a:srgbClr val="FFFFFF"/>
                </a:solidFill>
                <a:latin typeface="Calibri"/>
                <a:cs typeface="Calibri"/>
              </a:rPr>
              <a:t>Application</a:t>
            </a:r>
            <a:r>
              <a:rPr sz="1800" spc="15" dirty="0">
                <a:solidFill>
                  <a:srgbClr val="FFFFFF"/>
                </a:solidFill>
                <a:latin typeface="Calibri"/>
                <a:cs typeface="Calibri"/>
              </a:rPr>
              <a:t> </a:t>
            </a:r>
            <a:r>
              <a:rPr sz="1800" dirty="0">
                <a:solidFill>
                  <a:srgbClr val="FFFFFF"/>
                </a:solidFill>
                <a:latin typeface="Calibri"/>
                <a:cs typeface="Calibri"/>
              </a:rPr>
              <a:t>Load</a:t>
            </a:r>
            <a:r>
              <a:rPr sz="1800" spc="15" dirty="0">
                <a:solidFill>
                  <a:srgbClr val="FFFFFF"/>
                </a:solidFill>
                <a:latin typeface="Calibri"/>
                <a:cs typeface="Calibri"/>
              </a:rPr>
              <a:t> </a:t>
            </a:r>
            <a:r>
              <a:rPr sz="1800" spc="-5" dirty="0">
                <a:solidFill>
                  <a:srgbClr val="FFFFFF"/>
                </a:solidFill>
                <a:latin typeface="Calibri"/>
                <a:cs typeface="Calibri"/>
              </a:rPr>
              <a:t>Balancer</a:t>
            </a:r>
            <a:r>
              <a:rPr sz="1800" spc="10" dirty="0">
                <a:solidFill>
                  <a:srgbClr val="FFFFFF"/>
                </a:solidFill>
                <a:latin typeface="Calibri"/>
                <a:cs typeface="Calibri"/>
              </a:rPr>
              <a:t> </a:t>
            </a:r>
            <a:r>
              <a:rPr sz="1800" spc="-10" dirty="0">
                <a:solidFill>
                  <a:srgbClr val="FFFFFF"/>
                </a:solidFill>
                <a:latin typeface="Calibri"/>
                <a:cs typeface="Calibri"/>
              </a:rPr>
              <a:t>routes</a:t>
            </a:r>
            <a:r>
              <a:rPr sz="1800" spc="5" dirty="0">
                <a:solidFill>
                  <a:srgbClr val="FFFFFF"/>
                </a:solidFill>
                <a:latin typeface="Calibri"/>
                <a:cs typeface="Calibri"/>
              </a:rPr>
              <a:t> </a:t>
            </a:r>
            <a:r>
              <a:rPr sz="1800" spc="-15" dirty="0">
                <a:solidFill>
                  <a:srgbClr val="FFFFFF"/>
                </a:solidFill>
                <a:latin typeface="Calibri"/>
                <a:cs typeface="Calibri"/>
              </a:rPr>
              <a:t>traffic</a:t>
            </a:r>
            <a:r>
              <a:rPr sz="1800" spc="10" dirty="0">
                <a:solidFill>
                  <a:srgbClr val="FFFFFF"/>
                </a:solidFill>
                <a:latin typeface="Calibri"/>
                <a:cs typeface="Calibri"/>
              </a:rPr>
              <a:t> </a:t>
            </a:r>
            <a:r>
              <a:rPr sz="1800" spc="-15" dirty="0">
                <a:solidFill>
                  <a:srgbClr val="FFFFFF"/>
                </a:solidFill>
                <a:latin typeface="Calibri"/>
                <a:cs typeface="Calibri"/>
              </a:rPr>
              <a:t>to </a:t>
            </a:r>
            <a:r>
              <a:rPr sz="1800" spc="-10" dirty="0">
                <a:solidFill>
                  <a:srgbClr val="FFFFFF"/>
                </a:solidFill>
                <a:latin typeface="Calibri"/>
                <a:cs typeface="Calibri"/>
              </a:rPr>
              <a:t> </a:t>
            </a:r>
            <a:r>
              <a:rPr sz="1800" spc="-15" dirty="0">
                <a:solidFill>
                  <a:srgbClr val="FFFFFF"/>
                </a:solidFill>
                <a:latin typeface="Calibri"/>
                <a:cs typeface="Calibri"/>
              </a:rPr>
              <a:t>targets</a:t>
            </a:r>
            <a:r>
              <a:rPr sz="1800" spc="5" dirty="0">
                <a:solidFill>
                  <a:srgbClr val="FFFFFF"/>
                </a:solidFill>
                <a:latin typeface="Calibri"/>
                <a:cs typeface="Calibri"/>
              </a:rPr>
              <a:t> </a:t>
            </a:r>
            <a:r>
              <a:rPr sz="1800" spc="-5" dirty="0">
                <a:solidFill>
                  <a:srgbClr val="FFFFFF"/>
                </a:solidFill>
                <a:latin typeface="Calibri"/>
                <a:cs typeface="Calibri"/>
              </a:rPr>
              <a:t>within</a:t>
            </a:r>
            <a:r>
              <a:rPr sz="1800" spc="20" dirty="0">
                <a:solidFill>
                  <a:srgbClr val="FFFFFF"/>
                </a:solidFill>
                <a:latin typeface="Calibri"/>
                <a:cs typeface="Calibri"/>
              </a:rPr>
              <a:t> </a:t>
            </a:r>
            <a:r>
              <a:rPr sz="1800" spc="-10" dirty="0">
                <a:solidFill>
                  <a:srgbClr val="FFFFFF"/>
                </a:solidFill>
                <a:latin typeface="Calibri"/>
                <a:cs typeface="Calibri"/>
              </a:rPr>
              <a:t>Amazon</a:t>
            </a:r>
            <a:r>
              <a:rPr sz="1800" spc="15" dirty="0">
                <a:solidFill>
                  <a:srgbClr val="FFFFFF"/>
                </a:solidFill>
                <a:latin typeface="Calibri"/>
                <a:cs typeface="Calibri"/>
              </a:rPr>
              <a:t> </a:t>
            </a:r>
            <a:r>
              <a:rPr sz="1800" spc="-5" dirty="0">
                <a:solidFill>
                  <a:srgbClr val="FFFFFF"/>
                </a:solidFill>
                <a:latin typeface="Calibri"/>
                <a:cs typeface="Calibri"/>
              </a:rPr>
              <a:t>Virtual</a:t>
            </a:r>
            <a:r>
              <a:rPr sz="1800" spc="10" dirty="0">
                <a:solidFill>
                  <a:srgbClr val="FFFFFF"/>
                </a:solidFill>
                <a:latin typeface="Calibri"/>
                <a:cs typeface="Calibri"/>
              </a:rPr>
              <a:t> </a:t>
            </a:r>
            <a:r>
              <a:rPr sz="1800" spc="-15" dirty="0">
                <a:solidFill>
                  <a:srgbClr val="FFFFFF"/>
                </a:solidFill>
                <a:latin typeface="Calibri"/>
                <a:cs typeface="Calibri"/>
              </a:rPr>
              <a:t>Private</a:t>
            </a:r>
            <a:r>
              <a:rPr sz="1800" spc="15" dirty="0">
                <a:solidFill>
                  <a:srgbClr val="FFFFFF"/>
                </a:solidFill>
                <a:latin typeface="Calibri"/>
                <a:cs typeface="Calibri"/>
              </a:rPr>
              <a:t> </a:t>
            </a:r>
            <a:r>
              <a:rPr sz="1800" spc="-5" dirty="0">
                <a:solidFill>
                  <a:srgbClr val="FFFFFF"/>
                </a:solidFill>
                <a:latin typeface="Calibri"/>
                <a:cs typeface="Calibri"/>
              </a:rPr>
              <a:t>Cloud</a:t>
            </a:r>
            <a:r>
              <a:rPr sz="1800" spc="20" dirty="0">
                <a:solidFill>
                  <a:srgbClr val="FFFFFF"/>
                </a:solidFill>
                <a:latin typeface="Calibri"/>
                <a:cs typeface="Calibri"/>
              </a:rPr>
              <a:t> </a:t>
            </a:r>
            <a:r>
              <a:rPr sz="1800" spc="-10" dirty="0">
                <a:solidFill>
                  <a:srgbClr val="FFFFFF"/>
                </a:solidFill>
                <a:latin typeface="Calibri"/>
                <a:cs typeface="Calibri"/>
              </a:rPr>
              <a:t>(Amazon</a:t>
            </a:r>
            <a:r>
              <a:rPr sz="1800" spc="15" dirty="0">
                <a:solidFill>
                  <a:srgbClr val="FFFFFF"/>
                </a:solidFill>
                <a:latin typeface="Calibri"/>
                <a:cs typeface="Calibri"/>
              </a:rPr>
              <a:t> </a:t>
            </a:r>
            <a:r>
              <a:rPr sz="1800" spc="-5" dirty="0">
                <a:solidFill>
                  <a:srgbClr val="FFFFFF"/>
                </a:solidFill>
                <a:latin typeface="Calibri"/>
                <a:cs typeface="Calibri"/>
              </a:rPr>
              <a:t>VPC)</a:t>
            </a:r>
            <a:r>
              <a:rPr sz="1800" spc="20" dirty="0">
                <a:solidFill>
                  <a:srgbClr val="FFFFFF"/>
                </a:solidFill>
                <a:latin typeface="Calibri"/>
                <a:cs typeface="Calibri"/>
              </a:rPr>
              <a:t> </a:t>
            </a:r>
            <a:r>
              <a:rPr sz="1800" spc="-5" dirty="0">
                <a:solidFill>
                  <a:srgbClr val="FFFFFF"/>
                </a:solidFill>
                <a:latin typeface="Calibri"/>
                <a:cs typeface="Calibri"/>
              </a:rPr>
              <a:t>based</a:t>
            </a:r>
            <a:r>
              <a:rPr sz="1800" spc="15" dirty="0">
                <a:solidFill>
                  <a:srgbClr val="FFFFFF"/>
                </a:solidFill>
                <a:latin typeface="Calibri"/>
                <a:cs typeface="Calibri"/>
              </a:rPr>
              <a:t> </a:t>
            </a:r>
            <a:r>
              <a:rPr sz="1800" dirty="0">
                <a:solidFill>
                  <a:srgbClr val="FFFFFF"/>
                </a:solidFill>
                <a:latin typeface="Calibri"/>
                <a:cs typeface="Calibri"/>
              </a:rPr>
              <a:t>on</a:t>
            </a:r>
            <a:r>
              <a:rPr sz="1800" spc="20"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10" dirty="0">
                <a:solidFill>
                  <a:srgbClr val="FFFFFF"/>
                </a:solidFill>
                <a:latin typeface="Calibri"/>
                <a:cs typeface="Calibri"/>
              </a:rPr>
              <a:t>content</a:t>
            </a:r>
            <a:r>
              <a:rPr sz="1800" spc="10"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5" dirty="0">
                <a:solidFill>
                  <a:srgbClr val="FFFFFF"/>
                </a:solidFill>
                <a:latin typeface="Calibri"/>
                <a:cs typeface="Calibri"/>
              </a:rPr>
              <a:t>the</a:t>
            </a:r>
            <a:r>
              <a:rPr sz="1800" spc="20" dirty="0">
                <a:solidFill>
                  <a:srgbClr val="FFFFFF"/>
                </a:solidFill>
                <a:latin typeface="Calibri"/>
                <a:cs typeface="Calibri"/>
              </a:rPr>
              <a:t> </a:t>
            </a:r>
            <a:r>
              <a:rPr sz="1800" spc="-10" dirty="0">
                <a:solidFill>
                  <a:srgbClr val="FFFFFF"/>
                </a:solidFill>
                <a:latin typeface="Calibri"/>
                <a:cs typeface="Calibri"/>
              </a:rPr>
              <a:t>request</a:t>
            </a:r>
            <a:endParaRPr sz="1800">
              <a:latin typeface="Calibri"/>
              <a:cs typeface="Calibri"/>
            </a:endParaRPr>
          </a:p>
          <a:p>
            <a:pPr marL="12700">
              <a:lnSpc>
                <a:spcPct val="100000"/>
              </a:lnSpc>
              <a:spcBef>
                <a:spcPts val="1140"/>
              </a:spcBef>
            </a:pPr>
            <a:r>
              <a:rPr sz="1800" spc="-5" dirty="0">
                <a:solidFill>
                  <a:srgbClr val="FFFFFF"/>
                </a:solidFill>
                <a:latin typeface="Calibri"/>
                <a:cs typeface="Calibri"/>
              </a:rPr>
              <a:t>Network</a:t>
            </a:r>
            <a:r>
              <a:rPr sz="1800" spc="-25" dirty="0">
                <a:solidFill>
                  <a:srgbClr val="FFFFFF"/>
                </a:solidFill>
                <a:latin typeface="Calibri"/>
                <a:cs typeface="Calibri"/>
              </a:rPr>
              <a:t> </a:t>
            </a:r>
            <a:r>
              <a:rPr sz="1800" dirty="0">
                <a:solidFill>
                  <a:srgbClr val="FFFFFF"/>
                </a:solidFill>
                <a:latin typeface="Calibri"/>
                <a:cs typeface="Calibri"/>
              </a:rPr>
              <a:t>Load</a:t>
            </a:r>
            <a:r>
              <a:rPr sz="1800" spc="-10" dirty="0">
                <a:solidFill>
                  <a:srgbClr val="FFFFFF"/>
                </a:solidFill>
                <a:latin typeface="Calibri"/>
                <a:cs typeface="Calibri"/>
              </a:rPr>
              <a:t> </a:t>
            </a:r>
            <a:r>
              <a:rPr sz="1800" spc="-5" dirty="0">
                <a:solidFill>
                  <a:srgbClr val="FFFFFF"/>
                </a:solidFill>
                <a:latin typeface="Calibri"/>
                <a:cs typeface="Calibri"/>
              </a:rPr>
              <a:t>Balancer</a:t>
            </a:r>
            <a:r>
              <a:rPr sz="1800" spc="-20" dirty="0">
                <a:solidFill>
                  <a:srgbClr val="FFFFFF"/>
                </a:solidFill>
                <a:latin typeface="Calibri"/>
                <a:cs typeface="Calibri"/>
              </a:rPr>
              <a:t> </a:t>
            </a:r>
            <a:r>
              <a:rPr sz="1800" dirty="0">
                <a:solidFill>
                  <a:srgbClr val="FFFFFF"/>
                </a:solidFill>
                <a:latin typeface="Calibri"/>
                <a:cs typeface="Calibri"/>
              </a:rPr>
              <a:t>(NLB)</a:t>
            </a:r>
            <a:endParaRPr sz="1800">
              <a:latin typeface="Calibri"/>
              <a:cs typeface="Calibri"/>
            </a:endParaRPr>
          </a:p>
          <a:p>
            <a:pPr marL="298450" indent="-285750">
              <a:lnSpc>
                <a:spcPct val="100000"/>
              </a:lnSpc>
              <a:spcBef>
                <a:spcPts val="1040"/>
              </a:spcBef>
              <a:buFont typeface="Wingdings"/>
              <a:buChar char=""/>
              <a:tabLst>
                <a:tab pos="298450" algn="l"/>
              </a:tabLst>
            </a:pPr>
            <a:r>
              <a:rPr sz="1800" dirty="0">
                <a:solidFill>
                  <a:srgbClr val="FFFFFF"/>
                </a:solidFill>
                <a:latin typeface="Calibri"/>
                <a:cs typeface="Calibri"/>
              </a:rPr>
              <a:t>NLB </a:t>
            </a:r>
            <a:r>
              <a:rPr sz="1800" spc="-5" dirty="0">
                <a:solidFill>
                  <a:srgbClr val="FFFFFF"/>
                </a:solidFill>
                <a:latin typeface="Calibri"/>
                <a:cs typeface="Calibri"/>
              </a:rPr>
              <a:t>is</a:t>
            </a:r>
            <a:r>
              <a:rPr sz="1800" spc="5" dirty="0">
                <a:solidFill>
                  <a:srgbClr val="FFFFFF"/>
                </a:solidFill>
                <a:latin typeface="Calibri"/>
                <a:cs typeface="Calibri"/>
              </a:rPr>
              <a:t> </a:t>
            </a:r>
            <a:r>
              <a:rPr sz="1800" spc="-10" dirty="0">
                <a:solidFill>
                  <a:srgbClr val="FFFFFF"/>
                </a:solidFill>
                <a:latin typeface="Calibri"/>
                <a:cs typeface="Calibri"/>
              </a:rPr>
              <a:t>best</a:t>
            </a:r>
            <a:r>
              <a:rPr sz="1800" spc="5" dirty="0">
                <a:solidFill>
                  <a:srgbClr val="FFFFFF"/>
                </a:solidFill>
                <a:latin typeface="Calibri"/>
                <a:cs typeface="Calibri"/>
              </a:rPr>
              <a:t> </a:t>
            </a:r>
            <a:r>
              <a:rPr sz="1800" spc="-10" dirty="0">
                <a:solidFill>
                  <a:srgbClr val="FFFFFF"/>
                </a:solidFill>
                <a:latin typeface="Calibri"/>
                <a:cs typeface="Calibri"/>
              </a:rPr>
              <a:t>suited</a:t>
            </a:r>
            <a:r>
              <a:rPr sz="1800" spc="10" dirty="0">
                <a:solidFill>
                  <a:srgbClr val="FFFFFF"/>
                </a:solidFill>
                <a:latin typeface="Calibri"/>
                <a:cs typeface="Calibri"/>
              </a:rPr>
              <a:t> </a:t>
            </a:r>
            <a:r>
              <a:rPr sz="1800" spc="-15" dirty="0">
                <a:solidFill>
                  <a:srgbClr val="FFFFFF"/>
                </a:solidFill>
                <a:latin typeface="Calibri"/>
                <a:cs typeface="Calibri"/>
              </a:rPr>
              <a:t>for</a:t>
            </a:r>
            <a:r>
              <a:rPr sz="1800" spc="5" dirty="0">
                <a:solidFill>
                  <a:srgbClr val="FFFFFF"/>
                </a:solidFill>
                <a:latin typeface="Calibri"/>
                <a:cs typeface="Calibri"/>
              </a:rPr>
              <a:t> </a:t>
            </a:r>
            <a:r>
              <a:rPr sz="1800" spc="-5" dirty="0">
                <a:solidFill>
                  <a:srgbClr val="FFFFFF"/>
                </a:solidFill>
                <a:latin typeface="Calibri"/>
                <a:cs typeface="Calibri"/>
              </a:rPr>
              <a:t>load</a:t>
            </a:r>
            <a:r>
              <a:rPr sz="1800" spc="10" dirty="0">
                <a:solidFill>
                  <a:srgbClr val="FFFFFF"/>
                </a:solidFill>
                <a:latin typeface="Calibri"/>
                <a:cs typeface="Calibri"/>
              </a:rPr>
              <a:t> </a:t>
            </a:r>
            <a:r>
              <a:rPr sz="1800" spc="-5" dirty="0">
                <a:solidFill>
                  <a:srgbClr val="FFFFFF"/>
                </a:solidFill>
                <a:latin typeface="Calibri"/>
                <a:cs typeface="Calibri"/>
              </a:rPr>
              <a:t>balancing</a:t>
            </a:r>
            <a:r>
              <a:rPr sz="1800" spc="5"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15" dirty="0">
                <a:solidFill>
                  <a:srgbClr val="FFFFFF"/>
                </a:solidFill>
                <a:latin typeface="Calibri"/>
                <a:cs typeface="Calibri"/>
              </a:rPr>
              <a:t>TCP</a:t>
            </a:r>
            <a:r>
              <a:rPr sz="1800" dirty="0">
                <a:solidFill>
                  <a:srgbClr val="FFFFFF"/>
                </a:solidFill>
                <a:latin typeface="Calibri"/>
                <a:cs typeface="Calibri"/>
              </a:rPr>
              <a:t> </a:t>
            </a:r>
            <a:r>
              <a:rPr sz="1800" spc="-15" dirty="0">
                <a:solidFill>
                  <a:srgbClr val="FFFFFF"/>
                </a:solidFill>
                <a:latin typeface="Calibri"/>
                <a:cs typeface="Calibri"/>
              </a:rPr>
              <a:t>traffic</a:t>
            </a:r>
            <a:r>
              <a:rPr sz="1800" spc="10" dirty="0">
                <a:solidFill>
                  <a:srgbClr val="FFFFFF"/>
                </a:solidFill>
                <a:latin typeface="Calibri"/>
                <a:cs typeface="Calibri"/>
              </a:rPr>
              <a:t> </a:t>
            </a:r>
            <a:r>
              <a:rPr sz="1800" spc="-10" dirty="0">
                <a:solidFill>
                  <a:srgbClr val="FFFFFF"/>
                </a:solidFill>
                <a:latin typeface="Calibri"/>
                <a:cs typeface="Calibri"/>
              </a:rPr>
              <a:t>where</a:t>
            </a:r>
            <a:r>
              <a:rPr sz="1800" spc="10" dirty="0">
                <a:solidFill>
                  <a:srgbClr val="FFFFFF"/>
                </a:solidFill>
                <a:latin typeface="Calibri"/>
                <a:cs typeface="Calibri"/>
              </a:rPr>
              <a:t> </a:t>
            </a:r>
            <a:r>
              <a:rPr sz="1800" spc="-10" dirty="0">
                <a:solidFill>
                  <a:srgbClr val="FFFFFF"/>
                </a:solidFill>
                <a:latin typeface="Calibri"/>
                <a:cs typeface="Calibri"/>
              </a:rPr>
              <a:t>extreme</a:t>
            </a:r>
            <a:r>
              <a:rPr sz="1800" spc="10" dirty="0">
                <a:solidFill>
                  <a:srgbClr val="FFFFFF"/>
                </a:solidFill>
                <a:latin typeface="Calibri"/>
                <a:cs typeface="Calibri"/>
              </a:rPr>
              <a:t> </a:t>
            </a:r>
            <a:r>
              <a:rPr sz="1800" spc="-5" dirty="0">
                <a:solidFill>
                  <a:srgbClr val="FFFFFF"/>
                </a:solidFill>
                <a:latin typeface="Calibri"/>
                <a:cs typeface="Calibri"/>
              </a:rPr>
              <a:t>performance</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10" dirty="0">
                <a:solidFill>
                  <a:srgbClr val="FFFFFF"/>
                </a:solidFill>
                <a:latin typeface="Calibri"/>
                <a:cs typeface="Calibri"/>
              </a:rPr>
              <a:t>required</a:t>
            </a:r>
            <a:endParaRPr sz="1800">
              <a:latin typeface="Calibri"/>
              <a:cs typeface="Calibri"/>
            </a:endParaRPr>
          </a:p>
          <a:p>
            <a:pPr marL="297815" marR="78105" indent="-285750">
              <a:lnSpc>
                <a:spcPct val="148100"/>
              </a:lnSpc>
              <a:spcBef>
                <a:spcPts val="100"/>
              </a:spcBef>
              <a:buFont typeface="Wingdings"/>
              <a:buChar char=""/>
              <a:tabLst>
                <a:tab pos="298450" algn="l"/>
              </a:tabLst>
            </a:pPr>
            <a:r>
              <a:rPr sz="1800" spc="-10" dirty="0">
                <a:solidFill>
                  <a:srgbClr val="FFFFFF"/>
                </a:solidFill>
                <a:latin typeface="Calibri"/>
                <a:cs typeface="Calibri"/>
              </a:rPr>
              <a:t>Operating</a:t>
            </a:r>
            <a:r>
              <a:rPr sz="1800" spc="5" dirty="0">
                <a:solidFill>
                  <a:srgbClr val="FFFFFF"/>
                </a:solidFill>
                <a:latin typeface="Calibri"/>
                <a:cs typeface="Calibri"/>
              </a:rPr>
              <a:t> </a:t>
            </a:r>
            <a:r>
              <a:rPr sz="1800" spc="-10" dirty="0">
                <a:solidFill>
                  <a:srgbClr val="FFFFFF"/>
                </a:solidFill>
                <a:latin typeface="Calibri"/>
                <a:cs typeface="Calibri"/>
              </a:rPr>
              <a:t>at</a:t>
            </a:r>
            <a:r>
              <a:rPr sz="1800" spc="5" dirty="0">
                <a:solidFill>
                  <a:srgbClr val="FFFFFF"/>
                </a:solidFill>
                <a:latin typeface="Calibri"/>
                <a:cs typeface="Calibri"/>
              </a:rPr>
              <a:t> </a:t>
            </a:r>
            <a:r>
              <a:rPr sz="1800" spc="-5" dirty="0">
                <a:solidFill>
                  <a:srgbClr val="FFFFFF"/>
                </a:solidFill>
                <a:latin typeface="Calibri"/>
                <a:cs typeface="Calibri"/>
              </a:rPr>
              <a:t>the</a:t>
            </a:r>
            <a:r>
              <a:rPr sz="1800" spc="15" dirty="0">
                <a:solidFill>
                  <a:srgbClr val="FFFFFF"/>
                </a:solidFill>
                <a:latin typeface="Calibri"/>
                <a:cs typeface="Calibri"/>
              </a:rPr>
              <a:t> </a:t>
            </a:r>
            <a:r>
              <a:rPr sz="1800" spc="-5" dirty="0">
                <a:solidFill>
                  <a:srgbClr val="FFFFFF"/>
                </a:solidFill>
                <a:latin typeface="Calibri"/>
                <a:cs typeface="Calibri"/>
              </a:rPr>
              <a:t>connection</a:t>
            </a:r>
            <a:r>
              <a:rPr sz="1800" spc="15" dirty="0">
                <a:solidFill>
                  <a:srgbClr val="FFFFFF"/>
                </a:solidFill>
                <a:latin typeface="Calibri"/>
                <a:cs typeface="Calibri"/>
              </a:rPr>
              <a:t> </a:t>
            </a:r>
            <a:r>
              <a:rPr sz="1800" spc="-10" dirty="0">
                <a:solidFill>
                  <a:srgbClr val="FFFFFF"/>
                </a:solidFill>
                <a:latin typeface="Calibri"/>
                <a:cs typeface="Calibri"/>
              </a:rPr>
              <a:t>level</a:t>
            </a:r>
            <a:r>
              <a:rPr sz="1800" spc="10" dirty="0">
                <a:solidFill>
                  <a:srgbClr val="FFFFFF"/>
                </a:solidFill>
                <a:latin typeface="Calibri"/>
                <a:cs typeface="Calibri"/>
              </a:rPr>
              <a:t> </a:t>
            </a:r>
            <a:r>
              <a:rPr sz="1800" spc="-10" dirty="0">
                <a:solidFill>
                  <a:srgbClr val="FFFFFF"/>
                </a:solidFill>
                <a:latin typeface="Calibri"/>
                <a:cs typeface="Calibri"/>
              </a:rPr>
              <a:t>(Layer</a:t>
            </a:r>
            <a:r>
              <a:rPr sz="1800" spc="5" dirty="0">
                <a:solidFill>
                  <a:srgbClr val="FFFFFF"/>
                </a:solidFill>
                <a:latin typeface="Calibri"/>
                <a:cs typeface="Calibri"/>
              </a:rPr>
              <a:t> </a:t>
            </a:r>
            <a:r>
              <a:rPr sz="1800" dirty="0">
                <a:solidFill>
                  <a:srgbClr val="FFFFFF"/>
                </a:solidFill>
                <a:latin typeface="Calibri"/>
                <a:cs typeface="Calibri"/>
              </a:rPr>
              <a:t>4),</a:t>
            </a:r>
            <a:r>
              <a:rPr sz="1800" spc="5" dirty="0">
                <a:solidFill>
                  <a:srgbClr val="FFFFFF"/>
                </a:solidFill>
                <a:latin typeface="Calibri"/>
                <a:cs typeface="Calibri"/>
              </a:rPr>
              <a:t> </a:t>
            </a:r>
            <a:r>
              <a:rPr sz="1800" dirty="0">
                <a:solidFill>
                  <a:srgbClr val="FFFFFF"/>
                </a:solidFill>
                <a:latin typeface="Calibri"/>
                <a:cs typeface="Calibri"/>
              </a:rPr>
              <a:t>NLB</a:t>
            </a:r>
            <a:r>
              <a:rPr sz="1800" spc="5" dirty="0">
                <a:solidFill>
                  <a:srgbClr val="FFFFFF"/>
                </a:solidFill>
                <a:latin typeface="Calibri"/>
                <a:cs typeface="Calibri"/>
              </a:rPr>
              <a:t> </a:t>
            </a:r>
            <a:r>
              <a:rPr sz="1800" spc="-5" dirty="0">
                <a:solidFill>
                  <a:srgbClr val="FFFFFF"/>
                </a:solidFill>
                <a:latin typeface="Calibri"/>
                <a:cs typeface="Calibri"/>
              </a:rPr>
              <a:t>is</a:t>
            </a:r>
            <a:r>
              <a:rPr sz="1800" spc="5" dirty="0">
                <a:solidFill>
                  <a:srgbClr val="FFFFFF"/>
                </a:solidFill>
                <a:latin typeface="Calibri"/>
                <a:cs typeface="Calibri"/>
              </a:rPr>
              <a:t> </a:t>
            </a:r>
            <a:r>
              <a:rPr sz="1800" spc="-5" dirty="0">
                <a:solidFill>
                  <a:srgbClr val="FFFFFF"/>
                </a:solidFill>
                <a:latin typeface="Calibri"/>
                <a:cs typeface="Calibri"/>
              </a:rPr>
              <a:t>capable</a:t>
            </a:r>
            <a:r>
              <a:rPr sz="1800" spc="15" dirty="0">
                <a:solidFill>
                  <a:srgbClr val="FFFFFF"/>
                </a:solidFill>
                <a:latin typeface="Calibri"/>
                <a:cs typeface="Calibri"/>
              </a:rPr>
              <a:t> </a:t>
            </a:r>
            <a:r>
              <a:rPr sz="1800" dirty="0">
                <a:solidFill>
                  <a:srgbClr val="FFFFFF"/>
                </a:solidFill>
                <a:latin typeface="Calibri"/>
                <a:cs typeface="Calibri"/>
              </a:rPr>
              <a:t>of</a:t>
            </a:r>
            <a:r>
              <a:rPr sz="1800" spc="10" dirty="0">
                <a:solidFill>
                  <a:srgbClr val="FFFFFF"/>
                </a:solidFill>
                <a:latin typeface="Calibri"/>
                <a:cs typeface="Calibri"/>
              </a:rPr>
              <a:t> </a:t>
            </a:r>
            <a:r>
              <a:rPr sz="1800" spc="-5" dirty="0">
                <a:solidFill>
                  <a:srgbClr val="FFFFFF"/>
                </a:solidFill>
                <a:latin typeface="Calibri"/>
                <a:cs typeface="Calibri"/>
              </a:rPr>
              <a:t>handling</a:t>
            </a:r>
            <a:r>
              <a:rPr sz="1800" spc="10" dirty="0">
                <a:solidFill>
                  <a:srgbClr val="FFFFFF"/>
                </a:solidFill>
                <a:latin typeface="Calibri"/>
                <a:cs typeface="Calibri"/>
              </a:rPr>
              <a:t> </a:t>
            </a:r>
            <a:r>
              <a:rPr sz="1800" spc="-5" dirty="0">
                <a:solidFill>
                  <a:srgbClr val="FFFFFF"/>
                </a:solidFill>
                <a:latin typeface="Calibri"/>
                <a:cs typeface="Calibri"/>
              </a:rPr>
              <a:t>millions</a:t>
            </a:r>
            <a:r>
              <a:rPr sz="1800" dirty="0">
                <a:solidFill>
                  <a:srgbClr val="FFFFFF"/>
                </a:solidFill>
                <a:latin typeface="Calibri"/>
                <a:cs typeface="Calibri"/>
              </a:rPr>
              <a:t> of</a:t>
            </a:r>
            <a:r>
              <a:rPr sz="1800" spc="10" dirty="0">
                <a:solidFill>
                  <a:srgbClr val="FFFFFF"/>
                </a:solidFill>
                <a:latin typeface="Calibri"/>
                <a:cs typeface="Calibri"/>
              </a:rPr>
              <a:t> </a:t>
            </a:r>
            <a:r>
              <a:rPr sz="1800" spc="-10" dirty="0">
                <a:solidFill>
                  <a:srgbClr val="FFFFFF"/>
                </a:solidFill>
                <a:latin typeface="Calibri"/>
                <a:cs typeface="Calibri"/>
              </a:rPr>
              <a:t>requests</a:t>
            </a:r>
            <a:r>
              <a:rPr sz="1800" spc="5" dirty="0">
                <a:solidFill>
                  <a:srgbClr val="FFFFFF"/>
                </a:solidFill>
                <a:latin typeface="Calibri"/>
                <a:cs typeface="Calibri"/>
              </a:rPr>
              <a:t> </a:t>
            </a:r>
            <a:r>
              <a:rPr sz="1800" dirty="0">
                <a:solidFill>
                  <a:srgbClr val="FFFFFF"/>
                </a:solidFill>
                <a:latin typeface="Calibri"/>
                <a:cs typeface="Calibri"/>
              </a:rPr>
              <a:t>per </a:t>
            </a:r>
            <a:r>
              <a:rPr sz="1800" spc="-390" dirty="0">
                <a:solidFill>
                  <a:srgbClr val="FFFFFF"/>
                </a:solidFill>
                <a:latin typeface="Calibri"/>
                <a:cs typeface="Calibri"/>
              </a:rPr>
              <a:t> </a:t>
            </a:r>
            <a:r>
              <a:rPr sz="1800" spc="-5" dirty="0">
                <a:solidFill>
                  <a:srgbClr val="FFFFFF"/>
                </a:solidFill>
                <a:latin typeface="Calibri"/>
                <a:cs typeface="Calibri"/>
              </a:rPr>
              <a:t>second</a:t>
            </a:r>
            <a:r>
              <a:rPr sz="1800" dirty="0">
                <a:solidFill>
                  <a:srgbClr val="FFFFFF"/>
                </a:solidFill>
                <a:latin typeface="Calibri"/>
                <a:cs typeface="Calibri"/>
              </a:rPr>
              <a:t> </a:t>
            </a:r>
            <a:r>
              <a:rPr sz="1800" spc="-5" dirty="0">
                <a:solidFill>
                  <a:srgbClr val="FFFFFF"/>
                </a:solidFill>
                <a:latin typeface="Calibri"/>
                <a:cs typeface="Calibri"/>
              </a:rPr>
              <a:t>while</a:t>
            </a:r>
            <a:r>
              <a:rPr sz="1800" spc="5" dirty="0">
                <a:solidFill>
                  <a:srgbClr val="FFFFFF"/>
                </a:solidFill>
                <a:latin typeface="Calibri"/>
                <a:cs typeface="Calibri"/>
              </a:rPr>
              <a:t> </a:t>
            </a:r>
            <a:r>
              <a:rPr sz="1800" spc="-10" dirty="0">
                <a:solidFill>
                  <a:srgbClr val="FFFFFF"/>
                </a:solidFill>
                <a:latin typeface="Calibri"/>
                <a:cs typeface="Calibri"/>
              </a:rPr>
              <a:t>maintaining</a:t>
            </a:r>
            <a:r>
              <a:rPr sz="1800" spc="5" dirty="0">
                <a:solidFill>
                  <a:srgbClr val="FFFFFF"/>
                </a:solidFill>
                <a:latin typeface="Calibri"/>
                <a:cs typeface="Calibri"/>
              </a:rPr>
              <a:t> </a:t>
            </a:r>
            <a:r>
              <a:rPr sz="1800" spc="-10" dirty="0">
                <a:solidFill>
                  <a:srgbClr val="FFFFFF"/>
                </a:solidFill>
                <a:latin typeface="Calibri"/>
                <a:cs typeface="Calibri"/>
              </a:rPr>
              <a:t>ultra-low</a:t>
            </a:r>
            <a:r>
              <a:rPr sz="1800" spc="5" dirty="0">
                <a:solidFill>
                  <a:srgbClr val="FFFFFF"/>
                </a:solidFill>
                <a:latin typeface="Calibri"/>
                <a:cs typeface="Calibri"/>
              </a:rPr>
              <a:t> </a:t>
            </a:r>
            <a:r>
              <a:rPr sz="1800" spc="-5" dirty="0">
                <a:solidFill>
                  <a:srgbClr val="FFFFFF"/>
                </a:solidFill>
                <a:latin typeface="Calibri"/>
                <a:cs typeface="Calibri"/>
              </a:rPr>
              <a:t>latencies</a:t>
            </a:r>
            <a:endParaRPr sz="1800">
              <a:latin typeface="Calibri"/>
              <a:cs typeface="Calibri"/>
            </a:endParaRPr>
          </a:p>
          <a:p>
            <a:pPr marL="12700">
              <a:lnSpc>
                <a:spcPct val="100000"/>
              </a:lnSpc>
              <a:spcBef>
                <a:spcPts val="1040"/>
              </a:spcBef>
            </a:pPr>
            <a:r>
              <a:rPr sz="1800" spc="-5" dirty="0">
                <a:solidFill>
                  <a:srgbClr val="FFFFFF"/>
                </a:solidFill>
                <a:latin typeface="Calibri"/>
                <a:cs typeface="Calibri"/>
              </a:rPr>
              <a:t>Classic</a:t>
            </a:r>
            <a:r>
              <a:rPr sz="1800" spc="-15" dirty="0">
                <a:solidFill>
                  <a:srgbClr val="FFFFFF"/>
                </a:solidFill>
                <a:latin typeface="Calibri"/>
                <a:cs typeface="Calibri"/>
              </a:rPr>
              <a:t> </a:t>
            </a:r>
            <a:r>
              <a:rPr sz="1800" dirty="0">
                <a:solidFill>
                  <a:srgbClr val="FFFFFF"/>
                </a:solidFill>
                <a:latin typeface="Calibri"/>
                <a:cs typeface="Calibri"/>
              </a:rPr>
              <a:t>Load</a:t>
            </a:r>
            <a:r>
              <a:rPr sz="1800" spc="-5" dirty="0">
                <a:solidFill>
                  <a:srgbClr val="FFFFFF"/>
                </a:solidFill>
                <a:latin typeface="Calibri"/>
                <a:cs typeface="Calibri"/>
              </a:rPr>
              <a:t> Balancer</a:t>
            </a:r>
            <a:r>
              <a:rPr sz="1800" spc="-15" dirty="0">
                <a:solidFill>
                  <a:srgbClr val="FFFFFF"/>
                </a:solidFill>
                <a:latin typeface="Calibri"/>
                <a:cs typeface="Calibri"/>
              </a:rPr>
              <a:t> </a:t>
            </a:r>
            <a:r>
              <a:rPr sz="1800" dirty="0">
                <a:solidFill>
                  <a:srgbClr val="FFFFFF"/>
                </a:solidFill>
                <a:latin typeface="Calibri"/>
                <a:cs typeface="Calibri"/>
              </a:rPr>
              <a:t>(CLB)</a:t>
            </a:r>
            <a:endParaRPr sz="1800">
              <a:latin typeface="Calibri"/>
              <a:cs typeface="Calibri"/>
            </a:endParaRPr>
          </a:p>
          <a:p>
            <a:pPr marL="297815" marR="136525" indent="-285750">
              <a:lnSpc>
                <a:spcPct val="148100"/>
              </a:lnSpc>
              <a:spcBef>
                <a:spcPts val="100"/>
              </a:spcBef>
              <a:buFont typeface="Wingdings"/>
              <a:buChar char=""/>
              <a:tabLst>
                <a:tab pos="298450" algn="l"/>
              </a:tabLst>
            </a:pPr>
            <a:r>
              <a:rPr sz="1800" dirty="0">
                <a:solidFill>
                  <a:srgbClr val="FFFFFF"/>
                </a:solidFill>
                <a:latin typeface="Calibri"/>
                <a:cs typeface="Calibri"/>
              </a:rPr>
              <a:t>CLB</a:t>
            </a:r>
            <a:r>
              <a:rPr sz="1800" spc="5" dirty="0">
                <a:solidFill>
                  <a:srgbClr val="FFFFFF"/>
                </a:solidFill>
                <a:latin typeface="Calibri"/>
                <a:cs typeface="Calibri"/>
              </a:rPr>
              <a:t> </a:t>
            </a:r>
            <a:r>
              <a:rPr sz="1800" spc="-10" dirty="0">
                <a:solidFill>
                  <a:srgbClr val="FFFFFF"/>
                </a:solidFill>
                <a:latin typeface="Calibri"/>
                <a:cs typeface="Calibri"/>
              </a:rPr>
              <a:t>provides</a:t>
            </a:r>
            <a:r>
              <a:rPr sz="1800" spc="10" dirty="0">
                <a:solidFill>
                  <a:srgbClr val="FFFFFF"/>
                </a:solidFill>
                <a:latin typeface="Calibri"/>
                <a:cs typeface="Calibri"/>
              </a:rPr>
              <a:t> </a:t>
            </a:r>
            <a:r>
              <a:rPr sz="1800" spc="-5" dirty="0">
                <a:solidFill>
                  <a:srgbClr val="FFFFFF"/>
                </a:solidFill>
                <a:latin typeface="Calibri"/>
                <a:cs typeface="Calibri"/>
              </a:rPr>
              <a:t>basic</a:t>
            </a:r>
            <a:r>
              <a:rPr sz="1800" spc="10" dirty="0">
                <a:solidFill>
                  <a:srgbClr val="FFFFFF"/>
                </a:solidFill>
                <a:latin typeface="Calibri"/>
                <a:cs typeface="Calibri"/>
              </a:rPr>
              <a:t> </a:t>
            </a:r>
            <a:r>
              <a:rPr sz="1800" spc="-5" dirty="0">
                <a:solidFill>
                  <a:srgbClr val="FFFFFF"/>
                </a:solidFill>
                <a:latin typeface="Calibri"/>
                <a:cs typeface="Calibri"/>
              </a:rPr>
              <a:t>load</a:t>
            </a:r>
            <a:r>
              <a:rPr sz="1800" spc="20" dirty="0">
                <a:solidFill>
                  <a:srgbClr val="FFFFFF"/>
                </a:solidFill>
                <a:latin typeface="Calibri"/>
                <a:cs typeface="Calibri"/>
              </a:rPr>
              <a:t> </a:t>
            </a:r>
            <a:r>
              <a:rPr sz="1800" spc="-5" dirty="0">
                <a:solidFill>
                  <a:srgbClr val="FFFFFF"/>
                </a:solidFill>
                <a:latin typeface="Calibri"/>
                <a:cs typeface="Calibri"/>
              </a:rPr>
              <a:t>balancing</a:t>
            </a:r>
            <a:r>
              <a:rPr sz="1800" spc="10" dirty="0">
                <a:solidFill>
                  <a:srgbClr val="FFFFFF"/>
                </a:solidFill>
                <a:latin typeface="Calibri"/>
                <a:cs typeface="Calibri"/>
              </a:rPr>
              <a:t> </a:t>
            </a:r>
            <a:r>
              <a:rPr sz="1800" spc="-10" dirty="0">
                <a:solidFill>
                  <a:srgbClr val="FFFFFF"/>
                </a:solidFill>
                <a:latin typeface="Calibri"/>
                <a:cs typeface="Calibri"/>
              </a:rPr>
              <a:t>across</a:t>
            </a:r>
            <a:r>
              <a:rPr sz="1800" spc="10" dirty="0">
                <a:solidFill>
                  <a:srgbClr val="FFFFFF"/>
                </a:solidFill>
                <a:latin typeface="Calibri"/>
                <a:cs typeface="Calibri"/>
              </a:rPr>
              <a:t> </a:t>
            </a:r>
            <a:r>
              <a:rPr sz="1800" spc="-5" dirty="0">
                <a:solidFill>
                  <a:srgbClr val="FFFFFF"/>
                </a:solidFill>
                <a:latin typeface="Calibri"/>
                <a:cs typeface="Calibri"/>
              </a:rPr>
              <a:t>multiple</a:t>
            </a:r>
            <a:r>
              <a:rPr sz="1800" spc="15" dirty="0">
                <a:solidFill>
                  <a:srgbClr val="FFFFFF"/>
                </a:solidFill>
                <a:latin typeface="Calibri"/>
                <a:cs typeface="Calibri"/>
              </a:rPr>
              <a:t> </a:t>
            </a:r>
            <a:r>
              <a:rPr sz="1800" spc="-10" dirty="0">
                <a:solidFill>
                  <a:srgbClr val="FFFFFF"/>
                </a:solidFill>
                <a:latin typeface="Calibri"/>
                <a:cs typeface="Calibri"/>
              </a:rPr>
              <a:t>Amazon</a:t>
            </a:r>
            <a:r>
              <a:rPr sz="1800" spc="20" dirty="0">
                <a:solidFill>
                  <a:srgbClr val="FFFFFF"/>
                </a:solidFill>
                <a:latin typeface="Calibri"/>
                <a:cs typeface="Calibri"/>
              </a:rPr>
              <a:t> </a:t>
            </a:r>
            <a:r>
              <a:rPr sz="1800" spc="-10" dirty="0">
                <a:solidFill>
                  <a:srgbClr val="FFFFFF"/>
                </a:solidFill>
                <a:latin typeface="Calibri"/>
                <a:cs typeface="Calibri"/>
              </a:rPr>
              <a:t>EC2</a:t>
            </a:r>
            <a:r>
              <a:rPr sz="1800" spc="10" dirty="0">
                <a:solidFill>
                  <a:srgbClr val="FFFFFF"/>
                </a:solidFill>
                <a:latin typeface="Calibri"/>
                <a:cs typeface="Calibri"/>
              </a:rPr>
              <a:t> </a:t>
            </a:r>
            <a:r>
              <a:rPr sz="1800" spc="-10" dirty="0">
                <a:solidFill>
                  <a:srgbClr val="FFFFFF"/>
                </a:solidFill>
                <a:latin typeface="Calibri"/>
                <a:cs typeface="Calibri"/>
              </a:rPr>
              <a:t>instances</a:t>
            </a:r>
            <a:r>
              <a:rPr sz="1800" spc="10" dirty="0">
                <a:solidFill>
                  <a:srgbClr val="FFFFFF"/>
                </a:solidFill>
                <a:latin typeface="Calibri"/>
                <a:cs typeface="Calibri"/>
              </a:rPr>
              <a:t> </a:t>
            </a:r>
            <a:r>
              <a:rPr sz="1800" spc="-5" dirty="0">
                <a:solidFill>
                  <a:srgbClr val="FFFFFF"/>
                </a:solidFill>
                <a:latin typeface="Calibri"/>
                <a:cs typeface="Calibri"/>
              </a:rPr>
              <a:t>and</a:t>
            </a:r>
            <a:r>
              <a:rPr sz="1800" spc="20" dirty="0">
                <a:solidFill>
                  <a:srgbClr val="FFFFFF"/>
                </a:solidFill>
                <a:latin typeface="Calibri"/>
                <a:cs typeface="Calibri"/>
              </a:rPr>
              <a:t> </a:t>
            </a:r>
            <a:r>
              <a:rPr sz="1800" spc="-15" dirty="0">
                <a:solidFill>
                  <a:srgbClr val="FFFFFF"/>
                </a:solidFill>
                <a:latin typeface="Calibri"/>
                <a:cs typeface="Calibri"/>
              </a:rPr>
              <a:t>operates</a:t>
            </a:r>
            <a:r>
              <a:rPr sz="1800" spc="5" dirty="0">
                <a:solidFill>
                  <a:srgbClr val="FFFFFF"/>
                </a:solidFill>
                <a:latin typeface="Calibri"/>
                <a:cs typeface="Calibri"/>
              </a:rPr>
              <a:t> </a:t>
            </a:r>
            <a:r>
              <a:rPr sz="1800" spc="-10" dirty="0">
                <a:solidFill>
                  <a:srgbClr val="FFFFFF"/>
                </a:solidFill>
                <a:latin typeface="Calibri"/>
                <a:cs typeface="Calibri"/>
              </a:rPr>
              <a:t>at</a:t>
            </a:r>
            <a:r>
              <a:rPr sz="1800" spc="10" dirty="0">
                <a:solidFill>
                  <a:srgbClr val="FFFFFF"/>
                </a:solidFill>
                <a:latin typeface="Calibri"/>
                <a:cs typeface="Calibri"/>
              </a:rPr>
              <a:t> </a:t>
            </a:r>
            <a:r>
              <a:rPr sz="1800" spc="-5" dirty="0">
                <a:solidFill>
                  <a:srgbClr val="FFFFFF"/>
                </a:solidFill>
                <a:latin typeface="Calibri"/>
                <a:cs typeface="Calibri"/>
              </a:rPr>
              <a:t>both </a:t>
            </a:r>
            <a:r>
              <a:rPr sz="1800" spc="-395"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request</a:t>
            </a:r>
            <a:r>
              <a:rPr sz="1800" dirty="0">
                <a:solidFill>
                  <a:srgbClr val="FFFFFF"/>
                </a:solidFill>
                <a:latin typeface="Calibri"/>
                <a:cs typeface="Calibri"/>
              </a:rPr>
              <a:t> </a:t>
            </a:r>
            <a:r>
              <a:rPr sz="1800" spc="-10" dirty="0">
                <a:solidFill>
                  <a:srgbClr val="FFFFFF"/>
                </a:solidFill>
                <a:latin typeface="Calibri"/>
                <a:cs typeface="Calibri"/>
              </a:rPr>
              <a:t>level</a:t>
            </a:r>
            <a:r>
              <a:rPr sz="1800" spc="5"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5" dirty="0">
                <a:solidFill>
                  <a:srgbClr val="FFFFFF"/>
                </a:solidFill>
                <a:latin typeface="Calibri"/>
                <a:cs typeface="Calibri"/>
              </a:rPr>
              <a:t>connection</a:t>
            </a:r>
            <a:r>
              <a:rPr sz="1800" spc="10" dirty="0">
                <a:solidFill>
                  <a:srgbClr val="FFFFFF"/>
                </a:solidFill>
                <a:latin typeface="Calibri"/>
                <a:cs typeface="Calibri"/>
              </a:rPr>
              <a:t> </a:t>
            </a:r>
            <a:r>
              <a:rPr sz="1800" spc="-10" dirty="0">
                <a:solidFill>
                  <a:srgbClr val="FFFFFF"/>
                </a:solidFill>
                <a:latin typeface="Calibri"/>
                <a:cs typeface="Calibri"/>
              </a:rPr>
              <a:t>level</a:t>
            </a:r>
            <a:endParaRPr sz="1800">
              <a:latin typeface="Calibri"/>
              <a:cs typeface="Calibri"/>
            </a:endParaRPr>
          </a:p>
        </p:txBody>
      </p:sp>
      <p:sp>
        <p:nvSpPr>
          <p:cNvPr id="4" name="object 4"/>
          <p:cNvSpPr txBox="1"/>
          <p:nvPr/>
        </p:nvSpPr>
        <p:spPr>
          <a:xfrm>
            <a:off x="10264193" y="1549400"/>
            <a:ext cx="1821814"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Elastic</a:t>
            </a:r>
            <a:r>
              <a:rPr sz="1400" spc="-25" dirty="0">
                <a:solidFill>
                  <a:srgbClr val="FFFFFF"/>
                </a:solidFill>
                <a:latin typeface="Arial"/>
                <a:cs typeface="Arial"/>
              </a:rPr>
              <a:t> </a:t>
            </a:r>
            <a:r>
              <a:rPr sz="1400" spc="-5" dirty="0">
                <a:solidFill>
                  <a:srgbClr val="FFFFFF"/>
                </a:solidFill>
                <a:latin typeface="Arial"/>
                <a:cs typeface="Arial"/>
              </a:rPr>
              <a:t>Load</a:t>
            </a:r>
            <a:r>
              <a:rPr sz="1400" spc="-25" dirty="0">
                <a:solidFill>
                  <a:srgbClr val="FFFFFF"/>
                </a:solidFill>
                <a:latin typeface="Arial"/>
                <a:cs typeface="Arial"/>
              </a:rPr>
              <a:t> </a:t>
            </a:r>
            <a:r>
              <a:rPr sz="1400" spc="-5" dirty="0">
                <a:solidFill>
                  <a:srgbClr val="FFFFFF"/>
                </a:solidFill>
                <a:latin typeface="Arial"/>
                <a:cs typeface="Arial"/>
              </a:rPr>
              <a:t>Balancing</a:t>
            </a:r>
            <a:endParaRPr sz="1400">
              <a:latin typeface="Arial"/>
              <a:cs typeface="Arial"/>
            </a:endParaRPr>
          </a:p>
        </p:txBody>
      </p:sp>
      <p:pic>
        <p:nvPicPr>
          <p:cNvPr id="5" name="object 5"/>
          <p:cNvPicPr/>
          <p:nvPr/>
        </p:nvPicPr>
        <p:blipFill>
          <a:blip r:embed="rId2" cstate="print"/>
          <a:stretch>
            <a:fillRect/>
          </a:stretch>
        </p:blipFill>
        <p:spPr>
          <a:xfrm>
            <a:off x="10774364" y="702040"/>
            <a:ext cx="711200" cy="711200"/>
          </a:xfrm>
          <a:prstGeom prst="rect">
            <a:avLst/>
          </a:prstGeom>
        </p:spPr>
      </p:pic>
    </p:spTree>
    <p:extLst>
      <p:ext uri="{BB962C8B-B14F-4D97-AF65-F5344CB8AC3E}">
        <p14:creationId xmlns:p14="http://schemas.microsoft.com/office/powerpoint/2010/main" val="24206112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4" y="304800"/>
            <a:ext cx="5349875" cy="391160"/>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FFFFFF"/>
                </a:solidFill>
                <a:latin typeface="Calibri"/>
                <a:cs typeface="Calibri"/>
              </a:rPr>
              <a:t>Application </a:t>
            </a:r>
            <a:r>
              <a:rPr sz="2400" b="0" spc="-5" dirty="0">
                <a:solidFill>
                  <a:srgbClr val="FFFFFF"/>
                </a:solidFill>
                <a:latin typeface="Calibri"/>
                <a:cs typeface="Calibri"/>
              </a:rPr>
              <a:t>Load</a:t>
            </a:r>
            <a:r>
              <a:rPr sz="2400" b="0" spc="-10" dirty="0">
                <a:solidFill>
                  <a:srgbClr val="FFFFFF"/>
                </a:solidFill>
                <a:latin typeface="Calibri"/>
                <a:cs typeface="Calibri"/>
              </a:rPr>
              <a:t> </a:t>
            </a:r>
            <a:r>
              <a:rPr sz="2400" b="0" spc="-5" dirty="0">
                <a:solidFill>
                  <a:srgbClr val="FFFFFF"/>
                </a:solidFill>
                <a:latin typeface="Calibri"/>
                <a:cs typeface="Calibri"/>
              </a:rPr>
              <a:t>Balancer</a:t>
            </a:r>
            <a:r>
              <a:rPr sz="2400" b="0" spc="-10" dirty="0">
                <a:solidFill>
                  <a:srgbClr val="FFFFFF"/>
                </a:solidFill>
                <a:latin typeface="Calibri"/>
                <a:cs typeface="Calibri"/>
              </a:rPr>
              <a:t> </a:t>
            </a:r>
            <a:r>
              <a:rPr sz="2400" b="0" spc="-15" dirty="0">
                <a:solidFill>
                  <a:srgbClr val="FFFFFF"/>
                </a:solidFill>
                <a:latin typeface="Calibri"/>
                <a:cs typeface="Calibri"/>
              </a:rPr>
              <a:t>(Internet-Facing)</a:t>
            </a:r>
            <a:endParaRPr sz="2400">
              <a:latin typeface="Calibri"/>
              <a:cs typeface="Calibri"/>
            </a:endParaRPr>
          </a:p>
        </p:txBody>
      </p:sp>
      <p:grpSp>
        <p:nvGrpSpPr>
          <p:cNvPr id="4" name="object 4"/>
          <p:cNvGrpSpPr/>
          <p:nvPr/>
        </p:nvGrpSpPr>
        <p:grpSpPr>
          <a:xfrm>
            <a:off x="1108489" y="1108036"/>
            <a:ext cx="8329930" cy="5018405"/>
            <a:chOff x="1108489" y="1108036"/>
            <a:chExt cx="8329930" cy="5018405"/>
          </a:xfrm>
        </p:grpSpPr>
        <p:pic>
          <p:nvPicPr>
            <p:cNvPr id="5" name="object 5"/>
            <p:cNvPicPr/>
            <p:nvPr/>
          </p:nvPicPr>
          <p:blipFill>
            <a:blip r:embed="rId2" cstate="print"/>
            <a:stretch>
              <a:fillRect/>
            </a:stretch>
          </p:blipFill>
          <p:spPr>
            <a:xfrm>
              <a:off x="1114842" y="1114386"/>
              <a:ext cx="378161" cy="378161"/>
            </a:xfrm>
            <a:prstGeom prst="rect">
              <a:avLst/>
            </a:prstGeom>
            <a:ln>
              <a:solidFill>
                <a:schemeClr val="bg2"/>
              </a:solidFill>
            </a:ln>
          </p:spPr>
        </p:pic>
        <p:sp>
          <p:nvSpPr>
            <p:cNvPr id="6" name="object 6"/>
            <p:cNvSpPr/>
            <p:nvPr/>
          </p:nvSpPr>
          <p:spPr>
            <a:xfrm>
              <a:off x="1114839" y="1114386"/>
              <a:ext cx="8317230" cy="5005705"/>
            </a:xfrm>
            <a:custGeom>
              <a:avLst/>
              <a:gdLst/>
              <a:ahLst/>
              <a:cxnLst/>
              <a:rect l="l" t="t" r="r" b="b"/>
              <a:pathLst>
                <a:path w="8317230" h="5005705">
                  <a:moveTo>
                    <a:pt x="0" y="0"/>
                  </a:moveTo>
                  <a:lnTo>
                    <a:pt x="8316805" y="0"/>
                  </a:lnTo>
                  <a:lnTo>
                    <a:pt x="8316805" y="5005182"/>
                  </a:lnTo>
                  <a:lnTo>
                    <a:pt x="0" y="5005182"/>
                  </a:lnTo>
                  <a:lnTo>
                    <a:pt x="0" y="0"/>
                  </a:lnTo>
                  <a:close/>
                </a:path>
              </a:pathLst>
            </a:custGeom>
            <a:ln w="12700">
              <a:solidFill>
                <a:schemeClr val="bg2"/>
              </a:solidFill>
            </a:ln>
          </p:spPr>
          <p:txBody>
            <a:bodyPr wrap="square" lIns="0" tIns="0" rIns="0" bIns="0" rtlCol="0"/>
            <a:lstStyle/>
            <a:p>
              <a:endParaRPr>
                <a:solidFill>
                  <a:schemeClr val="bg1"/>
                </a:solidFill>
              </a:endParaRPr>
            </a:p>
          </p:txBody>
        </p:sp>
        <p:sp>
          <p:nvSpPr>
            <p:cNvPr id="7" name="object 7"/>
            <p:cNvSpPr/>
            <p:nvPr/>
          </p:nvSpPr>
          <p:spPr>
            <a:xfrm>
              <a:off x="1493003" y="1658952"/>
              <a:ext cx="6856730" cy="4171950"/>
            </a:xfrm>
            <a:custGeom>
              <a:avLst/>
              <a:gdLst/>
              <a:ahLst/>
              <a:cxnLst/>
              <a:rect l="l" t="t" r="r" b="b"/>
              <a:pathLst>
                <a:path w="6856730" h="4171950">
                  <a:moveTo>
                    <a:pt x="0" y="0"/>
                  </a:moveTo>
                  <a:lnTo>
                    <a:pt x="6856215" y="0"/>
                  </a:lnTo>
                  <a:lnTo>
                    <a:pt x="6856215" y="4171396"/>
                  </a:lnTo>
                  <a:lnTo>
                    <a:pt x="0" y="4171396"/>
                  </a:lnTo>
                  <a:lnTo>
                    <a:pt x="0" y="0"/>
                  </a:lnTo>
                  <a:close/>
                </a:path>
              </a:pathLst>
            </a:custGeom>
            <a:ln w="12700">
              <a:solidFill>
                <a:schemeClr val="bg2"/>
              </a:solidFill>
            </a:ln>
          </p:spPr>
          <p:txBody>
            <a:bodyPr wrap="square" lIns="0" tIns="0" rIns="0" bIns="0" rtlCol="0"/>
            <a:lstStyle/>
            <a:p>
              <a:endParaRPr>
                <a:solidFill>
                  <a:schemeClr val="bg1"/>
                </a:solidFill>
              </a:endParaRPr>
            </a:p>
          </p:txBody>
        </p:sp>
      </p:grpSp>
      <p:sp>
        <p:nvSpPr>
          <p:cNvPr id="8" name="object 8"/>
          <p:cNvSpPr txBox="1"/>
          <p:nvPr/>
        </p:nvSpPr>
        <p:spPr>
          <a:xfrm>
            <a:off x="1559340" y="1193800"/>
            <a:ext cx="650240" cy="751488"/>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10" dirty="0">
                <a:solidFill>
                  <a:schemeClr val="bg1"/>
                </a:solidFill>
                <a:latin typeface="Arial"/>
                <a:cs typeface="Arial"/>
              </a:rPr>
              <a:t>Region</a:t>
            </a:r>
            <a:endParaRPr sz="1200">
              <a:solidFill>
                <a:schemeClr val="bg1"/>
              </a:solidFill>
              <a:latin typeface="Arial"/>
              <a:cs typeface="Arial"/>
            </a:endParaRPr>
          </a:p>
          <a:p>
            <a:pPr>
              <a:lnSpc>
                <a:spcPct val="100000"/>
              </a:lnSpc>
            </a:pPr>
            <a:endParaRPr sz="1300">
              <a:solidFill>
                <a:schemeClr val="bg1"/>
              </a:solidFill>
              <a:latin typeface="Arial"/>
              <a:cs typeface="Arial"/>
            </a:endParaRPr>
          </a:p>
          <a:p>
            <a:pPr>
              <a:lnSpc>
                <a:spcPct val="100000"/>
              </a:lnSpc>
            </a:pPr>
            <a:endParaRPr sz="1100">
              <a:solidFill>
                <a:schemeClr val="bg1"/>
              </a:solidFill>
              <a:latin typeface="Arial"/>
              <a:cs typeface="Arial"/>
            </a:endParaRPr>
          </a:p>
          <a:p>
            <a:pPr marL="390525">
              <a:lnSpc>
                <a:spcPct val="100000"/>
              </a:lnSpc>
            </a:pPr>
            <a:r>
              <a:rPr sz="1200" spc="-10" dirty="0">
                <a:solidFill>
                  <a:schemeClr val="bg1"/>
                </a:solidFill>
                <a:latin typeface="Calibri"/>
                <a:cs typeface="Calibri"/>
              </a:rPr>
              <a:t>V</a:t>
            </a:r>
            <a:r>
              <a:rPr sz="1200" dirty="0">
                <a:solidFill>
                  <a:schemeClr val="bg1"/>
                </a:solidFill>
                <a:latin typeface="Calibri"/>
                <a:cs typeface="Calibri"/>
              </a:rPr>
              <a:t>PC</a:t>
            </a:r>
            <a:endParaRPr sz="1200">
              <a:solidFill>
                <a:schemeClr val="bg1"/>
              </a:solidFill>
              <a:latin typeface="Calibri"/>
              <a:cs typeface="Calibri"/>
            </a:endParaRPr>
          </a:p>
        </p:txBody>
      </p:sp>
      <p:grpSp>
        <p:nvGrpSpPr>
          <p:cNvPr id="9" name="object 9"/>
          <p:cNvGrpSpPr/>
          <p:nvPr/>
        </p:nvGrpSpPr>
        <p:grpSpPr>
          <a:xfrm>
            <a:off x="1493004" y="1658952"/>
            <a:ext cx="5944235" cy="2183130"/>
            <a:chOff x="1493004" y="1658952"/>
            <a:chExt cx="5944235" cy="2183130"/>
          </a:xfrm>
        </p:grpSpPr>
        <p:pic>
          <p:nvPicPr>
            <p:cNvPr id="10" name="object 10"/>
            <p:cNvPicPr/>
            <p:nvPr/>
          </p:nvPicPr>
          <p:blipFill>
            <a:blip r:embed="rId3" cstate="print"/>
            <a:stretch>
              <a:fillRect/>
            </a:stretch>
          </p:blipFill>
          <p:spPr>
            <a:xfrm>
              <a:off x="1493004" y="1658952"/>
              <a:ext cx="330199" cy="330200"/>
            </a:xfrm>
            <a:prstGeom prst="rect">
              <a:avLst/>
            </a:prstGeom>
            <a:ln>
              <a:solidFill>
                <a:schemeClr val="bg2"/>
              </a:solidFill>
            </a:ln>
          </p:spPr>
        </p:pic>
        <p:sp>
          <p:nvSpPr>
            <p:cNvPr id="11" name="object 11"/>
            <p:cNvSpPr/>
            <p:nvPr/>
          </p:nvSpPr>
          <p:spPr>
            <a:xfrm>
              <a:off x="1707706" y="2103352"/>
              <a:ext cx="5723255" cy="1732280"/>
            </a:xfrm>
            <a:custGeom>
              <a:avLst/>
              <a:gdLst/>
              <a:ahLst/>
              <a:cxnLst/>
              <a:rect l="l" t="t" r="r" b="b"/>
              <a:pathLst>
                <a:path w="5723255" h="1732279">
                  <a:moveTo>
                    <a:pt x="0" y="0"/>
                  </a:moveTo>
                  <a:lnTo>
                    <a:pt x="5722803" y="0"/>
                  </a:lnTo>
                  <a:lnTo>
                    <a:pt x="5722803" y="1732241"/>
                  </a:lnTo>
                  <a:lnTo>
                    <a:pt x="0" y="1732241"/>
                  </a:lnTo>
                  <a:lnTo>
                    <a:pt x="0" y="0"/>
                  </a:lnTo>
                  <a:close/>
                </a:path>
              </a:pathLst>
            </a:custGeom>
            <a:ln w="12700">
              <a:solidFill>
                <a:schemeClr val="bg2"/>
              </a:solidFill>
            </a:ln>
          </p:spPr>
          <p:txBody>
            <a:bodyPr wrap="square" lIns="0" tIns="0" rIns="0" bIns="0" rtlCol="0"/>
            <a:lstStyle/>
            <a:p>
              <a:endParaRPr>
                <a:solidFill>
                  <a:schemeClr val="bg1"/>
                </a:solidFill>
              </a:endParaRPr>
            </a:p>
          </p:txBody>
        </p:sp>
      </p:grpSp>
      <p:sp>
        <p:nvSpPr>
          <p:cNvPr id="12" name="object 12"/>
          <p:cNvSpPr txBox="1"/>
          <p:nvPr/>
        </p:nvSpPr>
        <p:spPr>
          <a:xfrm>
            <a:off x="4003958" y="2184400"/>
            <a:ext cx="1130935"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5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p:txBody>
      </p:sp>
      <p:grpSp>
        <p:nvGrpSpPr>
          <p:cNvPr id="13" name="object 13"/>
          <p:cNvGrpSpPr/>
          <p:nvPr/>
        </p:nvGrpSpPr>
        <p:grpSpPr>
          <a:xfrm>
            <a:off x="4724632" y="2461263"/>
            <a:ext cx="2494280" cy="1263650"/>
            <a:chOff x="4724632" y="2461263"/>
            <a:chExt cx="2494280" cy="1263650"/>
          </a:xfrm>
        </p:grpSpPr>
        <p:sp>
          <p:nvSpPr>
            <p:cNvPr id="14" name="object 14"/>
            <p:cNvSpPr/>
            <p:nvPr/>
          </p:nvSpPr>
          <p:spPr>
            <a:xfrm>
              <a:off x="4725781" y="2463350"/>
              <a:ext cx="2493010" cy="1261745"/>
            </a:xfrm>
            <a:custGeom>
              <a:avLst/>
              <a:gdLst/>
              <a:ahLst/>
              <a:cxnLst/>
              <a:rect l="l" t="t" r="r" b="b"/>
              <a:pathLst>
                <a:path w="2493009" h="1261745">
                  <a:moveTo>
                    <a:pt x="2492714" y="0"/>
                  </a:moveTo>
                  <a:lnTo>
                    <a:pt x="0" y="0"/>
                  </a:lnTo>
                  <a:lnTo>
                    <a:pt x="0" y="1261361"/>
                  </a:lnTo>
                  <a:lnTo>
                    <a:pt x="2492714" y="1261361"/>
                  </a:lnTo>
                  <a:lnTo>
                    <a:pt x="2492714" y="0"/>
                  </a:lnTo>
                  <a:close/>
                </a:path>
              </a:pathLst>
            </a:custGeom>
            <a:solidFill>
              <a:srgbClr val="E2F0D9">
                <a:alpha val="19999"/>
              </a:srgbClr>
            </a:solidFill>
            <a:ln>
              <a:solidFill>
                <a:schemeClr val="bg2"/>
              </a:solidFill>
            </a:ln>
          </p:spPr>
          <p:txBody>
            <a:bodyPr wrap="square" lIns="0" tIns="0" rIns="0" bIns="0" rtlCol="0"/>
            <a:lstStyle/>
            <a:p>
              <a:endParaRPr>
                <a:solidFill>
                  <a:schemeClr val="bg1"/>
                </a:solidFill>
              </a:endParaRPr>
            </a:p>
          </p:txBody>
        </p:sp>
        <p:pic>
          <p:nvPicPr>
            <p:cNvPr id="15" name="object 15"/>
            <p:cNvPicPr/>
            <p:nvPr/>
          </p:nvPicPr>
          <p:blipFill>
            <a:blip r:embed="rId4" cstate="print"/>
            <a:stretch>
              <a:fillRect/>
            </a:stretch>
          </p:blipFill>
          <p:spPr>
            <a:xfrm>
              <a:off x="4724632" y="2461263"/>
              <a:ext cx="274638" cy="274636"/>
            </a:xfrm>
            <a:prstGeom prst="rect">
              <a:avLst/>
            </a:prstGeom>
            <a:ln>
              <a:solidFill>
                <a:schemeClr val="bg2"/>
              </a:solidFill>
            </a:ln>
          </p:spPr>
        </p:pic>
      </p:grpSp>
      <p:sp>
        <p:nvSpPr>
          <p:cNvPr id="16" name="object 16"/>
          <p:cNvSpPr txBox="1"/>
          <p:nvPr/>
        </p:nvSpPr>
        <p:spPr>
          <a:xfrm>
            <a:off x="7998804" y="4089400"/>
            <a:ext cx="685800" cy="441959"/>
          </a:xfrm>
          <a:prstGeom prst="rect">
            <a:avLst/>
          </a:prstGeom>
          <a:ln>
            <a:solidFill>
              <a:schemeClr val="bg2"/>
            </a:solidFill>
          </a:ln>
        </p:spPr>
        <p:txBody>
          <a:bodyPr vert="horz" wrap="square" lIns="0" tIns="27939" rIns="0" bIns="0" rtlCol="0">
            <a:spAutoFit/>
          </a:bodyPr>
          <a:lstStyle/>
          <a:p>
            <a:pPr marL="12700" marR="5080" indent="29845">
              <a:lnSpc>
                <a:spcPts val="1600"/>
              </a:lnSpc>
              <a:spcBef>
                <a:spcPts val="219"/>
              </a:spcBef>
            </a:pPr>
            <a:r>
              <a:rPr sz="1400" spc="-5" dirty="0">
                <a:solidFill>
                  <a:schemeClr val="bg1"/>
                </a:solidFill>
                <a:latin typeface="Arial"/>
                <a:cs typeface="Arial"/>
              </a:rPr>
              <a:t>Internet </a:t>
            </a:r>
            <a:r>
              <a:rPr sz="1400" spc="-375" dirty="0">
                <a:solidFill>
                  <a:schemeClr val="bg1"/>
                </a:solidFill>
                <a:latin typeface="Arial"/>
                <a:cs typeface="Arial"/>
              </a:rPr>
              <a:t> </a:t>
            </a:r>
            <a:r>
              <a:rPr sz="1400" spc="-5" dirty="0">
                <a:solidFill>
                  <a:schemeClr val="bg1"/>
                </a:solidFill>
                <a:latin typeface="Arial"/>
                <a:cs typeface="Arial"/>
              </a:rPr>
              <a:t>gate</a:t>
            </a:r>
            <a:r>
              <a:rPr sz="1400" dirty="0">
                <a:solidFill>
                  <a:schemeClr val="bg1"/>
                </a:solidFill>
                <a:latin typeface="Arial"/>
                <a:cs typeface="Arial"/>
              </a:rPr>
              <a:t>w</a:t>
            </a:r>
            <a:r>
              <a:rPr sz="1400" spc="-5" dirty="0">
                <a:solidFill>
                  <a:schemeClr val="bg1"/>
                </a:solidFill>
                <a:latin typeface="Arial"/>
                <a:cs typeface="Arial"/>
              </a:rPr>
              <a:t>ay</a:t>
            </a:r>
            <a:endParaRPr sz="1400">
              <a:solidFill>
                <a:schemeClr val="bg1"/>
              </a:solidFill>
              <a:latin typeface="Arial"/>
              <a:cs typeface="Arial"/>
            </a:endParaRPr>
          </a:p>
        </p:txBody>
      </p:sp>
      <p:pic>
        <p:nvPicPr>
          <p:cNvPr id="17" name="object 17"/>
          <p:cNvPicPr/>
          <p:nvPr/>
        </p:nvPicPr>
        <p:blipFill>
          <a:blip r:embed="rId5" cstate="print"/>
          <a:stretch>
            <a:fillRect/>
          </a:stretch>
        </p:blipFill>
        <p:spPr>
          <a:xfrm>
            <a:off x="8114269" y="3625664"/>
            <a:ext cx="469900" cy="469900"/>
          </a:xfrm>
          <a:prstGeom prst="rect">
            <a:avLst/>
          </a:prstGeom>
          <a:ln>
            <a:solidFill>
              <a:schemeClr val="bg2"/>
            </a:solidFill>
          </a:ln>
        </p:spPr>
      </p:pic>
      <p:sp>
        <p:nvSpPr>
          <p:cNvPr id="18" name="object 18"/>
          <p:cNvSpPr txBox="1"/>
          <p:nvPr/>
        </p:nvSpPr>
        <p:spPr>
          <a:xfrm>
            <a:off x="4725781" y="2463350"/>
            <a:ext cx="2493010" cy="1023357"/>
          </a:xfrm>
          <a:prstGeom prst="rect">
            <a:avLst/>
          </a:prstGeom>
          <a:ln>
            <a:solidFill>
              <a:schemeClr val="bg2"/>
            </a:solidFill>
          </a:ln>
        </p:spPr>
        <p:txBody>
          <a:bodyPr vert="horz" wrap="square" lIns="0" tIns="38100" rIns="0" bIns="0" rtlCol="0">
            <a:spAutoFit/>
          </a:bodyPr>
          <a:lstStyle/>
          <a:p>
            <a:pPr marL="337820">
              <a:lnSpc>
                <a:spcPct val="100000"/>
              </a:lnSpc>
              <a:spcBef>
                <a:spcPts val="300"/>
              </a:spcBef>
            </a:pPr>
            <a:r>
              <a:rPr sz="1200" spc="-5" dirty="0">
                <a:solidFill>
                  <a:schemeClr val="bg1"/>
                </a:solidFill>
                <a:latin typeface="Calibri"/>
                <a:cs typeface="Calibri"/>
              </a:rPr>
              <a:t>Public</a:t>
            </a:r>
            <a:r>
              <a:rPr sz="1200" spc="-35" dirty="0">
                <a:solidFill>
                  <a:schemeClr val="bg1"/>
                </a:solidFill>
                <a:latin typeface="Calibri"/>
                <a:cs typeface="Calibri"/>
              </a:rPr>
              <a:t> </a:t>
            </a:r>
            <a:r>
              <a:rPr sz="1200" spc="-5" dirty="0">
                <a:solidFill>
                  <a:schemeClr val="bg1"/>
                </a:solidFill>
                <a:latin typeface="Calibri"/>
                <a:cs typeface="Calibri"/>
              </a:rPr>
              <a:t>subnet</a:t>
            </a:r>
            <a:endParaRPr sz="1200">
              <a:solidFill>
                <a:schemeClr val="bg1"/>
              </a:solidFill>
              <a:latin typeface="Calibri"/>
              <a:cs typeface="Calibri"/>
            </a:endParaRPr>
          </a:p>
          <a:p>
            <a:pPr>
              <a:lnSpc>
                <a:spcPct val="100000"/>
              </a:lnSpc>
            </a:pPr>
            <a:endParaRPr sz="1400">
              <a:solidFill>
                <a:schemeClr val="bg1"/>
              </a:solidFill>
              <a:latin typeface="Calibri"/>
              <a:cs typeface="Calibri"/>
            </a:endParaRPr>
          </a:p>
          <a:p>
            <a:pPr>
              <a:lnSpc>
                <a:spcPct val="100000"/>
              </a:lnSpc>
            </a:pPr>
            <a:endParaRPr sz="1400">
              <a:solidFill>
                <a:schemeClr val="bg1"/>
              </a:solidFill>
              <a:latin typeface="Calibri"/>
              <a:cs typeface="Calibri"/>
            </a:endParaRPr>
          </a:p>
          <a:p>
            <a:pPr>
              <a:lnSpc>
                <a:spcPct val="100000"/>
              </a:lnSpc>
              <a:spcBef>
                <a:spcPts val="35"/>
              </a:spcBef>
            </a:pPr>
            <a:endParaRPr sz="1400">
              <a:solidFill>
                <a:schemeClr val="bg1"/>
              </a:solidFill>
              <a:latin typeface="Calibri"/>
              <a:cs typeface="Calibri"/>
            </a:endParaRPr>
          </a:p>
          <a:p>
            <a:pPr marL="907415">
              <a:lnSpc>
                <a:spcPct val="100000"/>
              </a:lnSpc>
            </a:pPr>
            <a:r>
              <a:rPr sz="1000" spc="-5" dirty="0">
                <a:solidFill>
                  <a:schemeClr val="bg1"/>
                </a:solidFill>
                <a:latin typeface="Arial"/>
                <a:cs typeface="Arial"/>
              </a:rPr>
              <a:t>EC2</a:t>
            </a:r>
            <a:r>
              <a:rPr sz="1000" spc="-40" dirty="0">
                <a:solidFill>
                  <a:schemeClr val="bg1"/>
                </a:solidFill>
                <a:latin typeface="Arial"/>
                <a:cs typeface="Arial"/>
              </a:rPr>
              <a:t> </a:t>
            </a:r>
            <a:r>
              <a:rPr sz="1000" spc="-5" dirty="0">
                <a:solidFill>
                  <a:schemeClr val="bg1"/>
                </a:solidFill>
                <a:latin typeface="Arial"/>
                <a:cs typeface="Arial"/>
              </a:rPr>
              <a:t>Instance</a:t>
            </a:r>
            <a:r>
              <a:rPr sz="1000" spc="-40" dirty="0">
                <a:solidFill>
                  <a:schemeClr val="bg1"/>
                </a:solidFill>
                <a:latin typeface="Arial"/>
                <a:cs typeface="Arial"/>
              </a:rPr>
              <a:t> </a:t>
            </a:r>
            <a:r>
              <a:rPr sz="1000" dirty="0">
                <a:solidFill>
                  <a:schemeClr val="bg1"/>
                </a:solidFill>
                <a:latin typeface="Arial"/>
                <a:cs typeface="Arial"/>
              </a:rPr>
              <a:t>1</a:t>
            </a:r>
            <a:endParaRPr sz="1000">
              <a:solidFill>
                <a:schemeClr val="bg1"/>
              </a:solidFill>
              <a:latin typeface="Arial"/>
              <a:cs typeface="Arial"/>
            </a:endParaRPr>
          </a:p>
        </p:txBody>
      </p:sp>
      <p:grpSp>
        <p:nvGrpSpPr>
          <p:cNvPr id="19" name="object 19"/>
          <p:cNvGrpSpPr/>
          <p:nvPr/>
        </p:nvGrpSpPr>
        <p:grpSpPr>
          <a:xfrm>
            <a:off x="1876658" y="2461262"/>
            <a:ext cx="4392930" cy="2670175"/>
            <a:chOff x="1876658" y="2461262"/>
            <a:chExt cx="4392930" cy="2670175"/>
          </a:xfrm>
        </p:grpSpPr>
        <p:pic>
          <p:nvPicPr>
            <p:cNvPr id="20" name="object 20"/>
            <p:cNvPicPr/>
            <p:nvPr/>
          </p:nvPicPr>
          <p:blipFill>
            <a:blip r:embed="rId6" cstate="print"/>
            <a:stretch>
              <a:fillRect/>
            </a:stretch>
          </p:blipFill>
          <p:spPr>
            <a:xfrm>
              <a:off x="5799603" y="4661152"/>
              <a:ext cx="469900" cy="469900"/>
            </a:xfrm>
            <a:prstGeom prst="rect">
              <a:avLst/>
            </a:prstGeom>
            <a:ln>
              <a:solidFill>
                <a:schemeClr val="bg2"/>
              </a:solidFill>
            </a:ln>
          </p:spPr>
        </p:pic>
        <p:sp>
          <p:nvSpPr>
            <p:cNvPr id="21" name="object 21"/>
            <p:cNvSpPr/>
            <p:nvPr/>
          </p:nvSpPr>
          <p:spPr>
            <a:xfrm>
              <a:off x="1876658" y="2461262"/>
              <a:ext cx="2493010" cy="1261745"/>
            </a:xfrm>
            <a:custGeom>
              <a:avLst/>
              <a:gdLst/>
              <a:ahLst/>
              <a:cxnLst/>
              <a:rect l="l" t="t" r="r" b="b"/>
              <a:pathLst>
                <a:path w="2493010" h="1261745">
                  <a:moveTo>
                    <a:pt x="2492714" y="0"/>
                  </a:moveTo>
                  <a:lnTo>
                    <a:pt x="0" y="0"/>
                  </a:lnTo>
                  <a:lnTo>
                    <a:pt x="0" y="1261362"/>
                  </a:lnTo>
                  <a:lnTo>
                    <a:pt x="2492714" y="1261362"/>
                  </a:lnTo>
                  <a:lnTo>
                    <a:pt x="2492714" y="0"/>
                  </a:lnTo>
                  <a:close/>
                </a:path>
              </a:pathLst>
            </a:custGeom>
            <a:solidFill>
              <a:srgbClr val="C1F3FF">
                <a:alpha val="14898"/>
              </a:srgbClr>
            </a:solidFill>
            <a:ln>
              <a:solidFill>
                <a:schemeClr val="bg2"/>
              </a:solidFill>
            </a:ln>
          </p:spPr>
          <p:txBody>
            <a:bodyPr wrap="square" lIns="0" tIns="0" rIns="0" bIns="0" rtlCol="0"/>
            <a:lstStyle/>
            <a:p>
              <a:endParaRPr>
                <a:solidFill>
                  <a:schemeClr val="bg1"/>
                </a:solidFill>
              </a:endParaRPr>
            </a:p>
          </p:txBody>
        </p:sp>
      </p:grpSp>
      <p:sp>
        <p:nvSpPr>
          <p:cNvPr id="22" name="object 22"/>
          <p:cNvSpPr txBox="1"/>
          <p:nvPr/>
        </p:nvSpPr>
        <p:spPr>
          <a:xfrm>
            <a:off x="1876658" y="2461262"/>
            <a:ext cx="2493010" cy="225703"/>
          </a:xfrm>
          <a:prstGeom prst="rect">
            <a:avLst/>
          </a:prstGeom>
          <a:ln>
            <a:solidFill>
              <a:schemeClr val="bg2"/>
            </a:solidFill>
          </a:ln>
        </p:spPr>
        <p:txBody>
          <a:bodyPr vert="horz" wrap="square" lIns="0" tIns="40640" rIns="0" bIns="0" rtlCol="0">
            <a:spAutoFit/>
          </a:bodyPr>
          <a:lstStyle/>
          <a:p>
            <a:pPr marL="337820">
              <a:lnSpc>
                <a:spcPct val="100000"/>
              </a:lnSpc>
              <a:spcBef>
                <a:spcPts val="320"/>
              </a:spcBef>
            </a:pPr>
            <a:r>
              <a:rPr sz="1200" spc="-5" dirty="0">
                <a:solidFill>
                  <a:schemeClr val="bg1"/>
                </a:solidFill>
                <a:latin typeface="Arial"/>
                <a:cs typeface="Arial"/>
              </a:rPr>
              <a:t>Private</a:t>
            </a:r>
            <a:r>
              <a:rPr sz="1200" spc="-40" dirty="0">
                <a:solidFill>
                  <a:schemeClr val="bg1"/>
                </a:solidFill>
                <a:latin typeface="Arial"/>
                <a:cs typeface="Arial"/>
              </a:rPr>
              <a:t> </a:t>
            </a:r>
            <a:r>
              <a:rPr sz="1200" spc="-5" dirty="0">
                <a:solidFill>
                  <a:schemeClr val="bg1"/>
                </a:solidFill>
                <a:latin typeface="Arial"/>
                <a:cs typeface="Arial"/>
              </a:rPr>
              <a:t>subnet</a:t>
            </a:r>
            <a:endParaRPr sz="1200">
              <a:solidFill>
                <a:schemeClr val="bg1"/>
              </a:solidFill>
              <a:latin typeface="Arial"/>
              <a:cs typeface="Arial"/>
            </a:endParaRPr>
          </a:p>
        </p:txBody>
      </p:sp>
      <p:grpSp>
        <p:nvGrpSpPr>
          <p:cNvPr id="23" name="object 23"/>
          <p:cNvGrpSpPr/>
          <p:nvPr/>
        </p:nvGrpSpPr>
        <p:grpSpPr>
          <a:xfrm>
            <a:off x="1876658" y="2461263"/>
            <a:ext cx="7929245" cy="1463040"/>
            <a:chOff x="1876658" y="2461263"/>
            <a:chExt cx="7929245" cy="1463040"/>
          </a:xfrm>
        </p:grpSpPr>
        <p:pic>
          <p:nvPicPr>
            <p:cNvPr id="24" name="object 24"/>
            <p:cNvPicPr/>
            <p:nvPr/>
          </p:nvPicPr>
          <p:blipFill>
            <a:blip r:embed="rId7" cstate="print"/>
            <a:stretch>
              <a:fillRect/>
            </a:stretch>
          </p:blipFill>
          <p:spPr>
            <a:xfrm>
              <a:off x="1876658" y="2461263"/>
              <a:ext cx="274638" cy="274636"/>
            </a:xfrm>
            <a:prstGeom prst="rect">
              <a:avLst/>
            </a:prstGeom>
            <a:ln>
              <a:solidFill>
                <a:schemeClr val="bg2"/>
              </a:solidFill>
            </a:ln>
          </p:spPr>
        </p:pic>
        <p:sp>
          <p:nvSpPr>
            <p:cNvPr id="25" name="object 25"/>
            <p:cNvSpPr/>
            <p:nvPr/>
          </p:nvSpPr>
          <p:spPr>
            <a:xfrm>
              <a:off x="8632326" y="3820768"/>
              <a:ext cx="1173480" cy="103505"/>
            </a:xfrm>
            <a:custGeom>
              <a:avLst/>
              <a:gdLst/>
              <a:ahLst/>
              <a:cxnLst/>
              <a:rect l="l" t="t" r="r" b="b"/>
              <a:pathLst>
                <a:path w="1173479" h="103504">
                  <a:moveTo>
                    <a:pt x="58665" y="0"/>
                  </a:moveTo>
                  <a:lnTo>
                    <a:pt x="0" y="51808"/>
                  </a:lnTo>
                  <a:lnTo>
                    <a:pt x="59136" y="103075"/>
                  </a:lnTo>
                  <a:lnTo>
                    <a:pt x="63146" y="102789"/>
                  </a:lnTo>
                  <a:lnTo>
                    <a:pt x="67740" y="97490"/>
                  </a:lnTo>
                  <a:lnTo>
                    <a:pt x="67454" y="93479"/>
                  </a:lnTo>
                  <a:lnTo>
                    <a:pt x="26661" y="58113"/>
                  </a:lnTo>
                  <a:lnTo>
                    <a:pt x="9687" y="58113"/>
                  </a:lnTo>
                  <a:lnTo>
                    <a:pt x="9629" y="45413"/>
                  </a:lnTo>
                  <a:lnTo>
                    <a:pt x="26514" y="45336"/>
                  </a:lnTo>
                  <a:lnTo>
                    <a:pt x="67071" y="9519"/>
                  </a:lnTo>
                  <a:lnTo>
                    <a:pt x="67320" y="5506"/>
                  </a:lnTo>
                  <a:lnTo>
                    <a:pt x="62677" y="250"/>
                  </a:lnTo>
                  <a:lnTo>
                    <a:pt x="58665" y="0"/>
                  </a:lnTo>
                  <a:close/>
                </a:path>
                <a:path w="1173479" h="103504">
                  <a:moveTo>
                    <a:pt x="26514" y="45336"/>
                  </a:moveTo>
                  <a:lnTo>
                    <a:pt x="9629" y="45413"/>
                  </a:lnTo>
                  <a:lnTo>
                    <a:pt x="9687" y="58113"/>
                  </a:lnTo>
                  <a:lnTo>
                    <a:pt x="26572" y="58036"/>
                  </a:lnTo>
                  <a:lnTo>
                    <a:pt x="24827" y="56523"/>
                  </a:lnTo>
                  <a:lnTo>
                    <a:pt x="13846" y="56523"/>
                  </a:lnTo>
                  <a:lnTo>
                    <a:pt x="13802" y="46965"/>
                  </a:lnTo>
                  <a:lnTo>
                    <a:pt x="24669" y="46965"/>
                  </a:lnTo>
                  <a:lnTo>
                    <a:pt x="26514" y="45336"/>
                  </a:lnTo>
                  <a:close/>
                </a:path>
                <a:path w="1173479" h="103504">
                  <a:moveTo>
                    <a:pt x="26572" y="58036"/>
                  </a:moveTo>
                  <a:lnTo>
                    <a:pt x="9687" y="58113"/>
                  </a:lnTo>
                  <a:lnTo>
                    <a:pt x="26661" y="58113"/>
                  </a:lnTo>
                  <a:close/>
                </a:path>
                <a:path w="1173479" h="103504">
                  <a:moveTo>
                    <a:pt x="1172969" y="40090"/>
                  </a:moveTo>
                  <a:lnTo>
                    <a:pt x="26514" y="45336"/>
                  </a:lnTo>
                  <a:lnTo>
                    <a:pt x="19286" y="51720"/>
                  </a:lnTo>
                  <a:lnTo>
                    <a:pt x="26572" y="58036"/>
                  </a:lnTo>
                  <a:lnTo>
                    <a:pt x="1173027" y="52790"/>
                  </a:lnTo>
                  <a:lnTo>
                    <a:pt x="1172969" y="40090"/>
                  </a:lnTo>
                  <a:close/>
                </a:path>
                <a:path w="1173479" h="103504">
                  <a:moveTo>
                    <a:pt x="13802" y="46965"/>
                  </a:moveTo>
                  <a:lnTo>
                    <a:pt x="13846" y="56523"/>
                  </a:lnTo>
                  <a:lnTo>
                    <a:pt x="19286" y="51720"/>
                  </a:lnTo>
                  <a:lnTo>
                    <a:pt x="13802" y="46965"/>
                  </a:lnTo>
                  <a:close/>
                </a:path>
                <a:path w="1173479" h="103504">
                  <a:moveTo>
                    <a:pt x="19286" y="51720"/>
                  </a:moveTo>
                  <a:lnTo>
                    <a:pt x="13846" y="56523"/>
                  </a:lnTo>
                  <a:lnTo>
                    <a:pt x="24827" y="56523"/>
                  </a:lnTo>
                  <a:lnTo>
                    <a:pt x="19286" y="51720"/>
                  </a:lnTo>
                  <a:close/>
                </a:path>
                <a:path w="1173479" h="103504">
                  <a:moveTo>
                    <a:pt x="24669" y="46965"/>
                  </a:moveTo>
                  <a:lnTo>
                    <a:pt x="13802" y="46965"/>
                  </a:lnTo>
                  <a:lnTo>
                    <a:pt x="19286" y="51720"/>
                  </a:lnTo>
                  <a:lnTo>
                    <a:pt x="24669" y="46965"/>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pic>
          <p:nvPicPr>
            <p:cNvPr id="26" name="object 26"/>
            <p:cNvPicPr/>
            <p:nvPr/>
          </p:nvPicPr>
          <p:blipFill>
            <a:blip r:embed="rId6" cstate="print"/>
            <a:stretch>
              <a:fillRect/>
            </a:stretch>
          </p:blipFill>
          <p:spPr>
            <a:xfrm>
              <a:off x="5799603" y="2750766"/>
              <a:ext cx="469900" cy="469900"/>
            </a:xfrm>
            <a:prstGeom prst="rect">
              <a:avLst/>
            </a:prstGeom>
            <a:ln>
              <a:solidFill>
                <a:schemeClr val="bg2"/>
              </a:solidFill>
            </a:ln>
          </p:spPr>
        </p:pic>
      </p:grpSp>
      <p:sp>
        <p:nvSpPr>
          <p:cNvPr id="27" name="object 27"/>
          <p:cNvSpPr txBox="1"/>
          <p:nvPr/>
        </p:nvSpPr>
        <p:spPr>
          <a:xfrm>
            <a:off x="5600984" y="5207000"/>
            <a:ext cx="888365" cy="166712"/>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000" spc="-5" dirty="0">
                <a:solidFill>
                  <a:schemeClr val="bg1"/>
                </a:solidFill>
                <a:latin typeface="Arial"/>
                <a:cs typeface="Arial"/>
              </a:rPr>
              <a:t>EC2</a:t>
            </a:r>
            <a:r>
              <a:rPr sz="1000" spc="-50" dirty="0">
                <a:solidFill>
                  <a:schemeClr val="bg1"/>
                </a:solidFill>
                <a:latin typeface="Arial"/>
                <a:cs typeface="Arial"/>
              </a:rPr>
              <a:t> </a:t>
            </a:r>
            <a:r>
              <a:rPr sz="1000" spc="-5" dirty="0">
                <a:solidFill>
                  <a:schemeClr val="bg1"/>
                </a:solidFill>
                <a:latin typeface="Arial"/>
                <a:cs typeface="Arial"/>
              </a:rPr>
              <a:t>Instance</a:t>
            </a:r>
            <a:r>
              <a:rPr sz="1000" spc="-45" dirty="0">
                <a:solidFill>
                  <a:schemeClr val="bg1"/>
                </a:solidFill>
                <a:latin typeface="Arial"/>
                <a:cs typeface="Arial"/>
              </a:rPr>
              <a:t> </a:t>
            </a:r>
            <a:r>
              <a:rPr sz="1000" dirty="0">
                <a:solidFill>
                  <a:schemeClr val="bg1"/>
                </a:solidFill>
                <a:latin typeface="Arial"/>
                <a:cs typeface="Arial"/>
              </a:rPr>
              <a:t>2</a:t>
            </a:r>
            <a:endParaRPr sz="1000">
              <a:solidFill>
                <a:schemeClr val="bg1"/>
              </a:solidFill>
              <a:latin typeface="Arial"/>
              <a:cs typeface="Arial"/>
            </a:endParaRPr>
          </a:p>
        </p:txBody>
      </p:sp>
      <p:pic>
        <p:nvPicPr>
          <p:cNvPr id="28" name="object 28"/>
          <p:cNvPicPr/>
          <p:nvPr/>
        </p:nvPicPr>
        <p:blipFill>
          <a:blip r:embed="rId8" cstate="print"/>
          <a:stretch>
            <a:fillRect/>
          </a:stretch>
        </p:blipFill>
        <p:spPr>
          <a:xfrm>
            <a:off x="10052276" y="3632118"/>
            <a:ext cx="469900" cy="469900"/>
          </a:xfrm>
          <a:prstGeom prst="rect">
            <a:avLst/>
          </a:prstGeom>
          <a:ln>
            <a:solidFill>
              <a:schemeClr val="bg2"/>
            </a:solidFill>
          </a:ln>
        </p:spPr>
      </p:pic>
      <p:grpSp>
        <p:nvGrpSpPr>
          <p:cNvPr id="29" name="object 29"/>
          <p:cNvGrpSpPr/>
          <p:nvPr/>
        </p:nvGrpSpPr>
        <p:grpSpPr>
          <a:xfrm>
            <a:off x="1692531" y="3114958"/>
            <a:ext cx="6368415" cy="2560320"/>
            <a:chOff x="1692531" y="3114958"/>
            <a:chExt cx="6368415" cy="2560320"/>
          </a:xfrm>
        </p:grpSpPr>
        <p:sp>
          <p:nvSpPr>
            <p:cNvPr id="30" name="object 30"/>
            <p:cNvSpPr/>
            <p:nvPr/>
          </p:nvSpPr>
          <p:spPr>
            <a:xfrm>
              <a:off x="6296850" y="3114966"/>
              <a:ext cx="1764030" cy="1514475"/>
            </a:xfrm>
            <a:custGeom>
              <a:avLst/>
              <a:gdLst/>
              <a:ahLst/>
              <a:cxnLst/>
              <a:rect l="l" t="t" r="r" b="b"/>
              <a:pathLst>
                <a:path w="1764029" h="1514475">
                  <a:moveTo>
                    <a:pt x="904925" y="914019"/>
                  </a:moveTo>
                  <a:lnTo>
                    <a:pt x="897928" y="903427"/>
                  </a:lnTo>
                  <a:lnTo>
                    <a:pt x="18656" y="1483779"/>
                  </a:lnTo>
                  <a:lnTo>
                    <a:pt x="33007" y="1431607"/>
                  </a:lnTo>
                  <a:lnTo>
                    <a:pt x="31026" y="1428115"/>
                  </a:lnTo>
                  <a:lnTo>
                    <a:pt x="24257" y="1426248"/>
                  </a:lnTo>
                  <a:lnTo>
                    <a:pt x="20764" y="1428242"/>
                  </a:lnTo>
                  <a:lnTo>
                    <a:pt x="0" y="1503692"/>
                  </a:lnTo>
                  <a:lnTo>
                    <a:pt x="77546" y="1514259"/>
                  </a:lnTo>
                  <a:lnTo>
                    <a:pt x="80746" y="1511833"/>
                  </a:lnTo>
                  <a:lnTo>
                    <a:pt x="81699" y="1504886"/>
                  </a:lnTo>
                  <a:lnTo>
                    <a:pt x="80784" y="1503680"/>
                  </a:lnTo>
                  <a:lnTo>
                    <a:pt x="79260" y="1501686"/>
                  </a:lnTo>
                  <a:lnTo>
                    <a:pt x="25654" y="1494370"/>
                  </a:lnTo>
                  <a:lnTo>
                    <a:pt x="904925" y="914019"/>
                  </a:lnTo>
                  <a:close/>
                </a:path>
                <a:path w="1764029" h="1514475">
                  <a:moveTo>
                    <a:pt x="907834" y="558685"/>
                  </a:moveTo>
                  <a:lnTo>
                    <a:pt x="78295" y="20281"/>
                  </a:lnTo>
                  <a:lnTo>
                    <a:pt x="131851" y="12560"/>
                  </a:lnTo>
                  <a:lnTo>
                    <a:pt x="132956" y="11087"/>
                  </a:lnTo>
                  <a:lnTo>
                    <a:pt x="134264" y="9347"/>
                  </a:lnTo>
                  <a:lnTo>
                    <a:pt x="133261" y="2400"/>
                  </a:lnTo>
                  <a:lnTo>
                    <a:pt x="130048" y="0"/>
                  </a:lnTo>
                  <a:lnTo>
                    <a:pt x="52578" y="11163"/>
                  </a:lnTo>
                  <a:lnTo>
                    <a:pt x="73926" y="86461"/>
                  </a:lnTo>
                  <a:lnTo>
                    <a:pt x="77431" y="88417"/>
                  </a:lnTo>
                  <a:lnTo>
                    <a:pt x="84188" y="86499"/>
                  </a:lnTo>
                  <a:lnTo>
                    <a:pt x="86144" y="82994"/>
                  </a:lnTo>
                  <a:lnTo>
                    <a:pt x="71386" y="30937"/>
                  </a:lnTo>
                  <a:lnTo>
                    <a:pt x="900912" y="569341"/>
                  </a:lnTo>
                  <a:lnTo>
                    <a:pt x="907834" y="558685"/>
                  </a:lnTo>
                  <a:close/>
                </a:path>
                <a:path w="1764029" h="1514475">
                  <a:moveTo>
                    <a:pt x="1763649" y="751382"/>
                  </a:moveTo>
                  <a:lnTo>
                    <a:pt x="1441958" y="751382"/>
                  </a:lnTo>
                  <a:lnTo>
                    <a:pt x="1434693" y="757732"/>
                  </a:lnTo>
                  <a:lnTo>
                    <a:pt x="1440154" y="752944"/>
                  </a:lnTo>
                  <a:lnTo>
                    <a:pt x="1441958" y="751382"/>
                  </a:lnTo>
                  <a:lnTo>
                    <a:pt x="1482674" y="715746"/>
                  </a:lnTo>
                  <a:lnTo>
                    <a:pt x="1482940" y="711733"/>
                  </a:lnTo>
                  <a:lnTo>
                    <a:pt x="1478330" y="706462"/>
                  </a:lnTo>
                  <a:lnTo>
                    <a:pt x="1474317" y="706183"/>
                  </a:lnTo>
                  <a:lnTo>
                    <a:pt x="1415415" y="757732"/>
                  </a:lnTo>
                  <a:lnTo>
                    <a:pt x="1474317" y="809269"/>
                  </a:lnTo>
                  <a:lnTo>
                    <a:pt x="1478330" y="809002"/>
                  </a:lnTo>
                  <a:lnTo>
                    <a:pt x="1482940" y="803719"/>
                  </a:lnTo>
                  <a:lnTo>
                    <a:pt x="1482674" y="799706"/>
                  </a:lnTo>
                  <a:lnTo>
                    <a:pt x="1441958" y="764082"/>
                  </a:lnTo>
                  <a:lnTo>
                    <a:pt x="1763649" y="764082"/>
                  </a:lnTo>
                  <a:lnTo>
                    <a:pt x="1763649" y="751382"/>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sp>
          <p:nvSpPr>
            <p:cNvPr id="31" name="object 31"/>
            <p:cNvSpPr/>
            <p:nvPr/>
          </p:nvSpPr>
          <p:spPr>
            <a:xfrm>
              <a:off x="1698881" y="3936533"/>
              <a:ext cx="5723255" cy="1732280"/>
            </a:xfrm>
            <a:custGeom>
              <a:avLst/>
              <a:gdLst/>
              <a:ahLst/>
              <a:cxnLst/>
              <a:rect l="l" t="t" r="r" b="b"/>
              <a:pathLst>
                <a:path w="5723255" h="1732279">
                  <a:moveTo>
                    <a:pt x="0" y="0"/>
                  </a:moveTo>
                  <a:lnTo>
                    <a:pt x="5722803" y="0"/>
                  </a:lnTo>
                  <a:lnTo>
                    <a:pt x="5722803" y="1732241"/>
                  </a:lnTo>
                  <a:lnTo>
                    <a:pt x="0" y="1732241"/>
                  </a:lnTo>
                  <a:lnTo>
                    <a:pt x="0" y="0"/>
                  </a:lnTo>
                  <a:close/>
                </a:path>
              </a:pathLst>
            </a:custGeom>
            <a:ln w="12700">
              <a:solidFill>
                <a:schemeClr val="bg2"/>
              </a:solidFill>
            </a:ln>
          </p:spPr>
          <p:txBody>
            <a:bodyPr wrap="square" lIns="0" tIns="0" rIns="0" bIns="0" rtlCol="0"/>
            <a:lstStyle/>
            <a:p>
              <a:endParaRPr>
                <a:solidFill>
                  <a:schemeClr val="bg1"/>
                </a:solidFill>
              </a:endParaRPr>
            </a:p>
          </p:txBody>
        </p:sp>
      </p:grpSp>
      <p:sp>
        <p:nvSpPr>
          <p:cNvPr id="32" name="object 32"/>
          <p:cNvSpPr txBox="1"/>
          <p:nvPr/>
        </p:nvSpPr>
        <p:spPr>
          <a:xfrm>
            <a:off x="9677682" y="4127500"/>
            <a:ext cx="1129665" cy="228268"/>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Internet</a:t>
            </a:r>
            <a:r>
              <a:rPr sz="1400" spc="-65" dirty="0">
                <a:solidFill>
                  <a:schemeClr val="bg1"/>
                </a:solidFill>
                <a:latin typeface="Arial"/>
                <a:cs typeface="Arial"/>
              </a:rPr>
              <a:t> </a:t>
            </a:r>
            <a:r>
              <a:rPr sz="1400" spc="-5" dirty="0">
                <a:solidFill>
                  <a:schemeClr val="bg1"/>
                </a:solidFill>
                <a:latin typeface="Arial"/>
                <a:cs typeface="Arial"/>
              </a:rPr>
              <a:t>Client</a:t>
            </a:r>
            <a:endParaRPr sz="1400">
              <a:solidFill>
                <a:schemeClr val="bg1"/>
              </a:solidFill>
              <a:latin typeface="Arial"/>
              <a:cs typeface="Arial"/>
            </a:endParaRPr>
          </a:p>
        </p:txBody>
      </p:sp>
      <p:sp>
        <p:nvSpPr>
          <p:cNvPr id="33" name="object 33"/>
          <p:cNvSpPr txBox="1"/>
          <p:nvPr/>
        </p:nvSpPr>
        <p:spPr>
          <a:xfrm>
            <a:off x="8655825" y="3644900"/>
            <a:ext cx="808355" cy="166712"/>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000" spc="-5" dirty="0">
                <a:solidFill>
                  <a:schemeClr val="bg1"/>
                </a:solidFill>
                <a:latin typeface="Arial"/>
                <a:cs typeface="Arial"/>
              </a:rPr>
              <a:t>HTTP/HTTPS</a:t>
            </a:r>
            <a:endParaRPr sz="1000">
              <a:solidFill>
                <a:schemeClr val="bg1"/>
              </a:solidFill>
              <a:latin typeface="Arial"/>
              <a:cs typeface="Arial"/>
            </a:endParaRPr>
          </a:p>
        </p:txBody>
      </p:sp>
      <p:sp>
        <p:nvSpPr>
          <p:cNvPr id="34" name="object 34"/>
          <p:cNvSpPr txBox="1"/>
          <p:nvPr/>
        </p:nvSpPr>
        <p:spPr>
          <a:xfrm>
            <a:off x="3995132" y="4013200"/>
            <a:ext cx="1130935"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5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p:txBody>
      </p:sp>
      <p:sp>
        <p:nvSpPr>
          <p:cNvPr id="35" name="object 35"/>
          <p:cNvSpPr/>
          <p:nvPr/>
        </p:nvSpPr>
        <p:spPr>
          <a:xfrm>
            <a:off x="4716955" y="4296531"/>
            <a:ext cx="2493010" cy="1261745"/>
          </a:xfrm>
          <a:custGeom>
            <a:avLst/>
            <a:gdLst/>
            <a:ahLst/>
            <a:cxnLst/>
            <a:rect l="l" t="t" r="r" b="b"/>
            <a:pathLst>
              <a:path w="2493009" h="1261745">
                <a:moveTo>
                  <a:pt x="2492714" y="0"/>
                </a:moveTo>
                <a:lnTo>
                  <a:pt x="0" y="0"/>
                </a:lnTo>
                <a:lnTo>
                  <a:pt x="0" y="1261361"/>
                </a:lnTo>
                <a:lnTo>
                  <a:pt x="2492714" y="1261361"/>
                </a:lnTo>
                <a:lnTo>
                  <a:pt x="2492714" y="0"/>
                </a:lnTo>
                <a:close/>
              </a:path>
            </a:pathLst>
          </a:custGeom>
          <a:solidFill>
            <a:srgbClr val="E2F0D9">
              <a:alpha val="19999"/>
            </a:srgbClr>
          </a:solidFill>
          <a:ln>
            <a:solidFill>
              <a:schemeClr val="bg2"/>
            </a:solidFill>
          </a:ln>
        </p:spPr>
        <p:txBody>
          <a:bodyPr wrap="square" lIns="0" tIns="0" rIns="0" bIns="0" rtlCol="0"/>
          <a:lstStyle/>
          <a:p>
            <a:endParaRPr>
              <a:solidFill>
                <a:schemeClr val="bg1"/>
              </a:solidFill>
            </a:endParaRPr>
          </a:p>
        </p:txBody>
      </p:sp>
      <p:sp>
        <p:nvSpPr>
          <p:cNvPr id="36" name="object 36"/>
          <p:cNvSpPr txBox="1"/>
          <p:nvPr/>
        </p:nvSpPr>
        <p:spPr>
          <a:xfrm>
            <a:off x="5042584" y="4318000"/>
            <a:ext cx="858519"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Calibri"/>
                <a:cs typeface="Calibri"/>
              </a:rPr>
              <a:t>Public</a:t>
            </a:r>
            <a:r>
              <a:rPr sz="1200" spc="-60" dirty="0">
                <a:solidFill>
                  <a:schemeClr val="bg1"/>
                </a:solidFill>
                <a:latin typeface="Calibri"/>
                <a:cs typeface="Calibri"/>
              </a:rPr>
              <a:t> </a:t>
            </a:r>
            <a:r>
              <a:rPr sz="1200" spc="-5" dirty="0">
                <a:solidFill>
                  <a:schemeClr val="bg1"/>
                </a:solidFill>
                <a:latin typeface="Calibri"/>
                <a:cs typeface="Calibri"/>
              </a:rPr>
              <a:t>subnet</a:t>
            </a:r>
            <a:endParaRPr sz="1200">
              <a:solidFill>
                <a:schemeClr val="bg1"/>
              </a:solidFill>
              <a:latin typeface="Calibri"/>
              <a:cs typeface="Calibri"/>
            </a:endParaRPr>
          </a:p>
        </p:txBody>
      </p:sp>
      <p:grpSp>
        <p:nvGrpSpPr>
          <p:cNvPr id="37" name="object 37"/>
          <p:cNvGrpSpPr/>
          <p:nvPr/>
        </p:nvGrpSpPr>
        <p:grpSpPr>
          <a:xfrm>
            <a:off x="1867833" y="4294445"/>
            <a:ext cx="3122930" cy="1261745"/>
            <a:chOff x="1867833" y="4294445"/>
            <a:chExt cx="3122930" cy="1261745"/>
          </a:xfrm>
        </p:grpSpPr>
        <p:pic>
          <p:nvPicPr>
            <p:cNvPr id="38" name="object 38"/>
            <p:cNvPicPr/>
            <p:nvPr/>
          </p:nvPicPr>
          <p:blipFill>
            <a:blip r:embed="rId4" cstate="print"/>
            <a:stretch>
              <a:fillRect/>
            </a:stretch>
          </p:blipFill>
          <p:spPr>
            <a:xfrm>
              <a:off x="4715807" y="4294445"/>
              <a:ext cx="274637" cy="274636"/>
            </a:xfrm>
            <a:prstGeom prst="rect">
              <a:avLst/>
            </a:prstGeom>
            <a:ln>
              <a:solidFill>
                <a:schemeClr val="bg2"/>
              </a:solidFill>
            </a:ln>
          </p:spPr>
        </p:pic>
        <p:sp>
          <p:nvSpPr>
            <p:cNvPr id="39" name="object 39"/>
            <p:cNvSpPr/>
            <p:nvPr/>
          </p:nvSpPr>
          <p:spPr>
            <a:xfrm>
              <a:off x="1867833" y="4294445"/>
              <a:ext cx="2493010" cy="1261745"/>
            </a:xfrm>
            <a:custGeom>
              <a:avLst/>
              <a:gdLst/>
              <a:ahLst/>
              <a:cxnLst/>
              <a:rect l="l" t="t" r="r" b="b"/>
              <a:pathLst>
                <a:path w="2493010" h="1261745">
                  <a:moveTo>
                    <a:pt x="2492714" y="0"/>
                  </a:moveTo>
                  <a:lnTo>
                    <a:pt x="0" y="0"/>
                  </a:lnTo>
                  <a:lnTo>
                    <a:pt x="0" y="1261361"/>
                  </a:lnTo>
                  <a:lnTo>
                    <a:pt x="2492714" y="1261361"/>
                  </a:lnTo>
                  <a:lnTo>
                    <a:pt x="2492714" y="0"/>
                  </a:lnTo>
                  <a:close/>
                </a:path>
              </a:pathLst>
            </a:custGeom>
            <a:solidFill>
              <a:srgbClr val="C1F3FF">
                <a:alpha val="14898"/>
              </a:srgbClr>
            </a:solidFill>
            <a:ln>
              <a:solidFill>
                <a:schemeClr val="bg2"/>
              </a:solidFill>
            </a:ln>
          </p:spPr>
          <p:txBody>
            <a:bodyPr wrap="square" lIns="0" tIns="0" rIns="0" bIns="0" rtlCol="0"/>
            <a:lstStyle/>
            <a:p>
              <a:endParaRPr>
                <a:solidFill>
                  <a:schemeClr val="bg1"/>
                </a:solidFill>
              </a:endParaRPr>
            </a:p>
          </p:txBody>
        </p:sp>
      </p:grpSp>
      <p:sp>
        <p:nvSpPr>
          <p:cNvPr id="40" name="object 40"/>
          <p:cNvSpPr txBox="1"/>
          <p:nvPr/>
        </p:nvSpPr>
        <p:spPr>
          <a:xfrm>
            <a:off x="1867833" y="4294445"/>
            <a:ext cx="2493010" cy="234038"/>
          </a:xfrm>
          <a:prstGeom prst="rect">
            <a:avLst/>
          </a:prstGeom>
          <a:ln>
            <a:solidFill>
              <a:schemeClr val="bg2"/>
            </a:solidFill>
          </a:ln>
        </p:spPr>
        <p:txBody>
          <a:bodyPr vert="horz" wrap="square" lIns="0" tIns="48895" rIns="0" bIns="0" rtlCol="0">
            <a:spAutoFit/>
          </a:bodyPr>
          <a:lstStyle/>
          <a:p>
            <a:pPr marL="337820">
              <a:lnSpc>
                <a:spcPct val="100000"/>
              </a:lnSpc>
              <a:spcBef>
                <a:spcPts val="385"/>
              </a:spcBef>
            </a:pPr>
            <a:r>
              <a:rPr sz="1200" spc="-5" dirty="0">
                <a:solidFill>
                  <a:schemeClr val="bg1"/>
                </a:solidFill>
                <a:latin typeface="Arial"/>
                <a:cs typeface="Arial"/>
              </a:rPr>
              <a:t>Private</a:t>
            </a:r>
            <a:r>
              <a:rPr sz="1200" spc="-40" dirty="0">
                <a:solidFill>
                  <a:schemeClr val="bg1"/>
                </a:solidFill>
                <a:latin typeface="Arial"/>
                <a:cs typeface="Arial"/>
              </a:rPr>
              <a:t> </a:t>
            </a:r>
            <a:r>
              <a:rPr sz="1200" spc="-5" dirty="0">
                <a:solidFill>
                  <a:schemeClr val="bg1"/>
                </a:solidFill>
                <a:latin typeface="Arial"/>
                <a:cs typeface="Arial"/>
              </a:rPr>
              <a:t>subnet</a:t>
            </a:r>
            <a:endParaRPr sz="1200">
              <a:solidFill>
                <a:schemeClr val="bg1"/>
              </a:solidFill>
              <a:latin typeface="Arial"/>
              <a:cs typeface="Arial"/>
            </a:endParaRPr>
          </a:p>
        </p:txBody>
      </p:sp>
      <p:pic>
        <p:nvPicPr>
          <p:cNvPr id="41" name="object 41"/>
          <p:cNvPicPr/>
          <p:nvPr/>
        </p:nvPicPr>
        <p:blipFill>
          <a:blip r:embed="rId7" cstate="print"/>
          <a:stretch>
            <a:fillRect/>
          </a:stretch>
        </p:blipFill>
        <p:spPr>
          <a:xfrm>
            <a:off x="1867833" y="4294445"/>
            <a:ext cx="274637" cy="274636"/>
          </a:xfrm>
          <a:prstGeom prst="rect">
            <a:avLst/>
          </a:prstGeom>
          <a:ln>
            <a:solidFill>
              <a:schemeClr val="bg2"/>
            </a:solidFill>
          </a:ln>
        </p:spPr>
      </p:pic>
      <p:sp>
        <p:nvSpPr>
          <p:cNvPr id="42" name="object 42"/>
          <p:cNvSpPr txBox="1"/>
          <p:nvPr/>
        </p:nvSpPr>
        <p:spPr>
          <a:xfrm>
            <a:off x="6981149" y="4114800"/>
            <a:ext cx="894715" cy="228268"/>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Application</a:t>
            </a:r>
            <a:endParaRPr sz="1400">
              <a:solidFill>
                <a:schemeClr val="bg1"/>
              </a:solidFill>
              <a:latin typeface="Arial"/>
              <a:cs typeface="Arial"/>
            </a:endParaRPr>
          </a:p>
        </p:txBody>
      </p:sp>
      <p:sp>
        <p:nvSpPr>
          <p:cNvPr id="43" name="object 43"/>
          <p:cNvSpPr txBox="1"/>
          <p:nvPr/>
        </p:nvSpPr>
        <p:spPr>
          <a:xfrm>
            <a:off x="7218448" y="4318000"/>
            <a:ext cx="419100" cy="228268"/>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Load</a:t>
            </a:r>
            <a:endParaRPr sz="1400">
              <a:solidFill>
                <a:schemeClr val="bg1"/>
              </a:solidFill>
              <a:latin typeface="Arial"/>
              <a:cs typeface="Arial"/>
            </a:endParaRPr>
          </a:p>
        </p:txBody>
      </p:sp>
      <p:sp>
        <p:nvSpPr>
          <p:cNvPr id="44" name="object 44"/>
          <p:cNvSpPr txBox="1"/>
          <p:nvPr/>
        </p:nvSpPr>
        <p:spPr>
          <a:xfrm>
            <a:off x="7065286" y="4533900"/>
            <a:ext cx="726440" cy="228268"/>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400" dirty="0">
                <a:solidFill>
                  <a:schemeClr val="bg1"/>
                </a:solidFill>
                <a:latin typeface="Arial"/>
                <a:cs typeface="Arial"/>
              </a:rPr>
              <a:t>B</a:t>
            </a:r>
            <a:r>
              <a:rPr sz="1400" spc="-5" dirty="0">
                <a:solidFill>
                  <a:schemeClr val="bg1"/>
                </a:solidFill>
                <a:latin typeface="Arial"/>
                <a:cs typeface="Arial"/>
              </a:rPr>
              <a:t>a</a:t>
            </a:r>
            <a:r>
              <a:rPr sz="1400" dirty="0">
                <a:solidFill>
                  <a:schemeClr val="bg1"/>
                </a:solidFill>
                <a:latin typeface="Arial"/>
                <a:cs typeface="Arial"/>
              </a:rPr>
              <a:t>l</a:t>
            </a:r>
            <a:r>
              <a:rPr sz="1400" spc="-5" dirty="0">
                <a:solidFill>
                  <a:schemeClr val="bg1"/>
                </a:solidFill>
                <a:latin typeface="Arial"/>
                <a:cs typeface="Arial"/>
              </a:rPr>
              <a:t>an</a:t>
            </a:r>
            <a:r>
              <a:rPr sz="1400" dirty="0">
                <a:solidFill>
                  <a:schemeClr val="bg1"/>
                </a:solidFill>
                <a:latin typeface="Arial"/>
                <a:cs typeface="Arial"/>
              </a:rPr>
              <a:t>c</a:t>
            </a:r>
            <a:r>
              <a:rPr sz="1400" spc="-5" dirty="0">
                <a:solidFill>
                  <a:schemeClr val="bg1"/>
                </a:solidFill>
                <a:latin typeface="Arial"/>
                <a:cs typeface="Arial"/>
              </a:rPr>
              <a:t>e</a:t>
            </a:r>
            <a:r>
              <a:rPr sz="1400" dirty="0">
                <a:solidFill>
                  <a:schemeClr val="bg1"/>
                </a:solidFill>
                <a:latin typeface="Arial"/>
                <a:cs typeface="Arial"/>
              </a:rPr>
              <a:t>r</a:t>
            </a:r>
            <a:endParaRPr sz="1400">
              <a:solidFill>
                <a:schemeClr val="bg1"/>
              </a:solidFill>
              <a:latin typeface="Arial"/>
              <a:cs typeface="Arial"/>
            </a:endParaRPr>
          </a:p>
        </p:txBody>
      </p:sp>
      <p:pic>
        <p:nvPicPr>
          <p:cNvPr id="46" name="object 46"/>
          <p:cNvPicPr/>
          <p:nvPr/>
        </p:nvPicPr>
        <p:blipFill>
          <a:blip r:embed="rId9" cstate="print"/>
          <a:stretch>
            <a:fillRect/>
          </a:stretch>
        </p:blipFill>
        <p:spPr>
          <a:xfrm>
            <a:off x="7218287" y="3624780"/>
            <a:ext cx="469900" cy="469900"/>
          </a:xfrm>
          <a:prstGeom prst="rect">
            <a:avLst/>
          </a:prstGeom>
          <a:ln>
            <a:solidFill>
              <a:schemeClr val="bg2"/>
            </a:solidFill>
          </a:ln>
        </p:spPr>
      </p:pic>
    </p:spTree>
    <p:extLst>
      <p:ext uri="{BB962C8B-B14F-4D97-AF65-F5344CB8AC3E}">
        <p14:creationId xmlns:p14="http://schemas.microsoft.com/office/powerpoint/2010/main" val="33965289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4" y="304800"/>
            <a:ext cx="3543300" cy="391160"/>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FFFFFF"/>
                </a:solidFill>
                <a:latin typeface="Calibri"/>
                <a:cs typeface="Calibri"/>
              </a:rPr>
              <a:t>Auto</a:t>
            </a:r>
            <a:r>
              <a:rPr sz="2400" b="0" spc="-25" dirty="0">
                <a:solidFill>
                  <a:srgbClr val="FFFFFF"/>
                </a:solidFill>
                <a:latin typeface="Calibri"/>
                <a:cs typeface="Calibri"/>
              </a:rPr>
              <a:t> </a:t>
            </a:r>
            <a:r>
              <a:rPr sz="2400" b="0" spc="-10" dirty="0">
                <a:solidFill>
                  <a:srgbClr val="FFFFFF"/>
                </a:solidFill>
                <a:latin typeface="Calibri"/>
                <a:cs typeface="Calibri"/>
              </a:rPr>
              <a:t>Scaling</a:t>
            </a:r>
            <a:r>
              <a:rPr sz="2400" b="0" spc="-25" dirty="0">
                <a:solidFill>
                  <a:srgbClr val="FFFFFF"/>
                </a:solidFill>
                <a:latin typeface="Calibri"/>
                <a:cs typeface="Calibri"/>
              </a:rPr>
              <a:t> </a:t>
            </a:r>
            <a:r>
              <a:rPr sz="2400" b="0" spc="-10" dirty="0">
                <a:solidFill>
                  <a:srgbClr val="FFFFFF"/>
                </a:solidFill>
                <a:latin typeface="Calibri"/>
                <a:cs typeface="Calibri"/>
              </a:rPr>
              <a:t>Group</a:t>
            </a:r>
            <a:r>
              <a:rPr sz="2400" b="0" spc="-20" dirty="0">
                <a:solidFill>
                  <a:srgbClr val="FFFFFF"/>
                </a:solidFill>
                <a:latin typeface="Calibri"/>
                <a:cs typeface="Calibri"/>
              </a:rPr>
              <a:t> </a:t>
            </a:r>
            <a:r>
              <a:rPr sz="2400" b="0" spc="-5" dirty="0">
                <a:solidFill>
                  <a:srgbClr val="FFFFFF"/>
                </a:solidFill>
                <a:latin typeface="Calibri"/>
                <a:cs typeface="Calibri"/>
              </a:rPr>
              <a:t>with</a:t>
            </a:r>
            <a:r>
              <a:rPr sz="2400" b="0" spc="-20" dirty="0">
                <a:solidFill>
                  <a:srgbClr val="FFFFFF"/>
                </a:solidFill>
                <a:latin typeface="Calibri"/>
                <a:cs typeface="Calibri"/>
              </a:rPr>
              <a:t> </a:t>
            </a:r>
            <a:r>
              <a:rPr sz="2400" b="0" dirty="0">
                <a:solidFill>
                  <a:srgbClr val="FFFFFF"/>
                </a:solidFill>
                <a:latin typeface="Calibri"/>
                <a:cs typeface="Calibri"/>
              </a:rPr>
              <a:t>ALB</a:t>
            </a:r>
            <a:endParaRPr sz="2400">
              <a:latin typeface="Calibri"/>
              <a:cs typeface="Calibri"/>
            </a:endParaRPr>
          </a:p>
        </p:txBody>
      </p:sp>
      <p:grpSp>
        <p:nvGrpSpPr>
          <p:cNvPr id="4" name="object 4"/>
          <p:cNvGrpSpPr/>
          <p:nvPr/>
        </p:nvGrpSpPr>
        <p:grpSpPr>
          <a:xfrm>
            <a:off x="1108489" y="1108036"/>
            <a:ext cx="8329930" cy="5018405"/>
            <a:chOff x="1108489" y="1108036"/>
            <a:chExt cx="8329930" cy="5018405"/>
          </a:xfrm>
        </p:grpSpPr>
        <p:pic>
          <p:nvPicPr>
            <p:cNvPr id="5" name="object 5"/>
            <p:cNvPicPr/>
            <p:nvPr/>
          </p:nvPicPr>
          <p:blipFill>
            <a:blip r:embed="rId2" cstate="print"/>
            <a:stretch>
              <a:fillRect/>
            </a:stretch>
          </p:blipFill>
          <p:spPr>
            <a:xfrm>
              <a:off x="1114842" y="1114386"/>
              <a:ext cx="378161" cy="378161"/>
            </a:xfrm>
            <a:prstGeom prst="rect">
              <a:avLst/>
            </a:prstGeom>
            <a:ln>
              <a:solidFill>
                <a:schemeClr val="bg2"/>
              </a:solidFill>
            </a:ln>
          </p:spPr>
        </p:pic>
        <p:sp>
          <p:nvSpPr>
            <p:cNvPr id="6" name="object 6"/>
            <p:cNvSpPr/>
            <p:nvPr/>
          </p:nvSpPr>
          <p:spPr>
            <a:xfrm>
              <a:off x="1114839" y="1114386"/>
              <a:ext cx="8317230" cy="5005705"/>
            </a:xfrm>
            <a:custGeom>
              <a:avLst/>
              <a:gdLst/>
              <a:ahLst/>
              <a:cxnLst/>
              <a:rect l="l" t="t" r="r" b="b"/>
              <a:pathLst>
                <a:path w="8317230" h="5005705">
                  <a:moveTo>
                    <a:pt x="0" y="0"/>
                  </a:moveTo>
                  <a:lnTo>
                    <a:pt x="8316805" y="0"/>
                  </a:lnTo>
                  <a:lnTo>
                    <a:pt x="8316805" y="5005182"/>
                  </a:lnTo>
                  <a:lnTo>
                    <a:pt x="0" y="5005182"/>
                  </a:lnTo>
                  <a:lnTo>
                    <a:pt x="0" y="0"/>
                  </a:lnTo>
                  <a:close/>
                </a:path>
              </a:pathLst>
            </a:custGeom>
            <a:ln w="12700">
              <a:solidFill>
                <a:schemeClr val="bg2"/>
              </a:solidFill>
            </a:ln>
          </p:spPr>
          <p:txBody>
            <a:bodyPr wrap="square" lIns="0" tIns="0" rIns="0" bIns="0" rtlCol="0"/>
            <a:lstStyle/>
            <a:p>
              <a:endParaRPr>
                <a:solidFill>
                  <a:schemeClr val="bg1"/>
                </a:solidFill>
              </a:endParaRPr>
            </a:p>
          </p:txBody>
        </p:sp>
        <p:sp>
          <p:nvSpPr>
            <p:cNvPr id="7" name="object 7"/>
            <p:cNvSpPr/>
            <p:nvPr/>
          </p:nvSpPr>
          <p:spPr>
            <a:xfrm>
              <a:off x="1493003" y="1658952"/>
              <a:ext cx="6856730" cy="4171950"/>
            </a:xfrm>
            <a:custGeom>
              <a:avLst/>
              <a:gdLst/>
              <a:ahLst/>
              <a:cxnLst/>
              <a:rect l="l" t="t" r="r" b="b"/>
              <a:pathLst>
                <a:path w="6856730" h="4171950">
                  <a:moveTo>
                    <a:pt x="0" y="0"/>
                  </a:moveTo>
                  <a:lnTo>
                    <a:pt x="6856215" y="0"/>
                  </a:lnTo>
                  <a:lnTo>
                    <a:pt x="6856215" y="4171396"/>
                  </a:lnTo>
                  <a:lnTo>
                    <a:pt x="0" y="4171396"/>
                  </a:lnTo>
                  <a:lnTo>
                    <a:pt x="0" y="0"/>
                  </a:lnTo>
                  <a:close/>
                </a:path>
              </a:pathLst>
            </a:custGeom>
            <a:ln w="12700">
              <a:solidFill>
                <a:schemeClr val="bg2"/>
              </a:solidFill>
            </a:ln>
          </p:spPr>
          <p:txBody>
            <a:bodyPr wrap="square" lIns="0" tIns="0" rIns="0" bIns="0" rtlCol="0"/>
            <a:lstStyle/>
            <a:p>
              <a:endParaRPr>
                <a:solidFill>
                  <a:schemeClr val="bg1"/>
                </a:solidFill>
              </a:endParaRPr>
            </a:p>
          </p:txBody>
        </p:sp>
      </p:grpSp>
      <p:sp>
        <p:nvSpPr>
          <p:cNvPr id="8" name="object 8"/>
          <p:cNvSpPr txBox="1"/>
          <p:nvPr/>
        </p:nvSpPr>
        <p:spPr>
          <a:xfrm>
            <a:off x="1559340" y="1193800"/>
            <a:ext cx="650240" cy="751488"/>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10" dirty="0">
                <a:solidFill>
                  <a:schemeClr val="bg1"/>
                </a:solidFill>
                <a:latin typeface="Arial"/>
                <a:cs typeface="Arial"/>
              </a:rPr>
              <a:t>Region</a:t>
            </a:r>
            <a:endParaRPr sz="1200">
              <a:solidFill>
                <a:schemeClr val="bg1"/>
              </a:solidFill>
              <a:latin typeface="Arial"/>
              <a:cs typeface="Arial"/>
            </a:endParaRPr>
          </a:p>
          <a:p>
            <a:pPr>
              <a:lnSpc>
                <a:spcPct val="100000"/>
              </a:lnSpc>
            </a:pPr>
            <a:endParaRPr sz="1300">
              <a:solidFill>
                <a:schemeClr val="bg1"/>
              </a:solidFill>
              <a:latin typeface="Arial"/>
              <a:cs typeface="Arial"/>
            </a:endParaRPr>
          </a:p>
          <a:p>
            <a:pPr>
              <a:lnSpc>
                <a:spcPct val="100000"/>
              </a:lnSpc>
            </a:pPr>
            <a:endParaRPr sz="1100">
              <a:solidFill>
                <a:schemeClr val="bg1"/>
              </a:solidFill>
              <a:latin typeface="Arial"/>
              <a:cs typeface="Arial"/>
            </a:endParaRPr>
          </a:p>
          <a:p>
            <a:pPr marL="390525">
              <a:lnSpc>
                <a:spcPct val="100000"/>
              </a:lnSpc>
            </a:pPr>
            <a:r>
              <a:rPr sz="1200" spc="-10" dirty="0">
                <a:solidFill>
                  <a:schemeClr val="bg1"/>
                </a:solidFill>
                <a:latin typeface="Calibri"/>
                <a:cs typeface="Calibri"/>
              </a:rPr>
              <a:t>V</a:t>
            </a:r>
            <a:r>
              <a:rPr sz="1200" dirty="0">
                <a:solidFill>
                  <a:schemeClr val="bg1"/>
                </a:solidFill>
                <a:latin typeface="Calibri"/>
                <a:cs typeface="Calibri"/>
              </a:rPr>
              <a:t>PC</a:t>
            </a:r>
            <a:endParaRPr sz="1200">
              <a:solidFill>
                <a:schemeClr val="bg1"/>
              </a:solidFill>
              <a:latin typeface="Calibri"/>
              <a:cs typeface="Calibri"/>
            </a:endParaRPr>
          </a:p>
        </p:txBody>
      </p:sp>
      <p:grpSp>
        <p:nvGrpSpPr>
          <p:cNvPr id="9" name="object 9"/>
          <p:cNvGrpSpPr/>
          <p:nvPr/>
        </p:nvGrpSpPr>
        <p:grpSpPr>
          <a:xfrm>
            <a:off x="1493004" y="1658952"/>
            <a:ext cx="5944235" cy="2183130"/>
            <a:chOff x="1493004" y="1658952"/>
            <a:chExt cx="5944235" cy="2183130"/>
          </a:xfrm>
        </p:grpSpPr>
        <p:pic>
          <p:nvPicPr>
            <p:cNvPr id="10" name="object 10"/>
            <p:cNvPicPr/>
            <p:nvPr/>
          </p:nvPicPr>
          <p:blipFill>
            <a:blip r:embed="rId3" cstate="print"/>
            <a:stretch>
              <a:fillRect/>
            </a:stretch>
          </p:blipFill>
          <p:spPr>
            <a:xfrm>
              <a:off x="1493004" y="1658952"/>
              <a:ext cx="330199" cy="330200"/>
            </a:xfrm>
            <a:prstGeom prst="rect">
              <a:avLst/>
            </a:prstGeom>
            <a:ln>
              <a:solidFill>
                <a:schemeClr val="bg2"/>
              </a:solidFill>
            </a:ln>
          </p:spPr>
        </p:pic>
        <p:sp>
          <p:nvSpPr>
            <p:cNvPr id="11" name="object 11"/>
            <p:cNvSpPr/>
            <p:nvPr/>
          </p:nvSpPr>
          <p:spPr>
            <a:xfrm>
              <a:off x="1707706" y="2103352"/>
              <a:ext cx="5723255" cy="1732280"/>
            </a:xfrm>
            <a:custGeom>
              <a:avLst/>
              <a:gdLst/>
              <a:ahLst/>
              <a:cxnLst/>
              <a:rect l="l" t="t" r="r" b="b"/>
              <a:pathLst>
                <a:path w="5723255" h="1732279">
                  <a:moveTo>
                    <a:pt x="0" y="0"/>
                  </a:moveTo>
                  <a:lnTo>
                    <a:pt x="5722803" y="0"/>
                  </a:lnTo>
                  <a:lnTo>
                    <a:pt x="5722803" y="1732241"/>
                  </a:lnTo>
                  <a:lnTo>
                    <a:pt x="0" y="1732241"/>
                  </a:lnTo>
                  <a:lnTo>
                    <a:pt x="0" y="0"/>
                  </a:lnTo>
                  <a:close/>
                </a:path>
              </a:pathLst>
            </a:custGeom>
            <a:ln w="12700">
              <a:solidFill>
                <a:schemeClr val="bg2"/>
              </a:solidFill>
            </a:ln>
          </p:spPr>
          <p:txBody>
            <a:bodyPr wrap="square" lIns="0" tIns="0" rIns="0" bIns="0" rtlCol="0"/>
            <a:lstStyle/>
            <a:p>
              <a:endParaRPr>
                <a:solidFill>
                  <a:schemeClr val="bg1"/>
                </a:solidFill>
              </a:endParaRPr>
            </a:p>
          </p:txBody>
        </p:sp>
      </p:grpSp>
      <p:sp>
        <p:nvSpPr>
          <p:cNvPr id="12" name="object 12"/>
          <p:cNvSpPr txBox="1"/>
          <p:nvPr/>
        </p:nvSpPr>
        <p:spPr>
          <a:xfrm>
            <a:off x="4003958" y="2184400"/>
            <a:ext cx="1130935" cy="197490"/>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Availability</a:t>
            </a:r>
            <a:r>
              <a:rPr sz="1200" spc="-55" dirty="0">
                <a:solidFill>
                  <a:schemeClr val="bg1"/>
                </a:solidFill>
                <a:latin typeface="Arial"/>
                <a:cs typeface="Arial"/>
              </a:rPr>
              <a:t> </a:t>
            </a:r>
            <a:r>
              <a:rPr sz="1200" spc="-5" dirty="0">
                <a:solidFill>
                  <a:schemeClr val="bg1"/>
                </a:solidFill>
                <a:latin typeface="Arial"/>
                <a:cs typeface="Arial"/>
              </a:rPr>
              <a:t>Zone</a:t>
            </a:r>
            <a:endParaRPr sz="1200">
              <a:solidFill>
                <a:schemeClr val="bg1"/>
              </a:solidFill>
              <a:latin typeface="Arial"/>
              <a:cs typeface="Arial"/>
            </a:endParaRPr>
          </a:p>
        </p:txBody>
      </p:sp>
      <p:sp>
        <p:nvSpPr>
          <p:cNvPr id="13" name="object 13"/>
          <p:cNvSpPr/>
          <p:nvPr/>
        </p:nvSpPr>
        <p:spPr>
          <a:xfrm>
            <a:off x="4725781" y="2463350"/>
            <a:ext cx="2493010" cy="1261745"/>
          </a:xfrm>
          <a:custGeom>
            <a:avLst/>
            <a:gdLst/>
            <a:ahLst/>
            <a:cxnLst/>
            <a:rect l="l" t="t" r="r" b="b"/>
            <a:pathLst>
              <a:path w="2493009" h="1261745">
                <a:moveTo>
                  <a:pt x="2492714" y="0"/>
                </a:moveTo>
                <a:lnTo>
                  <a:pt x="0" y="0"/>
                </a:lnTo>
                <a:lnTo>
                  <a:pt x="0" y="1261361"/>
                </a:lnTo>
                <a:lnTo>
                  <a:pt x="2492714" y="1261361"/>
                </a:lnTo>
                <a:lnTo>
                  <a:pt x="2492714" y="0"/>
                </a:lnTo>
                <a:close/>
              </a:path>
            </a:pathLst>
          </a:custGeom>
          <a:solidFill>
            <a:srgbClr val="E2F0D9">
              <a:alpha val="19999"/>
            </a:srgbClr>
          </a:solidFill>
          <a:ln>
            <a:solidFill>
              <a:schemeClr val="bg2"/>
            </a:solidFill>
          </a:ln>
        </p:spPr>
        <p:txBody>
          <a:bodyPr wrap="square" lIns="0" tIns="0" rIns="0" bIns="0" rtlCol="0"/>
          <a:lstStyle/>
          <a:p>
            <a:endParaRPr>
              <a:solidFill>
                <a:schemeClr val="bg1"/>
              </a:solidFill>
            </a:endParaRPr>
          </a:p>
        </p:txBody>
      </p:sp>
      <p:sp>
        <p:nvSpPr>
          <p:cNvPr id="14" name="object 14"/>
          <p:cNvSpPr txBox="1"/>
          <p:nvPr/>
        </p:nvSpPr>
        <p:spPr>
          <a:xfrm>
            <a:off x="5029269" y="2489200"/>
            <a:ext cx="1609090" cy="197490"/>
          </a:xfrm>
          <a:prstGeom prst="rect">
            <a:avLst/>
          </a:prstGeom>
          <a:ln>
            <a:solidFill>
              <a:schemeClr val="bg2"/>
            </a:solidFill>
          </a:ln>
        </p:spPr>
        <p:txBody>
          <a:bodyPr vert="horz" wrap="square" lIns="0" tIns="12700" rIns="0" bIns="0" rtlCol="0">
            <a:spAutoFit/>
          </a:bodyPr>
          <a:lstStyle/>
          <a:p>
            <a:pPr marL="34290">
              <a:lnSpc>
                <a:spcPct val="100000"/>
              </a:lnSpc>
              <a:spcBef>
                <a:spcPts val="100"/>
              </a:spcBef>
            </a:pPr>
            <a:r>
              <a:rPr sz="1200" spc="-5" dirty="0">
                <a:solidFill>
                  <a:schemeClr val="bg1"/>
                </a:solidFill>
                <a:latin typeface="Calibri"/>
                <a:cs typeface="Calibri"/>
              </a:rPr>
              <a:t>Public</a:t>
            </a:r>
            <a:r>
              <a:rPr sz="1200" spc="-35" dirty="0">
                <a:solidFill>
                  <a:schemeClr val="bg1"/>
                </a:solidFill>
                <a:latin typeface="Calibri"/>
                <a:cs typeface="Calibri"/>
              </a:rPr>
              <a:t> </a:t>
            </a:r>
            <a:r>
              <a:rPr sz="1200" spc="-5" dirty="0">
                <a:solidFill>
                  <a:schemeClr val="bg1"/>
                </a:solidFill>
                <a:latin typeface="Calibri"/>
                <a:cs typeface="Calibri"/>
              </a:rPr>
              <a:t>subnet</a:t>
            </a:r>
            <a:endParaRPr sz="1200">
              <a:solidFill>
                <a:schemeClr val="bg1"/>
              </a:solidFill>
              <a:latin typeface="Calibri"/>
              <a:cs typeface="Calibri"/>
            </a:endParaRPr>
          </a:p>
        </p:txBody>
      </p:sp>
      <p:pic>
        <p:nvPicPr>
          <p:cNvPr id="15" name="object 15"/>
          <p:cNvPicPr/>
          <p:nvPr/>
        </p:nvPicPr>
        <p:blipFill>
          <a:blip r:embed="rId4" cstate="print"/>
          <a:stretch>
            <a:fillRect/>
          </a:stretch>
        </p:blipFill>
        <p:spPr>
          <a:xfrm>
            <a:off x="4724632" y="2461263"/>
            <a:ext cx="274638" cy="274636"/>
          </a:xfrm>
          <a:prstGeom prst="rect">
            <a:avLst/>
          </a:prstGeom>
          <a:ln>
            <a:solidFill>
              <a:schemeClr val="bg2"/>
            </a:solidFill>
          </a:ln>
        </p:spPr>
      </p:pic>
      <p:sp>
        <p:nvSpPr>
          <p:cNvPr id="16" name="object 16"/>
          <p:cNvSpPr txBox="1"/>
          <p:nvPr/>
        </p:nvSpPr>
        <p:spPr>
          <a:xfrm>
            <a:off x="7998804" y="4089400"/>
            <a:ext cx="685800" cy="441959"/>
          </a:xfrm>
          <a:prstGeom prst="rect">
            <a:avLst/>
          </a:prstGeom>
          <a:ln>
            <a:solidFill>
              <a:schemeClr val="bg2"/>
            </a:solidFill>
          </a:ln>
        </p:spPr>
        <p:txBody>
          <a:bodyPr vert="horz" wrap="square" lIns="0" tIns="27939" rIns="0" bIns="0" rtlCol="0">
            <a:spAutoFit/>
          </a:bodyPr>
          <a:lstStyle/>
          <a:p>
            <a:pPr marL="12700" marR="5080" indent="29845">
              <a:lnSpc>
                <a:spcPts val="1600"/>
              </a:lnSpc>
              <a:spcBef>
                <a:spcPts val="219"/>
              </a:spcBef>
            </a:pPr>
            <a:r>
              <a:rPr sz="1400" spc="-5" dirty="0">
                <a:solidFill>
                  <a:schemeClr val="bg1"/>
                </a:solidFill>
                <a:latin typeface="Arial"/>
                <a:cs typeface="Arial"/>
              </a:rPr>
              <a:t>Internet </a:t>
            </a:r>
            <a:r>
              <a:rPr sz="1400" spc="-375" dirty="0">
                <a:solidFill>
                  <a:schemeClr val="bg1"/>
                </a:solidFill>
                <a:latin typeface="Arial"/>
                <a:cs typeface="Arial"/>
              </a:rPr>
              <a:t> </a:t>
            </a:r>
            <a:r>
              <a:rPr sz="1400" spc="-5" dirty="0">
                <a:solidFill>
                  <a:schemeClr val="bg1"/>
                </a:solidFill>
                <a:latin typeface="Arial"/>
                <a:cs typeface="Arial"/>
              </a:rPr>
              <a:t>gate</a:t>
            </a:r>
            <a:r>
              <a:rPr sz="1400" dirty="0">
                <a:solidFill>
                  <a:schemeClr val="bg1"/>
                </a:solidFill>
                <a:latin typeface="Arial"/>
                <a:cs typeface="Arial"/>
              </a:rPr>
              <a:t>w</a:t>
            </a:r>
            <a:r>
              <a:rPr sz="1400" spc="-5" dirty="0">
                <a:solidFill>
                  <a:schemeClr val="bg1"/>
                </a:solidFill>
                <a:latin typeface="Arial"/>
                <a:cs typeface="Arial"/>
              </a:rPr>
              <a:t>ay</a:t>
            </a:r>
            <a:endParaRPr sz="1400">
              <a:solidFill>
                <a:schemeClr val="bg1"/>
              </a:solidFill>
              <a:latin typeface="Arial"/>
              <a:cs typeface="Arial"/>
            </a:endParaRPr>
          </a:p>
        </p:txBody>
      </p:sp>
      <p:grpSp>
        <p:nvGrpSpPr>
          <p:cNvPr id="17" name="object 17"/>
          <p:cNvGrpSpPr/>
          <p:nvPr/>
        </p:nvGrpSpPr>
        <p:grpSpPr>
          <a:xfrm>
            <a:off x="1876658" y="2461262"/>
            <a:ext cx="6707505" cy="1634489"/>
            <a:chOff x="1876658" y="2461262"/>
            <a:chExt cx="6707505" cy="1634489"/>
          </a:xfrm>
        </p:grpSpPr>
        <p:pic>
          <p:nvPicPr>
            <p:cNvPr id="18" name="object 18"/>
            <p:cNvPicPr/>
            <p:nvPr/>
          </p:nvPicPr>
          <p:blipFill>
            <a:blip r:embed="rId5" cstate="print"/>
            <a:stretch>
              <a:fillRect/>
            </a:stretch>
          </p:blipFill>
          <p:spPr>
            <a:xfrm>
              <a:off x="8114268" y="3625664"/>
              <a:ext cx="469900" cy="469900"/>
            </a:xfrm>
            <a:prstGeom prst="rect">
              <a:avLst/>
            </a:prstGeom>
            <a:ln>
              <a:solidFill>
                <a:schemeClr val="bg2"/>
              </a:solidFill>
            </a:ln>
          </p:spPr>
        </p:pic>
        <p:sp>
          <p:nvSpPr>
            <p:cNvPr id="19" name="object 19"/>
            <p:cNvSpPr/>
            <p:nvPr/>
          </p:nvSpPr>
          <p:spPr>
            <a:xfrm>
              <a:off x="1876658" y="2461262"/>
              <a:ext cx="2493010" cy="1261745"/>
            </a:xfrm>
            <a:custGeom>
              <a:avLst/>
              <a:gdLst/>
              <a:ahLst/>
              <a:cxnLst/>
              <a:rect l="l" t="t" r="r" b="b"/>
              <a:pathLst>
                <a:path w="2493010" h="1261745">
                  <a:moveTo>
                    <a:pt x="2492714" y="0"/>
                  </a:moveTo>
                  <a:lnTo>
                    <a:pt x="0" y="0"/>
                  </a:lnTo>
                  <a:lnTo>
                    <a:pt x="0" y="1261362"/>
                  </a:lnTo>
                  <a:lnTo>
                    <a:pt x="2492714" y="1261362"/>
                  </a:lnTo>
                  <a:lnTo>
                    <a:pt x="2492714" y="0"/>
                  </a:lnTo>
                  <a:close/>
                </a:path>
              </a:pathLst>
            </a:custGeom>
            <a:solidFill>
              <a:srgbClr val="C1F3FF">
                <a:alpha val="14898"/>
              </a:srgbClr>
            </a:solidFill>
            <a:ln>
              <a:solidFill>
                <a:schemeClr val="bg2"/>
              </a:solidFill>
            </a:ln>
          </p:spPr>
          <p:txBody>
            <a:bodyPr wrap="square" lIns="0" tIns="0" rIns="0" bIns="0" rtlCol="0"/>
            <a:lstStyle/>
            <a:p>
              <a:endParaRPr>
                <a:solidFill>
                  <a:schemeClr val="bg1"/>
                </a:solidFill>
              </a:endParaRPr>
            </a:p>
          </p:txBody>
        </p:sp>
      </p:grpSp>
      <p:sp>
        <p:nvSpPr>
          <p:cNvPr id="20" name="object 20"/>
          <p:cNvSpPr txBox="1"/>
          <p:nvPr/>
        </p:nvSpPr>
        <p:spPr>
          <a:xfrm>
            <a:off x="1876658" y="2504551"/>
            <a:ext cx="2493010" cy="179536"/>
          </a:xfrm>
          <a:prstGeom prst="rect">
            <a:avLst/>
          </a:prstGeom>
          <a:ln>
            <a:solidFill>
              <a:schemeClr val="bg2"/>
            </a:solidFill>
          </a:ln>
        </p:spPr>
        <p:txBody>
          <a:bodyPr vert="horz" wrap="square" lIns="0" tIns="0" rIns="0" bIns="0" rtlCol="0">
            <a:spAutoFit/>
          </a:bodyPr>
          <a:lstStyle/>
          <a:p>
            <a:pPr marL="337820">
              <a:lnSpc>
                <a:spcPts val="1420"/>
              </a:lnSpc>
            </a:pPr>
            <a:r>
              <a:rPr sz="1200" spc="-5" dirty="0">
                <a:solidFill>
                  <a:schemeClr val="bg1"/>
                </a:solidFill>
                <a:latin typeface="Arial"/>
                <a:cs typeface="Arial"/>
              </a:rPr>
              <a:t>Private</a:t>
            </a:r>
            <a:r>
              <a:rPr sz="1200" spc="-40" dirty="0">
                <a:solidFill>
                  <a:schemeClr val="bg1"/>
                </a:solidFill>
                <a:latin typeface="Arial"/>
                <a:cs typeface="Arial"/>
              </a:rPr>
              <a:t> </a:t>
            </a:r>
            <a:r>
              <a:rPr sz="1200" spc="-5" dirty="0">
                <a:solidFill>
                  <a:schemeClr val="bg1"/>
                </a:solidFill>
                <a:latin typeface="Arial"/>
                <a:cs typeface="Arial"/>
              </a:rPr>
              <a:t>subnet</a:t>
            </a:r>
            <a:endParaRPr sz="1200">
              <a:solidFill>
                <a:schemeClr val="bg1"/>
              </a:solidFill>
              <a:latin typeface="Arial"/>
              <a:cs typeface="Arial"/>
            </a:endParaRPr>
          </a:p>
        </p:txBody>
      </p:sp>
      <p:grpSp>
        <p:nvGrpSpPr>
          <p:cNvPr id="21" name="object 21"/>
          <p:cNvGrpSpPr/>
          <p:nvPr/>
        </p:nvGrpSpPr>
        <p:grpSpPr>
          <a:xfrm>
            <a:off x="1876658" y="2461263"/>
            <a:ext cx="7929245" cy="1922780"/>
            <a:chOff x="1876658" y="2461263"/>
            <a:chExt cx="7929245" cy="1922780"/>
          </a:xfrm>
        </p:grpSpPr>
        <p:pic>
          <p:nvPicPr>
            <p:cNvPr id="22" name="object 22"/>
            <p:cNvPicPr/>
            <p:nvPr/>
          </p:nvPicPr>
          <p:blipFill>
            <a:blip r:embed="rId6" cstate="print"/>
            <a:stretch>
              <a:fillRect/>
            </a:stretch>
          </p:blipFill>
          <p:spPr>
            <a:xfrm>
              <a:off x="1876658" y="2461263"/>
              <a:ext cx="274638" cy="274636"/>
            </a:xfrm>
            <a:prstGeom prst="rect">
              <a:avLst/>
            </a:prstGeom>
            <a:ln>
              <a:solidFill>
                <a:schemeClr val="bg2"/>
              </a:solidFill>
            </a:ln>
          </p:spPr>
        </p:pic>
        <p:sp>
          <p:nvSpPr>
            <p:cNvPr id="23" name="object 23"/>
            <p:cNvSpPr/>
            <p:nvPr/>
          </p:nvSpPr>
          <p:spPr>
            <a:xfrm>
              <a:off x="8632326" y="3820768"/>
              <a:ext cx="1173480" cy="103505"/>
            </a:xfrm>
            <a:custGeom>
              <a:avLst/>
              <a:gdLst/>
              <a:ahLst/>
              <a:cxnLst/>
              <a:rect l="l" t="t" r="r" b="b"/>
              <a:pathLst>
                <a:path w="1173479" h="103504">
                  <a:moveTo>
                    <a:pt x="58665" y="0"/>
                  </a:moveTo>
                  <a:lnTo>
                    <a:pt x="0" y="51808"/>
                  </a:lnTo>
                  <a:lnTo>
                    <a:pt x="59136" y="103075"/>
                  </a:lnTo>
                  <a:lnTo>
                    <a:pt x="63146" y="102789"/>
                  </a:lnTo>
                  <a:lnTo>
                    <a:pt x="67740" y="97490"/>
                  </a:lnTo>
                  <a:lnTo>
                    <a:pt x="67454" y="93479"/>
                  </a:lnTo>
                  <a:lnTo>
                    <a:pt x="26661" y="58113"/>
                  </a:lnTo>
                  <a:lnTo>
                    <a:pt x="9687" y="58113"/>
                  </a:lnTo>
                  <a:lnTo>
                    <a:pt x="9629" y="45413"/>
                  </a:lnTo>
                  <a:lnTo>
                    <a:pt x="26514" y="45336"/>
                  </a:lnTo>
                  <a:lnTo>
                    <a:pt x="67071" y="9519"/>
                  </a:lnTo>
                  <a:lnTo>
                    <a:pt x="67320" y="5506"/>
                  </a:lnTo>
                  <a:lnTo>
                    <a:pt x="62677" y="250"/>
                  </a:lnTo>
                  <a:lnTo>
                    <a:pt x="58665" y="0"/>
                  </a:lnTo>
                  <a:close/>
                </a:path>
                <a:path w="1173479" h="103504">
                  <a:moveTo>
                    <a:pt x="26514" y="45336"/>
                  </a:moveTo>
                  <a:lnTo>
                    <a:pt x="9629" y="45413"/>
                  </a:lnTo>
                  <a:lnTo>
                    <a:pt x="9687" y="58113"/>
                  </a:lnTo>
                  <a:lnTo>
                    <a:pt x="26572" y="58036"/>
                  </a:lnTo>
                  <a:lnTo>
                    <a:pt x="24827" y="56523"/>
                  </a:lnTo>
                  <a:lnTo>
                    <a:pt x="13846" y="56523"/>
                  </a:lnTo>
                  <a:lnTo>
                    <a:pt x="13802" y="46965"/>
                  </a:lnTo>
                  <a:lnTo>
                    <a:pt x="24669" y="46965"/>
                  </a:lnTo>
                  <a:lnTo>
                    <a:pt x="26514" y="45336"/>
                  </a:lnTo>
                  <a:close/>
                </a:path>
                <a:path w="1173479" h="103504">
                  <a:moveTo>
                    <a:pt x="26572" y="58036"/>
                  </a:moveTo>
                  <a:lnTo>
                    <a:pt x="9687" y="58113"/>
                  </a:lnTo>
                  <a:lnTo>
                    <a:pt x="26661" y="58113"/>
                  </a:lnTo>
                  <a:close/>
                </a:path>
                <a:path w="1173479" h="103504">
                  <a:moveTo>
                    <a:pt x="1172969" y="40090"/>
                  </a:moveTo>
                  <a:lnTo>
                    <a:pt x="26514" y="45336"/>
                  </a:lnTo>
                  <a:lnTo>
                    <a:pt x="19286" y="51720"/>
                  </a:lnTo>
                  <a:lnTo>
                    <a:pt x="26572" y="58036"/>
                  </a:lnTo>
                  <a:lnTo>
                    <a:pt x="1173027" y="52790"/>
                  </a:lnTo>
                  <a:lnTo>
                    <a:pt x="1172969" y="40090"/>
                  </a:lnTo>
                  <a:close/>
                </a:path>
                <a:path w="1173479" h="103504">
                  <a:moveTo>
                    <a:pt x="13802" y="46965"/>
                  </a:moveTo>
                  <a:lnTo>
                    <a:pt x="13846" y="56523"/>
                  </a:lnTo>
                  <a:lnTo>
                    <a:pt x="19286" y="51720"/>
                  </a:lnTo>
                  <a:lnTo>
                    <a:pt x="13802" y="46965"/>
                  </a:lnTo>
                  <a:close/>
                </a:path>
                <a:path w="1173479" h="103504">
                  <a:moveTo>
                    <a:pt x="19286" y="51720"/>
                  </a:moveTo>
                  <a:lnTo>
                    <a:pt x="13846" y="56523"/>
                  </a:lnTo>
                  <a:lnTo>
                    <a:pt x="24827" y="56523"/>
                  </a:lnTo>
                  <a:lnTo>
                    <a:pt x="19286" y="51720"/>
                  </a:lnTo>
                  <a:close/>
                </a:path>
                <a:path w="1173479" h="103504">
                  <a:moveTo>
                    <a:pt x="24669" y="46965"/>
                  </a:moveTo>
                  <a:lnTo>
                    <a:pt x="13802" y="46965"/>
                  </a:lnTo>
                  <a:lnTo>
                    <a:pt x="19286" y="51720"/>
                  </a:lnTo>
                  <a:lnTo>
                    <a:pt x="24669" y="46965"/>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pic>
          <p:nvPicPr>
            <p:cNvPr id="24" name="object 24"/>
            <p:cNvPicPr/>
            <p:nvPr/>
          </p:nvPicPr>
          <p:blipFill>
            <a:blip r:embed="rId7" cstate="print"/>
            <a:stretch>
              <a:fillRect/>
            </a:stretch>
          </p:blipFill>
          <p:spPr>
            <a:xfrm>
              <a:off x="5799928" y="2750766"/>
              <a:ext cx="371690" cy="371692"/>
            </a:xfrm>
            <a:prstGeom prst="rect">
              <a:avLst/>
            </a:prstGeom>
            <a:ln>
              <a:solidFill>
                <a:schemeClr val="bg2"/>
              </a:solidFill>
            </a:ln>
          </p:spPr>
        </p:pic>
        <p:sp>
          <p:nvSpPr>
            <p:cNvPr id="25" name="object 25"/>
            <p:cNvSpPr/>
            <p:nvPr/>
          </p:nvSpPr>
          <p:spPr>
            <a:xfrm>
              <a:off x="6686639" y="3408387"/>
              <a:ext cx="1374140" cy="975994"/>
            </a:xfrm>
            <a:custGeom>
              <a:avLst/>
              <a:gdLst/>
              <a:ahLst/>
              <a:cxnLst/>
              <a:rect l="l" t="t" r="r" b="b"/>
              <a:pathLst>
                <a:path w="1374140" h="975995">
                  <a:moveTo>
                    <a:pt x="515251" y="620522"/>
                  </a:moveTo>
                  <a:lnTo>
                    <a:pt x="508025" y="610082"/>
                  </a:lnTo>
                  <a:lnTo>
                    <a:pt x="22288" y="946200"/>
                  </a:lnTo>
                  <a:lnTo>
                    <a:pt x="35509" y="893737"/>
                  </a:lnTo>
                  <a:lnTo>
                    <a:pt x="33439" y="890282"/>
                  </a:lnTo>
                  <a:lnTo>
                    <a:pt x="26644" y="888568"/>
                  </a:lnTo>
                  <a:lnTo>
                    <a:pt x="23190" y="890638"/>
                  </a:lnTo>
                  <a:lnTo>
                    <a:pt x="4076" y="966533"/>
                  </a:lnTo>
                  <a:lnTo>
                    <a:pt x="81838" y="975398"/>
                  </a:lnTo>
                  <a:lnTo>
                    <a:pt x="84988" y="972896"/>
                  </a:lnTo>
                  <a:lnTo>
                    <a:pt x="85750" y="966266"/>
                  </a:lnTo>
                  <a:lnTo>
                    <a:pt x="85788" y="965923"/>
                  </a:lnTo>
                  <a:lnTo>
                    <a:pt x="83286" y="962774"/>
                  </a:lnTo>
                  <a:lnTo>
                    <a:pt x="29514" y="956652"/>
                  </a:lnTo>
                  <a:lnTo>
                    <a:pt x="515251" y="620522"/>
                  </a:lnTo>
                  <a:close/>
                </a:path>
                <a:path w="1374140" h="975995">
                  <a:moveTo>
                    <a:pt x="517359" y="264883"/>
                  </a:moveTo>
                  <a:lnTo>
                    <a:pt x="26657" y="26504"/>
                  </a:lnTo>
                  <a:lnTo>
                    <a:pt x="53695" y="19126"/>
                  </a:lnTo>
                  <a:lnTo>
                    <a:pt x="78854" y="12255"/>
                  </a:lnTo>
                  <a:lnTo>
                    <a:pt x="80848" y="8763"/>
                  </a:lnTo>
                  <a:lnTo>
                    <a:pt x="78994" y="1993"/>
                  </a:lnTo>
                  <a:lnTo>
                    <a:pt x="75501" y="0"/>
                  </a:lnTo>
                  <a:lnTo>
                    <a:pt x="0" y="20624"/>
                  </a:lnTo>
                  <a:lnTo>
                    <a:pt x="30467" y="92722"/>
                  </a:lnTo>
                  <a:lnTo>
                    <a:pt x="34188" y="94234"/>
                  </a:lnTo>
                  <a:lnTo>
                    <a:pt x="40652" y="91503"/>
                  </a:lnTo>
                  <a:lnTo>
                    <a:pt x="42164" y="87769"/>
                  </a:lnTo>
                  <a:lnTo>
                    <a:pt x="21107" y="37934"/>
                  </a:lnTo>
                  <a:lnTo>
                    <a:pt x="511810" y="276301"/>
                  </a:lnTo>
                  <a:lnTo>
                    <a:pt x="517359" y="264883"/>
                  </a:lnTo>
                  <a:close/>
                </a:path>
                <a:path w="1374140" h="975995">
                  <a:moveTo>
                    <a:pt x="1373860" y="457962"/>
                  </a:moveTo>
                  <a:lnTo>
                    <a:pt x="1052169" y="457962"/>
                  </a:lnTo>
                  <a:lnTo>
                    <a:pt x="1044905" y="464312"/>
                  </a:lnTo>
                  <a:lnTo>
                    <a:pt x="1050366" y="459524"/>
                  </a:lnTo>
                  <a:lnTo>
                    <a:pt x="1052169" y="457962"/>
                  </a:lnTo>
                  <a:lnTo>
                    <a:pt x="1092885" y="422325"/>
                  </a:lnTo>
                  <a:lnTo>
                    <a:pt x="1093152" y="418312"/>
                  </a:lnTo>
                  <a:lnTo>
                    <a:pt x="1088542" y="413042"/>
                  </a:lnTo>
                  <a:lnTo>
                    <a:pt x="1084529" y="412762"/>
                  </a:lnTo>
                  <a:lnTo>
                    <a:pt x="1025626" y="464312"/>
                  </a:lnTo>
                  <a:lnTo>
                    <a:pt x="1084529" y="515848"/>
                  </a:lnTo>
                  <a:lnTo>
                    <a:pt x="1088542" y="515581"/>
                  </a:lnTo>
                  <a:lnTo>
                    <a:pt x="1093152" y="510298"/>
                  </a:lnTo>
                  <a:lnTo>
                    <a:pt x="1092885" y="506285"/>
                  </a:lnTo>
                  <a:lnTo>
                    <a:pt x="1052169" y="470662"/>
                  </a:lnTo>
                  <a:lnTo>
                    <a:pt x="1373860" y="470662"/>
                  </a:lnTo>
                  <a:lnTo>
                    <a:pt x="1373860" y="457962"/>
                  </a:lnTo>
                  <a:close/>
                </a:path>
              </a:pathLst>
            </a:custGeom>
            <a:solidFill>
              <a:srgbClr val="8FA7C4"/>
            </a:solidFill>
            <a:ln>
              <a:solidFill>
                <a:schemeClr val="bg2"/>
              </a:solidFill>
            </a:ln>
          </p:spPr>
          <p:txBody>
            <a:bodyPr wrap="square" lIns="0" tIns="0" rIns="0" bIns="0" rtlCol="0"/>
            <a:lstStyle/>
            <a:p>
              <a:endParaRPr>
                <a:solidFill>
                  <a:schemeClr val="bg1"/>
                </a:solidFill>
              </a:endParaRPr>
            </a:p>
          </p:txBody>
        </p:sp>
      </p:grpSp>
      <p:pic>
        <p:nvPicPr>
          <p:cNvPr id="26" name="object 26"/>
          <p:cNvPicPr/>
          <p:nvPr/>
        </p:nvPicPr>
        <p:blipFill>
          <a:blip r:embed="rId8" cstate="print"/>
          <a:stretch>
            <a:fillRect/>
          </a:stretch>
        </p:blipFill>
        <p:spPr>
          <a:xfrm>
            <a:off x="9941914" y="3632118"/>
            <a:ext cx="469900" cy="469900"/>
          </a:xfrm>
          <a:prstGeom prst="rect">
            <a:avLst/>
          </a:prstGeom>
          <a:ln>
            <a:solidFill>
              <a:schemeClr val="bg2"/>
            </a:solidFill>
          </a:ln>
        </p:spPr>
      </p:pic>
      <p:sp>
        <p:nvSpPr>
          <p:cNvPr id="27" name="object 27"/>
          <p:cNvSpPr txBox="1"/>
          <p:nvPr/>
        </p:nvSpPr>
        <p:spPr>
          <a:xfrm>
            <a:off x="9623602" y="4140200"/>
            <a:ext cx="1129665" cy="228268"/>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Internet</a:t>
            </a:r>
            <a:r>
              <a:rPr sz="1400" spc="-65" dirty="0">
                <a:solidFill>
                  <a:schemeClr val="bg1"/>
                </a:solidFill>
                <a:latin typeface="Arial"/>
                <a:cs typeface="Arial"/>
              </a:rPr>
              <a:t> </a:t>
            </a:r>
            <a:r>
              <a:rPr sz="1400" spc="-5" dirty="0">
                <a:solidFill>
                  <a:schemeClr val="bg1"/>
                </a:solidFill>
                <a:latin typeface="Arial"/>
                <a:cs typeface="Arial"/>
              </a:rPr>
              <a:t>Client</a:t>
            </a:r>
            <a:endParaRPr sz="1400">
              <a:solidFill>
                <a:schemeClr val="bg1"/>
              </a:solidFill>
              <a:latin typeface="Arial"/>
              <a:cs typeface="Arial"/>
            </a:endParaRPr>
          </a:p>
        </p:txBody>
      </p:sp>
      <p:sp>
        <p:nvSpPr>
          <p:cNvPr id="28" name="object 28"/>
          <p:cNvSpPr txBox="1"/>
          <p:nvPr/>
        </p:nvSpPr>
        <p:spPr>
          <a:xfrm>
            <a:off x="8863149" y="3644900"/>
            <a:ext cx="843280" cy="166712"/>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000" spc="-5" dirty="0">
                <a:solidFill>
                  <a:schemeClr val="bg1"/>
                </a:solidFill>
                <a:latin typeface="Arial"/>
                <a:cs typeface="Arial"/>
              </a:rPr>
              <a:t>HTTP,</a:t>
            </a:r>
            <a:r>
              <a:rPr sz="1000" spc="-55" dirty="0">
                <a:solidFill>
                  <a:schemeClr val="bg1"/>
                </a:solidFill>
                <a:latin typeface="Arial"/>
                <a:cs typeface="Arial"/>
              </a:rPr>
              <a:t> </a:t>
            </a:r>
            <a:r>
              <a:rPr sz="1000" spc="-5" dirty="0">
                <a:solidFill>
                  <a:schemeClr val="bg1"/>
                </a:solidFill>
                <a:latin typeface="Arial"/>
                <a:cs typeface="Arial"/>
              </a:rPr>
              <a:t>HTTPS</a:t>
            </a:r>
            <a:endParaRPr sz="1000">
              <a:solidFill>
                <a:schemeClr val="bg1"/>
              </a:solidFill>
              <a:latin typeface="Arial"/>
              <a:cs typeface="Arial"/>
            </a:endParaRPr>
          </a:p>
        </p:txBody>
      </p:sp>
      <p:sp>
        <p:nvSpPr>
          <p:cNvPr id="29" name="object 29"/>
          <p:cNvSpPr/>
          <p:nvPr/>
        </p:nvSpPr>
        <p:spPr>
          <a:xfrm>
            <a:off x="1698881" y="3936533"/>
            <a:ext cx="5723255" cy="1732280"/>
          </a:xfrm>
          <a:custGeom>
            <a:avLst/>
            <a:gdLst/>
            <a:ahLst/>
            <a:cxnLst/>
            <a:rect l="l" t="t" r="r" b="b"/>
            <a:pathLst>
              <a:path w="5723255" h="1732279">
                <a:moveTo>
                  <a:pt x="0" y="0"/>
                </a:moveTo>
                <a:lnTo>
                  <a:pt x="5722803" y="0"/>
                </a:lnTo>
                <a:lnTo>
                  <a:pt x="5722803" y="1732241"/>
                </a:lnTo>
                <a:lnTo>
                  <a:pt x="0" y="1732241"/>
                </a:lnTo>
                <a:lnTo>
                  <a:pt x="0" y="0"/>
                </a:lnTo>
                <a:close/>
              </a:path>
            </a:pathLst>
          </a:custGeom>
          <a:ln w="12700">
            <a:solidFill>
              <a:schemeClr val="bg2"/>
            </a:solidFill>
          </a:ln>
        </p:spPr>
        <p:txBody>
          <a:bodyPr wrap="square" lIns="0" tIns="0" rIns="0" bIns="0" rtlCol="0"/>
          <a:lstStyle/>
          <a:p>
            <a:endParaRPr>
              <a:solidFill>
                <a:schemeClr val="bg1"/>
              </a:solidFill>
            </a:endParaRPr>
          </a:p>
        </p:txBody>
      </p:sp>
      <p:sp>
        <p:nvSpPr>
          <p:cNvPr id="30" name="object 30"/>
          <p:cNvSpPr txBox="1"/>
          <p:nvPr/>
        </p:nvSpPr>
        <p:spPr>
          <a:xfrm>
            <a:off x="1681342" y="3953059"/>
            <a:ext cx="3332479" cy="268022"/>
          </a:xfrm>
          <a:prstGeom prst="rect">
            <a:avLst/>
          </a:prstGeom>
          <a:solidFill>
            <a:srgbClr val="232F3D"/>
          </a:solidFill>
          <a:ln>
            <a:solidFill>
              <a:schemeClr val="bg2"/>
            </a:solidFill>
          </a:ln>
        </p:spPr>
        <p:txBody>
          <a:bodyPr vert="horz" wrap="square" lIns="0" tIns="82550" rIns="0" bIns="0" rtlCol="0">
            <a:spAutoFit/>
          </a:bodyPr>
          <a:lstStyle/>
          <a:p>
            <a:pPr algn="r">
              <a:lnSpc>
                <a:spcPct val="100000"/>
              </a:lnSpc>
              <a:spcBef>
                <a:spcPts val="650"/>
              </a:spcBef>
            </a:pPr>
            <a:r>
              <a:rPr sz="1200" spc="-5" dirty="0">
                <a:latin typeface="Arial"/>
                <a:cs typeface="Arial"/>
              </a:rPr>
              <a:t>Availability</a:t>
            </a:r>
            <a:r>
              <a:rPr sz="1200" spc="-35" dirty="0">
                <a:latin typeface="Arial"/>
                <a:cs typeface="Arial"/>
              </a:rPr>
              <a:t> </a:t>
            </a:r>
            <a:r>
              <a:rPr sz="1200" spc="-5" dirty="0">
                <a:latin typeface="Arial"/>
                <a:cs typeface="Arial"/>
              </a:rPr>
              <a:t>Zon</a:t>
            </a:r>
            <a:endParaRPr sz="1200" dirty="0">
              <a:latin typeface="Arial"/>
              <a:cs typeface="Arial"/>
            </a:endParaRPr>
          </a:p>
        </p:txBody>
      </p:sp>
      <p:sp>
        <p:nvSpPr>
          <p:cNvPr id="31" name="object 31"/>
          <p:cNvSpPr txBox="1"/>
          <p:nvPr/>
        </p:nvSpPr>
        <p:spPr>
          <a:xfrm>
            <a:off x="5028616" y="4013200"/>
            <a:ext cx="97790" cy="197490"/>
          </a:xfrm>
          <a:prstGeom prst="rect">
            <a:avLst/>
          </a:prstGeom>
          <a:ln>
            <a:solidFill>
              <a:schemeClr val="bg2"/>
            </a:solidFill>
          </a:ln>
        </p:spPr>
        <p:txBody>
          <a:bodyPr vert="horz" wrap="square" lIns="0" tIns="12700" rIns="0" bIns="0" rtlCol="0">
            <a:spAutoFit/>
          </a:bodyPr>
          <a:lstStyle/>
          <a:p>
            <a:pPr>
              <a:lnSpc>
                <a:spcPct val="100000"/>
              </a:lnSpc>
              <a:spcBef>
                <a:spcPts val="100"/>
              </a:spcBef>
            </a:pPr>
            <a:r>
              <a:rPr sz="1200" dirty="0">
                <a:solidFill>
                  <a:schemeClr val="bg1"/>
                </a:solidFill>
                <a:latin typeface="Arial"/>
                <a:cs typeface="Arial"/>
              </a:rPr>
              <a:t>e</a:t>
            </a:r>
            <a:endParaRPr sz="1200">
              <a:solidFill>
                <a:schemeClr val="bg1"/>
              </a:solidFill>
              <a:latin typeface="Arial"/>
              <a:cs typeface="Arial"/>
            </a:endParaRPr>
          </a:p>
        </p:txBody>
      </p:sp>
      <p:sp>
        <p:nvSpPr>
          <p:cNvPr id="32" name="object 32"/>
          <p:cNvSpPr/>
          <p:nvPr/>
        </p:nvSpPr>
        <p:spPr>
          <a:xfrm>
            <a:off x="4715805" y="4288802"/>
            <a:ext cx="2493010" cy="1261745"/>
          </a:xfrm>
          <a:custGeom>
            <a:avLst/>
            <a:gdLst/>
            <a:ahLst/>
            <a:cxnLst/>
            <a:rect l="l" t="t" r="r" b="b"/>
            <a:pathLst>
              <a:path w="2493009" h="1261745">
                <a:moveTo>
                  <a:pt x="2492714" y="0"/>
                </a:moveTo>
                <a:lnTo>
                  <a:pt x="0" y="0"/>
                </a:lnTo>
                <a:lnTo>
                  <a:pt x="0" y="1261361"/>
                </a:lnTo>
                <a:lnTo>
                  <a:pt x="2492714" y="1261361"/>
                </a:lnTo>
                <a:lnTo>
                  <a:pt x="2492714" y="0"/>
                </a:lnTo>
                <a:close/>
              </a:path>
            </a:pathLst>
          </a:custGeom>
          <a:solidFill>
            <a:srgbClr val="E2F0D9">
              <a:alpha val="19999"/>
            </a:srgbClr>
          </a:solidFill>
          <a:ln>
            <a:solidFill>
              <a:schemeClr val="bg2"/>
            </a:solidFill>
          </a:ln>
        </p:spPr>
        <p:txBody>
          <a:bodyPr wrap="square" lIns="0" tIns="0" rIns="0" bIns="0" rtlCol="0"/>
          <a:lstStyle/>
          <a:p>
            <a:endParaRPr>
              <a:solidFill>
                <a:schemeClr val="bg1"/>
              </a:solidFill>
            </a:endParaRPr>
          </a:p>
        </p:txBody>
      </p:sp>
      <p:sp>
        <p:nvSpPr>
          <p:cNvPr id="33" name="object 33"/>
          <p:cNvSpPr txBox="1"/>
          <p:nvPr/>
        </p:nvSpPr>
        <p:spPr>
          <a:xfrm>
            <a:off x="5029269" y="4305300"/>
            <a:ext cx="1609090" cy="197490"/>
          </a:xfrm>
          <a:prstGeom prst="rect">
            <a:avLst/>
          </a:prstGeom>
          <a:ln>
            <a:solidFill>
              <a:schemeClr val="bg2"/>
            </a:solidFill>
          </a:ln>
        </p:spPr>
        <p:txBody>
          <a:bodyPr vert="horz" wrap="square" lIns="0" tIns="12700" rIns="0" bIns="0" rtlCol="0">
            <a:spAutoFit/>
          </a:bodyPr>
          <a:lstStyle/>
          <a:p>
            <a:pPr marL="24765">
              <a:lnSpc>
                <a:spcPct val="100000"/>
              </a:lnSpc>
              <a:spcBef>
                <a:spcPts val="100"/>
              </a:spcBef>
            </a:pPr>
            <a:r>
              <a:rPr sz="1200" spc="-5" dirty="0">
                <a:solidFill>
                  <a:schemeClr val="bg1"/>
                </a:solidFill>
                <a:latin typeface="Calibri"/>
                <a:cs typeface="Calibri"/>
              </a:rPr>
              <a:t>Public</a:t>
            </a:r>
            <a:r>
              <a:rPr sz="1200" spc="-35" dirty="0">
                <a:solidFill>
                  <a:schemeClr val="bg1"/>
                </a:solidFill>
                <a:latin typeface="Calibri"/>
                <a:cs typeface="Calibri"/>
              </a:rPr>
              <a:t> </a:t>
            </a:r>
            <a:r>
              <a:rPr sz="1200" spc="-5" dirty="0">
                <a:solidFill>
                  <a:schemeClr val="bg1"/>
                </a:solidFill>
                <a:latin typeface="Calibri"/>
                <a:cs typeface="Calibri"/>
              </a:rPr>
              <a:t>subnet</a:t>
            </a:r>
            <a:endParaRPr sz="1200">
              <a:solidFill>
                <a:schemeClr val="bg1"/>
              </a:solidFill>
              <a:latin typeface="Calibri"/>
              <a:cs typeface="Calibri"/>
            </a:endParaRPr>
          </a:p>
        </p:txBody>
      </p:sp>
      <p:grpSp>
        <p:nvGrpSpPr>
          <p:cNvPr id="34" name="object 34"/>
          <p:cNvGrpSpPr/>
          <p:nvPr/>
        </p:nvGrpSpPr>
        <p:grpSpPr>
          <a:xfrm>
            <a:off x="1867833" y="4294445"/>
            <a:ext cx="3122930" cy="1261745"/>
            <a:chOff x="1867833" y="4294445"/>
            <a:chExt cx="3122930" cy="1261745"/>
          </a:xfrm>
        </p:grpSpPr>
        <p:pic>
          <p:nvPicPr>
            <p:cNvPr id="35" name="object 35"/>
            <p:cNvPicPr/>
            <p:nvPr/>
          </p:nvPicPr>
          <p:blipFill>
            <a:blip r:embed="rId4" cstate="print"/>
            <a:stretch>
              <a:fillRect/>
            </a:stretch>
          </p:blipFill>
          <p:spPr>
            <a:xfrm>
              <a:off x="4715807" y="4294445"/>
              <a:ext cx="274637" cy="274636"/>
            </a:xfrm>
            <a:prstGeom prst="rect">
              <a:avLst/>
            </a:prstGeom>
            <a:ln>
              <a:solidFill>
                <a:schemeClr val="bg2"/>
              </a:solidFill>
            </a:ln>
          </p:spPr>
        </p:pic>
        <p:sp>
          <p:nvSpPr>
            <p:cNvPr id="36" name="object 36"/>
            <p:cNvSpPr/>
            <p:nvPr/>
          </p:nvSpPr>
          <p:spPr>
            <a:xfrm>
              <a:off x="1867833" y="4294445"/>
              <a:ext cx="2493010" cy="1261745"/>
            </a:xfrm>
            <a:custGeom>
              <a:avLst/>
              <a:gdLst/>
              <a:ahLst/>
              <a:cxnLst/>
              <a:rect l="l" t="t" r="r" b="b"/>
              <a:pathLst>
                <a:path w="2493010" h="1261745">
                  <a:moveTo>
                    <a:pt x="2492714" y="0"/>
                  </a:moveTo>
                  <a:lnTo>
                    <a:pt x="0" y="0"/>
                  </a:lnTo>
                  <a:lnTo>
                    <a:pt x="0" y="1261361"/>
                  </a:lnTo>
                  <a:lnTo>
                    <a:pt x="2492714" y="1261361"/>
                  </a:lnTo>
                  <a:lnTo>
                    <a:pt x="2492714" y="0"/>
                  </a:lnTo>
                  <a:close/>
                </a:path>
              </a:pathLst>
            </a:custGeom>
            <a:solidFill>
              <a:srgbClr val="C1F3FF">
                <a:alpha val="14898"/>
              </a:srgbClr>
            </a:solidFill>
            <a:ln>
              <a:solidFill>
                <a:schemeClr val="bg2"/>
              </a:solidFill>
            </a:ln>
          </p:spPr>
          <p:txBody>
            <a:bodyPr wrap="square" lIns="0" tIns="0" rIns="0" bIns="0" rtlCol="0"/>
            <a:lstStyle/>
            <a:p>
              <a:endParaRPr>
                <a:solidFill>
                  <a:schemeClr val="bg1"/>
                </a:solidFill>
              </a:endParaRPr>
            </a:p>
          </p:txBody>
        </p:sp>
      </p:grpSp>
      <p:sp>
        <p:nvSpPr>
          <p:cNvPr id="37" name="object 37"/>
          <p:cNvSpPr txBox="1"/>
          <p:nvPr/>
        </p:nvSpPr>
        <p:spPr>
          <a:xfrm>
            <a:off x="1867833" y="4288802"/>
            <a:ext cx="2493010" cy="239809"/>
          </a:xfrm>
          <a:prstGeom prst="rect">
            <a:avLst/>
          </a:prstGeom>
          <a:ln>
            <a:solidFill>
              <a:schemeClr val="bg2"/>
            </a:solidFill>
          </a:ln>
        </p:spPr>
        <p:txBody>
          <a:bodyPr vert="horz" wrap="square" lIns="0" tIns="54610" rIns="0" bIns="0" rtlCol="0">
            <a:spAutoFit/>
          </a:bodyPr>
          <a:lstStyle/>
          <a:p>
            <a:pPr marL="337820">
              <a:lnSpc>
                <a:spcPct val="100000"/>
              </a:lnSpc>
              <a:spcBef>
                <a:spcPts val="430"/>
              </a:spcBef>
            </a:pPr>
            <a:r>
              <a:rPr sz="1200" spc="-5" dirty="0">
                <a:solidFill>
                  <a:schemeClr val="bg1"/>
                </a:solidFill>
                <a:latin typeface="Arial"/>
                <a:cs typeface="Arial"/>
              </a:rPr>
              <a:t>Private</a:t>
            </a:r>
            <a:r>
              <a:rPr sz="1200" spc="-40" dirty="0">
                <a:solidFill>
                  <a:schemeClr val="bg1"/>
                </a:solidFill>
                <a:latin typeface="Arial"/>
                <a:cs typeface="Arial"/>
              </a:rPr>
              <a:t> </a:t>
            </a:r>
            <a:r>
              <a:rPr sz="1200" spc="-5" dirty="0">
                <a:solidFill>
                  <a:schemeClr val="bg1"/>
                </a:solidFill>
                <a:latin typeface="Arial"/>
                <a:cs typeface="Arial"/>
              </a:rPr>
              <a:t>subnet</a:t>
            </a:r>
            <a:endParaRPr sz="1200">
              <a:solidFill>
                <a:schemeClr val="bg1"/>
              </a:solidFill>
              <a:latin typeface="Arial"/>
              <a:cs typeface="Arial"/>
            </a:endParaRPr>
          </a:p>
        </p:txBody>
      </p:sp>
      <p:pic>
        <p:nvPicPr>
          <p:cNvPr id="38" name="object 38"/>
          <p:cNvPicPr/>
          <p:nvPr/>
        </p:nvPicPr>
        <p:blipFill>
          <a:blip r:embed="rId6" cstate="print"/>
          <a:stretch>
            <a:fillRect/>
          </a:stretch>
        </p:blipFill>
        <p:spPr>
          <a:xfrm>
            <a:off x="1867833" y="4294445"/>
            <a:ext cx="274637" cy="274636"/>
          </a:xfrm>
          <a:prstGeom prst="rect">
            <a:avLst/>
          </a:prstGeom>
          <a:ln>
            <a:solidFill>
              <a:schemeClr val="bg2"/>
            </a:solidFill>
          </a:ln>
        </p:spPr>
      </p:pic>
      <p:sp>
        <p:nvSpPr>
          <p:cNvPr id="39" name="object 39"/>
          <p:cNvSpPr txBox="1"/>
          <p:nvPr/>
        </p:nvSpPr>
        <p:spPr>
          <a:xfrm>
            <a:off x="6650864" y="4114800"/>
            <a:ext cx="1232535" cy="228268"/>
          </a:xfrm>
          <a:prstGeom prst="rect">
            <a:avLst/>
          </a:prstGeom>
          <a:ln>
            <a:solidFill>
              <a:schemeClr val="bg2"/>
            </a:solidFill>
          </a:ln>
        </p:spPr>
        <p:txBody>
          <a:bodyPr vert="horz" wrap="square" lIns="0" tIns="12700" rIns="0" bIns="0" rtlCol="0">
            <a:spAutoFit/>
          </a:bodyPr>
          <a:lstStyle/>
          <a:p>
            <a:pPr marL="350520">
              <a:lnSpc>
                <a:spcPct val="100000"/>
              </a:lnSpc>
              <a:spcBef>
                <a:spcPts val="100"/>
              </a:spcBef>
            </a:pPr>
            <a:r>
              <a:rPr sz="1400" spc="-5" dirty="0">
                <a:solidFill>
                  <a:schemeClr val="bg1"/>
                </a:solidFill>
                <a:latin typeface="Arial"/>
                <a:cs typeface="Arial"/>
              </a:rPr>
              <a:t>Application</a:t>
            </a:r>
            <a:endParaRPr sz="1400">
              <a:solidFill>
                <a:schemeClr val="bg1"/>
              </a:solidFill>
              <a:latin typeface="Arial"/>
              <a:cs typeface="Arial"/>
            </a:endParaRPr>
          </a:p>
        </p:txBody>
      </p:sp>
      <p:sp>
        <p:nvSpPr>
          <p:cNvPr id="40" name="object 40"/>
          <p:cNvSpPr txBox="1"/>
          <p:nvPr/>
        </p:nvSpPr>
        <p:spPr>
          <a:xfrm>
            <a:off x="7226331" y="4318000"/>
            <a:ext cx="419100" cy="228268"/>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400" spc="-5" dirty="0">
                <a:solidFill>
                  <a:schemeClr val="bg1"/>
                </a:solidFill>
                <a:latin typeface="Arial"/>
                <a:cs typeface="Arial"/>
              </a:rPr>
              <a:t>Load</a:t>
            </a:r>
            <a:endParaRPr sz="1400">
              <a:solidFill>
                <a:schemeClr val="bg1"/>
              </a:solidFill>
              <a:latin typeface="Arial"/>
              <a:cs typeface="Arial"/>
            </a:endParaRPr>
          </a:p>
        </p:txBody>
      </p:sp>
      <p:sp>
        <p:nvSpPr>
          <p:cNvPr id="41" name="object 41"/>
          <p:cNvSpPr txBox="1"/>
          <p:nvPr/>
        </p:nvSpPr>
        <p:spPr>
          <a:xfrm>
            <a:off x="7073169" y="4533900"/>
            <a:ext cx="726440" cy="228268"/>
          </a:xfrm>
          <a:prstGeom prst="rect">
            <a:avLst/>
          </a:prstGeom>
          <a:ln>
            <a:solidFill>
              <a:schemeClr val="bg2"/>
            </a:solidFill>
          </a:ln>
        </p:spPr>
        <p:txBody>
          <a:bodyPr vert="horz" wrap="square" lIns="0" tIns="12700" rIns="0" bIns="0" rtlCol="0">
            <a:spAutoFit/>
          </a:bodyPr>
          <a:lstStyle/>
          <a:p>
            <a:pPr marL="12700">
              <a:lnSpc>
                <a:spcPct val="100000"/>
              </a:lnSpc>
              <a:spcBef>
                <a:spcPts val="100"/>
              </a:spcBef>
            </a:pPr>
            <a:r>
              <a:rPr sz="1400" dirty="0">
                <a:solidFill>
                  <a:schemeClr val="bg1"/>
                </a:solidFill>
                <a:latin typeface="Arial"/>
                <a:cs typeface="Arial"/>
              </a:rPr>
              <a:t>B</a:t>
            </a:r>
            <a:r>
              <a:rPr sz="1400" spc="-5" dirty="0">
                <a:solidFill>
                  <a:schemeClr val="bg1"/>
                </a:solidFill>
                <a:latin typeface="Arial"/>
                <a:cs typeface="Arial"/>
              </a:rPr>
              <a:t>a</a:t>
            </a:r>
            <a:r>
              <a:rPr sz="1400" dirty="0">
                <a:solidFill>
                  <a:schemeClr val="bg1"/>
                </a:solidFill>
                <a:latin typeface="Arial"/>
                <a:cs typeface="Arial"/>
              </a:rPr>
              <a:t>l</a:t>
            </a:r>
            <a:r>
              <a:rPr sz="1400" spc="-5" dirty="0">
                <a:solidFill>
                  <a:schemeClr val="bg1"/>
                </a:solidFill>
                <a:latin typeface="Arial"/>
                <a:cs typeface="Arial"/>
              </a:rPr>
              <a:t>an</a:t>
            </a:r>
            <a:r>
              <a:rPr sz="1400" dirty="0">
                <a:solidFill>
                  <a:schemeClr val="bg1"/>
                </a:solidFill>
                <a:latin typeface="Arial"/>
                <a:cs typeface="Arial"/>
              </a:rPr>
              <a:t>c</a:t>
            </a:r>
            <a:r>
              <a:rPr sz="1400" spc="-5" dirty="0">
                <a:solidFill>
                  <a:schemeClr val="bg1"/>
                </a:solidFill>
                <a:latin typeface="Arial"/>
                <a:cs typeface="Arial"/>
              </a:rPr>
              <a:t>e</a:t>
            </a:r>
            <a:r>
              <a:rPr sz="1400" dirty="0">
                <a:solidFill>
                  <a:schemeClr val="bg1"/>
                </a:solidFill>
                <a:latin typeface="Arial"/>
                <a:cs typeface="Arial"/>
              </a:rPr>
              <a:t>r</a:t>
            </a:r>
            <a:endParaRPr sz="1400">
              <a:solidFill>
                <a:schemeClr val="bg1"/>
              </a:solidFill>
              <a:latin typeface="Arial"/>
              <a:cs typeface="Arial"/>
            </a:endParaRPr>
          </a:p>
        </p:txBody>
      </p:sp>
      <p:grpSp>
        <p:nvGrpSpPr>
          <p:cNvPr id="42" name="object 42"/>
          <p:cNvGrpSpPr/>
          <p:nvPr/>
        </p:nvGrpSpPr>
        <p:grpSpPr>
          <a:xfrm>
            <a:off x="5016569" y="2498201"/>
            <a:ext cx="2669540" cy="2999105"/>
            <a:chOff x="5016569" y="2498201"/>
            <a:chExt cx="2669540" cy="2999105"/>
          </a:xfrm>
        </p:grpSpPr>
        <p:pic>
          <p:nvPicPr>
            <p:cNvPr id="43" name="object 43"/>
            <p:cNvPicPr/>
            <p:nvPr/>
          </p:nvPicPr>
          <p:blipFill>
            <a:blip r:embed="rId9" cstate="print"/>
            <a:stretch>
              <a:fillRect/>
            </a:stretch>
          </p:blipFill>
          <p:spPr>
            <a:xfrm>
              <a:off x="7215795" y="3646712"/>
              <a:ext cx="469900" cy="469900"/>
            </a:xfrm>
            <a:prstGeom prst="rect">
              <a:avLst/>
            </a:prstGeom>
            <a:ln>
              <a:solidFill>
                <a:schemeClr val="bg2"/>
              </a:solidFill>
            </a:ln>
          </p:spPr>
        </p:pic>
        <p:sp>
          <p:nvSpPr>
            <p:cNvPr id="44" name="object 44"/>
            <p:cNvSpPr/>
            <p:nvPr/>
          </p:nvSpPr>
          <p:spPr>
            <a:xfrm>
              <a:off x="5022919" y="2504551"/>
              <a:ext cx="1621790" cy="2986405"/>
            </a:xfrm>
            <a:custGeom>
              <a:avLst/>
              <a:gdLst/>
              <a:ahLst/>
              <a:cxnLst/>
              <a:rect l="l" t="t" r="r" b="b"/>
              <a:pathLst>
                <a:path w="1621790" h="2986404">
                  <a:moveTo>
                    <a:pt x="1621595" y="0"/>
                  </a:moveTo>
                  <a:lnTo>
                    <a:pt x="1621595" y="2986017"/>
                  </a:lnTo>
                  <a:lnTo>
                    <a:pt x="0" y="2986017"/>
                  </a:lnTo>
                  <a:lnTo>
                    <a:pt x="0" y="0"/>
                  </a:lnTo>
                  <a:lnTo>
                    <a:pt x="1621595" y="0"/>
                  </a:lnTo>
                  <a:close/>
                </a:path>
              </a:pathLst>
            </a:custGeom>
            <a:ln w="12700">
              <a:solidFill>
                <a:schemeClr val="bg2"/>
              </a:solidFill>
            </a:ln>
          </p:spPr>
          <p:txBody>
            <a:bodyPr wrap="square" lIns="0" tIns="0" rIns="0" bIns="0" rtlCol="0"/>
            <a:lstStyle/>
            <a:p>
              <a:endParaRPr>
                <a:solidFill>
                  <a:schemeClr val="bg1"/>
                </a:solidFill>
              </a:endParaRPr>
            </a:p>
          </p:txBody>
        </p:sp>
        <p:pic>
          <p:nvPicPr>
            <p:cNvPr id="45" name="object 45"/>
            <p:cNvPicPr/>
            <p:nvPr/>
          </p:nvPicPr>
          <p:blipFill>
            <a:blip r:embed="rId7" cstate="print"/>
            <a:stretch>
              <a:fillRect/>
            </a:stretch>
          </p:blipFill>
          <p:spPr>
            <a:xfrm>
              <a:off x="5799928" y="3226479"/>
              <a:ext cx="371690" cy="371692"/>
            </a:xfrm>
            <a:prstGeom prst="rect">
              <a:avLst/>
            </a:prstGeom>
            <a:ln>
              <a:solidFill>
                <a:schemeClr val="bg2"/>
              </a:solidFill>
            </a:ln>
          </p:spPr>
        </p:pic>
        <p:pic>
          <p:nvPicPr>
            <p:cNvPr id="46" name="object 46"/>
            <p:cNvPicPr/>
            <p:nvPr/>
          </p:nvPicPr>
          <p:blipFill>
            <a:blip r:embed="rId7" cstate="print"/>
            <a:stretch>
              <a:fillRect/>
            </a:stretch>
          </p:blipFill>
          <p:spPr>
            <a:xfrm>
              <a:off x="5799928" y="4585053"/>
              <a:ext cx="371690" cy="371692"/>
            </a:xfrm>
            <a:prstGeom prst="rect">
              <a:avLst/>
            </a:prstGeom>
            <a:ln>
              <a:solidFill>
                <a:schemeClr val="bg2"/>
              </a:solidFill>
            </a:ln>
          </p:spPr>
        </p:pic>
        <p:pic>
          <p:nvPicPr>
            <p:cNvPr id="47" name="object 47"/>
            <p:cNvPicPr/>
            <p:nvPr/>
          </p:nvPicPr>
          <p:blipFill>
            <a:blip r:embed="rId7" cstate="print"/>
            <a:stretch>
              <a:fillRect/>
            </a:stretch>
          </p:blipFill>
          <p:spPr>
            <a:xfrm>
              <a:off x="5799928" y="5057686"/>
              <a:ext cx="371690" cy="371692"/>
            </a:xfrm>
            <a:prstGeom prst="rect">
              <a:avLst/>
            </a:prstGeom>
            <a:ln>
              <a:solidFill>
                <a:schemeClr val="bg2"/>
              </a:solidFill>
            </a:ln>
          </p:spPr>
        </p:pic>
        <p:pic>
          <p:nvPicPr>
            <p:cNvPr id="48" name="object 48"/>
            <p:cNvPicPr/>
            <p:nvPr/>
          </p:nvPicPr>
          <p:blipFill>
            <a:blip r:embed="rId10" cstate="print"/>
            <a:stretch>
              <a:fillRect/>
            </a:stretch>
          </p:blipFill>
          <p:spPr>
            <a:xfrm>
              <a:off x="6326851" y="3712752"/>
              <a:ext cx="330199" cy="330200"/>
            </a:xfrm>
            <a:prstGeom prst="rect">
              <a:avLst/>
            </a:prstGeom>
            <a:ln>
              <a:solidFill>
                <a:schemeClr val="bg2"/>
              </a:solidFill>
            </a:ln>
          </p:spPr>
        </p:pic>
        <p:sp>
          <p:nvSpPr>
            <p:cNvPr id="49" name="object 49"/>
            <p:cNvSpPr/>
            <p:nvPr/>
          </p:nvSpPr>
          <p:spPr>
            <a:xfrm>
              <a:off x="5262029" y="3723728"/>
              <a:ext cx="895350" cy="355600"/>
            </a:xfrm>
            <a:custGeom>
              <a:avLst/>
              <a:gdLst/>
              <a:ahLst/>
              <a:cxnLst/>
              <a:rect l="l" t="t" r="r" b="b"/>
              <a:pathLst>
                <a:path w="895350" h="355600">
                  <a:moveTo>
                    <a:pt x="895350" y="0"/>
                  </a:moveTo>
                  <a:lnTo>
                    <a:pt x="0" y="0"/>
                  </a:lnTo>
                  <a:lnTo>
                    <a:pt x="0" y="177800"/>
                  </a:lnTo>
                  <a:lnTo>
                    <a:pt x="232537" y="177800"/>
                  </a:lnTo>
                  <a:lnTo>
                    <a:pt x="232537" y="355600"/>
                  </a:lnTo>
                  <a:lnTo>
                    <a:pt x="619887" y="355600"/>
                  </a:lnTo>
                  <a:lnTo>
                    <a:pt x="619887" y="177800"/>
                  </a:lnTo>
                  <a:lnTo>
                    <a:pt x="895350" y="177800"/>
                  </a:lnTo>
                  <a:lnTo>
                    <a:pt x="895350" y="0"/>
                  </a:lnTo>
                  <a:close/>
                </a:path>
              </a:pathLst>
            </a:custGeom>
            <a:solidFill>
              <a:srgbClr val="3A4D64"/>
            </a:solidFill>
            <a:ln>
              <a:solidFill>
                <a:schemeClr val="bg2"/>
              </a:solidFill>
            </a:ln>
          </p:spPr>
          <p:txBody>
            <a:bodyPr wrap="square" lIns="0" tIns="0" rIns="0" bIns="0" rtlCol="0"/>
            <a:lstStyle/>
            <a:p>
              <a:endParaRPr>
                <a:solidFill>
                  <a:schemeClr val="bg1"/>
                </a:solidFill>
              </a:endParaRPr>
            </a:p>
          </p:txBody>
        </p:sp>
      </p:grpSp>
      <p:sp>
        <p:nvSpPr>
          <p:cNvPr id="50" name="object 50"/>
          <p:cNvSpPr txBox="1"/>
          <p:nvPr/>
        </p:nvSpPr>
        <p:spPr>
          <a:xfrm>
            <a:off x="5262038" y="3723726"/>
            <a:ext cx="895350" cy="112018"/>
          </a:xfrm>
          <a:prstGeom prst="rect">
            <a:avLst/>
          </a:prstGeom>
          <a:solidFill>
            <a:srgbClr val="3A4D64"/>
          </a:solidFill>
          <a:ln>
            <a:solidFill>
              <a:schemeClr val="bg2"/>
            </a:solidFill>
          </a:ln>
        </p:spPr>
        <p:txBody>
          <a:bodyPr vert="horz" wrap="square" lIns="0" tIns="0" rIns="0" bIns="0" rtlCol="0">
            <a:spAutoFit/>
          </a:bodyPr>
          <a:lstStyle/>
          <a:p>
            <a:pPr>
              <a:lnSpc>
                <a:spcPts val="830"/>
              </a:lnSpc>
            </a:pPr>
            <a:r>
              <a:rPr sz="1200" spc="-5" dirty="0">
                <a:latin typeface="Arial"/>
                <a:cs typeface="Arial"/>
              </a:rPr>
              <a:t>Auto</a:t>
            </a:r>
            <a:r>
              <a:rPr sz="1200" spc="-45" dirty="0">
                <a:latin typeface="Arial"/>
                <a:cs typeface="Arial"/>
              </a:rPr>
              <a:t> </a:t>
            </a:r>
            <a:r>
              <a:rPr sz="1200" spc="-5" dirty="0">
                <a:latin typeface="Arial"/>
                <a:cs typeface="Arial"/>
              </a:rPr>
              <a:t>Scaling</a:t>
            </a:r>
            <a:endParaRPr sz="1200" dirty="0">
              <a:latin typeface="Arial"/>
              <a:cs typeface="Arial"/>
            </a:endParaRPr>
          </a:p>
        </p:txBody>
      </p:sp>
      <p:sp>
        <p:nvSpPr>
          <p:cNvPr id="51" name="object 51"/>
          <p:cNvSpPr txBox="1"/>
          <p:nvPr/>
        </p:nvSpPr>
        <p:spPr>
          <a:xfrm>
            <a:off x="5494575" y="3873500"/>
            <a:ext cx="400050" cy="197490"/>
          </a:xfrm>
          <a:prstGeom prst="rect">
            <a:avLst/>
          </a:prstGeom>
          <a:ln>
            <a:solidFill>
              <a:schemeClr val="bg2"/>
            </a:solidFill>
          </a:ln>
        </p:spPr>
        <p:txBody>
          <a:bodyPr vert="horz" wrap="square" lIns="0" tIns="12700" rIns="0" bIns="0" rtlCol="0">
            <a:spAutoFit/>
          </a:bodyPr>
          <a:lstStyle/>
          <a:p>
            <a:pPr>
              <a:lnSpc>
                <a:spcPct val="100000"/>
              </a:lnSpc>
              <a:spcBef>
                <a:spcPts val="100"/>
              </a:spcBef>
            </a:pPr>
            <a:r>
              <a:rPr sz="1200" spc="-5" dirty="0">
                <a:latin typeface="Arial"/>
                <a:cs typeface="Arial"/>
              </a:rPr>
              <a:t>group</a:t>
            </a:r>
            <a:endParaRPr sz="1200" dirty="0">
              <a:latin typeface="Arial"/>
              <a:cs typeface="Arial"/>
            </a:endParaRPr>
          </a:p>
        </p:txBody>
      </p:sp>
    </p:spTree>
    <p:extLst>
      <p:ext uri="{BB962C8B-B14F-4D97-AF65-F5344CB8AC3E}">
        <p14:creationId xmlns:p14="http://schemas.microsoft.com/office/powerpoint/2010/main" val="780328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40560</TotalTime>
  <Pages>0</Pages>
  <Words>7250</Words>
  <Characters>0</Characters>
  <Application>Microsoft Office PowerPoint</Application>
  <PresentationFormat>Widescreen</PresentationFormat>
  <Lines>0</Lines>
  <Paragraphs>1252</Paragraphs>
  <Slides>114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114</vt:i4>
      </vt:variant>
    </vt:vector>
  </HeadingPairs>
  <TitlesOfParts>
    <vt:vector size="126" baseType="lpstr">
      <vt:lpstr>Arial</vt:lpstr>
      <vt:lpstr>Arial MT</vt:lpstr>
      <vt:lpstr>Calibri</vt:lpstr>
      <vt:lpstr>Calibri Light</vt:lpstr>
      <vt:lpstr>Century Gothic</vt:lpstr>
      <vt:lpstr>Consolas</vt:lpstr>
      <vt:lpstr>Helvetica Neue</vt:lpstr>
      <vt:lpstr>Times New Roman</vt:lpstr>
      <vt:lpstr>Trebuchet MS</vt:lpstr>
      <vt:lpstr>Wingdings</vt:lpstr>
      <vt:lpstr>Wingdings 3</vt:lpstr>
      <vt:lpstr>Slice</vt:lpstr>
      <vt:lpstr>AwS </vt:lpstr>
      <vt:lpstr>Introduction</vt:lpstr>
      <vt:lpstr>Overview of Cloud Computing</vt:lpstr>
      <vt:lpstr>Section 2: What is Cloud? Consumer Examples</vt:lpstr>
      <vt:lpstr>Section 2: Cloud Terminology</vt:lpstr>
      <vt:lpstr>Section 2: Key Characteristics of Cloud Computing</vt:lpstr>
      <vt:lpstr>Section 2: Cloud Computing Service Models</vt:lpstr>
      <vt:lpstr>Section 2: IaaS, PaaS, and SaaS Examples</vt:lpstr>
      <vt:lpstr>Section 2: Cloud Computing Deployment Models</vt:lpstr>
      <vt:lpstr>Section 2: Deployment Models – Private Cloud</vt:lpstr>
      <vt:lpstr>Section 2: Deployment Models – Public Cloud</vt:lpstr>
      <vt:lpstr>Section 2: Deployment Models – Hybrid Cloud</vt:lpstr>
      <vt:lpstr>Section 2: Legacy IT</vt:lpstr>
      <vt:lpstr>Section 2: The 6 Advantages of Cloud</vt:lpstr>
      <vt:lpstr>AWS Cloud Overview</vt:lpstr>
      <vt:lpstr>Section 3: Amazon Web Services (AWS) Today</vt:lpstr>
      <vt:lpstr>Section 3: AWS Global Infrastructure Map</vt:lpstr>
      <vt:lpstr>Section 3: AWS Regions</vt:lpstr>
      <vt:lpstr>PowerPoint Presentation</vt:lpstr>
      <vt:lpstr>Section 3: AWS Global Infrastructure</vt:lpstr>
      <vt:lpstr>PowerPoint Presentation</vt:lpstr>
      <vt:lpstr>Section 3: Global Service Example - IAM</vt:lpstr>
      <vt:lpstr>PowerPoint Presentation</vt:lpstr>
      <vt:lpstr>Section 3: Regional Service Examples</vt:lpstr>
      <vt:lpstr>PowerPoint Presentation</vt:lpstr>
      <vt:lpstr>Section 4: Identity and Access Management (IAM) Overview</vt:lpstr>
      <vt:lpstr>Section 4: IAM Users, Groups, Roles and Policies</vt:lpstr>
      <vt:lpstr>Section 4: IAM Users</vt:lpstr>
      <vt:lpstr>Section 4: IAM Users</vt:lpstr>
      <vt:lpstr>Section 4: IAM Groups</vt:lpstr>
      <vt:lpstr>Section 4: IAM Roles</vt:lpstr>
      <vt:lpstr>Section 4: IAM Policies</vt:lpstr>
      <vt:lpstr>Section 4: Authentication Methods</vt:lpstr>
      <vt:lpstr>Section 4: IAM Access Keys</vt:lpstr>
      <vt:lpstr>Section 4: IAM Console Password</vt:lpstr>
      <vt:lpstr>Section 4: IAM Server Certificate / Signing Certificate</vt:lpstr>
      <vt:lpstr>Section 4: Multi-Factor Authentication</vt:lpstr>
      <vt:lpstr>Section 4: Multi-Factor Authentication in AWS</vt:lpstr>
      <vt:lpstr>Section 4: AWS Security Token Service (STS)</vt:lpstr>
      <vt:lpstr>Section 4: IAM Best Practices</vt:lpstr>
      <vt:lpstr>PowerPoint Presentation</vt:lpstr>
      <vt:lpstr>Section 6: Traditional Servers</vt:lpstr>
      <vt:lpstr>PowerPoint Presentation</vt:lpstr>
      <vt:lpstr>Virtualization</vt:lpstr>
      <vt:lpstr>Virtual Machines VS Containers</vt:lpstr>
      <vt:lpstr>PowerPoint Presentation</vt:lpstr>
      <vt:lpstr>Section 6: Amazon Elastic Compute Cloud (EC2)</vt:lpstr>
      <vt:lpstr>PowerPoint Presentation</vt:lpstr>
      <vt:lpstr>PowerPoint Presentation</vt:lpstr>
      <vt:lpstr>Section 6: Amazon EC2 Overview</vt:lpstr>
      <vt:lpstr>Section 6: Amazon Machine Images (AMI)</vt:lpstr>
      <vt:lpstr>Section 6: Amazon EC2 Instance Types</vt:lpstr>
      <vt:lpstr>Section 6: Instance User Data and Instance Metadata</vt:lpstr>
      <vt:lpstr>Section 7: Object, Block, and File Storage</vt:lpstr>
      <vt:lpstr>Section 7: Object, Block, and File Storage Systems</vt:lpstr>
      <vt:lpstr>Section 7: Object, Block, and File Storage Systems</vt:lpstr>
      <vt:lpstr>Section 7: Amazon Elastic Block Store (EBS)</vt:lpstr>
      <vt:lpstr>Section 7: Amazon Elastic Block Store (EBS)</vt:lpstr>
      <vt:lpstr>Section 7: Amazon Elastic Block Store (EBS)</vt:lpstr>
      <vt:lpstr>Section 7: EBS Snapshots</vt:lpstr>
      <vt:lpstr>Section 7: Amazon Elastic Block Store (EBS)</vt:lpstr>
      <vt:lpstr>Section 7: Amazon Elastic Block Store (EBS) vs Instance Store</vt:lpstr>
      <vt:lpstr>Section 7: Amazon Elastic Block Store (EBS)</vt:lpstr>
      <vt:lpstr>Section 7: Launch Instance, create and add new EBS Volume</vt:lpstr>
      <vt:lpstr>Section 7: Take Snapshot, Create AMI, Launch New Instance</vt:lpstr>
      <vt:lpstr>PowerPoint Presentation</vt:lpstr>
      <vt:lpstr>Section 7: Amazon Elastic File System (EFS)</vt:lpstr>
      <vt:lpstr>Section 7: Amazon Elastic File System (EFS)</vt:lpstr>
      <vt:lpstr>Section 7: Amazon Elastic File System (EFS)</vt:lpstr>
      <vt:lpstr>Amazon Elastic File System (EFS)</vt:lpstr>
      <vt:lpstr>Section 6: Amazon Data Life Cycle Manager</vt:lpstr>
      <vt:lpstr>PowerPoint Presentation</vt:lpstr>
      <vt:lpstr>Section 7: Amazon S3</vt:lpstr>
      <vt:lpstr>Section 7: Amazon Simple Storage Service (S3)</vt:lpstr>
      <vt:lpstr>Section 7: Amazon Simple Storage Service (S3)</vt:lpstr>
      <vt:lpstr>Section 7: Amazon Simple Storage Service (S3)</vt:lpstr>
      <vt:lpstr>Section 7: Amazon Simple Storage Service (S3)</vt:lpstr>
      <vt:lpstr>Section 7: Amazon Simple Storage Service (S3)</vt:lpstr>
      <vt:lpstr>Section 7: Amazon Simple Storage Service (S3)</vt:lpstr>
      <vt:lpstr>Section 7: Amazon S3 –Versioning</vt:lpstr>
      <vt:lpstr>Section 7: Amazon S3 – Replication</vt:lpstr>
      <vt:lpstr>Section 7: Amazon S3 –Replication</vt:lpstr>
      <vt:lpstr>Section 7: Amazon S3 – Replication</vt:lpstr>
      <vt:lpstr>Section 7: Access Amazon S3 Bucket from EC2 with IAM Role</vt:lpstr>
      <vt:lpstr>PowerPoint Presentation</vt:lpstr>
      <vt:lpstr>PowerPoint Presentation</vt:lpstr>
      <vt:lpstr>Section 8: Public, Private, and Elastic IP addresses</vt:lpstr>
      <vt:lpstr>Elastic Load Balancing and AutoScaling</vt:lpstr>
      <vt:lpstr>Section 10: Scale Up vs Scale Out</vt:lpstr>
      <vt:lpstr>Section 10: Amazon EC2 Auto Scaling</vt:lpstr>
      <vt:lpstr>Section 10: Amazon EC2 Auto Scaling</vt:lpstr>
      <vt:lpstr>Section 10: Amazon EC2 Auto Scaling</vt:lpstr>
      <vt:lpstr>Section 10: Elastic Load Balancing Concepts</vt:lpstr>
      <vt:lpstr>Section 10: Elastic Load Balancing Concepts</vt:lpstr>
      <vt:lpstr>Section 10: Elastic Load Balancing (ELB) Types</vt:lpstr>
      <vt:lpstr>Section 10: Elastic Load Balancing</vt:lpstr>
      <vt:lpstr>Section 10: Elastic Load Balancing</vt:lpstr>
      <vt:lpstr>Application Load Balancer (Internet-Facing)</vt:lpstr>
      <vt:lpstr>Auto Scaling Group with ALB</vt:lpstr>
      <vt:lpstr>Section 11: DNS Resolution with AWS Route 53</vt:lpstr>
      <vt:lpstr>Section 11: Amazon Route 53</vt:lpstr>
      <vt:lpstr>PowerPoint Presentation</vt:lpstr>
      <vt:lpstr>Section 12: Monitoring with Amazon CloudWatch</vt:lpstr>
      <vt:lpstr>Section 12: Amazon CloudWatch</vt:lpstr>
      <vt:lpstr>PowerPoint Presentation</vt:lpstr>
      <vt:lpstr>The Difference Between Traditional and Cloud Computing Environments</vt:lpstr>
      <vt:lpstr>Scaling Vertically</vt:lpstr>
      <vt:lpstr>Scaling Vertically</vt:lpstr>
      <vt:lpstr>Scaling Horizontally</vt:lpstr>
      <vt:lpstr>Example of Horizontal Scaling with EC2</vt:lpstr>
      <vt:lpstr>PowerPoint Presentation</vt:lpstr>
      <vt:lpstr>The Five Pillars of Operational Excellence</vt:lpstr>
      <vt:lpstr>PowerPoint Presentation</vt:lpstr>
      <vt:lpstr>Thank you</vt:lpstr>
    </vt:vector>
  </TitlesOfParts>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Mithun Ashok</dc:creator>
  <cp:lastModifiedBy>Murugheshgouda V h</cp:lastModifiedBy>
  <cp:revision>285</cp:revision>
  <cp:lastPrinted>2021-05-19T11:21:02Z</cp:lastPrinted>
  <dcterms:created xsi:type="dcterms:W3CDTF">2019-08-08T12:48:27Z</dcterms:created>
  <dcterms:modified xsi:type="dcterms:W3CDTF">2022-04-05T07:11:47Z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