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9" r:id="rId5"/>
    <p:sldId id="258" r:id="rId6"/>
    <p:sldId id="260" r:id="rId7"/>
    <p:sldId id="267"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JIRA</a:t>
            </a:r>
            <a:br>
              <a:rPr lang="en-US" dirty="0" smtClean="0"/>
            </a:br>
            <a:r>
              <a:rPr lang="en-US" dirty="0"/>
              <a:t/>
            </a:r>
            <a:br>
              <a:rPr lang="en-US" dirty="0"/>
            </a:br>
            <a:r>
              <a:rPr lang="en-US" dirty="0" smtClean="0"/>
              <a:t>														</a:t>
            </a:r>
            <a:r>
              <a:rPr lang="en-US" sz="3600" dirty="0" err="1"/>
              <a:t>M</a:t>
            </a:r>
            <a:r>
              <a:rPr lang="en-US" sz="3600" dirty="0" err="1" smtClean="0"/>
              <a:t>adhu</a:t>
            </a:r>
            <a:r>
              <a:rPr lang="en-US" sz="3600" dirty="0" smtClean="0"/>
              <a:t> A M</a:t>
            </a:r>
            <a:endParaRPr lang="en-IN" sz="3600" dirty="0"/>
          </a:p>
        </p:txBody>
      </p:sp>
    </p:spTree>
    <p:extLst>
      <p:ext uri="{BB962C8B-B14F-4D97-AF65-F5344CB8AC3E}">
        <p14:creationId xmlns:p14="http://schemas.microsoft.com/office/powerpoint/2010/main" val="277741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59395510"/>
              </p:ext>
            </p:extLst>
          </p:nvPr>
        </p:nvGraphicFramePr>
        <p:xfrm>
          <a:off x="1558345" y="1094704"/>
          <a:ext cx="9839458" cy="5668447"/>
        </p:xfrm>
        <a:graphic>
          <a:graphicData uri="http://schemas.openxmlformats.org/drawingml/2006/table">
            <a:tbl>
              <a:tblPr/>
              <a:tblGrid>
                <a:gridCol w="5203063"/>
                <a:gridCol w="4636395"/>
              </a:tblGrid>
              <a:tr h="313910">
                <a:tc>
                  <a:txBody>
                    <a:bodyPr/>
                    <a:lstStyle/>
                    <a:p>
                      <a:pPr algn="ctr"/>
                      <a:r>
                        <a:rPr lang="en-IN" sz="2000" b="1" dirty="0" err="1" smtClean="0">
                          <a:effectLst/>
                          <a:latin typeface="Times New Roman" panose="02020603050405020304" pitchFamily="18" charset="0"/>
                          <a:cs typeface="Times New Roman" panose="02020603050405020304" pitchFamily="18" charset="0"/>
                        </a:rPr>
                        <a:t>Bugzilla</a:t>
                      </a:r>
                      <a:endParaRPr lang="en-IN"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c>
                  <a:txBody>
                    <a:bodyPr/>
                    <a:lstStyle/>
                    <a:p>
                      <a:pPr algn="ctr"/>
                      <a:r>
                        <a:rPr lang="en-IN" sz="2000" b="1" dirty="0">
                          <a:effectLst/>
                          <a:latin typeface="Times New Roman" panose="02020603050405020304" pitchFamily="18" charset="0"/>
                          <a:cs typeface="Times New Roman" panose="02020603050405020304" pitchFamily="18" charset="0"/>
                        </a:rPr>
                        <a:t>JIRA</a:t>
                      </a:r>
                      <a:endParaRPr lang="en-IN"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r>
              <a:tr h="681556">
                <a:tc>
                  <a:txBody>
                    <a:bodyPr/>
                    <a:lstStyle/>
                    <a:p>
                      <a:r>
                        <a:rPr lang="en-US" sz="2000" b="0" dirty="0" err="1">
                          <a:effectLst/>
                          <a:latin typeface="Times New Roman" panose="02020603050405020304" pitchFamily="18" charset="0"/>
                          <a:cs typeface="Times New Roman" panose="02020603050405020304" pitchFamily="18" charset="0"/>
                        </a:rPr>
                        <a:t>Bugzilla</a:t>
                      </a:r>
                      <a:r>
                        <a:rPr lang="en-US" sz="2000" b="0" dirty="0">
                          <a:effectLst/>
                          <a:latin typeface="Times New Roman" panose="02020603050405020304" pitchFamily="18" charset="0"/>
                          <a:cs typeface="Times New Roman" panose="02020603050405020304" pitchFamily="18" charset="0"/>
                        </a:rPr>
                        <a:t> is an open-source software tool</a:t>
                      </a:r>
                      <a:endParaRPr lang="en-US"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c>
                  <a:txBody>
                    <a:bodyPr/>
                    <a:lstStyle/>
                    <a:p>
                      <a:r>
                        <a:rPr lang="en-US" sz="2000" b="0" dirty="0">
                          <a:effectLst/>
                          <a:latin typeface="Times New Roman" panose="02020603050405020304" pitchFamily="18" charset="0"/>
                          <a:cs typeface="Times New Roman" panose="02020603050405020304" pitchFamily="18" charset="0"/>
                        </a:rPr>
                        <a:t>Whereas JIRA is a commercial software tool</a:t>
                      </a:r>
                      <a:endParaRPr lang="en-US"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r>
              <a:tr h="681556">
                <a:tc>
                  <a:txBody>
                    <a:bodyPr/>
                    <a:lstStyle/>
                    <a:p>
                      <a:r>
                        <a:rPr lang="en-US" sz="2000" b="0" dirty="0" err="1">
                          <a:effectLst/>
                          <a:latin typeface="Times New Roman" panose="02020603050405020304" pitchFamily="18" charset="0"/>
                          <a:cs typeface="Times New Roman" panose="02020603050405020304" pitchFamily="18" charset="0"/>
                        </a:rPr>
                        <a:t>Bugzilla</a:t>
                      </a:r>
                      <a:r>
                        <a:rPr lang="en-US" sz="2000" b="0" dirty="0">
                          <a:effectLst/>
                          <a:latin typeface="Times New Roman" panose="02020603050405020304" pitchFamily="18" charset="0"/>
                          <a:cs typeface="Times New Roman" panose="02020603050405020304" pitchFamily="18" charset="0"/>
                        </a:rPr>
                        <a:t> is not a user-friendly tool</a:t>
                      </a:r>
                      <a:endParaRPr lang="en-US"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c>
                  <a:txBody>
                    <a:bodyPr/>
                    <a:lstStyle/>
                    <a:p>
                      <a:r>
                        <a:rPr lang="en-US" sz="2000" b="0">
                          <a:effectLst/>
                          <a:latin typeface="Times New Roman" panose="02020603050405020304" pitchFamily="18" charset="0"/>
                          <a:cs typeface="Times New Roman" panose="02020603050405020304" pitchFamily="18" charset="0"/>
                        </a:rPr>
                        <a:t>Whereas JIRA is a user-friendly software tool</a:t>
                      </a:r>
                      <a:endParaRPr lang="en-US" sz="200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r>
              <a:tr h="681676">
                <a:tc>
                  <a:txBody>
                    <a:bodyPr/>
                    <a:lstStyle/>
                    <a:p>
                      <a:r>
                        <a:rPr lang="en-US" sz="2000" b="0" dirty="0">
                          <a:effectLst/>
                          <a:latin typeface="Times New Roman" panose="02020603050405020304" pitchFamily="18" charset="0"/>
                          <a:cs typeface="Times New Roman" panose="02020603050405020304" pitchFamily="18" charset="0"/>
                        </a:rPr>
                        <a:t>Drag and drop issue options are not available in </a:t>
                      </a:r>
                      <a:r>
                        <a:rPr lang="en-US" sz="2000" b="0" dirty="0" err="1">
                          <a:effectLst/>
                          <a:latin typeface="Times New Roman" panose="02020603050405020304" pitchFamily="18" charset="0"/>
                          <a:cs typeface="Times New Roman" panose="02020603050405020304" pitchFamily="18" charset="0"/>
                        </a:rPr>
                        <a:t>Bugzilla</a:t>
                      </a:r>
                      <a:endParaRPr lang="en-US"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c>
                  <a:txBody>
                    <a:bodyPr/>
                    <a:lstStyle/>
                    <a:p>
                      <a:r>
                        <a:rPr lang="en-US" sz="2000" b="0">
                          <a:effectLst/>
                          <a:latin typeface="Times New Roman" panose="02020603050405020304" pitchFamily="18" charset="0"/>
                          <a:cs typeface="Times New Roman" panose="02020603050405020304" pitchFamily="18" charset="0"/>
                        </a:rPr>
                        <a:t>Drag and drop issue options are available in JIRA</a:t>
                      </a:r>
                      <a:endParaRPr lang="en-US" sz="200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r>
              <a:tr h="1090489">
                <a:tc>
                  <a:txBody>
                    <a:bodyPr/>
                    <a:lstStyle/>
                    <a:p>
                      <a:r>
                        <a:rPr lang="en-US" sz="2000" b="0" dirty="0" err="1">
                          <a:effectLst/>
                          <a:latin typeface="Times New Roman" panose="02020603050405020304" pitchFamily="18" charset="0"/>
                          <a:cs typeface="Times New Roman" panose="02020603050405020304" pitchFamily="18" charset="0"/>
                        </a:rPr>
                        <a:t>Bugzilla</a:t>
                      </a:r>
                      <a:r>
                        <a:rPr lang="en-US" sz="2000" b="0" dirty="0">
                          <a:effectLst/>
                          <a:latin typeface="Times New Roman" panose="02020603050405020304" pitchFamily="18" charset="0"/>
                          <a:cs typeface="Times New Roman" panose="02020603050405020304" pitchFamily="18" charset="0"/>
                        </a:rPr>
                        <a:t> has only one configuration link type</a:t>
                      </a:r>
                      <a:endParaRPr lang="en-US"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c>
                  <a:txBody>
                    <a:bodyPr/>
                    <a:lstStyle/>
                    <a:p>
                      <a:r>
                        <a:rPr lang="en-US" sz="2000" b="0">
                          <a:effectLst/>
                          <a:latin typeface="Times New Roman" panose="02020603050405020304" pitchFamily="18" charset="0"/>
                          <a:cs typeface="Times New Roman" panose="02020603050405020304" pitchFamily="18" charset="0"/>
                        </a:rPr>
                        <a:t>JIRA has a configuration link types which contains user-defined semantics</a:t>
                      </a:r>
                      <a:endParaRPr lang="en-US" sz="200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r>
              <a:tr h="1090489">
                <a:tc>
                  <a:txBody>
                    <a:bodyPr/>
                    <a:lstStyle/>
                    <a:p>
                      <a:r>
                        <a:rPr lang="en-US" sz="2000" b="0" dirty="0">
                          <a:effectLst/>
                          <a:latin typeface="Times New Roman" panose="02020603050405020304" pitchFamily="18" charset="0"/>
                          <a:cs typeface="Times New Roman" panose="02020603050405020304" pitchFamily="18" charset="0"/>
                        </a:rPr>
                        <a:t>Supports blocks/user depends on the custom option available</a:t>
                      </a:r>
                      <a:endParaRPr lang="en-US"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c>
                  <a:txBody>
                    <a:bodyPr/>
                    <a:lstStyle/>
                    <a:p>
                      <a:r>
                        <a:rPr lang="en-US" sz="2000" b="0">
                          <a:effectLst/>
                          <a:latin typeface="Times New Roman" panose="02020603050405020304" pitchFamily="18" charset="0"/>
                          <a:cs typeface="Times New Roman" panose="02020603050405020304" pitchFamily="18" charset="0"/>
                        </a:rPr>
                        <a:t>JIRA has a pluggable debugging links and user can access them outside of the tool</a:t>
                      </a:r>
                      <a:endParaRPr lang="en-US" sz="200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r>
              <a:tr h="1090489">
                <a:tc>
                  <a:txBody>
                    <a:bodyPr/>
                    <a:lstStyle/>
                    <a:p>
                      <a:r>
                        <a:rPr lang="en-US" sz="2000" b="0" dirty="0" err="1">
                          <a:effectLst/>
                          <a:latin typeface="Times New Roman" panose="02020603050405020304" pitchFamily="18" charset="0"/>
                          <a:cs typeface="Times New Roman" panose="02020603050405020304" pitchFamily="18" charset="0"/>
                        </a:rPr>
                        <a:t>Bugzilla</a:t>
                      </a:r>
                      <a:r>
                        <a:rPr lang="en-US" sz="2000" b="0" dirty="0">
                          <a:effectLst/>
                          <a:latin typeface="Times New Roman" panose="02020603050405020304" pitchFamily="18" charset="0"/>
                          <a:cs typeface="Times New Roman" panose="02020603050405020304" pitchFamily="18" charset="0"/>
                        </a:rPr>
                        <a:t> owns show/hide the customized common field or specific values</a:t>
                      </a:r>
                      <a:endParaRPr lang="en-US"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c>
                  <a:txBody>
                    <a:bodyPr/>
                    <a:lstStyle/>
                    <a:p>
                      <a:r>
                        <a:rPr lang="en-US" sz="2000" b="0" dirty="0">
                          <a:effectLst/>
                          <a:latin typeface="Times New Roman" panose="02020603050405020304" pitchFamily="18" charset="0"/>
                          <a:cs typeface="Times New Roman" panose="02020603050405020304" pitchFamily="18" charset="0"/>
                        </a:rPr>
                        <a:t>JIRA software tool allows customized configuration based on the project type and type fields</a:t>
                      </a:r>
                      <a:endParaRPr lang="en-US" sz="2000" dirty="0">
                        <a:effectLst/>
                        <a:latin typeface="Times New Roman" panose="02020603050405020304" pitchFamily="18" charset="0"/>
                        <a:cs typeface="Times New Roman" panose="02020603050405020304" pitchFamily="18" charset="0"/>
                      </a:endParaRPr>
                    </a:p>
                  </a:txBody>
                  <a:tcPr marL="47393" marR="47393" marT="23696" marB="23696" anchor="ctr">
                    <a:lnL>
                      <a:noFill/>
                    </a:lnL>
                    <a:lnR>
                      <a:noFill/>
                    </a:lnR>
                    <a:lnT>
                      <a:noFill/>
                    </a:lnT>
                    <a:lnB>
                      <a:noFill/>
                    </a:lnB>
                    <a:solidFill>
                      <a:srgbClr val="FCFCFC"/>
                    </a:solidFill>
                  </a:tcPr>
                </a:tc>
              </a:tr>
            </a:tbl>
          </a:graphicData>
        </a:graphic>
      </p:graphicFrame>
      <p:sp>
        <p:nvSpPr>
          <p:cNvPr id="4" name="Rectangle 3"/>
          <p:cNvSpPr/>
          <p:nvPr/>
        </p:nvSpPr>
        <p:spPr>
          <a:xfrm>
            <a:off x="1657079" y="298240"/>
            <a:ext cx="10346031" cy="477054"/>
          </a:xfrm>
          <a:prstGeom prst="rect">
            <a:avLst/>
          </a:prstGeom>
        </p:spPr>
        <p:txBody>
          <a:bodyPr wrap="square">
            <a:spAutoFit/>
          </a:bodyPr>
          <a:lstStyle/>
          <a:p>
            <a:r>
              <a:rPr lang="en-US" sz="2500" b="1" dirty="0">
                <a:solidFill>
                  <a:srgbClr val="333333"/>
                </a:solidFill>
                <a:latin typeface="Open Sans"/>
              </a:rPr>
              <a:t>5</a:t>
            </a:r>
            <a:r>
              <a:rPr lang="en-US" sz="2500" b="1" dirty="0" smtClean="0">
                <a:solidFill>
                  <a:srgbClr val="333333"/>
                </a:solidFill>
                <a:latin typeface="Open Sans"/>
              </a:rPr>
              <a:t>. </a:t>
            </a:r>
            <a:r>
              <a:rPr lang="en-US" sz="2500" b="1" dirty="0">
                <a:solidFill>
                  <a:srgbClr val="333333"/>
                </a:solidFill>
                <a:latin typeface="Open Sans"/>
              </a:rPr>
              <a:t>What are the important differences between JIRA and </a:t>
            </a:r>
            <a:r>
              <a:rPr lang="en-US" sz="2500" b="1" dirty="0" err="1">
                <a:solidFill>
                  <a:srgbClr val="333333"/>
                </a:solidFill>
                <a:latin typeface="Open Sans"/>
              </a:rPr>
              <a:t>Bugzilla</a:t>
            </a:r>
            <a:r>
              <a:rPr lang="en-US" sz="2500" b="1" dirty="0">
                <a:solidFill>
                  <a:srgbClr val="333333"/>
                </a:solidFill>
                <a:latin typeface="Open Sans"/>
              </a:rPr>
              <a:t>?</a:t>
            </a:r>
            <a:endParaRPr lang="en-US" sz="2500" b="1" i="0" dirty="0">
              <a:solidFill>
                <a:srgbClr val="333333"/>
              </a:solidFill>
              <a:effectLst/>
              <a:latin typeface="Open Sans"/>
            </a:endParaRPr>
          </a:p>
        </p:txBody>
      </p:sp>
    </p:spTree>
    <p:extLst>
      <p:ext uri="{BB962C8B-B14F-4D97-AF65-F5344CB8AC3E}">
        <p14:creationId xmlns:p14="http://schemas.microsoft.com/office/powerpoint/2010/main" val="344865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4405" y="450763"/>
            <a:ext cx="9916733" cy="2508379"/>
          </a:xfrm>
          <a:prstGeom prst="rect">
            <a:avLst/>
          </a:prstGeom>
        </p:spPr>
        <p:txBody>
          <a:bodyPr wrap="square">
            <a:spAutoFit/>
          </a:bodyPr>
          <a:lstStyle/>
          <a:p>
            <a:r>
              <a:rPr lang="en-US" sz="2500" b="1" dirty="0">
                <a:solidFill>
                  <a:srgbClr val="333333"/>
                </a:solidFill>
                <a:latin typeface="Open Sans"/>
              </a:rPr>
              <a:t>6. Can JIRA be used for test case management?</a:t>
            </a:r>
          </a:p>
          <a:p>
            <a:pPr algn="just"/>
            <a:r>
              <a:rPr lang="en-US" dirty="0">
                <a:solidFill>
                  <a:srgbClr val="333333"/>
                </a:solidFill>
                <a:latin typeface="Open Sans"/>
              </a:rPr>
              <a:t>	 </a:t>
            </a:r>
            <a:r>
              <a:rPr lang="en-US" sz="2200" dirty="0">
                <a:solidFill>
                  <a:srgbClr val="333333"/>
                </a:solidFill>
                <a:latin typeface="Open Sans"/>
              </a:rPr>
              <a:t>As we know, the JIRA architecture was not designed to work well with the server as a test case management tool. So it will be configured to support the test case management system in two different possible ways. After that users can either change the native JIRA components to meet the test case management system and also you can use add-ons option available in the parent company (</a:t>
            </a:r>
            <a:r>
              <a:rPr lang="en-US" sz="2200" dirty="0" err="1">
                <a:solidFill>
                  <a:srgbClr val="333333"/>
                </a:solidFill>
                <a:latin typeface="Open Sans"/>
              </a:rPr>
              <a:t>Atlassian</a:t>
            </a:r>
            <a:r>
              <a:rPr lang="en-US" sz="2200" dirty="0">
                <a:solidFill>
                  <a:srgbClr val="333333"/>
                </a:solidFill>
                <a:latin typeface="Open Sans"/>
              </a:rPr>
              <a:t> marketplace)</a:t>
            </a:r>
            <a:endParaRPr lang="en-US" sz="2200" b="0" i="0" dirty="0">
              <a:solidFill>
                <a:srgbClr val="333333"/>
              </a:solidFill>
              <a:effectLst/>
              <a:latin typeface="Open Sans"/>
            </a:endParaRPr>
          </a:p>
        </p:txBody>
      </p:sp>
      <p:sp>
        <p:nvSpPr>
          <p:cNvPr id="3" name="Rectangle 2"/>
          <p:cNvSpPr/>
          <p:nvPr/>
        </p:nvSpPr>
        <p:spPr>
          <a:xfrm>
            <a:off x="1764404" y="3205285"/>
            <a:ext cx="9916733" cy="2893100"/>
          </a:xfrm>
          <a:prstGeom prst="rect">
            <a:avLst/>
          </a:prstGeom>
        </p:spPr>
        <p:txBody>
          <a:bodyPr wrap="square">
            <a:spAutoFit/>
          </a:bodyPr>
          <a:lstStyle/>
          <a:p>
            <a:r>
              <a:rPr lang="en-US" sz="2500" b="1" dirty="0">
                <a:solidFill>
                  <a:srgbClr val="333333"/>
                </a:solidFill>
                <a:latin typeface="Open Sans"/>
              </a:rPr>
              <a:t>7. Explain labeling and linking issues in JIRA</a:t>
            </a:r>
            <a:r>
              <a:rPr lang="en-US" sz="2500" b="1" dirty="0" smtClean="0">
                <a:solidFill>
                  <a:srgbClr val="333333"/>
                </a:solidFill>
                <a:latin typeface="Open Sans"/>
              </a:rPr>
              <a:t>?</a:t>
            </a:r>
          </a:p>
          <a:p>
            <a:endParaRPr lang="en-US" sz="2500" dirty="0">
              <a:solidFill>
                <a:srgbClr val="333333"/>
              </a:solidFill>
              <a:latin typeface="Open Sans"/>
            </a:endParaRPr>
          </a:p>
          <a:p>
            <a:pPr algn="just"/>
            <a:r>
              <a:rPr lang="en-US" sz="2200" b="1" dirty="0">
                <a:solidFill>
                  <a:srgbClr val="333333"/>
                </a:solidFill>
                <a:latin typeface="Open Sans"/>
              </a:rPr>
              <a:t>Labeling</a:t>
            </a:r>
            <a:r>
              <a:rPr lang="en-US" sz="2200" dirty="0">
                <a:solidFill>
                  <a:srgbClr val="333333"/>
                </a:solidFill>
                <a:latin typeface="Open Sans"/>
              </a:rPr>
              <a:t> </a:t>
            </a:r>
            <a:r>
              <a:rPr lang="en-US" sz="2200" b="1" dirty="0">
                <a:solidFill>
                  <a:srgbClr val="333333"/>
                </a:solidFill>
                <a:latin typeface="Open Sans"/>
              </a:rPr>
              <a:t>issue</a:t>
            </a:r>
            <a:r>
              <a:rPr lang="en-US" sz="2200" dirty="0">
                <a:solidFill>
                  <a:srgbClr val="333333"/>
                </a:solidFill>
                <a:latin typeface="Open Sans"/>
              </a:rPr>
              <a:t>: This issue enables the user to categorize the raised issue in the form of information and later it is assigned to any component or version. This issue can be found using labels.</a:t>
            </a:r>
          </a:p>
          <a:p>
            <a:pPr algn="just"/>
            <a:r>
              <a:rPr lang="en-US" sz="2200" b="1" dirty="0">
                <a:solidFill>
                  <a:srgbClr val="333333"/>
                </a:solidFill>
                <a:latin typeface="Open Sans"/>
              </a:rPr>
              <a:t>Linking</a:t>
            </a:r>
            <a:r>
              <a:rPr lang="en-US" sz="2200" dirty="0">
                <a:solidFill>
                  <a:srgbClr val="333333"/>
                </a:solidFill>
                <a:latin typeface="Open Sans"/>
              </a:rPr>
              <a:t> </a:t>
            </a:r>
            <a:r>
              <a:rPr lang="en-US" sz="2200" b="1" dirty="0">
                <a:solidFill>
                  <a:srgbClr val="333333"/>
                </a:solidFill>
                <a:latin typeface="Open Sans"/>
              </a:rPr>
              <a:t>issue</a:t>
            </a:r>
            <a:r>
              <a:rPr lang="en-US" sz="2200" dirty="0">
                <a:solidFill>
                  <a:srgbClr val="333333"/>
                </a:solidFill>
                <a:latin typeface="Open Sans"/>
              </a:rPr>
              <a:t>: this issue enables the user to link any kind of issue or multiple issues that can also be associated either on the same or different JIRA servers.</a:t>
            </a:r>
            <a:endParaRPr lang="en-US" sz="2200" b="0" i="0" dirty="0">
              <a:solidFill>
                <a:srgbClr val="333333"/>
              </a:solidFill>
              <a:effectLst/>
              <a:latin typeface="Open Sans"/>
            </a:endParaRPr>
          </a:p>
        </p:txBody>
      </p:sp>
    </p:spTree>
    <p:extLst>
      <p:ext uri="{BB962C8B-B14F-4D97-AF65-F5344CB8AC3E}">
        <p14:creationId xmlns:p14="http://schemas.microsoft.com/office/powerpoint/2010/main" val="360153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2054" y="286970"/>
            <a:ext cx="10298807" cy="4539704"/>
          </a:xfrm>
          <a:prstGeom prst="rect">
            <a:avLst/>
          </a:prstGeom>
        </p:spPr>
        <p:txBody>
          <a:bodyPr wrap="square">
            <a:spAutoFit/>
          </a:bodyPr>
          <a:lstStyle/>
          <a:p>
            <a:r>
              <a:rPr lang="en-US" sz="2500" b="1" dirty="0" smtClean="0">
                <a:solidFill>
                  <a:srgbClr val="333333"/>
                </a:solidFill>
                <a:latin typeface="Open Sans"/>
              </a:rPr>
              <a:t>8. </a:t>
            </a:r>
            <a:r>
              <a:rPr lang="en-US" sz="2500" b="1" dirty="0">
                <a:solidFill>
                  <a:srgbClr val="333333"/>
                </a:solidFill>
                <a:latin typeface="Open Sans"/>
              </a:rPr>
              <a:t>What is cloning an issue in JIRA</a:t>
            </a:r>
            <a:r>
              <a:rPr lang="en-US" sz="2500" b="1" dirty="0" smtClean="0">
                <a:solidFill>
                  <a:srgbClr val="333333"/>
                </a:solidFill>
                <a:latin typeface="Open Sans"/>
              </a:rPr>
              <a:t>?</a:t>
            </a:r>
          </a:p>
          <a:p>
            <a:r>
              <a:rPr lang="en-US" b="1" dirty="0">
                <a:solidFill>
                  <a:srgbClr val="333333"/>
                </a:solidFill>
                <a:latin typeface="Open Sans"/>
              </a:rPr>
              <a:t>	</a:t>
            </a:r>
            <a:r>
              <a:rPr lang="en-US" sz="2200" dirty="0">
                <a:solidFill>
                  <a:srgbClr val="333333"/>
                </a:solidFill>
                <a:latin typeface="Open Sans"/>
              </a:rPr>
              <a:t> The cloning issue in JIRA allows users to generate a duplicate of the original issue so this makes the developer work on a single issue within a single project. The clone issue in JIRA can be connected to the original issue, and holds information like,</a:t>
            </a:r>
          </a:p>
          <a:p>
            <a:pPr algn="just">
              <a:buFont typeface="Arial" panose="020B0604020202020204" pitchFamily="34" charset="0"/>
              <a:buChar char="•"/>
            </a:pPr>
            <a:r>
              <a:rPr lang="en-US" sz="2200" dirty="0">
                <a:solidFill>
                  <a:srgbClr val="333333"/>
                </a:solidFill>
                <a:latin typeface="Open Sans"/>
              </a:rPr>
              <a:t>Summary details</a:t>
            </a:r>
          </a:p>
          <a:p>
            <a:pPr algn="just">
              <a:buFont typeface="Arial" panose="020B0604020202020204" pitchFamily="34" charset="0"/>
              <a:buChar char="•"/>
            </a:pPr>
            <a:r>
              <a:rPr lang="en-US" sz="2200" dirty="0">
                <a:solidFill>
                  <a:srgbClr val="333333"/>
                </a:solidFill>
                <a:latin typeface="Open Sans"/>
              </a:rPr>
              <a:t>Description details</a:t>
            </a:r>
          </a:p>
          <a:p>
            <a:pPr algn="just">
              <a:buFont typeface="Arial" panose="020B0604020202020204" pitchFamily="34" charset="0"/>
              <a:buChar char="•"/>
            </a:pPr>
            <a:r>
              <a:rPr lang="en-US" sz="2200" dirty="0">
                <a:solidFill>
                  <a:srgbClr val="333333"/>
                </a:solidFill>
                <a:latin typeface="Open Sans"/>
              </a:rPr>
              <a:t>Assignee</a:t>
            </a:r>
          </a:p>
          <a:p>
            <a:pPr algn="just">
              <a:buFont typeface="Arial" panose="020B0604020202020204" pitchFamily="34" charset="0"/>
              <a:buChar char="•"/>
            </a:pPr>
            <a:r>
              <a:rPr lang="en-US" sz="2200" dirty="0">
                <a:solidFill>
                  <a:srgbClr val="333333"/>
                </a:solidFill>
                <a:latin typeface="Open Sans"/>
              </a:rPr>
              <a:t>Work environment info</a:t>
            </a:r>
          </a:p>
          <a:p>
            <a:pPr algn="just">
              <a:buFont typeface="Arial" panose="020B0604020202020204" pitchFamily="34" charset="0"/>
              <a:buChar char="•"/>
            </a:pPr>
            <a:r>
              <a:rPr lang="en-US" sz="2200" dirty="0">
                <a:solidFill>
                  <a:srgbClr val="333333"/>
                </a:solidFill>
                <a:latin typeface="Open Sans"/>
              </a:rPr>
              <a:t>Issue type</a:t>
            </a:r>
          </a:p>
          <a:p>
            <a:pPr algn="just">
              <a:buFont typeface="Arial" panose="020B0604020202020204" pitchFamily="34" charset="0"/>
              <a:buChar char="•"/>
            </a:pPr>
            <a:r>
              <a:rPr lang="en-US" sz="2200" dirty="0">
                <a:solidFill>
                  <a:srgbClr val="333333"/>
                </a:solidFill>
                <a:latin typeface="Open Sans"/>
              </a:rPr>
              <a:t>Security info</a:t>
            </a:r>
          </a:p>
          <a:p>
            <a:pPr algn="just">
              <a:buFont typeface="Arial" panose="020B0604020202020204" pitchFamily="34" charset="0"/>
              <a:buChar char="•"/>
            </a:pPr>
            <a:r>
              <a:rPr lang="en-US" sz="2200" dirty="0">
                <a:solidFill>
                  <a:srgbClr val="333333"/>
                </a:solidFill>
                <a:latin typeface="Open Sans"/>
              </a:rPr>
              <a:t>Priority detail</a:t>
            </a:r>
          </a:p>
          <a:p>
            <a:pPr algn="just">
              <a:buFont typeface="Arial" panose="020B0604020202020204" pitchFamily="34" charset="0"/>
              <a:buChar char="•"/>
            </a:pPr>
            <a:r>
              <a:rPr lang="en-US" sz="2200" dirty="0">
                <a:solidFill>
                  <a:srgbClr val="333333"/>
                </a:solidFill>
                <a:latin typeface="Open Sans"/>
              </a:rPr>
              <a:t>Reporter and component detail.</a:t>
            </a:r>
            <a:endParaRPr lang="en-US" sz="2200" b="0" i="0" dirty="0">
              <a:solidFill>
                <a:srgbClr val="333333"/>
              </a:solidFill>
              <a:effectLst/>
              <a:latin typeface="Open Sans"/>
            </a:endParaRPr>
          </a:p>
        </p:txBody>
      </p:sp>
    </p:spTree>
    <p:extLst>
      <p:ext uri="{BB962C8B-B14F-4D97-AF65-F5344CB8AC3E}">
        <p14:creationId xmlns:p14="http://schemas.microsoft.com/office/powerpoint/2010/main" val="112083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8649" y="1107583"/>
            <a:ext cx="9659154" cy="1785104"/>
          </a:xfrm>
          <a:prstGeom prst="rect">
            <a:avLst/>
          </a:prstGeom>
        </p:spPr>
        <p:txBody>
          <a:bodyPr wrap="square">
            <a:spAutoFit/>
          </a:bodyPr>
          <a:lstStyle/>
          <a:p>
            <a:r>
              <a:rPr lang="en-US" sz="2200" dirty="0">
                <a:solidFill>
                  <a:srgbClr val="202124"/>
                </a:solidFill>
                <a:latin typeface="arial" panose="020B0604020202020204" pitchFamily="34" charset="0"/>
              </a:rPr>
              <a:t>Cycle time trends: Since each piece of work in Open </a:t>
            </a:r>
            <a:r>
              <a:rPr lang="en-US" sz="2200" dirty="0" err="1">
                <a:solidFill>
                  <a:srgbClr val="202124"/>
                </a:solidFill>
                <a:latin typeface="arial" panose="020B0604020202020204" pitchFamily="34" charset="0"/>
              </a:rPr>
              <a:t>DevOps</a:t>
            </a:r>
            <a:r>
              <a:rPr lang="en-US" sz="2200" dirty="0">
                <a:solidFill>
                  <a:srgbClr val="202124"/>
                </a:solidFill>
                <a:latin typeface="arial" panose="020B0604020202020204" pitchFamily="34" charset="0"/>
              </a:rPr>
              <a:t> is tied to a </a:t>
            </a:r>
            <a:r>
              <a:rPr lang="en-US" sz="2200" dirty="0" err="1">
                <a:solidFill>
                  <a:srgbClr val="202124"/>
                </a:solidFill>
                <a:latin typeface="arial" panose="020B0604020202020204" pitchFamily="34" charset="0"/>
              </a:rPr>
              <a:t>Jira</a:t>
            </a:r>
            <a:r>
              <a:rPr lang="en-US" sz="2200" dirty="0">
                <a:solidFill>
                  <a:srgbClr val="202124"/>
                </a:solidFill>
                <a:latin typeface="arial" panose="020B0604020202020204" pitchFamily="34" charset="0"/>
              </a:rPr>
              <a:t> issue, </a:t>
            </a:r>
            <a:r>
              <a:rPr lang="en-US" sz="2200" b="1" dirty="0" err="1">
                <a:solidFill>
                  <a:srgbClr val="202124"/>
                </a:solidFill>
                <a:latin typeface="arial" panose="020B0604020202020204" pitchFamily="34" charset="0"/>
              </a:rPr>
              <a:t>Jira</a:t>
            </a:r>
            <a:r>
              <a:rPr lang="en-US" sz="2200" b="1" dirty="0">
                <a:solidFill>
                  <a:srgbClr val="202124"/>
                </a:solidFill>
                <a:latin typeface="arial" panose="020B0604020202020204" pitchFamily="34" charset="0"/>
              </a:rPr>
              <a:t> can provide insights into bottlenecks that help improve team performance</a:t>
            </a:r>
            <a:r>
              <a:rPr lang="en-US" sz="2200" dirty="0">
                <a:solidFill>
                  <a:srgbClr val="202124"/>
                </a:solidFill>
                <a:latin typeface="arial" panose="020B0604020202020204" pitchFamily="34" charset="0"/>
              </a:rPr>
              <a:t>. Teams that need deeper service operations and support capabilities can easily integrate Open </a:t>
            </a:r>
            <a:r>
              <a:rPr lang="en-US" sz="2200" dirty="0" err="1">
                <a:solidFill>
                  <a:srgbClr val="202124"/>
                </a:solidFill>
                <a:latin typeface="arial" panose="020B0604020202020204" pitchFamily="34" charset="0"/>
              </a:rPr>
              <a:t>DevOps</a:t>
            </a:r>
            <a:r>
              <a:rPr lang="en-US" sz="2200" dirty="0">
                <a:solidFill>
                  <a:srgbClr val="202124"/>
                </a:solidFill>
                <a:latin typeface="arial" panose="020B0604020202020204" pitchFamily="34" charset="0"/>
              </a:rPr>
              <a:t> with </a:t>
            </a:r>
            <a:r>
              <a:rPr lang="en-US" sz="2200" dirty="0" err="1">
                <a:solidFill>
                  <a:srgbClr val="202124"/>
                </a:solidFill>
                <a:latin typeface="arial" panose="020B0604020202020204" pitchFamily="34" charset="0"/>
              </a:rPr>
              <a:t>Jira</a:t>
            </a:r>
            <a:r>
              <a:rPr lang="en-US" sz="2200" dirty="0">
                <a:solidFill>
                  <a:srgbClr val="202124"/>
                </a:solidFill>
                <a:latin typeface="arial" panose="020B0604020202020204" pitchFamily="34" charset="0"/>
              </a:rPr>
              <a:t> Service Management.</a:t>
            </a:r>
            <a:endParaRPr lang="en-IN" sz="2200" dirty="0"/>
          </a:p>
        </p:txBody>
      </p:sp>
      <p:sp>
        <p:nvSpPr>
          <p:cNvPr id="3" name="Rectangle 2"/>
          <p:cNvSpPr/>
          <p:nvPr/>
        </p:nvSpPr>
        <p:spPr>
          <a:xfrm>
            <a:off x="1738649" y="3003905"/>
            <a:ext cx="9659154" cy="1107996"/>
          </a:xfrm>
          <a:prstGeom prst="rect">
            <a:avLst/>
          </a:prstGeom>
        </p:spPr>
        <p:txBody>
          <a:bodyPr wrap="square">
            <a:spAutoFit/>
          </a:bodyPr>
          <a:lstStyle/>
          <a:p>
            <a:r>
              <a:rPr lang="en-US" sz="2200" dirty="0">
                <a:solidFill>
                  <a:srgbClr val="202124"/>
                </a:solidFill>
                <a:latin typeface="arial" panose="020B0604020202020204" pitchFamily="34" charset="0"/>
              </a:rPr>
              <a:t>Create automated workflows on multiple tools with </a:t>
            </a:r>
            <a:r>
              <a:rPr lang="en-US" sz="2200" dirty="0" err="1">
                <a:solidFill>
                  <a:srgbClr val="202124"/>
                </a:solidFill>
                <a:latin typeface="arial" panose="020B0604020202020204" pitchFamily="34" charset="0"/>
              </a:rPr>
              <a:t>Jira</a:t>
            </a:r>
            <a:r>
              <a:rPr lang="en-US" sz="2200" dirty="0">
                <a:solidFill>
                  <a:srgbClr val="202124"/>
                </a:solidFill>
                <a:latin typeface="arial" panose="020B0604020202020204" pitchFamily="34" charset="0"/>
              </a:rPr>
              <a:t> Software's automation engine. Your team can work inside the tools they choose while </a:t>
            </a:r>
            <a:r>
              <a:rPr lang="en-US" sz="2200" dirty="0" err="1">
                <a:solidFill>
                  <a:srgbClr val="202124"/>
                </a:solidFill>
                <a:latin typeface="arial" panose="020B0604020202020204" pitchFamily="34" charset="0"/>
              </a:rPr>
              <a:t>Jira</a:t>
            </a:r>
            <a:r>
              <a:rPr lang="en-US" sz="2200" dirty="0">
                <a:solidFill>
                  <a:srgbClr val="202124"/>
                </a:solidFill>
                <a:latin typeface="arial" panose="020B0604020202020204" pitchFamily="34" charset="0"/>
              </a:rPr>
              <a:t> integrations provide real-time status updates</a:t>
            </a:r>
            <a:r>
              <a:rPr lang="en-US" dirty="0">
                <a:solidFill>
                  <a:srgbClr val="202124"/>
                </a:solidFill>
                <a:latin typeface="arial" panose="020B0604020202020204" pitchFamily="34" charset="0"/>
              </a:rPr>
              <a:t>.</a:t>
            </a:r>
            <a:endParaRPr lang="en-IN" dirty="0"/>
          </a:p>
        </p:txBody>
      </p:sp>
      <p:sp>
        <p:nvSpPr>
          <p:cNvPr id="4" name="Rectangle 3"/>
          <p:cNvSpPr/>
          <p:nvPr/>
        </p:nvSpPr>
        <p:spPr>
          <a:xfrm>
            <a:off x="1738649" y="339006"/>
            <a:ext cx="5577168" cy="477054"/>
          </a:xfrm>
          <a:prstGeom prst="rect">
            <a:avLst/>
          </a:prstGeom>
        </p:spPr>
        <p:txBody>
          <a:bodyPr wrap="none">
            <a:spAutoFit/>
          </a:bodyPr>
          <a:lstStyle/>
          <a:p>
            <a:r>
              <a:rPr lang="en-IN" sz="2500" b="1" dirty="0"/>
              <a:t>9</a:t>
            </a:r>
            <a:r>
              <a:rPr lang="en-IN" sz="2500" b="1" dirty="0" smtClean="0"/>
              <a:t>.Why </a:t>
            </a:r>
            <a:r>
              <a:rPr lang="en-IN" sz="2500" b="1" dirty="0"/>
              <a:t>do we need </a:t>
            </a:r>
            <a:r>
              <a:rPr lang="en-IN" sz="2500" b="1" dirty="0" err="1"/>
              <a:t>Jira</a:t>
            </a:r>
            <a:r>
              <a:rPr lang="en-IN" sz="2500" b="1" dirty="0"/>
              <a:t> in </a:t>
            </a:r>
            <a:r>
              <a:rPr lang="en-IN" sz="2500" b="1" dirty="0" err="1"/>
              <a:t>DevOps</a:t>
            </a:r>
            <a:r>
              <a:rPr lang="en-IN" sz="2500" b="1" dirty="0"/>
              <a:t>?</a:t>
            </a:r>
          </a:p>
        </p:txBody>
      </p:sp>
      <p:sp>
        <p:nvSpPr>
          <p:cNvPr id="5" name="Rectangle 4"/>
          <p:cNvSpPr/>
          <p:nvPr/>
        </p:nvSpPr>
        <p:spPr>
          <a:xfrm>
            <a:off x="1575516" y="4369907"/>
            <a:ext cx="9985419" cy="1831271"/>
          </a:xfrm>
          <a:prstGeom prst="rect">
            <a:avLst/>
          </a:prstGeom>
        </p:spPr>
        <p:txBody>
          <a:bodyPr wrap="square">
            <a:spAutoFit/>
          </a:bodyPr>
          <a:lstStyle/>
          <a:p>
            <a:r>
              <a:rPr lang="en-US" sz="2500" b="1" dirty="0" smtClean="0">
                <a:solidFill>
                  <a:srgbClr val="333333"/>
                </a:solidFill>
                <a:latin typeface="Open Sans"/>
              </a:rPr>
              <a:t>10</a:t>
            </a:r>
            <a:r>
              <a:rPr lang="en-US" sz="2500" b="1" dirty="0" smtClean="0">
                <a:solidFill>
                  <a:srgbClr val="333333"/>
                </a:solidFill>
                <a:latin typeface="Open Sans"/>
              </a:rPr>
              <a:t>. </a:t>
            </a:r>
            <a:r>
              <a:rPr lang="en-US" sz="2500" b="1" dirty="0">
                <a:solidFill>
                  <a:srgbClr val="333333"/>
                </a:solidFill>
                <a:latin typeface="Open Sans"/>
              </a:rPr>
              <a:t>What is an issue in JIRA?</a:t>
            </a:r>
          </a:p>
          <a:p>
            <a:pPr algn="just"/>
            <a:r>
              <a:rPr lang="en-US" dirty="0">
                <a:solidFill>
                  <a:srgbClr val="333333"/>
                </a:solidFill>
                <a:latin typeface="Open Sans"/>
              </a:rPr>
              <a:t>	</a:t>
            </a:r>
            <a:r>
              <a:rPr lang="en-US" sz="2200" dirty="0">
                <a:solidFill>
                  <a:srgbClr val="333333"/>
                </a:solidFill>
                <a:latin typeface="Open Sans"/>
              </a:rPr>
              <a:t> An issue in JIRA represents anything in the form of a software bug, project-related task, or any request form. Issues are considered as the building blocks of JIRA software projects. The different organization uses the JIRA to track the issues which are raised during the development of a software project.</a:t>
            </a:r>
            <a:endParaRPr lang="en-US" sz="2200" b="0" i="0" dirty="0">
              <a:solidFill>
                <a:srgbClr val="333333"/>
              </a:solidFill>
              <a:effectLst/>
              <a:latin typeface="Open Sans"/>
            </a:endParaRPr>
          </a:p>
        </p:txBody>
      </p:sp>
    </p:spTree>
    <p:extLst>
      <p:ext uri="{BB962C8B-B14F-4D97-AF65-F5344CB8AC3E}">
        <p14:creationId xmlns:p14="http://schemas.microsoft.com/office/powerpoint/2010/main" val="40185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36" y="0"/>
            <a:ext cx="8911687" cy="1280890"/>
          </a:xfrm>
        </p:spPr>
        <p:txBody>
          <a:bodyPr/>
          <a:lstStyle/>
          <a:p>
            <a:r>
              <a:rPr lang="en-US" dirty="0" err="1"/>
              <a:t>J</a:t>
            </a:r>
            <a:r>
              <a:rPr lang="en-US" dirty="0" err="1" smtClean="0"/>
              <a:t>ira</a:t>
            </a:r>
            <a:endParaRPr lang="en-IN" dirty="0"/>
          </a:p>
        </p:txBody>
      </p:sp>
      <p:sp>
        <p:nvSpPr>
          <p:cNvPr id="3" name="Content Placeholder 2"/>
          <p:cNvSpPr>
            <a:spLocks noGrp="1"/>
          </p:cNvSpPr>
          <p:nvPr>
            <p:ph idx="1"/>
          </p:nvPr>
        </p:nvSpPr>
        <p:spPr>
          <a:xfrm>
            <a:off x="1481070" y="640445"/>
            <a:ext cx="11088710" cy="1449431"/>
          </a:xfrm>
        </p:spPr>
        <p:txBody>
          <a:bodyPr/>
          <a:lstStyle/>
          <a:p>
            <a:r>
              <a:rPr lang="en-US" sz="2000" dirty="0" err="1"/>
              <a:t>Jira</a:t>
            </a:r>
            <a:r>
              <a:rPr lang="en-US" sz="2000" dirty="0"/>
              <a:t> Software is </a:t>
            </a:r>
            <a:r>
              <a:rPr lang="en-US" sz="2000" b="1" dirty="0"/>
              <a:t>an agile project management tool that supports any agile methodology, be it scrum, </a:t>
            </a:r>
            <a:r>
              <a:rPr lang="en-US" sz="2000" b="1" dirty="0" err="1"/>
              <a:t>kanban</a:t>
            </a:r>
            <a:r>
              <a:rPr lang="en-US" sz="2000" b="1" dirty="0"/>
              <a:t>, or your own unique flavor</a:t>
            </a:r>
            <a:r>
              <a:rPr lang="en-US" sz="2000" dirty="0"/>
              <a:t>. From agile boards, backlogs, roadmaps, reports, to integrations and add-ons you can plan, track, and manage all your agile software development projects from a single tool.</a:t>
            </a:r>
            <a:endParaRPr lang="en-IN" sz="2000" dirty="0"/>
          </a:p>
        </p:txBody>
      </p:sp>
      <p:sp>
        <p:nvSpPr>
          <p:cNvPr id="8" name="Rectangle 7"/>
          <p:cNvSpPr/>
          <p:nvPr/>
        </p:nvSpPr>
        <p:spPr>
          <a:xfrm>
            <a:off x="1824505" y="2089878"/>
            <a:ext cx="10011180" cy="4647426"/>
          </a:xfrm>
          <a:prstGeom prst="rect">
            <a:avLst/>
          </a:prstGeom>
        </p:spPr>
        <p:txBody>
          <a:bodyPr wrap="square">
            <a:spAutoFit/>
          </a:bodyPr>
          <a:lstStyle/>
          <a:p>
            <a:pPr fontAlgn="base"/>
            <a:r>
              <a:rPr lang="en-US" sz="2000" dirty="0">
                <a:solidFill>
                  <a:srgbClr val="000F2B"/>
                </a:solidFill>
                <a:latin typeface="Montserrat"/>
              </a:rPr>
              <a:t>What Is JIRA Software And Its </a:t>
            </a:r>
            <a:r>
              <a:rPr lang="en-US" sz="2000" dirty="0" smtClean="0">
                <a:solidFill>
                  <a:srgbClr val="000F2B"/>
                </a:solidFill>
                <a:latin typeface="Montserrat"/>
              </a:rPr>
              <a:t>Features</a:t>
            </a:r>
          </a:p>
          <a:p>
            <a:pPr fontAlgn="base"/>
            <a:endParaRPr lang="en-US" sz="2000" dirty="0">
              <a:solidFill>
                <a:srgbClr val="1A6C7A"/>
              </a:solidFill>
            </a:endParaRPr>
          </a:p>
          <a:p>
            <a:pPr fontAlgn="base"/>
            <a:r>
              <a:rPr lang="en-US" sz="2000" dirty="0" err="1">
                <a:solidFill>
                  <a:srgbClr val="625F5F"/>
                </a:solidFill>
                <a:latin typeface="Montserrat"/>
              </a:rPr>
              <a:t>Jira</a:t>
            </a:r>
            <a:r>
              <a:rPr lang="en-US" sz="2000" dirty="0">
                <a:solidFill>
                  <a:srgbClr val="625F5F"/>
                </a:solidFill>
                <a:latin typeface="Montserrat"/>
              </a:rPr>
              <a:t> Software is a flexible issue tracking tool that helps teams plan, track, release, and report on their work.</a:t>
            </a:r>
          </a:p>
          <a:p>
            <a:pPr fontAlgn="base"/>
            <a:r>
              <a:rPr lang="en-US" sz="2000" b="1" dirty="0">
                <a:solidFill>
                  <a:srgbClr val="000F2B"/>
                </a:solidFill>
                <a:latin typeface="Montserrat"/>
              </a:rPr>
              <a:t>Plan:</a:t>
            </a:r>
          </a:p>
          <a:p>
            <a:pPr fontAlgn="base"/>
            <a:r>
              <a:rPr lang="en-US" sz="2000" dirty="0">
                <a:solidFill>
                  <a:srgbClr val="625F5F"/>
                </a:solidFill>
                <a:latin typeface="Montserrat"/>
              </a:rPr>
              <a:t>Create user stories and issues, plan sprints, and distribute tasks across your team.</a:t>
            </a:r>
          </a:p>
          <a:p>
            <a:pPr fontAlgn="base"/>
            <a:r>
              <a:rPr lang="en-US" sz="2000" b="1" dirty="0">
                <a:solidFill>
                  <a:srgbClr val="000F2B"/>
                </a:solidFill>
                <a:latin typeface="Montserrat"/>
              </a:rPr>
              <a:t>Track:</a:t>
            </a:r>
          </a:p>
          <a:p>
            <a:pPr fontAlgn="base"/>
            <a:r>
              <a:rPr lang="en-US" sz="2000" dirty="0">
                <a:solidFill>
                  <a:srgbClr val="625F5F"/>
                </a:solidFill>
                <a:latin typeface="Montserrat"/>
              </a:rPr>
              <a:t>Prioritize and discuss your team’s work in full context with complete visibility.</a:t>
            </a:r>
          </a:p>
          <a:p>
            <a:pPr fontAlgn="base"/>
            <a:r>
              <a:rPr lang="en-US" sz="2000" b="1" dirty="0">
                <a:solidFill>
                  <a:srgbClr val="000F2B"/>
                </a:solidFill>
                <a:latin typeface="Montserrat"/>
              </a:rPr>
              <a:t>Release:</a:t>
            </a:r>
          </a:p>
          <a:p>
            <a:pPr fontAlgn="base"/>
            <a:r>
              <a:rPr lang="en-US" sz="2000" dirty="0">
                <a:solidFill>
                  <a:srgbClr val="625F5F"/>
                </a:solidFill>
                <a:latin typeface="Montserrat"/>
              </a:rPr>
              <a:t>Ship with confidence and sanity knowing the information you have is always up-to-date.</a:t>
            </a:r>
          </a:p>
          <a:p>
            <a:pPr fontAlgn="base"/>
            <a:r>
              <a:rPr lang="en-US" sz="2000" b="1" dirty="0">
                <a:solidFill>
                  <a:srgbClr val="000F2B"/>
                </a:solidFill>
                <a:latin typeface="Montserrat"/>
              </a:rPr>
              <a:t>Report:</a:t>
            </a:r>
          </a:p>
          <a:p>
            <a:pPr fontAlgn="base"/>
            <a:r>
              <a:rPr lang="en-US" sz="2000" dirty="0">
                <a:solidFill>
                  <a:srgbClr val="625F5F"/>
                </a:solidFill>
                <a:latin typeface="Montserrat"/>
              </a:rPr>
              <a:t>Improve team performance based on real-time, visual data that your team can put to use.</a:t>
            </a:r>
          </a:p>
          <a:p>
            <a:r>
              <a:rPr lang="en-US" dirty="0"/>
              <a:t/>
            </a:r>
            <a:br>
              <a:rPr lang="en-US" dirty="0"/>
            </a:br>
            <a:endParaRPr lang="en-IN" dirty="0"/>
          </a:p>
        </p:txBody>
      </p:sp>
    </p:spTree>
    <p:extLst>
      <p:ext uri="{BB962C8B-B14F-4D97-AF65-F5344CB8AC3E}">
        <p14:creationId xmlns:p14="http://schemas.microsoft.com/office/powerpoint/2010/main" val="2492833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12694" y="529242"/>
            <a:ext cx="4236591" cy="2103550"/>
          </a:xfrm>
        </p:spPr>
        <p:txBody>
          <a:bodyPr/>
          <a:lstStyle/>
          <a:p>
            <a:r>
              <a:rPr lang="en-US" sz="2400" dirty="0" smtClean="0">
                <a:solidFill>
                  <a:srgbClr val="FF0000"/>
                </a:solidFill>
              </a:rPr>
              <a:t>Test management tools</a:t>
            </a:r>
            <a:endParaRPr lang="en-IN" sz="2400" dirty="0">
              <a:solidFill>
                <a:srgbClr val="FF0000"/>
              </a:solidFill>
            </a:endParaRPr>
          </a:p>
          <a:p>
            <a:r>
              <a:rPr lang="en-US" dirty="0" smtClean="0"/>
              <a:t>ALM</a:t>
            </a:r>
          </a:p>
          <a:p>
            <a:r>
              <a:rPr lang="en-US" dirty="0" smtClean="0"/>
              <a:t>JIRA</a:t>
            </a:r>
          </a:p>
          <a:p>
            <a:r>
              <a:rPr lang="en-US" dirty="0" smtClean="0"/>
              <a:t>TEST RAI</a:t>
            </a:r>
            <a:endParaRPr lang="en-IN" dirty="0"/>
          </a:p>
        </p:txBody>
      </p:sp>
      <p:sp>
        <p:nvSpPr>
          <p:cNvPr id="4" name="Content Placeholder 3"/>
          <p:cNvSpPr>
            <a:spLocks noGrp="1"/>
          </p:cNvSpPr>
          <p:nvPr>
            <p:ph sz="half" idx="2"/>
          </p:nvPr>
        </p:nvSpPr>
        <p:spPr>
          <a:xfrm>
            <a:off x="6735651" y="529242"/>
            <a:ext cx="4421231" cy="1904865"/>
          </a:xfrm>
        </p:spPr>
        <p:txBody>
          <a:bodyPr/>
          <a:lstStyle/>
          <a:p>
            <a:r>
              <a:rPr lang="en-US" sz="2400" dirty="0" smtClean="0">
                <a:solidFill>
                  <a:srgbClr val="FF0000"/>
                </a:solidFill>
              </a:rPr>
              <a:t>Version control tools</a:t>
            </a:r>
          </a:p>
          <a:p>
            <a:r>
              <a:rPr lang="en-US" dirty="0" smtClean="0"/>
              <a:t>GIT Hub </a:t>
            </a:r>
          </a:p>
          <a:p>
            <a:r>
              <a:rPr lang="en-US" dirty="0" smtClean="0"/>
              <a:t>SVN</a:t>
            </a:r>
          </a:p>
          <a:p>
            <a:r>
              <a:rPr lang="en-US" dirty="0" smtClean="0"/>
              <a:t>Bit Bucket</a:t>
            </a:r>
          </a:p>
          <a:p>
            <a:pPr marL="0" indent="0">
              <a:buNone/>
            </a:pPr>
            <a:endParaRPr lang="en-US" dirty="0" smtClean="0"/>
          </a:p>
        </p:txBody>
      </p:sp>
      <p:sp>
        <p:nvSpPr>
          <p:cNvPr id="6" name="Content Placeholder 2"/>
          <p:cNvSpPr txBox="1">
            <a:spLocks/>
          </p:cNvSpPr>
          <p:nvPr/>
        </p:nvSpPr>
        <p:spPr>
          <a:xfrm>
            <a:off x="1891606" y="3360448"/>
            <a:ext cx="4457679" cy="210355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smtClean="0">
                <a:solidFill>
                  <a:srgbClr val="FF0000"/>
                </a:solidFill>
              </a:rPr>
              <a:t>Defect management tools</a:t>
            </a:r>
            <a:endParaRPr lang="en-IN" sz="2400" dirty="0" smtClean="0">
              <a:solidFill>
                <a:srgbClr val="FF0000"/>
              </a:solidFill>
            </a:endParaRPr>
          </a:p>
          <a:p>
            <a:r>
              <a:rPr lang="en-US" dirty="0" smtClean="0"/>
              <a:t>QL/ALM</a:t>
            </a:r>
          </a:p>
          <a:p>
            <a:r>
              <a:rPr lang="en-US" dirty="0" err="1" smtClean="0"/>
              <a:t>Bugzilla</a:t>
            </a:r>
            <a:endParaRPr lang="en-US" dirty="0" smtClean="0"/>
          </a:p>
          <a:p>
            <a:r>
              <a:rPr lang="en-US" dirty="0" err="1" smtClean="0"/>
              <a:t>Mantise</a:t>
            </a:r>
            <a:endParaRPr lang="en-US" dirty="0" smtClean="0"/>
          </a:p>
          <a:p>
            <a:r>
              <a:rPr lang="en-US" dirty="0" smtClean="0"/>
              <a:t>JIRA</a:t>
            </a:r>
            <a:endParaRPr lang="en-IN" dirty="0"/>
          </a:p>
        </p:txBody>
      </p:sp>
      <p:sp>
        <p:nvSpPr>
          <p:cNvPr id="7" name="Content Placeholder 2"/>
          <p:cNvSpPr txBox="1">
            <a:spLocks/>
          </p:cNvSpPr>
          <p:nvPr/>
        </p:nvSpPr>
        <p:spPr>
          <a:xfrm>
            <a:off x="6555347" y="3360448"/>
            <a:ext cx="5383368" cy="21035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smtClean="0">
                <a:solidFill>
                  <a:srgbClr val="FF0000"/>
                </a:solidFill>
              </a:rPr>
              <a:t>Requirement management  tools</a:t>
            </a:r>
            <a:endParaRPr lang="en-IN" sz="2400" dirty="0" smtClean="0">
              <a:solidFill>
                <a:srgbClr val="FF0000"/>
              </a:solidFill>
            </a:endParaRPr>
          </a:p>
          <a:p>
            <a:r>
              <a:rPr lang="en-US" dirty="0" smtClean="0"/>
              <a:t>ALM</a:t>
            </a:r>
          </a:p>
          <a:p>
            <a:r>
              <a:rPr lang="en-US" dirty="0" smtClean="0"/>
              <a:t>GIT Hub</a:t>
            </a:r>
          </a:p>
          <a:p>
            <a:r>
              <a:rPr lang="en-US" dirty="0" smtClean="0"/>
              <a:t>JIRA</a:t>
            </a:r>
            <a:endParaRPr lang="en-IN" dirty="0"/>
          </a:p>
        </p:txBody>
      </p:sp>
    </p:spTree>
    <p:extLst>
      <p:ext uri="{BB962C8B-B14F-4D97-AF65-F5344CB8AC3E}">
        <p14:creationId xmlns:p14="http://schemas.microsoft.com/office/powerpoint/2010/main" val="2704030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199" y="320829"/>
            <a:ext cx="7133711" cy="553998"/>
          </a:xfrm>
          <a:prstGeom prst="rect">
            <a:avLst/>
          </a:prstGeom>
        </p:spPr>
        <p:txBody>
          <a:bodyPr wrap="square">
            <a:spAutoFit/>
          </a:bodyPr>
          <a:lstStyle/>
          <a:p>
            <a:pPr fontAlgn="base"/>
            <a:r>
              <a:rPr lang="en-IN" sz="3000" dirty="0">
                <a:ln w="0"/>
                <a:effectLst>
                  <a:outerShdw blurRad="38100" dist="19050" dir="2700000" algn="tl" rotWithShape="0">
                    <a:schemeClr val="dk1">
                      <a:alpha val="40000"/>
                    </a:schemeClr>
                  </a:outerShdw>
                </a:effectLst>
                <a:latin typeface="Montserrat"/>
              </a:rPr>
              <a:t>Features of </a:t>
            </a:r>
            <a:r>
              <a:rPr lang="en-IN" sz="3000" dirty="0" err="1">
                <a:ln w="0"/>
                <a:effectLst>
                  <a:outerShdw blurRad="38100" dist="19050" dir="2700000" algn="tl" rotWithShape="0">
                    <a:schemeClr val="dk1">
                      <a:alpha val="40000"/>
                    </a:schemeClr>
                  </a:outerShdw>
                </a:effectLst>
                <a:latin typeface="Montserrat"/>
              </a:rPr>
              <a:t>Jira</a:t>
            </a:r>
            <a:r>
              <a:rPr lang="en-IN" sz="3000" dirty="0">
                <a:ln w="0"/>
                <a:effectLst>
                  <a:outerShdw blurRad="38100" dist="19050" dir="2700000" algn="tl" rotWithShape="0">
                    <a:schemeClr val="dk1">
                      <a:alpha val="40000"/>
                    </a:schemeClr>
                  </a:outerShdw>
                </a:effectLst>
                <a:latin typeface="Montserrat"/>
              </a:rPr>
              <a:t> Software</a:t>
            </a:r>
            <a:endParaRPr lang="en-IN" sz="3000" i="0" dirty="0">
              <a:ln w="0"/>
              <a:effectLst>
                <a:outerShdw blurRad="38100" dist="19050" dir="2700000" algn="tl" rotWithShape="0">
                  <a:schemeClr val="dk1">
                    <a:alpha val="40000"/>
                  </a:schemeClr>
                </a:outerShdw>
              </a:effectLst>
              <a:latin typeface="Montserrat"/>
            </a:endParaRPr>
          </a:p>
        </p:txBody>
      </p:sp>
      <p:sp>
        <p:nvSpPr>
          <p:cNvPr id="3" name="Rectangle 2"/>
          <p:cNvSpPr/>
          <p:nvPr/>
        </p:nvSpPr>
        <p:spPr>
          <a:xfrm>
            <a:off x="2126199" y="1328344"/>
            <a:ext cx="6096000" cy="2400657"/>
          </a:xfrm>
          <a:prstGeom prst="rect">
            <a:avLst/>
          </a:prstGeom>
        </p:spPr>
        <p:txBody>
          <a:bodyPr>
            <a:spAutoFit/>
          </a:bodyPr>
          <a:lstStyle/>
          <a:p>
            <a:pPr fontAlgn="base">
              <a:buFont typeface="Arial" panose="020B0604020202020204" pitchFamily="34" charset="0"/>
              <a:buChar char="•"/>
            </a:pPr>
            <a:r>
              <a:rPr lang="en-US" sz="2500" dirty="0">
                <a:solidFill>
                  <a:srgbClr val="625F5F"/>
                </a:solidFill>
                <a:latin typeface="Montserrat"/>
              </a:rPr>
              <a:t>Scrum boards</a:t>
            </a:r>
          </a:p>
          <a:p>
            <a:pPr fontAlgn="base">
              <a:buFont typeface="Arial" panose="020B0604020202020204" pitchFamily="34" charset="0"/>
              <a:buChar char="•"/>
            </a:pPr>
            <a:r>
              <a:rPr lang="en-US" sz="2500" dirty="0" err="1">
                <a:solidFill>
                  <a:srgbClr val="625F5F"/>
                </a:solidFill>
                <a:latin typeface="Montserrat"/>
              </a:rPr>
              <a:t>Kanban</a:t>
            </a:r>
            <a:r>
              <a:rPr lang="en-US" sz="2500" dirty="0">
                <a:solidFill>
                  <a:srgbClr val="625F5F"/>
                </a:solidFill>
                <a:latin typeface="Montserrat"/>
              </a:rPr>
              <a:t> boards</a:t>
            </a:r>
          </a:p>
          <a:p>
            <a:pPr fontAlgn="base">
              <a:buFont typeface="Arial" panose="020B0604020202020204" pitchFamily="34" charset="0"/>
              <a:buChar char="•"/>
            </a:pPr>
            <a:r>
              <a:rPr lang="en-US" sz="2500" dirty="0">
                <a:solidFill>
                  <a:srgbClr val="625F5F"/>
                </a:solidFill>
                <a:latin typeface="Montserrat"/>
              </a:rPr>
              <a:t>Roadmaps</a:t>
            </a:r>
          </a:p>
          <a:p>
            <a:pPr fontAlgn="base">
              <a:buFont typeface="Arial" panose="020B0604020202020204" pitchFamily="34" charset="0"/>
              <a:buChar char="•"/>
            </a:pPr>
            <a:r>
              <a:rPr lang="en-US" sz="2500" dirty="0">
                <a:solidFill>
                  <a:srgbClr val="625F5F"/>
                </a:solidFill>
                <a:latin typeface="Montserrat"/>
              </a:rPr>
              <a:t>Agile reporting</a:t>
            </a:r>
          </a:p>
          <a:p>
            <a:pPr fontAlgn="base">
              <a:buFont typeface="Arial" panose="020B0604020202020204" pitchFamily="34" charset="0"/>
              <a:buChar char="•"/>
            </a:pPr>
            <a:r>
              <a:rPr lang="en-US" sz="2500" dirty="0">
                <a:solidFill>
                  <a:srgbClr val="625F5F"/>
                </a:solidFill>
                <a:latin typeface="Montserrat"/>
              </a:rPr>
              <a:t>Connect issues to code</a:t>
            </a:r>
          </a:p>
          <a:p>
            <a:pPr fontAlgn="base">
              <a:buFont typeface="Arial" panose="020B0604020202020204" pitchFamily="34" charset="0"/>
              <a:buChar char="•"/>
            </a:pPr>
            <a:r>
              <a:rPr lang="en-US" sz="2500" dirty="0">
                <a:solidFill>
                  <a:srgbClr val="625F5F"/>
                </a:solidFill>
                <a:latin typeface="Montserrat"/>
              </a:rPr>
              <a:t>Way more than a bug and issue tracker</a:t>
            </a:r>
            <a:endParaRPr lang="en-US" sz="2500" b="0" i="0" dirty="0">
              <a:solidFill>
                <a:srgbClr val="625F5F"/>
              </a:solidFill>
              <a:effectLst/>
              <a:latin typeface="Montserrat"/>
            </a:endParaRPr>
          </a:p>
        </p:txBody>
      </p:sp>
    </p:spTree>
    <p:extLst>
      <p:ext uri="{BB962C8B-B14F-4D97-AF65-F5344CB8AC3E}">
        <p14:creationId xmlns:p14="http://schemas.microsoft.com/office/powerpoint/2010/main" val="137569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ck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31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4455" y="114769"/>
            <a:ext cx="2619628" cy="553998"/>
          </a:xfrm>
          <a:prstGeom prst="rect">
            <a:avLst/>
          </a:prstGeom>
        </p:spPr>
        <p:txBody>
          <a:bodyPr wrap="none">
            <a:spAutoFit/>
          </a:bodyPr>
          <a:lstStyle/>
          <a:p>
            <a:pPr fontAlgn="base"/>
            <a:r>
              <a:rPr lang="en-IN" sz="3000" dirty="0">
                <a:solidFill>
                  <a:srgbClr val="000F2B"/>
                </a:solidFill>
                <a:latin typeface="Montserrat"/>
              </a:rPr>
              <a:t>Why use </a:t>
            </a:r>
            <a:r>
              <a:rPr lang="en-IN" sz="3000" dirty="0" err="1">
                <a:solidFill>
                  <a:srgbClr val="000F2B"/>
                </a:solidFill>
                <a:latin typeface="Montserrat"/>
              </a:rPr>
              <a:t>Jira</a:t>
            </a:r>
            <a:r>
              <a:rPr lang="en-IN" sz="3000" dirty="0">
                <a:solidFill>
                  <a:srgbClr val="000F2B"/>
                </a:solidFill>
                <a:latin typeface="Montserrat"/>
              </a:rPr>
              <a:t>?</a:t>
            </a:r>
            <a:endParaRPr lang="en-IN" sz="3000" b="0" i="0" dirty="0">
              <a:solidFill>
                <a:srgbClr val="000F2B"/>
              </a:solidFill>
              <a:effectLst/>
              <a:latin typeface="Montserrat"/>
            </a:endParaRPr>
          </a:p>
        </p:txBody>
      </p:sp>
      <p:sp>
        <p:nvSpPr>
          <p:cNvPr id="5" name="Rectangle 4"/>
          <p:cNvSpPr/>
          <p:nvPr/>
        </p:nvSpPr>
        <p:spPr>
          <a:xfrm>
            <a:off x="1794455" y="1813539"/>
            <a:ext cx="9191223" cy="3816429"/>
          </a:xfrm>
          <a:prstGeom prst="rect">
            <a:avLst/>
          </a:prstGeom>
        </p:spPr>
        <p:txBody>
          <a:bodyPr wrap="square">
            <a:spAutoFit/>
          </a:bodyPr>
          <a:lstStyle/>
          <a:p>
            <a:pPr fontAlgn="base">
              <a:buFont typeface="Arial" panose="020B0604020202020204" pitchFamily="34" charset="0"/>
              <a:buChar char="•"/>
            </a:pPr>
            <a:r>
              <a:rPr lang="en-US" sz="2200" dirty="0">
                <a:solidFill>
                  <a:srgbClr val="625F5F"/>
                </a:solidFill>
                <a:latin typeface="Montserrat"/>
              </a:rPr>
              <a:t>Flexible planning:- Scrum? Check. </a:t>
            </a:r>
            <a:r>
              <a:rPr lang="en-US" sz="2200" dirty="0" err="1">
                <a:solidFill>
                  <a:srgbClr val="625F5F"/>
                </a:solidFill>
                <a:latin typeface="Montserrat"/>
              </a:rPr>
              <a:t>Kanban</a:t>
            </a:r>
            <a:r>
              <a:rPr lang="en-US" sz="2200" dirty="0">
                <a:solidFill>
                  <a:srgbClr val="625F5F"/>
                </a:solidFill>
                <a:latin typeface="Montserrat"/>
              </a:rPr>
              <a:t>? Check. Mixed methodology? Check. </a:t>
            </a:r>
            <a:r>
              <a:rPr lang="en-US" sz="2200" dirty="0" err="1">
                <a:solidFill>
                  <a:srgbClr val="625F5F"/>
                </a:solidFill>
                <a:latin typeface="Montserrat"/>
              </a:rPr>
              <a:t>Jira</a:t>
            </a:r>
            <a:r>
              <a:rPr lang="en-US" sz="2200" dirty="0">
                <a:solidFill>
                  <a:srgbClr val="625F5F"/>
                </a:solidFill>
                <a:latin typeface="Montserrat"/>
              </a:rPr>
              <a:t> Software’s rich planning features enable your team to flexibly plan in a way that works best for them</a:t>
            </a:r>
            <a:r>
              <a:rPr lang="en-US" sz="2200" dirty="0" smtClean="0">
                <a:solidFill>
                  <a:srgbClr val="625F5F"/>
                </a:solidFill>
                <a:latin typeface="Montserrat"/>
              </a:rPr>
              <a:t>.</a:t>
            </a:r>
          </a:p>
          <a:p>
            <a:pPr fontAlgn="base"/>
            <a:endParaRPr lang="en-US" sz="2200" dirty="0" smtClean="0">
              <a:solidFill>
                <a:srgbClr val="625F5F"/>
              </a:solidFill>
              <a:latin typeface="Montserrat"/>
            </a:endParaRPr>
          </a:p>
          <a:p>
            <a:pPr fontAlgn="base">
              <a:buFont typeface="Arial" panose="020B0604020202020204" pitchFamily="34" charset="0"/>
              <a:buChar char="•"/>
            </a:pPr>
            <a:r>
              <a:rPr lang="en-US" sz="2200" dirty="0" smtClean="0">
                <a:solidFill>
                  <a:srgbClr val="625F5F"/>
                </a:solidFill>
                <a:latin typeface="Montserrat"/>
              </a:rPr>
              <a:t>Accurate </a:t>
            </a:r>
            <a:r>
              <a:rPr lang="en-US" sz="2200" dirty="0">
                <a:solidFill>
                  <a:srgbClr val="625F5F"/>
                </a:solidFill>
                <a:latin typeface="Montserrat"/>
              </a:rPr>
              <a:t>estimations:- Estimations help your team become more accurate and efficient. Use story points, hours, t-shirt sizes, or your own estimation technique. </a:t>
            </a:r>
            <a:r>
              <a:rPr lang="en-US" sz="2200" dirty="0" err="1">
                <a:solidFill>
                  <a:srgbClr val="625F5F"/>
                </a:solidFill>
                <a:latin typeface="Montserrat"/>
              </a:rPr>
              <a:t>Jira</a:t>
            </a:r>
            <a:r>
              <a:rPr lang="en-US" sz="2200" dirty="0">
                <a:solidFill>
                  <a:srgbClr val="625F5F"/>
                </a:solidFill>
                <a:latin typeface="Montserrat"/>
              </a:rPr>
              <a:t> Software supports them all</a:t>
            </a:r>
            <a:r>
              <a:rPr lang="en-US" sz="2200" dirty="0" smtClean="0">
                <a:solidFill>
                  <a:srgbClr val="625F5F"/>
                </a:solidFill>
                <a:latin typeface="Montserrat"/>
              </a:rPr>
              <a:t>.</a:t>
            </a:r>
          </a:p>
          <a:p>
            <a:pPr fontAlgn="base"/>
            <a:endParaRPr lang="en-US" sz="2200" dirty="0">
              <a:solidFill>
                <a:srgbClr val="625F5F"/>
              </a:solidFill>
              <a:latin typeface="Montserrat"/>
            </a:endParaRPr>
          </a:p>
          <a:p>
            <a:pPr fontAlgn="base">
              <a:buFont typeface="Arial" panose="020B0604020202020204" pitchFamily="34" charset="0"/>
              <a:buChar char="•"/>
            </a:pPr>
            <a:r>
              <a:rPr lang="en-US" sz="2200" dirty="0">
                <a:solidFill>
                  <a:srgbClr val="625F5F"/>
                </a:solidFill>
                <a:latin typeface="Montserrat"/>
              </a:rPr>
              <a:t>Value-driven prioritization:- Order user stories, issues, and bugs in your product backlog with simple drag and drop prioritization. Ensure stories that deliver the most customer value are always at the top</a:t>
            </a:r>
            <a:r>
              <a:rPr lang="en-US" sz="2200" dirty="0" smtClean="0">
                <a:solidFill>
                  <a:srgbClr val="625F5F"/>
                </a:solidFill>
                <a:latin typeface="Montserrat"/>
              </a:rPr>
              <a:t>.</a:t>
            </a:r>
            <a:endParaRPr lang="en-US" sz="2200" dirty="0">
              <a:solidFill>
                <a:srgbClr val="625F5F"/>
              </a:solidFill>
              <a:latin typeface="Montserrat"/>
            </a:endParaRPr>
          </a:p>
        </p:txBody>
      </p:sp>
    </p:spTree>
    <p:extLst>
      <p:ext uri="{BB962C8B-B14F-4D97-AF65-F5344CB8AC3E}">
        <p14:creationId xmlns:p14="http://schemas.microsoft.com/office/powerpoint/2010/main" val="98947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0719" y="1350522"/>
            <a:ext cx="8761927" cy="4493538"/>
          </a:xfrm>
          <a:prstGeom prst="rect">
            <a:avLst/>
          </a:prstGeom>
        </p:spPr>
        <p:txBody>
          <a:bodyPr wrap="square">
            <a:spAutoFit/>
          </a:bodyPr>
          <a:lstStyle/>
          <a:p>
            <a:pPr fontAlgn="base">
              <a:buFont typeface="Arial" panose="020B0604020202020204" pitchFamily="34" charset="0"/>
              <a:buChar char="•"/>
            </a:pPr>
            <a:r>
              <a:rPr lang="en-US" sz="2200" dirty="0">
                <a:solidFill>
                  <a:srgbClr val="625F5F"/>
                </a:solidFill>
                <a:latin typeface="Montserrat"/>
              </a:rPr>
              <a:t>Transparent execution:- Whether your team is across the table or around the world, </a:t>
            </a:r>
            <a:r>
              <a:rPr lang="en-US" sz="2200" dirty="0" err="1">
                <a:solidFill>
                  <a:srgbClr val="625F5F"/>
                </a:solidFill>
                <a:latin typeface="Montserrat"/>
              </a:rPr>
              <a:t>Jira</a:t>
            </a:r>
            <a:r>
              <a:rPr lang="en-US" sz="2200" dirty="0">
                <a:solidFill>
                  <a:srgbClr val="625F5F"/>
                </a:solidFill>
                <a:latin typeface="Montserrat"/>
              </a:rPr>
              <a:t> Software brings a new level of transparency to your team’s work and keeps everyone on the same page</a:t>
            </a:r>
            <a:r>
              <a:rPr lang="en-US" sz="2200" dirty="0" smtClean="0">
                <a:solidFill>
                  <a:srgbClr val="625F5F"/>
                </a:solidFill>
                <a:latin typeface="Montserrat"/>
              </a:rPr>
              <a:t>.</a:t>
            </a:r>
          </a:p>
          <a:p>
            <a:pPr fontAlgn="base"/>
            <a:endParaRPr lang="en-US" sz="2200" dirty="0">
              <a:solidFill>
                <a:srgbClr val="625F5F"/>
              </a:solidFill>
              <a:latin typeface="Montserrat"/>
            </a:endParaRPr>
          </a:p>
          <a:p>
            <a:pPr fontAlgn="base">
              <a:buFont typeface="Arial" panose="020B0604020202020204" pitchFamily="34" charset="0"/>
              <a:buChar char="•"/>
            </a:pPr>
            <a:r>
              <a:rPr lang="en-US" sz="2200" dirty="0">
                <a:solidFill>
                  <a:srgbClr val="625F5F"/>
                </a:solidFill>
                <a:latin typeface="Montserrat"/>
              </a:rPr>
              <a:t>Actionable results:- Extensive reporting functionality gives your team critical insight into their agile process. Backed by data, retrospectives are more data-driven and actionable than ever before</a:t>
            </a:r>
            <a:r>
              <a:rPr lang="en-US" sz="2200" dirty="0" smtClean="0">
                <a:solidFill>
                  <a:srgbClr val="625F5F"/>
                </a:solidFill>
                <a:latin typeface="Montserrat"/>
              </a:rPr>
              <a:t>.</a:t>
            </a:r>
          </a:p>
          <a:p>
            <a:pPr fontAlgn="base"/>
            <a:endParaRPr lang="en-US" sz="2200" dirty="0">
              <a:solidFill>
                <a:srgbClr val="625F5F"/>
              </a:solidFill>
              <a:latin typeface="Montserrat"/>
            </a:endParaRPr>
          </a:p>
          <a:p>
            <a:pPr fontAlgn="base">
              <a:buFont typeface="Arial" panose="020B0604020202020204" pitchFamily="34" charset="0"/>
              <a:buChar char="•"/>
            </a:pPr>
            <a:r>
              <a:rPr lang="en-US" sz="2200" dirty="0">
                <a:solidFill>
                  <a:srgbClr val="625F5F"/>
                </a:solidFill>
                <a:latin typeface="Montserrat"/>
              </a:rPr>
              <a:t>Scalable evolution:- Add and change issue types, fields, and workflows as your team evolves. </a:t>
            </a:r>
            <a:r>
              <a:rPr lang="en-US" sz="2200" dirty="0" err="1">
                <a:solidFill>
                  <a:srgbClr val="625F5F"/>
                </a:solidFill>
                <a:latin typeface="Montserrat"/>
              </a:rPr>
              <a:t>Jira</a:t>
            </a:r>
            <a:r>
              <a:rPr lang="en-US" sz="2200" dirty="0">
                <a:solidFill>
                  <a:srgbClr val="625F5F"/>
                </a:solidFill>
                <a:latin typeface="Montserrat"/>
              </a:rPr>
              <a:t> Software is agile project management designed for teams of every shape and size</a:t>
            </a:r>
            <a:r>
              <a:rPr lang="en-US" sz="2200" dirty="0" smtClean="0">
                <a:solidFill>
                  <a:srgbClr val="625F5F"/>
                </a:solidFill>
                <a:latin typeface="Montserrat"/>
              </a:rPr>
              <a:t>.</a:t>
            </a:r>
          </a:p>
          <a:p>
            <a:pPr fontAlgn="base"/>
            <a:endParaRPr lang="en-US" sz="2200" dirty="0">
              <a:solidFill>
                <a:srgbClr val="625F5F"/>
              </a:solidFill>
              <a:latin typeface="Montserrat"/>
            </a:endParaRPr>
          </a:p>
          <a:p>
            <a:pPr fontAlgn="base">
              <a:buFont typeface="Arial" panose="020B0604020202020204" pitchFamily="34" charset="0"/>
              <a:buChar char="•"/>
            </a:pPr>
            <a:r>
              <a:rPr lang="en-US" sz="2200" dirty="0">
                <a:solidFill>
                  <a:srgbClr val="625F5F"/>
                </a:solidFill>
                <a:latin typeface="Montserrat"/>
              </a:rPr>
              <a:t>Trusted by over 65,000 customers worldwide.</a:t>
            </a:r>
            <a:endParaRPr lang="en-US" sz="2200" dirty="0">
              <a:solidFill>
                <a:srgbClr val="625F5F"/>
              </a:solidFill>
              <a:latin typeface="Montserrat"/>
            </a:endParaRPr>
          </a:p>
        </p:txBody>
      </p:sp>
    </p:spTree>
    <p:extLst>
      <p:ext uri="{BB962C8B-B14F-4D97-AF65-F5344CB8AC3E}">
        <p14:creationId xmlns:p14="http://schemas.microsoft.com/office/powerpoint/2010/main" val="367195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0416" y="339839"/>
            <a:ext cx="9689207" cy="2215991"/>
          </a:xfrm>
          <a:prstGeom prst="rect">
            <a:avLst/>
          </a:prstGeom>
        </p:spPr>
        <p:txBody>
          <a:bodyPr wrap="square">
            <a:spAutoFit/>
          </a:bodyPr>
          <a:lstStyle/>
          <a:p>
            <a:r>
              <a:rPr lang="en-US" sz="2500" b="1" dirty="0">
                <a:solidFill>
                  <a:srgbClr val="333333"/>
                </a:solidFill>
                <a:latin typeface="Open Sans"/>
              </a:rPr>
              <a:t>1. Explain What Is </a:t>
            </a:r>
            <a:r>
              <a:rPr lang="en-US" sz="2500" b="1" dirty="0" err="1">
                <a:solidFill>
                  <a:srgbClr val="333333"/>
                </a:solidFill>
                <a:latin typeface="Open Sans"/>
              </a:rPr>
              <a:t>Jira</a:t>
            </a:r>
            <a:r>
              <a:rPr lang="en-US" sz="2500" b="1" dirty="0">
                <a:solidFill>
                  <a:srgbClr val="333333"/>
                </a:solidFill>
                <a:latin typeface="Open Sans"/>
              </a:rPr>
              <a:t>?</a:t>
            </a:r>
          </a:p>
          <a:p>
            <a:pPr algn="just"/>
            <a:r>
              <a:rPr lang="en-US" sz="2500" dirty="0">
                <a:solidFill>
                  <a:srgbClr val="333333"/>
                </a:solidFill>
                <a:latin typeface="Open Sans"/>
              </a:rPr>
              <a:t>	</a:t>
            </a:r>
            <a:r>
              <a:rPr lang="en-US" sz="2200" dirty="0" smtClean="0">
                <a:solidFill>
                  <a:srgbClr val="333333"/>
                </a:solidFill>
                <a:latin typeface="Open Sans"/>
              </a:rPr>
              <a:t>JIRA</a:t>
            </a:r>
            <a:r>
              <a:rPr lang="en-US" sz="2200" dirty="0">
                <a:solidFill>
                  <a:srgbClr val="333333"/>
                </a:solidFill>
                <a:latin typeface="Open Sans"/>
              </a:rPr>
              <a:t> is nothing but an issue tracking product or software testing tool developed by the company </a:t>
            </a:r>
            <a:r>
              <a:rPr lang="en-US" sz="2200" dirty="0" err="1">
                <a:solidFill>
                  <a:srgbClr val="333333"/>
                </a:solidFill>
                <a:latin typeface="Open Sans"/>
              </a:rPr>
              <a:t>Atlassian</a:t>
            </a:r>
            <a:r>
              <a:rPr lang="en-US" sz="2200" dirty="0">
                <a:solidFill>
                  <a:srgbClr val="333333"/>
                </a:solidFill>
                <a:latin typeface="Open Sans"/>
              </a:rPr>
              <a:t>. This tool is mostly used for the bug or issue tracking, managing the project, and debugging the complex errors.  JIRA tool usually runs on these three aspects and is widely used in software development projects.</a:t>
            </a:r>
            <a:endParaRPr lang="en-US" sz="2200" b="0" i="0" dirty="0">
              <a:solidFill>
                <a:srgbClr val="333333"/>
              </a:solidFill>
              <a:effectLst/>
              <a:latin typeface="Open Sans"/>
            </a:endParaRPr>
          </a:p>
        </p:txBody>
      </p:sp>
      <p:sp>
        <p:nvSpPr>
          <p:cNvPr id="3" name="Rectangle 2"/>
          <p:cNvSpPr/>
          <p:nvPr/>
        </p:nvSpPr>
        <p:spPr>
          <a:xfrm>
            <a:off x="1940415" y="2610683"/>
            <a:ext cx="9689207" cy="4247317"/>
          </a:xfrm>
          <a:prstGeom prst="rect">
            <a:avLst/>
          </a:prstGeom>
        </p:spPr>
        <p:txBody>
          <a:bodyPr wrap="square">
            <a:spAutoFit/>
          </a:bodyPr>
          <a:lstStyle/>
          <a:p>
            <a:r>
              <a:rPr lang="en-US" sz="2500" b="1" dirty="0">
                <a:solidFill>
                  <a:srgbClr val="333333"/>
                </a:solidFill>
                <a:latin typeface="Open Sans"/>
              </a:rPr>
              <a:t>2. Why JIRA is used?</a:t>
            </a:r>
          </a:p>
          <a:p>
            <a:r>
              <a:rPr lang="en-US" sz="2500" dirty="0">
                <a:solidFill>
                  <a:srgbClr val="333333"/>
                </a:solidFill>
                <a:latin typeface="Open Sans"/>
              </a:rPr>
              <a:t>	</a:t>
            </a:r>
            <a:r>
              <a:rPr lang="en-US" sz="2200" dirty="0">
                <a:solidFill>
                  <a:srgbClr val="333333"/>
                </a:solidFill>
                <a:latin typeface="Open Sans"/>
              </a:rPr>
              <a:t> </a:t>
            </a:r>
            <a:r>
              <a:rPr lang="en-US" sz="2200" dirty="0" err="1">
                <a:solidFill>
                  <a:srgbClr val="333333"/>
                </a:solidFill>
                <a:latin typeface="Open Sans"/>
              </a:rPr>
              <a:t>Atlassian</a:t>
            </a:r>
            <a:r>
              <a:rPr lang="en-US" sz="2200" dirty="0">
                <a:solidFill>
                  <a:srgbClr val="333333"/>
                </a:solidFill>
                <a:latin typeface="Open Sans"/>
              </a:rPr>
              <a:t> developed JIRA is nothing but an issue tracking tool and most commonly used in agile methodology. Let me explain the few advantages of using JIRA;</a:t>
            </a:r>
          </a:p>
          <a:p>
            <a:pPr>
              <a:buFont typeface="Arial" panose="020B0604020202020204" pitchFamily="34" charset="0"/>
              <a:buChar char="•"/>
            </a:pPr>
            <a:r>
              <a:rPr lang="en-US" sz="2200" dirty="0">
                <a:solidFill>
                  <a:srgbClr val="333333"/>
                </a:solidFill>
                <a:latin typeface="Open Sans"/>
              </a:rPr>
              <a:t>JIRA is a platform-independent tool and that can run on any operating systems</a:t>
            </a:r>
          </a:p>
          <a:p>
            <a:pPr>
              <a:buFont typeface="Arial" panose="020B0604020202020204" pitchFamily="34" charset="0"/>
              <a:buChar char="•"/>
            </a:pPr>
            <a:r>
              <a:rPr lang="en-US" sz="2200" dirty="0">
                <a:solidFill>
                  <a:srgbClr val="333333"/>
                </a:solidFill>
                <a:latin typeface="Open Sans"/>
              </a:rPr>
              <a:t>JIRA workflows are easy to customize completely based on user requirements.</a:t>
            </a:r>
          </a:p>
          <a:p>
            <a:pPr>
              <a:buFont typeface="Arial" panose="020B0604020202020204" pitchFamily="34" charset="0"/>
              <a:buChar char="•"/>
            </a:pPr>
            <a:r>
              <a:rPr lang="en-US" sz="2200" dirty="0">
                <a:solidFill>
                  <a:srgbClr val="333333"/>
                </a:solidFill>
                <a:latin typeface="Open Sans"/>
              </a:rPr>
              <a:t>Cost-effective and user-friendly software testing tool</a:t>
            </a:r>
          </a:p>
          <a:p>
            <a:pPr>
              <a:buFont typeface="Arial" panose="020B0604020202020204" pitchFamily="34" charset="0"/>
              <a:buChar char="•"/>
            </a:pPr>
            <a:r>
              <a:rPr lang="en-US" sz="2200" dirty="0">
                <a:solidFill>
                  <a:srgbClr val="333333"/>
                </a:solidFill>
                <a:latin typeface="Open Sans"/>
              </a:rPr>
              <a:t>Using the JIRA tool user can easily debug the complex errors</a:t>
            </a:r>
          </a:p>
          <a:p>
            <a:pPr>
              <a:buFont typeface="Arial" panose="020B0604020202020204" pitchFamily="34" charset="0"/>
              <a:buChar char="•"/>
            </a:pPr>
            <a:r>
              <a:rPr lang="en-US" sz="2200" dirty="0">
                <a:solidFill>
                  <a:srgbClr val="333333"/>
                </a:solidFill>
                <a:latin typeface="Open Sans"/>
              </a:rPr>
              <a:t>JIRA software tool allows user to track the progress of a project on time to time base</a:t>
            </a:r>
            <a:endParaRPr lang="en-US" sz="2200" b="0" i="0" dirty="0">
              <a:solidFill>
                <a:srgbClr val="333333"/>
              </a:solidFill>
              <a:effectLst/>
              <a:latin typeface="Open Sans"/>
            </a:endParaRPr>
          </a:p>
        </p:txBody>
      </p:sp>
    </p:spTree>
    <p:extLst>
      <p:ext uri="{BB962C8B-B14F-4D97-AF65-F5344CB8AC3E}">
        <p14:creationId xmlns:p14="http://schemas.microsoft.com/office/powerpoint/2010/main" val="2489687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477" y="397485"/>
            <a:ext cx="9560417" cy="3524042"/>
          </a:xfrm>
          <a:prstGeom prst="rect">
            <a:avLst/>
          </a:prstGeom>
        </p:spPr>
        <p:txBody>
          <a:bodyPr wrap="square">
            <a:spAutoFit/>
          </a:bodyPr>
          <a:lstStyle/>
          <a:p>
            <a:r>
              <a:rPr lang="en-US" sz="2500" b="1" dirty="0">
                <a:solidFill>
                  <a:srgbClr val="333333"/>
                </a:solidFill>
                <a:latin typeface="Open Sans"/>
              </a:rPr>
              <a:t>3. Explain the JIRA workflow</a:t>
            </a:r>
            <a:r>
              <a:rPr lang="en-US" sz="2500" b="1" dirty="0" smtClean="0">
                <a:solidFill>
                  <a:srgbClr val="333333"/>
                </a:solidFill>
                <a:latin typeface="Open Sans"/>
              </a:rPr>
              <a:t>?</a:t>
            </a:r>
            <a:r>
              <a:rPr lang="en-US" b="1" dirty="0" smtClean="0">
                <a:solidFill>
                  <a:srgbClr val="333333"/>
                </a:solidFill>
                <a:latin typeface="Open Sans"/>
              </a:rPr>
              <a:t>		</a:t>
            </a:r>
          </a:p>
          <a:p>
            <a:r>
              <a:rPr lang="en-US" b="1" dirty="0">
                <a:solidFill>
                  <a:srgbClr val="333333"/>
                </a:solidFill>
                <a:latin typeface="Open Sans"/>
              </a:rPr>
              <a:t>	</a:t>
            </a:r>
            <a:r>
              <a:rPr lang="en-US" dirty="0">
                <a:solidFill>
                  <a:srgbClr val="333333"/>
                </a:solidFill>
                <a:latin typeface="Open Sans"/>
              </a:rPr>
              <a:t> </a:t>
            </a:r>
            <a:r>
              <a:rPr lang="en-US" sz="2200" dirty="0">
                <a:solidFill>
                  <a:srgbClr val="333333"/>
                </a:solidFill>
                <a:latin typeface="Open Sans"/>
              </a:rPr>
              <a:t>JIRA workflow is a set of software-related activities that are used to perform operations like tracking an issue and transitions during the software development life cycle. The transition is a link between the two statues and the issue moves from one transition status to another status. The status defines the nature of the work which is done by the tester.</a:t>
            </a:r>
          </a:p>
          <a:p>
            <a:r>
              <a:rPr lang="en-US" sz="2200" dirty="0">
                <a:solidFill>
                  <a:srgbClr val="333333"/>
                </a:solidFill>
                <a:latin typeface="Open Sans"/>
              </a:rPr>
              <a:t>The following are the important phases that occur in the JIRA workflow;</a:t>
            </a:r>
          </a:p>
          <a:p>
            <a:pPr>
              <a:buFont typeface="+mj-lt"/>
              <a:buAutoNum type="arabicPeriod"/>
            </a:pPr>
            <a:r>
              <a:rPr lang="en-US" sz="2200" dirty="0" err="1">
                <a:solidFill>
                  <a:srgbClr val="333333"/>
                </a:solidFill>
                <a:latin typeface="Open Sans"/>
              </a:rPr>
              <a:t>Todo</a:t>
            </a:r>
            <a:r>
              <a:rPr lang="en-US" sz="2200" dirty="0">
                <a:solidFill>
                  <a:srgbClr val="333333"/>
                </a:solidFill>
                <a:latin typeface="Open Sans"/>
              </a:rPr>
              <a:t> List</a:t>
            </a:r>
          </a:p>
          <a:p>
            <a:pPr>
              <a:buFont typeface="+mj-lt"/>
              <a:buAutoNum type="arabicPeriod"/>
            </a:pPr>
            <a:r>
              <a:rPr lang="en-US" sz="2200" dirty="0">
                <a:solidFill>
                  <a:srgbClr val="333333"/>
                </a:solidFill>
                <a:latin typeface="Open Sans"/>
              </a:rPr>
              <a:t>In progress status</a:t>
            </a:r>
          </a:p>
          <a:p>
            <a:pPr>
              <a:buFont typeface="+mj-lt"/>
              <a:buAutoNum type="arabicPeriod"/>
            </a:pPr>
            <a:r>
              <a:rPr lang="en-US" sz="2200" dirty="0">
                <a:solidFill>
                  <a:srgbClr val="333333"/>
                </a:solidFill>
                <a:latin typeface="Open Sans"/>
              </a:rPr>
              <a:t>Finally done.</a:t>
            </a:r>
            <a:endParaRPr lang="en-US" sz="2200" b="0" i="0" dirty="0">
              <a:solidFill>
                <a:srgbClr val="333333"/>
              </a:solidFill>
              <a:effectLst/>
              <a:latin typeface="Open Sans"/>
            </a:endParaRPr>
          </a:p>
        </p:txBody>
      </p:sp>
      <p:sp>
        <p:nvSpPr>
          <p:cNvPr id="3" name="Rectangle 2"/>
          <p:cNvSpPr/>
          <p:nvPr/>
        </p:nvSpPr>
        <p:spPr>
          <a:xfrm>
            <a:off x="2146477" y="4045785"/>
            <a:ext cx="9560417" cy="1923604"/>
          </a:xfrm>
          <a:prstGeom prst="rect">
            <a:avLst/>
          </a:prstGeom>
        </p:spPr>
        <p:txBody>
          <a:bodyPr wrap="square">
            <a:spAutoFit/>
          </a:bodyPr>
          <a:lstStyle/>
          <a:p>
            <a:r>
              <a:rPr lang="en-US" sz="2500" b="1" dirty="0" smtClean="0">
                <a:solidFill>
                  <a:srgbClr val="333333"/>
                </a:solidFill>
                <a:latin typeface="Open Sans"/>
              </a:rPr>
              <a:t>4. </a:t>
            </a:r>
            <a:r>
              <a:rPr lang="en-US" sz="2500" b="1" dirty="0">
                <a:solidFill>
                  <a:srgbClr val="333333"/>
                </a:solidFill>
                <a:latin typeface="Open Sans"/>
              </a:rPr>
              <a:t>Is it possible to access the JIRA cloud site via a mobile </a:t>
            </a:r>
            <a:r>
              <a:rPr lang="en-US" sz="2500" b="1" dirty="0" smtClean="0">
                <a:solidFill>
                  <a:srgbClr val="333333"/>
                </a:solidFill>
                <a:latin typeface="Open Sans"/>
              </a:rPr>
              <a:t>device?</a:t>
            </a:r>
          </a:p>
          <a:p>
            <a:r>
              <a:rPr lang="en-US" sz="2500" b="1" dirty="0">
                <a:solidFill>
                  <a:srgbClr val="333333"/>
                </a:solidFill>
                <a:latin typeface="Open Sans"/>
              </a:rPr>
              <a:t>	</a:t>
            </a:r>
            <a:r>
              <a:rPr lang="en-US" sz="2200" dirty="0" smtClean="0">
                <a:solidFill>
                  <a:srgbClr val="333333"/>
                </a:solidFill>
                <a:latin typeface="Open Sans"/>
              </a:rPr>
              <a:t>The </a:t>
            </a:r>
            <a:r>
              <a:rPr lang="en-US" sz="2200" dirty="0">
                <a:solidFill>
                  <a:srgbClr val="333333"/>
                </a:solidFill>
                <a:latin typeface="Open Sans"/>
              </a:rPr>
              <a:t>answer is yes, the user can access the JIRA cloud site via a mobile device, for that you have to use the appropriate URL of the JIRA mobile cloud site in your mobile website browser.</a:t>
            </a:r>
            <a:endParaRPr lang="en-US" sz="2200" b="0" i="0" dirty="0">
              <a:solidFill>
                <a:srgbClr val="333333"/>
              </a:solidFill>
              <a:effectLst/>
              <a:latin typeface="Open Sans"/>
            </a:endParaRPr>
          </a:p>
        </p:txBody>
      </p:sp>
    </p:spTree>
    <p:extLst>
      <p:ext uri="{BB962C8B-B14F-4D97-AF65-F5344CB8AC3E}">
        <p14:creationId xmlns:p14="http://schemas.microsoft.com/office/powerpoint/2010/main" val="7153762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328</TotalTime>
  <Words>422</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Century Gothic</vt:lpstr>
      <vt:lpstr>Montserrat</vt:lpstr>
      <vt:lpstr>Open Sans</vt:lpstr>
      <vt:lpstr>Times New Roman</vt:lpstr>
      <vt:lpstr>Wingdings 3</vt:lpstr>
      <vt:lpstr>Wisp</vt:lpstr>
      <vt:lpstr>JIRA                Madhu A M</vt:lpstr>
      <vt:lpstr>Jira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dc:title>
  <dc:creator>harsha chinnu</dc:creator>
  <cp:lastModifiedBy>harsha chinnu</cp:lastModifiedBy>
  <cp:revision>14</cp:revision>
  <dcterms:created xsi:type="dcterms:W3CDTF">2022-03-25T04:49:06Z</dcterms:created>
  <dcterms:modified xsi:type="dcterms:W3CDTF">2022-03-30T08:40:19Z</dcterms:modified>
</cp:coreProperties>
</file>