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Comfortaa"/>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Comfortaa-bold.fntdata"/><Relationship Id="rId6" Type="http://schemas.openxmlformats.org/officeDocument/2006/relationships/slide" Target="slides/slide1.xml"/><Relationship Id="rId18" Type="http://schemas.openxmlformats.org/officeDocument/2006/relationships/font" Target="fonts/Comforta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cd3c1a2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cd3c1a2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3b011789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3b011789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b011789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b011789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3cd3c1a2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3cd3c1a2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3cd3c1a2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3cd3c1a2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3b011789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3b011789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3cd3c1a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3cd3c1a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3cd3c1a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3cd3c1a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cd3c1a2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cd3c1a2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Git and GitHub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8974" l="0" r="0" t="11395"/>
          <a:stretch/>
        </p:blipFill>
        <p:spPr>
          <a:xfrm>
            <a:off x="1224500" y="440100"/>
            <a:ext cx="6930775" cy="4508700"/>
          </a:xfrm>
          <a:prstGeom prst="rect">
            <a:avLst/>
          </a:prstGeom>
          <a:noFill/>
          <a:ln>
            <a:noFill/>
          </a:ln>
        </p:spPr>
      </p:pic>
      <p:sp>
        <p:nvSpPr>
          <p:cNvPr id="122" name="Google Shape;122;p22"/>
          <p:cNvSpPr txBox="1"/>
          <p:nvPr/>
        </p:nvSpPr>
        <p:spPr>
          <a:xfrm>
            <a:off x="173850" y="0"/>
            <a:ext cx="52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mfortaa"/>
                <a:ea typeface="Comfortaa"/>
                <a:cs typeface="Comfortaa"/>
                <a:sym typeface="Comfortaa"/>
              </a:rPr>
              <a:t>Git </a:t>
            </a:r>
            <a:r>
              <a:rPr b="1" lang="en">
                <a:latin typeface="Comfortaa"/>
                <a:ea typeface="Comfortaa"/>
                <a:cs typeface="Comfortaa"/>
                <a:sym typeface="Comfortaa"/>
              </a:rPr>
              <a:t>Cheat Sheet</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a:t>
            </a:r>
            <a:endParaRPr/>
          </a:p>
        </p:txBody>
      </p:sp>
      <p:sp>
        <p:nvSpPr>
          <p:cNvPr id="72" name="Google Shape;72;p14"/>
          <p:cNvSpPr txBox="1"/>
          <p:nvPr>
            <p:ph idx="1" type="body"/>
          </p:nvPr>
        </p:nvSpPr>
        <p:spPr>
          <a:xfrm>
            <a:off x="311700" y="1575025"/>
            <a:ext cx="8520600" cy="29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00000"/>
                </a:solidFill>
                <a:latin typeface="PT Sans Narrow"/>
                <a:ea typeface="PT Sans Narrow"/>
                <a:cs typeface="PT Sans Narrow"/>
                <a:sym typeface="PT Sans Narrow"/>
              </a:rPr>
              <a:t>Git </a:t>
            </a:r>
            <a:r>
              <a:rPr lang="en" sz="2000">
                <a:solidFill>
                  <a:srgbClr val="000000"/>
                </a:solidFill>
                <a:latin typeface="PT Sans Narrow"/>
                <a:ea typeface="PT Sans Narrow"/>
                <a:cs typeface="PT Sans Narrow"/>
                <a:sym typeface="PT Sans Narrow"/>
              </a:rPr>
              <a:t>is a free and open source distributed version control system designed to handle everything from small to very large projects with speed and efficiency.</a:t>
            </a:r>
            <a:endParaRPr sz="2000">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rPr b="1" lang="en" sz="2000">
                <a:solidFill>
                  <a:srgbClr val="000000"/>
                </a:solidFill>
                <a:latin typeface="PT Sans Narrow"/>
                <a:ea typeface="PT Sans Narrow"/>
                <a:cs typeface="PT Sans Narrow"/>
                <a:sym typeface="PT Sans Narrow"/>
              </a:rPr>
              <a:t>Git</a:t>
            </a:r>
            <a:r>
              <a:rPr lang="en" sz="2000">
                <a:solidFill>
                  <a:srgbClr val="000000"/>
                </a:solidFill>
                <a:latin typeface="PT Sans Narrow"/>
                <a:ea typeface="PT Sans Narrow"/>
                <a:cs typeface="PT Sans Narrow"/>
                <a:sym typeface="PT Sans Narrow"/>
              </a:rPr>
              <a:t> is a version control system that you download onto your computer. It is essential that you use Git if you want to collaborate with other developers on a coding project or work on your own project.</a:t>
            </a:r>
            <a:endParaRPr sz="2000">
              <a:solidFill>
                <a:srgbClr val="000000"/>
              </a:solidFill>
              <a:latin typeface="PT Sans Narrow"/>
              <a:ea typeface="PT Sans Narrow"/>
              <a:cs typeface="PT Sans Narrow"/>
              <a:sym typeface="PT Sans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Git</a:t>
            </a:r>
            <a:endParaRPr/>
          </a:p>
        </p:txBody>
      </p:sp>
      <p:sp>
        <p:nvSpPr>
          <p:cNvPr id="78" name="Google Shape;78;p15"/>
          <p:cNvSpPr txBox="1"/>
          <p:nvPr>
            <p:ph idx="1" type="body"/>
          </p:nvPr>
        </p:nvSpPr>
        <p:spPr>
          <a:xfrm>
            <a:off x="311700" y="1400650"/>
            <a:ext cx="8520600" cy="31683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rgbClr val="000000"/>
              </a:buClr>
              <a:buSzPts val="2000"/>
              <a:buFont typeface="PT Sans Narrow"/>
              <a:buChar char="●"/>
            </a:pPr>
            <a:r>
              <a:rPr lang="en" sz="2000">
                <a:latin typeface="PT Sans Narrow"/>
                <a:ea typeface="PT Sans Narrow"/>
                <a:cs typeface="PT Sans Narrow"/>
                <a:sym typeface="PT Sans Narrow"/>
              </a:rPr>
              <a:t>Tracks history.</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Free and open source.</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Supports non-linear development.</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Creates backups.</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Scalable.</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Supports collaboration.</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Branching is easier.</a:t>
            </a:r>
            <a:endParaRPr sz="2000">
              <a:latin typeface="PT Sans Narrow"/>
              <a:ea typeface="PT Sans Narrow"/>
              <a:cs typeface="PT Sans Narrow"/>
              <a:sym typeface="PT Sans Narrow"/>
            </a:endParaRPr>
          </a:p>
          <a:p>
            <a:pPr indent="-355600" lvl="0" marL="457200" rtl="0" algn="l">
              <a:spcBef>
                <a:spcPts val="0"/>
              </a:spcBef>
              <a:spcAft>
                <a:spcPts val="0"/>
              </a:spcAft>
              <a:buClr>
                <a:srgbClr val="000000"/>
              </a:buClr>
              <a:buSzPts val="2000"/>
              <a:buFont typeface="PT Sans Narrow"/>
              <a:buChar char="●"/>
            </a:pPr>
            <a:r>
              <a:rPr lang="en" sz="2000">
                <a:latin typeface="PT Sans Narrow"/>
                <a:ea typeface="PT Sans Narrow"/>
                <a:cs typeface="PT Sans Narrow"/>
                <a:sym typeface="PT Sans Narrow"/>
              </a:rPr>
              <a:t>Distributed development</a:t>
            </a:r>
            <a:endParaRPr sz="2000">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Git Init</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omfortaa"/>
                <a:ea typeface="Comfortaa"/>
                <a:cs typeface="Comfortaa"/>
                <a:sym typeface="Comfortaa"/>
              </a:rPr>
              <a:t>The git init command is the first command that you will run on Git. The git init command is used to create a new blank repository. It is used to make an existing project as a Git project. Several Git commands run inside the repository, but init command can be run outside of the repository.</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 Checkout</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000000"/>
                </a:solidFill>
                <a:latin typeface="Comfortaa"/>
                <a:ea typeface="Comfortaa"/>
                <a:cs typeface="Comfortaa"/>
                <a:sym typeface="Comfortaa"/>
              </a:rPr>
              <a:t>In Git, the term checkout is used for the act of switching between different versions of a target entity. The </a:t>
            </a:r>
            <a:r>
              <a:rPr b="1" lang="en">
                <a:solidFill>
                  <a:srgbClr val="000000"/>
                </a:solidFill>
                <a:latin typeface="Comfortaa"/>
                <a:ea typeface="Comfortaa"/>
                <a:cs typeface="Comfortaa"/>
                <a:sym typeface="Comfortaa"/>
              </a:rPr>
              <a:t>git checkout</a:t>
            </a:r>
            <a:r>
              <a:rPr lang="en">
                <a:solidFill>
                  <a:srgbClr val="000000"/>
                </a:solidFill>
                <a:latin typeface="Comfortaa"/>
                <a:ea typeface="Comfortaa"/>
                <a:cs typeface="Comfortaa"/>
                <a:sym typeface="Comfortaa"/>
              </a:rPr>
              <a:t> command is used to switch between branches in a repository. Be careful with your staged files and commits when switching between branches.</a:t>
            </a:r>
            <a:endParaRPr>
              <a:solidFill>
                <a:srgbClr val="000000"/>
              </a:solidFill>
              <a:latin typeface="Comfortaa"/>
              <a:ea typeface="Comfortaa"/>
              <a:cs typeface="Comfortaa"/>
              <a:sym typeface="Comfortaa"/>
            </a:endParaRPr>
          </a:p>
          <a:p>
            <a:pPr indent="0" lvl="0" marL="0" rtl="0" algn="l">
              <a:spcBef>
                <a:spcPts val="1200"/>
              </a:spcBef>
              <a:spcAft>
                <a:spcPts val="1200"/>
              </a:spcAft>
              <a:buNone/>
            </a:pPr>
            <a:r>
              <a:rPr lang="en">
                <a:solidFill>
                  <a:srgbClr val="000000"/>
                </a:solidFill>
                <a:latin typeface="Comfortaa"/>
                <a:ea typeface="Comfortaa"/>
                <a:cs typeface="Comfortaa"/>
                <a:sym typeface="Comfortaa"/>
              </a:rPr>
              <a:t>The git checkout command operates upon three different entities which are files, commits, and branches. Sometimes this command can be dangerous because there is no undo option available on this command.</a:t>
            </a:r>
            <a:endParaRPr>
              <a:solidFill>
                <a:srgbClr val="00000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a:t>
            </a:r>
            <a:r>
              <a:rPr lang="en"/>
              <a:t>stages</a:t>
            </a:r>
            <a:r>
              <a:rPr lang="en"/>
              <a:t> of DevOps</a:t>
            </a:r>
            <a:endParaRPr/>
          </a:p>
        </p:txBody>
      </p:sp>
      <p:sp>
        <p:nvSpPr>
          <p:cNvPr id="96" name="Google Shape;96;p18"/>
          <p:cNvSpPr txBox="1"/>
          <p:nvPr>
            <p:ph idx="1" type="body"/>
          </p:nvPr>
        </p:nvSpPr>
        <p:spPr>
          <a:xfrm>
            <a:off x="311700" y="1507200"/>
            <a:ext cx="8520600" cy="30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Git has three main states that your file can reside in:</a:t>
            </a:r>
            <a:endParaRPr sz="2000">
              <a:solidFill>
                <a:srgbClr val="000000"/>
              </a:solidFill>
            </a:endParaRPr>
          </a:p>
          <a:p>
            <a:pPr indent="0" lvl="0" marL="0" rtl="0" algn="l">
              <a:spcBef>
                <a:spcPts val="1200"/>
              </a:spcBef>
              <a:spcAft>
                <a:spcPts val="0"/>
              </a:spcAft>
              <a:buNone/>
            </a:pPr>
            <a:r>
              <a:rPr lang="en" sz="2000">
                <a:solidFill>
                  <a:srgbClr val="000000"/>
                </a:solidFill>
              </a:rPr>
              <a:t>-Modified</a:t>
            </a:r>
            <a:endParaRPr sz="2000">
              <a:solidFill>
                <a:srgbClr val="000000"/>
              </a:solidFill>
            </a:endParaRPr>
          </a:p>
          <a:p>
            <a:pPr indent="0" lvl="0" marL="0" rtl="0" algn="l">
              <a:spcBef>
                <a:spcPts val="1200"/>
              </a:spcBef>
              <a:spcAft>
                <a:spcPts val="0"/>
              </a:spcAft>
              <a:buNone/>
            </a:pPr>
            <a:r>
              <a:rPr lang="en" sz="2000">
                <a:solidFill>
                  <a:srgbClr val="000000"/>
                </a:solidFill>
              </a:rPr>
              <a:t>-Staged</a:t>
            </a:r>
            <a:endParaRPr sz="2000">
              <a:solidFill>
                <a:srgbClr val="000000"/>
              </a:solidFill>
            </a:endParaRPr>
          </a:p>
          <a:p>
            <a:pPr indent="0" lvl="0" marL="0" rtl="0" algn="l">
              <a:spcBef>
                <a:spcPts val="1200"/>
              </a:spcBef>
              <a:spcAft>
                <a:spcPts val="1200"/>
              </a:spcAft>
              <a:buNone/>
            </a:pPr>
            <a:r>
              <a:rPr lang="en" sz="2000">
                <a:solidFill>
                  <a:srgbClr val="000000"/>
                </a:solidFill>
              </a:rPr>
              <a:t>-</a:t>
            </a:r>
            <a:r>
              <a:rPr lang="en" sz="2000">
                <a:solidFill>
                  <a:srgbClr val="000000"/>
                </a:solidFill>
              </a:rPr>
              <a:t>Committed.</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016050" y="777225"/>
            <a:ext cx="7111900" cy="4000450"/>
          </a:xfrm>
          <a:prstGeom prst="rect">
            <a:avLst/>
          </a:prstGeom>
          <a:noFill/>
          <a:ln>
            <a:noFill/>
          </a:ln>
        </p:spPr>
      </p:pic>
      <p:sp>
        <p:nvSpPr>
          <p:cNvPr id="102" name="Google Shape;102;p19"/>
          <p:cNvSpPr txBox="1"/>
          <p:nvPr/>
        </p:nvSpPr>
        <p:spPr>
          <a:xfrm>
            <a:off x="3222575" y="25025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Three Stage Architecture</a:t>
            </a:r>
            <a:endParaRPr b="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19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 Push?</a:t>
            </a:r>
            <a:endParaRPr/>
          </a:p>
        </p:txBody>
      </p:sp>
      <p:sp>
        <p:nvSpPr>
          <p:cNvPr id="108" name="Google Shape;108;p20"/>
          <p:cNvSpPr txBox="1"/>
          <p:nvPr>
            <p:ph idx="1" type="body"/>
          </p:nvPr>
        </p:nvSpPr>
        <p:spPr>
          <a:xfrm>
            <a:off x="311700" y="940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Comfortaa"/>
                <a:ea typeface="Comfortaa"/>
                <a:cs typeface="Comfortaa"/>
                <a:sym typeface="Comfortaa"/>
              </a:rPr>
              <a:t>The push term refers to upload local repository content to a remote repository. Pushing is an act of transfer commits from your local repository to a remote repository.</a:t>
            </a:r>
            <a:endParaRPr sz="1700">
              <a:solidFill>
                <a:srgbClr val="000000"/>
              </a:solidFill>
              <a:latin typeface="Comfortaa"/>
              <a:ea typeface="Comfortaa"/>
              <a:cs typeface="Comfortaa"/>
              <a:sym typeface="Comfortaa"/>
            </a:endParaRPr>
          </a:p>
          <a:p>
            <a:pPr indent="0" lvl="0" marL="0" rtl="0" algn="l">
              <a:spcBef>
                <a:spcPts val="1200"/>
              </a:spcBef>
              <a:spcAft>
                <a:spcPts val="1200"/>
              </a:spcAft>
              <a:buNone/>
            </a:pPr>
            <a:r>
              <a:rPr lang="en" sz="1700">
                <a:solidFill>
                  <a:srgbClr val="000000"/>
                </a:solidFill>
                <a:latin typeface="Comfortaa"/>
                <a:ea typeface="Comfortaa"/>
                <a:cs typeface="Comfortaa"/>
                <a:sym typeface="Comfortaa"/>
              </a:rPr>
              <a:t>Every time you push into the repository, it is updated with some interesting changes that you made. If we do not specify the location of a repository, then it will push to default location at origin master.</a:t>
            </a:r>
            <a:endParaRPr sz="1700">
              <a:solidFill>
                <a:srgbClr val="000000"/>
              </a:solidFill>
              <a:latin typeface="Comfortaa"/>
              <a:ea typeface="Comfortaa"/>
              <a:cs typeface="Comfortaa"/>
              <a:sym typeface="Comfortaa"/>
            </a:endParaRPr>
          </a:p>
        </p:txBody>
      </p:sp>
      <p:pic>
        <p:nvPicPr>
          <p:cNvPr id="109" name="Google Shape;109;p20"/>
          <p:cNvPicPr preferRelativeResize="0"/>
          <p:nvPr/>
        </p:nvPicPr>
        <p:blipFill>
          <a:blip r:embed="rId3">
            <a:alphaModFix/>
          </a:blip>
          <a:stretch>
            <a:fillRect/>
          </a:stretch>
        </p:blipFill>
        <p:spPr>
          <a:xfrm>
            <a:off x="1944878" y="3053825"/>
            <a:ext cx="5147350" cy="184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Git Pull?</a:t>
            </a:r>
            <a:endParaRPr/>
          </a:p>
        </p:txBody>
      </p:sp>
      <p:sp>
        <p:nvSpPr>
          <p:cNvPr id="115" name="Google Shape;115;p21"/>
          <p:cNvSpPr txBox="1"/>
          <p:nvPr>
            <p:ph idx="1" type="body"/>
          </p:nvPr>
        </p:nvSpPr>
        <p:spPr>
          <a:xfrm>
            <a:off x="311700" y="11139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Comfortaa"/>
                <a:ea typeface="Comfortaa"/>
                <a:cs typeface="Comfortaa"/>
                <a:sym typeface="Comfortaa"/>
              </a:rPr>
              <a:t>The term pull is used to receive data from GitHub. It fetches and merges changes from the remote server to your working directory. The </a:t>
            </a:r>
            <a:r>
              <a:rPr b="1" lang="en">
                <a:solidFill>
                  <a:srgbClr val="000000"/>
                </a:solidFill>
                <a:latin typeface="Comfortaa"/>
                <a:ea typeface="Comfortaa"/>
                <a:cs typeface="Comfortaa"/>
                <a:sym typeface="Comfortaa"/>
              </a:rPr>
              <a:t>git pull command</a:t>
            </a:r>
            <a:r>
              <a:rPr lang="en">
                <a:solidFill>
                  <a:srgbClr val="000000"/>
                </a:solidFill>
                <a:latin typeface="Comfortaa"/>
                <a:ea typeface="Comfortaa"/>
                <a:cs typeface="Comfortaa"/>
                <a:sym typeface="Comfortaa"/>
              </a:rPr>
              <a:t> is used to pull a repository.Pull request is a process for a developer to notify team members that they have completed a feature.</a:t>
            </a:r>
            <a:endParaRPr>
              <a:latin typeface="Comfortaa"/>
              <a:ea typeface="Comfortaa"/>
              <a:cs typeface="Comfortaa"/>
              <a:sym typeface="Comfortaa"/>
            </a:endParaRPr>
          </a:p>
        </p:txBody>
      </p:sp>
      <p:pic>
        <p:nvPicPr>
          <p:cNvPr descr="Git Pull" id="116" name="Google Shape;116;p21"/>
          <p:cNvPicPr preferRelativeResize="0"/>
          <p:nvPr/>
        </p:nvPicPr>
        <p:blipFill rotWithShape="1">
          <a:blip r:embed="rId3">
            <a:alphaModFix/>
          </a:blip>
          <a:srcRect b="10638" l="0" r="0" t="6442"/>
          <a:stretch/>
        </p:blipFill>
        <p:spPr>
          <a:xfrm>
            <a:off x="1821925" y="2890650"/>
            <a:ext cx="5715000" cy="21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