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4BA8F4-3CB7-4FF0-B9A8-F3C589381D6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5059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BA8F4-3CB7-4FF0-B9A8-F3C589381D6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103209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BA8F4-3CB7-4FF0-B9A8-F3C589381D6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171418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BA8F4-3CB7-4FF0-B9A8-F3C589381D6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123521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BA8F4-3CB7-4FF0-B9A8-F3C589381D6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29127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4BA8F4-3CB7-4FF0-B9A8-F3C589381D6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374899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4BA8F4-3CB7-4FF0-B9A8-F3C589381D65}"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416622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4BA8F4-3CB7-4FF0-B9A8-F3C589381D65}"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2991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BA8F4-3CB7-4FF0-B9A8-F3C589381D65}" type="datetimeFigureOut">
              <a:rPr lang="en-IN" smtClean="0"/>
              <a:t>31-03-2022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229701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BA8F4-3CB7-4FF0-B9A8-F3C589381D6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21062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BA8F4-3CB7-4FF0-B9A8-F3C589381D6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C16EF-7E9A-49B4-859B-2B47A57BCFFD}" type="slidenum">
              <a:rPr lang="en-IN" smtClean="0"/>
              <a:t>‹#›</a:t>
            </a:fld>
            <a:endParaRPr lang="en-IN"/>
          </a:p>
        </p:txBody>
      </p:sp>
    </p:spTree>
    <p:extLst>
      <p:ext uri="{BB962C8B-B14F-4D97-AF65-F5344CB8AC3E}">
        <p14:creationId xmlns:p14="http://schemas.microsoft.com/office/powerpoint/2010/main" val="217853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BA8F4-3CB7-4FF0-B9A8-F3C589381D65}" type="datetimeFigureOut">
              <a:rPr lang="en-IN" smtClean="0"/>
              <a:t>31-03-2022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C16EF-7E9A-49B4-859B-2B47A57BCFFD}" type="slidenum">
              <a:rPr lang="en-IN" smtClean="0"/>
              <a:t>‹#›</a:t>
            </a:fld>
            <a:endParaRPr lang="en-IN"/>
          </a:p>
        </p:txBody>
      </p:sp>
    </p:spTree>
    <p:extLst>
      <p:ext uri="{BB962C8B-B14F-4D97-AF65-F5344CB8AC3E}">
        <p14:creationId xmlns:p14="http://schemas.microsoft.com/office/powerpoint/2010/main" val="351180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175" y="0"/>
            <a:ext cx="9144000" cy="2387600"/>
          </a:xfrm>
        </p:spPr>
        <p:txBody>
          <a:bodyPr>
            <a:normAutofit/>
          </a:bodyPr>
          <a:lstStyle/>
          <a:p>
            <a:r>
              <a:rPr lang="en-US" sz="8000" b="1" dirty="0" smtClean="0">
                <a:solidFill>
                  <a:schemeClr val="accent2">
                    <a:lumMod val="50000"/>
                  </a:schemeClr>
                </a:solidFill>
              </a:rPr>
              <a:t>Agile</a:t>
            </a:r>
            <a:endParaRPr lang="en-IN" sz="8000" b="1" dirty="0">
              <a:solidFill>
                <a:schemeClr val="accent2">
                  <a:lumMod val="50000"/>
                </a:schemeClr>
              </a:solidFill>
            </a:endParaRPr>
          </a:p>
        </p:txBody>
      </p:sp>
      <p:sp>
        <p:nvSpPr>
          <p:cNvPr id="4" name="TextBox 3"/>
          <p:cNvSpPr txBox="1"/>
          <p:nvPr/>
        </p:nvSpPr>
        <p:spPr>
          <a:xfrm>
            <a:off x="7662930" y="4134118"/>
            <a:ext cx="3709115" cy="830997"/>
          </a:xfrm>
          <a:prstGeom prst="rect">
            <a:avLst/>
          </a:prstGeom>
          <a:noFill/>
        </p:spPr>
        <p:txBody>
          <a:bodyPr wrap="square" rtlCol="0">
            <a:spAutoFit/>
          </a:bodyPr>
          <a:lstStyle/>
          <a:p>
            <a:r>
              <a:rPr lang="en-US" sz="2400" b="1" dirty="0" smtClean="0">
                <a:solidFill>
                  <a:schemeClr val="tx2">
                    <a:lumMod val="50000"/>
                  </a:schemeClr>
                </a:solidFill>
              </a:rPr>
              <a:t>Submitted by,</a:t>
            </a:r>
          </a:p>
          <a:p>
            <a:r>
              <a:rPr lang="en-US" sz="2400" b="1" dirty="0" err="1" smtClean="0">
                <a:solidFill>
                  <a:schemeClr val="tx2">
                    <a:lumMod val="50000"/>
                  </a:schemeClr>
                </a:solidFill>
              </a:rPr>
              <a:t>Nanditha</a:t>
            </a:r>
            <a:r>
              <a:rPr lang="en-US" sz="2400" b="1" dirty="0" smtClean="0">
                <a:solidFill>
                  <a:schemeClr val="tx2">
                    <a:lumMod val="50000"/>
                  </a:schemeClr>
                </a:solidFill>
              </a:rPr>
              <a:t> N </a:t>
            </a:r>
            <a:r>
              <a:rPr lang="en-US" sz="2400" b="1" dirty="0" err="1" smtClean="0">
                <a:solidFill>
                  <a:schemeClr val="tx2">
                    <a:lumMod val="50000"/>
                  </a:schemeClr>
                </a:solidFill>
              </a:rPr>
              <a:t>N</a:t>
            </a:r>
            <a:endParaRPr lang="en-IN" sz="2400" b="1" dirty="0">
              <a:solidFill>
                <a:schemeClr val="tx2">
                  <a:lumMod val="50000"/>
                </a:schemeClr>
              </a:solidFill>
            </a:endParaRPr>
          </a:p>
        </p:txBody>
      </p:sp>
    </p:spTree>
    <p:extLst>
      <p:ext uri="{BB962C8B-B14F-4D97-AF65-F5344CB8AC3E}">
        <p14:creationId xmlns:p14="http://schemas.microsoft.com/office/powerpoint/2010/main" val="186872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9709"/>
            <a:ext cx="10515600" cy="5553970"/>
          </a:xfrm>
        </p:spPr>
        <p:txBody>
          <a:bodyPr>
            <a:normAutofit/>
          </a:bodyPr>
          <a:lstStyle/>
          <a:p>
            <a:pPr marL="0" indent="0">
              <a:buNone/>
            </a:pPr>
            <a:r>
              <a:rPr lang="en-IN" sz="2400" dirty="0"/>
              <a:t>5) What happens when all the Sprint Items cannot be completed?</a:t>
            </a:r>
            <a:endParaRPr lang="en-IN" sz="2400" b="1" dirty="0"/>
          </a:p>
          <a:p>
            <a:pPr marL="0" lvl="0" indent="0">
              <a:buNone/>
            </a:pPr>
            <a:r>
              <a:rPr lang="en-IN" sz="2400" b="1" dirty="0"/>
              <a:t>A.</a:t>
            </a:r>
            <a:r>
              <a:rPr lang="en-IN" sz="2400" dirty="0"/>
              <a:t> The Sprint should be extended</a:t>
            </a:r>
          </a:p>
          <a:p>
            <a:pPr marL="0" lvl="0" indent="0">
              <a:buNone/>
            </a:pPr>
            <a:r>
              <a:rPr lang="en-IN" sz="2400" b="1" dirty="0"/>
              <a:t>B.</a:t>
            </a:r>
            <a:r>
              <a:rPr lang="en-IN" sz="2400" dirty="0"/>
              <a:t> The Sprint ends with the done items</a:t>
            </a:r>
          </a:p>
          <a:p>
            <a:pPr marL="0" lvl="0" indent="0">
              <a:buNone/>
            </a:pPr>
            <a:r>
              <a:rPr lang="en-IN" sz="2400" b="1" dirty="0"/>
              <a:t>C.</a:t>
            </a:r>
            <a:r>
              <a:rPr lang="en-IN" sz="2400" dirty="0"/>
              <a:t> The Sprint should be </a:t>
            </a:r>
            <a:r>
              <a:rPr lang="en-IN" sz="2400" dirty="0" err="1"/>
              <a:t>canceled</a:t>
            </a:r>
            <a:endParaRPr lang="en-IN" sz="2400" dirty="0"/>
          </a:p>
          <a:p>
            <a:pPr marL="0" lvl="0" indent="0">
              <a:buNone/>
            </a:pPr>
            <a:r>
              <a:rPr lang="en-IN" sz="2400" b="1" dirty="0"/>
              <a:t>D.</a:t>
            </a:r>
            <a:r>
              <a:rPr lang="en-IN" sz="2400" dirty="0"/>
              <a:t> The unfinished Sprint items should be removed from the Sprint </a:t>
            </a:r>
            <a:r>
              <a:rPr lang="en-IN" sz="2400" dirty="0" smtClean="0"/>
              <a:t>Backlog</a:t>
            </a:r>
          </a:p>
          <a:p>
            <a:pPr lvl="0"/>
            <a:endParaRPr lang="en-IN" sz="2400" dirty="0"/>
          </a:p>
          <a:p>
            <a:pPr marL="0" indent="0">
              <a:buNone/>
            </a:pPr>
            <a:r>
              <a:rPr lang="en-IN" sz="2400" dirty="0" smtClean="0"/>
              <a:t>6</a:t>
            </a:r>
            <a:r>
              <a:rPr lang="en-IN" sz="2400" dirty="0"/>
              <a:t>) Who should necessarily attend the Daily </a:t>
            </a:r>
            <a:r>
              <a:rPr lang="en-IN" sz="2400" dirty="0" err="1"/>
              <a:t>Standup</a:t>
            </a:r>
            <a:r>
              <a:rPr lang="en-IN" sz="2400" dirty="0"/>
              <a:t> meeting?</a:t>
            </a:r>
            <a:endParaRPr lang="en-IN" sz="2400" b="1" dirty="0"/>
          </a:p>
          <a:p>
            <a:pPr marL="0" lvl="0" indent="0">
              <a:buNone/>
            </a:pPr>
            <a:r>
              <a:rPr lang="en-IN" sz="2400" b="1" dirty="0"/>
              <a:t>A.</a:t>
            </a:r>
            <a:r>
              <a:rPr lang="en-IN" sz="2400" dirty="0"/>
              <a:t> The Scrum Team</a:t>
            </a:r>
          </a:p>
          <a:p>
            <a:pPr marL="0" lvl="0" indent="0">
              <a:buNone/>
            </a:pPr>
            <a:r>
              <a:rPr lang="en-IN" sz="2400" b="1" dirty="0"/>
              <a:t>B.</a:t>
            </a:r>
            <a:r>
              <a:rPr lang="en-IN" sz="2400" dirty="0"/>
              <a:t> The Development Team</a:t>
            </a:r>
          </a:p>
          <a:p>
            <a:endParaRPr lang="en-IN" sz="2400" dirty="0"/>
          </a:p>
        </p:txBody>
      </p:sp>
      <p:sp>
        <p:nvSpPr>
          <p:cNvPr id="4" name="Oval 3"/>
          <p:cNvSpPr/>
          <p:nvPr/>
        </p:nvSpPr>
        <p:spPr>
          <a:xfrm>
            <a:off x="4752304" y="4713668"/>
            <a:ext cx="425003" cy="231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6220496" y="1906073"/>
            <a:ext cx="489397"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517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743200" lvl="6" indent="0">
              <a:buNone/>
            </a:pPr>
            <a:r>
              <a:rPr lang="en-US" sz="4400" b="1" dirty="0">
                <a:solidFill>
                  <a:schemeClr val="accent2">
                    <a:lumMod val="75000"/>
                  </a:schemeClr>
                </a:solidFill>
              </a:rPr>
              <a:t>Thank you</a:t>
            </a:r>
            <a:endParaRPr lang="en-IN" sz="4400" b="1" dirty="0">
              <a:solidFill>
                <a:schemeClr val="accent2">
                  <a:lumMod val="75000"/>
                </a:schemeClr>
              </a:solidFill>
            </a:endParaRPr>
          </a:p>
        </p:txBody>
      </p:sp>
    </p:spTree>
    <p:extLst>
      <p:ext uri="{BB962C8B-B14F-4D97-AF65-F5344CB8AC3E}">
        <p14:creationId xmlns:p14="http://schemas.microsoft.com/office/powerpoint/2010/main" val="229111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endParaRPr lang="en-IN" dirty="0"/>
          </a:p>
        </p:txBody>
      </p:sp>
      <p:sp>
        <p:nvSpPr>
          <p:cNvPr id="3" name="Content Placeholder 2"/>
          <p:cNvSpPr>
            <a:spLocks noGrp="1"/>
          </p:cNvSpPr>
          <p:nvPr>
            <p:ph idx="1"/>
          </p:nvPr>
        </p:nvSpPr>
        <p:spPr/>
        <p:txBody>
          <a:bodyPr/>
          <a:lstStyle/>
          <a:p>
            <a:r>
              <a:rPr lang="en-IN" dirty="0"/>
              <a:t>Agile tools are </a:t>
            </a:r>
            <a:r>
              <a:rPr lang="en-IN" b="1" dirty="0"/>
              <a:t>project management tools designed to support agile methodology</a:t>
            </a:r>
            <a:r>
              <a:rPr lang="en-IN" dirty="0"/>
              <a:t>: Scrum</a:t>
            </a:r>
            <a:r>
              <a:rPr lang="en-IN" dirty="0" smtClean="0"/>
              <a:t>,, </a:t>
            </a:r>
            <a:r>
              <a:rPr lang="en-IN" dirty="0" err="1"/>
              <a:t>Scrumban</a:t>
            </a:r>
            <a:r>
              <a:rPr lang="en-IN" dirty="0"/>
              <a:t>, or other agile hybrid methods</a:t>
            </a:r>
            <a:r>
              <a:rPr lang="en-IN" dirty="0" smtClean="0"/>
              <a:t>.</a:t>
            </a:r>
          </a:p>
          <a:p>
            <a:pPr marL="0" indent="0">
              <a:buNone/>
            </a:pPr>
            <a:endParaRPr lang="en-IN" dirty="0"/>
          </a:p>
          <a:p>
            <a:pPr marL="0" indent="0">
              <a:buNone/>
            </a:pPr>
            <a:r>
              <a:rPr lang="en-IN" dirty="0" smtClean="0"/>
              <a:t>  Is </a:t>
            </a:r>
            <a:r>
              <a:rPr lang="en-IN" dirty="0"/>
              <a:t>agile a tool or process?</a:t>
            </a:r>
          </a:p>
          <a:p>
            <a:r>
              <a:rPr lang="en-IN" dirty="0"/>
              <a:t>Agile testing is </a:t>
            </a:r>
            <a:r>
              <a:rPr lang="en-IN" b="1" dirty="0"/>
              <a:t>a testing tool</a:t>
            </a:r>
            <a:r>
              <a:rPr lang="en-IN" dirty="0"/>
              <a:t> developed version one. This requirement management tool simplifies product planning with easy backlog management.</a:t>
            </a:r>
          </a:p>
          <a:p>
            <a:endParaRPr lang="en-IN" dirty="0"/>
          </a:p>
        </p:txBody>
      </p:sp>
    </p:spTree>
    <p:extLst>
      <p:ext uri="{BB962C8B-B14F-4D97-AF65-F5344CB8AC3E}">
        <p14:creationId xmlns:p14="http://schemas.microsoft.com/office/powerpoint/2010/main" val="177221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669701"/>
            <a:ext cx="8461420" cy="5061642"/>
          </a:xfrm>
          <a:prstGeom prst="rect">
            <a:avLst/>
          </a:prstGeom>
        </p:spPr>
        <p:txBody>
          <a:bodyPr wrap="square">
            <a:spAutoFit/>
          </a:bodyPr>
          <a:lstStyle/>
          <a:p>
            <a:pPr>
              <a:lnSpc>
                <a:spcPct val="107000"/>
              </a:lnSpc>
              <a:spcBef>
                <a:spcPts val="360"/>
              </a:spcBef>
              <a:spcAft>
                <a:spcPts val="0"/>
              </a:spcAft>
            </a:pPr>
            <a:r>
              <a:rPr lang="en-IN" sz="2800" b="1" dirty="0" smtClean="0">
                <a:solidFill>
                  <a:srgbClr val="000000"/>
                </a:solidFill>
                <a:effectLst/>
                <a:ea typeface="Times New Roman" panose="02020603050405020304" pitchFamily="18" charset="0"/>
                <a:cs typeface="Times New Roman" panose="02020603050405020304" pitchFamily="18" charset="0"/>
              </a:rPr>
              <a:t>Agile software development values</a:t>
            </a:r>
            <a:endParaRPr lang="en-IN" sz="2800" dirty="0" smtClean="0">
              <a:effectLst/>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2800" dirty="0" smtClean="0">
                <a:solidFill>
                  <a:srgbClr val="202122"/>
                </a:solidFill>
                <a:effectLst/>
                <a:ea typeface="Times New Roman" panose="02020603050405020304" pitchFamily="18" charset="0"/>
                <a:cs typeface="Times New Roman" panose="02020603050405020304" pitchFamily="18" charset="0"/>
              </a:rPr>
              <a:t>Based on their combined experience of developing software and helping others do that, the seventeen signatories to the manifesto proclaimed that they value.</a:t>
            </a:r>
          </a:p>
          <a:p>
            <a:pPr>
              <a:lnSpc>
                <a:spcPct val="107000"/>
              </a:lnSpc>
              <a:spcBef>
                <a:spcPts val="600"/>
              </a:spcBef>
              <a:spcAft>
                <a:spcPts val="600"/>
              </a:spcAft>
            </a:pPr>
            <a:r>
              <a:rPr lang="en-IN" sz="2800" dirty="0" smtClean="0">
                <a:solidFill>
                  <a:srgbClr val="202122"/>
                </a:solidFill>
                <a:effectLst/>
                <a:ea typeface="Times New Roman" panose="02020603050405020304" pitchFamily="18" charset="0"/>
                <a:cs typeface="Times New Roman" panose="02020603050405020304" pitchFamily="18" charset="0"/>
              </a:rPr>
              <a:t> </a:t>
            </a:r>
            <a:endParaRPr lang="en-IN" sz="28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2800" b="1" i="1" dirty="0" smtClean="0">
                <a:solidFill>
                  <a:srgbClr val="202122"/>
                </a:solidFill>
                <a:effectLst/>
                <a:ea typeface="Times New Roman" panose="02020603050405020304" pitchFamily="18" charset="0"/>
                <a:cs typeface="Times New Roman" panose="02020603050405020304" pitchFamily="18" charset="0"/>
              </a:rPr>
              <a:t>Individuals and interactions</a:t>
            </a:r>
            <a:r>
              <a:rPr lang="en-IN" sz="2800" i="1" dirty="0" smtClean="0">
                <a:solidFill>
                  <a:srgbClr val="202122"/>
                </a:solidFill>
                <a:effectLst/>
                <a:ea typeface="Times New Roman" panose="02020603050405020304" pitchFamily="18" charset="0"/>
                <a:cs typeface="Times New Roman" panose="02020603050405020304" pitchFamily="18" charset="0"/>
              </a:rPr>
              <a:t> over processes and tools</a:t>
            </a:r>
            <a:endParaRPr lang="en-IN" sz="28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2800" b="1" i="1" dirty="0" smtClean="0">
                <a:solidFill>
                  <a:srgbClr val="202122"/>
                </a:solidFill>
                <a:effectLst/>
                <a:ea typeface="Times New Roman" panose="02020603050405020304" pitchFamily="18" charset="0"/>
                <a:cs typeface="Times New Roman" panose="02020603050405020304" pitchFamily="18" charset="0"/>
              </a:rPr>
              <a:t>Working software</a:t>
            </a:r>
            <a:r>
              <a:rPr lang="en-IN" sz="2800" i="1" dirty="0" smtClean="0">
                <a:solidFill>
                  <a:srgbClr val="202122"/>
                </a:solidFill>
                <a:effectLst/>
                <a:ea typeface="Times New Roman" panose="02020603050405020304" pitchFamily="18" charset="0"/>
                <a:cs typeface="Times New Roman" panose="02020603050405020304" pitchFamily="18" charset="0"/>
              </a:rPr>
              <a:t> over comprehensive documentation</a:t>
            </a:r>
            <a:endParaRPr lang="en-IN" sz="28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2800" b="1" i="1" dirty="0" smtClean="0">
                <a:solidFill>
                  <a:srgbClr val="202122"/>
                </a:solidFill>
                <a:effectLst/>
                <a:ea typeface="Times New Roman" panose="02020603050405020304" pitchFamily="18" charset="0"/>
                <a:cs typeface="Times New Roman" panose="02020603050405020304" pitchFamily="18" charset="0"/>
              </a:rPr>
              <a:t>Customer collaboration</a:t>
            </a:r>
            <a:r>
              <a:rPr lang="en-IN" sz="2800" i="1" dirty="0" smtClean="0">
                <a:solidFill>
                  <a:srgbClr val="202122"/>
                </a:solidFill>
                <a:effectLst/>
                <a:ea typeface="Times New Roman" panose="02020603050405020304" pitchFamily="18" charset="0"/>
                <a:cs typeface="Times New Roman" panose="02020603050405020304" pitchFamily="18" charset="0"/>
              </a:rPr>
              <a:t> over contract negotiation</a:t>
            </a:r>
            <a:endParaRPr lang="en-IN" sz="28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2800" b="1" i="1" dirty="0" smtClean="0">
                <a:solidFill>
                  <a:srgbClr val="202122"/>
                </a:solidFill>
                <a:effectLst/>
                <a:ea typeface="Times New Roman" panose="02020603050405020304" pitchFamily="18" charset="0"/>
                <a:cs typeface="Times New Roman" panose="02020603050405020304" pitchFamily="18" charset="0"/>
              </a:rPr>
              <a:t>Responding to change</a:t>
            </a:r>
            <a:r>
              <a:rPr lang="en-IN" sz="2800" i="1" dirty="0" smtClean="0">
                <a:solidFill>
                  <a:srgbClr val="202122"/>
                </a:solidFill>
                <a:effectLst/>
                <a:ea typeface="Times New Roman" panose="02020603050405020304" pitchFamily="18" charset="0"/>
                <a:cs typeface="Times New Roman" panose="02020603050405020304" pitchFamily="18" charset="0"/>
              </a:rPr>
              <a:t> over following a plan</a:t>
            </a:r>
            <a:endParaRPr lang="en-IN" sz="2800" dirty="0" smtClean="0">
              <a:effectLst/>
              <a:ea typeface="Calibri" panose="020F0502020204030204" pitchFamily="34" charset="0"/>
              <a:cs typeface="Times New Roman" panose="02020603050405020304" pitchFamily="18" charset="0"/>
            </a:endParaRPr>
          </a:p>
          <a:p>
            <a:pPr>
              <a:lnSpc>
                <a:spcPct val="107000"/>
              </a:lnSpc>
              <a:spcAft>
                <a:spcPts val="300"/>
              </a:spcAft>
            </a:pPr>
            <a:r>
              <a:rPr lang="en-IN" sz="2800" dirty="0" smtClean="0">
                <a:solidFill>
                  <a:srgbClr val="202124"/>
                </a:solidFill>
                <a:effectLst/>
                <a:ea typeface="Times New Roman" panose="02020603050405020304" pitchFamily="18" charset="0"/>
                <a:cs typeface="Times New Roman" panose="02020603050405020304" pitchFamily="18" charset="0"/>
              </a:rPr>
              <a:t> </a:t>
            </a:r>
            <a:endParaRPr lang="en-IN"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723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1420" y="987625"/>
            <a:ext cx="9144000" cy="4923777"/>
          </a:xfrm>
        </p:spPr>
        <p:txBody>
          <a:bodyPr>
            <a:normAutofit/>
          </a:bodyPr>
          <a:lstStyle/>
          <a:p>
            <a:r>
              <a:rPr lang="en-IN" sz="2800" b="1" dirty="0" err="1" smtClean="0"/>
              <a:t>Jira</a:t>
            </a:r>
            <a:r>
              <a:rPr lang="en-IN" sz="2800" b="1" dirty="0" smtClean="0"/>
              <a:t>:</a:t>
            </a:r>
          </a:p>
          <a:p>
            <a:r>
              <a:rPr lang="en-IN" sz="2800" dirty="0"/>
              <a:t> </a:t>
            </a:r>
            <a:r>
              <a:rPr lang="en-IN" sz="2800" b="1" dirty="0" err="1"/>
              <a:t>Atlassian's</a:t>
            </a:r>
            <a:r>
              <a:rPr lang="en-IN" sz="2800" b="1" dirty="0"/>
              <a:t> </a:t>
            </a:r>
            <a:r>
              <a:rPr lang="en-IN" sz="2800" b="1" dirty="0" err="1"/>
              <a:t>Jira</a:t>
            </a:r>
            <a:r>
              <a:rPr lang="en-IN" sz="2800" dirty="0"/>
              <a:t> is a popular tool used in agile software development and a prevalent project management program. The agile software development tool, </a:t>
            </a:r>
            <a:r>
              <a:rPr lang="en-IN" sz="2800" dirty="0" err="1"/>
              <a:t>Jira</a:t>
            </a:r>
            <a:r>
              <a:rPr lang="en-IN" sz="2800" dirty="0"/>
              <a:t> allows you to plan, track, and manage your agile as well as your software development projects.</a:t>
            </a:r>
          </a:p>
          <a:p>
            <a:endParaRPr lang="en-IN" sz="2800" dirty="0"/>
          </a:p>
        </p:txBody>
      </p:sp>
    </p:spTree>
    <p:extLst>
      <p:ext uri="{BB962C8B-B14F-4D97-AF65-F5344CB8AC3E}">
        <p14:creationId xmlns:p14="http://schemas.microsoft.com/office/powerpoint/2010/main" val="384826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3842" y="730050"/>
            <a:ext cx="8482885" cy="3816429"/>
          </a:xfrm>
          <a:prstGeom prst="rect">
            <a:avLst/>
          </a:prstGeom>
        </p:spPr>
        <p:txBody>
          <a:bodyPr wrap="square">
            <a:spAutoFit/>
          </a:bodyPr>
          <a:lstStyle/>
          <a:p>
            <a:r>
              <a:rPr lang="en-IN" sz="2800" dirty="0" smtClean="0"/>
              <a:t>What is </a:t>
            </a:r>
            <a:r>
              <a:rPr lang="en-IN" sz="2800" dirty="0" err="1" smtClean="0"/>
              <a:t>Jira</a:t>
            </a:r>
            <a:r>
              <a:rPr lang="en-IN" sz="2800" dirty="0" smtClean="0"/>
              <a:t> used for?</a:t>
            </a:r>
          </a:p>
          <a:p>
            <a:endParaRPr lang="en-IN" sz="2800" dirty="0" smtClean="0"/>
          </a:p>
          <a:p>
            <a:r>
              <a:rPr lang="en-IN" sz="2800" dirty="0" err="1" smtClean="0"/>
              <a:t>Jira</a:t>
            </a:r>
            <a:r>
              <a:rPr lang="en-IN" sz="2800" dirty="0" smtClean="0"/>
              <a:t> is a software application used for </a:t>
            </a:r>
            <a:r>
              <a:rPr lang="en-IN" sz="2800" b="1" dirty="0" smtClean="0"/>
              <a:t>issue tracking and project management</a:t>
            </a:r>
            <a:r>
              <a:rPr lang="en-IN" sz="2800" dirty="0" smtClean="0"/>
              <a:t>. The tool, developed by the Australian software company </a:t>
            </a:r>
            <a:r>
              <a:rPr lang="en-IN" sz="2800" dirty="0" err="1" smtClean="0"/>
              <a:t>Atlassian</a:t>
            </a:r>
            <a:r>
              <a:rPr lang="en-IN" sz="2800" dirty="0" smtClean="0"/>
              <a:t>, has become widely used by agile development teams to track bugs, stories, epics, and other tasks.</a:t>
            </a:r>
          </a:p>
          <a:p>
            <a:r>
              <a:rPr lang="en-IN" sz="2800" dirty="0" smtClean="0"/>
              <a:t> </a:t>
            </a:r>
          </a:p>
          <a:p>
            <a:r>
              <a:rPr lang="en-IN" dirty="0" smtClean="0"/>
              <a:t> </a:t>
            </a:r>
            <a:endParaRPr lang="en-IN" dirty="0"/>
          </a:p>
        </p:txBody>
      </p:sp>
    </p:spTree>
    <p:extLst>
      <p:ext uri="{BB962C8B-B14F-4D97-AF65-F5344CB8AC3E}">
        <p14:creationId xmlns:p14="http://schemas.microsoft.com/office/powerpoint/2010/main" val="141995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8693" y="1451266"/>
            <a:ext cx="9144000" cy="5310141"/>
          </a:xfrm>
        </p:spPr>
        <p:txBody>
          <a:bodyPr>
            <a:normAutofit/>
          </a:bodyPr>
          <a:lstStyle/>
          <a:p>
            <a:r>
              <a:rPr lang="en-IN" dirty="0"/>
              <a:t> </a:t>
            </a:r>
          </a:p>
          <a:p>
            <a:r>
              <a:rPr lang="en-IN" dirty="0"/>
              <a:t> </a:t>
            </a:r>
          </a:p>
          <a:p>
            <a:r>
              <a:rPr lang="en-IN" dirty="0"/>
              <a:t> </a:t>
            </a:r>
          </a:p>
        </p:txBody>
      </p:sp>
      <p:sp>
        <p:nvSpPr>
          <p:cNvPr id="4" name="Rectangle 3"/>
          <p:cNvSpPr/>
          <p:nvPr/>
        </p:nvSpPr>
        <p:spPr>
          <a:xfrm>
            <a:off x="918693" y="1451266"/>
            <a:ext cx="10273048" cy="3108543"/>
          </a:xfrm>
          <a:prstGeom prst="rect">
            <a:avLst/>
          </a:prstGeom>
        </p:spPr>
        <p:txBody>
          <a:bodyPr wrap="square">
            <a:spAutoFit/>
          </a:bodyPr>
          <a:lstStyle/>
          <a:p>
            <a:r>
              <a:rPr lang="en-IN" sz="2800" dirty="0" smtClean="0"/>
              <a:t>What is a Scrum in agile?</a:t>
            </a:r>
          </a:p>
          <a:p>
            <a:endParaRPr lang="en-IN" sz="2800" dirty="0" smtClean="0"/>
          </a:p>
          <a:p>
            <a:r>
              <a:rPr lang="en-IN" sz="2800" dirty="0" smtClean="0"/>
              <a:t>Scrum is </a:t>
            </a:r>
            <a:r>
              <a:rPr lang="en-IN" sz="2800" b="1" dirty="0" smtClean="0"/>
              <a:t>a framework of rules, roles, events, and </a:t>
            </a:r>
            <a:r>
              <a:rPr lang="en-IN" sz="2800" b="1" dirty="0" err="1" smtClean="0"/>
              <a:t>artifacts</a:t>
            </a:r>
            <a:r>
              <a:rPr lang="en-IN" sz="2800" b="1" dirty="0" smtClean="0"/>
              <a:t> used to implement Agile projects</a:t>
            </a:r>
            <a:r>
              <a:rPr lang="en-IN" sz="2800" dirty="0" smtClean="0"/>
              <a:t>. It is an iterative approach, consisting of sprints that typically only last one to four weeks. This approach ensures that your team delivers a version of the product regularly.</a:t>
            </a:r>
          </a:p>
          <a:p>
            <a:r>
              <a:rPr lang="en-IN" sz="2800" dirty="0" smtClean="0"/>
              <a:t> </a:t>
            </a:r>
            <a:endParaRPr lang="en-IN" sz="2800" dirty="0"/>
          </a:p>
        </p:txBody>
      </p:sp>
    </p:spTree>
    <p:extLst>
      <p:ext uri="{BB962C8B-B14F-4D97-AF65-F5344CB8AC3E}">
        <p14:creationId xmlns:p14="http://schemas.microsoft.com/office/powerpoint/2010/main" val="205013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33" y="563496"/>
            <a:ext cx="10515600" cy="5476696"/>
          </a:xfrm>
        </p:spPr>
        <p:txBody>
          <a:bodyPr>
            <a:normAutofit/>
          </a:bodyPr>
          <a:lstStyle/>
          <a:p>
            <a:pPr marL="0" indent="0">
              <a:buNone/>
            </a:pPr>
            <a:r>
              <a:rPr lang="en-IN" dirty="0"/>
              <a:t> </a:t>
            </a:r>
          </a:p>
          <a:p>
            <a:pPr marL="0" indent="0">
              <a:buNone/>
            </a:pPr>
            <a:r>
              <a:rPr lang="en-IN" dirty="0"/>
              <a:t> </a:t>
            </a:r>
            <a:r>
              <a:rPr lang="en-IN" dirty="0" smtClean="0"/>
              <a:t>What </a:t>
            </a:r>
            <a:r>
              <a:rPr lang="en-IN" dirty="0"/>
              <a:t>is a sprint backlog?</a:t>
            </a:r>
          </a:p>
          <a:p>
            <a:pPr marL="0" indent="0">
              <a:buNone/>
            </a:pPr>
            <a:r>
              <a:rPr lang="en-IN" dirty="0"/>
              <a:t>The sprint backlog is </a:t>
            </a:r>
            <a:r>
              <a:rPr lang="en-IN" b="1" dirty="0"/>
              <a:t>a list of tasks identified by the Scrum team to be completed during the Scrum sprint</a:t>
            </a:r>
            <a:r>
              <a:rPr lang="en-IN" dirty="0"/>
              <a:t>. During the sprint planning meeting, the team selects some number of product backlog items, usually in the form of user stories, and identifies the tasks necessary to complete each user story</a:t>
            </a:r>
          </a:p>
          <a:p>
            <a:endParaRPr lang="en-IN" dirty="0"/>
          </a:p>
        </p:txBody>
      </p:sp>
    </p:spTree>
    <p:extLst>
      <p:ext uri="{BB962C8B-B14F-4D97-AF65-F5344CB8AC3E}">
        <p14:creationId xmlns:p14="http://schemas.microsoft.com/office/powerpoint/2010/main" val="44275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189628"/>
            <a:ext cx="10515600" cy="1325563"/>
          </a:xfrm>
        </p:spPr>
        <p:txBody>
          <a:bodyPr/>
          <a:lstStyle/>
          <a:p>
            <a:r>
              <a:rPr lang="en-US" dirty="0" smtClean="0"/>
              <a:t>MCQ</a:t>
            </a:r>
            <a:endParaRPr lang="en-IN" dirty="0"/>
          </a:p>
        </p:txBody>
      </p:sp>
      <p:sp>
        <p:nvSpPr>
          <p:cNvPr id="3" name="Content Placeholder 2"/>
          <p:cNvSpPr>
            <a:spLocks noGrp="1"/>
          </p:cNvSpPr>
          <p:nvPr>
            <p:ph idx="1"/>
          </p:nvPr>
        </p:nvSpPr>
        <p:spPr>
          <a:xfrm>
            <a:off x="490470" y="853561"/>
            <a:ext cx="10863330" cy="5323402"/>
          </a:xfrm>
        </p:spPr>
        <p:txBody>
          <a:bodyPr>
            <a:normAutofit/>
          </a:bodyPr>
          <a:lstStyle/>
          <a:p>
            <a:pPr marL="0" indent="0">
              <a:buNone/>
            </a:pPr>
            <a:r>
              <a:rPr lang="en-IN" sz="2400" dirty="0"/>
              <a:t>1) Which of the following is delivered at the end of the Sprint?</a:t>
            </a:r>
            <a:endParaRPr lang="en-IN" sz="2400" b="1" dirty="0"/>
          </a:p>
          <a:p>
            <a:pPr marL="0" lvl="0" indent="0">
              <a:buNone/>
            </a:pPr>
            <a:r>
              <a:rPr lang="en-IN" sz="2400" b="1" dirty="0"/>
              <a:t>A.</a:t>
            </a:r>
            <a:r>
              <a:rPr lang="en-IN" sz="2400" dirty="0"/>
              <a:t> A document containing test cases for the current sprint</a:t>
            </a:r>
          </a:p>
          <a:p>
            <a:pPr marL="0" lvl="0" indent="0">
              <a:buNone/>
            </a:pPr>
            <a:r>
              <a:rPr lang="en-IN" sz="2400" b="1" dirty="0"/>
              <a:t>B.</a:t>
            </a:r>
            <a:r>
              <a:rPr lang="en-IN" sz="2400" dirty="0"/>
              <a:t> An architectural design of the solution</a:t>
            </a:r>
          </a:p>
          <a:p>
            <a:pPr marL="0" lvl="0" indent="0">
              <a:buNone/>
            </a:pPr>
            <a:r>
              <a:rPr lang="en-IN" sz="2400" b="1" dirty="0"/>
              <a:t>C.</a:t>
            </a:r>
            <a:r>
              <a:rPr lang="en-IN" sz="2400" dirty="0"/>
              <a:t> An increment of Done software</a:t>
            </a:r>
          </a:p>
          <a:p>
            <a:pPr marL="0" lvl="0" indent="0">
              <a:buNone/>
            </a:pPr>
            <a:r>
              <a:rPr lang="en-IN" sz="2400" b="1" dirty="0"/>
              <a:t>D.</a:t>
            </a:r>
            <a:r>
              <a:rPr lang="en-IN" sz="2400" dirty="0"/>
              <a:t> Wireframes designs for User </a:t>
            </a:r>
            <a:r>
              <a:rPr lang="en-IN" sz="2400" dirty="0" smtClean="0"/>
              <a:t>Interface</a:t>
            </a:r>
          </a:p>
          <a:p>
            <a:pPr lvl="0"/>
            <a:endParaRPr lang="en-IN" sz="2400" dirty="0"/>
          </a:p>
          <a:p>
            <a:pPr marL="0" indent="0">
              <a:buNone/>
            </a:pPr>
            <a:r>
              <a:rPr lang="en-IN" sz="2400" dirty="0"/>
              <a:t>2) Which of the following activity is not </a:t>
            </a:r>
            <a:r>
              <a:rPr lang="en-IN" sz="2400" dirty="0" err="1"/>
              <a:t>timeboxed</a:t>
            </a:r>
            <a:r>
              <a:rPr lang="en-IN" sz="2400" dirty="0"/>
              <a:t>?</a:t>
            </a:r>
            <a:endParaRPr lang="en-IN" sz="2400" b="1" dirty="0"/>
          </a:p>
          <a:p>
            <a:pPr marL="0" lvl="0" indent="0">
              <a:buNone/>
            </a:pPr>
            <a:r>
              <a:rPr lang="en-IN" sz="2400" b="1" dirty="0"/>
              <a:t>A.</a:t>
            </a:r>
            <a:r>
              <a:rPr lang="en-IN" sz="2400" dirty="0"/>
              <a:t> Sprint Retrospective</a:t>
            </a:r>
          </a:p>
          <a:p>
            <a:pPr marL="0" lvl="0" indent="0">
              <a:buNone/>
            </a:pPr>
            <a:r>
              <a:rPr lang="en-IN" sz="2400" b="1" dirty="0"/>
              <a:t>B.</a:t>
            </a:r>
            <a:r>
              <a:rPr lang="en-IN" sz="2400" dirty="0"/>
              <a:t> Sprint</a:t>
            </a:r>
          </a:p>
          <a:p>
            <a:pPr marL="0" lvl="0" indent="0">
              <a:buNone/>
            </a:pPr>
            <a:r>
              <a:rPr lang="en-IN" sz="2400" b="1" dirty="0"/>
              <a:t>C.</a:t>
            </a:r>
            <a:r>
              <a:rPr lang="en-IN" sz="2400" dirty="0"/>
              <a:t> Product Backlog Refinement</a:t>
            </a:r>
          </a:p>
          <a:p>
            <a:pPr marL="0" lvl="0" indent="0">
              <a:buNone/>
            </a:pPr>
            <a:r>
              <a:rPr lang="en-IN" sz="2400" b="1" dirty="0"/>
              <a:t>D.</a:t>
            </a:r>
            <a:r>
              <a:rPr lang="en-IN" sz="2400" dirty="0"/>
              <a:t> Daily Scrum</a:t>
            </a:r>
          </a:p>
          <a:p>
            <a:pPr marL="0" indent="0">
              <a:buNone/>
            </a:pPr>
            <a:endParaRPr lang="en-IN" dirty="0"/>
          </a:p>
        </p:txBody>
      </p:sp>
      <p:sp>
        <p:nvSpPr>
          <p:cNvPr id="4" name="Oval 3"/>
          <p:cNvSpPr/>
          <p:nvPr/>
        </p:nvSpPr>
        <p:spPr>
          <a:xfrm>
            <a:off x="5164428" y="2395470"/>
            <a:ext cx="360609"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4829577" y="5112913"/>
            <a:ext cx="476519" cy="167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5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2" y="1027135"/>
            <a:ext cx="10515600" cy="5128966"/>
          </a:xfrm>
        </p:spPr>
        <p:txBody>
          <a:bodyPr/>
          <a:lstStyle/>
          <a:p>
            <a:pPr marL="0" indent="0">
              <a:buNone/>
            </a:pPr>
            <a:r>
              <a:rPr lang="en-IN" sz="2400" dirty="0"/>
              <a:t>3) What activities are a part of Product Backlog Refinement?</a:t>
            </a:r>
            <a:endParaRPr lang="en-IN" sz="2400" b="1" dirty="0"/>
          </a:p>
          <a:p>
            <a:pPr marL="0" lvl="0" indent="0">
              <a:buNone/>
            </a:pPr>
            <a:r>
              <a:rPr lang="en-IN" sz="2400" b="1" dirty="0"/>
              <a:t>A.</a:t>
            </a:r>
            <a:r>
              <a:rPr lang="en-IN" sz="2400" dirty="0"/>
              <a:t> Estimate the Product Backlog Items</a:t>
            </a:r>
          </a:p>
          <a:p>
            <a:pPr marL="0" lvl="0" indent="0">
              <a:buNone/>
            </a:pPr>
            <a:r>
              <a:rPr lang="en-IN" sz="2400" b="1" dirty="0"/>
              <a:t>B.</a:t>
            </a:r>
            <a:r>
              <a:rPr lang="en-IN" sz="2400" dirty="0"/>
              <a:t> The ordering of the Product Backlog Items</a:t>
            </a:r>
          </a:p>
          <a:p>
            <a:pPr marL="0" lvl="0" indent="0">
              <a:buNone/>
            </a:pPr>
            <a:r>
              <a:rPr lang="en-IN" sz="2400" b="1" dirty="0"/>
              <a:t>C.</a:t>
            </a:r>
            <a:r>
              <a:rPr lang="en-IN" sz="2400" dirty="0"/>
              <a:t> Creating the Definition of Done</a:t>
            </a:r>
          </a:p>
          <a:p>
            <a:pPr marL="0" lvl="0" indent="0">
              <a:buNone/>
            </a:pPr>
            <a:r>
              <a:rPr lang="en-IN" sz="2400" b="1" dirty="0"/>
              <a:t>D.</a:t>
            </a:r>
            <a:r>
              <a:rPr lang="en-IN" sz="2400" dirty="0"/>
              <a:t> Creation of </a:t>
            </a:r>
            <a:r>
              <a:rPr lang="en-IN" sz="2400" dirty="0" smtClean="0"/>
              <a:t>tasks</a:t>
            </a:r>
          </a:p>
          <a:p>
            <a:pPr lvl="0"/>
            <a:endParaRPr lang="en-IN" sz="2400" dirty="0"/>
          </a:p>
          <a:p>
            <a:pPr marL="0" indent="0">
              <a:buNone/>
            </a:pPr>
            <a:r>
              <a:rPr lang="en-IN" sz="2400" dirty="0"/>
              <a:t>4) What should be the size of the Development Team?</a:t>
            </a:r>
            <a:endParaRPr lang="en-IN" sz="2400" b="1" dirty="0"/>
          </a:p>
          <a:p>
            <a:pPr marL="0" lvl="0" indent="0">
              <a:buNone/>
            </a:pPr>
            <a:r>
              <a:rPr lang="en-IN" sz="2400" b="1" dirty="0"/>
              <a:t>A.</a:t>
            </a:r>
            <a:r>
              <a:rPr lang="en-IN" sz="2400" dirty="0"/>
              <a:t> 5+-3</a:t>
            </a:r>
          </a:p>
          <a:p>
            <a:pPr marL="0" lvl="0" indent="0">
              <a:buNone/>
            </a:pPr>
            <a:r>
              <a:rPr lang="en-IN" sz="2400" b="1" dirty="0"/>
              <a:t>B.</a:t>
            </a:r>
            <a:r>
              <a:rPr lang="en-IN" sz="2400" dirty="0"/>
              <a:t> 5+-4</a:t>
            </a:r>
          </a:p>
          <a:p>
            <a:pPr marL="0" lvl="0" indent="0">
              <a:buNone/>
            </a:pPr>
            <a:r>
              <a:rPr lang="en-IN" sz="2400" b="1" dirty="0"/>
              <a:t>C.</a:t>
            </a:r>
            <a:r>
              <a:rPr lang="en-IN" sz="2400" dirty="0"/>
              <a:t> 6+-3</a:t>
            </a:r>
          </a:p>
          <a:p>
            <a:pPr marL="0" lvl="0" indent="0">
              <a:buNone/>
            </a:pPr>
            <a:r>
              <a:rPr lang="en-IN" sz="2400" b="1" dirty="0"/>
              <a:t>D.</a:t>
            </a:r>
            <a:r>
              <a:rPr lang="en-IN" sz="2400" dirty="0"/>
              <a:t> 6+-2</a:t>
            </a:r>
          </a:p>
          <a:p>
            <a:endParaRPr lang="en-IN" dirty="0"/>
          </a:p>
        </p:txBody>
      </p:sp>
      <p:sp>
        <p:nvSpPr>
          <p:cNvPr id="4" name="Oval 3"/>
          <p:cNvSpPr/>
          <p:nvPr/>
        </p:nvSpPr>
        <p:spPr>
          <a:xfrm>
            <a:off x="5486400" y="1545465"/>
            <a:ext cx="450761"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506828" y="5267459"/>
            <a:ext cx="450761" cy="218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58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Agile</vt:lpstr>
      <vt:lpstr>Agile </vt:lpstr>
      <vt:lpstr>PowerPoint Presentation</vt:lpstr>
      <vt:lpstr>PowerPoint Presentation</vt:lpstr>
      <vt:lpstr>PowerPoint Presentation</vt:lpstr>
      <vt:lpstr>PowerPoint Presentation</vt:lpstr>
      <vt:lpstr>PowerPoint Presentation</vt:lpstr>
      <vt:lpstr>MCQ</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user</dc:creator>
  <cp:lastModifiedBy>user</cp:lastModifiedBy>
  <cp:revision>4</cp:revision>
  <dcterms:created xsi:type="dcterms:W3CDTF">2022-03-31T04:49:39Z</dcterms:created>
  <dcterms:modified xsi:type="dcterms:W3CDTF">2022-03-31T07:04:53Z</dcterms:modified>
</cp:coreProperties>
</file>