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67" r:id="rId3"/>
    <p:sldId id="268" r:id="rId4"/>
    <p:sldId id="256" r:id="rId5"/>
    <p:sldId id="260" r:id="rId6"/>
    <p:sldId id="261" r:id="rId7"/>
    <p:sldId id="257"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28084AE5-3154-4FF3-AF49-AA854EADEE35}" type="datetimeFigureOut">
              <a:rPr lang="en-US" smtClean="0"/>
              <a:t>4/4/2022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335B9EF5-B7D3-4FFB-A712-0A3B21D7B109}"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084AE5-3154-4FF3-AF49-AA854EADEE35}"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9EF5-B7D3-4FFB-A712-0A3B21D7B10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084AE5-3154-4FF3-AF49-AA854EADEE35}"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9EF5-B7D3-4FFB-A712-0A3B21D7B10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084AE5-3154-4FF3-AF49-AA854EADEE35}"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9EF5-B7D3-4FFB-A712-0A3B21D7B10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084AE5-3154-4FF3-AF49-AA854EADEE35}"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335B9EF5-B7D3-4FFB-A712-0A3B21D7B10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084AE5-3154-4FF3-AF49-AA854EADEE35}"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9EF5-B7D3-4FFB-A712-0A3B21D7B10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8084AE5-3154-4FF3-AF49-AA854EADEE35}" type="datetimeFigureOut">
              <a:rPr lang="en-US" smtClean="0"/>
              <a:t>4/4/2022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B9EF5-B7D3-4FFB-A712-0A3B21D7B10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084AE5-3154-4FF3-AF49-AA854EADEE35}" type="datetimeFigureOut">
              <a:rPr lang="en-US" smtClean="0"/>
              <a:t>4/4/2022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B9EF5-B7D3-4FFB-A712-0A3B21D7B10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84AE5-3154-4FF3-AF49-AA854EADEE35}" type="datetimeFigureOut">
              <a:rPr lang="en-US" smtClean="0"/>
              <a:t>4/4/2022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B9EF5-B7D3-4FFB-A712-0A3B21D7B10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084AE5-3154-4FF3-AF49-AA854EADEE35}"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9EF5-B7D3-4FFB-A712-0A3B21D7B10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084AE5-3154-4FF3-AF49-AA854EADEE35}"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9EF5-B7D3-4FFB-A712-0A3B21D7B10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8084AE5-3154-4FF3-AF49-AA854EADEE35}" type="datetimeFigureOut">
              <a:rPr lang="en-US" smtClean="0"/>
              <a:t>4/4/2022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35B9EF5-B7D3-4FFB-A712-0A3B21D7B10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loudflare.com/learning/serverless/glossary/platform-as-a-service-paas/" TargetMode="External"/><Relationship Id="rId2" Type="http://schemas.openxmlformats.org/officeDocument/2006/relationships/hyperlink" Target="https://www.cloudflare.com/learning/cloud/what-is-saas/" TargetMode="External"/><Relationship Id="rId1" Type="http://schemas.openxmlformats.org/officeDocument/2006/relationships/slideLayout" Target="../slideLayouts/slideLayout2.xml"/><Relationship Id="rId4" Type="http://schemas.openxmlformats.org/officeDocument/2006/relationships/hyperlink" Target="https://www.cloudflare.com/learning/cloud/what-is-iaa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aws.amazon.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Amazon Simple Storage Service (S3</a:t>
            </a:r>
            <a:r>
              <a:rPr lang="en-US" dirty="0" smtClean="0"/>
              <a:t>)</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sz="3000" dirty="0" smtClean="0"/>
              <a:t>Amazon S3 provides a simple web services interface that can be used to store and retrieve any amount of data, at any time, from anywhere on the web. </a:t>
            </a:r>
            <a:endParaRPr lang="en-US" sz="3000" dirty="0" smtClean="0"/>
          </a:p>
          <a:p>
            <a:pPr>
              <a:buFont typeface="Wingdings" pitchFamily="2" charset="2"/>
              <a:buChar char="Ø"/>
            </a:pPr>
            <a:r>
              <a:rPr lang="en-US" sz="3000" dirty="0" smtClean="0"/>
              <a:t>In S3 Data will be stored in the form object .</a:t>
            </a:r>
            <a:endParaRPr lang="en-US" sz="3000" dirty="0" smtClean="0"/>
          </a:p>
          <a:p>
            <a:pPr>
              <a:buFont typeface="Wingdings" pitchFamily="2" charset="2"/>
              <a:buChar char="Ø"/>
            </a:pPr>
            <a:r>
              <a:rPr lang="en-US" sz="3000" dirty="0" smtClean="0"/>
              <a:t>In s3 we can Write</a:t>
            </a:r>
            <a:r>
              <a:rPr lang="en-US" sz="3000" dirty="0" smtClean="0"/>
              <a:t>, read, and delete objects containing from 1 byte to 5 terabytes of data each. The number of objects you can store is unlimited.</a:t>
            </a:r>
          </a:p>
          <a:p>
            <a:pPr>
              <a:buFont typeface="Wingdings" pitchFamily="2" charset="2"/>
              <a:buChar char="Ø"/>
            </a:pPr>
            <a:r>
              <a:rPr lang="en-US" sz="3000" dirty="0" smtClean="0"/>
              <a:t>Each object is stored in a bucket and retrieved via a unique, developer-assigned key.</a:t>
            </a:r>
          </a:p>
          <a:p>
            <a:pPr>
              <a:buFont typeface="Wingdings" pitchFamily="2" charset="2"/>
              <a:buChar char="Ø"/>
            </a:pPr>
            <a:r>
              <a:rPr lang="en-US" sz="3000" dirty="0" smtClean="0"/>
              <a:t>A bucket can be stored in one of several Regions. </a:t>
            </a:r>
          </a:p>
          <a:p>
            <a:pPr>
              <a:buFont typeface="Wingdings" pitchFamily="2" charset="2"/>
              <a:buChar char="Ø"/>
            </a:pPr>
            <a:r>
              <a:rPr lang="en-US" sz="3000" dirty="0" smtClean="0"/>
              <a:t>Objects can be made private or public, and rights can be granted to specific users.</a:t>
            </a:r>
          </a:p>
          <a:p>
            <a:pPr>
              <a:buFont typeface="Wingdings" pitchFamily="2" charset="2"/>
              <a:buChar char="Ø"/>
            </a:pPr>
            <a:r>
              <a:rPr lang="en-US" sz="3000" dirty="0" smtClean="0"/>
              <a:t>S3 charges based on per GB-month </a:t>
            </a:r>
            <a:r>
              <a:rPr lang="en-US" sz="3000" dirty="0" smtClean="0"/>
              <a:t>and </a:t>
            </a:r>
            <a:r>
              <a:rPr lang="en-US" sz="3000" dirty="0" smtClean="0"/>
              <a:t>per I/O requests </a:t>
            </a:r>
            <a:r>
              <a:rPr lang="en-US" sz="3000" dirty="0" smtClean="0"/>
              <a:t>and </a:t>
            </a:r>
            <a:r>
              <a:rPr lang="en-US" sz="3000" dirty="0" smtClean="0"/>
              <a:t>per data modification requests.</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4400" dirty="0" smtClean="0"/>
              <a:t>         </a:t>
            </a:r>
          </a:p>
          <a:p>
            <a:pPr>
              <a:buNone/>
            </a:pPr>
            <a:r>
              <a:rPr lang="en-US" sz="4400" dirty="0" smtClean="0"/>
              <a:t>          </a:t>
            </a:r>
          </a:p>
          <a:p>
            <a:pPr>
              <a:buNone/>
            </a:pPr>
            <a:r>
              <a:rPr lang="en-US" sz="4400" dirty="0" smtClean="0"/>
              <a:t>              </a:t>
            </a:r>
            <a:r>
              <a:rPr lang="en-US" sz="6600" dirty="0" smtClean="0"/>
              <a:t>Thank You</a:t>
            </a:r>
            <a:endParaRPr lang="en-US"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340768"/>
            <a:ext cx="8229600" cy="1143000"/>
          </a:xfrm>
        </p:spPr>
        <p:txBody>
          <a:bodyPr/>
          <a:lstStyle/>
          <a:p>
            <a:r>
              <a:rPr lang="en-US" dirty="0" smtClean="0"/>
              <a:t>What is cloud ?</a:t>
            </a:r>
            <a:endParaRPr lang="en-US" dirty="0"/>
          </a:p>
        </p:txBody>
      </p:sp>
      <p:sp>
        <p:nvSpPr>
          <p:cNvPr id="3" name="Content Placeholder 2"/>
          <p:cNvSpPr>
            <a:spLocks noGrp="1"/>
          </p:cNvSpPr>
          <p:nvPr>
            <p:ph idx="1"/>
          </p:nvPr>
        </p:nvSpPr>
        <p:spPr>
          <a:xfrm>
            <a:off x="457200" y="2780928"/>
            <a:ext cx="8229600" cy="3528432"/>
          </a:xfrm>
        </p:spPr>
        <p:txBody>
          <a:bodyPr/>
          <a:lstStyle/>
          <a:p>
            <a:pPr>
              <a:buFont typeface="Wingdings" pitchFamily="2" charset="2"/>
              <a:buChar char="Ø"/>
            </a:pPr>
            <a:r>
              <a:rPr lang="en-US" dirty="0" smtClean="0"/>
              <a:t>Cloud </a:t>
            </a:r>
            <a:r>
              <a:rPr lang="en-US" dirty="0" smtClean="0"/>
              <a:t>computing means </a:t>
            </a:r>
            <a:r>
              <a:rPr lang="en-US" b="1" dirty="0" smtClean="0"/>
              <a:t>storing and accessing data and programs over the internet instead of your computer's hard drive</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1143000"/>
          </a:xfrm>
        </p:spPr>
        <p:txBody>
          <a:bodyPr>
            <a:normAutofit fontScale="90000"/>
          </a:bodyPr>
          <a:lstStyle/>
          <a:p>
            <a:r>
              <a:rPr lang="en-US" dirty="0" smtClean="0"/>
              <a:t>What are the main service models of cloud computing?</a:t>
            </a:r>
            <a:br>
              <a:rPr lang="en-US" dirty="0" smtClean="0"/>
            </a:br>
            <a:endParaRPr lang="en-US" dirty="0"/>
          </a:p>
        </p:txBody>
      </p:sp>
      <p:sp>
        <p:nvSpPr>
          <p:cNvPr id="3" name="Content Placeholder 2"/>
          <p:cNvSpPr>
            <a:spLocks noGrp="1"/>
          </p:cNvSpPr>
          <p:nvPr>
            <p:ph idx="1"/>
          </p:nvPr>
        </p:nvSpPr>
        <p:spPr/>
        <p:txBody>
          <a:bodyPr>
            <a:normAutofit fontScale="25000" lnSpcReduction="20000"/>
          </a:bodyPr>
          <a:lstStyle/>
          <a:p>
            <a:pPr>
              <a:buFont typeface="Wingdings" pitchFamily="2" charset="2"/>
              <a:buChar char="Ø"/>
            </a:pPr>
            <a:r>
              <a:rPr lang="en-US" sz="7200" b="1" dirty="0" smtClean="0"/>
              <a:t>Software-as-a-Service (</a:t>
            </a:r>
            <a:r>
              <a:rPr lang="en-US" sz="7200" b="1" dirty="0" err="1" smtClean="0"/>
              <a:t>SaaS</a:t>
            </a:r>
            <a:r>
              <a:rPr lang="en-US" sz="7200" b="1" dirty="0" smtClean="0"/>
              <a:t>)</a:t>
            </a:r>
            <a:r>
              <a:rPr lang="en-US" sz="7200" dirty="0" smtClean="0"/>
              <a:t>: Instead of users installing an application on their device, </a:t>
            </a:r>
            <a:r>
              <a:rPr lang="en-US" sz="7200" dirty="0" err="1" smtClean="0">
                <a:hlinkClick r:id="rId2"/>
              </a:rPr>
              <a:t>SaaS</a:t>
            </a:r>
            <a:r>
              <a:rPr lang="en-US" sz="7200" dirty="0" smtClean="0"/>
              <a:t> applications are hosted on cloud servers, and users access them over the Internet. </a:t>
            </a:r>
            <a:r>
              <a:rPr lang="en-US" sz="7200" dirty="0" err="1" smtClean="0"/>
              <a:t>SaaS</a:t>
            </a:r>
            <a:r>
              <a:rPr lang="en-US" sz="7200" dirty="0" smtClean="0"/>
              <a:t> is like renting a house: the landlord maintains the house, but the tenant mostly gets to use it as if they owned it. Examples of </a:t>
            </a:r>
            <a:r>
              <a:rPr lang="en-US" sz="7200" dirty="0" err="1" smtClean="0"/>
              <a:t>SaaS</a:t>
            </a:r>
            <a:r>
              <a:rPr lang="en-US" sz="7200" dirty="0" smtClean="0"/>
              <a:t> applications include </a:t>
            </a:r>
            <a:r>
              <a:rPr lang="en-US" sz="7200" dirty="0" err="1" smtClean="0"/>
              <a:t>Salesforce</a:t>
            </a:r>
            <a:r>
              <a:rPr lang="en-US" sz="7200" dirty="0" smtClean="0"/>
              <a:t>, </a:t>
            </a:r>
            <a:r>
              <a:rPr lang="en-US" sz="7200" dirty="0" err="1" smtClean="0"/>
              <a:t>MailChimp</a:t>
            </a:r>
            <a:r>
              <a:rPr lang="en-US" sz="7200" dirty="0" smtClean="0"/>
              <a:t>, and Slack.</a:t>
            </a:r>
          </a:p>
          <a:p>
            <a:pPr>
              <a:buFont typeface="Wingdings" pitchFamily="2" charset="2"/>
              <a:buChar char="Ø"/>
            </a:pPr>
            <a:r>
              <a:rPr lang="en-US" sz="7200" b="1" dirty="0" smtClean="0"/>
              <a:t>Platform-as-a-Service (</a:t>
            </a:r>
            <a:r>
              <a:rPr lang="en-US" sz="7200" b="1" dirty="0" err="1" smtClean="0"/>
              <a:t>PaaS</a:t>
            </a:r>
            <a:r>
              <a:rPr lang="en-US" sz="7200" b="1" dirty="0" smtClean="0"/>
              <a:t>)</a:t>
            </a:r>
            <a:r>
              <a:rPr lang="en-US" sz="7200" dirty="0" smtClean="0"/>
              <a:t>: In this model, companies don't pay for hosted applications; instead they pay for the things they need to build their own applications. </a:t>
            </a:r>
            <a:r>
              <a:rPr lang="en-US" sz="7200" dirty="0" err="1" smtClean="0">
                <a:hlinkClick r:id="rId3"/>
              </a:rPr>
              <a:t>PaaS</a:t>
            </a:r>
            <a:r>
              <a:rPr lang="en-US" sz="7200" dirty="0" smtClean="0"/>
              <a:t> vendors offer everything necessary for building an application, including development tools, infrastructure, and operating systems, over the Internet. </a:t>
            </a:r>
            <a:r>
              <a:rPr lang="en-US" sz="7200" dirty="0" err="1" smtClean="0"/>
              <a:t>PaaS</a:t>
            </a:r>
            <a:r>
              <a:rPr lang="en-US" sz="7200" dirty="0" smtClean="0"/>
              <a:t> can be compared to renting all the tools and equipment necessary for building a house, instead of renting the house itself. </a:t>
            </a:r>
            <a:r>
              <a:rPr lang="en-US" sz="7200" dirty="0" err="1" smtClean="0"/>
              <a:t>PaaS</a:t>
            </a:r>
            <a:r>
              <a:rPr lang="en-US" sz="7200" dirty="0" smtClean="0"/>
              <a:t> examples include </a:t>
            </a:r>
            <a:r>
              <a:rPr lang="en-US" sz="7200" dirty="0" err="1" smtClean="0"/>
              <a:t>Heroku</a:t>
            </a:r>
            <a:r>
              <a:rPr lang="en-US" sz="7200" dirty="0" smtClean="0"/>
              <a:t> and Microsoft Azure.</a:t>
            </a:r>
          </a:p>
          <a:p>
            <a:pPr>
              <a:buFont typeface="Wingdings" pitchFamily="2" charset="2"/>
              <a:buChar char="Ø"/>
            </a:pPr>
            <a:r>
              <a:rPr lang="en-US" sz="7200" b="1" dirty="0" smtClean="0"/>
              <a:t>Infrastructure-as-a-Service (</a:t>
            </a:r>
            <a:r>
              <a:rPr lang="en-US" sz="7200" b="1" dirty="0" err="1" smtClean="0"/>
              <a:t>IaaS</a:t>
            </a:r>
            <a:r>
              <a:rPr lang="en-US" sz="7200" b="1" dirty="0" smtClean="0"/>
              <a:t>)</a:t>
            </a:r>
            <a:r>
              <a:rPr lang="en-US" sz="7200" dirty="0" smtClean="0"/>
              <a:t>: In this model, a company rents the servers and storage they need from a cloud provider. They then use that cloud infrastructure to build their applications. </a:t>
            </a:r>
            <a:r>
              <a:rPr lang="en-US" sz="7200" dirty="0" err="1" smtClean="0">
                <a:hlinkClick r:id="rId4"/>
              </a:rPr>
              <a:t>IaaS</a:t>
            </a:r>
            <a:r>
              <a:rPr lang="en-US" sz="7200" dirty="0" smtClean="0"/>
              <a:t> is like a company leasing a plot of land on which they can build whatever they want — but they need to provide their own building equipment and materials. </a:t>
            </a:r>
            <a:r>
              <a:rPr lang="en-US" sz="7200" dirty="0" err="1" smtClean="0"/>
              <a:t>IaaS</a:t>
            </a:r>
            <a:r>
              <a:rPr lang="en-US" sz="7200" dirty="0" smtClean="0"/>
              <a:t> providers include </a:t>
            </a:r>
            <a:r>
              <a:rPr lang="en-US" sz="7200" dirty="0" err="1" smtClean="0"/>
              <a:t>DigitalOcean</a:t>
            </a:r>
            <a:r>
              <a:rPr lang="en-US" sz="7200" dirty="0" smtClean="0"/>
              <a:t>, Google Compute Engine, and </a:t>
            </a:r>
            <a:r>
              <a:rPr lang="en-US" sz="7200" dirty="0" err="1" smtClean="0"/>
              <a:t>OpenStack</a:t>
            </a:r>
            <a:r>
              <a:rPr lang="en-US" sz="7200" dirty="0" smtClean="0"/>
              <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404664"/>
            <a:ext cx="8229600" cy="1828800"/>
          </a:xfrm>
        </p:spPr>
        <p:txBody>
          <a:bodyPr/>
          <a:lstStyle/>
          <a:p>
            <a:r>
              <a:rPr lang="en-US" dirty="0" smtClean="0"/>
              <a:t>Who is Amazon</a:t>
            </a:r>
            <a:endParaRPr lang="en-US" dirty="0"/>
          </a:p>
        </p:txBody>
      </p:sp>
      <p:sp>
        <p:nvSpPr>
          <p:cNvPr id="3" name="Subtitle 2"/>
          <p:cNvSpPr>
            <a:spLocks noGrp="1"/>
          </p:cNvSpPr>
          <p:nvPr>
            <p:ph type="subTitle" idx="1"/>
          </p:nvPr>
        </p:nvSpPr>
        <p:spPr>
          <a:xfrm>
            <a:off x="1259632" y="2708920"/>
            <a:ext cx="6512768" cy="2761598"/>
          </a:xfrm>
          <a:ln>
            <a:solidFill>
              <a:schemeClr val="bg1"/>
            </a:solidFill>
          </a:ln>
        </p:spPr>
        <p:txBody>
          <a:bodyPr>
            <a:normAutofit fontScale="25000" lnSpcReduction="20000"/>
          </a:bodyPr>
          <a:lstStyle/>
          <a:p>
            <a:pPr algn="l">
              <a:buFont typeface="Wingdings" pitchFamily="2" charset="2"/>
              <a:buChar char="Ø"/>
            </a:pPr>
            <a:r>
              <a:rPr lang="en-US" dirty="0" smtClean="0"/>
              <a:t>  </a:t>
            </a:r>
            <a:r>
              <a:rPr lang="en-US" sz="9600" b="1" dirty="0" smtClean="0"/>
              <a:t>American International </a:t>
            </a:r>
            <a:r>
              <a:rPr lang="en-US" sz="9600" b="1" dirty="0" err="1" smtClean="0"/>
              <a:t>MultiBillion</a:t>
            </a:r>
            <a:r>
              <a:rPr lang="en-US" sz="9600" b="1" dirty="0" smtClean="0"/>
              <a:t> Dollar Electronic commerce company with Headquarters in </a:t>
            </a:r>
            <a:r>
              <a:rPr lang="en-US" sz="9600" b="1" dirty="0" err="1" smtClean="0"/>
              <a:t>seattle</a:t>
            </a:r>
            <a:r>
              <a:rPr lang="en-US" sz="9600" b="1" dirty="0" smtClean="0"/>
              <a:t> ,</a:t>
            </a:r>
            <a:r>
              <a:rPr lang="en-US" sz="9600" b="1" dirty="0" err="1" smtClean="0"/>
              <a:t>washington</a:t>
            </a:r>
            <a:r>
              <a:rPr lang="en-US" sz="9600" b="1" dirty="0" smtClean="0"/>
              <a:t> ,USA</a:t>
            </a:r>
          </a:p>
          <a:p>
            <a:pPr algn="l">
              <a:buFont typeface="Wingdings" pitchFamily="2" charset="2"/>
              <a:buChar char="Ø"/>
            </a:pPr>
            <a:r>
              <a:rPr lang="en-US" sz="9600" b="1" dirty="0" smtClean="0"/>
              <a:t>  Started in 1995 by </a:t>
            </a:r>
            <a:r>
              <a:rPr lang="en-US" sz="9600" b="1" dirty="0" err="1" smtClean="0"/>
              <a:t>jeff</a:t>
            </a:r>
            <a:r>
              <a:rPr lang="en-US" sz="9600" b="1" dirty="0" smtClean="0"/>
              <a:t> </a:t>
            </a:r>
            <a:r>
              <a:rPr lang="en-US" sz="9600" b="1" dirty="0" err="1" smtClean="0"/>
              <a:t>bezos</a:t>
            </a:r>
            <a:r>
              <a:rPr lang="en-US" sz="9600" b="1" dirty="0" smtClean="0"/>
              <a:t> as an online book store .</a:t>
            </a:r>
          </a:p>
          <a:p>
            <a:pPr algn="l">
              <a:buFont typeface="Wingdings" pitchFamily="2" charset="2"/>
              <a:buChar char="Ø"/>
            </a:pPr>
            <a:r>
              <a:rPr lang="en-US" sz="9600" b="1" dirty="0" smtClean="0"/>
              <a:t> </a:t>
            </a:r>
            <a:r>
              <a:rPr lang="en-US" sz="9600" b="1" dirty="0" smtClean="0"/>
              <a:t> In 2006 Amazon launched the Amazon Web Service (AWS) to become a major provider of Cloud Computing Services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Amazon web Services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smtClean="0"/>
              <a:t>Amazon web services (AWS) is a collection of remote computing services (web services) that together make a cloud computing platform offered over the Internet  by Amazon.com </a:t>
            </a:r>
          </a:p>
          <a:p>
            <a:pPr>
              <a:buFont typeface="Wingdings" pitchFamily="2" charset="2"/>
              <a:buChar char="Ø"/>
            </a:pPr>
            <a:r>
              <a:rPr lang="en-US" sz="2400" dirty="0" smtClean="0"/>
              <a:t>Website : </a:t>
            </a:r>
            <a:r>
              <a:rPr lang="en-US" sz="2400" dirty="0" smtClean="0">
                <a:hlinkClick r:id="rId2"/>
              </a:rPr>
              <a:t>https://aws.amazon.com</a:t>
            </a:r>
            <a:endParaRPr lang="en-US" sz="2400" dirty="0" smtClean="0"/>
          </a:p>
          <a:p>
            <a:pPr>
              <a:buFont typeface="Wingdings" pitchFamily="2" charset="2"/>
              <a:buChar char="Ø"/>
            </a:pPr>
            <a:r>
              <a:rPr lang="en-US" sz="2400" dirty="0" err="1" smtClean="0"/>
              <a:t>Aws</a:t>
            </a:r>
            <a:r>
              <a:rPr lang="en-US" sz="2400" dirty="0" smtClean="0"/>
              <a:t> is located in 9 geographical regions . Each region is wholly contained within a  single country  and all of its data and services stay within a Designated region . Each region has multiple Availability zone which are Distinct data Centers providing AWS Services .</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AWS offering ?</a:t>
            </a:r>
            <a:endParaRPr lang="en-US" dirty="0"/>
          </a:p>
        </p:txBody>
      </p:sp>
      <p:sp>
        <p:nvSpPr>
          <p:cNvPr id="3" name="Content Placeholder 2"/>
          <p:cNvSpPr>
            <a:spLocks noGrp="1"/>
          </p:cNvSpPr>
          <p:nvPr>
            <p:ph idx="1"/>
          </p:nvPr>
        </p:nvSpPr>
        <p:spPr/>
        <p:txBody>
          <a:bodyPr>
            <a:noAutofit/>
          </a:bodyPr>
          <a:lstStyle/>
          <a:p>
            <a:pPr>
              <a:buFont typeface="Wingdings" pitchFamily="2" charset="2"/>
              <a:buChar char="Ø"/>
            </a:pPr>
            <a:r>
              <a:rPr lang="en-US" sz="2000" b="1" dirty="0" smtClean="0"/>
              <a:t>Low on going cost  : pay–as-you –go pricing no up-front expenses or long term Expenses.</a:t>
            </a:r>
          </a:p>
          <a:p>
            <a:pPr>
              <a:buFont typeface="Wingdings" pitchFamily="2" charset="2"/>
              <a:buChar char="Ø"/>
            </a:pPr>
            <a:r>
              <a:rPr lang="en-US" sz="2000" b="1" dirty="0" smtClean="0"/>
              <a:t>Instant elasticity and flexible capacity (Scaling up and down) : eliminate guessing on your infrastructure capacity needs .</a:t>
            </a:r>
          </a:p>
          <a:p>
            <a:pPr>
              <a:buFont typeface="Wingdings" pitchFamily="2" charset="2"/>
              <a:buChar char="Ø"/>
            </a:pPr>
            <a:r>
              <a:rPr lang="en-US" sz="2000" b="1" dirty="0" smtClean="0"/>
              <a:t>Speed and Agility : Develop and Deploy Application Faster instead of waiting weeks or months for hardware to arrive and get installed .</a:t>
            </a:r>
          </a:p>
          <a:p>
            <a:pPr>
              <a:buFont typeface="Wingdings" pitchFamily="2" charset="2"/>
              <a:buChar char="Ø"/>
            </a:pPr>
            <a:r>
              <a:rPr lang="en-US" sz="2000" b="1" dirty="0" smtClean="0"/>
              <a:t>Apps not ops : Focus on projects. Lets you shift resources </a:t>
            </a:r>
            <a:r>
              <a:rPr lang="en-US" sz="2000" b="1" dirty="0" err="1" smtClean="0"/>
              <a:t>awau</a:t>
            </a:r>
            <a:r>
              <a:rPr lang="en-US" sz="2000" b="1" dirty="0" smtClean="0"/>
              <a:t> from data center investments and operations  and move them to innovative new projects .</a:t>
            </a:r>
          </a:p>
          <a:p>
            <a:pPr>
              <a:buFont typeface="Wingdings" pitchFamily="2" charset="2"/>
              <a:buChar char="Ø"/>
            </a:pPr>
            <a:r>
              <a:rPr lang="en-US" sz="2000" b="1" dirty="0" smtClean="0"/>
              <a:t>Global reach : Takes your Applications globally in minutes .</a:t>
            </a:r>
          </a:p>
          <a:p>
            <a:pPr>
              <a:buFont typeface="Wingdings" pitchFamily="2" charset="2"/>
              <a:buChar char="Ø"/>
            </a:pPr>
            <a:r>
              <a:rPr lang="en-US" sz="2000" b="1" dirty="0" smtClean="0"/>
              <a:t>Secure : Allows you Application to take Advantage of multiple layers of operational and physical security in the </a:t>
            </a:r>
            <a:r>
              <a:rPr lang="en-US" sz="2000" b="1" dirty="0" err="1" smtClean="0"/>
              <a:t>Aws</a:t>
            </a:r>
            <a:r>
              <a:rPr lang="en-US" sz="2000" b="1" dirty="0" smtClean="0"/>
              <a:t> data centers to ensure the data integrity and safety of your data .   </a:t>
            </a:r>
            <a:endParaRPr lang="en-US" sz="2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Services </a:t>
            </a:r>
            <a:endParaRPr lang="en-US" dirty="0"/>
          </a:p>
        </p:txBody>
      </p:sp>
      <p:pic>
        <p:nvPicPr>
          <p:cNvPr id="1028" name="Picture 4"/>
          <p:cNvPicPr>
            <a:picLocks noGrp="1" noChangeAspect="1" noChangeArrowheads="1"/>
          </p:cNvPicPr>
          <p:nvPr>
            <p:ph idx="1"/>
          </p:nvPr>
        </p:nvPicPr>
        <p:blipFill>
          <a:blip r:embed="rId2" cstate="print"/>
          <a:srcRect/>
          <a:stretch>
            <a:fillRect/>
          </a:stretch>
        </p:blipFill>
        <p:spPr bwMode="auto">
          <a:xfrm>
            <a:off x="1341072" y="1525909"/>
            <a:ext cx="6857143" cy="5142857"/>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Amazon Elastic compute cloud (EC2)</a:t>
            </a:r>
            <a:endParaRPr lang="en-US" dirty="0"/>
          </a:p>
        </p:txBody>
      </p:sp>
      <p:sp>
        <p:nvSpPr>
          <p:cNvPr id="3" name="Content Placeholder 2"/>
          <p:cNvSpPr>
            <a:spLocks noGrp="1"/>
          </p:cNvSpPr>
          <p:nvPr>
            <p:ph idx="1"/>
          </p:nvPr>
        </p:nvSpPr>
        <p:spPr>
          <a:xfrm>
            <a:off x="539552" y="1700808"/>
            <a:ext cx="8229600" cy="4709160"/>
          </a:xfrm>
        </p:spPr>
        <p:txBody>
          <a:bodyPr>
            <a:normAutofit fontScale="25000" lnSpcReduction="20000"/>
          </a:bodyPr>
          <a:lstStyle/>
          <a:p>
            <a:pPr>
              <a:buFont typeface="Wingdings" pitchFamily="2" charset="2"/>
              <a:buChar char="Ø"/>
            </a:pPr>
            <a:r>
              <a:rPr lang="en-US" sz="8000" dirty="0" smtClean="0"/>
              <a:t>An Amazon EC2 instance is a virtual server in Amazon's Elastic Compute Cloud (EC2) for running applications on the Amazon Web Services (AWS) infrastructure. AWS is a comprehensive, evolving cloud computing platform; EC2 is a service that enables business subscribers to run application programs in the computing environment. A web service that provides resizable compute capacity in the cloud.</a:t>
            </a:r>
          </a:p>
          <a:p>
            <a:pPr>
              <a:buFont typeface="Wingdings" pitchFamily="2" charset="2"/>
              <a:buChar char="Ø"/>
            </a:pPr>
            <a:r>
              <a:rPr lang="en-US" sz="8000" dirty="0" smtClean="0"/>
              <a:t>EC2 allows creating Virtual Machines (VM) on-demand. </a:t>
            </a:r>
          </a:p>
          <a:p>
            <a:pPr>
              <a:buFont typeface="Wingdings" pitchFamily="2" charset="2"/>
              <a:buChar char="Ø"/>
            </a:pPr>
            <a:r>
              <a:rPr lang="en-US" sz="8000" dirty="0" smtClean="0"/>
              <a:t>Auto Scaling allows automatically scale of the capacity up seamlessly during demand spikes to maintain performance, and scales down during demand lulls to minimize costs.</a:t>
            </a:r>
          </a:p>
          <a:p>
            <a:pPr>
              <a:buFont typeface="Wingdings" pitchFamily="2" charset="2"/>
              <a:buChar char="Ø"/>
            </a:pPr>
            <a:r>
              <a:rPr lang="en-US" sz="8000" dirty="0" smtClean="0"/>
              <a:t>Elastic Load Balancing automatically distributes incoming application traffic across multiple Amazon EC2 instances. </a:t>
            </a:r>
          </a:p>
          <a:p>
            <a:pPr>
              <a:buFont typeface="Wingdings" pitchFamily="2" charset="2"/>
              <a:buChar char="Ø"/>
            </a:pPr>
            <a:r>
              <a:rPr lang="en-US" sz="8000" dirty="0" smtClean="0"/>
              <a:t>Amazon provides various types of instances with different configurations of CPU, memory, storage and networking resources to suit user needs. Each type is available in various sizes to address specific workload requirements.</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Amazon Elastic Block Store (EBS) </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US" sz="2400" dirty="0" smtClean="0"/>
              <a:t>Provides block level storage volumes (</a:t>
            </a:r>
            <a:r>
              <a:rPr lang="en-US" sz="2400" dirty="0" err="1" smtClean="0"/>
              <a:t>upto</a:t>
            </a:r>
            <a:r>
              <a:rPr lang="en-US" sz="2400" dirty="0" smtClean="0"/>
              <a:t> 1 </a:t>
            </a:r>
            <a:r>
              <a:rPr lang="en-US" sz="2400" dirty="0" err="1" smtClean="0"/>
              <a:t>G</a:t>
            </a:r>
            <a:r>
              <a:rPr lang="en-US" sz="2400" dirty="0" err="1" smtClean="0"/>
              <a:t>b</a:t>
            </a:r>
            <a:r>
              <a:rPr lang="en-US" sz="2400" dirty="0" smtClean="0"/>
              <a:t> to 1 Tb) for use with Amazon EC2 Instances.</a:t>
            </a:r>
            <a:endParaRPr lang="en-US" sz="2400" dirty="0" smtClean="0"/>
          </a:p>
          <a:p>
            <a:pPr>
              <a:buNone/>
            </a:pPr>
            <a:r>
              <a:rPr lang="en-US" sz="2400" dirty="0" smtClean="0"/>
              <a:t> </a:t>
            </a:r>
            <a:r>
              <a:rPr lang="en-US" sz="2400" dirty="0" smtClean="0"/>
              <a:t>              </a:t>
            </a:r>
            <a:r>
              <a:rPr lang="en-US" sz="2400" b="1" dirty="0" smtClean="0"/>
              <a:t>-</a:t>
            </a:r>
            <a:r>
              <a:rPr lang="en-US" sz="2400" dirty="0" smtClean="0"/>
              <a:t> </a:t>
            </a:r>
            <a:r>
              <a:rPr lang="en-US" sz="2400" dirty="0" err="1" smtClean="0"/>
              <a:t>M</a:t>
            </a:r>
            <a:r>
              <a:rPr lang="en-US" sz="2400" dirty="0" err="1" smtClean="0"/>
              <a:t>uliple</a:t>
            </a:r>
            <a:r>
              <a:rPr lang="en-US" sz="2400" dirty="0" smtClean="0"/>
              <a:t> volumes can be mounted to the same                      instance .</a:t>
            </a:r>
          </a:p>
          <a:p>
            <a:pPr>
              <a:buNone/>
            </a:pPr>
            <a:r>
              <a:rPr lang="en-US" sz="2400" dirty="0" smtClean="0"/>
              <a:t> </a:t>
            </a:r>
            <a:r>
              <a:rPr lang="en-US" sz="2400" dirty="0" smtClean="0"/>
              <a:t>             </a:t>
            </a:r>
            <a:r>
              <a:rPr lang="en-US" sz="2400" b="1" dirty="0" smtClean="0"/>
              <a:t> - </a:t>
            </a:r>
            <a:r>
              <a:rPr lang="en-US" sz="2400" dirty="0" smtClean="0"/>
              <a:t>EBS volumes are network-attached, and persist </a:t>
            </a:r>
            <a:r>
              <a:rPr lang="en-US" sz="2400" dirty="0" smtClean="0"/>
              <a:t>     independently </a:t>
            </a:r>
            <a:r>
              <a:rPr lang="en-US" sz="2400" dirty="0" smtClean="0"/>
              <a:t>from the life of an instance. </a:t>
            </a:r>
            <a:endParaRPr lang="en-US" sz="2400" dirty="0" smtClean="0"/>
          </a:p>
          <a:p>
            <a:pPr>
              <a:buFont typeface="Wingdings" pitchFamily="2" charset="2"/>
              <a:buChar char="Ø"/>
            </a:pPr>
            <a:r>
              <a:rPr lang="en-US" sz="2400" dirty="0" smtClean="0"/>
              <a:t> </a:t>
            </a:r>
            <a:r>
              <a:rPr lang="en-US" sz="2400" dirty="0" smtClean="0"/>
              <a:t> </a:t>
            </a:r>
            <a:r>
              <a:rPr lang="en-US" sz="2400" dirty="0" smtClean="0"/>
              <a:t>EBS volumes are placed in a specific Availability Zone, and can then be attached to instances also in that same Availability Zone.</a:t>
            </a:r>
          </a:p>
          <a:p>
            <a:pPr>
              <a:buFont typeface="Wingdings" pitchFamily="2" charset="2"/>
              <a:buChar char="Ø"/>
            </a:pPr>
            <a:r>
              <a:rPr lang="en-US" sz="2400" dirty="0" smtClean="0"/>
              <a:t>Each storage volume is automatically replicated within the same Availability Zone. 	</a:t>
            </a:r>
          </a:p>
          <a:p>
            <a:pPr>
              <a:buFont typeface="Wingdings" pitchFamily="2" charset="2"/>
              <a:buChar char="Ø"/>
            </a:pPr>
            <a:r>
              <a:rPr lang="en-US" sz="2400" dirty="0" smtClean="0"/>
              <a:t>EBS provides the ability to create point-in-time snapshots of volumes, which are persisted to Amazon S3. </a:t>
            </a:r>
            <a:endParaRPr lang="en-US" sz="2400" dirty="0" smtClean="0"/>
          </a:p>
          <a:p>
            <a:pPr>
              <a:buFont typeface="Wingdings" pitchFamily="2" charset="2"/>
              <a:buChar char="Ø"/>
            </a:pPr>
            <a:r>
              <a:rPr lang="en-US" sz="2400" dirty="0" smtClean="0"/>
              <a:t>These snapshots can be copied across AWS regions.</a:t>
            </a:r>
          </a:p>
          <a:p>
            <a:pPr>
              <a:buNone/>
            </a:pPr>
            <a:endParaRPr lang="en-US" sz="1600" dirty="0" smtClean="0"/>
          </a:p>
          <a:p>
            <a:pPr>
              <a:buNone/>
            </a:pPr>
            <a:endParaRPr lang="en-US" sz="16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397</TotalTime>
  <Words>652</Words>
  <Application>Microsoft Office PowerPoint</Application>
  <PresentationFormat>On-screen Show (4:3)</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Slide 1</vt:lpstr>
      <vt:lpstr>What is cloud ?</vt:lpstr>
      <vt:lpstr>What are the main service models of cloud computing? </vt:lpstr>
      <vt:lpstr>Who is Amazon</vt:lpstr>
      <vt:lpstr>What is Amazon web Services</vt:lpstr>
      <vt:lpstr>What is AWS offering ?</vt:lpstr>
      <vt:lpstr>Infrastructure Services </vt:lpstr>
      <vt:lpstr>Amazon Elastic compute cloud (EC2)</vt:lpstr>
      <vt:lpstr>Amazon Elastic Block Store (EBS) </vt:lpstr>
      <vt:lpstr> Amazon Simple Storage Service (S3) </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is Amazon</dc:title>
  <dc:creator>Admin</dc:creator>
  <cp:lastModifiedBy>Admin</cp:lastModifiedBy>
  <cp:revision>41</cp:revision>
  <dcterms:created xsi:type="dcterms:W3CDTF">2022-04-04T06:03:28Z</dcterms:created>
  <dcterms:modified xsi:type="dcterms:W3CDTF">2022-04-04T12:40:49Z</dcterms:modified>
</cp:coreProperties>
</file>