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4" r:id="rId9"/>
    <p:sldId id="265" r:id="rId10"/>
    <p:sldId id="266" r:id="rId11"/>
    <p:sldId id="267" r:id="rId12"/>
    <p:sldId id="268" r:id="rId13"/>
    <p:sldId id="269" r:id="rId14"/>
    <p:sldId id="270" r:id="rId15"/>
    <p:sldId id="271" r:id="rId16"/>
    <p:sldId id="275" r:id="rId17"/>
    <p:sldId id="272" r:id="rId18"/>
    <p:sldId id="274" r:id="rId19"/>
    <p:sldId id="273" r:id="rId20"/>
    <p:sldId id="276" r:id="rId21"/>
    <p:sldId id="277" r:id="rId22"/>
    <p:sldId id="263"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24-Mar-22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24-Mar-22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24-Mar-22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24-Mar-22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24-Mar-22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24-Mar-22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24-Mar-22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24-Mar-22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24-Mar-22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24-Mar-22</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24-Mar-22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24-Mar-22</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81000"/>
            <a:ext cx="5648623" cy="1204306"/>
          </a:xfrm>
        </p:spPr>
        <p:txBody>
          <a:bodyPr/>
          <a:lstStyle/>
          <a:p>
            <a:r>
              <a:rPr lang="en-US" u="sng" dirty="0" smtClean="0">
                <a:solidFill>
                  <a:srgbClr val="FF0000"/>
                </a:solidFill>
              </a:rPr>
              <a:t>Amazon web services (</a:t>
            </a:r>
            <a:r>
              <a:rPr lang="en-US" u="sng" dirty="0" err="1" smtClean="0">
                <a:solidFill>
                  <a:srgbClr val="FF0000"/>
                </a:solidFill>
              </a:rPr>
              <a:t>aws</a:t>
            </a:r>
            <a:r>
              <a:rPr lang="en-US" u="sng" dirty="0" smtClean="0">
                <a:solidFill>
                  <a:srgbClr val="FF0000"/>
                </a:solidFill>
              </a:rPr>
              <a:t>)</a:t>
            </a:r>
            <a:endParaRPr lang="en-US" u="sng" dirty="0">
              <a:solidFill>
                <a:srgbClr val="FF0000"/>
              </a:solidFill>
            </a:endParaRPr>
          </a:p>
        </p:txBody>
      </p:sp>
      <p:sp>
        <p:nvSpPr>
          <p:cNvPr id="3" name="Subtitle 2"/>
          <p:cNvSpPr>
            <a:spLocks noGrp="1"/>
          </p:cNvSpPr>
          <p:nvPr>
            <p:ph type="subTitle" idx="1"/>
          </p:nvPr>
        </p:nvSpPr>
        <p:spPr>
          <a:xfrm>
            <a:off x="762000" y="1828800"/>
            <a:ext cx="6511131" cy="329259"/>
          </a:xfrm>
        </p:spPr>
        <p:txBody>
          <a:bodyPr/>
          <a:lstStyle/>
          <a:p>
            <a:r>
              <a:rPr lang="en-US" dirty="0" smtClean="0"/>
              <a:t>Introduction and basics</a:t>
            </a:r>
            <a:endParaRPr lang="en-US" dirty="0"/>
          </a:p>
        </p:txBody>
      </p:sp>
    </p:spTree>
    <p:extLst>
      <p:ext uri="{BB962C8B-B14F-4D97-AF65-F5344CB8AC3E}">
        <p14:creationId xmlns:p14="http://schemas.microsoft.com/office/powerpoint/2010/main" val="3037348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Difference between – </a:t>
            </a:r>
            <a:r>
              <a:rPr lang="en-US" dirty="0" err="1" smtClean="0">
                <a:solidFill>
                  <a:srgbClr val="FF0000"/>
                </a:solidFill>
              </a:rPr>
              <a:t>iaas</a:t>
            </a:r>
            <a:r>
              <a:rPr lang="en-US" dirty="0" smtClean="0">
                <a:solidFill>
                  <a:srgbClr val="FF0000"/>
                </a:solidFill>
              </a:rPr>
              <a:t>, </a:t>
            </a:r>
            <a:r>
              <a:rPr lang="en-US" dirty="0" err="1" smtClean="0">
                <a:solidFill>
                  <a:srgbClr val="FF0000"/>
                </a:solidFill>
              </a:rPr>
              <a:t>paas</a:t>
            </a:r>
            <a:r>
              <a:rPr lang="en-US" dirty="0" smtClean="0">
                <a:solidFill>
                  <a:srgbClr val="FF0000"/>
                </a:solidFill>
              </a:rPr>
              <a:t>  &amp; </a:t>
            </a:r>
            <a:r>
              <a:rPr lang="en-US" dirty="0" err="1" smtClean="0">
                <a:solidFill>
                  <a:srgbClr val="FF0000"/>
                </a:solidFill>
              </a:rPr>
              <a:t>saas</a:t>
            </a:r>
            <a:endParaRPr lang="en-US" dirty="0">
              <a:solidFill>
                <a:srgbClr val="FF0000"/>
              </a:solidFill>
            </a:endParaRPr>
          </a:p>
        </p:txBody>
      </p:sp>
      <p:sp>
        <p:nvSpPr>
          <p:cNvPr id="3" name="Content Placeholder 2"/>
          <p:cNvSpPr>
            <a:spLocks noGrp="1"/>
          </p:cNvSpPr>
          <p:nvPr>
            <p:ph idx="1"/>
          </p:nvPr>
        </p:nvSpPr>
        <p:spPr/>
        <p:txBody>
          <a:bodyPr/>
          <a:lstStyle/>
          <a:p>
            <a:endParaRPr lang="en-US" dirty="0"/>
          </a:p>
        </p:txBody>
      </p:sp>
      <p:pic>
        <p:nvPicPr>
          <p:cNvPr id="1026" name="Picture 2" descr="Difference Between IaaS PaaS and SaaS - Pediaa.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964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6724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Identity and Access Management (IAM)</a:t>
            </a:r>
          </a:p>
        </p:txBody>
      </p:sp>
      <p:sp>
        <p:nvSpPr>
          <p:cNvPr id="4" name="Content Placeholder 2"/>
          <p:cNvSpPr>
            <a:spLocks noGrp="1"/>
          </p:cNvSpPr>
          <p:nvPr>
            <p:ph idx="1"/>
          </p:nvPr>
        </p:nvSpPr>
        <p:spPr>
          <a:xfrm>
            <a:off x="762000" y="1219200"/>
            <a:ext cx="7696200" cy="4038600"/>
          </a:xfrm>
        </p:spPr>
        <p:txBody>
          <a:bodyPr>
            <a:normAutofit/>
          </a:bodyPr>
          <a:lstStyle/>
          <a:p>
            <a:pPr>
              <a:buFont typeface="Arial" pitchFamily="34" charset="0"/>
              <a:buChar char="•"/>
            </a:pPr>
            <a:r>
              <a:rPr lang="en-US" sz="2400" b="0" dirty="0">
                <a:solidFill>
                  <a:srgbClr val="002060"/>
                </a:solidFill>
              </a:rPr>
              <a:t>Provides </a:t>
            </a:r>
            <a:r>
              <a:rPr lang="en-US" sz="2400" b="0" dirty="0">
                <a:solidFill>
                  <a:srgbClr val="002060"/>
                </a:solidFill>
              </a:rPr>
              <a:t>fine-grained access control across all of AWS</a:t>
            </a:r>
            <a:r>
              <a:rPr lang="en-US" sz="2400" b="0" dirty="0">
                <a:solidFill>
                  <a:srgbClr val="002060"/>
                </a:solidFill>
              </a:rPr>
              <a:t>.</a:t>
            </a:r>
          </a:p>
          <a:p>
            <a:pPr>
              <a:buFont typeface="Arial" pitchFamily="34" charset="0"/>
              <a:buChar char="•"/>
            </a:pPr>
            <a:r>
              <a:rPr lang="en-US" sz="2400" b="0" dirty="0">
                <a:solidFill>
                  <a:srgbClr val="002060"/>
                </a:solidFill>
              </a:rPr>
              <a:t>With </a:t>
            </a:r>
            <a:r>
              <a:rPr lang="en-US" sz="2400" b="0" dirty="0">
                <a:solidFill>
                  <a:srgbClr val="002060"/>
                </a:solidFill>
              </a:rPr>
              <a:t>IAM, you can specify who can access which services and resources, and under which conditions</a:t>
            </a:r>
            <a:r>
              <a:rPr lang="en-US" sz="2400" b="0" dirty="0">
                <a:solidFill>
                  <a:srgbClr val="002060"/>
                </a:solidFill>
              </a:rPr>
              <a:t>.</a:t>
            </a:r>
          </a:p>
          <a:p>
            <a:pPr>
              <a:buFont typeface="Arial" pitchFamily="34" charset="0"/>
              <a:buChar char="•"/>
            </a:pPr>
            <a:r>
              <a:rPr lang="en-US" sz="2400" dirty="0">
                <a:solidFill>
                  <a:srgbClr val="002060"/>
                </a:solidFill>
              </a:rPr>
              <a:t>Users</a:t>
            </a:r>
            <a:r>
              <a:rPr lang="en-US" sz="2400" b="0" dirty="0">
                <a:solidFill>
                  <a:srgbClr val="002060"/>
                </a:solidFill>
              </a:rPr>
              <a:t> - Specific individual, can receive personal login.</a:t>
            </a:r>
          </a:p>
          <a:p>
            <a:pPr>
              <a:buFont typeface="Arial" pitchFamily="34" charset="0"/>
              <a:buChar char="•"/>
            </a:pPr>
            <a:r>
              <a:rPr lang="en-US" sz="2400" dirty="0">
                <a:solidFill>
                  <a:srgbClr val="002060"/>
                </a:solidFill>
              </a:rPr>
              <a:t>Groups</a:t>
            </a:r>
            <a:r>
              <a:rPr lang="en-US" sz="2400" b="0" dirty="0">
                <a:solidFill>
                  <a:srgbClr val="002060"/>
                </a:solidFill>
              </a:rPr>
              <a:t> – Collection of Users.</a:t>
            </a:r>
          </a:p>
          <a:p>
            <a:pPr>
              <a:buFont typeface="Arial" pitchFamily="34" charset="0"/>
              <a:buChar char="•"/>
            </a:pPr>
            <a:r>
              <a:rPr lang="en-US" sz="2400" dirty="0">
                <a:solidFill>
                  <a:srgbClr val="002060"/>
                </a:solidFill>
              </a:rPr>
              <a:t>Roles</a:t>
            </a:r>
            <a:r>
              <a:rPr lang="en-US" sz="2400" b="0" dirty="0">
                <a:solidFill>
                  <a:srgbClr val="002060"/>
                </a:solidFill>
              </a:rPr>
              <a:t> – Collection of Policies.</a:t>
            </a:r>
          </a:p>
          <a:p>
            <a:pPr>
              <a:buFont typeface="Arial" pitchFamily="34" charset="0"/>
              <a:buChar char="•"/>
            </a:pPr>
            <a:r>
              <a:rPr lang="en-US" sz="2400" dirty="0">
                <a:solidFill>
                  <a:srgbClr val="002060"/>
                </a:solidFill>
              </a:rPr>
              <a:t>Policies</a:t>
            </a:r>
            <a:r>
              <a:rPr lang="en-US" sz="2400" b="0" dirty="0">
                <a:solidFill>
                  <a:srgbClr val="002060"/>
                </a:solidFill>
              </a:rPr>
              <a:t> – Low level permissions to resource</a:t>
            </a:r>
            <a:r>
              <a:rPr lang="en-US" sz="2400" b="0" dirty="0">
                <a:solidFill>
                  <a:srgbClr val="002060"/>
                </a:solidFill>
              </a:rPr>
              <a:t>.</a:t>
            </a:r>
          </a:p>
        </p:txBody>
      </p:sp>
    </p:spTree>
    <p:extLst>
      <p:ext uri="{BB962C8B-B14F-4D97-AF65-F5344CB8AC3E}">
        <p14:creationId xmlns:p14="http://schemas.microsoft.com/office/powerpoint/2010/main" val="1192087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rgbClr val="FF0000"/>
                </a:solidFill>
              </a:rPr>
              <a:t>iam</a:t>
            </a:r>
            <a:endParaRPr lang="en-US" dirty="0">
              <a:solidFill>
                <a:srgbClr val="FF0000"/>
              </a:solidFill>
            </a:endParaRPr>
          </a:p>
        </p:txBody>
      </p:sp>
      <p:sp>
        <p:nvSpPr>
          <p:cNvPr id="4" name="Content Placeholder 2"/>
          <p:cNvSpPr>
            <a:spLocks noGrp="1"/>
          </p:cNvSpPr>
          <p:nvPr>
            <p:ph idx="1"/>
          </p:nvPr>
        </p:nvSpPr>
        <p:spPr>
          <a:xfrm>
            <a:off x="762000" y="1219200"/>
            <a:ext cx="7696200" cy="4038600"/>
          </a:xfrm>
        </p:spPr>
        <p:txBody>
          <a:bodyPr>
            <a:normAutofit/>
          </a:bodyPr>
          <a:lstStyle/>
          <a:p>
            <a:pPr>
              <a:buFont typeface="Arial" pitchFamily="34" charset="0"/>
              <a:buChar char="•"/>
            </a:pPr>
            <a:endParaRPr lang="en-US" sz="2400" dirty="0">
              <a:solidFill>
                <a:schemeClr val="accent6">
                  <a:lumMod val="50000"/>
                </a:schemeClr>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43000"/>
            <a:ext cx="91440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7037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Elastic cloud compute – ec2</a:t>
            </a:r>
            <a:endParaRPr lang="en-US" dirty="0">
              <a:solidFill>
                <a:srgbClr val="FF0000"/>
              </a:solidFill>
            </a:endParaRPr>
          </a:p>
        </p:txBody>
      </p:sp>
      <p:sp>
        <p:nvSpPr>
          <p:cNvPr id="4" name="Content Placeholder 2"/>
          <p:cNvSpPr>
            <a:spLocks noGrp="1"/>
          </p:cNvSpPr>
          <p:nvPr>
            <p:ph idx="1"/>
          </p:nvPr>
        </p:nvSpPr>
        <p:spPr>
          <a:xfrm>
            <a:off x="762000" y="1219200"/>
            <a:ext cx="7696200" cy="4038600"/>
          </a:xfrm>
        </p:spPr>
        <p:txBody>
          <a:bodyPr>
            <a:normAutofit/>
          </a:bodyPr>
          <a:lstStyle/>
          <a:p>
            <a:pPr>
              <a:buFont typeface="Arial" pitchFamily="34" charset="0"/>
              <a:buChar char="•"/>
            </a:pPr>
            <a:r>
              <a:rPr lang="en-US" sz="2400" b="0" dirty="0">
                <a:solidFill>
                  <a:srgbClr val="002060"/>
                </a:solidFill>
              </a:rPr>
              <a:t>An Amazon EC2 instance is a virtual server </a:t>
            </a:r>
            <a:r>
              <a:rPr lang="en-US" sz="2400" b="0" dirty="0">
                <a:solidFill>
                  <a:srgbClr val="002060"/>
                </a:solidFill>
              </a:rPr>
              <a:t>used for </a:t>
            </a:r>
            <a:r>
              <a:rPr lang="en-US" sz="2400" b="0" dirty="0">
                <a:solidFill>
                  <a:srgbClr val="002060"/>
                </a:solidFill>
              </a:rPr>
              <a:t>running applications on the Amazon Web Services (AWS) infrastructure</a:t>
            </a:r>
            <a:r>
              <a:rPr lang="en-US" sz="2400" b="0" dirty="0">
                <a:solidFill>
                  <a:srgbClr val="002060"/>
                </a:solidFill>
              </a:rPr>
              <a:t>.</a:t>
            </a:r>
          </a:p>
          <a:p>
            <a:pPr>
              <a:buFont typeface="Arial" pitchFamily="34" charset="0"/>
              <a:buChar char="•"/>
            </a:pPr>
            <a:r>
              <a:rPr lang="en-US" sz="2400" b="0" dirty="0">
                <a:solidFill>
                  <a:srgbClr val="002060"/>
                </a:solidFill>
              </a:rPr>
              <a:t>It consists of </a:t>
            </a:r>
            <a:r>
              <a:rPr lang="en-US" sz="2400" dirty="0">
                <a:solidFill>
                  <a:srgbClr val="002060"/>
                </a:solidFill>
              </a:rPr>
              <a:t>Amazon machine Image (AMI)  </a:t>
            </a:r>
            <a:r>
              <a:rPr lang="en-US" sz="2400" b="0" dirty="0">
                <a:solidFill>
                  <a:srgbClr val="002060"/>
                </a:solidFill>
              </a:rPr>
              <a:t>and Instance </a:t>
            </a:r>
            <a:r>
              <a:rPr lang="en-US" sz="2400" b="0" dirty="0">
                <a:solidFill>
                  <a:srgbClr val="002060"/>
                </a:solidFill>
              </a:rPr>
              <a:t>types comprise varying combinations of </a:t>
            </a:r>
            <a:r>
              <a:rPr lang="en-US" sz="2400" dirty="0">
                <a:solidFill>
                  <a:srgbClr val="002060"/>
                </a:solidFill>
              </a:rPr>
              <a:t>CPU, memory, storage, and networking capacity</a:t>
            </a:r>
            <a:endParaRPr lang="en-US" sz="2400" dirty="0">
              <a:solidFill>
                <a:srgbClr val="002060"/>
              </a:solidFill>
            </a:endParaRPr>
          </a:p>
        </p:txBody>
      </p:sp>
    </p:spTree>
    <p:extLst>
      <p:ext uri="{BB962C8B-B14F-4D97-AF65-F5344CB8AC3E}">
        <p14:creationId xmlns:p14="http://schemas.microsoft.com/office/powerpoint/2010/main" val="3674773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Properties of ec2</a:t>
            </a:r>
            <a:endParaRPr lang="en-US" dirty="0">
              <a:solidFill>
                <a:srgbClr val="FF0000"/>
              </a:solidFill>
            </a:endParaRPr>
          </a:p>
        </p:txBody>
      </p:sp>
      <p:sp>
        <p:nvSpPr>
          <p:cNvPr id="4" name="Content Placeholder 2"/>
          <p:cNvSpPr>
            <a:spLocks noGrp="1"/>
          </p:cNvSpPr>
          <p:nvPr>
            <p:ph idx="1"/>
          </p:nvPr>
        </p:nvSpPr>
        <p:spPr>
          <a:xfrm>
            <a:off x="762000" y="1219200"/>
            <a:ext cx="7696200" cy="4038600"/>
          </a:xfrm>
        </p:spPr>
        <p:txBody>
          <a:bodyPr>
            <a:normAutofit/>
          </a:bodyPr>
          <a:lstStyle/>
          <a:p>
            <a:pPr>
              <a:buFont typeface="Arial" pitchFamily="34" charset="0"/>
              <a:buChar char="•"/>
            </a:pPr>
            <a:r>
              <a:rPr lang="en-US" sz="2400" b="0" dirty="0">
                <a:solidFill>
                  <a:srgbClr val="002060"/>
                </a:solidFill>
              </a:rPr>
              <a:t>Amazon Elastic Compute Cloud (Amazon EC2) </a:t>
            </a:r>
            <a:r>
              <a:rPr lang="en-US" sz="2400" b="0" dirty="0">
                <a:solidFill>
                  <a:srgbClr val="002060"/>
                </a:solidFill>
              </a:rPr>
              <a:t>provides </a:t>
            </a:r>
            <a:r>
              <a:rPr lang="en-US" sz="2400" b="0" dirty="0">
                <a:solidFill>
                  <a:srgbClr val="002060"/>
                </a:solidFill>
              </a:rPr>
              <a:t>secure, resizable compute capacity in the </a:t>
            </a:r>
            <a:r>
              <a:rPr lang="en-US" sz="2400" b="0" dirty="0">
                <a:solidFill>
                  <a:srgbClr val="002060"/>
                </a:solidFill>
              </a:rPr>
              <a:t>cloud.</a:t>
            </a:r>
          </a:p>
          <a:p>
            <a:pPr>
              <a:buFont typeface="Arial" pitchFamily="34" charset="0"/>
              <a:buChar char="•"/>
            </a:pPr>
            <a:r>
              <a:rPr lang="en-US" sz="2400" b="0" dirty="0">
                <a:solidFill>
                  <a:srgbClr val="002060"/>
                </a:solidFill>
              </a:rPr>
              <a:t>Elastic Web-Scale computing you can increase or decrease capacity within </a:t>
            </a:r>
            <a:r>
              <a:rPr lang="en-US" sz="2400" b="0" dirty="0">
                <a:solidFill>
                  <a:srgbClr val="002060"/>
                </a:solidFill>
              </a:rPr>
              <a:t>minutes and </a:t>
            </a:r>
            <a:r>
              <a:rPr lang="en-US" sz="2400" b="0" dirty="0">
                <a:solidFill>
                  <a:srgbClr val="002060"/>
                </a:solidFill>
              </a:rPr>
              <a:t>commission one to thousands of instances </a:t>
            </a:r>
            <a:r>
              <a:rPr lang="en-US" sz="2400" b="0" dirty="0">
                <a:solidFill>
                  <a:srgbClr val="002060"/>
                </a:solidFill>
              </a:rPr>
              <a:t>simultaneously.</a:t>
            </a:r>
          </a:p>
          <a:p>
            <a:pPr>
              <a:buFont typeface="Arial" pitchFamily="34" charset="0"/>
              <a:buChar char="•"/>
            </a:pPr>
            <a:r>
              <a:rPr lang="en-US" sz="2400" b="0" dirty="0">
                <a:solidFill>
                  <a:srgbClr val="002060"/>
                </a:solidFill>
              </a:rPr>
              <a:t>Completely controlled You have complete control include root access to </a:t>
            </a:r>
            <a:r>
              <a:rPr lang="en-US" sz="2400" b="0" dirty="0">
                <a:solidFill>
                  <a:srgbClr val="002060"/>
                </a:solidFill>
              </a:rPr>
              <a:t>each instance </a:t>
            </a:r>
            <a:r>
              <a:rPr lang="en-US" sz="2400" b="0" dirty="0">
                <a:solidFill>
                  <a:srgbClr val="002060"/>
                </a:solidFill>
              </a:rPr>
              <a:t>and can stop and start instances without losing data and using web </a:t>
            </a:r>
            <a:r>
              <a:rPr lang="en-US" sz="2400" b="0" dirty="0">
                <a:solidFill>
                  <a:srgbClr val="002060"/>
                </a:solidFill>
              </a:rPr>
              <a:t>service APIs</a:t>
            </a:r>
          </a:p>
        </p:txBody>
      </p:sp>
    </p:spTree>
    <p:extLst>
      <p:ext uri="{BB962C8B-B14F-4D97-AF65-F5344CB8AC3E}">
        <p14:creationId xmlns:p14="http://schemas.microsoft.com/office/powerpoint/2010/main" val="3892608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Storage in </a:t>
            </a:r>
            <a:r>
              <a:rPr lang="en-US" dirty="0" err="1" smtClean="0">
                <a:solidFill>
                  <a:srgbClr val="FF0000"/>
                </a:solidFill>
              </a:rPr>
              <a:t>aws</a:t>
            </a:r>
            <a:endParaRPr lang="en-US" dirty="0">
              <a:solidFill>
                <a:srgbClr val="FF0000"/>
              </a:solidFill>
            </a:endParaRPr>
          </a:p>
        </p:txBody>
      </p:sp>
      <p:sp>
        <p:nvSpPr>
          <p:cNvPr id="4" name="Content Placeholder 2"/>
          <p:cNvSpPr>
            <a:spLocks noGrp="1"/>
          </p:cNvSpPr>
          <p:nvPr>
            <p:ph idx="1"/>
          </p:nvPr>
        </p:nvSpPr>
        <p:spPr>
          <a:xfrm>
            <a:off x="762000" y="1219200"/>
            <a:ext cx="7696200" cy="4038600"/>
          </a:xfrm>
        </p:spPr>
        <p:txBody>
          <a:bodyPr>
            <a:normAutofit/>
          </a:bodyPr>
          <a:lstStyle/>
          <a:p>
            <a:pPr>
              <a:buFont typeface="Arial" pitchFamily="34" charset="0"/>
              <a:buChar char="•"/>
            </a:pPr>
            <a:r>
              <a:rPr lang="en-US" sz="2400" b="0" dirty="0">
                <a:solidFill>
                  <a:srgbClr val="002060"/>
                </a:solidFill>
              </a:rPr>
              <a:t>Basically we have three types of storages in AWS</a:t>
            </a:r>
          </a:p>
          <a:p>
            <a:pPr>
              <a:buFont typeface="Arial" pitchFamily="34" charset="0"/>
              <a:buChar char="•"/>
            </a:pPr>
            <a:r>
              <a:rPr lang="en-US" sz="2400" dirty="0">
                <a:solidFill>
                  <a:srgbClr val="002060"/>
                </a:solidFill>
              </a:rPr>
              <a:t>EBS</a:t>
            </a:r>
            <a:r>
              <a:rPr lang="en-US" sz="2400" b="0" dirty="0">
                <a:solidFill>
                  <a:srgbClr val="002060"/>
                </a:solidFill>
              </a:rPr>
              <a:t> – Elastic block Storage</a:t>
            </a:r>
          </a:p>
          <a:p>
            <a:pPr>
              <a:buFont typeface="Arial" pitchFamily="34" charset="0"/>
              <a:buChar char="•"/>
            </a:pPr>
            <a:r>
              <a:rPr lang="en-US" sz="2400" dirty="0">
                <a:solidFill>
                  <a:srgbClr val="002060"/>
                </a:solidFill>
              </a:rPr>
              <a:t>EFS</a:t>
            </a:r>
            <a:r>
              <a:rPr lang="en-US" sz="2400" b="0" dirty="0">
                <a:solidFill>
                  <a:srgbClr val="002060"/>
                </a:solidFill>
              </a:rPr>
              <a:t> – Elastic File Storage</a:t>
            </a:r>
          </a:p>
          <a:p>
            <a:pPr>
              <a:buFont typeface="Arial" pitchFamily="34" charset="0"/>
              <a:buChar char="•"/>
            </a:pPr>
            <a:r>
              <a:rPr lang="en-US" sz="2400" dirty="0">
                <a:solidFill>
                  <a:srgbClr val="002060"/>
                </a:solidFill>
              </a:rPr>
              <a:t>S3</a:t>
            </a:r>
            <a:r>
              <a:rPr lang="en-US" sz="2400" b="0" dirty="0">
                <a:solidFill>
                  <a:srgbClr val="002060"/>
                </a:solidFill>
              </a:rPr>
              <a:t>  -  Simple </a:t>
            </a:r>
            <a:r>
              <a:rPr lang="en-US" sz="2400" b="0" dirty="0">
                <a:solidFill>
                  <a:srgbClr val="002060"/>
                </a:solidFill>
              </a:rPr>
              <a:t>S</a:t>
            </a:r>
            <a:r>
              <a:rPr lang="en-US" sz="2400" b="0" dirty="0">
                <a:solidFill>
                  <a:srgbClr val="002060"/>
                </a:solidFill>
              </a:rPr>
              <a:t>torage Service</a:t>
            </a:r>
          </a:p>
          <a:p>
            <a:pPr>
              <a:buFont typeface="Arial" pitchFamily="34" charset="0"/>
              <a:buChar char="•"/>
            </a:pPr>
            <a:r>
              <a:rPr lang="en-US" sz="2400" b="0" dirty="0">
                <a:solidFill>
                  <a:srgbClr val="002060"/>
                </a:solidFill>
              </a:rPr>
              <a:t>Instance Store Volumes</a:t>
            </a:r>
          </a:p>
        </p:txBody>
      </p:sp>
    </p:spTree>
    <p:extLst>
      <p:ext uri="{BB962C8B-B14F-4D97-AF65-F5344CB8AC3E}">
        <p14:creationId xmlns:p14="http://schemas.microsoft.com/office/powerpoint/2010/main" val="487217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Instance store  volume</a:t>
            </a:r>
            <a:endParaRPr lang="en-US" dirty="0">
              <a:solidFill>
                <a:srgbClr val="FF0000"/>
              </a:solidFill>
            </a:endParaRPr>
          </a:p>
        </p:txBody>
      </p:sp>
      <p:sp>
        <p:nvSpPr>
          <p:cNvPr id="4" name="Content Placeholder 2"/>
          <p:cNvSpPr>
            <a:spLocks noGrp="1"/>
          </p:cNvSpPr>
          <p:nvPr>
            <p:ph idx="1"/>
          </p:nvPr>
        </p:nvSpPr>
        <p:spPr>
          <a:xfrm>
            <a:off x="762000" y="1219200"/>
            <a:ext cx="7696200" cy="4038600"/>
          </a:xfrm>
        </p:spPr>
        <p:txBody>
          <a:bodyPr>
            <a:normAutofit/>
          </a:bodyPr>
          <a:lstStyle/>
          <a:p>
            <a:pPr>
              <a:buFont typeface="Arial" pitchFamily="34" charset="0"/>
              <a:buChar char="•"/>
            </a:pPr>
            <a:r>
              <a:rPr lang="en-US" sz="2400" b="0" dirty="0">
                <a:solidFill>
                  <a:srgbClr val="002060"/>
                </a:solidFill>
              </a:rPr>
              <a:t>Instance store volumes are high performance local disks that are physically attached to the </a:t>
            </a:r>
            <a:r>
              <a:rPr lang="en-US" sz="2400" b="0" dirty="0">
                <a:solidFill>
                  <a:srgbClr val="002060"/>
                </a:solidFill>
              </a:rPr>
              <a:t>host computer </a:t>
            </a:r>
            <a:r>
              <a:rPr lang="en-US" sz="2400" b="0" dirty="0">
                <a:solidFill>
                  <a:srgbClr val="002060"/>
                </a:solidFill>
              </a:rPr>
              <a:t>on which an EC2 instance </a:t>
            </a:r>
            <a:r>
              <a:rPr lang="en-US" sz="2400" b="0" dirty="0">
                <a:solidFill>
                  <a:srgbClr val="002060"/>
                </a:solidFill>
              </a:rPr>
              <a:t>runs.</a:t>
            </a:r>
          </a:p>
          <a:p>
            <a:pPr>
              <a:buFont typeface="Arial" pitchFamily="34" charset="0"/>
              <a:buChar char="•"/>
            </a:pPr>
            <a:r>
              <a:rPr lang="en-US" sz="2400" b="0" dirty="0">
                <a:solidFill>
                  <a:srgbClr val="002060"/>
                </a:solidFill>
              </a:rPr>
              <a:t>Instance stores are ephemeral which means the data is lost when powered off (non-persistent)</a:t>
            </a:r>
          </a:p>
          <a:p>
            <a:pPr>
              <a:buFont typeface="Arial" pitchFamily="34" charset="0"/>
              <a:buChar char="•"/>
            </a:pPr>
            <a:r>
              <a:rPr lang="en-US" sz="2400" b="0" dirty="0">
                <a:solidFill>
                  <a:srgbClr val="002060"/>
                </a:solidFill>
              </a:rPr>
              <a:t>Instances stores are ideal for temporary storage of information that changes frequently, such </a:t>
            </a:r>
            <a:r>
              <a:rPr lang="en-US" sz="2400" b="0" dirty="0">
                <a:solidFill>
                  <a:srgbClr val="002060"/>
                </a:solidFill>
              </a:rPr>
              <a:t>as buffers</a:t>
            </a:r>
            <a:r>
              <a:rPr lang="en-US" sz="2400" b="0" dirty="0">
                <a:solidFill>
                  <a:srgbClr val="002060"/>
                </a:solidFill>
              </a:rPr>
              <a:t>, caches, or scratch data</a:t>
            </a:r>
            <a:endParaRPr lang="en-US" sz="2400" b="0" dirty="0">
              <a:solidFill>
                <a:srgbClr val="002060"/>
              </a:solidFill>
            </a:endParaRPr>
          </a:p>
        </p:txBody>
      </p:sp>
    </p:spTree>
    <p:extLst>
      <p:ext uri="{BB962C8B-B14F-4D97-AF65-F5344CB8AC3E}">
        <p14:creationId xmlns:p14="http://schemas.microsoft.com/office/powerpoint/2010/main" val="2484864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EBS – Elastic block Storage</a:t>
            </a:r>
          </a:p>
        </p:txBody>
      </p:sp>
      <p:sp>
        <p:nvSpPr>
          <p:cNvPr id="4" name="Content Placeholder 2"/>
          <p:cNvSpPr>
            <a:spLocks noGrp="1"/>
          </p:cNvSpPr>
          <p:nvPr>
            <p:ph idx="1"/>
          </p:nvPr>
        </p:nvSpPr>
        <p:spPr>
          <a:xfrm>
            <a:off x="762000" y="1219200"/>
            <a:ext cx="7696200" cy="4038600"/>
          </a:xfrm>
        </p:spPr>
        <p:txBody>
          <a:bodyPr>
            <a:normAutofit lnSpcReduction="10000"/>
          </a:bodyPr>
          <a:lstStyle/>
          <a:p>
            <a:pPr>
              <a:buFont typeface="Arial" pitchFamily="34" charset="0"/>
              <a:buChar char="•"/>
            </a:pPr>
            <a:r>
              <a:rPr lang="en-US" sz="2400" b="0" dirty="0">
                <a:solidFill>
                  <a:srgbClr val="002060"/>
                </a:solidFill>
              </a:rPr>
              <a:t>This is the storage which by default attached with the EC2 instance.</a:t>
            </a:r>
          </a:p>
          <a:p>
            <a:pPr>
              <a:buFont typeface="Arial" pitchFamily="34" charset="0"/>
              <a:buChar char="•"/>
            </a:pPr>
            <a:r>
              <a:rPr lang="en-US" sz="2400" b="0" dirty="0">
                <a:solidFill>
                  <a:srgbClr val="002060"/>
                </a:solidFill>
              </a:rPr>
              <a:t>Root EBS volumes are deleted on termination by </a:t>
            </a:r>
            <a:r>
              <a:rPr lang="en-US" sz="2400" b="0" dirty="0">
                <a:solidFill>
                  <a:srgbClr val="002060"/>
                </a:solidFill>
              </a:rPr>
              <a:t>default</a:t>
            </a:r>
          </a:p>
          <a:p>
            <a:pPr>
              <a:buFont typeface="Arial" pitchFamily="34" charset="0"/>
              <a:buChar char="•"/>
            </a:pPr>
            <a:r>
              <a:rPr lang="en-US" sz="2400" b="0" dirty="0">
                <a:solidFill>
                  <a:srgbClr val="002060"/>
                </a:solidFill>
              </a:rPr>
              <a:t>Termination </a:t>
            </a:r>
            <a:r>
              <a:rPr lang="en-US" sz="2400" b="0" dirty="0">
                <a:solidFill>
                  <a:srgbClr val="002060"/>
                </a:solidFill>
              </a:rPr>
              <a:t>protection is turned off by default and must be manually enabled (keeps </a:t>
            </a:r>
            <a:r>
              <a:rPr lang="en-US" sz="2400" b="0" dirty="0">
                <a:solidFill>
                  <a:srgbClr val="002060"/>
                </a:solidFill>
              </a:rPr>
              <a:t>the volume/data </a:t>
            </a:r>
            <a:r>
              <a:rPr lang="en-US" sz="2400" b="0" dirty="0">
                <a:solidFill>
                  <a:srgbClr val="002060"/>
                </a:solidFill>
              </a:rPr>
              <a:t>when the instance is terminated</a:t>
            </a:r>
            <a:r>
              <a:rPr lang="en-US" sz="2400" b="0" dirty="0">
                <a:solidFill>
                  <a:srgbClr val="002060"/>
                </a:solidFill>
              </a:rPr>
              <a:t>)</a:t>
            </a:r>
          </a:p>
          <a:p>
            <a:pPr>
              <a:buFont typeface="Arial" pitchFamily="34" charset="0"/>
              <a:buChar char="•"/>
            </a:pPr>
            <a:r>
              <a:rPr lang="en-US" sz="2400" b="0" dirty="0">
                <a:solidFill>
                  <a:srgbClr val="002060"/>
                </a:solidFill>
              </a:rPr>
              <a:t>EBS volume data persists independently of the life of the </a:t>
            </a:r>
            <a:r>
              <a:rPr lang="en-US" sz="2400" b="0" dirty="0">
                <a:solidFill>
                  <a:srgbClr val="002060"/>
                </a:solidFill>
              </a:rPr>
              <a:t>instance</a:t>
            </a:r>
          </a:p>
          <a:p>
            <a:pPr>
              <a:buFont typeface="Arial" pitchFamily="34" charset="0"/>
              <a:buChar char="•"/>
            </a:pPr>
            <a:r>
              <a:rPr lang="en-US" sz="2400" b="0" dirty="0">
                <a:solidFill>
                  <a:srgbClr val="002060"/>
                </a:solidFill>
              </a:rPr>
              <a:t>Max Capacity of 64 </a:t>
            </a:r>
            <a:r>
              <a:rPr lang="en-US" sz="2400" b="0" dirty="0" err="1">
                <a:solidFill>
                  <a:srgbClr val="002060"/>
                </a:solidFill>
              </a:rPr>
              <a:t>TiB</a:t>
            </a:r>
            <a:r>
              <a:rPr lang="en-US" sz="2400" b="0" dirty="0">
                <a:solidFill>
                  <a:srgbClr val="002060"/>
                </a:solidFill>
              </a:rPr>
              <a:t>.</a:t>
            </a:r>
          </a:p>
          <a:p>
            <a:pPr>
              <a:buFont typeface="Arial" pitchFamily="34" charset="0"/>
              <a:buChar char="•"/>
            </a:pPr>
            <a:endParaRPr lang="en-US" sz="2400" b="0" dirty="0" smtClean="0">
              <a:solidFill>
                <a:schemeClr val="accent6">
                  <a:lumMod val="50000"/>
                </a:schemeClr>
              </a:solidFill>
            </a:endParaRPr>
          </a:p>
        </p:txBody>
      </p:sp>
    </p:spTree>
    <p:extLst>
      <p:ext uri="{BB962C8B-B14F-4D97-AF65-F5344CB8AC3E}">
        <p14:creationId xmlns:p14="http://schemas.microsoft.com/office/powerpoint/2010/main" val="1389243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EFS – Elastic File Storage</a:t>
            </a:r>
          </a:p>
        </p:txBody>
      </p:sp>
      <p:sp>
        <p:nvSpPr>
          <p:cNvPr id="4" name="Content Placeholder 2"/>
          <p:cNvSpPr>
            <a:spLocks noGrp="1"/>
          </p:cNvSpPr>
          <p:nvPr>
            <p:ph idx="1"/>
          </p:nvPr>
        </p:nvSpPr>
        <p:spPr>
          <a:xfrm>
            <a:off x="762000" y="1219200"/>
            <a:ext cx="7696200" cy="4038600"/>
          </a:xfrm>
        </p:spPr>
        <p:txBody>
          <a:bodyPr>
            <a:normAutofit lnSpcReduction="10000"/>
          </a:bodyPr>
          <a:lstStyle/>
          <a:p>
            <a:pPr>
              <a:buFont typeface="Arial" pitchFamily="34" charset="0"/>
              <a:buChar char="•"/>
            </a:pPr>
            <a:r>
              <a:rPr lang="en-US" sz="2400" b="0" dirty="0">
                <a:solidFill>
                  <a:srgbClr val="002060"/>
                </a:solidFill>
              </a:rPr>
              <a:t>EFS is a fully-managed service that makes it easy to set up and scale file storage in the </a:t>
            </a:r>
            <a:r>
              <a:rPr lang="en-US" sz="2400" b="0" dirty="0">
                <a:solidFill>
                  <a:srgbClr val="002060"/>
                </a:solidFill>
              </a:rPr>
              <a:t>Amazon Cloud</a:t>
            </a:r>
          </a:p>
          <a:p>
            <a:pPr>
              <a:buFont typeface="Arial" pitchFamily="34" charset="0"/>
              <a:buChar char="•"/>
            </a:pPr>
            <a:r>
              <a:rPr lang="en-US" sz="2400" b="0" dirty="0">
                <a:solidFill>
                  <a:srgbClr val="002060"/>
                </a:solidFill>
              </a:rPr>
              <a:t>Good for big data and analytics, media processing workflows, content management, </a:t>
            </a:r>
            <a:r>
              <a:rPr lang="en-US" sz="2400" b="0" dirty="0">
                <a:solidFill>
                  <a:srgbClr val="002060"/>
                </a:solidFill>
              </a:rPr>
              <a:t>web serving</a:t>
            </a:r>
            <a:r>
              <a:rPr lang="en-US" sz="2400" b="0" dirty="0">
                <a:solidFill>
                  <a:srgbClr val="002060"/>
                </a:solidFill>
              </a:rPr>
              <a:t>, home directories etc</a:t>
            </a:r>
            <a:r>
              <a:rPr lang="en-US" sz="2400" b="0" dirty="0">
                <a:solidFill>
                  <a:srgbClr val="002060"/>
                </a:solidFill>
              </a:rPr>
              <a:t>.</a:t>
            </a:r>
          </a:p>
          <a:p>
            <a:pPr>
              <a:buFont typeface="Arial" pitchFamily="34" charset="0"/>
              <a:buChar char="•"/>
            </a:pPr>
            <a:r>
              <a:rPr lang="en-US" sz="2400" b="0" dirty="0">
                <a:solidFill>
                  <a:srgbClr val="002060"/>
                </a:solidFill>
              </a:rPr>
              <a:t>EFS </a:t>
            </a:r>
            <a:r>
              <a:rPr lang="en-US" sz="2400" b="0" dirty="0">
                <a:solidFill>
                  <a:srgbClr val="002060"/>
                </a:solidFill>
              </a:rPr>
              <a:t>is elastic and grows and shrinks as you add and remove </a:t>
            </a:r>
            <a:r>
              <a:rPr lang="en-US" sz="2400" b="0" dirty="0">
                <a:solidFill>
                  <a:srgbClr val="002060"/>
                </a:solidFill>
              </a:rPr>
              <a:t>data</a:t>
            </a:r>
          </a:p>
          <a:p>
            <a:pPr>
              <a:buFont typeface="Arial" pitchFamily="34" charset="0"/>
              <a:buChar char="•"/>
            </a:pPr>
            <a:r>
              <a:rPr lang="en-US" sz="2400" b="0" dirty="0">
                <a:solidFill>
                  <a:srgbClr val="002060"/>
                </a:solidFill>
              </a:rPr>
              <a:t>A file system can be accessed concurrently from all AZs in the region where it is </a:t>
            </a:r>
            <a:r>
              <a:rPr lang="en-US" sz="2400" b="0" dirty="0">
                <a:solidFill>
                  <a:srgbClr val="002060"/>
                </a:solidFill>
              </a:rPr>
              <a:t>located.</a:t>
            </a:r>
          </a:p>
          <a:p>
            <a:pPr>
              <a:buFont typeface="Arial" pitchFamily="34" charset="0"/>
              <a:buChar char="•"/>
            </a:pPr>
            <a:r>
              <a:rPr lang="en-US" sz="2400" b="0" dirty="0">
                <a:solidFill>
                  <a:srgbClr val="002060"/>
                </a:solidFill>
              </a:rPr>
              <a:t>Can scale up to petabytes.</a:t>
            </a:r>
          </a:p>
          <a:p>
            <a:pPr>
              <a:buFont typeface="Arial" pitchFamily="34" charset="0"/>
              <a:buChar char="•"/>
            </a:pPr>
            <a:endParaRPr lang="en-US" sz="2400" b="0" dirty="0" smtClean="0">
              <a:solidFill>
                <a:schemeClr val="accent6">
                  <a:lumMod val="50000"/>
                </a:schemeClr>
              </a:solidFill>
            </a:endParaRPr>
          </a:p>
        </p:txBody>
      </p:sp>
    </p:spTree>
    <p:extLst>
      <p:ext uri="{BB962C8B-B14F-4D97-AF65-F5344CB8AC3E}">
        <p14:creationId xmlns:p14="http://schemas.microsoft.com/office/powerpoint/2010/main" val="18234472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 S3  -  Simple Storage Service</a:t>
            </a:r>
          </a:p>
        </p:txBody>
      </p:sp>
      <p:sp>
        <p:nvSpPr>
          <p:cNvPr id="4" name="Content Placeholder 2"/>
          <p:cNvSpPr>
            <a:spLocks noGrp="1"/>
          </p:cNvSpPr>
          <p:nvPr>
            <p:ph idx="1"/>
          </p:nvPr>
        </p:nvSpPr>
        <p:spPr>
          <a:xfrm>
            <a:off x="762000" y="1219200"/>
            <a:ext cx="7696200" cy="4038600"/>
          </a:xfrm>
        </p:spPr>
        <p:txBody>
          <a:bodyPr>
            <a:normAutofit/>
          </a:bodyPr>
          <a:lstStyle/>
          <a:p>
            <a:pPr>
              <a:buFont typeface="Arial" pitchFamily="34" charset="0"/>
              <a:buChar char="•"/>
            </a:pPr>
            <a:r>
              <a:rPr lang="en-US" sz="2400" b="0" dirty="0">
                <a:solidFill>
                  <a:srgbClr val="002060"/>
                </a:solidFill>
              </a:rPr>
              <a:t>Amazon S3 is object storage built to store and retrieve any amount of data from </a:t>
            </a:r>
            <a:r>
              <a:rPr lang="en-US" sz="2400" b="0" dirty="0">
                <a:solidFill>
                  <a:srgbClr val="002060"/>
                </a:solidFill>
              </a:rPr>
              <a:t>anywhere web </a:t>
            </a:r>
            <a:r>
              <a:rPr lang="en-US" sz="2400" b="0" dirty="0">
                <a:solidFill>
                  <a:srgbClr val="002060"/>
                </a:solidFill>
              </a:rPr>
              <a:t>sites and mobile apps, corporate applications, and data from </a:t>
            </a:r>
            <a:r>
              <a:rPr lang="en-US" sz="2400" b="0" dirty="0" err="1">
                <a:solidFill>
                  <a:srgbClr val="002060"/>
                </a:solidFill>
              </a:rPr>
              <a:t>IoT</a:t>
            </a:r>
            <a:r>
              <a:rPr lang="en-US" sz="2400" b="0" dirty="0">
                <a:solidFill>
                  <a:srgbClr val="002060"/>
                </a:solidFill>
              </a:rPr>
              <a:t> sensors or </a:t>
            </a:r>
            <a:r>
              <a:rPr lang="en-US" sz="2400" b="0" dirty="0">
                <a:solidFill>
                  <a:srgbClr val="002060"/>
                </a:solidFill>
              </a:rPr>
              <a:t>devices.</a:t>
            </a:r>
          </a:p>
          <a:p>
            <a:pPr>
              <a:buFont typeface="Arial" pitchFamily="34" charset="0"/>
              <a:buChar char="•"/>
            </a:pPr>
            <a:r>
              <a:rPr lang="en-US" sz="2400" b="0" dirty="0">
                <a:solidFill>
                  <a:srgbClr val="002060"/>
                </a:solidFill>
              </a:rPr>
              <a:t>Files </a:t>
            </a:r>
            <a:r>
              <a:rPr lang="en-US" sz="2400" b="0" dirty="0">
                <a:solidFill>
                  <a:srgbClr val="002060"/>
                </a:solidFill>
              </a:rPr>
              <a:t>are stored in buckets, Buckets are root level </a:t>
            </a:r>
            <a:r>
              <a:rPr lang="en-US" sz="2400" b="0" dirty="0">
                <a:solidFill>
                  <a:srgbClr val="002060"/>
                </a:solidFill>
              </a:rPr>
              <a:t>folders</a:t>
            </a:r>
            <a:r>
              <a:rPr lang="en-US" sz="2400" b="0" dirty="0">
                <a:solidFill>
                  <a:srgbClr val="002060"/>
                </a:solidFill>
              </a:rPr>
              <a:t>, Files can be anywhere from 0 bytes to 5 </a:t>
            </a:r>
            <a:r>
              <a:rPr lang="en-US" sz="2400" b="0" dirty="0">
                <a:solidFill>
                  <a:srgbClr val="002060"/>
                </a:solidFill>
              </a:rPr>
              <a:t>TB.</a:t>
            </a:r>
          </a:p>
          <a:p>
            <a:pPr>
              <a:buFont typeface="Arial" pitchFamily="34" charset="0"/>
              <a:buChar char="•"/>
            </a:pPr>
            <a:r>
              <a:rPr lang="en-US" sz="2400" b="0" dirty="0">
                <a:solidFill>
                  <a:srgbClr val="002060"/>
                </a:solidFill>
              </a:rPr>
              <a:t>There is unlimited storage available, S3 is a universal namespace so bucket names must be unique </a:t>
            </a:r>
            <a:r>
              <a:rPr lang="en-US" sz="2400" b="0" dirty="0">
                <a:solidFill>
                  <a:srgbClr val="002060"/>
                </a:solidFill>
              </a:rPr>
              <a:t>globally</a:t>
            </a:r>
            <a:endParaRPr lang="en-US" sz="2400" b="0" dirty="0">
              <a:solidFill>
                <a:srgbClr val="002060"/>
              </a:solidFill>
            </a:endParaRPr>
          </a:p>
        </p:txBody>
      </p:sp>
    </p:spTree>
    <p:extLst>
      <p:ext uri="{BB962C8B-B14F-4D97-AF65-F5344CB8AC3E}">
        <p14:creationId xmlns:p14="http://schemas.microsoft.com/office/powerpoint/2010/main" val="208195725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7" name="Picture 3" descr="D:\Test Yantra\AWS\AWS presn images\Clou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rot="20273402">
            <a:off x="1670316" y="172746"/>
            <a:ext cx="3473614" cy="646331"/>
          </a:xfrm>
          <a:prstGeom prst="rect">
            <a:avLst/>
          </a:prstGeom>
          <a:noFill/>
        </p:spPr>
        <p:txBody>
          <a:bodyPr wrap="square" rtlCol="0">
            <a:spAutoFit/>
          </a:bodyPr>
          <a:lstStyle/>
          <a:p>
            <a:r>
              <a:rPr lang="en-US" sz="3600" dirty="0" smtClean="0">
                <a:solidFill>
                  <a:schemeClr val="accent3">
                    <a:lumMod val="60000"/>
                    <a:lumOff val="40000"/>
                  </a:schemeClr>
                </a:solidFill>
                <a:latin typeface="Artifakt Element Light" pitchFamily="34" charset="0"/>
                <a:ea typeface="Artifakt Element Light" pitchFamily="34" charset="0"/>
              </a:rPr>
              <a:t>WHAT  IS </a:t>
            </a:r>
            <a:endParaRPr lang="en-US" sz="3600" dirty="0">
              <a:solidFill>
                <a:schemeClr val="accent3">
                  <a:lumMod val="60000"/>
                  <a:lumOff val="40000"/>
                </a:schemeClr>
              </a:solidFill>
              <a:latin typeface="Artifakt Element Light" pitchFamily="34" charset="0"/>
              <a:ea typeface="Artifakt Element Light" pitchFamily="34" charset="0"/>
            </a:endParaRPr>
          </a:p>
        </p:txBody>
      </p:sp>
      <p:sp>
        <p:nvSpPr>
          <p:cNvPr id="5" name="TextBox 4"/>
          <p:cNvSpPr txBox="1"/>
          <p:nvPr/>
        </p:nvSpPr>
        <p:spPr>
          <a:xfrm rot="21097954">
            <a:off x="5359848" y="-118452"/>
            <a:ext cx="534121" cy="923330"/>
          </a:xfrm>
          <a:prstGeom prst="rect">
            <a:avLst/>
          </a:prstGeom>
          <a:noFill/>
        </p:spPr>
        <p:txBody>
          <a:bodyPr wrap="none" rtlCol="0">
            <a:spAutoFit/>
          </a:bodyPr>
          <a:lstStyle/>
          <a:p>
            <a:r>
              <a:rPr lang="en-US" sz="5400" dirty="0" smtClean="0">
                <a:solidFill>
                  <a:schemeClr val="accent3">
                    <a:lumMod val="60000"/>
                    <a:lumOff val="40000"/>
                  </a:schemeClr>
                </a:solidFill>
              </a:rPr>
              <a:t>?</a:t>
            </a:r>
            <a:endParaRPr lang="en-US" dirty="0">
              <a:solidFill>
                <a:schemeClr val="accent3">
                  <a:lumMod val="60000"/>
                  <a:lumOff val="40000"/>
                </a:schemeClr>
              </a:solidFill>
            </a:endParaRPr>
          </a:p>
        </p:txBody>
      </p:sp>
      <p:sp>
        <p:nvSpPr>
          <p:cNvPr id="9" name="TextBox 8"/>
          <p:cNvSpPr txBox="1"/>
          <p:nvPr/>
        </p:nvSpPr>
        <p:spPr>
          <a:xfrm rot="21097954">
            <a:off x="6022648" y="186349"/>
            <a:ext cx="534121" cy="923330"/>
          </a:xfrm>
          <a:prstGeom prst="rect">
            <a:avLst/>
          </a:prstGeom>
          <a:noFill/>
        </p:spPr>
        <p:txBody>
          <a:bodyPr wrap="none" rtlCol="0">
            <a:spAutoFit/>
          </a:bodyPr>
          <a:lstStyle/>
          <a:p>
            <a:r>
              <a:rPr lang="en-US" sz="5400" dirty="0" smtClean="0">
                <a:solidFill>
                  <a:schemeClr val="accent3">
                    <a:lumMod val="60000"/>
                    <a:lumOff val="40000"/>
                  </a:schemeClr>
                </a:solidFill>
              </a:rPr>
              <a:t>?</a:t>
            </a:r>
            <a:endParaRPr lang="en-US" dirty="0">
              <a:solidFill>
                <a:schemeClr val="accent3">
                  <a:lumMod val="60000"/>
                  <a:lumOff val="40000"/>
                </a:schemeClr>
              </a:solidFill>
            </a:endParaRPr>
          </a:p>
        </p:txBody>
      </p:sp>
      <p:sp>
        <p:nvSpPr>
          <p:cNvPr id="10" name="TextBox 9"/>
          <p:cNvSpPr txBox="1"/>
          <p:nvPr/>
        </p:nvSpPr>
        <p:spPr>
          <a:xfrm rot="21097954">
            <a:off x="5512248" y="681963"/>
            <a:ext cx="534121" cy="923330"/>
          </a:xfrm>
          <a:prstGeom prst="rect">
            <a:avLst/>
          </a:prstGeom>
          <a:noFill/>
        </p:spPr>
        <p:txBody>
          <a:bodyPr wrap="none" rtlCol="0">
            <a:spAutoFit/>
          </a:bodyPr>
          <a:lstStyle/>
          <a:p>
            <a:r>
              <a:rPr lang="en-US" sz="5400" dirty="0" smtClean="0">
                <a:solidFill>
                  <a:schemeClr val="accent3">
                    <a:lumMod val="60000"/>
                    <a:lumOff val="40000"/>
                  </a:schemeClr>
                </a:solidFill>
              </a:rPr>
              <a:t>?</a:t>
            </a:r>
            <a:endParaRPr lang="en-US" dirty="0">
              <a:solidFill>
                <a:schemeClr val="accent3">
                  <a:lumMod val="60000"/>
                  <a:lumOff val="40000"/>
                </a:schemeClr>
              </a:solidFill>
            </a:endParaRPr>
          </a:p>
        </p:txBody>
      </p:sp>
    </p:spTree>
    <p:extLst>
      <p:ext uri="{BB962C8B-B14F-4D97-AF65-F5344CB8AC3E}">
        <p14:creationId xmlns:p14="http://schemas.microsoft.com/office/powerpoint/2010/main" val="2885346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 S3  -  Simple Storage Service</a:t>
            </a:r>
          </a:p>
        </p:txBody>
      </p:sp>
      <p:sp>
        <p:nvSpPr>
          <p:cNvPr id="4" name="Content Placeholder 2"/>
          <p:cNvSpPr>
            <a:spLocks noGrp="1"/>
          </p:cNvSpPr>
          <p:nvPr>
            <p:ph idx="1"/>
          </p:nvPr>
        </p:nvSpPr>
        <p:spPr>
          <a:xfrm>
            <a:off x="762000" y="1219200"/>
            <a:ext cx="7696200" cy="4038600"/>
          </a:xfrm>
        </p:spPr>
        <p:txBody>
          <a:bodyPr>
            <a:normAutofit fontScale="92500" lnSpcReduction="20000"/>
          </a:bodyPr>
          <a:lstStyle/>
          <a:p>
            <a:pPr>
              <a:buFont typeface="Arial" pitchFamily="34" charset="0"/>
              <a:buChar char="•"/>
            </a:pPr>
            <a:r>
              <a:rPr lang="en-US" sz="2600" b="0" dirty="0">
                <a:solidFill>
                  <a:srgbClr val="002060"/>
                </a:solidFill>
              </a:rPr>
              <a:t>There </a:t>
            </a:r>
            <a:r>
              <a:rPr lang="en-US" sz="2600" b="0" dirty="0">
                <a:solidFill>
                  <a:srgbClr val="002060"/>
                </a:solidFill>
              </a:rPr>
              <a:t>are six S3 storage </a:t>
            </a:r>
            <a:r>
              <a:rPr lang="en-US" sz="2600" b="0" dirty="0">
                <a:solidFill>
                  <a:srgbClr val="002060"/>
                </a:solidFill>
              </a:rPr>
              <a:t>classes </a:t>
            </a:r>
          </a:p>
          <a:p>
            <a:pPr>
              <a:buFont typeface="Arial" pitchFamily="34" charset="0"/>
              <a:buChar char="•"/>
            </a:pPr>
            <a:r>
              <a:rPr lang="en-US" sz="2600" b="0" dirty="0">
                <a:solidFill>
                  <a:srgbClr val="002060"/>
                </a:solidFill>
              </a:rPr>
              <a:t>S3 Standard</a:t>
            </a:r>
          </a:p>
          <a:p>
            <a:pPr>
              <a:buFont typeface="Arial" pitchFamily="34" charset="0"/>
              <a:buChar char="•"/>
            </a:pPr>
            <a:r>
              <a:rPr lang="en-US" sz="2600" b="0" dirty="0">
                <a:solidFill>
                  <a:srgbClr val="002060"/>
                </a:solidFill>
              </a:rPr>
              <a:t>S3 </a:t>
            </a:r>
            <a:r>
              <a:rPr lang="en-US" sz="2600" b="0" dirty="0">
                <a:solidFill>
                  <a:srgbClr val="002060"/>
                </a:solidFill>
              </a:rPr>
              <a:t>intelligent-</a:t>
            </a:r>
            <a:r>
              <a:rPr lang="en-US" sz="2600" b="0" dirty="0" err="1">
                <a:solidFill>
                  <a:srgbClr val="002060"/>
                </a:solidFill>
              </a:rPr>
              <a:t>Tiering</a:t>
            </a:r>
            <a:endParaRPr lang="en-US" sz="2600" b="0" dirty="0">
              <a:solidFill>
                <a:srgbClr val="002060"/>
              </a:solidFill>
            </a:endParaRPr>
          </a:p>
          <a:p>
            <a:pPr>
              <a:buFont typeface="Arial" pitchFamily="34" charset="0"/>
              <a:buChar char="•"/>
            </a:pPr>
            <a:r>
              <a:rPr lang="en-US" sz="2600" b="0" dirty="0">
                <a:solidFill>
                  <a:srgbClr val="002060"/>
                </a:solidFill>
              </a:rPr>
              <a:t>S3 </a:t>
            </a:r>
            <a:r>
              <a:rPr lang="en-US" sz="2600" b="0" dirty="0">
                <a:solidFill>
                  <a:srgbClr val="002060"/>
                </a:solidFill>
              </a:rPr>
              <a:t>Standard-IA (</a:t>
            </a:r>
            <a:r>
              <a:rPr lang="en-US" sz="2600" b="0" dirty="0">
                <a:solidFill>
                  <a:srgbClr val="002060"/>
                </a:solidFill>
              </a:rPr>
              <a:t>Infrequent </a:t>
            </a:r>
            <a:r>
              <a:rPr lang="en-US" sz="2600" b="0" dirty="0">
                <a:solidFill>
                  <a:srgbClr val="002060"/>
                </a:solidFill>
              </a:rPr>
              <a:t>Access)</a:t>
            </a:r>
          </a:p>
          <a:p>
            <a:pPr>
              <a:buFont typeface="Arial" pitchFamily="34" charset="0"/>
              <a:buChar char="•"/>
            </a:pPr>
            <a:r>
              <a:rPr lang="en-US" sz="2600" b="0" dirty="0">
                <a:solidFill>
                  <a:srgbClr val="002060"/>
                </a:solidFill>
              </a:rPr>
              <a:t>S3 One </a:t>
            </a:r>
            <a:r>
              <a:rPr lang="en-US" sz="2600" b="0" dirty="0">
                <a:solidFill>
                  <a:srgbClr val="002060"/>
                </a:solidFill>
              </a:rPr>
              <a:t>Zone-IA</a:t>
            </a:r>
          </a:p>
          <a:p>
            <a:pPr>
              <a:buFont typeface="Arial" pitchFamily="34" charset="0"/>
              <a:buChar char="•"/>
            </a:pPr>
            <a:r>
              <a:rPr lang="en-US" sz="2600" b="0" dirty="0">
                <a:solidFill>
                  <a:srgbClr val="002060"/>
                </a:solidFill>
              </a:rPr>
              <a:t>S3 </a:t>
            </a:r>
            <a:r>
              <a:rPr lang="en-US" sz="2600" b="0" dirty="0">
                <a:solidFill>
                  <a:srgbClr val="002060"/>
                </a:solidFill>
              </a:rPr>
              <a:t>Glacier</a:t>
            </a:r>
          </a:p>
          <a:p>
            <a:pPr>
              <a:buFont typeface="Arial" pitchFamily="34" charset="0"/>
              <a:buChar char="•"/>
            </a:pPr>
            <a:r>
              <a:rPr lang="en-US" sz="2600" b="0" dirty="0">
                <a:solidFill>
                  <a:srgbClr val="002060"/>
                </a:solidFill>
              </a:rPr>
              <a:t>S3 Glacier Deep </a:t>
            </a:r>
            <a:r>
              <a:rPr lang="en-US" sz="2600" b="0" dirty="0">
                <a:solidFill>
                  <a:srgbClr val="002060"/>
                </a:solidFill>
              </a:rPr>
              <a:t>Archive</a:t>
            </a:r>
          </a:p>
          <a:p>
            <a:pPr>
              <a:buFont typeface="Arial" pitchFamily="34" charset="0"/>
              <a:buChar char="•"/>
            </a:pPr>
            <a:r>
              <a:rPr lang="en-US" sz="2600" b="0" dirty="0">
                <a:solidFill>
                  <a:srgbClr val="002060"/>
                </a:solidFill>
              </a:rPr>
              <a:t>Can be used for </a:t>
            </a:r>
            <a:r>
              <a:rPr lang="en-US" sz="2600" dirty="0">
                <a:solidFill>
                  <a:srgbClr val="002060"/>
                </a:solidFill>
              </a:rPr>
              <a:t>Backup and Storage  ,  Application Hosting  , Media Hosting  , Software Delivery  , Static Website.</a:t>
            </a:r>
          </a:p>
          <a:p>
            <a:pPr marL="457200" indent="-457200">
              <a:buFont typeface="Arial" pitchFamily="34" charset="0"/>
              <a:buChar char="•"/>
            </a:pPr>
            <a:endParaRPr lang="en-US" sz="2400" dirty="0" smtClean="0">
              <a:solidFill>
                <a:schemeClr val="accent6">
                  <a:lumMod val="50000"/>
                </a:schemeClr>
              </a:solidFill>
            </a:endParaRPr>
          </a:p>
        </p:txBody>
      </p:sp>
    </p:spTree>
    <p:extLst>
      <p:ext uri="{BB962C8B-B14F-4D97-AF65-F5344CB8AC3E}">
        <p14:creationId xmlns:p14="http://schemas.microsoft.com/office/powerpoint/2010/main" val="959469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 S3  -  Simple Storage Service</a:t>
            </a:r>
          </a:p>
        </p:txBody>
      </p:sp>
      <p:sp>
        <p:nvSpPr>
          <p:cNvPr id="4" name="Content Placeholder 2"/>
          <p:cNvSpPr>
            <a:spLocks noGrp="1"/>
          </p:cNvSpPr>
          <p:nvPr>
            <p:ph idx="1"/>
          </p:nvPr>
        </p:nvSpPr>
        <p:spPr>
          <a:xfrm>
            <a:off x="762000" y="1219200"/>
            <a:ext cx="7696200" cy="4038600"/>
          </a:xfrm>
        </p:spPr>
        <p:txBody>
          <a:bodyPr>
            <a:normAutofit fontScale="92500" lnSpcReduction="20000"/>
          </a:bodyPr>
          <a:lstStyle/>
          <a:p>
            <a:pPr>
              <a:buFont typeface="Arial" pitchFamily="34" charset="0"/>
              <a:buChar char="•"/>
            </a:pPr>
            <a:r>
              <a:rPr lang="en-US" sz="2600" b="0" dirty="0">
                <a:solidFill>
                  <a:srgbClr val="002060"/>
                </a:solidFill>
              </a:rPr>
              <a:t>There </a:t>
            </a:r>
            <a:r>
              <a:rPr lang="en-US" sz="2600" b="0" dirty="0">
                <a:solidFill>
                  <a:srgbClr val="002060"/>
                </a:solidFill>
              </a:rPr>
              <a:t>are six S3 storage </a:t>
            </a:r>
            <a:r>
              <a:rPr lang="en-US" sz="2600" b="0" dirty="0">
                <a:solidFill>
                  <a:srgbClr val="002060"/>
                </a:solidFill>
              </a:rPr>
              <a:t>classes </a:t>
            </a:r>
          </a:p>
          <a:p>
            <a:pPr>
              <a:buFont typeface="Arial" pitchFamily="34" charset="0"/>
              <a:buChar char="•"/>
            </a:pPr>
            <a:r>
              <a:rPr lang="en-US" sz="2600" b="0" dirty="0">
                <a:solidFill>
                  <a:srgbClr val="002060"/>
                </a:solidFill>
              </a:rPr>
              <a:t>S3 Standard</a:t>
            </a:r>
          </a:p>
          <a:p>
            <a:pPr>
              <a:buFont typeface="Arial" pitchFamily="34" charset="0"/>
              <a:buChar char="•"/>
            </a:pPr>
            <a:r>
              <a:rPr lang="en-US" sz="2600" b="0" dirty="0">
                <a:solidFill>
                  <a:srgbClr val="002060"/>
                </a:solidFill>
              </a:rPr>
              <a:t>S3 </a:t>
            </a:r>
            <a:r>
              <a:rPr lang="en-US" sz="2600" b="0" dirty="0">
                <a:solidFill>
                  <a:srgbClr val="002060"/>
                </a:solidFill>
              </a:rPr>
              <a:t>intelligent-</a:t>
            </a:r>
            <a:r>
              <a:rPr lang="en-US" sz="2600" b="0" dirty="0" err="1">
                <a:solidFill>
                  <a:srgbClr val="002060"/>
                </a:solidFill>
              </a:rPr>
              <a:t>Tiering</a:t>
            </a:r>
            <a:endParaRPr lang="en-US" sz="2600" b="0" dirty="0">
              <a:solidFill>
                <a:srgbClr val="002060"/>
              </a:solidFill>
            </a:endParaRPr>
          </a:p>
          <a:p>
            <a:pPr>
              <a:buFont typeface="Arial" pitchFamily="34" charset="0"/>
              <a:buChar char="•"/>
            </a:pPr>
            <a:r>
              <a:rPr lang="en-US" sz="2600" b="0" dirty="0">
                <a:solidFill>
                  <a:srgbClr val="002060"/>
                </a:solidFill>
              </a:rPr>
              <a:t>S3 </a:t>
            </a:r>
            <a:r>
              <a:rPr lang="en-US" sz="2600" b="0" dirty="0">
                <a:solidFill>
                  <a:srgbClr val="002060"/>
                </a:solidFill>
              </a:rPr>
              <a:t>Standard-IA (</a:t>
            </a:r>
            <a:r>
              <a:rPr lang="en-US" sz="2600" b="0" dirty="0">
                <a:solidFill>
                  <a:srgbClr val="002060"/>
                </a:solidFill>
              </a:rPr>
              <a:t>Infrequent </a:t>
            </a:r>
            <a:r>
              <a:rPr lang="en-US" sz="2600" b="0" dirty="0">
                <a:solidFill>
                  <a:srgbClr val="002060"/>
                </a:solidFill>
              </a:rPr>
              <a:t>Access)</a:t>
            </a:r>
          </a:p>
          <a:p>
            <a:pPr>
              <a:buFont typeface="Arial" pitchFamily="34" charset="0"/>
              <a:buChar char="•"/>
            </a:pPr>
            <a:r>
              <a:rPr lang="en-US" sz="2600" b="0" dirty="0">
                <a:solidFill>
                  <a:srgbClr val="002060"/>
                </a:solidFill>
              </a:rPr>
              <a:t>S3 One </a:t>
            </a:r>
            <a:r>
              <a:rPr lang="en-US" sz="2600" b="0" dirty="0">
                <a:solidFill>
                  <a:srgbClr val="002060"/>
                </a:solidFill>
              </a:rPr>
              <a:t>Zone-IA</a:t>
            </a:r>
          </a:p>
          <a:p>
            <a:pPr>
              <a:buFont typeface="Arial" pitchFamily="34" charset="0"/>
              <a:buChar char="•"/>
            </a:pPr>
            <a:r>
              <a:rPr lang="en-US" sz="2600" b="0" dirty="0">
                <a:solidFill>
                  <a:srgbClr val="002060"/>
                </a:solidFill>
              </a:rPr>
              <a:t>S3 </a:t>
            </a:r>
            <a:r>
              <a:rPr lang="en-US" sz="2600" b="0" dirty="0">
                <a:solidFill>
                  <a:srgbClr val="002060"/>
                </a:solidFill>
              </a:rPr>
              <a:t>Glacier</a:t>
            </a:r>
          </a:p>
          <a:p>
            <a:pPr>
              <a:buFont typeface="Arial" pitchFamily="34" charset="0"/>
              <a:buChar char="•"/>
            </a:pPr>
            <a:r>
              <a:rPr lang="en-US" sz="2600" b="0" dirty="0">
                <a:solidFill>
                  <a:srgbClr val="002060"/>
                </a:solidFill>
              </a:rPr>
              <a:t>S3 Glacier Deep </a:t>
            </a:r>
            <a:r>
              <a:rPr lang="en-US" sz="2600" b="0" dirty="0">
                <a:solidFill>
                  <a:srgbClr val="002060"/>
                </a:solidFill>
              </a:rPr>
              <a:t>Archive</a:t>
            </a:r>
          </a:p>
          <a:p>
            <a:pPr>
              <a:buFont typeface="Arial" pitchFamily="34" charset="0"/>
              <a:buChar char="•"/>
            </a:pPr>
            <a:r>
              <a:rPr lang="en-US" sz="2600" b="0" dirty="0">
                <a:solidFill>
                  <a:srgbClr val="002060"/>
                </a:solidFill>
              </a:rPr>
              <a:t>Can be used for </a:t>
            </a:r>
            <a:r>
              <a:rPr lang="en-US" sz="2600" dirty="0">
                <a:solidFill>
                  <a:srgbClr val="002060"/>
                </a:solidFill>
              </a:rPr>
              <a:t>Backup and Storage  ,  Application Hosting  , Media Hosting  , Software Delivery  , Static Website.</a:t>
            </a:r>
          </a:p>
          <a:p>
            <a:pPr marL="457200" indent="-457200">
              <a:buFont typeface="Arial" pitchFamily="34" charset="0"/>
              <a:buChar char="•"/>
            </a:pPr>
            <a:endParaRPr lang="en-US" sz="2400" dirty="0" smtClean="0">
              <a:solidFill>
                <a:schemeClr val="accent6">
                  <a:lumMod val="50000"/>
                </a:schemeClr>
              </a:solidFill>
            </a:endParaRPr>
          </a:p>
        </p:txBody>
      </p:sp>
    </p:spTree>
    <p:extLst>
      <p:ext uri="{BB962C8B-B14F-4D97-AF65-F5344CB8AC3E}">
        <p14:creationId xmlns:p14="http://schemas.microsoft.com/office/powerpoint/2010/main" val="2986201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3074" name="Picture 2" descr="D:\Test Yantra\AWS\AWS presn images\S3 VS EBS VS EF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926"/>
            <a:ext cx="9144000" cy="5174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7015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ROUTE-53</a:t>
            </a:r>
            <a:endParaRPr lang="en-US" dirty="0">
              <a:solidFill>
                <a:srgbClr val="FF0000"/>
              </a:solidFill>
            </a:endParaRPr>
          </a:p>
        </p:txBody>
      </p:sp>
      <p:sp>
        <p:nvSpPr>
          <p:cNvPr id="4" name="Content Placeholder 2"/>
          <p:cNvSpPr>
            <a:spLocks noGrp="1"/>
          </p:cNvSpPr>
          <p:nvPr>
            <p:ph idx="1"/>
          </p:nvPr>
        </p:nvSpPr>
        <p:spPr>
          <a:xfrm>
            <a:off x="762000" y="1219200"/>
            <a:ext cx="7696200" cy="4038600"/>
          </a:xfrm>
        </p:spPr>
        <p:txBody>
          <a:bodyPr>
            <a:normAutofit fontScale="92500" lnSpcReduction="20000"/>
          </a:bodyPr>
          <a:lstStyle/>
          <a:p>
            <a:pPr>
              <a:buFont typeface="Arial" pitchFamily="34" charset="0"/>
              <a:buChar char="•"/>
            </a:pPr>
            <a:r>
              <a:rPr lang="en-US" sz="2600" b="0" dirty="0">
                <a:solidFill>
                  <a:srgbClr val="002060"/>
                </a:solidFill>
              </a:rPr>
              <a:t>There </a:t>
            </a:r>
            <a:r>
              <a:rPr lang="en-US" sz="2600" b="0" dirty="0">
                <a:solidFill>
                  <a:srgbClr val="002060"/>
                </a:solidFill>
              </a:rPr>
              <a:t>are six S3 storage </a:t>
            </a:r>
            <a:r>
              <a:rPr lang="en-US" sz="2600" b="0" dirty="0">
                <a:solidFill>
                  <a:srgbClr val="002060"/>
                </a:solidFill>
              </a:rPr>
              <a:t>classes </a:t>
            </a:r>
          </a:p>
          <a:p>
            <a:pPr>
              <a:buFont typeface="Arial" pitchFamily="34" charset="0"/>
              <a:buChar char="•"/>
            </a:pPr>
            <a:r>
              <a:rPr lang="en-US" sz="2600" b="0" dirty="0">
                <a:solidFill>
                  <a:srgbClr val="002060"/>
                </a:solidFill>
              </a:rPr>
              <a:t>S3 Standard</a:t>
            </a:r>
          </a:p>
          <a:p>
            <a:pPr>
              <a:buFont typeface="Arial" pitchFamily="34" charset="0"/>
              <a:buChar char="•"/>
            </a:pPr>
            <a:r>
              <a:rPr lang="en-US" sz="2600" b="0" dirty="0">
                <a:solidFill>
                  <a:srgbClr val="002060"/>
                </a:solidFill>
              </a:rPr>
              <a:t>S3 </a:t>
            </a:r>
            <a:r>
              <a:rPr lang="en-US" sz="2600" b="0" dirty="0">
                <a:solidFill>
                  <a:srgbClr val="002060"/>
                </a:solidFill>
              </a:rPr>
              <a:t>intelligent-</a:t>
            </a:r>
            <a:r>
              <a:rPr lang="en-US" sz="2600" b="0" dirty="0" err="1">
                <a:solidFill>
                  <a:srgbClr val="002060"/>
                </a:solidFill>
              </a:rPr>
              <a:t>Tiering</a:t>
            </a:r>
            <a:endParaRPr lang="en-US" sz="2600" b="0" dirty="0">
              <a:solidFill>
                <a:srgbClr val="002060"/>
              </a:solidFill>
            </a:endParaRPr>
          </a:p>
          <a:p>
            <a:pPr>
              <a:buFont typeface="Arial" pitchFamily="34" charset="0"/>
              <a:buChar char="•"/>
            </a:pPr>
            <a:r>
              <a:rPr lang="en-US" sz="2600" b="0" dirty="0">
                <a:solidFill>
                  <a:srgbClr val="002060"/>
                </a:solidFill>
              </a:rPr>
              <a:t>S3 </a:t>
            </a:r>
            <a:r>
              <a:rPr lang="en-US" sz="2600" b="0" dirty="0">
                <a:solidFill>
                  <a:srgbClr val="002060"/>
                </a:solidFill>
              </a:rPr>
              <a:t>Standard-IA (</a:t>
            </a:r>
            <a:r>
              <a:rPr lang="en-US" sz="2600" b="0" dirty="0">
                <a:solidFill>
                  <a:srgbClr val="002060"/>
                </a:solidFill>
              </a:rPr>
              <a:t>Infrequent </a:t>
            </a:r>
            <a:r>
              <a:rPr lang="en-US" sz="2600" b="0" dirty="0">
                <a:solidFill>
                  <a:srgbClr val="002060"/>
                </a:solidFill>
              </a:rPr>
              <a:t>Access)</a:t>
            </a:r>
          </a:p>
          <a:p>
            <a:pPr>
              <a:buFont typeface="Arial" pitchFamily="34" charset="0"/>
              <a:buChar char="•"/>
            </a:pPr>
            <a:r>
              <a:rPr lang="en-US" sz="2600" b="0" dirty="0">
                <a:solidFill>
                  <a:srgbClr val="002060"/>
                </a:solidFill>
              </a:rPr>
              <a:t>S3 One </a:t>
            </a:r>
            <a:r>
              <a:rPr lang="en-US" sz="2600" b="0" dirty="0">
                <a:solidFill>
                  <a:srgbClr val="002060"/>
                </a:solidFill>
              </a:rPr>
              <a:t>Zone-IA</a:t>
            </a:r>
          </a:p>
          <a:p>
            <a:pPr>
              <a:buFont typeface="Arial" pitchFamily="34" charset="0"/>
              <a:buChar char="•"/>
            </a:pPr>
            <a:r>
              <a:rPr lang="en-US" sz="2600" b="0" dirty="0">
                <a:solidFill>
                  <a:srgbClr val="002060"/>
                </a:solidFill>
              </a:rPr>
              <a:t>S3 </a:t>
            </a:r>
            <a:r>
              <a:rPr lang="en-US" sz="2600" b="0" dirty="0">
                <a:solidFill>
                  <a:srgbClr val="002060"/>
                </a:solidFill>
              </a:rPr>
              <a:t>Glacier</a:t>
            </a:r>
          </a:p>
          <a:p>
            <a:pPr>
              <a:buFont typeface="Arial" pitchFamily="34" charset="0"/>
              <a:buChar char="•"/>
            </a:pPr>
            <a:r>
              <a:rPr lang="en-US" sz="2600" b="0" dirty="0">
                <a:solidFill>
                  <a:srgbClr val="002060"/>
                </a:solidFill>
              </a:rPr>
              <a:t>S3 Glacier Deep </a:t>
            </a:r>
            <a:r>
              <a:rPr lang="en-US" sz="2600" b="0" dirty="0">
                <a:solidFill>
                  <a:srgbClr val="002060"/>
                </a:solidFill>
              </a:rPr>
              <a:t>Archive</a:t>
            </a:r>
          </a:p>
          <a:p>
            <a:pPr>
              <a:buFont typeface="Arial" pitchFamily="34" charset="0"/>
              <a:buChar char="•"/>
            </a:pPr>
            <a:r>
              <a:rPr lang="en-US" sz="2600" b="0" dirty="0">
                <a:solidFill>
                  <a:srgbClr val="002060"/>
                </a:solidFill>
              </a:rPr>
              <a:t>Can be used for </a:t>
            </a:r>
            <a:r>
              <a:rPr lang="en-US" sz="2600" dirty="0">
                <a:solidFill>
                  <a:srgbClr val="002060"/>
                </a:solidFill>
              </a:rPr>
              <a:t>Backup and Storage  ,  Application Hosting  , Media Hosting  , Software Delivery  , Static Website.</a:t>
            </a:r>
          </a:p>
          <a:p>
            <a:pPr marL="457200" indent="-457200">
              <a:buFont typeface="Arial" pitchFamily="34" charset="0"/>
              <a:buChar char="•"/>
            </a:pPr>
            <a:endParaRPr lang="en-US" sz="2400" dirty="0" smtClean="0">
              <a:solidFill>
                <a:schemeClr val="accent6">
                  <a:lumMod val="50000"/>
                </a:schemeClr>
              </a:solidFill>
            </a:endParaRPr>
          </a:p>
        </p:txBody>
      </p:sp>
    </p:spTree>
    <p:extLst>
      <p:ext uri="{BB962C8B-B14F-4D97-AF65-F5344CB8AC3E}">
        <p14:creationId xmlns:p14="http://schemas.microsoft.com/office/powerpoint/2010/main" val="33152226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ROUTE-53</a:t>
            </a:r>
            <a:endParaRPr lang="en-US" dirty="0">
              <a:solidFill>
                <a:srgbClr val="FF0000"/>
              </a:solidFill>
            </a:endParaRPr>
          </a:p>
        </p:txBody>
      </p:sp>
      <p:sp>
        <p:nvSpPr>
          <p:cNvPr id="6" name="Content Placeholder 2"/>
          <p:cNvSpPr>
            <a:spLocks noGrp="1"/>
          </p:cNvSpPr>
          <p:nvPr>
            <p:ph idx="1"/>
          </p:nvPr>
        </p:nvSpPr>
        <p:spPr>
          <a:xfrm>
            <a:off x="762000" y="1219200"/>
            <a:ext cx="7696200" cy="4038600"/>
          </a:xfrm>
        </p:spPr>
        <p:txBody>
          <a:bodyPr>
            <a:normAutofit/>
          </a:bodyPr>
          <a:lstStyle/>
          <a:p>
            <a:pPr marL="0" indent="0"/>
            <a:r>
              <a:rPr lang="en-US" sz="2400" b="0" dirty="0" smtClean="0">
                <a:solidFill>
                  <a:schemeClr val="accent6">
                    <a:lumMod val="50000"/>
                  </a:schemeClr>
                </a:solidFill>
              </a:rPr>
              <a:t>           </a:t>
            </a:r>
            <a:r>
              <a:rPr lang="en-US" sz="2400" dirty="0" smtClean="0">
                <a:solidFill>
                  <a:schemeClr val="accent6">
                    <a:lumMod val="50000"/>
                  </a:schemeClr>
                </a:solidFill>
              </a:rPr>
              <a:t>USES</a:t>
            </a:r>
          </a:p>
          <a:p>
            <a:pPr marL="457200" indent="-457200">
              <a:buFont typeface="+mj-lt"/>
              <a:buAutoNum type="arabicPeriod"/>
            </a:pPr>
            <a:r>
              <a:rPr lang="en-US" sz="2400" b="0" dirty="0" smtClean="0">
                <a:solidFill>
                  <a:schemeClr val="accent6">
                    <a:lumMod val="50000"/>
                  </a:schemeClr>
                </a:solidFill>
              </a:rPr>
              <a:t>Domain Registration.</a:t>
            </a:r>
          </a:p>
          <a:p>
            <a:pPr marL="457200" indent="-457200">
              <a:buFont typeface="+mj-lt"/>
              <a:buAutoNum type="arabicPeriod"/>
            </a:pPr>
            <a:r>
              <a:rPr lang="en-US" sz="2400" b="0" dirty="0" smtClean="0">
                <a:solidFill>
                  <a:schemeClr val="accent6">
                    <a:lumMod val="50000"/>
                  </a:schemeClr>
                </a:solidFill>
              </a:rPr>
              <a:t>Hosted Zone.</a:t>
            </a:r>
          </a:p>
          <a:p>
            <a:pPr marL="457200" indent="-457200">
              <a:buFont typeface="+mj-lt"/>
              <a:buAutoNum type="arabicPeriod"/>
            </a:pPr>
            <a:r>
              <a:rPr lang="en-US" sz="2400" b="0" dirty="0" smtClean="0">
                <a:solidFill>
                  <a:schemeClr val="accent6">
                    <a:lumMod val="50000"/>
                  </a:schemeClr>
                </a:solidFill>
              </a:rPr>
              <a:t>Health Checks of EC2 instances.</a:t>
            </a:r>
          </a:p>
          <a:p>
            <a:pPr marL="457200" indent="-457200">
              <a:buFont typeface="+mj-lt"/>
              <a:buAutoNum type="arabicPeriod"/>
            </a:pPr>
            <a:r>
              <a:rPr lang="en-US" sz="2400" b="0" dirty="0" smtClean="0">
                <a:solidFill>
                  <a:schemeClr val="accent6">
                    <a:lumMod val="50000"/>
                  </a:schemeClr>
                </a:solidFill>
              </a:rPr>
              <a:t>Traffic flow</a:t>
            </a:r>
            <a:r>
              <a:rPr lang="en-US" sz="2400" dirty="0" smtClean="0">
                <a:solidFill>
                  <a:schemeClr val="accent6">
                    <a:lumMod val="50000"/>
                  </a:schemeClr>
                </a:solidFill>
              </a:rPr>
              <a:t>.</a:t>
            </a:r>
          </a:p>
        </p:txBody>
      </p:sp>
    </p:spTree>
    <p:extLst>
      <p:ext uri="{BB962C8B-B14F-4D97-AF65-F5344CB8AC3E}">
        <p14:creationId xmlns:p14="http://schemas.microsoft.com/office/powerpoint/2010/main" val="36515031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3200400" y="2514600"/>
            <a:ext cx="3124200" cy="1295400"/>
          </a:xfrm>
        </p:spPr>
        <p:txBody>
          <a:bodyPr>
            <a:normAutofit/>
          </a:bodyPr>
          <a:lstStyle/>
          <a:p>
            <a:pPr marL="0" indent="0"/>
            <a:r>
              <a:rPr lang="en-US" sz="3600" dirty="0" smtClean="0">
                <a:solidFill>
                  <a:schemeClr val="accent6">
                    <a:lumMod val="50000"/>
                  </a:schemeClr>
                </a:solidFill>
              </a:rPr>
              <a:t>THANK YOU</a:t>
            </a:r>
          </a:p>
        </p:txBody>
      </p:sp>
    </p:spTree>
    <p:extLst>
      <p:ext uri="{BB962C8B-B14F-4D97-AF65-F5344CB8AC3E}">
        <p14:creationId xmlns:p14="http://schemas.microsoft.com/office/powerpoint/2010/main" val="1635436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What is cloud computing ?</a:t>
            </a:r>
            <a:endParaRPr lang="en-US" dirty="0">
              <a:solidFill>
                <a:srgbClr val="FF0000"/>
              </a:solidFill>
            </a:endParaRPr>
          </a:p>
        </p:txBody>
      </p:sp>
      <p:sp>
        <p:nvSpPr>
          <p:cNvPr id="3" name="Content Placeholder 2"/>
          <p:cNvSpPr>
            <a:spLocks noGrp="1"/>
          </p:cNvSpPr>
          <p:nvPr>
            <p:ph idx="1"/>
          </p:nvPr>
        </p:nvSpPr>
        <p:spPr>
          <a:xfrm>
            <a:off x="762000" y="1600200"/>
            <a:ext cx="7520940" cy="3579849"/>
          </a:xfrm>
        </p:spPr>
        <p:txBody>
          <a:bodyPr>
            <a:normAutofit/>
          </a:bodyPr>
          <a:lstStyle/>
          <a:p>
            <a:pPr>
              <a:buFont typeface="Arial" pitchFamily="34" charset="0"/>
              <a:buChar char="•"/>
            </a:pPr>
            <a:r>
              <a:rPr lang="en-US" sz="2400" b="0" dirty="0" smtClean="0">
                <a:solidFill>
                  <a:srgbClr val="002060"/>
                </a:solidFill>
              </a:rPr>
              <a:t>Cloud </a:t>
            </a:r>
            <a:r>
              <a:rPr lang="en-US" sz="2400" b="0" dirty="0">
                <a:solidFill>
                  <a:srgbClr val="002060"/>
                </a:solidFill>
              </a:rPr>
              <a:t>computing is the on-demand availability of computer system </a:t>
            </a:r>
            <a:r>
              <a:rPr lang="en-US" sz="2400" b="0" dirty="0" smtClean="0">
                <a:solidFill>
                  <a:srgbClr val="002060"/>
                </a:solidFill>
              </a:rPr>
              <a:t>resources, especially </a:t>
            </a:r>
            <a:r>
              <a:rPr lang="en-US" sz="2400" b="0" dirty="0">
                <a:solidFill>
                  <a:srgbClr val="002060"/>
                </a:solidFill>
              </a:rPr>
              <a:t>data storage and computing power, without direct active management by the user.</a:t>
            </a:r>
          </a:p>
        </p:txBody>
      </p:sp>
    </p:spTree>
    <p:extLst>
      <p:ext uri="{BB962C8B-B14F-4D97-AF65-F5344CB8AC3E}">
        <p14:creationId xmlns:p14="http://schemas.microsoft.com/office/powerpoint/2010/main" val="3230332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Why we need cloud platform?</a:t>
            </a:r>
            <a:endParaRPr lang="en-US" dirty="0">
              <a:solidFill>
                <a:srgbClr val="FF0000"/>
              </a:solidFill>
            </a:endParaRPr>
          </a:p>
        </p:txBody>
      </p:sp>
      <p:sp>
        <p:nvSpPr>
          <p:cNvPr id="3" name="Content Placeholder 2"/>
          <p:cNvSpPr>
            <a:spLocks noGrp="1"/>
          </p:cNvSpPr>
          <p:nvPr>
            <p:ph idx="1"/>
          </p:nvPr>
        </p:nvSpPr>
        <p:spPr>
          <a:xfrm>
            <a:off x="762000" y="1219200"/>
            <a:ext cx="7520940" cy="3579849"/>
          </a:xfrm>
        </p:spPr>
        <p:txBody>
          <a:bodyPr>
            <a:normAutofit/>
          </a:bodyPr>
          <a:lstStyle/>
          <a:p>
            <a:pPr>
              <a:buFont typeface="Arial" pitchFamily="34" charset="0"/>
              <a:buChar char="•"/>
            </a:pPr>
            <a:r>
              <a:rPr lang="en-US" sz="2400" b="0" dirty="0">
                <a:solidFill>
                  <a:srgbClr val="002060"/>
                </a:solidFill>
              </a:rPr>
              <a:t>Developing in the cloud enables users to get their applications to market quickly. </a:t>
            </a:r>
            <a:endParaRPr lang="en-US" sz="2400" b="0" dirty="0">
              <a:solidFill>
                <a:srgbClr val="002060"/>
              </a:solidFill>
            </a:endParaRPr>
          </a:p>
          <a:p>
            <a:pPr>
              <a:buFont typeface="Arial" pitchFamily="34" charset="0"/>
              <a:buChar char="•"/>
            </a:pPr>
            <a:r>
              <a:rPr lang="en-US" sz="2400" b="0" dirty="0">
                <a:solidFill>
                  <a:srgbClr val="002060"/>
                </a:solidFill>
              </a:rPr>
              <a:t>Data </a:t>
            </a:r>
            <a:r>
              <a:rPr lang="en-US" sz="2400" b="0" dirty="0">
                <a:solidFill>
                  <a:srgbClr val="002060"/>
                </a:solidFill>
              </a:rPr>
              <a:t>security: Hardware failures do not result in data loss because of networked backups. </a:t>
            </a:r>
            <a:endParaRPr lang="en-US" sz="2400" b="0" dirty="0">
              <a:solidFill>
                <a:srgbClr val="002060"/>
              </a:solidFill>
            </a:endParaRPr>
          </a:p>
          <a:p>
            <a:pPr>
              <a:buFont typeface="Arial" pitchFamily="34" charset="0"/>
              <a:buChar char="•"/>
            </a:pPr>
            <a:r>
              <a:rPr lang="en-US" sz="2400" b="0" dirty="0">
                <a:solidFill>
                  <a:srgbClr val="002060"/>
                </a:solidFill>
              </a:rPr>
              <a:t>Savings </a:t>
            </a:r>
            <a:r>
              <a:rPr lang="en-US" sz="2400" b="0" dirty="0">
                <a:solidFill>
                  <a:srgbClr val="002060"/>
                </a:solidFill>
              </a:rPr>
              <a:t>on equipment: Cloud computing uses remote resources, saving organizations the cost of servers and other </a:t>
            </a:r>
            <a:r>
              <a:rPr lang="en-US" sz="2400" b="0" dirty="0">
                <a:solidFill>
                  <a:srgbClr val="002060"/>
                </a:solidFill>
              </a:rPr>
              <a:t>equipment etc.</a:t>
            </a:r>
            <a:endParaRPr lang="en-US" sz="2400" b="0" dirty="0">
              <a:solidFill>
                <a:srgbClr val="002060"/>
              </a:solidFill>
            </a:endParaRPr>
          </a:p>
        </p:txBody>
      </p:sp>
    </p:spTree>
    <p:extLst>
      <p:ext uri="{BB962C8B-B14F-4D97-AF65-F5344CB8AC3E}">
        <p14:creationId xmlns:p14="http://schemas.microsoft.com/office/powerpoint/2010/main" val="2324641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Cloud service providers</a:t>
            </a:r>
            <a:endParaRPr lang="en-US" dirty="0">
              <a:solidFill>
                <a:srgbClr val="FF0000"/>
              </a:solidFill>
            </a:endParaRPr>
          </a:p>
        </p:txBody>
      </p:sp>
      <p:pic>
        <p:nvPicPr>
          <p:cNvPr id="2050" name="Picture 2" descr="D:\Test Yantra\AWS\AWS presn images\cl ss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534390"/>
            <a:ext cx="7315200" cy="2455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726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AMAZON WEB SERVICES – (AWS)</a:t>
            </a:r>
            <a:endParaRPr lang="en-US" dirty="0">
              <a:solidFill>
                <a:srgbClr val="FF0000"/>
              </a:solidFill>
            </a:endParaRPr>
          </a:p>
        </p:txBody>
      </p:sp>
      <p:sp>
        <p:nvSpPr>
          <p:cNvPr id="5" name="Content Placeholder 2"/>
          <p:cNvSpPr>
            <a:spLocks noGrp="1"/>
          </p:cNvSpPr>
          <p:nvPr>
            <p:ph idx="1"/>
          </p:nvPr>
        </p:nvSpPr>
        <p:spPr>
          <a:xfrm>
            <a:off x="762000" y="1219200"/>
            <a:ext cx="7520940" cy="3579849"/>
          </a:xfrm>
        </p:spPr>
        <p:txBody>
          <a:bodyPr>
            <a:normAutofit/>
          </a:bodyPr>
          <a:lstStyle/>
          <a:p>
            <a:pPr>
              <a:buFont typeface="Arial" pitchFamily="34" charset="0"/>
              <a:buChar char="•"/>
            </a:pPr>
            <a:r>
              <a:rPr lang="en-US" sz="2400" b="0" dirty="0">
                <a:solidFill>
                  <a:srgbClr val="002060"/>
                </a:solidFill>
              </a:rPr>
              <a:t>CEO – ADAM  SELIPSKY</a:t>
            </a:r>
          </a:p>
          <a:p>
            <a:pPr>
              <a:buFont typeface="Arial" pitchFamily="34" charset="0"/>
              <a:buChar char="•"/>
            </a:pPr>
            <a:r>
              <a:rPr lang="en-US" sz="2400" b="0" dirty="0">
                <a:solidFill>
                  <a:srgbClr val="002060"/>
                </a:solidFill>
              </a:rPr>
              <a:t>Launched in the  year – 2006</a:t>
            </a:r>
          </a:p>
          <a:p>
            <a:pPr>
              <a:buFont typeface="Arial" pitchFamily="34" charset="0"/>
              <a:buChar char="•"/>
            </a:pPr>
            <a:r>
              <a:rPr lang="en-US" sz="2400" b="0" dirty="0">
                <a:solidFill>
                  <a:srgbClr val="002060"/>
                </a:solidFill>
              </a:rPr>
              <a:t>Features- </a:t>
            </a:r>
            <a:r>
              <a:rPr lang="en-US" sz="2400" b="0" dirty="0">
                <a:solidFill>
                  <a:srgbClr val="002060"/>
                </a:solidFill>
              </a:rPr>
              <a:t>computing, storage, networking, database, </a:t>
            </a:r>
            <a:r>
              <a:rPr lang="en-US" sz="2400" b="0" dirty="0">
                <a:solidFill>
                  <a:srgbClr val="002060"/>
                </a:solidFill>
              </a:rPr>
              <a:t>analytics, media </a:t>
            </a:r>
            <a:r>
              <a:rPr lang="en-US" sz="2400" b="0" dirty="0">
                <a:solidFill>
                  <a:srgbClr val="002060"/>
                </a:solidFill>
              </a:rPr>
              <a:t>services, machine learning, management, </a:t>
            </a:r>
            <a:r>
              <a:rPr lang="en-US" sz="2400" b="0" dirty="0">
                <a:solidFill>
                  <a:srgbClr val="002060"/>
                </a:solidFill>
              </a:rPr>
              <a:t>mobile </a:t>
            </a:r>
            <a:r>
              <a:rPr lang="en-US" sz="2400" b="0" dirty="0">
                <a:solidFill>
                  <a:srgbClr val="002060"/>
                </a:solidFill>
              </a:rPr>
              <a:t>and </a:t>
            </a:r>
            <a:r>
              <a:rPr lang="en-US" sz="2400" b="0" dirty="0" err="1">
                <a:solidFill>
                  <a:srgbClr val="002060"/>
                </a:solidFill>
              </a:rPr>
              <a:t>IoT</a:t>
            </a:r>
            <a:endParaRPr lang="en-US" sz="2400" b="0" dirty="0">
              <a:solidFill>
                <a:srgbClr val="002060"/>
              </a:solidFill>
            </a:endParaRPr>
          </a:p>
          <a:p>
            <a:pPr>
              <a:buFont typeface="Arial" pitchFamily="34" charset="0"/>
              <a:buChar char="•"/>
            </a:pPr>
            <a:r>
              <a:rPr lang="en-US" sz="2400" b="0" dirty="0">
                <a:solidFill>
                  <a:srgbClr val="002060"/>
                </a:solidFill>
              </a:rPr>
              <a:t>Services – </a:t>
            </a:r>
            <a:r>
              <a:rPr lang="en-US" sz="2400" dirty="0" err="1">
                <a:solidFill>
                  <a:srgbClr val="002060"/>
                </a:solidFill>
              </a:rPr>
              <a:t>IaaS</a:t>
            </a:r>
            <a:r>
              <a:rPr lang="en-US" sz="2400" dirty="0">
                <a:solidFill>
                  <a:srgbClr val="002060"/>
                </a:solidFill>
              </a:rPr>
              <a:t> ,  </a:t>
            </a:r>
            <a:r>
              <a:rPr lang="en-US" sz="2400" dirty="0" err="1">
                <a:solidFill>
                  <a:srgbClr val="002060"/>
                </a:solidFill>
              </a:rPr>
              <a:t>Paas</a:t>
            </a:r>
            <a:r>
              <a:rPr lang="en-US" sz="2400" dirty="0">
                <a:solidFill>
                  <a:srgbClr val="002060"/>
                </a:solidFill>
              </a:rPr>
              <a:t> , </a:t>
            </a:r>
            <a:r>
              <a:rPr lang="en-US" sz="2400" dirty="0" err="1">
                <a:solidFill>
                  <a:srgbClr val="002060"/>
                </a:solidFill>
              </a:rPr>
              <a:t>SaaS</a:t>
            </a:r>
            <a:r>
              <a:rPr lang="en-US" sz="2400" dirty="0">
                <a:solidFill>
                  <a:srgbClr val="002060"/>
                </a:solidFill>
              </a:rPr>
              <a:t>  </a:t>
            </a:r>
          </a:p>
          <a:p>
            <a:pPr>
              <a:buFont typeface="Arial" pitchFamily="34" charset="0"/>
              <a:buChar char="•"/>
            </a:pPr>
            <a:r>
              <a:rPr lang="en-US" sz="2400" b="0" dirty="0">
                <a:solidFill>
                  <a:srgbClr val="002060"/>
                </a:solidFill>
              </a:rPr>
              <a:t>22 geographical regions of </a:t>
            </a:r>
            <a:r>
              <a:rPr lang="en-US" sz="2400" b="0" dirty="0">
                <a:solidFill>
                  <a:srgbClr val="002060"/>
                </a:solidFill>
              </a:rPr>
              <a:t>presence, </a:t>
            </a:r>
            <a:r>
              <a:rPr lang="en-US" sz="2400" b="0" dirty="0">
                <a:solidFill>
                  <a:srgbClr val="002060"/>
                </a:solidFill>
              </a:rPr>
              <a:t>84 Availability Zones</a:t>
            </a:r>
          </a:p>
        </p:txBody>
      </p:sp>
    </p:spTree>
    <p:extLst>
      <p:ext uri="{BB962C8B-B14F-4D97-AF65-F5344CB8AC3E}">
        <p14:creationId xmlns:p14="http://schemas.microsoft.com/office/powerpoint/2010/main" val="3430249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Infrastructure as a service - </a:t>
            </a:r>
            <a:r>
              <a:rPr lang="en-US" dirty="0" err="1" smtClean="0">
                <a:solidFill>
                  <a:srgbClr val="FF0000"/>
                </a:solidFill>
              </a:rPr>
              <a:t>iaas</a:t>
            </a:r>
            <a:endParaRPr lang="en-US" dirty="0">
              <a:solidFill>
                <a:srgbClr val="FF0000"/>
              </a:solidFill>
            </a:endParaRPr>
          </a:p>
        </p:txBody>
      </p:sp>
      <p:sp>
        <p:nvSpPr>
          <p:cNvPr id="4" name="Content Placeholder 2"/>
          <p:cNvSpPr>
            <a:spLocks noGrp="1"/>
          </p:cNvSpPr>
          <p:nvPr>
            <p:ph idx="1"/>
          </p:nvPr>
        </p:nvSpPr>
        <p:spPr>
          <a:xfrm>
            <a:off x="762000" y="1219200"/>
            <a:ext cx="7520940" cy="3579849"/>
          </a:xfrm>
        </p:spPr>
        <p:txBody>
          <a:bodyPr>
            <a:normAutofit/>
          </a:bodyPr>
          <a:lstStyle/>
          <a:p>
            <a:pPr>
              <a:buFont typeface="Arial" pitchFamily="34" charset="0"/>
              <a:buChar char="•"/>
            </a:pPr>
            <a:r>
              <a:rPr lang="en-US" sz="2400" b="0" dirty="0">
                <a:solidFill>
                  <a:srgbClr val="002060"/>
                </a:solidFill>
              </a:rPr>
              <a:t>Infrastructure as a Service, sometimes abbreviated as </a:t>
            </a:r>
            <a:r>
              <a:rPr lang="en-US" sz="2400" b="0" dirty="0" err="1">
                <a:solidFill>
                  <a:srgbClr val="002060"/>
                </a:solidFill>
              </a:rPr>
              <a:t>IaaS</a:t>
            </a:r>
            <a:r>
              <a:rPr lang="en-US" sz="2400" b="0" dirty="0">
                <a:solidFill>
                  <a:srgbClr val="002060"/>
                </a:solidFill>
              </a:rPr>
              <a:t>, contains the basic building blocks for cloud IT and typically provide access to networking features, computers (virtual or on dedicated hardware), and data storage space</a:t>
            </a:r>
            <a:r>
              <a:rPr lang="en-US" sz="2400" b="0" dirty="0">
                <a:solidFill>
                  <a:srgbClr val="002060"/>
                </a:solidFill>
              </a:rPr>
              <a:t>.</a:t>
            </a:r>
          </a:p>
          <a:p>
            <a:pPr>
              <a:buFont typeface="Arial" pitchFamily="34" charset="0"/>
              <a:buChar char="•"/>
            </a:pPr>
            <a:r>
              <a:rPr lang="en-US" sz="2400" dirty="0">
                <a:solidFill>
                  <a:srgbClr val="002060"/>
                </a:solidFill>
              </a:rPr>
              <a:t>Ex: EC2 instance</a:t>
            </a:r>
            <a:endParaRPr lang="en-US" sz="2400" dirty="0">
              <a:solidFill>
                <a:srgbClr val="002060"/>
              </a:solidFill>
            </a:endParaRPr>
          </a:p>
        </p:txBody>
      </p:sp>
    </p:spTree>
    <p:extLst>
      <p:ext uri="{BB962C8B-B14F-4D97-AF65-F5344CB8AC3E}">
        <p14:creationId xmlns:p14="http://schemas.microsoft.com/office/powerpoint/2010/main" val="702050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platform as a service - </a:t>
            </a:r>
            <a:r>
              <a:rPr lang="en-US" dirty="0" err="1">
                <a:solidFill>
                  <a:srgbClr val="FF0000"/>
                </a:solidFill>
              </a:rPr>
              <a:t>p</a:t>
            </a:r>
            <a:r>
              <a:rPr lang="en-US" dirty="0" err="1" smtClean="0">
                <a:solidFill>
                  <a:srgbClr val="FF0000"/>
                </a:solidFill>
              </a:rPr>
              <a:t>aas</a:t>
            </a:r>
            <a:endParaRPr lang="en-US" dirty="0">
              <a:solidFill>
                <a:srgbClr val="FF0000"/>
              </a:solidFill>
            </a:endParaRPr>
          </a:p>
        </p:txBody>
      </p:sp>
      <p:sp>
        <p:nvSpPr>
          <p:cNvPr id="4" name="Content Placeholder 2"/>
          <p:cNvSpPr>
            <a:spLocks noGrp="1"/>
          </p:cNvSpPr>
          <p:nvPr>
            <p:ph idx="1"/>
          </p:nvPr>
        </p:nvSpPr>
        <p:spPr>
          <a:xfrm>
            <a:off x="762000" y="990600"/>
            <a:ext cx="8229600" cy="4191000"/>
          </a:xfrm>
        </p:spPr>
        <p:txBody>
          <a:bodyPr>
            <a:noAutofit/>
          </a:bodyPr>
          <a:lstStyle/>
          <a:p>
            <a:pPr>
              <a:buFont typeface="Arial" pitchFamily="34" charset="0"/>
              <a:buChar char="•"/>
            </a:pPr>
            <a:r>
              <a:rPr lang="en-US" sz="2400" b="0" dirty="0">
                <a:solidFill>
                  <a:srgbClr val="002060"/>
                </a:solidFill>
              </a:rPr>
              <a:t>Platforms as a service remove the need for organizations to manage the underlying infrastructure (usually hardware and operating systems) and allow you to focus on the deployment and management of your applications. </a:t>
            </a:r>
            <a:endParaRPr lang="en-US" sz="2400" b="0" dirty="0">
              <a:solidFill>
                <a:srgbClr val="002060"/>
              </a:solidFill>
            </a:endParaRPr>
          </a:p>
          <a:p>
            <a:pPr>
              <a:buFont typeface="Arial" pitchFamily="34" charset="0"/>
              <a:buChar char="•"/>
            </a:pPr>
            <a:r>
              <a:rPr lang="en-US" sz="2400" b="0" dirty="0">
                <a:solidFill>
                  <a:srgbClr val="002060"/>
                </a:solidFill>
              </a:rPr>
              <a:t>This </a:t>
            </a:r>
            <a:r>
              <a:rPr lang="en-US" sz="2400" b="0" dirty="0">
                <a:solidFill>
                  <a:srgbClr val="002060"/>
                </a:solidFill>
              </a:rPr>
              <a:t>helps you be more efficient as you don’t need to worry about resource procurement, capacity planning, software maintenance, patching, or any of the other undifferentiated heavy lifting involved in running your application</a:t>
            </a:r>
            <a:r>
              <a:rPr lang="en-US" sz="2400" b="0" dirty="0">
                <a:solidFill>
                  <a:srgbClr val="002060"/>
                </a:solidFill>
              </a:rPr>
              <a:t>.</a:t>
            </a:r>
          </a:p>
          <a:p>
            <a:pPr>
              <a:buFont typeface="Arial" pitchFamily="34" charset="0"/>
              <a:buChar char="•"/>
            </a:pPr>
            <a:r>
              <a:rPr lang="en-US" sz="2400" dirty="0">
                <a:solidFill>
                  <a:srgbClr val="002060"/>
                </a:solidFill>
              </a:rPr>
              <a:t>Ex: AWS Elastic beanstalk </a:t>
            </a:r>
            <a:r>
              <a:rPr lang="en-US" sz="2400" b="0" dirty="0">
                <a:solidFill>
                  <a:srgbClr val="002060"/>
                </a:solidFill>
              </a:rPr>
              <a:t>– used for</a:t>
            </a:r>
            <a:r>
              <a:rPr lang="en-US" sz="2400" b="0" dirty="0">
                <a:solidFill>
                  <a:srgbClr val="002060"/>
                </a:solidFill>
              </a:rPr>
              <a:t> deploying and scaling web applications and services</a:t>
            </a:r>
          </a:p>
        </p:txBody>
      </p:sp>
    </p:spTree>
    <p:extLst>
      <p:ext uri="{BB962C8B-B14F-4D97-AF65-F5344CB8AC3E}">
        <p14:creationId xmlns:p14="http://schemas.microsoft.com/office/powerpoint/2010/main" val="2061337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software as a service - </a:t>
            </a:r>
            <a:r>
              <a:rPr lang="en-US" dirty="0" err="1" smtClean="0">
                <a:solidFill>
                  <a:srgbClr val="FF0000"/>
                </a:solidFill>
              </a:rPr>
              <a:t>saas</a:t>
            </a:r>
            <a:endParaRPr lang="en-US" dirty="0">
              <a:solidFill>
                <a:srgbClr val="FF0000"/>
              </a:solidFill>
            </a:endParaRPr>
          </a:p>
        </p:txBody>
      </p:sp>
      <p:sp>
        <p:nvSpPr>
          <p:cNvPr id="4" name="Content Placeholder 2"/>
          <p:cNvSpPr>
            <a:spLocks noGrp="1"/>
          </p:cNvSpPr>
          <p:nvPr>
            <p:ph idx="1"/>
          </p:nvPr>
        </p:nvSpPr>
        <p:spPr>
          <a:xfrm>
            <a:off x="762000" y="1219200"/>
            <a:ext cx="7696200" cy="4038600"/>
          </a:xfrm>
        </p:spPr>
        <p:txBody>
          <a:bodyPr>
            <a:normAutofit/>
          </a:bodyPr>
          <a:lstStyle/>
          <a:p>
            <a:pPr>
              <a:buFont typeface="Arial" pitchFamily="34" charset="0"/>
              <a:buChar char="•"/>
            </a:pPr>
            <a:r>
              <a:rPr lang="en-US" sz="2400" b="0" dirty="0">
                <a:solidFill>
                  <a:srgbClr val="002060"/>
                </a:solidFill>
              </a:rPr>
              <a:t>Software as a Service provides you with a completed product that is run and managed by the service provider</a:t>
            </a:r>
            <a:r>
              <a:rPr lang="en-US" sz="2400" b="0" dirty="0">
                <a:solidFill>
                  <a:srgbClr val="002060"/>
                </a:solidFill>
              </a:rPr>
              <a:t>.</a:t>
            </a:r>
          </a:p>
          <a:p>
            <a:pPr>
              <a:buFont typeface="Arial" pitchFamily="34" charset="0"/>
              <a:buChar char="•"/>
            </a:pPr>
            <a:r>
              <a:rPr lang="en-US" sz="2400" b="0" dirty="0" err="1">
                <a:solidFill>
                  <a:srgbClr val="002060"/>
                </a:solidFill>
              </a:rPr>
              <a:t>SaaS</a:t>
            </a:r>
            <a:r>
              <a:rPr lang="en-US" sz="2400" b="0" dirty="0">
                <a:solidFill>
                  <a:srgbClr val="002060"/>
                </a:solidFill>
              </a:rPr>
              <a:t> offering you do not have to think about how the service is maintained or how the underlying infrastructure is managed; you only need to think about how you will use that particular piece of software</a:t>
            </a:r>
            <a:r>
              <a:rPr lang="en-US" sz="2400" b="0" dirty="0">
                <a:solidFill>
                  <a:srgbClr val="002060"/>
                </a:solidFill>
              </a:rPr>
              <a:t>.</a:t>
            </a:r>
          </a:p>
          <a:p>
            <a:pPr>
              <a:buFont typeface="Arial" pitchFamily="34" charset="0"/>
              <a:buChar char="•"/>
            </a:pPr>
            <a:r>
              <a:rPr lang="en-US" sz="2400" dirty="0">
                <a:solidFill>
                  <a:srgbClr val="002060"/>
                </a:solidFill>
              </a:rPr>
              <a:t>Ex: Netflix, </a:t>
            </a:r>
            <a:r>
              <a:rPr lang="en-US" sz="2400" dirty="0" err="1">
                <a:solidFill>
                  <a:srgbClr val="002060"/>
                </a:solidFill>
              </a:rPr>
              <a:t>Dropbox</a:t>
            </a:r>
            <a:r>
              <a:rPr lang="en-US" sz="2400" dirty="0">
                <a:solidFill>
                  <a:srgbClr val="002060"/>
                </a:solidFill>
              </a:rPr>
              <a:t>, Slack</a:t>
            </a:r>
            <a:endParaRPr lang="en-US" sz="2400" dirty="0">
              <a:solidFill>
                <a:srgbClr val="002060"/>
              </a:solidFill>
            </a:endParaRPr>
          </a:p>
        </p:txBody>
      </p:sp>
    </p:spTree>
    <p:extLst>
      <p:ext uri="{BB962C8B-B14F-4D97-AF65-F5344CB8AC3E}">
        <p14:creationId xmlns:p14="http://schemas.microsoft.com/office/powerpoint/2010/main" val="401326120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Override1.xml><?xml version="1.0" encoding="utf-8"?>
<a:themeOverride xmlns:a="http://schemas.openxmlformats.org/drawingml/2006/main">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themeOverride>
</file>

<file path=docProps/app.xml><?xml version="1.0" encoding="utf-8"?>
<Properties xmlns="http://schemas.openxmlformats.org/officeDocument/2006/extended-properties" xmlns:vt="http://schemas.openxmlformats.org/officeDocument/2006/docPropsVTypes">
  <Template/>
  <TotalTime>236</TotalTime>
  <Words>1051</Words>
  <Application>Microsoft Office PowerPoint</Application>
  <PresentationFormat>On-screen Show (4:3)</PresentationFormat>
  <Paragraphs>106</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Angles</vt:lpstr>
      <vt:lpstr>Amazon web services (aws)</vt:lpstr>
      <vt:lpstr>PowerPoint Presentation</vt:lpstr>
      <vt:lpstr>What is cloud computing ?</vt:lpstr>
      <vt:lpstr>Why we need cloud platform?</vt:lpstr>
      <vt:lpstr>Cloud service providers</vt:lpstr>
      <vt:lpstr>AMAZON WEB SERVICES – (AWS)</vt:lpstr>
      <vt:lpstr>Infrastructure as a service - iaas</vt:lpstr>
      <vt:lpstr>platform as a service - paas</vt:lpstr>
      <vt:lpstr>software as a service - saas</vt:lpstr>
      <vt:lpstr>Difference between – iaas, paas  &amp; saas</vt:lpstr>
      <vt:lpstr>Identity and Access Management (IAM)</vt:lpstr>
      <vt:lpstr>iam</vt:lpstr>
      <vt:lpstr>Elastic cloud compute – ec2</vt:lpstr>
      <vt:lpstr>Properties of ec2</vt:lpstr>
      <vt:lpstr>Storage in aws</vt:lpstr>
      <vt:lpstr>Instance store  volume</vt:lpstr>
      <vt:lpstr>EBS – Elastic block Storage</vt:lpstr>
      <vt:lpstr>EFS – Elastic File Storage</vt:lpstr>
      <vt:lpstr> S3  -  Simple Storage Service</vt:lpstr>
      <vt:lpstr> S3  -  Simple Storage Service</vt:lpstr>
      <vt:lpstr> S3  -  Simple Storage Service</vt:lpstr>
      <vt:lpstr>PowerPoint Presentation</vt:lpstr>
      <vt:lpstr>ROUTE-53</vt:lpstr>
      <vt:lpstr>ROUTE-53</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web services (aws)</dc:title>
  <dc:creator>sheeraz zulfi</dc:creator>
  <cp:lastModifiedBy>sheer</cp:lastModifiedBy>
  <cp:revision>78</cp:revision>
  <dcterms:created xsi:type="dcterms:W3CDTF">2006-08-16T00:00:00Z</dcterms:created>
  <dcterms:modified xsi:type="dcterms:W3CDTF">2022-03-24T19:07:25Z</dcterms:modified>
</cp:coreProperties>
</file>