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FBADB1-6604-4C13-B69E-A13B7BA1C019}" type="datetimeFigureOut">
              <a:rPr lang="en-IN" smtClean="0"/>
              <a:t>03-04-2022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F7E948-2B7A-4250-A2B0-38875F4B1E92}" type="slidenum">
              <a:rPr lang="en-IN" smtClean="0"/>
              <a:t>‹#›</a:t>
            </a:fld>
            <a:endParaRPr lang="en-IN"/>
          </a:p>
        </p:txBody>
      </p:sp>
    </p:spTree>
    <p:extLst>
      <p:ext uri="{BB962C8B-B14F-4D97-AF65-F5344CB8AC3E}">
        <p14:creationId xmlns:p14="http://schemas.microsoft.com/office/powerpoint/2010/main" val="3358505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C8A624-59A9-4620-8B13-E115729C785F}"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357DB5-77C5-4EEB-8589-FAF6C9271FA5}" type="slidenum">
              <a:rPr lang="en-IN" smtClean="0"/>
              <a:t>‹#›</a:t>
            </a:fld>
            <a:endParaRPr lang="en-IN"/>
          </a:p>
        </p:txBody>
      </p:sp>
    </p:spTree>
    <p:extLst>
      <p:ext uri="{BB962C8B-B14F-4D97-AF65-F5344CB8AC3E}">
        <p14:creationId xmlns:p14="http://schemas.microsoft.com/office/powerpoint/2010/main" val="3808294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C8A624-59A9-4620-8B13-E115729C785F}" type="datetimeFigureOut">
              <a:rPr lang="en-IN" smtClean="0"/>
              <a:t>03-04-2022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357DB5-77C5-4EEB-8589-FAF6C9271FA5}" type="slidenum">
              <a:rPr lang="en-IN" smtClean="0"/>
              <a:t>‹#›</a:t>
            </a:fld>
            <a:endParaRPr lang="en-IN"/>
          </a:p>
        </p:txBody>
      </p:sp>
    </p:spTree>
    <p:extLst>
      <p:ext uri="{BB962C8B-B14F-4D97-AF65-F5344CB8AC3E}">
        <p14:creationId xmlns:p14="http://schemas.microsoft.com/office/powerpoint/2010/main" val="1471535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C8A624-59A9-4620-8B13-E115729C785F}" type="datetimeFigureOut">
              <a:rPr lang="en-IN" smtClean="0"/>
              <a:t>03-04-2022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357DB5-77C5-4EEB-8589-FAF6C9271FA5}" type="slidenum">
              <a:rPr lang="en-IN" smtClean="0"/>
              <a:t>‹#›</a:t>
            </a:fld>
            <a:endParaRPr lang="en-IN"/>
          </a:p>
        </p:txBody>
      </p:sp>
    </p:spTree>
    <p:extLst>
      <p:ext uri="{BB962C8B-B14F-4D97-AF65-F5344CB8AC3E}">
        <p14:creationId xmlns:p14="http://schemas.microsoft.com/office/powerpoint/2010/main" val="9465317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C8A624-59A9-4620-8B13-E115729C785F}" type="datetimeFigureOut">
              <a:rPr lang="en-IN" smtClean="0"/>
              <a:t>03-04-2022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357DB5-77C5-4EEB-8589-FAF6C9271FA5}"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34012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C8A624-59A9-4620-8B13-E115729C785F}" type="datetimeFigureOut">
              <a:rPr lang="en-IN" smtClean="0"/>
              <a:t>03-04-2022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357DB5-77C5-4EEB-8589-FAF6C9271FA5}" type="slidenum">
              <a:rPr lang="en-IN" smtClean="0"/>
              <a:t>‹#›</a:t>
            </a:fld>
            <a:endParaRPr lang="en-IN"/>
          </a:p>
        </p:txBody>
      </p:sp>
    </p:spTree>
    <p:extLst>
      <p:ext uri="{BB962C8B-B14F-4D97-AF65-F5344CB8AC3E}">
        <p14:creationId xmlns:p14="http://schemas.microsoft.com/office/powerpoint/2010/main" val="42203916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C8A624-59A9-4620-8B13-E115729C785F}" type="datetimeFigureOut">
              <a:rPr lang="en-IN" smtClean="0"/>
              <a:t>03-04-2022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357DB5-77C5-4EEB-8589-FAF6C9271FA5}" type="slidenum">
              <a:rPr lang="en-IN" smtClean="0"/>
              <a:t>‹#›</a:t>
            </a:fld>
            <a:endParaRPr lang="en-IN"/>
          </a:p>
        </p:txBody>
      </p:sp>
    </p:spTree>
    <p:extLst>
      <p:ext uri="{BB962C8B-B14F-4D97-AF65-F5344CB8AC3E}">
        <p14:creationId xmlns:p14="http://schemas.microsoft.com/office/powerpoint/2010/main" val="18944588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C8A624-59A9-4620-8B13-E115729C785F}" type="datetimeFigureOut">
              <a:rPr lang="en-IN" smtClean="0"/>
              <a:t>03-04-2022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357DB5-77C5-4EEB-8589-FAF6C9271FA5}" type="slidenum">
              <a:rPr lang="en-IN" smtClean="0"/>
              <a:t>‹#›</a:t>
            </a:fld>
            <a:endParaRPr lang="en-IN"/>
          </a:p>
        </p:txBody>
      </p:sp>
    </p:spTree>
    <p:extLst>
      <p:ext uri="{BB962C8B-B14F-4D97-AF65-F5344CB8AC3E}">
        <p14:creationId xmlns:p14="http://schemas.microsoft.com/office/powerpoint/2010/main" val="5328612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C8A624-59A9-4620-8B13-E115729C785F}"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357DB5-77C5-4EEB-8589-FAF6C9271FA5}" type="slidenum">
              <a:rPr lang="en-IN" smtClean="0"/>
              <a:t>‹#›</a:t>
            </a:fld>
            <a:endParaRPr lang="en-IN"/>
          </a:p>
        </p:txBody>
      </p:sp>
    </p:spTree>
    <p:extLst>
      <p:ext uri="{BB962C8B-B14F-4D97-AF65-F5344CB8AC3E}">
        <p14:creationId xmlns:p14="http://schemas.microsoft.com/office/powerpoint/2010/main" val="804981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C8A624-59A9-4620-8B13-E115729C785F}"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357DB5-77C5-4EEB-8589-FAF6C9271FA5}" type="slidenum">
              <a:rPr lang="en-IN" smtClean="0"/>
              <a:t>‹#›</a:t>
            </a:fld>
            <a:endParaRPr lang="en-IN"/>
          </a:p>
        </p:txBody>
      </p:sp>
    </p:spTree>
    <p:extLst>
      <p:ext uri="{BB962C8B-B14F-4D97-AF65-F5344CB8AC3E}">
        <p14:creationId xmlns:p14="http://schemas.microsoft.com/office/powerpoint/2010/main" val="1836281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C8A624-59A9-4620-8B13-E115729C785F}"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357DB5-77C5-4EEB-8589-FAF6C9271FA5}" type="slidenum">
              <a:rPr lang="en-IN" smtClean="0"/>
              <a:t>‹#›</a:t>
            </a:fld>
            <a:endParaRPr lang="en-IN"/>
          </a:p>
        </p:txBody>
      </p:sp>
    </p:spTree>
    <p:extLst>
      <p:ext uri="{BB962C8B-B14F-4D97-AF65-F5344CB8AC3E}">
        <p14:creationId xmlns:p14="http://schemas.microsoft.com/office/powerpoint/2010/main" val="3057561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C8A624-59A9-4620-8B13-E115729C785F}" type="datetimeFigureOut">
              <a:rPr lang="en-IN" smtClean="0"/>
              <a:t>03-04-2022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357DB5-77C5-4EEB-8589-FAF6C9271FA5}" type="slidenum">
              <a:rPr lang="en-IN" smtClean="0"/>
              <a:t>‹#›</a:t>
            </a:fld>
            <a:endParaRPr lang="en-IN"/>
          </a:p>
        </p:txBody>
      </p:sp>
    </p:spTree>
    <p:extLst>
      <p:ext uri="{BB962C8B-B14F-4D97-AF65-F5344CB8AC3E}">
        <p14:creationId xmlns:p14="http://schemas.microsoft.com/office/powerpoint/2010/main" val="2629024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C8A624-59A9-4620-8B13-E115729C785F}" type="datetimeFigureOut">
              <a:rPr lang="en-IN" smtClean="0"/>
              <a:t>03-04-2022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357DB5-77C5-4EEB-8589-FAF6C9271FA5}" type="slidenum">
              <a:rPr lang="en-IN" smtClean="0"/>
              <a:t>‹#›</a:t>
            </a:fld>
            <a:endParaRPr lang="en-IN"/>
          </a:p>
        </p:txBody>
      </p:sp>
    </p:spTree>
    <p:extLst>
      <p:ext uri="{BB962C8B-B14F-4D97-AF65-F5344CB8AC3E}">
        <p14:creationId xmlns:p14="http://schemas.microsoft.com/office/powerpoint/2010/main" val="371234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C8A624-59A9-4620-8B13-E115729C785F}" type="datetimeFigureOut">
              <a:rPr lang="en-IN" smtClean="0"/>
              <a:t>03-04-2022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357DB5-77C5-4EEB-8589-FAF6C9271FA5}" type="slidenum">
              <a:rPr lang="en-IN" smtClean="0"/>
              <a:t>‹#›</a:t>
            </a:fld>
            <a:endParaRPr lang="en-IN"/>
          </a:p>
        </p:txBody>
      </p:sp>
    </p:spTree>
    <p:extLst>
      <p:ext uri="{BB962C8B-B14F-4D97-AF65-F5344CB8AC3E}">
        <p14:creationId xmlns:p14="http://schemas.microsoft.com/office/powerpoint/2010/main" val="1981317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C8A624-59A9-4620-8B13-E115729C785F}" type="datetimeFigureOut">
              <a:rPr lang="en-IN" smtClean="0"/>
              <a:t>03-04-2022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357DB5-77C5-4EEB-8589-FAF6C9271FA5}" type="slidenum">
              <a:rPr lang="en-IN" smtClean="0"/>
              <a:t>‹#›</a:t>
            </a:fld>
            <a:endParaRPr lang="en-IN"/>
          </a:p>
        </p:txBody>
      </p:sp>
    </p:spTree>
    <p:extLst>
      <p:ext uri="{BB962C8B-B14F-4D97-AF65-F5344CB8AC3E}">
        <p14:creationId xmlns:p14="http://schemas.microsoft.com/office/powerpoint/2010/main" val="3564949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3CC8A624-59A9-4620-8B13-E115729C785F}" type="datetimeFigureOut">
              <a:rPr lang="en-IN" smtClean="0"/>
              <a:t>03-04-2022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1357DB5-77C5-4EEB-8589-FAF6C9271FA5}" type="slidenum">
              <a:rPr lang="en-IN" smtClean="0"/>
              <a:t>‹#›</a:t>
            </a:fld>
            <a:endParaRPr lang="en-IN"/>
          </a:p>
        </p:txBody>
      </p:sp>
    </p:spTree>
    <p:extLst>
      <p:ext uri="{BB962C8B-B14F-4D97-AF65-F5344CB8AC3E}">
        <p14:creationId xmlns:p14="http://schemas.microsoft.com/office/powerpoint/2010/main" val="1213136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C8A624-59A9-4620-8B13-E115729C785F}" type="datetimeFigureOut">
              <a:rPr lang="en-IN" smtClean="0"/>
              <a:t>03-04-2022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357DB5-77C5-4EEB-8589-FAF6C9271FA5}" type="slidenum">
              <a:rPr lang="en-IN" smtClean="0"/>
              <a:t>‹#›</a:t>
            </a:fld>
            <a:endParaRPr lang="en-IN"/>
          </a:p>
        </p:txBody>
      </p:sp>
    </p:spTree>
    <p:extLst>
      <p:ext uri="{BB962C8B-B14F-4D97-AF65-F5344CB8AC3E}">
        <p14:creationId xmlns:p14="http://schemas.microsoft.com/office/powerpoint/2010/main" val="282662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C8A624-59A9-4620-8B13-E115729C785F}" type="datetimeFigureOut">
              <a:rPr lang="en-IN" smtClean="0"/>
              <a:t>03-04-2022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357DB5-77C5-4EEB-8589-FAF6C9271FA5}" type="slidenum">
              <a:rPr lang="en-IN" smtClean="0"/>
              <a:t>‹#›</a:t>
            </a:fld>
            <a:endParaRPr lang="en-IN"/>
          </a:p>
        </p:txBody>
      </p:sp>
    </p:spTree>
    <p:extLst>
      <p:ext uri="{BB962C8B-B14F-4D97-AF65-F5344CB8AC3E}">
        <p14:creationId xmlns:p14="http://schemas.microsoft.com/office/powerpoint/2010/main" val="2545127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3CC8A624-59A9-4620-8B13-E115729C785F}" type="datetimeFigureOut">
              <a:rPr lang="en-IN" smtClean="0"/>
              <a:t>03-04-2022</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B1357DB5-77C5-4EEB-8589-FAF6C9271FA5}" type="slidenum">
              <a:rPr lang="en-IN" smtClean="0"/>
              <a:t>‹#›</a:t>
            </a:fld>
            <a:endParaRPr lang="en-IN"/>
          </a:p>
        </p:txBody>
      </p:sp>
    </p:spTree>
    <p:extLst>
      <p:ext uri="{BB962C8B-B14F-4D97-AF65-F5344CB8AC3E}">
        <p14:creationId xmlns:p14="http://schemas.microsoft.com/office/powerpoint/2010/main" val="11736777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F9F84-F831-4C38-BBAC-A555737DE4DC}"/>
              </a:ext>
            </a:extLst>
          </p:cNvPr>
          <p:cNvSpPr>
            <a:spLocks noGrp="1"/>
          </p:cNvSpPr>
          <p:nvPr>
            <p:ph type="ctrTitle"/>
          </p:nvPr>
        </p:nvSpPr>
        <p:spPr>
          <a:xfrm>
            <a:off x="2244071" y="640976"/>
            <a:ext cx="3188541" cy="1371599"/>
          </a:xfrm>
        </p:spPr>
        <p:txBody>
          <a:bodyPr>
            <a:normAutofit fontScale="90000"/>
          </a:bodyPr>
          <a:lstStyle/>
          <a:p>
            <a:br>
              <a:rPr lang="en-IN" b="1" dirty="0"/>
            </a:br>
            <a:r>
              <a:rPr lang="en-IN" b="1" dirty="0"/>
              <a:t>Agile </a:t>
            </a:r>
            <a:br>
              <a:rPr lang="en-IN" b="1" dirty="0"/>
            </a:br>
            <a:endParaRPr lang="en-IN" dirty="0"/>
          </a:p>
        </p:txBody>
      </p:sp>
      <p:sp>
        <p:nvSpPr>
          <p:cNvPr id="3" name="Subtitle 2">
            <a:extLst>
              <a:ext uri="{FF2B5EF4-FFF2-40B4-BE49-F238E27FC236}">
                <a16:creationId xmlns:a16="http://schemas.microsoft.com/office/drawing/2014/main" id="{3090E719-4020-45AF-8019-7809B9A89E41}"/>
              </a:ext>
            </a:extLst>
          </p:cNvPr>
          <p:cNvSpPr>
            <a:spLocks noGrp="1"/>
          </p:cNvSpPr>
          <p:nvPr>
            <p:ph type="subTitle" idx="1"/>
          </p:nvPr>
        </p:nvSpPr>
        <p:spPr>
          <a:xfrm>
            <a:off x="1973684" y="2097741"/>
            <a:ext cx="9571412" cy="3841375"/>
          </a:xfrm>
        </p:spPr>
        <p:txBody>
          <a:bodyPr>
            <a:normAutofit/>
          </a:bodyPr>
          <a:lstStyle/>
          <a:p>
            <a:r>
              <a:rPr lang="en-US" dirty="0"/>
              <a:t>Agile is an iterative approach to project management and software development that helps teams deliver value to their customers faster and with fewer headaches. Instead of betting everything on a "big bang" launch, an agile team delivers work in small, but consumable, increments. Requirements, plans, and results are evaluated continuously so teams have a natural mechanism for responding to change quickly.</a:t>
            </a:r>
            <a:endParaRPr lang="en-IN" dirty="0"/>
          </a:p>
        </p:txBody>
      </p:sp>
    </p:spTree>
    <p:extLst>
      <p:ext uri="{BB962C8B-B14F-4D97-AF65-F5344CB8AC3E}">
        <p14:creationId xmlns:p14="http://schemas.microsoft.com/office/powerpoint/2010/main" val="315060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3EEFFA1-387B-4459-960C-B62E62C852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8754" y="251012"/>
            <a:ext cx="6190952" cy="4329953"/>
          </a:xfrm>
          <a:prstGeom prst="rect">
            <a:avLst/>
          </a:prstGeom>
        </p:spPr>
      </p:pic>
      <p:sp>
        <p:nvSpPr>
          <p:cNvPr id="6" name="TextBox 5">
            <a:extLst>
              <a:ext uri="{FF2B5EF4-FFF2-40B4-BE49-F238E27FC236}">
                <a16:creationId xmlns:a16="http://schemas.microsoft.com/office/drawing/2014/main" id="{FB6A4D12-56DC-443A-AEED-52352A6D2ABA}"/>
              </a:ext>
            </a:extLst>
          </p:cNvPr>
          <p:cNvSpPr txBox="1"/>
          <p:nvPr/>
        </p:nvSpPr>
        <p:spPr>
          <a:xfrm>
            <a:off x="421341" y="4733127"/>
            <a:ext cx="11537576" cy="2031325"/>
          </a:xfrm>
          <a:prstGeom prst="rect">
            <a:avLst/>
          </a:prstGeom>
          <a:noFill/>
        </p:spPr>
        <p:txBody>
          <a:bodyPr wrap="square" rtlCol="0">
            <a:spAutoFit/>
          </a:bodyPr>
          <a:lstStyle/>
          <a:p>
            <a:r>
              <a:rPr lang="en-US" b="1"/>
              <a:t>When the requirement is completed</a:t>
            </a:r>
          </a:p>
          <a:p>
            <a:r>
              <a:rPr lang="en-US"/>
              <a:t>The Agile team decides the meaning of task done. There may be different criteria for it:</a:t>
            </a:r>
          </a:p>
          <a:p>
            <a:pPr>
              <a:buFont typeface="Arial" panose="020B0604020202020204" pitchFamily="34" charset="0"/>
              <a:buChar char="•"/>
            </a:pPr>
            <a:r>
              <a:rPr lang="en-US"/>
              <a:t>When the entire task (development, testing) are completed.</a:t>
            </a:r>
          </a:p>
          <a:p>
            <a:pPr>
              <a:buFont typeface="Arial" panose="020B0604020202020204" pitchFamily="34" charset="0"/>
              <a:buChar char="•"/>
            </a:pPr>
            <a:r>
              <a:rPr lang="en-US"/>
              <a:t>When all the acceptance tests are running and are passed.</a:t>
            </a:r>
          </a:p>
          <a:p>
            <a:pPr>
              <a:buFont typeface="Arial" panose="020B0604020202020204" pitchFamily="34" charset="0"/>
              <a:buChar char="•"/>
            </a:pPr>
            <a:r>
              <a:rPr lang="en-US"/>
              <a:t>When no defects found.</a:t>
            </a:r>
          </a:p>
          <a:p>
            <a:pPr>
              <a:buFont typeface="Arial" panose="020B0604020202020204" pitchFamily="34" charset="0"/>
              <a:buChar char="•"/>
            </a:pPr>
            <a:r>
              <a:rPr lang="en-US"/>
              <a:t>Product owner has accepted the requirement.</a:t>
            </a:r>
          </a:p>
          <a:p>
            <a:pPr>
              <a:buFont typeface="Arial" panose="020B0604020202020204" pitchFamily="34" charset="0"/>
              <a:buChar char="•"/>
            </a:pPr>
            <a:r>
              <a:rPr lang="en-US"/>
              <a:t>When the software product is delivered to the end user. </a:t>
            </a:r>
          </a:p>
        </p:txBody>
      </p:sp>
    </p:spTree>
    <p:extLst>
      <p:ext uri="{BB962C8B-B14F-4D97-AF65-F5344CB8AC3E}">
        <p14:creationId xmlns:p14="http://schemas.microsoft.com/office/powerpoint/2010/main" val="4241903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1A54B-61D3-49F9-9615-0EB0170B9318}"/>
              </a:ext>
            </a:extLst>
          </p:cNvPr>
          <p:cNvSpPr>
            <a:spLocks noGrp="1"/>
          </p:cNvSpPr>
          <p:nvPr>
            <p:ph type="title"/>
          </p:nvPr>
        </p:nvSpPr>
        <p:spPr>
          <a:xfrm>
            <a:off x="994459" y="80636"/>
            <a:ext cx="9234272" cy="744118"/>
          </a:xfrm>
        </p:spPr>
        <p:txBody>
          <a:bodyPr>
            <a:normAutofit fontScale="90000"/>
          </a:bodyPr>
          <a:lstStyle/>
          <a:p>
            <a:br>
              <a:rPr lang="en-US" b="1" dirty="0"/>
            </a:br>
            <a:r>
              <a:rPr lang="en-US" b="1" dirty="0"/>
              <a:t>Agile Software Development Life Cycle (SDLC)</a:t>
            </a:r>
            <a:br>
              <a:rPr lang="en-US" b="1" dirty="0"/>
            </a:br>
            <a:endParaRPr lang="en-IN" dirty="0"/>
          </a:p>
        </p:txBody>
      </p:sp>
      <p:sp>
        <p:nvSpPr>
          <p:cNvPr id="3" name="Content Placeholder 2">
            <a:extLst>
              <a:ext uri="{FF2B5EF4-FFF2-40B4-BE49-F238E27FC236}">
                <a16:creationId xmlns:a16="http://schemas.microsoft.com/office/drawing/2014/main" id="{8348F0EF-DB42-4858-8143-B75ED6369395}"/>
              </a:ext>
            </a:extLst>
          </p:cNvPr>
          <p:cNvSpPr>
            <a:spLocks noGrp="1"/>
          </p:cNvSpPr>
          <p:nvPr>
            <p:ph sz="quarter" idx="13"/>
          </p:nvPr>
        </p:nvSpPr>
        <p:spPr>
          <a:xfrm>
            <a:off x="1228166" y="833720"/>
            <a:ext cx="10040470" cy="4500280"/>
          </a:xfrm>
        </p:spPr>
        <p:txBody>
          <a:bodyPr/>
          <a:lstStyle/>
          <a:p>
            <a:r>
              <a:rPr lang="en-US" b="1" dirty="0"/>
              <a:t>Software development life cycle (SDLC)</a:t>
            </a:r>
            <a:r>
              <a:rPr lang="en-US" dirty="0"/>
              <a:t> is a phenomenon to </a:t>
            </a:r>
            <a:r>
              <a:rPr lang="en-US" b="1" dirty="0"/>
              <a:t>design</a:t>
            </a:r>
            <a:r>
              <a:rPr lang="en-US" dirty="0"/>
              <a:t>, </a:t>
            </a:r>
            <a:r>
              <a:rPr lang="en-US" b="1" dirty="0"/>
              <a:t>develop</a:t>
            </a:r>
            <a:r>
              <a:rPr lang="en-US" dirty="0"/>
              <a:t> and, </a:t>
            </a:r>
            <a:r>
              <a:rPr lang="en-US" b="1" dirty="0"/>
              <a:t>test</a:t>
            </a:r>
            <a:r>
              <a:rPr lang="en-US" dirty="0"/>
              <a:t> high-quality software. The primary aim of SDLC is to produce high-quality software that fulfills the customer requirement within times and cost estimates.</a:t>
            </a:r>
          </a:p>
          <a:p>
            <a:r>
              <a:rPr lang="en-US" b="1" dirty="0"/>
              <a:t>Agile Software Development Life Cycle (SDLC)</a:t>
            </a:r>
            <a:r>
              <a:rPr lang="en-US" dirty="0"/>
              <a:t> is the combination of both iterative and incremental process models. It focuses on process adaptability and customer satisfaction by rapid delivery of working software product. Agile SDLC breaks down the product into small incremental builds. These builds are provided into iterations. </a:t>
            </a:r>
          </a:p>
          <a:p>
            <a:endParaRPr lang="en-IN" dirty="0"/>
          </a:p>
        </p:txBody>
      </p:sp>
    </p:spTree>
    <p:extLst>
      <p:ext uri="{BB962C8B-B14F-4D97-AF65-F5344CB8AC3E}">
        <p14:creationId xmlns:p14="http://schemas.microsoft.com/office/powerpoint/2010/main" val="3274280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1A546B-0916-4D97-9204-06A095DBB5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895" y="484093"/>
            <a:ext cx="6804211" cy="4401671"/>
          </a:xfrm>
          <a:prstGeom prst="rect">
            <a:avLst/>
          </a:prstGeom>
        </p:spPr>
      </p:pic>
      <p:sp>
        <p:nvSpPr>
          <p:cNvPr id="7" name="TextBox 6">
            <a:extLst>
              <a:ext uri="{FF2B5EF4-FFF2-40B4-BE49-F238E27FC236}">
                <a16:creationId xmlns:a16="http://schemas.microsoft.com/office/drawing/2014/main" id="{84BC0072-CAF7-4B4F-A801-ADA8550CFBB3}"/>
              </a:ext>
            </a:extLst>
          </p:cNvPr>
          <p:cNvSpPr txBox="1"/>
          <p:nvPr/>
        </p:nvSpPr>
        <p:spPr>
          <a:xfrm>
            <a:off x="1640541" y="5173578"/>
            <a:ext cx="9215718" cy="1200329"/>
          </a:xfrm>
          <a:prstGeom prst="rect">
            <a:avLst/>
          </a:prstGeom>
          <a:noFill/>
        </p:spPr>
        <p:txBody>
          <a:bodyPr wrap="square" rtlCol="0">
            <a:spAutoFit/>
          </a:bodyPr>
          <a:lstStyle/>
          <a:p>
            <a:r>
              <a:rPr lang="en-US"/>
              <a:t>In the agile SDLC development process, the customer is able to see the result and understand whether he/she is satisfied with it or not. This is one of the advantages of the agile SDLC model. One of its disadvantages is the absence of defined requirements so, it is difficult to estimate the resources and development cost.</a:t>
            </a:r>
            <a:endParaRPr lang="en-IN" dirty="0"/>
          </a:p>
        </p:txBody>
      </p:sp>
    </p:spTree>
    <p:extLst>
      <p:ext uri="{BB962C8B-B14F-4D97-AF65-F5344CB8AC3E}">
        <p14:creationId xmlns:p14="http://schemas.microsoft.com/office/powerpoint/2010/main" val="2220913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69D5E-8DF0-4325-9CA6-869B8BCF4CBD}"/>
              </a:ext>
            </a:extLst>
          </p:cNvPr>
          <p:cNvSpPr>
            <a:spLocks noGrp="1"/>
          </p:cNvSpPr>
          <p:nvPr>
            <p:ph type="title"/>
          </p:nvPr>
        </p:nvSpPr>
        <p:spPr>
          <a:xfrm>
            <a:off x="752410" y="134423"/>
            <a:ext cx="10364451" cy="1596177"/>
          </a:xfrm>
        </p:spPr>
        <p:txBody>
          <a:bodyPr/>
          <a:lstStyle/>
          <a:p>
            <a:r>
              <a:rPr lang="en-US" b="1" dirty="0"/>
              <a:t>Each iteration of agile SDLC consists of cross-functional teams working on various phases:</a:t>
            </a:r>
            <a:endParaRPr lang="en-IN" dirty="0"/>
          </a:p>
        </p:txBody>
      </p:sp>
      <p:sp>
        <p:nvSpPr>
          <p:cNvPr id="3" name="Content Placeholder 2">
            <a:extLst>
              <a:ext uri="{FF2B5EF4-FFF2-40B4-BE49-F238E27FC236}">
                <a16:creationId xmlns:a16="http://schemas.microsoft.com/office/drawing/2014/main" id="{AC7863C6-40E3-4FE5-8DA0-9053BC79BE46}"/>
              </a:ext>
            </a:extLst>
          </p:cNvPr>
          <p:cNvSpPr>
            <a:spLocks noGrp="1"/>
          </p:cNvSpPr>
          <p:nvPr>
            <p:ph sz="quarter" idx="13"/>
          </p:nvPr>
        </p:nvSpPr>
        <p:spPr>
          <a:xfrm>
            <a:off x="913774" y="1730600"/>
            <a:ext cx="10363826" cy="4060599"/>
          </a:xfrm>
        </p:spPr>
        <p:txBody>
          <a:bodyPr/>
          <a:lstStyle/>
          <a:p>
            <a:pPr>
              <a:buFont typeface="+mj-lt"/>
              <a:buAutoNum type="arabicPeriod"/>
            </a:pPr>
            <a:r>
              <a:rPr lang="en-US" dirty="0"/>
              <a:t>Requirement gathering and analysis</a:t>
            </a:r>
          </a:p>
          <a:p>
            <a:pPr>
              <a:buFont typeface="+mj-lt"/>
              <a:buAutoNum type="arabicPeriod"/>
            </a:pPr>
            <a:r>
              <a:rPr lang="en-US" dirty="0"/>
              <a:t>Design the requirements</a:t>
            </a:r>
          </a:p>
          <a:p>
            <a:pPr>
              <a:buFont typeface="+mj-lt"/>
              <a:buAutoNum type="arabicPeriod"/>
            </a:pPr>
            <a:r>
              <a:rPr lang="en-US" dirty="0"/>
              <a:t>Construction/ iteration</a:t>
            </a:r>
          </a:p>
          <a:p>
            <a:pPr>
              <a:buFont typeface="+mj-lt"/>
              <a:buAutoNum type="arabicPeriod"/>
            </a:pPr>
            <a:r>
              <a:rPr lang="en-US" dirty="0"/>
              <a:t>Deployment</a:t>
            </a:r>
          </a:p>
          <a:p>
            <a:pPr>
              <a:buFont typeface="+mj-lt"/>
              <a:buAutoNum type="arabicPeriod"/>
            </a:pPr>
            <a:r>
              <a:rPr lang="en-US" dirty="0"/>
              <a:t>Testing</a:t>
            </a:r>
          </a:p>
          <a:p>
            <a:pPr>
              <a:buFont typeface="+mj-lt"/>
              <a:buAutoNum type="arabicPeriod"/>
            </a:pPr>
            <a:r>
              <a:rPr lang="en-US" dirty="0"/>
              <a:t>Feedback</a:t>
            </a:r>
          </a:p>
          <a:p>
            <a:endParaRPr lang="en-IN" dirty="0"/>
          </a:p>
        </p:txBody>
      </p:sp>
    </p:spTree>
    <p:extLst>
      <p:ext uri="{BB962C8B-B14F-4D97-AF65-F5344CB8AC3E}">
        <p14:creationId xmlns:p14="http://schemas.microsoft.com/office/powerpoint/2010/main" val="1617902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C4C2DD-53F6-41A6-8273-CE44E71390E6}"/>
              </a:ext>
            </a:extLst>
          </p:cNvPr>
          <p:cNvSpPr>
            <a:spLocks noGrp="1"/>
          </p:cNvSpPr>
          <p:nvPr>
            <p:ph sz="quarter" idx="13"/>
          </p:nvPr>
        </p:nvSpPr>
        <p:spPr>
          <a:xfrm>
            <a:off x="913774" y="663388"/>
            <a:ext cx="10363826" cy="5127811"/>
          </a:xfrm>
        </p:spPr>
        <p:txBody>
          <a:bodyPr>
            <a:normAutofit fontScale="62500" lnSpcReduction="20000"/>
          </a:bodyPr>
          <a:lstStyle/>
          <a:p>
            <a:r>
              <a:rPr lang="en-US" b="1"/>
              <a:t>Requirements gathering and analysis</a:t>
            </a:r>
          </a:p>
          <a:p>
            <a:r>
              <a:rPr lang="en-US"/>
              <a:t>In this phase, you must define the requirements. You should explain business opportunities and plan the time and effort needed to build the project. Based on this information, you can evaluate technical and economic feasibility. </a:t>
            </a:r>
          </a:p>
          <a:p>
            <a:r>
              <a:rPr lang="en-US" b="1"/>
              <a:t>Design the requirements</a:t>
            </a:r>
          </a:p>
          <a:p>
            <a:r>
              <a:rPr lang="en-US"/>
              <a:t>When you have identified the project, work with stakeholders to define requirements. You can use the user flow diagram or the high-level UML diagram to show the work of new features and show how it will apply to your existing system.</a:t>
            </a:r>
          </a:p>
          <a:p>
            <a:r>
              <a:rPr lang="en-US" b="1"/>
              <a:t>Construction/ Iteration</a:t>
            </a:r>
          </a:p>
          <a:p>
            <a:r>
              <a:rPr lang="en-US"/>
              <a:t>When the team defines the requirements, the work begins. The designers and developers start working on their project. The aims of designers and developers deploy the working product within the estimated time. The product will go into various stages of improvement, so it includes simple, minimal functionality. </a:t>
            </a:r>
          </a:p>
          <a:p>
            <a:r>
              <a:rPr lang="en-US" b="1"/>
              <a:t>Deployment</a:t>
            </a:r>
          </a:p>
          <a:p>
            <a:r>
              <a:rPr lang="en-US"/>
              <a:t>In this phase, the team issues a product for the user's work environment.</a:t>
            </a:r>
          </a:p>
          <a:p>
            <a:r>
              <a:rPr lang="en-US" b="1"/>
              <a:t>Testing</a:t>
            </a:r>
          </a:p>
          <a:p>
            <a:r>
              <a:rPr lang="en-US"/>
              <a:t>In this phase, the Quality Assurance team examine the product's performance and look for the bug.</a:t>
            </a:r>
          </a:p>
          <a:p>
            <a:r>
              <a:rPr lang="en-US" b="1"/>
              <a:t>Feedback</a:t>
            </a:r>
          </a:p>
          <a:p>
            <a:r>
              <a:rPr lang="en-US"/>
              <a:t>After releasing of the product, the last step is to feedback it. In this step, the team receives feedback about the product and works through the feedback.</a:t>
            </a:r>
          </a:p>
        </p:txBody>
      </p:sp>
    </p:spTree>
    <p:extLst>
      <p:ext uri="{BB962C8B-B14F-4D97-AF65-F5344CB8AC3E}">
        <p14:creationId xmlns:p14="http://schemas.microsoft.com/office/powerpoint/2010/main" val="2162049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9CDD09D-14E3-4B48-9DC3-A9DBF423A4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3445" y="0"/>
            <a:ext cx="5285816" cy="4374776"/>
          </a:xfrm>
          <a:prstGeom prst="rect">
            <a:avLst/>
          </a:prstGeom>
        </p:spPr>
      </p:pic>
      <p:sp>
        <p:nvSpPr>
          <p:cNvPr id="6" name="TextBox 5">
            <a:extLst>
              <a:ext uri="{FF2B5EF4-FFF2-40B4-BE49-F238E27FC236}">
                <a16:creationId xmlns:a16="http://schemas.microsoft.com/office/drawing/2014/main" id="{8830BE76-30A0-449E-80BD-D5D0C079E95F}"/>
              </a:ext>
            </a:extLst>
          </p:cNvPr>
          <p:cNvSpPr txBox="1"/>
          <p:nvPr/>
        </p:nvSpPr>
        <p:spPr>
          <a:xfrm>
            <a:off x="869577" y="4272677"/>
            <a:ext cx="11403106" cy="2585323"/>
          </a:xfrm>
          <a:prstGeom prst="rect">
            <a:avLst/>
          </a:prstGeom>
          <a:noFill/>
        </p:spPr>
        <p:txBody>
          <a:bodyPr wrap="square" rtlCol="0">
            <a:spAutoFit/>
          </a:bodyPr>
          <a:lstStyle/>
          <a:p>
            <a:r>
              <a:rPr lang="en-US" b="1" dirty="0"/>
              <a:t>Agile SDLC Process Flow</a:t>
            </a:r>
          </a:p>
          <a:p>
            <a:pPr>
              <a:buFont typeface="+mj-lt"/>
              <a:buAutoNum type="arabicPeriod"/>
            </a:pPr>
            <a:r>
              <a:rPr lang="en-US" b="1" dirty="0"/>
              <a:t>Concept:</a:t>
            </a:r>
            <a:r>
              <a:rPr lang="en-US" dirty="0"/>
              <a:t> Project are imagined and prioritized.</a:t>
            </a:r>
          </a:p>
          <a:p>
            <a:pPr>
              <a:buFont typeface="+mj-lt"/>
              <a:buAutoNum type="arabicPeriod"/>
            </a:pPr>
            <a:r>
              <a:rPr lang="en-US" b="1" dirty="0"/>
              <a:t>Inception:</a:t>
            </a:r>
            <a:r>
              <a:rPr lang="en-US" dirty="0"/>
              <a:t> Team members are created, funding is put in place, and basic environments and requirements are discussed.</a:t>
            </a:r>
          </a:p>
          <a:p>
            <a:pPr>
              <a:buFont typeface="+mj-lt"/>
              <a:buAutoNum type="arabicPeriod"/>
            </a:pPr>
            <a:r>
              <a:rPr lang="en-US" b="1" dirty="0"/>
              <a:t>Iteration/Constriction:</a:t>
            </a:r>
            <a:r>
              <a:rPr lang="en-US" dirty="0"/>
              <a:t> The software development team works to deliver working software. It is based on requirement and feedback.</a:t>
            </a:r>
          </a:p>
          <a:p>
            <a:pPr>
              <a:buFont typeface="+mj-lt"/>
              <a:buAutoNum type="arabicPeriod"/>
            </a:pPr>
            <a:r>
              <a:rPr lang="en-US" b="1" dirty="0"/>
              <a:t>Release:</a:t>
            </a:r>
            <a:r>
              <a:rPr lang="en-US" dirty="0"/>
              <a:t> Perform quality assurance (QA) testing, provides internal and external training, documentation development, and final version of iteration into the product.</a:t>
            </a:r>
          </a:p>
          <a:p>
            <a:pPr>
              <a:buFont typeface="+mj-lt"/>
              <a:buAutoNum type="arabicPeriod"/>
            </a:pPr>
            <a:r>
              <a:rPr lang="en-US" b="1" dirty="0"/>
              <a:t>Production:</a:t>
            </a:r>
            <a:r>
              <a:rPr lang="en-US" dirty="0"/>
              <a:t> It is ongoing support of the software.</a:t>
            </a:r>
          </a:p>
          <a:p>
            <a:endParaRPr lang="en-IN" dirty="0"/>
          </a:p>
        </p:txBody>
      </p:sp>
    </p:spTree>
    <p:extLst>
      <p:ext uri="{BB962C8B-B14F-4D97-AF65-F5344CB8AC3E}">
        <p14:creationId xmlns:p14="http://schemas.microsoft.com/office/powerpoint/2010/main" val="2437261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D63BE-43E6-46E7-9DF8-3FD689C43F58}"/>
              </a:ext>
            </a:extLst>
          </p:cNvPr>
          <p:cNvSpPr>
            <a:spLocks noGrp="1"/>
          </p:cNvSpPr>
          <p:nvPr>
            <p:ph type="title"/>
          </p:nvPr>
        </p:nvSpPr>
        <p:spPr>
          <a:xfrm>
            <a:off x="1039282" y="179247"/>
            <a:ext cx="3469966" cy="887554"/>
          </a:xfrm>
        </p:spPr>
        <p:txBody>
          <a:bodyPr>
            <a:normAutofit fontScale="90000"/>
          </a:bodyPr>
          <a:lstStyle/>
          <a:p>
            <a:br>
              <a:rPr lang="en-IN" b="1" dirty="0"/>
            </a:br>
            <a:r>
              <a:rPr lang="en-IN" b="1" dirty="0"/>
              <a:t>What is Scrum?</a:t>
            </a:r>
            <a:br>
              <a:rPr lang="en-IN" b="1" dirty="0"/>
            </a:br>
            <a:endParaRPr lang="en-IN" dirty="0"/>
          </a:p>
        </p:txBody>
      </p:sp>
      <p:sp>
        <p:nvSpPr>
          <p:cNvPr id="3" name="Content Placeholder 2">
            <a:extLst>
              <a:ext uri="{FF2B5EF4-FFF2-40B4-BE49-F238E27FC236}">
                <a16:creationId xmlns:a16="http://schemas.microsoft.com/office/drawing/2014/main" id="{9100F800-CCA3-49BB-9A17-8D1ED537157D}"/>
              </a:ext>
            </a:extLst>
          </p:cNvPr>
          <p:cNvSpPr>
            <a:spLocks noGrp="1"/>
          </p:cNvSpPr>
          <p:nvPr>
            <p:ph sz="quarter" idx="13"/>
          </p:nvPr>
        </p:nvSpPr>
        <p:spPr>
          <a:xfrm>
            <a:off x="913774" y="959224"/>
            <a:ext cx="10623802" cy="5280211"/>
          </a:xfrm>
        </p:spPr>
        <p:txBody>
          <a:bodyPr>
            <a:normAutofit lnSpcReduction="10000"/>
          </a:bodyPr>
          <a:lstStyle/>
          <a:p>
            <a:r>
              <a:rPr lang="en-US" b="1" dirty="0"/>
              <a:t>Scrum is a framework</a:t>
            </a:r>
            <a:r>
              <a:rPr lang="en-US" dirty="0"/>
              <a:t> that helps agile teams to work together. Using it, the team members can deliver and sustain the complex product. It encourages the team to learn through practice, self-organize while working on the problem. Scum is a work done through the framework and continuously shipping values to customers.</a:t>
            </a:r>
          </a:p>
          <a:p>
            <a:r>
              <a:rPr lang="en-US" dirty="0"/>
              <a:t>It is the most frequent software that is used by the development team. Its principle and lessons can be applied to all kinds of teamwork. Its policy and experiences is a reason of popularity of Scrum framework. The Scrum describes a set of tools, meetings, and roles that help the teams structure. It also manages the work done by the team</a:t>
            </a:r>
          </a:p>
          <a:p>
            <a:r>
              <a:rPr lang="en-US" b="1" dirty="0"/>
              <a:t>The framework</a:t>
            </a:r>
          </a:p>
          <a:p>
            <a:r>
              <a:rPr lang="en-US" dirty="0"/>
              <a:t>Scrum and agile are not the same thing because Scrum focused on continuous improvement, which is a core foundation of agile. Scrum framework focuses on ongoing getting work done. </a:t>
            </a:r>
          </a:p>
          <a:p>
            <a:endParaRPr lang="en-IN" dirty="0"/>
          </a:p>
        </p:txBody>
      </p:sp>
    </p:spTree>
    <p:extLst>
      <p:ext uri="{BB962C8B-B14F-4D97-AF65-F5344CB8AC3E}">
        <p14:creationId xmlns:p14="http://schemas.microsoft.com/office/powerpoint/2010/main" val="2140530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1B864-FCCD-427D-A05A-FC63DB035EEE}"/>
              </a:ext>
            </a:extLst>
          </p:cNvPr>
          <p:cNvSpPr>
            <a:spLocks noGrp="1"/>
          </p:cNvSpPr>
          <p:nvPr>
            <p:ph type="title"/>
          </p:nvPr>
        </p:nvSpPr>
        <p:spPr>
          <a:xfrm>
            <a:off x="1218576" y="125459"/>
            <a:ext cx="3801660" cy="941342"/>
          </a:xfrm>
        </p:spPr>
        <p:txBody>
          <a:bodyPr>
            <a:normAutofit fontScale="90000"/>
          </a:bodyPr>
          <a:lstStyle/>
          <a:p>
            <a:br>
              <a:rPr lang="en-IN" b="1" dirty="0"/>
            </a:br>
            <a:r>
              <a:rPr lang="en-IN" b="1" dirty="0"/>
              <a:t>What are sprints?</a:t>
            </a:r>
            <a:br>
              <a:rPr lang="en-IN" b="1" dirty="0"/>
            </a:br>
            <a:endParaRPr lang="en-IN" dirty="0"/>
          </a:p>
        </p:txBody>
      </p:sp>
      <p:sp>
        <p:nvSpPr>
          <p:cNvPr id="3" name="Content Placeholder 2">
            <a:extLst>
              <a:ext uri="{FF2B5EF4-FFF2-40B4-BE49-F238E27FC236}">
                <a16:creationId xmlns:a16="http://schemas.microsoft.com/office/drawing/2014/main" id="{074CA283-1A7B-494D-BC0E-D0D55F59D307}"/>
              </a:ext>
            </a:extLst>
          </p:cNvPr>
          <p:cNvSpPr>
            <a:spLocks noGrp="1"/>
          </p:cNvSpPr>
          <p:nvPr>
            <p:ph sz="quarter" idx="13"/>
          </p:nvPr>
        </p:nvSpPr>
        <p:spPr>
          <a:xfrm>
            <a:off x="913774" y="959224"/>
            <a:ext cx="10363826" cy="4589929"/>
          </a:xfrm>
        </p:spPr>
        <p:txBody>
          <a:bodyPr/>
          <a:lstStyle/>
          <a:p>
            <a:r>
              <a:rPr lang="en-US" dirty="0"/>
              <a:t>With scrum, a product is built in a series of repetition called </a:t>
            </a:r>
            <a:r>
              <a:rPr lang="en-US" b="1" dirty="0"/>
              <a:t>sprints</a:t>
            </a:r>
            <a:r>
              <a:rPr lang="en-US" dirty="0"/>
              <a:t>. It breaks down big complex projects into bite-size pieces. It makes projects more manageable, allows teams to ship high quality, work faster, and more frequently. The sprints give them more flexibility to adapt to the changes.</a:t>
            </a:r>
          </a:p>
          <a:p>
            <a:r>
              <a:rPr lang="en-US" dirty="0"/>
              <a:t>prints are a short, time-boxed period for Scrum team that works to complete a set amount of work. Sprints are the core component of Scrum and agile methodology. The right sprints will help our agile team to ship better software. </a:t>
            </a:r>
            <a:endParaRPr lang="en-IN" dirty="0"/>
          </a:p>
        </p:txBody>
      </p:sp>
    </p:spTree>
    <p:extLst>
      <p:ext uri="{BB962C8B-B14F-4D97-AF65-F5344CB8AC3E}">
        <p14:creationId xmlns:p14="http://schemas.microsoft.com/office/powerpoint/2010/main" val="4051562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9D8D10-0599-41EC-8357-B6F50AF78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0118" y="457201"/>
            <a:ext cx="6443025" cy="5352752"/>
          </a:xfrm>
          <a:prstGeom prst="rect">
            <a:avLst/>
          </a:prstGeom>
        </p:spPr>
      </p:pic>
    </p:spTree>
    <p:extLst>
      <p:ext uri="{BB962C8B-B14F-4D97-AF65-F5344CB8AC3E}">
        <p14:creationId xmlns:p14="http://schemas.microsoft.com/office/powerpoint/2010/main" val="329051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DC3B5-F2E5-4AA4-9C5B-04D393E13EE7}"/>
              </a:ext>
            </a:extLst>
          </p:cNvPr>
          <p:cNvSpPr>
            <a:spLocks noGrp="1"/>
          </p:cNvSpPr>
          <p:nvPr>
            <p:ph type="title"/>
          </p:nvPr>
        </p:nvSpPr>
        <p:spPr>
          <a:xfrm>
            <a:off x="1057210" y="80636"/>
            <a:ext cx="5038790" cy="986165"/>
          </a:xfrm>
        </p:spPr>
        <p:txBody>
          <a:bodyPr>
            <a:normAutofit fontScale="90000"/>
          </a:bodyPr>
          <a:lstStyle/>
          <a:p>
            <a:br>
              <a:rPr lang="en-IN" b="1" dirty="0"/>
            </a:br>
            <a:r>
              <a:rPr lang="en-IN" b="1" dirty="0"/>
              <a:t>What is sprint plan? </a:t>
            </a:r>
            <a:br>
              <a:rPr lang="en-IN" b="1" dirty="0"/>
            </a:br>
            <a:endParaRPr lang="en-IN" dirty="0"/>
          </a:p>
        </p:txBody>
      </p:sp>
      <p:sp>
        <p:nvSpPr>
          <p:cNvPr id="3" name="Content Placeholder 2">
            <a:extLst>
              <a:ext uri="{FF2B5EF4-FFF2-40B4-BE49-F238E27FC236}">
                <a16:creationId xmlns:a16="http://schemas.microsoft.com/office/drawing/2014/main" id="{BBAD0636-0D1F-4DC5-9A29-07365FB70079}"/>
              </a:ext>
            </a:extLst>
          </p:cNvPr>
          <p:cNvSpPr>
            <a:spLocks noGrp="1"/>
          </p:cNvSpPr>
          <p:nvPr>
            <p:ph sz="quarter" idx="13"/>
          </p:nvPr>
        </p:nvSpPr>
        <p:spPr>
          <a:xfrm>
            <a:off x="913774" y="968188"/>
            <a:ext cx="10363826" cy="5163671"/>
          </a:xfrm>
        </p:spPr>
        <p:txBody>
          <a:bodyPr>
            <a:normAutofit fontScale="77500" lnSpcReduction="20000"/>
          </a:bodyPr>
          <a:lstStyle/>
          <a:p>
            <a:r>
              <a:rPr lang="en-US" dirty="0"/>
              <a:t>Sprint plan is an action in Scrum that kicks off the sprint. The primary purpose of sprint plan is to define what can deliver in the sprint. It also focuses on how the work will be achieved. It is done in combination with the whole Scrum team members.</a:t>
            </a:r>
          </a:p>
          <a:p>
            <a:r>
              <a:rPr lang="en-US" dirty="0"/>
              <a:t>The sprint is a set of the period where all the work to be done. Before we start the development, we have to set up the sprint. We need to describe how long time is required to achieve the sprint goal and where we are going to start.</a:t>
            </a:r>
          </a:p>
          <a:p>
            <a:r>
              <a:rPr lang="en-US" b="1" dirty="0"/>
              <a:t>Factors affecting Sprint planning</a:t>
            </a:r>
          </a:p>
          <a:p>
            <a:pPr>
              <a:buFont typeface="Arial" panose="020B0604020202020204" pitchFamily="34" charset="0"/>
              <a:buChar char="•"/>
            </a:pPr>
            <a:r>
              <a:rPr lang="en-US" b="1" dirty="0"/>
              <a:t>The What:</a:t>
            </a:r>
            <a:r>
              <a:rPr lang="en-US" dirty="0"/>
              <a:t> The product owner describes the goal of the sprint and the backlog items which contribute to achieve that goal. </a:t>
            </a:r>
          </a:p>
          <a:p>
            <a:pPr>
              <a:buFont typeface="Arial" panose="020B0604020202020204" pitchFamily="34" charset="0"/>
              <a:buChar char="•"/>
            </a:pPr>
            <a:r>
              <a:rPr lang="en-US" b="1" dirty="0"/>
              <a:t>The How:</a:t>
            </a:r>
            <a:r>
              <a:rPr lang="en-US" dirty="0"/>
              <a:t> Agile development team plans its necessary work on how to achieve and deliver the sprint goal.</a:t>
            </a:r>
          </a:p>
          <a:p>
            <a:pPr>
              <a:buFont typeface="Arial" panose="020B0604020202020204" pitchFamily="34" charset="0"/>
              <a:buChar char="•"/>
            </a:pPr>
            <a:r>
              <a:rPr lang="en-US" b="1" dirty="0"/>
              <a:t>The Who:</a:t>
            </a:r>
            <a:r>
              <a:rPr lang="en-US" dirty="0"/>
              <a:t> The product owner defines the goal based on the value that the customers seek. And the developer needs to understand how they can or cannot deliver that goal.</a:t>
            </a:r>
          </a:p>
          <a:p>
            <a:pPr>
              <a:buFont typeface="Arial" panose="020B0604020202020204" pitchFamily="34" charset="0"/>
              <a:buChar char="•"/>
            </a:pPr>
            <a:r>
              <a:rPr lang="en-US" b="1" dirty="0"/>
              <a:t>The Inputs:</a:t>
            </a:r>
            <a:r>
              <a:rPr lang="en-US" dirty="0"/>
              <a:t> The product backlog provides the list of input stuff that could potentially be part of the current sprint. The team looks over the existing work done in incremental ways.</a:t>
            </a:r>
          </a:p>
          <a:p>
            <a:pPr>
              <a:buFont typeface="Arial" panose="020B0604020202020204" pitchFamily="34" charset="0"/>
              <a:buChar char="•"/>
            </a:pPr>
            <a:r>
              <a:rPr lang="en-US" b="1" dirty="0"/>
              <a:t>The Outputs:</a:t>
            </a:r>
            <a:r>
              <a:rPr lang="en-US" dirty="0"/>
              <a:t> The critical outcome of sprint planning is to meet described team goal. The product set the goal of sprint and how they will start working towards the goal.</a:t>
            </a:r>
          </a:p>
          <a:p>
            <a:endParaRPr lang="en-IN" dirty="0"/>
          </a:p>
        </p:txBody>
      </p:sp>
    </p:spTree>
    <p:extLst>
      <p:ext uri="{BB962C8B-B14F-4D97-AF65-F5344CB8AC3E}">
        <p14:creationId xmlns:p14="http://schemas.microsoft.com/office/powerpoint/2010/main" val="373890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27F85-78FC-4801-BD33-DDB5C88152A7}"/>
              </a:ext>
            </a:extLst>
          </p:cNvPr>
          <p:cNvSpPr>
            <a:spLocks noGrp="1"/>
          </p:cNvSpPr>
          <p:nvPr>
            <p:ph type="title"/>
          </p:nvPr>
        </p:nvSpPr>
        <p:spPr>
          <a:xfrm>
            <a:off x="1164787" y="0"/>
            <a:ext cx="6177307" cy="1066848"/>
          </a:xfrm>
        </p:spPr>
        <p:txBody>
          <a:bodyPr>
            <a:normAutofit fontScale="90000"/>
          </a:bodyPr>
          <a:lstStyle/>
          <a:p>
            <a:br>
              <a:rPr lang="en-IN" b="1" dirty="0"/>
            </a:br>
            <a:r>
              <a:rPr lang="en-IN" b="1" dirty="0"/>
              <a:t>What is Agile Methodology?</a:t>
            </a:r>
            <a:br>
              <a:rPr lang="en-IN" b="1" dirty="0"/>
            </a:br>
            <a:endParaRPr lang="en-IN" dirty="0"/>
          </a:p>
        </p:txBody>
      </p:sp>
      <p:sp>
        <p:nvSpPr>
          <p:cNvPr id="3" name="Content Placeholder 2">
            <a:extLst>
              <a:ext uri="{FF2B5EF4-FFF2-40B4-BE49-F238E27FC236}">
                <a16:creationId xmlns:a16="http://schemas.microsoft.com/office/drawing/2014/main" id="{7210E215-31AD-45AA-B5E3-B2E4DBBA5806}"/>
              </a:ext>
            </a:extLst>
          </p:cNvPr>
          <p:cNvSpPr>
            <a:spLocks noGrp="1"/>
          </p:cNvSpPr>
          <p:nvPr>
            <p:ph sz="quarter" idx="13"/>
          </p:nvPr>
        </p:nvSpPr>
        <p:spPr>
          <a:xfrm>
            <a:off x="913774" y="878541"/>
            <a:ext cx="10363826" cy="4912659"/>
          </a:xfrm>
        </p:spPr>
        <p:txBody>
          <a:bodyPr/>
          <a:lstStyle/>
          <a:p>
            <a:r>
              <a:rPr lang="en-US" dirty="0"/>
              <a:t>An agile methodology is an iterative approach to software development. Each iteration of agile methodology takes a short time interval of 1 to 4 weeks. The agile development process is aligned to deliver the changing business requirement. It distributes the software with faster and fewer changes.</a:t>
            </a:r>
          </a:p>
          <a:p>
            <a:r>
              <a:rPr lang="en-US" dirty="0"/>
              <a:t>The single-phase software development takes 6 to 18 months. In single-phase development, all the requirement gathering and risks management factors are predicted initially.</a:t>
            </a:r>
          </a:p>
          <a:p>
            <a:r>
              <a:rPr lang="en-US" dirty="0"/>
              <a:t>The agile software development process frequently takes the feedback of workable product. The workable product is delivered within 1 to 4 weeks of iteration. </a:t>
            </a:r>
          </a:p>
          <a:p>
            <a:endParaRPr lang="en-IN" dirty="0"/>
          </a:p>
        </p:txBody>
      </p:sp>
    </p:spTree>
    <p:extLst>
      <p:ext uri="{BB962C8B-B14F-4D97-AF65-F5344CB8AC3E}">
        <p14:creationId xmlns:p14="http://schemas.microsoft.com/office/powerpoint/2010/main" val="4071945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C023A73-E6CA-4652-9AC1-BBA1731EC9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6989" y="367553"/>
            <a:ext cx="5679964" cy="4966209"/>
          </a:xfrm>
          <a:prstGeom prst="rect">
            <a:avLst/>
          </a:prstGeom>
        </p:spPr>
      </p:pic>
    </p:spTree>
    <p:extLst>
      <p:ext uri="{BB962C8B-B14F-4D97-AF65-F5344CB8AC3E}">
        <p14:creationId xmlns:p14="http://schemas.microsoft.com/office/powerpoint/2010/main" val="1796609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7C333F-210D-42C4-9BD9-0D7414CC26BB}"/>
              </a:ext>
            </a:extLst>
          </p:cNvPr>
          <p:cNvSpPr>
            <a:spLocks noGrp="1"/>
          </p:cNvSpPr>
          <p:nvPr>
            <p:ph sz="quarter" idx="13"/>
          </p:nvPr>
        </p:nvSpPr>
        <p:spPr>
          <a:xfrm>
            <a:off x="914087" y="753035"/>
            <a:ext cx="10363826" cy="5360894"/>
          </a:xfrm>
        </p:spPr>
        <p:txBody>
          <a:bodyPr>
            <a:normAutofit lnSpcReduction="10000"/>
          </a:bodyPr>
          <a:lstStyle/>
          <a:p>
            <a:pPr marL="0" indent="0">
              <a:buNone/>
            </a:pPr>
            <a:r>
              <a:rPr lang="en-US" b="1" dirty="0"/>
              <a:t>What is the product backlog?</a:t>
            </a:r>
            <a:endParaRPr lang="en-US" dirty="0"/>
          </a:p>
          <a:p>
            <a:r>
              <a:rPr lang="en-US" dirty="0"/>
              <a:t>A product backlog is a registered list of work for the development team. It is driven from the roadmap and its requirements. The essential task is represented at the top of the product backlog so that the team member knows what to deliver first. The developer team doesn't work through the backlog from the product owner's side and product owner doesn't push the work to the developer team. The developer team pulls work from the product backlog.</a:t>
            </a:r>
          </a:p>
          <a:p>
            <a:pPr marL="0" indent="0">
              <a:buNone/>
            </a:pPr>
            <a:r>
              <a:rPr lang="en-US" b="1" dirty="0"/>
              <a:t>Agile Daily Stand-up</a:t>
            </a:r>
          </a:p>
          <a:p>
            <a:r>
              <a:rPr lang="en-US" dirty="0"/>
              <a:t>Agile daily stand-up is termed as the day-to-day status meeting on the project of the members of the agile team. The daily meeting of the agile team discussed the forum for regular updates as well as the problems of team members. It focuses on addressing the issues and tries to solve the issues quickly. The daily stand-up is the regular practice, no matter how an agile team is established regardless of its office location.</a:t>
            </a:r>
          </a:p>
          <a:p>
            <a:endParaRPr lang="en-IN" dirty="0"/>
          </a:p>
        </p:txBody>
      </p:sp>
    </p:spTree>
    <p:extLst>
      <p:ext uri="{BB962C8B-B14F-4D97-AF65-F5344CB8AC3E}">
        <p14:creationId xmlns:p14="http://schemas.microsoft.com/office/powerpoint/2010/main" val="2535411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7E7A91-6FB5-4743-BD73-A300AD690F9A}"/>
              </a:ext>
            </a:extLst>
          </p:cNvPr>
          <p:cNvSpPr>
            <a:spLocks noGrp="1"/>
          </p:cNvSpPr>
          <p:nvPr>
            <p:ph sz="quarter" idx="13"/>
          </p:nvPr>
        </p:nvSpPr>
        <p:spPr>
          <a:xfrm>
            <a:off x="913774" y="394448"/>
            <a:ext cx="10363826" cy="6230470"/>
          </a:xfrm>
        </p:spPr>
        <p:txBody>
          <a:bodyPr>
            <a:normAutofit fontScale="85000" lnSpcReduction="10000"/>
          </a:bodyPr>
          <a:lstStyle/>
          <a:p>
            <a:pPr marL="0" indent="0">
              <a:buNone/>
            </a:pPr>
            <a:r>
              <a:rPr lang="en-US" b="1" dirty="0"/>
              <a:t>What is Daily Stand-up?</a:t>
            </a:r>
          </a:p>
          <a:p>
            <a:r>
              <a:rPr lang="en-US" dirty="0"/>
              <a:t>The daily stand-up is a daily status meeting of the agile team member. This meeting roughly takes 12 to 18 minutes (an average of 15 minutes).</a:t>
            </a:r>
          </a:p>
          <a:p>
            <a:r>
              <a:rPr lang="en-US" dirty="0"/>
              <a:t>Each member of the team has to answer three important questions</a:t>
            </a:r>
          </a:p>
          <a:p>
            <a:pPr>
              <a:buFont typeface="+mj-lt"/>
              <a:buAutoNum type="arabicPeriod"/>
            </a:pPr>
            <a:r>
              <a:rPr lang="en-US" dirty="0"/>
              <a:t>What he/she did yesterday?</a:t>
            </a:r>
          </a:p>
          <a:p>
            <a:pPr>
              <a:buFont typeface="+mj-lt"/>
              <a:buAutoNum type="arabicPeriod"/>
            </a:pPr>
            <a:r>
              <a:rPr lang="en-US" dirty="0"/>
              <a:t>What he/she will do today?</a:t>
            </a:r>
          </a:p>
          <a:p>
            <a:pPr>
              <a:buFont typeface="+mj-lt"/>
              <a:buAutoNum type="arabicPeriod"/>
            </a:pPr>
            <a:r>
              <a:rPr lang="en-US" dirty="0"/>
              <a:t>The problem he/she is facing . . . He/she blocked due to. . .</a:t>
            </a:r>
          </a:p>
          <a:p>
            <a:r>
              <a:rPr lang="en-US" dirty="0"/>
              <a:t>The daily stand-up is done for a day-to-day status update. The meeting of team members with the product owner can be scheduled at different time. The participants in the stand-up meetings only stand instead of sitting so that the meetings get finished quickly. </a:t>
            </a:r>
          </a:p>
          <a:p>
            <a:pPr marL="0" indent="0">
              <a:buNone/>
            </a:pPr>
            <a:r>
              <a:rPr lang="en-US" b="1" dirty="0"/>
              <a:t>Important of Stand-up:</a:t>
            </a:r>
          </a:p>
          <a:p>
            <a:r>
              <a:rPr lang="en-US" dirty="0"/>
              <a:t>The importance of having a daily stand-up in agile are as follows:</a:t>
            </a:r>
          </a:p>
          <a:p>
            <a:pPr>
              <a:buFont typeface="Arial" panose="020B0604020202020204" pitchFamily="34" charset="0"/>
              <a:buChar char="•"/>
            </a:pPr>
            <a:r>
              <a:rPr lang="en-US" dirty="0"/>
              <a:t>The team can evaluate the progress report daily.</a:t>
            </a:r>
          </a:p>
          <a:p>
            <a:pPr>
              <a:buFont typeface="Arial" panose="020B0604020202020204" pitchFamily="34" charset="0"/>
              <a:buChar char="•"/>
            </a:pPr>
            <a:r>
              <a:rPr lang="en-US" dirty="0"/>
              <a:t>The team member discusses all the progress and the commitments he/she made for the day.</a:t>
            </a:r>
          </a:p>
          <a:p>
            <a:pPr>
              <a:buFont typeface="Arial" panose="020B0604020202020204" pitchFamily="34" charset="0"/>
              <a:buChar char="•"/>
            </a:pPr>
            <a:r>
              <a:rPr lang="en-US" dirty="0"/>
              <a:t>The members can also see whether they can deliver the project as per the iteration plan or not.</a:t>
            </a:r>
          </a:p>
          <a:p>
            <a:pPr>
              <a:buFont typeface="Arial" panose="020B0604020202020204" pitchFamily="34" charset="0"/>
              <a:buChar char="•"/>
            </a:pPr>
            <a:r>
              <a:rPr lang="en-US" dirty="0"/>
              <a:t>Stand-up provides visibility to the team on any delay that occurs due to some obstacles. </a:t>
            </a:r>
          </a:p>
          <a:p>
            <a:endParaRPr lang="en-IN" dirty="0"/>
          </a:p>
        </p:txBody>
      </p:sp>
    </p:spTree>
    <p:extLst>
      <p:ext uri="{BB962C8B-B14F-4D97-AF65-F5344CB8AC3E}">
        <p14:creationId xmlns:p14="http://schemas.microsoft.com/office/powerpoint/2010/main" val="2345427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650C4E-3476-4E8A-AF8D-1D4D6312C667}"/>
              </a:ext>
            </a:extLst>
          </p:cNvPr>
          <p:cNvSpPr>
            <a:spLocks noGrp="1"/>
          </p:cNvSpPr>
          <p:nvPr>
            <p:ph sz="quarter" idx="13"/>
          </p:nvPr>
        </p:nvSpPr>
        <p:spPr>
          <a:xfrm>
            <a:off x="913774" y="484094"/>
            <a:ext cx="10363826" cy="6194612"/>
          </a:xfrm>
        </p:spPr>
        <p:txBody>
          <a:bodyPr>
            <a:normAutofit fontScale="92500" lnSpcReduction="20000"/>
          </a:bodyPr>
          <a:lstStyle/>
          <a:p>
            <a:pPr marL="0" indent="0">
              <a:buNone/>
            </a:pPr>
            <a:r>
              <a:rPr lang="en-US" b="1" dirty="0"/>
              <a:t>Who Attends a Stand-up?</a:t>
            </a:r>
          </a:p>
          <a:p>
            <a:pPr>
              <a:buFont typeface="Arial" panose="020B0604020202020204" pitchFamily="34" charset="0"/>
              <a:buChar char="•"/>
            </a:pPr>
            <a:r>
              <a:rPr lang="en-US" dirty="0"/>
              <a:t>The project owner, scrum master, and the delivery team should attend the stand-up regularly. </a:t>
            </a:r>
          </a:p>
          <a:p>
            <a:pPr>
              <a:buFont typeface="Arial" panose="020B0604020202020204" pitchFamily="34" charset="0"/>
              <a:buChar char="•"/>
            </a:pPr>
            <a:r>
              <a:rPr lang="en-US" dirty="0"/>
              <a:t>Customers and Stakeholders are encouraged to participate in the meeting, and they act as an observer. However, they are not supposed to participate in stand-ups.</a:t>
            </a:r>
          </a:p>
          <a:p>
            <a:pPr>
              <a:buFont typeface="Arial" panose="020B0604020202020204" pitchFamily="34" charset="0"/>
              <a:buChar char="•"/>
            </a:pPr>
            <a:r>
              <a:rPr lang="en-US" dirty="0"/>
              <a:t>The responsibility of scrum master is to take note each team member's queries and the problems they are facing.</a:t>
            </a:r>
          </a:p>
          <a:p>
            <a:pPr marL="0" indent="0">
              <a:buNone/>
            </a:pPr>
            <a:r>
              <a:rPr lang="en-US" b="1" dirty="0"/>
              <a:t>User Story (requirement)</a:t>
            </a:r>
          </a:p>
          <a:p>
            <a:r>
              <a:rPr lang="en-US" dirty="0"/>
              <a:t>A user story is a requirement which is formulated into few sentences. The user requirement is the everyday language of user. This user story should be completed within iteration. The user story is done when</a:t>
            </a:r>
          </a:p>
          <a:p>
            <a:pPr>
              <a:buFont typeface="Arial" panose="020B0604020202020204" pitchFamily="34" charset="0"/>
              <a:buChar char="•"/>
            </a:pPr>
            <a:r>
              <a:rPr lang="en-US" dirty="0"/>
              <a:t>All the related code and documentation have been checked-in. </a:t>
            </a:r>
          </a:p>
          <a:p>
            <a:pPr>
              <a:buFont typeface="Arial" panose="020B0604020202020204" pitchFamily="34" charset="0"/>
              <a:buChar char="•"/>
            </a:pPr>
            <a:r>
              <a:rPr lang="en-US" dirty="0"/>
              <a:t>The product passed all the processes of unit test.</a:t>
            </a:r>
          </a:p>
          <a:p>
            <a:pPr>
              <a:buFont typeface="Arial" panose="020B0604020202020204" pitchFamily="34" charset="0"/>
              <a:buChar char="•"/>
            </a:pPr>
            <a:r>
              <a:rPr lang="en-US" dirty="0"/>
              <a:t>All the processes of the acceptance test case have been moved. </a:t>
            </a:r>
          </a:p>
          <a:p>
            <a:pPr>
              <a:buFont typeface="Arial" panose="020B0604020202020204" pitchFamily="34" charset="0"/>
              <a:buChar char="•"/>
            </a:pPr>
            <a:r>
              <a:rPr lang="en-US" dirty="0"/>
              <a:t>The product owner must have accepted the story. </a:t>
            </a:r>
          </a:p>
          <a:p>
            <a:pPr>
              <a:buFont typeface="Arial" panose="020B0604020202020204" pitchFamily="34" charset="0"/>
              <a:buChar char="•"/>
            </a:pPr>
            <a:r>
              <a:rPr lang="en-US" dirty="0"/>
              <a:t>The help text (documentation) is written.</a:t>
            </a:r>
          </a:p>
          <a:p>
            <a:pPr marL="0" indent="0">
              <a:buNone/>
            </a:pPr>
            <a:endParaRPr lang="en-US" dirty="0"/>
          </a:p>
          <a:p>
            <a:endParaRPr lang="en-IN" dirty="0"/>
          </a:p>
        </p:txBody>
      </p:sp>
    </p:spTree>
    <p:extLst>
      <p:ext uri="{BB962C8B-B14F-4D97-AF65-F5344CB8AC3E}">
        <p14:creationId xmlns:p14="http://schemas.microsoft.com/office/powerpoint/2010/main" val="1903221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B58FE5-D258-4088-AB23-A2260AB3B82D}"/>
              </a:ext>
            </a:extLst>
          </p:cNvPr>
          <p:cNvSpPr>
            <a:spLocks noGrp="1"/>
          </p:cNvSpPr>
          <p:nvPr>
            <p:ph sz="quarter" idx="13"/>
          </p:nvPr>
        </p:nvSpPr>
        <p:spPr>
          <a:xfrm>
            <a:off x="913774" y="654424"/>
            <a:ext cx="10363826" cy="5674658"/>
          </a:xfrm>
        </p:spPr>
        <p:txBody>
          <a:bodyPr>
            <a:normAutofit fontScale="85000" lnSpcReduction="20000"/>
          </a:bodyPr>
          <a:lstStyle/>
          <a:p>
            <a:r>
              <a:rPr lang="en-US" b="1" dirty="0"/>
              <a:t>Iteration</a:t>
            </a:r>
          </a:p>
          <a:p>
            <a:r>
              <a:rPr lang="en-US" dirty="0"/>
              <a:t>An iteration is a time-based collection of a user story. It works on the defected product and accepted within the release of a product. Iteration is defined at the time of the iteration planning meeting and completed within the iteration demo and review meeting. The iteration is also known as a sprint. The repetition is required when:</a:t>
            </a:r>
          </a:p>
          <a:p>
            <a:pPr>
              <a:buFont typeface="Arial" panose="020B0604020202020204" pitchFamily="34" charset="0"/>
              <a:buChar char="•"/>
            </a:pPr>
            <a:r>
              <a:rPr lang="en-US" dirty="0"/>
              <a:t>Performance of the product has been tested.</a:t>
            </a:r>
          </a:p>
          <a:p>
            <a:pPr>
              <a:buFont typeface="Arial" panose="020B0604020202020204" pitchFamily="34" charset="0"/>
              <a:buChar char="•"/>
            </a:pPr>
            <a:r>
              <a:rPr lang="en-US" dirty="0"/>
              <a:t>Product backup is complete.</a:t>
            </a:r>
          </a:p>
          <a:p>
            <a:pPr>
              <a:buFont typeface="Arial" panose="020B0604020202020204" pitchFamily="34" charset="0"/>
              <a:buChar char="•"/>
            </a:pPr>
            <a:r>
              <a:rPr lang="en-US" dirty="0"/>
              <a:t>User requirement has been accepted or moved for the next iteration. </a:t>
            </a:r>
          </a:p>
          <a:p>
            <a:pPr>
              <a:buFont typeface="Arial" panose="020B0604020202020204" pitchFamily="34" charset="0"/>
              <a:buChar char="•"/>
            </a:pPr>
            <a:r>
              <a:rPr lang="en-US" dirty="0"/>
              <a:t>Defected product has been fixed or postponed for the next iteration.</a:t>
            </a:r>
          </a:p>
          <a:p>
            <a:r>
              <a:rPr lang="en-US" b="1" dirty="0"/>
              <a:t>Release</a:t>
            </a:r>
          </a:p>
          <a:p>
            <a:r>
              <a:rPr lang="en-US" dirty="0"/>
              <a:t>The product release is a major occasion that represents an internal and external delivery of work. It also tests the version of the product or system. The product release is done when:</a:t>
            </a:r>
          </a:p>
          <a:p>
            <a:pPr>
              <a:buFont typeface="Arial" panose="020B0604020202020204" pitchFamily="34" charset="0"/>
              <a:buChar char="•"/>
            </a:pPr>
            <a:r>
              <a:rPr lang="en-US" dirty="0"/>
              <a:t>The system is stress tested. </a:t>
            </a:r>
          </a:p>
          <a:p>
            <a:pPr>
              <a:buFont typeface="Arial" panose="020B0604020202020204" pitchFamily="34" charset="0"/>
              <a:buChar char="•"/>
            </a:pPr>
            <a:r>
              <a:rPr lang="en-US" dirty="0"/>
              <a:t>Performance is high. </a:t>
            </a:r>
          </a:p>
          <a:p>
            <a:pPr>
              <a:buFont typeface="Arial" panose="020B0604020202020204" pitchFamily="34" charset="0"/>
              <a:buChar char="•"/>
            </a:pPr>
            <a:r>
              <a:rPr lang="en-US" dirty="0"/>
              <a:t>Contain the security validation in the product. </a:t>
            </a:r>
          </a:p>
          <a:p>
            <a:pPr>
              <a:buFont typeface="Arial" panose="020B0604020202020204" pitchFamily="34" charset="0"/>
              <a:buChar char="•"/>
            </a:pPr>
            <a:r>
              <a:rPr lang="en-US" dirty="0"/>
              <a:t>Disaster recovery plan is tested. </a:t>
            </a:r>
          </a:p>
          <a:p>
            <a:endParaRPr lang="en-IN" dirty="0"/>
          </a:p>
        </p:txBody>
      </p:sp>
    </p:spTree>
    <p:extLst>
      <p:ext uri="{BB962C8B-B14F-4D97-AF65-F5344CB8AC3E}">
        <p14:creationId xmlns:p14="http://schemas.microsoft.com/office/powerpoint/2010/main" val="974382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6EE08A6-28F4-4423-8060-471702B711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8107" y="618565"/>
            <a:ext cx="8435787" cy="5468470"/>
          </a:xfrm>
          <a:prstGeom prst="rect">
            <a:avLst/>
          </a:prstGeom>
        </p:spPr>
      </p:pic>
    </p:spTree>
    <p:extLst>
      <p:ext uri="{BB962C8B-B14F-4D97-AF65-F5344CB8AC3E}">
        <p14:creationId xmlns:p14="http://schemas.microsoft.com/office/powerpoint/2010/main" val="1673234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D6970-42A8-48A6-BD1E-385DE583EAE6}"/>
              </a:ext>
            </a:extLst>
          </p:cNvPr>
          <p:cNvSpPr>
            <a:spLocks noGrp="1"/>
          </p:cNvSpPr>
          <p:nvPr>
            <p:ph type="title"/>
          </p:nvPr>
        </p:nvSpPr>
        <p:spPr>
          <a:xfrm>
            <a:off x="913774" y="134423"/>
            <a:ext cx="4052672" cy="1156495"/>
          </a:xfrm>
        </p:spPr>
        <p:txBody>
          <a:bodyPr>
            <a:normAutofit fontScale="90000"/>
          </a:bodyPr>
          <a:lstStyle/>
          <a:p>
            <a:br>
              <a:rPr lang="en-IN" b="1" dirty="0"/>
            </a:br>
            <a:r>
              <a:rPr lang="en-IN" b="1" dirty="0"/>
              <a:t>Roles in Agile</a:t>
            </a:r>
            <a:br>
              <a:rPr lang="en-IN" b="1" dirty="0"/>
            </a:br>
            <a:endParaRPr lang="en-IN" dirty="0"/>
          </a:p>
        </p:txBody>
      </p:sp>
      <p:sp>
        <p:nvSpPr>
          <p:cNvPr id="3" name="Content Placeholder 2">
            <a:extLst>
              <a:ext uri="{FF2B5EF4-FFF2-40B4-BE49-F238E27FC236}">
                <a16:creationId xmlns:a16="http://schemas.microsoft.com/office/drawing/2014/main" id="{24BA1B42-8937-4C8E-97CE-8655E254FA06}"/>
              </a:ext>
            </a:extLst>
          </p:cNvPr>
          <p:cNvSpPr>
            <a:spLocks noGrp="1"/>
          </p:cNvSpPr>
          <p:nvPr>
            <p:ph sz="quarter" idx="13"/>
          </p:nvPr>
        </p:nvSpPr>
        <p:spPr>
          <a:xfrm>
            <a:off x="913774" y="1039906"/>
            <a:ext cx="10363826" cy="4751293"/>
          </a:xfrm>
        </p:spPr>
        <p:txBody>
          <a:bodyPr>
            <a:normAutofit fontScale="77500" lnSpcReduction="20000"/>
          </a:bodyPr>
          <a:lstStyle/>
          <a:p>
            <a:r>
              <a:rPr lang="en-US" b="1" dirty="0"/>
              <a:t>1. Scrum Master </a:t>
            </a:r>
          </a:p>
          <a:p>
            <a:r>
              <a:rPr lang="en-US" dirty="0"/>
              <a:t>The Scrum Master is a team leader and facility provider who helps the team member to follow agile practices, so that the team member meets their commitments and customers requirements. The scrum master plays the following responsibilities:</a:t>
            </a:r>
          </a:p>
          <a:p>
            <a:pPr>
              <a:buFont typeface="Arial" panose="020B0604020202020204" pitchFamily="34" charset="0"/>
              <a:buChar char="•"/>
            </a:pPr>
            <a:r>
              <a:rPr lang="en-US" dirty="0"/>
              <a:t>They enable the close co-operation between all the roles and functions.</a:t>
            </a:r>
          </a:p>
          <a:p>
            <a:pPr>
              <a:buFont typeface="Arial" panose="020B0604020202020204" pitchFamily="34" charset="0"/>
              <a:buChar char="•"/>
            </a:pPr>
            <a:r>
              <a:rPr lang="en-US" dirty="0"/>
              <a:t>They remove all the blocks which occur.</a:t>
            </a:r>
          </a:p>
          <a:p>
            <a:pPr>
              <a:buFont typeface="Arial" panose="020B0604020202020204" pitchFamily="34" charset="0"/>
              <a:buChar char="•"/>
            </a:pPr>
            <a:r>
              <a:rPr lang="en-US" dirty="0"/>
              <a:t>They safeguard the team from any disturbances.</a:t>
            </a:r>
          </a:p>
          <a:p>
            <a:pPr>
              <a:buFont typeface="Arial" panose="020B0604020202020204" pitchFamily="34" charset="0"/>
              <a:buChar char="•"/>
            </a:pPr>
            <a:r>
              <a:rPr lang="en-US" dirty="0"/>
              <a:t>They work with the organization to track the progress and processes of the company.</a:t>
            </a:r>
          </a:p>
          <a:p>
            <a:pPr>
              <a:buFont typeface="Arial" panose="020B0604020202020204" pitchFamily="34" charset="0"/>
              <a:buChar char="•"/>
            </a:pPr>
            <a:r>
              <a:rPr lang="en-US" dirty="0"/>
              <a:t>They ensure that Agile Inspect &amp; Adapt processes are leveraged correctly which includes </a:t>
            </a:r>
          </a:p>
          <a:p>
            <a:pPr marL="742950" lvl="1" indent="-285750">
              <a:buFont typeface="Arial" panose="020B0604020202020204" pitchFamily="34" charset="0"/>
              <a:buChar char="•"/>
            </a:pPr>
            <a:r>
              <a:rPr lang="en-US" dirty="0"/>
              <a:t>Planned meetings</a:t>
            </a:r>
          </a:p>
          <a:p>
            <a:pPr marL="742950" lvl="1" indent="-285750">
              <a:buFont typeface="Arial" panose="020B0604020202020204" pitchFamily="34" charset="0"/>
              <a:buChar char="•"/>
            </a:pPr>
            <a:r>
              <a:rPr lang="en-US" dirty="0"/>
              <a:t>Daily stand-ups</a:t>
            </a:r>
          </a:p>
          <a:p>
            <a:pPr marL="742950" lvl="1" indent="-285750">
              <a:buFont typeface="Arial" panose="020B0604020202020204" pitchFamily="34" charset="0"/>
              <a:buChar char="•"/>
            </a:pPr>
            <a:r>
              <a:rPr lang="en-US" dirty="0"/>
              <a:t>Demo</a:t>
            </a:r>
          </a:p>
          <a:p>
            <a:pPr marL="742950" lvl="1" indent="-285750">
              <a:buFont typeface="Arial" panose="020B0604020202020204" pitchFamily="34" charset="0"/>
              <a:buChar char="•"/>
            </a:pPr>
            <a:r>
              <a:rPr lang="en-US" dirty="0"/>
              <a:t>Review</a:t>
            </a:r>
          </a:p>
          <a:p>
            <a:pPr marL="742950" lvl="1" indent="-285750">
              <a:buFont typeface="Arial" panose="020B0604020202020204" pitchFamily="34" charset="0"/>
              <a:buChar char="•"/>
            </a:pPr>
            <a:r>
              <a:rPr lang="en-US" dirty="0"/>
              <a:t>Retrospective meetings, and</a:t>
            </a:r>
          </a:p>
          <a:p>
            <a:pPr marL="742950" lvl="1" indent="-285750">
              <a:buFont typeface="Arial" panose="020B0604020202020204" pitchFamily="34" charset="0"/>
              <a:buChar char="•"/>
            </a:pPr>
            <a:r>
              <a:rPr lang="en-US" dirty="0"/>
              <a:t>Facilitate team meetings and decision-making process.</a:t>
            </a:r>
          </a:p>
          <a:p>
            <a:endParaRPr lang="en-IN" dirty="0"/>
          </a:p>
        </p:txBody>
      </p:sp>
    </p:spTree>
    <p:extLst>
      <p:ext uri="{BB962C8B-B14F-4D97-AF65-F5344CB8AC3E}">
        <p14:creationId xmlns:p14="http://schemas.microsoft.com/office/powerpoint/2010/main" val="3261854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05F1B0-9895-49F2-96A5-6AF47BDCCB9B}"/>
              </a:ext>
            </a:extLst>
          </p:cNvPr>
          <p:cNvSpPr>
            <a:spLocks noGrp="1"/>
          </p:cNvSpPr>
          <p:nvPr>
            <p:ph sz="quarter" idx="13"/>
          </p:nvPr>
        </p:nvSpPr>
        <p:spPr>
          <a:xfrm>
            <a:off x="913774" y="770966"/>
            <a:ext cx="10363826" cy="5020234"/>
          </a:xfrm>
        </p:spPr>
        <p:txBody>
          <a:bodyPr/>
          <a:lstStyle/>
          <a:p>
            <a:r>
              <a:rPr lang="en-US" b="1" dirty="0"/>
              <a:t>2. Product Owner</a:t>
            </a:r>
          </a:p>
          <a:p>
            <a:r>
              <a:rPr lang="en-US" dirty="0"/>
              <a:t>The Product Owner is one who runs the product from a business perspective. The Product Owner plays the following responsibilities:</a:t>
            </a:r>
          </a:p>
          <a:p>
            <a:pPr>
              <a:buFont typeface="Arial" panose="020B0604020202020204" pitchFamily="34" charset="0"/>
              <a:buChar char="•"/>
            </a:pPr>
            <a:r>
              <a:rPr lang="en-US" dirty="0"/>
              <a:t>He defines the requirements and prioritizes their values.</a:t>
            </a:r>
          </a:p>
          <a:p>
            <a:pPr>
              <a:buFont typeface="Arial" panose="020B0604020202020204" pitchFamily="34" charset="0"/>
              <a:buChar char="•"/>
            </a:pPr>
            <a:r>
              <a:rPr lang="en-US" dirty="0"/>
              <a:t>He sets the release date and contents. </a:t>
            </a:r>
          </a:p>
          <a:p>
            <a:pPr>
              <a:buFont typeface="Arial" panose="020B0604020202020204" pitchFamily="34" charset="0"/>
              <a:buChar char="•"/>
            </a:pPr>
            <a:r>
              <a:rPr lang="en-US" dirty="0"/>
              <a:t>He takes an active role in iteration and releasing planning meetings.</a:t>
            </a:r>
          </a:p>
          <a:p>
            <a:pPr>
              <a:buFont typeface="Arial" panose="020B0604020202020204" pitchFamily="34" charset="0"/>
              <a:buChar char="•"/>
            </a:pPr>
            <a:r>
              <a:rPr lang="en-US" dirty="0"/>
              <a:t>He ensures that the team is working on the most valued requirement.</a:t>
            </a:r>
          </a:p>
          <a:p>
            <a:pPr>
              <a:buFont typeface="Arial" panose="020B0604020202020204" pitchFamily="34" charset="0"/>
              <a:buChar char="•"/>
            </a:pPr>
            <a:r>
              <a:rPr lang="en-US" dirty="0"/>
              <a:t>He represents the voice of the customer.</a:t>
            </a:r>
          </a:p>
          <a:p>
            <a:pPr>
              <a:buFont typeface="Arial" panose="020B0604020202020204" pitchFamily="34" charset="0"/>
              <a:buChar char="•"/>
            </a:pPr>
            <a:r>
              <a:rPr lang="en-US" dirty="0"/>
              <a:t>He accepts the user stories that meet the definition of done and defined acceptance criteria.</a:t>
            </a:r>
          </a:p>
          <a:p>
            <a:endParaRPr lang="en-IN" dirty="0"/>
          </a:p>
        </p:txBody>
      </p:sp>
    </p:spTree>
    <p:extLst>
      <p:ext uri="{BB962C8B-B14F-4D97-AF65-F5344CB8AC3E}">
        <p14:creationId xmlns:p14="http://schemas.microsoft.com/office/powerpoint/2010/main" val="3129852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BE4E3-C0C2-4654-AF5C-715E4525C98C}"/>
              </a:ext>
            </a:extLst>
          </p:cNvPr>
          <p:cNvSpPr>
            <a:spLocks noGrp="1"/>
          </p:cNvSpPr>
          <p:nvPr>
            <p:ph type="title"/>
          </p:nvPr>
        </p:nvSpPr>
        <p:spPr>
          <a:xfrm>
            <a:off x="913774" y="98565"/>
            <a:ext cx="5702178" cy="968236"/>
          </a:xfrm>
        </p:spPr>
        <p:txBody>
          <a:bodyPr>
            <a:normAutofit fontScale="90000"/>
          </a:bodyPr>
          <a:lstStyle/>
          <a:p>
            <a:br>
              <a:rPr lang="en-IN" b="1" dirty="0"/>
            </a:br>
            <a:r>
              <a:rPr lang="en-IN" b="1" dirty="0"/>
              <a:t>Cross-functional team </a:t>
            </a:r>
            <a:br>
              <a:rPr lang="en-IN" b="1" dirty="0"/>
            </a:br>
            <a:endParaRPr lang="en-IN" dirty="0"/>
          </a:p>
        </p:txBody>
      </p:sp>
      <p:sp>
        <p:nvSpPr>
          <p:cNvPr id="3" name="Content Placeholder 2">
            <a:extLst>
              <a:ext uri="{FF2B5EF4-FFF2-40B4-BE49-F238E27FC236}">
                <a16:creationId xmlns:a16="http://schemas.microsoft.com/office/drawing/2014/main" id="{F3AE7B9E-904E-415E-987A-5E1D1E0C05C8}"/>
              </a:ext>
            </a:extLst>
          </p:cNvPr>
          <p:cNvSpPr>
            <a:spLocks noGrp="1"/>
          </p:cNvSpPr>
          <p:nvPr>
            <p:ph sz="quarter" idx="13"/>
          </p:nvPr>
        </p:nvSpPr>
        <p:spPr>
          <a:xfrm>
            <a:off x="913773" y="878542"/>
            <a:ext cx="11143755" cy="2151529"/>
          </a:xfrm>
        </p:spPr>
        <p:txBody>
          <a:bodyPr/>
          <a:lstStyle/>
          <a:p>
            <a:r>
              <a:rPr lang="en-US" dirty="0"/>
              <a:t>Every agile team contains self-sufficient team with 5 to 9 team members. The average experience of each member ranges from 6 to 10 years. The agile team contains 3 to 4 developers, 1 tester, 1 technical lead, 1 scrum master and 1 product owner.</a:t>
            </a:r>
          </a:p>
          <a:p>
            <a:r>
              <a:rPr lang="en-US" dirty="0"/>
              <a:t>The Scrum master and Product owner are considered as a part of Team Interface, on the other hand remaining members are the part of Technical Interface.</a:t>
            </a:r>
          </a:p>
          <a:p>
            <a:endParaRPr lang="en-IN" dirty="0"/>
          </a:p>
        </p:txBody>
      </p:sp>
      <p:pic>
        <p:nvPicPr>
          <p:cNvPr id="5" name="Picture 4">
            <a:extLst>
              <a:ext uri="{FF2B5EF4-FFF2-40B4-BE49-F238E27FC236}">
                <a16:creationId xmlns:a16="http://schemas.microsoft.com/office/drawing/2014/main" id="{CD3EE2C7-ED57-4C3D-BC00-EF355A45D6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8824" y="2868944"/>
            <a:ext cx="7180729" cy="3809524"/>
          </a:xfrm>
          <a:prstGeom prst="rect">
            <a:avLst/>
          </a:prstGeom>
        </p:spPr>
      </p:pic>
    </p:spTree>
    <p:extLst>
      <p:ext uri="{BB962C8B-B14F-4D97-AF65-F5344CB8AC3E}">
        <p14:creationId xmlns:p14="http://schemas.microsoft.com/office/powerpoint/2010/main" val="4242371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B6EFA-3C40-4633-8218-0C20482CC8AC}"/>
              </a:ext>
            </a:extLst>
          </p:cNvPr>
          <p:cNvSpPr>
            <a:spLocks noGrp="1"/>
          </p:cNvSpPr>
          <p:nvPr>
            <p:ph type="title"/>
          </p:nvPr>
        </p:nvSpPr>
        <p:spPr>
          <a:xfrm>
            <a:off x="913774" y="0"/>
            <a:ext cx="8660531" cy="672401"/>
          </a:xfrm>
        </p:spPr>
        <p:txBody>
          <a:bodyPr>
            <a:normAutofit fontScale="90000"/>
          </a:bodyPr>
          <a:lstStyle/>
          <a:p>
            <a:br>
              <a:rPr lang="en-US" b="1" dirty="0"/>
            </a:br>
            <a:r>
              <a:rPr lang="en-US" b="1" dirty="0"/>
              <a:t>How an Agile Team plan their work?</a:t>
            </a:r>
            <a:br>
              <a:rPr lang="en-US" b="1" dirty="0"/>
            </a:br>
            <a:endParaRPr lang="en-IN" dirty="0"/>
          </a:p>
        </p:txBody>
      </p:sp>
      <p:sp>
        <p:nvSpPr>
          <p:cNvPr id="3" name="Content Placeholder 2">
            <a:extLst>
              <a:ext uri="{FF2B5EF4-FFF2-40B4-BE49-F238E27FC236}">
                <a16:creationId xmlns:a16="http://schemas.microsoft.com/office/drawing/2014/main" id="{02AC154E-1F14-42F7-97CF-92D1FBD54E85}"/>
              </a:ext>
            </a:extLst>
          </p:cNvPr>
          <p:cNvSpPr>
            <a:spLocks noGrp="1"/>
          </p:cNvSpPr>
          <p:nvPr>
            <p:ph sz="quarter" idx="13"/>
          </p:nvPr>
        </p:nvSpPr>
        <p:spPr>
          <a:xfrm>
            <a:off x="242047" y="869577"/>
            <a:ext cx="11779624" cy="3182470"/>
          </a:xfrm>
        </p:spPr>
        <p:txBody>
          <a:bodyPr/>
          <a:lstStyle/>
          <a:p>
            <a:r>
              <a:rPr lang="en-US" dirty="0"/>
              <a:t>An Agile methodology is not a specific set of ceremonies or specific development techniques. Rather, it is a group of methodologies that demonstrate a commitment to tight feedback cycles and continuous improvement. An Agile team works in iterations to deliver the customer requirement, and each iteration takes 10 to 15 days. However, the original Agile Manifesto didn't set the time period of two-week iterations or an ideal team size.</a:t>
            </a:r>
          </a:p>
          <a:p>
            <a:r>
              <a:rPr lang="en-US" dirty="0"/>
              <a:t>Each user requirement is a planned based and their backlog prioritization and size. The team decides, how much scope they have and how many hours available with each team to perform their planed task.</a:t>
            </a:r>
          </a:p>
          <a:p>
            <a:endParaRPr lang="en-IN" dirty="0"/>
          </a:p>
        </p:txBody>
      </p:sp>
      <p:pic>
        <p:nvPicPr>
          <p:cNvPr id="5" name="Picture 4">
            <a:extLst>
              <a:ext uri="{FF2B5EF4-FFF2-40B4-BE49-F238E27FC236}">
                <a16:creationId xmlns:a16="http://schemas.microsoft.com/office/drawing/2014/main" id="{27B22763-2CE6-4FBD-81DD-E14230E14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6647" y="3614075"/>
            <a:ext cx="5590318" cy="3163242"/>
          </a:xfrm>
          <a:prstGeom prst="rect">
            <a:avLst/>
          </a:prstGeom>
        </p:spPr>
      </p:pic>
    </p:spTree>
    <p:extLst>
      <p:ext uri="{BB962C8B-B14F-4D97-AF65-F5344CB8AC3E}">
        <p14:creationId xmlns:p14="http://schemas.microsoft.com/office/powerpoint/2010/main" val="2496319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FBAC9-608B-4833-BB16-D13C313A23C3}"/>
              </a:ext>
            </a:extLst>
          </p:cNvPr>
          <p:cNvSpPr>
            <a:spLocks noGrp="1"/>
          </p:cNvSpPr>
          <p:nvPr>
            <p:ph type="title"/>
          </p:nvPr>
        </p:nvSpPr>
        <p:spPr>
          <a:xfrm>
            <a:off x="725516" y="35812"/>
            <a:ext cx="7288931" cy="1030989"/>
          </a:xfrm>
        </p:spPr>
        <p:txBody>
          <a:bodyPr>
            <a:normAutofit fontScale="90000"/>
          </a:bodyPr>
          <a:lstStyle/>
          <a:p>
            <a:br>
              <a:rPr lang="en-US" b="1" dirty="0"/>
            </a:br>
            <a:r>
              <a:rPr lang="en-US" b="1" dirty="0"/>
              <a:t>What is a user requirement?</a:t>
            </a:r>
            <a:br>
              <a:rPr lang="en-US" b="1" dirty="0"/>
            </a:br>
            <a:endParaRPr lang="en-IN" dirty="0"/>
          </a:p>
        </p:txBody>
      </p:sp>
      <p:sp>
        <p:nvSpPr>
          <p:cNvPr id="3" name="Content Placeholder 2">
            <a:extLst>
              <a:ext uri="{FF2B5EF4-FFF2-40B4-BE49-F238E27FC236}">
                <a16:creationId xmlns:a16="http://schemas.microsoft.com/office/drawing/2014/main" id="{92002681-E07D-448D-B8D3-3FBB0F651284}"/>
              </a:ext>
            </a:extLst>
          </p:cNvPr>
          <p:cNvSpPr>
            <a:spLocks noGrp="1"/>
          </p:cNvSpPr>
          <p:nvPr>
            <p:ph sz="quarter" idx="13"/>
          </p:nvPr>
        </p:nvSpPr>
        <p:spPr>
          <a:xfrm>
            <a:off x="1003421" y="1281954"/>
            <a:ext cx="10363826" cy="4912658"/>
          </a:xfrm>
        </p:spPr>
        <p:txBody>
          <a:bodyPr/>
          <a:lstStyle/>
          <a:p>
            <a:r>
              <a:rPr lang="en-US" dirty="0"/>
              <a:t>The user requirement defines the requirements of the user in terms of functionalities. There may be of two type of functionality. </a:t>
            </a:r>
          </a:p>
          <a:p>
            <a:pPr>
              <a:buFont typeface="Arial" panose="020B0604020202020204" pitchFamily="34" charset="0"/>
              <a:buChar char="•"/>
            </a:pPr>
            <a:r>
              <a:rPr lang="en-US" dirty="0"/>
              <a:t>As a &lt;User Role&gt; I want &lt;Functionality&gt; so that &lt;Business Value&gt;</a:t>
            </a:r>
          </a:p>
          <a:p>
            <a:pPr>
              <a:buFont typeface="Arial" panose="020B0604020202020204" pitchFamily="34" charset="0"/>
              <a:buChar char="•"/>
            </a:pPr>
            <a:r>
              <a:rPr lang="en-US" dirty="0"/>
              <a:t>In order to &lt;Business value&gt; as a &lt;User Role&gt; I want &lt;Functionality&gt;.</a:t>
            </a:r>
          </a:p>
          <a:p>
            <a:r>
              <a:rPr lang="en-US" dirty="0"/>
              <a:t>During software release planning, a rough estimate is given to a user requirement using relative scale points. During iteration planning, the requirement is broken down into tasks.</a:t>
            </a:r>
          </a:p>
          <a:p>
            <a:endParaRPr lang="en-IN" dirty="0"/>
          </a:p>
        </p:txBody>
      </p:sp>
    </p:spTree>
    <p:extLst>
      <p:ext uri="{BB962C8B-B14F-4D97-AF65-F5344CB8AC3E}">
        <p14:creationId xmlns:p14="http://schemas.microsoft.com/office/powerpoint/2010/main" val="265346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56754-44A5-40D4-9A29-3BC94364CEB9}"/>
              </a:ext>
            </a:extLst>
          </p:cNvPr>
          <p:cNvSpPr>
            <a:spLocks noGrp="1"/>
          </p:cNvSpPr>
          <p:nvPr>
            <p:ph type="title"/>
          </p:nvPr>
        </p:nvSpPr>
        <p:spPr>
          <a:xfrm>
            <a:off x="770339" y="0"/>
            <a:ext cx="10364451" cy="833765"/>
          </a:xfrm>
        </p:spPr>
        <p:txBody>
          <a:bodyPr>
            <a:normAutofit fontScale="90000"/>
          </a:bodyPr>
          <a:lstStyle/>
          <a:p>
            <a:br>
              <a:rPr lang="en-US" b="1" dirty="0"/>
            </a:br>
            <a:r>
              <a:rPr lang="en-US" b="1" dirty="0"/>
              <a:t>Relation between User requirement and Task</a:t>
            </a:r>
            <a:br>
              <a:rPr lang="en-US" b="1" dirty="0"/>
            </a:br>
            <a:endParaRPr lang="en-IN" dirty="0"/>
          </a:p>
        </p:txBody>
      </p:sp>
      <p:sp>
        <p:nvSpPr>
          <p:cNvPr id="3" name="Content Placeholder 2">
            <a:extLst>
              <a:ext uri="{FF2B5EF4-FFF2-40B4-BE49-F238E27FC236}">
                <a16:creationId xmlns:a16="http://schemas.microsoft.com/office/drawing/2014/main" id="{6585E37D-BCA0-4F20-A35D-F43A484E25A5}"/>
              </a:ext>
            </a:extLst>
          </p:cNvPr>
          <p:cNvSpPr>
            <a:spLocks noGrp="1"/>
          </p:cNvSpPr>
          <p:nvPr>
            <p:ph sz="quarter" idx="13"/>
          </p:nvPr>
        </p:nvSpPr>
        <p:spPr>
          <a:xfrm>
            <a:off x="913774" y="833766"/>
            <a:ext cx="10363826" cy="4957434"/>
          </a:xfrm>
        </p:spPr>
        <p:txBody>
          <a:bodyPr/>
          <a:lstStyle/>
          <a:p>
            <a:pPr>
              <a:buFont typeface="Arial" panose="020B0604020202020204" pitchFamily="34" charset="0"/>
              <a:buChar char="•"/>
            </a:pPr>
            <a:r>
              <a:rPr lang="en-US"/>
              <a:t>User requirement talks about what is to be done. It defines the needs of users. </a:t>
            </a:r>
          </a:p>
          <a:p>
            <a:pPr>
              <a:buFont typeface="Arial" panose="020B0604020202020204" pitchFamily="34" charset="0"/>
              <a:buChar char="•"/>
            </a:pPr>
            <a:r>
              <a:rPr lang="en-US"/>
              <a:t>Task talks about how it is to be done. It defines how functionality is implemented.</a:t>
            </a:r>
          </a:p>
          <a:p>
            <a:pPr>
              <a:buFont typeface="Arial" panose="020B0604020202020204" pitchFamily="34" charset="0"/>
              <a:buChar char="•"/>
            </a:pPr>
            <a:r>
              <a:rPr lang="en-US"/>
              <a:t>User requirements are implemented by tasks. Every requirement is gathering as the task. </a:t>
            </a:r>
          </a:p>
          <a:p>
            <a:pPr>
              <a:buFont typeface="Arial" panose="020B0604020202020204" pitchFamily="34" charset="0"/>
              <a:buChar char="•"/>
            </a:pPr>
            <a:r>
              <a:rPr lang="en-US"/>
              <a:t>User requirement is divided into different tasks when it is planned in current iteration.</a:t>
            </a:r>
          </a:p>
          <a:p>
            <a:pPr>
              <a:buFont typeface="Arial" panose="020B0604020202020204" pitchFamily="34" charset="0"/>
              <a:buChar char="•"/>
            </a:pPr>
            <a:r>
              <a:rPr lang="en-US"/>
              <a:t>User tasks are estimated in hours based, generally it is between 2 to 12 hours. </a:t>
            </a:r>
          </a:p>
          <a:p>
            <a:pPr>
              <a:buFont typeface="Arial" panose="020B0604020202020204" pitchFamily="34" charset="0"/>
              <a:buChar char="•"/>
            </a:pPr>
            <a:r>
              <a:rPr lang="en-US"/>
              <a:t>Requirements are validated using acceptance test. </a:t>
            </a:r>
          </a:p>
        </p:txBody>
      </p:sp>
    </p:spTree>
    <p:extLst>
      <p:ext uri="{BB962C8B-B14F-4D97-AF65-F5344CB8AC3E}">
        <p14:creationId xmlns:p14="http://schemas.microsoft.com/office/powerpoint/2010/main" val="357749274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37</TotalTime>
  <Words>2593</Words>
  <Application>Microsoft Office PowerPoint</Application>
  <PresentationFormat>Widescreen</PresentationFormat>
  <Paragraphs>139</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Tw Cen MT</vt:lpstr>
      <vt:lpstr>Droplet</vt:lpstr>
      <vt:lpstr> Agile  </vt:lpstr>
      <vt:lpstr> What is Agile Methodology? </vt:lpstr>
      <vt:lpstr>PowerPoint Presentation</vt:lpstr>
      <vt:lpstr> Roles in Agile </vt:lpstr>
      <vt:lpstr>PowerPoint Presentation</vt:lpstr>
      <vt:lpstr> Cross-functional team  </vt:lpstr>
      <vt:lpstr> How an Agile Team plan their work? </vt:lpstr>
      <vt:lpstr> What is a user requirement? </vt:lpstr>
      <vt:lpstr> Relation between User requirement and Task </vt:lpstr>
      <vt:lpstr>PowerPoint Presentation</vt:lpstr>
      <vt:lpstr> Agile Software Development Life Cycle (SDLC) </vt:lpstr>
      <vt:lpstr>PowerPoint Presentation</vt:lpstr>
      <vt:lpstr>Each iteration of agile SDLC consists of cross-functional teams working on various phases:</vt:lpstr>
      <vt:lpstr>PowerPoint Presentation</vt:lpstr>
      <vt:lpstr>PowerPoint Presentation</vt:lpstr>
      <vt:lpstr> What is Scrum? </vt:lpstr>
      <vt:lpstr> What are sprints? </vt:lpstr>
      <vt:lpstr>PowerPoint Presentation</vt:lpstr>
      <vt:lpstr> What is sprint plan?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Agile  </dc:title>
  <dc:creator>Hosoklu Rohith</dc:creator>
  <cp:lastModifiedBy>Hosoklu Rohith</cp:lastModifiedBy>
  <cp:revision>1</cp:revision>
  <dcterms:created xsi:type="dcterms:W3CDTF">2022-04-03T16:02:16Z</dcterms:created>
  <dcterms:modified xsi:type="dcterms:W3CDTF">2022-04-03T16:39:30Z</dcterms:modified>
</cp:coreProperties>
</file>