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66" r:id="rId3"/>
    <p:sldId id="267" r:id="rId4"/>
    <p:sldId id="257" r:id="rId5"/>
    <p:sldId id="258" r:id="rId6"/>
    <p:sldId id="259" r:id="rId7"/>
    <p:sldId id="260" r:id="rId8"/>
    <p:sldId id="261" r:id="rId9"/>
    <p:sldId id="262" r:id="rId10"/>
    <p:sldId id="263"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91" y="1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8CEA3F-5530-45F4-A9A9-84161CF75241}" type="datetimeFigureOut">
              <a:rPr lang="en-IN" smtClean="0"/>
              <a:t>03-04-2022</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9FBB5AE5-6BD4-4E12-88D3-F8506421EA78}" type="slidenum">
              <a:rPr lang="en-IN" smtClean="0"/>
              <a:t>‹#›</a:t>
            </a:fld>
            <a:endParaRPr lang="en-IN"/>
          </a:p>
        </p:txBody>
      </p:sp>
    </p:spTree>
    <p:extLst>
      <p:ext uri="{BB962C8B-B14F-4D97-AF65-F5344CB8AC3E}">
        <p14:creationId xmlns:p14="http://schemas.microsoft.com/office/powerpoint/2010/main" val="3379746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8CEA3F-5530-45F4-A9A9-84161CF75241}" type="datetimeFigureOut">
              <a:rPr lang="en-IN" smtClean="0"/>
              <a:t>03-04-2022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BB5AE5-6BD4-4E12-88D3-F8506421EA78}" type="slidenum">
              <a:rPr lang="en-IN" smtClean="0"/>
              <a:t>‹#›</a:t>
            </a:fld>
            <a:endParaRPr lang="en-IN"/>
          </a:p>
        </p:txBody>
      </p:sp>
    </p:spTree>
    <p:extLst>
      <p:ext uri="{BB962C8B-B14F-4D97-AF65-F5344CB8AC3E}">
        <p14:creationId xmlns:p14="http://schemas.microsoft.com/office/powerpoint/2010/main" val="3423534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8CEA3F-5530-45F4-A9A9-84161CF75241}" type="datetimeFigureOut">
              <a:rPr lang="en-IN" smtClean="0"/>
              <a:t>03-04-2022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BB5AE5-6BD4-4E12-88D3-F8506421EA78}" type="slidenum">
              <a:rPr lang="en-IN" smtClean="0"/>
              <a:t>‹#›</a:t>
            </a:fld>
            <a:endParaRPr lang="en-IN"/>
          </a:p>
        </p:txBody>
      </p:sp>
    </p:spTree>
    <p:extLst>
      <p:ext uri="{BB962C8B-B14F-4D97-AF65-F5344CB8AC3E}">
        <p14:creationId xmlns:p14="http://schemas.microsoft.com/office/powerpoint/2010/main" val="37903734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8CEA3F-5530-45F4-A9A9-84161CF75241}" type="datetimeFigureOut">
              <a:rPr lang="en-IN" smtClean="0"/>
              <a:t>03-04-2022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BB5AE5-6BD4-4E12-88D3-F8506421EA78}" type="slidenum">
              <a:rPr lang="en-IN" smtClean="0"/>
              <a:t>‹#›</a:t>
            </a:fld>
            <a:endParaRPr lang="en-IN"/>
          </a:p>
        </p:txBody>
      </p:sp>
    </p:spTree>
    <p:extLst>
      <p:ext uri="{BB962C8B-B14F-4D97-AF65-F5344CB8AC3E}">
        <p14:creationId xmlns:p14="http://schemas.microsoft.com/office/powerpoint/2010/main" val="17358571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8CEA3F-5530-45F4-A9A9-84161CF75241}" type="datetimeFigureOut">
              <a:rPr lang="en-IN" smtClean="0"/>
              <a:t>03-04-2022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BB5AE5-6BD4-4E12-88D3-F8506421EA78}" type="slidenum">
              <a:rPr lang="en-IN" smtClean="0"/>
              <a:t>‹#›</a:t>
            </a:fld>
            <a:endParaRPr lang="en-IN"/>
          </a:p>
        </p:txBody>
      </p:sp>
    </p:spTree>
    <p:extLst>
      <p:ext uri="{BB962C8B-B14F-4D97-AF65-F5344CB8AC3E}">
        <p14:creationId xmlns:p14="http://schemas.microsoft.com/office/powerpoint/2010/main" val="463439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8CEA3F-5530-45F4-A9A9-84161CF75241}" type="datetimeFigureOut">
              <a:rPr lang="en-IN" smtClean="0"/>
              <a:t>03-04-2022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BB5AE5-6BD4-4E12-88D3-F8506421EA78}" type="slidenum">
              <a:rPr lang="en-IN" smtClean="0"/>
              <a:t>‹#›</a:t>
            </a:fld>
            <a:endParaRPr lang="en-IN"/>
          </a:p>
        </p:txBody>
      </p:sp>
    </p:spTree>
    <p:extLst>
      <p:ext uri="{BB962C8B-B14F-4D97-AF65-F5344CB8AC3E}">
        <p14:creationId xmlns:p14="http://schemas.microsoft.com/office/powerpoint/2010/main" val="24736814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8CEA3F-5530-45F4-A9A9-84161CF75241}" type="datetimeFigureOut">
              <a:rPr lang="en-IN" smtClean="0"/>
              <a:t>03-04-2022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BB5AE5-6BD4-4E12-88D3-F8506421EA78}" type="slidenum">
              <a:rPr lang="en-IN" smtClean="0"/>
              <a:t>‹#›</a:t>
            </a:fld>
            <a:endParaRPr lang="en-IN"/>
          </a:p>
        </p:txBody>
      </p:sp>
    </p:spTree>
    <p:extLst>
      <p:ext uri="{BB962C8B-B14F-4D97-AF65-F5344CB8AC3E}">
        <p14:creationId xmlns:p14="http://schemas.microsoft.com/office/powerpoint/2010/main" val="512233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8CEA3F-5530-45F4-A9A9-84161CF75241}" type="datetimeFigureOut">
              <a:rPr lang="en-IN" smtClean="0"/>
              <a:t>03-04-2022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BB5AE5-6BD4-4E12-88D3-F8506421EA78}" type="slidenum">
              <a:rPr lang="en-IN" smtClean="0"/>
              <a:t>‹#›</a:t>
            </a:fld>
            <a:endParaRPr lang="en-IN"/>
          </a:p>
        </p:txBody>
      </p:sp>
    </p:spTree>
    <p:extLst>
      <p:ext uri="{BB962C8B-B14F-4D97-AF65-F5344CB8AC3E}">
        <p14:creationId xmlns:p14="http://schemas.microsoft.com/office/powerpoint/2010/main" val="6309472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8CEA3F-5530-45F4-A9A9-84161CF75241}" type="datetimeFigureOut">
              <a:rPr lang="en-IN" smtClean="0"/>
              <a:t>03-04-2022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BB5AE5-6BD4-4E12-88D3-F8506421EA78}" type="slidenum">
              <a:rPr lang="en-IN" smtClean="0"/>
              <a:t>‹#›</a:t>
            </a:fld>
            <a:endParaRPr lang="en-IN"/>
          </a:p>
        </p:txBody>
      </p:sp>
    </p:spTree>
    <p:extLst>
      <p:ext uri="{BB962C8B-B14F-4D97-AF65-F5344CB8AC3E}">
        <p14:creationId xmlns:p14="http://schemas.microsoft.com/office/powerpoint/2010/main" val="1451915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8CEA3F-5530-45F4-A9A9-84161CF75241}" type="datetimeFigureOut">
              <a:rPr lang="en-IN" smtClean="0"/>
              <a:t>03-04-2022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9FBB5AE5-6BD4-4E12-88D3-F8506421EA78}" type="slidenum">
              <a:rPr lang="en-IN" smtClean="0"/>
              <a:t>‹#›</a:t>
            </a:fld>
            <a:endParaRPr lang="en-IN"/>
          </a:p>
        </p:txBody>
      </p:sp>
    </p:spTree>
    <p:extLst>
      <p:ext uri="{BB962C8B-B14F-4D97-AF65-F5344CB8AC3E}">
        <p14:creationId xmlns:p14="http://schemas.microsoft.com/office/powerpoint/2010/main" val="2766575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8CEA3F-5530-45F4-A9A9-84161CF75241}" type="datetimeFigureOut">
              <a:rPr lang="en-IN" smtClean="0"/>
              <a:t>03-04-2022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BB5AE5-6BD4-4E12-88D3-F8506421EA78}" type="slidenum">
              <a:rPr lang="en-IN" smtClean="0"/>
              <a:t>‹#›</a:t>
            </a:fld>
            <a:endParaRPr lang="en-IN"/>
          </a:p>
        </p:txBody>
      </p:sp>
    </p:spTree>
    <p:extLst>
      <p:ext uri="{BB962C8B-B14F-4D97-AF65-F5344CB8AC3E}">
        <p14:creationId xmlns:p14="http://schemas.microsoft.com/office/powerpoint/2010/main" val="1748769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8CEA3F-5530-45F4-A9A9-84161CF75241}" type="datetimeFigureOut">
              <a:rPr lang="en-IN" smtClean="0"/>
              <a:t>03-04-2022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BB5AE5-6BD4-4E12-88D3-F8506421EA78}" type="slidenum">
              <a:rPr lang="en-IN" smtClean="0"/>
              <a:t>‹#›</a:t>
            </a:fld>
            <a:endParaRPr lang="en-IN"/>
          </a:p>
        </p:txBody>
      </p:sp>
    </p:spTree>
    <p:extLst>
      <p:ext uri="{BB962C8B-B14F-4D97-AF65-F5344CB8AC3E}">
        <p14:creationId xmlns:p14="http://schemas.microsoft.com/office/powerpoint/2010/main" val="1944370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8CEA3F-5530-45F4-A9A9-84161CF75241}" type="datetimeFigureOut">
              <a:rPr lang="en-IN" smtClean="0"/>
              <a:t>03-04-2022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FBB5AE5-6BD4-4E12-88D3-F8506421EA78}" type="slidenum">
              <a:rPr lang="en-IN" smtClean="0"/>
              <a:t>‹#›</a:t>
            </a:fld>
            <a:endParaRPr lang="en-IN"/>
          </a:p>
        </p:txBody>
      </p:sp>
    </p:spTree>
    <p:extLst>
      <p:ext uri="{BB962C8B-B14F-4D97-AF65-F5344CB8AC3E}">
        <p14:creationId xmlns:p14="http://schemas.microsoft.com/office/powerpoint/2010/main" val="3778804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8CEA3F-5530-45F4-A9A9-84161CF75241}" type="datetimeFigureOut">
              <a:rPr lang="en-IN" smtClean="0"/>
              <a:t>03-04-2022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FBB5AE5-6BD4-4E12-88D3-F8506421EA78}" type="slidenum">
              <a:rPr lang="en-IN" smtClean="0"/>
              <a:t>‹#›</a:t>
            </a:fld>
            <a:endParaRPr lang="en-IN"/>
          </a:p>
        </p:txBody>
      </p:sp>
    </p:spTree>
    <p:extLst>
      <p:ext uri="{BB962C8B-B14F-4D97-AF65-F5344CB8AC3E}">
        <p14:creationId xmlns:p14="http://schemas.microsoft.com/office/powerpoint/2010/main" val="3262615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8CEA3F-5530-45F4-A9A9-84161CF75241}" type="datetimeFigureOut">
              <a:rPr lang="en-IN" smtClean="0"/>
              <a:t>03-04-2022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FBB5AE5-6BD4-4E12-88D3-F8506421EA78}" type="slidenum">
              <a:rPr lang="en-IN" smtClean="0"/>
              <a:t>‹#›</a:t>
            </a:fld>
            <a:endParaRPr lang="en-IN"/>
          </a:p>
        </p:txBody>
      </p:sp>
    </p:spTree>
    <p:extLst>
      <p:ext uri="{BB962C8B-B14F-4D97-AF65-F5344CB8AC3E}">
        <p14:creationId xmlns:p14="http://schemas.microsoft.com/office/powerpoint/2010/main" val="944518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8CEA3F-5530-45F4-A9A9-84161CF75241}" type="datetimeFigureOut">
              <a:rPr lang="en-IN" smtClean="0"/>
              <a:t>03-04-2022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BB5AE5-6BD4-4E12-88D3-F8506421EA78}" type="slidenum">
              <a:rPr lang="en-IN" smtClean="0"/>
              <a:t>‹#›</a:t>
            </a:fld>
            <a:endParaRPr lang="en-IN"/>
          </a:p>
        </p:txBody>
      </p:sp>
    </p:spTree>
    <p:extLst>
      <p:ext uri="{BB962C8B-B14F-4D97-AF65-F5344CB8AC3E}">
        <p14:creationId xmlns:p14="http://schemas.microsoft.com/office/powerpoint/2010/main" val="1802837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8CEA3F-5530-45F4-A9A9-84161CF75241}" type="datetimeFigureOut">
              <a:rPr lang="en-IN" smtClean="0"/>
              <a:t>03-04-2022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BB5AE5-6BD4-4E12-88D3-F8506421EA78}" type="slidenum">
              <a:rPr lang="en-IN" smtClean="0"/>
              <a:t>‹#›</a:t>
            </a:fld>
            <a:endParaRPr lang="en-IN"/>
          </a:p>
        </p:txBody>
      </p:sp>
    </p:spTree>
    <p:extLst>
      <p:ext uri="{BB962C8B-B14F-4D97-AF65-F5344CB8AC3E}">
        <p14:creationId xmlns:p14="http://schemas.microsoft.com/office/powerpoint/2010/main" val="4258549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D8CEA3F-5530-45F4-A9A9-84161CF75241}" type="datetimeFigureOut">
              <a:rPr lang="en-IN" smtClean="0"/>
              <a:t>03-04-2022</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FBB5AE5-6BD4-4E12-88D3-F8506421EA78}" type="slidenum">
              <a:rPr lang="en-IN" smtClean="0"/>
              <a:t>‹#›</a:t>
            </a:fld>
            <a:endParaRPr lang="en-IN"/>
          </a:p>
        </p:txBody>
      </p:sp>
    </p:spTree>
    <p:extLst>
      <p:ext uri="{BB962C8B-B14F-4D97-AF65-F5344CB8AC3E}">
        <p14:creationId xmlns:p14="http://schemas.microsoft.com/office/powerpoint/2010/main" val="1634528899"/>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908C-C1AC-4163-836F-76397AFD86A8}"/>
              </a:ext>
            </a:extLst>
          </p:cNvPr>
          <p:cNvSpPr>
            <a:spLocks noGrp="1"/>
          </p:cNvSpPr>
          <p:nvPr>
            <p:ph type="ctrTitle"/>
          </p:nvPr>
        </p:nvSpPr>
        <p:spPr>
          <a:xfrm>
            <a:off x="2145700" y="324586"/>
            <a:ext cx="8574622" cy="986614"/>
          </a:xfrm>
        </p:spPr>
        <p:txBody>
          <a:bodyPr>
            <a:normAutofit fontScale="90000"/>
          </a:bodyPr>
          <a:lstStyle/>
          <a:p>
            <a:r>
              <a:rPr lang="en-IN" dirty="0"/>
              <a:t>Git									</a:t>
            </a:r>
          </a:p>
        </p:txBody>
      </p:sp>
      <p:sp>
        <p:nvSpPr>
          <p:cNvPr id="6" name="TextBox 5">
            <a:extLst>
              <a:ext uri="{FF2B5EF4-FFF2-40B4-BE49-F238E27FC236}">
                <a16:creationId xmlns:a16="http://schemas.microsoft.com/office/drawing/2014/main" id="{D5361D7E-ED80-4038-8425-254C1260D058}"/>
              </a:ext>
            </a:extLst>
          </p:cNvPr>
          <p:cNvSpPr txBox="1"/>
          <p:nvPr/>
        </p:nvSpPr>
        <p:spPr>
          <a:xfrm>
            <a:off x="3120272" y="1714804"/>
            <a:ext cx="8574622" cy="2677656"/>
          </a:xfrm>
          <a:prstGeom prst="rect">
            <a:avLst/>
          </a:prstGeom>
          <a:noFill/>
        </p:spPr>
        <p:txBody>
          <a:bodyPr wrap="square" rtlCol="0">
            <a:spAutoFit/>
          </a:bodyPr>
          <a:lstStyle/>
          <a:p>
            <a:r>
              <a:rPr lang="en-US" sz="2400" dirty="0"/>
              <a:t>Git is a distributed revision control and source code management system with an emphasis on speed. Git was initially designed and developed by Linus Torvalds for Linux kernel development. Git is a free software distributed under the terms of the GNU General Public License version 2. This tutorial explains how to use Git for project version control in a distributed environment while working on web-based and non web-based applications development.</a:t>
            </a:r>
            <a:endParaRPr lang="en-IN" sz="2400" dirty="0"/>
          </a:p>
        </p:txBody>
      </p:sp>
    </p:spTree>
    <p:extLst>
      <p:ext uri="{BB962C8B-B14F-4D97-AF65-F5344CB8AC3E}">
        <p14:creationId xmlns:p14="http://schemas.microsoft.com/office/powerpoint/2010/main" val="2326407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4A4B669-8825-4D69-BDA4-59B49F821D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7617" y="700820"/>
            <a:ext cx="5717311" cy="5116993"/>
          </a:xfrm>
          <a:prstGeom prst="rect">
            <a:avLst/>
          </a:prstGeom>
        </p:spPr>
      </p:pic>
      <p:sp>
        <p:nvSpPr>
          <p:cNvPr id="6" name="TextBox 5">
            <a:extLst>
              <a:ext uri="{FF2B5EF4-FFF2-40B4-BE49-F238E27FC236}">
                <a16:creationId xmlns:a16="http://schemas.microsoft.com/office/drawing/2014/main" id="{EE845FFE-9BFD-44FA-8B84-CD78E2C9F63A}"/>
              </a:ext>
            </a:extLst>
          </p:cNvPr>
          <p:cNvSpPr txBox="1"/>
          <p:nvPr/>
        </p:nvSpPr>
        <p:spPr>
          <a:xfrm>
            <a:off x="1649690" y="782425"/>
            <a:ext cx="4628562" cy="3970318"/>
          </a:xfrm>
          <a:prstGeom prst="rect">
            <a:avLst/>
          </a:prstGeom>
          <a:noFill/>
        </p:spPr>
        <p:txBody>
          <a:bodyPr wrap="square" rtlCol="0">
            <a:spAutoFit/>
          </a:bodyPr>
          <a:lstStyle/>
          <a:p>
            <a:r>
              <a:rPr lang="en-US" dirty="0"/>
              <a:t>General workflow is as follows −</a:t>
            </a:r>
          </a:p>
          <a:p>
            <a:pPr>
              <a:buFont typeface="Arial" panose="020B0604020202020204" pitchFamily="34" charset="0"/>
              <a:buChar char="•"/>
            </a:pPr>
            <a:r>
              <a:rPr lang="en-US" dirty="0"/>
              <a:t>You clone the Git repository as a working copy.</a:t>
            </a:r>
          </a:p>
          <a:p>
            <a:pPr>
              <a:buFont typeface="Arial" panose="020B0604020202020204" pitchFamily="34" charset="0"/>
              <a:buChar char="•"/>
            </a:pPr>
            <a:r>
              <a:rPr lang="en-US" dirty="0"/>
              <a:t>You modify the working copy by adding/editing files.</a:t>
            </a:r>
          </a:p>
          <a:p>
            <a:pPr>
              <a:buFont typeface="Arial" panose="020B0604020202020204" pitchFamily="34" charset="0"/>
              <a:buChar char="•"/>
            </a:pPr>
            <a:r>
              <a:rPr lang="en-US" dirty="0"/>
              <a:t>If necessary, you also update the working copy by taking other developer's changes.</a:t>
            </a:r>
          </a:p>
          <a:p>
            <a:pPr>
              <a:buFont typeface="Arial" panose="020B0604020202020204" pitchFamily="34" charset="0"/>
              <a:buChar char="•"/>
            </a:pPr>
            <a:r>
              <a:rPr lang="en-US" dirty="0"/>
              <a:t>You review the changes before commit.</a:t>
            </a:r>
          </a:p>
          <a:p>
            <a:pPr>
              <a:buFont typeface="Arial" panose="020B0604020202020204" pitchFamily="34" charset="0"/>
              <a:buChar char="•"/>
            </a:pPr>
            <a:r>
              <a:rPr lang="en-US" dirty="0"/>
              <a:t>You commit changes. If everything is fine, then you push the changes to the repository.</a:t>
            </a:r>
          </a:p>
          <a:p>
            <a:pPr>
              <a:buFont typeface="Arial" panose="020B0604020202020204" pitchFamily="34" charset="0"/>
              <a:buChar char="•"/>
            </a:pPr>
            <a:r>
              <a:rPr lang="en-US" dirty="0"/>
              <a:t>After committing, if you realize something is wrong, then you correct the last commit and push the changes to the repository.</a:t>
            </a:r>
          </a:p>
          <a:p>
            <a:endParaRPr lang="en-IN" dirty="0"/>
          </a:p>
        </p:txBody>
      </p:sp>
    </p:spTree>
    <p:extLst>
      <p:ext uri="{BB962C8B-B14F-4D97-AF65-F5344CB8AC3E}">
        <p14:creationId xmlns:p14="http://schemas.microsoft.com/office/powerpoint/2010/main" val="246110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3A75B-2F9D-4C75-8613-5B1B740C5E64}"/>
              </a:ext>
            </a:extLst>
          </p:cNvPr>
          <p:cNvSpPr>
            <a:spLocks noGrp="1"/>
          </p:cNvSpPr>
          <p:nvPr>
            <p:ph type="title"/>
          </p:nvPr>
        </p:nvSpPr>
        <p:spPr>
          <a:xfrm>
            <a:off x="1597434" y="20425"/>
            <a:ext cx="2484374" cy="1046375"/>
          </a:xfrm>
        </p:spPr>
        <p:txBody>
          <a:bodyPr>
            <a:normAutofit fontScale="90000"/>
          </a:bodyPr>
          <a:lstStyle/>
          <a:p>
            <a:br>
              <a:rPr lang="en-IN" b="1" dirty="0"/>
            </a:br>
            <a:r>
              <a:rPr lang="en-IN" b="1" dirty="0"/>
              <a:t>Why Git?</a:t>
            </a:r>
            <a:br>
              <a:rPr lang="en-IN" b="1" dirty="0"/>
            </a:br>
            <a:endParaRPr lang="en-IN" dirty="0"/>
          </a:p>
        </p:txBody>
      </p:sp>
      <p:sp>
        <p:nvSpPr>
          <p:cNvPr id="4" name="TextBox 3">
            <a:extLst>
              <a:ext uri="{FF2B5EF4-FFF2-40B4-BE49-F238E27FC236}">
                <a16:creationId xmlns:a16="http://schemas.microsoft.com/office/drawing/2014/main" id="{A6FD8B4E-5BA0-49BA-87F1-9D7753735243}"/>
              </a:ext>
            </a:extLst>
          </p:cNvPr>
          <p:cNvSpPr txBox="1"/>
          <p:nvPr/>
        </p:nvSpPr>
        <p:spPr>
          <a:xfrm>
            <a:off x="1879076" y="933254"/>
            <a:ext cx="8634953" cy="923330"/>
          </a:xfrm>
          <a:prstGeom prst="rect">
            <a:avLst/>
          </a:prstGeom>
          <a:noFill/>
        </p:spPr>
        <p:txBody>
          <a:bodyPr wrap="square" rtlCol="0">
            <a:spAutoFit/>
          </a:bodyPr>
          <a:lstStyle/>
          <a:p>
            <a:r>
              <a:rPr lang="en-US" dirty="0"/>
              <a:t>We have discussed many </a:t>
            </a:r>
            <a:r>
              <a:rPr lang="en-US" b="1" dirty="0"/>
              <a:t>features</a:t>
            </a:r>
            <a:r>
              <a:rPr lang="en-US" dirty="0"/>
              <a:t> and </a:t>
            </a:r>
            <a:r>
              <a:rPr lang="en-US" b="1" dirty="0"/>
              <a:t>benefits</a:t>
            </a:r>
            <a:r>
              <a:rPr lang="en-US" dirty="0"/>
              <a:t> of Git that demonstrate the undoubtedly Git as the </a:t>
            </a:r>
            <a:r>
              <a:rPr lang="en-US" b="1" dirty="0"/>
              <a:t>leading version control system</a:t>
            </a:r>
            <a:r>
              <a:rPr lang="en-US" dirty="0"/>
              <a:t>. Now, we will discuss some other points about why should we choose Git.</a:t>
            </a:r>
            <a:endParaRPr lang="en-IN" dirty="0"/>
          </a:p>
        </p:txBody>
      </p:sp>
      <p:pic>
        <p:nvPicPr>
          <p:cNvPr id="6" name="Picture 5">
            <a:extLst>
              <a:ext uri="{FF2B5EF4-FFF2-40B4-BE49-F238E27FC236}">
                <a16:creationId xmlns:a16="http://schemas.microsoft.com/office/drawing/2014/main" id="{91532E03-BAFA-41AE-B6C2-C995BEB4B3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0843" y="1979629"/>
            <a:ext cx="6565776" cy="4763165"/>
          </a:xfrm>
          <a:prstGeom prst="rect">
            <a:avLst/>
          </a:prstGeom>
        </p:spPr>
      </p:pic>
    </p:spTree>
    <p:extLst>
      <p:ext uri="{BB962C8B-B14F-4D97-AF65-F5344CB8AC3E}">
        <p14:creationId xmlns:p14="http://schemas.microsoft.com/office/powerpoint/2010/main" val="375409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CF6FB-80BE-4232-B2F4-104EAC6FF9CD}"/>
              </a:ext>
            </a:extLst>
          </p:cNvPr>
          <p:cNvSpPr>
            <a:spLocks noGrp="1"/>
          </p:cNvSpPr>
          <p:nvPr>
            <p:ph type="title"/>
          </p:nvPr>
        </p:nvSpPr>
        <p:spPr>
          <a:xfrm>
            <a:off x="1201508" y="-186965"/>
            <a:ext cx="4058650" cy="1371599"/>
          </a:xfrm>
        </p:spPr>
        <p:txBody>
          <a:bodyPr>
            <a:normAutofit fontScale="90000"/>
          </a:bodyPr>
          <a:lstStyle/>
          <a:p>
            <a:br>
              <a:rPr lang="en-IN" b="1" dirty="0"/>
            </a:br>
            <a:r>
              <a:rPr lang="en-IN" b="1" dirty="0"/>
              <a:t>Benefits of Git</a:t>
            </a:r>
            <a:br>
              <a:rPr lang="en-IN" b="1" dirty="0"/>
            </a:br>
            <a:endParaRPr lang="en-IN" dirty="0"/>
          </a:p>
        </p:txBody>
      </p:sp>
      <p:sp>
        <p:nvSpPr>
          <p:cNvPr id="4" name="TextBox 3">
            <a:extLst>
              <a:ext uri="{FF2B5EF4-FFF2-40B4-BE49-F238E27FC236}">
                <a16:creationId xmlns:a16="http://schemas.microsoft.com/office/drawing/2014/main" id="{954351A3-2CC1-489A-8FB6-3474B6344BFB}"/>
              </a:ext>
            </a:extLst>
          </p:cNvPr>
          <p:cNvSpPr txBox="1"/>
          <p:nvPr/>
        </p:nvSpPr>
        <p:spPr>
          <a:xfrm>
            <a:off x="1828800" y="920684"/>
            <a:ext cx="9568206" cy="1200329"/>
          </a:xfrm>
          <a:prstGeom prst="rect">
            <a:avLst/>
          </a:prstGeom>
          <a:noFill/>
        </p:spPr>
        <p:txBody>
          <a:bodyPr wrap="square" rtlCol="0">
            <a:spAutoFit/>
          </a:bodyPr>
          <a:lstStyle/>
          <a:p>
            <a:r>
              <a:rPr lang="en-US" dirty="0"/>
              <a:t>A version control application allows us to </a:t>
            </a:r>
            <a:r>
              <a:rPr lang="en-US" b="1" dirty="0"/>
              <a:t>keep track</a:t>
            </a:r>
            <a:r>
              <a:rPr lang="en-US" dirty="0"/>
              <a:t> of all the changes that we make in the files of our project. Every time we make changes in files of an existing project, we can push those changes to a repository. Other developers are allowed to pull your changes from the repository and continue to work with the updates that you added to the project files.</a:t>
            </a:r>
            <a:endParaRPr lang="en-IN" dirty="0"/>
          </a:p>
        </p:txBody>
      </p:sp>
      <p:pic>
        <p:nvPicPr>
          <p:cNvPr id="6" name="Picture 5">
            <a:extLst>
              <a:ext uri="{FF2B5EF4-FFF2-40B4-BE49-F238E27FC236}">
                <a16:creationId xmlns:a16="http://schemas.microsoft.com/office/drawing/2014/main" id="{CC421C82-5A75-498D-ADC2-2D3740B97D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576" y="2383563"/>
            <a:ext cx="5778375" cy="4168066"/>
          </a:xfrm>
          <a:prstGeom prst="rect">
            <a:avLst/>
          </a:prstGeom>
        </p:spPr>
      </p:pic>
    </p:spTree>
    <p:extLst>
      <p:ext uri="{BB962C8B-B14F-4D97-AF65-F5344CB8AC3E}">
        <p14:creationId xmlns:p14="http://schemas.microsoft.com/office/powerpoint/2010/main" val="2268165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8B37A-DFDD-48BC-8B67-05102CFD5E1F}"/>
              </a:ext>
            </a:extLst>
          </p:cNvPr>
          <p:cNvSpPr>
            <a:spLocks noGrp="1"/>
          </p:cNvSpPr>
          <p:nvPr>
            <p:ph type="title"/>
          </p:nvPr>
        </p:nvSpPr>
        <p:spPr>
          <a:xfrm>
            <a:off x="1484310" y="0"/>
            <a:ext cx="4200052" cy="1105293"/>
          </a:xfrm>
        </p:spPr>
        <p:txBody>
          <a:bodyPr>
            <a:normAutofit fontScale="90000"/>
          </a:bodyPr>
          <a:lstStyle/>
          <a:p>
            <a:br>
              <a:rPr lang="en-IN" b="1" dirty="0"/>
            </a:br>
            <a:r>
              <a:rPr lang="en-IN" b="1" dirty="0"/>
              <a:t>What is GitHub?</a:t>
            </a:r>
            <a:br>
              <a:rPr lang="en-IN" b="1" dirty="0"/>
            </a:br>
            <a:endParaRPr lang="en-IN" dirty="0"/>
          </a:p>
        </p:txBody>
      </p:sp>
      <p:sp>
        <p:nvSpPr>
          <p:cNvPr id="4" name="TextBox 3">
            <a:extLst>
              <a:ext uri="{FF2B5EF4-FFF2-40B4-BE49-F238E27FC236}">
                <a16:creationId xmlns:a16="http://schemas.microsoft.com/office/drawing/2014/main" id="{1510D77C-B715-4211-B5F7-6DDB609BB7DD}"/>
              </a:ext>
            </a:extLst>
          </p:cNvPr>
          <p:cNvSpPr txBox="1"/>
          <p:nvPr/>
        </p:nvSpPr>
        <p:spPr>
          <a:xfrm>
            <a:off x="1668544" y="942680"/>
            <a:ext cx="10020693" cy="2308324"/>
          </a:xfrm>
          <a:prstGeom prst="rect">
            <a:avLst/>
          </a:prstGeom>
          <a:noFill/>
        </p:spPr>
        <p:txBody>
          <a:bodyPr wrap="square" rtlCol="0">
            <a:spAutoFit/>
          </a:bodyPr>
          <a:lstStyle/>
          <a:p>
            <a:r>
              <a:rPr lang="en-US" dirty="0"/>
              <a:t>GitHub is a Git repository hosting service. GitHub also facilitates with many of its features, such as access control and collaboration. It provides a Web-based graphical interface.</a:t>
            </a:r>
          </a:p>
          <a:p>
            <a:r>
              <a:rPr lang="en-US" dirty="0"/>
              <a:t>GitHub is an American company. It hosts source code of your project in the form of different programming languages and keeps track of the various changes made by programmers.</a:t>
            </a:r>
          </a:p>
          <a:p>
            <a:r>
              <a:rPr lang="en-US" dirty="0"/>
              <a:t>It offers both </a:t>
            </a:r>
            <a:r>
              <a:rPr lang="en-US" b="1" dirty="0"/>
              <a:t>distributed version control and source code management (SCM)</a:t>
            </a:r>
            <a:r>
              <a:rPr lang="en-US" dirty="0"/>
              <a:t> functionality of Git. It also facilitates with some collaboration features such as bug tracking, feature requests, task management for every project.</a:t>
            </a:r>
          </a:p>
          <a:p>
            <a:endParaRPr lang="en-IN" dirty="0"/>
          </a:p>
        </p:txBody>
      </p:sp>
      <p:pic>
        <p:nvPicPr>
          <p:cNvPr id="6" name="Picture 5">
            <a:extLst>
              <a:ext uri="{FF2B5EF4-FFF2-40B4-BE49-F238E27FC236}">
                <a16:creationId xmlns:a16="http://schemas.microsoft.com/office/drawing/2014/main" id="{440AD9E0-7190-44E0-9BB6-D6A232EF07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3124" y="3035431"/>
            <a:ext cx="6004827" cy="3657599"/>
          </a:xfrm>
          <a:prstGeom prst="rect">
            <a:avLst/>
          </a:prstGeom>
        </p:spPr>
      </p:pic>
    </p:spTree>
    <p:extLst>
      <p:ext uri="{BB962C8B-B14F-4D97-AF65-F5344CB8AC3E}">
        <p14:creationId xmlns:p14="http://schemas.microsoft.com/office/powerpoint/2010/main" val="3602311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24E74-2969-46AE-854E-1474192212BA}"/>
              </a:ext>
            </a:extLst>
          </p:cNvPr>
          <p:cNvSpPr>
            <a:spLocks noGrp="1"/>
          </p:cNvSpPr>
          <p:nvPr>
            <p:ph type="title"/>
          </p:nvPr>
        </p:nvSpPr>
        <p:spPr>
          <a:xfrm>
            <a:off x="1484310" y="0"/>
            <a:ext cx="4699673" cy="1161854"/>
          </a:xfrm>
        </p:spPr>
        <p:txBody>
          <a:bodyPr>
            <a:normAutofit fontScale="90000"/>
          </a:bodyPr>
          <a:lstStyle/>
          <a:p>
            <a:br>
              <a:rPr lang="en-IN" b="1" dirty="0"/>
            </a:br>
            <a:r>
              <a:rPr lang="en-IN" b="1" dirty="0"/>
              <a:t>Features of GitHub</a:t>
            </a:r>
            <a:br>
              <a:rPr lang="en-IN" b="1" dirty="0"/>
            </a:br>
            <a:endParaRPr lang="en-IN" dirty="0"/>
          </a:p>
        </p:txBody>
      </p:sp>
      <p:sp>
        <p:nvSpPr>
          <p:cNvPr id="4" name="TextBox 3">
            <a:extLst>
              <a:ext uri="{FF2B5EF4-FFF2-40B4-BE49-F238E27FC236}">
                <a16:creationId xmlns:a16="http://schemas.microsoft.com/office/drawing/2014/main" id="{BAF8D542-8948-4397-A086-25787DF7BA9D}"/>
              </a:ext>
            </a:extLst>
          </p:cNvPr>
          <p:cNvSpPr txBox="1"/>
          <p:nvPr/>
        </p:nvSpPr>
        <p:spPr>
          <a:xfrm>
            <a:off x="1725107" y="970961"/>
            <a:ext cx="10048972" cy="4955203"/>
          </a:xfrm>
          <a:prstGeom prst="rect">
            <a:avLst/>
          </a:prstGeom>
          <a:noFill/>
        </p:spPr>
        <p:txBody>
          <a:bodyPr wrap="square" rtlCol="0">
            <a:spAutoFit/>
          </a:bodyPr>
          <a:lstStyle/>
          <a:p>
            <a:r>
              <a:rPr lang="en-US" sz="2000" dirty="0"/>
              <a:t>GitHub is a place where programmers and designers work together. They collaborate, contribute, and fix bugs together. It hosts plenty of open source projects and codes of various programming languages.</a:t>
            </a:r>
          </a:p>
          <a:p>
            <a:endParaRPr lang="en-US" dirty="0"/>
          </a:p>
          <a:p>
            <a:r>
              <a:rPr lang="en-US" sz="2000" b="1" dirty="0"/>
              <a:t>Some of its significant features are as follows.</a:t>
            </a:r>
          </a:p>
          <a:p>
            <a:pPr>
              <a:buFont typeface="Arial" panose="020B0604020202020204" pitchFamily="34" charset="0"/>
              <a:buChar char="•"/>
            </a:pPr>
            <a:r>
              <a:rPr lang="en-US" sz="2000" dirty="0"/>
              <a:t>Collaboration</a:t>
            </a:r>
          </a:p>
          <a:p>
            <a:pPr>
              <a:buFont typeface="Arial" panose="020B0604020202020204" pitchFamily="34" charset="0"/>
              <a:buChar char="•"/>
            </a:pPr>
            <a:r>
              <a:rPr lang="en-US" sz="2000" dirty="0"/>
              <a:t>Integrated issue and bug tracking</a:t>
            </a:r>
          </a:p>
          <a:p>
            <a:pPr>
              <a:buFont typeface="Arial" panose="020B0604020202020204" pitchFamily="34" charset="0"/>
              <a:buChar char="•"/>
            </a:pPr>
            <a:r>
              <a:rPr lang="en-US" sz="2000" dirty="0"/>
              <a:t>Graphical representation of branches</a:t>
            </a:r>
          </a:p>
          <a:p>
            <a:pPr>
              <a:buFont typeface="Arial" panose="020B0604020202020204" pitchFamily="34" charset="0"/>
              <a:buChar char="•"/>
            </a:pPr>
            <a:r>
              <a:rPr lang="en-US" sz="2000" dirty="0"/>
              <a:t>Git repositories hosting</a:t>
            </a:r>
          </a:p>
          <a:p>
            <a:pPr>
              <a:buFont typeface="Arial" panose="020B0604020202020204" pitchFamily="34" charset="0"/>
              <a:buChar char="•"/>
            </a:pPr>
            <a:r>
              <a:rPr lang="en-US" sz="2000" dirty="0"/>
              <a:t>Project management</a:t>
            </a:r>
          </a:p>
          <a:p>
            <a:pPr>
              <a:buFont typeface="Arial" panose="020B0604020202020204" pitchFamily="34" charset="0"/>
              <a:buChar char="•"/>
            </a:pPr>
            <a:r>
              <a:rPr lang="en-US" sz="2000" dirty="0"/>
              <a:t>Team management</a:t>
            </a:r>
          </a:p>
          <a:p>
            <a:pPr>
              <a:buFont typeface="Arial" panose="020B0604020202020204" pitchFamily="34" charset="0"/>
              <a:buChar char="•"/>
            </a:pPr>
            <a:r>
              <a:rPr lang="en-US" sz="2000" dirty="0"/>
              <a:t>Code hosting</a:t>
            </a:r>
          </a:p>
          <a:p>
            <a:pPr>
              <a:buFont typeface="Arial" panose="020B0604020202020204" pitchFamily="34" charset="0"/>
              <a:buChar char="•"/>
            </a:pPr>
            <a:r>
              <a:rPr lang="en-US" sz="2000" dirty="0"/>
              <a:t>Track and assign tasks</a:t>
            </a:r>
          </a:p>
          <a:p>
            <a:pPr>
              <a:buFont typeface="Arial" panose="020B0604020202020204" pitchFamily="34" charset="0"/>
              <a:buChar char="•"/>
            </a:pPr>
            <a:r>
              <a:rPr lang="en-US" sz="2000" dirty="0"/>
              <a:t>Conversations</a:t>
            </a:r>
          </a:p>
          <a:p>
            <a:pPr>
              <a:buFont typeface="Arial" panose="020B0604020202020204" pitchFamily="34" charset="0"/>
              <a:buChar char="•"/>
            </a:pPr>
            <a:r>
              <a:rPr lang="en-US" sz="2000" dirty="0" err="1"/>
              <a:t>Wikisc</a:t>
            </a:r>
            <a:r>
              <a:rPr lang="en-US" sz="2000" dirty="0"/>
              <a:t> </a:t>
            </a:r>
          </a:p>
          <a:p>
            <a:endParaRPr lang="en-IN" dirty="0"/>
          </a:p>
        </p:txBody>
      </p:sp>
    </p:spTree>
    <p:extLst>
      <p:ext uri="{BB962C8B-B14F-4D97-AF65-F5344CB8AC3E}">
        <p14:creationId xmlns:p14="http://schemas.microsoft.com/office/powerpoint/2010/main" val="3763537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F39BB-6C47-4D0E-BB93-E6CD8B38F4CA}"/>
              </a:ext>
            </a:extLst>
          </p:cNvPr>
          <p:cNvSpPr>
            <a:spLocks noGrp="1"/>
          </p:cNvSpPr>
          <p:nvPr>
            <p:ph type="title"/>
          </p:nvPr>
        </p:nvSpPr>
        <p:spPr>
          <a:xfrm>
            <a:off x="1588006" y="101339"/>
            <a:ext cx="5321842" cy="888475"/>
          </a:xfrm>
        </p:spPr>
        <p:txBody>
          <a:bodyPr>
            <a:normAutofit fontScale="90000"/>
          </a:bodyPr>
          <a:lstStyle/>
          <a:p>
            <a:br>
              <a:rPr lang="en-IN" b="1" dirty="0"/>
            </a:br>
            <a:r>
              <a:rPr lang="en-IN" b="1" dirty="0"/>
              <a:t>Version Control System</a:t>
            </a:r>
            <a:br>
              <a:rPr lang="en-IN" b="1" dirty="0"/>
            </a:br>
            <a:endParaRPr lang="en-IN" dirty="0"/>
          </a:p>
        </p:txBody>
      </p:sp>
      <p:sp>
        <p:nvSpPr>
          <p:cNvPr id="4" name="TextBox 3">
            <a:extLst>
              <a:ext uri="{FF2B5EF4-FFF2-40B4-BE49-F238E27FC236}">
                <a16:creationId xmlns:a16="http://schemas.microsoft.com/office/drawing/2014/main" id="{60EA4DD1-5DA4-4C43-8210-67BF59FF287B}"/>
              </a:ext>
            </a:extLst>
          </p:cNvPr>
          <p:cNvSpPr txBox="1"/>
          <p:nvPr/>
        </p:nvSpPr>
        <p:spPr>
          <a:xfrm>
            <a:off x="1588006" y="1140643"/>
            <a:ext cx="10223780" cy="4431983"/>
          </a:xfrm>
          <a:prstGeom prst="rect">
            <a:avLst/>
          </a:prstGeom>
          <a:noFill/>
        </p:spPr>
        <p:txBody>
          <a:bodyPr wrap="square" rtlCol="0">
            <a:spAutoFit/>
          </a:bodyPr>
          <a:lstStyle/>
          <a:p>
            <a:r>
              <a:rPr lang="en-US" sz="2400" b="1" dirty="0"/>
              <a:t>Version Control System (VCS)</a:t>
            </a:r>
            <a:r>
              <a:rPr lang="en-US" sz="2400" dirty="0"/>
              <a:t> is a software that helps software developers to work together and maintain a complete history of their work.</a:t>
            </a:r>
          </a:p>
          <a:p>
            <a:r>
              <a:rPr lang="en-US" sz="2400" dirty="0"/>
              <a:t>Listed below are the functions of a VCS −</a:t>
            </a:r>
          </a:p>
          <a:p>
            <a:pPr>
              <a:buFont typeface="Arial" panose="020B0604020202020204" pitchFamily="34" charset="0"/>
              <a:buChar char="•"/>
            </a:pPr>
            <a:r>
              <a:rPr lang="en-US" sz="2400" dirty="0"/>
              <a:t>Allows developers to work simultaneously.</a:t>
            </a:r>
          </a:p>
          <a:p>
            <a:pPr>
              <a:buFont typeface="Arial" panose="020B0604020202020204" pitchFamily="34" charset="0"/>
              <a:buChar char="•"/>
            </a:pPr>
            <a:r>
              <a:rPr lang="en-US" sz="2400" dirty="0"/>
              <a:t>Does not allow overwriting each other’s changes.</a:t>
            </a:r>
          </a:p>
          <a:p>
            <a:pPr>
              <a:buFont typeface="Arial" panose="020B0604020202020204" pitchFamily="34" charset="0"/>
              <a:buChar char="•"/>
            </a:pPr>
            <a:r>
              <a:rPr lang="en-US" sz="2400" dirty="0"/>
              <a:t>Maintains a history of every version.</a:t>
            </a:r>
          </a:p>
          <a:p>
            <a:r>
              <a:rPr lang="en-US" sz="2400" dirty="0"/>
              <a:t>Following are the types of VCS −</a:t>
            </a:r>
          </a:p>
          <a:p>
            <a:pPr>
              <a:buFont typeface="Arial" panose="020B0604020202020204" pitchFamily="34" charset="0"/>
              <a:buChar char="•"/>
            </a:pPr>
            <a:r>
              <a:rPr lang="en-US" sz="2400" dirty="0"/>
              <a:t>Centralized version control system (CVCS).</a:t>
            </a:r>
          </a:p>
          <a:p>
            <a:pPr>
              <a:buFont typeface="Arial" panose="020B0604020202020204" pitchFamily="34" charset="0"/>
              <a:buChar char="•"/>
            </a:pPr>
            <a:r>
              <a:rPr lang="en-US" sz="2400" dirty="0"/>
              <a:t>Distributed/Decentralized version control system (DVCS).</a:t>
            </a:r>
          </a:p>
          <a:p>
            <a:r>
              <a:rPr lang="en-US" sz="2400" dirty="0"/>
              <a:t>In this chapter, we will concentrate only on distributed version control system and especially on Git. Git falls under distributed version control system.</a:t>
            </a:r>
          </a:p>
          <a:p>
            <a:endParaRPr lang="en-IN" dirty="0"/>
          </a:p>
        </p:txBody>
      </p:sp>
    </p:spTree>
    <p:extLst>
      <p:ext uri="{BB962C8B-B14F-4D97-AF65-F5344CB8AC3E}">
        <p14:creationId xmlns:p14="http://schemas.microsoft.com/office/powerpoint/2010/main" val="222155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1ECEC-26AD-4E79-8AC8-0F6D4A21F602}"/>
              </a:ext>
            </a:extLst>
          </p:cNvPr>
          <p:cNvSpPr>
            <a:spLocks noGrp="1"/>
          </p:cNvSpPr>
          <p:nvPr>
            <p:ph type="title"/>
          </p:nvPr>
        </p:nvSpPr>
        <p:spPr>
          <a:xfrm>
            <a:off x="1500021" y="1"/>
            <a:ext cx="7433446" cy="989814"/>
          </a:xfrm>
        </p:spPr>
        <p:txBody>
          <a:bodyPr>
            <a:normAutofit fontScale="90000"/>
          </a:bodyPr>
          <a:lstStyle/>
          <a:p>
            <a:br>
              <a:rPr lang="en-IN" b="1" dirty="0"/>
            </a:br>
            <a:r>
              <a:rPr lang="en-IN" b="1" dirty="0"/>
              <a:t>Distributed Version Control System</a:t>
            </a:r>
            <a:br>
              <a:rPr lang="en-IN" b="1" dirty="0"/>
            </a:br>
            <a:endParaRPr lang="en-IN" dirty="0"/>
          </a:p>
        </p:txBody>
      </p:sp>
      <p:sp>
        <p:nvSpPr>
          <p:cNvPr id="4" name="TextBox 3">
            <a:extLst>
              <a:ext uri="{FF2B5EF4-FFF2-40B4-BE49-F238E27FC236}">
                <a16:creationId xmlns:a16="http://schemas.microsoft.com/office/drawing/2014/main" id="{915ABBD1-8343-4C6E-9F98-E0480028642A}"/>
              </a:ext>
            </a:extLst>
          </p:cNvPr>
          <p:cNvSpPr txBox="1"/>
          <p:nvPr/>
        </p:nvSpPr>
        <p:spPr>
          <a:xfrm>
            <a:off x="1715678" y="791851"/>
            <a:ext cx="9813303" cy="6278642"/>
          </a:xfrm>
          <a:prstGeom prst="rect">
            <a:avLst/>
          </a:prstGeom>
          <a:noFill/>
        </p:spPr>
        <p:txBody>
          <a:bodyPr wrap="square" rtlCol="0">
            <a:spAutoFit/>
          </a:bodyPr>
          <a:lstStyle/>
          <a:p>
            <a:r>
              <a:rPr lang="en-US" sz="2400" dirty="0"/>
              <a:t>Centralized version control system (CVCS) uses a central server to store all files and enables team collaboration. But the major drawback of CVCS is its single point of failure, i.e., failure of the central server. Unfortunately, if the central server goes down for an hour, then during that hour, no one can collaborate at all. And even in a worst case, if the disk of the central server gets corrupted and proper backup has not been taken, then you will lose the entire history of the project. Here, distributed version control system (DVCS) comes into picture.</a:t>
            </a:r>
          </a:p>
          <a:p>
            <a:r>
              <a:rPr lang="en-US" sz="2400" dirty="0"/>
              <a:t>DVCS clients not only check out the latest snapshot of the directory but they also fully mirror the repository. If the server goes down, then the repository from any client can be copied back to the server to restore it. Every checkout is a full backup of the repository. Git does not rely on the central server and that is why you can perform many operations when you are offline. You can commit changes, create branches, view logs, and perform other operations when you are offline. You require network connection only to publish your changes and take the latest changes.</a:t>
            </a:r>
          </a:p>
          <a:p>
            <a:endParaRPr lang="en-IN" dirty="0"/>
          </a:p>
        </p:txBody>
      </p:sp>
    </p:spTree>
    <p:extLst>
      <p:ext uri="{BB962C8B-B14F-4D97-AF65-F5344CB8AC3E}">
        <p14:creationId xmlns:p14="http://schemas.microsoft.com/office/powerpoint/2010/main" val="1298002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F77FF-791A-4C34-8FFD-5239758A9A7F}"/>
              </a:ext>
            </a:extLst>
          </p:cNvPr>
          <p:cNvSpPr>
            <a:spLocks noGrp="1"/>
          </p:cNvSpPr>
          <p:nvPr>
            <p:ph type="title"/>
          </p:nvPr>
        </p:nvSpPr>
        <p:spPr>
          <a:xfrm>
            <a:off x="1556583" y="0"/>
            <a:ext cx="4539417" cy="963891"/>
          </a:xfrm>
        </p:spPr>
        <p:txBody>
          <a:bodyPr>
            <a:normAutofit fontScale="90000"/>
          </a:bodyPr>
          <a:lstStyle/>
          <a:p>
            <a:br>
              <a:rPr lang="en-IN" b="1" dirty="0"/>
            </a:br>
            <a:r>
              <a:rPr lang="en-IN" b="1" dirty="0"/>
              <a:t>DVCS Terminologies</a:t>
            </a:r>
            <a:br>
              <a:rPr lang="en-IN" b="1" dirty="0"/>
            </a:br>
            <a:endParaRPr lang="en-IN" dirty="0"/>
          </a:p>
        </p:txBody>
      </p:sp>
      <p:sp>
        <p:nvSpPr>
          <p:cNvPr id="4" name="TextBox 3">
            <a:extLst>
              <a:ext uri="{FF2B5EF4-FFF2-40B4-BE49-F238E27FC236}">
                <a16:creationId xmlns:a16="http://schemas.microsoft.com/office/drawing/2014/main" id="{8F0F6C9C-FC1A-4FC8-9128-944637226566}"/>
              </a:ext>
            </a:extLst>
          </p:cNvPr>
          <p:cNvSpPr txBox="1"/>
          <p:nvPr/>
        </p:nvSpPr>
        <p:spPr>
          <a:xfrm>
            <a:off x="1715678" y="982745"/>
            <a:ext cx="9869864" cy="5078313"/>
          </a:xfrm>
          <a:prstGeom prst="rect">
            <a:avLst/>
          </a:prstGeom>
          <a:noFill/>
        </p:spPr>
        <p:txBody>
          <a:bodyPr wrap="square" rtlCol="0">
            <a:spAutoFit/>
          </a:bodyPr>
          <a:lstStyle/>
          <a:p>
            <a:r>
              <a:rPr lang="en-US" b="1" dirty="0"/>
              <a:t>Local Repository</a:t>
            </a:r>
          </a:p>
          <a:p>
            <a:r>
              <a:rPr lang="en-US" dirty="0"/>
              <a:t>Every VCS tool provides a private workplace as a working copy. Developers make changes in their private workplace and after commit, these changes become a part of the repository. Git takes it one step further by providing them a private copy of the whole repository. Users can perform many operations with this repository such as add file, remove file, rename file, move file, commit changes, and many more.</a:t>
            </a:r>
          </a:p>
          <a:p>
            <a:r>
              <a:rPr lang="en-US" b="1" dirty="0"/>
              <a:t>Working Directory and Staging Area or Index</a:t>
            </a:r>
          </a:p>
          <a:p>
            <a:r>
              <a:rPr lang="en-US" dirty="0"/>
              <a:t>The working directory is the place where files are checked out. In other CVCS, developers generally make modifications and commit their changes directly to the repository. But Git uses a different strategy. Git doesn’t track each and every modified file. Whenever you do commit an operation, Git looks for the files present in the staging area. Only those files present in the staging area are considered for commit and not all the modified files.</a:t>
            </a:r>
          </a:p>
          <a:p>
            <a:r>
              <a:rPr lang="en-US" dirty="0"/>
              <a:t>Let us see the basic workflow of Git.</a:t>
            </a:r>
          </a:p>
          <a:p>
            <a:r>
              <a:rPr lang="en-US" b="1" dirty="0"/>
              <a:t>Step 1</a:t>
            </a:r>
            <a:r>
              <a:rPr lang="en-US" dirty="0"/>
              <a:t> − You modify a file from the working directory.</a:t>
            </a:r>
          </a:p>
          <a:p>
            <a:r>
              <a:rPr lang="en-US" b="1" dirty="0"/>
              <a:t>Step 2</a:t>
            </a:r>
            <a:r>
              <a:rPr lang="en-US" dirty="0"/>
              <a:t> − You add these files to the staging area.</a:t>
            </a:r>
          </a:p>
          <a:p>
            <a:r>
              <a:rPr lang="en-US" b="1" dirty="0"/>
              <a:t>Step 3</a:t>
            </a:r>
            <a:r>
              <a:rPr lang="en-US" dirty="0"/>
              <a:t> − You perform commit operation that moves the files from the staging area. After push operation, it stores the changes permanently to the Git repository.</a:t>
            </a:r>
          </a:p>
          <a:p>
            <a:endParaRPr lang="en-IN" dirty="0"/>
          </a:p>
        </p:txBody>
      </p:sp>
    </p:spTree>
    <p:extLst>
      <p:ext uri="{BB962C8B-B14F-4D97-AF65-F5344CB8AC3E}">
        <p14:creationId xmlns:p14="http://schemas.microsoft.com/office/powerpoint/2010/main" val="287512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F9B12CA-809A-473E-9706-EAC4AA8A38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0353" y="188536"/>
            <a:ext cx="5089123" cy="5203596"/>
          </a:xfrm>
          <a:prstGeom prst="rect">
            <a:avLst/>
          </a:prstGeom>
        </p:spPr>
      </p:pic>
      <p:sp>
        <p:nvSpPr>
          <p:cNvPr id="7" name="TextBox 6">
            <a:extLst>
              <a:ext uri="{FF2B5EF4-FFF2-40B4-BE49-F238E27FC236}">
                <a16:creationId xmlns:a16="http://schemas.microsoft.com/office/drawing/2014/main" id="{4CD35C1B-274A-4C66-891A-77C20511F885}"/>
              </a:ext>
            </a:extLst>
          </p:cNvPr>
          <p:cNvSpPr txBox="1"/>
          <p:nvPr/>
        </p:nvSpPr>
        <p:spPr>
          <a:xfrm>
            <a:off x="2884602" y="5657671"/>
            <a:ext cx="9068585" cy="923330"/>
          </a:xfrm>
          <a:prstGeom prst="rect">
            <a:avLst/>
          </a:prstGeom>
          <a:noFill/>
        </p:spPr>
        <p:txBody>
          <a:bodyPr wrap="square" rtlCol="0">
            <a:spAutoFit/>
          </a:bodyPr>
          <a:lstStyle/>
          <a:p>
            <a:r>
              <a:rPr lang="en-US" dirty="0"/>
              <a:t>Suppose you modified two files, namely “</a:t>
            </a:r>
            <a:r>
              <a:rPr lang="en-US" dirty="0" err="1"/>
              <a:t>sort.c</a:t>
            </a:r>
            <a:r>
              <a:rPr lang="en-US" dirty="0"/>
              <a:t>” and “</a:t>
            </a:r>
            <a:r>
              <a:rPr lang="en-US" dirty="0" err="1"/>
              <a:t>search.c</a:t>
            </a:r>
            <a:r>
              <a:rPr lang="en-US" dirty="0"/>
              <a:t>” and you want two different commits for each operation. You can add one file in the staging area and do commit. After the first commit, repeat the same procedure for another file.</a:t>
            </a:r>
            <a:endParaRPr lang="en-IN" dirty="0"/>
          </a:p>
        </p:txBody>
      </p:sp>
    </p:spTree>
    <p:extLst>
      <p:ext uri="{BB962C8B-B14F-4D97-AF65-F5344CB8AC3E}">
        <p14:creationId xmlns:p14="http://schemas.microsoft.com/office/powerpoint/2010/main" val="4150839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F6BCD7CC-4497-4F82-AE6A-DEA4AA797F11}"/>
              </a:ext>
            </a:extLst>
          </p:cNvPr>
          <p:cNvSpPr>
            <a:spLocks noChangeArrowheads="1"/>
          </p:cNvSpPr>
          <p:nvPr/>
        </p:nvSpPr>
        <p:spPr bwMode="auto">
          <a:xfrm>
            <a:off x="1668544" y="571615"/>
            <a:ext cx="961534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Unicode MS"/>
              </a:rPr>
              <a:t># First commit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Unicode MS"/>
              </a:rPr>
              <a:t>[bash]$ git add </a:t>
            </a:r>
            <a:r>
              <a:rPr kumimoji="0" lang="en-US" altLang="en-US" sz="2400" b="0" i="0" u="none" strike="noStrike" cap="none" normalizeH="0" baseline="0" dirty="0" err="1">
                <a:ln>
                  <a:noFill/>
                </a:ln>
                <a:solidFill>
                  <a:schemeClr val="tx1"/>
                </a:solidFill>
                <a:effectLst/>
                <a:latin typeface="Arial Unicode MS"/>
              </a:rPr>
              <a:t>sort.c</a:t>
            </a:r>
            <a:endParaRPr kumimoji="0" lang="en-US" altLang="en-US" sz="2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Unicode MS"/>
              </a:rPr>
              <a:t># adds file to the staging area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Unicode MS"/>
              </a:rPr>
              <a:t>[bash]$ git commit –m “Added sort operation”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Unicode MS"/>
              </a:rPr>
              <a:t># Second commit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Unicode MS"/>
              </a:rPr>
              <a:t>[bash]$ git add </a:t>
            </a:r>
            <a:r>
              <a:rPr kumimoji="0" lang="en-US" altLang="en-US" sz="2400" b="0" i="0" u="none" strike="noStrike" cap="none" normalizeH="0" baseline="0" dirty="0" err="1">
                <a:ln>
                  <a:noFill/>
                </a:ln>
                <a:solidFill>
                  <a:schemeClr val="tx1"/>
                </a:solidFill>
                <a:effectLst/>
                <a:latin typeface="Arial Unicode MS"/>
              </a:rPr>
              <a:t>search.c</a:t>
            </a:r>
            <a:r>
              <a:rPr kumimoji="0" lang="en-US" altLang="en-US" sz="24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Unicode MS"/>
              </a:rPr>
              <a:t># adds file to the staging area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Unicode MS"/>
              </a:rPr>
              <a:t> [bash]$ git commit –m “Added search operation</a:t>
            </a:r>
            <a:r>
              <a:rPr kumimoji="0" lang="en-US" altLang="en-US" sz="1000" b="0" i="0" u="none" strike="noStrike" cap="none" normalizeH="0" baseline="0" dirty="0">
                <a:ln>
                  <a:noFill/>
                </a:ln>
                <a:solidFill>
                  <a:schemeClr val="tx1"/>
                </a:solidFill>
                <a:effectLst/>
                <a:latin typeface="Arial Unicode MS"/>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58A180E5-D9AF-499E-A6BE-AFBD18CDC491}"/>
              </a:ext>
            </a:extLst>
          </p:cNvPr>
          <p:cNvSpPr txBox="1"/>
          <p:nvPr/>
        </p:nvSpPr>
        <p:spPr>
          <a:xfrm>
            <a:off x="1555423" y="3742441"/>
            <a:ext cx="8342722" cy="2585323"/>
          </a:xfrm>
          <a:prstGeom prst="rect">
            <a:avLst/>
          </a:prstGeom>
          <a:noFill/>
        </p:spPr>
        <p:txBody>
          <a:bodyPr wrap="square" rtlCol="0">
            <a:spAutoFit/>
          </a:bodyPr>
          <a:lstStyle/>
          <a:p>
            <a:r>
              <a:rPr lang="en-US" sz="2400" b="1" dirty="0"/>
              <a:t>Commits</a:t>
            </a:r>
          </a:p>
          <a:p>
            <a:r>
              <a:rPr lang="en-US" sz="2000" dirty="0"/>
              <a:t>Commit holds the current state of the repository. A commit is also named by </a:t>
            </a:r>
            <a:r>
              <a:rPr lang="en-US" sz="2000" b="1" dirty="0"/>
              <a:t>SHA1</a:t>
            </a:r>
            <a:r>
              <a:rPr lang="en-US" sz="2000" dirty="0"/>
              <a:t> hash. You can consider a commit object as a node of the linked list. Every commit object has a pointer to the parent commit object. From a given commit, you can traverse back by looking at the parent pointer to view the history of the commit. If a commit has multiple parent commits, then that particular commit has been created by merging two branches.</a:t>
            </a:r>
          </a:p>
          <a:p>
            <a:endParaRPr lang="en-IN" dirty="0"/>
          </a:p>
        </p:txBody>
      </p:sp>
    </p:spTree>
    <p:extLst>
      <p:ext uri="{BB962C8B-B14F-4D97-AF65-F5344CB8AC3E}">
        <p14:creationId xmlns:p14="http://schemas.microsoft.com/office/powerpoint/2010/main" val="3082252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ECBE2A-2602-4128-A96A-F74FAC0C08EF}"/>
              </a:ext>
            </a:extLst>
          </p:cNvPr>
          <p:cNvSpPr txBox="1"/>
          <p:nvPr/>
        </p:nvSpPr>
        <p:spPr>
          <a:xfrm>
            <a:off x="1696825" y="584462"/>
            <a:ext cx="9671901" cy="5355312"/>
          </a:xfrm>
          <a:prstGeom prst="rect">
            <a:avLst/>
          </a:prstGeom>
          <a:noFill/>
        </p:spPr>
        <p:txBody>
          <a:bodyPr wrap="square" rtlCol="0">
            <a:spAutoFit/>
          </a:bodyPr>
          <a:lstStyle/>
          <a:p>
            <a:r>
              <a:rPr lang="en-US" b="1" dirty="0"/>
              <a:t>Branches</a:t>
            </a:r>
          </a:p>
          <a:p>
            <a:r>
              <a:rPr lang="en-US" dirty="0"/>
              <a:t>Branches are used to create another line of development. By default, Git has a master branch, which is same as trunk in Subversion. Usually, a branch is created to work on a new feature. Once the feature is completed, it is merged back with the master branch and we delete the branch. Every branch is referenced by HEAD, which points to the latest commit in the branch. Whenever you make a commit, HEAD is updated with the latest commit.</a:t>
            </a:r>
          </a:p>
          <a:p>
            <a:r>
              <a:rPr lang="en-US" b="1" dirty="0"/>
              <a:t>Clone</a:t>
            </a:r>
          </a:p>
          <a:p>
            <a:r>
              <a:rPr lang="en-US" dirty="0"/>
              <a:t>Clone operation creates the instance of the repository. Clone operation not only checks out the working copy, but it also mirrors the complete repository. Users can perform many operations with this local repository. The only time networking gets involved is when the repository instances are being synchronized.</a:t>
            </a:r>
          </a:p>
          <a:p>
            <a:r>
              <a:rPr lang="en-US" b="1" dirty="0"/>
              <a:t>Pull</a:t>
            </a:r>
          </a:p>
          <a:p>
            <a:r>
              <a:rPr lang="en-US" dirty="0"/>
              <a:t>Pull operation copies the changes from a remote repository instance to a local one. The pull operation is used for synchronization between two repository instances. This is same as the update operation in Subversion.</a:t>
            </a:r>
          </a:p>
          <a:p>
            <a:r>
              <a:rPr lang="en-US" b="1" dirty="0"/>
              <a:t>Push</a:t>
            </a:r>
          </a:p>
          <a:p>
            <a:r>
              <a:rPr lang="en-US" dirty="0"/>
              <a:t>Push operation copies changes from a local repository instance to a remote one. This is used to store the changes permanently into the Git repository. This is same as the commit operation in Subversion.</a:t>
            </a:r>
          </a:p>
          <a:p>
            <a:endParaRPr lang="en-IN" dirty="0"/>
          </a:p>
        </p:txBody>
      </p:sp>
    </p:spTree>
    <p:extLst>
      <p:ext uri="{BB962C8B-B14F-4D97-AF65-F5344CB8AC3E}">
        <p14:creationId xmlns:p14="http://schemas.microsoft.com/office/powerpoint/2010/main" val="39620380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36</TotalTime>
  <Words>1471</Words>
  <Application>Microsoft Office PowerPoint</Application>
  <PresentationFormat>Widescreen</PresentationFormat>
  <Paragraphs>72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Arial Unicode MS</vt:lpstr>
      <vt:lpstr>Corbel</vt:lpstr>
      <vt:lpstr>Parallax</vt:lpstr>
      <vt:lpstr>Git         </vt:lpstr>
      <vt:lpstr> What is GitHub? </vt:lpstr>
      <vt:lpstr> Features of GitHub </vt:lpstr>
      <vt:lpstr> Version Control System </vt:lpstr>
      <vt:lpstr> Distributed Version Control System </vt:lpstr>
      <vt:lpstr> DVCS Terminologies </vt:lpstr>
      <vt:lpstr>PowerPoint Presentation</vt:lpstr>
      <vt:lpstr>PowerPoint Presentation</vt:lpstr>
      <vt:lpstr>PowerPoint Presentation</vt:lpstr>
      <vt:lpstr>PowerPoint Presentation</vt:lpstr>
      <vt:lpstr> Why Git? </vt:lpstr>
      <vt:lpstr> Benefits of Git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dc:title>
  <dc:creator>Hosoklu Rohith</dc:creator>
  <cp:lastModifiedBy>Hosoklu Rohith</cp:lastModifiedBy>
  <cp:revision>1</cp:revision>
  <dcterms:created xsi:type="dcterms:W3CDTF">2022-04-03T11:35:10Z</dcterms:created>
  <dcterms:modified xsi:type="dcterms:W3CDTF">2022-04-03T12:12:07Z</dcterms:modified>
</cp:coreProperties>
</file>