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32F29D-4ECB-436C-965C-C19003EC6131}"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CC79BD0-C073-423E-9D56-EF7E836E3F92}" type="slidenum">
              <a:rPr lang="en-IN" smtClean="0"/>
              <a:t>‹#›</a:t>
            </a:fld>
            <a:endParaRPr lang="en-IN"/>
          </a:p>
        </p:txBody>
      </p:sp>
    </p:spTree>
    <p:extLst>
      <p:ext uri="{BB962C8B-B14F-4D97-AF65-F5344CB8AC3E}">
        <p14:creationId xmlns:p14="http://schemas.microsoft.com/office/powerpoint/2010/main" val="34966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2F29D-4ECB-436C-965C-C19003EC6131}"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79BD0-C073-423E-9D56-EF7E836E3F92}" type="slidenum">
              <a:rPr lang="en-IN" smtClean="0"/>
              <a:t>‹#›</a:t>
            </a:fld>
            <a:endParaRPr lang="en-IN"/>
          </a:p>
        </p:txBody>
      </p:sp>
    </p:spTree>
    <p:extLst>
      <p:ext uri="{BB962C8B-B14F-4D97-AF65-F5344CB8AC3E}">
        <p14:creationId xmlns:p14="http://schemas.microsoft.com/office/powerpoint/2010/main" val="6252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2F29D-4ECB-436C-965C-C19003EC6131}"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79BD0-C073-423E-9D56-EF7E836E3F92}" type="slidenum">
              <a:rPr lang="en-IN" smtClean="0"/>
              <a:t>‹#›</a:t>
            </a:fld>
            <a:endParaRPr lang="en-IN"/>
          </a:p>
        </p:txBody>
      </p:sp>
    </p:spTree>
    <p:extLst>
      <p:ext uri="{BB962C8B-B14F-4D97-AF65-F5344CB8AC3E}">
        <p14:creationId xmlns:p14="http://schemas.microsoft.com/office/powerpoint/2010/main" val="268321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2F29D-4ECB-436C-965C-C19003EC6131}"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79BD0-C073-423E-9D56-EF7E836E3F92}" type="slidenum">
              <a:rPr lang="en-IN" smtClean="0"/>
              <a:t>‹#›</a:t>
            </a:fld>
            <a:endParaRPr lang="en-IN"/>
          </a:p>
        </p:txBody>
      </p:sp>
    </p:spTree>
    <p:extLst>
      <p:ext uri="{BB962C8B-B14F-4D97-AF65-F5344CB8AC3E}">
        <p14:creationId xmlns:p14="http://schemas.microsoft.com/office/powerpoint/2010/main" val="124254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032F29D-4ECB-436C-965C-C19003EC6131}" type="datetimeFigureOut">
              <a:rPr lang="en-IN" smtClean="0"/>
              <a:t>03-04-2022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CC79BD0-C073-423E-9D56-EF7E836E3F92}" type="slidenum">
              <a:rPr lang="en-IN" smtClean="0"/>
              <a:t>‹#›</a:t>
            </a:fld>
            <a:endParaRPr lang="en-IN"/>
          </a:p>
        </p:txBody>
      </p:sp>
    </p:spTree>
    <p:extLst>
      <p:ext uri="{BB962C8B-B14F-4D97-AF65-F5344CB8AC3E}">
        <p14:creationId xmlns:p14="http://schemas.microsoft.com/office/powerpoint/2010/main" val="366780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32F29D-4ECB-436C-965C-C19003EC6131}"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C79BD0-C073-423E-9D56-EF7E836E3F92}" type="slidenum">
              <a:rPr lang="en-IN" smtClean="0"/>
              <a:t>‹#›</a:t>
            </a:fld>
            <a:endParaRPr lang="en-IN"/>
          </a:p>
        </p:txBody>
      </p:sp>
    </p:spTree>
    <p:extLst>
      <p:ext uri="{BB962C8B-B14F-4D97-AF65-F5344CB8AC3E}">
        <p14:creationId xmlns:p14="http://schemas.microsoft.com/office/powerpoint/2010/main" val="99515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32F29D-4ECB-436C-965C-C19003EC6131}" type="datetimeFigureOut">
              <a:rPr lang="en-IN" smtClean="0"/>
              <a:t>03-04-2022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C79BD0-C073-423E-9D56-EF7E836E3F92}" type="slidenum">
              <a:rPr lang="en-IN" smtClean="0"/>
              <a:t>‹#›</a:t>
            </a:fld>
            <a:endParaRPr lang="en-IN"/>
          </a:p>
        </p:txBody>
      </p:sp>
    </p:spTree>
    <p:extLst>
      <p:ext uri="{BB962C8B-B14F-4D97-AF65-F5344CB8AC3E}">
        <p14:creationId xmlns:p14="http://schemas.microsoft.com/office/powerpoint/2010/main" val="423400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32F29D-4ECB-436C-965C-C19003EC6131}" type="datetimeFigureOut">
              <a:rPr lang="en-IN" smtClean="0"/>
              <a:t>03-04-2022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C79BD0-C073-423E-9D56-EF7E836E3F92}" type="slidenum">
              <a:rPr lang="en-IN" smtClean="0"/>
              <a:t>‹#›</a:t>
            </a:fld>
            <a:endParaRPr lang="en-IN"/>
          </a:p>
        </p:txBody>
      </p:sp>
    </p:spTree>
    <p:extLst>
      <p:ext uri="{BB962C8B-B14F-4D97-AF65-F5344CB8AC3E}">
        <p14:creationId xmlns:p14="http://schemas.microsoft.com/office/powerpoint/2010/main" val="147186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2F29D-4ECB-436C-965C-C19003EC6131}" type="datetimeFigureOut">
              <a:rPr lang="en-IN" smtClean="0"/>
              <a:t>03-04-2022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C79BD0-C073-423E-9D56-EF7E836E3F92}" type="slidenum">
              <a:rPr lang="en-IN" smtClean="0"/>
              <a:t>‹#›</a:t>
            </a:fld>
            <a:endParaRPr lang="en-IN"/>
          </a:p>
        </p:txBody>
      </p:sp>
    </p:spTree>
    <p:extLst>
      <p:ext uri="{BB962C8B-B14F-4D97-AF65-F5344CB8AC3E}">
        <p14:creationId xmlns:p14="http://schemas.microsoft.com/office/powerpoint/2010/main" val="77519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32F29D-4ECB-436C-965C-C19003EC6131}"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CC79BD0-C073-423E-9D56-EF7E836E3F92}" type="slidenum">
              <a:rPr lang="en-IN" smtClean="0"/>
              <a:t>‹#›</a:t>
            </a:fld>
            <a:endParaRPr lang="en-IN"/>
          </a:p>
        </p:txBody>
      </p:sp>
    </p:spTree>
    <p:extLst>
      <p:ext uri="{BB962C8B-B14F-4D97-AF65-F5344CB8AC3E}">
        <p14:creationId xmlns:p14="http://schemas.microsoft.com/office/powerpoint/2010/main" val="272458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32F29D-4ECB-436C-965C-C19003EC6131}" type="datetimeFigureOut">
              <a:rPr lang="en-IN" smtClean="0"/>
              <a:t>03-04-2022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CC79BD0-C073-423E-9D56-EF7E836E3F92}" type="slidenum">
              <a:rPr lang="en-IN" smtClean="0"/>
              <a:t>‹#›</a:t>
            </a:fld>
            <a:endParaRPr lang="en-IN"/>
          </a:p>
        </p:txBody>
      </p:sp>
    </p:spTree>
    <p:extLst>
      <p:ext uri="{BB962C8B-B14F-4D97-AF65-F5344CB8AC3E}">
        <p14:creationId xmlns:p14="http://schemas.microsoft.com/office/powerpoint/2010/main" val="72259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032F29D-4ECB-436C-965C-C19003EC6131}" type="datetimeFigureOut">
              <a:rPr lang="en-IN" smtClean="0"/>
              <a:t>03-04-2022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CC79BD0-C073-423E-9D56-EF7E836E3F92}" type="slidenum">
              <a:rPr lang="en-IN" smtClean="0"/>
              <a:t>‹#›</a:t>
            </a:fld>
            <a:endParaRPr lang="en-IN"/>
          </a:p>
        </p:txBody>
      </p:sp>
    </p:spTree>
    <p:extLst>
      <p:ext uri="{BB962C8B-B14F-4D97-AF65-F5344CB8AC3E}">
        <p14:creationId xmlns:p14="http://schemas.microsoft.com/office/powerpoint/2010/main" val="1861467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enkins.io/doc/book/managing/plugins/" TargetMode="External"/><Relationship Id="rId2" Type="http://schemas.openxmlformats.org/officeDocument/2006/relationships/hyperlink" Target="https://www.simplilearn.com/tutorials/jenkins-tutorial/ci-cd-pipeli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C666-829D-4462-81AC-E0CA9DD27286}"/>
              </a:ext>
            </a:extLst>
          </p:cNvPr>
          <p:cNvSpPr>
            <a:spLocks noGrp="1"/>
          </p:cNvSpPr>
          <p:nvPr>
            <p:ph type="ctrTitle"/>
          </p:nvPr>
        </p:nvSpPr>
        <p:spPr>
          <a:xfrm>
            <a:off x="1051560" y="1990165"/>
            <a:ext cx="9966960" cy="1891553"/>
          </a:xfrm>
        </p:spPr>
        <p:txBody>
          <a:bodyPr/>
          <a:lstStyle/>
          <a:p>
            <a:br>
              <a:rPr lang="en-IN" b="1" dirty="0"/>
            </a:br>
            <a:r>
              <a:rPr lang="en-IN" b="1" dirty="0"/>
              <a:t>Jenkins</a:t>
            </a:r>
            <a:br>
              <a:rPr lang="en-IN" b="1" dirty="0"/>
            </a:br>
            <a:endParaRPr lang="en-IN" dirty="0"/>
          </a:p>
        </p:txBody>
      </p:sp>
    </p:spTree>
    <p:extLst>
      <p:ext uri="{BB962C8B-B14F-4D97-AF65-F5344CB8AC3E}">
        <p14:creationId xmlns:p14="http://schemas.microsoft.com/office/powerpoint/2010/main" val="428728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A86A-CD10-4F88-B76A-CF1BD1F34614}"/>
              </a:ext>
            </a:extLst>
          </p:cNvPr>
          <p:cNvSpPr>
            <a:spLocks noGrp="1"/>
          </p:cNvSpPr>
          <p:nvPr>
            <p:ph type="title"/>
          </p:nvPr>
        </p:nvSpPr>
        <p:spPr>
          <a:xfrm>
            <a:off x="0" y="0"/>
            <a:ext cx="4577917" cy="1048333"/>
          </a:xfrm>
        </p:spPr>
        <p:txBody>
          <a:bodyPr>
            <a:normAutofit fontScale="90000"/>
          </a:bodyPr>
          <a:lstStyle/>
          <a:p>
            <a:br>
              <a:rPr lang="en-IN" b="1" dirty="0"/>
            </a:br>
            <a:r>
              <a:rPr lang="en-IN" b="1" dirty="0"/>
              <a:t>Jenkins Master</a:t>
            </a:r>
            <a:br>
              <a:rPr lang="en-IN" b="1" dirty="0"/>
            </a:br>
            <a:endParaRPr lang="en-IN" dirty="0"/>
          </a:p>
        </p:txBody>
      </p:sp>
      <p:sp>
        <p:nvSpPr>
          <p:cNvPr id="4" name="TextBox 3">
            <a:extLst>
              <a:ext uri="{FF2B5EF4-FFF2-40B4-BE49-F238E27FC236}">
                <a16:creationId xmlns:a16="http://schemas.microsoft.com/office/drawing/2014/main" id="{FE60CB48-999D-488A-B235-41EA942F5BB1}"/>
              </a:ext>
            </a:extLst>
          </p:cNvPr>
          <p:cNvSpPr txBox="1"/>
          <p:nvPr/>
        </p:nvSpPr>
        <p:spPr>
          <a:xfrm>
            <a:off x="493059" y="1246094"/>
            <a:ext cx="10981765" cy="3139321"/>
          </a:xfrm>
          <a:prstGeom prst="rect">
            <a:avLst/>
          </a:prstGeom>
          <a:noFill/>
        </p:spPr>
        <p:txBody>
          <a:bodyPr wrap="square" rtlCol="0">
            <a:spAutoFit/>
          </a:bodyPr>
          <a:lstStyle/>
          <a:p>
            <a:r>
              <a:rPr lang="en-US" dirty="0"/>
              <a:t>default it runs on 8080 port. With the help of Dashboard, we can configure the jobs/projects but the build takes place in Nodes/Slave. By default one node (slave) is configured and running in Jenkins server. We can add more nodes using IP address, user name and password using the </a:t>
            </a:r>
            <a:r>
              <a:rPr lang="en-US" dirty="0" err="1"/>
              <a:t>ssh</a:t>
            </a:r>
            <a:r>
              <a:rPr lang="en-US" dirty="0"/>
              <a:t>, </a:t>
            </a:r>
            <a:r>
              <a:rPr lang="en-US" dirty="0" err="1"/>
              <a:t>jnlp</a:t>
            </a:r>
            <a:r>
              <a:rPr lang="en-US" dirty="0"/>
              <a:t> or </a:t>
            </a:r>
            <a:r>
              <a:rPr lang="en-US" dirty="0" err="1"/>
              <a:t>webstart</a:t>
            </a:r>
            <a:r>
              <a:rPr lang="en-US" dirty="0"/>
              <a:t> methods.</a:t>
            </a:r>
          </a:p>
          <a:p>
            <a:r>
              <a:rPr lang="en-US" dirty="0"/>
              <a:t>The server's job or master's job is to handle:</a:t>
            </a:r>
          </a:p>
          <a:p>
            <a:pPr>
              <a:buFont typeface="Arial" panose="020B0604020202020204" pitchFamily="34" charset="0"/>
              <a:buChar char="•"/>
            </a:pPr>
            <a:r>
              <a:rPr lang="en-US" dirty="0"/>
              <a:t>Scheduling build jobs.</a:t>
            </a:r>
          </a:p>
          <a:p>
            <a:pPr>
              <a:buFont typeface="Arial" panose="020B0604020202020204" pitchFamily="34" charset="0"/>
              <a:buChar char="•"/>
            </a:pPr>
            <a:r>
              <a:rPr lang="en-US" dirty="0"/>
              <a:t>Dispatching builds to the nodes/slaves for the actual execution.</a:t>
            </a:r>
          </a:p>
          <a:p>
            <a:pPr>
              <a:buFont typeface="Arial" panose="020B0604020202020204" pitchFamily="34" charset="0"/>
              <a:buChar char="•"/>
            </a:pPr>
            <a:r>
              <a:rPr lang="en-US" dirty="0"/>
              <a:t>Monitor the nodes/slaves (possibly taking them online and offline as required).</a:t>
            </a:r>
          </a:p>
          <a:p>
            <a:pPr>
              <a:buFont typeface="Arial" panose="020B0604020202020204" pitchFamily="34" charset="0"/>
              <a:buChar char="•"/>
            </a:pPr>
            <a:r>
              <a:rPr lang="en-US" dirty="0"/>
              <a:t>Recording and presenting the build results.</a:t>
            </a:r>
          </a:p>
          <a:p>
            <a:pPr>
              <a:buFont typeface="Arial" panose="020B0604020202020204" pitchFamily="34" charset="0"/>
              <a:buChar char="•"/>
            </a:pPr>
            <a:r>
              <a:rPr lang="en-US" dirty="0"/>
              <a:t>A Master/Server instance of Jenkins can also execute build jobs directly.</a:t>
            </a:r>
          </a:p>
          <a:p>
            <a:endParaRPr lang="en-IN" dirty="0"/>
          </a:p>
        </p:txBody>
      </p:sp>
    </p:spTree>
    <p:extLst>
      <p:ext uri="{BB962C8B-B14F-4D97-AF65-F5344CB8AC3E}">
        <p14:creationId xmlns:p14="http://schemas.microsoft.com/office/powerpoint/2010/main" val="300518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99DF-06A3-4779-96F7-854722617BE3}"/>
              </a:ext>
            </a:extLst>
          </p:cNvPr>
          <p:cNvSpPr>
            <a:spLocks noGrp="1"/>
          </p:cNvSpPr>
          <p:nvPr>
            <p:ph type="title"/>
          </p:nvPr>
        </p:nvSpPr>
        <p:spPr>
          <a:xfrm>
            <a:off x="0" y="0"/>
            <a:ext cx="4156576" cy="1102121"/>
          </a:xfrm>
        </p:spPr>
        <p:txBody>
          <a:bodyPr>
            <a:normAutofit fontScale="90000"/>
          </a:bodyPr>
          <a:lstStyle/>
          <a:p>
            <a:br>
              <a:rPr lang="en-IN" b="1" dirty="0"/>
            </a:br>
            <a:r>
              <a:rPr lang="en-IN" b="1" dirty="0"/>
              <a:t>Jenkins Slave</a:t>
            </a:r>
            <a:br>
              <a:rPr lang="en-IN" b="1" dirty="0"/>
            </a:br>
            <a:endParaRPr lang="en-IN" dirty="0"/>
          </a:p>
        </p:txBody>
      </p:sp>
      <p:sp>
        <p:nvSpPr>
          <p:cNvPr id="4" name="TextBox 3">
            <a:extLst>
              <a:ext uri="{FF2B5EF4-FFF2-40B4-BE49-F238E27FC236}">
                <a16:creationId xmlns:a16="http://schemas.microsoft.com/office/drawing/2014/main" id="{BDCC818F-F3A2-4FA6-87D0-13DE236F9E3A}"/>
              </a:ext>
            </a:extLst>
          </p:cNvPr>
          <p:cNvSpPr txBox="1"/>
          <p:nvPr/>
        </p:nvSpPr>
        <p:spPr>
          <a:xfrm>
            <a:off x="340659" y="959223"/>
            <a:ext cx="10273553" cy="2031325"/>
          </a:xfrm>
          <a:prstGeom prst="rect">
            <a:avLst/>
          </a:prstGeom>
          <a:noFill/>
        </p:spPr>
        <p:txBody>
          <a:bodyPr wrap="square" rtlCol="0">
            <a:spAutoFit/>
          </a:bodyPr>
          <a:lstStyle/>
          <a:p>
            <a:r>
              <a:rPr lang="en-US" dirty="0"/>
              <a:t>Jenkins slave is used to execute the build jobs dispatched by the master. We can configure a project to always run on a particular slave machine, or particular type of slave machine, or simple let the Jenkins to pick the next available slave/node.</a:t>
            </a:r>
          </a:p>
          <a:p>
            <a:r>
              <a:rPr lang="en-US" dirty="0"/>
              <a:t>As we know Jenkins is developed using Java is platform independent thus Jenkins Master/Servers and Slave/nodes can be configured in any servers including Linux, Windows, and Mac.</a:t>
            </a:r>
          </a:p>
          <a:p>
            <a:endParaRPr lang="en-IN" dirty="0"/>
          </a:p>
        </p:txBody>
      </p:sp>
      <p:pic>
        <p:nvPicPr>
          <p:cNvPr id="6" name="Picture 5">
            <a:extLst>
              <a:ext uri="{FF2B5EF4-FFF2-40B4-BE49-F238E27FC236}">
                <a16:creationId xmlns:a16="http://schemas.microsoft.com/office/drawing/2014/main" id="{E82571E7-CDF1-48BA-A4EA-ADAD5C317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553" y="2488351"/>
            <a:ext cx="7700682" cy="4235178"/>
          </a:xfrm>
          <a:prstGeom prst="rect">
            <a:avLst/>
          </a:prstGeom>
        </p:spPr>
      </p:pic>
    </p:spTree>
    <p:extLst>
      <p:ext uri="{BB962C8B-B14F-4D97-AF65-F5344CB8AC3E}">
        <p14:creationId xmlns:p14="http://schemas.microsoft.com/office/powerpoint/2010/main" val="77007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E446B6-8562-4EB5-80A9-74E64E38774B}"/>
              </a:ext>
            </a:extLst>
          </p:cNvPr>
          <p:cNvSpPr txBox="1"/>
          <p:nvPr/>
        </p:nvSpPr>
        <p:spPr>
          <a:xfrm>
            <a:off x="268942" y="197346"/>
            <a:ext cx="9807388" cy="6740307"/>
          </a:xfrm>
          <a:prstGeom prst="rect">
            <a:avLst/>
          </a:prstGeom>
          <a:noFill/>
        </p:spPr>
        <p:txBody>
          <a:bodyPr wrap="square" rtlCol="0">
            <a:spAutoFit/>
          </a:bodyPr>
          <a:lstStyle/>
          <a:p>
            <a:r>
              <a:rPr lang="en-IN" b="1"/>
              <a:t>Advantages of Using Jenkins</a:t>
            </a:r>
            <a:endParaRPr lang="en-US"/>
          </a:p>
          <a:p>
            <a:r>
              <a:rPr lang="en-US" dirty="0"/>
              <a:t>Jenkins is a powerful tool truly built and friendly for developers. Here are some of the most significant advantages of using Jenkins:</a:t>
            </a:r>
          </a:p>
          <a:p>
            <a:r>
              <a:rPr lang="en-US" b="1" dirty="0"/>
              <a:t>1. Free to Use</a:t>
            </a:r>
          </a:p>
          <a:p>
            <a:r>
              <a:rPr lang="en-US" dirty="0"/>
              <a:t>Jenkins is fully open-source and free to use. Since its development in 2011, it is the most preferred </a:t>
            </a:r>
            <a:r>
              <a:rPr lang="en-US" dirty="0">
                <a:hlinkClick r:id="rId2" tooltip="CI/CD tool"/>
              </a:rPr>
              <a:t>CI/CD tool</a:t>
            </a:r>
            <a:r>
              <a:rPr lang="en-US" dirty="0"/>
              <a:t> used by developers in both early-stage startups and big organizations.</a:t>
            </a:r>
          </a:p>
          <a:p>
            <a:r>
              <a:rPr lang="en-US" b="1" dirty="0"/>
              <a:t>2. Rich Plugin Ecosystem</a:t>
            </a:r>
          </a:p>
          <a:p>
            <a:r>
              <a:rPr lang="en-US" dirty="0"/>
              <a:t>There are over a </a:t>
            </a:r>
            <a:r>
              <a:rPr lang="en-US" dirty="0">
                <a:hlinkClick r:id="rId3" tooltip="thousand different plugins"/>
              </a:rPr>
              <a:t>thousand different plugins</a:t>
            </a:r>
            <a:r>
              <a:rPr lang="en-US" dirty="0"/>
              <a:t> that can be used to enhance the functionality of a Jenkins environment and suit the specific needs of an organization.</a:t>
            </a:r>
          </a:p>
          <a:p>
            <a:r>
              <a:rPr lang="en-US" b="1" dirty="0"/>
              <a:t>3. Easy Integration </a:t>
            </a:r>
          </a:p>
          <a:p>
            <a:r>
              <a:rPr lang="en-US" dirty="0"/>
              <a:t>Jenkins can be easily integrated with a number of popular cloud platforms such as Google Cloud, Digital Ocean, Amazon EC2 and more.</a:t>
            </a:r>
          </a:p>
          <a:p>
            <a:r>
              <a:rPr lang="en-US" b="1" dirty="0"/>
              <a:t>Disadvantages of Using Jenkins</a:t>
            </a:r>
          </a:p>
          <a:p>
            <a:r>
              <a:rPr lang="en-US" dirty="0"/>
              <a:t>Jenkins also has its own share of disadvantages. Here are some of the most common ones:</a:t>
            </a:r>
          </a:p>
          <a:p>
            <a:r>
              <a:rPr lang="en-US" b="1" dirty="0"/>
              <a:t>1. Developer Centric</a:t>
            </a:r>
          </a:p>
          <a:p>
            <a:r>
              <a:rPr lang="en-US" dirty="0"/>
              <a:t>Jenkins is more developer-centric and feature-driven. A person may need to have some sort of developer experience to use Jenkins.</a:t>
            </a:r>
          </a:p>
          <a:p>
            <a:r>
              <a:rPr lang="en-US" b="1" dirty="0"/>
              <a:t>2. Setting Change Issues</a:t>
            </a:r>
          </a:p>
          <a:p>
            <a:r>
              <a:rPr lang="en-US" dirty="0"/>
              <a:t>There are some issues (such as Jenkins not starting up) that you may face when you change the settings in Jenkins. These issues can come up when you install some plugins as well. Fortunately, Jenkins has a large user base so you can search online for a solution whenever you are faced with these issues.</a:t>
            </a:r>
          </a:p>
          <a:p>
            <a:endParaRPr lang="en-IN" dirty="0"/>
          </a:p>
        </p:txBody>
      </p:sp>
    </p:spTree>
    <p:extLst>
      <p:ext uri="{BB962C8B-B14F-4D97-AF65-F5344CB8AC3E}">
        <p14:creationId xmlns:p14="http://schemas.microsoft.com/office/powerpoint/2010/main" val="196193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6167-90E2-4715-BA2A-FDB50B7FE4E3}"/>
              </a:ext>
            </a:extLst>
          </p:cNvPr>
          <p:cNvSpPr>
            <a:spLocks noGrp="1"/>
          </p:cNvSpPr>
          <p:nvPr>
            <p:ph type="title"/>
          </p:nvPr>
        </p:nvSpPr>
        <p:spPr>
          <a:xfrm>
            <a:off x="173377" y="94130"/>
            <a:ext cx="2336740" cy="936812"/>
          </a:xfrm>
        </p:spPr>
        <p:txBody>
          <a:bodyPr>
            <a:normAutofit fontScale="90000"/>
          </a:bodyPr>
          <a:lstStyle/>
          <a:p>
            <a:br>
              <a:rPr lang="en-IN" b="1" dirty="0"/>
            </a:br>
            <a:r>
              <a:rPr lang="en-IN" b="1" dirty="0"/>
              <a:t>Jenkins</a:t>
            </a:r>
            <a:br>
              <a:rPr lang="en-IN" b="1" dirty="0"/>
            </a:br>
            <a:endParaRPr lang="en-IN" dirty="0"/>
          </a:p>
        </p:txBody>
      </p:sp>
      <p:sp>
        <p:nvSpPr>
          <p:cNvPr id="4" name="TextBox 3">
            <a:extLst>
              <a:ext uri="{FF2B5EF4-FFF2-40B4-BE49-F238E27FC236}">
                <a16:creationId xmlns:a16="http://schemas.microsoft.com/office/drawing/2014/main" id="{20AE51E6-EA15-4D51-B58A-30B69B574B98}"/>
              </a:ext>
            </a:extLst>
          </p:cNvPr>
          <p:cNvSpPr txBox="1"/>
          <p:nvPr/>
        </p:nvSpPr>
        <p:spPr>
          <a:xfrm>
            <a:off x="645459" y="1353671"/>
            <a:ext cx="10058400" cy="2585323"/>
          </a:xfrm>
          <a:prstGeom prst="rect">
            <a:avLst/>
          </a:prstGeom>
          <a:noFill/>
        </p:spPr>
        <p:txBody>
          <a:bodyPr wrap="square" rtlCol="0">
            <a:spAutoFit/>
          </a:bodyPr>
          <a:lstStyle/>
          <a:p>
            <a:r>
              <a:rPr lang="en-US" dirty="0"/>
              <a:t>Jenkins Tutorial is designed for both beginners and professionals. Our Tutorial provides all the basic and advanced concepts of Jenkins, such as Jenkins installation, Jenkins Configuration, Jenkins Pipeline, etc.</a:t>
            </a:r>
          </a:p>
          <a:p>
            <a:r>
              <a:rPr lang="en-US" dirty="0"/>
              <a:t>Jenkins is an open source automation tool written in Java programming language that allows continuous integration.</a:t>
            </a:r>
          </a:p>
          <a:p>
            <a:r>
              <a:rPr lang="en-US" dirty="0"/>
              <a:t>Jenkins builds and tests our software projects, which continuously making it easier for developers to integrate changes to the project, and making it easier for users to obtain a fresh build.</a:t>
            </a:r>
          </a:p>
          <a:p>
            <a:endParaRPr lang="en-IN" dirty="0"/>
          </a:p>
        </p:txBody>
      </p:sp>
    </p:spTree>
    <p:extLst>
      <p:ext uri="{BB962C8B-B14F-4D97-AF65-F5344CB8AC3E}">
        <p14:creationId xmlns:p14="http://schemas.microsoft.com/office/powerpoint/2010/main" val="139996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E3EB0-59F9-4FEE-BA8A-E380E12C4BDB}"/>
              </a:ext>
            </a:extLst>
          </p:cNvPr>
          <p:cNvSpPr>
            <a:spLocks noGrp="1"/>
          </p:cNvSpPr>
          <p:nvPr>
            <p:ph type="title"/>
          </p:nvPr>
        </p:nvSpPr>
        <p:spPr>
          <a:xfrm>
            <a:off x="155448" y="0"/>
            <a:ext cx="5115799" cy="1093156"/>
          </a:xfrm>
        </p:spPr>
        <p:txBody>
          <a:bodyPr>
            <a:normAutofit fontScale="90000"/>
          </a:bodyPr>
          <a:lstStyle/>
          <a:p>
            <a:br>
              <a:rPr lang="en-IN" b="1" dirty="0"/>
            </a:br>
            <a:r>
              <a:rPr lang="en-IN" b="1" dirty="0"/>
              <a:t>What is Jenkins?</a:t>
            </a:r>
            <a:br>
              <a:rPr lang="en-IN" b="1" dirty="0"/>
            </a:br>
            <a:endParaRPr lang="en-IN" dirty="0"/>
          </a:p>
        </p:txBody>
      </p:sp>
      <p:sp>
        <p:nvSpPr>
          <p:cNvPr id="4" name="TextBox 3">
            <a:extLst>
              <a:ext uri="{FF2B5EF4-FFF2-40B4-BE49-F238E27FC236}">
                <a16:creationId xmlns:a16="http://schemas.microsoft.com/office/drawing/2014/main" id="{F708A84A-7931-47AA-90BC-AA7887773B72}"/>
              </a:ext>
            </a:extLst>
          </p:cNvPr>
          <p:cNvSpPr txBox="1"/>
          <p:nvPr/>
        </p:nvSpPr>
        <p:spPr>
          <a:xfrm>
            <a:off x="224118" y="735105"/>
            <a:ext cx="10668000" cy="6463308"/>
          </a:xfrm>
          <a:prstGeom prst="rect">
            <a:avLst/>
          </a:prstGeom>
          <a:noFill/>
        </p:spPr>
        <p:txBody>
          <a:bodyPr wrap="square" rtlCol="0">
            <a:spAutoFit/>
          </a:bodyPr>
          <a:lstStyle/>
          <a:p>
            <a:r>
              <a:rPr lang="en-US" dirty="0"/>
              <a:t>Jenkins is an open source automation tool written in Java programming language that allows continuous integration.</a:t>
            </a:r>
          </a:p>
          <a:p>
            <a:r>
              <a:rPr lang="en-US" dirty="0"/>
              <a:t>Jenkins </a:t>
            </a:r>
            <a:r>
              <a:rPr lang="en-US" b="1" dirty="0"/>
              <a:t>builds</a:t>
            </a:r>
            <a:r>
              <a:rPr lang="en-US" dirty="0"/>
              <a:t> and </a:t>
            </a:r>
            <a:r>
              <a:rPr lang="en-US" b="1" dirty="0"/>
              <a:t>tests</a:t>
            </a:r>
            <a:r>
              <a:rPr lang="en-US" dirty="0"/>
              <a:t> our software projects which continuously making it easier for developers to integrate changes to the project, and making it easier for users to obtain a fresh build.</a:t>
            </a:r>
          </a:p>
          <a:p>
            <a:r>
              <a:rPr lang="en-US" dirty="0"/>
              <a:t>It also allows us to continuously </a:t>
            </a:r>
            <a:r>
              <a:rPr lang="en-US" b="1" dirty="0"/>
              <a:t>deliver</a:t>
            </a:r>
            <a:r>
              <a:rPr lang="en-US" dirty="0"/>
              <a:t> our software by integrating with a large number of testing and deployment technologies.</a:t>
            </a:r>
          </a:p>
          <a:p>
            <a:r>
              <a:rPr lang="en-US" dirty="0"/>
              <a:t>Jenkins offers a straightforward way to set up a continuous integration or continuous delivery environment for almost any combination of languages and source code repositories using pipelines, as well as automating other routine development tasks.</a:t>
            </a:r>
          </a:p>
          <a:p>
            <a:r>
              <a:rPr lang="en-US" dirty="0"/>
              <a:t>With the help of Jenkins, organizations can speed up the software development process through automation. Jenkins adds development life-cycle processes of all kinds, including build, document, test, package, stage, deploy static analysis and much more.</a:t>
            </a:r>
          </a:p>
          <a:p>
            <a:r>
              <a:rPr lang="en-US" dirty="0"/>
              <a:t>Jenkins achieves CI (Continuous Integration) with the help of plugins. Plugins is used to allow the integration of various DevOps stages. If you want to integrate a particular tool, you have to install the plugins for that tool. For example: Maven 2 Project, Git, HTML Publisher, Amazon EC2, etc.</a:t>
            </a:r>
          </a:p>
          <a:p>
            <a:r>
              <a:rPr lang="en-US" b="1" dirty="0"/>
              <a:t>For example:</a:t>
            </a:r>
            <a:r>
              <a:rPr lang="en-US" dirty="0"/>
              <a:t> If any organization is developing a project, then </a:t>
            </a:r>
            <a:r>
              <a:rPr lang="en-US" b="1" dirty="0"/>
              <a:t>Jenkins</a:t>
            </a:r>
            <a:r>
              <a:rPr lang="en-US" dirty="0"/>
              <a:t> will continuously test your project builds and show you the errors in early stages of your development.</a:t>
            </a:r>
          </a:p>
          <a:p>
            <a:r>
              <a:rPr lang="en-US" dirty="0"/>
              <a:t>Possible steps executed by Jenkins are for example:</a:t>
            </a:r>
          </a:p>
          <a:p>
            <a:pPr>
              <a:buFont typeface="Arial" panose="020B0604020202020204" pitchFamily="34" charset="0"/>
              <a:buChar char="•"/>
            </a:pPr>
            <a:r>
              <a:rPr lang="en-US" dirty="0"/>
              <a:t>Perform a software build using a build system like Gradle or Maven Apache</a:t>
            </a:r>
          </a:p>
          <a:p>
            <a:pPr>
              <a:buFont typeface="Arial" panose="020B0604020202020204" pitchFamily="34" charset="0"/>
              <a:buChar char="•"/>
            </a:pPr>
            <a:r>
              <a:rPr lang="en-US" dirty="0"/>
              <a:t>Execute a shell script</a:t>
            </a:r>
          </a:p>
          <a:p>
            <a:pPr>
              <a:buFont typeface="Arial" panose="020B0604020202020204" pitchFamily="34" charset="0"/>
              <a:buChar char="•"/>
            </a:pPr>
            <a:r>
              <a:rPr lang="en-US" dirty="0"/>
              <a:t>Archive a build result</a:t>
            </a:r>
          </a:p>
          <a:p>
            <a:pPr>
              <a:buFont typeface="Arial" panose="020B0604020202020204" pitchFamily="34" charset="0"/>
              <a:buChar char="•"/>
            </a:pPr>
            <a:r>
              <a:rPr lang="en-US" dirty="0"/>
              <a:t>Running software tests</a:t>
            </a:r>
          </a:p>
          <a:p>
            <a:endParaRPr lang="en-IN" dirty="0"/>
          </a:p>
        </p:txBody>
      </p:sp>
    </p:spTree>
    <p:extLst>
      <p:ext uri="{BB962C8B-B14F-4D97-AF65-F5344CB8AC3E}">
        <p14:creationId xmlns:p14="http://schemas.microsoft.com/office/powerpoint/2010/main" val="298044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BE01-B3E1-4556-B9FB-7A3843A31EFA}"/>
              </a:ext>
            </a:extLst>
          </p:cNvPr>
          <p:cNvSpPr>
            <a:spLocks noGrp="1"/>
          </p:cNvSpPr>
          <p:nvPr>
            <p:ph type="title"/>
          </p:nvPr>
        </p:nvSpPr>
        <p:spPr>
          <a:xfrm>
            <a:off x="110625" y="90184"/>
            <a:ext cx="3815917" cy="761462"/>
          </a:xfrm>
        </p:spPr>
        <p:txBody>
          <a:bodyPr>
            <a:normAutofit fontScale="90000"/>
          </a:bodyPr>
          <a:lstStyle/>
          <a:p>
            <a:r>
              <a:rPr lang="en-IN" b="1" dirty="0"/>
              <a:t>Work Flow:</a:t>
            </a:r>
            <a:endParaRPr lang="en-IN" dirty="0"/>
          </a:p>
        </p:txBody>
      </p:sp>
      <p:pic>
        <p:nvPicPr>
          <p:cNvPr id="6" name="Picture 5">
            <a:extLst>
              <a:ext uri="{FF2B5EF4-FFF2-40B4-BE49-F238E27FC236}">
                <a16:creationId xmlns:a16="http://schemas.microsoft.com/office/drawing/2014/main" id="{7AD31D19-CDB3-4E86-AD8D-89AAB693E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751" y="228599"/>
            <a:ext cx="2826684" cy="3796553"/>
          </a:xfrm>
          <a:prstGeom prst="rect">
            <a:avLst/>
          </a:prstGeom>
        </p:spPr>
      </p:pic>
      <p:sp>
        <p:nvSpPr>
          <p:cNvPr id="7" name="TextBox 6">
            <a:extLst>
              <a:ext uri="{FF2B5EF4-FFF2-40B4-BE49-F238E27FC236}">
                <a16:creationId xmlns:a16="http://schemas.microsoft.com/office/drawing/2014/main" id="{302AD156-595C-4069-A71D-20AFAB814C36}"/>
              </a:ext>
            </a:extLst>
          </p:cNvPr>
          <p:cNvSpPr txBox="1"/>
          <p:nvPr/>
        </p:nvSpPr>
        <p:spPr>
          <a:xfrm>
            <a:off x="932330" y="3854823"/>
            <a:ext cx="9583271" cy="3139321"/>
          </a:xfrm>
          <a:prstGeom prst="rect">
            <a:avLst/>
          </a:prstGeom>
          <a:noFill/>
        </p:spPr>
        <p:txBody>
          <a:bodyPr wrap="square" rtlCol="0">
            <a:spAutoFit/>
          </a:bodyPr>
          <a:lstStyle/>
          <a:p>
            <a:r>
              <a:rPr lang="en-US" b="1" dirty="0"/>
              <a:t>History of Jenkins</a:t>
            </a:r>
          </a:p>
          <a:p>
            <a:r>
              <a:rPr lang="en-US" dirty="0" err="1"/>
              <a:t>Kohsuke</a:t>
            </a:r>
            <a:r>
              <a:rPr lang="en-US" dirty="0"/>
              <a:t> Kawaguchi, who is a Java developer, working at SUN Microsystems, was tired of building the code and fixing errors repetitively. In 2004, he created an automation server called </a:t>
            </a:r>
            <a:r>
              <a:rPr lang="en-US" b="1" dirty="0"/>
              <a:t>Hudson</a:t>
            </a:r>
            <a:r>
              <a:rPr lang="en-US" dirty="0"/>
              <a:t> that automates build and test task.</a:t>
            </a:r>
          </a:p>
          <a:p>
            <a:r>
              <a:rPr lang="en-US" dirty="0"/>
              <a:t>In 2011, Oracle who owned Sun Microsystems had a dispute with Hudson open source community, so they forked Hudson and renamed it as </a:t>
            </a:r>
            <a:r>
              <a:rPr lang="en-US" b="1" dirty="0"/>
              <a:t>Jenkins</a:t>
            </a:r>
            <a:r>
              <a:rPr lang="en-US" dirty="0"/>
              <a:t>.</a:t>
            </a:r>
          </a:p>
          <a:p>
            <a:r>
              <a:rPr lang="en-US" dirty="0"/>
              <a:t>Both Hudson and Jenkins continued to operate independently. But in short span of time, Jenkins acquired a lot of contributors and projects while Hudson remained with only 32 projects. Then with time, Jenkins became more popular, and Hudson is not maintained anymore.</a:t>
            </a:r>
          </a:p>
          <a:p>
            <a:endParaRPr lang="en-IN" dirty="0"/>
          </a:p>
        </p:txBody>
      </p:sp>
    </p:spTree>
    <p:extLst>
      <p:ext uri="{BB962C8B-B14F-4D97-AF65-F5344CB8AC3E}">
        <p14:creationId xmlns:p14="http://schemas.microsoft.com/office/powerpoint/2010/main" val="292510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7DBA-5C44-44AC-9C2B-CB232DE3B21C}"/>
              </a:ext>
            </a:extLst>
          </p:cNvPr>
          <p:cNvSpPr>
            <a:spLocks noGrp="1"/>
          </p:cNvSpPr>
          <p:nvPr>
            <p:ph type="title"/>
          </p:nvPr>
        </p:nvSpPr>
        <p:spPr>
          <a:xfrm>
            <a:off x="119590" y="0"/>
            <a:ext cx="9669870" cy="940756"/>
          </a:xfrm>
        </p:spPr>
        <p:txBody>
          <a:bodyPr>
            <a:normAutofit fontScale="90000"/>
          </a:bodyPr>
          <a:lstStyle/>
          <a:p>
            <a:br>
              <a:rPr lang="en-IN" b="1" dirty="0"/>
            </a:br>
            <a:r>
              <a:rPr lang="en-IN" b="1" dirty="0"/>
              <a:t>What is Continuous Integration?</a:t>
            </a:r>
            <a:br>
              <a:rPr lang="en-IN" b="1" dirty="0"/>
            </a:br>
            <a:endParaRPr lang="en-IN" dirty="0"/>
          </a:p>
        </p:txBody>
      </p:sp>
      <p:sp>
        <p:nvSpPr>
          <p:cNvPr id="4" name="TextBox 3">
            <a:extLst>
              <a:ext uri="{FF2B5EF4-FFF2-40B4-BE49-F238E27FC236}">
                <a16:creationId xmlns:a16="http://schemas.microsoft.com/office/drawing/2014/main" id="{A3224AD1-AA17-4EE0-8A10-76403E52B3E2}"/>
              </a:ext>
            </a:extLst>
          </p:cNvPr>
          <p:cNvSpPr txBox="1"/>
          <p:nvPr/>
        </p:nvSpPr>
        <p:spPr>
          <a:xfrm>
            <a:off x="367552" y="790457"/>
            <a:ext cx="10470777" cy="2031325"/>
          </a:xfrm>
          <a:prstGeom prst="rect">
            <a:avLst/>
          </a:prstGeom>
          <a:noFill/>
        </p:spPr>
        <p:txBody>
          <a:bodyPr wrap="square" rtlCol="0">
            <a:spAutoFit/>
          </a:bodyPr>
          <a:lstStyle/>
          <a:p>
            <a:r>
              <a:rPr lang="en-US" dirty="0"/>
              <a:t>Continuous Integration </a:t>
            </a:r>
            <a:r>
              <a:rPr lang="en-US" i="1" dirty="0"/>
              <a:t>(CI)</a:t>
            </a:r>
            <a:r>
              <a:rPr lang="en-US" dirty="0"/>
              <a:t> is a development practice in which the developers are needs to commit changes to the source code in a shared repository at regular intervals. Every commit made in the repository is then built. This allows the development teams to detect the problems early.</a:t>
            </a:r>
          </a:p>
          <a:p>
            <a:r>
              <a:rPr lang="en-US" dirty="0"/>
              <a:t>Continuous integration requires the developers to have regular builds. The general practice is that whenever a code commit occurs, a build should be triggered.</a:t>
            </a:r>
          </a:p>
          <a:p>
            <a:endParaRPr lang="en-IN" dirty="0"/>
          </a:p>
        </p:txBody>
      </p:sp>
      <p:graphicFrame>
        <p:nvGraphicFramePr>
          <p:cNvPr id="8" name="Table 7">
            <a:extLst>
              <a:ext uri="{FF2B5EF4-FFF2-40B4-BE49-F238E27FC236}">
                <a16:creationId xmlns:a16="http://schemas.microsoft.com/office/drawing/2014/main" id="{0DB5D067-A7A9-4EEC-BE7A-216FD2630AB2}"/>
              </a:ext>
            </a:extLst>
          </p:cNvPr>
          <p:cNvGraphicFramePr>
            <a:graphicFrameLocks noGrp="1"/>
          </p:cNvGraphicFramePr>
          <p:nvPr>
            <p:extLst>
              <p:ext uri="{D42A27DB-BD31-4B8C-83A1-F6EECF244321}">
                <p14:modId xmlns:p14="http://schemas.microsoft.com/office/powerpoint/2010/main" val="127445761"/>
              </p:ext>
            </p:extLst>
          </p:nvPr>
        </p:nvGraphicFramePr>
        <p:xfrm>
          <a:off x="690281" y="3058814"/>
          <a:ext cx="10058400" cy="3749040"/>
        </p:xfrm>
        <a:graphic>
          <a:graphicData uri="http://schemas.openxmlformats.org/drawingml/2006/table">
            <a:tbl>
              <a:tblPr/>
              <a:tblGrid>
                <a:gridCol w="5029200">
                  <a:extLst>
                    <a:ext uri="{9D8B030D-6E8A-4147-A177-3AD203B41FA5}">
                      <a16:colId xmlns:a16="http://schemas.microsoft.com/office/drawing/2014/main" val="4180896696"/>
                    </a:ext>
                  </a:extLst>
                </a:gridCol>
                <a:gridCol w="5029200">
                  <a:extLst>
                    <a:ext uri="{9D8B030D-6E8A-4147-A177-3AD203B41FA5}">
                      <a16:colId xmlns:a16="http://schemas.microsoft.com/office/drawing/2014/main" val="3196635407"/>
                    </a:ext>
                  </a:extLst>
                </a:gridCol>
              </a:tblGrid>
              <a:tr h="0">
                <a:tc>
                  <a:txBody>
                    <a:bodyPr/>
                    <a:lstStyle/>
                    <a:p>
                      <a:r>
                        <a:rPr lang="en-IN"/>
                        <a:t>JDK</a:t>
                      </a:r>
                    </a:p>
                  </a:txBody>
                  <a:tcPr anchor="ctr">
                    <a:lnL>
                      <a:noFill/>
                    </a:lnL>
                    <a:lnR>
                      <a:noFill/>
                    </a:lnR>
                    <a:lnT>
                      <a:noFill/>
                    </a:lnT>
                    <a:lnB>
                      <a:noFill/>
                    </a:lnB>
                  </a:tcPr>
                </a:tc>
                <a:tc>
                  <a:txBody>
                    <a:bodyPr/>
                    <a:lstStyle/>
                    <a:p>
                      <a:r>
                        <a:rPr lang="en-IN"/>
                        <a:t>JDK 1.5 or above</a:t>
                      </a:r>
                    </a:p>
                  </a:txBody>
                  <a:tcPr anchor="ctr">
                    <a:lnL>
                      <a:noFill/>
                    </a:lnL>
                    <a:lnR>
                      <a:noFill/>
                    </a:lnR>
                    <a:lnT>
                      <a:noFill/>
                    </a:lnT>
                    <a:lnB>
                      <a:noFill/>
                    </a:lnB>
                  </a:tcPr>
                </a:tc>
                <a:extLst>
                  <a:ext uri="{0D108BD9-81ED-4DB2-BD59-A6C34878D82A}">
                    <a16:rowId xmlns:a16="http://schemas.microsoft.com/office/drawing/2014/main" val="1727416006"/>
                  </a:ext>
                </a:extLst>
              </a:tr>
              <a:tr h="0">
                <a:tc>
                  <a:txBody>
                    <a:bodyPr/>
                    <a:lstStyle/>
                    <a:p>
                      <a:r>
                        <a:rPr lang="en-IN"/>
                        <a:t>Memory</a:t>
                      </a:r>
                    </a:p>
                  </a:txBody>
                  <a:tcPr anchor="ctr">
                    <a:lnL>
                      <a:noFill/>
                    </a:lnL>
                    <a:lnR>
                      <a:noFill/>
                    </a:lnR>
                    <a:lnT>
                      <a:noFill/>
                    </a:lnT>
                    <a:lnB>
                      <a:noFill/>
                    </a:lnB>
                  </a:tcPr>
                </a:tc>
                <a:tc>
                  <a:txBody>
                    <a:bodyPr/>
                    <a:lstStyle/>
                    <a:p>
                      <a:r>
                        <a:rPr lang="en-IN" dirty="0"/>
                        <a:t>2 GB RAM (recommended)</a:t>
                      </a:r>
                    </a:p>
                  </a:txBody>
                  <a:tcPr anchor="ctr">
                    <a:lnL>
                      <a:noFill/>
                    </a:lnL>
                    <a:lnR>
                      <a:noFill/>
                    </a:lnR>
                    <a:lnT>
                      <a:noFill/>
                    </a:lnT>
                    <a:lnB>
                      <a:noFill/>
                    </a:lnB>
                  </a:tcPr>
                </a:tc>
                <a:extLst>
                  <a:ext uri="{0D108BD9-81ED-4DB2-BD59-A6C34878D82A}">
                    <a16:rowId xmlns:a16="http://schemas.microsoft.com/office/drawing/2014/main" val="1118979372"/>
                  </a:ext>
                </a:extLst>
              </a:tr>
              <a:tr h="0">
                <a:tc>
                  <a:txBody>
                    <a:bodyPr/>
                    <a:lstStyle/>
                    <a:p>
                      <a:r>
                        <a:rPr lang="en-IN">
                          <a:effectLst/>
                        </a:rPr>
                        <a:t>Disk Space</a:t>
                      </a:r>
                    </a:p>
                  </a:txBody>
                  <a:tcPr anchor="ctr">
                    <a:lnL>
                      <a:noFill/>
                    </a:lnL>
                    <a:lnR>
                      <a:noFill/>
                    </a:lnR>
                    <a:lnT>
                      <a:noFill/>
                    </a:lnT>
                    <a:lnB>
                      <a:noFill/>
                    </a:lnB>
                  </a:tcPr>
                </a:tc>
                <a:tc>
                  <a:txBody>
                    <a:bodyPr/>
                    <a:lstStyle/>
                    <a:p>
                      <a:r>
                        <a:rPr lang="en-US"/>
                        <a:t>No minimum requirement. Note that since all builds will be stored on the Jenkins machines, it has to be ensured that sufficient disk space is available for build storage.</a:t>
                      </a:r>
                    </a:p>
                  </a:txBody>
                  <a:tcPr anchor="ctr">
                    <a:lnL>
                      <a:noFill/>
                    </a:lnL>
                    <a:lnR>
                      <a:noFill/>
                    </a:lnR>
                    <a:lnT>
                      <a:noFill/>
                    </a:lnT>
                    <a:lnB>
                      <a:noFill/>
                    </a:lnB>
                  </a:tcPr>
                </a:tc>
                <a:extLst>
                  <a:ext uri="{0D108BD9-81ED-4DB2-BD59-A6C34878D82A}">
                    <a16:rowId xmlns:a16="http://schemas.microsoft.com/office/drawing/2014/main" val="3055795504"/>
                  </a:ext>
                </a:extLst>
              </a:tr>
              <a:tr h="0">
                <a:tc>
                  <a:txBody>
                    <a:bodyPr/>
                    <a:lstStyle/>
                    <a:p>
                      <a:r>
                        <a:rPr lang="en-IN">
                          <a:effectLst/>
                        </a:rPr>
                        <a:t>Operating System Version</a:t>
                      </a:r>
                    </a:p>
                  </a:txBody>
                  <a:tcPr anchor="ctr">
                    <a:lnL>
                      <a:noFill/>
                    </a:lnL>
                    <a:lnR>
                      <a:noFill/>
                    </a:lnR>
                    <a:lnT>
                      <a:noFill/>
                    </a:lnT>
                    <a:lnB>
                      <a:noFill/>
                    </a:lnB>
                  </a:tcPr>
                </a:tc>
                <a:tc>
                  <a:txBody>
                    <a:bodyPr/>
                    <a:lstStyle/>
                    <a:p>
                      <a:r>
                        <a:rPr lang="en-IN"/>
                        <a:t>Jenkins can be installed on Windows, Ubuntu/Debian, Red Hat/Fedora/CentOS, Mac OS X, openSUSE, FReeBSD, OpenBSD, Gentoo.</a:t>
                      </a:r>
                    </a:p>
                  </a:txBody>
                  <a:tcPr anchor="ctr">
                    <a:lnL>
                      <a:noFill/>
                    </a:lnL>
                    <a:lnR>
                      <a:noFill/>
                    </a:lnR>
                    <a:lnT>
                      <a:noFill/>
                    </a:lnT>
                    <a:lnB>
                      <a:noFill/>
                    </a:lnB>
                  </a:tcPr>
                </a:tc>
                <a:extLst>
                  <a:ext uri="{0D108BD9-81ED-4DB2-BD59-A6C34878D82A}">
                    <a16:rowId xmlns:a16="http://schemas.microsoft.com/office/drawing/2014/main" val="3546743883"/>
                  </a:ext>
                </a:extLst>
              </a:tr>
              <a:tr h="0">
                <a:tc>
                  <a:txBody>
                    <a:bodyPr/>
                    <a:lstStyle/>
                    <a:p>
                      <a:r>
                        <a:rPr lang="en-IN"/>
                        <a:t>Java Container</a:t>
                      </a:r>
                    </a:p>
                  </a:txBody>
                  <a:tcPr anchor="ctr">
                    <a:lnL>
                      <a:noFill/>
                    </a:lnL>
                    <a:lnR>
                      <a:noFill/>
                    </a:lnR>
                    <a:lnT>
                      <a:noFill/>
                    </a:lnT>
                    <a:lnB>
                      <a:noFill/>
                    </a:lnB>
                  </a:tcPr>
                </a:tc>
                <a:tc>
                  <a:txBody>
                    <a:bodyPr/>
                    <a:lstStyle/>
                    <a:p>
                      <a:r>
                        <a:rPr lang="en-US" dirty="0"/>
                        <a:t>The WAR file can be run in any container that supports Servlet 2.4/JSP 2.0 or later.(An example is Tomcat 5).</a:t>
                      </a:r>
                    </a:p>
                  </a:txBody>
                  <a:tcPr anchor="ctr">
                    <a:lnL>
                      <a:noFill/>
                    </a:lnL>
                    <a:lnR>
                      <a:noFill/>
                    </a:lnR>
                    <a:lnT>
                      <a:noFill/>
                    </a:lnT>
                    <a:lnB>
                      <a:noFill/>
                    </a:lnB>
                  </a:tcPr>
                </a:tc>
                <a:extLst>
                  <a:ext uri="{0D108BD9-81ED-4DB2-BD59-A6C34878D82A}">
                    <a16:rowId xmlns:a16="http://schemas.microsoft.com/office/drawing/2014/main" val="3946721642"/>
                  </a:ext>
                </a:extLst>
              </a:tr>
            </a:tbl>
          </a:graphicData>
        </a:graphic>
      </p:graphicFrame>
      <p:sp>
        <p:nvSpPr>
          <p:cNvPr id="9" name="Rectangle 1">
            <a:extLst>
              <a:ext uri="{FF2B5EF4-FFF2-40B4-BE49-F238E27FC236}">
                <a16:creationId xmlns:a16="http://schemas.microsoft.com/office/drawing/2014/main" id="{0BBE09FA-27D6-421F-AEB2-A3FB84F5A766}"/>
              </a:ext>
            </a:extLst>
          </p:cNvPr>
          <p:cNvSpPr>
            <a:spLocks noChangeArrowheads="1"/>
          </p:cNvSpPr>
          <p:nvPr/>
        </p:nvSpPr>
        <p:spPr bwMode="auto">
          <a:xfrm>
            <a:off x="506507" y="2640705"/>
            <a:ext cx="271182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System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750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CC3E-CE76-4573-9EA4-1883B71CC476}"/>
              </a:ext>
            </a:extLst>
          </p:cNvPr>
          <p:cNvSpPr>
            <a:spLocks noGrp="1"/>
          </p:cNvSpPr>
          <p:nvPr>
            <p:ph type="title"/>
          </p:nvPr>
        </p:nvSpPr>
        <p:spPr>
          <a:xfrm>
            <a:off x="0" y="219904"/>
            <a:ext cx="8387917" cy="931792"/>
          </a:xfrm>
        </p:spPr>
        <p:txBody>
          <a:bodyPr>
            <a:normAutofit fontScale="90000"/>
          </a:bodyPr>
          <a:lstStyle/>
          <a:p>
            <a:br>
              <a:rPr lang="en-IN" b="1" dirty="0"/>
            </a:br>
            <a:r>
              <a:rPr lang="en-IN" b="1" dirty="0"/>
              <a:t>Continuous Integration with Jenkins</a:t>
            </a:r>
            <a:br>
              <a:rPr lang="en-IN" b="1" dirty="0"/>
            </a:br>
            <a:endParaRPr lang="en-IN" dirty="0"/>
          </a:p>
        </p:txBody>
      </p:sp>
      <p:sp>
        <p:nvSpPr>
          <p:cNvPr id="4" name="TextBox 3">
            <a:extLst>
              <a:ext uri="{FF2B5EF4-FFF2-40B4-BE49-F238E27FC236}">
                <a16:creationId xmlns:a16="http://schemas.microsoft.com/office/drawing/2014/main" id="{456EEE58-9F9E-4CCB-8BD5-2248EB2EB9FC}"/>
              </a:ext>
            </a:extLst>
          </p:cNvPr>
          <p:cNvSpPr txBox="1"/>
          <p:nvPr/>
        </p:nvSpPr>
        <p:spPr>
          <a:xfrm>
            <a:off x="475128" y="1604682"/>
            <a:ext cx="11053483" cy="4524315"/>
          </a:xfrm>
          <a:prstGeom prst="rect">
            <a:avLst/>
          </a:prstGeom>
          <a:noFill/>
        </p:spPr>
        <p:txBody>
          <a:bodyPr wrap="square" rtlCol="0">
            <a:spAutoFit/>
          </a:bodyPr>
          <a:lstStyle/>
          <a:p>
            <a:r>
              <a:rPr lang="en-US" dirty="0"/>
              <a:t>Let's consider a scenario where the complete source code of the application was built and then deployed on test server for testing. It sounds like a perfect way to </a:t>
            </a:r>
            <a:r>
              <a:rPr lang="en-US" i="1" dirty="0"/>
              <a:t>develop software</a:t>
            </a:r>
            <a:r>
              <a:rPr lang="en-US" dirty="0"/>
              <a:t>, but this process has many problems. </a:t>
            </a:r>
          </a:p>
          <a:p>
            <a:pPr>
              <a:buFont typeface="Arial" panose="020B0604020202020204" pitchFamily="34" charset="0"/>
              <a:buChar char="•"/>
            </a:pPr>
            <a:r>
              <a:rPr lang="en-US" dirty="0"/>
              <a:t>Developer teams have to wait till the complete software is developed for the test results.</a:t>
            </a:r>
          </a:p>
          <a:p>
            <a:pPr>
              <a:buFont typeface="Arial" panose="020B0604020202020204" pitchFamily="34" charset="0"/>
              <a:buChar char="•"/>
            </a:pPr>
            <a:r>
              <a:rPr lang="en-US" dirty="0"/>
              <a:t>There is a high prospect that the test results might show multiple bugs. It was tough for developers to locate those bugs because they have to check the entire source code of the application.</a:t>
            </a:r>
          </a:p>
          <a:p>
            <a:pPr>
              <a:buFont typeface="Arial" panose="020B0604020202020204" pitchFamily="34" charset="0"/>
              <a:buChar char="•"/>
            </a:pPr>
            <a:r>
              <a:rPr lang="en-US" dirty="0"/>
              <a:t>It slows the software delivery process.</a:t>
            </a:r>
          </a:p>
          <a:p>
            <a:pPr>
              <a:buFont typeface="Arial" panose="020B0604020202020204" pitchFamily="34" charset="0"/>
              <a:buChar char="•"/>
            </a:pPr>
            <a:r>
              <a:rPr lang="en-US" dirty="0"/>
              <a:t>Continuous feedback pertaining to things like architectural or coding issues, build failures, test status and file release uploads was missing due to which the quality of software can go down.</a:t>
            </a:r>
          </a:p>
          <a:p>
            <a:pPr>
              <a:buFont typeface="Arial" panose="020B0604020202020204" pitchFamily="34" charset="0"/>
              <a:buChar char="•"/>
            </a:pPr>
            <a:r>
              <a:rPr lang="en-US" dirty="0"/>
              <a:t>The whole process was manual which increases the threat of frequent failure.</a:t>
            </a:r>
          </a:p>
          <a:p>
            <a:r>
              <a:rPr lang="en-US" dirty="0"/>
              <a:t>It is obvious from the above stated problems that not only the software delivery process became slow but the quality of software also went down. This leads to customer dissatisfaction. </a:t>
            </a:r>
          </a:p>
          <a:p>
            <a:r>
              <a:rPr lang="en-US" dirty="0"/>
              <a:t>So to overcome such problem there was a need for a system to exist where developers can continuously trigger a build and test for every change made in the source code. </a:t>
            </a:r>
          </a:p>
          <a:p>
            <a:r>
              <a:rPr lang="en-US" dirty="0"/>
              <a:t>This is what Continuous Integration (CI) is all about. Jenkins is the most mature Continuous Integration tool available so let us see how Continuous Integration with Jenkins overcame the above shortcomings.</a:t>
            </a:r>
            <a:endParaRPr lang="en-IN" dirty="0"/>
          </a:p>
        </p:txBody>
      </p:sp>
    </p:spTree>
    <p:extLst>
      <p:ext uri="{BB962C8B-B14F-4D97-AF65-F5344CB8AC3E}">
        <p14:creationId xmlns:p14="http://schemas.microsoft.com/office/powerpoint/2010/main" val="126412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B717-88D5-452F-A802-D5DD5B3F91DA}"/>
              </a:ext>
            </a:extLst>
          </p:cNvPr>
          <p:cNvSpPr>
            <a:spLocks noGrp="1"/>
          </p:cNvSpPr>
          <p:nvPr>
            <p:ph type="title"/>
          </p:nvPr>
        </p:nvSpPr>
        <p:spPr>
          <a:xfrm>
            <a:off x="74766" y="0"/>
            <a:ext cx="10512552" cy="1609344"/>
          </a:xfrm>
        </p:spPr>
        <p:txBody>
          <a:bodyPr/>
          <a:lstStyle/>
          <a:p>
            <a:r>
              <a:rPr lang="en-US" dirty="0"/>
              <a:t>Let's see a generic flow diagram of Continuous Integration with Jenkins:</a:t>
            </a:r>
            <a:endParaRPr lang="en-IN" dirty="0"/>
          </a:p>
        </p:txBody>
      </p:sp>
      <p:pic>
        <p:nvPicPr>
          <p:cNvPr id="5" name="Picture 4">
            <a:extLst>
              <a:ext uri="{FF2B5EF4-FFF2-40B4-BE49-F238E27FC236}">
                <a16:creationId xmlns:a16="http://schemas.microsoft.com/office/drawing/2014/main" id="{640D6234-AB8B-4E13-98D7-11BE2575F5F2}"/>
              </a:ext>
            </a:extLst>
          </p:cNvPr>
          <p:cNvPicPr>
            <a:picLocks noChangeAspect="1"/>
          </p:cNvPicPr>
          <p:nvPr/>
        </p:nvPicPr>
        <p:blipFill rotWithShape="1">
          <a:blip r:embed="rId2">
            <a:extLst>
              <a:ext uri="{28A0092B-C50C-407E-A947-70E740481C1C}">
                <a14:useLocalDpi xmlns:a14="http://schemas.microsoft.com/office/drawing/2010/main" val="0"/>
              </a:ext>
            </a:extLst>
          </a:blip>
          <a:srcRect t="7401" r="106"/>
          <a:stretch/>
        </p:blipFill>
        <p:spPr>
          <a:xfrm>
            <a:off x="1945481" y="1981200"/>
            <a:ext cx="8292213" cy="4652682"/>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9251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29491D-B3F9-4868-B17B-AF76A5B20F3B}"/>
              </a:ext>
            </a:extLst>
          </p:cNvPr>
          <p:cNvSpPr txBox="1"/>
          <p:nvPr/>
        </p:nvSpPr>
        <p:spPr>
          <a:xfrm>
            <a:off x="475129" y="986118"/>
            <a:ext cx="10327342" cy="3693319"/>
          </a:xfrm>
          <a:prstGeom prst="rect">
            <a:avLst/>
          </a:prstGeom>
          <a:noFill/>
        </p:spPr>
        <p:txBody>
          <a:bodyPr wrap="square" rtlCol="0">
            <a:spAutoFit/>
          </a:bodyPr>
          <a:lstStyle/>
          <a:p>
            <a:r>
              <a:rPr lang="en-US" b="1" dirty="0"/>
              <a:t>Let's see how Jenkins works</a:t>
            </a:r>
            <a:r>
              <a:rPr lang="en-US" dirty="0"/>
              <a:t>. </a:t>
            </a:r>
          </a:p>
          <a:p>
            <a:endParaRPr lang="en-US" dirty="0"/>
          </a:p>
          <a:p>
            <a:pPr>
              <a:buFont typeface="Arial" panose="020B0604020202020204" pitchFamily="34" charset="0"/>
              <a:buChar char="•"/>
            </a:pPr>
            <a:r>
              <a:rPr lang="en-US" dirty="0"/>
              <a:t>First of all, a developer commits the code to the source code repository. Meanwhile, the Jenkins checks the repository at regular intervals for changes.</a:t>
            </a:r>
          </a:p>
          <a:p>
            <a:pPr>
              <a:buFont typeface="Arial" panose="020B0604020202020204" pitchFamily="34" charset="0"/>
              <a:buChar char="•"/>
            </a:pPr>
            <a:r>
              <a:rPr lang="en-US" dirty="0"/>
              <a:t>Soon after a commit occurs, the Jenkins server finds the changes that have occurred in the source code repository. Jenkins will draw those changes and will start preparing a new build.</a:t>
            </a:r>
          </a:p>
          <a:p>
            <a:pPr>
              <a:buFont typeface="Arial" panose="020B0604020202020204" pitchFamily="34" charset="0"/>
              <a:buChar char="•"/>
            </a:pPr>
            <a:r>
              <a:rPr lang="en-US" dirty="0"/>
              <a:t>If the build fails, then the concerned team will be notified.</a:t>
            </a:r>
          </a:p>
          <a:p>
            <a:pPr>
              <a:buFont typeface="Arial" panose="020B0604020202020204" pitchFamily="34" charset="0"/>
              <a:buChar char="•"/>
            </a:pPr>
            <a:r>
              <a:rPr lang="en-US" dirty="0"/>
              <a:t>If built is successful, then Jenkins server deploys the built in the test server.</a:t>
            </a:r>
          </a:p>
          <a:p>
            <a:pPr>
              <a:buFont typeface="Arial" panose="020B0604020202020204" pitchFamily="34" charset="0"/>
              <a:buChar char="•"/>
            </a:pPr>
            <a:r>
              <a:rPr lang="en-US" dirty="0"/>
              <a:t>After testing, Jenkins server generates a feedback and then notifies the developers about the build and test results.</a:t>
            </a:r>
          </a:p>
          <a:p>
            <a:pPr>
              <a:buFont typeface="Arial" panose="020B0604020202020204" pitchFamily="34" charset="0"/>
              <a:buChar char="•"/>
            </a:pPr>
            <a:r>
              <a:rPr lang="en-US" dirty="0"/>
              <a:t>It will continue to verify the source code repository for changes made in the source code and the whole process keeps on repeating.</a:t>
            </a:r>
          </a:p>
          <a:p>
            <a:endParaRPr lang="en-IN" dirty="0"/>
          </a:p>
        </p:txBody>
      </p:sp>
    </p:spTree>
    <p:extLst>
      <p:ext uri="{BB962C8B-B14F-4D97-AF65-F5344CB8AC3E}">
        <p14:creationId xmlns:p14="http://schemas.microsoft.com/office/powerpoint/2010/main" val="25407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573EF-B5FD-400F-BC5F-C22E05D6A9A5}"/>
              </a:ext>
            </a:extLst>
          </p:cNvPr>
          <p:cNvSpPr>
            <a:spLocks noGrp="1"/>
          </p:cNvSpPr>
          <p:nvPr>
            <p:ph type="title"/>
          </p:nvPr>
        </p:nvSpPr>
        <p:spPr>
          <a:xfrm>
            <a:off x="0" y="0"/>
            <a:ext cx="6433611" cy="1093156"/>
          </a:xfrm>
        </p:spPr>
        <p:txBody>
          <a:bodyPr>
            <a:normAutofit fontScale="90000"/>
          </a:bodyPr>
          <a:lstStyle/>
          <a:p>
            <a:br>
              <a:rPr lang="en-IN" b="1" dirty="0"/>
            </a:br>
            <a:r>
              <a:rPr lang="en-IN" b="1" dirty="0"/>
              <a:t>Jenkins Architecture</a:t>
            </a:r>
            <a:br>
              <a:rPr lang="en-IN" b="1" dirty="0"/>
            </a:br>
            <a:endParaRPr lang="en-IN" dirty="0"/>
          </a:p>
        </p:txBody>
      </p:sp>
      <p:sp>
        <p:nvSpPr>
          <p:cNvPr id="4" name="TextBox 3">
            <a:extLst>
              <a:ext uri="{FF2B5EF4-FFF2-40B4-BE49-F238E27FC236}">
                <a16:creationId xmlns:a16="http://schemas.microsoft.com/office/drawing/2014/main" id="{A56BC8E4-34DD-4C9C-902F-7DCEBA712398}"/>
              </a:ext>
            </a:extLst>
          </p:cNvPr>
          <p:cNvSpPr txBox="1"/>
          <p:nvPr/>
        </p:nvSpPr>
        <p:spPr>
          <a:xfrm>
            <a:off x="376518" y="1219200"/>
            <a:ext cx="10058400" cy="1754326"/>
          </a:xfrm>
          <a:prstGeom prst="rect">
            <a:avLst/>
          </a:prstGeom>
          <a:noFill/>
        </p:spPr>
        <p:txBody>
          <a:bodyPr wrap="square" rtlCol="0">
            <a:spAutoFit/>
          </a:bodyPr>
          <a:lstStyle/>
          <a:p>
            <a:r>
              <a:rPr lang="en-IN" dirty="0"/>
              <a:t>Jenkins follows Master-Slave architecture to manage distributed builds. In this architecture, slave and master communicate through TCP/IP protocol.</a:t>
            </a:r>
          </a:p>
          <a:p>
            <a:r>
              <a:rPr lang="en-IN" dirty="0"/>
              <a:t>Jenkins architecture has two components:</a:t>
            </a:r>
          </a:p>
          <a:p>
            <a:pPr>
              <a:buFont typeface="Arial" panose="020B0604020202020204" pitchFamily="34" charset="0"/>
              <a:buChar char="•"/>
            </a:pPr>
            <a:r>
              <a:rPr lang="en-IN" dirty="0"/>
              <a:t>Jenkins Master/Server</a:t>
            </a:r>
          </a:p>
          <a:p>
            <a:pPr>
              <a:buFont typeface="Arial" panose="020B0604020202020204" pitchFamily="34" charset="0"/>
              <a:buChar char="•"/>
            </a:pPr>
            <a:r>
              <a:rPr lang="en-IN" dirty="0"/>
              <a:t>Jenkins Slave/Node/Build Server</a:t>
            </a:r>
          </a:p>
          <a:p>
            <a:endParaRPr lang="en-IN" dirty="0"/>
          </a:p>
        </p:txBody>
      </p:sp>
      <p:pic>
        <p:nvPicPr>
          <p:cNvPr id="6" name="Picture 5">
            <a:extLst>
              <a:ext uri="{FF2B5EF4-FFF2-40B4-BE49-F238E27FC236}">
                <a16:creationId xmlns:a16="http://schemas.microsoft.com/office/drawing/2014/main" id="{60C1194D-9F4B-480C-B89C-1C23243AE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388" y="2096363"/>
            <a:ext cx="7620000" cy="4751294"/>
          </a:xfrm>
          <a:prstGeom prst="rect">
            <a:avLst/>
          </a:prstGeom>
        </p:spPr>
      </p:pic>
    </p:spTree>
    <p:extLst>
      <p:ext uri="{BB962C8B-B14F-4D97-AF65-F5344CB8AC3E}">
        <p14:creationId xmlns:p14="http://schemas.microsoft.com/office/powerpoint/2010/main" val="271137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23</TotalTime>
  <Words>1602</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Rockwell</vt:lpstr>
      <vt:lpstr>Rockwell Condensed</vt:lpstr>
      <vt:lpstr>Wingdings</vt:lpstr>
      <vt:lpstr>Wood Type</vt:lpstr>
      <vt:lpstr> Jenkins </vt:lpstr>
      <vt:lpstr> Jenkins </vt:lpstr>
      <vt:lpstr> What is Jenkins? </vt:lpstr>
      <vt:lpstr>Work Flow:</vt:lpstr>
      <vt:lpstr> What is Continuous Integration? </vt:lpstr>
      <vt:lpstr> Continuous Integration with Jenkins </vt:lpstr>
      <vt:lpstr>Let's see a generic flow diagram of Continuous Integration with Jenkins:</vt:lpstr>
      <vt:lpstr>PowerPoint Presentation</vt:lpstr>
      <vt:lpstr> Jenkins Architecture </vt:lpstr>
      <vt:lpstr> Jenkins Master </vt:lpstr>
      <vt:lpstr> Jenkins Slave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Jenkins </dc:title>
  <dc:creator>Hosoklu Rohith</dc:creator>
  <cp:lastModifiedBy>Hosoklu Rohith</cp:lastModifiedBy>
  <cp:revision>1</cp:revision>
  <dcterms:created xsi:type="dcterms:W3CDTF">2022-04-03T12:43:15Z</dcterms:created>
  <dcterms:modified xsi:type="dcterms:W3CDTF">2022-04-03T13:06:15Z</dcterms:modified>
</cp:coreProperties>
</file>