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9" r:id="rId5"/>
    <p:sldId id="260" r:id="rId6"/>
    <p:sldId id="261" r:id="rId7"/>
    <p:sldId id="262"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1F8E58-37AB-4CEA-926F-D24BAC3A18DB}"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2B6D1D-B633-4B80-B6FF-28133425DD87}" type="slidenum">
              <a:rPr lang="en-IN" smtClean="0"/>
              <a:t>‹#›</a:t>
            </a:fld>
            <a:endParaRPr lang="en-IN"/>
          </a:p>
        </p:txBody>
      </p:sp>
    </p:spTree>
    <p:extLst>
      <p:ext uri="{BB962C8B-B14F-4D97-AF65-F5344CB8AC3E}">
        <p14:creationId xmlns:p14="http://schemas.microsoft.com/office/powerpoint/2010/main" val="1278645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1F8E58-37AB-4CEA-926F-D24BAC3A18DB}"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2B6D1D-B633-4B80-B6FF-28133425DD87}" type="slidenum">
              <a:rPr lang="en-IN" smtClean="0"/>
              <a:t>‹#›</a:t>
            </a:fld>
            <a:endParaRPr lang="en-IN"/>
          </a:p>
        </p:txBody>
      </p:sp>
    </p:spTree>
    <p:extLst>
      <p:ext uri="{BB962C8B-B14F-4D97-AF65-F5344CB8AC3E}">
        <p14:creationId xmlns:p14="http://schemas.microsoft.com/office/powerpoint/2010/main" val="414630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11F8E58-37AB-4CEA-926F-D24BAC3A18DB}"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2B6D1D-B633-4B80-B6FF-28133425DD87}" type="slidenum">
              <a:rPr lang="en-IN" smtClean="0"/>
              <a:t>‹#›</a:t>
            </a:fld>
            <a:endParaRPr lang="en-IN"/>
          </a:p>
        </p:txBody>
      </p:sp>
    </p:spTree>
    <p:extLst>
      <p:ext uri="{BB962C8B-B14F-4D97-AF65-F5344CB8AC3E}">
        <p14:creationId xmlns:p14="http://schemas.microsoft.com/office/powerpoint/2010/main" val="609242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11F8E58-37AB-4CEA-926F-D24BAC3A18DB}"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2B6D1D-B633-4B80-B6FF-28133425DD8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29962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1F8E58-37AB-4CEA-926F-D24BAC3A18DB}"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2B6D1D-B633-4B80-B6FF-28133425DD87}" type="slidenum">
              <a:rPr lang="en-IN" smtClean="0"/>
              <a:t>‹#›</a:t>
            </a:fld>
            <a:endParaRPr lang="en-IN"/>
          </a:p>
        </p:txBody>
      </p:sp>
    </p:spTree>
    <p:extLst>
      <p:ext uri="{BB962C8B-B14F-4D97-AF65-F5344CB8AC3E}">
        <p14:creationId xmlns:p14="http://schemas.microsoft.com/office/powerpoint/2010/main" val="653697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1F8E58-37AB-4CEA-926F-D24BAC3A18DB}" type="datetimeFigureOut">
              <a:rPr lang="en-IN" smtClean="0"/>
              <a:t>03-04-2022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2B6D1D-B633-4B80-B6FF-28133425DD87}" type="slidenum">
              <a:rPr lang="en-IN" smtClean="0"/>
              <a:t>‹#›</a:t>
            </a:fld>
            <a:endParaRPr lang="en-IN"/>
          </a:p>
        </p:txBody>
      </p:sp>
    </p:spTree>
    <p:extLst>
      <p:ext uri="{BB962C8B-B14F-4D97-AF65-F5344CB8AC3E}">
        <p14:creationId xmlns:p14="http://schemas.microsoft.com/office/powerpoint/2010/main" val="3996234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1F8E58-37AB-4CEA-926F-D24BAC3A18DB}" type="datetimeFigureOut">
              <a:rPr lang="en-IN" smtClean="0"/>
              <a:t>03-04-2022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2B6D1D-B633-4B80-B6FF-28133425DD87}" type="slidenum">
              <a:rPr lang="en-IN" smtClean="0"/>
              <a:t>‹#›</a:t>
            </a:fld>
            <a:endParaRPr lang="en-IN"/>
          </a:p>
        </p:txBody>
      </p:sp>
    </p:spTree>
    <p:extLst>
      <p:ext uri="{BB962C8B-B14F-4D97-AF65-F5344CB8AC3E}">
        <p14:creationId xmlns:p14="http://schemas.microsoft.com/office/powerpoint/2010/main" val="1637166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1F8E58-37AB-4CEA-926F-D24BAC3A18DB}"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2B6D1D-B633-4B80-B6FF-28133425DD87}" type="slidenum">
              <a:rPr lang="en-IN" smtClean="0"/>
              <a:t>‹#›</a:t>
            </a:fld>
            <a:endParaRPr lang="en-IN"/>
          </a:p>
        </p:txBody>
      </p:sp>
    </p:spTree>
    <p:extLst>
      <p:ext uri="{BB962C8B-B14F-4D97-AF65-F5344CB8AC3E}">
        <p14:creationId xmlns:p14="http://schemas.microsoft.com/office/powerpoint/2010/main" val="33931047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1F8E58-37AB-4CEA-926F-D24BAC3A18DB}"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2B6D1D-B633-4B80-B6FF-28133425DD87}" type="slidenum">
              <a:rPr lang="en-IN" smtClean="0"/>
              <a:t>‹#›</a:t>
            </a:fld>
            <a:endParaRPr lang="en-IN"/>
          </a:p>
        </p:txBody>
      </p:sp>
    </p:spTree>
    <p:extLst>
      <p:ext uri="{BB962C8B-B14F-4D97-AF65-F5344CB8AC3E}">
        <p14:creationId xmlns:p14="http://schemas.microsoft.com/office/powerpoint/2010/main" val="2269745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11F8E58-37AB-4CEA-926F-D24BAC3A18DB}"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2B6D1D-B633-4B80-B6FF-28133425DD87}" type="slidenum">
              <a:rPr lang="en-IN" smtClean="0"/>
              <a:t>‹#›</a:t>
            </a:fld>
            <a:endParaRPr lang="en-IN"/>
          </a:p>
        </p:txBody>
      </p:sp>
    </p:spTree>
    <p:extLst>
      <p:ext uri="{BB962C8B-B14F-4D97-AF65-F5344CB8AC3E}">
        <p14:creationId xmlns:p14="http://schemas.microsoft.com/office/powerpoint/2010/main" val="263492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1F8E58-37AB-4CEA-926F-D24BAC3A18DB}"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2B6D1D-B633-4B80-B6FF-28133425DD87}" type="slidenum">
              <a:rPr lang="en-IN" smtClean="0"/>
              <a:t>‹#›</a:t>
            </a:fld>
            <a:endParaRPr lang="en-IN"/>
          </a:p>
        </p:txBody>
      </p:sp>
    </p:spTree>
    <p:extLst>
      <p:ext uri="{BB962C8B-B14F-4D97-AF65-F5344CB8AC3E}">
        <p14:creationId xmlns:p14="http://schemas.microsoft.com/office/powerpoint/2010/main" val="1758398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1F8E58-37AB-4CEA-926F-D24BAC3A18DB}"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2B6D1D-B633-4B80-B6FF-28133425DD87}" type="slidenum">
              <a:rPr lang="en-IN" smtClean="0"/>
              <a:t>‹#›</a:t>
            </a:fld>
            <a:endParaRPr lang="en-IN"/>
          </a:p>
        </p:txBody>
      </p:sp>
    </p:spTree>
    <p:extLst>
      <p:ext uri="{BB962C8B-B14F-4D97-AF65-F5344CB8AC3E}">
        <p14:creationId xmlns:p14="http://schemas.microsoft.com/office/powerpoint/2010/main" val="2598911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1F8E58-37AB-4CEA-926F-D24BAC3A18DB}" type="datetimeFigureOut">
              <a:rPr lang="en-IN" smtClean="0"/>
              <a:t>03-04-2022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2B6D1D-B633-4B80-B6FF-28133425DD87}" type="slidenum">
              <a:rPr lang="en-IN" smtClean="0"/>
              <a:t>‹#›</a:t>
            </a:fld>
            <a:endParaRPr lang="en-IN"/>
          </a:p>
        </p:txBody>
      </p:sp>
    </p:spTree>
    <p:extLst>
      <p:ext uri="{BB962C8B-B14F-4D97-AF65-F5344CB8AC3E}">
        <p14:creationId xmlns:p14="http://schemas.microsoft.com/office/powerpoint/2010/main" val="3083740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11F8E58-37AB-4CEA-926F-D24BAC3A18DB}" type="datetimeFigureOut">
              <a:rPr lang="en-IN" smtClean="0"/>
              <a:t>03-04-2022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22B6D1D-B633-4B80-B6FF-28133425DD87}" type="slidenum">
              <a:rPr lang="en-IN" smtClean="0"/>
              <a:t>‹#›</a:t>
            </a:fld>
            <a:endParaRPr lang="en-IN"/>
          </a:p>
        </p:txBody>
      </p:sp>
    </p:spTree>
    <p:extLst>
      <p:ext uri="{BB962C8B-B14F-4D97-AF65-F5344CB8AC3E}">
        <p14:creationId xmlns:p14="http://schemas.microsoft.com/office/powerpoint/2010/main" val="3763890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11F8E58-37AB-4CEA-926F-D24BAC3A18DB}" type="datetimeFigureOut">
              <a:rPr lang="en-IN" smtClean="0"/>
              <a:t>03-04-2022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22B6D1D-B633-4B80-B6FF-28133425DD87}" type="slidenum">
              <a:rPr lang="en-IN" smtClean="0"/>
              <a:t>‹#›</a:t>
            </a:fld>
            <a:endParaRPr lang="en-IN"/>
          </a:p>
        </p:txBody>
      </p:sp>
    </p:spTree>
    <p:extLst>
      <p:ext uri="{BB962C8B-B14F-4D97-AF65-F5344CB8AC3E}">
        <p14:creationId xmlns:p14="http://schemas.microsoft.com/office/powerpoint/2010/main" val="1661961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11F8E58-37AB-4CEA-926F-D24BAC3A18DB}" type="datetimeFigureOut">
              <a:rPr lang="en-IN" smtClean="0"/>
              <a:t>03-04-2022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22B6D1D-B633-4B80-B6FF-28133425DD87}" type="slidenum">
              <a:rPr lang="en-IN" smtClean="0"/>
              <a:t>‹#›</a:t>
            </a:fld>
            <a:endParaRPr lang="en-IN"/>
          </a:p>
        </p:txBody>
      </p:sp>
    </p:spTree>
    <p:extLst>
      <p:ext uri="{BB962C8B-B14F-4D97-AF65-F5344CB8AC3E}">
        <p14:creationId xmlns:p14="http://schemas.microsoft.com/office/powerpoint/2010/main" val="2787860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1F8E58-37AB-4CEA-926F-D24BAC3A18DB}"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2B6D1D-B633-4B80-B6FF-28133425DD87}" type="slidenum">
              <a:rPr lang="en-IN" smtClean="0"/>
              <a:t>‹#›</a:t>
            </a:fld>
            <a:endParaRPr lang="en-IN"/>
          </a:p>
        </p:txBody>
      </p:sp>
    </p:spTree>
    <p:extLst>
      <p:ext uri="{BB962C8B-B14F-4D97-AF65-F5344CB8AC3E}">
        <p14:creationId xmlns:p14="http://schemas.microsoft.com/office/powerpoint/2010/main" val="426332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11F8E58-37AB-4CEA-926F-D24BAC3A18DB}" type="datetimeFigureOut">
              <a:rPr lang="en-IN" smtClean="0"/>
              <a:t>03-04-2022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22B6D1D-B633-4B80-B6FF-28133425DD87}" type="slidenum">
              <a:rPr lang="en-IN" smtClean="0"/>
              <a:t>‹#›</a:t>
            </a:fld>
            <a:endParaRPr lang="en-IN"/>
          </a:p>
        </p:txBody>
      </p:sp>
    </p:spTree>
    <p:extLst>
      <p:ext uri="{BB962C8B-B14F-4D97-AF65-F5344CB8AC3E}">
        <p14:creationId xmlns:p14="http://schemas.microsoft.com/office/powerpoint/2010/main" val="42387837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epo1.maven.org/maven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DEC8CD3-FD11-442A-88AA-2588DF285CCF}"/>
              </a:ext>
            </a:extLst>
          </p:cNvPr>
          <p:cNvSpPr>
            <a:spLocks noGrp="1"/>
          </p:cNvSpPr>
          <p:nvPr>
            <p:ph type="subTitle" idx="1"/>
          </p:nvPr>
        </p:nvSpPr>
        <p:spPr>
          <a:xfrm>
            <a:off x="132979" y="1649506"/>
            <a:ext cx="9847634" cy="5069540"/>
          </a:xfrm>
        </p:spPr>
        <p:txBody>
          <a:bodyPr>
            <a:normAutofit fontScale="70000" lnSpcReduction="20000"/>
          </a:bodyPr>
          <a:lstStyle/>
          <a:p>
            <a:r>
              <a:rPr lang="en-US" sz="2000" dirty="0"/>
              <a:t>Maven is a project management and comprehension tool that provides developers a complete build lifecycle framework. Development team can automate the project's build infrastructure in almost no time as Maven uses a standard directory layout and a default build lifecycle.</a:t>
            </a:r>
          </a:p>
          <a:p>
            <a:r>
              <a:rPr lang="en-US" sz="2000" dirty="0"/>
              <a:t>In case of multiple development teams environment, Maven can set-up the way to work as per standards in a very short time. As most of the project setups are simple and reusable, Maven makes life of developer easy while creating reports, checks, build and testing automation setups.</a:t>
            </a:r>
          </a:p>
          <a:p>
            <a:r>
              <a:rPr lang="en-US" sz="2000" dirty="0"/>
              <a:t>Maven provides developers ways to manage the following −</a:t>
            </a:r>
          </a:p>
          <a:p>
            <a:pPr>
              <a:buFont typeface="Arial" panose="020B0604020202020204" pitchFamily="34" charset="0"/>
              <a:buChar char="•"/>
            </a:pPr>
            <a:r>
              <a:rPr lang="en-US" sz="2000" dirty="0"/>
              <a:t>Builds</a:t>
            </a:r>
          </a:p>
          <a:p>
            <a:pPr>
              <a:buFont typeface="Arial" panose="020B0604020202020204" pitchFamily="34" charset="0"/>
              <a:buChar char="•"/>
            </a:pPr>
            <a:r>
              <a:rPr lang="en-US" sz="2000" dirty="0"/>
              <a:t>Documentation</a:t>
            </a:r>
          </a:p>
          <a:p>
            <a:pPr>
              <a:buFont typeface="Arial" panose="020B0604020202020204" pitchFamily="34" charset="0"/>
              <a:buChar char="•"/>
            </a:pPr>
            <a:r>
              <a:rPr lang="en-US" sz="2000" dirty="0"/>
              <a:t>Reporting</a:t>
            </a:r>
          </a:p>
          <a:p>
            <a:pPr>
              <a:buFont typeface="Arial" panose="020B0604020202020204" pitchFamily="34" charset="0"/>
              <a:buChar char="•"/>
            </a:pPr>
            <a:r>
              <a:rPr lang="en-US" sz="2000" dirty="0"/>
              <a:t>Dependencies</a:t>
            </a:r>
          </a:p>
          <a:p>
            <a:pPr>
              <a:buFont typeface="Arial" panose="020B0604020202020204" pitchFamily="34" charset="0"/>
              <a:buChar char="•"/>
            </a:pPr>
            <a:r>
              <a:rPr lang="en-US" sz="2000" dirty="0"/>
              <a:t>SCMs</a:t>
            </a:r>
          </a:p>
          <a:p>
            <a:pPr>
              <a:buFont typeface="Arial" panose="020B0604020202020204" pitchFamily="34" charset="0"/>
              <a:buChar char="•"/>
            </a:pPr>
            <a:r>
              <a:rPr lang="en-US" sz="2000" dirty="0"/>
              <a:t>Releases</a:t>
            </a:r>
          </a:p>
          <a:p>
            <a:pPr>
              <a:buFont typeface="Arial" panose="020B0604020202020204" pitchFamily="34" charset="0"/>
              <a:buChar char="•"/>
            </a:pPr>
            <a:r>
              <a:rPr lang="en-US" sz="2000" dirty="0"/>
              <a:t>Distribution</a:t>
            </a:r>
          </a:p>
          <a:p>
            <a:pPr>
              <a:buFont typeface="Arial" panose="020B0604020202020204" pitchFamily="34" charset="0"/>
              <a:buChar char="•"/>
            </a:pPr>
            <a:r>
              <a:rPr lang="en-US" sz="2000" dirty="0"/>
              <a:t>Mailing list</a:t>
            </a:r>
          </a:p>
          <a:p>
            <a:r>
              <a:rPr lang="en-US" sz="2000" dirty="0"/>
              <a:t>To summarize, Maven simplifies and standardizes the project build process. It handles compilation, distribution, documentation, team collaboration and other tasks seamlessly. Maven increases reusability and takes care of most of the build related tasks.</a:t>
            </a:r>
          </a:p>
          <a:p>
            <a:endParaRPr lang="en-IN" dirty="0"/>
          </a:p>
        </p:txBody>
      </p:sp>
      <p:sp>
        <p:nvSpPr>
          <p:cNvPr id="7" name="TextBox 6">
            <a:extLst>
              <a:ext uri="{FF2B5EF4-FFF2-40B4-BE49-F238E27FC236}">
                <a16:creationId xmlns:a16="http://schemas.microsoft.com/office/drawing/2014/main" id="{89FE9B53-8B16-4A03-BC02-E1F713550955}"/>
              </a:ext>
            </a:extLst>
          </p:cNvPr>
          <p:cNvSpPr txBox="1"/>
          <p:nvPr/>
        </p:nvSpPr>
        <p:spPr>
          <a:xfrm>
            <a:off x="259976" y="304800"/>
            <a:ext cx="5486399" cy="1323439"/>
          </a:xfrm>
          <a:prstGeom prst="rect">
            <a:avLst/>
          </a:prstGeom>
          <a:noFill/>
        </p:spPr>
        <p:txBody>
          <a:bodyPr wrap="square" rtlCol="0">
            <a:spAutoFit/>
          </a:bodyPr>
          <a:lstStyle/>
          <a:p>
            <a:endParaRPr lang="en-IN" b="1" dirty="0"/>
          </a:p>
          <a:p>
            <a:r>
              <a:rPr lang="en-IN" sz="4400" b="1" dirty="0"/>
              <a:t>What is Maven?</a:t>
            </a:r>
          </a:p>
          <a:p>
            <a:endParaRPr lang="en-IN" dirty="0"/>
          </a:p>
        </p:txBody>
      </p:sp>
    </p:spTree>
    <p:extLst>
      <p:ext uri="{BB962C8B-B14F-4D97-AF65-F5344CB8AC3E}">
        <p14:creationId xmlns:p14="http://schemas.microsoft.com/office/powerpoint/2010/main" val="2956541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7CF304-1A52-4467-AE07-BED8767A5AFE}"/>
              </a:ext>
            </a:extLst>
          </p:cNvPr>
          <p:cNvSpPr>
            <a:spLocks noGrp="1"/>
          </p:cNvSpPr>
          <p:nvPr>
            <p:ph idx="1"/>
          </p:nvPr>
        </p:nvSpPr>
        <p:spPr>
          <a:xfrm>
            <a:off x="129988" y="94130"/>
            <a:ext cx="11932023" cy="6669740"/>
          </a:xfrm>
        </p:spPr>
        <p:txBody>
          <a:bodyPr/>
          <a:lstStyle/>
          <a:p>
            <a:r>
              <a:rPr lang="en-US" dirty="0"/>
              <a:t>When Maven starts building a project, it steps through a defined sequence of phases and executes goals, which are registered with each phase.</a:t>
            </a:r>
          </a:p>
          <a:p>
            <a:r>
              <a:rPr lang="en-US" dirty="0"/>
              <a:t>Maven has the following three standard lifecycles −</a:t>
            </a:r>
          </a:p>
          <a:p>
            <a:pPr>
              <a:buFont typeface="Arial" panose="020B0604020202020204" pitchFamily="34" charset="0"/>
              <a:buChar char="•"/>
            </a:pPr>
            <a:r>
              <a:rPr lang="en-US" dirty="0"/>
              <a:t>clean</a:t>
            </a:r>
          </a:p>
          <a:p>
            <a:pPr>
              <a:buFont typeface="Arial" panose="020B0604020202020204" pitchFamily="34" charset="0"/>
              <a:buChar char="•"/>
            </a:pPr>
            <a:r>
              <a:rPr lang="en-US" dirty="0"/>
              <a:t>default(or build)</a:t>
            </a:r>
          </a:p>
          <a:p>
            <a:pPr>
              <a:buFont typeface="Arial" panose="020B0604020202020204" pitchFamily="34" charset="0"/>
              <a:buChar char="•"/>
            </a:pPr>
            <a:r>
              <a:rPr lang="en-US" dirty="0"/>
              <a:t>site</a:t>
            </a:r>
          </a:p>
          <a:p>
            <a:r>
              <a:rPr lang="en-US" dirty="0"/>
              <a:t>A </a:t>
            </a:r>
            <a:r>
              <a:rPr lang="en-US" b="1" dirty="0"/>
              <a:t>goal</a:t>
            </a:r>
            <a:r>
              <a:rPr lang="en-US" dirty="0"/>
              <a:t> represents a specific task which contributes to the building and managing of a project. It may be bound to zero or more build phases. A goal not bound to any build phase could be executed outside of the build lifecycle by direct invocation.</a:t>
            </a:r>
          </a:p>
          <a:p>
            <a:r>
              <a:rPr lang="en-US" dirty="0"/>
              <a:t>The order of execution depends on the order in which the goal(s) and the build phase(s) are invoked. For example, consider the command below. The </a:t>
            </a:r>
            <a:r>
              <a:rPr lang="en-US" b="1" dirty="0"/>
              <a:t>clean</a:t>
            </a:r>
            <a:r>
              <a:rPr lang="en-US" dirty="0"/>
              <a:t> and </a:t>
            </a:r>
            <a:r>
              <a:rPr lang="en-US" b="1" dirty="0"/>
              <a:t>package</a:t>
            </a:r>
            <a:r>
              <a:rPr lang="en-US" dirty="0"/>
              <a:t> arguments are build phases while the </a:t>
            </a:r>
            <a:r>
              <a:rPr lang="en-US" b="1" dirty="0" err="1"/>
              <a:t>dependency:copy-dependencies</a:t>
            </a:r>
            <a:r>
              <a:rPr lang="en-US" dirty="0"/>
              <a:t> is a goal.</a:t>
            </a:r>
          </a:p>
        </p:txBody>
      </p:sp>
      <p:sp>
        <p:nvSpPr>
          <p:cNvPr id="5" name="Rectangle 2">
            <a:extLst>
              <a:ext uri="{FF2B5EF4-FFF2-40B4-BE49-F238E27FC236}">
                <a16:creationId xmlns:a16="http://schemas.microsoft.com/office/drawing/2014/main" id="{789C0530-D7B1-49E6-8538-20D5DB039753}"/>
              </a:ext>
            </a:extLst>
          </p:cNvPr>
          <p:cNvSpPr>
            <a:spLocks noChangeArrowheads="1"/>
          </p:cNvSpPr>
          <p:nvPr/>
        </p:nvSpPr>
        <p:spPr bwMode="auto">
          <a:xfrm>
            <a:off x="475129" y="4843934"/>
            <a:ext cx="471543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Arial Unicode MS"/>
              </a:rPr>
              <a:t>mvn</a:t>
            </a:r>
            <a:r>
              <a:rPr kumimoji="0" lang="en-US" altLang="en-US" sz="1400" b="0" i="0" u="none" strike="noStrike" cap="none" normalizeH="0" baseline="0" dirty="0">
                <a:ln>
                  <a:noFill/>
                </a:ln>
                <a:solidFill>
                  <a:schemeClr val="tx1"/>
                </a:solidFill>
                <a:effectLst/>
                <a:latin typeface="Arial Unicode MS"/>
              </a:rPr>
              <a:t> clean </a:t>
            </a:r>
            <a:r>
              <a:rPr kumimoji="0" lang="en-US" altLang="en-US" sz="1400" b="0" i="0" u="none" strike="noStrike" cap="none" normalizeH="0" baseline="0" dirty="0" err="1">
                <a:ln>
                  <a:noFill/>
                </a:ln>
                <a:solidFill>
                  <a:schemeClr val="tx1"/>
                </a:solidFill>
                <a:effectLst/>
                <a:latin typeface="Arial Unicode MS"/>
              </a:rPr>
              <a:t>dependency:copy-dependencies</a:t>
            </a:r>
            <a:r>
              <a:rPr kumimoji="0" lang="en-US" altLang="en-US" sz="1400" b="0" i="0" u="none" strike="noStrike" cap="none" normalizeH="0" baseline="0" dirty="0">
                <a:ln>
                  <a:noFill/>
                </a:ln>
                <a:solidFill>
                  <a:schemeClr val="tx1"/>
                </a:solidFill>
                <a:effectLst/>
                <a:latin typeface="Arial Unicode MS"/>
              </a:rPr>
              <a:t> package</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2E600275-7888-423C-83D1-0C591C3E95C5}"/>
              </a:ext>
            </a:extLst>
          </p:cNvPr>
          <p:cNvSpPr txBox="1"/>
          <p:nvPr/>
        </p:nvSpPr>
        <p:spPr>
          <a:xfrm>
            <a:off x="268941" y="5443852"/>
            <a:ext cx="10910047" cy="646331"/>
          </a:xfrm>
          <a:prstGeom prst="rect">
            <a:avLst/>
          </a:prstGeom>
          <a:noFill/>
        </p:spPr>
        <p:txBody>
          <a:bodyPr wrap="square" rtlCol="0">
            <a:spAutoFit/>
          </a:bodyPr>
          <a:lstStyle/>
          <a:p>
            <a:r>
              <a:rPr lang="en-US" dirty="0"/>
              <a:t>Here the </a:t>
            </a:r>
            <a:r>
              <a:rPr lang="en-US" i="1" dirty="0"/>
              <a:t>clean</a:t>
            </a:r>
            <a:r>
              <a:rPr lang="en-US" dirty="0"/>
              <a:t> phase will be executed first, followed by the </a:t>
            </a:r>
            <a:r>
              <a:rPr lang="en-US" b="1" dirty="0" err="1"/>
              <a:t>dependency:copy-dependencies</a:t>
            </a:r>
            <a:r>
              <a:rPr lang="en-US" b="1" dirty="0"/>
              <a:t> goal</a:t>
            </a:r>
            <a:r>
              <a:rPr lang="en-US" dirty="0"/>
              <a:t>, and finally </a:t>
            </a:r>
            <a:r>
              <a:rPr lang="en-US" i="1" dirty="0"/>
              <a:t>package</a:t>
            </a:r>
            <a:r>
              <a:rPr lang="en-US" dirty="0"/>
              <a:t> phase will be executed.</a:t>
            </a:r>
            <a:endParaRPr lang="en-IN" dirty="0"/>
          </a:p>
        </p:txBody>
      </p:sp>
    </p:spTree>
    <p:extLst>
      <p:ext uri="{BB962C8B-B14F-4D97-AF65-F5344CB8AC3E}">
        <p14:creationId xmlns:p14="http://schemas.microsoft.com/office/powerpoint/2010/main" val="4140033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E86607-16FC-4CEB-961A-D36C28EC357C}"/>
              </a:ext>
            </a:extLst>
          </p:cNvPr>
          <p:cNvSpPr>
            <a:spLocks noGrp="1"/>
          </p:cNvSpPr>
          <p:nvPr>
            <p:ph idx="1"/>
          </p:nvPr>
        </p:nvSpPr>
        <p:spPr>
          <a:xfrm>
            <a:off x="108230" y="412376"/>
            <a:ext cx="10111535" cy="6302189"/>
          </a:xfrm>
        </p:spPr>
        <p:txBody>
          <a:bodyPr>
            <a:normAutofit fontScale="77500" lnSpcReduction="20000"/>
          </a:bodyPr>
          <a:lstStyle/>
          <a:p>
            <a:r>
              <a:rPr lang="en-US" sz="3100" b="1" dirty="0">
                <a:solidFill>
                  <a:schemeClr val="bg1"/>
                </a:solidFill>
              </a:rPr>
              <a:t>Features of Maven</a:t>
            </a:r>
          </a:p>
          <a:p>
            <a:pPr>
              <a:buFont typeface="Arial" panose="020B0604020202020204" pitchFamily="34" charset="0"/>
              <a:buChar char="•"/>
            </a:pPr>
            <a:r>
              <a:rPr lang="en-US" dirty="0"/>
              <a:t>Simple project setup that follows best practices.</a:t>
            </a:r>
          </a:p>
          <a:p>
            <a:pPr>
              <a:buFont typeface="Arial" panose="020B0604020202020204" pitchFamily="34" charset="0"/>
              <a:buChar char="•"/>
            </a:pPr>
            <a:r>
              <a:rPr lang="en-US" dirty="0"/>
              <a:t>Consistent usage across all projects.</a:t>
            </a:r>
          </a:p>
          <a:p>
            <a:pPr>
              <a:buFont typeface="Arial" panose="020B0604020202020204" pitchFamily="34" charset="0"/>
              <a:buChar char="•"/>
            </a:pPr>
            <a:r>
              <a:rPr lang="en-US" dirty="0"/>
              <a:t>Dependency management including automatic updating.</a:t>
            </a:r>
          </a:p>
          <a:p>
            <a:pPr>
              <a:buFont typeface="Arial" panose="020B0604020202020204" pitchFamily="34" charset="0"/>
              <a:buChar char="•"/>
            </a:pPr>
            <a:r>
              <a:rPr lang="en-US" dirty="0"/>
              <a:t>A large and growing repository of libraries.</a:t>
            </a:r>
          </a:p>
          <a:p>
            <a:pPr>
              <a:buFont typeface="Arial" panose="020B0604020202020204" pitchFamily="34" charset="0"/>
              <a:buChar char="•"/>
            </a:pPr>
            <a:r>
              <a:rPr lang="en-US" dirty="0"/>
              <a:t>Extensible, with the ability to easily write plugins in Java or scripting languages.</a:t>
            </a:r>
          </a:p>
          <a:p>
            <a:pPr>
              <a:buFont typeface="Arial" panose="020B0604020202020204" pitchFamily="34" charset="0"/>
              <a:buChar char="•"/>
            </a:pPr>
            <a:r>
              <a:rPr lang="en-US" dirty="0"/>
              <a:t>Instant access to new features with little or no extra configuration.</a:t>
            </a:r>
          </a:p>
          <a:p>
            <a:pPr>
              <a:buFont typeface="Arial" panose="020B0604020202020204" pitchFamily="34" charset="0"/>
              <a:buChar char="•"/>
            </a:pPr>
            <a:r>
              <a:rPr lang="en-US" b="1" dirty="0"/>
              <a:t>Model-based builds</a:t>
            </a:r>
            <a:r>
              <a:rPr lang="en-US" dirty="0"/>
              <a:t> − Maven is able to build any number of projects into predefined output types such as jar, war, metadata.</a:t>
            </a:r>
          </a:p>
          <a:p>
            <a:pPr>
              <a:buFont typeface="Arial" panose="020B0604020202020204" pitchFamily="34" charset="0"/>
              <a:buChar char="•"/>
            </a:pPr>
            <a:r>
              <a:rPr lang="en-US" b="1" dirty="0"/>
              <a:t>Coherent site of project information</a:t>
            </a:r>
            <a:r>
              <a:rPr lang="en-US" dirty="0"/>
              <a:t> − Using the same metadata as per the build process, maven is able to generate a website and a PDF including complete documentation.</a:t>
            </a:r>
          </a:p>
          <a:p>
            <a:pPr>
              <a:buFont typeface="Arial" panose="020B0604020202020204" pitchFamily="34" charset="0"/>
              <a:buChar char="•"/>
            </a:pPr>
            <a:r>
              <a:rPr lang="en-US" b="1" dirty="0"/>
              <a:t>Release management and distribution publication</a:t>
            </a:r>
            <a:r>
              <a:rPr lang="en-US" dirty="0"/>
              <a:t> − Without additional configuration, maven will integrate with your source control system such as CVS and manages the release of a project.</a:t>
            </a:r>
          </a:p>
          <a:p>
            <a:pPr>
              <a:buFont typeface="Arial" panose="020B0604020202020204" pitchFamily="34" charset="0"/>
              <a:buChar char="•"/>
            </a:pPr>
            <a:r>
              <a:rPr lang="en-US" b="1" dirty="0"/>
              <a:t>Backward Compatibility</a:t>
            </a:r>
            <a:r>
              <a:rPr lang="en-US" dirty="0"/>
              <a:t> − You can easily port the multiple modules of a project into Maven 3 from older versions of Maven. It can support the older versions also.</a:t>
            </a:r>
          </a:p>
          <a:p>
            <a:pPr>
              <a:buFont typeface="Arial" panose="020B0604020202020204" pitchFamily="34" charset="0"/>
              <a:buChar char="•"/>
            </a:pPr>
            <a:r>
              <a:rPr lang="en-US" b="1" dirty="0"/>
              <a:t>Automatic parent versioning</a:t>
            </a:r>
            <a:r>
              <a:rPr lang="en-US" dirty="0"/>
              <a:t> − No need to specify the parent in the sub module for maintenance.</a:t>
            </a:r>
          </a:p>
          <a:p>
            <a:pPr>
              <a:buFont typeface="Arial" panose="020B0604020202020204" pitchFamily="34" charset="0"/>
              <a:buChar char="•"/>
            </a:pPr>
            <a:r>
              <a:rPr lang="en-US" b="1" dirty="0"/>
              <a:t>Parallel builds</a:t>
            </a:r>
            <a:r>
              <a:rPr lang="en-US" dirty="0"/>
              <a:t> − It analyzes the project dependency graph and enables you to build schedule modules in parallel. Using this, you can achieve the performance improvements of 20-50%.</a:t>
            </a:r>
          </a:p>
          <a:p>
            <a:pPr>
              <a:buFont typeface="Arial" panose="020B0604020202020204" pitchFamily="34" charset="0"/>
              <a:buChar char="•"/>
            </a:pPr>
            <a:r>
              <a:rPr lang="en-US" b="1" dirty="0"/>
              <a:t>Better Error and Integrity Reporting</a:t>
            </a:r>
            <a:r>
              <a:rPr lang="en-US" dirty="0"/>
              <a:t> − Maven improved error reporting, and it provides you with a link to the Maven wiki page where you will get full description of the error.</a:t>
            </a:r>
          </a:p>
          <a:p>
            <a:endParaRPr lang="en-IN" dirty="0"/>
          </a:p>
        </p:txBody>
      </p:sp>
    </p:spTree>
    <p:extLst>
      <p:ext uri="{BB962C8B-B14F-4D97-AF65-F5344CB8AC3E}">
        <p14:creationId xmlns:p14="http://schemas.microsoft.com/office/powerpoint/2010/main" val="3604668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94C69-3BF0-4363-B7D6-7CD6359A9930}"/>
              </a:ext>
            </a:extLst>
          </p:cNvPr>
          <p:cNvSpPr>
            <a:spLocks noGrp="1"/>
          </p:cNvSpPr>
          <p:nvPr>
            <p:ph type="title"/>
          </p:nvPr>
        </p:nvSpPr>
        <p:spPr>
          <a:xfrm>
            <a:off x="63405" y="67235"/>
            <a:ext cx="5727795" cy="945776"/>
          </a:xfrm>
        </p:spPr>
        <p:txBody>
          <a:bodyPr/>
          <a:lstStyle/>
          <a:p>
            <a:r>
              <a:rPr lang="en-IN" b="1" dirty="0"/>
              <a:t>Maven pom.xml file</a:t>
            </a:r>
            <a:br>
              <a:rPr lang="en-IN" b="1" dirty="0"/>
            </a:br>
            <a:endParaRPr lang="en-IN" dirty="0"/>
          </a:p>
        </p:txBody>
      </p:sp>
      <p:sp>
        <p:nvSpPr>
          <p:cNvPr id="3" name="Content Placeholder 2">
            <a:extLst>
              <a:ext uri="{FF2B5EF4-FFF2-40B4-BE49-F238E27FC236}">
                <a16:creationId xmlns:a16="http://schemas.microsoft.com/office/drawing/2014/main" id="{D70728DD-6756-4E86-9239-4E95458A75C8}"/>
              </a:ext>
            </a:extLst>
          </p:cNvPr>
          <p:cNvSpPr>
            <a:spLocks noGrp="1"/>
          </p:cNvSpPr>
          <p:nvPr>
            <p:ph idx="1"/>
          </p:nvPr>
        </p:nvSpPr>
        <p:spPr>
          <a:xfrm>
            <a:off x="188912" y="666648"/>
            <a:ext cx="10335653" cy="5773270"/>
          </a:xfrm>
        </p:spPr>
        <p:txBody>
          <a:bodyPr/>
          <a:lstStyle/>
          <a:p>
            <a:r>
              <a:rPr lang="en-US" sz="1800" b="1" dirty="0"/>
              <a:t>POM</a:t>
            </a:r>
            <a:r>
              <a:rPr lang="en-US" sz="1800" dirty="0"/>
              <a:t> is an acronym for </a:t>
            </a:r>
            <a:r>
              <a:rPr lang="en-US" sz="1800" b="1" dirty="0"/>
              <a:t>Project Object Model</a:t>
            </a:r>
            <a:r>
              <a:rPr lang="en-US" sz="1800" dirty="0"/>
              <a:t>. The pom.xml file contains information of project and configuration information for the maven to build the project such as dependencies, build directory, source directory, test source directory, plugin, goals etc.</a:t>
            </a:r>
          </a:p>
          <a:p>
            <a:r>
              <a:rPr lang="en-US" dirty="0"/>
              <a:t>Maven reads the pom.xml file, then executes the goal.</a:t>
            </a:r>
          </a:p>
          <a:p>
            <a:r>
              <a:rPr lang="en-US" dirty="0"/>
              <a:t>Before maven 2, it was named as project.xml file. But, since maven 2 (also in maven 3), it is renamed as pom.xml.</a:t>
            </a:r>
          </a:p>
          <a:p>
            <a:pPr marL="0" indent="0">
              <a:buNone/>
            </a:pPr>
            <a:endParaRPr lang="en-IN" dirty="0"/>
          </a:p>
        </p:txBody>
      </p:sp>
      <p:graphicFrame>
        <p:nvGraphicFramePr>
          <p:cNvPr id="4" name="Table 3">
            <a:extLst>
              <a:ext uri="{FF2B5EF4-FFF2-40B4-BE49-F238E27FC236}">
                <a16:creationId xmlns:a16="http://schemas.microsoft.com/office/drawing/2014/main" id="{ED6203B4-8E18-4257-841A-1AAECE834958}"/>
              </a:ext>
            </a:extLst>
          </p:cNvPr>
          <p:cNvGraphicFramePr>
            <a:graphicFrameLocks noGrp="1"/>
          </p:cNvGraphicFramePr>
          <p:nvPr>
            <p:extLst>
              <p:ext uri="{D42A27DB-BD31-4B8C-83A1-F6EECF244321}">
                <p14:modId xmlns:p14="http://schemas.microsoft.com/office/powerpoint/2010/main" val="3507198084"/>
              </p:ext>
            </p:extLst>
          </p:nvPr>
        </p:nvGraphicFramePr>
        <p:xfrm>
          <a:off x="5284029" y="2465235"/>
          <a:ext cx="5319577" cy="4260060"/>
        </p:xfrm>
        <a:graphic>
          <a:graphicData uri="http://schemas.openxmlformats.org/drawingml/2006/table">
            <a:tbl>
              <a:tblPr/>
              <a:tblGrid>
                <a:gridCol w="1898380">
                  <a:extLst>
                    <a:ext uri="{9D8B030D-6E8A-4147-A177-3AD203B41FA5}">
                      <a16:colId xmlns:a16="http://schemas.microsoft.com/office/drawing/2014/main" val="2597914034"/>
                    </a:ext>
                  </a:extLst>
                </a:gridCol>
                <a:gridCol w="3421197">
                  <a:extLst>
                    <a:ext uri="{9D8B030D-6E8A-4147-A177-3AD203B41FA5}">
                      <a16:colId xmlns:a16="http://schemas.microsoft.com/office/drawing/2014/main" val="414562211"/>
                    </a:ext>
                  </a:extLst>
                </a:gridCol>
              </a:tblGrid>
              <a:tr h="279717">
                <a:tc>
                  <a:txBody>
                    <a:bodyPr/>
                    <a:lstStyle/>
                    <a:p>
                      <a:r>
                        <a:rPr lang="en-IN" sz="1400" dirty="0">
                          <a:solidFill>
                            <a:schemeClr val="tx1"/>
                          </a:solidFill>
                        </a:rPr>
                        <a:t>Element</a:t>
                      </a:r>
                    </a:p>
                  </a:txBody>
                  <a:tcPr marL="69929" marR="69929" marT="34965" marB="34965" anchor="ctr">
                    <a:lnL>
                      <a:noFill/>
                    </a:lnL>
                    <a:lnR>
                      <a:noFill/>
                    </a:lnR>
                    <a:lnT>
                      <a:noFill/>
                    </a:lnT>
                    <a:lnB>
                      <a:noFill/>
                    </a:lnB>
                  </a:tcPr>
                </a:tc>
                <a:tc>
                  <a:txBody>
                    <a:bodyPr/>
                    <a:lstStyle/>
                    <a:p>
                      <a:r>
                        <a:rPr lang="en-IN" sz="1400">
                          <a:solidFill>
                            <a:schemeClr val="tx1"/>
                          </a:solidFill>
                        </a:rPr>
                        <a:t>Description</a:t>
                      </a:r>
                    </a:p>
                  </a:txBody>
                  <a:tcPr marL="69929" marR="69929" marT="34965" marB="34965" anchor="ctr">
                    <a:lnL>
                      <a:noFill/>
                    </a:lnL>
                    <a:lnR>
                      <a:noFill/>
                    </a:lnR>
                    <a:lnT>
                      <a:noFill/>
                    </a:lnT>
                    <a:lnB>
                      <a:noFill/>
                    </a:lnB>
                  </a:tcPr>
                </a:tc>
                <a:extLst>
                  <a:ext uri="{0D108BD9-81ED-4DB2-BD59-A6C34878D82A}">
                    <a16:rowId xmlns:a16="http://schemas.microsoft.com/office/drawing/2014/main" val="36575381"/>
                  </a:ext>
                </a:extLst>
              </a:tr>
              <a:tr h="279717">
                <a:tc>
                  <a:txBody>
                    <a:bodyPr/>
                    <a:lstStyle/>
                    <a:p>
                      <a:r>
                        <a:rPr lang="en-IN" sz="1400" b="1" dirty="0">
                          <a:solidFill>
                            <a:schemeClr val="tx1"/>
                          </a:solidFill>
                        </a:rPr>
                        <a:t>project</a:t>
                      </a:r>
                      <a:endParaRPr lang="en-IN" sz="1400" dirty="0">
                        <a:solidFill>
                          <a:schemeClr val="tx1"/>
                        </a:solidFill>
                      </a:endParaRPr>
                    </a:p>
                  </a:txBody>
                  <a:tcPr marL="69929" marR="69929" marT="34965" marB="34965" anchor="ctr">
                    <a:lnL>
                      <a:noFill/>
                    </a:lnL>
                    <a:lnR>
                      <a:noFill/>
                    </a:lnR>
                    <a:lnT>
                      <a:noFill/>
                    </a:lnT>
                    <a:lnB>
                      <a:noFill/>
                    </a:lnB>
                  </a:tcPr>
                </a:tc>
                <a:tc>
                  <a:txBody>
                    <a:bodyPr/>
                    <a:lstStyle/>
                    <a:p>
                      <a:r>
                        <a:rPr lang="en-US" sz="1400">
                          <a:solidFill>
                            <a:schemeClr val="tx1"/>
                          </a:solidFill>
                        </a:rPr>
                        <a:t>It is the root element of pom.xml file.</a:t>
                      </a:r>
                    </a:p>
                  </a:txBody>
                  <a:tcPr marL="69929" marR="69929" marT="34965" marB="34965" anchor="ctr">
                    <a:lnL>
                      <a:noFill/>
                    </a:lnL>
                    <a:lnR>
                      <a:noFill/>
                    </a:lnR>
                    <a:lnT>
                      <a:noFill/>
                    </a:lnT>
                    <a:lnB>
                      <a:noFill/>
                    </a:lnB>
                  </a:tcPr>
                </a:tc>
                <a:extLst>
                  <a:ext uri="{0D108BD9-81ED-4DB2-BD59-A6C34878D82A}">
                    <a16:rowId xmlns:a16="http://schemas.microsoft.com/office/drawing/2014/main" val="3335315888"/>
                  </a:ext>
                </a:extLst>
              </a:tr>
              <a:tr h="699294">
                <a:tc>
                  <a:txBody>
                    <a:bodyPr/>
                    <a:lstStyle/>
                    <a:p>
                      <a:r>
                        <a:rPr lang="en-IN" sz="1400" b="1">
                          <a:solidFill>
                            <a:schemeClr val="tx1"/>
                          </a:solidFill>
                        </a:rPr>
                        <a:t>modelVersion</a:t>
                      </a:r>
                      <a:endParaRPr lang="en-IN" sz="1400">
                        <a:solidFill>
                          <a:schemeClr val="tx1"/>
                        </a:solidFill>
                      </a:endParaRPr>
                    </a:p>
                  </a:txBody>
                  <a:tcPr marL="69929" marR="69929" marT="34965" marB="34965" anchor="ctr">
                    <a:lnL>
                      <a:noFill/>
                    </a:lnL>
                    <a:lnR>
                      <a:noFill/>
                    </a:lnR>
                    <a:lnT>
                      <a:noFill/>
                    </a:lnT>
                    <a:lnB>
                      <a:noFill/>
                    </a:lnB>
                  </a:tcPr>
                </a:tc>
                <a:tc>
                  <a:txBody>
                    <a:bodyPr/>
                    <a:lstStyle/>
                    <a:p>
                      <a:r>
                        <a:rPr lang="en-US" sz="1400" dirty="0">
                          <a:solidFill>
                            <a:schemeClr val="tx1"/>
                          </a:solidFill>
                        </a:rPr>
                        <a:t>It is the sub element of project. It specifies the </a:t>
                      </a:r>
                      <a:r>
                        <a:rPr lang="en-US" sz="1400" dirty="0" err="1">
                          <a:solidFill>
                            <a:schemeClr val="tx1"/>
                          </a:solidFill>
                        </a:rPr>
                        <a:t>modelVersion</a:t>
                      </a:r>
                      <a:r>
                        <a:rPr lang="en-US" sz="1400" dirty="0">
                          <a:solidFill>
                            <a:schemeClr val="tx1"/>
                          </a:solidFill>
                        </a:rPr>
                        <a:t>. It should be set to 4.0.0.</a:t>
                      </a:r>
                    </a:p>
                  </a:txBody>
                  <a:tcPr marL="69929" marR="69929" marT="34965" marB="34965" anchor="ctr">
                    <a:lnL>
                      <a:noFill/>
                    </a:lnL>
                    <a:lnR>
                      <a:noFill/>
                    </a:lnR>
                    <a:lnT>
                      <a:noFill/>
                    </a:lnT>
                    <a:lnB>
                      <a:noFill/>
                    </a:lnB>
                  </a:tcPr>
                </a:tc>
                <a:extLst>
                  <a:ext uri="{0D108BD9-81ED-4DB2-BD59-A6C34878D82A}">
                    <a16:rowId xmlns:a16="http://schemas.microsoft.com/office/drawing/2014/main" val="1833629875"/>
                  </a:ext>
                </a:extLst>
              </a:tr>
              <a:tr h="489506">
                <a:tc>
                  <a:txBody>
                    <a:bodyPr/>
                    <a:lstStyle/>
                    <a:p>
                      <a:r>
                        <a:rPr lang="en-IN" sz="1400" b="1" dirty="0" err="1">
                          <a:solidFill>
                            <a:schemeClr val="tx1"/>
                          </a:solidFill>
                        </a:rPr>
                        <a:t>groupId</a:t>
                      </a:r>
                      <a:endParaRPr lang="en-IN" sz="1400" dirty="0">
                        <a:solidFill>
                          <a:schemeClr val="tx1"/>
                        </a:solidFill>
                      </a:endParaRPr>
                    </a:p>
                  </a:txBody>
                  <a:tcPr marL="69929" marR="69929" marT="34965" marB="34965" anchor="ctr">
                    <a:lnL>
                      <a:noFill/>
                    </a:lnL>
                    <a:lnR>
                      <a:noFill/>
                    </a:lnR>
                    <a:lnT>
                      <a:noFill/>
                    </a:lnT>
                    <a:lnB>
                      <a:noFill/>
                    </a:lnB>
                  </a:tcPr>
                </a:tc>
                <a:tc>
                  <a:txBody>
                    <a:bodyPr/>
                    <a:lstStyle/>
                    <a:p>
                      <a:r>
                        <a:rPr lang="en-US" sz="1400" dirty="0">
                          <a:solidFill>
                            <a:schemeClr val="tx1"/>
                          </a:solidFill>
                        </a:rPr>
                        <a:t>It is the sub element of project. It specifies the id for the project group.</a:t>
                      </a:r>
                    </a:p>
                  </a:txBody>
                  <a:tcPr marL="69929" marR="69929" marT="34965" marB="34965" anchor="ctr">
                    <a:lnL>
                      <a:noFill/>
                    </a:lnL>
                    <a:lnR>
                      <a:noFill/>
                    </a:lnR>
                    <a:lnT>
                      <a:noFill/>
                    </a:lnT>
                    <a:lnB>
                      <a:noFill/>
                    </a:lnB>
                  </a:tcPr>
                </a:tc>
                <a:extLst>
                  <a:ext uri="{0D108BD9-81ED-4DB2-BD59-A6C34878D82A}">
                    <a16:rowId xmlns:a16="http://schemas.microsoft.com/office/drawing/2014/main" val="1911252530"/>
                  </a:ext>
                </a:extLst>
              </a:tr>
              <a:tr h="1748234">
                <a:tc>
                  <a:txBody>
                    <a:bodyPr/>
                    <a:lstStyle/>
                    <a:p>
                      <a:r>
                        <a:rPr lang="en-IN" sz="1400" b="1" dirty="0" err="1">
                          <a:solidFill>
                            <a:schemeClr val="tx1"/>
                          </a:solidFill>
                        </a:rPr>
                        <a:t>artifactId</a:t>
                      </a:r>
                      <a:endParaRPr lang="en-IN" sz="1400" dirty="0">
                        <a:solidFill>
                          <a:schemeClr val="tx1"/>
                        </a:solidFill>
                      </a:endParaRPr>
                    </a:p>
                  </a:txBody>
                  <a:tcPr marL="69929" marR="69929" marT="34965" marB="34965" anchor="ctr">
                    <a:lnL>
                      <a:noFill/>
                    </a:lnL>
                    <a:lnR>
                      <a:noFill/>
                    </a:lnR>
                    <a:lnT>
                      <a:noFill/>
                    </a:lnT>
                    <a:lnB>
                      <a:noFill/>
                    </a:lnB>
                  </a:tcPr>
                </a:tc>
                <a:tc>
                  <a:txBody>
                    <a:bodyPr/>
                    <a:lstStyle/>
                    <a:p>
                      <a:r>
                        <a:rPr lang="en-US" sz="1400" dirty="0">
                          <a:solidFill>
                            <a:schemeClr val="tx1"/>
                          </a:solidFill>
                        </a:rPr>
                        <a:t>It is the sub element of project. It specifies the id for the artifact (project). An artifact is something that is either produced or used by a project. Examples of artifacts produced by Maven for a project include: JARs, source and binary distributions, and WARs.</a:t>
                      </a:r>
                    </a:p>
                  </a:txBody>
                  <a:tcPr marL="69929" marR="69929" marT="34965" marB="34965" anchor="ctr">
                    <a:lnL>
                      <a:noFill/>
                    </a:lnL>
                    <a:lnR>
                      <a:noFill/>
                    </a:lnR>
                    <a:lnT>
                      <a:noFill/>
                    </a:lnT>
                    <a:lnB>
                      <a:noFill/>
                    </a:lnB>
                  </a:tcPr>
                </a:tc>
                <a:extLst>
                  <a:ext uri="{0D108BD9-81ED-4DB2-BD59-A6C34878D82A}">
                    <a16:rowId xmlns:a16="http://schemas.microsoft.com/office/drawing/2014/main" val="3546881435"/>
                  </a:ext>
                </a:extLst>
              </a:tr>
              <a:tr h="699294">
                <a:tc>
                  <a:txBody>
                    <a:bodyPr/>
                    <a:lstStyle/>
                    <a:p>
                      <a:r>
                        <a:rPr lang="en-IN" sz="1400" b="1">
                          <a:solidFill>
                            <a:schemeClr val="tx1"/>
                          </a:solidFill>
                        </a:rPr>
                        <a:t>version</a:t>
                      </a:r>
                      <a:endParaRPr lang="en-IN" sz="1400">
                        <a:solidFill>
                          <a:schemeClr val="tx1"/>
                        </a:solidFill>
                      </a:endParaRPr>
                    </a:p>
                  </a:txBody>
                  <a:tcPr marL="69929" marR="69929" marT="34965" marB="34965" anchor="ctr">
                    <a:lnL>
                      <a:noFill/>
                    </a:lnL>
                    <a:lnR>
                      <a:noFill/>
                    </a:lnR>
                    <a:lnT>
                      <a:noFill/>
                    </a:lnT>
                    <a:lnB>
                      <a:noFill/>
                    </a:lnB>
                  </a:tcPr>
                </a:tc>
                <a:tc>
                  <a:txBody>
                    <a:bodyPr/>
                    <a:lstStyle/>
                    <a:p>
                      <a:r>
                        <a:rPr lang="en-US" sz="1400" dirty="0">
                          <a:solidFill>
                            <a:schemeClr val="tx1"/>
                          </a:solidFill>
                        </a:rPr>
                        <a:t>It is the sub element of project. It specifies the version of the artifact under given group.</a:t>
                      </a:r>
                    </a:p>
                  </a:txBody>
                  <a:tcPr marL="69929" marR="69929" marT="34965" marB="34965" anchor="ctr">
                    <a:lnL>
                      <a:noFill/>
                    </a:lnL>
                    <a:lnR>
                      <a:noFill/>
                    </a:lnR>
                    <a:lnT>
                      <a:noFill/>
                    </a:lnT>
                    <a:lnB>
                      <a:noFill/>
                    </a:lnB>
                  </a:tcPr>
                </a:tc>
                <a:extLst>
                  <a:ext uri="{0D108BD9-81ED-4DB2-BD59-A6C34878D82A}">
                    <a16:rowId xmlns:a16="http://schemas.microsoft.com/office/drawing/2014/main" val="3978740732"/>
                  </a:ext>
                </a:extLst>
              </a:tr>
            </a:tbl>
          </a:graphicData>
        </a:graphic>
      </p:graphicFrame>
      <p:sp>
        <p:nvSpPr>
          <p:cNvPr id="5" name="Rectangle 1">
            <a:extLst>
              <a:ext uri="{FF2B5EF4-FFF2-40B4-BE49-F238E27FC236}">
                <a16:creationId xmlns:a16="http://schemas.microsoft.com/office/drawing/2014/main" id="{1CAED04E-C332-4251-A7A6-EB06B64B5FA6}"/>
              </a:ext>
            </a:extLst>
          </p:cNvPr>
          <p:cNvSpPr>
            <a:spLocks noChangeArrowheads="1"/>
          </p:cNvSpPr>
          <p:nvPr/>
        </p:nvSpPr>
        <p:spPr bwMode="auto">
          <a:xfrm>
            <a:off x="1038225" y="342939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29080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73E0E65-181F-43FE-9813-37E5C099D91C}"/>
              </a:ext>
            </a:extLst>
          </p:cNvPr>
          <p:cNvGraphicFramePr>
            <a:graphicFrameLocks noGrp="1"/>
          </p:cNvGraphicFramePr>
          <p:nvPr>
            <p:ph idx="1"/>
            <p:extLst>
              <p:ext uri="{D42A27DB-BD31-4B8C-83A1-F6EECF244321}">
                <p14:modId xmlns:p14="http://schemas.microsoft.com/office/powerpoint/2010/main" val="1793803976"/>
              </p:ext>
            </p:extLst>
          </p:nvPr>
        </p:nvGraphicFramePr>
        <p:xfrm>
          <a:off x="89646" y="1371320"/>
          <a:ext cx="8175812" cy="5486680"/>
        </p:xfrm>
        <a:graphic>
          <a:graphicData uri="http://schemas.openxmlformats.org/drawingml/2006/table">
            <a:tbl>
              <a:tblPr/>
              <a:tblGrid>
                <a:gridCol w="637755">
                  <a:extLst>
                    <a:ext uri="{9D8B030D-6E8A-4147-A177-3AD203B41FA5}">
                      <a16:colId xmlns:a16="http://schemas.microsoft.com/office/drawing/2014/main" val="2621148326"/>
                    </a:ext>
                  </a:extLst>
                </a:gridCol>
                <a:gridCol w="7538057">
                  <a:extLst>
                    <a:ext uri="{9D8B030D-6E8A-4147-A177-3AD203B41FA5}">
                      <a16:colId xmlns:a16="http://schemas.microsoft.com/office/drawing/2014/main" val="2657180851"/>
                    </a:ext>
                  </a:extLst>
                </a:gridCol>
              </a:tblGrid>
              <a:tr h="548616">
                <a:tc>
                  <a:txBody>
                    <a:bodyPr/>
                    <a:lstStyle/>
                    <a:p>
                      <a:r>
                        <a:rPr lang="en-IN" sz="1400" dirty="0" err="1"/>
                        <a:t>Sr.No</a:t>
                      </a:r>
                      <a:r>
                        <a:rPr lang="en-IN" sz="1400" dirty="0"/>
                        <a:t>.</a:t>
                      </a:r>
                    </a:p>
                  </a:txBody>
                  <a:tcPr marL="41135" marR="41135" marT="20567" marB="20567" anchor="ctr">
                    <a:lnL>
                      <a:noFill/>
                    </a:lnL>
                    <a:lnR>
                      <a:noFill/>
                    </a:lnR>
                    <a:lnT>
                      <a:noFill/>
                    </a:lnT>
                    <a:lnB>
                      <a:noFill/>
                    </a:lnB>
                  </a:tcPr>
                </a:tc>
                <a:tc>
                  <a:txBody>
                    <a:bodyPr/>
                    <a:lstStyle/>
                    <a:p>
                      <a:r>
                        <a:rPr lang="en-IN" sz="1400" dirty="0"/>
                        <a:t>Node &amp; Description</a:t>
                      </a:r>
                    </a:p>
                  </a:txBody>
                  <a:tcPr marL="41135" marR="41135" marT="20567" marB="20567" anchor="ctr">
                    <a:lnL>
                      <a:noFill/>
                    </a:lnL>
                    <a:lnR>
                      <a:noFill/>
                    </a:lnR>
                    <a:lnT>
                      <a:noFill/>
                    </a:lnT>
                    <a:lnB>
                      <a:noFill/>
                    </a:lnB>
                  </a:tcPr>
                </a:tc>
                <a:extLst>
                  <a:ext uri="{0D108BD9-81ED-4DB2-BD59-A6C34878D82A}">
                    <a16:rowId xmlns:a16="http://schemas.microsoft.com/office/drawing/2014/main" val="1562215498"/>
                  </a:ext>
                </a:extLst>
              </a:tr>
              <a:tr h="771772">
                <a:tc>
                  <a:txBody>
                    <a:bodyPr/>
                    <a:lstStyle/>
                    <a:p>
                      <a:r>
                        <a:rPr lang="en-IN" sz="800" dirty="0"/>
                        <a:t>1</a:t>
                      </a:r>
                    </a:p>
                  </a:txBody>
                  <a:tcPr marL="41135" marR="41135" marT="20567" marB="20567" anchor="ctr">
                    <a:lnL>
                      <a:noFill/>
                    </a:lnL>
                    <a:lnR>
                      <a:noFill/>
                    </a:lnR>
                    <a:lnT>
                      <a:noFill/>
                    </a:lnT>
                    <a:lnB>
                      <a:noFill/>
                    </a:lnB>
                  </a:tcPr>
                </a:tc>
                <a:tc>
                  <a:txBody>
                    <a:bodyPr/>
                    <a:lstStyle/>
                    <a:p>
                      <a:r>
                        <a:rPr lang="en-US" sz="1200" b="1" dirty="0"/>
                        <a:t>Project root</a:t>
                      </a:r>
                      <a:endParaRPr lang="en-US" sz="1200" dirty="0"/>
                    </a:p>
                    <a:p>
                      <a:r>
                        <a:rPr lang="en-US" sz="1200" dirty="0"/>
                        <a:t>This is project root tag. You need to specify the basic schema settings such as </a:t>
                      </a:r>
                      <a:r>
                        <a:rPr lang="en-US" sz="1200" dirty="0" err="1"/>
                        <a:t>apache</a:t>
                      </a:r>
                      <a:r>
                        <a:rPr lang="en-US" sz="1200" dirty="0"/>
                        <a:t> schema and w3.org specification</a:t>
                      </a:r>
                      <a:r>
                        <a:rPr lang="en-US" sz="800" dirty="0"/>
                        <a:t>.</a:t>
                      </a:r>
                    </a:p>
                  </a:txBody>
                  <a:tcPr marL="41135" marR="41135" marT="20567" marB="20567" anchor="ctr">
                    <a:lnL>
                      <a:noFill/>
                    </a:lnL>
                    <a:lnR>
                      <a:noFill/>
                    </a:lnR>
                    <a:lnT>
                      <a:noFill/>
                    </a:lnT>
                    <a:lnB>
                      <a:noFill/>
                    </a:lnB>
                  </a:tcPr>
                </a:tc>
                <a:extLst>
                  <a:ext uri="{0D108BD9-81ED-4DB2-BD59-A6C34878D82A}">
                    <a16:rowId xmlns:a16="http://schemas.microsoft.com/office/drawing/2014/main" val="4201417098"/>
                  </a:ext>
                </a:extLst>
              </a:tr>
              <a:tr h="548616">
                <a:tc>
                  <a:txBody>
                    <a:bodyPr/>
                    <a:lstStyle/>
                    <a:p>
                      <a:r>
                        <a:rPr lang="en-IN" sz="800"/>
                        <a:t>2</a:t>
                      </a:r>
                    </a:p>
                  </a:txBody>
                  <a:tcPr marL="41135" marR="41135" marT="20567" marB="20567" anchor="ctr">
                    <a:lnL>
                      <a:noFill/>
                    </a:lnL>
                    <a:lnR>
                      <a:noFill/>
                    </a:lnR>
                    <a:lnT>
                      <a:noFill/>
                    </a:lnT>
                    <a:lnB>
                      <a:noFill/>
                    </a:lnB>
                  </a:tcPr>
                </a:tc>
                <a:tc>
                  <a:txBody>
                    <a:bodyPr/>
                    <a:lstStyle/>
                    <a:p>
                      <a:r>
                        <a:rPr lang="en-US" sz="1400" b="1" dirty="0"/>
                        <a:t>Model version</a:t>
                      </a:r>
                      <a:endParaRPr lang="en-US" sz="1400" dirty="0"/>
                    </a:p>
                    <a:p>
                      <a:r>
                        <a:rPr lang="en-US" sz="1400" dirty="0"/>
                        <a:t>Model version should be 4.0.0.</a:t>
                      </a:r>
                    </a:p>
                  </a:txBody>
                  <a:tcPr marL="41135" marR="41135" marT="20567" marB="20567" anchor="ctr">
                    <a:lnL>
                      <a:noFill/>
                    </a:lnL>
                    <a:lnR>
                      <a:noFill/>
                    </a:lnR>
                    <a:lnT>
                      <a:noFill/>
                    </a:lnT>
                    <a:lnB>
                      <a:noFill/>
                    </a:lnB>
                  </a:tcPr>
                </a:tc>
                <a:extLst>
                  <a:ext uri="{0D108BD9-81ED-4DB2-BD59-A6C34878D82A}">
                    <a16:rowId xmlns:a16="http://schemas.microsoft.com/office/drawing/2014/main" val="724357302"/>
                  </a:ext>
                </a:extLst>
              </a:tr>
              <a:tr h="1061185">
                <a:tc>
                  <a:txBody>
                    <a:bodyPr/>
                    <a:lstStyle/>
                    <a:p>
                      <a:r>
                        <a:rPr lang="en-IN" sz="800"/>
                        <a:t>3</a:t>
                      </a:r>
                    </a:p>
                  </a:txBody>
                  <a:tcPr marL="41135" marR="41135" marT="20567" marB="20567" anchor="ctr">
                    <a:lnL>
                      <a:noFill/>
                    </a:lnL>
                    <a:lnR>
                      <a:noFill/>
                    </a:lnR>
                    <a:lnT>
                      <a:noFill/>
                    </a:lnT>
                    <a:lnB>
                      <a:noFill/>
                    </a:lnB>
                  </a:tcPr>
                </a:tc>
                <a:tc>
                  <a:txBody>
                    <a:bodyPr/>
                    <a:lstStyle/>
                    <a:p>
                      <a:r>
                        <a:rPr lang="en-US" sz="1400" b="1" dirty="0" err="1"/>
                        <a:t>groupId</a:t>
                      </a:r>
                      <a:endParaRPr lang="en-US" sz="1400" dirty="0"/>
                    </a:p>
                    <a:p>
                      <a:r>
                        <a:rPr lang="en-US" sz="1400" dirty="0"/>
                        <a:t>This is an Id of project's group. This is generally unique amongst an organization or a project. For example, a banking group </a:t>
                      </a:r>
                      <a:r>
                        <a:rPr lang="en-US" sz="1400" dirty="0" err="1"/>
                        <a:t>com.company.bank</a:t>
                      </a:r>
                      <a:r>
                        <a:rPr lang="en-US" sz="1400" dirty="0"/>
                        <a:t> has all bank related projects</a:t>
                      </a:r>
                      <a:r>
                        <a:rPr lang="en-US" sz="800" dirty="0"/>
                        <a:t>.</a:t>
                      </a:r>
                    </a:p>
                  </a:txBody>
                  <a:tcPr marL="41135" marR="41135" marT="20567" marB="20567" anchor="ctr">
                    <a:lnL>
                      <a:noFill/>
                    </a:lnL>
                    <a:lnR>
                      <a:noFill/>
                    </a:lnR>
                    <a:lnT>
                      <a:noFill/>
                    </a:lnT>
                    <a:lnB>
                      <a:noFill/>
                    </a:lnB>
                  </a:tcPr>
                </a:tc>
                <a:extLst>
                  <a:ext uri="{0D108BD9-81ED-4DB2-BD59-A6C34878D82A}">
                    <a16:rowId xmlns:a16="http://schemas.microsoft.com/office/drawing/2014/main" val="4092908784"/>
                  </a:ext>
                </a:extLst>
              </a:tr>
              <a:tr h="1061185">
                <a:tc>
                  <a:txBody>
                    <a:bodyPr/>
                    <a:lstStyle/>
                    <a:p>
                      <a:r>
                        <a:rPr lang="en-IN" sz="800"/>
                        <a:t>4</a:t>
                      </a:r>
                    </a:p>
                  </a:txBody>
                  <a:tcPr marL="41135" marR="41135" marT="20567" marB="20567" anchor="ctr">
                    <a:lnL>
                      <a:noFill/>
                    </a:lnL>
                    <a:lnR>
                      <a:noFill/>
                    </a:lnR>
                    <a:lnT>
                      <a:noFill/>
                    </a:lnT>
                    <a:lnB>
                      <a:noFill/>
                    </a:lnB>
                  </a:tcPr>
                </a:tc>
                <a:tc>
                  <a:txBody>
                    <a:bodyPr/>
                    <a:lstStyle/>
                    <a:p>
                      <a:r>
                        <a:rPr lang="en-US" sz="1400" b="1" dirty="0" err="1"/>
                        <a:t>artifactId</a:t>
                      </a:r>
                      <a:endParaRPr lang="en-US" sz="1400" dirty="0"/>
                    </a:p>
                    <a:p>
                      <a:r>
                        <a:rPr lang="en-US" sz="1400" dirty="0"/>
                        <a:t>This is an Id of the project. This is generally name of the project. For example, consumer-banking. Along with the </a:t>
                      </a:r>
                      <a:r>
                        <a:rPr lang="en-US" sz="1400" dirty="0" err="1"/>
                        <a:t>groupId</a:t>
                      </a:r>
                      <a:r>
                        <a:rPr lang="en-US" sz="1400" dirty="0"/>
                        <a:t>, the </a:t>
                      </a:r>
                      <a:r>
                        <a:rPr lang="en-US" sz="1400" dirty="0" err="1"/>
                        <a:t>artifactId</a:t>
                      </a:r>
                      <a:r>
                        <a:rPr lang="en-US" sz="1400" dirty="0"/>
                        <a:t> defines the artifact's location within the repository.</a:t>
                      </a:r>
                    </a:p>
                  </a:txBody>
                  <a:tcPr marL="41135" marR="41135" marT="20567" marB="20567" anchor="ctr">
                    <a:lnL>
                      <a:noFill/>
                    </a:lnL>
                    <a:lnR>
                      <a:noFill/>
                    </a:lnR>
                    <a:lnT>
                      <a:noFill/>
                    </a:lnT>
                    <a:lnB>
                      <a:noFill/>
                    </a:lnB>
                  </a:tcPr>
                </a:tc>
                <a:extLst>
                  <a:ext uri="{0D108BD9-81ED-4DB2-BD59-A6C34878D82A}">
                    <a16:rowId xmlns:a16="http://schemas.microsoft.com/office/drawing/2014/main" val="3778548102"/>
                  </a:ext>
                </a:extLst>
              </a:tr>
              <a:tr h="1495306">
                <a:tc>
                  <a:txBody>
                    <a:bodyPr/>
                    <a:lstStyle/>
                    <a:p>
                      <a:r>
                        <a:rPr lang="en-IN" sz="800"/>
                        <a:t>5</a:t>
                      </a:r>
                    </a:p>
                  </a:txBody>
                  <a:tcPr marL="41135" marR="41135" marT="20567" marB="20567" anchor="ctr">
                    <a:lnL>
                      <a:noFill/>
                    </a:lnL>
                    <a:lnR>
                      <a:noFill/>
                    </a:lnR>
                    <a:lnT>
                      <a:noFill/>
                    </a:lnT>
                    <a:lnB>
                      <a:noFill/>
                    </a:lnB>
                  </a:tcPr>
                </a:tc>
                <a:tc>
                  <a:txBody>
                    <a:bodyPr/>
                    <a:lstStyle/>
                    <a:p>
                      <a:r>
                        <a:rPr lang="en-US" sz="1400" b="1" dirty="0"/>
                        <a:t>version</a:t>
                      </a:r>
                      <a:endParaRPr lang="en-US" sz="1400" dirty="0"/>
                    </a:p>
                    <a:p>
                      <a:r>
                        <a:rPr lang="en-US" sz="1400" dirty="0"/>
                        <a:t>This is the version of the project. Along with the </a:t>
                      </a:r>
                      <a:r>
                        <a:rPr lang="en-US" sz="1400" dirty="0" err="1"/>
                        <a:t>groupId</a:t>
                      </a:r>
                      <a:r>
                        <a:rPr lang="en-US" sz="1400" dirty="0"/>
                        <a:t>, It is used within an artifact's repository to separate versions from each other. For example −</a:t>
                      </a:r>
                    </a:p>
                    <a:p>
                      <a:r>
                        <a:rPr lang="en-US" sz="1400" b="1" dirty="0"/>
                        <a:t>com.company.bank:consumer-banking:1.0</a:t>
                      </a:r>
                      <a:endParaRPr lang="en-US" sz="1400" dirty="0"/>
                    </a:p>
                    <a:p>
                      <a:r>
                        <a:rPr lang="en-US" sz="1400" b="1" dirty="0"/>
                        <a:t>com.company.bank:consumer-banking:1.1.</a:t>
                      </a:r>
                      <a:endParaRPr lang="en-US" sz="1400" dirty="0"/>
                    </a:p>
                  </a:txBody>
                  <a:tcPr marL="41135" marR="41135" marT="20567" marB="20567" anchor="ctr">
                    <a:lnL>
                      <a:noFill/>
                    </a:lnL>
                    <a:lnR>
                      <a:noFill/>
                    </a:lnR>
                    <a:lnT>
                      <a:noFill/>
                    </a:lnT>
                    <a:lnB>
                      <a:noFill/>
                    </a:lnB>
                  </a:tcPr>
                </a:tc>
                <a:extLst>
                  <a:ext uri="{0D108BD9-81ED-4DB2-BD59-A6C34878D82A}">
                    <a16:rowId xmlns:a16="http://schemas.microsoft.com/office/drawing/2014/main" val="3405157492"/>
                  </a:ext>
                </a:extLst>
              </a:tr>
            </a:tbl>
          </a:graphicData>
        </a:graphic>
      </p:graphicFrame>
      <p:sp>
        <p:nvSpPr>
          <p:cNvPr id="5" name="TextBox 4">
            <a:extLst>
              <a:ext uri="{FF2B5EF4-FFF2-40B4-BE49-F238E27FC236}">
                <a16:creationId xmlns:a16="http://schemas.microsoft.com/office/drawing/2014/main" id="{25ADEDDE-D406-488B-921A-95B08ABE47F8}"/>
              </a:ext>
            </a:extLst>
          </p:cNvPr>
          <p:cNvSpPr txBox="1"/>
          <p:nvPr/>
        </p:nvSpPr>
        <p:spPr>
          <a:xfrm>
            <a:off x="421341" y="277906"/>
            <a:ext cx="9914965" cy="1477328"/>
          </a:xfrm>
          <a:prstGeom prst="rect">
            <a:avLst/>
          </a:prstGeom>
          <a:noFill/>
        </p:spPr>
        <p:txBody>
          <a:bodyPr wrap="square" rtlCol="0">
            <a:spAutoFit/>
          </a:bodyPr>
          <a:lstStyle/>
          <a:p>
            <a:pPr>
              <a:buFont typeface="Arial" panose="020B0604020202020204" pitchFamily="34" charset="0"/>
              <a:buChar char="•"/>
            </a:pPr>
            <a:r>
              <a:rPr lang="en-US" dirty="0"/>
              <a:t>All POM files require the </a:t>
            </a:r>
            <a:r>
              <a:rPr lang="en-US" b="1" dirty="0"/>
              <a:t>project</a:t>
            </a:r>
            <a:r>
              <a:rPr lang="en-US" dirty="0"/>
              <a:t> element and three mandatory fields: </a:t>
            </a:r>
            <a:r>
              <a:rPr lang="en-US" b="1" dirty="0" err="1"/>
              <a:t>groupId,artifactId</a:t>
            </a:r>
            <a:r>
              <a:rPr lang="en-US" b="1" dirty="0"/>
              <a:t>, version</a:t>
            </a:r>
            <a:r>
              <a:rPr lang="en-US" dirty="0"/>
              <a:t>.</a:t>
            </a:r>
          </a:p>
          <a:p>
            <a:pPr>
              <a:buFont typeface="Arial" panose="020B0604020202020204" pitchFamily="34" charset="0"/>
              <a:buChar char="•"/>
            </a:pPr>
            <a:r>
              <a:rPr lang="en-US" dirty="0"/>
              <a:t>Projects notation in repository is </a:t>
            </a:r>
            <a:r>
              <a:rPr lang="en-US" b="1" dirty="0" err="1"/>
              <a:t>groupId:artifactId:version</a:t>
            </a:r>
            <a:r>
              <a:rPr lang="en-US" dirty="0"/>
              <a:t>.</a:t>
            </a:r>
          </a:p>
          <a:p>
            <a:pPr>
              <a:buFont typeface="Arial" panose="020B0604020202020204" pitchFamily="34" charset="0"/>
              <a:buChar char="•"/>
            </a:pPr>
            <a:r>
              <a:rPr lang="en-US" dirty="0"/>
              <a:t>Minimal requirements for a POM −</a:t>
            </a:r>
          </a:p>
          <a:p>
            <a:endParaRPr lang="en-IN" dirty="0"/>
          </a:p>
        </p:txBody>
      </p:sp>
    </p:spTree>
    <p:extLst>
      <p:ext uri="{BB962C8B-B14F-4D97-AF65-F5344CB8AC3E}">
        <p14:creationId xmlns:p14="http://schemas.microsoft.com/office/powerpoint/2010/main" val="564227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3DA8A-AE08-42A5-9519-AA45C8AED9FD}"/>
              </a:ext>
            </a:extLst>
          </p:cNvPr>
          <p:cNvSpPr>
            <a:spLocks noGrp="1"/>
          </p:cNvSpPr>
          <p:nvPr>
            <p:ph type="title"/>
          </p:nvPr>
        </p:nvSpPr>
        <p:spPr>
          <a:xfrm>
            <a:off x="0" y="67236"/>
            <a:ext cx="5028548" cy="945776"/>
          </a:xfrm>
        </p:spPr>
        <p:txBody>
          <a:bodyPr/>
          <a:lstStyle/>
          <a:p>
            <a:r>
              <a:rPr lang="en-IN" b="1" dirty="0"/>
              <a:t>Maven Repository</a:t>
            </a:r>
            <a:br>
              <a:rPr lang="en-IN" b="1" dirty="0"/>
            </a:br>
            <a:endParaRPr lang="en-IN" dirty="0"/>
          </a:p>
        </p:txBody>
      </p:sp>
      <p:sp>
        <p:nvSpPr>
          <p:cNvPr id="3" name="Content Placeholder 2">
            <a:extLst>
              <a:ext uri="{FF2B5EF4-FFF2-40B4-BE49-F238E27FC236}">
                <a16:creationId xmlns:a16="http://schemas.microsoft.com/office/drawing/2014/main" id="{91F7CF54-4D4D-42E4-8DA7-51AE7B62EC2F}"/>
              </a:ext>
            </a:extLst>
          </p:cNvPr>
          <p:cNvSpPr>
            <a:spLocks noGrp="1"/>
          </p:cNvSpPr>
          <p:nvPr>
            <p:ph idx="1"/>
          </p:nvPr>
        </p:nvSpPr>
        <p:spPr>
          <a:xfrm>
            <a:off x="80682" y="869577"/>
            <a:ext cx="9969171" cy="5235387"/>
          </a:xfrm>
        </p:spPr>
        <p:txBody>
          <a:bodyPr/>
          <a:lstStyle/>
          <a:p>
            <a:r>
              <a:rPr lang="en-US" dirty="0"/>
              <a:t>A </a:t>
            </a:r>
            <a:r>
              <a:rPr lang="en-US" b="1" dirty="0"/>
              <a:t>maven repository</a:t>
            </a:r>
            <a:r>
              <a:rPr lang="en-US" dirty="0"/>
              <a:t> is a directory of packaged JAR file with pom.xml file. Maven searches for dependencies in the repositories. There are 3 types of maven repository:</a:t>
            </a:r>
          </a:p>
          <a:p>
            <a:pPr>
              <a:buFont typeface="+mj-lt"/>
              <a:buAutoNum type="arabicPeriod"/>
            </a:pPr>
            <a:r>
              <a:rPr lang="en-US" dirty="0"/>
              <a:t>Local Repository</a:t>
            </a:r>
          </a:p>
          <a:p>
            <a:pPr>
              <a:buFont typeface="+mj-lt"/>
              <a:buAutoNum type="arabicPeriod"/>
            </a:pPr>
            <a:r>
              <a:rPr lang="en-US" dirty="0"/>
              <a:t>Central Repository</a:t>
            </a:r>
          </a:p>
          <a:p>
            <a:pPr>
              <a:buFont typeface="+mj-lt"/>
              <a:buAutoNum type="arabicPeriod"/>
            </a:pPr>
            <a:r>
              <a:rPr lang="en-US" dirty="0"/>
              <a:t>Remote Repository</a:t>
            </a:r>
          </a:p>
          <a:p>
            <a:r>
              <a:rPr lang="en-US" dirty="0"/>
              <a:t>Maven searches for the dependencies in the following order:</a:t>
            </a:r>
          </a:p>
          <a:p>
            <a:r>
              <a:rPr lang="en-US" b="1" dirty="0"/>
              <a:t>Local repository</a:t>
            </a:r>
            <a:r>
              <a:rPr lang="en-US" dirty="0"/>
              <a:t> then </a:t>
            </a:r>
            <a:r>
              <a:rPr lang="en-US" b="1" dirty="0"/>
              <a:t>Central repository</a:t>
            </a:r>
            <a:r>
              <a:rPr lang="en-US" dirty="0"/>
              <a:t> then </a:t>
            </a:r>
            <a:r>
              <a:rPr lang="en-US" b="1" dirty="0"/>
              <a:t>Remote repository</a:t>
            </a:r>
            <a:r>
              <a:rPr lang="en-US" dirty="0"/>
              <a:t>.</a:t>
            </a:r>
          </a:p>
          <a:p>
            <a:pPr marL="0" indent="0">
              <a:buNone/>
            </a:pPr>
            <a:endParaRPr lang="en-IN" dirty="0"/>
          </a:p>
        </p:txBody>
      </p:sp>
      <p:pic>
        <p:nvPicPr>
          <p:cNvPr id="4098" name="Picture 2" descr="maven repositories">
            <a:extLst>
              <a:ext uri="{FF2B5EF4-FFF2-40B4-BE49-F238E27FC236}">
                <a16:creationId xmlns:a16="http://schemas.microsoft.com/office/drawing/2014/main" id="{874C0C19-4204-45D8-8476-58D31F1D87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796" y="4321829"/>
            <a:ext cx="638175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911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79C84-360D-4582-ADFC-1631A6903004}"/>
              </a:ext>
            </a:extLst>
          </p:cNvPr>
          <p:cNvSpPr>
            <a:spLocks noGrp="1"/>
          </p:cNvSpPr>
          <p:nvPr>
            <p:ph type="title"/>
          </p:nvPr>
        </p:nvSpPr>
        <p:spPr>
          <a:xfrm>
            <a:off x="0" y="0"/>
            <a:ext cx="6507724" cy="945776"/>
          </a:xfrm>
        </p:spPr>
        <p:txBody>
          <a:bodyPr/>
          <a:lstStyle/>
          <a:p>
            <a:r>
              <a:rPr lang="en-IN" b="1" dirty="0"/>
              <a:t>Maven Local Repository</a:t>
            </a:r>
            <a:br>
              <a:rPr lang="en-IN" b="1" dirty="0"/>
            </a:br>
            <a:endParaRPr lang="en-IN" dirty="0"/>
          </a:p>
        </p:txBody>
      </p:sp>
      <p:sp>
        <p:nvSpPr>
          <p:cNvPr id="6" name="TextBox 5">
            <a:extLst>
              <a:ext uri="{FF2B5EF4-FFF2-40B4-BE49-F238E27FC236}">
                <a16:creationId xmlns:a16="http://schemas.microsoft.com/office/drawing/2014/main" id="{B9C21B23-AD24-4E5C-9796-4F5CE5C566B4}"/>
              </a:ext>
            </a:extLst>
          </p:cNvPr>
          <p:cNvSpPr txBox="1"/>
          <p:nvPr/>
        </p:nvSpPr>
        <p:spPr>
          <a:xfrm>
            <a:off x="106219" y="844686"/>
            <a:ext cx="11243099" cy="1477328"/>
          </a:xfrm>
          <a:prstGeom prst="rect">
            <a:avLst/>
          </a:prstGeom>
          <a:noFill/>
        </p:spPr>
        <p:txBody>
          <a:bodyPr wrap="square" rtlCol="0">
            <a:spAutoFit/>
          </a:bodyPr>
          <a:lstStyle/>
          <a:p>
            <a:r>
              <a:rPr lang="en-US" dirty="0"/>
              <a:t>Maven </a:t>
            </a:r>
            <a:r>
              <a:rPr lang="en-US" b="1" dirty="0"/>
              <a:t>local repository</a:t>
            </a:r>
            <a:r>
              <a:rPr lang="en-US" dirty="0"/>
              <a:t> is located in your local system. It is created by the maven when you run any maven command.</a:t>
            </a:r>
          </a:p>
          <a:p>
            <a:r>
              <a:rPr lang="en-US" dirty="0"/>
              <a:t>By default, maven local repository is %USER_HOME%/.m2 directory. For example: </a:t>
            </a:r>
            <a:r>
              <a:rPr lang="en-US" b="1" dirty="0"/>
              <a:t>C:\Users\SSS IT\.m2</a:t>
            </a:r>
            <a:r>
              <a:rPr lang="en-US" dirty="0"/>
              <a:t>.</a:t>
            </a:r>
          </a:p>
          <a:p>
            <a:endParaRPr lang="en-IN" dirty="0"/>
          </a:p>
        </p:txBody>
      </p:sp>
      <p:pic>
        <p:nvPicPr>
          <p:cNvPr id="8" name="Picture 7">
            <a:extLst>
              <a:ext uri="{FF2B5EF4-FFF2-40B4-BE49-F238E27FC236}">
                <a16:creationId xmlns:a16="http://schemas.microsoft.com/office/drawing/2014/main" id="{7C0B5689-6E32-432F-B102-119D7F74D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150" y="1882826"/>
            <a:ext cx="6591300" cy="3771900"/>
          </a:xfrm>
          <a:prstGeom prst="rect">
            <a:avLst/>
          </a:prstGeom>
        </p:spPr>
      </p:pic>
      <p:sp>
        <p:nvSpPr>
          <p:cNvPr id="9" name="TextBox 8">
            <a:extLst>
              <a:ext uri="{FF2B5EF4-FFF2-40B4-BE49-F238E27FC236}">
                <a16:creationId xmlns:a16="http://schemas.microsoft.com/office/drawing/2014/main" id="{3CDFD49F-B9A5-4E41-AA74-B402C55D29C3}"/>
              </a:ext>
            </a:extLst>
          </p:cNvPr>
          <p:cNvSpPr txBox="1"/>
          <p:nvPr/>
        </p:nvSpPr>
        <p:spPr>
          <a:xfrm>
            <a:off x="251012" y="5934670"/>
            <a:ext cx="11501717" cy="923330"/>
          </a:xfrm>
          <a:prstGeom prst="rect">
            <a:avLst/>
          </a:prstGeom>
          <a:noFill/>
        </p:spPr>
        <p:txBody>
          <a:bodyPr wrap="square" rtlCol="0">
            <a:spAutoFit/>
          </a:bodyPr>
          <a:lstStyle/>
          <a:p>
            <a:r>
              <a:rPr lang="en-US" dirty="0"/>
              <a:t>We can change the location of maven local repository by changing the </a:t>
            </a:r>
            <a:r>
              <a:rPr lang="en-US" b="1" dirty="0"/>
              <a:t>settings.xml</a:t>
            </a:r>
            <a:r>
              <a:rPr lang="en-US" dirty="0"/>
              <a:t> file. It is located in </a:t>
            </a:r>
            <a:r>
              <a:rPr lang="en-US" b="1" dirty="0"/>
              <a:t>MAVEN_HOME/conf/settings.xml</a:t>
            </a:r>
            <a:r>
              <a:rPr lang="en-US" dirty="0"/>
              <a:t>, for example: </a:t>
            </a:r>
            <a:r>
              <a:rPr lang="en-US" b="1" dirty="0"/>
              <a:t>E:\apache-maven-3.1.1\conf\settings.xml</a:t>
            </a:r>
            <a:r>
              <a:rPr lang="en-US" dirty="0"/>
              <a:t>.</a:t>
            </a:r>
          </a:p>
          <a:p>
            <a:endParaRPr lang="en-IN" dirty="0"/>
          </a:p>
        </p:txBody>
      </p:sp>
    </p:spTree>
    <p:extLst>
      <p:ext uri="{BB962C8B-B14F-4D97-AF65-F5344CB8AC3E}">
        <p14:creationId xmlns:p14="http://schemas.microsoft.com/office/powerpoint/2010/main" val="2297528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DF2F9D-2D76-4714-8C1C-75AE83B02F8D}"/>
              </a:ext>
            </a:extLst>
          </p:cNvPr>
          <p:cNvSpPr>
            <a:spLocks noGrp="1"/>
          </p:cNvSpPr>
          <p:nvPr>
            <p:ph idx="1"/>
          </p:nvPr>
        </p:nvSpPr>
        <p:spPr>
          <a:xfrm>
            <a:off x="153054" y="179295"/>
            <a:ext cx="10909393" cy="6517340"/>
          </a:xfrm>
        </p:spPr>
        <p:txBody>
          <a:bodyPr/>
          <a:lstStyle/>
          <a:p>
            <a:r>
              <a:rPr lang="en-US" b="1" dirty="0"/>
              <a:t>Maven Central Repository</a:t>
            </a:r>
          </a:p>
          <a:p>
            <a:r>
              <a:rPr lang="en-US" dirty="0"/>
              <a:t>Maven </a:t>
            </a:r>
            <a:r>
              <a:rPr lang="en-US" b="1" dirty="0"/>
              <a:t>central repository</a:t>
            </a:r>
            <a:r>
              <a:rPr lang="en-US" dirty="0"/>
              <a:t> is located on the web. It has been created by the </a:t>
            </a:r>
            <a:r>
              <a:rPr lang="en-US" dirty="0" err="1"/>
              <a:t>apache</a:t>
            </a:r>
            <a:r>
              <a:rPr lang="en-US" dirty="0"/>
              <a:t> maven community itself.</a:t>
            </a:r>
          </a:p>
          <a:p>
            <a:r>
              <a:rPr lang="en-US" dirty="0"/>
              <a:t>The path of central repository is: </a:t>
            </a:r>
            <a:r>
              <a:rPr lang="en-US" dirty="0">
                <a:hlinkClick r:id="rId2"/>
              </a:rPr>
              <a:t>http://repo1.maven.org/maven2/</a:t>
            </a:r>
            <a:endParaRPr lang="en-US" dirty="0"/>
          </a:p>
          <a:p>
            <a:pPr marL="0" indent="0">
              <a:buNone/>
            </a:pPr>
            <a:endParaRPr lang="en-IN" dirty="0"/>
          </a:p>
          <a:p>
            <a:r>
              <a:rPr lang="en-US" b="1" dirty="0"/>
              <a:t>Maven Remote Repository</a:t>
            </a:r>
          </a:p>
          <a:p>
            <a:r>
              <a:rPr lang="en-US" dirty="0"/>
              <a:t>Maven </a:t>
            </a:r>
            <a:r>
              <a:rPr lang="en-US" b="1" dirty="0"/>
              <a:t>remote repository</a:t>
            </a:r>
            <a:r>
              <a:rPr lang="en-US" dirty="0"/>
              <a:t> is located on the web. Most of libraries can be missing from the central repository such as JBoss library </a:t>
            </a:r>
            <a:r>
              <a:rPr lang="en-US" dirty="0" err="1"/>
              <a:t>etc</a:t>
            </a:r>
            <a:r>
              <a:rPr lang="en-US" dirty="0"/>
              <a:t>, so we need to define remote repository in pom.xml file.</a:t>
            </a:r>
          </a:p>
          <a:p>
            <a:pPr marL="0" indent="0">
              <a:buNone/>
            </a:pPr>
            <a:r>
              <a:rPr lang="en-US" dirty="0"/>
              <a:t>.</a:t>
            </a:r>
          </a:p>
          <a:p>
            <a:pPr marL="0" indent="0">
              <a:buNone/>
            </a:pPr>
            <a:endParaRPr lang="en-IN" dirty="0"/>
          </a:p>
        </p:txBody>
      </p:sp>
    </p:spTree>
    <p:extLst>
      <p:ext uri="{BB962C8B-B14F-4D97-AF65-F5344CB8AC3E}">
        <p14:creationId xmlns:p14="http://schemas.microsoft.com/office/powerpoint/2010/main" val="2612032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71C4-EDB8-466F-9A72-0C5D1754C729}"/>
              </a:ext>
            </a:extLst>
          </p:cNvPr>
          <p:cNvSpPr>
            <a:spLocks noGrp="1"/>
          </p:cNvSpPr>
          <p:nvPr>
            <p:ph type="title"/>
          </p:nvPr>
        </p:nvSpPr>
        <p:spPr>
          <a:xfrm>
            <a:off x="81334" y="67236"/>
            <a:ext cx="5118195" cy="891988"/>
          </a:xfrm>
        </p:spPr>
        <p:txBody>
          <a:bodyPr/>
          <a:lstStyle/>
          <a:p>
            <a:r>
              <a:rPr lang="en-IN" b="1" dirty="0"/>
              <a:t>Maven Example</a:t>
            </a:r>
            <a:br>
              <a:rPr lang="en-IN" b="1" dirty="0"/>
            </a:br>
            <a:endParaRPr lang="en-IN" dirty="0"/>
          </a:p>
        </p:txBody>
      </p:sp>
      <p:sp>
        <p:nvSpPr>
          <p:cNvPr id="3" name="Content Placeholder 2">
            <a:extLst>
              <a:ext uri="{FF2B5EF4-FFF2-40B4-BE49-F238E27FC236}">
                <a16:creationId xmlns:a16="http://schemas.microsoft.com/office/drawing/2014/main" id="{524A2F5E-41BE-433E-9D07-999F29DF5332}"/>
              </a:ext>
            </a:extLst>
          </p:cNvPr>
          <p:cNvSpPr>
            <a:spLocks noGrp="1"/>
          </p:cNvSpPr>
          <p:nvPr>
            <p:ph idx="1"/>
          </p:nvPr>
        </p:nvSpPr>
        <p:spPr>
          <a:xfrm>
            <a:off x="170330" y="842682"/>
            <a:ext cx="11456894" cy="5405717"/>
          </a:xfrm>
        </p:spPr>
        <p:txBody>
          <a:bodyPr/>
          <a:lstStyle/>
          <a:p>
            <a:r>
              <a:rPr lang="en-US" dirty="0"/>
              <a:t>We can create a simple maven example by executing the </a:t>
            </a:r>
            <a:r>
              <a:rPr lang="en-US" b="1" dirty="0" err="1"/>
              <a:t>archetype:generate</a:t>
            </a:r>
            <a:r>
              <a:rPr lang="en-US" dirty="0"/>
              <a:t> command of </a:t>
            </a:r>
            <a:r>
              <a:rPr lang="en-US" b="1" dirty="0" err="1"/>
              <a:t>mvn</a:t>
            </a:r>
            <a:r>
              <a:rPr lang="en-US" b="1" dirty="0"/>
              <a:t> tool</a:t>
            </a:r>
            <a:r>
              <a:rPr lang="en-US" dirty="0"/>
              <a:t>.</a:t>
            </a:r>
          </a:p>
          <a:p>
            <a:r>
              <a:rPr lang="en-US" dirty="0"/>
              <a:t>To create a simple java project using maven, you need to open command prompt and run the </a:t>
            </a:r>
            <a:r>
              <a:rPr lang="en-US" b="1" dirty="0" err="1"/>
              <a:t>archetype:generate</a:t>
            </a:r>
            <a:r>
              <a:rPr lang="en-US" dirty="0"/>
              <a:t> command of </a:t>
            </a:r>
            <a:r>
              <a:rPr lang="en-US" dirty="0" err="1"/>
              <a:t>mvn</a:t>
            </a:r>
            <a:r>
              <a:rPr lang="en-US" dirty="0"/>
              <a:t> tool.</a:t>
            </a:r>
          </a:p>
          <a:p>
            <a:r>
              <a:rPr lang="en-US" b="1" dirty="0"/>
              <a:t>Syntax</a:t>
            </a:r>
          </a:p>
          <a:p>
            <a:pPr marL="0" indent="0">
              <a:buNone/>
            </a:pPr>
            <a:endParaRPr lang="en-US" dirty="0"/>
          </a:p>
          <a:p>
            <a:pPr marL="0" indent="0">
              <a:buNone/>
            </a:pPr>
            <a:r>
              <a:rPr lang="en-US" sz="2400" dirty="0">
                <a:solidFill>
                  <a:schemeClr val="bg1"/>
                </a:solidFill>
              </a:rPr>
              <a:t>The </a:t>
            </a:r>
            <a:r>
              <a:rPr lang="en-US" sz="2400" b="1" dirty="0">
                <a:solidFill>
                  <a:schemeClr val="bg1"/>
                </a:solidFill>
              </a:rPr>
              <a:t>syntax</a:t>
            </a:r>
            <a:r>
              <a:rPr lang="en-US" sz="2400" dirty="0">
                <a:solidFill>
                  <a:schemeClr val="bg1"/>
                </a:solidFill>
              </a:rPr>
              <a:t> to generate the project architecture is given below:</a:t>
            </a:r>
          </a:p>
          <a:p>
            <a:pPr marL="0" indent="0">
              <a:buNone/>
            </a:pPr>
            <a:r>
              <a:rPr lang="en-IN" dirty="0">
                <a:solidFill>
                  <a:schemeClr val="bg1"/>
                </a:solidFill>
              </a:rPr>
              <a:t>	</a:t>
            </a:r>
            <a:endParaRPr lang="en-IN" dirty="0"/>
          </a:p>
        </p:txBody>
      </p:sp>
      <p:sp>
        <p:nvSpPr>
          <p:cNvPr id="5" name="TextBox 4">
            <a:extLst>
              <a:ext uri="{FF2B5EF4-FFF2-40B4-BE49-F238E27FC236}">
                <a16:creationId xmlns:a16="http://schemas.microsoft.com/office/drawing/2014/main" id="{1899D986-D50F-4578-9D0F-6C68B164F7D5}"/>
              </a:ext>
            </a:extLst>
          </p:cNvPr>
          <p:cNvSpPr txBox="1"/>
          <p:nvPr/>
        </p:nvSpPr>
        <p:spPr>
          <a:xfrm>
            <a:off x="322729" y="3796553"/>
            <a:ext cx="11107271" cy="646331"/>
          </a:xfrm>
          <a:prstGeom prst="rect">
            <a:avLst/>
          </a:prstGeom>
          <a:noFill/>
        </p:spPr>
        <p:txBody>
          <a:bodyPr wrap="square" rtlCol="0">
            <a:spAutoFit/>
          </a:bodyPr>
          <a:lstStyle/>
          <a:p>
            <a:pPr marL="0" indent="0">
              <a:buNone/>
            </a:pPr>
            <a:r>
              <a:rPr lang="en-IN" dirty="0" err="1"/>
              <a:t>mvn</a:t>
            </a:r>
            <a:r>
              <a:rPr lang="en-IN" dirty="0"/>
              <a:t> </a:t>
            </a:r>
            <a:r>
              <a:rPr lang="en-IN" dirty="0" err="1"/>
              <a:t>archetype:generate</a:t>
            </a:r>
            <a:r>
              <a:rPr lang="en-IN" dirty="0"/>
              <a:t> -</a:t>
            </a:r>
            <a:r>
              <a:rPr lang="en-IN" dirty="0" err="1"/>
              <a:t>DgroupId</a:t>
            </a:r>
            <a:r>
              <a:rPr lang="en-IN" dirty="0"/>
              <a:t>=</a:t>
            </a:r>
            <a:r>
              <a:rPr lang="en-IN" dirty="0" err="1"/>
              <a:t>groupid</a:t>
            </a:r>
            <a:r>
              <a:rPr lang="en-IN" dirty="0"/>
              <a:t> -</a:t>
            </a:r>
            <a:r>
              <a:rPr lang="en-IN" dirty="0" err="1"/>
              <a:t>DartifactId</a:t>
            </a:r>
            <a:r>
              <a:rPr lang="en-IN" dirty="0"/>
              <a:t>=</a:t>
            </a:r>
            <a:r>
              <a:rPr lang="en-IN" dirty="0" err="1"/>
              <a:t>artifactid</a:t>
            </a:r>
            <a:r>
              <a:rPr lang="en-IN" dirty="0"/>
              <a:t>   </a:t>
            </a:r>
          </a:p>
          <a:p>
            <a:pPr marL="0" indent="0">
              <a:buNone/>
            </a:pPr>
            <a:r>
              <a:rPr lang="en-IN" dirty="0"/>
              <a:t>	-</a:t>
            </a:r>
            <a:r>
              <a:rPr lang="en-IN" dirty="0" err="1"/>
              <a:t>DarchetypeArtifactId</a:t>
            </a:r>
            <a:r>
              <a:rPr lang="en-IN" dirty="0"/>
              <a:t>=maven-archetype-</a:t>
            </a:r>
            <a:r>
              <a:rPr lang="en-IN" dirty="0" err="1"/>
              <a:t>quickstart</a:t>
            </a:r>
            <a:r>
              <a:rPr lang="en-IN" dirty="0"/>
              <a:t> -	</a:t>
            </a:r>
            <a:r>
              <a:rPr lang="en-IN" dirty="0" err="1"/>
              <a:t>DinteractiveMode</a:t>
            </a:r>
            <a:r>
              <a:rPr lang="en-IN" dirty="0"/>
              <a:t>=</a:t>
            </a:r>
            <a:r>
              <a:rPr lang="en-IN" dirty="0" err="1"/>
              <a:t>booleanValue</a:t>
            </a:r>
            <a:r>
              <a:rPr lang="en-IN" dirty="0"/>
              <a:t>  </a:t>
            </a:r>
          </a:p>
        </p:txBody>
      </p:sp>
      <p:sp>
        <p:nvSpPr>
          <p:cNvPr id="10" name="Rectangle 3">
            <a:extLst>
              <a:ext uri="{FF2B5EF4-FFF2-40B4-BE49-F238E27FC236}">
                <a16:creationId xmlns:a16="http://schemas.microsoft.com/office/drawing/2014/main" id="{4C08BFAA-95EF-4995-8524-A55BC3E4FCB6}"/>
              </a:ext>
            </a:extLst>
          </p:cNvPr>
          <p:cNvSpPr>
            <a:spLocks noChangeArrowheads="1"/>
          </p:cNvSpPr>
          <p:nvPr/>
        </p:nvSpPr>
        <p:spPr bwMode="auto">
          <a:xfrm>
            <a:off x="322729" y="4930153"/>
            <a:ext cx="115465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err="1">
                <a:ln>
                  <a:noFill/>
                </a:ln>
                <a:solidFill>
                  <a:schemeClr val="tx1"/>
                </a:solidFill>
                <a:effectLst/>
                <a:latin typeface="Arial" panose="020B0604020202020204" pitchFamily="34" charset="0"/>
              </a:rPr>
              <a:t>mvn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archetype:generate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DgroupId</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com.javatpoint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DartifactId</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CubeGenerator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DarchetypeArtifactId</a:t>
            </a:r>
            <a:r>
              <a:rPr kumimoji="0" lang="en-US" altLang="en-US" sz="1800" b="0" i="0" u="none" strike="noStrike" cap="none" normalizeH="0" baseline="0" dirty="0">
                <a:ln>
                  <a:noFill/>
                </a:ln>
                <a:solidFill>
                  <a:schemeClr val="tx1"/>
                </a:solidFill>
                <a:effectLst/>
                <a:latin typeface="Arial" panose="020B0604020202020204" pitchFamily="34" charset="0"/>
              </a:rPr>
              <a:t>=maven-archetype-</a:t>
            </a:r>
            <a:r>
              <a:rPr kumimoji="0" lang="en-US" altLang="en-US" sz="1800" b="0" i="0" u="none" strike="noStrike" cap="none" normalizeH="0" baseline="0" dirty="0" err="1">
                <a:ln>
                  <a:noFill/>
                </a:ln>
                <a:solidFill>
                  <a:schemeClr val="tx1"/>
                </a:solidFill>
                <a:effectLst/>
                <a:latin typeface="Arial" panose="020B0604020202020204" pitchFamily="34" charset="0"/>
              </a:rPr>
              <a:t>quickstart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DinteractiveMode</a:t>
            </a:r>
            <a:r>
              <a:rPr kumimoji="0" lang="en-US" altLang="en-US" sz="1800" b="0" i="0" u="none" strike="noStrike" cap="none" normalizeH="0" baseline="0" dirty="0">
                <a:ln>
                  <a:noFill/>
                </a:ln>
                <a:solidFill>
                  <a:schemeClr val="tx1"/>
                </a:solidFill>
                <a:effectLst/>
                <a:latin typeface="Arial" panose="020B0604020202020204" pitchFamily="34" charset="0"/>
              </a:rPr>
              <a:t>=false </a:t>
            </a:r>
          </a:p>
        </p:txBody>
      </p:sp>
      <p:sp>
        <p:nvSpPr>
          <p:cNvPr id="11" name="TextBox 10">
            <a:extLst>
              <a:ext uri="{FF2B5EF4-FFF2-40B4-BE49-F238E27FC236}">
                <a16:creationId xmlns:a16="http://schemas.microsoft.com/office/drawing/2014/main" id="{6C5A9099-F500-4A3A-AA1A-40BAE6269233}"/>
              </a:ext>
            </a:extLst>
          </p:cNvPr>
          <p:cNvSpPr txBox="1"/>
          <p:nvPr/>
        </p:nvSpPr>
        <p:spPr>
          <a:xfrm>
            <a:off x="170330" y="4442884"/>
            <a:ext cx="4177553" cy="461665"/>
          </a:xfrm>
          <a:prstGeom prst="rect">
            <a:avLst/>
          </a:prstGeom>
          <a:noFill/>
        </p:spPr>
        <p:txBody>
          <a:bodyPr wrap="square" rtlCol="0">
            <a:spAutoFit/>
          </a:bodyPr>
          <a:lstStyle/>
          <a:p>
            <a:r>
              <a:rPr lang="en-IN" sz="2400" dirty="0">
                <a:solidFill>
                  <a:schemeClr val="bg1"/>
                </a:solidFill>
              </a:rPr>
              <a:t>Example</a:t>
            </a:r>
            <a:r>
              <a:rPr lang="en-IN" dirty="0"/>
              <a:t>:</a:t>
            </a:r>
          </a:p>
        </p:txBody>
      </p:sp>
    </p:spTree>
    <p:extLst>
      <p:ext uri="{BB962C8B-B14F-4D97-AF65-F5344CB8AC3E}">
        <p14:creationId xmlns:p14="http://schemas.microsoft.com/office/powerpoint/2010/main" val="1381019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6ACD-09F0-4163-A897-0B4F30CACA84}"/>
              </a:ext>
            </a:extLst>
          </p:cNvPr>
          <p:cNvSpPr>
            <a:spLocks noGrp="1"/>
          </p:cNvSpPr>
          <p:nvPr>
            <p:ph type="title"/>
          </p:nvPr>
        </p:nvSpPr>
        <p:spPr>
          <a:xfrm>
            <a:off x="0" y="0"/>
            <a:ext cx="6319465" cy="847164"/>
          </a:xfrm>
        </p:spPr>
        <p:txBody>
          <a:bodyPr/>
          <a:lstStyle/>
          <a:p>
            <a:r>
              <a:rPr lang="en-IN" b="1" dirty="0"/>
              <a:t>What is Build Lifecycle?</a:t>
            </a:r>
            <a:br>
              <a:rPr lang="en-IN" b="1" dirty="0"/>
            </a:br>
            <a:endParaRPr lang="en-IN" dirty="0"/>
          </a:p>
        </p:txBody>
      </p:sp>
      <p:sp>
        <p:nvSpPr>
          <p:cNvPr id="3" name="Content Placeholder 2">
            <a:extLst>
              <a:ext uri="{FF2B5EF4-FFF2-40B4-BE49-F238E27FC236}">
                <a16:creationId xmlns:a16="http://schemas.microsoft.com/office/drawing/2014/main" id="{826FEF54-E6A3-4CB4-A1FD-195A381C95F2}"/>
              </a:ext>
            </a:extLst>
          </p:cNvPr>
          <p:cNvSpPr>
            <a:spLocks noGrp="1"/>
          </p:cNvSpPr>
          <p:nvPr>
            <p:ph idx="1"/>
          </p:nvPr>
        </p:nvSpPr>
        <p:spPr>
          <a:xfrm>
            <a:off x="125506" y="847164"/>
            <a:ext cx="9924347" cy="5401235"/>
          </a:xfrm>
        </p:spPr>
        <p:txBody>
          <a:bodyPr/>
          <a:lstStyle/>
          <a:p>
            <a:r>
              <a:rPr lang="en-US" dirty="0"/>
              <a:t>A Build Lifecycle is a well-defined sequence of phases, which define the order in which the goals are to be executed. Here phase represents a stage in life cycle. As an example, a typical </a:t>
            </a:r>
            <a:r>
              <a:rPr lang="en-US" b="1" dirty="0"/>
              <a:t>Maven Build Lifecycle</a:t>
            </a:r>
            <a:r>
              <a:rPr lang="en-US" dirty="0"/>
              <a:t> consists of the following sequence of phases.</a:t>
            </a:r>
          </a:p>
          <a:p>
            <a:pPr marL="0" indent="0">
              <a:buNone/>
            </a:pPr>
            <a:endParaRPr lang="en-IN" dirty="0"/>
          </a:p>
        </p:txBody>
      </p:sp>
      <p:graphicFrame>
        <p:nvGraphicFramePr>
          <p:cNvPr id="6" name="Table 5">
            <a:extLst>
              <a:ext uri="{FF2B5EF4-FFF2-40B4-BE49-F238E27FC236}">
                <a16:creationId xmlns:a16="http://schemas.microsoft.com/office/drawing/2014/main" id="{D9E8AF84-A762-40FC-BFEF-7338E7E380DD}"/>
              </a:ext>
            </a:extLst>
          </p:cNvPr>
          <p:cNvGraphicFramePr>
            <a:graphicFrameLocks noGrp="1"/>
          </p:cNvGraphicFramePr>
          <p:nvPr>
            <p:extLst>
              <p:ext uri="{D42A27DB-BD31-4B8C-83A1-F6EECF244321}">
                <p14:modId xmlns:p14="http://schemas.microsoft.com/office/powerpoint/2010/main" val="316900387"/>
              </p:ext>
            </p:extLst>
          </p:nvPr>
        </p:nvGraphicFramePr>
        <p:xfrm>
          <a:off x="2365532" y="2115392"/>
          <a:ext cx="6912939" cy="4195760"/>
        </p:xfrm>
        <a:graphic>
          <a:graphicData uri="http://schemas.openxmlformats.org/drawingml/2006/table">
            <a:tbl>
              <a:tblPr/>
              <a:tblGrid>
                <a:gridCol w="1309997">
                  <a:extLst>
                    <a:ext uri="{9D8B030D-6E8A-4147-A177-3AD203B41FA5}">
                      <a16:colId xmlns:a16="http://schemas.microsoft.com/office/drawing/2014/main" val="3029942835"/>
                    </a:ext>
                  </a:extLst>
                </a:gridCol>
                <a:gridCol w="1810871">
                  <a:extLst>
                    <a:ext uri="{9D8B030D-6E8A-4147-A177-3AD203B41FA5}">
                      <a16:colId xmlns:a16="http://schemas.microsoft.com/office/drawing/2014/main" val="1264990846"/>
                    </a:ext>
                  </a:extLst>
                </a:gridCol>
                <a:gridCol w="3792071">
                  <a:extLst>
                    <a:ext uri="{9D8B030D-6E8A-4147-A177-3AD203B41FA5}">
                      <a16:colId xmlns:a16="http://schemas.microsoft.com/office/drawing/2014/main" val="3275346347"/>
                    </a:ext>
                  </a:extLst>
                </a:gridCol>
              </a:tblGrid>
              <a:tr h="209788">
                <a:tc>
                  <a:txBody>
                    <a:bodyPr/>
                    <a:lstStyle/>
                    <a:p>
                      <a:r>
                        <a:rPr lang="en-IN" sz="1000"/>
                        <a:t>Phase</a:t>
                      </a:r>
                    </a:p>
                  </a:txBody>
                  <a:tcPr marL="52447" marR="52447" marT="26224" marB="26224" anchor="ctr">
                    <a:lnL>
                      <a:noFill/>
                    </a:lnL>
                    <a:lnR>
                      <a:noFill/>
                    </a:lnR>
                    <a:lnT>
                      <a:noFill/>
                    </a:lnT>
                    <a:lnB>
                      <a:noFill/>
                    </a:lnB>
                  </a:tcPr>
                </a:tc>
                <a:tc>
                  <a:txBody>
                    <a:bodyPr/>
                    <a:lstStyle/>
                    <a:p>
                      <a:r>
                        <a:rPr lang="en-IN" sz="1000"/>
                        <a:t>Handles</a:t>
                      </a:r>
                    </a:p>
                  </a:txBody>
                  <a:tcPr marL="52447" marR="52447" marT="26224" marB="26224" anchor="ctr">
                    <a:lnL>
                      <a:noFill/>
                    </a:lnL>
                    <a:lnR>
                      <a:noFill/>
                    </a:lnR>
                    <a:lnT>
                      <a:noFill/>
                    </a:lnT>
                    <a:lnB>
                      <a:noFill/>
                    </a:lnB>
                  </a:tcPr>
                </a:tc>
                <a:tc>
                  <a:txBody>
                    <a:bodyPr/>
                    <a:lstStyle/>
                    <a:p>
                      <a:r>
                        <a:rPr lang="en-IN" sz="1000"/>
                        <a:t>Description</a:t>
                      </a:r>
                    </a:p>
                  </a:txBody>
                  <a:tcPr marL="52447" marR="52447" marT="26224" marB="26224" anchor="ctr">
                    <a:lnL>
                      <a:noFill/>
                    </a:lnL>
                    <a:lnR>
                      <a:noFill/>
                    </a:lnR>
                    <a:lnT>
                      <a:noFill/>
                    </a:lnT>
                    <a:lnB>
                      <a:noFill/>
                    </a:lnB>
                  </a:tcPr>
                </a:tc>
                <a:extLst>
                  <a:ext uri="{0D108BD9-81ED-4DB2-BD59-A6C34878D82A}">
                    <a16:rowId xmlns:a16="http://schemas.microsoft.com/office/drawing/2014/main" val="2954346881"/>
                  </a:ext>
                </a:extLst>
              </a:tr>
              <a:tr h="524470">
                <a:tc>
                  <a:txBody>
                    <a:bodyPr/>
                    <a:lstStyle/>
                    <a:p>
                      <a:r>
                        <a:rPr lang="en-IN" sz="1000"/>
                        <a:t>prepare-resources</a:t>
                      </a:r>
                    </a:p>
                  </a:txBody>
                  <a:tcPr marL="52447" marR="52447" marT="26224" marB="26224" anchor="ctr">
                    <a:lnL>
                      <a:noFill/>
                    </a:lnL>
                    <a:lnR>
                      <a:noFill/>
                    </a:lnR>
                    <a:lnT>
                      <a:noFill/>
                    </a:lnT>
                    <a:lnB>
                      <a:noFill/>
                    </a:lnB>
                  </a:tcPr>
                </a:tc>
                <a:tc>
                  <a:txBody>
                    <a:bodyPr/>
                    <a:lstStyle/>
                    <a:p>
                      <a:r>
                        <a:rPr lang="en-IN" sz="1000"/>
                        <a:t>resource copying</a:t>
                      </a:r>
                    </a:p>
                  </a:txBody>
                  <a:tcPr marL="52447" marR="52447" marT="26224" marB="26224" anchor="ctr">
                    <a:lnL>
                      <a:noFill/>
                    </a:lnL>
                    <a:lnR>
                      <a:noFill/>
                    </a:lnR>
                    <a:lnT>
                      <a:noFill/>
                    </a:lnT>
                    <a:lnB>
                      <a:noFill/>
                    </a:lnB>
                  </a:tcPr>
                </a:tc>
                <a:tc>
                  <a:txBody>
                    <a:bodyPr/>
                    <a:lstStyle/>
                    <a:p>
                      <a:r>
                        <a:rPr lang="en-US" sz="1000"/>
                        <a:t>Resource copying can be customized in this phase.</a:t>
                      </a:r>
                    </a:p>
                  </a:txBody>
                  <a:tcPr marL="52447" marR="52447" marT="26224" marB="26224" anchor="ctr">
                    <a:lnL>
                      <a:noFill/>
                    </a:lnL>
                    <a:lnR>
                      <a:noFill/>
                    </a:lnR>
                    <a:lnT>
                      <a:noFill/>
                    </a:lnT>
                    <a:lnB>
                      <a:noFill/>
                    </a:lnB>
                  </a:tcPr>
                </a:tc>
                <a:extLst>
                  <a:ext uri="{0D108BD9-81ED-4DB2-BD59-A6C34878D82A}">
                    <a16:rowId xmlns:a16="http://schemas.microsoft.com/office/drawing/2014/main" val="2912205784"/>
                  </a:ext>
                </a:extLst>
              </a:tr>
              <a:tr h="681811">
                <a:tc>
                  <a:txBody>
                    <a:bodyPr/>
                    <a:lstStyle/>
                    <a:p>
                      <a:r>
                        <a:rPr lang="en-IN" sz="1000"/>
                        <a:t>validate</a:t>
                      </a:r>
                    </a:p>
                  </a:txBody>
                  <a:tcPr marL="52447" marR="52447" marT="26224" marB="26224" anchor="ctr">
                    <a:lnL>
                      <a:noFill/>
                    </a:lnL>
                    <a:lnR>
                      <a:noFill/>
                    </a:lnR>
                    <a:lnT>
                      <a:noFill/>
                    </a:lnT>
                    <a:lnB>
                      <a:noFill/>
                    </a:lnB>
                  </a:tcPr>
                </a:tc>
                <a:tc>
                  <a:txBody>
                    <a:bodyPr/>
                    <a:lstStyle/>
                    <a:p>
                      <a:r>
                        <a:rPr lang="en-IN" sz="1000"/>
                        <a:t>Validating the information</a:t>
                      </a:r>
                    </a:p>
                  </a:txBody>
                  <a:tcPr marL="52447" marR="52447" marT="26224" marB="26224" anchor="ctr">
                    <a:lnL>
                      <a:noFill/>
                    </a:lnL>
                    <a:lnR>
                      <a:noFill/>
                    </a:lnR>
                    <a:lnT>
                      <a:noFill/>
                    </a:lnT>
                    <a:lnB>
                      <a:noFill/>
                    </a:lnB>
                  </a:tcPr>
                </a:tc>
                <a:tc>
                  <a:txBody>
                    <a:bodyPr/>
                    <a:lstStyle/>
                    <a:p>
                      <a:r>
                        <a:rPr lang="en-US" sz="1000"/>
                        <a:t>Validates if the project is correct and if all necessary information is available.</a:t>
                      </a:r>
                    </a:p>
                  </a:txBody>
                  <a:tcPr marL="52447" marR="52447" marT="26224" marB="26224" anchor="ctr">
                    <a:lnL>
                      <a:noFill/>
                    </a:lnL>
                    <a:lnR>
                      <a:noFill/>
                    </a:lnR>
                    <a:lnT>
                      <a:noFill/>
                    </a:lnT>
                    <a:lnB>
                      <a:noFill/>
                    </a:lnB>
                  </a:tcPr>
                </a:tc>
                <a:extLst>
                  <a:ext uri="{0D108BD9-81ED-4DB2-BD59-A6C34878D82A}">
                    <a16:rowId xmlns:a16="http://schemas.microsoft.com/office/drawing/2014/main" val="3130712492"/>
                  </a:ext>
                </a:extLst>
              </a:tr>
              <a:tr h="524470">
                <a:tc>
                  <a:txBody>
                    <a:bodyPr/>
                    <a:lstStyle/>
                    <a:p>
                      <a:r>
                        <a:rPr lang="en-IN" sz="1000"/>
                        <a:t>compile</a:t>
                      </a:r>
                    </a:p>
                  </a:txBody>
                  <a:tcPr marL="52447" marR="52447" marT="26224" marB="26224" anchor="ctr">
                    <a:lnL>
                      <a:noFill/>
                    </a:lnL>
                    <a:lnR>
                      <a:noFill/>
                    </a:lnR>
                    <a:lnT>
                      <a:noFill/>
                    </a:lnT>
                    <a:lnB>
                      <a:noFill/>
                    </a:lnB>
                  </a:tcPr>
                </a:tc>
                <a:tc>
                  <a:txBody>
                    <a:bodyPr/>
                    <a:lstStyle/>
                    <a:p>
                      <a:r>
                        <a:rPr lang="en-IN" sz="1000" dirty="0"/>
                        <a:t>compilation</a:t>
                      </a:r>
                    </a:p>
                  </a:txBody>
                  <a:tcPr marL="52447" marR="52447" marT="26224" marB="26224" anchor="ctr">
                    <a:lnL>
                      <a:noFill/>
                    </a:lnL>
                    <a:lnR>
                      <a:noFill/>
                    </a:lnR>
                    <a:lnT>
                      <a:noFill/>
                    </a:lnT>
                    <a:lnB>
                      <a:noFill/>
                    </a:lnB>
                  </a:tcPr>
                </a:tc>
                <a:tc>
                  <a:txBody>
                    <a:bodyPr/>
                    <a:lstStyle/>
                    <a:p>
                      <a:r>
                        <a:rPr lang="en-US" sz="1000"/>
                        <a:t>Source code compilation is done in this phase.</a:t>
                      </a:r>
                    </a:p>
                  </a:txBody>
                  <a:tcPr marL="52447" marR="52447" marT="26224" marB="26224" anchor="ctr">
                    <a:lnL>
                      <a:noFill/>
                    </a:lnL>
                    <a:lnR>
                      <a:noFill/>
                    </a:lnR>
                    <a:lnT>
                      <a:noFill/>
                    </a:lnT>
                    <a:lnB>
                      <a:noFill/>
                    </a:lnB>
                  </a:tcPr>
                </a:tc>
                <a:extLst>
                  <a:ext uri="{0D108BD9-81ED-4DB2-BD59-A6C34878D82A}">
                    <a16:rowId xmlns:a16="http://schemas.microsoft.com/office/drawing/2014/main" val="692163089"/>
                  </a:ext>
                </a:extLst>
              </a:tr>
              <a:tr h="524470">
                <a:tc>
                  <a:txBody>
                    <a:bodyPr/>
                    <a:lstStyle/>
                    <a:p>
                      <a:r>
                        <a:rPr lang="en-IN" sz="1000"/>
                        <a:t>Test</a:t>
                      </a:r>
                    </a:p>
                  </a:txBody>
                  <a:tcPr marL="52447" marR="52447" marT="26224" marB="26224" anchor="ctr">
                    <a:lnL>
                      <a:noFill/>
                    </a:lnL>
                    <a:lnR>
                      <a:noFill/>
                    </a:lnR>
                    <a:lnT>
                      <a:noFill/>
                    </a:lnT>
                    <a:lnB>
                      <a:noFill/>
                    </a:lnB>
                  </a:tcPr>
                </a:tc>
                <a:tc>
                  <a:txBody>
                    <a:bodyPr/>
                    <a:lstStyle/>
                    <a:p>
                      <a:r>
                        <a:rPr lang="en-IN" sz="1000"/>
                        <a:t>Testing</a:t>
                      </a:r>
                    </a:p>
                  </a:txBody>
                  <a:tcPr marL="52447" marR="52447" marT="26224" marB="26224" anchor="ctr">
                    <a:lnL>
                      <a:noFill/>
                    </a:lnL>
                    <a:lnR>
                      <a:noFill/>
                    </a:lnR>
                    <a:lnT>
                      <a:noFill/>
                    </a:lnT>
                    <a:lnB>
                      <a:noFill/>
                    </a:lnB>
                  </a:tcPr>
                </a:tc>
                <a:tc>
                  <a:txBody>
                    <a:bodyPr/>
                    <a:lstStyle/>
                    <a:p>
                      <a:r>
                        <a:rPr lang="en-US" sz="1000"/>
                        <a:t>Tests the compiled source code suitable for testing framework.</a:t>
                      </a:r>
                    </a:p>
                  </a:txBody>
                  <a:tcPr marL="52447" marR="52447" marT="26224" marB="26224" anchor="ctr">
                    <a:lnL>
                      <a:noFill/>
                    </a:lnL>
                    <a:lnR>
                      <a:noFill/>
                    </a:lnR>
                    <a:lnT>
                      <a:noFill/>
                    </a:lnT>
                    <a:lnB>
                      <a:noFill/>
                    </a:lnB>
                  </a:tcPr>
                </a:tc>
                <a:extLst>
                  <a:ext uri="{0D108BD9-81ED-4DB2-BD59-A6C34878D82A}">
                    <a16:rowId xmlns:a16="http://schemas.microsoft.com/office/drawing/2014/main" val="2678876678"/>
                  </a:ext>
                </a:extLst>
              </a:tr>
              <a:tr h="681811">
                <a:tc>
                  <a:txBody>
                    <a:bodyPr/>
                    <a:lstStyle/>
                    <a:p>
                      <a:r>
                        <a:rPr lang="en-IN" sz="1000"/>
                        <a:t>package</a:t>
                      </a:r>
                    </a:p>
                  </a:txBody>
                  <a:tcPr marL="52447" marR="52447" marT="26224" marB="26224" anchor="ctr">
                    <a:lnL>
                      <a:noFill/>
                    </a:lnL>
                    <a:lnR>
                      <a:noFill/>
                    </a:lnR>
                    <a:lnT>
                      <a:noFill/>
                    </a:lnT>
                    <a:lnB>
                      <a:noFill/>
                    </a:lnB>
                  </a:tcPr>
                </a:tc>
                <a:tc>
                  <a:txBody>
                    <a:bodyPr/>
                    <a:lstStyle/>
                    <a:p>
                      <a:r>
                        <a:rPr lang="en-IN" sz="1000"/>
                        <a:t>packaging</a:t>
                      </a:r>
                    </a:p>
                  </a:txBody>
                  <a:tcPr marL="52447" marR="52447" marT="26224" marB="26224" anchor="ctr">
                    <a:lnL>
                      <a:noFill/>
                    </a:lnL>
                    <a:lnR>
                      <a:noFill/>
                    </a:lnR>
                    <a:lnT>
                      <a:noFill/>
                    </a:lnT>
                    <a:lnB>
                      <a:noFill/>
                    </a:lnB>
                  </a:tcPr>
                </a:tc>
                <a:tc>
                  <a:txBody>
                    <a:bodyPr/>
                    <a:lstStyle/>
                    <a:p>
                      <a:r>
                        <a:rPr lang="en-US" sz="1000"/>
                        <a:t>This phase creates the JAR/WAR package as mentioned in the packaging in POM.xml.</a:t>
                      </a:r>
                    </a:p>
                  </a:txBody>
                  <a:tcPr marL="52447" marR="52447" marT="26224" marB="26224" anchor="ctr">
                    <a:lnL>
                      <a:noFill/>
                    </a:lnL>
                    <a:lnR>
                      <a:noFill/>
                    </a:lnR>
                    <a:lnT>
                      <a:noFill/>
                    </a:lnT>
                    <a:lnB>
                      <a:noFill/>
                    </a:lnB>
                  </a:tcPr>
                </a:tc>
                <a:extLst>
                  <a:ext uri="{0D108BD9-81ED-4DB2-BD59-A6C34878D82A}">
                    <a16:rowId xmlns:a16="http://schemas.microsoft.com/office/drawing/2014/main" val="3118163498"/>
                  </a:ext>
                </a:extLst>
              </a:tr>
              <a:tr h="524470">
                <a:tc>
                  <a:txBody>
                    <a:bodyPr/>
                    <a:lstStyle/>
                    <a:p>
                      <a:r>
                        <a:rPr lang="en-IN" sz="1000"/>
                        <a:t>install</a:t>
                      </a:r>
                    </a:p>
                  </a:txBody>
                  <a:tcPr marL="52447" marR="52447" marT="26224" marB="26224" anchor="ctr">
                    <a:lnL>
                      <a:noFill/>
                    </a:lnL>
                    <a:lnR>
                      <a:noFill/>
                    </a:lnR>
                    <a:lnT>
                      <a:noFill/>
                    </a:lnT>
                    <a:lnB>
                      <a:noFill/>
                    </a:lnB>
                  </a:tcPr>
                </a:tc>
                <a:tc>
                  <a:txBody>
                    <a:bodyPr/>
                    <a:lstStyle/>
                    <a:p>
                      <a:r>
                        <a:rPr lang="en-IN" sz="1000"/>
                        <a:t>installation</a:t>
                      </a:r>
                    </a:p>
                  </a:txBody>
                  <a:tcPr marL="52447" marR="52447" marT="26224" marB="26224" anchor="ctr">
                    <a:lnL>
                      <a:noFill/>
                    </a:lnL>
                    <a:lnR>
                      <a:noFill/>
                    </a:lnR>
                    <a:lnT>
                      <a:noFill/>
                    </a:lnT>
                    <a:lnB>
                      <a:noFill/>
                    </a:lnB>
                  </a:tcPr>
                </a:tc>
                <a:tc>
                  <a:txBody>
                    <a:bodyPr/>
                    <a:lstStyle/>
                    <a:p>
                      <a:r>
                        <a:rPr lang="en-US" sz="1000"/>
                        <a:t>This phase installs the package in local/remote maven repository.</a:t>
                      </a:r>
                    </a:p>
                  </a:txBody>
                  <a:tcPr marL="52447" marR="52447" marT="26224" marB="26224" anchor="ctr">
                    <a:lnL>
                      <a:noFill/>
                    </a:lnL>
                    <a:lnR>
                      <a:noFill/>
                    </a:lnR>
                    <a:lnT>
                      <a:noFill/>
                    </a:lnT>
                    <a:lnB>
                      <a:noFill/>
                    </a:lnB>
                  </a:tcPr>
                </a:tc>
                <a:extLst>
                  <a:ext uri="{0D108BD9-81ED-4DB2-BD59-A6C34878D82A}">
                    <a16:rowId xmlns:a16="http://schemas.microsoft.com/office/drawing/2014/main" val="3441380860"/>
                  </a:ext>
                </a:extLst>
              </a:tr>
              <a:tr h="524470">
                <a:tc>
                  <a:txBody>
                    <a:bodyPr/>
                    <a:lstStyle/>
                    <a:p>
                      <a:r>
                        <a:rPr lang="en-IN" sz="1000"/>
                        <a:t>Deploy</a:t>
                      </a:r>
                    </a:p>
                  </a:txBody>
                  <a:tcPr marL="52447" marR="52447" marT="26224" marB="26224" anchor="ctr">
                    <a:lnL>
                      <a:noFill/>
                    </a:lnL>
                    <a:lnR>
                      <a:noFill/>
                    </a:lnR>
                    <a:lnT>
                      <a:noFill/>
                    </a:lnT>
                    <a:lnB>
                      <a:noFill/>
                    </a:lnB>
                  </a:tcPr>
                </a:tc>
                <a:tc>
                  <a:txBody>
                    <a:bodyPr/>
                    <a:lstStyle/>
                    <a:p>
                      <a:r>
                        <a:rPr lang="en-IN" sz="1000"/>
                        <a:t>Deploying</a:t>
                      </a:r>
                    </a:p>
                  </a:txBody>
                  <a:tcPr marL="52447" marR="52447" marT="26224" marB="26224" anchor="ctr">
                    <a:lnL>
                      <a:noFill/>
                    </a:lnL>
                    <a:lnR>
                      <a:noFill/>
                    </a:lnR>
                    <a:lnT>
                      <a:noFill/>
                    </a:lnT>
                    <a:lnB>
                      <a:noFill/>
                    </a:lnB>
                  </a:tcPr>
                </a:tc>
                <a:tc>
                  <a:txBody>
                    <a:bodyPr/>
                    <a:lstStyle/>
                    <a:p>
                      <a:r>
                        <a:rPr lang="en-US" sz="1000" dirty="0"/>
                        <a:t>Copies the final package to the remote repository.</a:t>
                      </a:r>
                    </a:p>
                  </a:txBody>
                  <a:tcPr marL="52447" marR="52447" marT="26224" marB="26224" anchor="ctr">
                    <a:lnL>
                      <a:noFill/>
                    </a:lnL>
                    <a:lnR>
                      <a:noFill/>
                    </a:lnR>
                    <a:lnT>
                      <a:noFill/>
                    </a:lnT>
                    <a:lnB>
                      <a:noFill/>
                    </a:lnB>
                  </a:tcPr>
                </a:tc>
                <a:extLst>
                  <a:ext uri="{0D108BD9-81ED-4DB2-BD59-A6C34878D82A}">
                    <a16:rowId xmlns:a16="http://schemas.microsoft.com/office/drawing/2014/main" val="2449480750"/>
                  </a:ext>
                </a:extLst>
              </a:tr>
            </a:tbl>
          </a:graphicData>
        </a:graphic>
      </p:graphicFrame>
      <p:sp>
        <p:nvSpPr>
          <p:cNvPr id="7" name="Rectangle 2">
            <a:extLst>
              <a:ext uri="{FF2B5EF4-FFF2-40B4-BE49-F238E27FC236}">
                <a16:creationId xmlns:a16="http://schemas.microsoft.com/office/drawing/2014/main" id="{9DA34B3D-BFE0-46CC-B8D2-3F038D00C591}"/>
              </a:ext>
            </a:extLst>
          </p:cNvPr>
          <p:cNvSpPr>
            <a:spLocks noChangeArrowheads="1"/>
          </p:cNvSpPr>
          <p:nvPr/>
        </p:nvSpPr>
        <p:spPr bwMode="auto">
          <a:xfrm>
            <a:off x="317104" y="6248399"/>
            <a:ext cx="11226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There are always </a:t>
            </a:r>
            <a:r>
              <a:rPr kumimoji="0" lang="en-US" altLang="en-US" sz="1800" b="1" i="0" u="none" strike="noStrike" cap="none" normalizeH="0" baseline="0" dirty="0">
                <a:ln>
                  <a:noFill/>
                </a:ln>
                <a:solidFill>
                  <a:schemeClr val="tx1"/>
                </a:solidFill>
                <a:effectLst/>
                <a:latin typeface="Arial" panose="020B0604020202020204" pitchFamily="34" charset="0"/>
              </a:rPr>
              <a:t>pre</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post</a:t>
            </a:r>
            <a:r>
              <a:rPr kumimoji="0" lang="en-US" altLang="en-US" sz="1800" b="0" i="0" u="none" strike="noStrike" cap="none" normalizeH="0" baseline="0" dirty="0">
                <a:ln>
                  <a:noFill/>
                </a:ln>
                <a:solidFill>
                  <a:schemeClr val="tx1"/>
                </a:solidFill>
                <a:effectLst/>
                <a:latin typeface="Arial" panose="020B0604020202020204" pitchFamily="34" charset="0"/>
              </a:rPr>
              <a:t> phases to register </a:t>
            </a:r>
            <a:r>
              <a:rPr kumimoji="0" lang="en-US" altLang="en-US" sz="1800" b="1" i="0" u="none" strike="noStrike" cap="none" normalizeH="0" baseline="0" dirty="0">
                <a:ln>
                  <a:noFill/>
                </a:ln>
                <a:solidFill>
                  <a:schemeClr val="tx1"/>
                </a:solidFill>
                <a:effectLst/>
                <a:latin typeface="Arial" panose="020B0604020202020204" pitchFamily="34" charset="0"/>
              </a:rPr>
              <a:t>goals</a:t>
            </a:r>
            <a:r>
              <a:rPr kumimoji="0" lang="en-US" altLang="en-US" sz="1800" b="0" i="0" u="none" strike="noStrike" cap="none" normalizeH="0" baseline="0" dirty="0">
                <a:ln>
                  <a:noFill/>
                </a:ln>
                <a:solidFill>
                  <a:schemeClr val="tx1"/>
                </a:solidFill>
                <a:effectLst/>
                <a:latin typeface="Arial" panose="020B0604020202020204" pitchFamily="34" charset="0"/>
              </a:rPr>
              <a:t>, which must run prior to, or after a particular phase.</a:t>
            </a:r>
          </a:p>
        </p:txBody>
      </p:sp>
    </p:spTree>
    <p:extLst>
      <p:ext uri="{BB962C8B-B14F-4D97-AF65-F5344CB8AC3E}">
        <p14:creationId xmlns:p14="http://schemas.microsoft.com/office/powerpoint/2010/main" val="17216929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137</TotalTime>
  <Words>1535</Words>
  <Application>Microsoft Office PowerPoint</Application>
  <PresentationFormat>Widescreen</PresentationFormat>
  <Paragraphs>131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Unicode MS</vt:lpstr>
      <vt:lpstr>Century Gothic</vt:lpstr>
      <vt:lpstr>Wingdings 3</vt:lpstr>
      <vt:lpstr>Ion</vt:lpstr>
      <vt:lpstr>PowerPoint Presentation</vt:lpstr>
      <vt:lpstr>PowerPoint Presentation</vt:lpstr>
      <vt:lpstr>Maven pom.xml file </vt:lpstr>
      <vt:lpstr>PowerPoint Presentation</vt:lpstr>
      <vt:lpstr>Maven Repository </vt:lpstr>
      <vt:lpstr>Maven Local Repository </vt:lpstr>
      <vt:lpstr>PowerPoint Presentation</vt:lpstr>
      <vt:lpstr>Maven Example </vt:lpstr>
      <vt:lpstr>What is Build Lifecycle?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Hosoklu Rohith</dc:creator>
  <cp:lastModifiedBy>Hosoklu Rohith</cp:lastModifiedBy>
  <cp:revision>3</cp:revision>
  <dcterms:created xsi:type="dcterms:W3CDTF">2022-04-01T09:17:55Z</dcterms:created>
  <dcterms:modified xsi:type="dcterms:W3CDTF">2022-04-03T11:34:58Z</dcterms:modified>
</cp:coreProperties>
</file>