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B18B2E7-7015-411E-A6F5-F1DD7E6A4DFE}" type="datetimeFigureOut">
              <a:rPr lang="en-IN" smtClean="0"/>
              <a:t>04-04-2022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889109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18B2E7-7015-411E-A6F5-F1DD7E6A4DFE}"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90437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B18B2E7-7015-411E-A6F5-F1DD7E6A4DFE}" type="datetimeFigureOut">
              <a:rPr lang="en-IN" smtClean="0"/>
              <a:t>04-04-2022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3636025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B18B2E7-7015-411E-A6F5-F1DD7E6A4DFE}" type="datetimeFigureOut">
              <a:rPr lang="en-IN" smtClean="0"/>
              <a:t>04-04-2022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1A566F5-5AAB-4F71-81DF-93B78B8C20B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63009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B18B2E7-7015-411E-A6F5-F1DD7E6A4DFE}" type="datetimeFigureOut">
              <a:rPr lang="en-IN" smtClean="0"/>
              <a:t>04-04-2022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3401398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18B2E7-7015-411E-A6F5-F1DD7E6A4DFE}"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470439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18B2E7-7015-411E-A6F5-F1DD7E6A4DFE}"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2797420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8B2E7-7015-411E-A6F5-F1DD7E6A4DFE}"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657119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B18B2E7-7015-411E-A6F5-F1DD7E6A4DFE}" type="datetimeFigureOut">
              <a:rPr lang="en-IN" smtClean="0"/>
              <a:t>04-04-2022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82659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18B2E7-7015-411E-A6F5-F1DD7E6A4DFE}"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65317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B18B2E7-7015-411E-A6F5-F1DD7E6A4DFE}" type="datetimeFigureOut">
              <a:rPr lang="en-IN" smtClean="0"/>
              <a:t>04-04-2022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369633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18B2E7-7015-411E-A6F5-F1DD7E6A4DFE}"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127202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18B2E7-7015-411E-A6F5-F1DD7E6A4DFE}"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399824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18B2E7-7015-411E-A6F5-F1DD7E6A4DFE}"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274418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8B2E7-7015-411E-A6F5-F1DD7E6A4DFE}" type="datetimeFigureOut">
              <a:rPr lang="en-IN" smtClean="0"/>
              <a:t>04-04-2022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3724731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18B2E7-7015-411E-A6F5-F1DD7E6A4DFE}"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33054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18B2E7-7015-411E-A6F5-F1DD7E6A4DFE}"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A566F5-5AAB-4F71-81DF-93B78B8C20B4}" type="slidenum">
              <a:rPr lang="en-IN" smtClean="0"/>
              <a:t>‹#›</a:t>
            </a:fld>
            <a:endParaRPr lang="en-IN"/>
          </a:p>
        </p:txBody>
      </p:sp>
    </p:spTree>
    <p:extLst>
      <p:ext uri="{BB962C8B-B14F-4D97-AF65-F5344CB8AC3E}">
        <p14:creationId xmlns:p14="http://schemas.microsoft.com/office/powerpoint/2010/main" val="68589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18B2E7-7015-411E-A6F5-F1DD7E6A4DFE}" type="datetimeFigureOut">
              <a:rPr lang="en-IN" smtClean="0"/>
              <a:t>04-04-2022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A566F5-5AAB-4F71-81DF-93B78B8C20B4}" type="slidenum">
              <a:rPr lang="en-IN" smtClean="0"/>
              <a:t>‹#›</a:t>
            </a:fld>
            <a:endParaRPr lang="en-IN"/>
          </a:p>
        </p:txBody>
      </p:sp>
    </p:spTree>
    <p:extLst>
      <p:ext uri="{BB962C8B-B14F-4D97-AF65-F5344CB8AC3E}">
        <p14:creationId xmlns:p14="http://schemas.microsoft.com/office/powerpoint/2010/main" val="29286265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ascii-full-for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tpoint.com/linux-ls" TargetMode="External"/><Relationship Id="rId2" Type="http://schemas.openxmlformats.org/officeDocument/2006/relationships/hyperlink" Target="https://www.javatpoint.com/linux-pwd" TargetMode="External"/><Relationship Id="rId1" Type="http://schemas.openxmlformats.org/officeDocument/2006/relationships/slideLayout" Target="../slideLayouts/slideLayout2.xml"/><Relationship Id="rId6" Type="http://schemas.openxmlformats.org/officeDocument/2006/relationships/hyperlink" Target="https://www.javatpoint.com/linux-rmdir" TargetMode="External"/><Relationship Id="rId5" Type="http://schemas.openxmlformats.org/officeDocument/2006/relationships/hyperlink" Target="https://www.javatpoint.com/linux-mkdir" TargetMode="External"/><Relationship Id="rId4" Type="http://schemas.openxmlformats.org/officeDocument/2006/relationships/hyperlink" Target="https://www.javatpoint.com/linux-c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javatpoint.com/linux-mkdir-v" TargetMode="External"/><Relationship Id="rId2" Type="http://schemas.openxmlformats.org/officeDocument/2006/relationships/hyperlink" Target="https://www.javatpoint.com/linux-mkdir-p" TargetMode="External"/><Relationship Id="rId1" Type="http://schemas.openxmlformats.org/officeDocument/2006/relationships/slideLayout" Target="../slideLayouts/slideLayout2.xml"/><Relationship Id="rId4" Type="http://schemas.openxmlformats.org/officeDocument/2006/relationships/hyperlink" Target="https://www.javatpoint.com/linux-mkdir-m-mode"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javatpoint.com/linux-user-password" TargetMode="External"/><Relationship Id="rId3" Type="http://schemas.openxmlformats.org/officeDocument/2006/relationships/hyperlink" Target="https://www.javatpoint.com/linux-bzip2-bunzip2" TargetMode="External"/><Relationship Id="rId7" Type="http://schemas.openxmlformats.org/officeDocument/2006/relationships/hyperlink" Target="https://www.javatpoint.com/linux-cd" TargetMode="External"/><Relationship Id="rId2" Type="http://schemas.openxmlformats.org/officeDocument/2006/relationships/hyperlink" Target="https://www.javatpoint.com/linux-aliases" TargetMode="External"/><Relationship Id="rId1" Type="http://schemas.openxmlformats.org/officeDocument/2006/relationships/slideLayout" Target="../slideLayouts/slideLayout2.xml"/><Relationship Id="rId6" Type="http://schemas.openxmlformats.org/officeDocument/2006/relationships/hyperlink" Target="https://www.javatpoint.com/linux-cat" TargetMode="External"/><Relationship Id="rId11" Type="http://schemas.openxmlformats.org/officeDocument/2006/relationships/hyperlink" Target="https://www.javatpoint.com/linux-user-management" TargetMode="External"/><Relationship Id="rId5" Type="http://schemas.openxmlformats.org/officeDocument/2006/relationships/hyperlink" Target="https://www.javatpoint.com/linux-cal" TargetMode="External"/><Relationship Id="rId10" Type="http://schemas.openxmlformats.org/officeDocument/2006/relationships/hyperlink" Target="https://www.javatpoint.com/linux-file-permissions" TargetMode="External"/><Relationship Id="rId4" Type="http://schemas.openxmlformats.org/officeDocument/2006/relationships/hyperlink" Target="https://www.javatpoint.com/linux-bzcat-bzmore" TargetMode="External"/><Relationship Id="rId9" Type="http://schemas.openxmlformats.org/officeDocument/2006/relationships/hyperlink" Target="https://www.javatpoint.com/linux-file-ownership"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javatpoint.com/linux-tutor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javatpoint.com/linux-exit-command" TargetMode="External"/><Relationship Id="rId13" Type="http://schemas.openxmlformats.org/officeDocument/2006/relationships/hyperlink" Target="https://www.javatpoint.com/linux-grep" TargetMode="External"/><Relationship Id="rId3" Type="http://schemas.openxmlformats.org/officeDocument/2006/relationships/hyperlink" Target="https://www.javatpoint.com/linux-cp" TargetMode="External"/><Relationship Id="rId7" Type="http://schemas.openxmlformats.org/officeDocument/2006/relationships/hyperlink" Target="https://www.javatpoint.com/bash-read-user-input" TargetMode="External"/><Relationship Id="rId12" Type="http://schemas.openxmlformats.org/officeDocument/2006/relationships/hyperlink" Target="https://www.javatpoint.com/linux-groups" TargetMode="External"/><Relationship Id="rId2" Type="http://schemas.openxmlformats.org/officeDocument/2006/relationships/hyperlink" Target="https://www.javatpoint.com/linux-comm" TargetMode="External"/><Relationship Id="rId1" Type="http://schemas.openxmlformats.org/officeDocument/2006/relationships/slideLayout" Target="../slideLayouts/slideLayout2.xml"/><Relationship Id="rId6" Type="http://schemas.openxmlformats.org/officeDocument/2006/relationships/hyperlink" Target="https://www.javatpoint.com/linux-df" TargetMode="External"/><Relationship Id="rId11" Type="http://schemas.openxmlformats.org/officeDocument/2006/relationships/hyperlink" Target="https://www.javatpoint.com/linux-find" TargetMode="External"/><Relationship Id="rId5" Type="http://schemas.openxmlformats.org/officeDocument/2006/relationships/hyperlink" Target="https://www.javatpoint.com/linux-date" TargetMode="External"/><Relationship Id="rId10" Type="http://schemas.openxmlformats.org/officeDocument/2006/relationships/hyperlink" Target="https://www.javatpoint.com/linux-file" TargetMode="External"/><Relationship Id="rId4" Type="http://schemas.openxmlformats.org/officeDocument/2006/relationships/hyperlink" Target="https://www.javatpoint.com/linux-cut" TargetMode="External"/><Relationship Id="rId9" Type="http://schemas.openxmlformats.org/officeDocument/2006/relationships/hyperlink" Target="https://www.javatpoint.com/linux-export-command"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javatpoint.com/linux-less" TargetMode="External"/><Relationship Id="rId3" Type="http://schemas.openxmlformats.org/officeDocument/2006/relationships/hyperlink" Target="https://www.javatpoint.com/linux-gzip" TargetMode="External"/><Relationship Id="rId7" Type="http://schemas.openxmlformats.org/officeDocument/2006/relationships/hyperlink" Target="http://javatpoint.com/linux-id-command" TargetMode="External"/><Relationship Id="rId12" Type="http://schemas.openxmlformats.org/officeDocument/2006/relationships/hyperlink" Target="https://www.javatpoint.com/linux-mkdir" TargetMode="External"/><Relationship Id="rId2" Type="http://schemas.openxmlformats.org/officeDocument/2006/relationships/hyperlink" Target="https://www.javatpoint.com/linux-groups" TargetMode="External"/><Relationship Id="rId1" Type="http://schemas.openxmlformats.org/officeDocument/2006/relationships/slideLayout" Target="../slideLayouts/slideLayout2.xml"/><Relationship Id="rId6" Type="http://schemas.openxmlformats.org/officeDocument/2006/relationships/hyperlink" Target="https://www.javatpoint.com/linux-history-size" TargetMode="External"/><Relationship Id="rId11" Type="http://schemas.openxmlformats.org/officeDocument/2006/relationships/hyperlink" Target="https://www.javatpoint.com/linux-man" TargetMode="External"/><Relationship Id="rId5" Type="http://schemas.openxmlformats.org/officeDocument/2006/relationships/hyperlink" Target="https://www.javatpoint.com/linux-shell-history-commands" TargetMode="External"/><Relationship Id="rId10" Type="http://schemas.openxmlformats.org/officeDocument/2006/relationships/hyperlink" Target="https://www.javatpoint.com/linux-ls" TargetMode="External"/><Relationship Id="rId4" Type="http://schemas.openxmlformats.org/officeDocument/2006/relationships/hyperlink" Target="https://www.javatpoint.com/linux-head" TargetMode="External"/><Relationship Id="rId9" Type="http://schemas.openxmlformats.org/officeDocument/2006/relationships/hyperlink" Target="https://www.javatpoint.com/linux-locate"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javatpoint.com/linux-rename" TargetMode="External"/><Relationship Id="rId3" Type="http://schemas.openxmlformats.org/officeDocument/2006/relationships/hyperlink" Target="https://www.javatpoint.com/linux-mv" TargetMode="External"/><Relationship Id="rId7" Type="http://schemas.openxmlformats.org/officeDocument/2006/relationships/hyperlink" Target="https://www.javatpoint.com/linux-ps" TargetMode="External"/><Relationship Id="rId12" Type="http://schemas.openxmlformats.org/officeDocument/2006/relationships/hyperlink" Target="https://www.javatpoint.com/linux-sed" TargetMode="External"/><Relationship Id="rId2" Type="http://schemas.openxmlformats.org/officeDocument/2006/relationships/hyperlink" Target="https://www.javatpoint.com/linux-more" TargetMode="External"/><Relationship Id="rId1" Type="http://schemas.openxmlformats.org/officeDocument/2006/relationships/slideLayout" Target="../slideLayouts/slideLayout2.xml"/><Relationship Id="rId6" Type="http://schemas.openxmlformats.org/officeDocument/2006/relationships/hyperlink" Target="https://www.javatpoint.com/linux-pwd" TargetMode="External"/><Relationship Id="rId11" Type="http://schemas.openxmlformats.org/officeDocument/2006/relationships/hyperlink" Target="http://javatpoint.com/linux-set-command" TargetMode="External"/><Relationship Id="rId5" Type="http://schemas.openxmlformats.org/officeDocument/2006/relationships/hyperlink" Target="https://www.javatpoint.com/linux-user-password" TargetMode="External"/><Relationship Id="rId10" Type="http://schemas.openxmlformats.org/officeDocument/2006/relationships/hyperlink" Target="https://www.javatpoint.com/linux-rmdir" TargetMode="External"/><Relationship Id="rId4" Type="http://schemas.openxmlformats.org/officeDocument/2006/relationships/hyperlink" Target="https://www.javatpoint.com/linux-od" TargetMode="External"/><Relationship Id="rId9" Type="http://schemas.openxmlformats.org/officeDocument/2006/relationships/hyperlink" Target="https://www.javatpoint.com/linux-rm"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www.javatpoint.com/linux-tee" TargetMode="External"/><Relationship Id="rId13" Type="http://schemas.openxmlformats.org/officeDocument/2006/relationships/hyperlink" Target="https://www.javatpoint.com/linux-uniq" TargetMode="External"/><Relationship Id="rId18" Type="http://schemas.openxmlformats.org/officeDocument/2006/relationships/hyperlink" Target="https://www.javatpoint.com/vi-editor" TargetMode="External"/><Relationship Id="rId3" Type="http://schemas.openxmlformats.org/officeDocument/2006/relationships/hyperlink" Target="https://www.javatpoint.com/linux-sort" TargetMode="External"/><Relationship Id="rId21" Type="http://schemas.openxmlformats.org/officeDocument/2006/relationships/hyperlink" Target="https://www.javatpoint.com/linux-zcat-zmore" TargetMode="External"/><Relationship Id="rId7" Type="http://schemas.openxmlformats.org/officeDocument/2006/relationships/hyperlink" Target="https://www.javatpoint.com/linux-gzip" TargetMode="External"/><Relationship Id="rId12" Type="http://schemas.openxmlformats.org/officeDocument/2006/relationships/hyperlink" Target="https://www.javatpoint.com/linux-shell-commands" TargetMode="External"/><Relationship Id="rId17" Type="http://schemas.openxmlformats.org/officeDocument/2006/relationships/hyperlink" Target="https://www.javatpoint.com/linux-groups" TargetMode="External"/><Relationship Id="rId2" Type="http://schemas.openxmlformats.org/officeDocument/2006/relationships/hyperlink" Target="https://www.javatpoint.com/linux-sleep" TargetMode="External"/><Relationship Id="rId16" Type="http://schemas.openxmlformats.org/officeDocument/2006/relationships/hyperlink" Target="https://www.javatpoint.com/linux-user-management" TargetMode="External"/><Relationship Id="rId20" Type="http://schemas.openxmlformats.org/officeDocument/2006/relationships/hyperlink" Target="https://www.javatpoint.com/linux-wc" TargetMode="External"/><Relationship Id="rId1" Type="http://schemas.openxmlformats.org/officeDocument/2006/relationships/slideLayout" Target="../slideLayouts/slideLayout2.xml"/><Relationship Id="rId6" Type="http://schemas.openxmlformats.org/officeDocument/2006/relationships/hyperlink" Target="https://www.javatpoint.com/linux-tail" TargetMode="External"/><Relationship Id="rId11" Type="http://schemas.openxmlformats.org/officeDocument/2006/relationships/hyperlink" Target="https://www.javatpoint.com/linux-tr" TargetMode="External"/><Relationship Id="rId5" Type="http://schemas.openxmlformats.org/officeDocument/2006/relationships/hyperlink" Target="https://www.javatpoint.com/linux-tac" TargetMode="External"/><Relationship Id="rId15" Type="http://schemas.openxmlformats.org/officeDocument/2006/relationships/hyperlink" Target="https://www.javatpoint.com/linux-create-user" TargetMode="External"/><Relationship Id="rId10" Type="http://schemas.openxmlformats.org/officeDocument/2006/relationships/hyperlink" Target="https://www.javatpoint.com/linux-touch" TargetMode="External"/><Relationship Id="rId19" Type="http://schemas.openxmlformats.org/officeDocument/2006/relationships/hyperlink" Target="https://www.javatpoint.com/linux-users" TargetMode="External"/><Relationship Id="rId4" Type="http://schemas.openxmlformats.org/officeDocument/2006/relationships/hyperlink" Target="https://www.javatpoint.com/linux-su-commands" TargetMode="External"/><Relationship Id="rId9" Type="http://schemas.openxmlformats.org/officeDocument/2006/relationships/hyperlink" Target="https://www.javatpoint.com/linux-time" TargetMode="External"/><Relationship Id="rId14" Type="http://schemas.openxmlformats.org/officeDocument/2006/relationships/hyperlink" Target="https://www.javatpoint.com/linux-set-environment-variabl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B28B-69B4-4D15-8320-39859792D20D}"/>
              </a:ext>
            </a:extLst>
          </p:cNvPr>
          <p:cNvSpPr>
            <a:spLocks noGrp="1"/>
          </p:cNvSpPr>
          <p:nvPr>
            <p:ph type="ctrTitle"/>
          </p:nvPr>
        </p:nvSpPr>
        <p:spPr>
          <a:xfrm>
            <a:off x="1371600" y="1803405"/>
            <a:ext cx="3998259" cy="1701795"/>
          </a:xfrm>
        </p:spPr>
        <p:txBody>
          <a:bodyPr>
            <a:normAutofit fontScale="90000"/>
          </a:bodyPr>
          <a:lstStyle/>
          <a:p>
            <a:br>
              <a:rPr lang="en-IN" b="1" dirty="0"/>
            </a:br>
            <a:r>
              <a:rPr lang="en-IN" b="1" dirty="0"/>
              <a:t>Linux</a:t>
            </a:r>
            <a:br>
              <a:rPr lang="en-IN" b="1" dirty="0"/>
            </a:br>
            <a:endParaRPr lang="en-IN" dirty="0"/>
          </a:p>
        </p:txBody>
      </p:sp>
      <p:sp>
        <p:nvSpPr>
          <p:cNvPr id="3" name="Subtitle 2">
            <a:extLst>
              <a:ext uri="{FF2B5EF4-FFF2-40B4-BE49-F238E27FC236}">
                <a16:creationId xmlns:a16="http://schemas.microsoft.com/office/drawing/2014/main" id="{9FAA345D-F1AC-460E-B317-D43FEF00CC21}"/>
              </a:ext>
            </a:extLst>
          </p:cNvPr>
          <p:cNvSpPr>
            <a:spLocks noGrp="1"/>
          </p:cNvSpPr>
          <p:nvPr>
            <p:ph type="subTitle" idx="1"/>
          </p:nvPr>
        </p:nvSpPr>
        <p:spPr>
          <a:xfrm>
            <a:off x="1371599" y="2958354"/>
            <a:ext cx="10094259" cy="3352800"/>
          </a:xfrm>
        </p:spPr>
        <p:txBody>
          <a:bodyPr>
            <a:normAutofit/>
          </a:bodyPr>
          <a:lstStyle/>
          <a:p>
            <a:r>
              <a:rPr lang="en-US" dirty="0"/>
              <a:t>Linux is an open-source operating system like other operating systems such as Microsoft Windows, Apple Mac OS, iOS, Google android, etc. An operating system is a software that enables the communication between computer hardware and software. It conveys input to get processed by the processor and brings output to the hardware to display it. This is the basic function of an operating system. Although it performs many other important tasks, let's not talk about that.</a:t>
            </a:r>
          </a:p>
          <a:p>
            <a:r>
              <a:rPr lang="en-US" dirty="0"/>
              <a:t>Linux is around us since the mid-90s. It can be used from wristwatches to supercomputers. It is everywhere in our phones, laptops, PCs, cars and even in refrigerators. It is very much famous among developers and normal computer users.</a:t>
            </a:r>
          </a:p>
          <a:p>
            <a:endParaRPr lang="en-IN" dirty="0"/>
          </a:p>
        </p:txBody>
      </p:sp>
    </p:spTree>
    <p:extLst>
      <p:ext uri="{BB962C8B-B14F-4D97-AF65-F5344CB8AC3E}">
        <p14:creationId xmlns:p14="http://schemas.microsoft.com/office/powerpoint/2010/main" val="2813721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E79F-228B-44EF-A4AC-EB20BF15E5BD}"/>
              </a:ext>
            </a:extLst>
          </p:cNvPr>
          <p:cNvSpPr>
            <a:spLocks noGrp="1"/>
          </p:cNvSpPr>
          <p:nvPr>
            <p:ph type="title"/>
          </p:nvPr>
        </p:nvSpPr>
        <p:spPr>
          <a:xfrm>
            <a:off x="562535" y="0"/>
            <a:ext cx="11066929" cy="920992"/>
          </a:xfrm>
        </p:spPr>
        <p:txBody>
          <a:bodyPr/>
          <a:lstStyle/>
          <a:p>
            <a:r>
              <a:rPr lang="en-US" b="0" i="0" dirty="0">
                <a:solidFill>
                  <a:srgbClr val="C8C3BC"/>
                </a:solidFill>
                <a:effectLst/>
                <a:latin typeface="inter-regular"/>
              </a:rPr>
              <a:t>The general file system of Unix is as follows:</a:t>
            </a:r>
            <a:endParaRPr lang="en-IN" dirty="0"/>
          </a:p>
        </p:txBody>
      </p:sp>
      <p:pic>
        <p:nvPicPr>
          <p:cNvPr id="1026" name="Picture 2" descr="Linux vs. Windows">
            <a:extLst>
              <a:ext uri="{FF2B5EF4-FFF2-40B4-BE49-F238E27FC236}">
                <a16:creationId xmlns:a16="http://schemas.microsoft.com/office/drawing/2014/main" id="{80798852-C324-44CA-B55E-488FA9739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920992"/>
            <a:ext cx="666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BE9B76-3CB3-4E14-924D-A165C0E9EABB}"/>
              </a:ext>
            </a:extLst>
          </p:cNvPr>
          <p:cNvSpPr txBox="1"/>
          <p:nvPr/>
        </p:nvSpPr>
        <p:spPr>
          <a:xfrm>
            <a:off x="726141" y="4025153"/>
            <a:ext cx="11214847" cy="2308324"/>
          </a:xfrm>
          <a:prstGeom prst="rect">
            <a:avLst/>
          </a:prstGeom>
          <a:noFill/>
        </p:spPr>
        <p:txBody>
          <a:bodyPr wrap="square" rtlCol="0">
            <a:spAutoFit/>
          </a:bodyPr>
          <a:lstStyle/>
          <a:p>
            <a:pPr algn="just"/>
            <a:r>
              <a:rPr lang="en-US" b="1" i="0" dirty="0">
                <a:solidFill>
                  <a:srgbClr val="C8C3BC"/>
                </a:solidFill>
                <a:effectLst/>
                <a:latin typeface="inter-bold"/>
              </a:rPr>
              <a:t>General files:</a:t>
            </a:r>
            <a:r>
              <a:rPr lang="en-US" b="0" i="0" dirty="0">
                <a:solidFill>
                  <a:srgbClr val="C8C3BC"/>
                </a:solidFill>
                <a:effectLst/>
                <a:latin typeface="inter-regular"/>
              </a:rPr>
              <a:t> General files or ordinary files are files that contain images, text, or a program. These files are in </a:t>
            </a:r>
            <a:r>
              <a:rPr lang="en-US" b="0" i="0" u="none" strike="noStrike" dirty="0">
                <a:solidFill>
                  <a:srgbClr val="72FF72"/>
                </a:solidFill>
                <a:effectLst/>
                <a:latin typeface="inter-regular"/>
                <a:hlinkClick r:id="rId3"/>
              </a:rPr>
              <a:t>ASCII</a:t>
            </a:r>
            <a:r>
              <a:rPr lang="en-US" b="0" i="0" dirty="0">
                <a:solidFill>
                  <a:srgbClr val="C8C3BC"/>
                </a:solidFill>
                <a:effectLst/>
                <a:latin typeface="inter-regular"/>
              </a:rPr>
              <a:t> text or Binary format. The General files are the most common in any Linux system.</a:t>
            </a:r>
          </a:p>
          <a:p>
            <a:pPr algn="just"/>
            <a:r>
              <a:rPr lang="en-US" b="1" i="0" dirty="0">
                <a:solidFill>
                  <a:srgbClr val="C8C3BC"/>
                </a:solidFill>
                <a:effectLst/>
                <a:latin typeface="inter-bold"/>
              </a:rPr>
              <a:t>Directory files:</a:t>
            </a:r>
            <a:r>
              <a:rPr lang="en-US" b="0" i="0" dirty="0">
                <a:solidFill>
                  <a:srgbClr val="C8C3BC"/>
                </a:solidFill>
                <a:effectLst/>
                <a:latin typeface="inter-regular"/>
              </a:rPr>
              <a:t> Directory files are the depository for other files. A directory can have a subdirectory file within it. For Windows, we can understand them as folders.</a:t>
            </a:r>
          </a:p>
          <a:p>
            <a:pPr algn="just"/>
            <a:r>
              <a:rPr lang="en-US" b="1" i="0" dirty="0">
                <a:solidFill>
                  <a:srgbClr val="C8C3BC"/>
                </a:solidFill>
                <a:effectLst/>
                <a:latin typeface="inter-bold"/>
              </a:rPr>
              <a:t>Device files:</a:t>
            </a:r>
            <a:r>
              <a:rPr lang="en-US" b="0" i="0" dirty="0">
                <a:solidFill>
                  <a:srgbClr val="C8C3BC"/>
                </a:solidFill>
                <a:effectLst/>
                <a:latin typeface="inter-regular"/>
              </a:rPr>
              <a:t> Windows represents the external devices (</a:t>
            </a:r>
            <a:r>
              <a:rPr lang="en-US" b="0" i="0" dirty="0" err="1">
                <a:solidFill>
                  <a:srgbClr val="C8C3BC"/>
                </a:solidFill>
                <a:effectLst/>
                <a:latin typeface="inter-regular"/>
              </a:rPr>
              <a:t>Pendrives</a:t>
            </a:r>
            <a:r>
              <a:rPr lang="en-US" b="0" i="0" dirty="0">
                <a:solidFill>
                  <a:srgbClr val="C8C3BC"/>
                </a:solidFill>
                <a:effectLst/>
                <a:latin typeface="inter-regular"/>
              </a:rPr>
              <a:t>, hard drives, and CD-ROM) as letters such as E: F: But, Linux represents devices as files, such as the hard drive's partitions are represented as </a:t>
            </a:r>
            <a:r>
              <a:rPr lang="en-US" b="1" i="0" dirty="0">
                <a:solidFill>
                  <a:srgbClr val="C8C3BC"/>
                </a:solidFill>
                <a:effectLst/>
                <a:latin typeface="inter-bold"/>
              </a:rPr>
              <a:t>dev/sda1, dev/sda2</a:t>
            </a:r>
            <a:r>
              <a:rPr lang="en-US" b="0" i="0" dirty="0">
                <a:solidFill>
                  <a:srgbClr val="C8C3BC"/>
                </a:solidFill>
                <a:effectLst/>
                <a:latin typeface="inter-regular"/>
              </a:rPr>
              <a:t>, and more (depends upon the number of partitions). All the device files take place within the directory /dev.</a:t>
            </a:r>
          </a:p>
          <a:p>
            <a:endParaRPr lang="en-IN" dirty="0"/>
          </a:p>
        </p:txBody>
      </p:sp>
    </p:spTree>
    <p:extLst>
      <p:ext uri="{BB962C8B-B14F-4D97-AF65-F5344CB8AC3E}">
        <p14:creationId xmlns:p14="http://schemas.microsoft.com/office/powerpoint/2010/main" val="216041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77ED8E-5371-40F2-BE73-0438C01D185A}"/>
              </a:ext>
            </a:extLst>
          </p:cNvPr>
          <p:cNvSpPr>
            <a:spLocks noGrp="1"/>
          </p:cNvSpPr>
          <p:nvPr>
            <p:ph idx="1"/>
          </p:nvPr>
        </p:nvSpPr>
        <p:spPr>
          <a:xfrm>
            <a:off x="685800" y="555812"/>
            <a:ext cx="10820400" cy="5662873"/>
          </a:xfrm>
        </p:spPr>
        <p:txBody>
          <a:bodyPr/>
          <a:lstStyle/>
          <a:p>
            <a:pPr marL="0" indent="0" algn="just">
              <a:buNone/>
            </a:pPr>
            <a:r>
              <a:rPr lang="en-US" b="1" i="0" dirty="0">
                <a:solidFill>
                  <a:srgbClr val="C8C3BC"/>
                </a:solidFill>
                <a:effectLst/>
                <a:latin typeface="inter-bold"/>
              </a:rPr>
              <a:t>Regular User</a:t>
            </a:r>
            <a:endParaRPr lang="en-US" b="0" i="0" dirty="0">
              <a:solidFill>
                <a:srgbClr val="C8C3BC"/>
              </a:solidFill>
              <a:effectLst/>
              <a:latin typeface="inter-regular"/>
            </a:endParaRPr>
          </a:p>
          <a:p>
            <a:pPr algn="just"/>
            <a:r>
              <a:rPr lang="en-US" b="0" i="0" dirty="0">
                <a:solidFill>
                  <a:srgbClr val="C8C3BC"/>
                </a:solidFill>
                <a:effectLst/>
                <a:latin typeface="inter-regular"/>
              </a:rPr>
              <a:t>In Linux, when we install ubuntu on our system, a regular account user is created. By default, all our files are saved in the home directory (/home/). A regular user cannot access the other user's directories.</a:t>
            </a:r>
          </a:p>
          <a:p>
            <a:pPr marL="0" indent="0" algn="just">
              <a:buNone/>
            </a:pPr>
            <a:r>
              <a:rPr lang="en-US" b="1" i="0" dirty="0">
                <a:solidFill>
                  <a:srgbClr val="C8C3BC"/>
                </a:solidFill>
                <a:effectLst/>
                <a:latin typeface="inter-bold"/>
              </a:rPr>
              <a:t>Root User</a:t>
            </a:r>
            <a:endParaRPr lang="en-US" b="0" i="0" dirty="0">
              <a:solidFill>
                <a:srgbClr val="C8C3BC"/>
              </a:solidFill>
              <a:effectLst/>
              <a:latin typeface="inter-regular"/>
            </a:endParaRPr>
          </a:p>
          <a:p>
            <a:pPr algn="just"/>
            <a:r>
              <a:rPr lang="en-US" b="0" i="0" dirty="0">
                <a:solidFill>
                  <a:srgbClr val="C8C3BC"/>
                </a:solidFill>
                <a:effectLst/>
                <a:latin typeface="inter-regular"/>
              </a:rPr>
              <a:t>Apart from the regular user account, a root user account is also created during installation. The root account is also called as </a:t>
            </a:r>
            <a:r>
              <a:rPr lang="en-US" b="1" i="0" dirty="0">
                <a:solidFill>
                  <a:srgbClr val="C8C3BC"/>
                </a:solidFill>
                <a:effectLst/>
                <a:latin typeface="inter-bold"/>
              </a:rPr>
              <a:t>superuser</a:t>
            </a:r>
            <a:r>
              <a:rPr lang="en-US" b="0" i="0" dirty="0">
                <a:solidFill>
                  <a:srgbClr val="C8C3BC"/>
                </a:solidFill>
                <a:effectLst/>
                <a:latin typeface="inter-regular"/>
              </a:rPr>
              <a:t> as </a:t>
            </a:r>
            <a:r>
              <a:rPr lang="en-US" b="0" i="1" dirty="0">
                <a:solidFill>
                  <a:srgbClr val="C8C3BC"/>
                </a:solidFill>
                <a:effectLst/>
                <a:latin typeface="inter-regular"/>
              </a:rPr>
              <a:t>it can access the restricted files, install the software and other utility, and has administrative rights</a:t>
            </a:r>
            <a:r>
              <a:rPr lang="en-US" b="0" i="0" dirty="0">
                <a:solidFill>
                  <a:srgbClr val="C8C3BC"/>
                </a:solidFill>
                <a:effectLst/>
                <a:latin typeface="inter-regular"/>
              </a:rPr>
              <a:t>. For installing the software or editing the system files or any other administrative task, we need the root access. For general tasks such as creating files, playing games, browsing the internet, we don't need the root access.</a:t>
            </a:r>
          </a:p>
          <a:p>
            <a:pPr marL="0" indent="0" algn="just">
              <a:buNone/>
            </a:pPr>
            <a:r>
              <a:rPr lang="en-US" b="1" i="0" dirty="0">
                <a:solidFill>
                  <a:srgbClr val="C8C3BC"/>
                </a:solidFill>
                <a:effectLst/>
                <a:latin typeface="inter-bold"/>
              </a:rPr>
              <a:t>Service user</a:t>
            </a:r>
            <a:endParaRPr lang="en-US" b="0" i="0" dirty="0">
              <a:solidFill>
                <a:srgbClr val="C8C3BC"/>
              </a:solidFill>
              <a:effectLst/>
              <a:latin typeface="inter-regular"/>
            </a:endParaRPr>
          </a:p>
          <a:p>
            <a:pPr algn="just"/>
            <a:r>
              <a:rPr lang="en-US" b="0" i="0" dirty="0">
                <a:solidFill>
                  <a:srgbClr val="C8C3BC"/>
                </a:solidFill>
                <a:effectLst/>
                <a:latin typeface="inter-regular"/>
              </a:rPr>
              <a:t>The Linux system is widely used as the </a:t>
            </a:r>
            <a:r>
              <a:rPr lang="en-US" b="1" i="0" dirty="0">
                <a:solidFill>
                  <a:srgbClr val="C8C3BC"/>
                </a:solidFill>
                <a:effectLst/>
                <a:latin typeface="inter-bold"/>
              </a:rPr>
              <a:t>server operating system</a:t>
            </a:r>
            <a:r>
              <a:rPr lang="en-US" b="0" i="0" dirty="0">
                <a:solidFill>
                  <a:srgbClr val="C8C3BC"/>
                </a:solidFill>
                <a:effectLst/>
                <a:latin typeface="inter-regular"/>
              </a:rPr>
              <a:t>. The leading service providers such as Apache, Squid, email, and more have their service accounts to increase security. Linux service user can allow or deny access to various resources depending on the service type.</a:t>
            </a:r>
          </a:p>
          <a:p>
            <a:endParaRPr lang="en-IN" dirty="0"/>
          </a:p>
        </p:txBody>
      </p:sp>
    </p:spTree>
    <p:extLst>
      <p:ext uri="{BB962C8B-B14F-4D97-AF65-F5344CB8AC3E}">
        <p14:creationId xmlns:p14="http://schemas.microsoft.com/office/powerpoint/2010/main" val="1195435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C309A-E3E8-4A92-8430-01E3E355C6D4}"/>
              </a:ext>
            </a:extLst>
          </p:cNvPr>
          <p:cNvSpPr>
            <a:spLocks noGrp="1"/>
          </p:cNvSpPr>
          <p:nvPr>
            <p:ph idx="1"/>
          </p:nvPr>
        </p:nvSpPr>
        <p:spPr>
          <a:xfrm>
            <a:off x="685800" y="681318"/>
            <a:ext cx="10820400" cy="5537367"/>
          </a:xfrm>
        </p:spPr>
        <p:txBody>
          <a:bodyPr/>
          <a:lstStyle/>
          <a:p>
            <a:pPr marL="0" indent="0" algn="just">
              <a:buNone/>
            </a:pPr>
            <a:r>
              <a:rPr lang="en-US" b="1" i="0" dirty="0">
                <a:solidFill>
                  <a:srgbClr val="E8E6E3"/>
                </a:solidFill>
                <a:effectLst/>
                <a:latin typeface="inter-bold"/>
              </a:rPr>
              <a:t>Home Directory</a:t>
            </a:r>
            <a:endParaRPr lang="en-US" b="0" i="0" dirty="0">
              <a:solidFill>
                <a:srgbClr val="E8E6E3"/>
              </a:solidFill>
              <a:effectLst/>
              <a:latin typeface="inter-regular"/>
            </a:endParaRPr>
          </a:p>
          <a:p>
            <a:pPr algn="just"/>
            <a:r>
              <a:rPr lang="en-US" b="0" i="0" dirty="0">
                <a:solidFill>
                  <a:srgbClr val="C8C3BC"/>
                </a:solidFill>
                <a:effectLst/>
                <a:latin typeface="inter-regular"/>
              </a:rPr>
              <a:t>Linux OS has a separate home directory for a user. The files and directories created by a user are stored under a particular home directory. A user cannot store the files under any other user's directory, as it is not allowed to access the other user's directory. For example, the home directory of a user </a:t>
            </a:r>
            <a:r>
              <a:rPr lang="en-US" b="1" i="0" dirty="0">
                <a:solidFill>
                  <a:srgbClr val="C8C3BC"/>
                </a:solidFill>
                <a:effectLst/>
                <a:latin typeface="inter-bold"/>
              </a:rPr>
              <a:t>'Alex'</a:t>
            </a:r>
            <a:r>
              <a:rPr lang="en-US" b="0" i="0" dirty="0">
                <a:solidFill>
                  <a:srgbClr val="C8C3BC"/>
                </a:solidFill>
                <a:effectLst/>
                <a:latin typeface="inter-regular"/>
              </a:rPr>
              <a:t> is automatically created as </a:t>
            </a:r>
            <a:r>
              <a:rPr lang="en-US" b="1" i="0" dirty="0">
                <a:solidFill>
                  <a:srgbClr val="C8C3BC"/>
                </a:solidFill>
                <a:effectLst/>
                <a:latin typeface="inter-bold"/>
              </a:rPr>
              <a:t>"/home/</a:t>
            </a:r>
            <a:r>
              <a:rPr lang="en-US" b="1" i="0" dirty="0" err="1">
                <a:solidFill>
                  <a:srgbClr val="C8C3BC"/>
                </a:solidFill>
                <a:effectLst/>
                <a:latin typeface="inter-bold"/>
              </a:rPr>
              <a:t>alex</a:t>
            </a:r>
            <a:r>
              <a:rPr lang="en-US" b="1" i="0" dirty="0">
                <a:solidFill>
                  <a:srgbClr val="C8C3BC"/>
                </a:solidFill>
                <a:effectLst/>
                <a:latin typeface="inter-bold"/>
              </a:rPr>
              <a:t>/"</a:t>
            </a:r>
            <a:r>
              <a:rPr lang="en-US" b="0" i="0" dirty="0">
                <a:solidFill>
                  <a:srgbClr val="C8C3BC"/>
                </a:solidFill>
                <a:effectLst/>
                <a:latin typeface="inter-regular"/>
              </a:rPr>
              <a:t> at the time of installation.</a:t>
            </a:r>
          </a:p>
          <a:p>
            <a:pPr algn="just"/>
            <a:r>
              <a:rPr lang="en-US" b="0" i="0" dirty="0">
                <a:solidFill>
                  <a:srgbClr val="C8C3BC"/>
                </a:solidFill>
                <a:effectLst/>
                <a:latin typeface="inter-regular"/>
              </a:rPr>
              <a:t>The Windows OS also has different home directories for different users. It is as "</a:t>
            </a:r>
            <a:r>
              <a:rPr lang="en-US" b="1" i="0" dirty="0">
                <a:solidFill>
                  <a:srgbClr val="C8C3BC"/>
                </a:solidFill>
                <a:effectLst/>
                <a:latin typeface="inter-bold"/>
              </a:rPr>
              <a:t>C:\ documents or \settings</a:t>
            </a:r>
            <a:r>
              <a:rPr lang="en-US" b="0" i="0" dirty="0">
                <a:solidFill>
                  <a:srgbClr val="C8C3BC"/>
                </a:solidFill>
                <a:effectLst/>
                <a:latin typeface="inter-regular"/>
              </a:rPr>
              <a:t>."</a:t>
            </a:r>
          </a:p>
          <a:p>
            <a:pPr marL="0" indent="0" algn="just">
              <a:buNone/>
            </a:pPr>
            <a:r>
              <a:rPr lang="en-US" b="1" i="0" dirty="0">
                <a:solidFill>
                  <a:srgbClr val="E8E6E3"/>
                </a:solidFill>
                <a:effectLst/>
                <a:latin typeface="inter-bold"/>
              </a:rPr>
              <a:t>Other Directories</a:t>
            </a:r>
            <a:endParaRPr lang="en-US" b="0" i="0" dirty="0">
              <a:solidFill>
                <a:srgbClr val="E8E6E3"/>
              </a:solidFill>
              <a:effectLst/>
              <a:latin typeface="inter-regular"/>
            </a:endParaRPr>
          </a:p>
          <a:p>
            <a:pPr algn="just"/>
            <a:r>
              <a:rPr lang="en-US" b="0" i="0" dirty="0">
                <a:solidFill>
                  <a:srgbClr val="C8C3BC"/>
                </a:solidFill>
                <a:effectLst/>
                <a:latin typeface="inter-regular"/>
              </a:rPr>
              <a:t>Linux systems have a tree structure to save the directories; comparatively, Windows uses different drives to save the directories. In Windows, system and program files usually take place in C drive. But in Linux, the system and program files take place in their specific directory such as </a:t>
            </a:r>
            <a:r>
              <a:rPr lang="en-US" b="1" i="0" dirty="0">
                <a:solidFill>
                  <a:srgbClr val="C8C3BC"/>
                </a:solidFill>
                <a:effectLst/>
                <a:latin typeface="inter-bold"/>
              </a:rPr>
              <a:t>software files are stored in /bin, programs and device files are in </a:t>
            </a:r>
            <a:r>
              <a:rPr lang="en-US" b="1" i="1" dirty="0">
                <a:solidFill>
                  <a:srgbClr val="C8C3BC"/>
                </a:solidFill>
                <a:effectLst/>
                <a:latin typeface="inter-bold"/>
              </a:rPr>
              <a:t>/dev, </a:t>
            </a:r>
            <a:r>
              <a:rPr lang="en-US" b="1" i="0" dirty="0">
                <a:solidFill>
                  <a:srgbClr val="C8C3BC"/>
                </a:solidFill>
                <a:effectLst/>
                <a:latin typeface="inter-bold"/>
              </a:rPr>
              <a:t>and boot files are stored in /boot directory.</a:t>
            </a:r>
            <a:endParaRPr lang="en-US" b="0" i="0" dirty="0">
              <a:solidFill>
                <a:srgbClr val="C8C3BC"/>
              </a:solidFill>
              <a:effectLst/>
              <a:latin typeface="inter-regular"/>
            </a:endParaRPr>
          </a:p>
          <a:p>
            <a:endParaRPr lang="en-IN" dirty="0"/>
          </a:p>
        </p:txBody>
      </p:sp>
    </p:spTree>
    <p:extLst>
      <p:ext uri="{BB962C8B-B14F-4D97-AF65-F5344CB8AC3E}">
        <p14:creationId xmlns:p14="http://schemas.microsoft.com/office/powerpoint/2010/main" val="261708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2966-CC5F-4F5A-AA11-8408E7888FF5}"/>
              </a:ext>
            </a:extLst>
          </p:cNvPr>
          <p:cNvSpPr>
            <a:spLocks noGrp="1"/>
          </p:cNvSpPr>
          <p:nvPr>
            <p:ph type="title"/>
          </p:nvPr>
        </p:nvSpPr>
        <p:spPr>
          <a:xfrm>
            <a:off x="4320988" y="163739"/>
            <a:ext cx="7185212" cy="777556"/>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Linux Set Environment Variable</a:t>
            </a:r>
            <a:br>
              <a:rPr lang="en-IN" b="0" i="0" dirty="0">
                <a:solidFill>
                  <a:srgbClr val="F28DC2"/>
                </a:solidFill>
                <a:effectLst/>
                <a:latin typeface="erdana"/>
              </a:rPr>
            </a:br>
            <a:endParaRPr lang="en-IN" dirty="0"/>
          </a:p>
        </p:txBody>
      </p:sp>
      <p:sp>
        <p:nvSpPr>
          <p:cNvPr id="3" name="Content Placeholder 2">
            <a:extLst>
              <a:ext uri="{FF2B5EF4-FFF2-40B4-BE49-F238E27FC236}">
                <a16:creationId xmlns:a16="http://schemas.microsoft.com/office/drawing/2014/main" id="{7FC4ACC4-3736-4509-93FE-74209C90C94F}"/>
              </a:ext>
            </a:extLst>
          </p:cNvPr>
          <p:cNvSpPr>
            <a:spLocks noGrp="1"/>
          </p:cNvSpPr>
          <p:nvPr>
            <p:ph idx="1"/>
          </p:nvPr>
        </p:nvSpPr>
        <p:spPr>
          <a:xfrm>
            <a:off x="685800" y="770966"/>
            <a:ext cx="10820400" cy="6087034"/>
          </a:xfrm>
        </p:spPr>
        <p:txBody>
          <a:bodyPr>
            <a:normAutofit fontScale="92500" lnSpcReduction="10000"/>
          </a:bodyPr>
          <a:lstStyle/>
          <a:p>
            <a:pPr algn="just"/>
            <a:r>
              <a:rPr lang="en-US" b="0" i="0" dirty="0">
                <a:solidFill>
                  <a:srgbClr val="C8C3BC"/>
                </a:solidFill>
                <a:effectLst/>
                <a:latin typeface="inter-regular"/>
              </a:rPr>
              <a:t>The environment variables are dynamic values that are stored within a system and used by applications launched in shells or sub-shells. These variables have a name and their respected value. The environment variable customizes the system performance and the behavior of an application.</a:t>
            </a:r>
          </a:p>
          <a:p>
            <a:pPr algn="just"/>
            <a:r>
              <a:rPr lang="en-US" b="0" i="0" dirty="0">
                <a:solidFill>
                  <a:srgbClr val="C8C3BC"/>
                </a:solidFill>
                <a:effectLst/>
                <a:latin typeface="inter-regular"/>
              </a:rPr>
              <a:t>The environment is the track for a computer application to interact with the system. The environment variable can have information about the default applications of the system, the system locale, the path of the executable file and the keyboard layout setting, and more. The environment variable makes an app available as per the system.</a:t>
            </a:r>
          </a:p>
          <a:p>
            <a:pPr marL="0" indent="0" algn="just">
              <a:buNone/>
            </a:pPr>
            <a:r>
              <a:rPr lang="en-IN" b="0" i="0" dirty="0">
                <a:solidFill>
                  <a:srgbClr val="F28DD8"/>
                </a:solidFill>
                <a:effectLst/>
                <a:latin typeface="erdana"/>
              </a:rPr>
              <a:t>Common Environment Variables</a:t>
            </a:r>
          </a:p>
          <a:p>
            <a:pPr algn="just"/>
            <a:r>
              <a:rPr lang="en-IN" b="0" i="0" dirty="0">
                <a:solidFill>
                  <a:srgbClr val="C8C3BC"/>
                </a:solidFill>
                <a:effectLst/>
                <a:latin typeface="inter-regular"/>
              </a:rPr>
              <a:t>Some standard environment variables are as follows:</a:t>
            </a:r>
          </a:p>
          <a:p>
            <a:pPr algn="just">
              <a:buFont typeface="Arial" panose="020B0604020202020204" pitchFamily="34" charset="0"/>
              <a:buChar char="•"/>
            </a:pPr>
            <a:r>
              <a:rPr lang="en-US" b="1" i="0" dirty="0">
                <a:solidFill>
                  <a:srgbClr val="E8E6E3"/>
                </a:solidFill>
                <a:effectLst/>
                <a:latin typeface="inter-bold"/>
              </a:rPr>
              <a:t>PATH</a:t>
            </a:r>
            <a:endParaRPr lang="en-US" b="0" i="0" dirty="0">
              <a:solidFill>
                <a:srgbClr val="E8E6E3"/>
              </a:solidFill>
              <a:effectLst/>
              <a:latin typeface="inter-regular"/>
            </a:endParaRPr>
          </a:p>
          <a:p>
            <a:pPr algn="just"/>
            <a:r>
              <a:rPr lang="en-US" b="0" i="0" dirty="0">
                <a:solidFill>
                  <a:srgbClr val="C8C3BC"/>
                </a:solidFill>
                <a:effectLst/>
                <a:latin typeface="inter-regular"/>
              </a:rPr>
              <a:t>This variable contains a list of directories in which our system looks for files. It separates directories by a (:) colon.</a:t>
            </a:r>
          </a:p>
          <a:p>
            <a:pPr algn="just">
              <a:buFont typeface="Arial" panose="020B0604020202020204" pitchFamily="34" charset="0"/>
              <a:buChar char="•"/>
            </a:pPr>
            <a:r>
              <a:rPr lang="en-US" b="1" i="0" dirty="0">
                <a:solidFill>
                  <a:srgbClr val="E8E6E3"/>
                </a:solidFill>
                <a:effectLst/>
                <a:latin typeface="inter-bold"/>
              </a:rPr>
              <a:t>USER</a:t>
            </a:r>
            <a:endParaRPr lang="en-US" b="0" i="0" dirty="0">
              <a:solidFill>
                <a:srgbClr val="E8E6E3"/>
              </a:solidFill>
              <a:effectLst/>
              <a:latin typeface="inter-regular"/>
            </a:endParaRPr>
          </a:p>
          <a:p>
            <a:pPr algn="just"/>
            <a:r>
              <a:rPr lang="en-US" b="0" i="0" dirty="0">
                <a:solidFill>
                  <a:srgbClr val="C8C3BC"/>
                </a:solidFill>
                <a:effectLst/>
                <a:latin typeface="inter-regular"/>
              </a:rPr>
              <a:t>This variable holds the username.</a:t>
            </a:r>
          </a:p>
          <a:p>
            <a:pPr algn="just">
              <a:buFont typeface="Arial" panose="020B0604020202020204" pitchFamily="34" charset="0"/>
              <a:buChar char="•"/>
            </a:pPr>
            <a:r>
              <a:rPr lang="en-US" b="1" i="0" dirty="0">
                <a:solidFill>
                  <a:srgbClr val="E8E6E3"/>
                </a:solidFill>
                <a:effectLst/>
                <a:latin typeface="inter-bold"/>
              </a:rPr>
              <a:t>HOME</a:t>
            </a:r>
            <a:endParaRPr lang="en-US" b="0" i="0" dirty="0">
              <a:solidFill>
                <a:srgbClr val="E8E6E3"/>
              </a:solidFill>
              <a:effectLst/>
              <a:latin typeface="inter-regular"/>
            </a:endParaRPr>
          </a:p>
          <a:p>
            <a:pPr algn="just"/>
            <a:r>
              <a:rPr lang="en-US" b="0" i="0" dirty="0">
                <a:solidFill>
                  <a:srgbClr val="C8C3BC"/>
                </a:solidFill>
                <a:effectLst/>
                <a:latin typeface="inter-regular"/>
              </a:rPr>
              <a:t>This variable holds the default path to the user's home directory.</a:t>
            </a:r>
          </a:p>
          <a:p>
            <a:pPr algn="just">
              <a:buFont typeface="Arial" panose="020B0604020202020204" pitchFamily="34" charset="0"/>
              <a:buChar char="•"/>
            </a:pPr>
            <a:r>
              <a:rPr lang="en-US" b="1" i="0" dirty="0">
                <a:solidFill>
                  <a:srgbClr val="E8E6E3"/>
                </a:solidFill>
                <a:effectLst/>
                <a:latin typeface="inter-bold"/>
              </a:rPr>
              <a:t>EDITOR</a:t>
            </a:r>
            <a:endParaRPr lang="en-US" b="0" i="0" dirty="0">
              <a:solidFill>
                <a:srgbClr val="E8E6E3"/>
              </a:solidFill>
              <a:effectLst/>
              <a:latin typeface="inter-regular"/>
            </a:endParaRPr>
          </a:p>
          <a:p>
            <a:pPr algn="just"/>
            <a:r>
              <a:rPr lang="en-US" b="0" i="0" dirty="0">
                <a:solidFill>
                  <a:srgbClr val="C8C3BC"/>
                </a:solidFill>
                <a:effectLst/>
                <a:latin typeface="inter-regular"/>
              </a:rPr>
              <a:t>This variable contains the path to the specified editor.</a:t>
            </a:r>
          </a:p>
          <a:p>
            <a:pPr algn="just"/>
            <a:endParaRPr lang="en-IN" b="0" i="0" dirty="0">
              <a:solidFill>
                <a:srgbClr val="C8C3BC"/>
              </a:solidFill>
              <a:effectLst/>
              <a:latin typeface="inter-regular"/>
            </a:endParaRPr>
          </a:p>
          <a:p>
            <a:endParaRPr lang="en-IN" dirty="0"/>
          </a:p>
        </p:txBody>
      </p:sp>
    </p:spTree>
    <p:extLst>
      <p:ext uri="{BB962C8B-B14F-4D97-AF65-F5344CB8AC3E}">
        <p14:creationId xmlns:p14="http://schemas.microsoft.com/office/powerpoint/2010/main" val="46483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16931D-C888-4151-9CF2-43100EC8B4C5}"/>
              </a:ext>
            </a:extLst>
          </p:cNvPr>
          <p:cNvSpPr>
            <a:spLocks noGrp="1"/>
          </p:cNvSpPr>
          <p:nvPr>
            <p:ph idx="1"/>
          </p:nvPr>
        </p:nvSpPr>
        <p:spPr>
          <a:xfrm>
            <a:off x="685800" y="842682"/>
            <a:ext cx="10820400" cy="5376003"/>
          </a:xfrm>
        </p:spPr>
        <p:txBody>
          <a:bodyPr/>
          <a:lstStyle/>
          <a:p>
            <a:pPr algn="just">
              <a:buFont typeface="Arial" panose="020B0604020202020204" pitchFamily="34" charset="0"/>
              <a:buChar char="•"/>
            </a:pPr>
            <a:r>
              <a:rPr lang="en-US" b="1" i="0" dirty="0">
                <a:solidFill>
                  <a:srgbClr val="E8E6E3"/>
                </a:solidFill>
                <a:effectLst/>
                <a:latin typeface="inter-bold"/>
              </a:rPr>
              <a:t>UID</a:t>
            </a:r>
            <a:endParaRPr lang="en-US" b="0" i="0" dirty="0">
              <a:solidFill>
                <a:srgbClr val="E8E6E3"/>
              </a:solidFill>
              <a:effectLst/>
              <a:latin typeface="inter-regular"/>
            </a:endParaRPr>
          </a:p>
          <a:p>
            <a:pPr algn="just"/>
            <a:r>
              <a:rPr lang="en-US" b="0" i="0" dirty="0">
                <a:solidFill>
                  <a:srgbClr val="C8C3BC"/>
                </a:solidFill>
                <a:effectLst/>
                <a:latin typeface="inter-regular"/>
              </a:rPr>
              <a:t>This variable contains the path to the user's unique id.</a:t>
            </a:r>
          </a:p>
          <a:p>
            <a:pPr algn="just">
              <a:buFont typeface="Arial" panose="020B0604020202020204" pitchFamily="34" charset="0"/>
              <a:buChar char="•"/>
            </a:pPr>
            <a:r>
              <a:rPr lang="en-US" b="1" i="0" dirty="0">
                <a:solidFill>
                  <a:srgbClr val="E8E6E3"/>
                </a:solidFill>
                <a:effectLst/>
                <a:latin typeface="inter-bold"/>
              </a:rPr>
              <a:t>TERM</a:t>
            </a:r>
            <a:endParaRPr lang="en-US" b="0" i="0" dirty="0">
              <a:solidFill>
                <a:srgbClr val="E8E6E3"/>
              </a:solidFill>
              <a:effectLst/>
              <a:latin typeface="inter-regular"/>
            </a:endParaRPr>
          </a:p>
          <a:p>
            <a:pPr algn="just"/>
            <a:r>
              <a:rPr lang="en-US" b="0" i="0" dirty="0">
                <a:solidFill>
                  <a:srgbClr val="C8C3BC"/>
                </a:solidFill>
                <a:effectLst/>
                <a:latin typeface="inter-regular"/>
              </a:rPr>
              <a:t>This variable contains the path to the default terminal emulator.</a:t>
            </a:r>
          </a:p>
          <a:p>
            <a:pPr algn="just">
              <a:buFont typeface="Arial" panose="020B0604020202020204" pitchFamily="34" charset="0"/>
              <a:buChar char="•"/>
            </a:pPr>
            <a:r>
              <a:rPr lang="en-US" b="1" i="0" dirty="0">
                <a:solidFill>
                  <a:srgbClr val="E8E6E3"/>
                </a:solidFill>
                <a:effectLst/>
                <a:latin typeface="inter-bold"/>
              </a:rPr>
              <a:t>SHELL</a:t>
            </a:r>
            <a:endParaRPr lang="en-US" b="0" i="0" dirty="0">
              <a:solidFill>
                <a:srgbClr val="E8E6E3"/>
              </a:solidFill>
              <a:effectLst/>
              <a:latin typeface="inter-regular"/>
            </a:endParaRPr>
          </a:p>
          <a:p>
            <a:pPr algn="just"/>
            <a:r>
              <a:rPr lang="en-US" b="0" i="0" dirty="0">
                <a:solidFill>
                  <a:srgbClr val="C8C3BC"/>
                </a:solidFill>
                <a:effectLst/>
                <a:latin typeface="inter-regular"/>
              </a:rPr>
              <a:t>This variable contains the path to the default shell that is being used by the user.</a:t>
            </a:r>
          </a:p>
          <a:p>
            <a:pPr algn="just">
              <a:buFont typeface="Arial" panose="020B0604020202020204" pitchFamily="34" charset="0"/>
              <a:buChar char="•"/>
            </a:pPr>
            <a:r>
              <a:rPr lang="en-US" b="1" i="0" dirty="0">
                <a:solidFill>
                  <a:srgbClr val="E8E6E3"/>
                </a:solidFill>
                <a:effectLst/>
                <a:latin typeface="inter-bold"/>
              </a:rPr>
              <a:t>ENV</a:t>
            </a:r>
            <a:endParaRPr lang="en-US" b="0" i="0" dirty="0">
              <a:solidFill>
                <a:srgbClr val="E8E6E3"/>
              </a:solidFill>
              <a:effectLst/>
              <a:latin typeface="inter-regular"/>
            </a:endParaRPr>
          </a:p>
          <a:p>
            <a:pPr algn="just"/>
            <a:r>
              <a:rPr lang="en-US" b="0" i="0" dirty="0">
                <a:solidFill>
                  <a:srgbClr val="C8C3BC"/>
                </a:solidFill>
                <a:effectLst/>
                <a:latin typeface="inter-regular"/>
              </a:rPr>
              <a:t>This variable displays all the environment variable.</a:t>
            </a:r>
          </a:p>
          <a:p>
            <a:endParaRPr lang="en-IN" dirty="0"/>
          </a:p>
        </p:txBody>
      </p:sp>
    </p:spTree>
    <p:extLst>
      <p:ext uri="{BB962C8B-B14F-4D97-AF65-F5344CB8AC3E}">
        <p14:creationId xmlns:p14="http://schemas.microsoft.com/office/powerpoint/2010/main" val="83007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81CE9-8C66-4B60-8BFA-A96EBD1D9220}"/>
              </a:ext>
            </a:extLst>
          </p:cNvPr>
          <p:cNvSpPr>
            <a:spLocks noGrp="1"/>
          </p:cNvSpPr>
          <p:nvPr>
            <p:ph type="title"/>
          </p:nvPr>
        </p:nvSpPr>
        <p:spPr>
          <a:xfrm>
            <a:off x="6436659" y="165372"/>
            <a:ext cx="4917140" cy="947886"/>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What are Commands</a:t>
            </a:r>
            <a:br>
              <a:rPr lang="en-IN" b="0" i="0" dirty="0">
                <a:solidFill>
                  <a:srgbClr val="F28DC2"/>
                </a:solidFill>
                <a:effectLst/>
                <a:latin typeface="erdana"/>
              </a:rPr>
            </a:br>
            <a:endParaRPr lang="en-IN" dirty="0"/>
          </a:p>
        </p:txBody>
      </p:sp>
      <p:sp>
        <p:nvSpPr>
          <p:cNvPr id="3" name="Content Placeholder 2">
            <a:extLst>
              <a:ext uri="{FF2B5EF4-FFF2-40B4-BE49-F238E27FC236}">
                <a16:creationId xmlns:a16="http://schemas.microsoft.com/office/drawing/2014/main" id="{51E3BE27-AE52-433F-9947-2847D7690D58}"/>
              </a:ext>
            </a:extLst>
          </p:cNvPr>
          <p:cNvSpPr>
            <a:spLocks noGrp="1"/>
          </p:cNvSpPr>
          <p:nvPr>
            <p:ph idx="1"/>
          </p:nvPr>
        </p:nvSpPr>
        <p:spPr>
          <a:xfrm>
            <a:off x="685800" y="1113258"/>
            <a:ext cx="10820400" cy="5313250"/>
          </a:xfrm>
        </p:spPr>
        <p:txBody>
          <a:bodyPr/>
          <a:lstStyle/>
          <a:p>
            <a:pPr algn="just"/>
            <a:r>
              <a:rPr lang="en-US" b="0" i="0" dirty="0">
                <a:solidFill>
                  <a:srgbClr val="C8C3BC"/>
                </a:solidFill>
                <a:effectLst/>
                <a:latin typeface="inter-regular"/>
              </a:rPr>
              <a:t>A command is an instruction given to our computer by us to do whatever we want. In Mac OS, and Linux it is called terminal, whereas, in windows it is called command prompt. Commands are always case sensitive.</a:t>
            </a:r>
          </a:p>
          <a:p>
            <a:pPr algn="just"/>
            <a:r>
              <a:rPr lang="en-US" b="0" i="0" dirty="0">
                <a:solidFill>
                  <a:srgbClr val="C8C3BC"/>
                </a:solidFill>
                <a:effectLst/>
                <a:latin typeface="inter-regular"/>
              </a:rPr>
              <a:t>Commands are executed by typing in at the command line followed by pressing enter key.</a:t>
            </a:r>
          </a:p>
          <a:p>
            <a:pPr algn="just"/>
            <a:r>
              <a:rPr lang="en-US" b="0" i="0" dirty="0">
                <a:solidFill>
                  <a:srgbClr val="C8C3BC"/>
                </a:solidFill>
                <a:effectLst/>
                <a:latin typeface="inter-regular"/>
              </a:rPr>
              <a:t>This command further passes to the shell which reads the command and execute it. Shell is a method for the user to interact with the system. Default shell in Linux is called bash (</a:t>
            </a:r>
            <a:r>
              <a:rPr lang="en-US" b="0" i="0" dirty="0" err="1">
                <a:solidFill>
                  <a:srgbClr val="C8C3BC"/>
                </a:solidFill>
                <a:effectLst/>
                <a:latin typeface="inter-regular"/>
              </a:rPr>
              <a:t>Bourne</a:t>
            </a:r>
            <a:r>
              <a:rPr lang="en-US" b="0" i="0" dirty="0">
                <a:solidFill>
                  <a:srgbClr val="C8C3BC"/>
                </a:solidFill>
                <a:effectLst/>
                <a:latin typeface="inter-regular"/>
              </a:rPr>
              <a:t>-Again Shell).</a:t>
            </a:r>
          </a:p>
          <a:p>
            <a:pPr algn="just"/>
            <a:r>
              <a:rPr lang="en-US" b="0" i="0" dirty="0">
                <a:solidFill>
                  <a:srgbClr val="C8C3BC"/>
                </a:solidFill>
                <a:effectLst/>
                <a:latin typeface="inter-regular"/>
              </a:rPr>
              <a:t>There are two types of shell commands:</a:t>
            </a:r>
          </a:p>
          <a:p>
            <a:pPr algn="just">
              <a:buFont typeface="Arial" panose="020B0604020202020204" pitchFamily="34" charset="0"/>
              <a:buChar char="•"/>
            </a:pPr>
            <a:r>
              <a:rPr lang="en-US" b="1" i="0" dirty="0">
                <a:solidFill>
                  <a:srgbClr val="E8E6E3"/>
                </a:solidFill>
                <a:effectLst/>
                <a:latin typeface="inter-bold"/>
              </a:rPr>
              <a:t>Built-in shell commands:</a:t>
            </a:r>
            <a:r>
              <a:rPr lang="en-US" b="0" i="0" dirty="0">
                <a:solidFill>
                  <a:srgbClr val="E8E6E3"/>
                </a:solidFill>
                <a:effectLst/>
                <a:latin typeface="inter-regular"/>
              </a:rPr>
              <a:t> They are part of a shell. Each shell has some built in commands.</a:t>
            </a:r>
          </a:p>
          <a:p>
            <a:pPr algn="just">
              <a:buFont typeface="Arial" panose="020B0604020202020204" pitchFamily="34" charset="0"/>
              <a:buChar char="•"/>
            </a:pPr>
            <a:r>
              <a:rPr lang="en-US" b="1" i="0" dirty="0">
                <a:solidFill>
                  <a:srgbClr val="E8E6E3"/>
                </a:solidFill>
                <a:effectLst/>
                <a:latin typeface="inter-bold"/>
              </a:rPr>
              <a:t>External/Linux commands:</a:t>
            </a:r>
            <a:r>
              <a:rPr lang="en-US" b="0" i="0" dirty="0">
                <a:solidFill>
                  <a:srgbClr val="E8E6E3"/>
                </a:solidFill>
                <a:effectLst/>
                <a:latin typeface="inter-regular"/>
              </a:rPr>
              <a:t> Each external command is a separate executable program written in C or other programming languages.</a:t>
            </a:r>
          </a:p>
          <a:p>
            <a:endParaRPr lang="en-IN" dirty="0"/>
          </a:p>
        </p:txBody>
      </p:sp>
    </p:spTree>
    <p:extLst>
      <p:ext uri="{BB962C8B-B14F-4D97-AF65-F5344CB8AC3E}">
        <p14:creationId xmlns:p14="http://schemas.microsoft.com/office/powerpoint/2010/main" val="3181117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5E92-7743-4CBE-B812-A4B751B05905}"/>
              </a:ext>
            </a:extLst>
          </p:cNvPr>
          <p:cNvSpPr>
            <a:spLocks noGrp="1"/>
          </p:cNvSpPr>
          <p:nvPr>
            <p:ph type="title"/>
          </p:nvPr>
        </p:nvSpPr>
        <p:spPr>
          <a:xfrm>
            <a:off x="5065059" y="156407"/>
            <a:ext cx="6324600" cy="965815"/>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Linux Directory Commands</a:t>
            </a:r>
            <a:br>
              <a:rPr lang="en-IN" b="0" i="0" dirty="0">
                <a:solidFill>
                  <a:srgbClr val="F28DC2"/>
                </a:solidFill>
                <a:effectLst/>
                <a:latin typeface="erdana"/>
              </a:rPr>
            </a:br>
            <a:endParaRPr lang="en-IN" dirty="0"/>
          </a:p>
        </p:txBody>
      </p:sp>
      <p:graphicFrame>
        <p:nvGraphicFramePr>
          <p:cNvPr id="4" name="Table 3">
            <a:extLst>
              <a:ext uri="{FF2B5EF4-FFF2-40B4-BE49-F238E27FC236}">
                <a16:creationId xmlns:a16="http://schemas.microsoft.com/office/drawing/2014/main" id="{AA88BCD2-9D33-4DAF-B16C-CF598C1DB5BA}"/>
              </a:ext>
            </a:extLst>
          </p:cNvPr>
          <p:cNvGraphicFramePr>
            <a:graphicFrameLocks noGrp="1"/>
          </p:cNvGraphicFramePr>
          <p:nvPr>
            <p:extLst>
              <p:ext uri="{D42A27DB-BD31-4B8C-83A1-F6EECF244321}">
                <p14:modId xmlns:p14="http://schemas.microsoft.com/office/powerpoint/2010/main" val="1274872691"/>
              </p:ext>
            </p:extLst>
          </p:nvPr>
        </p:nvGraphicFramePr>
        <p:xfrm>
          <a:off x="2590799" y="1307966"/>
          <a:ext cx="8677836" cy="3819846"/>
        </p:xfrm>
        <a:graphic>
          <a:graphicData uri="http://schemas.openxmlformats.org/drawingml/2006/table">
            <a:tbl>
              <a:tblPr/>
              <a:tblGrid>
                <a:gridCol w="2321860">
                  <a:extLst>
                    <a:ext uri="{9D8B030D-6E8A-4147-A177-3AD203B41FA5}">
                      <a16:colId xmlns:a16="http://schemas.microsoft.com/office/drawing/2014/main" val="4133771169"/>
                    </a:ext>
                  </a:extLst>
                </a:gridCol>
                <a:gridCol w="6355976">
                  <a:extLst>
                    <a:ext uri="{9D8B030D-6E8A-4147-A177-3AD203B41FA5}">
                      <a16:colId xmlns:a16="http://schemas.microsoft.com/office/drawing/2014/main" val="3524216739"/>
                    </a:ext>
                  </a:extLst>
                </a:gridCol>
              </a:tblGrid>
              <a:tr h="300155">
                <a:tc>
                  <a:txBody>
                    <a:bodyPr/>
                    <a:lstStyle/>
                    <a:p>
                      <a:pPr algn="l" fontAlgn="t"/>
                      <a:r>
                        <a:rPr lang="en-IN" sz="1100">
                          <a:solidFill>
                            <a:srgbClr val="E8E6E3"/>
                          </a:solidFill>
                          <a:effectLst/>
                          <a:latin typeface="times new roman" panose="02020603050405020304" pitchFamily="18" charset="0"/>
                        </a:rPr>
                        <a:t>Directory Command</a:t>
                      </a:r>
                    </a:p>
                  </a:txBody>
                  <a:tcPr marL="56153" marR="56153" marT="56153" marB="56153">
                    <a:lnL w="7620" cap="flat" cmpd="sng" algn="ctr">
                      <a:solidFill>
                        <a:srgbClr val="60E648"/>
                      </a:solidFill>
                      <a:prstDash val="solid"/>
                      <a:round/>
                      <a:headEnd type="none" w="med" len="med"/>
                      <a:tailEnd type="none" w="med" len="med"/>
                    </a:lnL>
                    <a:lnR w="7620" cap="flat" cmpd="sng" algn="ctr">
                      <a:solidFill>
                        <a:srgbClr val="60E648"/>
                      </a:solidFill>
                      <a:prstDash val="solid"/>
                      <a:round/>
                      <a:headEnd type="none" w="med" len="med"/>
                      <a:tailEnd type="none" w="med" len="med"/>
                    </a:lnR>
                    <a:lnT w="7620" cap="flat" cmpd="sng" algn="ctr">
                      <a:solidFill>
                        <a:srgbClr val="60E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303328"/>
                    </a:solidFill>
                  </a:tcPr>
                </a:tc>
                <a:tc>
                  <a:txBody>
                    <a:bodyPr/>
                    <a:lstStyle/>
                    <a:p>
                      <a:pPr algn="l" fontAlgn="t"/>
                      <a:r>
                        <a:rPr lang="en-IN" sz="1100">
                          <a:solidFill>
                            <a:srgbClr val="E8E6E3"/>
                          </a:solidFill>
                          <a:effectLst/>
                          <a:latin typeface="times new roman" panose="02020603050405020304" pitchFamily="18" charset="0"/>
                        </a:rPr>
                        <a:t>Description</a:t>
                      </a:r>
                    </a:p>
                  </a:txBody>
                  <a:tcPr marL="56153" marR="56153" marT="56153" marB="56153">
                    <a:lnL w="7620" cap="flat" cmpd="sng" algn="ctr">
                      <a:solidFill>
                        <a:srgbClr val="60E648"/>
                      </a:solidFill>
                      <a:prstDash val="solid"/>
                      <a:round/>
                      <a:headEnd type="none" w="med" len="med"/>
                      <a:tailEnd type="none" w="med" len="med"/>
                    </a:lnL>
                    <a:lnR w="7620" cap="flat" cmpd="sng" algn="ctr">
                      <a:solidFill>
                        <a:srgbClr val="60E648"/>
                      </a:solidFill>
                      <a:prstDash val="solid"/>
                      <a:round/>
                      <a:headEnd type="none" w="med" len="med"/>
                      <a:tailEnd type="none" w="med" len="med"/>
                    </a:lnR>
                    <a:lnT w="7620" cap="flat" cmpd="sng" algn="ctr">
                      <a:solidFill>
                        <a:srgbClr val="60E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303328"/>
                    </a:solidFill>
                  </a:tcPr>
                </a:tc>
                <a:extLst>
                  <a:ext uri="{0D108BD9-81ED-4DB2-BD59-A6C34878D82A}">
                    <a16:rowId xmlns:a16="http://schemas.microsoft.com/office/drawing/2014/main" val="2905442424"/>
                  </a:ext>
                </a:extLst>
              </a:tr>
              <a:tr h="785646">
                <a:tc>
                  <a:txBody>
                    <a:bodyPr/>
                    <a:lstStyle/>
                    <a:p>
                      <a:pPr algn="just" fontAlgn="t"/>
                      <a:r>
                        <a:rPr lang="en-IN" sz="1100" u="none" strike="noStrike">
                          <a:solidFill>
                            <a:srgbClr val="72FF72"/>
                          </a:solidFill>
                          <a:effectLst/>
                          <a:latin typeface="inter-regular"/>
                          <a:hlinkClick r:id="rId2"/>
                        </a:rPr>
                        <a:t>pwd</a:t>
                      </a:r>
                      <a:endParaRPr lang="en-IN" sz="1100">
                        <a:solidFill>
                          <a:srgbClr val="C8C3BC"/>
                        </a:solidFill>
                        <a:effectLst/>
                        <a:latin typeface="inter-regular"/>
                      </a:endParaRPr>
                    </a:p>
                  </a:txBody>
                  <a:tcPr marL="37435" marR="37435" marT="37435" marB="37435">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100" dirty="0">
                          <a:solidFill>
                            <a:srgbClr val="C8C3BC"/>
                          </a:solidFill>
                          <a:effectLst/>
                          <a:latin typeface="inter-regular"/>
                        </a:rPr>
                        <a:t>The </a:t>
                      </a:r>
                      <a:r>
                        <a:rPr lang="en-US" sz="1100" dirty="0" err="1">
                          <a:solidFill>
                            <a:srgbClr val="C8C3BC"/>
                          </a:solidFill>
                          <a:effectLst/>
                          <a:latin typeface="inter-regular"/>
                        </a:rPr>
                        <a:t>pwd</a:t>
                      </a:r>
                      <a:r>
                        <a:rPr lang="en-US" sz="1100" dirty="0">
                          <a:solidFill>
                            <a:srgbClr val="C8C3BC"/>
                          </a:solidFill>
                          <a:effectLst/>
                          <a:latin typeface="inter-regular"/>
                        </a:rPr>
                        <a:t> command stands for (print working directory). It displays the current working location or directory of the user. It displays the whole working path starting with /. It is a built-in command.</a:t>
                      </a:r>
                    </a:p>
                  </a:txBody>
                  <a:tcPr marL="37435" marR="37435" marT="37435" marB="37435">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233167361"/>
                  </a:ext>
                </a:extLst>
              </a:tr>
              <a:tr h="637259">
                <a:tc>
                  <a:txBody>
                    <a:bodyPr/>
                    <a:lstStyle/>
                    <a:p>
                      <a:pPr algn="just" fontAlgn="t"/>
                      <a:r>
                        <a:rPr lang="en-IN" sz="1100" u="none" strike="noStrike">
                          <a:solidFill>
                            <a:srgbClr val="72FF72"/>
                          </a:solidFill>
                          <a:effectLst/>
                          <a:latin typeface="inter-regular"/>
                          <a:hlinkClick r:id="rId3"/>
                        </a:rPr>
                        <a:t>ls</a:t>
                      </a:r>
                      <a:endParaRPr lang="en-IN" sz="1100">
                        <a:solidFill>
                          <a:srgbClr val="C8C3BC"/>
                        </a:solidFill>
                        <a:effectLst/>
                        <a:latin typeface="inter-regular"/>
                      </a:endParaRPr>
                    </a:p>
                  </a:txBody>
                  <a:tcPr marL="37435" marR="37435" marT="37435" marB="37435">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100">
                          <a:solidFill>
                            <a:srgbClr val="C8C3BC"/>
                          </a:solidFill>
                          <a:effectLst/>
                          <a:latin typeface="inter-regular"/>
                        </a:rPr>
                        <a:t>The ls command is used to show the list of a folder. It will list out all the files in the directed folder.</a:t>
                      </a:r>
                    </a:p>
                  </a:txBody>
                  <a:tcPr marL="37435" marR="37435" marT="37435" marB="37435">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779781044"/>
                  </a:ext>
                </a:extLst>
              </a:tr>
              <a:tr h="1007279">
                <a:tc>
                  <a:txBody>
                    <a:bodyPr/>
                    <a:lstStyle/>
                    <a:p>
                      <a:pPr algn="just" fontAlgn="t"/>
                      <a:r>
                        <a:rPr lang="en-IN" sz="1100" u="none" strike="noStrike">
                          <a:solidFill>
                            <a:srgbClr val="72FF72"/>
                          </a:solidFill>
                          <a:effectLst/>
                          <a:latin typeface="inter-regular"/>
                          <a:hlinkClick r:id="rId4"/>
                        </a:rPr>
                        <a:t>cd</a:t>
                      </a:r>
                      <a:endParaRPr lang="en-IN" sz="1100">
                        <a:solidFill>
                          <a:srgbClr val="C8C3BC"/>
                        </a:solidFill>
                        <a:effectLst/>
                        <a:latin typeface="inter-regular"/>
                      </a:endParaRPr>
                    </a:p>
                  </a:txBody>
                  <a:tcPr marL="37435" marR="37435" marT="37435" marB="37435">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100">
                          <a:solidFill>
                            <a:srgbClr val="C8C3BC"/>
                          </a:solidFill>
                          <a:effectLst/>
                          <a:latin typeface="inter-regular"/>
                        </a:rPr>
                        <a:t>The cd command stands for (change directory). It is used to change to the directory you want to work from the present directory.</a:t>
                      </a:r>
                    </a:p>
                  </a:txBody>
                  <a:tcPr marL="37435" marR="37435" marT="37435" marB="37435">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2430099435"/>
                  </a:ext>
                </a:extLst>
              </a:tr>
              <a:tr h="452248">
                <a:tc>
                  <a:txBody>
                    <a:bodyPr/>
                    <a:lstStyle/>
                    <a:p>
                      <a:pPr algn="just" fontAlgn="t"/>
                      <a:r>
                        <a:rPr lang="en-IN" sz="1100" u="none" strike="noStrike">
                          <a:solidFill>
                            <a:srgbClr val="72FF72"/>
                          </a:solidFill>
                          <a:effectLst/>
                          <a:latin typeface="inter-regular"/>
                          <a:hlinkClick r:id="rId5"/>
                        </a:rPr>
                        <a:t>mkdir</a:t>
                      </a:r>
                      <a:endParaRPr lang="en-IN" sz="1100">
                        <a:solidFill>
                          <a:srgbClr val="C8C3BC"/>
                        </a:solidFill>
                        <a:effectLst/>
                        <a:latin typeface="inter-regular"/>
                      </a:endParaRPr>
                    </a:p>
                  </a:txBody>
                  <a:tcPr marL="37435" marR="37435" marT="37435" marB="37435">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100">
                          <a:solidFill>
                            <a:srgbClr val="C8C3BC"/>
                          </a:solidFill>
                          <a:effectLst/>
                          <a:latin typeface="inter-regular"/>
                        </a:rPr>
                        <a:t>With mkdir command you can create your own directory.</a:t>
                      </a:r>
                    </a:p>
                  </a:txBody>
                  <a:tcPr marL="37435" marR="37435" marT="37435" marB="37435">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3887550"/>
                  </a:ext>
                </a:extLst>
              </a:tr>
              <a:tr h="637259">
                <a:tc>
                  <a:txBody>
                    <a:bodyPr/>
                    <a:lstStyle/>
                    <a:p>
                      <a:pPr algn="just" fontAlgn="t"/>
                      <a:r>
                        <a:rPr lang="en-IN" sz="1100" u="none" strike="noStrike">
                          <a:solidFill>
                            <a:srgbClr val="72FF72"/>
                          </a:solidFill>
                          <a:effectLst/>
                          <a:latin typeface="inter-regular"/>
                          <a:hlinkClick r:id="rId6"/>
                        </a:rPr>
                        <a:t>rmdir</a:t>
                      </a:r>
                      <a:endParaRPr lang="en-IN" sz="1100">
                        <a:solidFill>
                          <a:srgbClr val="C8C3BC"/>
                        </a:solidFill>
                        <a:effectLst/>
                        <a:latin typeface="inter-regular"/>
                      </a:endParaRPr>
                    </a:p>
                  </a:txBody>
                  <a:tcPr marL="37435" marR="37435" marT="37435" marB="37435">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100" dirty="0">
                          <a:solidFill>
                            <a:srgbClr val="C8C3BC"/>
                          </a:solidFill>
                          <a:effectLst/>
                          <a:latin typeface="inter-regular"/>
                        </a:rPr>
                        <a:t>The </a:t>
                      </a:r>
                      <a:r>
                        <a:rPr lang="en-US" sz="1100" dirty="0" err="1">
                          <a:solidFill>
                            <a:srgbClr val="C8C3BC"/>
                          </a:solidFill>
                          <a:effectLst/>
                          <a:latin typeface="inter-regular"/>
                        </a:rPr>
                        <a:t>rmdir</a:t>
                      </a:r>
                      <a:r>
                        <a:rPr lang="en-US" sz="1100" dirty="0">
                          <a:solidFill>
                            <a:srgbClr val="C8C3BC"/>
                          </a:solidFill>
                          <a:effectLst/>
                          <a:latin typeface="inter-regular"/>
                        </a:rPr>
                        <a:t> command is used to remove a directory from your system.</a:t>
                      </a:r>
                    </a:p>
                  </a:txBody>
                  <a:tcPr marL="37435" marR="37435" marT="37435" marB="37435">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4133892969"/>
                  </a:ext>
                </a:extLst>
              </a:tr>
            </a:tbl>
          </a:graphicData>
        </a:graphic>
      </p:graphicFrame>
    </p:spTree>
    <p:extLst>
      <p:ext uri="{BB962C8B-B14F-4D97-AF65-F5344CB8AC3E}">
        <p14:creationId xmlns:p14="http://schemas.microsoft.com/office/powerpoint/2010/main" val="1536316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D067-37C3-49DB-B052-894B40802DB5}"/>
              </a:ext>
            </a:extLst>
          </p:cNvPr>
          <p:cNvSpPr>
            <a:spLocks noGrp="1"/>
          </p:cNvSpPr>
          <p:nvPr>
            <p:ph type="title"/>
          </p:nvPr>
        </p:nvSpPr>
        <p:spPr>
          <a:xfrm>
            <a:off x="1488140" y="120548"/>
            <a:ext cx="10116671" cy="1037533"/>
          </a:xfrm>
        </p:spPr>
        <p:txBody>
          <a:bodyPr>
            <a:normAutofit fontScale="90000"/>
          </a:bodyPr>
          <a:lstStyle/>
          <a:p>
            <a:br>
              <a:rPr lang="en-US" b="0" i="0" dirty="0">
                <a:solidFill>
                  <a:srgbClr val="F28DC2"/>
                </a:solidFill>
                <a:effectLst/>
                <a:latin typeface="erdana"/>
              </a:rPr>
            </a:br>
            <a:r>
              <a:rPr lang="en-US" b="0" i="0" dirty="0">
                <a:solidFill>
                  <a:srgbClr val="F28DC2"/>
                </a:solidFill>
                <a:effectLst/>
                <a:latin typeface="erdana"/>
              </a:rPr>
              <a:t>Difference between Root and Home Directory</a:t>
            </a:r>
            <a:br>
              <a:rPr lang="en-US" b="0" i="0" dirty="0">
                <a:solidFill>
                  <a:srgbClr val="F28DC2"/>
                </a:solidFill>
                <a:effectLst/>
                <a:latin typeface="erdana"/>
              </a:rPr>
            </a:br>
            <a:endParaRPr lang="en-IN" dirty="0"/>
          </a:p>
        </p:txBody>
      </p:sp>
      <p:graphicFrame>
        <p:nvGraphicFramePr>
          <p:cNvPr id="4" name="Table 3">
            <a:extLst>
              <a:ext uri="{FF2B5EF4-FFF2-40B4-BE49-F238E27FC236}">
                <a16:creationId xmlns:a16="http://schemas.microsoft.com/office/drawing/2014/main" id="{5220C099-4377-480F-9F7B-A5FDECB9077D}"/>
              </a:ext>
            </a:extLst>
          </p:cNvPr>
          <p:cNvGraphicFramePr>
            <a:graphicFrameLocks noGrp="1"/>
          </p:cNvGraphicFramePr>
          <p:nvPr>
            <p:extLst>
              <p:ext uri="{D42A27DB-BD31-4B8C-83A1-F6EECF244321}">
                <p14:modId xmlns:p14="http://schemas.microsoft.com/office/powerpoint/2010/main" val="1935109637"/>
              </p:ext>
            </p:extLst>
          </p:nvPr>
        </p:nvGraphicFramePr>
        <p:xfrm>
          <a:off x="1837765" y="1285443"/>
          <a:ext cx="8964706" cy="5025710"/>
        </p:xfrm>
        <a:graphic>
          <a:graphicData uri="http://schemas.openxmlformats.org/drawingml/2006/table">
            <a:tbl>
              <a:tblPr/>
              <a:tblGrid>
                <a:gridCol w="4482353">
                  <a:extLst>
                    <a:ext uri="{9D8B030D-6E8A-4147-A177-3AD203B41FA5}">
                      <a16:colId xmlns:a16="http://schemas.microsoft.com/office/drawing/2014/main" val="1315237481"/>
                    </a:ext>
                  </a:extLst>
                </a:gridCol>
                <a:gridCol w="4482353">
                  <a:extLst>
                    <a:ext uri="{9D8B030D-6E8A-4147-A177-3AD203B41FA5}">
                      <a16:colId xmlns:a16="http://schemas.microsoft.com/office/drawing/2014/main" val="591916691"/>
                    </a:ext>
                  </a:extLst>
                </a:gridCol>
              </a:tblGrid>
              <a:tr h="493360">
                <a:tc>
                  <a:txBody>
                    <a:bodyPr/>
                    <a:lstStyle/>
                    <a:p>
                      <a:pPr algn="l" fontAlgn="t"/>
                      <a:r>
                        <a:rPr lang="en-IN" sz="1600">
                          <a:solidFill>
                            <a:srgbClr val="E8E6E3"/>
                          </a:solidFill>
                          <a:effectLst/>
                          <a:latin typeface="times new roman" panose="02020603050405020304" pitchFamily="18" charset="0"/>
                        </a:rPr>
                        <a:t>Root Directory</a:t>
                      </a:r>
                    </a:p>
                  </a:txBody>
                  <a:tcPr marL="79427" marR="79427" marT="79427" marB="79427">
                    <a:lnL w="7620" cap="flat" cmpd="sng" algn="ctr">
                      <a:solidFill>
                        <a:srgbClr val="609B9D"/>
                      </a:solidFill>
                      <a:prstDash val="solid"/>
                      <a:round/>
                      <a:headEnd type="none" w="med" len="med"/>
                      <a:tailEnd type="none" w="med" len="med"/>
                    </a:lnL>
                    <a:lnR w="7620" cap="flat" cmpd="sng" algn="ctr">
                      <a:solidFill>
                        <a:srgbClr val="609B9D"/>
                      </a:solidFill>
                      <a:prstDash val="solid"/>
                      <a:round/>
                      <a:headEnd type="none" w="med" len="med"/>
                      <a:tailEnd type="none" w="med" len="med"/>
                    </a:lnR>
                    <a:lnT w="7620" cap="flat" cmpd="sng" algn="ctr">
                      <a:solidFill>
                        <a:srgbClr val="609B9D"/>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303328"/>
                    </a:solidFill>
                  </a:tcPr>
                </a:tc>
                <a:tc>
                  <a:txBody>
                    <a:bodyPr/>
                    <a:lstStyle/>
                    <a:p>
                      <a:pPr algn="l" fontAlgn="t"/>
                      <a:r>
                        <a:rPr lang="en-IN" sz="1600">
                          <a:solidFill>
                            <a:srgbClr val="E8E6E3"/>
                          </a:solidFill>
                          <a:effectLst/>
                          <a:latin typeface="times new roman" panose="02020603050405020304" pitchFamily="18" charset="0"/>
                        </a:rPr>
                        <a:t>Home Directory</a:t>
                      </a:r>
                    </a:p>
                  </a:txBody>
                  <a:tcPr marL="79427" marR="79427" marT="79427" marB="79427">
                    <a:lnL w="7620" cap="flat" cmpd="sng" algn="ctr">
                      <a:solidFill>
                        <a:srgbClr val="609B9D"/>
                      </a:solidFill>
                      <a:prstDash val="solid"/>
                      <a:round/>
                      <a:headEnd type="none" w="med" len="med"/>
                      <a:tailEnd type="none" w="med" len="med"/>
                    </a:lnL>
                    <a:lnR w="7620" cap="flat" cmpd="sng" algn="ctr">
                      <a:solidFill>
                        <a:srgbClr val="609B9D"/>
                      </a:solidFill>
                      <a:prstDash val="solid"/>
                      <a:round/>
                      <a:headEnd type="none" w="med" len="med"/>
                      <a:tailEnd type="none" w="med" len="med"/>
                    </a:lnR>
                    <a:lnT w="7620" cap="flat" cmpd="sng" algn="ctr">
                      <a:solidFill>
                        <a:srgbClr val="609B9D"/>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303328"/>
                    </a:solidFill>
                  </a:tcPr>
                </a:tc>
                <a:extLst>
                  <a:ext uri="{0D108BD9-81ED-4DB2-BD59-A6C34878D82A}">
                    <a16:rowId xmlns:a16="http://schemas.microsoft.com/office/drawing/2014/main" val="2740482189"/>
                  </a:ext>
                </a:extLst>
              </a:tr>
              <a:tr h="1025966">
                <a:tc>
                  <a:txBody>
                    <a:bodyPr/>
                    <a:lstStyle/>
                    <a:p>
                      <a:pPr algn="just" fontAlgn="t"/>
                      <a:r>
                        <a:rPr lang="en-US" sz="1600">
                          <a:solidFill>
                            <a:srgbClr val="C8C3BC"/>
                          </a:solidFill>
                          <a:effectLst/>
                          <a:latin typeface="inter-regular"/>
                        </a:rPr>
                        <a:t>The root directory is the topmost level of the system drive.</a:t>
                      </a:r>
                    </a:p>
                  </a:txBody>
                  <a:tcPr marL="52951" marR="52951" marT="52951" marB="52951">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The home directory is a subdirectory of the root directory.</a:t>
                      </a:r>
                    </a:p>
                  </a:txBody>
                  <a:tcPr marL="52951" marR="52951" marT="52951" marB="52951">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599183763"/>
                  </a:ext>
                </a:extLst>
              </a:tr>
              <a:tr h="727226">
                <a:tc>
                  <a:txBody>
                    <a:bodyPr/>
                    <a:lstStyle/>
                    <a:p>
                      <a:pPr algn="just" fontAlgn="t"/>
                      <a:r>
                        <a:rPr lang="en-US" sz="1600">
                          <a:solidFill>
                            <a:srgbClr val="C8C3BC"/>
                          </a:solidFill>
                          <a:effectLst/>
                          <a:latin typeface="inter-regular"/>
                        </a:rPr>
                        <a:t>It is denoted by a slash '/'.</a:t>
                      </a:r>
                    </a:p>
                  </a:txBody>
                  <a:tcPr marL="52951" marR="52951" marT="52951" marB="52951">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It is denoted by '~' and has path "</a:t>
                      </a:r>
                      <a:r>
                        <a:rPr lang="en-US" sz="1600" b="1">
                          <a:solidFill>
                            <a:srgbClr val="C8C3BC"/>
                          </a:solidFill>
                          <a:effectLst/>
                          <a:latin typeface="inter-bold"/>
                        </a:rPr>
                        <a:t>/users/username</a:t>
                      </a:r>
                      <a:r>
                        <a:rPr lang="en-US" sz="1600">
                          <a:solidFill>
                            <a:srgbClr val="C8C3BC"/>
                          </a:solidFill>
                          <a:effectLst/>
                          <a:latin typeface="inter-regular"/>
                        </a:rPr>
                        <a:t>".</a:t>
                      </a:r>
                    </a:p>
                  </a:txBody>
                  <a:tcPr marL="52951" marR="52951" marT="52951" marB="52951">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3199693610"/>
                  </a:ext>
                </a:extLst>
              </a:tr>
              <a:tr h="1025966">
                <a:tc>
                  <a:txBody>
                    <a:bodyPr/>
                    <a:lstStyle/>
                    <a:p>
                      <a:pPr algn="just" fontAlgn="t"/>
                      <a:r>
                        <a:rPr lang="en-US" sz="1600">
                          <a:solidFill>
                            <a:srgbClr val="C8C3BC"/>
                          </a:solidFill>
                          <a:effectLst/>
                          <a:latin typeface="inter-regular"/>
                        </a:rPr>
                        <a:t>The admin has access to make any changes in the files and settings.</a:t>
                      </a:r>
                    </a:p>
                  </a:txBody>
                  <a:tcPr marL="52951" marR="52951" marT="52951" marB="52951">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No user other than the root user can change the settings of the entire system.</a:t>
                      </a:r>
                    </a:p>
                  </a:txBody>
                  <a:tcPr marL="52951" marR="52951" marT="52951" marB="52951">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931282214"/>
                  </a:ext>
                </a:extLst>
              </a:tr>
              <a:tr h="727226">
                <a:tc>
                  <a:txBody>
                    <a:bodyPr/>
                    <a:lstStyle/>
                    <a:p>
                      <a:pPr algn="just" fontAlgn="t"/>
                      <a:r>
                        <a:rPr lang="en-US" sz="1600">
                          <a:solidFill>
                            <a:srgbClr val="C8C3BC"/>
                          </a:solidFill>
                          <a:effectLst/>
                          <a:latin typeface="inter-regular"/>
                        </a:rPr>
                        <a:t>The admin can create a user.</a:t>
                      </a:r>
                    </a:p>
                  </a:txBody>
                  <a:tcPr marL="52951" marR="52951" marT="52951" marB="52951">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Any user having a home directory cannot create a user.</a:t>
                      </a:r>
                    </a:p>
                  </a:txBody>
                  <a:tcPr marL="52951" marR="52951" marT="52951" marB="52951">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257281066"/>
                  </a:ext>
                </a:extLst>
              </a:tr>
              <a:tr h="1025966">
                <a:tc>
                  <a:txBody>
                    <a:bodyPr/>
                    <a:lstStyle/>
                    <a:p>
                      <a:pPr algn="just" fontAlgn="t"/>
                      <a:r>
                        <a:rPr lang="en-US" sz="1600">
                          <a:solidFill>
                            <a:srgbClr val="C8C3BC"/>
                          </a:solidFill>
                          <a:effectLst/>
                          <a:latin typeface="inter-regular"/>
                        </a:rPr>
                        <a:t>In the Linux file system, everything comes under the root directory.</a:t>
                      </a:r>
                    </a:p>
                  </a:txBody>
                  <a:tcPr marL="52951" marR="52951" marT="52951" marB="52951">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dirty="0">
                          <a:solidFill>
                            <a:srgbClr val="C8C3BC"/>
                          </a:solidFill>
                          <a:effectLst/>
                          <a:latin typeface="inter-regular"/>
                        </a:rPr>
                        <a:t>The home directory contains a particular user's data.</a:t>
                      </a:r>
                    </a:p>
                  </a:txBody>
                  <a:tcPr marL="52951" marR="52951" marT="52951" marB="52951">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060329584"/>
                  </a:ext>
                </a:extLst>
              </a:tr>
            </a:tbl>
          </a:graphicData>
        </a:graphic>
      </p:graphicFrame>
    </p:spTree>
    <p:extLst>
      <p:ext uri="{BB962C8B-B14F-4D97-AF65-F5344CB8AC3E}">
        <p14:creationId xmlns:p14="http://schemas.microsoft.com/office/powerpoint/2010/main" val="86293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39725-B11A-430B-9235-6CEBF3A2E368}"/>
              </a:ext>
            </a:extLst>
          </p:cNvPr>
          <p:cNvSpPr>
            <a:spLocks noGrp="1"/>
          </p:cNvSpPr>
          <p:nvPr>
            <p:ph type="title"/>
          </p:nvPr>
        </p:nvSpPr>
        <p:spPr>
          <a:xfrm>
            <a:off x="3433482" y="228125"/>
            <a:ext cx="8072718" cy="822380"/>
          </a:xfrm>
        </p:spPr>
        <p:txBody>
          <a:bodyPr>
            <a:normAutofit fontScale="90000"/>
          </a:bodyPr>
          <a:lstStyle/>
          <a:p>
            <a:br>
              <a:rPr lang="en-US" b="0" i="0" dirty="0">
                <a:solidFill>
                  <a:srgbClr val="F28DC2"/>
                </a:solidFill>
                <a:effectLst/>
                <a:latin typeface="erdana"/>
              </a:rPr>
            </a:br>
            <a:r>
              <a:rPr lang="en-US" b="0" i="0" dirty="0">
                <a:solidFill>
                  <a:srgbClr val="F28DC2"/>
                </a:solidFill>
                <a:effectLst/>
                <a:latin typeface="erdana"/>
              </a:rPr>
              <a:t>Linux </a:t>
            </a:r>
            <a:r>
              <a:rPr lang="en-US" b="0" i="0" dirty="0" err="1">
                <a:solidFill>
                  <a:srgbClr val="F28DC2"/>
                </a:solidFill>
                <a:effectLst/>
                <a:latin typeface="erdana"/>
              </a:rPr>
              <a:t>mkdir</a:t>
            </a:r>
            <a:r>
              <a:rPr lang="en-US" b="0" i="0" dirty="0">
                <a:solidFill>
                  <a:srgbClr val="F28DC2"/>
                </a:solidFill>
                <a:effectLst/>
                <a:latin typeface="erdana"/>
              </a:rPr>
              <a:t> | Linux Create Directory</a:t>
            </a:r>
            <a:br>
              <a:rPr lang="en-US" b="0" i="0" dirty="0">
                <a:solidFill>
                  <a:srgbClr val="F28DC2"/>
                </a:solidFill>
                <a:effectLst/>
                <a:latin typeface="erdana"/>
              </a:rPr>
            </a:br>
            <a:endParaRPr lang="en-IN" dirty="0"/>
          </a:p>
        </p:txBody>
      </p:sp>
      <p:sp>
        <p:nvSpPr>
          <p:cNvPr id="3" name="Content Placeholder 2">
            <a:extLst>
              <a:ext uri="{FF2B5EF4-FFF2-40B4-BE49-F238E27FC236}">
                <a16:creationId xmlns:a16="http://schemas.microsoft.com/office/drawing/2014/main" id="{ADB9C0E8-763E-4622-85A6-6B7E6D0FD3FF}"/>
              </a:ext>
            </a:extLst>
          </p:cNvPr>
          <p:cNvSpPr>
            <a:spLocks noGrp="1"/>
          </p:cNvSpPr>
          <p:nvPr>
            <p:ph idx="1"/>
          </p:nvPr>
        </p:nvSpPr>
        <p:spPr>
          <a:xfrm>
            <a:off x="685800" y="1050506"/>
            <a:ext cx="10820400" cy="5168180"/>
          </a:xfrm>
        </p:spPr>
        <p:txBody>
          <a:bodyPr/>
          <a:lstStyle/>
          <a:p>
            <a:pPr algn="just"/>
            <a:r>
              <a:rPr lang="en-US" b="0" i="0" dirty="0">
                <a:solidFill>
                  <a:srgbClr val="C8C3BC"/>
                </a:solidFill>
                <a:effectLst/>
                <a:latin typeface="inter-regular"/>
              </a:rPr>
              <a:t>Now let's learn how to create your own directory with the help of command prompt.</a:t>
            </a:r>
          </a:p>
          <a:p>
            <a:pPr algn="just"/>
            <a:r>
              <a:rPr lang="en-US" b="0" i="0" dirty="0">
                <a:solidFill>
                  <a:srgbClr val="C8C3BC"/>
                </a:solidFill>
                <a:effectLst/>
                <a:latin typeface="inter-regular"/>
              </a:rPr>
              <a:t>The </a:t>
            </a:r>
            <a:r>
              <a:rPr lang="en-US" b="0" i="0" dirty="0" err="1">
                <a:solidFill>
                  <a:srgbClr val="C8C3BC"/>
                </a:solidFill>
                <a:effectLst/>
                <a:latin typeface="inter-regular"/>
              </a:rPr>
              <a:t>mkdir</a:t>
            </a:r>
            <a:r>
              <a:rPr lang="en-US" b="0" i="0" dirty="0">
                <a:solidFill>
                  <a:srgbClr val="C8C3BC"/>
                </a:solidFill>
                <a:effectLst/>
                <a:latin typeface="inter-regular"/>
              </a:rPr>
              <a:t> stands for 'make directory'. With the help of </a:t>
            </a:r>
            <a:r>
              <a:rPr lang="en-US" b="0" i="0" dirty="0" err="1">
                <a:solidFill>
                  <a:srgbClr val="C8C3BC"/>
                </a:solidFill>
                <a:effectLst/>
                <a:latin typeface="inter-regular"/>
              </a:rPr>
              <a:t>mkdir</a:t>
            </a:r>
            <a:r>
              <a:rPr lang="en-US" b="0" i="0" dirty="0">
                <a:solidFill>
                  <a:srgbClr val="C8C3BC"/>
                </a:solidFill>
                <a:effectLst/>
                <a:latin typeface="inter-regular"/>
              </a:rPr>
              <a:t> command, you can create a new directory wherever you want in your system. Just type </a:t>
            </a:r>
            <a:r>
              <a:rPr lang="en-US" b="1" i="0" dirty="0">
                <a:solidFill>
                  <a:srgbClr val="C8C3BC"/>
                </a:solidFill>
                <a:effectLst/>
                <a:latin typeface="inter-bold"/>
              </a:rPr>
              <a:t>"</a:t>
            </a:r>
            <a:r>
              <a:rPr lang="en-US" b="1" i="0" dirty="0" err="1">
                <a:solidFill>
                  <a:srgbClr val="C8C3BC"/>
                </a:solidFill>
                <a:effectLst/>
                <a:latin typeface="inter-bold"/>
              </a:rPr>
              <a:t>mkdir</a:t>
            </a:r>
            <a:r>
              <a:rPr lang="en-US" b="1" i="0" dirty="0">
                <a:solidFill>
                  <a:srgbClr val="C8C3BC"/>
                </a:solidFill>
                <a:effectLst/>
                <a:latin typeface="inter-bold"/>
              </a:rPr>
              <a:t> &lt;</a:t>
            </a:r>
            <a:r>
              <a:rPr lang="en-US" b="1" i="0" dirty="0" err="1">
                <a:solidFill>
                  <a:srgbClr val="C8C3BC"/>
                </a:solidFill>
                <a:effectLst/>
                <a:latin typeface="inter-bold"/>
              </a:rPr>
              <a:t>dir</a:t>
            </a:r>
            <a:r>
              <a:rPr lang="en-US" b="1" i="0" dirty="0">
                <a:solidFill>
                  <a:srgbClr val="C8C3BC"/>
                </a:solidFill>
                <a:effectLst/>
                <a:latin typeface="inter-bold"/>
              </a:rPr>
              <a:t> name&gt;</a:t>
            </a:r>
            <a:r>
              <a:rPr lang="en-US" b="0" i="0" dirty="0">
                <a:solidFill>
                  <a:srgbClr val="C8C3BC"/>
                </a:solidFill>
                <a:effectLst/>
                <a:latin typeface="inter-regular"/>
              </a:rPr>
              <a:t> , in place of &lt;</a:t>
            </a:r>
            <a:r>
              <a:rPr lang="en-US" b="0" i="0" dirty="0" err="1">
                <a:solidFill>
                  <a:srgbClr val="C8C3BC"/>
                </a:solidFill>
                <a:effectLst/>
                <a:latin typeface="inter-regular"/>
              </a:rPr>
              <a:t>dir</a:t>
            </a:r>
            <a:r>
              <a:rPr lang="en-US" b="0" i="0" dirty="0">
                <a:solidFill>
                  <a:srgbClr val="C8C3BC"/>
                </a:solidFill>
                <a:effectLst/>
                <a:latin typeface="inter-regular"/>
              </a:rPr>
              <a:t> name&gt; type the name of new directory, you want to create and then press enter.</a:t>
            </a:r>
          </a:p>
          <a:p>
            <a:pPr marL="0" indent="0">
              <a:buNone/>
            </a:pPr>
            <a:r>
              <a:rPr lang="en-IN" b="1" i="0" dirty="0">
                <a:solidFill>
                  <a:srgbClr val="C8C3BC"/>
                </a:solidFill>
                <a:effectLst/>
                <a:latin typeface="inter-bold"/>
              </a:rPr>
              <a:t>Syntax:</a:t>
            </a:r>
          </a:p>
          <a:p>
            <a:pPr marL="0" indent="0">
              <a:buNone/>
            </a:pPr>
            <a:r>
              <a:rPr lang="en-IN" b="1" dirty="0">
                <a:solidFill>
                  <a:srgbClr val="C8C3BC"/>
                </a:solidFill>
                <a:latin typeface="inter-bold"/>
              </a:rPr>
              <a:t>	</a:t>
            </a:r>
            <a:r>
              <a:rPr lang="en-IN" b="0" i="0" dirty="0" err="1">
                <a:solidFill>
                  <a:srgbClr val="E8E6E3"/>
                </a:solidFill>
                <a:effectLst/>
                <a:latin typeface="inter-regular"/>
              </a:rPr>
              <a:t>mkdir</a:t>
            </a:r>
            <a:r>
              <a:rPr lang="en-IN" b="0" i="0" dirty="0">
                <a:solidFill>
                  <a:srgbClr val="E8E6E3"/>
                </a:solidFill>
                <a:effectLst/>
                <a:latin typeface="inter-regular"/>
              </a:rPr>
              <a:t> </a:t>
            </a:r>
            <a:r>
              <a:rPr lang="en-IN" b="1" i="0" dirty="0">
                <a:solidFill>
                  <a:srgbClr val="61CAFF"/>
                </a:solidFill>
                <a:effectLst/>
                <a:latin typeface="inter-regular"/>
              </a:rPr>
              <a:t>&lt;</a:t>
            </a:r>
            <a:r>
              <a:rPr lang="en-IN" b="1" i="0" dirty="0" err="1">
                <a:solidFill>
                  <a:srgbClr val="61CAFF"/>
                </a:solidFill>
                <a:effectLst/>
                <a:latin typeface="inter-regular"/>
              </a:rPr>
              <a:t>dirname</a:t>
            </a:r>
            <a:r>
              <a:rPr lang="en-IN" b="1" i="0" dirty="0">
                <a:solidFill>
                  <a:srgbClr val="61CAFF"/>
                </a:solidFill>
                <a:effectLst/>
                <a:latin typeface="inter-regular"/>
              </a:rPr>
              <a:t>&gt;</a:t>
            </a:r>
            <a:r>
              <a:rPr lang="en-IN" b="0" i="0" dirty="0">
                <a:solidFill>
                  <a:srgbClr val="E8E6E3"/>
                </a:solidFill>
                <a:effectLst/>
                <a:latin typeface="inter-regular"/>
              </a:rPr>
              <a:t>  </a:t>
            </a:r>
          </a:p>
          <a:p>
            <a:pPr marL="0" indent="0">
              <a:buNone/>
            </a:pPr>
            <a:endParaRPr lang="en-IN" b="0" i="0" dirty="0">
              <a:solidFill>
                <a:srgbClr val="E8E6E3"/>
              </a:solidFill>
              <a:effectLst/>
              <a:latin typeface="inter-regular"/>
            </a:endParaRPr>
          </a:p>
        </p:txBody>
      </p:sp>
      <p:graphicFrame>
        <p:nvGraphicFramePr>
          <p:cNvPr id="4" name="Table 3">
            <a:extLst>
              <a:ext uri="{FF2B5EF4-FFF2-40B4-BE49-F238E27FC236}">
                <a16:creationId xmlns:a16="http://schemas.microsoft.com/office/drawing/2014/main" id="{ACD5D6B9-C551-4AB3-A4CB-9BED6F99BAA4}"/>
              </a:ext>
            </a:extLst>
          </p:cNvPr>
          <p:cNvGraphicFramePr>
            <a:graphicFrameLocks noGrp="1"/>
          </p:cNvGraphicFramePr>
          <p:nvPr>
            <p:extLst>
              <p:ext uri="{D42A27DB-BD31-4B8C-83A1-F6EECF244321}">
                <p14:modId xmlns:p14="http://schemas.microsoft.com/office/powerpoint/2010/main" val="338006099"/>
              </p:ext>
            </p:extLst>
          </p:nvPr>
        </p:nvGraphicFramePr>
        <p:xfrm>
          <a:off x="994070" y="4372562"/>
          <a:ext cx="6321130" cy="2413721"/>
        </p:xfrm>
        <a:graphic>
          <a:graphicData uri="http://schemas.openxmlformats.org/drawingml/2006/table">
            <a:tbl>
              <a:tblPr/>
              <a:tblGrid>
                <a:gridCol w="3160565">
                  <a:extLst>
                    <a:ext uri="{9D8B030D-6E8A-4147-A177-3AD203B41FA5}">
                      <a16:colId xmlns:a16="http://schemas.microsoft.com/office/drawing/2014/main" val="1502316889"/>
                    </a:ext>
                  </a:extLst>
                </a:gridCol>
                <a:gridCol w="3160565">
                  <a:extLst>
                    <a:ext uri="{9D8B030D-6E8A-4147-A177-3AD203B41FA5}">
                      <a16:colId xmlns:a16="http://schemas.microsoft.com/office/drawing/2014/main" val="426592686"/>
                    </a:ext>
                  </a:extLst>
                </a:gridCol>
              </a:tblGrid>
              <a:tr h="502858">
                <a:tc>
                  <a:txBody>
                    <a:bodyPr/>
                    <a:lstStyle/>
                    <a:p>
                      <a:pPr algn="l" fontAlgn="t"/>
                      <a:r>
                        <a:rPr lang="en-IN" dirty="0">
                          <a:solidFill>
                            <a:srgbClr val="E8E6E3"/>
                          </a:solidFill>
                          <a:effectLst/>
                          <a:latin typeface="times new roman" panose="02020603050405020304" pitchFamily="18" charset="0"/>
                        </a:rPr>
                        <a:t>Options</a:t>
                      </a:r>
                    </a:p>
                  </a:txBody>
                  <a:tcPr marT="91440" marB="91440">
                    <a:lnL w="7620" cap="flat" cmpd="sng" algn="ctr">
                      <a:solidFill>
                        <a:srgbClr val="30EC26"/>
                      </a:solidFill>
                      <a:prstDash val="solid"/>
                      <a:round/>
                      <a:headEnd type="none" w="med" len="med"/>
                      <a:tailEnd type="none" w="med" len="med"/>
                    </a:lnL>
                    <a:lnR w="7620" cap="flat" cmpd="sng" algn="ctr">
                      <a:solidFill>
                        <a:srgbClr val="30EC26"/>
                      </a:solidFill>
                      <a:prstDash val="solid"/>
                      <a:round/>
                      <a:headEnd type="none" w="med" len="med"/>
                      <a:tailEnd type="none" w="med" len="med"/>
                    </a:lnR>
                    <a:lnT w="7620" cap="flat" cmpd="sng" algn="ctr">
                      <a:solidFill>
                        <a:srgbClr val="30EC26"/>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303328"/>
                    </a:solidFill>
                  </a:tcPr>
                </a:tc>
                <a:tc>
                  <a:txBody>
                    <a:bodyPr/>
                    <a:lstStyle/>
                    <a:p>
                      <a:pPr algn="l" fontAlgn="t"/>
                      <a:r>
                        <a:rPr lang="en-IN">
                          <a:solidFill>
                            <a:srgbClr val="E8E6E3"/>
                          </a:solidFill>
                          <a:effectLst/>
                          <a:latin typeface="times new roman" panose="02020603050405020304" pitchFamily="18" charset="0"/>
                        </a:rPr>
                        <a:t>Description</a:t>
                      </a:r>
                    </a:p>
                  </a:txBody>
                  <a:tcPr marT="91440" marB="91440">
                    <a:lnL w="7620" cap="flat" cmpd="sng" algn="ctr">
                      <a:solidFill>
                        <a:srgbClr val="30EC26"/>
                      </a:solidFill>
                      <a:prstDash val="solid"/>
                      <a:round/>
                      <a:headEnd type="none" w="med" len="med"/>
                      <a:tailEnd type="none" w="med" len="med"/>
                    </a:lnL>
                    <a:lnR w="7620" cap="flat" cmpd="sng" algn="ctr">
                      <a:solidFill>
                        <a:srgbClr val="30EC26"/>
                      </a:solidFill>
                      <a:prstDash val="solid"/>
                      <a:round/>
                      <a:headEnd type="none" w="med" len="med"/>
                      <a:tailEnd type="none" w="med" len="med"/>
                    </a:lnR>
                    <a:lnT w="7620" cap="flat" cmpd="sng" algn="ctr">
                      <a:solidFill>
                        <a:srgbClr val="30EC26"/>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303328"/>
                    </a:solidFill>
                  </a:tcPr>
                </a:tc>
                <a:extLst>
                  <a:ext uri="{0D108BD9-81ED-4DB2-BD59-A6C34878D82A}">
                    <a16:rowId xmlns:a16="http://schemas.microsoft.com/office/drawing/2014/main" val="2659759961"/>
                  </a:ext>
                </a:extLst>
              </a:tr>
              <a:tr h="737526">
                <a:tc>
                  <a:txBody>
                    <a:bodyPr/>
                    <a:lstStyle/>
                    <a:p>
                      <a:pPr algn="just" fontAlgn="t"/>
                      <a:r>
                        <a:rPr lang="en-IN" u="none" strike="noStrike">
                          <a:solidFill>
                            <a:srgbClr val="72FF72"/>
                          </a:solidFill>
                          <a:effectLst/>
                          <a:latin typeface="inter-regular"/>
                          <a:hlinkClick r:id="rId2"/>
                        </a:rPr>
                        <a:t>mkdir -p, -parents</a:t>
                      </a:r>
                    </a:p>
                  </a:txBody>
                  <a:tcPr marL="60960" marR="60960" marT="60960" marB="6096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a:solidFill>
                            <a:srgbClr val="C8C3BC"/>
                          </a:solidFill>
                          <a:effectLst/>
                          <a:latin typeface="inter-regular"/>
                        </a:rPr>
                        <a:t>Add directory including its sub directory.</a:t>
                      </a:r>
                    </a:p>
                  </a:txBody>
                  <a:tcPr marL="60960" marR="60960" marT="60960" marB="6096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545611685"/>
                  </a:ext>
                </a:extLst>
              </a:tr>
              <a:tr h="737526">
                <a:tc>
                  <a:txBody>
                    <a:bodyPr/>
                    <a:lstStyle/>
                    <a:p>
                      <a:pPr algn="just" fontAlgn="t"/>
                      <a:r>
                        <a:rPr lang="en-IN" u="none" strike="noStrike">
                          <a:solidFill>
                            <a:srgbClr val="72FF72"/>
                          </a:solidFill>
                          <a:effectLst/>
                          <a:latin typeface="inter-regular"/>
                          <a:hlinkClick r:id="rId3"/>
                        </a:rPr>
                        <a:t>mkdir -v, -verbose</a:t>
                      </a:r>
                    </a:p>
                  </a:txBody>
                  <a:tcPr marL="60960" marR="60960" marT="60960" marB="6096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a:solidFill>
                            <a:srgbClr val="C8C3BC"/>
                          </a:solidFill>
                          <a:effectLst/>
                          <a:latin typeface="inter-regular"/>
                        </a:rPr>
                        <a:t>Print a message for each created directory.</a:t>
                      </a:r>
                    </a:p>
                  </a:txBody>
                  <a:tcPr marL="60960" marR="60960" marT="60960" marB="6096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734069430"/>
                  </a:ext>
                </a:extLst>
              </a:tr>
              <a:tr h="435811">
                <a:tc>
                  <a:txBody>
                    <a:bodyPr/>
                    <a:lstStyle/>
                    <a:p>
                      <a:pPr algn="just" fontAlgn="t"/>
                      <a:r>
                        <a:rPr lang="en-IN" u="none" strike="noStrike">
                          <a:solidFill>
                            <a:srgbClr val="72FF72"/>
                          </a:solidFill>
                          <a:effectLst/>
                          <a:latin typeface="inter-regular"/>
                          <a:hlinkClick r:id="rId4"/>
                        </a:rPr>
                        <a:t>mkdir -m -mode=MODE</a:t>
                      </a:r>
                    </a:p>
                  </a:txBody>
                  <a:tcPr marL="60960" marR="60960" marT="60960" marB="6096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IN" dirty="0">
                          <a:solidFill>
                            <a:srgbClr val="C8C3BC"/>
                          </a:solidFill>
                          <a:effectLst/>
                          <a:latin typeface="inter-regular"/>
                        </a:rPr>
                        <a:t>Set access privilege.</a:t>
                      </a:r>
                    </a:p>
                  </a:txBody>
                  <a:tcPr marL="60960" marR="60960" marT="60960" marB="6096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695021549"/>
                  </a:ext>
                </a:extLst>
              </a:tr>
            </a:tbl>
          </a:graphicData>
        </a:graphic>
      </p:graphicFrame>
      <p:sp>
        <p:nvSpPr>
          <p:cNvPr id="5" name="Rectangle 1">
            <a:extLst>
              <a:ext uri="{FF2B5EF4-FFF2-40B4-BE49-F238E27FC236}">
                <a16:creationId xmlns:a16="http://schemas.microsoft.com/office/drawing/2014/main" id="{D7083D11-866F-4D3A-9109-A17C4E06CDE9}"/>
              </a:ext>
            </a:extLst>
          </p:cNvPr>
          <p:cNvSpPr>
            <a:spLocks noChangeArrowheads="1"/>
          </p:cNvSpPr>
          <p:nvPr/>
        </p:nvSpPr>
        <p:spPr bwMode="auto">
          <a:xfrm>
            <a:off x="994071" y="3634596"/>
            <a:ext cx="2367692" cy="646331"/>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F28DC2"/>
                </a:solidFill>
                <a:effectLst/>
                <a:latin typeface="erdana"/>
              </a:rPr>
              <a:t>Mkdir</a:t>
            </a:r>
            <a:r>
              <a:rPr kumimoji="0" lang="en-US" altLang="en-US" sz="1800" b="0" i="0" u="none" strike="noStrike" cap="none" normalizeH="0" baseline="0" dirty="0">
                <a:ln>
                  <a:noFill/>
                </a:ln>
                <a:solidFill>
                  <a:srgbClr val="F28DC2"/>
                </a:solidFill>
                <a:effectLst/>
                <a:latin typeface="erdana"/>
              </a:rPr>
              <a:t> Options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704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97BD-0293-460F-829E-376C5F825D32}"/>
              </a:ext>
            </a:extLst>
          </p:cNvPr>
          <p:cNvSpPr>
            <a:spLocks noGrp="1"/>
          </p:cNvSpPr>
          <p:nvPr>
            <p:ph type="title"/>
          </p:nvPr>
        </p:nvSpPr>
        <p:spPr>
          <a:xfrm>
            <a:off x="6302188" y="74091"/>
            <a:ext cx="5042647" cy="858239"/>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Linux command List</a:t>
            </a:r>
            <a:br>
              <a:rPr lang="en-IN" b="0" i="0" dirty="0">
                <a:solidFill>
                  <a:srgbClr val="F28DC2"/>
                </a:solidFill>
                <a:effectLst/>
                <a:latin typeface="erdana"/>
              </a:rPr>
            </a:br>
            <a:endParaRPr lang="en-IN" dirty="0"/>
          </a:p>
        </p:txBody>
      </p:sp>
      <p:graphicFrame>
        <p:nvGraphicFramePr>
          <p:cNvPr id="4" name="Table 3">
            <a:extLst>
              <a:ext uri="{FF2B5EF4-FFF2-40B4-BE49-F238E27FC236}">
                <a16:creationId xmlns:a16="http://schemas.microsoft.com/office/drawing/2014/main" id="{66E7F0AE-196C-48EE-8FCD-3203FFDF85C3}"/>
              </a:ext>
            </a:extLst>
          </p:cNvPr>
          <p:cNvGraphicFramePr>
            <a:graphicFrameLocks noGrp="1"/>
          </p:cNvGraphicFramePr>
          <p:nvPr>
            <p:extLst>
              <p:ext uri="{D42A27DB-BD31-4B8C-83A1-F6EECF244321}">
                <p14:modId xmlns:p14="http://schemas.microsoft.com/office/powerpoint/2010/main" val="1877392376"/>
              </p:ext>
            </p:extLst>
          </p:nvPr>
        </p:nvGraphicFramePr>
        <p:xfrm>
          <a:off x="2061880" y="932330"/>
          <a:ext cx="8373036" cy="5532064"/>
        </p:xfrm>
        <a:graphic>
          <a:graphicData uri="http://schemas.openxmlformats.org/drawingml/2006/table">
            <a:tbl>
              <a:tblPr/>
              <a:tblGrid>
                <a:gridCol w="4186518">
                  <a:extLst>
                    <a:ext uri="{9D8B030D-6E8A-4147-A177-3AD203B41FA5}">
                      <a16:colId xmlns:a16="http://schemas.microsoft.com/office/drawing/2014/main" val="2057530836"/>
                    </a:ext>
                  </a:extLst>
                </a:gridCol>
                <a:gridCol w="4186518">
                  <a:extLst>
                    <a:ext uri="{9D8B030D-6E8A-4147-A177-3AD203B41FA5}">
                      <a16:colId xmlns:a16="http://schemas.microsoft.com/office/drawing/2014/main" val="3577676482"/>
                    </a:ext>
                  </a:extLst>
                </a:gridCol>
              </a:tblGrid>
              <a:tr h="379774">
                <a:tc>
                  <a:txBody>
                    <a:bodyPr/>
                    <a:lstStyle/>
                    <a:p>
                      <a:pPr algn="l" fontAlgn="t"/>
                      <a:r>
                        <a:rPr lang="en-IN" sz="1600">
                          <a:solidFill>
                            <a:srgbClr val="E8E6E3"/>
                          </a:solidFill>
                          <a:effectLst/>
                          <a:latin typeface="times new roman" panose="02020603050405020304" pitchFamily="18" charset="0"/>
                        </a:rPr>
                        <a:t>Commands</a:t>
                      </a:r>
                    </a:p>
                  </a:txBody>
                  <a:tcPr marL="54629" marR="54629" marT="54629" marB="54629">
                    <a:lnL w="7620" cap="flat" cmpd="sng" algn="ctr">
                      <a:solidFill>
                        <a:srgbClr val="3037E5"/>
                      </a:solidFill>
                      <a:prstDash val="solid"/>
                      <a:round/>
                      <a:headEnd type="none" w="med" len="med"/>
                      <a:tailEnd type="none" w="med" len="med"/>
                    </a:lnL>
                    <a:lnR w="7620" cap="flat" cmpd="sng" algn="ctr">
                      <a:solidFill>
                        <a:srgbClr val="3037E5"/>
                      </a:solidFill>
                      <a:prstDash val="solid"/>
                      <a:round/>
                      <a:headEnd type="none" w="med" len="med"/>
                      <a:tailEnd type="none" w="med" len="med"/>
                    </a:lnR>
                    <a:lnT w="7620" cap="flat" cmpd="sng" algn="ctr">
                      <a:solidFill>
                        <a:srgbClr val="3037E5"/>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303328"/>
                    </a:solidFill>
                  </a:tcPr>
                </a:tc>
                <a:tc>
                  <a:txBody>
                    <a:bodyPr/>
                    <a:lstStyle/>
                    <a:p>
                      <a:pPr algn="l" fontAlgn="t"/>
                      <a:r>
                        <a:rPr lang="en-IN" sz="1600">
                          <a:solidFill>
                            <a:srgbClr val="E8E6E3"/>
                          </a:solidFill>
                          <a:effectLst/>
                          <a:latin typeface="times new roman" panose="02020603050405020304" pitchFamily="18" charset="0"/>
                        </a:rPr>
                        <a:t>Description</a:t>
                      </a:r>
                    </a:p>
                  </a:txBody>
                  <a:tcPr marL="54629" marR="54629" marT="54629" marB="54629">
                    <a:lnL w="7620" cap="flat" cmpd="sng" algn="ctr">
                      <a:solidFill>
                        <a:srgbClr val="3037E5"/>
                      </a:solidFill>
                      <a:prstDash val="solid"/>
                      <a:round/>
                      <a:headEnd type="none" w="med" len="med"/>
                      <a:tailEnd type="none" w="med" len="med"/>
                    </a:lnL>
                    <a:lnR w="7620" cap="flat" cmpd="sng" algn="ctr">
                      <a:solidFill>
                        <a:srgbClr val="3037E5"/>
                      </a:solidFill>
                      <a:prstDash val="solid"/>
                      <a:round/>
                      <a:headEnd type="none" w="med" len="med"/>
                      <a:tailEnd type="none" w="med" len="med"/>
                    </a:lnR>
                    <a:lnT w="7620" cap="flat" cmpd="sng" algn="ctr">
                      <a:solidFill>
                        <a:srgbClr val="3037E5"/>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303328"/>
                    </a:solidFill>
                  </a:tcPr>
                </a:tc>
                <a:extLst>
                  <a:ext uri="{0D108BD9-81ED-4DB2-BD59-A6C34878D82A}">
                    <a16:rowId xmlns:a16="http://schemas.microsoft.com/office/drawing/2014/main" val="3703141827"/>
                  </a:ext>
                </a:extLst>
              </a:tr>
              <a:tr h="549449">
                <a:tc>
                  <a:txBody>
                    <a:bodyPr/>
                    <a:lstStyle/>
                    <a:p>
                      <a:pPr algn="just" fontAlgn="t"/>
                      <a:r>
                        <a:rPr lang="en-IN" sz="1600" u="none" strike="noStrike">
                          <a:solidFill>
                            <a:srgbClr val="72FF72"/>
                          </a:solidFill>
                          <a:effectLst/>
                          <a:latin typeface="inter-regular"/>
                          <a:hlinkClick r:id="rId2"/>
                        </a:rPr>
                        <a:t>alias</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IN" sz="1600">
                          <a:solidFill>
                            <a:srgbClr val="C8C3BC"/>
                          </a:solidFill>
                          <a:effectLst/>
                          <a:latin typeface="inter-regular"/>
                        </a:rPr>
                        <a:t>Converts complex commands into simpler ones.</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4182388977"/>
                  </a:ext>
                </a:extLst>
              </a:tr>
              <a:tr h="549449">
                <a:tc>
                  <a:txBody>
                    <a:bodyPr/>
                    <a:lstStyle/>
                    <a:p>
                      <a:pPr algn="just" fontAlgn="t"/>
                      <a:r>
                        <a:rPr lang="en-IN" sz="1600" u="none" strike="noStrike">
                          <a:solidFill>
                            <a:srgbClr val="72FF72"/>
                          </a:solidFill>
                          <a:effectLst/>
                          <a:latin typeface="inter-regular"/>
                          <a:hlinkClick r:id="rId3"/>
                        </a:rPr>
                        <a:t>bzip2 / bunzip2</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IN" sz="1600">
                          <a:solidFill>
                            <a:srgbClr val="C8C3BC"/>
                          </a:solidFill>
                          <a:effectLst/>
                          <a:latin typeface="inter-regular"/>
                        </a:rPr>
                        <a:t>Compresses a file / Decompress a bzip2 file.</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210663755"/>
                  </a:ext>
                </a:extLst>
              </a:tr>
              <a:tr h="549449">
                <a:tc>
                  <a:txBody>
                    <a:bodyPr/>
                    <a:lstStyle/>
                    <a:p>
                      <a:pPr algn="just" fontAlgn="t"/>
                      <a:r>
                        <a:rPr lang="en-IN" sz="1600" u="none" strike="noStrike">
                          <a:solidFill>
                            <a:srgbClr val="72FF72"/>
                          </a:solidFill>
                          <a:effectLst/>
                          <a:latin typeface="inter-regular"/>
                          <a:hlinkClick r:id="rId4"/>
                        </a:rPr>
                        <a:t>bzcat / bzmore</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Displays files compressed with bzip2.</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2270087241"/>
                  </a:ext>
                </a:extLst>
              </a:tr>
              <a:tr h="329823">
                <a:tc>
                  <a:txBody>
                    <a:bodyPr/>
                    <a:lstStyle/>
                    <a:p>
                      <a:pPr algn="just" fontAlgn="t"/>
                      <a:r>
                        <a:rPr lang="en-IN" sz="1600" u="none" strike="noStrike">
                          <a:solidFill>
                            <a:srgbClr val="72FF72"/>
                          </a:solidFill>
                          <a:effectLst/>
                          <a:latin typeface="inter-regular"/>
                          <a:hlinkClick r:id="rId5"/>
                        </a:rPr>
                        <a:t>cal</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IN" sz="1600">
                          <a:solidFill>
                            <a:srgbClr val="C8C3BC"/>
                          </a:solidFill>
                          <a:effectLst/>
                          <a:latin typeface="inter-regular"/>
                        </a:rPr>
                        <a:t>Displays calendar.</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380890302"/>
                  </a:ext>
                </a:extLst>
              </a:tr>
              <a:tr h="329823">
                <a:tc>
                  <a:txBody>
                    <a:bodyPr/>
                    <a:lstStyle/>
                    <a:p>
                      <a:pPr algn="just" fontAlgn="t"/>
                      <a:r>
                        <a:rPr lang="en-IN" sz="1600" u="none" strike="noStrike">
                          <a:solidFill>
                            <a:srgbClr val="72FF72"/>
                          </a:solidFill>
                          <a:effectLst/>
                          <a:latin typeface="inter-regular"/>
                          <a:hlinkClick r:id="rId6"/>
                        </a:rPr>
                        <a:t>cat</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dirty="0">
                          <a:solidFill>
                            <a:srgbClr val="C8C3BC"/>
                          </a:solidFill>
                          <a:effectLst/>
                          <a:latin typeface="inter-regular"/>
                        </a:rPr>
                        <a:t>It is a multi-function command.</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2172617704"/>
                  </a:ext>
                </a:extLst>
              </a:tr>
              <a:tr h="549449">
                <a:tc>
                  <a:txBody>
                    <a:bodyPr/>
                    <a:lstStyle/>
                    <a:p>
                      <a:pPr algn="just" fontAlgn="t"/>
                      <a:r>
                        <a:rPr lang="en-IN" sz="1600" u="none" strike="noStrike">
                          <a:solidFill>
                            <a:srgbClr val="72FF72"/>
                          </a:solidFill>
                          <a:effectLst/>
                          <a:latin typeface="inter-regular"/>
                          <a:hlinkClick r:id="rId7"/>
                        </a:rPr>
                        <a:t>cd</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Changes the current working directory.</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3525013683"/>
                  </a:ext>
                </a:extLst>
              </a:tr>
              <a:tr h="549449">
                <a:tc>
                  <a:txBody>
                    <a:bodyPr/>
                    <a:lstStyle/>
                    <a:p>
                      <a:pPr algn="just" fontAlgn="t"/>
                      <a:r>
                        <a:rPr lang="en-IN" sz="1600" u="none" strike="noStrike">
                          <a:solidFill>
                            <a:srgbClr val="72FF72"/>
                          </a:solidFill>
                          <a:effectLst/>
                          <a:latin typeface="inter-regular"/>
                          <a:hlinkClick r:id="rId8"/>
                        </a:rPr>
                        <a:t>chage</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Sets an expiration date for a user account.</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2699511130"/>
                  </a:ext>
                </a:extLst>
              </a:tr>
              <a:tr h="329823">
                <a:tc>
                  <a:txBody>
                    <a:bodyPr/>
                    <a:lstStyle/>
                    <a:p>
                      <a:pPr algn="just" fontAlgn="t"/>
                      <a:r>
                        <a:rPr lang="en-IN" sz="1600" u="none" strike="noStrike">
                          <a:solidFill>
                            <a:srgbClr val="72FF72"/>
                          </a:solidFill>
                          <a:effectLst/>
                          <a:latin typeface="inter-regular"/>
                          <a:hlinkClick r:id="rId9"/>
                        </a:rPr>
                        <a:t>chgrp</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IN" sz="1600">
                          <a:solidFill>
                            <a:srgbClr val="C8C3BC"/>
                          </a:solidFill>
                          <a:effectLst/>
                          <a:latin typeface="inter-regular"/>
                        </a:rPr>
                        <a:t>Changes group.</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3017021892"/>
                  </a:ext>
                </a:extLst>
              </a:tr>
              <a:tr h="549449">
                <a:tc>
                  <a:txBody>
                    <a:bodyPr/>
                    <a:lstStyle/>
                    <a:p>
                      <a:pPr algn="just" fontAlgn="t"/>
                      <a:r>
                        <a:rPr lang="en-IN" sz="1600" u="none" strike="noStrike">
                          <a:solidFill>
                            <a:srgbClr val="72FF72"/>
                          </a:solidFill>
                          <a:effectLst/>
                          <a:latin typeface="inter-regular"/>
                          <a:hlinkClick r:id="rId10"/>
                        </a:rPr>
                        <a:t>chmod</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Changes permission for a file or directory.</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529820787"/>
                  </a:ext>
                </a:extLst>
              </a:tr>
              <a:tr h="549449">
                <a:tc>
                  <a:txBody>
                    <a:bodyPr/>
                    <a:lstStyle/>
                    <a:p>
                      <a:pPr algn="just" fontAlgn="t"/>
                      <a:r>
                        <a:rPr lang="en-IN" sz="1600" u="none" strike="noStrike">
                          <a:solidFill>
                            <a:srgbClr val="72FF72"/>
                          </a:solidFill>
                          <a:effectLst/>
                          <a:latin typeface="inter-regular"/>
                          <a:hlinkClick r:id="rId9"/>
                        </a:rPr>
                        <a:t>chown</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Changes the owner of a file or directory.</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2589231680"/>
                  </a:ext>
                </a:extLst>
              </a:tr>
              <a:tr h="253084">
                <a:tc>
                  <a:txBody>
                    <a:bodyPr/>
                    <a:lstStyle/>
                    <a:p>
                      <a:pPr algn="just" fontAlgn="t"/>
                      <a:r>
                        <a:rPr lang="en-IN" sz="1600" u="none" strike="noStrike">
                          <a:solidFill>
                            <a:srgbClr val="72FF72"/>
                          </a:solidFill>
                          <a:effectLst/>
                          <a:latin typeface="inter-regular"/>
                          <a:hlinkClick r:id="rId11"/>
                        </a:rPr>
                        <a:t>chsh</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IN" sz="1600" dirty="0">
                          <a:solidFill>
                            <a:srgbClr val="C8C3BC"/>
                          </a:solidFill>
                          <a:effectLst/>
                          <a:latin typeface="inter-regular"/>
                        </a:rPr>
                        <a:t>Changes the shell.</a:t>
                      </a:r>
                    </a:p>
                  </a:txBody>
                  <a:tcPr marL="36419" marR="36419" marT="36419" marB="3641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4183035589"/>
                  </a:ext>
                </a:extLst>
              </a:tr>
            </a:tbl>
          </a:graphicData>
        </a:graphic>
      </p:graphicFrame>
    </p:spTree>
    <p:extLst>
      <p:ext uri="{BB962C8B-B14F-4D97-AF65-F5344CB8AC3E}">
        <p14:creationId xmlns:p14="http://schemas.microsoft.com/office/powerpoint/2010/main" val="134581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01D0-5B4B-49C5-8F76-8514702E106E}"/>
              </a:ext>
            </a:extLst>
          </p:cNvPr>
          <p:cNvSpPr>
            <a:spLocks noGrp="1"/>
          </p:cNvSpPr>
          <p:nvPr>
            <p:ph type="title"/>
          </p:nvPr>
        </p:nvSpPr>
        <p:spPr>
          <a:xfrm>
            <a:off x="5611906" y="109949"/>
            <a:ext cx="5894294" cy="1293028"/>
          </a:xfrm>
        </p:spPr>
        <p:txBody>
          <a:bodyPr>
            <a:normAutofit fontScale="90000"/>
          </a:bodyPr>
          <a:lstStyle/>
          <a:p>
            <a:br>
              <a:rPr lang="en-IN" b="1" dirty="0"/>
            </a:br>
            <a:r>
              <a:rPr lang="en-IN" b="1" dirty="0"/>
              <a:t>Evolution of Linux OS</a:t>
            </a:r>
            <a:br>
              <a:rPr lang="en-IN" b="1" dirty="0"/>
            </a:br>
            <a:endParaRPr lang="en-IN" dirty="0"/>
          </a:p>
        </p:txBody>
      </p:sp>
      <p:sp>
        <p:nvSpPr>
          <p:cNvPr id="3" name="Content Placeholder 2">
            <a:extLst>
              <a:ext uri="{FF2B5EF4-FFF2-40B4-BE49-F238E27FC236}">
                <a16:creationId xmlns:a16="http://schemas.microsoft.com/office/drawing/2014/main" id="{19145CBB-D288-411F-A3B7-739D551F898D}"/>
              </a:ext>
            </a:extLst>
          </p:cNvPr>
          <p:cNvSpPr>
            <a:spLocks noGrp="1"/>
          </p:cNvSpPr>
          <p:nvPr>
            <p:ph idx="1"/>
          </p:nvPr>
        </p:nvSpPr>
        <p:spPr/>
        <p:txBody>
          <a:bodyPr/>
          <a:lstStyle/>
          <a:p>
            <a:r>
              <a:rPr lang="en-US" dirty="0"/>
              <a:t>The </a:t>
            </a:r>
            <a:r>
              <a:rPr lang="en-US" dirty="0">
                <a:hlinkClick r:id="rId2"/>
              </a:rPr>
              <a:t>Linux OS</a:t>
            </a:r>
          </a:p>
          <a:p>
            <a:r>
              <a:rPr lang="en-US" dirty="0"/>
              <a:t>was developed by </a:t>
            </a:r>
            <a:r>
              <a:rPr lang="en-US" b="1" dirty="0"/>
              <a:t>Linus Torvalds</a:t>
            </a:r>
            <a:r>
              <a:rPr lang="en-US" dirty="0"/>
              <a:t> in </a:t>
            </a:r>
            <a:r>
              <a:rPr lang="en-US" b="1" dirty="0"/>
              <a:t>1991</a:t>
            </a:r>
            <a:r>
              <a:rPr lang="en-US" dirty="0"/>
              <a:t>, which sprouted as an idea to improve the UNIX OS. He suggested improvements but was rejected by UNIX designers. Therefore, he thought of launching an OS, designed in a way that could be modified by its users.</a:t>
            </a:r>
          </a:p>
          <a:p>
            <a:r>
              <a:rPr lang="en-US" dirty="0"/>
              <a:t>Nowadays, Linux is the fastest-growing OS. It is used from phones to supercomputers by almost all major hardware devices.</a:t>
            </a:r>
          </a:p>
          <a:p>
            <a:endParaRPr lang="en-IN" dirty="0"/>
          </a:p>
        </p:txBody>
      </p:sp>
    </p:spTree>
    <p:extLst>
      <p:ext uri="{BB962C8B-B14F-4D97-AF65-F5344CB8AC3E}">
        <p14:creationId xmlns:p14="http://schemas.microsoft.com/office/powerpoint/2010/main" val="280425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488FFAD-39DB-4D3A-A66B-C1B1B5D081E1}"/>
              </a:ext>
            </a:extLst>
          </p:cNvPr>
          <p:cNvGraphicFramePr>
            <a:graphicFrameLocks noGrp="1"/>
          </p:cNvGraphicFramePr>
          <p:nvPr>
            <p:extLst>
              <p:ext uri="{D42A27DB-BD31-4B8C-83A1-F6EECF244321}">
                <p14:modId xmlns:p14="http://schemas.microsoft.com/office/powerpoint/2010/main" val="3310028890"/>
              </p:ext>
            </p:extLst>
          </p:nvPr>
        </p:nvGraphicFramePr>
        <p:xfrm>
          <a:off x="1685365" y="555812"/>
          <a:ext cx="9099176" cy="5766872"/>
        </p:xfrm>
        <a:graphic>
          <a:graphicData uri="http://schemas.openxmlformats.org/drawingml/2006/table">
            <a:tbl>
              <a:tblPr/>
              <a:tblGrid>
                <a:gridCol w="4549588">
                  <a:extLst>
                    <a:ext uri="{9D8B030D-6E8A-4147-A177-3AD203B41FA5}">
                      <a16:colId xmlns:a16="http://schemas.microsoft.com/office/drawing/2014/main" val="3480158743"/>
                    </a:ext>
                  </a:extLst>
                </a:gridCol>
                <a:gridCol w="4549588">
                  <a:extLst>
                    <a:ext uri="{9D8B030D-6E8A-4147-A177-3AD203B41FA5}">
                      <a16:colId xmlns:a16="http://schemas.microsoft.com/office/drawing/2014/main" val="1448059157"/>
                    </a:ext>
                  </a:extLst>
                </a:gridCol>
              </a:tblGrid>
              <a:tr h="289809">
                <a:tc>
                  <a:txBody>
                    <a:bodyPr/>
                    <a:lstStyle/>
                    <a:p>
                      <a:pPr algn="just" fontAlgn="t"/>
                      <a:r>
                        <a:rPr lang="en-IN" sz="1600">
                          <a:solidFill>
                            <a:srgbClr val="C8C3BC"/>
                          </a:solidFill>
                          <a:effectLst/>
                          <a:latin typeface="inter-regular"/>
                        </a:rPr>
                        <a:t>clear</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IN" sz="1600">
                          <a:solidFill>
                            <a:srgbClr val="C8C3BC"/>
                          </a:solidFill>
                          <a:effectLst/>
                          <a:latin typeface="inter-regular"/>
                        </a:rPr>
                        <a:t>Clears the terminal.</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857630838"/>
                  </a:ext>
                </a:extLst>
              </a:tr>
              <a:tr h="289809">
                <a:tc>
                  <a:txBody>
                    <a:bodyPr/>
                    <a:lstStyle/>
                    <a:p>
                      <a:pPr algn="just" fontAlgn="t"/>
                      <a:r>
                        <a:rPr lang="en-IN" sz="1600" u="none" strike="noStrike">
                          <a:solidFill>
                            <a:srgbClr val="72FF72"/>
                          </a:solidFill>
                          <a:effectLst/>
                          <a:latin typeface="inter-regular"/>
                          <a:hlinkClick r:id="rId2"/>
                        </a:rPr>
                        <a:t>comm</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Compares two streams or files.</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4065566429"/>
                  </a:ext>
                </a:extLst>
              </a:tr>
              <a:tr h="490447">
                <a:tc>
                  <a:txBody>
                    <a:bodyPr/>
                    <a:lstStyle/>
                    <a:p>
                      <a:pPr algn="just" fontAlgn="t"/>
                      <a:r>
                        <a:rPr lang="en-IN" sz="1600" u="none" strike="noStrike">
                          <a:solidFill>
                            <a:srgbClr val="72FF72"/>
                          </a:solidFill>
                          <a:effectLst/>
                          <a:latin typeface="inter-regular"/>
                          <a:hlinkClick r:id="rId3"/>
                        </a:rPr>
                        <a:t>cp</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Copies file content from one file to another file.</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453424778"/>
                  </a:ext>
                </a:extLst>
              </a:tr>
              <a:tr h="490447">
                <a:tc>
                  <a:txBody>
                    <a:bodyPr/>
                    <a:lstStyle/>
                    <a:p>
                      <a:pPr algn="just" fontAlgn="t"/>
                      <a:r>
                        <a:rPr lang="en-IN" sz="1600" u="none" strike="noStrike">
                          <a:solidFill>
                            <a:srgbClr val="72FF72"/>
                          </a:solidFill>
                          <a:effectLst/>
                          <a:latin typeface="inter-regular"/>
                          <a:hlinkClick r:id="rId4"/>
                        </a:rPr>
                        <a:t>cut</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Used to display the desired column from a file.</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4056605747"/>
                  </a:ext>
                </a:extLst>
              </a:tr>
              <a:tr h="289809">
                <a:tc>
                  <a:txBody>
                    <a:bodyPr/>
                    <a:lstStyle/>
                    <a:p>
                      <a:pPr algn="just" fontAlgn="t"/>
                      <a:r>
                        <a:rPr lang="en-IN" sz="1600" u="none" strike="noStrike">
                          <a:solidFill>
                            <a:srgbClr val="72FF72"/>
                          </a:solidFill>
                          <a:effectLst/>
                          <a:latin typeface="inter-regular"/>
                          <a:hlinkClick r:id="rId5"/>
                        </a:rPr>
                        <a:t>date</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IN" sz="1600">
                          <a:solidFill>
                            <a:srgbClr val="C8C3BC"/>
                          </a:solidFill>
                          <a:effectLst/>
                          <a:latin typeface="inter-regular"/>
                        </a:rPr>
                        <a:t>Displays the current date.</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688443449"/>
                  </a:ext>
                </a:extLst>
              </a:tr>
              <a:tr h="490447">
                <a:tc>
                  <a:txBody>
                    <a:bodyPr/>
                    <a:lstStyle/>
                    <a:p>
                      <a:pPr algn="just" fontAlgn="t"/>
                      <a:r>
                        <a:rPr lang="en-IN" sz="1600" u="none" strike="noStrike">
                          <a:solidFill>
                            <a:srgbClr val="72FF72"/>
                          </a:solidFill>
                          <a:effectLst/>
                          <a:latin typeface="inter-regular"/>
                          <a:hlinkClick r:id="rId6"/>
                        </a:rPr>
                        <a:t>df</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Checks the disk space in the system.</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3124964164"/>
                  </a:ext>
                </a:extLst>
              </a:tr>
              <a:tr h="490447">
                <a:tc>
                  <a:txBody>
                    <a:bodyPr/>
                    <a:lstStyle/>
                    <a:p>
                      <a:pPr algn="just" fontAlgn="t"/>
                      <a:r>
                        <a:rPr lang="en-IN" sz="1600" u="none" strike="noStrike">
                          <a:solidFill>
                            <a:srgbClr val="72FF72"/>
                          </a:solidFill>
                          <a:effectLst/>
                          <a:latin typeface="inter-regular"/>
                          <a:hlinkClick r:id="rId7"/>
                        </a:rPr>
                        <a:t>echo</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Prints the typed word on the terminal.</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681724894"/>
                  </a:ext>
                </a:extLst>
              </a:tr>
              <a:tr h="490447">
                <a:tc>
                  <a:txBody>
                    <a:bodyPr/>
                    <a:lstStyle/>
                    <a:p>
                      <a:pPr algn="just" fontAlgn="t"/>
                      <a:r>
                        <a:rPr lang="en-IN" sz="1600" u="none" strike="noStrike">
                          <a:solidFill>
                            <a:srgbClr val="72FF72"/>
                          </a:solidFill>
                          <a:effectLst/>
                          <a:latin typeface="inter-regular"/>
                          <a:hlinkClick r:id="rId8"/>
                        </a:rPr>
                        <a:t>exit</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Exits from the current user group to the last group.</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367421193"/>
                  </a:ext>
                </a:extLst>
              </a:tr>
              <a:tr h="490447">
                <a:tc>
                  <a:txBody>
                    <a:bodyPr/>
                    <a:lstStyle/>
                    <a:p>
                      <a:pPr algn="just" fontAlgn="t"/>
                      <a:r>
                        <a:rPr lang="en-IN" sz="1600" u="none" strike="noStrike">
                          <a:solidFill>
                            <a:srgbClr val="72FF72"/>
                          </a:solidFill>
                          <a:effectLst/>
                          <a:latin typeface="inter-regular"/>
                          <a:hlinkClick r:id="rId9"/>
                        </a:rPr>
                        <a:t>export</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Exports shell variables to other shells.</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876906047"/>
                  </a:ext>
                </a:extLst>
              </a:tr>
              <a:tr h="289809">
                <a:tc>
                  <a:txBody>
                    <a:bodyPr/>
                    <a:lstStyle/>
                    <a:p>
                      <a:pPr algn="just" fontAlgn="t"/>
                      <a:r>
                        <a:rPr lang="en-IN" sz="1600" u="none" strike="noStrike">
                          <a:solidFill>
                            <a:srgbClr val="72FF72"/>
                          </a:solidFill>
                          <a:effectLst/>
                          <a:latin typeface="inter-regular"/>
                          <a:hlinkClick r:id="rId10"/>
                        </a:rPr>
                        <a:t>file</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Displays the type of file.</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2054724597"/>
                  </a:ext>
                </a:extLst>
              </a:tr>
              <a:tr h="289809">
                <a:tc>
                  <a:txBody>
                    <a:bodyPr/>
                    <a:lstStyle/>
                    <a:p>
                      <a:pPr algn="just" fontAlgn="t"/>
                      <a:r>
                        <a:rPr lang="en-IN" sz="1600" u="none" strike="noStrike">
                          <a:solidFill>
                            <a:srgbClr val="72FF72"/>
                          </a:solidFill>
                          <a:effectLst/>
                          <a:latin typeface="inter-regular"/>
                          <a:hlinkClick r:id="rId11"/>
                        </a:rPr>
                        <a:t>find</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Finds files for a particular search.</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279070577"/>
                  </a:ext>
                </a:extLst>
              </a:tr>
              <a:tr h="490447">
                <a:tc>
                  <a:txBody>
                    <a:bodyPr/>
                    <a:lstStyle/>
                    <a:p>
                      <a:pPr algn="just" fontAlgn="t"/>
                      <a:r>
                        <a:rPr lang="en-IN" sz="1600" u="none" strike="noStrike">
                          <a:solidFill>
                            <a:srgbClr val="72FF72"/>
                          </a:solidFill>
                          <a:effectLst/>
                          <a:latin typeface="inter-regular"/>
                          <a:hlinkClick r:id="rId12"/>
                        </a:rPr>
                        <a:t>gpasswd</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Transfers group membership to another user.</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136456532"/>
                  </a:ext>
                </a:extLst>
              </a:tr>
              <a:tr h="490447">
                <a:tc>
                  <a:txBody>
                    <a:bodyPr/>
                    <a:lstStyle/>
                    <a:p>
                      <a:pPr algn="just" fontAlgn="t"/>
                      <a:r>
                        <a:rPr lang="en-IN" sz="1600" u="none" strike="noStrike">
                          <a:solidFill>
                            <a:srgbClr val="72FF72"/>
                          </a:solidFill>
                          <a:effectLst/>
                          <a:latin typeface="inter-regular"/>
                          <a:hlinkClick r:id="rId13"/>
                        </a:rPr>
                        <a:t>grep</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Filters lines of text containing a certain string.</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20036904"/>
                  </a:ext>
                </a:extLst>
              </a:tr>
              <a:tr h="289809">
                <a:tc>
                  <a:txBody>
                    <a:bodyPr/>
                    <a:lstStyle/>
                    <a:p>
                      <a:pPr algn="just" fontAlgn="t"/>
                      <a:r>
                        <a:rPr lang="en-IN" sz="1600" u="none" strike="noStrike">
                          <a:solidFill>
                            <a:srgbClr val="72FF72"/>
                          </a:solidFill>
                          <a:effectLst/>
                          <a:latin typeface="inter-regular"/>
                          <a:hlinkClick r:id="rId12"/>
                        </a:rPr>
                        <a:t>groupadd</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IN" sz="1600" dirty="0">
                          <a:solidFill>
                            <a:srgbClr val="C8C3BC"/>
                          </a:solidFill>
                          <a:effectLst/>
                          <a:latin typeface="inter-regular"/>
                        </a:rPr>
                        <a:t>Creates a group.</a:t>
                      </a:r>
                    </a:p>
                  </a:txBody>
                  <a:tcPr marL="31688" marR="31688" marT="31688" marB="31688">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177105908"/>
                  </a:ext>
                </a:extLst>
              </a:tr>
            </a:tbl>
          </a:graphicData>
        </a:graphic>
      </p:graphicFrame>
    </p:spTree>
    <p:extLst>
      <p:ext uri="{BB962C8B-B14F-4D97-AF65-F5344CB8AC3E}">
        <p14:creationId xmlns:p14="http://schemas.microsoft.com/office/powerpoint/2010/main" val="1848335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9243A0C-2701-4942-8EC7-739016ED82ED}"/>
              </a:ext>
            </a:extLst>
          </p:cNvPr>
          <p:cNvGraphicFramePr>
            <a:graphicFrameLocks noGrp="1"/>
          </p:cNvGraphicFramePr>
          <p:nvPr>
            <p:extLst>
              <p:ext uri="{D42A27DB-BD31-4B8C-83A1-F6EECF244321}">
                <p14:modId xmlns:p14="http://schemas.microsoft.com/office/powerpoint/2010/main" val="3460866962"/>
              </p:ext>
            </p:extLst>
          </p:nvPr>
        </p:nvGraphicFramePr>
        <p:xfrm>
          <a:off x="1918446" y="422563"/>
          <a:ext cx="9305366" cy="5843763"/>
        </p:xfrm>
        <a:graphic>
          <a:graphicData uri="http://schemas.openxmlformats.org/drawingml/2006/table">
            <a:tbl>
              <a:tblPr/>
              <a:tblGrid>
                <a:gridCol w="3718333">
                  <a:extLst>
                    <a:ext uri="{9D8B030D-6E8A-4147-A177-3AD203B41FA5}">
                      <a16:colId xmlns:a16="http://schemas.microsoft.com/office/drawing/2014/main" val="1961532860"/>
                    </a:ext>
                  </a:extLst>
                </a:gridCol>
                <a:gridCol w="5587033">
                  <a:extLst>
                    <a:ext uri="{9D8B030D-6E8A-4147-A177-3AD203B41FA5}">
                      <a16:colId xmlns:a16="http://schemas.microsoft.com/office/drawing/2014/main" val="2606772182"/>
                    </a:ext>
                  </a:extLst>
                </a:gridCol>
              </a:tblGrid>
              <a:tr h="302361">
                <a:tc>
                  <a:txBody>
                    <a:bodyPr/>
                    <a:lstStyle/>
                    <a:p>
                      <a:pPr algn="just" fontAlgn="t"/>
                      <a:r>
                        <a:rPr lang="en-IN" sz="1600" u="none" strike="noStrike">
                          <a:solidFill>
                            <a:srgbClr val="72FF72"/>
                          </a:solidFill>
                          <a:effectLst/>
                          <a:latin typeface="inter-regular"/>
                          <a:hlinkClick r:id="rId2"/>
                        </a:rPr>
                        <a:t>groupdel</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IN" sz="1600">
                          <a:solidFill>
                            <a:srgbClr val="C8C3BC"/>
                          </a:solidFill>
                          <a:effectLst/>
                          <a:latin typeface="inter-regular"/>
                        </a:rPr>
                        <a:t>Permanently removes a group.</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3593390021"/>
                  </a:ext>
                </a:extLst>
              </a:tr>
              <a:tr h="302361">
                <a:tc>
                  <a:txBody>
                    <a:bodyPr/>
                    <a:lstStyle/>
                    <a:p>
                      <a:pPr algn="just" fontAlgn="t"/>
                      <a:r>
                        <a:rPr lang="en-IN" sz="1600" u="none" strike="noStrike">
                          <a:solidFill>
                            <a:srgbClr val="72FF72"/>
                          </a:solidFill>
                          <a:effectLst/>
                          <a:latin typeface="inter-regular"/>
                          <a:hlinkClick r:id="rId2"/>
                        </a:rPr>
                        <a:t>groupmod</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IN" sz="1600">
                          <a:solidFill>
                            <a:srgbClr val="C8C3BC"/>
                          </a:solidFill>
                          <a:effectLst/>
                          <a:latin typeface="inter-regular"/>
                        </a:rPr>
                        <a:t>Changes group name.</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483006319"/>
                  </a:ext>
                </a:extLst>
              </a:tr>
              <a:tr h="564679">
                <a:tc>
                  <a:txBody>
                    <a:bodyPr/>
                    <a:lstStyle/>
                    <a:p>
                      <a:pPr algn="just" fontAlgn="t"/>
                      <a:r>
                        <a:rPr lang="en-IN" sz="1600" u="none" strike="noStrike">
                          <a:solidFill>
                            <a:srgbClr val="72FF72"/>
                          </a:solidFill>
                          <a:effectLst/>
                          <a:latin typeface="inter-regular"/>
                          <a:hlinkClick r:id="rId2"/>
                        </a:rPr>
                        <a:t>groups</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dirty="0">
                          <a:solidFill>
                            <a:srgbClr val="C8C3BC"/>
                          </a:solidFill>
                          <a:effectLst/>
                          <a:latin typeface="inter-regular"/>
                        </a:rPr>
                        <a:t>Displays the group name to which the current user belongs to.</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3565481930"/>
                  </a:ext>
                </a:extLst>
              </a:tr>
              <a:tr h="400325">
                <a:tc>
                  <a:txBody>
                    <a:bodyPr/>
                    <a:lstStyle/>
                    <a:p>
                      <a:pPr algn="just" fontAlgn="t"/>
                      <a:r>
                        <a:rPr lang="en-IN" sz="1600" u="none" strike="noStrike">
                          <a:solidFill>
                            <a:srgbClr val="72FF72"/>
                          </a:solidFill>
                          <a:effectLst/>
                          <a:latin typeface="inter-regular"/>
                          <a:hlinkClick r:id="rId3"/>
                        </a:rPr>
                        <a:t>gzip / gunzip</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IN" sz="1600">
                          <a:solidFill>
                            <a:srgbClr val="C8C3BC"/>
                          </a:solidFill>
                          <a:effectLst/>
                          <a:latin typeface="inter-regular"/>
                        </a:rPr>
                        <a:t>Compresses a file / Decompress a gzip file.</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206474697"/>
                  </a:ext>
                </a:extLst>
              </a:tr>
              <a:tr h="400325">
                <a:tc>
                  <a:txBody>
                    <a:bodyPr/>
                    <a:lstStyle/>
                    <a:p>
                      <a:pPr algn="just" fontAlgn="t"/>
                      <a:r>
                        <a:rPr lang="en-IN" sz="1600" u="none" strike="noStrike">
                          <a:solidFill>
                            <a:srgbClr val="72FF72"/>
                          </a:solidFill>
                          <a:effectLst/>
                          <a:latin typeface="inter-regular"/>
                          <a:hlinkClick r:id="rId4"/>
                        </a:rPr>
                        <a:t>head</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Displays the first ten lines of a file.</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3313130494"/>
                  </a:ext>
                </a:extLst>
              </a:tr>
              <a:tr h="400325">
                <a:tc>
                  <a:txBody>
                    <a:bodyPr/>
                    <a:lstStyle/>
                    <a:p>
                      <a:pPr algn="just" fontAlgn="t"/>
                      <a:r>
                        <a:rPr lang="en-IN" sz="1600" u="none" strike="noStrike">
                          <a:solidFill>
                            <a:srgbClr val="72FF72"/>
                          </a:solidFill>
                          <a:effectLst/>
                          <a:latin typeface="inter-regular"/>
                          <a:hlinkClick r:id="rId5"/>
                        </a:rPr>
                        <a:t>history</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Displays older commands from the shell command history.</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3645064325"/>
                  </a:ext>
                </a:extLst>
              </a:tr>
              <a:tr h="564679">
                <a:tc>
                  <a:txBody>
                    <a:bodyPr/>
                    <a:lstStyle/>
                    <a:p>
                      <a:pPr algn="just" fontAlgn="t"/>
                      <a:r>
                        <a:rPr lang="en-IN" sz="1600" u="none" strike="noStrike">
                          <a:solidFill>
                            <a:srgbClr val="72FF72"/>
                          </a:solidFill>
                          <a:effectLst/>
                          <a:latin typeface="inter-regular"/>
                          <a:hlinkClick r:id="rId6"/>
                        </a:rPr>
                        <a:t>HISTSIZE</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Determines the number of commands to be stored in the current environment.</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348989782"/>
                  </a:ext>
                </a:extLst>
              </a:tr>
              <a:tr h="400325">
                <a:tc>
                  <a:txBody>
                    <a:bodyPr/>
                    <a:lstStyle/>
                    <a:p>
                      <a:pPr algn="just" fontAlgn="t"/>
                      <a:r>
                        <a:rPr lang="en-IN" sz="1600" u="none" strike="noStrike">
                          <a:solidFill>
                            <a:srgbClr val="72FF72"/>
                          </a:solidFill>
                          <a:effectLst/>
                          <a:latin typeface="inter-regular"/>
                          <a:hlinkClick r:id="rId6"/>
                        </a:rPr>
                        <a:t>HISTFILE</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Displays the file that contains the history.</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3969821203"/>
                  </a:ext>
                </a:extLst>
              </a:tr>
              <a:tr h="400325">
                <a:tc>
                  <a:txBody>
                    <a:bodyPr/>
                    <a:lstStyle/>
                    <a:p>
                      <a:pPr algn="just" fontAlgn="t"/>
                      <a:r>
                        <a:rPr lang="en-IN" sz="1600" u="none" strike="noStrike">
                          <a:solidFill>
                            <a:srgbClr val="72FF72"/>
                          </a:solidFill>
                          <a:effectLst/>
                          <a:latin typeface="inter-regular"/>
                          <a:hlinkClick r:id="rId6"/>
                        </a:rPr>
                        <a:t>HISTFILESIZE</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Sets the number of commands kept in the history file.</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050708118"/>
                  </a:ext>
                </a:extLst>
              </a:tr>
              <a:tr h="400325">
                <a:tc>
                  <a:txBody>
                    <a:bodyPr/>
                    <a:lstStyle/>
                    <a:p>
                      <a:pPr algn="just" fontAlgn="t"/>
                      <a:r>
                        <a:rPr lang="en-IN" sz="1600" u="none" strike="noStrike">
                          <a:solidFill>
                            <a:srgbClr val="72FF72"/>
                          </a:solidFill>
                          <a:effectLst/>
                          <a:latin typeface="inter-regular"/>
                          <a:hlinkClick r:id="rId7"/>
                        </a:rPr>
                        <a:t>id</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Tells about the user's id in the system.</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829626971"/>
                  </a:ext>
                </a:extLst>
              </a:tr>
              <a:tr h="400325">
                <a:tc>
                  <a:txBody>
                    <a:bodyPr/>
                    <a:lstStyle/>
                    <a:p>
                      <a:pPr algn="just" fontAlgn="t"/>
                      <a:r>
                        <a:rPr lang="en-IN" sz="1600" u="none" strike="noStrike">
                          <a:solidFill>
                            <a:srgbClr val="72FF72"/>
                          </a:solidFill>
                          <a:effectLst/>
                          <a:latin typeface="inter-regular"/>
                          <a:hlinkClick r:id="rId8"/>
                        </a:rPr>
                        <a:t>less</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Displays file content according to the width of the terminal.</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3226506985"/>
                  </a:ext>
                </a:extLst>
              </a:tr>
              <a:tr h="302361">
                <a:tc>
                  <a:txBody>
                    <a:bodyPr/>
                    <a:lstStyle/>
                    <a:p>
                      <a:pPr algn="just" fontAlgn="t"/>
                      <a:r>
                        <a:rPr lang="en-IN" sz="1600" u="none" strike="noStrike">
                          <a:solidFill>
                            <a:srgbClr val="72FF72"/>
                          </a:solidFill>
                          <a:effectLst/>
                          <a:latin typeface="inter-regular"/>
                          <a:hlinkClick r:id="rId9"/>
                        </a:rPr>
                        <a:t>locate</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Searches a file in the database.</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208712735"/>
                  </a:ext>
                </a:extLst>
              </a:tr>
              <a:tr h="302361">
                <a:tc>
                  <a:txBody>
                    <a:bodyPr/>
                    <a:lstStyle/>
                    <a:p>
                      <a:pPr algn="just" fontAlgn="t"/>
                      <a:r>
                        <a:rPr lang="en-IN" sz="1600" u="none" strike="noStrike">
                          <a:solidFill>
                            <a:srgbClr val="72FF72"/>
                          </a:solidFill>
                          <a:effectLst/>
                          <a:latin typeface="inter-regular"/>
                          <a:hlinkClick r:id="rId10"/>
                        </a:rPr>
                        <a:t>ls</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Lists all the files of a directory.</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622537968"/>
                  </a:ext>
                </a:extLst>
              </a:tr>
              <a:tr h="400325">
                <a:tc>
                  <a:txBody>
                    <a:bodyPr/>
                    <a:lstStyle/>
                    <a:p>
                      <a:pPr algn="just" fontAlgn="t"/>
                      <a:r>
                        <a:rPr lang="en-IN" sz="1600" u="none" strike="noStrike">
                          <a:solidFill>
                            <a:srgbClr val="72FF72"/>
                          </a:solidFill>
                          <a:effectLst/>
                          <a:latin typeface="inter-regular"/>
                          <a:hlinkClick r:id="rId11"/>
                        </a:rPr>
                        <a:t>man</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dirty="0">
                          <a:solidFill>
                            <a:srgbClr val="C8C3BC"/>
                          </a:solidFill>
                          <a:effectLst/>
                          <a:latin typeface="inter-regular"/>
                        </a:rPr>
                        <a:t>Displays the manual page for the specified command.</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859480440"/>
                  </a:ext>
                </a:extLst>
              </a:tr>
              <a:tr h="302361">
                <a:tc>
                  <a:txBody>
                    <a:bodyPr/>
                    <a:lstStyle/>
                    <a:p>
                      <a:pPr algn="just" fontAlgn="t"/>
                      <a:r>
                        <a:rPr lang="en-IN" sz="1600" u="none" strike="noStrike">
                          <a:solidFill>
                            <a:srgbClr val="72FF72"/>
                          </a:solidFill>
                          <a:effectLst/>
                          <a:latin typeface="inter-regular"/>
                          <a:hlinkClick r:id="rId12"/>
                        </a:rPr>
                        <a:t>mkdir</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IN" sz="1600" dirty="0">
                          <a:solidFill>
                            <a:srgbClr val="C8C3BC"/>
                          </a:solidFill>
                          <a:effectLst/>
                          <a:latin typeface="inter-regular"/>
                        </a:rPr>
                        <a:t>Creates directory.</a:t>
                      </a:r>
                    </a:p>
                  </a:txBody>
                  <a:tcPr marL="26563" marR="26563" marT="26563" marB="26563">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991484706"/>
                  </a:ext>
                </a:extLst>
              </a:tr>
            </a:tbl>
          </a:graphicData>
        </a:graphic>
      </p:graphicFrame>
    </p:spTree>
    <p:extLst>
      <p:ext uri="{BB962C8B-B14F-4D97-AF65-F5344CB8AC3E}">
        <p14:creationId xmlns:p14="http://schemas.microsoft.com/office/powerpoint/2010/main" val="444827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46511B9-2EF3-4F7B-862D-1740A3C09C49}"/>
              </a:ext>
            </a:extLst>
          </p:cNvPr>
          <p:cNvGraphicFramePr>
            <a:graphicFrameLocks noGrp="1"/>
          </p:cNvGraphicFramePr>
          <p:nvPr>
            <p:extLst>
              <p:ext uri="{D42A27DB-BD31-4B8C-83A1-F6EECF244321}">
                <p14:modId xmlns:p14="http://schemas.microsoft.com/office/powerpoint/2010/main" val="34117842"/>
              </p:ext>
            </p:extLst>
          </p:nvPr>
        </p:nvGraphicFramePr>
        <p:xfrm>
          <a:off x="2644588" y="295835"/>
          <a:ext cx="8453718" cy="6304259"/>
        </p:xfrm>
        <a:graphic>
          <a:graphicData uri="http://schemas.openxmlformats.org/drawingml/2006/table">
            <a:tbl>
              <a:tblPr/>
              <a:tblGrid>
                <a:gridCol w="4226859">
                  <a:extLst>
                    <a:ext uri="{9D8B030D-6E8A-4147-A177-3AD203B41FA5}">
                      <a16:colId xmlns:a16="http://schemas.microsoft.com/office/drawing/2014/main" val="3400168544"/>
                    </a:ext>
                  </a:extLst>
                </a:gridCol>
                <a:gridCol w="4226859">
                  <a:extLst>
                    <a:ext uri="{9D8B030D-6E8A-4147-A177-3AD203B41FA5}">
                      <a16:colId xmlns:a16="http://schemas.microsoft.com/office/drawing/2014/main" val="2980521133"/>
                    </a:ext>
                  </a:extLst>
                </a:gridCol>
              </a:tblGrid>
              <a:tr h="456125">
                <a:tc>
                  <a:txBody>
                    <a:bodyPr/>
                    <a:lstStyle/>
                    <a:p>
                      <a:pPr algn="just" fontAlgn="t"/>
                      <a:r>
                        <a:rPr lang="en-IN" sz="1600" u="none" strike="noStrike">
                          <a:solidFill>
                            <a:srgbClr val="72FF72"/>
                          </a:solidFill>
                          <a:effectLst/>
                          <a:latin typeface="inter-regular"/>
                          <a:hlinkClick r:id="rId2"/>
                        </a:rPr>
                        <a:t>more</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Displays one output screen at a time.</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2901922903"/>
                  </a:ext>
                </a:extLst>
              </a:tr>
              <a:tr h="314162">
                <a:tc>
                  <a:txBody>
                    <a:bodyPr/>
                    <a:lstStyle/>
                    <a:p>
                      <a:pPr algn="just" fontAlgn="t"/>
                      <a:r>
                        <a:rPr lang="en-IN" sz="1600" u="none" strike="noStrike">
                          <a:solidFill>
                            <a:srgbClr val="72FF72"/>
                          </a:solidFill>
                          <a:effectLst/>
                          <a:latin typeface="inter-regular"/>
                          <a:hlinkClick r:id="rId3"/>
                        </a:rPr>
                        <a:t>mv</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IN" sz="1600">
                          <a:solidFill>
                            <a:srgbClr val="C8C3BC"/>
                          </a:solidFill>
                          <a:effectLst/>
                          <a:latin typeface="inter-regular"/>
                        </a:rPr>
                        <a:t>Renames directories or files.</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901698748"/>
                  </a:ext>
                </a:extLst>
              </a:tr>
              <a:tr h="456125">
                <a:tc>
                  <a:txBody>
                    <a:bodyPr/>
                    <a:lstStyle/>
                    <a:p>
                      <a:pPr algn="just" fontAlgn="t"/>
                      <a:r>
                        <a:rPr lang="en-IN" sz="1600" u="none" strike="noStrike">
                          <a:solidFill>
                            <a:srgbClr val="72FF72"/>
                          </a:solidFill>
                          <a:effectLst/>
                          <a:latin typeface="inter-regular"/>
                          <a:hlinkClick r:id="rId4"/>
                        </a:rPr>
                        <a:t>od</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IN" sz="1600">
                          <a:solidFill>
                            <a:srgbClr val="C8C3BC"/>
                          </a:solidFill>
                          <a:effectLst/>
                          <a:latin typeface="inter-regular"/>
                        </a:rPr>
                        <a:t>Displays a file content in octal format.</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4199723143"/>
                  </a:ext>
                </a:extLst>
              </a:tr>
              <a:tr h="314162">
                <a:tc>
                  <a:txBody>
                    <a:bodyPr/>
                    <a:lstStyle/>
                    <a:p>
                      <a:pPr algn="just" fontAlgn="t"/>
                      <a:r>
                        <a:rPr lang="en-IN" sz="1600" u="none" strike="noStrike">
                          <a:solidFill>
                            <a:srgbClr val="72FF72"/>
                          </a:solidFill>
                          <a:effectLst/>
                          <a:latin typeface="inter-regular"/>
                          <a:hlinkClick r:id="rId5"/>
                        </a:rPr>
                        <a:t>passwd</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Set a password for a user group.</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3420868022"/>
                  </a:ext>
                </a:extLst>
              </a:tr>
              <a:tr h="456125">
                <a:tc>
                  <a:txBody>
                    <a:bodyPr/>
                    <a:lstStyle/>
                    <a:p>
                      <a:pPr algn="just" fontAlgn="t"/>
                      <a:r>
                        <a:rPr lang="en-IN" sz="1600" u="none" strike="noStrike">
                          <a:solidFill>
                            <a:srgbClr val="72FF72"/>
                          </a:solidFill>
                          <a:effectLst/>
                          <a:latin typeface="inter-regular"/>
                          <a:hlinkClick r:id="rId6"/>
                        </a:rPr>
                        <a:t>pwd</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Display the current working directory location.</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3498628549"/>
                  </a:ext>
                </a:extLst>
              </a:tr>
              <a:tr h="456125">
                <a:tc>
                  <a:txBody>
                    <a:bodyPr/>
                    <a:lstStyle/>
                    <a:p>
                      <a:pPr algn="just" fontAlgn="t"/>
                      <a:r>
                        <a:rPr lang="en-IN" sz="1600" u="none" strike="noStrike">
                          <a:solidFill>
                            <a:srgbClr val="72FF72"/>
                          </a:solidFill>
                          <a:effectLst/>
                          <a:latin typeface="inter-regular"/>
                          <a:hlinkClick r:id="rId7"/>
                        </a:rPr>
                        <a:t>PS1</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Change the prompt name in the terminal.</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2769085284"/>
                  </a:ext>
                </a:extLst>
              </a:tr>
              <a:tr h="456125">
                <a:tc>
                  <a:txBody>
                    <a:bodyPr/>
                    <a:lstStyle/>
                    <a:p>
                      <a:pPr algn="just" fontAlgn="t"/>
                      <a:r>
                        <a:rPr lang="en-IN" sz="1600" u="none" strike="noStrike">
                          <a:solidFill>
                            <a:srgbClr val="72FF72"/>
                          </a:solidFill>
                          <a:effectLst/>
                          <a:latin typeface="inter-regular"/>
                          <a:hlinkClick r:id="rId8"/>
                        </a:rPr>
                        <a:t>rename</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Renames more than one file at once.</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398620603"/>
                  </a:ext>
                </a:extLst>
              </a:tr>
              <a:tr h="314162">
                <a:tc>
                  <a:txBody>
                    <a:bodyPr/>
                    <a:lstStyle/>
                    <a:p>
                      <a:pPr algn="just" fontAlgn="t"/>
                      <a:r>
                        <a:rPr lang="en-IN" sz="1600" u="none" strike="noStrike">
                          <a:solidFill>
                            <a:srgbClr val="72FF72"/>
                          </a:solidFill>
                          <a:effectLst/>
                          <a:latin typeface="inter-regular"/>
                          <a:hlinkClick r:id="rId9"/>
                        </a:rPr>
                        <a:t>rm</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IN" sz="1600" dirty="0">
                          <a:solidFill>
                            <a:srgbClr val="C8C3BC"/>
                          </a:solidFill>
                          <a:effectLst/>
                          <a:latin typeface="inter-regular"/>
                        </a:rPr>
                        <a:t>Removes a file.</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3828188437"/>
                  </a:ext>
                </a:extLst>
              </a:tr>
              <a:tr h="314162">
                <a:tc>
                  <a:txBody>
                    <a:bodyPr/>
                    <a:lstStyle/>
                    <a:p>
                      <a:pPr algn="just" fontAlgn="t"/>
                      <a:r>
                        <a:rPr lang="en-IN" sz="1600" u="none" strike="noStrike">
                          <a:solidFill>
                            <a:srgbClr val="72FF72"/>
                          </a:solidFill>
                          <a:effectLst/>
                          <a:latin typeface="inter-regular"/>
                          <a:hlinkClick r:id="rId10"/>
                        </a:rPr>
                        <a:t>rmdir</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IN" sz="1600">
                          <a:solidFill>
                            <a:srgbClr val="C8C3BC"/>
                          </a:solidFill>
                          <a:effectLst/>
                          <a:latin typeface="inter-regular"/>
                        </a:rPr>
                        <a:t>Removes a directory.</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2477102534"/>
                  </a:ext>
                </a:extLst>
              </a:tr>
              <a:tr h="456125">
                <a:tc>
                  <a:txBody>
                    <a:bodyPr/>
                    <a:lstStyle/>
                    <a:p>
                      <a:pPr algn="just" fontAlgn="t"/>
                      <a:r>
                        <a:rPr lang="en-IN" sz="1600" u="none" strike="noStrike">
                          <a:solidFill>
                            <a:srgbClr val="72FF72"/>
                          </a:solidFill>
                          <a:effectLst/>
                          <a:latin typeface="inter-regular"/>
                          <a:hlinkClick r:id="rId11"/>
                        </a:rPr>
                        <a:t>set -o noclobber</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Prevents file from getting overwritten.</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5355423"/>
                  </a:ext>
                </a:extLst>
              </a:tr>
              <a:tr h="456125">
                <a:tc>
                  <a:txBody>
                    <a:bodyPr/>
                    <a:lstStyle/>
                    <a:p>
                      <a:pPr algn="just" fontAlgn="t"/>
                      <a:r>
                        <a:rPr lang="en-IN" sz="1600" u="none" strike="noStrike">
                          <a:solidFill>
                            <a:srgbClr val="72FF72"/>
                          </a:solidFill>
                          <a:effectLst/>
                          <a:latin typeface="inter-regular"/>
                          <a:hlinkClick r:id="rId11"/>
                        </a:rPr>
                        <a:t>set +o noclobber</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Allows overwriting in the existing file.</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3526126089"/>
                  </a:ext>
                </a:extLst>
              </a:tr>
              <a:tr h="456125">
                <a:tc>
                  <a:txBody>
                    <a:bodyPr/>
                    <a:lstStyle/>
                    <a:p>
                      <a:pPr algn="just" fontAlgn="t"/>
                      <a:r>
                        <a:rPr lang="en-IN" sz="1600" u="none" strike="noStrike">
                          <a:solidFill>
                            <a:srgbClr val="72FF72"/>
                          </a:solidFill>
                          <a:effectLst/>
                          <a:latin typeface="inter-regular"/>
                          <a:hlinkClick r:id="rId11"/>
                        </a:rPr>
                        <a:t>set -u</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600">
                          <a:solidFill>
                            <a:srgbClr val="C8C3BC"/>
                          </a:solidFill>
                          <a:effectLst/>
                          <a:latin typeface="inter-regular"/>
                        </a:rPr>
                        <a:t>Displays undefined variables as an error.</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24375127"/>
                  </a:ext>
                </a:extLst>
              </a:tr>
              <a:tr h="456125">
                <a:tc>
                  <a:txBody>
                    <a:bodyPr/>
                    <a:lstStyle/>
                    <a:p>
                      <a:pPr algn="just" fontAlgn="t"/>
                      <a:r>
                        <a:rPr lang="en-IN" sz="1600" u="none" strike="noStrike">
                          <a:solidFill>
                            <a:srgbClr val="72FF72"/>
                          </a:solidFill>
                          <a:effectLst/>
                          <a:latin typeface="inter-regular"/>
                          <a:hlinkClick r:id="rId11"/>
                        </a:rPr>
                        <a:t>set +u</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600">
                          <a:solidFill>
                            <a:srgbClr val="C8C3BC"/>
                          </a:solidFill>
                          <a:effectLst/>
                          <a:latin typeface="inter-regular"/>
                        </a:rPr>
                        <a:t>Displays nothing for an undefined variable.</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309168157"/>
                  </a:ext>
                </a:extLst>
              </a:tr>
              <a:tr h="314162">
                <a:tc>
                  <a:txBody>
                    <a:bodyPr/>
                    <a:lstStyle/>
                    <a:p>
                      <a:pPr algn="just" fontAlgn="t"/>
                      <a:r>
                        <a:rPr lang="en-IN" sz="1600" u="none" strike="noStrike">
                          <a:solidFill>
                            <a:srgbClr val="72FF72"/>
                          </a:solidFill>
                          <a:effectLst/>
                          <a:latin typeface="inter-regular"/>
                          <a:hlinkClick r:id="rId11"/>
                        </a:rPr>
                        <a:t>set -x</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IN" sz="1600">
                          <a:solidFill>
                            <a:srgbClr val="C8C3BC"/>
                          </a:solidFill>
                          <a:effectLst/>
                          <a:latin typeface="inter-regular"/>
                        </a:rPr>
                        <a:t>Displays shell expansion.</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2754615706"/>
                  </a:ext>
                </a:extLst>
              </a:tr>
              <a:tr h="314162">
                <a:tc>
                  <a:txBody>
                    <a:bodyPr/>
                    <a:lstStyle/>
                    <a:p>
                      <a:pPr algn="just" fontAlgn="t"/>
                      <a:r>
                        <a:rPr lang="en-IN" sz="1600" u="none" strike="noStrike">
                          <a:solidFill>
                            <a:srgbClr val="72FF72"/>
                          </a:solidFill>
                          <a:effectLst/>
                          <a:latin typeface="inter-regular"/>
                          <a:hlinkClick r:id="rId11"/>
                        </a:rPr>
                        <a:t>set +x</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IN" sz="1600">
                          <a:solidFill>
                            <a:srgbClr val="C8C3BC"/>
                          </a:solidFill>
                          <a:effectLst/>
                          <a:latin typeface="inter-regular"/>
                        </a:rPr>
                        <a:t>Disables shell expansion.</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2852691276"/>
                  </a:ext>
                </a:extLst>
              </a:tr>
              <a:tr h="314162">
                <a:tc>
                  <a:txBody>
                    <a:bodyPr/>
                    <a:lstStyle/>
                    <a:p>
                      <a:pPr algn="just" fontAlgn="t"/>
                      <a:r>
                        <a:rPr lang="en-IN" sz="1600" u="none" strike="noStrike">
                          <a:solidFill>
                            <a:srgbClr val="72FF72"/>
                          </a:solidFill>
                          <a:effectLst/>
                          <a:latin typeface="inter-regular"/>
                          <a:hlinkClick r:id="rId12"/>
                        </a:rPr>
                        <a:t>sed</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IN" sz="1600" dirty="0">
                          <a:solidFill>
                            <a:srgbClr val="C8C3BC"/>
                          </a:solidFill>
                          <a:effectLst/>
                          <a:latin typeface="inter-regular"/>
                        </a:rPr>
                        <a:t>Performs editing in streams.</a:t>
                      </a:r>
                    </a:p>
                  </a:txBody>
                  <a:tcPr marL="27850" marR="27850" marT="27850" marB="27850">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3950768943"/>
                  </a:ext>
                </a:extLst>
              </a:tr>
            </a:tbl>
          </a:graphicData>
        </a:graphic>
      </p:graphicFrame>
    </p:spTree>
    <p:extLst>
      <p:ext uri="{BB962C8B-B14F-4D97-AF65-F5344CB8AC3E}">
        <p14:creationId xmlns:p14="http://schemas.microsoft.com/office/powerpoint/2010/main" val="3946140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39CE5ED-CDE0-4D95-AD9B-BD7582CAB8CA}"/>
              </a:ext>
            </a:extLst>
          </p:cNvPr>
          <p:cNvGraphicFramePr>
            <a:graphicFrameLocks noGrp="1"/>
          </p:cNvGraphicFramePr>
          <p:nvPr>
            <p:extLst>
              <p:ext uri="{D42A27DB-BD31-4B8C-83A1-F6EECF244321}">
                <p14:modId xmlns:p14="http://schemas.microsoft.com/office/powerpoint/2010/main" val="383825060"/>
              </p:ext>
            </p:extLst>
          </p:nvPr>
        </p:nvGraphicFramePr>
        <p:xfrm>
          <a:off x="2321858" y="126921"/>
          <a:ext cx="7835154" cy="6493466"/>
        </p:xfrm>
        <a:graphic>
          <a:graphicData uri="http://schemas.openxmlformats.org/drawingml/2006/table">
            <a:tbl>
              <a:tblPr/>
              <a:tblGrid>
                <a:gridCol w="3917577">
                  <a:extLst>
                    <a:ext uri="{9D8B030D-6E8A-4147-A177-3AD203B41FA5}">
                      <a16:colId xmlns:a16="http://schemas.microsoft.com/office/drawing/2014/main" val="193184151"/>
                    </a:ext>
                  </a:extLst>
                </a:gridCol>
                <a:gridCol w="3917577">
                  <a:extLst>
                    <a:ext uri="{9D8B030D-6E8A-4147-A177-3AD203B41FA5}">
                      <a16:colId xmlns:a16="http://schemas.microsoft.com/office/drawing/2014/main" val="330197241"/>
                    </a:ext>
                  </a:extLst>
                </a:gridCol>
              </a:tblGrid>
              <a:tr h="289686">
                <a:tc>
                  <a:txBody>
                    <a:bodyPr/>
                    <a:lstStyle/>
                    <a:p>
                      <a:pPr algn="just" fontAlgn="t"/>
                      <a:r>
                        <a:rPr lang="en-IN" sz="1200" u="none" strike="noStrike">
                          <a:solidFill>
                            <a:srgbClr val="72FF72"/>
                          </a:solidFill>
                          <a:effectLst/>
                          <a:latin typeface="inter-regular"/>
                          <a:hlinkClick r:id="rId2"/>
                        </a:rPr>
                        <a:t>sleep</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200">
                          <a:solidFill>
                            <a:srgbClr val="C8C3BC"/>
                          </a:solidFill>
                          <a:effectLst/>
                          <a:latin typeface="inter-regular"/>
                        </a:rPr>
                        <a:t>Waits for the specified number of seconds.</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2505116456"/>
                  </a:ext>
                </a:extLst>
              </a:tr>
              <a:tr h="289686">
                <a:tc>
                  <a:txBody>
                    <a:bodyPr/>
                    <a:lstStyle/>
                    <a:p>
                      <a:pPr algn="just" fontAlgn="t"/>
                      <a:r>
                        <a:rPr lang="en-IN" sz="1200" u="none" strike="noStrike" dirty="0">
                          <a:solidFill>
                            <a:srgbClr val="72FF72"/>
                          </a:solidFill>
                          <a:effectLst/>
                          <a:latin typeface="inter-regular"/>
                          <a:hlinkClick r:id="rId3"/>
                        </a:rPr>
                        <a:t>sort</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200">
                          <a:solidFill>
                            <a:srgbClr val="C8C3BC"/>
                          </a:solidFill>
                          <a:effectLst/>
                          <a:latin typeface="inter-regular"/>
                        </a:rPr>
                        <a:t>sorts the content in alphabetical order.</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752194503"/>
                  </a:ext>
                </a:extLst>
              </a:tr>
              <a:tr h="289686">
                <a:tc>
                  <a:txBody>
                    <a:bodyPr/>
                    <a:lstStyle/>
                    <a:p>
                      <a:pPr algn="just" fontAlgn="t"/>
                      <a:r>
                        <a:rPr lang="en-IN" sz="1200" u="none" strike="noStrike">
                          <a:solidFill>
                            <a:srgbClr val="72FF72"/>
                          </a:solidFill>
                          <a:effectLst/>
                          <a:latin typeface="inter-regular"/>
                          <a:hlinkClick r:id="rId4"/>
                        </a:rPr>
                        <a:t>su</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200">
                          <a:solidFill>
                            <a:srgbClr val="C8C3BC"/>
                          </a:solidFill>
                          <a:effectLst/>
                          <a:latin typeface="inter-regular"/>
                        </a:rPr>
                        <a:t>It allows a user to run a shell as another user.</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2673556237"/>
                  </a:ext>
                </a:extLst>
              </a:tr>
              <a:tr h="408192">
                <a:tc>
                  <a:txBody>
                    <a:bodyPr/>
                    <a:lstStyle/>
                    <a:p>
                      <a:pPr algn="just" fontAlgn="t"/>
                      <a:r>
                        <a:rPr lang="en-IN" sz="1200" u="none" strike="noStrike">
                          <a:solidFill>
                            <a:srgbClr val="72FF72"/>
                          </a:solidFill>
                          <a:effectLst/>
                          <a:latin typeface="inter-regular"/>
                          <a:hlinkClick r:id="rId4"/>
                        </a:rPr>
                        <a:t>sudo</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200">
                          <a:solidFill>
                            <a:srgbClr val="C8C3BC"/>
                          </a:solidFill>
                          <a:effectLst/>
                          <a:latin typeface="inter-regular"/>
                        </a:rPr>
                        <a:t>It allows a user to start a program with the credentials of another user.</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4265552636"/>
                  </a:ext>
                </a:extLst>
              </a:tr>
              <a:tr h="289686">
                <a:tc>
                  <a:txBody>
                    <a:bodyPr/>
                    <a:lstStyle/>
                    <a:p>
                      <a:pPr algn="just" fontAlgn="t"/>
                      <a:r>
                        <a:rPr lang="en-IN" sz="1200" u="none" strike="noStrike">
                          <a:solidFill>
                            <a:srgbClr val="72FF72"/>
                          </a:solidFill>
                          <a:effectLst/>
                          <a:latin typeface="inter-regular"/>
                          <a:hlinkClick r:id="rId5"/>
                        </a:rPr>
                        <a:t>tac</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200">
                          <a:solidFill>
                            <a:srgbClr val="C8C3BC"/>
                          </a:solidFill>
                          <a:effectLst/>
                          <a:latin typeface="inter-regular"/>
                        </a:rPr>
                        <a:t>Displays file content in the opposite order.</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4056475048"/>
                  </a:ext>
                </a:extLst>
              </a:tr>
              <a:tr h="289686">
                <a:tc>
                  <a:txBody>
                    <a:bodyPr/>
                    <a:lstStyle/>
                    <a:p>
                      <a:pPr algn="just" fontAlgn="t"/>
                      <a:r>
                        <a:rPr lang="en-IN" sz="1200" u="none" strike="noStrike">
                          <a:solidFill>
                            <a:srgbClr val="72FF72"/>
                          </a:solidFill>
                          <a:effectLst/>
                          <a:latin typeface="inter-regular"/>
                          <a:hlinkClick r:id="rId6"/>
                        </a:rPr>
                        <a:t>tail</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200">
                          <a:solidFill>
                            <a:srgbClr val="C8C3BC"/>
                          </a:solidFill>
                          <a:effectLst/>
                          <a:latin typeface="inter-regular"/>
                        </a:rPr>
                        <a:t>Displays the last ten lines of a file.</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439856616"/>
                  </a:ext>
                </a:extLst>
              </a:tr>
              <a:tr h="171178">
                <a:tc>
                  <a:txBody>
                    <a:bodyPr/>
                    <a:lstStyle/>
                    <a:p>
                      <a:pPr algn="just" fontAlgn="t"/>
                      <a:r>
                        <a:rPr lang="en-IN" sz="1200" u="none" strike="noStrike">
                          <a:solidFill>
                            <a:srgbClr val="72FF72"/>
                          </a:solidFill>
                          <a:effectLst/>
                          <a:latin typeface="inter-regular"/>
                          <a:hlinkClick r:id="rId7"/>
                        </a:rPr>
                        <a:t>tar</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IN" sz="1200">
                          <a:solidFill>
                            <a:srgbClr val="C8C3BC"/>
                          </a:solidFill>
                          <a:effectLst/>
                          <a:latin typeface="inter-regular"/>
                        </a:rPr>
                        <a:t>Compresses a directory.</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601285689"/>
                  </a:ext>
                </a:extLst>
              </a:tr>
              <a:tr h="289686">
                <a:tc>
                  <a:txBody>
                    <a:bodyPr/>
                    <a:lstStyle/>
                    <a:p>
                      <a:pPr algn="just" fontAlgn="t"/>
                      <a:r>
                        <a:rPr lang="en-IN" sz="1200" u="none" strike="noStrike">
                          <a:solidFill>
                            <a:srgbClr val="72FF72"/>
                          </a:solidFill>
                          <a:effectLst/>
                          <a:latin typeface="inter-regular"/>
                          <a:hlinkClick r:id="rId8"/>
                        </a:rPr>
                        <a:t>tee</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200">
                          <a:solidFill>
                            <a:srgbClr val="C8C3BC"/>
                          </a:solidFill>
                          <a:effectLst/>
                          <a:latin typeface="inter-regular"/>
                        </a:rPr>
                        <a:t>Puts stdin on stdout and then into a file.</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800076876"/>
                  </a:ext>
                </a:extLst>
              </a:tr>
              <a:tr h="289686">
                <a:tc>
                  <a:txBody>
                    <a:bodyPr/>
                    <a:lstStyle/>
                    <a:p>
                      <a:pPr algn="just" fontAlgn="t"/>
                      <a:r>
                        <a:rPr lang="en-IN" sz="1200" u="none" strike="noStrike">
                          <a:solidFill>
                            <a:srgbClr val="72FF72"/>
                          </a:solidFill>
                          <a:effectLst/>
                          <a:latin typeface="inter-regular"/>
                          <a:hlinkClick r:id="rId9"/>
                        </a:rPr>
                        <a:t>time</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200">
                          <a:solidFill>
                            <a:srgbClr val="C8C3BC"/>
                          </a:solidFill>
                          <a:effectLst/>
                          <a:latin typeface="inter-regular"/>
                        </a:rPr>
                        <a:t>Displays time taken to execute a command.</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332007681"/>
                  </a:ext>
                </a:extLst>
              </a:tr>
              <a:tr h="171178">
                <a:tc>
                  <a:txBody>
                    <a:bodyPr/>
                    <a:lstStyle/>
                    <a:p>
                      <a:pPr algn="just" fontAlgn="t"/>
                      <a:r>
                        <a:rPr lang="en-IN" sz="1200" u="none" strike="noStrike">
                          <a:solidFill>
                            <a:srgbClr val="72FF72"/>
                          </a:solidFill>
                          <a:effectLst/>
                          <a:latin typeface="inter-regular"/>
                          <a:hlinkClick r:id="rId10"/>
                        </a:rPr>
                        <a:t>touch</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200">
                          <a:solidFill>
                            <a:srgbClr val="C8C3BC"/>
                          </a:solidFill>
                          <a:effectLst/>
                          <a:latin typeface="inter-regular"/>
                        </a:rPr>
                        <a:t>It creates an empty file.</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415162570"/>
                  </a:ext>
                </a:extLst>
              </a:tr>
              <a:tr h="171178">
                <a:tc>
                  <a:txBody>
                    <a:bodyPr/>
                    <a:lstStyle/>
                    <a:p>
                      <a:pPr algn="just" fontAlgn="t"/>
                      <a:r>
                        <a:rPr lang="en-IN" sz="1200" u="none" strike="noStrike">
                          <a:solidFill>
                            <a:srgbClr val="72FF72"/>
                          </a:solidFill>
                          <a:effectLst/>
                          <a:latin typeface="inter-regular"/>
                          <a:hlinkClick r:id="rId11"/>
                        </a:rPr>
                        <a:t>tr</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IN" sz="1200">
                          <a:solidFill>
                            <a:srgbClr val="C8C3BC"/>
                          </a:solidFill>
                          <a:effectLst/>
                          <a:latin typeface="inter-regular"/>
                        </a:rPr>
                        <a:t>Translates characters.</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309330902"/>
                  </a:ext>
                </a:extLst>
              </a:tr>
              <a:tr h="289686">
                <a:tc>
                  <a:txBody>
                    <a:bodyPr/>
                    <a:lstStyle/>
                    <a:p>
                      <a:pPr algn="just" fontAlgn="t"/>
                      <a:r>
                        <a:rPr lang="en-IN" sz="1200" u="none" strike="noStrike">
                          <a:solidFill>
                            <a:srgbClr val="72FF72"/>
                          </a:solidFill>
                          <a:effectLst/>
                          <a:latin typeface="inter-regular"/>
                          <a:hlinkClick r:id="rId12"/>
                        </a:rPr>
                        <a:t>type</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IN" sz="1200">
                          <a:solidFill>
                            <a:srgbClr val="C8C3BC"/>
                          </a:solidFill>
                          <a:effectLst/>
                          <a:latin typeface="inter-regular"/>
                        </a:rPr>
                        <a:t>Displays information about command type.</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2837292646"/>
                  </a:ext>
                </a:extLst>
              </a:tr>
              <a:tr h="289686">
                <a:tc>
                  <a:txBody>
                    <a:bodyPr/>
                    <a:lstStyle/>
                    <a:p>
                      <a:pPr algn="just" fontAlgn="t"/>
                      <a:r>
                        <a:rPr lang="en-IN" sz="1200" u="none" strike="noStrike">
                          <a:solidFill>
                            <a:srgbClr val="72FF72"/>
                          </a:solidFill>
                          <a:effectLst/>
                          <a:latin typeface="inter-regular"/>
                          <a:hlinkClick r:id="rId13"/>
                        </a:rPr>
                        <a:t>uniq</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200">
                          <a:solidFill>
                            <a:srgbClr val="C8C3BC"/>
                          </a:solidFill>
                          <a:effectLst/>
                          <a:latin typeface="inter-regular"/>
                        </a:rPr>
                        <a:t>Sorts and display multi times repeating lines only once.</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203782034"/>
                  </a:ext>
                </a:extLst>
              </a:tr>
              <a:tr h="171178">
                <a:tc>
                  <a:txBody>
                    <a:bodyPr/>
                    <a:lstStyle/>
                    <a:p>
                      <a:pPr algn="just" fontAlgn="t"/>
                      <a:r>
                        <a:rPr lang="en-IN" sz="1200" u="none" strike="noStrike">
                          <a:solidFill>
                            <a:srgbClr val="72FF72"/>
                          </a:solidFill>
                          <a:effectLst/>
                          <a:latin typeface="inter-regular"/>
                          <a:hlinkClick r:id="rId14"/>
                        </a:rPr>
                        <a:t>unset</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200">
                          <a:solidFill>
                            <a:srgbClr val="C8C3BC"/>
                          </a:solidFill>
                          <a:effectLst/>
                          <a:latin typeface="inter-regular"/>
                        </a:rPr>
                        <a:t>Removes a variable from a shell.</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2513153094"/>
                  </a:ext>
                </a:extLst>
              </a:tr>
              <a:tr h="171178">
                <a:tc>
                  <a:txBody>
                    <a:bodyPr/>
                    <a:lstStyle/>
                    <a:p>
                      <a:pPr algn="just" fontAlgn="t"/>
                      <a:r>
                        <a:rPr lang="en-IN" sz="1200" u="none" strike="noStrike">
                          <a:solidFill>
                            <a:srgbClr val="72FF72"/>
                          </a:solidFill>
                          <a:effectLst/>
                          <a:latin typeface="inter-regular"/>
                          <a:hlinkClick r:id="rId15"/>
                        </a:rPr>
                        <a:t>useradd</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IN" sz="1200">
                          <a:solidFill>
                            <a:srgbClr val="C8C3BC"/>
                          </a:solidFill>
                          <a:effectLst/>
                          <a:latin typeface="inter-regular"/>
                        </a:rPr>
                        <a:t>Adds users.</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2357938681"/>
                  </a:ext>
                </a:extLst>
              </a:tr>
              <a:tr h="171178">
                <a:tc>
                  <a:txBody>
                    <a:bodyPr/>
                    <a:lstStyle/>
                    <a:p>
                      <a:pPr algn="just" fontAlgn="t"/>
                      <a:r>
                        <a:rPr lang="en-IN" sz="1200" u="none" strike="noStrike">
                          <a:solidFill>
                            <a:srgbClr val="72FF72"/>
                          </a:solidFill>
                          <a:effectLst/>
                          <a:latin typeface="inter-regular"/>
                          <a:hlinkClick r:id="rId16"/>
                        </a:rPr>
                        <a:t>userdel</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IN" sz="1200">
                          <a:solidFill>
                            <a:srgbClr val="C8C3BC"/>
                          </a:solidFill>
                          <a:effectLst/>
                          <a:latin typeface="inter-regular"/>
                        </a:rPr>
                        <a:t>Deletes users.</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2978335492"/>
                  </a:ext>
                </a:extLst>
              </a:tr>
              <a:tr h="171178">
                <a:tc>
                  <a:txBody>
                    <a:bodyPr/>
                    <a:lstStyle/>
                    <a:p>
                      <a:pPr algn="just" fontAlgn="t"/>
                      <a:r>
                        <a:rPr lang="en-IN" sz="1200" u="none" strike="noStrike">
                          <a:solidFill>
                            <a:srgbClr val="72FF72"/>
                          </a:solidFill>
                          <a:effectLst/>
                          <a:latin typeface="inter-regular"/>
                          <a:hlinkClick r:id="rId17"/>
                        </a:rPr>
                        <a:t>usermod</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200">
                          <a:solidFill>
                            <a:srgbClr val="C8C3BC"/>
                          </a:solidFill>
                          <a:effectLst/>
                          <a:latin typeface="inter-regular"/>
                        </a:rPr>
                        <a:t>Modifies the properties of a user.</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106666304"/>
                  </a:ext>
                </a:extLst>
              </a:tr>
              <a:tr h="289686">
                <a:tc>
                  <a:txBody>
                    <a:bodyPr/>
                    <a:lstStyle/>
                    <a:p>
                      <a:pPr algn="just" fontAlgn="t"/>
                      <a:r>
                        <a:rPr lang="en-IN" sz="1200" u="none" strike="noStrike">
                          <a:solidFill>
                            <a:srgbClr val="72FF72"/>
                          </a:solidFill>
                          <a:effectLst/>
                          <a:latin typeface="inter-regular"/>
                          <a:hlinkClick r:id="rId18"/>
                        </a:rPr>
                        <a:t>vi</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200">
                          <a:solidFill>
                            <a:srgbClr val="C8C3BC"/>
                          </a:solidFill>
                          <a:effectLst/>
                          <a:latin typeface="inter-regular"/>
                        </a:rPr>
                        <a:t>Opens vi editor to write a program.</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2567290883"/>
                  </a:ext>
                </a:extLst>
              </a:tr>
              <a:tr h="289686">
                <a:tc>
                  <a:txBody>
                    <a:bodyPr/>
                    <a:lstStyle/>
                    <a:p>
                      <a:pPr algn="just" fontAlgn="t"/>
                      <a:r>
                        <a:rPr lang="en-IN" sz="1200" u="none" strike="noStrike">
                          <a:solidFill>
                            <a:srgbClr val="72FF72"/>
                          </a:solidFill>
                          <a:effectLst/>
                          <a:latin typeface="inter-regular"/>
                          <a:hlinkClick r:id="rId19"/>
                        </a:rPr>
                        <a:t>w</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200">
                          <a:solidFill>
                            <a:srgbClr val="C8C3BC"/>
                          </a:solidFill>
                          <a:effectLst/>
                          <a:latin typeface="inter-regular"/>
                        </a:rPr>
                        <a:t>Displays who is logged on and what are they doing.</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775884495"/>
                  </a:ext>
                </a:extLst>
              </a:tr>
              <a:tr h="289686">
                <a:tc>
                  <a:txBody>
                    <a:bodyPr/>
                    <a:lstStyle/>
                    <a:p>
                      <a:pPr algn="just" fontAlgn="t"/>
                      <a:r>
                        <a:rPr lang="en-IN" sz="1200" u="none" strike="noStrike">
                          <a:solidFill>
                            <a:srgbClr val="72FF72"/>
                          </a:solidFill>
                          <a:effectLst/>
                          <a:latin typeface="inter-regular"/>
                          <a:hlinkClick r:id="rId20"/>
                        </a:rPr>
                        <a:t>wc</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200">
                          <a:solidFill>
                            <a:srgbClr val="C8C3BC"/>
                          </a:solidFill>
                          <a:effectLst/>
                          <a:latin typeface="inter-regular"/>
                        </a:rPr>
                        <a:t>Counts words, lines, and characters.</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2464986143"/>
                  </a:ext>
                </a:extLst>
              </a:tr>
              <a:tr h="289686">
                <a:tc>
                  <a:txBody>
                    <a:bodyPr/>
                    <a:lstStyle/>
                    <a:p>
                      <a:pPr algn="just" fontAlgn="t"/>
                      <a:r>
                        <a:rPr lang="en-IN" sz="1200" u="none" strike="noStrike">
                          <a:solidFill>
                            <a:srgbClr val="72FF72"/>
                          </a:solidFill>
                          <a:effectLst/>
                          <a:latin typeface="inter-regular"/>
                          <a:hlinkClick r:id="rId19"/>
                        </a:rPr>
                        <a:t>who</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200">
                          <a:solidFill>
                            <a:srgbClr val="C8C3BC"/>
                          </a:solidFill>
                          <a:effectLst/>
                          <a:latin typeface="inter-regular"/>
                        </a:rPr>
                        <a:t>Tells who is logged on the system.</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1289453199"/>
                  </a:ext>
                </a:extLst>
              </a:tr>
              <a:tr h="171178">
                <a:tc>
                  <a:txBody>
                    <a:bodyPr/>
                    <a:lstStyle/>
                    <a:p>
                      <a:pPr algn="just" fontAlgn="t"/>
                      <a:r>
                        <a:rPr lang="en-IN" sz="1200" u="none" strike="noStrike">
                          <a:solidFill>
                            <a:srgbClr val="72FF72"/>
                          </a:solidFill>
                          <a:effectLst/>
                          <a:latin typeface="inter-regular"/>
                          <a:hlinkClick r:id="rId19"/>
                        </a:rPr>
                        <a:t>whoami</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200">
                          <a:solidFill>
                            <a:srgbClr val="C8C3BC"/>
                          </a:solidFill>
                          <a:effectLst/>
                          <a:latin typeface="inter-regular"/>
                        </a:rPr>
                        <a:t>Tells the name of the user.</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3692710734"/>
                  </a:ext>
                </a:extLst>
              </a:tr>
              <a:tr h="289686">
                <a:tc>
                  <a:txBody>
                    <a:bodyPr/>
                    <a:lstStyle/>
                    <a:p>
                      <a:pPr algn="just" fontAlgn="t"/>
                      <a:r>
                        <a:rPr lang="en-IN" sz="1200" u="none" strike="noStrike">
                          <a:solidFill>
                            <a:srgbClr val="72FF72"/>
                          </a:solidFill>
                          <a:effectLst/>
                          <a:latin typeface="inter-regular"/>
                          <a:hlinkClick r:id="rId19"/>
                        </a:rPr>
                        <a:t>who am i</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tc>
                  <a:txBody>
                    <a:bodyPr/>
                    <a:lstStyle/>
                    <a:p>
                      <a:pPr algn="just" fontAlgn="t"/>
                      <a:r>
                        <a:rPr lang="en-US" sz="1200">
                          <a:solidFill>
                            <a:srgbClr val="C8C3BC"/>
                          </a:solidFill>
                          <a:effectLst/>
                          <a:latin typeface="inter-regular"/>
                        </a:rPr>
                        <a:t>Displays the line pointing to your current session.</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81A1B"/>
                    </a:solidFill>
                  </a:tcPr>
                </a:tc>
                <a:extLst>
                  <a:ext uri="{0D108BD9-81ED-4DB2-BD59-A6C34878D82A}">
                    <a16:rowId xmlns:a16="http://schemas.microsoft.com/office/drawing/2014/main" val="2266741868"/>
                  </a:ext>
                </a:extLst>
              </a:tr>
              <a:tr h="289686">
                <a:tc>
                  <a:txBody>
                    <a:bodyPr/>
                    <a:lstStyle/>
                    <a:p>
                      <a:pPr algn="just" fontAlgn="t"/>
                      <a:r>
                        <a:rPr lang="en-IN" sz="1200" u="none" strike="noStrike">
                          <a:solidFill>
                            <a:srgbClr val="72FF72"/>
                          </a:solidFill>
                          <a:effectLst/>
                          <a:latin typeface="inter-regular"/>
                          <a:hlinkClick r:id="rId21"/>
                        </a:rPr>
                        <a:t>zcat / zmore</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tc>
                  <a:txBody>
                    <a:bodyPr/>
                    <a:lstStyle/>
                    <a:p>
                      <a:pPr algn="just" fontAlgn="t"/>
                      <a:r>
                        <a:rPr lang="en-US" sz="1200" dirty="0">
                          <a:solidFill>
                            <a:srgbClr val="C8C3BC"/>
                          </a:solidFill>
                          <a:effectLst/>
                          <a:latin typeface="inter-regular"/>
                        </a:rPr>
                        <a:t>Views the files compressed with </a:t>
                      </a:r>
                      <a:r>
                        <a:rPr lang="en-US" sz="1200" dirty="0" err="1">
                          <a:solidFill>
                            <a:srgbClr val="C8C3BC"/>
                          </a:solidFill>
                          <a:effectLst/>
                          <a:latin typeface="inter-regular"/>
                        </a:rPr>
                        <a:t>gzip</a:t>
                      </a:r>
                      <a:r>
                        <a:rPr lang="en-US" sz="1200" dirty="0">
                          <a:solidFill>
                            <a:srgbClr val="C8C3BC"/>
                          </a:solidFill>
                          <a:effectLst/>
                          <a:latin typeface="inter-regular"/>
                        </a:rPr>
                        <a:t>.</a:t>
                      </a:r>
                    </a:p>
                  </a:txBody>
                  <a:tcPr marL="17309" marR="17309" marT="17309" marB="17309">
                    <a:lnL w="7620" cap="flat" cmpd="sng" algn="ctr">
                      <a:solidFill>
                        <a:srgbClr val="404648"/>
                      </a:solidFill>
                      <a:prstDash val="solid"/>
                      <a:round/>
                      <a:headEnd type="none" w="med" len="med"/>
                      <a:tailEnd type="none" w="med" len="med"/>
                    </a:lnL>
                    <a:lnR w="7620" cap="flat" cmpd="sng" algn="ctr">
                      <a:solidFill>
                        <a:srgbClr val="404648"/>
                      </a:solidFill>
                      <a:prstDash val="solid"/>
                      <a:round/>
                      <a:headEnd type="none" w="med" len="med"/>
                      <a:tailEnd type="none" w="med" len="med"/>
                    </a:lnR>
                    <a:lnT w="7620" cap="flat" cmpd="sng" algn="ctr">
                      <a:solidFill>
                        <a:srgbClr val="404648"/>
                      </a:solidFill>
                      <a:prstDash val="solid"/>
                      <a:round/>
                      <a:headEnd type="none" w="med" len="med"/>
                      <a:tailEnd type="none" w="med" len="med"/>
                    </a:lnT>
                    <a:lnB w="7620" cap="flat" cmpd="sng" algn="ctr">
                      <a:solidFill>
                        <a:srgbClr val="404648"/>
                      </a:solidFill>
                      <a:prstDash val="solid"/>
                      <a:round/>
                      <a:headEnd type="none" w="med" len="med"/>
                      <a:tailEnd type="none" w="med" len="med"/>
                    </a:lnB>
                    <a:solidFill>
                      <a:srgbClr val="1D1F16"/>
                    </a:solidFill>
                  </a:tcPr>
                </a:tc>
                <a:extLst>
                  <a:ext uri="{0D108BD9-81ED-4DB2-BD59-A6C34878D82A}">
                    <a16:rowId xmlns:a16="http://schemas.microsoft.com/office/drawing/2014/main" val="1061016827"/>
                  </a:ext>
                </a:extLst>
              </a:tr>
            </a:tbl>
          </a:graphicData>
        </a:graphic>
      </p:graphicFrame>
    </p:spTree>
    <p:extLst>
      <p:ext uri="{BB962C8B-B14F-4D97-AF65-F5344CB8AC3E}">
        <p14:creationId xmlns:p14="http://schemas.microsoft.com/office/powerpoint/2010/main" val="3520731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0728-BDFB-45DA-9E28-7E1E6F936322}"/>
              </a:ext>
            </a:extLst>
          </p:cNvPr>
          <p:cNvSpPr>
            <a:spLocks noGrp="1"/>
          </p:cNvSpPr>
          <p:nvPr>
            <p:ph type="title"/>
          </p:nvPr>
        </p:nvSpPr>
        <p:spPr>
          <a:xfrm>
            <a:off x="8122024" y="83056"/>
            <a:ext cx="2873188" cy="876168"/>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What is vi</a:t>
            </a:r>
            <a:br>
              <a:rPr lang="en-IN" b="0" i="0" dirty="0">
                <a:solidFill>
                  <a:srgbClr val="F28DC2"/>
                </a:solidFill>
                <a:effectLst/>
                <a:latin typeface="erdana"/>
              </a:rPr>
            </a:br>
            <a:endParaRPr lang="en-IN" dirty="0"/>
          </a:p>
        </p:txBody>
      </p:sp>
      <p:sp>
        <p:nvSpPr>
          <p:cNvPr id="3" name="Content Placeholder 2">
            <a:extLst>
              <a:ext uri="{FF2B5EF4-FFF2-40B4-BE49-F238E27FC236}">
                <a16:creationId xmlns:a16="http://schemas.microsoft.com/office/drawing/2014/main" id="{29FC1B88-AE4A-47BF-9E71-803D3C1F20BE}"/>
              </a:ext>
            </a:extLst>
          </p:cNvPr>
          <p:cNvSpPr>
            <a:spLocks noGrp="1"/>
          </p:cNvSpPr>
          <p:nvPr>
            <p:ph idx="1"/>
          </p:nvPr>
        </p:nvSpPr>
        <p:spPr>
          <a:xfrm>
            <a:off x="685800" y="860612"/>
            <a:ext cx="10820400" cy="5755341"/>
          </a:xfrm>
        </p:spPr>
        <p:txBody>
          <a:bodyPr>
            <a:normAutofit/>
          </a:bodyPr>
          <a:lstStyle/>
          <a:p>
            <a:pPr algn="just"/>
            <a:r>
              <a:rPr lang="en-US" b="0" i="0" dirty="0">
                <a:solidFill>
                  <a:srgbClr val="C8C3BC"/>
                </a:solidFill>
                <a:effectLst/>
                <a:latin typeface="inter-regular"/>
              </a:rPr>
              <a:t>The vi editor is elaborated as </a:t>
            </a:r>
            <a:r>
              <a:rPr lang="en-US" b="1" i="0" dirty="0">
                <a:solidFill>
                  <a:srgbClr val="C8C3BC"/>
                </a:solidFill>
                <a:effectLst/>
                <a:latin typeface="inter-bold"/>
              </a:rPr>
              <a:t>vi</a:t>
            </a:r>
            <a:r>
              <a:rPr lang="en-US" b="0" i="0" dirty="0">
                <a:solidFill>
                  <a:srgbClr val="C8C3BC"/>
                </a:solidFill>
                <a:effectLst/>
                <a:latin typeface="inter-regular"/>
              </a:rPr>
              <a:t>sual editor. It is installed in every Unix system. In other words, it is available in all Linux distros. It is user-friendly and works same on different distros and platforms. It is a very powerful application. An improved version of vi editor is </a:t>
            </a:r>
            <a:r>
              <a:rPr lang="en-US" b="1" i="0" dirty="0">
                <a:solidFill>
                  <a:srgbClr val="C8C3BC"/>
                </a:solidFill>
                <a:effectLst/>
                <a:latin typeface="inter-bold"/>
              </a:rPr>
              <a:t>vim</a:t>
            </a:r>
            <a:r>
              <a:rPr lang="en-US" b="0" i="0" dirty="0">
                <a:solidFill>
                  <a:srgbClr val="C8C3BC"/>
                </a:solidFill>
                <a:effectLst/>
                <a:latin typeface="inter-regular"/>
              </a:rPr>
              <a:t>.</a:t>
            </a:r>
          </a:p>
          <a:p>
            <a:pPr algn="just"/>
            <a:r>
              <a:rPr lang="en-US" b="1" i="0" dirty="0">
                <a:solidFill>
                  <a:srgbClr val="C8C3BC"/>
                </a:solidFill>
                <a:effectLst/>
                <a:latin typeface="inter-bold"/>
              </a:rPr>
              <a:t>The vi editor has two modes:</a:t>
            </a:r>
            <a:endParaRPr lang="en-US" b="0" i="0" dirty="0">
              <a:solidFill>
                <a:srgbClr val="C8C3BC"/>
              </a:solidFill>
              <a:effectLst/>
              <a:latin typeface="inter-regular"/>
            </a:endParaRPr>
          </a:p>
          <a:p>
            <a:pPr algn="just">
              <a:buFont typeface="Arial" panose="020B0604020202020204" pitchFamily="34" charset="0"/>
              <a:buChar char="•"/>
            </a:pPr>
            <a:r>
              <a:rPr lang="en-US" b="1" i="0" dirty="0">
                <a:solidFill>
                  <a:srgbClr val="E8E6E3"/>
                </a:solidFill>
                <a:effectLst/>
                <a:latin typeface="inter-bold"/>
              </a:rPr>
              <a:t>Command Mode:</a:t>
            </a:r>
            <a:r>
              <a:rPr lang="en-US" b="0" i="0" dirty="0">
                <a:solidFill>
                  <a:srgbClr val="E8E6E3"/>
                </a:solidFill>
                <a:effectLst/>
                <a:latin typeface="inter-regular"/>
              </a:rPr>
              <a:t> In command mode, actions are taken on the file. The vi editor starts in command mode. Here, the typed words will act as commands in vi editor. To pass a command, you need to be in command mode.</a:t>
            </a:r>
          </a:p>
          <a:p>
            <a:pPr algn="just">
              <a:buFont typeface="Arial" panose="020B0604020202020204" pitchFamily="34" charset="0"/>
              <a:buChar char="•"/>
            </a:pPr>
            <a:r>
              <a:rPr lang="en-US" b="1" i="0" dirty="0">
                <a:solidFill>
                  <a:srgbClr val="E8E6E3"/>
                </a:solidFill>
                <a:effectLst/>
                <a:latin typeface="inter-bold"/>
              </a:rPr>
              <a:t>Insert Mode:</a:t>
            </a:r>
            <a:r>
              <a:rPr lang="en-US" b="0" i="0" dirty="0">
                <a:solidFill>
                  <a:srgbClr val="E8E6E3"/>
                </a:solidFill>
                <a:effectLst/>
                <a:latin typeface="inter-regular"/>
              </a:rPr>
              <a:t> In insert mode, entered text will be inserted into the file. The </a:t>
            </a:r>
            <a:r>
              <a:rPr lang="en-US" b="1" i="0" dirty="0">
                <a:solidFill>
                  <a:srgbClr val="E8E6E3"/>
                </a:solidFill>
                <a:effectLst/>
                <a:latin typeface="inter-bold"/>
              </a:rPr>
              <a:t>Esc</a:t>
            </a:r>
            <a:r>
              <a:rPr lang="en-US" b="0" i="0" dirty="0">
                <a:solidFill>
                  <a:srgbClr val="E8E6E3"/>
                </a:solidFill>
                <a:effectLst/>
                <a:latin typeface="inter-regular"/>
              </a:rPr>
              <a:t> key will take you to the command mode from insert mode.</a:t>
            </a:r>
          </a:p>
          <a:p>
            <a:pPr algn="just"/>
            <a:r>
              <a:rPr lang="en-US" b="0" i="0" dirty="0">
                <a:solidFill>
                  <a:srgbClr val="C8C3BC"/>
                </a:solidFill>
                <a:effectLst/>
                <a:latin typeface="inter-regular"/>
              </a:rPr>
              <a:t>By default, the vi editor starts in command mode. To enter text, you have to be in insert mode, just type </a:t>
            </a:r>
            <a:r>
              <a:rPr lang="en-US" b="1" i="0" dirty="0">
                <a:solidFill>
                  <a:srgbClr val="C8C3BC"/>
                </a:solidFill>
                <a:effectLst/>
                <a:latin typeface="inter-bold"/>
              </a:rPr>
              <a:t>'</a:t>
            </a:r>
            <a:r>
              <a:rPr lang="en-US" b="1" i="0" dirty="0" err="1">
                <a:solidFill>
                  <a:srgbClr val="C8C3BC"/>
                </a:solidFill>
                <a:effectLst/>
                <a:latin typeface="inter-bold"/>
              </a:rPr>
              <a:t>i</a:t>
            </a:r>
            <a:r>
              <a:rPr lang="en-US" b="1" i="0" dirty="0">
                <a:solidFill>
                  <a:srgbClr val="C8C3BC"/>
                </a:solidFill>
                <a:effectLst/>
                <a:latin typeface="inter-bold"/>
              </a:rPr>
              <a:t>'</a:t>
            </a:r>
            <a:r>
              <a:rPr lang="en-US" b="0" i="0" dirty="0">
                <a:solidFill>
                  <a:srgbClr val="C8C3BC"/>
                </a:solidFill>
                <a:effectLst/>
                <a:latin typeface="inter-regular"/>
              </a:rPr>
              <a:t> and you'll be in insert mode. Although, after typing </a:t>
            </a:r>
            <a:r>
              <a:rPr lang="en-US" b="1" i="0" dirty="0" err="1">
                <a:solidFill>
                  <a:srgbClr val="C8C3BC"/>
                </a:solidFill>
                <a:effectLst/>
                <a:latin typeface="inter-bold"/>
              </a:rPr>
              <a:t>i</a:t>
            </a:r>
            <a:r>
              <a:rPr lang="en-US" b="1" i="0" dirty="0">
                <a:solidFill>
                  <a:srgbClr val="C8C3BC"/>
                </a:solidFill>
                <a:effectLst/>
                <a:latin typeface="inter-bold"/>
              </a:rPr>
              <a:t> </a:t>
            </a:r>
            <a:r>
              <a:rPr lang="en-US" b="0" i="0" dirty="0">
                <a:solidFill>
                  <a:srgbClr val="C8C3BC"/>
                </a:solidFill>
                <a:effectLst/>
                <a:latin typeface="inter-regular"/>
              </a:rPr>
              <a:t>nothing will appear on the screen but you'll be in insert mode. Now you can type anything.</a:t>
            </a:r>
          </a:p>
          <a:p>
            <a:pPr algn="just"/>
            <a:r>
              <a:rPr lang="en-US" b="0" i="0" dirty="0">
                <a:solidFill>
                  <a:srgbClr val="C8C3BC"/>
                </a:solidFill>
                <a:effectLst/>
                <a:latin typeface="inter-regular"/>
              </a:rPr>
              <a:t>To exit from insert mode press </a:t>
            </a:r>
            <a:r>
              <a:rPr lang="en-US" b="1" i="0" dirty="0">
                <a:solidFill>
                  <a:srgbClr val="C8C3BC"/>
                </a:solidFill>
                <a:effectLst/>
                <a:latin typeface="inter-bold"/>
              </a:rPr>
              <a:t>Esc </a:t>
            </a:r>
            <a:r>
              <a:rPr lang="en-US" b="0" i="0" dirty="0">
                <a:solidFill>
                  <a:srgbClr val="C8C3BC"/>
                </a:solidFill>
                <a:effectLst/>
                <a:latin typeface="inter-regular"/>
              </a:rPr>
              <a:t>key, you'll be directed to command mode.</a:t>
            </a:r>
          </a:p>
          <a:p>
            <a:r>
              <a:rPr lang="en-US" b="0" i="0" dirty="0">
                <a:solidFill>
                  <a:srgbClr val="C8C3BC"/>
                </a:solidFill>
                <a:effectLst/>
                <a:latin typeface="inter-regular"/>
              </a:rPr>
              <a:t>If you are not sure which mode you are in, press Esc key twice and you'll be in command mode.</a:t>
            </a:r>
            <a:endParaRPr lang="en-IN" dirty="0"/>
          </a:p>
        </p:txBody>
      </p:sp>
    </p:spTree>
    <p:extLst>
      <p:ext uri="{BB962C8B-B14F-4D97-AF65-F5344CB8AC3E}">
        <p14:creationId xmlns:p14="http://schemas.microsoft.com/office/powerpoint/2010/main" val="134944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1388-2D5A-463C-A570-5E1AE2730A52}"/>
              </a:ext>
            </a:extLst>
          </p:cNvPr>
          <p:cNvSpPr>
            <a:spLocks noGrp="1"/>
          </p:cNvSpPr>
          <p:nvPr>
            <p:ph type="title"/>
          </p:nvPr>
        </p:nvSpPr>
        <p:spPr>
          <a:xfrm>
            <a:off x="2850776" y="206187"/>
            <a:ext cx="9076765" cy="1035425"/>
          </a:xfrm>
        </p:spPr>
        <p:txBody>
          <a:bodyPr>
            <a:normAutofit fontScale="90000"/>
          </a:bodyPr>
          <a:lstStyle/>
          <a:p>
            <a:br>
              <a:rPr lang="en-US" b="1" dirty="0"/>
            </a:br>
            <a:r>
              <a:rPr lang="en-US" b="1" dirty="0"/>
              <a:t>Structure Of Linux Operating System</a:t>
            </a:r>
            <a:br>
              <a:rPr lang="en-US" b="1" dirty="0"/>
            </a:br>
            <a:endParaRPr lang="en-IN" dirty="0"/>
          </a:p>
        </p:txBody>
      </p:sp>
      <p:pic>
        <p:nvPicPr>
          <p:cNvPr id="5" name="Picture 4">
            <a:extLst>
              <a:ext uri="{FF2B5EF4-FFF2-40B4-BE49-F238E27FC236}">
                <a16:creationId xmlns:a16="http://schemas.microsoft.com/office/drawing/2014/main" id="{5A3F14D0-CFDD-413C-BB5B-D783BD36A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5929" y="2145243"/>
            <a:ext cx="6696636" cy="4201770"/>
          </a:xfrm>
          <a:prstGeom prst="rect">
            <a:avLst/>
          </a:prstGeom>
        </p:spPr>
      </p:pic>
      <p:sp>
        <p:nvSpPr>
          <p:cNvPr id="6" name="TextBox 5">
            <a:extLst>
              <a:ext uri="{FF2B5EF4-FFF2-40B4-BE49-F238E27FC236}">
                <a16:creationId xmlns:a16="http://schemas.microsoft.com/office/drawing/2014/main" id="{DB713934-9634-4630-B919-E586E7B9605B}"/>
              </a:ext>
            </a:extLst>
          </p:cNvPr>
          <p:cNvSpPr txBox="1"/>
          <p:nvPr/>
        </p:nvSpPr>
        <p:spPr>
          <a:xfrm>
            <a:off x="3325906" y="1633382"/>
            <a:ext cx="4625788" cy="646331"/>
          </a:xfrm>
          <a:prstGeom prst="rect">
            <a:avLst/>
          </a:prstGeom>
          <a:noFill/>
        </p:spPr>
        <p:txBody>
          <a:bodyPr wrap="square" rtlCol="0">
            <a:spAutoFit/>
          </a:bodyPr>
          <a:lstStyle/>
          <a:p>
            <a:r>
              <a:rPr lang="en-US" dirty="0"/>
              <a:t>Linux OS has following components:</a:t>
            </a:r>
          </a:p>
          <a:p>
            <a:endParaRPr lang="en-IN" dirty="0"/>
          </a:p>
        </p:txBody>
      </p:sp>
    </p:spTree>
    <p:extLst>
      <p:ext uri="{BB962C8B-B14F-4D97-AF65-F5344CB8AC3E}">
        <p14:creationId xmlns:p14="http://schemas.microsoft.com/office/powerpoint/2010/main" val="315465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DD7F5-43AA-411B-A7FD-8A47511DEF35}"/>
              </a:ext>
            </a:extLst>
          </p:cNvPr>
          <p:cNvSpPr>
            <a:spLocks noGrp="1"/>
          </p:cNvSpPr>
          <p:nvPr>
            <p:ph type="title"/>
          </p:nvPr>
        </p:nvSpPr>
        <p:spPr>
          <a:xfrm>
            <a:off x="8884023" y="215152"/>
            <a:ext cx="2227729" cy="1017495"/>
          </a:xfrm>
        </p:spPr>
        <p:txBody>
          <a:bodyPr>
            <a:normAutofit fontScale="90000"/>
          </a:bodyPr>
          <a:lstStyle/>
          <a:p>
            <a:br>
              <a:rPr lang="en-IN" b="1" dirty="0"/>
            </a:br>
            <a:r>
              <a:rPr lang="en-IN" b="1" dirty="0"/>
              <a:t>Kernel</a:t>
            </a:r>
            <a:br>
              <a:rPr lang="en-IN" b="1" dirty="0"/>
            </a:br>
            <a:endParaRPr lang="en-IN" dirty="0"/>
          </a:p>
        </p:txBody>
      </p:sp>
      <p:pic>
        <p:nvPicPr>
          <p:cNvPr id="7" name="Picture 6">
            <a:extLst>
              <a:ext uri="{FF2B5EF4-FFF2-40B4-BE49-F238E27FC236}">
                <a16:creationId xmlns:a16="http://schemas.microsoft.com/office/drawing/2014/main" id="{229670EE-8C8E-4A9D-9297-22E7F1E00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507" y="2545976"/>
            <a:ext cx="6185646" cy="4096871"/>
          </a:xfrm>
          <a:prstGeom prst="rect">
            <a:avLst/>
          </a:prstGeom>
        </p:spPr>
      </p:pic>
      <p:sp>
        <p:nvSpPr>
          <p:cNvPr id="8" name="TextBox 7">
            <a:extLst>
              <a:ext uri="{FF2B5EF4-FFF2-40B4-BE49-F238E27FC236}">
                <a16:creationId xmlns:a16="http://schemas.microsoft.com/office/drawing/2014/main" id="{F26155F8-71E4-45EA-AA24-45BFE36C77F2}"/>
              </a:ext>
            </a:extLst>
          </p:cNvPr>
          <p:cNvSpPr txBox="1"/>
          <p:nvPr/>
        </p:nvSpPr>
        <p:spPr>
          <a:xfrm>
            <a:off x="1416424" y="1734671"/>
            <a:ext cx="10569387" cy="646331"/>
          </a:xfrm>
          <a:prstGeom prst="rect">
            <a:avLst/>
          </a:prstGeom>
          <a:noFill/>
        </p:spPr>
        <p:txBody>
          <a:bodyPr wrap="square" rtlCol="0">
            <a:spAutoFit/>
          </a:bodyPr>
          <a:lstStyle/>
          <a:p>
            <a:r>
              <a:rPr lang="en-US"/>
              <a:t>Linux kernel is the core part of the operating system. It establishes communication between devices and software. Moreover, it manages system resources. It has four responsibilities:</a:t>
            </a:r>
            <a:endParaRPr lang="en-IN" dirty="0"/>
          </a:p>
        </p:txBody>
      </p:sp>
    </p:spTree>
    <p:extLst>
      <p:ext uri="{BB962C8B-B14F-4D97-AF65-F5344CB8AC3E}">
        <p14:creationId xmlns:p14="http://schemas.microsoft.com/office/powerpoint/2010/main" val="71718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C22568-602F-4A8B-B44F-0916BCEB999E}"/>
              </a:ext>
            </a:extLst>
          </p:cNvPr>
          <p:cNvSpPr>
            <a:spLocks noGrp="1"/>
          </p:cNvSpPr>
          <p:nvPr>
            <p:ph idx="1"/>
          </p:nvPr>
        </p:nvSpPr>
        <p:spPr>
          <a:xfrm>
            <a:off x="811306" y="914401"/>
            <a:ext cx="10820400" cy="5671838"/>
          </a:xfrm>
        </p:spPr>
        <p:txBody>
          <a:bodyPr>
            <a:normAutofit/>
          </a:bodyPr>
          <a:lstStyle/>
          <a:p>
            <a:pPr>
              <a:buFont typeface="Arial" panose="020B0604020202020204" pitchFamily="34" charset="0"/>
              <a:buChar char="•"/>
            </a:pPr>
            <a:r>
              <a:rPr lang="en-US" b="1" dirty="0"/>
              <a:t>device management:</a:t>
            </a:r>
            <a:r>
              <a:rPr lang="en-US" dirty="0"/>
              <a:t> A system has many devices connected to it like CPU, a memory device, sound cards, graphic cards, etc. A kernel stores all the data related to all the devices in the device driver (without this kernel won't be able to control the devices). Thus kernel knows what a device can do and how to manipulate it to bring out the best performance. It also manages communication between all the devices. The kernel has certain rules that have to be followed by all the devices.</a:t>
            </a:r>
          </a:p>
          <a:p>
            <a:pPr>
              <a:buFont typeface="Arial" panose="020B0604020202020204" pitchFamily="34" charset="0"/>
              <a:buChar char="•"/>
            </a:pPr>
            <a:r>
              <a:rPr lang="en-US" b="1" dirty="0"/>
              <a:t>Memory management:</a:t>
            </a:r>
            <a:r>
              <a:rPr lang="en-US" dirty="0"/>
              <a:t> Another function that kernel has to manage is the memory management. The kernel keeps track of used and unused memory and makes sure that processes shouldn't manipulate data of each other using virtual memory addresses.</a:t>
            </a:r>
          </a:p>
          <a:p>
            <a:pPr>
              <a:buFont typeface="Arial" panose="020B0604020202020204" pitchFamily="34" charset="0"/>
              <a:buChar char="•"/>
            </a:pPr>
            <a:r>
              <a:rPr lang="en-US" b="1" dirty="0"/>
              <a:t>Process management:</a:t>
            </a:r>
            <a:r>
              <a:rPr lang="en-US" dirty="0"/>
              <a:t> In the process, management kernel assigns enough time and gives priorities to processes before handling CPU to other processes. It also deals with security and ownership information.</a:t>
            </a:r>
          </a:p>
          <a:p>
            <a:pPr>
              <a:buFont typeface="Arial" panose="020B0604020202020204" pitchFamily="34" charset="0"/>
              <a:buChar char="•"/>
            </a:pPr>
            <a:r>
              <a:rPr lang="en-US" b="1" dirty="0"/>
              <a:t>Handling system calls:</a:t>
            </a:r>
            <a:r>
              <a:rPr lang="en-US" dirty="0"/>
              <a:t> Handling system calls means a programmer can write a query or ask the kernel to perform a task.</a:t>
            </a:r>
          </a:p>
          <a:p>
            <a:endParaRPr lang="en-IN" dirty="0"/>
          </a:p>
        </p:txBody>
      </p:sp>
    </p:spTree>
    <p:extLst>
      <p:ext uri="{BB962C8B-B14F-4D97-AF65-F5344CB8AC3E}">
        <p14:creationId xmlns:p14="http://schemas.microsoft.com/office/powerpoint/2010/main" val="132909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5970A-C7FD-49CC-9A5A-8BB37DE3B61A}"/>
              </a:ext>
            </a:extLst>
          </p:cNvPr>
          <p:cNvSpPr>
            <a:spLocks noGrp="1"/>
          </p:cNvSpPr>
          <p:nvPr>
            <p:ph idx="1"/>
          </p:nvPr>
        </p:nvSpPr>
        <p:spPr>
          <a:xfrm>
            <a:off x="197224" y="295835"/>
            <a:ext cx="11788588" cy="6562165"/>
          </a:xfrm>
        </p:spPr>
        <p:txBody>
          <a:bodyPr>
            <a:normAutofit fontScale="85000" lnSpcReduction="20000"/>
          </a:bodyPr>
          <a:lstStyle/>
          <a:p>
            <a:r>
              <a:rPr lang="en-US" b="1" dirty="0"/>
              <a:t>2) System Libraries</a:t>
            </a:r>
          </a:p>
          <a:p>
            <a:r>
              <a:rPr lang="en-US" dirty="0"/>
              <a:t>System libraries are special programs that help in accessing the kernel's features. A kernel has to be triggered to perform a task, and this triggering is done by the applications. But applications must know how to place a system call because each kernel has a different set of system calls. Programmers have developed a standard library of procedures to communicate with the kernel. Each operating system supports these standards, and then these are transferred to system calls for that operating system.</a:t>
            </a:r>
          </a:p>
          <a:p>
            <a:r>
              <a:rPr lang="en-US" dirty="0"/>
              <a:t>The most well-known system library for Linux is Glibc (GNU C library).</a:t>
            </a:r>
          </a:p>
          <a:p>
            <a:r>
              <a:rPr lang="en-US" b="1" dirty="0"/>
              <a:t>3) System Tools</a:t>
            </a:r>
          </a:p>
          <a:p>
            <a:r>
              <a:rPr lang="en-US" dirty="0"/>
              <a:t>Linux OS has a set of utility tools, which are usually simple commands. It is a software which GNU project has written and publish under their open source license so that software is freely available to everyone.</a:t>
            </a:r>
          </a:p>
          <a:p>
            <a:r>
              <a:rPr lang="en-US" dirty="0"/>
              <a:t>With the help of commands, you can access your files, edit and manipulate data in your directories or files, change the location of files, or anything.</a:t>
            </a:r>
          </a:p>
          <a:p>
            <a:r>
              <a:rPr lang="en-US" b="1" dirty="0"/>
              <a:t>4) Development Tools</a:t>
            </a:r>
          </a:p>
          <a:p>
            <a:r>
              <a:rPr lang="en-US" dirty="0"/>
              <a:t>With the above three components, your OS is running and working. But to update your system, you have additional tools and libraries. These additional tools and libraries are written by the programmers and are called toolchain. A toolchain is a vital development tool used by the developers to produce a working application.</a:t>
            </a:r>
          </a:p>
          <a:p>
            <a:r>
              <a:rPr lang="en-US" b="1" dirty="0"/>
              <a:t>5) End User Tools</a:t>
            </a:r>
          </a:p>
          <a:p>
            <a:r>
              <a:rPr lang="en-US" dirty="0"/>
              <a:t>These end tools make a system unique for a user. End tools are not required for the operating system but are necessary for a user.</a:t>
            </a:r>
          </a:p>
          <a:p>
            <a:r>
              <a:rPr lang="en-US" dirty="0"/>
              <a:t>Some examples of end tools are graphic design tools, office suites, browsers, multimedia players, etc.</a:t>
            </a:r>
          </a:p>
          <a:p>
            <a:endParaRPr lang="en-US" dirty="0"/>
          </a:p>
        </p:txBody>
      </p:sp>
    </p:spTree>
    <p:extLst>
      <p:ext uri="{BB962C8B-B14F-4D97-AF65-F5344CB8AC3E}">
        <p14:creationId xmlns:p14="http://schemas.microsoft.com/office/powerpoint/2010/main" val="102131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26F858-3396-40F9-8A27-75D3F8897511}"/>
              </a:ext>
            </a:extLst>
          </p:cNvPr>
          <p:cNvSpPr>
            <a:spLocks noGrp="1"/>
          </p:cNvSpPr>
          <p:nvPr>
            <p:ph idx="1"/>
          </p:nvPr>
        </p:nvSpPr>
        <p:spPr>
          <a:xfrm>
            <a:off x="685800" y="645460"/>
            <a:ext cx="10820400" cy="5573226"/>
          </a:xfrm>
        </p:spPr>
        <p:txBody>
          <a:bodyPr>
            <a:normAutofit lnSpcReduction="10000"/>
          </a:bodyPr>
          <a:lstStyle/>
          <a:p>
            <a:pPr algn="just"/>
            <a:r>
              <a:rPr lang="en-US" b="0" i="0" dirty="0">
                <a:solidFill>
                  <a:srgbClr val="E8E6E3"/>
                </a:solidFill>
                <a:effectLst/>
                <a:latin typeface="Arial" panose="020B0604020202020204" pitchFamily="34" charset="0"/>
              </a:rPr>
              <a:t>The main concept that unites all the versions of Unix is the following four basics −</a:t>
            </a:r>
          </a:p>
          <a:p>
            <a:pPr algn="just">
              <a:buFont typeface="Arial" panose="020B0604020202020204" pitchFamily="34" charset="0"/>
              <a:buChar char="•"/>
            </a:pPr>
            <a:r>
              <a:rPr lang="en-US" b="1" i="0" dirty="0">
                <a:solidFill>
                  <a:srgbClr val="E8E6E3"/>
                </a:solidFill>
                <a:effectLst/>
                <a:latin typeface="Arial" panose="020B0604020202020204" pitchFamily="34" charset="0"/>
              </a:rPr>
              <a:t>Kernel</a:t>
            </a:r>
            <a:r>
              <a:rPr lang="en-US" b="0" i="0" dirty="0">
                <a:solidFill>
                  <a:srgbClr val="E8E6E3"/>
                </a:solidFill>
                <a:effectLst/>
                <a:latin typeface="Arial" panose="020B0604020202020204" pitchFamily="34" charset="0"/>
              </a:rPr>
              <a:t> − The kernel is the heart of the operating system. It interacts with the hardware and most of the tasks like memory management, task scheduling and file management.</a:t>
            </a:r>
          </a:p>
          <a:p>
            <a:pPr algn="just">
              <a:buFont typeface="Arial" panose="020B0604020202020204" pitchFamily="34" charset="0"/>
              <a:buChar char="•"/>
            </a:pPr>
            <a:r>
              <a:rPr lang="en-US" b="1" i="0" dirty="0">
                <a:solidFill>
                  <a:srgbClr val="E8E6E3"/>
                </a:solidFill>
                <a:effectLst/>
                <a:latin typeface="Arial" panose="020B0604020202020204" pitchFamily="34" charset="0"/>
              </a:rPr>
              <a:t>Shell</a:t>
            </a:r>
            <a:r>
              <a:rPr lang="en-US" b="0" i="0" dirty="0">
                <a:solidFill>
                  <a:srgbClr val="E8E6E3"/>
                </a:solidFill>
                <a:effectLst/>
                <a:latin typeface="Arial" panose="020B0604020202020204" pitchFamily="34" charset="0"/>
              </a:rPr>
              <a:t> − The shell is the utility that processes your requests. When you type in a command at your terminal, the shell interprets the command and calls the program that you want. The shell uses standard syntax for all commands. C Shell, </a:t>
            </a:r>
            <a:r>
              <a:rPr lang="en-US" b="0" i="0" dirty="0" err="1">
                <a:solidFill>
                  <a:srgbClr val="E8E6E3"/>
                </a:solidFill>
                <a:effectLst/>
                <a:latin typeface="Arial" panose="020B0604020202020204" pitchFamily="34" charset="0"/>
              </a:rPr>
              <a:t>Bourne</a:t>
            </a:r>
            <a:r>
              <a:rPr lang="en-US" b="0" i="0" dirty="0">
                <a:solidFill>
                  <a:srgbClr val="E8E6E3"/>
                </a:solidFill>
                <a:effectLst/>
                <a:latin typeface="Arial" panose="020B0604020202020204" pitchFamily="34" charset="0"/>
              </a:rPr>
              <a:t> Shell and Korn Shell are the most famous shells which are available with most of the Unix variants.</a:t>
            </a:r>
          </a:p>
          <a:p>
            <a:pPr algn="just">
              <a:buFont typeface="Arial" panose="020B0604020202020204" pitchFamily="34" charset="0"/>
              <a:buChar char="•"/>
            </a:pPr>
            <a:r>
              <a:rPr lang="en-US" b="1" i="0" dirty="0">
                <a:solidFill>
                  <a:srgbClr val="E8E6E3"/>
                </a:solidFill>
                <a:effectLst/>
                <a:latin typeface="Arial" panose="020B0604020202020204" pitchFamily="34" charset="0"/>
              </a:rPr>
              <a:t>Commands and Utilities</a:t>
            </a:r>
            <a:r>
              <a:rPr lang="en-US" b="0" i="0" dirty="0">
                <a:solidFill>
                  <a:srgbClr val="E8E6E3"/>
                </a:solidFill>
                <a:effectLst/>
                <a:latin typeface="Arial" panose="020B0604020202020204" pitchFamily="34" charset="0"/>
              </a:rPr>
              <a:t> − There are various commands and utilities which you can make use of in your day to day activities. </a:t>
            </a:r>
            <a:r>
              <a:rPr lang="en-US" b="1" i="0" dirty="0">
                <a:solidFill>
                  <a:srgbClr val="E8E6E3"/>
                </a:solidFill>
                <a:effectLst/>
                <a:latin typeface="Arial" panose="020B0604020202020204" pitchFamily="34" charset="0"/>
              </a:rPr>
              <a:t>cp</a:t>
            </a:r>
            <a:r>
              <a:rPr lang="en-US" b="0" i="0" dirty="0">
                <a:solidFill>
                  <a:srgbClr val="E8E6E3"/>
                </a:solidFill>
                <a:effectLst/>
                <a:latin typeface="Arial" panose="020B0604020202020204" pitchFamily="34" charset="0"/>
              </a:rPr>
              <a:t>, </a:t>
            </a:r>
            <a:r>
              <a:rPr lang="en-US" b="1" i="0" dirty="0">
                <a:solidFill>
                  <a:srgbClr val="E8E6E3"/>
                </a:solidFill>
                <a:effectLst/>
                <a:latin typeface="Arial" panose="020B0604020202020204" pitchFamily="34" charset="0"/>
              </a:rPr>
              <a:t>mv</a:t>
            </a:r>
            <a:r>
              <a:rPr lang="en-US" b="0" i="0" dirty="0">
                <a:solidFill>
                  <a:srgbClr val="E8E6E3"/>
                </a:solidFill>
                <a:effectLst/>
                <a:latin typeface="Arial" panose="020B0604020202020204" pitchFamily="34" charset="0"/>
              </a:rPr>
              <a:t>, </a:t>
            </a:r>
            <a:r>
              <a:rPr lang="en-US" b="1" i="0" dirty="0">
                <a:solidFill>
                  <a:srgbClr val="E8E6E3"/>
                </a:solidFill>
                <a:effectLst/>
                <a:latin typeface="Arial" panose="020B0604020202020204" pitchFamily="34" charset="0"/>
              </a:rPr>
              <a:t>cat</a:t>
            </a:r>
            <a:r>
              <a:rPr lang="en-US" b="0" i="0" dirty="0">
                <a:solidFill>
                  <a:srgbClr val="E8E6E3"/>
                </a:solidFill>
                <a:effectLst/>
                <a:latin typeface="Arial" panose="020B0604020202020204" pitchFamily="34" charset="0"/>
              </a:rPr>
              <a:t> and </a:t>
            </a:r>
            <a:r>
              <a:rPr lang="en-US" b="1" i="0" dirty="0">
                <a:solidFill>
                  <a:srgbClr val="E8E6E3"/>
                </a:solidFill>
                <a:effectLst/>
                <a:latin typeface="Arial" panose="020B0604020202020204" pitchFamily="34" charset="0"/>
              </a:rPr>
              <a:t>grep</a:t>
            </a:r>
            <a:r>
              <a:rPr lang="en-US" b="0" i="0" dirty="0">
                <a:solidFill>
                  <a:srgbClr val="E8E6E3"/>
                </a:solidFill>
                <a:effectLst/>
                <a:latin typeface="Arial" panose="020B0604020202020204" pitchFamily="34" charset="0"/>
              </a:rPr>
              <a:t>, etc. are few examples of commands and utilities. There are over 250 standard commands plus numerous others provided through 3</a:t>
            </a:r>
            <a:r>
              <a:rPr lang="en-US" b="0" i="0" baseline="30000" dirty="0">
                <a:solidFill>
                  <a:srgbClr val="E8E6E3"/>
                </a:solidFill>
                <a:effectLst/>
                <a:latin typeface="Arial" panose="020B0604020202020204" pitchFamily="34" charset="0"/>
              </a:rPr>
              <a:t>rd</a:t>
            </a:r>
            <a:r>
              <a:rPr lang="en-US" b="0" i="0" dirty="0">
                <a:solidFill>
                  <a:srgbClr val="E8E6E3"/>
                </a:solidFill>
                <a:effectLst/>
                <a:latin typeface="Arial" panose="020B0604020202020204" pitchFamily="34" charset="0"/>
              </a:rPr>
              <a:t> party software. All the commands come along with various options.</a:t>
            </a:r>
          </a:p>
          <a:p>
            <a:pPr algn="just">
              <a:buFont typeface="Arial" panose="020B0604020202020204" pitchFamily="34" charset="0"/>
              <a:buChar char="•"/>
            </a:pPr>
            <a:r>
              <a:rPr lang="en-US" b="1" i="0" dirty="0">
                <a:solidFill>
                  <a:srgbClr val="E8E6E3"/>
                </a:solidFill>
                <a:effectLst/>
                <a:latin typeface="Arial" panose="020B0604020202020204" pitchFamily="34" charset="0"/>
              </a:rPr>
              <a:t>Files and Directories</a:t>
            </a:r>
            <a:r>
              <a:rPr lang="en-US" b="0" i="0" dirty="0">
                <a:solidFill>
                  <a:srgbClr val="E8E6E3"/>
                </a:solidFill>
                <a:effectLst/>
                <a:latin typeface="Arial" panose="020B0604020202020204" pitchFamily="34" charset="0"/>
              </a:rPr>
              <a:t> − All the data of Unix is organized into files. All files are then organized into directories. These directories are further organized into a tree-like structure called the </a:t>
            </a:r>
            <a:r>
              <a:rPr lang="en-US" b="1" i="0" dirty="0">
                <a:solidFill>
                  <a:srgbClr val="E8E6E3"/>
                </a:solidFill>
                <a:effectLst/>
                <a:latin typeface="Arial" panose="020B0604020202020204" pitchFamily="34" charset="0"/>
              </a:rPr>
              <a:t>filesystem</a:t>
            </a:r>
            <a:r>
              <a:rPr lang="en-US" b="0" i="0" dirty="0">
                <a:solidFill>
                  <a:srgbClr val="E8E6E3"/>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108575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3A82-A394-46D4-803F-BA0FFB6AC7B7}"/>
              </a:ext>
            </a:extLst>
          </p:cNvPr>
          <p:cNvSpPr>
            <a:spLocks noGrp="1"/>
          </p:cNvSpPr>
          <p:nvPr>
            <p:ph type="title"/>
          </p:nvPr>
        </p:nvSpPr>
        <p:spPr>
          <a:xfrm>
            <a:off x="7987553" y="83055"/>
            <a:ext cx="3231776" cy="983745"/>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Linux Bash</a:t>
            </a:r>
            <a:br>
              <a:rPr lang="en-IN" b="0" i="0" dirty="0">
                <a:solidFill>
                  <a:srgbClr val="F28DC2"/>
                </a:solidFill>
                <a:effectLst/>
                <a:latin typeface="erdana"/>
              </a:rPr>
            </a:br>
            <a:endParaRPr lang="en-IN" dirty="0"/>
          </a:p>
        </p:txBody>
      </p:sp>
      <p:sp>
        <p:nvSpPr>
          <p:cNvPr id="3" name="Content Placeholder 2">
            <a:extLst>
              <a:ext uri="{FF2B5EF4-FFF2-40B4-BE49-F238E27FC236}">
                <a16:creationId xmlns:a16="http://schemas.microsoft.com/office/drawing/2014/main" id="{93B136BF-B573-428C-9DEE-B25605F17319}"/>
              </a:ext>
            </a:extLst>
          </p:cNvPr>
          <p:cNvSpPr>
            <a:spLocks noGrp="1"/>
          </p:cNvSpPr>
          <p:nvPr>
            <p:ph idx="1"/>
          </p:nvPr>
        </p:nvSpPr>
        <p:spPr>
          <a:xfrm>
            <a:off x="546847" y="1066800"/>
            <a:ext cx="11519647" cy="5576047"/>
          </a:xfrm>
        </p:spPr>
        <p:txBody>
          <a:bodyPr>
            <a:normAutofit fontScale="92500" lnSpcReduction="20000"/>
          </a:bodyPr>
          <a:lstStyle/>
          <a:p>
            <a:pPr algn="just"/>
            <a:r>
              <a:rPr lang="en-US" b="0" i="0" dirty="0">
                <a:solidFill>
                  <a:srgbClr val="C8C3BC"/>
                </a:solidFill>
                <a:effectLst/>
                <a:latin typeface="inter-regular"/>
              </a:rPr>
              <a:t>The Linux Bash is also known as </a:t>
            </a:r>
            <a:r>
              <a:rPr lang="en-US" b="1" i="0" dirty="0">
                <a:solidFill>
                  <a:srgbClr val="C8C3BC"/>
                </a:solidFill>
                <a:effectLst/>
                <a:latin typeface="inter-bold"/>
              </a:rPr>
              <a:t>'</a:t>
            </a:r>
            <a:r>
              <a:rPr lang="en-US" b="1" i="0" dirty="0" err="1">
                <a:solidFill>
                  <a:srgbClr val="C8C3BC"/>
                </a:solidFill>
                <a:effectLst/>
                <a:latin typeface="inter-bold"/>
              </a:rPr>
              <a:t>Bourne</a:t>
            </a:r>
            <a:r>
              <a:rPr lang="en-US" b="1" i="0" dirty="0">
                <a:solidFill>
                  <a:srgbClr val="C8C3BC"/>
                </a:solidFill>
                <a:effectLst/>
                <a:latin typeface="inter-bold"/>
              </a:rPr>
              <a:t>-again Shell</a:t>
            </a:r>
            <a:r>
              <a:rPr lang="en-US" b="0" i="0" dirty="0">
                <a:solidFill>
                  <a:srgbClr val="C8C3BC"/>
                </a:solidFill>
                <a:effectLst/>
                <a:latin typeface="inter-regular"/>
              </a:rPr>
              <a:t>.' It is a </a:t>
            </a:r>
            <a:r>
              <a:rPr lang="en-US" b="1" i="0" dirty="0">
                <a:solidFill>
                  <a:srgbClr val="C8C3BC"/>
                </a:solidFill>
                <a:effectLst/>
                <a:latin typeface="inter-bold"/>
              </a:rPr>
              <a:t>command language interpreter</a:t>
            </a:r>
            <a:r>
              <a:rPr lang="en-US" b="0" i="0" dirty="0">
                <a:solidFill>
                  <a:srgbClr val="C8C3BC"/>
                </a:solidFill>
                <a:effectLst/>
                <a:latin typeface="inter-regular"/>
              </a:rPr>
              <a:t> for the Linux based system. It is a replacement of </a:t>
            </a:r>
            <a:r>
              <a:rPr lang="en-US" b="0" i="0" dirty="0" err="1">
                <a:solidFill>
                  <a:srgbClr val="C8C3BC"/>
                </a:solidFill>
                <a:effectLst/>
                <a:latin typeface="inter-regular"/>
              </a:rPr>
              <a:t>Bourne</a:t>
            </a:r>
            <a:r>
              <a:rPr lang="en-US" b="0" i="0" dirty="0">
                <a:solidFill>
                  <a:srgbClr val="C8C3BC"/>
                </a:solidFill>
                <a:effectLst/>
                <a:latin typeface="inter-regular"/>
              </a:rPr>
              <a:t> shell (</a:t>
            </a:r>
            <a:r>
              <a:rPr lang="en-US" b="0" i="0" dirty="0" err="1">
                <a:solidFill>
                  <a:srgbClr val="C8C3BC"/>
                </a:solidFill>
                <a:effectLst/>
                <a:latin typeface="inter-regular"/>
              </a:rPr>
              <a:t>sh</a:t>
            </a:r>
            <a:r>
              <a:rPr lang="en-US" b="0" i="0" dirty="0">
                <a:solidFill>
                  <a:srgbClr val="C8C3BC"/>
                </a:solidFill>
                <a:effectLst/>
                <a:latin typeface="inter-regular"/>
              </a:rPr>
              <a:t>). It was developed under the GNU Project and written by </a:t>
            </a:r>
            <a:r>
              <a:rPr lang="en-US" b="1" i="0" dirty="0">
                <a:solidFill>
                  <a:srgbClr val="C8C3BC"/>
                </a:solidFill>
                <a:effectLst/>
                <a:latin typeface="inter-bold"/>
              </a:rPr>
              <a:t>Brian Fox</a:t>
            </a:r>
            <a:r>
              <a:rPr lang="en-US" b="0" i="0" dirty="0">
                <a:solidFill>
                  <a:srgbClr val="C8C3BC"/>
                </a:solidFill>
                <a:effectLst/>
                <a:latin typeface="inter-regular"/>
              </a:rPr>
              <a:t>. Nowadays, Bash is the default user shell of most of the Linux distributions.</a:t>
            </a:r>
          </a:p>
          <a:p>
            <a:pPr algn="just"/>
            <a:r>
              <a:rPr lang="en-US" b="0" i="0" dirty="0">
                <a:solidFill>
                  <a:srgbClr val="C8C3BC"/>
                </a:solidFill>
                <a:effectLst/>
                <a:latin typeface="inter-regular"/>
              </a:rPr>
              <a:t>The Linux/Unix shell allows us to interact with the Linux system through the commands. It let us invoke an executable file to create a running process. Moreover, it also allows us to interact with the Linux file system. It is designed in such a way that we can perform all the Linux operations through Bash.</a:t>
            </a:r>
          </a:p>
          <a:p>
            <a:pPr algn="just"/>
            <a:r>
              <a:rPr lang="en-US" b="0" i="0" dirty="0">
                <a:solidFill>
                  <a:srgbClr val="C8C3BC"/>
                </a:solidFill>
                <a:effectLst/>
                <a:latin typeface="inter-regular"/>
              </a:rPr>
              <a:t>The Bash is a </a:t>
            </a:r>
            <a:r>
              <a:rPr lang="en-US" b="1" i="0" dirty="0">
                <a:solidFill>
                  <a:srgbClr val="C8C3BC"/>
                </a:solidFill>
                <a:effectLst/>
                <a:latin typeface="inter-bold"/>
              </a:rPr>
              <a:t>command language interpreter</a:t>
            </a:r>
            <a:r>
              <a:rPr lang="en-US" b="0" i="0" dirty="0">
                <a:solidFill>
                  <a:srgbClr val="C8C3BC"/>
                </a:solidFill>
                <a:effectLst/>
                <a:latin typeface="inter-regular"/>
              </a:rPr>
              <a:t> as well as a </a:t>
            </a:r>
            <a:r>
              <a:rPr lang="en-US" b="1" i="0" dirty="0">
                <a:solidFill>
                  <a:srgbClr val="C8C3BC"/>
                </a:solidFill>
                <a:effectLst/>
                <a:latin typeface="inter-bold"/>
              </a:rPr>
              <a:t>programming language</a:t>
            </a:r>
            <a:r>
              <a:rPr lang="en-US" b="0" i="0" dirty="0">
                <a:solidFill>
                  <a:srgbClr val="C8C3BC"/>
                </a:solidFill>
                <a:effectLst/>
                <a:latin typeface="inter-regular"/>
              </a:rPr>
              <a:t>. It supports </a:t>
            </a:r>
            <a:r>
              <a:rPr lang="en-US" b="1" i="0" dirty="0">
                <a:solidFill>
                  <a:srgbClr val="C8C3BC"/>
                </a:solidFill>
                <a:effectLst/>
                <a:latin typeface="inter-bold"/>
              </a:rPr>
              <a:t>variables, functions, and flow control</a:t>
            </a:r>
            <a:r>
              <a:rPr lang="en-US" b="0" i="0" dirty="0">
                <a:solidFill>
                  <a:srgbClr val="C8C3BC"/>
                </a:solidFill>
                <a:effectLst/>
                <a:latin typeface="inter-regular"/>
              </a:rPr>
              <a:t>, like other programming languages. It can also read and execute the commands from a file, which is called a </a:t>
            </a:r>
            <a:r>
              <a:rPr lang="en-US" b="1" i="0" dirty="0">
                <a:solidFill>
                  <a:srgbClr val="C8C3BC"/>
                </a:solidFill>
                <a:effectLst/>
                <a:latin typeface="inter-bold"/>
              </a:rPr>
              <a:t>shell script.</a:t>
            </a:r>
            <a:endParaRPr lang="en-US" b="0" i="0" dirty="0">
              <a:solidFill>
                <a:srgbClr val="C8C3BC"/>
              </a:solidFill>
              <a:effectLst/>
              <a:latin typeface="inter-regular"/>
            </a:endParaRPr>
          </a:p>
          <a:p>
            <a:pPr algn="just"/>
            <a:r>
              <a:rPr lang="en-US" b="0" i="0" dirty="0">
                <a:solidFill>
                  <a:srgbClr val="C8C3BC"/>
                </a:solidFill>
                <a:effectLst/>
                <a:latin typeface="inter-regular"/>
              </a:rPr>
              <a:t>It offers various functional improvements over </a:t>
            </a:r>
            <a:r>
              <a:rPr lang="en-US" b="0" i="0" dirty="0" err="1">
                <a:solidFill>
                  <a:srgbClr val="C8C3BC"/>
                </a:solidFill>
                <a:effectLst/>
                <a:latin typeface="inter-regular"/>
              </a:rPr>
              <a:t>Bourne</a:t>
            </a:r>
            <a:r>
              <a:rPr lang="en-US" b="0" i="0" dirty="0">
                <a:solidFill>
                  <a:srgbClr val="C8C3BC"/>
                </a:solidFill>
                <a:effectLst/>
                <a:latin typeface="inter-regular"/>
              </a:rPr>
              <a:t> Shell (</a:t>
            </a:r>
            <a:r>
              <a:rPr lang="en-US" b="0" i="0" dirty="0" err="1">
                <a:solidFill>
                  <a:srgbClr val="C8C3BC"/>
                </a:solidFill>
                <a:effectLst/>
                <a:latin typeface="inter-regular"/>
              </a:rPr>
              <a:t>sh</a:t>
            </a:r>
            <a:r>
              <a:rPr lang="en-US" b="0" i="0" dirty="0">
                <a:solidFill>
                  <a:srgbClr val="C8C3BC"/>
                </a:solidFill>
                <a:effectLst/>
                <a:latin typeface="inter-regular"/>
              </a:rPr>
              <a:t>) for both interactive and programming use. Although many </a:t>
            </a:r>
            <a:r>
              <a:rPr lang="en-US" b="0" i="0" dirty="0" err="1">
                <a:solidFill>
                  <a:srgbClr val="C8C3BC"/>
                </a:solidFill>
                <a:effectLst/>
                <a:latin typeface="inter-regular"/>
              </a:rPr>
              <a:t>sh</a:t>
            </a:r>
            <a:r>
              <a:rPr lang="en-US" b="0" i="0" dirty="0">
                <a:solidFill>
                  <a:srgbClr val="C8C3BC"/>
                </a:solidFill>
                <a:effectLst/>
                <a:latin typeface="inter-regular"/>
              </a:rPr>
              <a:t> scripts can be run by Bash without any change. The Bash contains the following improvements over </a:t>
            </a:r>
            <a:r>
              <a:rPr lang="en-US" b="0" i="0" dirty="0" err="1">
                <a:solidFill>
                  <a:srgbClr val="C8C3BC"/>
                </a:solidFill>
                <a:effectLst/>
                <a:latin typeface="inter-regular"/>
              </a:rPr>
              <a:t>sh</a:t>
            </a:r>
            <a:r>
              <a:rPr lang="en-US" b="0" i="0" dirty="0">
                <a:solidFill>
                  <a:srgbClr val="C8C3BC"/>
                </a:solidFill>
                <a:effectLst/>
                <a:latin typeface="inter-regular"/>
              </a:rPr>
              <a:t>:</a:t>
            </a:r>
          </a:p>
          <a:p>
            <a:pPr algn="just">
              <a:buFont typeface="Arial" panose="020B0604020202020204" pitchFamily="34" charset="0"/>
              <a:buChar char="•"/>
            </a:pPr>
            <a:r>
              <a:rPr lang="en-US" b="0" i="0" dirty="0">
                <a:solidFill>
                  <a:srgbClr val="E8E6E3"/>
                </a:solidFill>
                <a:effectLst/>
                <a:latin typeface="inter-regular"/>
              </a:rPr>
              <a:t>It provides command-line editing</a:t>
            </a:r>
          </a:p>
          <a:p>
            <a:pPr algn="just">
              <a:buFont typeface="Arial" panose="020B0604020202020204" pitchFamily="34" charset="0"/>
              <a:buChar char="•"/>
            </a:pPr>
            <a:r>
              <a:rPr lang="en-US" b="0" i="0" dirty="0">
                <a:solidFill>
                  <a:srgbClr val="E8E6E3"/>
                </a:solidFill>
                <a:effectLst/>
                <a:latin typeface="inter-regular"/>
              </a:rPr>
              <a:t>It contains unlimited size command history</a:t>
            </a:r>
          </a:p>
          <a:p>
            <a:pPr algn="just">
              <a:buFont typeface="Arial" panose="020B0604020202020204" pitchFamily="34" charset="0"/>
              <a:buChar char="•"/>
            </a:pPr>
            <a:r>
              <a:rPr lang="en-US" b="0" i="0" dirty="0">
                <a:solidFill>
                  <a:srgbClr val="E8E6E3"/>
                </a:solidFill>
                <a:effectLst/>
                <a:latin typeface="inter-regular"/>
              </a:rPr>
              <a:t>It provides Job Control</a:t>
            </a:r>
          </a:p>
          <a:p>
            <a:pPr algn="just">
              <a:buFont typeface="Arial" panose="020B0604020202020204" pitchFamily="34" charset="0"/>
              <a:buChar char="•"/>
            </a:pPr>
            <a:r>
              <a:rPr lang="en-US" b="0" i="0" dirty="0">
                <a:solidFill>
                  <a:srgbClr val="E8E6E3"/>
                </a:solidFill>
                <a:effectLst/>
                <a:latin typeface="inter-regular"/>
              </a:rPr>
              <a:t>It facilitates with Shell Functions and Aliases</a:t>
            </a:r>
          </a:p>
          <a:p>
            <a:pPr algn="just">
              <a:buFont typeface="Arial" panose="020B0604020202020204" pitchFamily="34" charset="0"/>
              <a:buChar char="•"/>
            </a:pPr>
            <a:r>
              <a:rPr lang="en-US" b="0" i="0" dirty="0">
                <a:solidFill>
                  <a:srgbClr val="E8E6E3"/>
                </a:solidFill>
                <a:effectLst/>
                <a:latin typeface="inter-regular"/>
              </a:rPr>
              <a:t>It provides the indexed arrays of unlimited size</a:t>
            </a:r>
          </a:p>
          <a:p>
            <a:pPr algn="just">
              <a:buFont typeface="Arial" panose="020B0604020202020204" pitchFamily="34" charset="0"/>
              <a:buChar char="•"/>
            </a:pPr>
            <a:r>
              <a:rPr lang="en-US" b="0" i="0" dirty="0">
                <a:solidFill>
                  <a:srgbClr val="E8E6E3"/>
                </a:solidFill>
                <a:effectLst/>
                <a:latin typeface="inter-regular"/>
              </a:rPr>
              <a:t>It contains integer arithmetic in any base from 2 to 64.</a:t>
            </a:r>
          </a:p>
          <a:p>
            <a:endParaRPr lang="en-IN" dirty="0"/>
          </a:p>
        </p:txBody>
      </p:sp>
    </p:spTree>
    <p:extLst>
      <p:ext uri="{BB962C8B-B14F-4D97-AF65-F5344CB8AC3E}">
        <p14:creationId xmlns:p14="http://schemas.microsoft.com/office/powerpoint/2010/main" val="978264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0A96-8FDC-4E43-84BF-93178CF0BB45}"/>
              </a:ext>
            </a:extLst>
          </p:cNvPr>
          <p:cNvSpPr>
            <a:spLocks noGrp="1"/>
          </p:cNvSpPr>
          <p:nvPr>
            <p:ph type="title"/>
          </p:nvPr>
        </p:nvSpPr>
        <p:spPr>
          <a:xfrm>
            <a:off x="7817224" y="151925"/>
            <a:ext cx="3455894" cy="974780"/>
          </a:xfrm>
        </p:spPr>
        <p:txBody>
          <a:bodyPr>
            <a:normAutofit fontScale="90000"/>
          </a:bodyPr>
          <a:lstStyle/>
          <a:p>
            <a:br>
              <a:rPr lang="en-IN" b="0" i="0" dirty="0">
                <a:solidFill>
                  <a:srgbClr val="F28DC2"/>
                </a:solidFill>
                <a:effectLst/>
                <a:latin typeface="erdana"/>
              </a:rPr>
            </a:br>
            <a:r>
              <a:rPr lang="en-IN" b="0" i="0" dirty="0">
                <a:solidFill>
                  <a:srgbClr val="F28DC2"/>
                </a:solidFill>
                <a:effectLst/>
                <a:latin typeface="erdana"/>
              </a:rPr>
              <a:t>What is Shell</a:t>
            </a:r>
            <a:br>
              <a:rPr lang="en-IN" b="0" i="0" dirty="0">
                <a:solidFill>
                  <a:srgbClr val="F28DC2"/>
                </a:solidFill>
                <a:effectLst/>
                <a:latin typeface="erdana"/>
              </a:rPr>
            </a:br>
            <a:endParaRPr lang="en-IN" dirty="0"/>
          </a:p>
        </p:txBody>
      </p:sp>
      <p:sp>
        <p:nvSpPr>
          <p:cNvPr id="3" name="Content Placeholder 2">
            <a:extLst>
              <a:ext uri="{FF2B5EF4-FFF2-40B4-BE49-F238E27FC236}">
                <a16:creationId xmlns:a16="http://schemas.microsoft.com/office/drawing/2014/main" id="{C753D17D-077A-47B6-B0B2-677B49C033E3}"/>
              </a:ext>
            </a:extLst>
          </p:cNvPr>
          <p:cNvSpPr>
            <a:spLocks noGrp="1"/>
          </p:cNvSpPr>
          <p:nvPr>
            <p:ph idx="1"/>
          </p:nvPr>
        </p:nvSpPr>
        <p:spPr>
          <a:xfrm>
            <a:off x="685800" y="1126705"/>
            <a:ext cx="10820400" cy="5489247"/>
          </a:xfrm>
        </p:spPr>
        <p:txBody>
          <a:bodyPr>
            <a:normAutofit lnSpcReduction="10000"/>
          </a:bodyPr>
          <a:lstStyle/>
          <a:p>
            <a:pPr algn="just"/>
            <a:r>
              <a:rPr lang="en-US" b="0" i="0" dirty="0">
                <a:solidFill>
                  <a:srgbClr val="C8C3BC"/>
                </a:solidFill>
                <a:effectLst/>
                <a:latin typeface="inter-regular"/>
              </a:rPr>
              <a:t>If we are a new Linux user, and we open the terminal, it is assumed that we are well confused as to what to do with it. Here the Shell comes in the role.</a:t>
            </a:r>
          </a:p>
          <a:p>
            <a:pPr algn="just"/>
            <a:r>
              <a:rPr lang="en-US" b="0" i="0" dirty="0">
                <a:solidFill>
                  <a:srgbClr val="C8C3BC"/>
                </a:solidFill>
                <a:effectLst/>
                <a:latin typeface="inter-regular"/>
              </a:rPr>
              <a:t>The terminal contains the shell; it allows us to execute the commands to interact with the system. We can perform various operations such as store and retrieve data, process information, and various other simple as well as complex tasks.</a:t>
            </a:r>
          </a:p>
          <a:p>
            <a:pPr algn="just"/>
            <a:r>
              <a:rPr lang="en-US" b="0" i="0" dirty="0">
                <a:solidFill>
                  <a:srgbClr val="C8C3BC"/>
                </a:solidFill>
                <a:effectLst/>
                <a:latin typeface="inter-regular"/>
              </a:rPr>
              <a:t>To open the terminal, press </a:t>
            </a:r>
            <a:r>
              <a:rPr lang="en-US" b="1" i="0" dirty="0">
                <a:solidFill>
                  <a:srgbClr val="C8C3BC"/>
                </a:solidFill>
                <a:effectLst/>
                <a:latin typeface="inter-bold"/>
              </a:rPr>
              <a:t>CTRL+ALT+T</a:t>
            </a:r>
            <a:r>
              <a:rPr lang="en-US" b="0" i="0" dirty="0">
                <a:solidFill>
                  <a:srgbClr val="C8C3BC"/>
                </a:solidFill>
                <a:effectLst/>
                <a:latin typeface="inter-regular"/>
              </a:rPr>
              <a:t> keys. Perform some basic operations such as </a:t>
            </a:r>
            <a:r>
              <a:rPr lang="en-US" b="1" i="0" dirty="0">
                <a:solidFill>
                  <a:srgbClr val="C8C3BC"/>
                </a:solidFill>
                <a:effectLst/>
                <a:latin typeface="inter-bold"/>
              </a:rPr>
              <a:t>date, </a:t>
            </a:r>
            <a:r>
              <a:rPr lang="en-US" b="1" i="0" dirty="0" err="1">
                <a:solidFill>
                  <a:srgbClr val="C8C3BC"/>
                </a:solidFill>
                <a:effectLst/>
                <a:latin typeface="inter-bold"/>
              </a:rPr>
              <a:t>cal</a:t>
            </a:r>
            <a:r>
              <a:rPr lang="en-US" b="1" i="0" dirty="0">
                <a:solidFill>
                  <a:srgbClr val="C8C3BC"/>
                </a:solidFill>
                <a:effectLst/>
                <a:latin typeface="inter-bold"/>
              </a:rPr>
              <a:t>, ls,</a:t>
            </a:r>
            <a:r>
              <a:rPr lang="en-US" b="0" i="0" dirty="0">
                <a:solidFill>
                  <a:srgbClr val="C8C3BC"/>
                </a:solidFill>
                <a:effectLst/>
                <a:latin typeface="inter-regular"/>
              </a:rPr>
              <a:t> and </a:t>
            </a:r>
            <a:r>
              <a:rPr lang="en-US" b="1" i="0" dirty="0" err="1">
                <a:solidFill>
                  <a:srgbClr val="C8C3BC"/>
                </a:solidFill>
                <a:effectLst/>
                <a:latin typeface="inter-bold"/>
              </a:rPr>
              <a:t>pwd</a:t>
            </a:r>
            <a:r>
              <a:rPr lang="en-US" b="0" i="0" dirty="0">
                <a:solidFill>
                  <a:srgbClr val="C8C3BC"/>
                </a:solidFill>
                <a:effectLst/>
                <a:latin typeface="inter-regular"/>
              </a:rPr>
              <a:t> to take a tour with it.</a:t>
            </a:r>
          </a:p>
          <a:p>
            <a:pPr algn="just"/>
            <a:r>
              <a:rPr lang="en-US" b="0" i="0" dirty="0">
                <a:solidFill>
                  <a:srgbClr val="F28DC2"/>
                </a:solidFill>
                <a:effectLst/>
                <a:latin typeface="erdana"/>
              </a:rPr>
              <a:t>What is Scripting</a:t>
            </a:r>
          </a:p>
          <a:p>
            <a:pPr algn="just"/>
            <a:r>
              <a:rPr lang="en-US" b="0" i="0" dirty="0">
                <a:solidFill>
                  <a:srgbClr val="C8C3BC"/>
                </a:solidFill>
                <a:effectLst/>
                <a:latin typeface="inter-regular"/>
              </a:rPr>
              <a:t>Suppose we are required to execute some basic commands every day, for example above four commands. Linux supports a feature called scripting that allows us to execute more than one task at once. So, it is good to define a script rather than performing repetitive tasks.</a:t>
            </a:r>
          </a:p>
          <a:p>
            <a:pPr algn="just"/>
            <a:r>
              <a:rPr lang="en-US" b="0" i="0" dirty="0">
                <a:solidFill>
                  <a:srgbClr val="C8C3BC"/>
                </a:solidFill>
                <a:effectLst/>
                <a:latin typeface="inter-regular"/>
              </a:rPr>
              <a:t>To understand how to use Linux script, let's define a script in a combination of some tasks. To define a script, create a file with a .</a:t>
            </a:r>
            <a:r>
              <a:rPr lang="en-US" b="0" i="0" dirty="0" err="1">
                <a:solidFill>
                  <a:srgbClr val="C8C3BC"/>
                </a:solidFill>
                <a:effectLst/>
                <a:latin typeface="inter-regular"/>
              </a:rPr>
              <a:t>sh</a:t>
            </a:r>
            <a:r>
              <a:rPr lang="en-US" b="0" i="0" dirty="0">
                <a:solidFill>
                  <a:srgbClr val="C8C3BC"/>
                </a:solidFill>
                <a:effectLst/>
                <a:latin typeface="inter-regular"/>
              </a:rPr>
              <a:t> extension. We are using the VI text editor. However, any text editor can be used to define a script. Consider below command:</a:t>
            </a:r>
          </a:p>
          <a:p>
            <a:r>
              <a:rPr lang="en-IN" b="0" i="0" dirty="0">
                <a:solidFill>
                  <a:srgbClr val="E8E6E3"/>
                </a:solidFill>
                <a:effectLst/>
                <a:latin typeface="inter-regular"/>
              </a:rPr>
              <a:t>vi tasks.sh </a:t>
            </a:r>
            <a:endParaRPr lang="en-IN" dirty="0"/>
          </a:p>
        </p:txBody>
      </p:sp>
    </p:spTree>
    <p:extLst>
      <p:ext uri="{BB962C8B-B14F-4D97-AF65-F5344CB8AC3E}">
        <p14:creationId xmlns:p14="http://schemas.microsoft.com/office/powerpoint/2010/main" val="40604319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146</TotalTime>
  <Words>3684</Words>
  <Application>Microsoft Office PowerPoint</Application>
  <PresentationFormat>Widescreen</PresentationFormat>
  <Paragraphs>304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Century Gothic</vt:lpstr>
      <vt:lpstr>erdana</vt:lpstr>
      <vt:lpstr>inter-bold</vt:lpstr>
      <vt:lpstr>inter-regular</vt:lpstr>
      <vt:lpstr>Times New Roman</vt:lpstr>
      <vt:lpstr>Vapor Trail</vt:lpstr>
      <vt:lpstr> Linux </vt:lpstr>
      <vt:lpstr> Evolution of Linux OS </vt:lpstr>
      <vt:lpstr> Structure Of Linux Operating System </vt:lpstr>
      <vt:lpstr> Kernel </vt:lpstr>
      <vt:lpstr>PowerPoint Presentation</vt:lpstr>
      <vt:lpstr>PowerPoint Presentation</vt:lpstr>
      <vt:lpstr>PowerPoint Presentation</vt:lpstr>
      <vt:lpstr> Linux Bash </vt:lpstr>
      <vt:lpstr> What is Shell </vt:lpstr>
      <vt:lpstr>The general file system of Unix is as follows:</vt:lpstr>
      <vt:lpstr>PowerPoint Presentation</vt:lpstr>
      <vt:lpstr>PowerPoint Presentation</vt:lpstr>
      <vt:lpstr> Linux Set Environment Variable </vt:lpstr>
      <vt:lpstr>PowerPoint Presentation</vt:lpstr>
      <vt:lpstr> What are Commands </vt:lpstr>
      <vt:lpstr> Linux Directory Commands </vt:lpstr>
      <vt:lpstr> Difference between Root and Home Directory </vt:lpstr>
      <vt:lpstr> Linux mkdir | Linux Create Directory </vt:lpstr>
      <vt:lpstr> Linux command List </vt:lpstr>
      <vt:lpstr>PowerPoint Presentation</vt:lpstr>
      <vt:lpstr>PowerPoint Presentation</vt:lpstr>
      <vt:lpstr>PowerPoint Presentation</vt:lpstr>
      <vt:lpstr>PowerPoint Presentation</vt:lpstr>
      <vt:lpstr> What is vi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Linux </dc:title>
  <dc:creator>Hosoklu Rohith</dc:creator>
  <cp:lastModifiedBy>Hosoklu Rohith</cp:lastModifiedBy>
  <cp:revision>2</cp:revision>
  <dcterms:created xsi:type="dcterms:W3CDTF">2022-04-03T16:42:49Z</dcterms:created>
  <dcterms:modified xsi:type="dcterms:W3CDTF">2022-04-04T06:33:35Z</dcterms:modified>
</cp:coreProperties>
</file>