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abe9abc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abe9abc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abe9abcb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abe9abcb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abe9abcb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abe9abcb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abe9abcb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abe9abcb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abe9abcb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abe9abcb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abe9abcb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abe9abcb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abe9abcb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abe9abcb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abe9abcb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abe9abcb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abe9abcb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abe9abcb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abe9abcb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abe9abcb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abe9abc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abe9abc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abe9abcb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abe9abcb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abe9abc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abe9abc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abe9abcb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abe9abcb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abe9abcb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abe9abcb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abe9abcb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abe9abcb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abe9abcb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abe9abcb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abe9abcb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abe9abcb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 name="Google Shape;55;p13"/>
          <p:cNvSpPr txBox="1"/>
          <p:nvPr>
            <p:ph idx="1" type="body"/>
          </p:nvPr>
        </p:nvSpPr>
        <p:spPr>
          <a:xfrm>
            <a:off x="311700" y="1288450"/>
            <a:ext cx="8520600" cy="3416400"/>
          </a:xfrm>
          <a:prstGeom prst="rect">
            <a:avLst/>
          </a:prstGeom>
        </p:spPr>
        <p:txBody>
          <a:bodyPr anchorCtr="0" anchor="t" bIns="91425" lIns="91425" spcFirstLastPara="1" rIns="91425" wrap="square" tIns="91425">
            <a:normAutofit/>
          </a:bodyPr>
          <a:lstStyle/>
          <a:p>
            <a:pPr indent="0" lvl="0" marL="0" rtl="0" algn="ctr">
              <a:lnSpc>
                <a:spcPct val="133333"/>
              </a:lnSpc>
              <a:spcBef>
                <a:spcPts val="0"/>
              </a:spcBef>
              <a:spcAft>
                <a:spcPts val="0"/>
              </a:spcAft>
              <a:buClr>
                <a:schemeClr val="dk1"/>
              </a:buClr>
              <a:buSzPts val="1100"/>
              <a:buFont typeface="Arial"/>
              <a:buNone/>
            </a:pPr>
            <a:r>
              <a:rPr b="1" lang="en" sz="5000">
                <a:solidFill>
                  <a:srgbClr val="253858"/>
                </a:solidFill>
                <a:highlight>
                  <a:srgbClr val="FFFFFF"/>
                </a:highlight>
                <a:latin typeface="Roboto"/>
                <a:ea typeface="Roboto"/>
                <a:cs typeface="Roboto"/>
                <a:sym typeface="Roboto"/>
              </a:rPr>
              <a:t>What is Agile?</a:t>
            </a:r>
            <a:endParaRPr b="1" sz="5000">
              <a:solidFill>
                <a:srgbClr val="253858"/>
              </a:solidFill>
              <a:highlight>
                <a:srgbClr val="FFFFFF"/>
              </a:highlight>
              <a:latin typeface="Roboto"/>
              <a:ea typeface="Roboto"/>
              <a:cs typeface="Roboto"/>
              <a:sym typeface="Roboto"/>
            </a:endParaRPr>
          </a:p>
          <a:p>
            <a:pPr indent="0" lvl="0" marL="0" rtl="0" algn="l">
              <a:spcBef>
                <a:spcPts val="18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sz="2750">
                <a:solidFill>
                  <a:srgbClr val="091E42"/>
                </a:solidFill>
                <a:highlight>
                  <a:srgbClr val="FFFFFF"/>
                </a:highlight>
                <a:latin typeface="Roboto"/>
                <a:ea typeface="Roboto"/>
                <a:cs typeface="Roboto"/>
                <a:sym typeface="Roboto"/>
              </a:rPr>
              <a:t>Sprint planning:</a:t>
            </a:r>
            <a:endParaRPr sz="2750"/>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solidFill>
                  <a:srgbClr val="091E42"/>
                </a:solidFill>
                <a:highlight>
                  <a:srgbClr val="FFFFFF"/>
                </a:highlight>
                <a:latin typeface="Roboto"/>
                <a:ea typeface="Roboto"/>
                <a:cs typeface="Roboto"/>
                <a:sym typeface="Roboto"/>
              </a:rPr>
              <a:t>The work to be performed (scope) during the current sprint is planned during this meeting by the entire development team.</a:t>
            </a:r>
            <a:endParaRPr sz="2000">
              <a:solidFill>
                <a:srgbClr val="091E42"/>
              </a:solidFill>
              <a:highlight>
                <a:srgbClr val="FFFFFF"/>
              </a:highlight>
              <a:latin typeface="Roboto"/>
              <a:ea typeface="Roboto"/>
              <a:cs typeface="Roboto"/>
              <a:sym typeface="Roboto"/>
            </a:endParaRPr>
          </a:p>
          <a:p>
            <a:pPr indent="-355600" lvl="0" marL="457200" rtl="0" algn="l">
              <a:spcBef>
                <a:spcPts val="0"/>
              </a:spcBef>
              <a:spcAft>
                <a:spcPts val="0"/>
              </a:spcAft>
              <a:buSzPts val="2000"/>
              <a:buChar char="●"/>
            </a:pPr>
            <a:r>
              <a:rPr lang="en" sz="2000">
                <a:solidFill>
                  <a:srgbClr val="091E42"/>
                </a:solidFill>
                <a:highlight>
                  <a:srgbClr val="FFFFFF"/>
                </a:highlight>
                <a:latin typeface="Roboto"/>
                <a:ea typeface="Roboto"/>
                <a:cs typeface="Roboto"/>
                <a:sym typeface="Roboto"/>
              </a:rPr>
              <a:t> This meeting is led by the scrum master and is where the team decides on the sprint goal. Specific use stories are then added to the sprint from the product backlog.  </a:t>
            </a:r>
            <a:endParaRPr sz="2000">
              <a:solidFill>
                <a:srgbClr val="091E42"/>
              </a:solidFill>
              <a:highlight>
                <a:srgbClr val="FFFFFF"/>
              </a:highlight>
              <a:latin typeface="Roboto"/>
              <a:ea typeface="Roboto"/>
              <a:cs typeface="Roboto"/>
              <a:sym typeface="Roboto"/>
            </a:endParaRPr>
          </a:p>
          <a:p>
            <a:pPr indent="-355600" lvl="0" marL="457200" rtl="0" algn="l">
              <a:spcBef>
                <a:spcPts val="0"/>
              </a:spcBef>
              <a:spcAft>
                <a:spcPts val="0"/>
              </a:spcAft>
              <a:buSzPts val="2000"/>
              <a:buChar char="●"/>
            </a:pPr>
            <a:r>
              <a:rPr lang="en" sz="2000">
                <a:solidFill>
                  <a:srgbClr val="091E42"/>
                </a:solidFill>
                <a:highlight>
                  <a:srgbClr val="FFFFFF"/>
                </a:highlight>
                <a:latin typeface="Roboto"/>
                <a:ea typeface="Roboto"/>
                <a:cs typeface="Roboto"/>
                <a:sym typeface="Roboto"/>
              </a:rPr>
              <a:t>These stories always align with the goal and are also agreed upon by the scrum team to be feasible to implement during the sprint.</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sz="2750">
                <a:solidFill>
                  <a:srgbClr val="091E42"/>
                </a:solidFill>
                <a:highlight>
                  <a:srgbClr val="FFFFFF"/>
                </a:highlight>
                <a:latin typeface="Roboto"/>
                <a:ea typeface="Roboto"/>
                <a:cs typeface="Roboto"/>
                <a:sym typeface="Roboto"/>
              </a:rPr>
              <a:t>Sprint:</a:t>
            </a:r>
            <a:endParaRPr sz="2750"/>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350">
                <a:solidFill>
                  <a:srgbClr val="091E42"/>
                </a:solidFill>
                <a:highlight>
                  <a:srgbClr val="FFFFFF"/>
                </a:highlight>
                <a:latin typeface="Roboto"/>
                <a:ea typeface="Roboto"/>
                <a:cs typeface="Roboto"/>
                <a:sym typeface="Roboto"/>
              </a:rPr>
              <a:t> A sprint is the actual time period when the scrum team works together to finish an increment. </a:t>
            </a:r>
            <a:endParaRPr sz="1350">
              <a:solidFill>
                <a:srgbClr val="091E42"/>
              </a:solidFill>
              <a:highlight>
                <a:srgbClr val="FFFFFF"/>
              </a:highlight>
              <a:latin typeface="Roboto"/>
              <a:ea typeface="Roboto"/>
              <a:cs typeface="Roboto"/>
              <a:sym typeface="Roboto"/>
            </a:endParaRPr>
          </a:p>
          <a:p>
            <a:pPr indent="-342900" lvl="0" marL="457200" rtl="0" algn="l">
              <a:spcBef>
                <a:spcPts val="0"/>
              </a:spcBef>
              <a:spcAft>
                <a:spcPts val="0"/>
              </a:spcAft>
              <a:buSzPts val="1800"/>
              <a:buChar char="●"/>
            </a:pPr>
            <a:r>
              <a:rPr lang="en" sz="1350">
                <a:solidFill>
                  <a:srgbClr val="091E42"/>
                </a:solidFill>
                <a:highlight>
                  <a:srgbClr val="FFFFFF"/>
                </a:highlight>
                <a:latin typeface="Roboto"/>
                <a:ea typeface="Roboto"/>
                <a:cs typeface="Roboto"/>
                <a:sym typeface="Roboto"/>
              </a:rPr>
              <a:t>Two weeks is a pretty typical length for a sprint, though some teams find a week to be easier to scope or a month to be easier to deliver a valuable increment.</a:t>
            </a:r>
            <a:endParaRPr sz="1350">
              <a:solidFill>
                <a:srgbClr val="091E42"/>
              </a:solidFill>
              <a:highlight>
                <a:srgbClr val="FFFFFF"/>
              </a:highlight>
              <a:latin typeface="Roboto"/>
              <a:ea typeface="Roboto"/>
              <a:cs typeface="Roboto"/>
              <a:sym typeface="Roboto"/>
            </a:endParaRPr>
          </a:p>
          <a:p>
            <a:pPr indent="-314325" lvl="0" marL="457200" rtl="0" algn="l">
              <a:spcBef>
                <a:spcPts val="0"/>
              </a:spcBef>
              <a:spcAft>
                <a:spcPts val="0"/>
              </a:spcAft>
              <a:buClr>
                <a:srgbClr val="091E42"/>
              </a:buClr>
              <a:buSzPts val="1350"/>
              <a:buFont typeface="Roboto"/>
              <a:buChar char="●"/>
            </a:pPr>
            <a:r>
              <a:rPr lang="en" sz="1350">
                <a:solidFill>
                  <a:srgbClr val="091E42"/>
                </a:solidFill>
                <a:highlight>
                  <a:srgbClr val="FFFFFF"/>
                </a:highlight>
                <a:latin typeface="Roboto"/>
                <a:ea typeface="Roboto"/>
                <a:cs typeface="Roboto"/>
                <a:sym typeface="Roboto"/>
              </a:rPr>
              <a:t>All the events — from planning to retrospective — happen during the sprint. Once a certain time interval for a sprint is established, it has to remain consistent throughout the development period. </a:t>
            </a:r>
            <a:endParaRPr sz="1350">
              <a:solidFill>
                <a:srgbClr val="091E42"/>
              </a:solidFill>
              <a:highlight>
                <a:srgbClr val="FFFFFF"/>
              </a:highlight>
              <a:latin typeface="Roboto"/>
              <a:ea typeface="Roboto"/>
              <a:cs typeface="Roboto"/>
              <a:sym typeface="Roboto"/>
            </a:endParaRPr>
          </a:p>
          <a:p>
            <a:pPr indent="-314325" lvl="0" marL="457200" rtl="0" algn="l">
              <a:spcBef>
                <a:spcPts val="0"/>
              </a:spcBef>
              <a:spcAft>
                <a:spcPts val="0"/>
              </a:spcAft>
              <a:buClr>
                <a:srgbClr val="091E42"/>
              </a:buClr>
              <a:buSzPts val="1350"/>
              <a:buFont typeface="Roboto"/>
              <a:buChar char="●"/>
            </a:pPr>
            <a:r>
              <a:rPr lang="en" sz="1350">
                <a:solidFill>
                  <a:srgbClr val="091E42"/>
                </a:solidFill>
                <a:highlight>
                  <a:srgbClr val="FFFFFF"/>
                </a:highlight>
                <a:latin typeface="Roboto"/>
                <a:ea typeface="Roboto"/>
                <a:cs typeface="Roboto"/>
                <a:sym typeface="Roboto"/>
              </a:rPr>
              <a:t>This helps the team learn from past experiences and apply that insight to future sprints.</a:t>
            </a:r>
            <a:endParaRPr sz="1350">
              <a:solidFill>
                <a:srgbClr val="091E42"/>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sz="2750">
                <a:solidFill>
                  <a:srgbClr val="091E42"/>
                </a:solidFill>
                <a:highlight>
                  <a:srgbClr val="FFFFFF"/>
                </a:highlight>
                <a:latin typeface="Roboto"/>
                <a:ea typeface="Roboto"/>
                <a:cs typeface="Roboto"/>
                <a:sym typeface="Roboto"/>
              </a:rPr>
              <a:t>Daily scrum or stand up:</a:t>
            </a:r>
            <a:r>
              <a:rPr lang="en" sz="2750"/>
              <a:t> </a:t>
            </a:r>
            <a:endParaRPr sz="2750"/>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350">
                <a:solidFill>
                  <a:srgbClr val="091E42"/>
                </a:solidFill>
                <a:highlight>
                  <a:srgbClr val="FFFFFF"/>
                </a:highlight>
                <a:latin typeface="Roboto"/>
                <a:ea typeface="Roboto"/>
                <a:cs typeface="Roboto"/>
                <a:sym typeface="Roboto"/>
              </a:rPr>
              <a:t> This is a daily super-short meeting that happens at the same time (usually mornings) and place to keep it simple.</a:t>
            </a:r>
            <a:endParaRPr sz="1350">
              <a:solidFill>
                <a:srgbClr val="091E42"/>
              </a:solidFill>
              <a:highlight>
                <a:srgbClr val="FFFFFF"/>
              </a:highlight>
              <a:latin typeface="Roboto"/>
              <a:ea typeface="Roboto"/>
              <a:cs typeface="Roboto"/>
              <a:sym typeface="Roboto"/>
            </a:endParaRPr>
          </a:p>
          <a:p>
            <a:pPr indent="-342900" lvl="0" marL="457200" rtl="0" algn="l">
              <a:spcBef>
                <a:spcPts val="0"/>
              </a:spcBef>
              <a:spcAft>
                <a:spcPts val="0"/>
              </a:spcAft>
              <a:buSzPts val="1800"/>
              <a:buChar char="●"/>
            </a:pPr>
            <a:r>
              <a:rPr lang="en" sz="1350">
                <a:solidFill>
                  <a:srgbClr val="091E42"/>
                </a:solidFill>
                <a:highlight>
                  <a:srgbClr val="FFFFFF"/>
                </a:highlight>
                <a:latin typeface="Roboto"/>
                <a:ea typeface="Roboto"/>
                <a:cs typeface="Roboto"/>
                <a:sym typeface="Roboto"/>
              </a:rPr>
              <a:t> Many teams try to complete the meeting in 15 minutes, but that’s just a guideline. This meeting is also called a ‘daily stand-up’ emphasizing that it needs to be a quick one. </a:t>
            </a:r>
            <a:endParaRPr sz="1350">
              <a:solidFill>
                <a:srgbClr val="091E42"/>
              </a:solidFill>
              <a:highlight>
                <a:srgbClr val="FFFFFF"/>
              </a:highlight>
              <a:latin typeface="Roboto"/>
              <a:ea typeface="Roboto"/>
              <a:cs typeface="Roboto"/>
              <a:sym typeface="Roboto"/>
            </a:endParaRPr>
          </a:p>
          <a:p>
            <a:pPr indent="-342900" lvl="0" marL="457200" rtl="0" algn="l">
              <a:spcBef>
                <a:spcPts val="0"/>
              </a:spcBef>
              <a:spcAft>
                <a:spcPts val="0"/>
              </a:spcAft>
              <a:buSzPts val="1800"/>
              <a:buChar char="●"/>
            </a:pPr>
            <a:r>
              <a:rPr lang="en" sz="1350">
                <a:solidFill>
                  <a:srgbClr val="091E42"/>
                </a:solidFill>
                <a:highlight>
                  <a:srgbClr val="FFFFFF"/>
                </a:highlight>
                <a:latin typeface="Roboto"/>
                <a:ea typeface="Roboto"/>
                <a:cs typeface="Roboto"/>
                <a:sym typeface="Roboto"/>
              </a:rPr>
              <a:t>The goal of the daily scrum is for everyone on the team to be on the same page, aligned with the sprint goal, and to get a plan out for the next 24 hours.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sz="2750">
                <a:solidFill>
                  <a:srgbClr val="091E42"/>
                </a:solidFill>
                <a:highlight>
                  <a:srgbClr val="FFFFFF"/>
                </a:highlight>
                <a:latin typeface="Roboto"/>
                <a:ea typeface="Roboto"/>
                <a:cs typeface="Roboto"/>
                <a:sym typeface="Roboto"/>
              </a:rPr>
              <a:t>Sprint review:</a:t>
            </a:r>
            <a:endParaRPr sz="2750"/>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350">
                <a:solidFill>
                  <a:srgbClr val="091E42"/>
                </a:solidFill>
                <a:highlight>
                  <a:srgbClr val="FFFFFF"/>
                </a:highlight>
                <a:latin typeface="Roboto"/>
                <a:ea typeface="Roboto"/>
                <a:cs typeface="Roboto"/>
                <a:sym typeface="Roboto"/>
              </a:rPr>
              <a:t> At the end of the sprint, the team gets together for an informal session to view a demo of, or inspect, the increment. </a:t>
            </a:r>
            <a:endParaRPr sz="1350">
              <a:solidFill>
                <a:srgbClr val="091E42"/>
              </a:solidFill>
              <a:highlight>
                <a:srgbClr val="FFFFFF"/>
              </a:highlight>
              <a:latin typeface="Roboto"/>
              <a:ea typeface="Roboto"/>
              <a:cs typeface="Roboto"/>
              <a:sym typeface="Roboto"/>
            </a:endParaRPr>
          </a:p>
          <a:p>
            <a:pPr indent="-342900" lvl="0" marL="457200" rtl="0" algn="l">
              <a:spcBef>
                <a:spcPts val="0"/>
              </a:spcBef>
              <a:spcAft>
                <a:spcPts val="0"/>
              </a:spcAft>
              <a:buSzPts val="1800"/>
              <a:buChar char="●"/>
            </a:pPr>
            <a:r>
              <a:rPr lang="en" sz="1350">
                <a:solidFill>
                  <a:srgbClr val="091E42"/>
                </a:solidFill>
                <a:highlight>
                  <a:srgbClr val="FFFFFF"/>
                </a:highlight>
                <a:latin typeface="Roboto"/>
                <a:ea typeface="Roboto"/>
                <a:cs typeface="Roboto"/>
                <a:sym typeface="Roboto"/>
              </a:rPr>
              <a:t>The development team showcases the backlog items that are now ‘Done’ to stakeholders and teammates for feedback. </a:t>
            </a:r>
            <a:endParaRPr sz="1350">
              <a:solidFill>
                <a:srgbClr val="091E42"/>
              </a:solidFill>
              <a:highlight>
                <a:srgbClr val="FFFFFF"/>
              </a:highlight>
              <a:latin typeface="Roboto"/>
              <a:ea typeface="Roboto"/>
              <a:cs typeface="Roboto"/>
              <a:sym typeface="Roboto"/>
            </a:endParaRPr>
          </a:p>
          <a:p>
            <a:pPr indent="-314325" lvl="0" marL="457200" rtl="0" algn="l">
              <a:spcBef>
                <a:spcPts val="0"/>
              </a:spcBef>
              <a:spcAft>
                <a:spcPts val="0"/>
              </a:spcAft>
              <a:buClr>
                <a:srgbClr val="091E42"/>
              </a:buClr>
              <a:buSzPts val="1350"/>
              <a:buFont typeface="Roboto"/>
              <a:buChar char="●"/>
            </a:pPr>
            <a:r>
              <a:rPr lang="en" sz="1350">
                <a:solidFill>
                  <a:srgbClr val="091E42"/>
                </a:solidFill>
                <a:highlight>
                  <a:srgbClr val="FFFFFF"/>
                </a:highlight>
                <a:latin typeface="Roboto"/>
                <a:ea typeface="Roboto"/>
                <a:cs typeface="Roboto"/>
                <a:sym typeface="Roboto"/>
              </a:rPr>
              <a:t>This review meeting is also when the product owner reworks the product backlog based on the current sprint, which can feed into the next sprint planning session.</a:t>
            </a:r>
            <a:endParaRPr sz="1350">
              <a:solidFill>
                <a:srgbClr val="091E42"/>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a:t>
            </a:r>
            <a:r>
              <a:rPr lang="en" sz="2750">
                <a:solidFill>
                  <a:srgbClr val="091E42"/>
                </a:solidFill>
                <a:highlight>
                  <a:srgbClr val="FFFFFF"/>
                </a:highlight>
                <a:latin typeface="Roboto"/>
                <a:ea typeface="Roboto"/>
                <a:cs typeface="Roboto"/>
                <a:sym typeface="Roboto"/>
              </a:rPr>
              <a:t>Sprint retrospective:</a:t>
            </a:r>
            <a:endParaRPr sz="2750"/>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350">
                <a:solidFill>
                  <a:srgbClr val="091E42"/>
                </a:solidFill>
                <a:highlight>
                  <a:srgbClr val="FFFFFF"/>
                </a:highlight>
                <a:latin typeface="Roboto"/>
                <a:ea typeface="Roboto"/>
                <a:cs typeface="Roboto"/>
                <a:sym typeface="Roboto"/>
              </a:rPr>
              <a:t>This the last meeting of the particular sprint.</a:t>
            </a:r>
            <a:endParaRPr sz="1350">
              <a:solidFill>
                <a:srgbClr val="091E42"/>
              </a:solidFill>
              <a:highlight>
                <a:srgbClr val="FFFFFF"/>
              </a:highlight>
              <a:latin typeface="Roboto"/>
              <a:ea typeface="Roboto"/>
              <a:cs typeface="Roboto"/>
              <a:sym typeface="Roboto"/>
            </a:endParaRPr>
          </a:p>
          <a:p>
            <a:pPr indent="-342900" lvl="0" marL="457200" rtl="0" algn="l">
              <a:spcBef>
                <a:spcPts val="0"/>
              </a:spcBef>
              <a:spcAft>
                <a:spcPts val="0"/>
              </a:spcAft>
              <a:buSzPts val="1800"/>
              <a:buChar char="●"/>
            </a:pPr>
            <a:r>
              <a:rPr lang="en" sz="1350">
                <a:solidFill>
                  <a:srgbClr val="091E42"/>
                </a:solidFill>
                <a:highlight>
                  <a:srgbClr val="FFFFFF"/>
                </a:highlight>
                <a:latin typeface="Roboto"/>
                <a:ea typeface="Roboto"/>
                <a:cs typeface="Roboto"/>
                <a:sym typeface="Roboto"/>
              </a:rPr>
              <a:t>The retrospective is where the team comes together to document and discuss what worked and what didn’t work in a sprint, a project, people or relationships, tools, or even for certain ceremonies.</a:t>
            </a:r>
            <a:endParaRPr sz="1350">
              <a:solidFill>
                <a:srgbClr val="091E42"/>
              </a:solidFill>
              <a:highlight>
                <a:srgbClr val="FFFFFF"/>
              </a:highlight>
              <a:latin typeface="Roboto"/>
              <a:ea typeface="Roboto"/>
              <a:cs typeface="Roboto"/>
              <a:sym typeface="Roboto"/>
            </a:endParaRPr>
          </a:p>
          <a:p>
            <a:pPr indent="-342900" lvl="0" marL="457200" rtl="0" algn="l">
              <a:spcBef>
                <a:spcPts val="0"/>
              </a:spcBef>
              <a:spcAft>
                <a:spcPts val="0"/>
              </a:spcAft>
              <a:buSzPts val="1800"/>
              <a:buChar char="●"/>
            </a:pPr>
            <a:r>
              <a:rPr lang="en" sz="1350">
                <a:solidFill>
                  <a:srgbClr val="091E42"/>
                </a:solidFill>
                <a:highlight>
                  <a:srgbClr val="FFFFFF"/>
                </a:highlight>
                <a:latin typeface="Roboto"/>
                <a:ea typeface="Roboto"/>
                <a:cs typeface="Roboto"/>
                <a:sym typeface="Roboto"/>
              </a:rPr>
              <a:t>The idea is to create a place where the team can focus on what went well and what needs to be improved for the next time, and less about what went wrong.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Clr>
                <a:schemeClr val="dk1"/>
              </a:buClr>
              <a:buSzPts val="1100"/>
              <a:buFont typeface="Arial"/>
              <a:buNone/>
            </a:pPr>
            <a:r>
              <a:rPr lang="en" sz="2500" u="sng">
                <a:solidFill>
                  <a:srgbClr val="253858"/>
                </a:solidFill>
                <a:highlight>
                  <a:srgbClr val="FFFFFF"/>
                </a:highlight>
                <a:latin typeface="Roboto"/>
                <a:ea typeface="Roboto"/>
                <a:cs typeface="Roboto"/>
                <a:sym typeface="Roboto"/>
              </a:rPr>
              <a:t>Scrum product owner</a:t>
            </a:r>
            <a:endParaRPr sz="2500" u="sng">
              <a:solidFill>
                <a:srgbClr val="253858"/>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91E42"/>
                </a:solidFill>
                <a:highlight>
                  <a:srgbClr val="FFFFFF"/>
                </a:highlight>
                <a:latin typeface="Roboto"/>
                <a:ea typeface="Roboto"/>
                <a:cs typeface="Roboto"/>
                <a:sym typeface="Roboto"/>
              </a:rPr>
              <a:t>Product owners are the champions for their product. They are focused on understanding business, customer, and market requirements, then prioritizing the work to be done by the engineering team accordingly. Effective product owners:</a:t>
            </a:r>
            <a:endParaRPr sz="1350">
              <a:solidFill>
                <a:srgbClr val="091E42"/>
              </a:solidFill>
              <a:highlight>
                <a:srgbClr val="FFFFFF"/>
              </a:highlight>
              <a:latin typeface="Roboto"/>
              <a:ea typeface="Roboto"/>
              <a:cs typeface="Roboto"/>
              <a:sym typeface="Roboto"/>
            </a:endParaRPr>
          </a:p>
          <a:p>
            <a:pPr indent="-298450" lvl="0" marL="457200" rtl="0" algn="l">
              <a:lnSpc>
                <a:spcPct val="155556"/>
              </a:lnSpc>
              <a:spcBef>
                <a:spcPts val="1200"/>
              </a:spcBef>
              <a:spcAft>
                <a:spcPts val="0"/>
              </a:spcAft>
              <a:buClr>
                <a:srgbClr val="091E42"/>
              </a:buClr>
              <a:buSzPts val="1100"/>
              <a:buFont typeface="Roboto"/>
              <a:buChar char="●"/>
            </a:pPr>
            <a:r>
              <a:rPr lang="en" sz="1100">
                <a:solidFill>
                  <a:srgbClr val="091E42"/>
                </a:solidFill>
                <a:highlight>
                  <a:srgbClr val="FFFFFF"/>
                </a:highlight>
                <a:latin typeface="Roboto"/>
                <a:ea typeface="Roboto"/>
                <a:cs typeface="Roboto"/>
                <a:sym typeface="Roboto"/>
              </a:rPr>
              <a:t>Build and manage the product backlog.</a:t>
            </a:r>
            <a:endParaRPr sz="1100">
              <a:solidFill>
                <a:srgbClr val="091E42"/>
              </a:solidFill>
              <a:highlight>
                <a:srgbClr val="FFFFFF"/>
              </a:highlight>
              <a:latin typeface="Roboto"/>
              <a:ea typeface="Roboto"/>
              <a:cs typeface="Roboto"/>
              <a:sym typeface="Roboto"/>
            </a:endParaRPr>
          </a:p>
          <a:p>
            <a:pPr indent="-298450" lvl="0" marL="457200" rtl="0" algn="l">
              <a:lnSpc>
                <a:spcPct val="155556"/>
              </a:lnSpc>
              <a:spcBef>
                <a:spcPts val="0"/>
              </a:spcBef>
              <a:spcAft>
                <a:spcPts val="0"/>
              </a:spcAft>
              <a:buClr>
                <a:srgbClr val="091E42"/>
              </a:buClr>
              <a:buSzPts val="1100"/>
              <a:buFont typeface="Roboto"/>
              <a:buChar char="●"/>
            </a:pPr>
            <a:r>
              <a:rPr lang="en" sz="1100">
                <a:solidFill>
                  <a:srgbClr val="091E42"/>
                </a:solidFill>
                <a:highlight>
                  <a:srgbClr val="FFFFFF"/>
                </a:highlight>
                <a:latin typeface="Roboto"/>
                <a:ea typeface="Roboto"/>
                <a:cs typeface="Roboto"/>
                <a:sym typeface="Roboto"/>
              </a:rPr>
              <a:t>Closely partner with the business and the team to ensure everyone understands the work items in the product backlog.</a:t>
            </a:r>
            <a:endParaRPr sz="1100">
              <a:solidFill>
                <a:srgbClr val="091E42"/>
              </a:solidFill>
              <a:highlight>
                <a:srgbClr val="FFFFFF"/>
              </a:highlight>
              <a:latin typeface="Roboto"/>
              <a:ea typeface="Roboto"/>
              <a:cs typeface="Roboto"/>
              <a:sym typeface="Roboto"/>
            </a:endParaRPr>
          </a:p>
          <a:p>
            <a:pPr indent="-298450" lvl="0" marL="457200" rtl="0" algn="l">
              <a:lnSpc>
                <a:spcPct val="155556"/>
              </a:lnSpc>
              <a:spcBef>
                <a:spcPts val="0"/>
              </a:spcBef>
              <a:spcAft>
                <a:spcPts val="0"/>
              </a:spcAft>
              <a:buClr>
                <a:srgbClr val="091E42"/>
              </a:buClr>
              <a:buSzPts val="1100"/>
              <a:buFont typeface="Roboto"/>
              <a:buChar char="●"/>
            </a:pPr>
            <a:r>
              <a:rPr lang="en" sz="1100">
                <a:solidFill>
                  <a:srgbClr val="091E42"/>
                </a:solidFill>
                <a:highlight>
                  <a:srgbClr val="FFFFFF"/>
                </a:highlight>
                <a:latin typeface="Roboto"/>
                <a:ea typeface="Roboto"/>
                <a:cs typeface="Roboto"/>
                <a:sym typeface="Roboto"/>
              </a:rPr>
              <a:t>Give the team clear guidance on which features to deliver next.</a:t>
            </a:r>
            <a:endParaRPr sz="1100">
              <a:solidFill>
                <a:srgbClr val="091E42"/>
              </a:solidFill>
              <a:highlight>
                <a:srgbClr val="FFFFFF"/>
              </a:highlight>
              <a:latin typeface="Roboto"/>
              <a:ea typeface="Roboto"/>
              <a:cs typeface="Roboto"/>
              <a:sym typeface="Roboto"/>
            </a:endParaRPr>
          </a:p>
          <a:p>
            <a:pPr indent="-298450" lvl="0" marL="457200" rtl="0" algn="l">
              <a:lnSpc>
                <a:spcPct val="155556"/>
              </a:lnSpc>
              <a:spcBef>
                <a:spcPts val="0"/>
              </a:spcBef>
              <a:spcAft>
                <a:spcPts val="0"/>
              </a:spcAft>
              <a:buClr>
                <a:srgbClr val="091E42"/>
              </a:buClr>
              <a:buSzPts val="1100"/>
              <a:buFont typeface="Roboto"/>
              <a:buChar char="●"/>
            </a:pPr>
            <a:r>
              <a:rPr lang="en" sz="1100">
                <a:solidFill>
                  <a:srgbClr val="091E42"/>
                </a:solidFill>
                <a:highlight>
                  <a:srgbClr val="FFFFFF"/>
                </a:highlight>
                <a:latin typeface="Roboto"/>
                <a:ea typeface="Roboto"/>
                <a:cs typeface="Roboto"/>
                <a:sym typeface="Roboto"/>
              </a:rPr>
              <a:t>Decide when to ship the product with a predisposition towards more frequent delivery.</a:t>
            </a:r>
            <a:endParaRPr sz="1100">
              <a:solidFill>
                <a:srgbClr val="091E42"/>
              </a:solidFill>
              <a:highlight>
                <a:srgbClr val="FFFFFF"/>
              </a:highlight>
              <a:latin typeface="Roboto"/>
              <a:ea typeface="Roboto"/>
              <a:cs typeface="Roboto"/>
              <a:sym typeface="Roboto"/>
            </a:endParaRPr>
          </a:p>
          <a:p>
            <a:pPr indent="0" lvl="0" marL="457200" rtl="0" algn="l">
              <a:spcBef>
                <a:spcPts val="900"/>
              </a:spcBef>
              <a:spcAft>
                <a:spcPts val="1200"/>
              </a:spcAft>
              <a:buNone/>
            </a:pPr>
            <a:r>
              <a:t/>
            </a:r>
            <a:endParaRPr sz="1350">
              <a:solidFill>
                <a:srgbClr val="091E42"/>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3333"/>
              </a:lnSpc>
              <a:spcBef>
                <a:spcPts val="0"/>
              </a:spcBef>
              <a:spcAft>
                <a:spcPts val="0"/>
              </a:spcAft>
              <a:buClr>
                <a:schemeClr val="dk1"/>
              </a:buClr>
              <a:buSzPct val="40000"/>
              <a:buFont typeface="Arial"/>
              <a:buNone/>
            </a:pPr>
            <a:r>
              <a:rPr lang="en" sz="2750" u="sng">
                <a:solidFill>
                  <a:srgbClr val="253858"/>
                </a:solidFill>
                <a:highlight>
                  <a:srgbClr val="FFFFFF"/>
                </a:highlight>
                <a:latin typeface="Roboto"/>
                <a:ea typeface="Roboto"/>
                <a:cs typeface="Roboto"/>
                <a:sym typeface="Roboto"/>
              </a:rPr>
              <a:t>Scrum master</a:t>
            </a:r>
            <a:endParaRPr sz="2750" u="sng">
              <a:solidFill>
                <a:srgbClr val="253858"/>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5556"/>
              </a:lnSpc>
              <a:spcBef>
                <a:spcPts val="0"/>
              </a:spcBef>
              <a:spcAft>
                <a:spcPts val="0"/>
              </a:spcAft>
              <a:buSzPts val="1800"/>
              <a:buChar char="●"/>
            </a:pPr>
            <a:r>
              <a:rPr lang="en" sz="1100">
                <a:solidFill>
                  <a:srgbClr val="091E42"/>
                </a:solidFill>
                <a:highlight>
                  <a:srgbClr val="FFFFFF"/>
                </a:highlight>
                <a:latin typeface="Roboto"/>
                <a:ea typeface="Roboto"/>
                <a:cs typeface="Roboto"/>
                <a:sym typeface="Roboto"/>
              </a:rPr>
              <a:t>Scrum masters are the champions for scrum within their teams. They coach teams, product owners, and the business on the scrum process, and look for ways to fine-tune their practice of it.</a:t>
            </a:r>
            <a:endParaRPr sz="1100">
              <a:solidFill>
                <a:srgbClr val="091E42"/>
              </a:solidFill>
              <a:highlight>
                <a:srgbClr val="FFFFFF"/>
              </a:highlight>
              <a:latin typeface="Roboto"/>
              <a:ea typeface="Roboto"/>
              <a:cs typeface="Roboto"/>
              <a:sym typeface="Roboto"/>
            </a:endParaRPr>
          </a:p>
          <a:p>
            <a:pPr indent="-342900" lvl="0" marL="457200" rtl="0" algn="l">
              <a:lnSpc>
                <a:spcPct val="155556"/>
              </a:lnSpc>
              <a:spcBef>
                <a:spcPts val="0"/>
              </a:spcBef>
              <a:spcAft>
                <a:spcPts val="0"/>
              </a:spcAft>
              <a:buSzPts val="1800"/>
              <a:buChar char="●"/>
            </a:pPr>
            <a:r>
              <a:rPr lang="en" sz="1100">
                <a:solidFill>
                  <a:srgbClr val="091E42"/>
                </a:solidFill>
                <a:highlight>
                  <a:srgbClr val="FFFFFF"/>
                </a:highlight>
                <a:latin typeface="Roboto"/>
                <a:ea typeface="Roboto"/>
                <a:cs typeface="Roboto"/>
                <a:sym typeface="Roboto"/>
              </a:rPr>
              <a:t>An effective scrum master deeply understands the work being done by the team and can help the team optimize their transparency and delivery flow. As the facilitator-in-chief, he/she schedules the needed resources (both human and logistical) for sprint planning, stand-up, sprint review, and the sprint retrospective.</a:t>
            </a:r>
            <a:endParaRPr sz="1100">
              <a:solidFill>
                <a:srgbClr val="091E42"/>
              </a:solidFill>
              <a:highlight>
                <a:srgbClr val="FFFFFF"/>
              </a:highlight>
              <a:latin typeface="Roboto"/>
              <a:ea typeface="Roboto"/>
              <a:cs typeface="Roboto"/>
              <a:sym typeface="Roboto"/>
            </a:endParaRPr>
          </a:p>
          <a:p>
            <a:pPr indent="0" lvl="0" marL="457200" rtl="0" algn="l">
              <a:spcBef>
                <a:spcPts val="18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Clr>
                <a:schemeClr val="dk1"/>
              </a:buClr>
              <a:buSzPts val="1100"/>
              <a:buFont typeface="Arial"/>
              <a:buNone/>
            </a:pPr>
            <a:r>
              <a:rPr lang="en" sz="2500" u="sng">
                <a:solidFill>
                  <a:srgbClr val="253858"/>
                </a:solidFill>
                <a:highlight>
                  <a:srgbClr val="FFFFFF"/>
                </a:highlight>
                <a:latin typeface="Roboto"/>
                <a:ea typeface="Roboto"/>
                <a:cs typeface="Roboto"/>
                <a:sym typeface="Roboto"/>
              </a:rPr>
              <a:t>Scrum development team</a:t>
            </a:r>
            <a:endParaRPr sz="2500" u="sng">
              <a:solidFill>
                <a:srgbClr val="253858"/>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350">
                <a:solidFill>
                  <a:srgbClr val="091E42"/>
                </a:solidFill>
                <a:highlight>
                  <a:srgbClr val="FFFFFF"/>
                </a:highlight>
                <a:latin typeface="Roboto"/>
                <a:ea typeface="Roboto"/>
                <a:cs typeface="Roboto"/>
                <a:sym typeface="Roboto"/>
              </a:rPr>
              <a:t>They are are the champions for sustainable development practices.</a:t>
            </a:r>
            <a:endParaRPr sz="1350">
              <a:solidFill>
                <a:srgbClr val="091E42"/>
              </a:solidFill>
              <a:highlight>
                <a:srgbClr val="FFFFFF"/>
              </a:highlight>
              <a:latin typeface="Roboto"/>
              <a:ea typeface="Roboto"/>
              <a:cs typeface="Roboto"/>
              <a:sym typeface="Roboto"/>
            </a:endParaRPr>
          </a:p>
          <a:p>
            <a:pPr indent="-314325" lvl="0" marL="457200" rtl="0" algn="l">
              <a:spcBef>
                <a:spcPts val="0"/>
              </a:spcBef>
              <a:spcAft>
                <a:spcPts val="0"/>
              </a:spcAft>
              <a:buClr>
                <a:srgbClr val="091E42"/>
              </a:buClr>
              <a:buSzPts val="1350"/>
              <a:buFont typeface="Roboto"/>
              <a:buChar char="●"/>
            </a:pPr>
            <a:r>
              <a:rPr lang="en" sz="1350">
                <a:solidFill>
                  <a:srgbClr val="091E42"/>
                </a:solidFill>
                <a:highlight>
                  <a:srgbClr val="FFFFFF"/>
                </a:highlight>
                <a:latin typeface="Roboto"/>
                <a:ea typeface="Roboto"/>
                <a:cs typeface="Roboto"/>
                <a:sym typeface="Roboto"/>
              </a:rPr>
              <a:t>The most effective scrum teams usually five to seven members.</a:t>
            </a:r>
            <a:endParaRPr sz="1350">
              <a:solidFill>
                <a:srgbClr val="091E42"/>
              </a:solidFill>
              <a:highlight>
                <a:srgbClr val="FFFFFF"/>
              </a:highlight>
              <a:latin typeface="Roboto"/>
              <a:ea typeface="Roboto"/>
              <a:cs typeface="Roboto"/>
              <a:sym typeface="Roboto"/>
            </a:endParaRPr>
          </a:p>
          <a:p>
            <a:pPr indent="-314325" lvl="0" marL="457200" rtl="0" algn="l">
              <a:spcBef>
                <a:spcPts val="0"/>
              </a:spcBef>
              <a:spcAft>
                <a:spcPts val="0"/>
              </a:spcAft>
              <a:buClr>
                <a:srgbClr val="091E42"/>
              </a:buClr>
              <a:buSzPts val="1350"/>
              <a:buFont typeface="Roboto"/>
              <a:buChar char="●"/>
            </a:pPr>
            <a:r>
              <a:rPr lang="en" sz="1350">
                <a:solidFill>
                  <a:srgbClr val="091E42"/>
                </a:solidFill>
                <a:highlight>
                  <a:srgbClr val="FFFFFF"/>
                </a:highlight>
                <a:latin typeface="Roboto"/>
                <a:ea typeface="Roboto"/>
                <a:cs typeface="Roboto"/>
                <a:sym typeface="Roboto"/>
              </a:rPr>
              <a:t>Strong scrum teams are self-organising and approach their projects with a clear ‘we’ attitude. All members of the team help one another to ensure a successful sprint completion.</a:t>
            </a:r>
            <a:endParaRPr sz="1350">
              <a:solidFill>
                <a:srgbClr val="091E42"/>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22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Agile?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solidFill>
                  <a:srgbClr val="091E42"/>
                </a:solidFill>
                <a:highlight>
                  <a:srgbClr val="FFFFFF"/>
                </a:highlight>
                <a:latin typeface="Roboto"/>
                <a:ea typeface="Roboto"/>
                <a:cs typeface="Roboto"/>
                <a:sym typeface="Roboto"/>
              </a:rPr>
              <a:t>Agile is an iterative approach to project management and software development that helps teams deliver value to their customers faster and with fewer headaches. </a:t>
            </a:r>
            <a:endParaRPr sz="2000">
              <a:solidFill>
                <a:srgbClr val="091E42"/>
              </a:solidFill>
              <a:highlight>
                <a:srgbClr val="FFFFFF"/>
              </a:highlight>
              <a:latin typeface="Roboto"/>
              <a:ea typeface="Roboto"/>
              <a:cs typeface="Roboto"/>
              <a:sym typeface="Roboto"/>
            </a:endParaRPr>
          </a:p>
          <a:p>
            <a:pPr indent="-355600" lvl="0" marL="457200" rtl="0" algn="l">
              <a:spcBef>
                <a:spcPts val="0"/>
              </a:spcBef>
              <a:spcAft>
                <a:spcPts val="0"/>
              </a:spcAft>
              <a:buSzPts val="2000"/>
              <a:buChar char="●"/>
            </a:pPr>
            <a:r>
              <a:rPr lang="en" sz="2000">
                <a:solidFill>
                  <a:srgbClr val="091E42"/>
                </a:solidFill>
                <a:highlight>
                  <a:srgbClr val="FFFFFF"/>
                </a:highlight>
                <a:latin typeface="Roboto"/>
                <a:ea typeface="Roboto"/>
                <a:cs typeface="Roboto"/>
                <a:sym typeface="Roboto"/>
              </a:rPr>
              <a:t>Instead of betting everything on a "big bang" launch, an agile team delivers work in small, but consumable, increments. </a:t>
            </a:r>
            <a:endParaRPr sz="2000">
              <a:solidFill>
                <a:srgbClr val="091E42"/>
              </a:solidFill>
              <a:highlight>
                <a:srgbClr val="FFFFFF"/>
              </a:highlight>
              <a:latin typeface="Roboto"/>
              <a:ea typeface="Roboto"/>
              <a:cs typeface="Roboto"/>
              <a:sym typeface="Roboto"/>
            </a:endParaRPr>
          </a:p>
          <a:p>
            <a:pPr indent="-355600" lvl="0" marL="457200" rtl="0" algn="l">
              <a:spcBef>
                <a:spcPts val="0"/>
              </a:spcBef>
              <a:spcAft>
                <a:spcPts val="0"/>
              </a:spcAft>
              <a:buClr>
                <a:srgbClr val="091E42"/>
              </a:buClr>
              <a:buSzPts val="2000"/>
              <a:buFont typeface="Roboto"/>
              <a:buChar char="●"/>
            </a:pPr>
            <a:r>
              <a:rPr lang="en" sz="2000">
                <a:solidFill>
                  <a:srgbClr val="091E42"/>
                </a:solidFill>
                <a:highlight>
                  <a:srgbClr val="FFFFFF"/>
                </a:highlight>
                <a:latin typeface="Roboto"/>
                <a:ea typeface="Roboto"/>
                <a:cs typeface="Roboto"/>
                <a:sym typeface="Roboto"/>
              </a:rPr>
              <a:t>Requirements, plans, and results are evaluated continuously so teams have a natural mechanism for responding to change quickly.</a:t>
            </a:r>
            <a:endParaRPr sz="2000">
              <a:solidFill>
                <a:srgbClr val="091E42"/>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3333"/>
              </a:lnSpc>
              <a:spcBef>
                <a:spcPts val="0"/>
              </a:spcBef>
              <a:spcAft>
                <a:spcPts val="0"/>
              </a:spcAft>
              <a:buClr>
                <a:schemeClr val="dk1"/>
              </a:buClr>
              <a:buSzPct val="40000"/>
              <a:buFont typeface="Arial"/>
              <a:buNone/>
            </a:pPr>
            <a:r>
              <a:rPr lang="en" sz="2750">
                <a:solidFill>
                  <a:srgbClr val="253858"/>
                </a:solidFill>
                <a:highlight>
                  <a:srgbClr val="FFFFFF"/>
                </a:highlight>
                <a:latin typeface="Roboto"/>
                <a:ea typeface="Roboto"/>
                <a:cs typeface="Roboto"/>
                <a:sym typeface="Roboto"/>
              </a:rPr>
              <a:t>What is Scrum?</a:t>
            </a:r>
            <a:endParaRPr sz="2750">
              <a:solidFill>
                <a:srgbClr val="253858"/>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solidFill>
                  <a:srgbClr val="091E42"/>
                </a:solidFill>
                <a:highlight>
                  <a:srgbClr val="FFFFFF"/>
                </a:highlight>
                <a:latin typeface="Roboto"/>
                <a:ea typeface="Roboto"/>
                <a:cs typeface="Roboto"/>
                <a:sym typeface="Roboto"/>
              </a:rPr>
              <a:t>Scrum is a framework that helps teams work together. </a:t>
            </a:r>
            <a:endParaRPr sz="2000">
              <a:solidFill>
                <a:srgbClr val="091E42"/>
              </a:solidFill>
              <a:highlight>
                <a:srgbClr val="FFFFFF"/>
              </a:highlight>
              <a:latin typeface="Roboto"/>
              <a:ea typeface="Roboto"/>
              <a:cs typeface="Roboto"/>
              <a:sym typeface="Roboto"/>
            </a:endParaRPr>
          </a:p>
          <a:p>
            <a:pPr indent="-355600" lvl="0" marL="457200" rtl="0" algn="l">
              <a:spcBef>
                <a:spcPts val="0"/>
              </a:spcBef>
              <a:spcAft>
                <a:spcPts val="0"/>
              </a:spcAft>
              <a:buSzPts val="2000"/>
              <a:buChar char="●"/>
            </a:pPr>
            <a:r>
              <a:rPr lang="en" sz="2000">
                <a:solidFill>
                  <a:srgbClr val="091E42"/>
                </a:solidFill>
                <a:highlight>
                  <a:srgbClr val="FFFFFF"/>
                </a:highlight>
                <a:latin typeface="Roboto"/>
                <a:ea typeface="Roboto"/>
                <a:cs typeface="Roboto"/>
                <a:sym typeface="Roboto"/>
              </a:rPr>
              <a:t>scrum encourages teams to learn through experiences, self-organize while working on a problem, and reflect on their wins and losses to continuously improve.</a:t>
            </a:r>
            <a:endParaRPr sz="2000"/>
          </a:p>
          <a:p>
            <a:pPr indent="0" lvl="0" marL="457200" rtl="0" algn="l">
              <a:spcBef>
                <a:spcPts val="1200"/>
              </a:spcBef>
              <a:spcAft>
                <a:spcPts val="1200"/>
              </a:spcAft>
              <a:buNone/>
            </a:pPr>
            <a:r>
              <a:t/>
            </a:r>
            <a:endParaRPr sz="1350">
              <a:solidFill>
                <a:srgbClr val="091E42"/>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3333"/>
              </a:lnSpc>
              <a:spcBef>
                <a:spcPts val="0"/>
              </a:spcBef>
              <a:spcAft>
                <a:spcPts val="0"/>
              </a:spcAft>
              <a:buClr>
                <a:schemeClr val="dk1"/>
              </a:buClr>
              <a:buSzPct val="64705"/>
              <a:buFont typeface="Arial"/>
              <a:buNone/>
            </a:pPr>
            <a:r>
              <a:rPr lang="en" sz="1700">
                <a:solidFill>
                  <a:srgbClr val="253858"/>
                </a:solidFill>
                <a:highlight>
                  <a:srgbClr val="FFFFFF"/>
                </a:highlight>
                <a:latin typeface="Roboto"/>
                <a:ea typeface="Roboto"/>
                <a:cs typeface="Roboto"/>
                <a:sym typeface="Roboto"/>
              </a:rPr>
              <a:t>Scrum artifacts</a:t>
            </a:r>
            <a:endParaRPr sz="1700">
              <a:solidFill>
                <a:srgbClr val="253858"/>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91E42"/>
                </a:solidFill>
                <a:highlight>
                  <a:srgbClr val="FFFFFF"/>
                </a:highlight>
                <a:latin typeface="Roboto"/>
                <a:ea typeface="Roboto"/>
                <a:cs typeface="Roboto"/>
                <a:sym typeface="Roboto"/>
              </a:rPr>
              <a:t>Artifacts are something that we make, like a tool to solve a problem.</a:t>
            </a:r>
            <a:endParaRPr sz="1350">
              <a:solidFill>
                <a:srgbClr val="091E42"/>
              </a:solidFill>
              <a:highlight>
                <a:srgbClr val="FFFFFF"/>
              </a:highlight>
              <a:latin typeface="Roboto"/>
              <a:ea typeface="Roboto"/>
              <a:cs typeface="Roboto"/>
              <a:sym typeface="Roboto"/>
            </a:endParaRPr>
          </a:p>
          <a:p>
            <a:pPr indent="0" lvl="0" marL="457200" rtl="0" algn="l">
              <a:spcBef>
                <a:spcPts val="1200"/>
              </a:spcBef>
              <a:spcAft>
                <a:spcPts val="0"/>
              </a:spcAft>
              <a:buNone/>
            </a:pPr>
            <a:r>
              <a:rPr lang="en" sz="1350">
                <a:solidFill>
                  <a:srgbClr val="091E42"/>
                </a:solidFill>
                <a:highlight>
                  <a:srgbClr val="FFFFFF"/>
                </a:highlight>
                <a:latin typeface="Roboto"/>
                <a:ea typeface="Roboto"/>
                <a:cs typeface="Roboto"/>
                <a:sym typeface="Roboto"/>
              </a:rPr>
              <a:t>Let’s start with identifying the three artifacts in scrum.</a:t>
            </a:r>
            <a:endParaRPr sz="1350">
              <a:solidFill>
                <a:srgbClr val="091E42"/>
              </a:solidFill>
              <a:highlight>
                <a:srgbClr val="FFFFFF"/>
              </a:highlight>
              <a:latin typeface="Roboto"/>
              <a:ea typeface="Roboto"/>
              <a:cs typeface="Roboto"/>
              <a:sym typeface="Roboto"/>
            </a:endParaRPr>
          </a:p>
          <a:p>
            <a:pPr indent="-314325" lvl="0" marL="457200" rtl="0" algn="l">
              <a:spcBef>
                <a:spcPts val="1200"/>
              </a:spcBef>
              <a:spcAft>
                <a:spcPts val="0"/>
              </a:spcAft>
              <a:buClr>
                <a:srgbClr val="091E42"/>
              </a:buClr>
              <a:buSzPts val="1350"/>
              <a:buFont typeface="Roboto"/>
              <a:buChar char="●"/>
            </a:pPr>
            <a:r>
              <a:rPr lang="en" sz="1350">
                <a:solidFill>
                  <a:srgbClr val="091E42"/>
                </a:solidFill>
                <a:highlight>
                  <a:srgbClr val="FFFFFF"/>
                </a:highlight>
                <a:latin typeface="Roboto"/>
                <a:ea typeface="Roboto"/>
                <a:cs typeface="Roboto"/>
                <a:sym typeface="Roboto"/>
              </a:rPr>
              <a:t>Product Backlog</a:t>
            </a:r>
            <a:endParaRPr sz="1350">
              <a:solidFill>
                <a:srgbClr val="091E42"/>
              </a:solidFill>
              <a:highlight>
                <a:srgbClr val="FFFFFF"/>
              </a:highlight>
              <a:latin typeface="Roboto"/>
              <a:ea typeface="Roboto"/>
              <a:cs typeface="Roboto"/>
              <a:sym typeface="Roboto"/>
            </a:endParaRPr>
          </a:p>
          <a:p>
            <a:pPr indent="-314325" lvl="0" marL="457200" rtl="0" algn="l">
              <a:spcBef>
                <a:spcPts val="0"/>
              </a:spcBef>
              <a:spcAft>
                <a:spcPts val="0"/>
              </a:spcAft>
              <a:buClr>
                <a:srgbClr val="091E42"/>
              </a:buClr>
              <a:buSzPts val="1350"/>
              <a:buFont typeface="Roboto"/>
              <a:buChar char="●"/>
            </a:pPr>
            <a:r>
              <a:rPr lang="en" sz="1350">
                <a:solidFill>
                  <a:srgbClr val="091E42"/>
                </a:solidFill>
                <a:highlight>
                  <a:srgbClr val="FFFFFF"/>
                </a:highlight>
                <a:latin typeface="Roboto"/>
                <a:ea typeface="Roboto"/>
                <a:cs typeface="Roboto"/>
                <a:sym typeface="Roboto"/>
              </a:rPr>
              <a:t>Sprint Backlog</a:t>
            </a:r>
            <a:endParaRPr sz="1350">
              <a:solidFill>
                <a:srgbClr val="091E42"/>
              </a:solidFill>
              <a:highlight>
                <a:srgbClr val="FFFFFF"/>
              </a:highlight>
              <a:latin typeface="Roboto"/>
              <a:ea typeface="Roboto"/>
              <a:cs typeface="Roboto"/>
              <a:sym typeface="Roboto"/>
            </a:endParaRPr>
          </a:p>
          <a:p>
            <a:pPr indent="-314325" lvl="0" marL="457200" rtl="0" algn="l">
              <a:spcBef>
                <a:spcPts val="0"/>
              </a:spcBef>
              <a:spcAft>
                <a:spcPts val="0"/>
              </a:spcAft>
              <a:buClr>
                <a:srgbClr val="091E42"/>
              </a:buClr>
              <a:buSzPts val="1350"/>
              <a:buFont typeface="Roboto"/>
              <a:buChar char="●"/>
            </a:pPr>
            <a:r>
              <a:rPr lang="en" sz="1350">
                <a:solidFill>
                  <a:srgbClr val="091E42"/>
                </a:solidFill>
                <a:highlight>
                  <a:srgbClr val="FFFFFF"/>
                </a:highlight>
                <a:latin typeface="Roboto"/>
                <a:ea typeface="Roboto"/>
                <a:cs typeface="Roboto"/>
                <a:sym typeface="Roboto"/>
              </a:rPr>
              <a:t>Increment (or Sprint Goal)</a:t>
            </a:r>
            <a:endParaRPr sz="1350">
              <a:solidFill>
                <a:srgbClr val="091E42"/>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sz="3000">
                <a:solidFill>
                  <a:srgbClr val="091E42"/>
                </a:solidFill>
                <a:highlight>
                  <a:srgbClr val="FFFFFF"/>
                </a:highlight>
                <a:latin typeface="Roboto"/>
                <a:ea typeface="Roboto"/>
                <a:cs typeface="Roboto"/>
                <a:sym typeface="Roboto"/>
              </a:rPr>
              <a:t>Product Backlog</a:t>
            </a:r>
            <a:endParaRPr sz="30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solidFill>
                  <a:srgbClr val="091E42"/>
                </a:solidFill>
                <a:highlight>
                  <a:srgbClr val="FFFFFF"/>
                </a:highlight>
                <a:latin typeface="Roboto"/>
                <a:ea typeface="Roboto"/>
                <a:cs typeface="Roboto"/>
                <a:sym typeface="Roboto"/>
              </a:rPr>
              <a:t>Product Backlog is the primary list of work that needs to get done maintained by the product owner or product manager. </a:t>
            </a:r>
            <a:endParaRPr sz="2000">
              <a:solidFill>
                <a:srgbClr val="091E42"/>
              </a:solidFill>
              <a:highlight>
                <a:srgbClr val="FFFFFF"/>
              </a:highlight>
              <a:latin typeface="Roboto"/>
              <a:ea typeface="Roboto"/>
              <a:cs typeface="Roboto"/>
              <a:sym typeface="Roboto"/>
            </a:endParaRPr>
          </a:p>
          <a:p>
            <a:pPr indent="-355600" lvl="0" marL="457200" rtl="0" algn="l">
              <a:spcBef>
                <a:spcPts val="0"/>
              </a:spcBef>
              <a:spcAft>
                <a:spcPts val="0"/>
              </a:spcAft>
              <a:buClr>
                <a:srgbClr val="091E42"/>
              </a:buClr>
              <a:buSzPts val="2000"/>
              <a:buFont typeface="Roboto"/>
              <a:buChar char="●"/>
            </a:pPr>
            <a:r>
              <a:rPr lang="en" sz="2000">
                <a:solidFill>
                  <a:srgbClr val="091E42"/>
                </a:solidFill>
                <a:highlight>
                  <a:srgbClr val="FFFFFF"/>
                </a:highlight>
                <a:latin typeface="Roboto"/>
                <a:ea typeface="Roboto"/>
                <a:cs typeface="Roboto"/>
                <a:sym typeface="Roboto"/>
              </a:rPr>
              <a:t> This is a dynamic list of features, requirements, enhancements, and fixes that acts as the input for the sprint backlog. It is, essentially, the team’s “To Do” list. </a:t>
            </a:r>
            <a:endParaRPr sz="2000">
              <a:solidFill>
                <a:srgbClr val="091E42"/>
              </a:solidFill>
              <a:highlight>
                <a:srgbClr val="FFFFFF"/>
              </a:highlight>
              <a:latin typeface="Roboto"/>
              <a:ea typeface="Roboto"/>
              <a:cs typeface="Roboto"/>
              <a:sym typeface="Roboto"/>
            </a:endParaRPr>
          </a:p>
          <a:p>
            <a:pPr indent="-355600" lvl="0" marL="457200" rtl="0" algn="l">
              <a:spcBef>
                <a:spcPts val="0"/>
              </a:spcBef>
              <a:spcAft>
                <a:spcPts val="0"/>
              </a:spcAft>
              <a:buClr>
                <a:srgbClr val="091E42"/>
              </a:buClr>
              <a:buSzPts val="2000"/>
              <a:buFont typeface="Roboto"/>
              <a:buChar char="●"/>
            </a:pPr>
            <a:r>
              <a:rPr lang="en" sz="2000">
                <a:solidFill>
                  <a:srgbClr val="091E42"/>
                </a:solidFill>
                <a:highlight>
                  <a:srgbClr val="FFFFFF"/>
                </a:highlight>
                <a:latin typeface="Roboto"/>
                <a:ea typeface="Roboto"/>
                <a:cs typeface="Roboto"/>
                <a:sym typeface="Roboto"/>
              </a:rPr>
              <a:t>The product backlog is constantly revisited, re-prioritized and maintained by the Product Owner because, as we learn more or as the market changes, items may no longer be relevant or problems may get solved in other ways.</a:t>
            </a:r>
            <a:endParaRPr sz="2000">
              <a:solidFill>
                <a:srgbClr val="091E42"/>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sz="2750">
                <a:solidFill>
                  <a:srgbClr val="091E42"/>
                </a:solidFill>
                <a:highlight>
                  <a:srgbClr val="FFFFFF"/>
                </a:highlight>
                <a:latin typeface="Roboto"/>
                <a:ea typeface="Roboto"/>
                <a:cs typeface="Roboto"/>
                <a:sym typeface="Roboto"/>
              </a:rPr>
              <a:t>Sprint Backlog</a:t>
            </a:r>
            <a:endParaRPr sz="275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350">
                <a:solidFill>
                  <a:srgbClr val="091E42"/>
                </a:solidFill>
                <a:highlight>
                  <a:srgbClr val="FFFFFF"/>
                </a:highlight>
                <a:latin typeface="Roboto"/>
                <a:ea typeface="Roboto"/>
                <a:cs typeface="Roboto"/>
                <a:sym typeface="Roboto"/>
              </a:rPr>
              <a:t>Sprint Backlog is the list of items, user stories,  or bug fixes, selected by the development team for implementation in the current sprint cycle. Before each sprint, in the sprint planning meeting (which we’ll discuss later in the article) the team chooses which items it will work on for the sprint from the product backlog. </a:t>
            </a:r>
            <a:endParaRPr sz="1350">
              <a:solidFill>
                <a:srgbClr val="091E42"/>
              </a:solidFill>
              <a:highlight>
                <a:srgbClr val="FFFFFF"/>
              </a:highlight>
              <a:latin typeface="Roboto"/>
              <a:ea typeface="Roboto"/>
              <a:cs typeface="Roboto"/>
              <a:sym typeface="Roboto"/>
            </a:endParaRPr>
          </a:p>
          <a:p>
            <a:pPr indent="-314325" lvl="0" marL="457200" rtl="0" algn="l">
              <a:spcBef>
                <a:spcPts val="0"/>
              </a:spcBef>
              <a:spcAft>
                <a:spcPts val="0"/>
              </a:spcAft>
              <a:buClr>
                <a:srgbClr val="091E42"/>
              </a:buClr>
              <a:buSzPts val="1350"/>
              <a:buFont typeface="Roboto"/>
              <a:buChar char="●"/>
            </a:pPr>
            <a:r>
              <a:rPr lang="en" sz="1350">
                <a:solidFill>
                  <a:srgbClr val="091E42"/>
                </a:solidFill>
                <a:highlight>
                  <a:srgbClr val="FFFFFF"/>
                </a:highlight>
                <a:latin typeface="Roboto"/>
                <a:ea typeface="Roboto"/>
                <a:cs typeface="Roboto"/>
                <a:sym typeface="Roboto"/>
              </a:rPr>
              <a:t>A sprint backlog may be flexible and can evolve during a sprint. However, the fundamental sprint goal – what the team wants to achieve from the current sprint – cannot be compromised.</a:t>
            </a:r>
            <a:endParaRPr sz="1350">
              <a:solidFill>
                <a:srgbClr val="091E42"/>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sz="2750">
                <a:solidFill>
                  <a:srgbClr val="091E42"/>
                </a:solidFill>
                <a:highlight>
                  <a:srgbClr val="FFFFFF"/>
                </a:highlight>
                <a:latin typeface="Roboto"/>
                <a:ea typeface="Roboto"/>
                <a:cs typeface="Roboto"/>
                <a:sym typeface="Roboto"/>
              </a:rPr>
              <a:t>Increment</a:t>
            </a:r>
            <a:endParaRPr sz="275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2000">
                <a:solidFill>
                  <a:srgbClr val="091E42"/>
                </a:solidFill>
                <a:highlight>
                  <a:srgbClr val="FFFFFF"/>
                </a:highlight>
                <a:latin typeface="Roboto"/>
                <a:ea typeface="Roboto"/>
                <a:cs typeface="Roboto"/>
                <a:sym typeface="Roboto"/>
              </a:rPr>
              <a:t>Increment (or Sprint Goal) is the usable end-product from a sprint. At Atlassian, we usually demonstrate the “increment” during the end-of-sprint demo, where the team shows what was completed in the sprint</a:t>
            </a:r>
            <a:r>
              <a:rPr lang="en" sz="1350">
                <a:solidFill>
                  <a:srgbClr val="091E42"/>
                </a:solidFill>
                <a:highlight>
                  <a:srgbClr val="FFFFFF"/>
                </a:highlight>
                <a:latin typeface="Roboto"/>
                <a:ea typeface="Roboto"/>
                <a:cs typeface="Roboto"/>
                <a:sym typeface="Roboto"/>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91E42"/>
                </a:solidFill>
                <a:highlight>
                  <a:srgbClr val="FFFFFF"/>
                </a:highlight>
                <a:latin typeface="Roboto"/>
                <a:ea typeface="Roboto"/>
                <a:cs typeface="Roboto"/>
                <a:sym typeface="Roboto"/>
              </a:rPr>
              <a:t>Below is a list of all the key ceremonies a scrum team might partake in: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350">
                <a:solidFill>
                  <a:srgbClr val="091E42"/>
                </a:solidFill>
                <a:highlight>
                  <a:srgbClr val="FFFFFF"/>
                </a:highlight>
                <a:latin typeface="Roboto"/>
                <a:ea typeface="Roboto"/>
                <a:cs typeface="Roboto"/>
                <a:sym typeface="Roboto"/>
              </a:rPr>
              <a:t>Organize the backlog:</a:t>
            </a:r>
            <a:endParaRPr sz="1350">
              <a:solidFill>
                <a:srgbClr val="091E42"/>
              </a:solidFill>
              <a:highlight>
                <a:srgbClr val="FFFFFF"/>
              </a:highlight>
              <a:latin typeface="Roboto"/>
              <a:ea typeface="Roboto"/>
              <a:cs typeface="Roboto"/>
              <a:sym typeface="Roboto"/>
            </a:endParaRPr>
          </a:p>
          <a:p>
            <a:pPr indent="-314325" lvl="0" marL="457200" rtl="0" algn="l">
              <a:spcBef>
                <a:spcPts val="0"/>
              </a:spcBef>
              <a:spcAft>
                <a:spcPts val="0"/>
              </a:spcAft>
              <a:buClr>
                <a:srgbClr val="091E42"/>
              </a:buClr>
              <a:buSzPts val="1350"/>
              <a:buFont typeface="Roboto"/>
              <a:buChar char="●"/>
            </a:pPr>
            <a:r>
              <a:rPr lang="en" sz="1350">
                <a:solidFill>
                  <a:srgbClr val="091E42"/>
                </a:solidFill>
                <a:highlight>
                  <a:srgbClr val="FFFFFF"/>
                </a:highlight>
                <a:latin typeface="Roboto"/>
                <a:ea typeface="Roboto"/>
                <a:cs typeface="Roboto"/>
                <a:sym typeface="Roboto"/>
              </a:rPr>
              <a:t>Sprint planning: </a:t>
            </a:r>
            <a:endParaRPr sz="1350">
              <a:solidFill>
                <a:srgbClr val="091E42"/>
              </a:solidFill>
              <a:highlight>
                <a:srgbClr val="FFFFFF"/>
              </a:highlight>
              <a:latin typeface="Roboto"/>
              <a:ea typeface="Roboto"/>
              <a:cs typeface="Roboto"/>
              <a:sym typeface="Roboto"/>
            </a:endParaRPr>
          </a:p>
          <a:p>
            <a:pPr indent="-314325" lvl="0" marL="457200" rtl="0" algn="l">
              <a:spcBef>
                <a:spcPts val="0"/>
              </a:spcBef>
              <a:spcAft>
                <a:spcPts val="0"/>
              </a:spcAft>
              <a:buClr>
                <a:srgbClr val="091E42"/>
              </a:buClr>
              <a:buSzPts val="1350"/>
              <a:buFont typeface="Roboto"/>
              <a:buChar char="●"/>
            </a:pPr>
            <a:r>
              <a:rPr lang="en" sz="1350">
                <a:solidFill>
                  <a:srgbClr val="091E42"/>
                </a:solidFill>
                <a:highlight>
                  <a:srgbClr val="FFFFFF"/>
                </a:highlight>
                <a:latin typeface="Roboto"/>
                <a:ea typeface="Roboto"/>
                <a:cs typeface="Roboto"/>
                <a:sym typeface="Roboto"/>
              </a:rPr>
              <a:t>Sprint:</a:t>
            </a:r>
            <a:endParaRPr sz="1350">
              <a:solidFill>
                <a:srgbClr val="091E42"/>
              </a:solidFill>
              <a:highlight>
                <a:srgbClr val="FFFFFF"/>
              </a:highlight>
              <a:latin typeface="Roboto"/>
              <a:ea typeface="Roboto"/>
              <a:cs typeface="Roboto"/>
              <a:sym typeface="Roboto"/>
            </a:endParaRPr>
          </a:p>
          <a:p>
            <a:pPr indent="-314325" lvl="0" marL="457200" rtl="0" algn="l">
              <a:spcBef>
                <a:spcPts val="0"/>
              </a:spcBef>
              <a:spcAft>
                <a:spcPts val="0"/>
              </a:spcAft>
              <a:buClr>
                <a:srgbClr val="091E42"/>
              </a:buClr>
              <a:buSzPts val="1350"/>
              <a:buFont typeface="Roboto"/>
              <a:buChar char="●"/>
            </a:pPr>
            <a:r>
              <a:rPr lang="en" sz="1350">
                <a:solidFill>
                  <a:srgbClr val="091E42"/>
                </a:solidFill>
                <a:highlight>
                  <a:srgbClr val="FFFFFF"/>
                </a:highlight>
                <a:latin typeface="Roboto"/>
                <a:ea typeface="Roboto"/>
                <a:cs typeface="Roboto"/>
                <a:sym typeface="Roboto"/>
              </a:rPr>
              <a:t>Daily scrum or stand up: </a:t>
            </a:r>
            <a:endParaRPr sz="1350">
              <a:solidFill>
                <a:srgbClr val="091E42"/>
              </a:solidFill>
              <a:highlight>
                <a:srgbClr val="FFFFFF"/>
              </a:highlight>
              <a:latin typeface="Roboto"/>
              <a:ea typeface="Roboto"/>
              <a:cs typeface="Roboto"/>
              <a:sym typeface="Roboto"/>
            </a:endParaRPr>
          </a:p>
          <a:p>
            <a:pPr indent="-314325" lvl="0" marL="457200" rtl="0" algn="l">
              <a:spcBef>
                <a:spcPts val="0"/>
              </a:spcBef>
              <a:spcAft>
                <a:spcPts val="0"/>
              </a:spcAft>
              <a:buClr>
                <a:srgbClr val="091E42"/>
              </a:buClr>
              <a:buSzPts val="1350"/>
              <a:buFont typeface="Roboto"/>
              <a:buChar char="●"/>
            </a:pPr>
            <a:r>
              <a:rPr lang="en" sz="1350">
                <a:solidFill>
                  <a:srgbClr val="091E42"/>
                </a:solidFill>
                <a:highlight>
                  <a:srgbClr val="FFFFFF"/>
                </a:highlight>
                <a:latin typeface="Roboto"/>
                <a:ea typeface="Roboto"/>
                <a:cs typeface="Roboto"/>
                <a:sym typeface="Roboto"/>
              </a:rPr>
              <a:t>Sprint review:</a:t>
            </a:r>
            <a:endParaRPr sz="1350">
              <a:solidFill>
                <a:srgbClr val="091E42"/>
              </a:solidFill>
              <a:highlight>
                <a:srgbClr val="FFFFFF"/>
              </a:highlight>
              <a:latin typeface="Roboto"/>
              <a:ea typeface="Roboto"/>
              <a:cs typeface="Roboto"/>
              <a:sym typeface="Roboto"/>
            </a:endParaRPr>
          </a:p>
          <a:p>
            <a:pPr indent="-314325" lvl="0" marL="457200" rtl="0" algn="l">
              <a:spcBef>
                <a:spcPts val="0"/>
              </a:spcBef>
              <a:spcAft>
                <a:spcPts val="0"/>
              </a:spcAft>
              <a:buClr>
                <a:srgbClr val="091E42"/>
              </a:buClr>
              <a:buSzPts val="1350"/>
              <a:buFont typeface="Roboto"/>
              <a:buChar char="●"/>
            </a:pPr>
            <a:r>
              <a:rPr lang="en" sz="1350">
                <a:solidFill>
                  <a:srgbClr val="091E42"/>
                </a:solidFill>
                <a:highlight>
                  <a:srgbClr val="FFFFFF"/>
                </a:highlight>
                <a:latin typeface="Roboto"/>
                <a:ea typeface="Roboto"/>
                <a:cs typeface="Roboto"/>
                <a:sym typeface="Roboto"/>
              </a:rPr>
              <a:t>Sprint retrospective:</a:t>
            </a:r>
            <a:endParaRPr sz="1350">
              <a:solidFill>
                <a:srgbClr val="091E42"/>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AutoNum type="arabicPeriod"/>
            </a:pPr>
            <a:r>
              <a:rPr lang="en" sz="2500">
                <a:solidFill>
                  <a:srgbClr val="091E42"/>
                </a:solidFill>
                <a:highlight>
                  <a:srgbClr val="FFFFFF"/>
                </a:highlight>
                <a:latin typeface="Roboto"/>
                <a:ea typeface="Roboto"/>
                <a:cs typeface="Roboto"/>
                <a:sym typeface="Roboto"/>
              </a:rPr>
              <a:t>Organize the backlog:</a:t>
            </a:r>
            <a:endParaRPr sz="2500"/>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350">
                <a:solidFill>
                  <a:srgbClr val="091E42"/>
                </a:solidFill>
                <a:highlight>
                  <a:srgbClr val="FFFFFF"/>
                </a:highlight>
                <a:latin typeface="Roboto"/>
                <a:ea typeface="Roboto"/>
                <a:cs typeface="Roboto"/>
                <a:sym typeface="Roboto"/>
              </a:rPr>
              <a:t>Sometimes known as backlog grooming, this event is the responsibility of the product owner. </a:t>
            </a:r>
            <a:endParaRPr sz="1350">
              <a:solidFill>
                <a:srgbClr val="091E42"/>
              </a:solidFill>
              <a:highlight>
                <a:srgbClr val="FFFFFF"/>
              </a:highlight>
              <a:latin typeface="Roboto"/>
              <a:ea typeface="Roboto"/>
              <a:cs typeface="Roboto"/>
              <a:sym typeface="Roboto"/>
            </a:endParaRPr>
          </a:p>
          <a:p>
            <a:pPr indent="-342900" lvl="0" marL="457200" rtl="0" algn="l">
              <a:spcBef>
                <a:spcPts val="0"/>
              </a:spcBef>
              <a:spcAft>
                <a:spcPts val="0"/>
              </a:spcAft>
              <a:buSzPts val="1800"/>
              <a:buChar char="●"/>
            </a:pPr>
            <a:r>
              <a:rPr lang="en" sz="1350">
                <a:solidFill>
                  <a:srgbClr val="091E42"/>
                </a:solidFill>
                <a:highlight>
                  <a:srgbClr val="FFFFFF"/>
                </a:highlight>
                <a:latin typeface="Roboto"/>
                <a:ea typeface="Roboto"/>
                <a:cs typeface="Roboto"/>
                <a:sym typeface="Roboto"/>
              </a:rPr>
              <a:t>The product owner’s main jobs are to drive the product towards its product vision and have a constant pulse on the market and the customer. </a:t>
            </a:r>
            <a:endParaRPr sz="1350">
              <a:solidFill>
                <a:srgbClr val="091E42"/>
              </a:solidFill>
              <a:highlight>
                <a:srgbClr val="FFFFFF"/>
              </a:highlight>
              <a:latin typeface="Roboto"/>
              <a:ea typeface="Roboto"/>
              <a:cs typeface="Roboto"/>
              <a:sym typeface="Roboto"/>
            </a:endParaRPr>
          </a:p>
          <a:p>
            <a:pPr indent="-342900" lvl="0" marL="457200" rtl="0" algn="l">
              <a:spcBef>
                <a:spcPts val="0"/>
              </a:spcBef>
              <a:spcAft>
                <a:spcPts val="0"/>
              </a:spcAft>
              <a:buSzPts val="1800"/>
              <a:buChar char="●"/>
            </a:pPr>
            <a:r>
              <a:rPr lang="en" sz="1350">
                <a:solidFill>
                  <a:srgbClr val="091E42"/>
                </a:solidFill>
                <a:highlight>
                  <a:srgbClr val="FFFFFF"/>
                </a:highlight>
                <a:latin typeface="Roboto"/>
                <a:ea typeface="Roboto"/>
                <a:cs typeface="Roboto"/>
                <a:sym typeface="Roboto"/>
              </a:rPr>
              <a:t>Therefore, he/she maintains this list using feedback from users and the development team to help prioritize and keep the list clean and ready to be worked on at any given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