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84169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4F250-72A5-442C-AE6C-411E1415F03B}"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336073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325513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1892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877977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253832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1856773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2252453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208215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15932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70310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4F250-72A5-442C-AE6C-411E1415F03B}"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283228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4F250-72A5-442C-AE6C-411E1415F03B}"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64464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282123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150535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44F250-72A5-442C-AE6C-411E1415F03B}" type="datetimeFigureOut">
              <a:rPr lang="en-IN" smtClean="0"/>
              <a:t>04-04-2022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275201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4F250-72A5-442C-AE6C-411E1415F03B}"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B869-849F-48AB-A45C-9508C7AC2ED2}" type="slidenum">
              <a:rPr lang="en-IN" smtClean="0"/>
              <a:t>‹#›</a:t>
            </a:fld>
            <a:endParaRPr lang="en-IN"/>
          </a:p>
        </p:txBody>
      </p:sp>
    </p:spTree>
    <p:extLst>
      <p:ext uri="{BB962C8B-B14F-4D97-AF65-F5344CB8AC3E}">
        <p14:creationId xmlns:p14="http://schemas.microsoft.com/office/powerpoint/2010/main" val="310063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44F250-72A5-442C-AE6C-411E1415F03B}" type="datetimeFigureOut">
              <a:rPr lang="en-IN" smtClean="0"/>
              <a:t>04-04-2022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FBB869-849F-48AB-A45C-9508C7AC2ED2}" type="slidenum">
              <a:rPr lang="en-IN" smtClean="0"/>
              <a:t>‹#›</a:t>
            </a:fld>
            <a:endParaRPr lang="en-IN"/>
          </a:p>
        </p:txBody>
      </p:sp>
    </p:spTree>
    <p:extLst>
      <p:ext uri="{BB962C8B-B14F-4D97-AF65-F5344CB8AC3E}">
        <p14:creationId xmlns:p14="http://schemas.microsoft.com/office/powerpoint/2010/main" val="1418977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1FDD66-6D18-4BA4-B8EB-F67350BB920C}"/>
              </a:ext>
            </a:extLst>
          </p:cNvPr>
          <p:cNvPicPr>
            <a:picLocks noChangeAspect="1"/>
          </p:cNvPicPr>
          <p:nvPr/>
        </p:nvPicPr>
        <p:blipFill>
          <a:blip r:embed="rId2"/>
          <a:stretch>
            <a:fillRect/>
          </a:stretch>
        </p:blipFill>
        <p:spPr>
          <a:xfrm>
            <a:off x="3639127" y="1551709"/>
            <a:ext cx="4765963" cy="2720253"/>
          </a:xfrm>
          <a:prstGeom prst="rect">
            <a:avLst/>
          </a:prstGeom>
        </p:spPr>
      </p:pic>
      <p:sp>
        <p:nvSpPr>
          <p:cNvPr id="3" name="Subtitle 2">
            <a:extLst>
              <a:ext uri="{FF2B5EF4-FFF2-40B4-BE49-F238E27FC236}">
                <a16:creationId xmlns:a16="http://schemas.microsoft.com/office/drawing/2014/main" id="{5623346A-E4AB-43E8-8BFF-45495178BBC3}"/>
              </a:ext>
            </a:extLst>
          </p:cNvPr>
          <p:cNvSpPr>
            <a:spLocks noGrp="1"/>
          </p:cNvSpPr>
          <p:nvPr>
            <p:ph type="subTitle" idx="1"/>
          </p:nvPr>
        </p:nvSpPr>
        <p:spPr>
          <a:xfrm>
            <a:off x="895928" y="683491"/>
            <a:ext cx="10289308" cy="5634182"/>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SUSHMA M 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45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BD2CE-BF91-4289-9C28-DD4E1C819A51}"/>
              </a:ext>
            </a:extLst>
          </p:cNvPr>
          <p:cNvSpPr>
            <a:spLocks noGrp="1"/>
          </p:cNvSpPr>
          <p:nvPr>
            <p:ph idx="1"/>
          </p:nvPr>
        </p:nvSpPr>
        <p:spPr>
          <a:xfrm>
            <a:off x="424874" y="415636"/>
            <a:ext cx="10861962" cy="6188364"/>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 IAM User is similar to an IAM User; the role is also an AWS identity with permission policies that determine what the identity can and cannot do in AWS.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role is not uniquely associated with a single person; it can be used by anyone who needs it.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role does not have a long-term security credential, i.e., password or security key. Instead, if the user uses a role, temporary security credentials are created and provided to the user.</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You can use the roles to delegate access to users, applications, or services that generally do not have access to your AWS resources.</a:t>
            </a:r>
          </a:p>
          <a:p>
            <a:pPr marL="0" indent="0">
              <a:buNone/>
            </a:pPr>
            <a:r>
              <a:rPr lang="en-IN" dirty="0">
                <a:solidFill>
                  <a:srgbClr val="FFFF00"/>
                </a:solidFill>
                <a:latin typeface="Times New Roman" panose="02020603050405020304" pitchFamily="18" charset="0"/>
                <a:cs typeface="Times New Roman" panose="02020603050405020304" pitchFamily="18" charset="0"/>
              </a:rPr>
              <a:t>What is S3?</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S3 is a safe place to store the files.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Object-based storage, i.e., you can store the images, word files, pdf files, etc.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files which are stored in S3 can be from 0 Bytes to 5 TB.</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has unlimited storage means that you can store the data as much as you want.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Files are stored in Bucket. A bucket is like a folder available in S3 that stores the files.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S3 is a universal namespace, i.e., the names must be unique globally. The bucket contains a DNS address. Therefore, the bucket must contain a unique name to generate a unique DNS address.</a:t>
            </a:r>
          </a:p>
          <a:p>
            <a:pPr marL="0" indent="0">
              <a:buNone/>
            </a:pPr>
            <a:endParaRPr lang="en-IN" dirty="0"/>
          </a:p>
        </p:txBody>
      </p:sp>
    </p:spTree>
    <p:extLst>
      <p:ext uri="{BB962C8B-B14F-4D97-AF65-F5344CB8AC3E}">
        <p14:creationId xmlns:p14="http://schemas.microsoft.com/office/powerpoint/2010/main" val="154890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B26D9-4983-4CBD-BB3D-0F48AC0F4403}"/>
              </a:ext>
            </a:extLst>
          </p:cNvPr>
          <p:cNvSpPr>
            <a:spLocks noGrp="1"/>
          </p:cNvSpPr>
          <p:nvPr>
            <p:ph idx="1"/>
          </p:nvPr>
        </p:nvSpPr>
        <p:spPr>
          <a:xfrm>
            <a:off x="604547" y="895926"/>
            <a:ext cx="10793125" cy="5504873"/>
          </a:xfrm>
        </p:spPr>
        <p:txBody>
          <a:bodyPr>
            <a:normAutofit/>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Advantages of S3:</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buckets</a:t>
            </a: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Firstly, we create a bucket and provide a name to the bucket. Buckets are the containers in S3 that stores the data. Buckets must have a unique name to generate a unique DNS address.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Security:</a:t>
            </a:r>
            <a:r>
              <a:rPr lang="en-US" b="0" i="0" dirty="0">
                <a:effectLst/>
                <a:latin typeface="Times New Roman" panose="02020603050405020304" pitchFamily="18" charset="0"/>
                <a:cs typeface="Times New Roman" panose="02020603050405020304" pitchFamily="18" charset="0"/>
              </a:rPr>
              <a:t> Amazon S3 offers security features by protecting unauthorized users from accessing your data.</a:t>
            </a:r>
          </a:p>
          <a:p>
            <a:pPr>
              <a:buFont typeface="Wingdings" panose="05000000000000000000" pitchFamily="2" charset="2"/>
              <a:buChar char="§"/>
            </a:pPr>
            <a:r>
              <a:rPr lang="en-US" b="1" i="0" dirty="0">
                <a:effectLst/>
                <a:latin typeface="Times New Roman" panose="02020603050405020304" pitchFamily="18" charset="0"/>
                <a:cs typeface="Times New Roman" panose="02020603050405020304" pitchFamily="18" charset="0"/>
              </a:rPr>
              <a:t>Download data:</a:t>
            </a:r>
            <a:r>
              <a:rPr lang="en-US" b="0" i="0" dirty="0">
                <a:effectLst/>
                <a:latin typeface="Times New Roman" panose="02020603050405020304" pitchFamily="18" charset="0"/>
                <a:cs typeface="Times New Roman" panose="02020603050405020304" pitchFamily="18" charset="0"/>
              </a:rPr>
              <a:t> You can also download your data from a bucket and can also give permission to others to download the same data. You can download the data at any time whenever you want.</a:t>
            </a:r>
          </a:p>
          <a:p>
            <a:pPr marL="0" indent="0">
              <a:buNone/>
            </a:pPr>
            <a:r>
              <a:rPr lang="en-US" b="0" i="0" dirty="0">
                <a:solidFill>
                  <a:srgbClr val="FFFF00"/>
                </a:solidFill>
                <a:effectLst/>
                <a:latin typeface="Times New Roman" panose="02020603050405020304" pitchFamily="18" charset="0"/>
                <a:cs typeface="Times New Roman" panose="02020603050405020304" pitchFamily="18" charset="0"/>
              </a:rPr>
              <a:t>What is EBS: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EBS stands for </a:t>
            </a:r>
            <a:r>
              <a:rPr lang="en-US" i="0" dirty="0">
                <a:effectLst/>
                <a:latin typeface="Times New Roman" panose="02020603050405020304" pitchFamily="18" charset="0"/>
                <a:cs typeface="Times New Roman" panose="02020603050405020304" pitchFamily="18" charset="0"/>
              </a:rPr>
              <a:t>Elastic Block Store.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EC2 is a virtual server in a cloud while EBS is a virtual disk in a cloud.</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Amazon EBS allows you to create storage volumes and attach them to the EC2 instances.</a:t>
            </a:r>
          </a:p>
          <a:p>
            <a:pPr marL="0" indent="0">
              <a:buNone/>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36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699B5-F1F7-41CB-861D-45E424314A82}"/>
              </a:ext>
            </a:extLst>
          </p:cNvPr>
          <p:cNvSpPr>
            <a:spLocks noGrp="1"/>
          </p:cNvSpPr>
          <p:nvPr>
            <p:ph idx="1"/>
          </p:nvPr>
        </p:nvSpPr>
        <p:spPr>
          <a:xfrm>
            <a:off x="683492" y="849744"/>
            <a:ext cx="10631054" cy="5800437"/>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Once the storage volume is created, you can create a file system on top of these volumes, and then you can run a database, store the files, and applications or you can even use them as a block device in some other way.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Amazon EBS volumes are placed in a specific availability zone, and they are automatically replicated to protect you from the failure of a single component.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EBS volume does not exist on one disk, it spreads across the Availability Zone. EBS volume is a disk that is attached to an EC2 instance.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EBS volume attached to the EC2 instance where windows or Linux is installed known as Root device of volume.</a:t>
            </a:r>
          </a:p>
          <a:p>
            <a:pPr marL="0" indent="0" algn="just">
              <a:buNone/>
            </a:pPr>
            <a:r>
              <a:rPr lang="en-US" dirty="0">
                <a:solidFill>
                  <a:srgbClr val="FFFF00"/>
                </a:solidFill>
                <a:latin typeface="Times New Roman" panose="02020603050405020304" pitchFamily="18" charset="0"/>
                <a:cs typeface="Times New Roman" panose="02020603050405020304" pitchFamily="18" charset="0"/>
              </a:rPr>
              <a:t>What is EFS:</a:t>
            </a:r>
          </a:p>
          <a:p>
            <a:pPr marL="0" indent="0" algn="just">
              <a:buNone/>
            </a:pPr>
            <a:r>
              <a:rPr lang="en-US" b="0" i="0" dirty="0">
                <a:effectLst/>
                <a:latin typeface="Times New Roman" panose="02020603050405020304" pitchFamily="18" charset="0"/>
                <a:cs typeface="Times New Roman" panose="02020603050405020304" pitchFamily="18" charset="0"/>
              </a:rPr>
              <a:t>Amazon’s Elastic File System (EFS) is a scalable storage solution that can be used for general purpose workloads. An EFS can be attached to multiple Amazon Web Services (AWS) compute instances and on-premises servers, providing a common resource for applications and data storage in many different environments.</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68102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5ED55-09D9-4C93-AC60-17024F9C40A5}"/>
              </a:ext>
            </a:extLst>
          </p:cNvPr>
          <p:cNvSpPr>
            <a:spLocks noGrp="1"/>
          </p:cNvSpPr>
          <p:nvPr>
            <p:ph idx="1"/>
          </p:nvPr>
        </p:nvSpPr>
        <p:spPr>
          <a:xfrm>
            <a:off x="521421" y="455027"/>
            <a:ext cx="10552979" cy="5687155"/>
          </a:xfrm>
        </p:spPr>
        <p:txBody>
          <a:bodyPr>
            <a:normAutofit/>
          </a:bodyPr>
          <a:lstStyle/>
          <a:p>
            <a:pPr marL="0" indent="0">
              <a:buNone/>
            </a:pPr>
            <a:r>
              <a:rPr lang="en-US" sz="5400" dirty="0">
                <a:latin typeface="Times New Roman" panose="02020603050405020304" pitchFamily="18" charset="0"/>
                <a:cs typeface="Times New Roman" panose="02020603050405020304" pitchFamily="18" charset="0"/>
              </a:rPr>
              <a:t>          </a:t>
            </a:r>
          </a:p>
          <a:p>
            <a:pPr marL="0" indent="0">
              <a:buNone/>
            </a:pPr>
            <a:endParaRPr lang="en-US" sz="5400" dirty="0">
              <a:latin typeface="Times New Roman" panose="02020603050405020304" pitchFamily="18" charset="0"/>
              <a:cs typeface="Times New Roman" panose="02020603050405020304" pitchFamily="18" charset="0"/>
            </a:endParaRPr>
          </a:p>
          <a:p>
            <a:pPr marL="0" indent="0">
              <a:buNone/>
            </a:pPr>
            <a:r>
              <a:rPr lang="en-US" sz="5400" dirty="0">
                <a:latin typeface="Times New Roman" panose="02020603050405020304" pitchFamily="18" charset="0"/>
                <a:cs typeface="Times New Roman" panose="02020603050405020304" pitchFamily="18" charset="0"/>
              </a:rPr>
              <a:t>                  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9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87A5A-702C-499C-B8CC-3E1CA045A44C}"/>
              </a:ext>
            </a:extLst>
          </p:cNvPr>
          <p:cNvSpPr>
            <a:spLocks noGrp="1"/>
          </p:cNvSpPr>
          <p:nvPr>
            <p:ph idx="1"/>
          </p:nvPr>
        </p:nvSpPr>
        <p:spPr>
          <a:xfrm>
            <a:off x="609600" y="766618"/>
            <a:ext cx="10594109" cy="5717309"/>
          </a:xfrm>
        </p:spPr>
        <p:txBody>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Cloud Computing:</a:t>
            </a:r>
          </a:p>
          <a:p>
            <a:pPr marL="0" indent="0">
              <a:buNone/>
            </a:pPr>
            <a:r>
              <a:rPr lang="en-US" b="0" i="0" dirty="0">
                <a:solidFill>
                  <a:srgbClr val="FFFFFF"/>
                </a:solidFill>
                <a:effectLst/>
                <a:latin typeface="Times New Roman" panose="02020603050405020304" pitchFamily="18" charset="0"/>
                <a:cs typeface="Times New Roman" panose="02020603050405020304" pitchFamily="18" charset="0"/>
              </a:rPr>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p>
          <a:p>
            <a:pPr marL="0" indent="0">
              <a:buNone/>
            </a:pPr>
            <a:r>
              <a:rPr lang="en-US" dirty="0">
                <a:solidFill>
                  <a:srgbClr val="FFFF00"/>
                </a:solidFill>
                <a:latin typeface="Times New Roman" panose="02020603050405020304" pitchFamily="18" charset="0"/>
                <a:cs typeface="Times New Roman" panose="02020603050405020304" pitchFamily="18" charset="0"/>
              </a:rPr>
              <a:t>Types of Cloud Computing:</a:t>
            </a:r>
          </a:p>
          <a:p>
            <a:pPr marL="457200" indent="-457200">
              <a:buAutoNum type="arabicParenR"/>
            </a:pPr>
            <a:r>
              <a:rPr lang="en-US" dirty="0">
                <a:solidFill>
                  <a:srgbClr val="FFFFFF"/>
                </a:solidFill>
                <a:latin typeface="Times New Roman" panose="02020603050405020304" pitchFamily="18" charset="0"/>
                <a:cs typeface="Times New Roman" panose="02020603050405020304" pitchFamily="18" charset="0"/>
              </a:rPr>
              <a:t>Private Cloud</a:t>
            </a:r>
          </a:p>
          <a:p>
            <a:pPr marL="457200" indent="-457200">
              <a:buAutoNum type="arabicParenR"/>
            </a:pPr>
            <a:r>
              <a:rPr lang="en-US" dirty="0">
                <a:solidFill>
                  <a:srgbClr val="FFFFFF"/>
                </a:solidFill>
                <a:latin typeface="Times New Roman" panose="02020603050405020304" pitchFamily="18" charset="0"/>
                <a:cs typeface="Times New Roman" panose="02020603050405020304" pitchFamily="18" charset="0"/>
              </a:rPr>
              <a:t>Public Cloud</a:t>
            </a:r>
          </a:p>
          <a:p>
            <a:pPr marL="457200" indent="-457200">
              <a:buAutoNum type="arabicParenR"/>
            </a:pPr>
            <a:r>
              <a:rPr lang="en-US" dirty="0">
                <a:solidFill>
                  <a:srgbClr val="FFFFFF"/>
                </a:solidFill>
                <a:latin typeface="Times New Roman" panose="02020603050405020304" pitchFamily="18" charset="0"/>
                <a:cs typeface="Times New Roman" panose="02020603050405020304" pitchFamily="18" charset="0"/>
              </a:rPr>
              <a:t>Hybrid Cloud</a:t>
            </a:r>
          </a:p>
          <a:p>
            <a:pPr marL="0" indent="0">
              <a:buNone/>
            </a:pPr>
            <a:r>
              <a:rPr lang="en-US" dirty="0">
                <a:solidFill>
                  <a:srgbClr val="FFFF00"/>
                </a:solidFill>
                <a:latin typeface="Times New Roman" panose="02020603050405020304" pitchFamily="18" charset="0"/>
                <a:cs typeface="Times New Roman" panose="02020603050405020304" pitchFamily="18" charset="0"/>
              </a:rPr>
              <a:t>1) Private Cloud: </a:t>
            </a:r>
            <a:r>
              <a:rPr lang="en-US" dirty="0">
                <a:solidFill>
                  <a:srgbClr val="FFFFFF"/>
                </a:solidFill>
                <a:latin typeface="Times New Roman" panose="02020603050405020304" pitchFamily="18" charset="0"/>
                <a:cs typeface="Times New Roman" panose="02020603050405020304" pitchFamily="18" charset="0"/>
              </a:rPr>
              <a:t>Computing resources deployed for one particular organization. Computing resources can be governed, owned, and operated by the same organization.</a:t>
            </a:r>
          </a:p>
          <a:p>
            <a:pPr marL="0" indent="0">
              <a:buNone/>
            </a:pPr>
            <a:r>
              <a:rPr lang="en-US" dirty="0">
                <a:solidFill>
                  <a:srgbClr val="FFFF00"/>
                </a:solidFill>
                <a:latin typeface="Times New Roman" panose="02020603050405020304" pitchFamily="18" charset="0"/>
                <a:cs typeface="Times New Roman" panose="02020603050405020304" pitchFamily="18" charset="0"/>
              </a:rPr>
              <a:t>2) Public Cloud: </a:t>
            </a:r>
            <a:r>
              <a:rPr lang="en-US" dirty="0">
                <a:solidFill>
                  <a:srgbClr val="FFFFFF"/>
                </a:solidFill>
                <a:latin typeface="Times New Roman" panose="02020603050405020304" pitchFamily="18" charset="0"/>
                <a:cs typeface="Times New Roman" panose="02020603050405020304" pitchFamily="18" charset="0"/>
              </a:rPr>
              <a:t>It is used usually for business-to-consumer type interactions.</a:t>
            </a:r>
          </a:p>
          <a:p>
            <a:pPr marL="0" indent="0">
              <a:buNone/>
            </a:pPr>
            <a:r>
              <a:rPr lang="en-US" dirty="0">
                <a:solidFill>
                  <a:srgbClr val="FFFF00"/>
                </a:solidFill>
                <a:latin typeface="Times New Roman" panose="02020603050405020304" pitchFamily="18" charset="0"/>
                <a:cs typeface="Times New Roman" panose="02020603050405020304" pitchFamily="18" charset="0"/>
              </a:rPr>
              <a:t>3) Hybrid Cloud: </a:t>
            </a:r>
            <a:r>
              <a:rPr lang="en-US" dirty="0">
                <a:solidFill>
                  <a:srgbClr val="FFFFFF"/>
                </a:solidFill>
                <a:latin typeface="Times New Roman" panose="02020603050405020304" pitchFamily="18" charset="0"/>
                <a:cs typeface="Times New Roman" panose="02020603050405020304" pitchFamily="18" charset="0"/>
              </a:rPr>
              <a:t>It is used for both types of interactions that is business to business or business to consumer.</a:t>
            </a:r>
          </a:p>
          <a:p>
            <a:pPr marL="457200" indent="-457200">
              <a:buAutoNum type="arabicParenR"/>
            </a:pPr>
            <a:endParaRPr lang="en-US" dirty="0">
              <a:solidFill>
                <a:srgbClr val="FFFFFF"/>
              </a:solidFill>
              <a:latin typeface="Times New Roman" panose="02020603050405020304" pitchFamily="18" charset="0"/>
              <a:cs typeface="Times New Roman" panose="02020603050405020304" pitchFamily="18" charset="0"/>
            </a:endParaRPr>
          </a:p>
          <a:p>
            <a:pPr marL="0" indent="0">
              <a:buNone/>
            </a:pPr>
            <a:endParaRPr lang="en-US" dirty="0">
              <a:solidFill>
                <a:srgbClr val="FFFFFF"/>
              </a:solidFill>
              <a:latin typeface="AmazonEmberLight"/>
            </a:endParaRPr>
          </a:p>
          <a:p>
            <a:pPr marL="0" indent="0">
              <a:buNone/>
            </a:pPr>
            <a:endParaRPr lang="en-IN" dirty="0"/>
          </a:p>
        </p:txBody>
      </p:sp>
    </p:spTree>
    <p:extLst>
      <p:ext uri="{BB962C8B-B14F-4D97-AF65-F5344CB8AC3E}">
        <p14:creationId xmlns:p14="http://schemas.microsoft.com/office/powerpoint/2010/main" val="31898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6278D-A3A7-40BE-AA25-46447B453FE4}"/>
              </a:ext>
            </a:extLst>
          </p:cNvPr>
          <p:cNvSpPr>
            <a:spLocks noGrp="1"/>
          </p:cNvSpPr>
          <p:nvPr>
            <p:ph idx="1"/>
          </p:nvPr>
        </p:nvSpPr>
        <p:spPr>
          <a:xfrm>
            <a:off x="544945" y="692727"/>
            <a:ext cx="10695709" cy="5929745"/>
          </a:xfrm>
        </p:spPr>
        <p:txBody>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Benefits of Cloud Computing: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Lower IT infrastructure and computer costs for users.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Improved performance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Increased storage capacity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Increase data safety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Backup and recovery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Improved compatibility between operating systems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Instant software updates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Services of Cloud Computing:</a:t>
            </a:r>
          </a:p>
          <a:p>
            <a:pPr marL="457200" indent="-457200">
              <a:buAutoNum type="arabicParenR"/>
            </a:pPr>
            <a:r>
              <a:rPr lang="en-US" dirty="0">
                <a:latin typeface="Times New Roman" panose="02020603050405020304" pitchFamily="18" charset="0"/>
                <a:cs typeface="Times New Roman" panose="02020603050405020304" pitchFamily="18" charset="0"/>
              </a:rPr>
              <a:t>Software as a Service(SaaS)</a:t>
            </a:r>
          </a:p>
          <a:p>
            <a:pPr marL="457200" indent="-457200">
              <a:buAutoNum type="arabicParenR"/>
            </a:pPr>
            <a:r>
              <a:rPr lang="en-US" dirty="0">
                <a:latin typeface="Times New Roman" panose="02020603050405020304" pitchFamily="18" charset="0"/>
                <a:cs typeface="Times New Roman" panose="02020603050405020304" pitchFamily="18" charset="0"/>
              </a:rPr>
              <a:t>Platform as a Service(PaaS)</a:t>
            </a:r>
          </a:p>
          <a:p>
            <a:pPr marL="457200" indent="-457200">
              <a:buAutoNum type="arabicParenR"/>
            </a:pPr>
            <a:r>
              <a:rPr lang="en-US" dirty="0">
                <a:latin typeface="Times New Roman" panose="02020603050405020304" pitchFamily="18" charset="0"/>
                <a:cs typeface="Times New Roman" panose="02020603050405020304" pitchFamily="18" charset="0"/>
              </a:rPr>
              <a:t>Infrastructure as a Service(IaaS)</a:t>
            </a:r>
          </a:p>
          <a:p>
            <a:pPr marL="0" indent="0">
              <a:buNone/>
            </a:pPr>
            <a:endParaRPr lang="en-IN" dirty="0"/>
          </a:p>
        </p:txBody>
      </p:sp>
    </p:spTree>
    <p:extLst>
      <p:ext uri="{BB962C8B-B14F-4D97-AF65-F5344CB8AC3E}">
        <p14:creationId xmlns:p14="http://schemas.microsoft.com/office/powerpoint/2010/main" val="12222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BA3E-79EF-405D-BD52-3810C9C14BA9}"/>
              </a:ext>
            </a:extLst>
          </p:cNvPr>
          <p:cNvSpPr>
            <a:spLocks noGrp="1"/>
          </p:cNvSpPr>
          <p:nvPr>
            <p:ph idx="1"/>
          </p:nvPr>
        </p:nvSpPr>
        <p:spPr>
          <a:xfrm>
            <a:off x="600364" y="1016000"/>
            <a:ext cx="10603345" cy="5523344"/>
          </a:xfrm>
        </p:spPr>
        <p:txBody>
          <a:bodyPr>
            <a:normAutofit/>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1) SaaS: </a:t>
            </a:r>
            <a:r>
              <a:rPr lang="en-US" dirty="0">
                <a:latin typeface="Times New Roman" panose="02020603050405020304" pitchFamily="18" charset="0"/>
                <a:cs typeface="Times New Roman" panose="02020603050405020304" pitchFamily="18" charset="0"/>
              </a:rPr>
              <a:t>It is known as “on-demand software”. Software applications are hosted by a cloud service provider. Users can access these applications with the help of an internet connection and web browser.</a:t>
            </a:r>
          </a:p>
          <a:p>
            <a:pPr marL="0" indent="0">
              <a:buNone/>
            </a:pPr>
            <a:r>
              <a:rPr lang="en-US" dirty="0">
                <a:solidFill>
                  <a:srgbClr val="FFFF00"/>
                </a:solidFill>
                <a:latin typeface="Times New Roman" panose="02020603050405020304" pitchFamily="18" charset="0"/>
                <a:cs typeface="Times New Roman" panose="02020603050405020304" pitchFamily="18" charset="0"/>
              </a:rPr>
              <a:t>Characteristics: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Managed from a central location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Hosted on a remote server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Accessible over the internet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are not responsible for software and hardware updates. So, updates are applied automatically.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services are purchased on a pay-as-per-use basis.</a:t>
            </a:r>
          </a:p>
          <a:p>
            <a:pPr marL="0" indent="0">
              <a:buNone/>
            </a:pPr>
            <a:r>
              <a:rPr lang="en-US" dirty="0">
                <a:solidFill>
                  <a:srgbClr val="FFFF00"/>
                </a:solidFill>
                <a:latin typeface="Times New Roman" panose="02020603050405020304" pitchFamily="18" charset="0"/>
                <a:cs typeface="Times New Roman" panose="02020603050405020304" pitchFamily="18" charset="0"/>
              </a:rPr>
              <a:t>2) IaaS: </a:t>
            </a:r>
            <a:r>
              <a:rPr lang="en-US" dirty="0">
                <a:latin typeface="Times New Roman" panose="02020603050405020304" pitchFamily="18" charset="0"/>
                <a:cs typeface="Times New Roman" panose="02020603050405020304" pitchFamily="18" charset="0"/>
              </a:rPr>
              <a:t>It is known as “Hardware as a service”. Computing infrastructure is managed over the internet. It helps users to avoid the cost and complexity of purchasing and managing physical servers.</a:t>
            </a:r>
          </a:p>
          <a:p>
            <a:pPr marL="0" indent="0">
              <a:buNone/>
            </a:pPr>
            <a:endParaRPr lang="en-IN" dirty="0"/>
          </a:p>
        </p:txBody>
      </p:sp>
    </p:spTree>
    <p:extLst>
      <p:ext uri="{BB962C8B-B14F-4D97-AF65-F5344CB8AC3E}">
        <p14:creationId xmlns:p14="http://schemas.microsoft.com/office/powerpoint/2010/main" val="414221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50CA0-4E79-468C-97EC-7BBEE9550C96}"/>
              </a:ext>
            </a:extLst>
          </p:cNvPr>
          <p:cNvSpPr>
            <a:spLocks noGrp="1"/>
          </p:cNvSpPr>
          <p:nvPr>
            <p:ph idx="1"/>
          </p:nvPr>
        </p:nvSpPr>
        <p:spPr>
          <a:xfrm>
            <a:off x="286327" y="332509"/>
            <a:ext cx="11148291" cy="6114473"/>
          </a:xfrm>
        </p:spPr>
        <p:txBody>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Characteristics: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Resources are available as a service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Services are highly scalable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and flexible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GUI and API based access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administrative tasks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3) PaaS: </a:t>
            </a:r>
            <a:r>
              <a:rPr lang="en-US" dirty="0">
                <a:latin typeface="Times New Roman" panose="02020603050405020304" pitchFamily="18" charset="0"/>
                <a:cs typeface="Times New Roman" panose="02020603050405020304" pitchFamily="18" charset="0"/>
              </a:rPr>
              <a:t>It is a Cloud Computing platform. Created for the programmer to develop, test, run and manage the applications.</a:t>
            </a:r>
          </a:p>
          <a:p>
            <a:pPr marL="0" indent="0">
              <a:buNone/>
            </a:pPr>
            <a:r>
              <a:rPr lang="en-US" dirty="0">
                <a:solidFill>
                  <a:srgbClr val="FFFF00"/>
                </a:solidFill>
                <a:latin typeface="Times New Roman" panose="02020603050405020304" pitchFamily="18" charset="0"/>
                <a:cs typeface="Times New Roman" panose="02020603050405020304" pitchFamily="18" charset="0"/>
              </a:rPr>
              <a:t>Characteristics: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Various users can access via same development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Integrates with web services and databases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Builds on virtualization technology so resources can easily be scaled up or down as per the organization’s need.</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98109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70817-5A99-4A5C-8495-6730BDF44D90}"/>
              </a:ext>
            </a:extLst>
          </p:cNvPr>
          <p:cNvSpPr>
            <a:spLocks noGrp="1"/>
          </p:cNvSpPr>
          <p:nvPr>
            <p:ph idx="1"/>
          </p:nvPr>
        </p:nvSpPr>
        <p:spPr>
          <a:xfrm>
            <a:off x="544945" y="674255"/>
            <a:ext cx="10788073" cy="5828145"/>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multiple language and frameworks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an ability to auto-scale</a:t>
            </a:r>
          </a:p>
          <a:p>
            <a:pPr marL="0" indent="0">
              <a:buNone/>
            </a:pPr>
            <a:r>
              <a:rPr lang="en-US" dirty="0">
                <a:solidFill>
                  <a:srgbClr val="FFFF00"/>
                </a:solidFill>
                <a:latin typeface="Times New Roman" panose="02020603050405020304" pitchFamily="18" charset="0"/>
                <a:cs typeface="Times New Roman" panose="02020603050405020304" pitchFamily="18" charset="0"/>
              </a:rPr>
              <a:t>What is AWS?</a:t>
            </a:r>
          </a:p>
          <a:p>
            <a:pPr marL="0" indent="0" algn="l">
              <a:buNone/>
            </a:pPr>
            <a:r>
              <a:rPr lang="en-US" b="0" i="0" dirty="0">
                <a:effectLst/>
                <a:latin typeface="Times New Roman" panose="02020603050405020304" pitchFamily="18" charset="0"/>
                <a:cs typeface="Times New Roman" panose="02020603050405020304" pitchFamily="18" charset="0"/>
              </a:rPr>
              <a:t>Amazon Web Service is an online platform that provides scalable and cost-effective cloud computing solutions.</a:t>
            </a:r>
          </a:p>
          <a:p>
            <a:pPr marL="0" indent="0" algn="l">
              <a:buNone/>
            </a:pPr>
            <a:r>
              <a:rPr lang="en-US" b="0" i="0" dirty="0">
                <a:effectLst/>
                <a:latin typeface="Times New Roman" panose="02020603050405020304" pitchFamily="18" charset="0"/>
                <a:cs typeface="Times New Roman" panose="02020603050405020304" pitchFamily="18" charset="0"/>
              </a:rPr>
              <a:t>AWS is a broadly adopted cloud platform that offers several on-demand operations like compute power, database storage, content delivery, etc., to help corporates scale and grow.</a:t>
            </a:r>
          </a:p>
          <a:p>
            <a:pPr marL="0" indent="0" algn="l">
              <a:buNone/>
            </a:pPr>
            <a:r>
              <a:rPr lang="en-US" dirty="0">
                <a:solidFill>
                  <a:srgbClr val="FFFF00"/>
                </a:solidFill>
                <a:latin typeface="Times New Roman" panose="02020603050405020304" pitchFamily="18" charset="0"/>
                <a:cs typeface="Times New Roman" panose="02020603050405020304" pitchFamily="18" charset="0"/>
              </a:rPr>
              <a:t>What is IAM?</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IAM stands for Identity Access Management.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IAM allows you to manage users and their level of access to the AWS console.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used to set users, permissions, and roles. It allows you to grant access to the different parts of the AWS platform.</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AWS Identity and Access Management is a web service that enables Amazon Web Services (AWS) customers to manage users and user permissions in AWS.</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2519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163A9A-2FBC-4ED6-B1F3-A9A9B3F8C8C1}"/>
              </a:ext>
            </a:extLst>
          </p:cNvPr>
          <p:cNvSpPr>
            <a:spLocks noGrp="1"/>
          </p:cNvSpPr>
          <p:nvPr>
            <p:ph idx="1"/>
          </p:nvPr>
        </p:nvSpPr>
        <p:spPr>
          <a:xfrm>
            <a:off x="498475" y="461963"/>
            <a:ext cx="10991850" cy="6059487"/>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With IAM, Organizations can centrally manage users, security credentials such as access keys, and permissions that control which AWS resources users can access.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Without IAM, Organizations with multiple users must either create multiple user accounts, each with its own billing and subscriptions to AWS products, or share an account with a single security credential. Without IAM, you also don't have control over the tasks that the users can do.</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IAM enables the organization to create multiple users, each with its own security credentials, controlled and billed to a single AWS account. IAM allows the user to do only what they need to do as a part of the user's job.</a:t>
            </a:r>
          </a:p>
          <a:p>
            <a:pPr marL="0" indent="0">
              <a:buNone/>
            </a:pPr>
            <a:r>
              <a:rPr lang="en-IN" dirty="0">
                <a:solidFill>
                  <a:srgbClr val="FFFF00"/>
                </a:solidFill>
                <a:latin typeface="Times New Roman" panose="02020603050405020304" pitchFamily="18" charset="0"/>
                <a:cs typeface="Times New Roman" panose="02020603050405020304" pitchFamily="18" charset="0"/>
              </a:rPr>
              <a:t>IAM Identities:</a:t>
            </a:r>
          </a:p>
          <a:p>
            <a:pPr marL="0" indent="0">
              <a:buNone/>
            </a:pPr>
            <a:endParaRPr lang="en-IN" dirty="0"/>
          </a:p>
        </p:txBody>
      </p:sp>
      <p:pic>
        <p:nvPicPr>
          <p:cNvPr id="5" name="Picture 4">
            <a:extLst>
              <a:ext uri="{FF2B5EF4-FFF2-40B4-BE49-F238E27FC236}">
                <a16:creationId xmlns:a16="http://schemas.microsoft.com/office/drawing/2014/main" id="{A52B8465-5973-4BA5-ADEC-E41767C2C884}"/>
              </a:ext>
            </a:extLst>
          </p:cNvPr>
          <p:cNvPicPr>
            <a:picLocks noChangeAspect="1"/>
          </p:cNvPicPr>
          <p:nvPr/>
        </p:nvPicPr>
        <p:blipFill>
          <a:blip r:embed="rId2"/>
          <a:stretch>
            <a:fillRect/>
          </a:stretch>
        </p:blipFill>
        <p:spPr>
          <a:xfrm>
            <a:off x="2733964" y="3916218"/>
            <a:ext cx="5486400" cy="2392218"/>
          </a:xfrm>
          <a:prstGeom prst="rect">
            <a:avLst/>
          </a:prstGeom>
        </p:spPr>
      </p:pic>
    </p:spTree>
    <p:extLst>
      <p:ext uri="{BB962C8B-B14F-4D97-AF65-F5344CB8AC3E}">
        <p14:creationId xmlns:p14="http://schemas.microsoft.com/office/powerpoint/2010/main" val="345129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B65B2-6CCB-4427-87B2-98AA7E09813C}"/>
              </a:ext>
            </a:extLst>
          </p:cNvPr>
          <p:cNvSpPr>
            <a:spLocks noGrp="1"/>
          </p:cNvSpPr>
          <p:nvPr>
            <p:ph idx="1"/>
          </p:nvPr>
        </p:nvSpPr>
        <p:spPr>
          <a:xfrm>
            <a:off x="724621" y="455027"/>
            <a:ext cx="10562215" cy="5927300"/>
          </a:xfrm>
        </p:spPr>
        <p:txBody>
          <a:bodyPr>
            <a:normAutofit fontScale="92500" lnSpcReduction="20000"/>
          </a:bodyPr>
          <a:lstStyle/>
          <a:p>
            <a:pPr marL="0" indent="0">
              <a:buNone/>
            </a:pPr>
            <a:r>
              <a:rPr lang="en-US" sz="1900" dirty="0">
                <a:solidFill>
                  <a:srgbClr val="FFFF00"/>
                </a:solidFill>
                <a:latin typeface="Times New Roman" panose="02020603050405020304" pitchFamily="18" charset="0"/>
                <a:cs typeface="Times New Roman" panose="02020603050405020304" pitchFamily="18" charset="0"/>
              </a:rPr>
              <a:t>IAM Users:</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An IAM User is an entity created in AWS that provides a way to interact with AWS resources.</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main purpose of IAM Users is that they can sign in to the AWS Management Console and can make requests to the AWS services.</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newly created </a:t>
            </a:r>
            <a:r>
              <a:rPr lang="en-US" sz="1900" b="1" i="0" dirty="0">
                <a:effectLst/>
                <a:latin typeface="Times New Roman" panose="02020603050405020304" pitchFamily="18" charset="0"/>
                <a:cs typeface="Times New Roman" panose="02020603050405020304" pitchFamily="18" charset="0"/>
              </a:rPr>
              <a:t>IAM users</a:t>
            </a:r>
            <a:r>
              <a:rPr lang="en-US" sz="1900" b="0" i="0" dirty="0">
                <a:effectLst/>
                <a:latin typeface="Times New Roman" panose="02020603050405020304" pitchFamily="18" charset="0"/>
                <a:cs typeface="Times New Roman" panose="02020603050405020304" pitchFamily="18" charset="0"/>
              </a:rPr>
              <a:t> have no password and no access key. If a user wants to use the AWS resources using the AWS Management Console, you need to create the user password. If a user wants to interact using the AWS programmatically (using the CLI (Command Line Interface)), you need to create the access key for that user. The credentials created for IAM Users are what exactly uniquely identify themselves to AWS.</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security of the user's credentials can be enhanced by using the feature, i.e., Multi-Factor Authentication.</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newly created IAM Users do not have permissions, i.e., they are not authorized to access the AWS resources.</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An advantage of using individual IAM Users is that you can assign the permissions individually. You can even assign the administrative permissions, who can administer your AWS resources and also administer other IAM Users.</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Mainly, the user's permissions are set to AWS tasks and resources, i.e., the job assigned to the IAM User. For example, if you create an IAM User whose name is </a:t>
            </a:r>
            <a:r>
              <a:rPr lang="en-US" sz="1900" b="0" i="0" dirty="0" err="1">
                <a:effectLst/>
                <a:latin typeface="Times New Roman" panose="02020603050405020304" pitchFamily="18" charset="0"/>
                <a:cs typeface="Times New Roman" panose="02020603050405020304" pitchFamily="18" charset="0"/>
              </a:rPr>
              <a:t>Advita</a:t>
            </a:r>
            <a:r>
              <a:rPr lang="en-US" sz="1900" b="0" i="0" dirty="0">
                <a:effectLst/>
                <a:latin typeface="Times New Roman" panose="02020603050405020304" pitchFamily="18" charset="0"/>
                <a:cs typeface="Times New Roman" panose="02020603050405020304" pitchFamily="18" charset="0"/>
              </a:rPr>
              <a:t>, you create a password for the user and set the permissions that let her start Amazon EC2 instances and read the data from the Amazon RDS database.</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Each IAM User is associated with one and only one AWS account.</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Users are defined within your account, so users do not have to do the payment. Any AWS activity performed by a user is billed to your account.</a:t>
            </a:r>
          </a:p>
          <a:p>
            <a:pPr marL="0" indent="0">
              <a:buNone/>
            </a:pPr>
            <a:endParaRPr lang="en-IN" dirty="0"/>
          </a:p>
        </p:txBody>
      </p:sp>
    </p:spTree>
    <p:extLst>
      <p:ext uri="{BB962C8B-B14F-4D97-AF65-F5344CB8AC3E}">
        <p14:creationId xmlns:p14="http://schemas.microsoft.com/office/powerpoint/2010/main" val="335363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1082D-A437-4341-A9D9-F433B7D22B50}"/>
              </a:ext>
            </a:extLst>
          </p:cNvPr>
          <p:cNvSpPr>
            <a:spLocks noGrp="1"/>
          </p:cNvSpPr>
          <p:nvPr>
            <p:ph idx="1"/>
          </p:nvPr>
        </p:nvSpPr>
        <p:spPr>
          <a:xfrm>
            <a:off x="544945" y="757382"/>
            <a:ext cx="10704945" cy="5865091"/>
          </a:xfrm>
        </p:spPr>
        <p:txBody>
          <a:bodyPr>
            <a:normAutofit lnSpcReduction="10000"/>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IAM Groups: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 IAM Group is a collection of users.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Group specifies the permission for a collection of users, and it also makes it possible to manage the permissions easily for those users.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You created a group known as Admin and assigned the permissions to the group that administrators typically need. Any user joins the admin group; then the user will have all the permissions that are assigned to the group. If a new user joins the organization, then he should have administrator privileges, and you can assign the appropriate permissions by adding him to the group. If a person changes his job profile, instead of editing his permissions, you can remove him from a group and add him to the group.</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IAM Roles: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role is a set of permissions that grant access to actions and resources in AWS. These permissions are attached to the role, not to an IAM User or a group.</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 IAM User can use a role in the same AWS account or a different account.</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494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TotalTime>
  <Words>1762</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AmazonEmberLight</vt:lpstr>
      <vt:lpstr>Arial</vt:lpstr>
      <vt:lpstr>Century Gothic</vt:lpstr>
      <vt:lpstr>inter-regular</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1</cp:revision>
  <dcterms:created xsi:type="dcterms:W3CDTF">2022-04-04T15:43:52Z</dcterms:created>
  <dcterms:modified xsi:type="dcterms:W3CDTF">2022-04-04T17:16:51Z</dcterms:modified>
</cp:coreProperties>
</file>