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58" r:id="rId6"/>
    <p:sldId id="259"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30FDE8-A6BC-4B2E-9FB7-6B3CC32E48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830FDE8-A6BC-4B2E-9FB7-6B3CC32E48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830FDE8-A6BC-4B2E-9FB7-6B3CC32E483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0830FDE8-A6BC-4B2E-9FB7-6B3CC32E4830}" type="datetimeFigureOut">
              <a:rPr lang="en-IN" smtClean="0"/>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830FDE8-A6BC-4B2E-9FB7-6B3CC32E483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83295C-CB34-4B30-B131-5551F2FC0D7A}"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830FDE8-A6BC-4B2E-9FB7-6B3CC32E4830}" type="datetimeFigureOut">
              <a:rPr lang="en-IN" smtClean="0"/>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D83295C-CB34-4B30-B131-5551F2FC0D7A}"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7380" y="648335"/>
            <a:ext cx="10520045" cy="5730240"/>
          </a:xfrm>
        </p:spPr>
        <p:txBody>
          <a:bodyPr/>
          <a:lstStyle/>
          <a:p>
            <a:r>
              <a:rPr lang="en-US" altLang="en-IN" sz="7200">
                <a:latin typeface="Times New Roman" panose="02020603050405020304" pitchFamily="18" charset="0"/>
                <a:cs typeface="Times New Roman" panose="02020603050405020304" pitchFamily="18" charset="0"/>
              </a:rPr>
              <a:t>                </a:t>
            </a:r>
            <a:endParaRPr lang="en-US" altLang="en-IN" sz="7200">
              <a:latin typeface="Times New Roman" panose="02020603050405020304" pitchFamily="18" charset="0"/>
              <a:cs typeface="Times New Roman" panose="02020603050405020304" pitchFamily="18" charset="0"/>
            </a:endParaRPr>
          </a:p>
          <a:p>
            <a:r>
              <a:rPr lang="en-US" altLang="en-IN" sz="7200">
                <a:latin typeface="Times New Roman" panose="02020603050405020304" pitchFamily="18" charset="0"/>
                <a:cs typeface="Times New Roman" panose="02020603050405020304" pitchFamily="18" charset="0"/>
              </a:rPr>
              <a:t>                 JIRA</a:t>
            </a:r>
            <a:endParaRPr lang="en-US" altLang="en-IN" sz="7200">
              <a:latin typeface="Times New Roman" panose="02020603050405020304" pitchFamily="18" charset="0"/>
              <a:cs typeface="Times New Roman" panose="02020603050405020304" pitchFamily="18" charset="0"/>
            </a:endParaRPr>
          </a:p>
          <a:p>
            <a:endParaRPr lang="en-US" altLang="en-IN" sz="7200">
              <a:latin typeface="Times New Roman" panose="02020603050405020304" pitchFamily="18" charset="0"/>
              <a:cs typeface="Times New Roman" panose="02020603050405020304" pitchFamily="18" charset="0"/>
            </a:endParaRPr>
          </a:p>
          <a:p>
            <a:r>
              <a:rPr lang="en-US" altLang="en-IN" sz="7200">
                <a:latin typeface="Times New Roman" panose="02020603050405020304" pitchFamily="18" charset="0"/>
                <a:cs typeface="Times New Roman" panose="02020603050405020304" pitchFamily="18" charset="0"/>
              </a:rPr>
              <a:t>                           </a:t>
            </a:r>
            <a:r>
              <a:rPr lang="en-US" altLang="en-IN" sz="3200">
                <a:solidFill>
                  <a:schemeClr val="accent4"/>
                </a:solidFill>
                <a:latin typeface="Times New Roman" panose="02020603050405020304" pitchFamily="18" charset="0"/>
                <a:cs typeface="Times New Roman" panose="02020603050405020304" pitchFamily="18" charset="0"/>
              </a:rPr>
              <a:t>SUSHMA M U</a:t>
            </a:r>
            <a:r>
              <a:rPr lang="en-US" altLang="en-IN" sz="3200">
                <a:latin typeface="Times New Roman" panose="02020603050405020304" pitchFamily="18" charset="0"/>
                <a:cs typeface="Times New Roman" panose="02020603050405020304" pitchFamily="18" charset="0"/>
              </a:rPr>
              <a:t> </a:t>
            </a:r>
            <a:endParaRPr lang="en-US" altLang="en-IN"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364" y="240145"/>
            <a:ext cx="11139054" cy="6354619"/>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sz="2400" dirty="0">
                <a:solidFill>
                  <a:srgbClr val="FF0000"/>
                </a:solidFill>
                <a:latin typeface="Times New Roman" panose="02020603050405020304" pitchFamily="18" charset="0"/>
                <a:cs typeface="Times New Roman" panose="02020603050405020304" pitchFamily="18" charset="0"/>
              </a:rPr>
              <a:t>JIRA:</a:t>
            </a:r>
            <a:endParaRPr lang="en-US" sz="2400" dirty="0">
              <a:solidFill>
                <a:srgbClr val="FF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is an incident management tool.</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is developed by </a:t>
            </a:r>
            <a:r>
              <a:rPr lang="en-US" sz="2400" b="1" i="0" dirty="0">
                <a:effectLst/>
                <a:latin typeface="Times New Roman" panose="02020603050405020304" pitchFamily="18" charset="0"/>
                <a:cs typeface="Times New Roman" panose="02020603050405020304" pitchFamily="18" charset="0"/>
              </a:rPr>
              <a:t>Atlassian Inc</a:t>
            </a:r>
            <a:r>
              <a:rPr lang="en-US" sz="2400" b="0" i="0" dirty="0">
                <a:effectLst/>
                <a:latin typeface="Times New Roman" panose="02020603050405020304" pitchFamily="18" charset="0"/>
                <a:cs typeface="Times New Roman" panose="02020603050405020304" pitchFamily="18" charset="0"/>
              </a:rPr>
              <a:t>., an Australian Company.</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is a platform-independent tool; it can be used with any OS.</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is a multi-lingual tool − English, French, German, Japanese, Spanish, etc.</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supports MySQL, Oracle, PostgreSQL, and SQL servers in the backend.</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can be integrated with many other tools − Subversion, GIT, ClearCase, Team Foundation Software, Mercury, Concurrent Version System, and many more.</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sz="2400" b="0" i="0" dirty="0">
              <a:effectLst/>
              <a:latin typeface="Times New Roman" panose="02020603050405020304" pitchFamily="18" charset="0"/>
              <a:cs typeface="Times New Roman" panose="02020603050405020304" pitchFamily="18" charset="0"/>
            </a:endParaRPr>
          </a:p>
          <a:p>
            <a:pPr marL="0" indent="0">
              <a:buNone/>
            </a:pPr>
            <a:endParaRPr lang="en-IN" b="0" i="0" dirty="0">
              <a:effectLst/>
              <a:latin typeface="Arial" panose="020B0604020202020204" pitchFamily="34" charset="0"/>
            </a:endParaRPr>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57225" y="643255"/>
            <a:ext cx="10618470" cy="5605145"/>
          </a:xfrm>
        </p:spPr>
        <p:txBody>
          <a:bodyPr/>
          <a:p>
            <a:pPr marL="0" indent="0">
              <a:buNone/>
            </a:pPr>
            <a:endParaRPr lang="en-IN" sz="2400" dirty="0">
              <a:effectLst/>
              <a:latin typeface="Times New Roman" panose="02020603050405020304" pitchFamily="18" charset="0"/>
              <a:cs typeface="Times New Roman" panose="02020603050405020304" pitchFamily="18" charset="0"/>
              <a:sym typeface="+mn-ea"/>
            </a:endParaRPr>
          </a:p>
          <a:p>
            <a:pPr marL="0" indent="0">
              <a:buNone/>
            </a:pPr>
            <a:r>
              <a:rPr lang="en-IN" sz="2400" dirty="0">
                <a:solidFill>
                  <a:srgbClr val="FF0000"/>
                </a:solidFill>
                <a:effectLst/>
                <a:latin typeface="Times New Roman" panose="02020603050405020304" pitchFamily="18" charset="0"/>
                <a:cs typeface="Times New Roman" panose="02020603050405020304" pitchFamily="18" charset="0"/>
                <a:sym typeface="+mn-ea"/>
              </a:rPr>
              <a:t>Use of JIRA:</a:t>
            </a:r>
            <a:endParaRPr lang="en-IN" sz="2400" b="0" i="0" dirty="0">
              <a:solidFill>
                <a:srgbClr val="FF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JIRA is used in Bugs, Issues, and Change Request Tracking.</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JIRA can be used in the Help desk, Support, and Customer Services to create tickets and track the resolution and status of the created tickets.</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JIRA is useful in Project Management, Task Tracking, and Requirement Management.</a:t>
            </a:r>
            <a:endParaRPr lang="en-US" sz="24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effectLst/>
                <a:latin typeface="Times New Roman" panose="02020603050405020304" pitchFamily="18" charset="0"/>
                <a:cs typeface="Times New Roman" panose="02020603050405020304" pitchFamily="18" charset="0"/>
                <a:sym typeface="+mn-ea"/>
              </a:rPr>
              <a:t>JIRA is very useful in Workflow and Process management.</a:t>
            </a:r>
            <a:endParaRPr lang="en-US" sz="2400" b="0" i="0" dirty="0">
              <a:effectLst/>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385" y="427318"/>
            <a:ext cx="10913197" cy="6065846"/>
          </a:xfrm>
        </p:spPr>
        <p:txBody>
          <a:bodyPr/>
          <a:lstStyle/>
          <a:p>
            <a:pPr marL="0" indent="0">
              <a:buNone/>
            </a:pPr>
            <a:r>
              <a:rPr lang="en-US" sz="2400" dirty="0">
                <a:solidFill>
                  <a:srgbClr val="FF0000"/>
                </a:solidFill>
                <a:latin typeface="Times New Roman" panose="02020603050405020304" pitchFamily="18" charset="0"/>
                <a:cs typeface="Times New Roman" panose="02020603050405020304" pitchFamily="18" charset="0"/>
              </a:rPr>
              <a:t>Features of JIRA:</a:t>
            </a:r>
            <a:endParaRPr lang="en-US" sz="24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contains n number of business project templates to manage simple tasks as well as complex tasks like workflow.</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supports Agile Scrum and Kanban boards.</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supports many reports to track the progress of a task over a specific timeframe, deadlines, individual contributions, etc.</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contains more than 100 add-ons to connect with different software so that the work becomes easy.</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supports more than ten languages, such as English (US, UK, India), French, German, Portuguese, Spanish, Korean, Japanese, and Russian.</a:t>
            </a:r>
            <a:endParaRPr lang="en-US" sz="24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JIRA is also available as a Mobile Application which makes it easy to stay connected with the team with notifications, comments, and project activity.</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41680" y="486410"/>
            <a:ext cx="10763250" cy="5932170"/>
          </a:xfrm>
        </p:spPr>
        <p:txBody>
          <a:bodyPr>
            <a:normAutofit lnSpcReduction="10000"/>
          </a:bodyPr>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r>
              <a:rPr lang="en-US" sz="2400">
                <a:solidFill>
                  <a:srgbClr val="FF0000"/>
                </a:solidFill>
                <a:latin typeface="Times New Roman" panose="02020603050405020304" pitchFamily="18" charset="0"/>
                <a:cs typeface="Times New Roman" panose="02020603050405020304" pitchFamily="18" charset="0"/>
              </a:rPr>
              <a:t>Explain JIRA Workflow</a:t>
            </a:r>
            <a:endParaRPr lang="en-US" sz="2400">
              <a:solidFill>
                <a:srgbClr val="FF0000"/>
              </a:solidFill>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JIRA workflow is a set of software-related activities that are used to perform operations like tracking an issue and transitions during the software development lifecycle. The transition is a link between the two status and the issues moves from the one tranistion status to another transition status. The status defines the nature of the work which is done by the tester. </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The following are the important phases that occur in the JIRA workflow,</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1) Todo list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2) In progress status</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rPr>
              <a:t>3) Finally done</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3225" y="319405"/>
            <a:ext cx="11167745" cy="6219825"/>
          </a:xfrm>
        </p:spPr>
        <p:txBody>
          <a:bodyPr>
            <a:noAutofit/>
          </a:bodyPr>
          <a:p>
            <a:pPr marL="0" indent="0">
              <a:buNone/>
            </a:pPr>
            <a:r>
              <a:rPr lang="en-US" sz="2400">
                <a:solidFill>
                  <a:srgbClr val="FF0000"/>
                </a:solidFill>
                <a:latin typeface="Times New Roman" panose="02020603050405020304" pitchFamily="18" charset="0"/>
                <a:cs typeface="Times New Roman" panose="02020603050405020304" pitchFamily="18" charset="0"/>
                <a:sym typeface="+mn-ea"/>
              </a:rPr>
              <a:t>What is an issues in JIRA</a:t>
            </a:r>
            <a:endParaRPr lang="en-US" sz="2400">
              <a:solidFill>
                <a:srgbClr val="FF0000"/>
              </a:solidFill>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sym typeface="+mn-ea"/>
              </a:rPr>
              <a:t>An issues in JIRA represents anything in the form of software bug project related task or any request form. Issues are considered as the building blocks of JIRA software projects. The different organization uses the JIRA to track the issues which are raised during the development of a software project.</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sym typeface="+mn-ea"/>
            </a:endParaRPr>
          </a:p>
          <a:p>
            <a:pPr marL="0" indent="0">
              <a:buNone/>
            </a:pPr>
            <a:r>
              <a:rPr lang="en-US" sz="2400">
                <a:solidFill>
                  <a:srgbClr val="FF0000"/>
                </a:solidFill>
                <a:latin typeface="Times New Roman" panose="02020603050405020304" pitchFamily="18" charset="0"/>
                <a:cs typeface="Times New Roman" panose="02020603050405020304" pitchFamily="18" charset="0"/>
                <a:sym typeface="+mn-ea"/>
              </a:rPr>
              <a:t>Why do we need JIRA in DevOps</a:t>
            </a:r>
            <a:endParaRPr lang="en-US" sz="2400">
              <a:solidFill>
                <a:srgbClr val="FF0000"/>
              </a:solidFill>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sym typeface="+mn-ea"/>
              </a:rPr>
              <a:t>Cycle time trends, Since each piece of work in open DevOps is tied to a JIRA issue, JIRA can provide insights into bottelnecks that help to improve the team performance. Teams that need deeper service operations and support capabilities can easily integrate open DevOps with jira service management.</a:t>
            </a:r>
            <a:endParaRPr lang="en-US" sz="2400">
              <a:latin typeface="Times New Roman" panose="02020603050405020304" pitchFamily="18" charset="0"/>
              <a:cs typeface="Times New Roman" panose="02020603050405020304" pitchFamily="18" charset="0"/>
            </a:endParaRPr>
          </a:p>
          <a:p>
            <a:pPr marL="0" indent="0">
              <a:buNone/>
            </a:pPr>
            <a:r>
              <a:rPr lang="en-US" sz="2400">
                <a:latin typeface="Times New Roman" panose="02020603050405020304" pitchFamily="18" charset="0"/>
                <a:cs typeface="Times New Roman" panose="02020603050405020304" pitchFamily="18" charset="0"/>
                <a:sym typeface="+mn-ea"/>
              </a:rPr>
              <a:t>Create automated workflows on multiple tools with jira software’s automation engine. your team can work inside the tools they choose while jira integrations provide real-time status updates.</a:t>
            </a:r>
            <a:endParaRPr lang="en-US"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sz="6000">
                <a:latin typeface="Times New Roman" panose="02020603050405020304" pitchFamily="18" charset="0"/>
                <a:cs typeface="Times New Roman" panose="02020603050405020304" pitchFamily="18" charset="0"/>
              </a:rPr>
              <a:t>             THANK YOU</a:t>
            </a:r>
            <a:endParaRPr lang="en-US" sz="600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2966</Words>
  <Application>WPS Presentation</Application>
  <PresentationFormat>Widescreen</PresentationFormat>
  <Paragraphs>54</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Wingdings 3</vt:lpstr>
      <vt:lpstr>Arial</vt:lpstr>
      <vt:lpstr>Times New Roman</vt:lpstr>
      <vt:lpstr>Century Gothic</vt:lpstr>
      <vt:lpstr>Microsoft YaHei</vt:lpstr>
      <vt:lpstr>Arial Unicode MS</vt:lpstr>
      <vt:lpstr>Calibri</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DELL</cp:lastModifiedBy>
  <cp:revision>2</cp:revision>
  <dcterms:created xsi:type="dcterms:W3CDTF">2022-04-03T19:16:00Z</dcterms:created>
  <dcterms:modified xsi:type="dcterms:W3CDTF">2022-04-05T06:09:42Z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7E368617194E482FB056290745AAF9E4</vt:lpwstr>
  </property>
  <property fmtid="{D5CDD505-2E9C-101B-9397-08002B2CF9AE}" pid="3" name="KSOProductBuildVer">
    <vt:lpwstr>1033-11.2.0.11029</vt:lpwstr>
  </property>
</Properties>
</file>