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3" d="100"/>
          <a:sy n="83" d="100"/>
        </p:scale>
        <p:origin x="62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C98310-2704-43FB-B22B-408B6739AF25}"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3930E-281F-4466-A080-B70BFAE540C6}" type="slidenum">
              <a:rPr lang="en-IN" smtClean="0"/>
              <a:t>‹#›</a:t>
            </a:fld>
            <a:endParaRPr lang="en-IN"/>
          </a:p>
        </p:txBody>
      </p:sp>
    </p:spTree>
    <p:extLst>
      <p:ext uri="{BB962C8B-B14F-4D97-AF65-F5344CB8AC3E}">
        <p14:creationId xmlns:p14="http://schemas.microsoft.com/office/powerpoint/2010/main" val="4045004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C98310-2704-43FB-B22B-408B6739AF25}"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43930E-281F-4466-A080-B70BFAE540C6}" type="slidenum">
              <a:rPr lang="en-IN" smtClean="0"/>
              <a:t>‹#›</a:t>
            </a:fld>
            <a:endParaRPr lang="en-IN"/>
          </a:p>
        </p:txBody>
      </p:sp>
    </p:spTree>
    <p:extLst>
      <p:ext uri="{BB962C8B-B14F-4D97-AF65-F5344CB8AC3E}">
        <p14:creationId xmlns:p14="http://schemas.microsoft.com/office/powerpoint/2010/main" val="4153186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C98310-2704-43FB-B22B-408B6739AF25}"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3930E-281F-4466-A080-B70BFAE540C6}" type="slidenum">
              <a:rPr lang="en-IN" smtClean="0"/>
              <a:t>‹#›</a:t>
            </a:fld>
            <a:endParaRPr lang="en-IN"/>
          </a:p>
        </p:txBody>
      </p:sp>
    </p:spTree>
    <p:extLst>
      <p:ext uri="{BB962C8B-B14F-4D97-AF65-F5344CB8AC3E}">
        <p14:creationId xmlns:p14="http://schemas.microsoft.com/office/powerpoint/2010/main" val="3634403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BC98310-2704-43FB-B22B-408B6739AF25}"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3930E-281F-4466-A080-B70BFAE540C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54482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C98310-2704-43FB-B22B-408B6739AF25}"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3930E-281F-4466-A080-B70BFAE540C6}" type="slidenum">
              <a:rPr lang="en-IN" smtClean="0"/>
              <a:t>‹#›</a:t>
            </a:fld>
            <a:endParaRPr lang="en-IN"/>
          </a:p>
        </p:txBody>
      </p:sp>
    </p:spTree>
    <p:extLst>
      <p:ext uri="{BB962C8B-B14F-4D97-AF65-F5344CB8AC3E}">
        <p14:creationId xmlns:p14="http://schemas.microsoft.com/office/powerpoint/2010/main" val="1782019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C98310-2704-43FB-B22B-408B6739AF25}" type="datetimeFigureOut">
              <a:rPr lang="en-IN" smtClean="0"/>
              <a:t>03-04-2022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3930E-281F-4466-A080-B70BFAE540C6}" type="slidenum">
              <a:rPr lang="en-IN" smtClean="0"/>
              <a:t>‹#›</a:t>
            </a:fld>
            <a:endParaRPr lang="en-IN"/>
          </a:p>
        </p:txBody>
      </p:sp>
    </p:spTree>
    <p:extLst>
      <p:ext uri="{BB962C8B-B14F-4D97-AF65-F5344CB8AC3E}">
        <p14:creationId xmlns:p14="http://schemas.microsoft.com/office/powerpoint/2010/main" val="120685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BC98310-2704-43FB-B22B-408B6739AF25}" type="datetimeFigureOut">
              <a:rPr lang="en-IN" smtClean="0"/>
              <a:t>03-04-2022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3930E-281F-4466-A080-B70BFAE540C6}" type="slidenum">
              <a:rPr lang="en-IN" smtClean="0"/>
              <a:t>‹#›</a:t>
            </a:fld>
            <a:endParaRPr lang="en-IN"/>
          </a:p>
        </p:txBody>
      </p:sp>
    </p:spTree>
    <p:extLst>
      <p:ext uri="{BB962C8B-B14F-4D97-AF65-F5344CB8AC3E}">
        <p14:creationId xmlns:p14="http://schemas.microsoft.com/office/powerpoint/2010/main" val="26456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C98310-2704-43FB-B22B-408B6739AF25}"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3930E-281F-4466-A080-B70BFAE540C6}" type="slidenum">
              <a:rPr lang="en-IN" smtClean="0"/>
              <a:t>‹#›</a:t>
            </a:fld>
            <a:endParaRPr lang="en-IN"/>
          </a:p>
        </p:txBody>
      </p:sp>
    </p:spTree>
    <p:extLst>
      <p:ext uri="{BB962C8B-B14F-4D97-AF65-F5344CB8AC3E}">
        <p14:creationId xmlns:p14="http://schemas.microsoft.com/office/powerpoint/2010/main" val="3651017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C98310-2704-43FB-B22B-408B6739AF25}"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3930E-281F-4466-A080-B70BFAE540C6}" type="slidenum">
              <a:rPr lang="en-IN" smtClean="0"/>
              <a:t>‹#›</a:t>
            </a:fld>
            <a:endParaRPr lang="en-IN"/>
          </a:p>
        </p:txBody>
      </p:sp>
    </p:spTree>
    <p:extLst>
      <p:ext uri="{BB962C8B-B14F-4D97-AF65-F5344CB8AC3E}">
        <p14:creationId xmlns:p14="http://schemas.microsoft.com/office/powerpoint/2010/main" val="1040563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BC98310-2704-43FB-B22B-408B6739AF25}"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3930E-281F-4466-A080-B70BFAE540C6}" type="slidenum">
              <a:rPr lang="en-IN" smtClean="0"/>
              <a:t>‹#›</a:t>
            </a:fld>
            <a:endParaRPr lang="en-IN"/>
          </a:p>
        </p:txBody>
      </p:sp>
    </p:spTree>
    <p:extLst>
      <p:ext uri="{BB962C8B-B14F-4D97-AF65-F5344CB8AC3E}">
        <p14:creationId xmlns:p14="http://schemas.microsoft.com/office/powerpoint/2010/main" val="291137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C98310-2704-43FB-B22B-408B6739AF25}"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3930E-281F-4466-A080-B70BFAE540C6}" type="slidenum">
              <a:rPr lang="en-IN" smtClean="0"/>
              <a:t>‹#›</a:t>
            </a:fld>
            <a:endParaRPr lang="en-IN"/>
          </a:p>
        </p:txBody>
      </p:sp>
    </p:spTree>
    <p:extLst>
      <p:ext uri="{BB962C8B-B14F-4D97-AF65-F5344CB8AC3E}">
        <p14:creationId xmlns:p14="http://schemas.microsoft.com/office/powerpoint/2010/main" val="289627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C98310-2704-43FB-B22B-408B6739AF25}"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43930E-281F-4466-A080-B70BFAE540C6}" type="slidenum">
              <a:rPr lang="en-IN" smtClean="0"/>
              <a:t>‹#›</a:t>
            </a:fld>
            <a:endParaRPr lang="en-IN"/>
          </a:p>
        </p:txBody>
      </p:sp>
    </p:spTree>
    <p:extLst>
      <p:ext uri="{BB962C8B-B14F-4D97-AF65-F5344CB8AC3E}">
        <p14:creationId xmlns:p14="http://schemas.microsoft.com/office/powerpoint/2010/main" val="383564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C98310-2704-43FB-B22B-408B6739AF25}" type="datetimeFigureOut">
              <a:rPr lang="en-IN" smtClean="0"/>
              <a:t>03-04-2022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43930E-281F-4466-A080-B70BFAE540C6}" type="slidenum">
              <a:rPr lang="en-IN" smtClean="0"/>
              <a:t>‹#›</a:t>
            </a:fld>
            <a:endParaRPr lang="en-IN"/>
          </a:p>
        </p:txBody>
      </p:sp>
    </p:spTree>
    <p:extLst>
      <p:ext uri="{BB962C8B-B14F-4D97-AF65-F5344CB8AC3E}">
        <p14:creationId xmlns:p14="http://schemas.microsoft.com/office/powerpoint/2010/main" val="2241762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BC98310-2704-43FB-B22B-408B6739AF25}" type="datetimeFigureOut">
              <a:rPr lang="en-IN" smtClean="0"/>
              <a:t>03-04-2022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D43930E-281F-4466-A080-B70BFAE540C6}" type="slidenum">
              <a:rPr lang="en-IN" smtClean="0"/>
              <a:t>‹#›</a:t>
            </a:fld>
            <a:endParaRPr lang="en-IN"/>
          </a:p>
        </p:txBody>
      </p:sp>
    </p:spTree>
    <p:extLst>
      <p:ext uri="{BB962C8B-B14F-4D97-AF65-F5344CB8AC3E}">
        <p14:creationId xmlns:p14="http://schemas.microsoft.com/office/powerpoint/2010/main" val="3144607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BC98310-2704-43FB-B22B-408B6739AF25}" type="datetimeFigureOut">
              <a:rPr lang="en-IN" smtClean="0"/>
              <a:t>03-04-2022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D43930E-281F-4466-A080-B70BFAE540C6}" type="slidenum">
              <a:rPr lang="en-IN" smtClean="0"/>
              <a:t>‹#›</a:t>
            </a:fld>
            <a:endParaRPr lang="en-IN"/>
          </a:p>
        </p:txBody>
      </p:sp>
    </p:spTree>
    <p:extLst>
      <p:ext uri="{BB962C8B-B14F-4D97-AF65-F5344CB8AC3E}">
        <p14:creationId xmlns:p14="http://schemas.microsoft.com/office/powerpoint/2010/main" val="170294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BC98310-2704-43FB-B22B-408B6739AF25}" type="datetimeFigureOut">
              <a:rPr lang="en-IN" smtClean="0"/>
              <a:t>03-04-2022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D43930E-281F-4466-A080-B70BFAE540C6}" type="slidenum">
              <a:rPr lang="en-IN" smtClean="0"/>
              <a:t>‹#›</a:t>
            </a:fld>
            <a:endParaRPr lang="en-IN"/>
          </a:p>
        </p:txBody>
      </p:sp>
    </p:spTree>
    <p:extLst>
      <p:ext uri="{BB962C8B-B14F-4D97-AF65-F5344CB8AC3E}">
        <p14:creationId xmlns:p14="http://schemas.microsoft.com/office/powerpoint/2010/main" val="1532047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C98310-2704-43FB-B22B-408B6739AF25}"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43930E-281F-4466-A080-B70BFAE540C6}" type="slidenum">
              <a:rPr lang="en-IN" smtClean="0"/>
              <a:t>‹#›</a:t>
            </a:fld>
            <a:endParaRPr lang="en-IN"/>
          </a:p>
        </p:txBody>
      </p:sp>
    </p:spTree>
    <p:extLst>
      <p:ext uri="{BB962C8B-B14F-4D97-AF65-F5344CB8AC3E}">
        <p14:creationId xmlns:p14="http://schemas.microsoft.com/office/powerpoint/2010/main" val="4080362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BC98310-2704-43FB-B22B-408B6739AF25}" type="datetimeFigureOut">
              <a:rPr lang="en-IN" smtClean="0"/>
              <a:t>03-04-2022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43930E-281F-4466-A080-B70BFAE540C6}" type="slidenum">
              <a:rPr lang="en-IN" smtClean="0"/>
              <a:t>‹#›</a:t>
            </a:fld>
            <a:endParaRPr lang="en-IN"/>
          </a:p>
        </p:txBody>
      </p:sp>
    </p:spTree>
    <p:extLst>
      <p:ext uri="{BB962C8B-B14F-4D97-AF65-F5344CB8AC3E}">
        <p14:creationId xmlns:p14="http://schemas.microsoft.com/office/powerpoint/2010/main" val="7318883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FC5947-1A93-4C80-A56D-755F31C17184}"/>
              </a:ext>
            </a:extLst>
          </p:cNvPr>
          <p:cNvSpPr>
            <a:spLocks noGrp="1"/>
          </p:cNvSpPr>
          <p:nvPr>
            <p:ph type="subTitle" idx="1"/>
          </p:nvPr>
        </p:nvSpPr>
        <p:spPr>
          <a:xfrm>
            <a:off x="766618" y="341745"/>
            <a:ext cx="10501745" cy="6114473"/>
          </a:xfrm>
        </p:spPr>
        <p:txBody>
          <a:bodyPr>
            <a:normAutofit/>
          </a:bodyPr>
          <a:lstStyle/>
          <a:p>
            <a:r>
              <a:rPr lang="en-US" sz="7200" dirty="0">
                <a:solidFill>
                  <a:schemeClr val="accent3">
                    <a:lumMod val="75000"/>
                  </a:schemeClr>
                </a:solidFill>
                <a:latin typeface="Times New Roman" panose="02020603050405020304" pitchFamily="18" charset="0"/>
                <a:cs typeface="Times New Roman" panose="02020603050405020304" pitchFamily="18" charset="0"/>
              </a:rPr>
              <a:t>              </a:t>
            </a:r>
          </a:p>
          <a:p>
            <a:r>
              <a:rPr lang="en-US" sz="7200" dirty="0">
                <a:solidFill>
                  <a:schemeClr val="accent3">
                    <a:lumMod val="75000"/>
                  </a:schemeClr>
                </a:solidFill>
                <a:latin typeface="Times New Roman" panose="02020603050405020304" pitchFamily="18" charset="0"/>
                <a:cs typeface="Times New Roman" panose="02020603050405020304" pitchFamily="18" charset="0"/>
              </a:rPr>
              <a:t>               AGILE</a:t>
            </a:r>
          </a:p>
          <a:p>
            <a:endParaRPr lang="en-US" sz="7200" dirty="0">
              <a:solidFill>
                <a:schemeClr val="accent3">
                  <a:lumMod val="75000"/>
                </a:schemeClr>
              </a:solidFill>
              <a:latin typeface="Times New Roman" panose="02020603050405020304" pitchFamily="18" charset="0"/>
              <a:cs typeface="Times New Roman" panose="02020603050405020304" pitchFamily="18" charset="0"/>
            </a:endParaRPr>
          </a:p>
          <a:p>
            <a:r>
              <a:rPr lang="en-US" sz="7200" dirty="0">
                <a:solidFill>
                  <a:schemeClr val="accent3">
                    <a:lumMod val="75000"/>
                  </a:schemeClr>
                </a:solidFill>
                <a:latin typeface="Times New Roman" panose="02020603050405020304" pitchFamily="18" charset="0"/>
                <a:cs typeface="Times New Roman" panose="02020603050405020304" pitchFamily="18" charset="0"/>
              </a:rPr>
              <a:t>                             </a:t>
            </a:r>
            <a:r>
              <a:rPr lang="en-US" sz="3200" dirty="0">
                <a:solidFill>
                  <a:srgbClr val="00B050"/>
                </a:solidFill>
                <a:latin typeface="Times New Roman" panose="02020603050405020304" pitchFamily="18" charset="0"/>
                <a:cs typeface="Times New Roman" panose="02020603050405020304" pitchFamily="18" charset="0"/>
              </a:rPr>
              <a:t>Sushma m u </a:t>
            </a:r>
            <a:endParaRPr lang="en-IN" sz="7200" dirty="0">
              <a:solidFill>
                <a:schemeClr val="accent3">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42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97F07C-81FB-45AB-93E0-6B9131D44741}"/>
              </a:ext>
            </a:extLst>
          </p:cNvPr>
          <p:cNvSpPr>
            <a:spLocks noGrp="1"/>
          </p:cNvSpPr>
          <p:nvPr>
            <p:ph idx="1"/>
          </p:nvPr>
        </p:nvSpPr>
        <p:spPr>
          <a:xfrm>
            <a:off x="480291" y="1230882"/>
            <a:ext cx="10788073" cy="5151445"/>
          </a:xfrm>
        </p:spPr>
        <p:txBody>
          <a:bodyPr>
            <a:normAutofit/>
          </a:bodyPr>
          <a:lstStyle/>
          <a:p>
            <a:pPr marL="0" indent="0">
              <a:buNone/>
            </a:pPr>
            <a:r>
              <a:rPr lang="en-US" dirty="0">
                <a:solidFill>
                  <a:schemeClr val="accent6">
                    <a:lumMod val="75000"/>
                  </a:schemeClr>
                </a:solidFill>
                <a:effectLst/>
                <a:latin typeface="Times New Roman" panose="02020603050405020304" pitchFamily="18" charset="0"/>
                <a:cs typeface="Times New Roman" panose="02020603050405020304" pitchFamily="18" charset="0"/>
              </a:rPr>
              <a:t>What are story points? </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pPr marL="0" indent="0">
              <a:buNone/>
            </a:pPr>
            <a:r>
              <a:rPr lang="en-US" dirty="0">
                <a:solidFill>
                  <a:srgbClr val="000000"/>
                </a:solidFill>
                <a:effectLst/>
                <a:latin typeface="Times New Roman" panose="02020603050405020304" pitchFamily="18" charset="0"/>
                <a:cs typeface="Times New Roman" panose="02020603050405020304" pitchFamily="18" charset="0"/>
              </a:rPr>
              <a:t>A rough estimation of the time taken by the developer to develop a particular feature and by the tester to test the features </a:t>
            </a:r>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000000"/>
                </a:solidFill>
                <a:effectLst/>
                <a:latin typeface="Times New Roman" panose="02020603050405020304" pitchFamily="18" charset="0"/>
                <a:cs typeface="Times New Roman" panose="02020603050405020304" pitchFamily="18" charset="0"/>
              </a:rPr>
              <a:t>• It is always calculated in the Fibonacci series </a:t>
            </a:r>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000000"/>
                </a:solidFill>
                <a:effectLst/>
                <a:latin typeface="Times New Roman" panose="02020603050405020304" pitchFamily="18" charset="0"/>
                <a:cs typeface="Times New Roman" panose="02020603050405020304" pitchFamily="18" charset="0"/>
              </a:rPr>
              <a:t>• It is always estimated in hours</a:t>
            </a:r>
          </a:p>
          <a:p>
            <a:pPr marL="0" indent="0">
              <a:buNone/>
            </a:pP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pPr marL="0" indent="0">
              <a:buNone/>
            </a:pPr>
            <a:r>
              <a:rPr lang="en-US" dirty="0">
                <a:solidFill>
                  <a:schemeClr val="accent6">
                    <a:lumMod val="75000"/>
                  </a:schemeClr>
                </a:solidFill>
                <a:latin typeface="Times New Roman" panose="02020603050405020304" pitchFamily="18" charset="0"/>
                <a:cs typeface="Times New Roman" panose="02020603050405020304" pitchFamily="18" charset="0"/>
              </a:rPr>
              <a:t>What is User Story?</a:t>
            </a:r>
          </a:p>
          <a:p>
            <a:pPr marL="0" indent="0">
              <a:buNone/>
            </a:pPr>
            <a:r>
              <a:rPr lang="en-IN" b="0" i="0" dirty="0">
                <a:solidFill>
                  <a:srgbClr val="231F20"/>
                </a:solidFill>
                <a:effectLst/>
                <a:latin typeface="Times New Roman" panose="02020603050405020304" pitchFamily="18" charset="0"/>
                <a:cs typeface="Times New Roman" panose="02020603050405020304" pitchFamily="18" charset="0"/>
              </a:rPr>
              <a:t>User Story is a tool in which requirements are captured in  easy-to-understand plain language and is written from the perspective of an end-user.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512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DC91F-A7B2-4A19-9FC8-995A00AAB055}"/>
              </a:ext>
            </a:extLst>
          </p:cNvPr>
          <p:cNvSpPr>
            <a:spLocks noGrp="1"/>
          </p:cNvSpPr>
          <p:nvPr>
            <p:ph idx="1"/>
          </p:nvPr>
        </p:nvSpPr>
        <p:spPr>
          <a:xfrm>
            <a:off x="775856" y="775856"/>
            <a:ext cx="10668000" cy="5472544"/>
          </a:xfrm>
        </p:spPr>
        <p:txBody>
          <a:bodyPr>
            <a:normAutofit/>
          </a:bodyPr>
          <a:lstStyle/>
          <a:p>
            <a:pPr marL="0" indent="0">
              <a:buNone/>
            </a:pPr>
            <a:r>
              <a:rPr lang="en-US" sz="7200" dirty="0">
                <a:solidFill>
                  <a:schemeClr val="accent6">
                    <a:lumMod val="75000"/>
                  </a:schemeClr>
                </a:solidFill>
                <a:latin typeface="Times New Roman" panose="02020603050405020304" pitchFamily="18" charset="0"/>
                <a:cs typeface="Times New Roman" panose="02020603050405020304" pitchFamily="18" charset="0"/>
              </a:rPr>
              <a:t>        </a:t>
            </a:r>
          </a:p>
          <a:p>
            <a:pPr marL="0" indent="0">
              <a:buNone/>
            </a:pPr>
            <a:r>
              <a:rPr lang="en-US" sz="7200" dirty="0">
                <a:solidFill>
                  <a:schemeClr val="accent6">
                    <a:lumMod val="75000"/>
                  </a:schemeClr>
                </a:solidFill>
                <a:latin typeface="Times New Roman" panose="02020603050405020304" pitchFamily="18" charset="0"/>
                <a:cs typeface="Times New Roman" panose="02020603050405020304" pitchFamily="18" charset="0"/>
              </a:rPr>
              <a:t>            THANK YOU</a:t>
            </a:r>
          </a:p>
          <a:p>
            <a:pPr marL="0" indent="0">
              <a:buNone/>
            </a:pPr>
            <a:endParaRPr lang="en-US" sz="7200" dirty="0">
              <a:solidFill>
                <a:schemeClr val="accent6">
                  <a:lumMod val="75000"/>
                </a:schemeClr>
              </a:solidFill>
              <a:latin typeface="Times New Roman" panose="02020603050405020304" pitchFamily="18" charset="0"/>
              <a:cs typeface="Times New Roman" panose="02020603050405020304" pitchFamily="18" charset="0"/>
            </a:endParaRPr>
          </a:p>
          <a:p>
            <a:pPr marL="0" indent="0">
              <a:buNone/>
            </a:pPr>
            <a:r>
              <a:rPr lang="en-US" sz="7200" dirty="0">
                <a:solidFill>
                  <a:schemeClr val="accent6">
                    <a:lumMod val="75000"/>
                  </a:schemeClr>
                </a:solidFill>
                <a:latin typeface="Times New Roman" panose="02020603050405020304" pitchFamily="18" charset="0"/>
                <a:cs typeface="Times New Roman" panose="02020603050405020304" pitchFamily="18" charset="0"/>
              </a:rPr>
              <a:t>                           </a:t>
            </a:r>
            <a:r>
              <a:rPr lang="en-US" sz="3200" dirty="0">
                <a:solidFill>
                  <a:srgbClr val="7030A0"/>
                </a:solidFill>
                <a:latin typeface="Times New Roman" panose="02020603050405020304" pitchFamily="18" charset="0"/>
                <a:cs typeface="Times New Roman" panose="02020603050405020304" pitchFamily="18" charset="0"/>
              </a:rPr>
              <a:t>SUSHMA M U </a:t>
            </a:r>
            <a:endParaRPr lang="en-IN" sz="72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79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217BE-1E2A-4D87-8180-4FCB46D13498}"/>
              </a:ext>
            </a:extLst>
          </p:cNvPr>
          <p:cNvSpPr>
            <a:spLocks noGrp="1"/>
          </p:cNvSpPr>
          <p:nvPr>
            <p:ph idx="1"/>
          </p:nvPr>
        </p:nvSpPr>
        <p:spPr>
          <a:xfrm>
            <a:off x="443345" y="489529"/>
            <a:ext cx="11305309" cy="5994398"/>
          </a:xfrm>
        </p:spPr>
        <p:txBody>
          <a:bodyPr>
            <a:normAutofit/>
          </a:bodyPr>
          <a:lstStyle/>
          <a:p>
            <a:pPr marL="0" indent="0">
              <a:buNone/>
            </a:pPr>
            <a:r>
              <a:rPr lang="en-US" sz="2400" dirty="0">
                <a:solidFill>
                  <a:schemeClr val="accent6">
                    <a:lumMod val="75000"/>
                  </a:schemeClr>
                </a:solidFill>
                <a:latin typeface="Times New Roman" panose="02020603050405020304" pitchFamily="18" charset="0"/>
                <a:cs typeface="Times New Roman" panose="02020603050405020304" pitchFamily="18" charset="0"/>
              </a:rPr>
              <a:t>What is Agile Methodology?</a:t>
            </a:r>
          </a:p>
          <a:p>
            <a:pPr marL="0" indent="0">
              <a:buNone/>
            </a:pPr>
            <a:r>
              <a:rPr lang="en-US" sz="2400" b="0" i="0" dirty="0">
                <a:solidFill>
                  <a:srgbClr val="333333"/>
                </a:solidFill>
                <a:effectLst/>
                <a:latin typeface="Times New Roman" panose="02020603050405020304" pitchFamily="18" charset="0"/>
                <a:cs typeface="Times New Roman" panose="02020603050405020304" pitchFamily="18" charset="0"/>
              </a:rPr>
              <a:t>An agile methodology is an iterative approach to software development. Each iteration of agile methodology takes a short time interval of 1 to 4 weeks. The agile development process is aligned to deliver the changing business requirement. It distributes the software with faster and fewer changes</a:t>
            </a:r>
            <a:r>
              <a:rPr lang="en-US" sz="2400" b="0" i="0" dirty="0">
                <a:solidFill>
                  <a:srgbClr val="333333"/>
                </a:solidFill>
                <a:effectLst/>
                <a:latin typeface="inter-regular"/>
              </a:rPr>
              <a:t>.</a:t>
            </a:r>
          </a:p>
          <a:p>
            <a:pPr marL="0" indent="0">
              <a:buNone/>
            </a:pPr>
            <a:r>
              <a:rPr lang="en-US" sz="2400" dirty="0">
                <a:solidFill>
                  <a:schemeClr val="accent6">
                    <a:lumMod val="75000"/>
                  </a:schemeClr>
                </a:solidFill>
                <a:latin typeface="Times New Roman" panose="02020603050405020304" pitchFamily="18" charset="0"/>
                <a:cs typeface="Times New Roman" panose="02020603050405020304" pitchFamily="18" charset="0"/>
              </a:rPr>
              <a:t>Roles in Agile?</a:t>
            </a:r>
          </a:p>
          <a:p>
            <a:pPr marL="0" indent="0">
              <a:buNone/>
            </a:pPr>
            <a:r>
              <a:rPr lang="en-US" sz="2400" b="0" i="0" dirty="0">
                <a:solidFill>
                  <a:srgbClr val="333333"/>
                </a:solidFill>
                <a:effectLst/>
                <a:latin typeface="Times New Roman" panose="02020603050405020304" pitchFamily="18" charset="0"/>
                <a:cs typeface="Times New Roman" panose="02020603050405020304" pitchFamily="18" charset="0"/>
              </a:rPr>
              <a:t>There are two different roles in an Agile methodology.</a:t>
            </a:r>
          </a:p>
          <a:p>
            <a:pPr marL="457200" indent="-457200">
              <a:buAutoNum type="arabicParenR"/>
            </a:pPr>
            <a:r>
              <a:rPr lang="en-US" sz="2400" dirty="0">
                <a:solidFill>
                  <a:srgbClr val="333333"/>
                </a:solidFill>
                <a:latin typeface="Times New Roman" panose="02020603050405020304" pitchFamily="18" charset="0"/>
                <a:cs typeface="Times New Roman" panose="02020603050405020304" pitchFamily="18" charset="0"/>
              </a:rPr>
              <a:t>Scrum Master</a:t>
            </a:r>
          </a:p>
          <a:p>
            <a:pPr marL="457200" indent="-457200">
              <a:buAutoNum type="arabicParenR"/>
            </a:pPr>
            <a:r>
              <a:rPr lang="en-US" sz="2400" dirty="0">
                <a:solidFill>
                  <a:srgbClr val="333333"/>
                </a:solidFill>
                <a:latin typeface="Times New Roman" panose="02020603050405020304" pitchFamily="18" charset="0"/>
                <a:cs typeface="Times New Roman" panose="02020603050405020304" pitchFamily="18" charset="0"/>
              </a:rPr>
              <a:t>Product Owner</a:t>
            </a:r>
          </a:p>
          <a:p>
            <a:pPr marL="0" indent="0" algn="just">
              <a:buNone/>
            </a:pPr>
            <a:r>
              <a:rPr lang="en-US" sz="2400" dirty="0">
                <a:solidFill>
                  <a:schemeClr val="accent6">
                    <a:lumMod val="75000"/>
                  </a:schemeClr>
                </a:solidFill>
                <a:latin typeface="Times New Roman" panose="02020603050405020304" pitchFamily="18" charset="0"/>
                <a:cs typeface="Times New Roman" panose="02020603050405020304" pitchFamily="18" charset="0"/>
              </a:rPr>
              <a:t>1) Scrum Master: </a:t>
            </a:r>
            <a:r>
              <a:rPr lang="en-US" sz="2400" b="0" i="0" dirty="0">
                <a:solidFill>
                  <a:srgbClr val="333333"/>
                </a:solidFill>
                <a:effectLst/>
                <a:latin typeface="Times New Roman" panose="02020603050405020304" pitchFamily="18" charset="0"/>
                <a:cs typeface="Times New Roman" panose="02020603050405020304" pitchFamily="18" charset="0"/>
              </a:rPr>
              <a:t>The Scrum Master is a team leader and facility provider who helps the team member follow agile practices so that the team member meets their commitments and customers’ requirements. </a:t>
            </a:r>
            <a:endParaRPr lang="en-US" sz="2400" dirty="0">
              <a:solidFill>
                <a:srgbClr val="333333"/>
              </a:solidFill>
              <a:latin typeface="inter-regular"/>
            </a:endParaRPr>
          </a:p>
          <a:p>
            <a:pPr marL="0" indent="0">
              <a:buNone/>
            </a:pPr>
            <a:endParaRPr lang="en-IN" dirty="0"/>
          </a:p>
        </p:txBody>
      </p:sp>
    </p:spTree>
    <p:extLst>
      <p:ext uri="{BB962C8B-B14F-4D97-AF65-F5344CB8AC3E}">
        <p14:creationId xmlns:p14="http://schemas.microsoft.com/office/powerpoint/2010/main" val="209372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E490D-00E0-4363-9161-AC08120346A3}"/>
              </a:ext>
            </a:extLst>
          </p:cNvPr>
          <p:cNvSpPr>
            <a:spLocks noGrp="1"/>
          </p:cNvSpPr>
          <p:nvPr>
            <p:ph idx="1"/>
          </p:nvPr>
        </p:nvSpPr>
        <p:spPr>
          <a:xfrm>
            <a:off x="544946" y="480291"/>
            <a:ext cx="10695710" cy="6095999"/>
          </a:xfrm>
        </p:spPr>
        <p:txBody>
          <a:bodyPr>
            <a:normAutofit/>
          </a:bodyPr>
          <a:lstStyle/>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The scrum master plays the following responsibilities: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They enable close co-operation between all the roles and functions.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They remove all the blocks which occur.</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They safeguard the team from any disturbances.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They work with the organization to track the progress and processes of the company.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They ensure that Agile Inspect &amp; Adapt processes are leveraged correctly which includes</a:t>
            </a:r>
          </a:p>
          <a:p>
            <a:pPr lvl="1"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Planned meetings</a:t>
            </a:r>
          </a:p>
          <a:p>
            <a:pPr lvl="1"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Daily stand-ups</a:t>
            </a:r>
          </a:p>
          <a:p>
            <a:pPr lvl="1"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Demo</a:t>
            </a:r>
          </a:p>
          <a:p>
            <a:pPr lvl="1"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Review</a:t>
            </a:r>
          </a:p>
          <a:p>
            <a:pPr lvl="1"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Retrospective meetings, and</a:t>
            </a:r>
          </a:p>
          <a:p>
            <a:pPr lvl="1" algn="just">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Facilitate team meetings and the decision-making process.</a:t>
            </a:r>
          </a:p>
          <a:p>
            <a:pPr marL="0" indent="0">
              <a:buNone/>
            </a:pPr>
            <a:endParaRPr lang="en-IN" dirty="0"/>
          </a:p>
        </p:txBody>
      </p:sp>
    </p:spTree>
    <p:extLst>
      <p:ext uri="{BB962C8B-B14F-4D97-AF65-F5344CB8AC3E}">
        <p14:creationId xmlns:p14="http://schemas.microsoft.com/office/powerpoint/2010/main" val="3286039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3B809B-1F69-4B97-8ADE-3CA1FCD60178}"/>
              </a:ext>
            </a:extLst>
          </p:cNvPr>
          <p:cNvSpPr>
            <a:spLocks noGrp="1"/>
          </p:cNvSpPr>
          <p:nvPr>
            <p:ph idx="1"/>
          </p:nvPr>
        </p:nvSpPr>
        <p:spPr>
          <a:xfrm>
            <a:off x="628073" y="667463"/>
            <a:ext cx="10492509" cy="5964246"/>
          </a:xfrm>
        </p:spPr>
        <p:txBody>
          <a:bodyPr/>
          <a:lstStyle/>
          <a:p>
            <a:pPr marL="0" indent="0" algn="just">
              <a:buNone/>
            </a:pPr>
            <a:r>
              <a:rPr lang="en-US" sz="2400" dirty="0">
                <a:solidFill>
                  <a:schemeClr val="accent6">
                    <a:lumMod val="75000"/>
                  </a:schemeClr>
                </a:solidFill>
                <a:latin typeface="Times New Roman" panose="02020603050405020304" pitchFamily="18" charset="0"/>
                <a:cs typeface="Times New Roman" panose="02020603050405020304" pitchFamily="18" charset="0"/>
              </a:rPr>
              <a:t>2) Product Owner: </a:t>
            </a:r>
            <a:r>
              <a:rPr lang="en-US" b="0" i="0" dirty="0">
                <a:solidFill>
                  <a:srgbClr val="333333"/>
                </a:solidFill>
                <a:effectLst/>
                <a:latin typeface="Times New Roman" panose="02020603050405020304" pitchFamily="18" charset="0"/>
                <a:cs typeface="Times New Roman" panose="02020603050405020304" pitchFamily="18" charset="0"/>
              </a:rPr>
              <a:t>The Product Owner is one who runs the product from a business perspective. The Product Owner plays the following responsibilities: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He defines the requirements and prioritizes their values.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He sets the release date and contents.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He takes an active role in iteration and releasing planning meetings.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He ensures that the team is working on the most valued requirement.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He represents the voice of the customer.</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He accepts the user stories that meet the definition of done and defined acceptance criteria.</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IN" sz="2400" dirty="0">
                <a:solidFill>
                  <a:schemeClr val="accent6">
                    <a:lumMod val="75000"/>
                  </a:schemeClr>
                </a:solidFill>
                <a:latin typeface="Times New Roman" panose="02020603050405020304" pitchFamily="18" charset="0"/>
                <a:cs typeface="Times New Roman" panose="02020603050405020304" pitchFamily="18" charset="0"/>
              </a:rPr>
              <a:t>Advantages of Agile Methodology:</a:t>
            </a:r>
          </a:p>
          <a:p>
            <a:pPr algn="l" fontAlgn="base">
              <a:buFont typeface="Wingdings" panose="05000000000000000000" pitchFamily="2" charset="2"/>
              <a:buChar char="v"/>
            </a:pPr>
            <a:r>
              <a:rPr lang="en-US" b="0" i="0" dirty="0">
                <a:solidFill>
                  <a:srgbClr val="273239"/>
                </a:solidFill>
                <a:effectLst/>
                <a:latin typeface="Times New Roman" panose="02020603050405020304" pitchFamily="18" charset="0"/>
                <a:cs typeface="Times New Roman" panose="02020603050405020304" pitchFamily="18" charset="0"/>
              </a:rPr>
              <a:t>The customers are satisfied because after every Sprint working feature of the software is delivered to them.</a:t>
            </a:r>
          </a:p>
          <a:p>
            <a:pPr algn="l" fontAlgn="base">
              <a:buFont typeface="Wingdings" panose="05000000000000000000" pitchFamily="2" charset="2"/>
              <a:buChar char="v"/>
            </a:pPr>
            <a:r>
              <a:rPr lang="en-US" b="0" i="0" dirty="0">
                <a:solidFill>
                  <a:srgbClr val="273239"/>
                </a:solidFill>
                <a:effectLst/>
                <a:latin typeface="Times New Roman" panose="02020603050405020304" pitchFamily="18" charset="0"/>
                <a:cs typeface="Times New Roman" panose="02020603050405020304" pitchFamily="18" charset="0"/>
              </a:rPr>
              <a:t>Customers can have a look at the working feature which fulfilled their expectations.</a:t>
            </a:r>
          </a:p>
          <a:p>
            <a:pPr>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4944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AC7207-012F-4FCA-A142-C5C711221463}"/>
              </a:ext>
            </a:extLst>
          </p:cNvPr>
          <p:cNvSpPr>
            <a:spLocks noGrp="1"/>
          </p:cNvSpPr>
          <p:nvPr>
            <p:ph idx="1"/>
          </p:nvPr>
        </p:nvSpPr>
        <p:spPr>
          <a:xfrm>
            <a:off x="554182" y="360218"/>
            <a:ext cx="10880436" cy="6289964"/>
          </a:xfrm>
        </p:spPr>
        <p:txBody>
          <a:bodyPr/>
          <a:lstStyle/>
          <a:p>
            <a:pPr algn="l" fontAlgn="base">
              <a:buFont typeface="Wingdings" panose="05000000000000000000" pitchFamily="2" charset="2"/>
              <a:buChar char="v"/>
            </a:pPr>
            <a:endParaRPr lang="en-US"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Wingdings" panose="05000000000000000000" pitchFamily="2" charset="2"/>
              <a:buChar char="v"/>
            </a:pPr>
            <a:r>
              <a:rPr lang="en-US" b="0" i="0" dirty="0">
                <a:solidFill>
                  <a:srgbClr val="273239"/>
                </a:solidFill>
                <a:effectLst/>
                <a:latin typeface="Times New Roman" panose="02020603050405020304" pitchFamily="18" charset="0"/>
                <a:cs typeface="Times New Roman" panose="02020603050405020304" pitchFamily="18" charset="0"/>
              </a:rPr>
              <a:t>If the customers have any feedback or any change in the feature then it can be accommodated in the current release of the product.</a:t>
            </a:r>
          </a:p>
          <a:p>
            <a:pPr algn="l" fontAlgn="base">
              <a:buFont typeface="Wingdings" panose="05000000000000000000" pitchFamily="2" charset="2"/>
              <a:buChar char="v"/>
            </a:pPr>
            <a:r>
              <a:rPr lang="en-US" b="0" i="0" dirty="0">
                <a:solidFill>
                  <a:srgbClr val="273239"/>
                </a:solidFill>
                <a:effectLst/>
                <a:latin typeface="Times New Roman" panose="02020603050405020304" pitchFamily="18" charset="0"/>
                <a:cs typeface="Times New Roman" panose="02020603050405020304" pitchFamily="18" charset="0"/>
              </a:rPr>
              <a:t>In Agile methodology daily interactions are required between the business people and the developers.</a:t>
            </a:r>
          </a:p>
          <a:p>
            <a:pPr algn="l" fontAlgn="base">
              <a:buFont typeface="Wingdings" panose="05000000000000000000" pitchFamily="2" charset="2"/>
              <a:buChar char="v"/>
            </a:pPr>
            <a:r>
              <a:rPr lang="en-US" b="0" i="0" dirty="0">
                <a:solidFill>
                  <a:srgbClr val="273239"/>
                </a:solidFill>
                <a:effectLst/>
                <a:latin typeface="Times New Roman" panose="02020603050405020304" pitchFamily="18" charset="0"/>
                <a:cs typeface="Times New Roman" panose="02020603050405020304" pitchFamily="18" charset="0"/>
              </a:rPr>
              <a:t>In this methodology attention is paid to the good design of the product.</a:t>
            </a:r>
          </a:p>
          <a:p>
            <a:pPr algn="l" fontAlgn="base">
              <a:buFont typeface="Wingdings" panose="05000000000000000000" pitchFamily="2" charset="2"/>
              <a:buChar char="v"/>
            </a:pPr>
            <a:r>
              <a:rPr lang="en-US" b="0" i="0" dirty="0">
                <a:solidFill>
                  <a:srgbClr val="273239"/>
                </a:solidFill>
                <a:effectLst/>
                <a:latin typeface="Times New Roman" panose="02020603050405020304" pitchFamily="18" charset="0"/>
                <a:cs typeface="Times New Roman" panose="02020603050405020304" pitchFamily="18" charset="0"/>
              </a:rPr>
              <a:t>Changes in the requirements are accepted even in the later stages of the development.</a:t>
            </a:r>
          </a:p>
          <a:p>
            <a:pPr algn="l" fontAlgn="base">
              <a:buFont typeface="Wingdings" panose="05000000000000000000" pitchFamily="2" charset="2"/>
              <a:buChar char="v"/>
            </a:pPr>
            <a:r>
              <a:rPr lang="en-US" b="0" i="0" dirty="0">
                <a:solidFill>
                  <a:srgbClr val="273239"/>
                </a:solidFill>
                <a:effectLst/>
                <a:latin typeface="Times New Roman" panose="02020603050405020304" pitchFamily="18" charset="0"/>
                <a:cs typeface="Times New Roman" panose="02020603050405020304" pitchFamily="18" charset="0"/>
              </a:rPr>
              <a:t>An Agile/Scrum approach can improve organizational synergy by breaking down organizational barriers and developing a spirit of trust and partnership around organizational goals.</a:t>
            </a:r>
          </a:p>
          <a:p>
            <a:pPr marL="0" indent="0" algn="l" fontAlgn="base">
              <a:buNone/>
            </a:pPr>
            <a:endParaRPr lang="en-US" dirty="0">
              <a:solidFill>
                <a:srgbClr val="273239"/>
              </a:solidFill>
              <a:latin typeface="urw-din"/>
            </a:endParaRPr>
          </a:p>
          <a:p>
            <a:pPr marL="0" indent="0" algn="l" fontAlgn="base">
              <a:buNone/>
            </a:pPr>
            <a:r>
              <a:rPr lang="en-US" sz="2400" dirty="0">
                <a:solidFill>
                  <a:schemeClr val="accent6">
                    <a:lumMod val="75000"/>
                  </a:schemeClr>
                </a:solidFill>
                <a:latin typeface="Times New Roman" panose="02020603050405020304" pitchFamily="18" charset="0"/>
                <a:cs typeface="Times New Roman" panose="02020603050405020304" pitchFamily="18" charset="0"/>
              </a:rPr>
              <a:t>Disadvantages of Agile Methodology:</a:t>
            </a:r>
          </a:p>
          <a:p>
            <a:pPr algn="l" fontAlgn="base">
              <a:buFont typeface="Wingdings" panose="05000000000000000000" pitchFamily="2" charset="2"/>
              <a:buChar char="q"/>
            </a:pPr>
            <a:r>
              <a:rPr lang="en-US" b="0" i="0" dirty="0">
                <a:solidFill>
                  <a:srgbClr val="273239"/>
                </a:solidFill>
                <a:effectLst/>
                <a:latin typeface="Times New Roman" panose="02020603050405020304" pitchFamily="18" charset="0"/>
                <a:cs typeface="Times New Roman" panose="02020603050405020304" pitchFamily="18" charset="0"/>
              </a:rPr>
              <a:t>In Agile methodology the documentation is less.</a:t>
            </a:r>
          </a:p>
          <a:p>
            <a:pPr fontAlgn="base">
              <a:buFont typeface="Wingdings" panose="05000000000000000000" pitchFamily="2" charset="2"/>
              <a:buChar char="q"/>
            </a:pPr>
            <a:r>
              <a:rPr lang="en-US" b="0" i="0" dirty="0">
                <a:solidFill>
                  <a:srgbClr val="273239"/>
                </a:solidFill>
                <a:effectLst/>
                <a:latin typeface="Times New Roman" panose="02020603050405020304" pitchFamily="18" charset="0"/>
                <a:cs typeface="Times New Roman" panose="02020603050405020304" pitchFamily="18" charset="0"/>
              </a:rPr>
              <a:t>Sometimes in Agile methodology the requirement is not very clear hence it’s difficult to predict the expected result.</a:t>
            </a:r>
          </a:p>
          <a:p>
            <a:pPr marL="0" indent="0" algn="l" fontAlgn="base">
              <a:buNone/>
            </a:pPr>
            <a:endParaRPr lang="en-US"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3991445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4F5E9-90E7-467D-AF41-188A13F5063C}"/>
              </a:ext>
            </a:extLst>
          </p:cNvPr>
          <p:cNvSpPr>
            <a:spLocks noGrp="1"/>
          </p:cNvSpPr>
          <p:nvPr>
            <p:ph idx="1"/>
          </p:nvPr>
        </p:nvSpPr>
        <p:spPr>
          <a:xfrm>
            <a:off x="724621" y="877455"/>
            <a:ext cx="10562215" cy="5532581"/>
          </a:xfrm>
        </p:spPr>
        <p:txBody>
          <a:bodyPr/>
          <a:lstStyle/>
          <a:p>
            <a:pPr marL="0" indent="0" algn="l" fontAlgn="base">
              <a:buNone/>
            </a:pPr>
            <a:endParaRPr lang="en-US" b="0" i="0" dirty="0">
              <a:solidFill>
                <a:srgbClr val="273239"/>
              </a:solidFill>
              <a:effectLst/>
              <a:latin typeface="urw-din"/>
            </a:endParaRPr>
          </a:p>
          <a:p>
            <a:pPr algn="l" fontAlgn="base">
              <a:buFont typeface="Wingdings" panose="05000000000000000000" pitchFamily="2" charset="2"/>
              <a:buChar char="q"/>
            </a:pPr>
            <a:r>
              <a:rPr lang="en-US" b="0" i="0" dirty="0">
                <a:solidFill>
                  <a:srgbClr val="273239"/>
                </a:solidFill>
                <a:effectLst/>
                <a:latin typeface="Times New Roman" panose="02020603050405020304" pitchFamily="18" charset="0"/>
                <a:cs typeface="Times New Roman" panose="02020603050405020304" pitchFamily="18" charset="0"/>
              </a:rPr>
              <a:t>In a few of the projects at the start of the software development life cycle, it’s difficult to estimate the actual effort required.</a:t>
            </a:r>
          </a:p>
          <a:p>
            <a:pPr algn="l" fontAlgn="base">
              <a:buFont typeface="Wingdings" panose="05000000000000000000" pitchFamily="2" charset="2"/>
              <a:buChar char="q"/>
            </a:pPr>
            <a:r>
              <a:rPr lang="en-US" b="0" i="0" dirty="0">
                <a:solidFill>
                  <a:srgbClr val="273239"/>
                </a:solidFill>
                <a:effectLst/>
                <a:latin typeface="Times New Roman" panose="02020603050405020304" pitchFamily="18" charset="0"/>
                <a:cs typeface="Times New Roman" panose="02020603050405020304" pitchFamily="18" charset="0"/>
              </a:rPr>
              <a:t>Because of the ever-evolving features, there is always a risk of the ever-lasting project.</a:t>
            </a:r>
          </a:p>
          <a:p>
            <a:pPr algn="l" fontAlgn="base">
              <a:buFont typeface="Wingdings" panose="05000000000000000000" pitchFamily="2" charset="2"/>
              <a:buChar char="q"/>
            </a:pPr>
            <a:r>
              <a:rPr lang="en-US" b="0" i="0" dirty="0">
                <a:solidFill>
                  <a:srgbClr val="273239"/>
                </a:solidFill>
                <a:effectLst/>
                <a:latin typeface="Times New Roman" panose="02020603050405020304" pitchFamily="18" charset="0"/>
                <a:cs typeface="Times New Roman" panose="02020603050405020304" pitchFamily="18" charset="0"/>
              </a:rPr>
              <a:t>For complex projects, the resource requirement and effort are difficult to estimate.</a:t>
            </a:r>
          </a:p>
          <a:p>
            <a:pPr algn="l" fontAlgn="base">
              <a:buFont typeface="Wingdings" panose="05000000000000000000" pitchFamily="2" charset="2"/>
              <a:buChar char="q"/>
            </a:pPr>
            <a:endParaRPr lang="en-US" dirty="0">
              <a:solidFill>
                <a:srgbClr val="273239"/>
              </a:solidFill>
              <a:latin typeface="Times New Roman" panose="02020603050405020304" pitchFamily="18" charset="0"/>
              <a:cs typeface="Times New Roman" panose="02020603050405020304" pitchFamily="18" charset="0"/>
            </a:endParaRPr>
          </a:p>
          <a:p>
            <a:pPr marL="0" indent="0" algn="l" fontAlgn="base">
              <a:buNone/>
            </a:pPr>
            <a:r>
              <a:rPr lang="en-US" sz="2400" b="0" i="0" dirty="0">
                <a:solidFill>
                  <a:schemeClr val="accent6">
                    <a:lumMod val="75000"/>
                  </a:schemeClr>
                </a:solidFill>
                <a:effectLst/>
                <a:latin typeface="Times New Roman" panose="02020603050405020304" pitchFamily="18" charset="0"/>
                <a:cs typeface="Times New Roman" panose="02020603050405020304" pitchFamily="18" charset="0"/>
              </a:rPr>
              <a:t>What is Scrum?</a:t>
            </a:r>
          </a:p>
          <a:p>
            <a:pPr marL="0" indent="0" algn="l" fontAlgn="base">
              <a:buNone/>
            </a:pPr>
            <a:r>
              <a:rPr lang="en-US" i="0" dirty="0">
                <a:solidFill>
                  <a:srgbClr val="333333"/>
                </a:solidFill>
                <a:effectLst/>
                <a:latin typeface="Times New Roman" panose="02020603050405020304" pitchFamily="18" charset="0"/>
                <a:cs typeface="Times New Roman" panose="02020603050405020304" pitchFamily="18" charset="0"/>
              </a:rPr>
              <a:t>Scrum is a framework </a:t>
            </a:r>
            <a:r>
              <a:rPr lang="en-US" b="0" i="0" dirty="0">
                <a:solidFill>
                  <a:srgbClr val="333333"/>
                </a:solidFill>
                <a:effectLst/>
                <a:latin typeface="Times New Roman" panose="02020603050405020304" pitchFamily="18" charset="0"/>
                <a:cs typeface="Times New Roman" panose="02020603050405020304" pitchFamily="18" charset="0"/>
              </a:rPr>
              <a:t>that helps agile teams to work together. Using it, the team members can deliver and sustain the complex product. It encourages the team to learn through practice, and self-organize while working on the problem. Scum is work done through the framework and continuously shipping values to customers.</a:t>
            </a:r>
            <a:endParaRPr lang="en-US" b="0" i="0" dirty="0">
              <a:solidFill>
                <a:srgbClr val="27323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66020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B351C-CF11-46C4-89C5-89CC190021F9}"/>
              </a:ext>
            </a:extLst>
          </p:cNvPr>
          <p:cNvSpPr>
            <a:spLocks noGrp="1"/>
          </p:cNvSpPr>
          <p:nvPr>
            <p:ph idx="1"/>
          </p:nvPr>
        </p:nvSpPr>
        <p:spPr>
          <a:xfrm>
            <a:off x="715385" y="556627"/>
            <a:ext cx="10460615" cy="5945773"/>
          </a:xfrm>
        </p:spPr>
        <p:txBody>
          <a:bodyPr/>
          <a:lstStyle/>
          <a:p>
            <a:pPr marL="0" indent="0">
              <a:buNone/>
            </a:pPr>
            <a:r>
              <a:rPr lang="en-US" dirty="0">
                <a:solidFill>
                  <a:schemeClr val="accent6">
                    <a:lumMod val="75000"/>
                  </a:schemeClr>
                </a:solidFill>
                <a:latin typeface="Times New Roman" panose="02020603050405020304" pitchFamily="18" charset="0"/>
                <a:cs typeface="Times New Roman" panose="02020603050405020304" pitchFamily="18" charset="0"/>
              </a:rPr>
              <a:t>What are Sprints?</a:t>
            </a:r>
          </a:p>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Sprints are a short, time-boxed period for the Scrum team that works to complete a set amount of work. Sprints are the core component of Scrum and agile methodology. The right sprints will help our agile team to ship better software.</a:t>
            </a:r>
          </a:p>
          <a:p>
            <a:pPr marL="0" indent="0">
              <a:buNone/>
            </a:pPr>
            <a:r>
              <a:rPr lang="en-US" dirty="0">
                <a:solidFill>
                  <a:schemeClr val="accent6">
                    <a:lumMod val="75000"/>
                  </a:schemeClr>
                </a:solidFill>
                <a:latin typeface="Times New Roman" panose="02020603050405020304" pitchFamily="18" charset="0"/>
                <a:cs typeface="Times New Roman" panose="02020603050405020304" pitchFamily="18" charset="0"/>
              </a:rPr>
              <a:t>What is the Sprint plan?</a:t>
            </a:r>
          </a:p>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A sprint plan is an action in Scrum that kicks off the sprint. The primary purpose of the sprint plan is to define what can deliver in the sprint. It also focuses on how the work will be achieved. It is done in combination with the whole Scrum team members.</a:t>
            </a:r>
          </a:p>
          <a:p>
            <a:pPr marL="0" indent="0">
              <a:buNone/>
            </a:pPr>
            <a:r>
              <a:rPr lang="en-US" dirty="0">
                <a:solidFill>
                  <a:schemeClr val="accent6">
                    <a:lumMod val="75000"/>
                  </a:schemeClr>
                </a:solidFill>
                <a:latin typeface="Times New Roman" panose="02020603050405020304" pitchFamily="18" charset="0"/>
                <a:cs typeface="Times New Roman" panose="02020603050405020304" pitchFamily="18" charset="0"/>
              </a:rPr>
              <a:t>What is the Product Backlog?</a:t>
            </a:r>
          </a:p>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A product backlog is a registered list of work for the development team. It is driven by the roadmap and its requirements. The essential task is represented at the top of the product backlog so that the team member knows what to deliver first. The developer team doesn’t work through the backlog from the product owner’s side and the product owner doesn't push the work to the developer team. The developer team pulls work from the product backlog.</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14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DF41-CB48-451B-B7E7-B9E897C834B6}"/>
              </a:ext>
            </a:extLst>
          </p:cNvPr>
          <p:cNvSpPr>
            <a:spLocks noGrp="1"/>
          </p:cNvSpPr>
          <p:nvPr>
            <p:ph idx="1"/>
          </p:nvPr>
        </p:nvSpPr>
        <p:spPr>
          <a:xfrm>
            <a:off x="443345" y="618836"/>
            <a:ext cx="10741891" cy="5874328"/>
          </a:xfrm>
        </p:spPr>
        <p:txBody>
          <a:bodyPr/>
          <a:lstStyle/>
          <a:p>
            <a:pPr marL="0" indent="0">
              <a:buNone/>
            </a:pPr>
            <a:r>
              <a:rPr lang="en-US" dirty="0">
                <a:solidFill>
                  <a:schemeClr val="accent6">
                    <a:lumMod val="75000"/>
                  </a:schemeClr>
                </a:solidFill>
                <a:latin typeface="Times New Roman" panose="02020603050405020304" pitchFamily="18" charset="0"/>
                <a:cs typeface="Times New Roman" panose="02020603050405020304" pitchFamily="18" charset="0"/>
              </a:rPr>
              <a:t>Agile Daily Stand-up:</a:t>
            </a:r>
          </a:p>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The agile daily stand-up is termed as the day-to-day status meeting on the project of the members of the agile team. The daily meeting of the agile team discussed the forum for regular updates as well as the problems of team members. It focuses on addressing the issues and tries to solve the issues quickly. The daily stand-up is a regular practice, no matter how an agile team is established regardless of its office location.</a:t>
            </a:r>
          </a:p>
          <a:p>
            <a:pPr marL="0" indent="0">
              <a:buNone/>
            </a:pP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buNone/>
            </a:pPr>
            <a:r>
              <a:rPr lang="en-US" dirty="0">
                <a:solidFill>
                  <a:schemeClr val="accent6">
                    <a:lumMod val="75000"/>
                  </a:schemeClr>
                </a:solidFill>
                <a:latin typeface="Times New Roman" panose="02020603050405020304" pitchFamily="18" charset="0"/>
                <a:cs typeface="Times New Roman" panose="02020603050405020304" pitchFamily="18" charset="0"/>
              </a:rPr>
              <a:t>What is Daily Stand-up?</a:t>
            </a:r>
          </a:p>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The daily stand-up is a daily status meeting of the agile team member. This meeting roughly takes 12 to 18 minutes (an average of 15 minutes).</a:t>
            </a:r>
          </a:p>
          <a:p>
            <a:pPr algn="just"/>
            <a:r>
              <a:rPr lang="en-US" b="0" i="0" dirty="0">
                <a:solidFill>
                  <a:srgbClr val="333333"/>
                </a:solidFill>
                <a:effectLst/>
                <a:latin typeface="Times New Roman" panose="02020603050405020304" pitchFamily="18" charset="0"/>
                <a:cs typeface="Times New Roman" panose="02020603050405020304" pitchFamily="18" charset="0"/>
              </a:rPr>
              <a:t>Each member of the team has to answer three important questions</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What did he/she do yesterday?</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What did he/she will do today?</a:t>
            </a:r>
          </a:p>
          <a:p>
            <a:pPr algn="jus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The problem he/she is facing </a:t>
            </a:r>
          </a:p>
          <a:p>
            <a:pPr marL="0" indent="0">
              <a:buNone/>
            </a:pPr>
            <a:endParaRPr lang="en-IN" dirty="0"/>
          </a:p>
        </p:txBody>
      </p:sp>
    </p:spTree>
    <p:extLst>
      <p:ext uri="{BB962C8B-B14F-4D97-AF65-F5344CB8AC3E}">
        <p14:creationId xmlns:p14="http://schemas.microsoft.com/office/powerpoint/2010/main" val="281971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DF32EB-AC24-4E31-87B6-A0A7C41A40F3}"/>
              </a:ext>
            </a:extLst>
          </p:cNvPr>
          <p:cNvSpPr>
            <a:spLocks noGrp="1"/>
          </p:cNvSpPr>
          <p:nvPr>
            <p:ph idx="1"/>
          </p:nvPr>
        </p:nvSpPr>
        <p:spPr>
          <a:xfrm>
            <a:off x="844694" y="695172"/>
            <a:ext cx="10525270" cy="5650210"/>
          </a:xfrm>
        </p:spPr>
        <p:txBody>
          <a:bodyPr/>
          <a:lstStyle/>
          <a:p>
            <a:pPr marL="0" indent="0">
              <a:buNone/>
            </a:pPr>
            <a:r>
              <a:rPr lang="en-US" dirty="0">
                <a:latin typeface="Times New Roman" panose="02020603050405020304" pitchFamily="18" charset="0"/>
                <a:cs typeface="Times New Roman" panose="02020603050405020304" pitchFamily="18" charset="0"/>
              </a:rPr>
              <a:t>Important of Stand-up:</a:t>
            </a:r>
          </a:p>
          <a:p>
            <a:pPr algn="just"/>
            <a:r>
              <a:rPr lang="en-US" b="0" i="0" dirty="0">
                <a:solidFill>
                  <a:srgbClr val="333333"/>
                </a:solidFill>
                <a:effectLst/>
                <a:latin typeface="Times New Roman" panose="02020603050405020304" pitchFamily="18" charset="0"/>
                <a:cs typeface="Times New Roman" panose="02020603050405020304" pitchFamily="18" charset="0"/>
              </a:rPr>
              <a:t>The importance of having a daily stand-up in agile is as follows: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team can evaluate the progress report daily.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team member discusses all the progress and the commitments he/she made for the day.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members can also see whether they can deliver the project as per the iteration plan or not.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Stand-up provides visibility to the team on any delay that occurs due to some obstacles.</a:t>
            </a:r>
          </a:p>
          <a:p>
            <a:pPr marL="0" indent="0">
              <a:buNone/>
            </a:pPr>
            <a:r>
              <a:rPr lang="en-IN" dirty="0">
                <a:solidFill>
                  <a:schemeClr val="accent6">
                    <a:lumMod val="75000"/>
                  </a:schemeClr>
                </a:solidFill>
                <a:latin typeface="Times New Roman" panose="02020603050405020304" pitchFamily="18" charset="0"/>
                <a:cs typeface="Times New Roman" panose="02020603050405020304" pitchFamily="18" charset="0"/>
              </a:rPr>
              <a:t>Who attends a Stand-up?</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project owner, scrum master, and the delivery team should attend the stand-up regularly.</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Customers and Stakeholders are encouraged to participate in the meeting, and they act as an observer. However, they are not supposed to participate in stand-ups.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responsibility of the scrum master is to take note of each team member's queries and the problems they are facing.</a:t>
            </a:r>
          </a:p>
          <a:p>
            <a:pPr marL="0" indent="0">
              <a:buNone/>
            </a:pPr>
            <a:endParaRPr lang="en-IN" dirty="0"/>
          </a:p>
        </p:txBody>
      </p:sp>
    </p:spTree>
    <p:extLst>
      <p:ext uri="{BB962C8B-B14F-4D97-AF65-F5344CB8AC3E}">
        <p14:creationId xmlns:p14="http://schemas.microsoft.com/office/powerpoint/2010/main" val="2107022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85</TotalTime>
  <Words>1155</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Century Gothic</vt:lpstr>
      <vt:lpstr>inter-regular</vt:lpstr>
      <vt:lpstr>Times New Roman</vt:lpstr>
      <vt:lpstr>urw-din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Sushma mu</dc:creator>
  <cp:lastModifiedBy>Sushma mu</cp:lastModifiedBy>
  <cp:revision>1</cp:revision>
  <dcterms:created xsi:type="dcterms:W3CDTF">2022-04-03T16:22:15Z</dcterms:created>
  <dcterms:modified xsi:type="dcterms:W3CDTF">2022-04-03T17:47:16Z</dcterms:modified>
</cp:coreProperties>
</file>