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02"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25AB667-16E0-4ED1-B5B5-B6E7DA07FAB9}" type="datetimeFigureOut">
              <a:rPr lang="en-IN" smtClean="0"/>
              <a:t>02-04-2022</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A082356-FA91-4199-A402-B8B507D3D6F5}" type="slidenum">
              <a:rPr lang="en-IN" smtClean="0"/>
              <a:t>‹#›</a:t>
            </a:fld>
            <a:endParaRPr lang="en-IN"/>
          </a:p>
        </p:txBody>
      </p:sp>
    </p:spTree>
    <p:extLst>
      <p:ext uri="{BB962C8B-B14F-4D97-AF65-F5344CB8AC3E}">
        <p14:creationId xmlns:p14="http://schemas.microsoft.com/office/powerpoint/2010/main" val="3995278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5AB667-16E0-4ED1-B5B5-B6E7DA07FAB9}" type="datetimeFigureOut">
              <a:rPr lang="en-IN" smtClean="0"/>
              <a:t>02-04-2022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082356-FA91-4199-A402-B8B507D3D6F5}" type="slidenum">
              <a:rPr lang="en-IN" smtClean="0"/>
              <a:t>‹#›</a:t>
            </a:fld>
            <a:endParaRPr lang="en-IN"/>
          </a:p>
        </p:txBody>
      </p:sp>
    </p:spTree>
    <p:extLst>
      <p:ext uri="{BB962C8B-B14F-4D97-AF65-F5344CB8AC3E}">
        <p14:creationId xmlns:p14="http://schemas.microsoft.com/office/powerpoint/2010/main" val="1188434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5AB667-16E0-4ED1-B5B5-B6E7DA07FAB9}"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082356-FA91-4199-A402-B8B507D3D6F5}" type="slidenum">
              <a:rPr lang="en-IN" smtClean="0"/>
              <a:t>‹#›</a:t>
            </a:fld>
            <a:endParaRPr lang="en-IN"/>
          </a:p>
        </p:txBody>
      </p:sp>
    </p:spTree>
    <p:extLst>
      <p:ext uri="{BB962C8B-B14F-4D97-AF65-F5344CB8AC3E}">
        <p14:creationId xmlns:p14="http://schemas.microsoft.com/office/powerpoint/2010/main" val="3738129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5AB667-16E0-4ED1-B5B5-B6E7DA07FAB9}"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082356-FA91-4199-A402-B8B507D3D6F5}" type="slidenum">
              <a:rPr lang="en-IN" smtClean="0"/>
              <a:t>‹#›</a:t>
            </a:fld>
            <a:endParaRPr lang="en-IN"/>
          </a:p>
        </p:txBody>
      </p:sp>
    </p:spTree>
    <p:extLst>
      <p:ext uri="{BB962C8B-B14F-4D97-AF65-F5344CB8AC3E}">
        <p14:creationId xmlns:p14="http://schemas.microsoft.com/office/powerpoint/2010/main" val="3836848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AB667-16E0-4ED1-B5B5-B6E7DA07FAB9}"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082356-FA91-4199-A402-B8B507D3D6F5}" type="slidenum">
              <a:rPr lang="en-IN" smtClean="0"/>
              <a:t>‹#›</a:t>
            </a:fld>
            <a:endParaRPr lang="en-IN"/>
          </a:p>
        </p:txBody>
      </p:sp>
    </p:spTree>
    <p:extLst>
      <p:ext uri="{BB962C8B-B14F-4D97-AF65-F5344CB8AC3E}">
        <p14:creationId xmlns:p14="http://schemas.microsoft.com/office/powerpoint/2010/main" val="3244655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25AB667-16E0-4ED1-B5B5-B6E7DA07FAB9}" type="datetimeFigureOut">
              <a:rPr lang="en-IN" smtClean="0"/>
              <a:t>02-04-2022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082356-FA91-4199-A402-B8B507D3D6F5}" type="slidenum">
              <a:rPr lang="en-IN" smtClean="0"/>
              <a:t>‹#›</a:t>
            </a:fld>
            <a:endParaRPr lang="en-IN"/>
          </a:p>
        </p:txBody>
      </p:sp>
    </p:spTree>
    <p:extLst>
      <p:ext uri="{BB962C8B-B14F-4D97-AF65-F5344CB8AC3E}">
        <p14:creationId xmlns:p14="http://schemas.microsoft.com/office/powerpoint/2010/main" val="1387147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25AB667-16E0-4ED1-B5B5-B6E7DA07FAB9}" type="datetimeFigureOut">
              <a:rPr lang="en-IN" smtClean="0"/>
              <a:t>02-04-2022</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EA082356-FA91-4199-A402-B8B507D3D6F5}" type="slidenum">
              <a:rPr lang="en-IN" smtClean="0"/>
              <a:t>‹#›</a:t>
            </a:fld>
            <a:endParaRPr lang="en-IN"/>
          </a:p>
        </p:txBody>
      </p:sp>
    </p:spTree>
    <p:extLst>
      <p:ext uri="{BB962C8B-B14F-4D97-AF65-F5344CB8AC3E}">
        <p14:creationId xmlns:p14="http://schemas.microsoft.com/office/powerpoint/2010/main" val="1565632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25AB667-16E0-4ED1-B5B5-B6E7DA07FAB9}"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082356-FA91-4199-A402-B8B507D3D6F5}" type="slidenum">
              <a:rPr lang="en-IN" smtClean="0"/>
              <a:t>‹#›</a:t>
            </a:fld>
            <a:endParaRPr lang="en-IN"/>
          </a:p>
        </p:txBody>
      </p:sp>
    </p:spTree>
    <p:extLst>
      <p:ext uri="{BB962C8B-B14F-4D97-AF65-F5344CB8AC3E}">
        <p14:creationId xmlns:p14="http://schemas.microsoft.com/office/powerpoint/2010/main" val="1540742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25AB667-16E0-4ED1-B5B5-B6E7DA07FAB9}"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082356-FA91-4199-A402-B8B507D3D6F5}" type="slidenum">
              <a:rPr lang="en-IN" smtClean="0"/>
              <a:t>‹#›</a:t>
            </a:fld>
            <a:endParaRPr lang="en-IN"/>
          </a:p>
        </p:txBody>
      </p:sp>
    </p:spTree>
    <p:extLst>
      <p:ext uri="{BB962C8B-B14F-4D97-AF65-F5344CB8AC3E}">
        <p14:creationId xmlns:p14="http://schemas.microsoft.com/office/powerpoint/2010/main" val="1808913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5AB667-16E0-4ED1-B5B5-B6E7DA07FAB9}"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082356-FA91-4199-A402-B8B507D3D6F5}" type="slidenum">
              <a:rPr lang="en-IN" smtClean="0"/>
              <a:t>‹#›</a:t>
            </a:fld>
            <a:endParaRPr lang="en-IN"/>
          </a:p>
        </p:txBody>
      </p:sp>
    </p:spTree>
    <p:extLst>
      <p:ext uri="{BB962C8B-B14F-4D97-AF65-F5344CB8AC3E}">
        <p14:creationId xmlns:p14="http://schemas.microsoft.com/office/powerpoint/2010/main" val="1104717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AB667-16E0-4ED1-B5B5-B6E7DA07FAB9}" type="datetimeFigureOut">
              <a:rPr lang="en-IN" smtClean="0"/>
              <a:t>02-04-2022</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A082356-FA91-4199-A402-B8B507D3D6F5}" type="slidenum">
              <a:rPr lang="en-IN" smtClean="0"/>
              <a:t>‹#›</a:t>
            </a:fld>
            <a:endParaRPr lang="en-IN"/>
          </a:p>
        </p:txBody>
      </p:sp>
    </p:spTree>
    <p:extLst>
      <p:ext uri="{BB962C8B-B14F-4D97-AF65-F5344CB8AC3E}">
        <p14:creationId xmlns:p14="http://schemas.microsoft.com/office/powerpoint/2010/main" val="1279438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5AB667-16E0-4ED1-B5B5-B6E7DA07FAB9}" type="datetimeFigureOut">
              <a:rPr lang="en-IN" smtClean="0"/>
              <a:t>02-04-2022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082356-FA91-4199-A402-B8B507D3D6F5}" type="slidenum">
              <a:rPr lang="en-IN" smtClean="0"/>
              <a:t>‹#›</a:t>
            </a:fld>
            <a:endParaRPr lang="en-IN"/>
          </a:p>
        </p:txBody>
      </p:sp>
    </p:spTree>
    <p:extLst>
      <p:ext uri="{BB962C8B-B14F-4D97-AF65-F5344CB8AC3E}">
        <p14:creationId xmlns:p14="http://schemas.microsoft.com/office/powerpoint/2010/main" val="2196504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5AB667-16E0-4ED1-B5B5-B6E7DA07FAB9}" type="datetimeFigureOut">
              <a:rPr lang="en-IN" smtClean="0"/>
              <a:t>02-04-2022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082356-FA91-4199-A402-B8B507D3D6F5}" type="slidenum">
              <a:rPr lang="en-IN" smtClean="0"/>
              <a:t>‹#›</a:t>
            </a:fld>
            <a:endParaRPr lang="en-IN"/>
          </a:p>
        </p:txBody>
      </p:sp>
    </p:spTree>
    <p:extLst>
      <p:ext uri="{BB962C8B-B14F-4D97-AF65-F5344CB8AC3E}">
        <p14:creationId xmlns:p14="http://schemas.microsoft.com/office/powerpoint/2010/main" val="2771095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5AB667-16E0-4ED1-B5B5-B6E7DA07FAB9}" type="datetimeFigureOut">
              <a:rPr lang="en-IN" smtClean="0"/>
              <a:t>02-04-2022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A082356-FA91-4199-A402-B8B507D3D6F5}" type="slidenum">
              <a:rPr lang="en-IN" smtClean="0"/>
              <a:t>‹#›</a:t>
            </a:fld>
            <a:endParaRPr lang="en-IN"/>
          </a:p>
        </p:txBody>
      </p:sp>
    </p:spTree>
    <p:extLst>
      <p:ext uri="{BB962C8B-B14F-4D97-AF65-F5344CB8AC3E}">
        <p14:creationId xmlns:p14="http://schemas.microsoft.com/office/powerpoint/2010/main" val="550670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5AB667-16E0-4ED1-B5B5-B6E7DA07FAB9}" type="datetimeFigureOut">
              <a:rPr lang="en-IN" smtClean="0"/>
              <a:t>02-04-2022</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A082356-FA91-4199-A402-B8B507D3D6F5}" type="slidenum">
              <a:rPr lang="en-IN" smtClean="0"/>
              <a:t>‹#›</a:t>
            </a:fld>
            <a:endParaRPr lang="en-IN"/>
          </a:p>
        </p:txBody>
      </p:sp>
    </p:spTree>
    <p:extLst>
      <p:ext uri="{BB962C8B-B14F-4D97-AF65-F5344CB8AC3E}">
        <p14:creationId xmlns:p14="http://schemas.microsoft.com/office/powerpoint/2010/main" val="2407067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5AB667-16E0-4ED1-B5B5-B6E7DA07FAB9}" type="datetimeFigureOut">
              <a:rPr lang="en-IN" smtClean="0"/>
              <a:t>02-04-2022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082356-FA91-4199-A402-B8B507D3D6F5}" type="slidenum">
              <a:rPr lang="en-IN" smtClean="0"/>
              <a:t>‹#›</a:t>
            </a:fld>
            <a:endParaRPr lang="en-IN"/>
          </a:p>
        </p:txBody>
      </p:sp>
    </p:spTree>
    <p:extLst>
      <p:ext uri="{BB962C8B-B14F-4D97-AF65-F5344CB8AC3E}">
        <p14:creationId xmlns:p14="http://schemas.microsoft.com/office/powerpoint/2010/main" val="4049811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5AB667-16E0-4ED1-B5B5-B6E7DA07FAB9}" type="datetimeFigureOut">
              <a:rPr lang="en-IN" smtClean="0"/>
              <a:t>02-04-2022</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A082356-FA91-4199-A402-B8B507D3D6F5}" type="slidenum">
              <a:rPr lang="en-IN" smtClean="0"/>
              <a:t>‹#›</a:t>
            </a:fld>
            <a:endParaRPr lang="en-IN"/>
          </a:p>
        </p:txBody>
      </p:sp>
    </p:spTree>
    <p:extLst>
      <p:ext uri="{BB962C8B-B14F-4D97-AF65-F5344CB8AC3E}">
        <p14:creationId xmlns:p14="http://schemas.microsoft.com/office/powerpoint/2010/main" val="252555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25AB667-16E0-4ED1-B5B5-B6E7DA07FAB9}" type="datetimeFigureOut">
              <a:rPr lang="en-IN" smtClean="0"/>
              <a:t>02-04-2022</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A082356-FA91-4199-A402-B8B507D3D6F5}" type="slidenum">
              <a:rPr lang="en-IN" smtClean="0"/>
              <a:t>‹#›</a:t>
            </a:fld>
            <a:endParaRPr lang="en-IN"/>
          </a:p>
        </p:txBody>
      </p:sp>
    </p:spTree>
    <p:extLst>
      <p:ext uri="{BB962C8B-B14F-4D97-AF65-F5344CB8AC3E}">
        <p14:creationId xmlns:p14="http://schemas.microsoft.com/office/powerpoint/2010/main" val="341566591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267702D-6B78-447C-BAAD-1F7C2CF7DB19}"/>
              </a:ext>
            </a:extLst>
          </p:cNvPr>
          <p:cNvSpPr>
            <a:spLocks noGrp="1"/>
          </p:cNvSpPr>
          <p:nvPr>
            <p:ph type="subTitle" idx="1"/>
          </p:nvPr>
        </p:nvSpPr>
        <p:spPr>
          <a:xfrm>
            <a:off x="1490234" y="1414420"/>
            <a:ext cx="9563845" cy="4336140"/>
          </a:xfrm>
        </p:spPr>
        <p:txBody>
          <a:bodyPr>
            <a:normAutofit/>
          </a:bodyPr>
          <a:lstStyle/>
          <a:p>
            <a:r>
              <a:rPr lang="en-US" sz="7200" dirty="0">
                <a:latin typeface="Times New Roman" panose="02020603050405020304" pitchFamily="18" charset="0"/>
                <a:cs typeface="Times New Roman" panose="02020603050405020304" pitchFamily="18" charset="0"/>
              </a:rPr>
              <a:t>             </a:t>
            </a:r>
          </a:p>
          <a:p>
            <a:r>
              <a:rPr lang="en-US" sz="7200" dirty="0">
                <a:latin typeface="Times New Roman" panose="02020603050405020304" pitchFamily="18" charset="0"/>
                <a:cs typeface="Times New Roman" panose="02020603050405020304" pitchFamily="18" charset="0"/>
              </a:rPr>
              <a:t>           </a:t>
            </a:r>
            <a:r>
              <a:rPr lang="en-US" sz="7200" dirty="0">
                <a:solidFill>
                  <a:srgbClr val="FF0000"/>
                </a:solidFill>
                <a:latin typeface="Times New Roman" panose="02020603050405020304" pitchFamily="18" charset="0"/>
                <a:cs typeface="Times New Roman" panose="02020603050405020304" pitchFamily="18" charset="0"/>
              </a:rPr>
              <a:t>DevOps</a:t>
            </a:r>
          </a:p>
          <a:p>
            <a:r>
              <a:rPr lang="en-US" sz="72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SUSHMA M U</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5276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8F6CF3-910C-49E2-9772-9593E631EFD9}"/>
              </a:ext>
            </a:extLst>
          </p:cNvPr>
          <p:cNvSpPr>
            <a:spLocks noGrp="1"/>
          </p:cNvSpPr>
          <p:nvPr>
            <p:ph idx="1"/>
          </p:nvPr>
        </p:nvSpPr>
        <p:spPr>
          <a:xfrm>
            <a:off x="526881" y="516082"/>
            <a:ext cx="11110937" cy="6179358"/>
          </a:xfrm>
        </p:spPr>
        <p:txBody>
          <a:bodyPr>
            <a:normAutofit fontScale="92500"/>
          </a:bodyPr>
          <a:lstStyle/>
          <a:p>
            <a:pPr marL="0" indent="0">
              <a:buNone/>
            </a:pPr>
            <a:r>
              <a:rPr lang="en-US" sz="3200" dirty="0">
                <a:solidFill>
                  <a:srgbClr val="C00000"/>
                </a:solidFill>
                <a:latin typeface="Times New Roman" panose="02020603050405020304" pitchFamily="18" charset="0"/>
                <a:cs typeface="Times New Roman" panose="02020603050405020304" pitchFamily="18" charset="0"/>
              </a:rPr>
              <a:t>DevOps Principles:</a:t>
            </a:r>
          </a:p>
          <a:p>
            <a:pPr marL="0" indent="0" algn="just">
              <a:buNone/>
            </a:pPr>
            <a:endParaRPr lang="en-US" b="1" i="0" dirty="0">
              <a:solidFill>
                <a:srgbClr val="000000"/>
              </a:solidFill>
              <a:effectLst/>
              <a:latin typeface="inter-bold"/>
            </a:endParaRPr>
          </a:p>
          <a:p>
            <a:pPr algn="just">
              <a:buFont typeface="+mj-lt"/>
              <a:buAutoNum type="arabicPeriod"/>
            </a:pPr>
            <a:r>
              <a:rPr lang="en-US" sz="2400" b="1" i="0" dirty="0">
                <a:solidFill>
                  <a:srgbClr val="000000"/>
                </a:solidFill>
                <a:effectLst/>
                <a:latin typeface="Times New Roman" panose="02020603050405020304" pitchFamily="18" charset="0"/>
                <a:cs typeface="Times New Roman" panose="02020603050405020304" pitchFamily="18" charset="0"/>
              </a:rPr>
              <a:t>End to End Responsibility:</a:t>
            </a:r>
            <a:r>
              <a:rPr lang="en-US" sz="2400" b="0" i="0" dirty="0">
                <a:solidFill>
                  <a:srgbClr val="000000"/>
                </a:solidFill>
                <a:effectLst/>
                <a:latin typeface="Times New Roman" panose="02020603050405020304" pitchFamily="18" charset="0"/>
                <a:cs typeface="Times New Roman" panose="02020603050405020304" pitchFamily="18" charset="0"/>
              </a:rPr>
              <a:t> DevOps team needs to provide performance support until they become the end of life. It enhances the responsibility and the quality of the products engineered.</a:t>
            </a:r>
          </a:p>
          <a:p>
            <a:pPr algn="just">
              <a:buFont typeface="+mj-lt"/>
              <a:buAutoNum type="arabicPeriod"/>
            </a:pPr>
            <a:r>
              <a:rPr lang="en-US" sz="2400" b="1" i="0" dirty="0">
                <a:solidFill>
                  <a:srgbClr val="000000"/>
                </a:solidFill>
                <a:effectLst/>
                <a:latin typeface="Times New Roman" panose="02020603050405020304" pitchFamily="18" charset="0"/>
                <a:cs typeface="Times New Roman" panose="02020603050405020304" pitchFamily="18" charset="0"/>
              </a:rPr>
              <a:t>Continuous Improvement:</a:t>
            </a:r>
            <a:r>
              <a:rPr lang="en-US" sz="2400" b="0" i="0" dirty="0">
                <a:solidFill>
                  <a:srgbClr val="000000"/>
                </a:solidFill>
                <a:effectLst/>
                <a:latin typeface="Times New Roman" panose="02020603050405020304" pitchFamily="18" charset="0"/>
                <a:cs typeface="Times New Roman" panose="02020603050405020304" pitchFamily="18" charset="0"/>
              </a:rPr>
              <a:t> DevOps culture focuses on continuous improvement to minimize waste. It continuously speeds up the growth of products or services offered.</a:t>
            </a:r>
          </a:p>
          <a:p>
            <a:pPr algn="just">
              <a:buFont typeface="+mj-lt"/>
              <a:buAutoNum type="arabicPeriod"/>
            </a:pPr>
            <a:r>
              <a:rPr lang="en-US" sz="2400" b="1" i="0" dirty="0">
                <a:solidFill>
                  <a:srgbClr val="000000"/>
                </a:solidFill>
                <a:effectLst/>
                <a:latin typeface="Times New Roman" panose="02020603050405020304" pitchFamily="18" charset="0"/>
                <a:cs typeface="Times New Roman" panose="02020603050405020304" pitchFamily="18" charset="0"/>
              </a:rPr>
              <a:t>Automate Everything:</a:t>
            </a:r>
            <a:r>
              <a:rPr lang="en-US" sz="2400" b="0" i="0" dirty="0">
                <a:solidFill>
                  <a:srgbClr val="000000"/>
                </a:solidFill>
                <a:effectLst/>
                <a:latin typeface="Times New Roman" panose="02020603050405020304" pitchFamily="18" charset="0"/>
                <a:cs typeface="Times New Roman" panose="02020603050405020304" pitchFamily="18" charset="0"/>
              </a:rPr>
              <a:t> Automation is an essential principle of the DevOps process. This is for software development and also for the entire infrastructure landscape.</a:t>
            </a:r>
          </a:p>
          <a:p>
            <a:pPr algn="just">
              <a:buFont typeface="+mj-lt"/>
              <a:buAutoNum type="arabicPeriod"/>
            </a:pPr>
            <a:r>
              <a:rPr lang="en-US" sz="2400" b="1" i="0" dirty="0">
                <a:solidFill>
                  <a:srgbClr val="000000"/>
                </a:solidFill>
                <a:effectLst/>
                <a:latin typeface="Times New Roman" panose="02020603050405020304" pitchFamily="18" charset="0"/>
                <a:cs typeface="Times New Roman" panose="02020603050405020304" pitchFamily="18" charset="0"/>
              </a:rPr>
              <a:t>Custom Centric Action:</a:t>
            </a:r>
            <a:r>
              <a:rPr lang="en-US" sz="2400" b="0" i="0" dirty="0">
                <a:solidFill>
                  <a:srgbClr val="000000"/>
                </a:solidFill>
                <a:effectLst/>
                <a:latin typeface="Times New Roman" panose="02020603050405020304" pitchFamily="18" charset="0"/>
                <a:cs typeface="Times New Roman" panose="02020603050405020304" pitchFamily="18" charset="0"/>
              </a:rPr>
              <a:t> DevOps team must take a customer-centric for that they should continuously invest in products and services.</a:t>
            </a:r>
          </a:p>
          <a:p>
            <a:pPr algn="just">
              <a:buFont typeface="+mj-lt"/>
              <a:buAutoNum type="arabicPeriod"/>
            </a:pPr>
            <a:r>
              <a:rPr lang="en-US" sz="2400" b="1" i="0" dirty="0">
                <a:solidFill>
                  <a:srgbClr val="000000"/>
                </a:solidFill>
                <a:effectLst/>
                <a:latin typeface="Times New Roman" panose="02020603050405020304" pitchFamily="18" charset="0"/>
                <a:cs typeface="Times New Roman" panose="02020603050405020304" pitchFamily="18" charset="0"/>
              </a:rPr>
              <a:t>Monitor and test everything:</a:t>
            </a:r>
            <a:r>
              <a:rPr lang="en-US" sz="2400" b="0" i="0" dirty="0">
                <a:solidFill>
                  <a:srgbClr val="000000"/>
                </a:solidFill>
                <a:effectLst/>
                <a:latin typeface="Times New Roman" panose="02020603050405020304" pitchFamily="18" charset="0"/>
                <a:cs typeface="Times New Roman" panose="02020603050405020304" pitchFamily="18" charset="0"/>
              </a:rPr>
              <a:t> The DevOps team needs to have robust monitoring and testing procedures.</a:t>
            </a:r>
          </a:p>
          <a:p>
            <a:pPr algn="just">
              <a:buFont typeface="+mj-lt"/>
              <a:buAutoNum type="arabicPeriod"/>
            </a:pPr>
            <a:r>
              <a:rPr lang="en-US" sz="2400" b="1" i="0" dirty="0">
                <a:solidFill>
                  <a:srgbClr val="000000"/>
                </a:solidFill>
                <a:effectLst/>
                <a:latin typeface="Times New Roman" panose="02020603050405020304" pitchFamily="18" charset="0"/>
                <a:cs typeface="Times New Roman" panose="02020603050405020304" pitchFamily="18" charset="0"/>
              </a:rPr>
              <a:t>Work as one team:</a:t>
            </a:r>
            <a:r>
              <a:rPr lang="en-US" sz="2400" b="0" i="0" dirty="0">
                <a:solidFill>
                  <a:srgbClr val="000000"/>
                </a:solidFill>
                <a:effectLst/>
                <a:latin typeface="Times New Roman" panose="02020603050405020304" pitchFamily="18" charset="0"/>
                <a:cs typeface="Times New Roman" panose="02020603050405020304" pitchFamily="18" charset="0"/>
              </a:rPr>
              <a:t> In the DevOps culture role of the designers, developers, and testers is already defined. All they needed to do is work as one team with complete collaboration.</a:t>
            </a:r>
          </a:p>
          <a:p>
            <a:pPr marL="0" indent="0">
              <a:buNone/>
            </a:pPr>
            <a:endParaRPr lang="en-IN" dirty="0"/>
          </a:p>
        </p:txBody>
      </p:sp>
    </p:spTree>
    <p:extLst>
      <p:ext uri="{BB962C8B-B14F-4D97-AF65-F5344CB8AC3E}">
        <p14:creationId xmlns:p14="http://schemas.microsoft.com/office/powerpoint/2010/main" val="1088887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7358FBF-D77E-4324-BAF3-FDE62C0BD19C}"/>
              </a:ext>
            </a:extLst>
          </p:cNvPr>
          <p:cNvSpPr>
            <a:spLocks noGrp="1"/>
          </p:cNvSpPr>
          <p:nvPr>
            <p:ph idx="1"/>
          </p:nvPr>
        </p:nvSpPr>
        <p:spPr>
          <a:xfrm>
            <a:off x="508000" y="581891"/>
            <a:ext cx="11111345" cy="5929745"/>
          </a:xfrm>
        </p:spPr>
        <p:txBody>
          <a:bodyPr/>
          <a:lstStyle/>
          <a:p>
            <a:pPr marL="0" indent="0">
              <a:buNone/>
            </a:pPr>
            <a:r>
              <a:rPr lang="en-US" sz="3600" dirty="0">
                <a:solidFill>
                  <a:srgbClr val="C00000"/>
                </a:solidFill>
                <a:latin typeface="Times New Roman" panose="02020603050405020304" pitchFamily="18" charset="0"/>
                <a:cs typeface="Times New Roman" panose="02020603050405020304" pitchFamily="18" charset="0"/>
              </a:rPr>
              <a:t>DevOps Tools:</a:t>
            </a:r>
          </a:p>
          <a:p>
            <a:pPr marL="0" indent="0">
              <a:buNone/>
            </a:pPr>
            <a:endParaRPr lang="en-IN" dirty="0"/>
          </a:p>
        </p:txBody>
      </p:sp>
      <p:pic>
        <p:nvPicPr>
          <p:cNvPr id="7" name="Content Placeholder 3">
            <a:extLst>
              <a:ext uri="{FF2B5EF4-FFF2-40B4-BE49-F238E27FC236}">
                <a16:creationId xmlns:a16="http://schemas.microsoft.com/office/drawing/2014/main" id="{8CFEA31F-826D-4B10-89E6-C0E31E42A4C2}"/>
              </a:ext>
            </a:extLst>
          </p:cNvPr>
          <p:cNvPicPr>
            <a:picLocks noChangeAspect="1"/>
          </p:cNvPicPr>
          <p:nvPr/>
        </p:nvPicPr>
        <p:blipFill>
          <a:blip r:embed="rId2"/>
          <a:stretch>
            <a:fillRect/>
          </a:stretch>
        </p:blipFill>
        <p:spPr>
          <a:xfrm>
            <a:off x="731520" y="1945842"/>
            <a:ext cx="10887825" cy="4565793"/>
          </a:xfrm>
          <a:prstGeom prst="rect">
            <a:avLst/>
          </a:prstGeom>
        </p:spPr>
      </p:pic>
    </p:spTree>
    <p:extLst>
      <p:ext uri="{BB962C8B-B14F-4D97-AF65-F5344CB8AC3E}">
        <p14:creationId xmlns:p14="http://schemas.microsoft.com/office/powerpoint/2010/main" val="2552390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EA048C-8BD8-4976-B1F6-63904BFF59DC}"/>
              </a:ext>
            </a:extLst>
          </p:cNvPr>
          <p:cNvSpPr>
            <a:spLocks noGrp="1"/>
          </p:cNvSpPr>
          <p:nvPr>
            <p:ph idx="1"/>
          </p:nvPr>
        </p:nvSpPr>
        <p:spPr>
          <a:xfrm>
            <a:off x="471055" y="526473"/>
            <a:ext cx="11249889" cy="5929745"/>
          </a:xfrm>
        </p:spPr>
        <p:txBody>
          <a:bodyPr>
            <a:normAutofit lnSpcReduction="10000"/>
          </a:bodyPr>
          <a:lstStyle/>
          <a:p>
            <a:pPr marL="0" indent="0">
              <a:buNone/>
            </a:pPr>
            <a:endParaRPr lang="en-US" dirty="0"/>
          </a:p>
          <a:p>
            <a:pPr marL="0" indent="0">
              <a:buNone/>
            </a:pPr>
            <a:r>
              <a:rPr lang="en-US" sz="3200" dirty="0">
                <a:solidFill>
                  <a:srgbClr val="C00000"/>
                </a:solidFill>
                <a:latin typeface="Times New Roman" panose="02020603050405020304" pitchFamily="18" charset="0"/>
                <a:cs typeface="Times New Roman" panose="02020603050405020304" pitchFamily="18" charset="0"/>
              </a:rPr>
              <a:t>DevOps Engineer Roles and Responsibilities:</a:t>
            </a:r>
          </a:p>
          <a:p>
            <a:pPr marL="0" indent="0">
              <a:buNone/>
            </a:pPr>
            <a:endParaRPr lang="en-US" dirty="0">
              <a:solidFill>
                <a:srgbClr val="333333"/>
              </a:solidFill>
              <a:latin typeface="inter-regular"/>
            </a:endParaRPr>
          </a:p>
          <a:p>
            <a:pPr marL="0" indent="0">
              <a:buNone/>
            </a:pPr>
            <a:r>
              <a:rPr lang="en-US" sz="2400" b="0" i="0" dirty="0">
                <a:solidFill>
                  <a:srgbClr val="333333"/>
                </a:solidFill>
                <a:effectLst/>
                <a:latin typeface="Times New Roman" panose="02020603050405020304" pitchFamily="18" charset="0"/>
                <a:cs typeface="Times New Roman" panose="02020603050405020304" pitchFamily="18" charset="0"/>
              </a:rPr>
              <a:t>DevOps engineers work full time. They are responsible for the production and continuing maintenance of a software application platform.</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Manage projects effectively through an open standard-based platform.</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Increases project visibility through traceability.</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Improve quality and reduce the development cost with collaboration.</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DevOps should have the soft skill of a problem solver and a quick learner.</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Analyze, design, and evaluate automation scripts and systems.</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Able to perform system troubleshooting and problem-solving across the platform and application domains.</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Ensuring the critical resolution of system issues by using the best cloud security solution services.</a:t>
            </a:r>
          </a:p>
          <a:p>
            <a:pPr marL="0" indent="0">
              <a:buNone/>
            </a:pPr>
            <a:endParaRPr lang="en-IN" dirty="0"/>
          </a:p>
        </p:txBody>
      </p:sp>
    </p:spTree>
    <p:extLst>
      <p:ext uri="{BB962C8B-B14F-4D97-AF65-F5344CB8AC3E}">
        <p14:creationId xmlns:p14="http://schemas.microsoft.com/office/powerpoint/2010/main" val="3761392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0D45A3D-FD6B-4B9F-9F35-19D3E1F88BA7}"/>
              </a:ext>
            </a:extLst>
          </p:cNvPr>
          <p:cNvGraphicFramePr>
            <a:graphicFrameLocks noGrp="1"/>
          </p:cNvGraphicFramePr>
          <p:nvPr>
            <p:ph idx="1"/>
            <p:extLst>
              <p:ext uri="{D42A27DB-BD31-4B8C-83A1-F6EECF244321}">
                <p14:modId xmlns:p14="http://schemas.microsoft.com/office/powerpoint/2010/main" val="1581503314"/>
              </p:ext>
            </p:extLst>
          </p:nvPr>
        </p:nvGraphicFramePr>
        <p:xfrm>
          <a:off x="0" y="0"/>
          <a:ext cx="12191999" cy="6857998"/>
        </p:xfrm>
        <a:graphic>
          <a:graphicData uri="http://schemas.openxmlformats.org/drawingml/2006/table">
            <a:tbl>
              <a:tblPr/>
              <a:tblGrid>
                <a:gridCol w="2806196">
                  <a:extLst>
                    <a:ext uri="{9D8B030D-6E8A-4147-A177-3AD203B41FA5}">
                      <a16:colId xmlns:a16="http://schemas.microsoft.com/office/drawing/2014/main" val="2008520684"/>
                    </a:ext>
                  </a:extLst>
                </a:gridCol>
                <a:gridCol w="3128601">
                  <a:extLst>
                    <a:ext uri="{9D8B030D-6E8A-4147-A177-3AD203B41FA5}">
                      <a16:colId xmlns:a16="http://schemas.microsoft.com/office/drawing/2014/main" val="1407290865"/>
                    </a:ext>
                  </a:extLst>
                </a:gridCol>
                <a:gridCol w="3128601">
                  <a:extLst>
                    <a:ext uri="{9D8B030D-6E8A-4147-A177-3AD203B41FA5}">
                      <a16:colId xmlns:a16="http://schemas.microsoft.com/office/drawing/2014/main" val="67390822"/>
                    </a:ext>
                  </a:extLst>
                </a:gridCol>
                <a:gridCol w="3128601">
                  <a:extLst>
                    <a:ext uri="{9D8B030D-6E8A-4147-A177-3AD203B41FA5}">
                      <a16:colId xmlns:a16="http://schemas.microsoft.com/office/drawing/2014/main" val="3363733499"/>
                    </a:ext>
                  </a:extLst>
                </a:gridCol>
              </a:tblGrid>
              <a:tr h="234328">
                <a:tc>
                  <a:txBody>
                    <a:bodyPr/>
                    <a:lstStyle/>
                    <a:p>
                      <a:pPr algn="l" fontAlgn="t"/>
                      <a:r>
                        <a:rPr lang="en-IN" sz="800">
                          <a:solidFill>
                            <a:srgbClr val="000000"/>
                          </a:solidFill>
                          <a:effectLst/>
                          <a:latin typeface="times new roman" panose="02020603050405020304" pitchFamily="18" charset="0"/>
                        </a:rPr>
                        <a:t>Salary</a:t>
                      </a:r>
                    </a:p>
                  </a:txBody>
                  <a:tcPr marL="42863" marR="42863" marT="42863" marB="42863">
                    <a:lnL w="7620" cap="flat" cmpd="sng" algn="ctr">
                      <a:solidFill>
                        <a:srgbClr val="105EF6"/>
                      </a:solidFill>
                      <a:prstDash val="solid"/>
                      <a:round/>
                      <a:headEnd type="none" w="med" len="med"/>
                      <a:tailEnd type="none" w="med" len="med"/>
                    </a:lnL>
                    <a:lnR w="7620" cap="flat" cmpd="sng" algn="ctr">
                      <a:solidFill>
                        <a:srgbClr val="105EF6"/>
                      </a:solidFill>
                      <a:prstDash val="solid"/>
                      <a:round/>
                      <a:headEnd type="none" w="med" len="med"/>
                      <a:tailEnd type="none" w="med" len="med"/>
                    </a:lnR>
                    <a:lnT w="7620" cap="flat" cmpd="sng" algn="ctr">
                      <a:solidFill>
                        <a:srgbClr val="105EF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800">
                          <a:solidFill>
                            <a:srgbClr val="000000"/>
                          </a:solidFill>
                          <a:effectLst/>
                          <a:latin typeface="times new roman" panose="02020603050405020304" pitchFamily="18" charset="0"/>
                        </a:rPr>
                        <a:t>Area</a:t>
                      </a:r>
                    </a:p>
                  </a:txBody>
                  <a:tcPr marL="42863" marR="42863" marT="42863" marB="42863">
                    <a:lnL w="7620" cap="flat" cmpd="sng" algn="ctr">
                      <a:solidFill>
                        <a:srgbClr val="105EF6"/>
                      </a:solidFill>
                      <a:prstDash val="solid"/>
                      <a:round/>
                      <a:headEnd type="none" w="med" len="med"/>
                      <a:tailEnd type="none" w="med" len="med"/>
                    </a:lnL>
                    <a:lnR w="7620" cap="flat" cmpd="sng" algn="ctr">
                      <a:solidFill>
                        <a:srgbClr val="105EF6"/>
                      </a:solidFill>
                      <a:prstDash val="solid"/>
                      <a:round/>
                      <a:headEnd type="none" w="med" len="med"/>
                      <a:tailEnd type="none" w="med" len="med"/>
                    </a:lnR>
                    <a:lnT w="7620" cap="flat" cmpd="sng" algn="ctr">
                      <a:solidFill>
                        <a:srgbClr val="105EF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800">
                          <a:solidFill>
                            <a:srgbClr val="000000"/>
                          </a:solidFill>
                          <a:effectLst/>
                          <a:latin typeface="times new roman" panose="02020603050405020304" pitchFamily="18" charset="0"/>
                        </a:rPr>
                        <a:t>Experiences</a:t>
                      </a:r>
                    </a:p>
                  </a:txBody>
                  <a:tcPr marL="42863" marR="42863" marT="42863" marB="42863">
                    <a:lnL w="7620" cap="flat" cmpd="sng" algn="ctr">
                      <a:solidFill>
                        <a:srgbClr val="105EF6"/>
                      </a:solidFill>
                      <a:prstDash val="solid"/>
                      <a:round/>
                      <a:headEnd type="none" w="med" len="med"/>
                      <a:tailEnd type="none" w="med" len="med"/>
                    </a:lnL>
                    <a:lnR w="7620" cap="flat" cmpd="sng" algn="ctr">
                      <a:solidFill>
                        <a:srgbClr val="105EF6"/>
                      </a:solidFill>
                      <a:prstDash val="solid"/>
                      <a:round/>
                      <a:headEnd type="none" w="med" len="med"/>
                      <a:tailEnd type="none" w="med" len="med"/>
                    </a:lnR>
                    <a:lnT w="7620" cap="flat" cmpd="sng" algn="ctr">
                      <a:solidFill>
                        <a:srgbClr val="105EF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800">
                          <a:solidFill>
                            <a:srgbClr val="000000"/>
                          </a:solidFill>
                          <a:effectLst/>
                          <a:latin typeface="times new roman" panose="02020603050405020304" pitchFamily="18" charset="0"/>
                        </a:rPr>
                        <a:t>Company</a:t>
                      </a:r>
                    </a:p>
                  </a:txBody>
                  <a:tcPr marL="42863" marR="42863" marT="42863" marB="42863">
                    <a:lnL w="7620" cap="flat" cmpd="sng" algn="ctr">
                      <a:solidFill>
                        <a:srgbClr val="105EF6"/>
                      </a:solidFill>
                      <a:prstDash val="solid"/>
                      <a:round/>
                      <a:headEnd type="none" w="med" len="med"/>
                      <a:tailEnd type="none" w="med" len="med"/>
                    </a:lnL>
                    <a:lnR w="7620" cap="flat" cmpd="sng" algn="ctr">
                      <a:solidFill>
                        <a:srgbClr val="105EF6"/>
                      </a:solidFill>
                      <a:prstDash val="solid"/>
                      <a:round/>
                      <a:headEnd type="none" w="med" len="med"/>
                      <a:tailEnd type="none" w="med" len="med"/>
                    </a:lnR>
                    <a:lnT w="7620" cap="flat" cmpd="sng" algn="ctr">
                      <a:solidFill>
                        <a:srgbClr val="105EF6"/>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86840027"/>
                  </a:ext>
                </a:extLst>
              </a:tr>
              <a:tr h="906068">
                <a:tc>
                  <a:txBody>
                    <a:bodyPr/>
                    <a:lstStyle/>
                    <a:p>
                      <a:pPr algn="just" fontAlgn="t"/>
                      <a:r>
                        <a:rPr lang="en-IN" sz="800" b="1">
                          <a:solidFill>
                            <a:srgbClr val="333333"/>
                          </a:solidFill>
                          <a:effectLst/>
                          <a:latin typeface="inter-bold"/>
                        </a:rPr>
                        <a:t>₹4,20,000</a:t>
                      </a:r>
                      <a:endParaRPr lang="en-IN" sz="800">
                        <a:solidFill>
                          <a:srgbClr val="333333"/>
                        </a:solidFill>
                        <a:effectLst/>
                        <a:latin typeface="inter-regular"/>
                      </a:endParaRPr>
                    </a:p>
                  </a:txBody>
                  <a:tcPr marL="28575" marR="28575" marT="28575" marB="2857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a:solidFill>
                            <a:srgbClr val="333333"/>
                          </a:solidFill>
                          <a:effectLst/>
                          <a:latin typeface="inter-regular"/>
                        </a:rPr>
                        <a:t>A DevOps engineer in the </a:t>
                      </a:r>
                      <a:r>
                        <a:rPr lang="en-US" sz="800" b="1">
                          <a:solidFill>
                            <a:srgbClr val="333333"/>
                          </a:solidFill>
                          <a:effectLst/>
                          <a:latin typeface="inter-bold"/>
                        </a:rPr>
                        <a:t>Bengaluru</a:t>
                      </a:r>
                      <a:r>
                        <a:rPr lang="en-US" sz="800">
                          <a:solidFill>
                            <a:srgbClr val="333333"/>
                          </a:solidFill>
                          <a:effectLst/>
                          <a:latin typeface="inter-regular"/>
                        </a:rPr>
                        <a:t> area reported making </a:t>
                      </a:r>
                      <a:r>
                        <a:rPr lang="en-US" sz="800" b="1">
                          <a:solidFill>
                            <a:srgbClr val="333333"/>
                          </a:solidFill>
                          <a:effectLst/>
                          <a:latin typeface="inter-bold"/>
                        </a:rPr>
                        <a:t>₹4,20,000</a:t>
                      </a:r>
                      <a:r>
                        <a:rPr lang="en-US" sz="800">
                          <a:solidFill>
                            <a:srgbClr val="333333"/>
                          </a:solidFill>
                          <a:effectLst/>
                          <a:latin typeface="inter-regular"/>
                        </a:rPr>
                        <a:t> per year.</a:t>
                      </a:r>
                    </a:p>
                  </a:txBody>
                  <a:tcPr marL="28575" marR="28575" marT="28575" marB="2857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800">
                          <a:solidFill>
                            <a:srgbClr val="333333"/>
                          </a:solidFill>
                          <a:effectLst/>
                          <a:latin typeface="inter-regular"/>
                        </a:rPr>
                        <a:t>0-year experience</a:t>
                      </a:r>
                    </a:p>
                  </a:txBody>
                  <a:tcPr marL="28575" marR="28575" marT="28575" marB="2857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800">
                          <a:solidFill>
                            <a:srgbClr val="333333"/>
                          </a:solidFill>
                          <a:effectLst/>
                          <a:latin typeface="inter-regular"/>
                        </a:rPr>
                        <a:t>Private</a:t>
                      </a:r>
                    </a:p>
                  </a:txBody>
                  <a:tcPr marL="28575" marR="28575" marT="28575" marB="2857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36999266"/>
                  </a:ext>
                </a:extLst>
              </a:tr>
              <a:tr h="906068">
                <a:tc>
                  <a:txBody>
                    <a:bodyPr/>
                    <a:lstStyle/>
                    <a:p>
                      <a:pPr algn="just" fontAlgn="t"/>
                      <a:r>
                        <a:rPr lang="en-IN" sz="800" b="1">
                          <a:solidFill>
                            <a:srgbClr val="333333"/>
                          </a:solidFill>
                          <a:effectLst/>
                          <a:latin typeface="inter-bold"/>
                        </a:rPr>
                        <a:t>₹3,00,000</a:t>
                      </a:r>
                      <a:endParaRPr lang="en-IN" sz="800">
                        <a:solidFill>
                          <a:srgbClr val="333333"/>
                        </a:solidFill>
                        <a:effectLst/>
                        <a:latin typeface="inter-regular"/>
                      </a:endParaRPr>
                    </a:p>
                  </a:txBody>
                  <a:tcPr marL="28575" marR="28575" marT="28575" marB="2857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a:solidFill>
                            <a:srgbClr val="333333"/>
                          </a:solidFill>
                          <a:effectLst/>
                          <a:latin typeface="inter-regular"/>
                        </a:rPr>
                        <a:t>A DevOps engineer in the </a:t>
                      </a:r>
                      <a:r>
                        <a:rPr lang="en-US" sz="800" b="1">
                          <a:solidFill>
                            <a:srgbClr val="333333"/>
                          </a:solidFill>
                          <a:effectLst/>
                          <a:latin typeface="inter-bold"/>
                        </a:rPr>
                        <a:t>Bengaluru</a:t>
                      </a:r>
                      <a:r>
                        <a:rPr lang="en-US" sz="800">
                          <a:solidFill>
                            <a:srgbClr val="333333"/>
                          </a:solidFill>
                          <a:effectLst/>
                          <a:latin typeface="inter-regular"/>
                        </a:rPr>
                        <a:t> area reported making </a:t>
                      </a:r>
                      <a:r>
                        <a:rPr lang="en-US" sz="800" b="1">
                          <a:solidFill>
                            <a:srgbClr val="333333"/>
                          </a:solidFill>
                          <a:effectLst/>
                          <a:latin typeface="inter-bold"/>
                        </a:rPr>
                        <a:t>₹3,00,000</a:t>
                      </a:r>
                      <a:r>
                        <a:rPr lang="en-US" sz="800">
                          <a:solidFill>
                            <a:srgbClr val="333333"/>
                          </a:solidFill>
                          <a:effectLst/>
                          <a:latin typeface="inter-regular"/>
                        </a:rPr>
                        <a:t> per year.</a:t>
                      </a:r>
                    </a:p>
                  </a:txBody>
                  <a:tcPr marL="28575" marR="28575" marT="28575" marB="2857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800">
                          <a:solidFill>
                            <a:srgbClr val="333333"/>
                          </a:solidFill>
                          <a:effectLst/>
                          <a:latin typeface="inter-regular"/>
                        </a:rPr>
                        <a:t>1-2 year experience</a:t>
                      </a:r>
                    </a:p>
                  </a:txBody>
                  <a:tcPr marL="28575" marR="28575" marT="28575" marB="2857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800">
                          <a:solidFill>
                            <a:srgbClr val="333333"/>
                          </a:solidFill>
                          <a:effectLst/>
                          <a:latin typeface="inter-regular"/>
                        </a:rPr>
                        <a:t>Public</a:t>
                      </a:r>
                    </a:p>
                  </a:txBody>
                  <a:tcPr marL="28575" marR="28575" marT="28575" marB="2857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56299653"/>
                  </a:ext>
                </a:extLst>
              </a:tr>
              <a:tr h="906068">
                <a:tc>
                  <a:txBody>
                    <a:bodyPr/>
                    <a:lstStyle/>
                    <a:p>
                      <a:pPr algn="just" fontAlgn="t"/>
                      <a:r>
                        <a:rPr lang="en-IN" sz="800" b="1" dirty="0">
                          <a:solidFill>
                            <a:srgbClr val="333333"/>
                          </a:solidFill>
                          <a:effectLst/>
                          <a:latin typeface="inter-bold"/>
                        </a:rPr>
                        <a:t>₹5,00,000</a:t>
                      </a:r>
                      <a:endParaRPr lang="en-IN" sz="800" dirty="0">
                        <a:solidFill>
                          <a:srgbClr val="333333"/>
                        </a:solidFill>
                        <a:effectLst/>
                        <a:latin typeface="inter-regular"/>
                      </a:endParaRPr>
                    </a:p>
                  </a:txBody>
                  <a:tcPr marL="28575" marR="28575" marT="28575" marB="2857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a:solidFill>
                            <a:srgbClr val="333333"/>
                          </a:solidFill>
                          <a:effectLst/>
                          <a:latin typeface="inter-regular"/>
                        </a:rPr>
                        <a:t>A DevOps engineer in the </a:t>
                      </a:r>
                      <a:r>
                        <a:rPr lang="en-US" sz="800" b="1">
                          <a:solidFill>
                            <a:srgbClr val="333333"/>
                          </a:solidFill>
                          <a:effectLst/>
                          <a:latin typeface="inter-bold"/>
                        </a:rPr>
                        <a:t>Hyderabad</a:t>
                      </a:r>
                      <a:r>
                        <a:rPr lang="en-US" sz="800">
                          <a:solidFill>
                            <a:srgbClr val="333333"/>
                          </a:solidFill>
                          <a:effectLst/>
                          <a:latin typeface="inter-regular"/>
                        </a:rPr>
                        <a:t> area reported making </a:t>
                      </a:r>
                      <a:r>
                        <a:rPr lang="en-US" sz="800" b="1">
                          <a:solidFill>
                            <a:srgbClr val="333333"/>
                          </a:solidFill>
                          <a:effectLst/>
                          <a:latin typeface="inter-bold"/>
                        </a:rPr>
                        <a:t>₹5,00,000</a:t>
                      </a:r>
                      <a:r>
                        <a:rPr lang="en-US" sz="800">
                          <a:solidFill>
                            <a:srgbClr val="333333"/>
                          </a:solidFill>
                          <a:effectLst/>
                          <a:latin typeface="inter-regular"/>
                        </a:rPr>
                        <a:t> per year.</a:t>
                      </a:r>
                    </a:p>
                  </a:txBody>
                  <a:tcPr marL="28575" marR="28575" marT="28575" marB="2857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800">
                          <a:solidFill>
                            <a:srgbClr val="333333"/>
                          </a:solidFill>
                          <a:effectLst/>
                          <a:latin typeface="inter-regular"/>
                        </a:rPr>
                        <a:t>3-4 year experiences</a:t>
                      </a:r>
                    </a:p>
                  </a:txBody>
                  <a:tcPr marL="28575" marR="28575" marT="28575" marB="2857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800">
                          <a:solidFill>
                            <a:srgbClr val="333333"/>
                          </a:solidFill>
                          <a:effectLst/>
                          <a:latin typeface="inter-regular"/>
                        </a:rPr>
                        <a:t>Public</a:t>
                      </a:r>
                    </a:p>
                  </a:txBody>
                  <a:tcPr marL="28575" marR="28575" marT="28575" marB="2857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76152000"/>
                  </a:ext>
                </a:extLst>
              </a:tr>
              <a:tr h="906068">
                <a:tc>
                  <a:txBody>
                    <a:bodyPr/>
                    <a:lstStyle/>
                    <a:p>
                      <a:pPr algn="just" fontAlgn="t"/>
                      <a:r>
                        <a:rPr lang="en-IN" sz="800" b="1" dirty="0">
                          <a:solidFill>
                            <a:srgbClr val="333333"/>
                          </a:solidFill>
                          <a:effectLst/>
                          <a:latin typeface="inter-bold"/>
                        </a:rPr>
                        <a:t>₹3,00,000</a:t>
                      </a:r>
                      <a:endParaRPr lang="en-IN" sz="800" dirty="0">
                        <a:solidFill>
                          <a:srgbClr val="333333"/>
                        </a:solidFill>
                        <a:effectLst/>
                        <a:latin typeface="inter-regular"/>
                      </a:endParaRPr>
                    </a:p>
                  </a:txBody>
                  <a:tcPr marL="28575" marR="28575" marT="28575" marB="2857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a:solidFill>
                            <a:srgbClr val="333333"/>
                          </a:solidFill>
                          <a:effectLst/>
                          <a:latin typeface="inter-regular"/>
                        </a:rPr>
                        <a:t>A DevOps engineer in the </a:t>
                      </a:r>
                      <a:r>
                        <a:rPr lang="en-US" sz="800" b="1">
                          <a:solidFill>
                            <a:srgbClr val="333333"/>
                          </a:solidFill>
                          <a:effectLst/>
                          <a:latin typeface="inter-bold"/>
                        </a:rPr>
                        <a:t>Hyderabad</a:t>
                      </a:r>
                      <a:r>
                        <a:rPr lang="en-US" sz="800">
                          <a:solidFill>
                            <a:srgbClr val="333333"/>
                          </a:solidFill>
                          <a:effectLst/>
                          <a:latin typeface="inter-regular"/>
                        </a:rPr>
                        <a:t> area reported making </a:t>
                      </a:r>
                      <a:r>
                        <a:rPr lang="en-US" sz="800" b="1">
                          <a:solidFill>
                            <a:srgbClr val="333333"/>
                          </a:solidFill>
                          <a:effectLst/>
                          <a:latin typeface="inter-bold"/>
                        </a:rPr>
                        <a:t>₹3,00,000</a:t>
                      </a:r>
                      <a:r>
                        <a:rPr lang="en-US" sz="800">
                          <a:solidFill>
                            <a:srgbClr val="333333"/>
                          </a:solidFill>
                          <a:effectLst/>
                          <a:latin typeface="inter-regular"/>
                        </a:rPr>
                        <a:t> per year.</a:t>
                      </a:r>
                    </a:p>
                  </a:txBody>
                  <a:tcPr marL="28575" marR="28575" marT="28575" marB="2857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800" dirty="0">
                          <a:solidFill>
                            <a:srgbClr val="333333"/>
                          </a:solidFill>
                          <a:effectLst/>
                          <a:latin typeface="inter-regular"/>
                        </a:rPr>
                        <a:t>3-4 year experience</a:t>
                      </a:r>
                    </a:p>
                  </a:txBody>
                  <a:tcPr marL="28575" marR="28575" marT="28575" marB="2857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800">
                          <a:solidFill>
                            <a:srgbClr val="333333"/>
                          </a:solidFill>
                          <a:effectLst/>
                          <a:latin typeface="inter-regular"/>
                        </a:rPr>
                        <a:t>Private</a:t>
                      </a:r>
                    </a:p>
                  </a:txBody>
                  <a:tcPr marL="28575" marR="28575" marT="28575" marB="2857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444054893"/>
                  </a:ext>
                </a:extLst>
              </a:tr>
              <a:tr h="1046665">
                <a:tc>
                  <a:txBody>
                    <a:bodyPr/>
                    <a:lstStyle/>
                    <a:p>
                      <a:pPr algn="just" fontAlgn="t"/>
                      <a:r>
                        <a:rPr lang="en-IN" sz="800" b="1">
                          <a:solidFill>
                            <a:srgbClr val="333333"/>
                          </a:solidFill>
                          <a:effectLst/>
                          <a:latin typeface="inter-bold"/>
                        </a:rPr>
                        <a:t>₹6,00,000</a:t>
                      </a:r>
                      <a:endParaRPr lang="en-IN" sz="800">
                        <a:solidFill>
                          <a:srgbClr val="333333"/>
                        </a:solidFill>
                        <a:effectLst/>
                        <a:latin typeface="inter-regular"/>
                      </a:endParaRPr>
                    </a:p>
                  </a:txBody>
                  <a:tcPr marL="28575" marR="28575" marT="28575" marB="2857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a:solidFill>
                            <a:srgbClr val="333333"/>
                          </a:solidFill>
                          <a:effectLst/>
                          <a:latin typeface="inter-regular"/>
                        </a:rPr>
                        <a:t>An Azure DevOps engineer in the </a:t>
                      </a:r>
                      <a:r>
                        <a:rPr lang="en-US" sz="800" b="1">
                          <a:solidFill>
                            <a:srgbClr val="333333"/>
                          </a:solidFill>
                          <a:effectLst/>
                          <a:latin typeface="inter-bold"/>
                        </a:rPr>
                        <a:t>Chennai</a:t>
                      </a:r>
                      <a:r>
                        <a:rPr lang="en-US" sz="800">
                          <a:solidFill>
                            <a:srgbClr val="333333"/>
                          </a:solidFill>
                          <a:effectLst/>
                          <a:latin typeface="inter-regular"/>
                        </a:rPr>
                        <a:t> area reported making </a:t>
                      </a:r>
                      <a:r>
                        <a:rPr lang="en-US" sz="800" b="1">
                          <a:solidFill>
                            <a:srgbClr val="333333"/>
                          </a:solidFill>
                          <a:effectLst/>
                          <a:latin typeface="inter-bold"/>
                        </a:rPr>
                        <a:t>₹6,00,000</a:t>
                      </a:r>
                      <a:r>
                        <a:rPr lang="en-US" sz="800">
                          <a:solidFill>
                            <a:srgbClr val="333333"/>
                          </a:solidFill>
                          <a:effectLst/>
                          <a:latin typeface="inter-regular"/>
                        </a:rPr>
                        <a:t> per year.</a:t>
                      </a:r>
                    </a:p>
                  </a:txBody>
                  <a:tcPr marL="28575" marR="28575" marT="28575" marB="2857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800">
                          <a:solidFill>
                            <a:srgbClr val="333333"/>
                          </a:solidFill>
                          <a:effectLst/>
                          <a:latin typeface="inter-regular"/>
                        </a:rPr>
                        <a:t>1-2 year experience</a:t>
                      </a:r>
                    </a:p>
                  </a:txBody>
                  <a:tcPr marL="28575" marR="28575" marT="28575" marB="2857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800">
                          <a:solidFill>
                            <a:srgbClr val="333333"/>
                          </a:solidFill>
                          <a:effectLst/>
                          <a:latin typeface="inter-regular"/>
                        </a:rPr>
                        <a:t>Public</a:t>
                      </a:r>
                    </a:p>
                  </a:txBody>
                  <a:tcPr marL="28575" marR="28575" marT="28575" marB="2857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04005781"/>
                  </a:ext>
                </a:extLst>
              </a:tr>
              <a:tr h="906068">
                <a:tc>
                  <a:txBody>
                    <a:bodyPr/>
                    <a:lstStyle/>
                    <a:p>
                      <a:pPr algn="just" fontAlgn="t"/>
                      <a:r>
                        <a:rPr lang="en-IN" sz="800" b="1">
                          <a:solidFill>
                            <a:srgbClr val="333333"/>
                          </a:solidFill>
                          <a:effectLst/>
                          <a:latin typeface="inter-bold"/>
                        </a:rPr>
                        <a:t>₹4,80,000</a:t>
                      </a:r>
                      <a:endParaRPr lang="en-IN" sz="800">
                        <a:solidFill>
                          <a:srgbClr val="333333"/>
                        </a:solidFill>
                        <a:effectLst/>
                        <a:latin typeface="inter-regular"/>
                      </a:endParaRPr>
                    </a:p>
                  </a:txBody>
                  <a:tcPr marL="28575" marR="28575" marT="28575" marB="2857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800">
                          <a:solidFill>
                            <a:srgbClr val="333333"/>
                          </a:solidFill>
                          <a:effectLst/>
                          <a:latin typeface="inter-regular"/>
                        </a:rPr>
                        <a:t>A DevOps engineer in the </a:t>
                      </a:r>
                      <a:r>
                        <a:rPr lang="en-US" sz="800" b="1">
                          <a:solidFill>
                            <a:srgbClr val="333333"/>
                          </a:solidFill>
                          <a:effectLst/>
                          <a:latin typeface="inter-bold"/>
                        </a:rPr>
                        <a:t>Pune</a:t>
                      </a:r>
                      <a:r>
                        <a:rPr lang="en-US" sz="800">
                          <a:solidFill>
                            <a:srgbClr val="333333"/>
                          </a:solidFill>
                          <a:effectLst/>
                          <a:latin typeface="inter-regular"/>
                        </a:rPr>
                        <a:t> area reported making </a:t>
                      </a:r>
                      <a:r>
                        <a:rPr lang="en-US" sz="800" b="1">
                          <a:solidFill>
                            <a:srgbClr val="333333"/>
                          </a:solidFill>
                          <a:effectLst/>
                          <a:latin typeface="inter-bold"/>
                        </a:rPr>
                        <a:t>₹4,80,000</a:t>
                      </a:r>
                      <a:r>
                        <a:rPr lang="en-US" sz="800">
                          <a:solidFill>
                            <a:srgbClr val="333333"/>
                          </a:solidFill>
                          <a:effectLst/>
                          <a:latin typeface="inter-regular"/>
                        </a:rPr>
                        <a:t> per year.</a:t>
                      </a:r>
                    </a:p>
                  </a:txBody>
                  <a:tcPr marL="28575" marR="28575" marT="28575" marB="2857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800">
                          <a:solidFill>
                            <a:srgbClr val="333333"/>
                          </a:solidFill>
                          <a:effectLst/>
                          <a:latin typeface="inter-regular"/>
                        </a:rPr>
                        <a:t>3-4 year experience</a:t>
                      </a:r>
                    </a:p>
                  </a:txBody>
                  <a:tcPr marL="28575" marR="28575" marT="28575" marB="2857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800">
                          <a:solidFill>
                            <a:srgbClr val="333333"/>
                          </a:solidFill>
                          <a:effectLst/>
                          <a:latin typeface="inter-regular"/>
                        </a:rPr>
                        <a:t>Public</a:t>
                      </a:r>
                    </a:p>
                  </a:txBody>
                  <a:tcPr marL="28575" marR="28575" marT="28575" marB="2857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73982826"/>
                  </a:ext>
                </a:extLst>
              </a:tr>
              <a:tr h="1046665">
                <a:tc>
                  <a:txBody>
                    <a:bodyPr/>
                    <a:lstStyle/>
                    <a:p>
                      <a:pPr algn="just" fontAlgn="t"/>
                      <a:r>
                        <a:rPr lang="en-IN" sz="800" b="1">
                          <a:solidFill>
                            <a:srgbClr val="333333"/>
                          </a:solidFill>
                          <a:effectLst/>
                          <a:latin typeface="inter-bold"/>
                        </a:rPr>
                        <a:t>₹11,06,561</a:t>
                      </a:r>
                      <a:endParaRPr lang="en-IN" sz="800">
                        <a:solidFill>
                          <a:srgbClr val="333333"/>
                        </a:solidFill>
                        <a:effectLst/>
                        <a:latin typeface="inter-regular"/>
                      </a:endParaRPr>
                    </a:p>
                  </a:txBody>
                  <a:tcPr marL="28575" marR="28575" marT="28575" marB="2857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800">
                          <a:solidFill>
                            <a:srgbClr val="333333"/>
                          </a:solidFill>
                          <a:effectLst/>
                          <a:latin typeface="inter-regular"/>
                        </a:rPr>
                        <a:t>A DevOps engineer in the </a:t>
                      </a:r>
                      <a:r>
                        <a:rPr lang="en-US" sz="800" b="1">
                          <a:solidFill>
                            <a:srgbClr val="333333"/>
                          </a:solidFill>
                          <a:effectLst/>
                          <a:latin typeface="inter-bold"/>
                        </a:rPr>
                        <a:t>New Delhi</a:t>
                      </a:r>
                      <a:r>
                        <a:rPr lang="en-US" sz="800">
                          <a:solidFill>
                            <a:srgbClr val="333333"/>
                          </a:solidFill>
                          <a:effectLst/>
                          <a:latin typeface="inter-regular"/>
                        </a:rPr>
                        <a:t> area reported making </a:t>
                      </a:r>
                      <a:r>
                        <a:rPr lang="en-US" sz="800" b="1">
                          <a:solidFill>
                            <a:srgbClr val="333333"/>
                          </a:solidFill>
                          <a:effectLst/>
                          <a:latin typeface="inter-bold"/>
                        </a:rPr>
                        <a:t>₹11,06,561</a:t>
                      </a:r>
                      <a:r>
                        <a:rPr lang="en-US" sz="800">
                          <a:solidFill>
                            <a:srgbClr val="333333"/>
                          </a:solidFill>
                          <a:effectLst/>
                          <a:latin typeface="inter-regular"/>
                        </a:rPr>
                        <a:t> per year.</a:t>
                      </a:r>
                    </a:p>
                  </a:txBody>
                  <a:tcPr marL="28575" marR="28575" marT="28575" marB="2857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800">
                          <a:solidFill>
                            <a:srgbClr val="333333"/>
                          </a:solidFill>
                          <a:effectLst/>
                          <a:latin typeface="inter-regular"/>
                        </a:rPr>
                        <a:t>3-4 year experience</a:t>
                      </a:r>
                    </a:p>
                  </a:txBody>
                  <a:tcPr marL="28575" marR="28575" marT="28575" marB="2857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800" dirty="0">
                          <a:solidFill>
                            <a:srgbClr val="333333"/>
                          </a:solidFill>
                          <a:effectLst/>
                          <a:latin typeface="inter-regular"/>
                        </a:rPr>
                        <a:t>Private</a:t>
                      </a:r>
                    </a:p>
                  </a:txBody>
                  <a:tcPr marL="28575" marR="28575" marT="28575" marB="28575">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075239916"/>
                  </a:ext>
                </a:extLst>
              </a:tr>
            </a:tbl>
          </a:graphicData>
        </a:graphic>
      </p:graphicFrame>
    </p:spTree>
    <p:extLst>
      <p:ext uri="{BB962C8B-B14F-4D97-AF65-F5344CB8AC3E}">
        <p14:creationId xmlns:p14="http://schemas.microsoft.com/office/powerpoint/2010/main" val="2014533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9CE6CF-7C42-4EEE-AF64-FE9E32D407EB}"/>
              </a:ext>
            </a:extLst>
          </p:cNvPr>
          <p:cNvSpPr>
            <a:spLocks noGrp="1"/>
          </p:cNvSpPr>
          <p:nvPr>
            <p:ph idx="1"/>
          </p:nvPr>
        </p:nvSpPr>
        <p:spPr>
          <a:xfrm>
            <a:off x="826654" y="702887"/>
            <a:ext cx="10538691" cy="5708073"/>
          </a:xfrm>
        </p:spPr>
        <p:txBody>
          <a:bodyPr>
            <a:normAutofit/>
          </a:bodyPr>
          <a:lstStyle/>
          <a:p>
            <a:pPr marL="0" indent="0">
              <a:buNone/>
            </a:pPr>
            <a:r>
              <a:rPr lang="en-US" sz="4800" dirty="0">
                <a:solidFill>
                  <a:srgbClr val="C00000"/>
                </a:solidFill>
                <a:latin typeface="Times New Roman" panose="02020603050405020304" pitchFamily="18" charset="0"/>
                <a:cs typeface="Times New Roman" panose="02020603050405020304" pitchFamily="18" charset="0"/>
              </a:rPr>
              <a:t>HISTORY OF DEVOPS:</a:t>
            </a:r>
          </a:p>
          <a:p>
            <a:pPr marL="0" indent="0">
              <a:buNone/>
            </a:pPr>
            <a:endParaRPr lang="en-US" sz="4800" dirty="0">
              <a:solidFill>
                <a:srgbClr val="C00000"/>
              </a:solidFill>
              <a:latin typeface="Times New Roman" panose="02020603050405020304" pitchFamily="18" charset="0"/>
              <a:cs typeface="Times New Roman" panose="02020603050405020304" pitchFamily="18" charset="0"/>
            </a:endParaRPr>
          </a:p>
          <a:p>
            <a:pPr marL="0" indent="0">
              <a:buNone/>
            </a:pPr>
            <a:r>
              <a:rPr lang="en-US" sz="2400" b="0" i="0" dirty="0">
                <a:solidFill>
                  <a:schemeClr val="tx1"/>
                </a:solidFill>
                <a:effectLst/>
                <a:latin typeface="Times New Roman" panose="02020603050405020304" pitchFamily="18" charset="0"/>
                <a:cs typeface="Times New Roman" panose="02020603050405020304" pitchFamily="18" charset="0"/>
              </a:rPr>
              <a:t>The evolution of the Software Development Life Cycle (SDLC) rapidly changes the landscape on how the organization release/produce theirs to the Production environment. The traditional SDLC is commonly tied to the </a:t>
            </a:r>
            <a:r>
              <a:rPr lang="en-US" sz="2400" i="0" dirty="0">
                <a:solidFill>
                  <a:schemeClr val="tx1"/>
                </a:solidFill>
                <a:effectLst/>
                <a:latin typeface="Times New Roman" panose="02020603050405020304" pitchFamily="18" charset="0"/>
                <a:cs typeface="Times New Roman" panose="02020603050405020304" pitchFamily="18" charset="0"/>
              </a:rPr>
              <a:t>Waterfall </a:t>
            </a:r>
            <a:r>
              <a:rPr lang="en-US" sz="2400" b="0" i="0" dirty="0">
                <a:solidFill>
                  <a:schemeClr val="tx1"/>
                </a:solidFill>
                <a:effectLst/>
                <a:latin typeface="Times New Roman" panose="02020603050405020304" pitchFamily="18" charset="0"/>
                <a:cs typeface="Times New Roman" panose="02020603050405020304" pitchFamily="18" charset="0"/>
              </a:rPr>
              <a:t>approach when coming to how the organization managed its product delivery. This </a:t>
            </a:r>
            <a:r>
              <a:rPr lang="en-US" sz="2400" i="0" dirty="0">
                <a:solidFill>
                  <a:schemeClr val="tx1"/>
                </a:solidFill>
                <a:effectLst/>
                <a:latin typeface="Times New Roman" panose="02020603050405020304" pitchFamily="18" charset="0"/>
                <a:cs typeface="Times New Roman" panose="02020603050405020304" pitchFamily="18" charset="0"/>
              </a:rPr>
              <a:t>Waterfall </a:t>
            </a:r>
            <a:r>
              <a:rPr lang="en-US" sz="2400" b="0" i="0" dirty="0">
                <a:solidFill>
                  <a:schemeClr val="tx1"/>
                </a:solidFill>
                <a:effectLst/>
                <a:latin typeface="Times New Roman" panose="02020603050405020304" pitchFamily="18" charset="0"/>
                <a:cs typeface="Times New Roman" panose="02020603050405020304" pitchFamily="18" charset="0"/>
              </a:rPr>
              <a:t>is not aligned with the organization’s business goals, which they want more speed and features/products for their customer. With this mindset, they need a new approach to speed up the product delivery but at the same time, improve the </a:t>
            </a:r>
            <a:r>
              <a:rPr lang="en-US" sz="2400" i="0" dirty="0">
                <a:solidFill>
                  <a:schemeClr val="tx1"/>
                </a:solidFill>
                <a:effectLst/>
                <a:latin typeface="Times New Roman" panose="02020603050405020304" pitchFamily="18" charset="0"/>
                <a:cs typeface="Times New Roman" panose="02020603050405020304" pitchFamily="18" charset="0"/>
              </a:rPr>
              <a:t>Developer</a:t>
            </a:r>
            <a:r>
              <a:rPr lang="en-US" sz="2400" b="1" i="0" dirty="0">
                <a:solidFill>
                  <a:schemeClr val="tx1"/>
                </a:solidFill>
                <a:effectLst/>
                <a:latin typeface="Times New Roman" panose="02020603050405020304" pitchFamily="18" charset="0"/>
                <a:cs typeface="Times New Roman" panose="02020603050405020304" pitchFamily="18" charset="0"/>
              </a:rPr>
              <a:t> </a:t>
            </a:r>
            <a:r>
              <a:rPr lang="en-US" sz="2400" b="0" i="0" dirty="0">
                <a:solidFill>
                  <a:schemeClr val="tx1"/>
                </a:solidFill>
                <a:effectLst/>
                <a:latin typeface="Times New Roman" panose="02020603050405020304" pitchFamily="18" charset="0"/>
                <a:cs typeface="Times New Roman" panose="02020603050405020304" pitchFamily="18" charset="0"/>
              </a:rPr>
              <a:t>and</a:t>
            </a:r>
            <a:r>
              <a:rPr lang="en-US" sz="2400" i="0" dirty="0">
                <a:solidFill>
                  <a:schemeClr val="tx1"/>
                </a:solidFill>
                <a:effectLst/>
                <a:latin typeface="Times New Roman" panose="02020603050405020304" pitchFamily="18" charset="0"/>
                <a:cs typeface="Times New Roman" panose="02020603050405020304" pitchFamily="18" charset="0"/>
              </a:rPr>
              <a:t> IT Operation</a:t>
            </a:r>
            <a:r>
              <a:rPr lang="en-US" sz="2400" b="0" i="0" dirty="0">
                <a:solidFill>
                  <a:schemeClr val="tx1"/>
                </a:solidFill>
                <a:effectLst/>
                <a:latin typeface="Times New Roman" panose="02020603050405020304" pitchFamily="18" charset="0"/>
                <a:cs typeface="Times New Roman" panose="02020603050405020304" pitchFamily="18" charset="0"/>
              </a:rPr>
              <a:t> team. Therefore, </a:t>
            </a:r>
            <a:r>
              <a:rPr lang="en-US" sz="2400" i="0" dirty="0">
                <a:solidFill>
                  <a:schemeClr val="tx1"/>
                </a:solidFill>
                <a:effectLst/>
                <a:latin typeface="Times New Roman" panose="02020603050405020304" pitchFamily="18" charset="0"/>
                <a:cs typeface="Times New Roman" panose="02020603050405020304" pitchFamily="18" charset="0"/>
              </a:rPr>
              <a:t>DevOps </a:t>
            </a:r>
            <a:r>
              <a:rPr lang="en-US" sz="2400" b="0" i="0" dirty="0">
                <a:solidFill>
                  <a:schemeClr val="tx1"/>
                </a:solidFill>
                <a:effectLst/>
                <a:latin typeface="Times New Roman" panose="02020603050405020304" pitchFamily="18" charset="0"/>
                <a:cs typeface="Times New Roman" panose="02020603050405020304" pitchFamily="18" charset="0"/>
              </a:rPr>
              <a:t>comes into the picture, the "</a:t>
            </a:r>
            <a:r>
              <a:rPr lang="en-US" sz="2400" i="1" dirty="0">
                <a:solidFill>
                  <a:schemeClr val="tx1"/>
                </a:solidFill>
                <a:effectLst/>
                <a:latin typeface="Times New Roman" panose="02020603050405020304" pitchFamily="18" charset="0"/>
                <a:cs typeface="Times New Roman" panose="02020603050405020304" pitchFamily="18" charset="0"/>
              </a:rPr>
              <a:t>DevOps</a:t>
            </a:r>
            <a:r>
              <a:rPr lang="en-US" sz="2400" b="0" i="0" dirty="0">
                <a:solidFill>
                  <a:schemeClr val="tx1"/>
                </a:solidFill>
                <a:effectLst/>
                <a:latin typeface="Times New Roman" panose="02020603050405020304" pitchFamily="18" charset="0"/>
                <a:cs typeface="Times New Roman" panose="02020603050405020304" pitchFamily="18" charset="0"/>
              </a:rPr>
              <a:t>" introduced by </a:t>
            </a:r>
            <a:r>
              <a:rPr lang="en-US" sz="2400" dirty="0">
                <a:solidFill>
                  <a:schemeClr val="tx1"/>
                </a:solidFill>
                <a:latin typeface="Times New Roman" panose="02020603050405020304" pitchFamily="18" charset="0"/>
                <a:cs typeface="Times New Roman" panose="02020603050405020304" pitchFamily="18" charset="0"/>
              </a:rPr>
              <a:t>Petrick Debois</a:t>
            </a:r>
            <a:r>
              <a:rPr lang="en-US" sz="2400" b="0" i="0" dirty="0">
                <a:solidFill>
                  <a:schemeClr val="tx1"/>
                </a:solidFill>
                <a:effectLst/>
                <a:latin typeface="Times New Roman" panose="02020603050405020304" pitchFamily="18" charset="0"/>
                <a:cs typeface="Times New Roman" panose="02020603050405020304" pitchFamily="18" charset="0"/>
              </a:rPr>
              <a:t> at </a:t>
            </a:r>
            <a:r>
              <a:rPr lang="en-US" sz="2400" i="0" dirty="0">
                <a:solidFill>
                  <a:schemeClr val="tx1"/>
                </a:solidFill>
                <a:effectLst/>
                <a:latin typeface="Times New Roman" panose="02020603050405020304" pitchFamily="18" charset="0"/>
                <a:cs typeface="Times New Roman" panose="02020603050405020304" pitchFamily="18" charset="0"/>
              </a:rPr>
              <a:t>Agile Conference, Toronto </a:t>
            </a:r>
            <a:r>
              <a:rPr lang="en-US" sz="2400" b="0" i="0" dirty="0">
                <a:solidFill>
                  <a:schemeClr val="tx1"/>
                </a:solidFill>
                <a:effectLst/>
                <a:latin typeface="Times New Roman" panose="02020603050405020304" pitchFamily="18" charset="0"/>
                <a:cs typeface="Times New Roman" panose="02020603050405020304" pitchFamily="18" charset="0"/>
              </a:rPr>
              <a:t>in 2008.</a:t>
            </a: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r>
              <a:rPr lang="en-US" sz="2400" dirty="0">
                <a:solidFill>
                  <a:schemeClr val="accent5"/>
                </a:solidFill>
                <a:latin typeface="Times New Roman" panose="02020603050405020304" pitchFamily="18" charset="0"/>
                <a:cs typeface="Times New Roman" panose="02020603050405020304" pitchFamily="18" charset="0"/>
              </a:rPr>
              <a:t> </a:t>
            </a:r>
            <a:endParaRPr lang="en-IN" sz="2400"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8292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69E525-0B63-4B7B-BFCF-8B7F5C6A261A}"/>
              </a:ext>
            </a:extLst>
          </p:cNvPr>
          <p:cNvSpPr>
            <a:spLocks noGrp="1"/>
          </p:cNvSpPr>
          <p:nvPr>
            <p:ph idx="1"/>
          </p:nvPr>
        </p:nvSpPr>
        <p:spPr>
          <a:xfrm>
            <a:off x="489527" y="591127"/>
            <a:ext cx="11175999" cy="6031346"/>
          </a:xfrm>
        </p:spPr>
        <p:txBody>
          <a:bodyPr>
            <a:normAutofit/>
          </a:bodyPr>
          <a:lstStyle/>
          <a:p>
            <a:pPr marL="0" indent="0">
              <a:buNone/>
            </a:pPr>
            <a:r>
              <a:rPr lang="en-US" sz="4800" dirty="0">
                <a:solidFill>
                  <a:srgbClr val="C00000"/>
                </a:solidFill>
                <a:latin typeface="Times New Roman" panose="02020603050405020304" pitchFamily="18" charset="0"/>
                <a:cs typeface="Times New Roman" panose="02020603050405020304" pitchFamily="18" charset="0"/>
              </a:rPr>
              <a:t>DevOps:</a:t>
            </a:r>
          </a:p>
          <a:p>
            <a:pPr marL="0" indent="0">
              <a:buNone/>
            </a:pPr>
            <a:endParaRPr lang="en-US" sz="2400" b="0" i="0" dirty="0">
              <a:solidFill>
                <a:schemeClr val="tx1"/>
              </a:solidFill>
              <a:effectLst/>
              <a:latin typeface="Times New Roman" panose="02020603050405020304" pitchFamily="18" charset="0"/>
              <a:cs typeface="Times New Roman" panose="02020603050405020304" pitchFamily="18" charset="0"/>
            </a:endParaRPr>
          </a:p>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400" b="0" i="0" dirty="0">
              <a:solidFill>
                <a:schemeClr val="tx1"/>
              </a:solidFill>
              <a:effectLst/>
              <a:latin typeface="Times New Roman" panose="02020603050405020304" pitchFamily="18" charset="0"/>
              <a:cs typeface="Times New Roman" panose="02020603050405020304" pitchFamily="18" charset="0"/>
            </a:endParaRPr>
          </a:p>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400" b="0" i="0" dirty="0">
              <a:solidFill>
                <a:schemeClr val="tx1"/>
              </a:solidFill>
              <a:effectLst/>
              <a:latin typeface="Times New Roman" panose="02020603050405020304" pitchFamily="18" charset="0"/>
              <a:cs typeface="Times New Roman" panose="02020603050405020304" pitchFamily="18" charset="0"/>
            </a:endParaRPr>
          </a:p>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r>
              <a:rPr lang="en-US" sz="2400" b="0" i="0" dirty="0">
                <a:solidFill>
                  <a:schemeClr val="tx1"/>
                </a:solidFill>
                <a:effectLst/>
                <a:latin typeface="Times New Roman" panose="02020603050405020304" pitchFamily="18" charset="0"/>
                <a:cs typeface="Times New Roman" panose="02020603050405020304" pitchFamily="18" charset="0"/>
              </a:rPr>
              <a:t>DevOps is a combination of two words, one is software Development, and the second is Operations. This allows a single team to handle the entire application lifecycle, from development to </a:t>
            </a:r>
            <a:r>
              <a:rPr lang="en-US" sz="2400" b="1" i="0" dirty="0">
                <a:solidFill>
                  <a:schemeClr val="tx1"/>
                </a:solidFill>
                <a:effectLst/>
                <a:latin typeface="Times New Roman" panose="02020603050405020304" pitchFamily="18" charset="0"/>
                <a:cs typeface="Times New Roman" panose="02020603050405020304" pitchFamily="18" charset="0"/>
              </a:rPr>
              <a:t>testing, deployment</a:t>
            </a:r>
            <a:r>
              <a:rPr lang="en-US" sz="2400" b="0" i="0" dirty="0">
                <a:solidFill>
                  <a:schemeClr val="tx1"/>
                </a:solidFill>
                <a:effectLst/>
                <a:latin typeface="Times New Roman" panose="02020603050405020304" pitchFamily="18" charset="0"/>
                <a:cs typeface="Times New Roman" panose="02020603050405020304" pitchFamily="18" charset="0"/>
              </a:rPr>
              <a:t>, and </a:t>
            </a:r>
            <a:r>
              <a:rPr lang="en-US" sz="2400" b="1" i="0" dirty="0">
                <a:solidFill>
                  <a:schemeClr val="tx1"/>
                </a:solidFill>
                <a:effectLst/>
                <a:latin typeface="Times New Roman" panose="02020603050405020304" pitchFamily="18" charset="0"/>
                <a:cs typeface="Times New Roman" panose="02020603050405020304" pitchFamily="18" charset="0"/>
              </a:rPr>
              <a:t>operations</a:t>
            </a:r>
            <a:r>
              <a:rPr lang="en-US" sz="2400" b="0" i="0" dirty="0">
                <a:solidFill>
                  <a:schemeClr val="tx1"/>
                </a:solidFill>
                <a:effectLst/>
                <a:latin typeface="Times New Roman" panose="02020603050405020304" pitchFamily="18" charset="0"/>
                <a:cs typeface="Times New Roman" panose="02020603050405020304" pitchFamily="18" charset="0"/>
              </a:rPr>
              <a:t>. DevOps helps you to reduce the disconnection between software developers, quality assurance (QA) engineers, and system administrators.</a:t>
            </a: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A5128C6-8F92-4243-A168-B97488AE608C}"/>
              </a:ext>
            </a:extLst>
          </p:cNvPr>
          <p:cNvPicPr>
            <a:picLocks noChangeAspect="1"/>
          </p:cNvPicPr>
          <p:nvPr/>
        </p:nvPicPr>
        <p:blipFill>
          <a:blip r:embed="rId2"/>
          <a:stretch>
            <a:fillRect/>
          </a:stretch>
        </p:blipFill>
        <p:spPr>
          <a:xfrm>
            <a:off x="3382240" y="1560022"/>
            <a:ext cx="5427520" cy="2373745"/>
          </a:xfrm>
          <a:prstGeom prst="rect">
            <a:avLst/>
          </a:prstGeom>
        </p:spPr>
      </p:pic>
    </p:spTree>
    <p:extLst>
      <p:ext uri="{BB962C8B-B14F-4D97-AF65-F5344CB8AC3E}">
        <p14:creationId xmlns:p14="http://schemas.microsoft.com/office/powerpoint/2010/main" val="289677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EF5EDB-EBAD-408D-8880-64EE1BB57C79}"/>
              </a:ext>
            </a:extLst>
          </p:cNvPr>
          <p:cNvSpPr>
            <a:spLocks noGrp="1"/>
          </p:cNvSpPr>
          <p:nvPr>
            <p:ph idx="1"/>
          </p:nvPr>
        </p:nvSpPr>
        <p:spPr>
          <a:xfrm>
            <a:off x="544945" y="721360"/>
            <a:ext cx="11111345" cy="5734858"/>
          </a:xfrm>
        </p:spPr>
        <p:txBody>
          <a:bodyPr>
            <a:normAutofit/>
          </a:bodyPr>
          <a:lstStyle/>
          <a:p>
            <a:pPr marL="0" indent="0">
              <a:buNone/>
            </a:pPr>
            <a:r>
              <a:rPr lang="en-US" sz="2400" b="0" i="0" dirty="0">
                <a:solidFill>
                  <a:schemeClr val="tx1"/>
                </a:solidFill>
                <a:effectLst/>
                <a:latin typeface="Times New Roman" panose="02020603050405020304" pitchFamily="18" charset="0"/>
                <a:cs typeface="Times New Roman" panose="02020603050405020304" pitchFamily="18" charset="0"/>
              </a:rPr>
              <a:t>DevOps promotes collaboration between Development and Operations teams to deploy code to production faster in an automated &amp; repeatable way.</a:t>
            </a:r>
          </a:p>
          <a:p>
            <a:pPr marL="0" indent="0">
              <a:buNone/>
            </a:pPr>
            <a:r>
              <a:rPr lang="en-US" sz="2400" b="0" i="0" dirty="0">
                <a:solidFill>
                  <a:srgbClr val="333333"/>
                </a:solidFill>
                <a:effectLst/>
                <a:latin typeface="Times New Roman" panose="02020603050405020304" pitchFamily="18" charset="0"/>
                <a:cs typeface="Times New Roman" panose="02020603050405020304" pitchFamily="18" charset="0"/>
              </a:rPr>
              <a:t>DevOps helps to increase an organization’s speed to deliver applications and services. It also allows organizations to serve their customers better and compete more strongly in the market.</a:t>
            </a:r>
          </a:p>
          <a:p>
            <a:pPr marL="0" indent="0">
              <a:buNone/>
            </a:pPr>
            <a:r>
              <a:rPr lang="en-US" sz="2400" b="0" i="0" dirty="0">
                <a:solidFill>
                  <a:srgbClr val="333333"/>
                </a:solidFill>
                <a:effectLst/>
                <a:latin typeface="Times New Roman" panose="02020603050405020304" pitchFamily="18" charset="0"/>
                <a:cs typeface="Times New Roman" panose="02020603050405020304" pitchFamily="18" charset="0"/>
              </a:rPr>
              <a:t>DevOps has become one of the most valuable business disciplines for enterprises or organizations. With the help of DevOps, the </a:t>
            </a:r>
            <a:r>
              <a:rPr lang="en-US" sz="2400" b="1" i="0" dirty="0">
                <a:solidFill>
                  <a:srgbClr val="333333"/>
                </a:solidFill>
                <a:effectLst/>
                <a:latin typeface="Times New Roman" panose="02020603050405020304" pitchFamily="18" charset="0"/>
                <a:cs typeface="Times New Roman" panose="02020603050405020304" pitchFamily="18" charset="0"/>
              </a:rPr>
              <a:t>quality</a:t>
            </a:r>
            <a:r>
              <a:rPr lang="en-US" sz="2400" b="0" i="0" dirty="0">
                <a:solidFill>
                  <a:srgbClr val="333333"/>
                </a:solidFill>
                <a:effectLst/>
                <a:latin typeface="Times New Roman" panose="02020603050405020304" pitchFamily="18" charset="0"/>
                <a:cs typeface="Times New Roman" panose="02020603050405020304" pitchFamily="18" charset="0"/>
              </a:rPr>
              <a:t>, and </a:t>
            </a:r>
            <a:r>
              <a:rPr lang="en-US" sz="2400" b="1" i="0" dirty="0">
                <a:solidFill>
                  <a:srgbClr val="333333"/>
                </a:solidFill>
                <a:effectLst/>
                <a:latin typeface="Times New Roman" panose="02020603050405020304" pitchFamily="18" charset="0"/>
                <a:cs typeface="Times New Roman" panose="02020603050405020304" pitchFamily="18" charset="0"/>
              </a:rPr>
              <a:t>speed</a:t>
            </a:r>
            <a:r>
              <a:rPr lang="en-US" sz="2400" b="0" i="0" dirty="0">
                <a:solidFill>
                  <a:srgbClr val="333333"/>
                </a:solidFill>
                <a:effectLst/>
                <a:latin typeface="Times New Roman" panose="02020603050405020304" pitchFamily="18" charset="0"/>
                <a:cs typeface="Times New Roman" panose="02020603050405020304" pitchFamily="18" charset="0"/>
              </a:rPr>
              <a:t> of the application delivery have improved to a great extent.</a:t>
            </a:r>
            <a:endParaRPr lang="en-US" sz="2400" dirty="0">
              <a:solidFill>
                <a:srgbClr val="333333"/>
              </a:solidFill>
              <a:latin typeface="Times New Roman" panose="02020603050405020304" pitchFamily="18" charset="0"/>
              <a:cs typeface="Times New Roman" panose="02020603050405020304" pitchFamily="18" charset="0"/>
            </a:endParaRPr>
          </a:p>
          <a:p>
            <a:pPr marL="0" indent="0">
              <a:buNone/>
            </a:pPr>
            <a:r>
              <a:rPr lang="en-US" sz="4000" dirty="0">
                <a:solidFill>
                  <a:srgbClr val="C00000"/>
                </a:solidFill>
                <a:latin typeface="Times New Roman" panose="02020603050405020304" pitchFamily="18" charset="0"/>
                <a:cs typeface="Times New Roman" panose="02020603050405020304" pitchFamily="18" charset="0"/>
              </a:rPr>
              <a:t>Why DevOps?</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The operation and development team worked in complete isolation.</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After the design-build, the testing and deployment are performed respectively. That's why they consumed more time than actual build cycles.</a:t>
            </a:r>
          </a:p>
          <a:p>
            <a:pPr marL="0" indent="0">
              <a:buNone/>
            </a:pPr>
            <a:endParaRPr lang="en-IN" dirty="0">
              <a:solidFill>
                <a:schemeClr val="tx1"/>
              </a:solidFill>
            </a:endParaRPr>
          </a:p>
        </p:txBody>
      </p:sp>
    </p:spTree>
    <p:extLst>
      <p:ext uri="{BB962C8B-B14F-4D97-AF65-F5344CB8AC3E}">
        <p14:creationId xmlns:p14="http://schemas.microsoft.com/office/powerpoint/2010/main" val="2115371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6FCA02-7286-46F1-9307-3E4C8B4210D8}"/>
              </a:ext>
            </a:extLst>
          </p:cNvPr>
          <p:cNvSpPr>
            <a:spLocks noGrp="1"/>
          </p:cNvSpPr>
          <p:nvPr>
            <p:ph idx="1"/>
          </p:nvPr>
        </p:nvSpPr>
        <p:spPr>
          <a:xfrm>
            <a:off x="498764" y="914400"/>
            <a:ext cx="11157527" cy="5689600"/>
          </a:xfrm>
        </p:spPr>
        <p:txBody>
          <a:bodyPr/>
          <a:lstStyle/>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Without the use of DevOps, the team members are spending a large amount of time on designing, testing, and deploying instead of building the project.</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Manual code deployment leads to human errors in production.</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Coding and operation teams have their separate timelines and are not in synch, causing further delays.</a:t>
            </a:r>
          </a:p>
          <a:p>
            <a:pPr marL="0" indent="0" algn="just">
              <a:buNone/>
            </a:pPr>
            <a:r>
              <a:rPr lang="en-US" sz="4000" dirty="0">
                <a:solidFill>
                  <a:srgbClr val="C00000"/>
                </a:solidFill>
                <a:latin typeface="Times New Roman" panose="02020603050405020304" pitchFamily="18" charset="0"/>
                <a:cs typeface="Times New Roman" panose="02020603050405020304" pitchFamily="18" charset="0"/>
              </a:rPr>
              <a:t>DevOps Advantages:</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DevOps is an excellent approach for quick development and deployment of applications.</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It responds faster to market changes to improve business growth.</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DevOps escalate business profit by decreasing software delivery time and transportation costs.</a:t>
            </a:r>
          </a:p>
          <a:p>
            <a:pPr marL="0" indent="0" algn="just">
              <a:buNone/>
            </a:pP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684648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C0FDB6-9451-4DDF-924A-27A499B12CE8}"/>
              </a:ext>
            </a:extLst>
          </p:cNvPr>
          <p:cNvSpPr>
            <a:spLocks noGrp="1"/>
          </p:cNvSpPr>
          <p:nvPr>
            <p:ph idx="1"/>
          </p:nvPr>
        </p:nvSpPr>
        <p:spPr>
          <a:xfrm>
            <a:off x="477520" y="526473"/>
            <a:ext cx="11480800" cy="6229928"/>
          </a:xfrm>
        </p:spPr>
        <p:txBody>
          <a:bodyPr/>
          <a:lstStyle/>
          <a:p>
            <a:pPr marL="0" indent="0">
              <a:buNone/>
            </a:pPr>
            <a:r>
              <a:rPr lang="en-US" sz="3600" dirty="0">
                <a:solidFill>
                  <a:srgbClr val="C00000"/>
                </a:solidFill>
                <a:latin typeface="Times New Roman" panose="02020603050405020304" pitchFamily="18" charset="0"/>
                <a:cs typeface="Times New Roman" panose="02020603050405020304" pitchFamily="18" charset="0"/>
              </a:rPr>
              <a:t>DevOps Disadvantages:</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DevOps professional or expert developers are less available.</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Developing with DevOps is so expensive.</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Adopting new DevOps technology into the industries is hard to manage in short time.</a:t>
            </a:r>
          </a:p>
          <a:p>
            <a:pPr marL="0" indent="0">
              <a:buNone/>
            </a:pPr>
            <a:r>
              <a:rPr lang="en-IN" sz="3200" dirty="0">
                <a:solidFill>
                  <a:srgbClr val="C00000"/>
                </a:solidFill>
                <a:latin typeface="Times New Roman" panose="02020603050405020304" pitchFamily="18" charset="0"/>
                <a:cs typeface="Times New Roman" panose="02020603050405020304" pitchFamily="18" charset="0"/>
              </a:rPr>
              <a:t>DevOps Lifecycle:</a:t>
            </a:r>
          </a:p>
          <a:p>
            <a:pPr marL="0" indent="0">
              <a:buNone/>
            </a:pPr>
            <a:endParaRPr lang="en-IN" dirty="0"/>
          </a:p>
        </p:txBody>
      </p:sp>
      <p:pic>
        <p:nvPicPr>
          <p:cNvPr id="5" name="Picture 4">
            <a:extLst>
              <a:ext uri="{FF2B5EF4-FFF2-40B4-BE49-F238E27FC236}">
                <a16:creationId xmlns:a16="http://schemas.microsoft.com/office/drawing/2014/main" id="{7EB50062-D7F4-4252-87B6-CA4C4D208AB9}"/>
              </a:ext>
            </a:extLst>
          </p:cNvPr>
          <p:cNvPicPr>
            <a:picLocks noChangeAspect="1"/>
          </p:cNvPicPr>
          <p:nvPr/>
        </p:nvPicPr>
        <p:blipFill>
          <a:blip r:embed="rId2"/>
          <a:stretch>
            <a:fillRect/>
          </a:stretch>
        </p:blipFill>
        <p:spPr>
          <a:xfrm>
            <a:off x="2050473" y="3259426"/>
            <a:ext cx="7158181" cy="2962275"/>
          </a:xfrm>
          <a:prstGeom prst="rect">
            <a:avLst/>
          </a:prstGeom>
        </p:spPr>
      </p:pic>
    </p:spTree>
    <p:extLst>
      <p:ext uri="{BB962C8B-B14F-4D97-AF65-F5344CB8AC3E}">
        <p14:creationId xmlns:p14="http://schemas.microsoft.com/office/powerpoint/2010/main" val="3227893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2F01B7-FE6D-4F12-AE64-E5D0AD6ED6B0}"/>
              </a:ext>
            </a:extLst>
          </p:cNvPr>
          <p:cNvSpPr>
            <a:spLocks noGrp="1"/>
          </p:cNvSpPr>
          <p:nvPr>
            <p:ph idx="1"/>
          </p:nvPr>
        </p:nvSpPr>
        <p:spPr>
          <a:xfrm>
            <a:off x="508000" y="544945"/>
            <a:ext cx="11148291" cy="5876175"/>
          </a:xfrm>
        </p:spPr>
        <p:txBody>
          <a:bodyPr/>
          <a:lstStyle/>
          <a:p>
            <a:pPr marL="0" indent="0">
              <a:buNone/>
            </a:pPr>
            <a:endParaRPr lang="en-US" b="0" i="0" dirty="0">
              <a:solidFill>
                <a:srgbClr val="333333"/>
              </a:solidFill>
              <a:effectLst/>
              <a:latin typeface="inter-regular"/>
            </a:endParaRPr>
          </a:p>
          <a:p>
            <a:pPr marL="0" indent="0">
              <a:buNone/>
            </a:pPr>
            <a:r>
              <a:rPr lang="en-US" sz="2400" b="0" i="0" dirty="0">
                <a:solidFill>
                  <a:srgbClr val="333333"/>
                </a:solidFill>
                <a:effectLst/>
                <a:latin typeface="Times New Roman" panose="02020603050405020304" pitchFamily="18" charset="0"/>
                <a:cs typeface="Times New Roman" panose="02020603050405020304" pitchFamily="18" charset="0"/>
              </a:rPr>
              <a:t>The DevOps lifecycle includes seven phases as given below:</a:t>
            </a:r>
          </a:p>
          <a:p>
            <a:pPr marL="0" indent="0">
              <a:buNone/>
            </a:pPr>
            <a:endParaRPr lang="en-US" sz="2400" dirty="0">
              <a:solidFill>
                <a:srgbClr val="333333"/>
              </a:solidFill>
              <a:latin typeface="Times New Roman" panose="02020603050405020304" pitchFamily="18" charset="0"/>
              <a:cs typeface="Times New Roman" panose="02020603050405020304" pitchFamily="18" charset="0"/>
            </a:endParaRPr>
          </a:p>
          <a:p>
            <a:pPr marL="0" indent="0">
              <a:buNone/>
            </a:pPr>
            <a:r>
              <a:rPr lang="en-US" sz="2400" dirty="0">
                <a:solidFill>
                  <a:srgbClr val="C00000"/>
                </a:solidFill>
                <a:latin typeface="Times New Roman" panose="02020603050405020304" pitchFamily="18" charset="0"/>
                <a:cs typeface="Times New Roman" panose="02020603050405020304" pitchFamily="18" charset="0"/>
              </a:rPr>
              <a:t>1) Continuous Development:</a:t>
            </a:r>
          </a:p>
          <a:p>
            <a:pPr marL="0" indent="0">
              <a:buNone/>
            </a:pPr>
            <a:r>
              <a:rPr lang="en-US" sz="2400" dirty="0">
                <a:solidFill>
                  <a:srgbClr val="333333"/>
                </a:solidFill>
                <a:latin typeface="Times New Roman" panose="02020603050405020304" pitchFamily="18" charset="0"/>
                <a:cs typeface="Times New Roman" panose="02020603050405020304" pitchFamily="18" charset="0"/>
              </a:rPr>
              <a:t> This</a:t>
            </a:r>
            <a:r>
              <a:rPr lang="en-US" sz="2400" b="0" i="0" dirty="0">
                <a:solidFill>
                  <a:srgbClr val="333333"/>
                </a:solidFill>
                <a:effectLst/>
                <a:latin typeface="Times New Roman" panose="02020603050405020304" pitchFamily="18" charset="0"/>
                <a:cs typeface="Times New Roman" panose="02020603050405020304" pitchFamily="18" charset="0"/>
              </a:rPr>
              <a:t> phase involves the planning and coding of the software. The vision of the project is decided during the planning phase. And the developers begin developing the code for the application. There are no DevOps tools that are required for planning, but there are several tools for maintaining the code.</a:t>
            </a:r>
            <a:endParaRPr lang="en-US" sz="2400" dirty="0">
              <a:solidFill>
                <a:srgbClr val="333333"/>
              </a:solidFill>
              <a:latin typeface="Times New Roman" panose="02020603050405020304" pitchFamily="18" charset="0"/>
              <a:cs typeface="Times New Roman" panose="02020603050405020304" pitchFamily="18" charset="0"/>
            </a:endParaRPr>
          </a:p>
          <a:p>
            <a:pPr marL="0" indent="0">
              <a:buNone/>
            </a:pPr>
            <a:r>
              <a:rPr lang="en-US" sz="2400" dirty="0">
                <a:solidFill>
                  <a:srgbClr val="C00000"/>
                </a:solidFill>
                <a:latin typeface="Times New Roman" panose="02020603050405020304" pitchFamily="18" charset="0"/>
                <a:cs typeface="Times New Roman" panose="02020603050405020304" pitchFamily="18" charset="0"/>
              </a:rPr>
              <a:t>2) Continuous Integration:</a:t>
            </a:r>
          </a:p>
          <a:p>
            <a:pPr marL="0" indent="0">
              <a:buNone/>
            </a:pPr>
            <a:r>
              <a:rPr lang="en-US" sz="2400" b="0" i="0" dirty="0">
                <a:solidFill>
                  <a:srgbClr val="333333"/>
                </a:solidFill>
                <a:effectLst/>
                <a:latin typeface="Times New Roman" panose="02020603050405020304" pitchFamily="18" charset="0"/>
                <a:cs typeface="Times New Roman" panose="02020603050405020304" pitchFamily="18" charset="0"/>
              </a:rPr>
              <a:t>This stage is the heart of the entire DevOps lifecycle. It is a software development practice in which the developers require to commit changes to the source code more frequently. This may be on a daily or weekly basis. Then every commit is built, and this allows early detection of problems if they are present.</a:t>
            </a:r>
          </a:p>
          <a:p>
            <a:pPr marL="0" indent="0">
              <a:buNone/>
            </a:pPr>
            <a:endParaRPr lang="en-US" sz="2400" dirty="0">
              <a:solidFill>
                <a:srgbClr val="333333"/>
              </a:solidFill>
              <a:latin typeface="Times New Roman" panose="02020603050405020304" pitchFamily="18" charset="0"/>
              <a:cs typeface="Times New Roman" panose="02020603050405020304" pitchFamily="18" charset="0"/>
            </a:endParaRPr>
          </a:p>
          <a:p>
            <a:pPr marL="0" indent="0">
              <a:buNone/>
            </a:pPr>
            <a:endParaRPr lang="en-US" sz="2400" dirty="0">
              <a:solidFill>
                <a:srgbClr val="333333"/>
              </a:solidFill>
              <a:latin typeface="Times New Roman" panose="02020603050405020304" pitchFamily="18" charset="0"/>
              <a:cs typeface="Times New Roman" panose="02020603050405020304" pitchFamily="18" charset="0"/>
            </a:endParaRPr>
          </a:p>
          <a:p>
            <a:pPr marL="0" indent="0">
              <a:buNone/>
            </a:pPr>
            <a:endParaRPr lang="en-US" sz="2400" dirty="0">
              <a:solidFill>
                <a:srgbClr val="333333"/>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024644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F1B1F1-24D7-44F5-8588-795523787D20}"/>
              </a:ext>
            </a:extLst>
          </p:cNvPr>
          <p:cNvSpPr>
            <a:spLocks noGrp="1"/>
          </p:cNvSpPr>
          <p:nvPr>
            <p:ph idx="1"/>
          </p:nvPr>
        </p:nvSpPr>
        <p:spPr>
          <a:xfrm>
            <a:off x="508000" y="544945"/>
            <a:ext cx="11083636" cy="5966691"/>
          </a:xfrm>
        </p:spPr>
        <p:txBody>
          <a:bodyPr/>
          <a:lstStyle/>
          <a:p>
            <a:pPr marL="0" indent="0">
              <a:buNone/>
            </a:pPr>
            <a:endParaRPr lang="en-US" sz="1800" dirty="0">
              <a:solidFill>
                <a:srgbClr val="333333"/>
              </a:solidFill>
              <a:latin typeface="Times New Roman" panose="02020603050405020304" pitchFamily="18" charset="0"/>
              <a:cs typeface="Times New Roman" panose="02020603050405020304" pitchFamily="18" charset="0"/>
            </a:endParaRPr>
          </a:p>
          <a:p>
            <a:pPr marL="0" indent="0">
              <a:buNone/>
            </a:pPr>
            <a:endParaRPr lang="en-US" sz="2400" dirty="0">
              <a:solidFill>
                <a:srgbClr val="333333"/>
              </a:solidFill>
              <a:latin typeface="Times New Roman" panose="02020603050405020304" pitchFamily="18" charset="0"/>
              <a:cs typeface="Times New Roman" panose="02020603050405020304" pitchFamily="18" charset="0"/>
            </a:endParaRPr>
          </a:p>
          <a:p>
            <a:pPr marL="0" indent="0">
              <a:buNone/>
            </a:pPr>
            <a:r>
              <a:rPr lang="en-US" sz="2400" dirty="0">
                <a:solidFill>
                  <a:srgbClr val="C00000"/>
                </a:solidFill>
                <a:latin typeface="Times New Roman" panose="02020603050405020304" pitchFamily="18" charset="0"/>
                <a:cs typeface="Times New Roman" panose="02020603050405020304" pitchFamily="18" charset="0"/>
              </a:rPr>
              <a:t>3) Continuous Testing: </a:t>
            </a:r>
          </a:p>
          <a:p>
            <a:pPr marL="0" indent="0">
              <a:buNone/>
            </a:pPr>
            <a:r>
              <a:rPr lang="en-US" sz="2400" b="0" i="0" dirty="0">
                <a:solidFill>
                  <a:srgbClr val="333333"/>
                </a:solidFill>
                <a:effectLst/>
                <a:latin typeface="Times New Roman" panose="02020603050405020304" pitchFamily="18" charset="0"/>
                <a:cs typeface="Times New Roman" panose="02020603050405020304" pitchFamily="18" charset="0"/>
              </a:rPr>
              <a:t>This phase is where the developed software is continuously tested for bugs.</a:t>
            </a:r>
          </a:p>
          <a:p>
            <a:pPr marL="0" indent="0">
              <a:buNone/>
            </a:pPr>
            <a:r>
              <a:rPr lang="en-US" sz="2400" dirty="0">
                <a:solidFill>
                  <a:srgbClr val="C00000"/>
                </a:solidFill>
                <a:latin typeface="Times New Roman" panose="02020603050405020304" pitchFamily="18" charset="0"/>
                <a:cs typeface="Times New Roman" panose="02020603050405020304" pitchFamily="18" charset="0"/>
              </a:rPr>
              <a:t>4) Continuous Monitoring: </a:t>
            </a:r>
          </a:p>
          <a:p>
            <a:pPr marL="0" indent="0">
              <a:buNone/>
            </a:pPr>
            <a:r>
              <a:rPr lang="en-US" sz="2400" b="0" i="0" dirty="0">
                <a:solidFill>
                  <a:srgbClr val="333333"/>
                </a:solidFill>
                <a:effectLst/>
                <a:latin typeface="Times New Roman" panose="02020603050405020304" pitchFamily="18" charset="0"/>
                <a:cs typeface="Times New Roman" panose="02020603050405020304" pitchFamily="18" charset="0"/>
              </a:rPr>
              <a:t>Monitoring is a phase that involves all the operational factors of the entire DevOps process, where important information about the use of the software is recorded and carefully processed to find out trends and identify problem areas. </a:t>
            </a:r>
          </a:p>
          <a:p>
            <a:pPr marL="0" indent="0">
              <a:buNone/>
            </a:pPr>
            <a:r>
              <a:rPr lang="en-US" sz="2400" dirty="0">
                <a:solidFill>
                  <a:srgbClr val="C00000"/>
                </a:solidFill>
                <a:latin typeface="Times New Roman" panose="02020603050405020304" pitchFamily="18" charset="0"/>
                <a:cs typeface="Times New Roman" panose="02020603050405020304" pitchFamily="18" charset="0"/>
              </a:rPr>
              <a:t>5) Continuous Feedback: </a:t>
            </a:r>
          </a:p>
          <a:p>
            <a:pPr marL="0" indent="0">
              <a:buNone/>
            </a:pPr>
            <a:r>
              <a:rPr lang="en-US" sz="2400" b="0" i="0" dirty="0">
                <a:solidFill>
                  <a:srgbClr val="333333"/>
                </a:solidFill>
                <a:effectLst/>
                <a:latin typeface="Times New Roman" panose="02020603050405020304" pitchFamily="18" charset="0"/>
                <a:cs typeface="Times New Roman" panose="02020603050405020304" pitchFamily="18" charset="0"/>
              </a:rPr>
              <a:t>The application development is consistently improved by analyzing the results from the operations of the software. This is carried out by placing the critical phase of constant feedback between the operations and the development of the next version of the current software application.</a:t>
            </a:r>
            <a:endParaRPr lang="en-US" sz="2400" dirty="0">
              <a:solidFill>
                <a:srgbClr val="333333"/>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310338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7FA7EC-2A6C-4BF3-8A66-1FBB4B8C41A5}"/>
              </a:ext>
            </a:extLst>
          </p:cNvPr>
          <p:cNvSpPr>
            <a:spLocks noGrp="1"/>
          </p:cNvSpPr>
          <p:nvPr>
            <p:ph idx="1"/>
          </p:nvPr>
        </p:nvSpPr>
        <p:spPr>
          <a:xfrm>
            <a:off x="544945" y="609600"/>
            <a:ext cx="11074399" cy="5800436"/>
          </a:xfrm>
        </p:spPr>
        <p:txBody>
          <a:bodyPr/>
          <a:lstStyle/>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solidFill>
                  <a:srgbClr val="C00000"/>
                </a:solidFill>
                <a:latin typeface="Times New Roman" panose="02020603050405020304" pitchFamily="18" charset="0"/>
                <a:cs typeface="Times New Roman" panose="02020603050405020304" pitchFamily="18" charset="0"/>
              </a:rPr>
              <a:t>6) Continuous Deployment:</a:t>
            </a:r>
          </a:p>
          <a:p>
            <a:pPr marL="0" indent="0" algn="just">
              <a:buNone/>
            </a:pPr>
            <a:r>
              <a:rPr lang="en-US" sz="2400" b="0" i="0" dirty="0">
                <a:solidFill>
                  <a:srgbClr val="333333"/>
                </a:solidFill>
                <a:effectLst/>
                <a:latin typeface="Times New Roman" panose="02020603050405020304" pitchFamily="18" charset="0"/>
                <a:cs typeface="Times New Roman" panose="02020603050405020304" pitchFamily="18" charset="0"/>
              </a:rPr>
              <a:t>In this phase, the code is deployed to the production servers. Also, it is essential to ensure that the code is correctly used on all the servers.</a:t>
            </a:r>
          </a:p>
          <a:p>
            <a:pPr marL="0" indent="0">
              <a:buNone/>
            </a:pPr>
            <a:r>
              <a:rPr lang="en-US" sz="2400" dirty="0">
                <a:solidFill>
                  <a:srgbClr val="C00000"/>
                </a:solidFill>
                <a:latin typeface="Times New Roman" panose="02020603050405020304" pitchFamily="18" charset="0"/>
                <a:cs typeface="Times New Roman" panose="02020603050405020304" pitchFamily="18" charset="0"/>
              </a:rPr>
              <a:t>7) Continuous Operation: </a:t>
            </a:r>
          </a:p>
          <a:p>
            <a:pPr marL="0" indent="0">
              <a:buNone/>
            </a:pPr>
            <a:r>
              <a:rPr lang="en-US" sz="2400" b="0" i="0" dirty="0">
                <a:solidFill>
                  <a:srgbClr val="333333"/>
                </a:solidFill>
                <a:effectLst/>
                <a:latin typeface="Times New Roman" panose="02020603050405020304" pitchFamily="18" charset="0"/>
                <a:cs typeface="Times New Roman" panose="02020603050405020304" pitchFamily="18" charset="0"/>
              </a:rPr>
              <a:t>All DevOps operations are based on continuity with complete automation of the release process and allow the organization to accelerate the overall time to market continuingly.</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5301679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92</TotalTime>
  <Words>1194</Words>
  <Application>Microsoft Office PowerPoint</Application>
  <PresentationFormat>Widescreen</PresentationFormat>
  <Paragraphs>109</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Century Gothic</vt:lpstr>
      <vt:lpstr>inter-bold</vt:lpstr>
      <vt:lpstr>inter-regular</vt:lpstr>
      <vt:lpstr>Times New Roman</vt:lpstr>
      <vt:lpstr>Times New Roman</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Sushma mu</dc:creator>
  <cp:lastModifiedBy>Sushma mu</cp:lastModifiedBy>
  <cp:revision>1</cp:revision>
  <dcterms:created xsi:type="dcterms:W3CDTF">2022-04-02T11:17:14Z</dcterms:created>
  <dcterms:modified xsi:type="dcterms:W3CDTF">2022-04-02T12:50:05Z</dcterms:modified>
</cp:coreProperties>
</file>