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A3F856-6773-4D4A-891E-ED9468F41F24}" type="datetimeFigureOut">
              <a:rPr lang="en-IN" smtClean="0"/>
              <a:t>02-04-2022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1E64DD-7036-41D8-81C7-D93C1828F710}" type="slidenum">
              <a:rPr lang="en-IN" smtClean="0"/>
              <a:t>‹#›</a:t>
            </a:fld>
            <a:endParaRPr lang="en-IN"/>
          </a:p>
        </p:txBody>
      </p:sp>
    </p:spTree>
    <p:extLst>
      <p:ext uri="{BB962C8B-B14F-4D97-AF65-F5344CB8AC3E}">
        <p14:creationId xmlns:p14="http://schemas.microsoft.com/office/powerpoint/2010/main" val="3001088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A3F856-6773-4D4A-891E-ED9468F41F24}" type="datetimeFigureOut">
              <a:rPr lang="en-IN" smtClean="0"/>
              <a:t>02-04-2022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1E64DD-7036-41D8-81C7-D93C1828F710}" type="slidenum">
              <a:rPr lang="en-IN" smtClean="0"/>
              <a:t>‹#›</a:t>
            </a:fld>
            <a:endParaRPr lang="en-IN"/>
          </a:p>
        </p:txBody>
      </p:sp>
    </p:spTree>
    <p:extLst>
      <p:ext uri="{BB962C8B-B14F-4D97-AF65-F5344CB8AC3E}">
        <p14:creationId xmlns:p14="http://schemas.microsoft.com/office/powerpoint/2010/main" val="1614852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3A3F856-6773-4D4A-891E-ED9468F41F24}" type="datetimeFigureOut">
              <a:rPr lang="en-IN" smtClean="0"/>
              <a:t>02-04-2022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1E64DD-7036-41D8-81C7-D93C1828F710}" type="slidenum">
              <a:rPr lang="en-IN" smtClean="0"/>
              <a:t>‹#›</a:t>
            </a:fld>
            <a:endParaRPr lang="en-IN"/>
          </a:p>
        </p:txBody>
      </p:sp>
    </p:spTree>
    <p:extLst>
      <p:ext uri="{BB962C8B-B14F-4D97-AF65-F5344CB8AC3E}">
        <p14:creationId xmlns:p14="http://schemas.microsoft.com/office/powerpoint/2010/main" val="475076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3A3F856-6773-4D4A-891E-ED9468F41F24}" type="datetimeFigureOut">
              <a:rPr lang="en-IN" smtClean="0"/>
              <a:t>02-04-2022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1E64DD-7036-41D8-81C7-D93C1828F71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24625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A3F856-6773-4D4A-891E-ED9468F41F24}" type="datetimeFigureOut">
              <a:rPr lang="en-IN" smtClean="0"/>
              <a:t>02-04-2022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1E64DD-7036-41D8-81C7-D93C1828F710}" type="slidenum">
              <a:rPr lang="en-IN" smtClean="0"/>
              <a:t>‹#›</a:t>
            </a:fld>
            <a:endParaRPr lang="en-IN"/>
          </a:p>
        </p:txBody>
      </p:sp>
    </p:spTree>
    <p:extLst>
      <p:ext uri="{BB962C8B-B14F-4D97-AF65-F5344CB8AC3E}">
        <p14:creationId xmlns:p14="http://schemas.microsoft.com/office/powerpoint/2010/main" val="35703484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3A3F856-6773-4D4A-891E-ED9468F41F24}" type="datetimeFigureOut">
              <a:rPr lang="en-IN" smtClean="0"/>
              <a:t>02-04-2022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1E64DD-7036-41D8-81C7-D93C1828F710}" type="slidenum">
              <a:rPr lang="en-IN" smtClean="0"/>
              <a:t>‹#›</a:t>
            </a:fld>
            <a:endParaRPr lang="en-IN"/>
          </a:p>
        </p:txBody>
      </p:sp>
    </p:spTree>
    <p:extLst>
      <p:ext uri="{BB962C8B-B14F-4D97-AF65-F5344CB8AC3E}">
        <p14:creationId xmlns:p14="http://schemas.microsoft.com/office/powerpoint/2010/main" val="16376064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3A3F856-6773-4D4A-891E-ED9468F41F24}" type="datetimeFigureOut">
              <a:rPr lang="en-IN" smtClean="0"/>
              <a:t>02-04-2022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1E64DD-7036-41D8-81C7-D93C1828F710}" type="slidenum">
              <a:rPr lang="en-IN" smtClean="0"/>
              <a:t>‹#›</a:t>
            </a:fld>
            <a:endParaRPr lang="en-IN"/>
          </a:p>
        </p:txBody>
      </p:sp>
    </p:spTree>
    <p:extLst>
      <p:ext uri="{BB962C8B-B14F-4D97-AF65-F5344CB8AC3E}">
        <p14:creationId xmlns:p14="http://schemas.microsoft.com/office/powerpoint/2010/main" val="916788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A3F856-6773-4D4A-891E-ED9468F41F24}" type="datetimeFigureOut">
              <a:rPr lang="en-IN" smtClean="0"/>
              <a:t>02-04-2022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1E64DD-7036-41D8-81C7-D93C1828F710}" type="slidenum">
              <a:rPr lang="en-IN" smtClean="0"/>
              <a:t>‹#›</a:t>
            </a:fld>
            <a:endParaRPr lang="en-IN"/>
          </a:p>
        </p:txBody>
      </p:sp>
    </p:spTree>
    <p:extLst>
      <p:ext uri="{BB962C8B-B14F-4D97-AF65-F5344CB8AC3E}">
        <p14:creationId xmlns:p14="http://schemas.microsoft.com/office/powerpoint/2010/main" val="1910865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A3F856-6773-4D4A-891E-ED9468F41F24}" type="datetimeFigureOut">
              <a:rPr lang="en-IN" smtClean="0"/>
              <a:t>02-04-2022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1E64DD-7036-41D8-81C7-D93C1828F710}" type="slidenum">
              <a:rPr lang="en-IN" smtClean="0"/>
              <a:t>‹#›</a:t>
            </a:fld>
            <a:endParaRPr lang="en-IN"/>
          </a:p>
        </p:txBody>
      </p:sp>
    </p:spTree>
    <p:extLst>
      <p:ext uri="{BB962C8B-B14F-4D97-AF65-F5344CB8AC3E}">
        <p14:creationId xmlns:p14="http://schemas.microsoft.com/office/powerpoint/2010/main" val="3844671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3A3F856-6773-4D4A-891E-ED9468F41F24}" type="datetimeFigureOut">
              <a:rPr lang="en-IN" smtClean="0"/>
              <a:t>02-04-2022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1E64DD-7036-41D8-81C7-D93C1828F710}" type="slidenum">
              <a:rPr lang="en-IN" smtClean="0"/>
              <a:t>‹#›</a:t>
            </a:fld>
            <a:endParaRPr lang="en-IN"/>
          </a:p>
        </p:txBody>
      </p:sp>
    </p:spTree>
    <p:extLst>
      <p:ext uri="{BB962C8B-B14F-4D97-AF65-F5344CB8AC3E}">
        <p14:creationId xmlns:p14="http://schemas.microsoft.com/office/powerpoint/2010/main" val="2484603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A3F856-6773-4D4A-891E-ED9468F41F24}" type="datetimeFigureOut">
              <a:rPr lang="en-IN" smtClean="0"/>
              <a:t>02-04-2022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1E64DD-7036-41D8-81C7-D93C1828F710}" type="slidenum">
              <a:rPr lang="en-IN" smtClean="0"/>
              <a:t>‹#›</a:t>
            </a:fld>
            <a:endParaRPr lang="en-IN"/>
          </a:p>
        </p:txBody>
      </p:sp>
    </p:spTree>
    <p:extLst>
      <p:ext uri="{BB962C8B-B14F-4D97-AF65-F5344CB8AC3E}">
        <p14:creationId xmlns:p14="http://schemas.microsoft.com/office/powerpoint/2010/main" val="1852328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A3F856-6773-4D4A-891E-ED9468F41F24}" type="datetimeFigureOut">
              <a:rPr lang="en-IN" smtClean="0"/>
              <a:t>02-04-2022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1E64DD-7036-41D8-81C7-D93C1828F710}" type="slidenum">
              <a:rPr lang="en-IN" smtClean="0"/>
              <a:t>‹#›</a:t>
            </a:fld>
            <a:endParaRPr lang="en-IN"/>
          </a:p>
        </p:txBody>
      </p:sp>
    </p:spTree>
    <p:extLst>
      <p:ext uri="{BB962C8B-B14F-4D97-AF65-F5344CB8AC3E}">
        <p14:creationId xmlns:p14="http://schemas.microsoft.com/office/powerpoint/2010/main" val="4121751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A3F856-6773-4D4A-891E-ED9468F41F24}" type="datetimeFigureOut">
              <a:rPr lang="en-IN" smtClean="0"/>
              <a:t>02-04-2022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1E64DD-7036-41D8-81C7-D93C1828F710}" type="slidenum">
              <a:rPr lang="en-IN" smtClean="0"/>
              <a:t>‹#›</a:t>
            </a:fld>
            <a:endParaRPr lang="en-IN"/>
          </a:p>
        </p:txBody>
      </p:sp>
    </p:spTree>
    <p:extLst>
      <p:ext uri="{BB962C8B-B14F-4D97-AF65-F5344CB8AC3E}">
        <p14:creationId xmlns:p14="http://schemas.microsoft.com/office/powerpoint/2010/main" val="198116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3A3F856-6773-4D4A-891E-ED9468F41F24}" type="datetimeFigureOut">
              <a:rPr lang="en-IN" smtClean="0"/>
              <a:t>02-04-2022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41E64DD-7036-41D8-81C7-D93C1828F710}" type="slidenum">
              <a:rPr lang="en-IN" smtClean="0"/>
              <a:t>‹#›</a:t>
            </a:fld>
            <a:endParaRPr lang="en-IN"/>
          </a:p>
        </p:txBody>
      </p:sp>
    </p:spTree>
    <p:extLst>
      <p:ext uri="{BB962C8B-B14F-4D97-AF65-F5344CB8AC3E}">
        <p14:creationId xmlns:p14="http://schemas.microsoft.com/office/powerpoint/2010/main" val="3846054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3A3F856-6773-4D4A-891E-ED9468F41F24}" type="datetimeFigureOut">
              <a:rPr lang="en-IN" smtClean="0"/>
              <a:t>02-04-2022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41E64DD-7036-41D8-81C7-D93C1828F710}" type="slidenum">
              <a:rPr lang="en-IN" smtClean="0"/>
              <a:t>‹#›</a:t>
            </a:fld>
            <a:endParaRPr lang="en-IN"/>
          </a:p>
        </p:txBody>
      </p:sp>
    </p:spTree>
    <p:extLst>
      <p:ext uri="{BB962C8B-B14F-4D97-AF65-F5344CB8AC3E}">
        <p14:creationId xmlns:p14="http://schemas.microsoft.com/office/powerpoint/2010/main" val="3617573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3A3F856-6773-4D4A-891E-ED9468F41F24}" type="datetimeFigureOut">
              <a:rPr lang="en-IN" smtClean="0"/>
              <a:t>02-04-2022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41E64DD-7036-41D8-81C7-D93C1828F710}" type="slidenum">
              <a:rPr lang="en-IN" smtClean="0"/>
              <a:t>‹#›</a:t>
            </a:fld>
            <a:endParaRPr lang="en-IN"/>
          </a:p>
        </p:txBody>
      </p:sp>
    </p:spTree>
    <p:extLst>
      <p:ext uri="{BB962C8B-B14F-4D97-AF65-F5344CB8AC3E}">
        <p14:creationId xmlns:p14="http://schemas.microsoft.com/office/powerpoint/2010/main" val="227602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A3F856-6773-4D4A-891E-ED9468F41F24}" type="datetimeFigureOut">
              <a:rPr lang="en-IN" smtClean="0"/>
              <a:t>02-04-2022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1E64DD-7036-41D8-81C7-D93C1828F710}" type="slidenum">
              <a:rPr lang="en-IN" smtClean="0"/>
              <a:t>‹#›</a:t>
            </a:fld>
            <a:endParaRPr lang="en-IN"/>
          </a:p>
        </p:txBody>
      </p:sp>
    </p:spTree>
    <p:extLst>
      <p:ext uri="{BB962C8B-B14F-4D97-AF65-F5344CB8AC3E}">
        <p14:creationId xmlns:p14="http://schemas.microsoft.com/office/powerpoint/2010/main" val="2537494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3A3F856-6773-4D4A-891E-ED9468F41F24}" type="datetimeFigureOut">
              <a:rPr lang="en-IN" smtClean="0"/>
              <a:t>02-04-2022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41E64DD-7036-41D8-81C7-D93C1828F710}" type="slidenum">
              <a:rPr lang="en-IN" smtClean="0"/>
              <a:t>‹#›</a:t>
            </a:fld>
            <a:endParaRPr lang="en-IN"/>
          </a:p>
        </p:txBody>
      </p:sp>
    </p:spTree>
    <p:extLst>
      <p:ext uri="{BB962C8B-B14F-4D97-AF65-F5344CB8AC3E}">
        <p14:creationId xmlns:p14="http://schemas.microsoft.com/office/powerpoint/2010/main" val="373303494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E1E0F23-0091-4135-9CA0-83C477EB1486}"/>
              </a:ext>
            </a:extLst>
          </p:cNvPr>
          <p:cNvSpPr>
            <a:spLocks noGrp="1"/>
          </p:cNvSpPr>
          <p:nvPr>
            <p:ph type="subTitle" idx="1"/>
          </p:nvPr>
        </p:nvSpPr>
        <p:spPr>
          <a:xfrm>
            <a:off x="1154954" y="1089891"/>
            <a:ext cx="10316609" cy="4548909"/>
          </a:xfrm>
        </p:spPr>
        <p:txBody>
          <a:bodyPr>
            <a:normAutofit/>
          </a:bodyPr>
          <a:lstStyle/>
          <a:p>
            <a:r>
              <a:rPr lang="en-US" sz="8000" dirty="0">
                <a:latin typeface="Times New Roman" panose="02020603050405020304" pitchFamily="18" charset="0"/>
                <a:cs typeface="Times New Roman" panose="02020603050405020304" pitchFamily="18" charset="0"/>
              </a:rPr>
              <a:t>             </a:t>
            </a:r>
            <a:r>
              <a:rPr lang="en-US" sz="8000" dirty="0">
                <a:solidFill>
                  <a:srgbClr val="92D050"/>
                </a:solidFill>
                <a:latin typeface="Times New Roman" panose="02020603050405020304" pitchFamily="18" charset="0"/>
                <a:cs typeface="Times New Roman" panose="02020603050405020304" pitchFamily="18" charset="0"/>
              </a:rPr>
              <a:t>GIT</a:t>
            </a:r>
          </a:p>
          <a:p>
            <a:r>
              <a:rPr lang="en-IN" sz="4400" dirty="0">
                <a:solidFill>
                  <a:srgbClr val="92D050"/>
                </a:solidFill>
                <a:latin typeface="Times New Roman" panose="02020603050405020304" pitchFamily="18" charset="0"/>
                <a:cs typeface="Times New Roman" panose="02020603050405020304" pitchFamily="18" charset="0"/>
              </a:rPr>
              <a:t>(Global information tracker)</a:t>
            </a:r>
          </a:p>
          <a:p>
            <a:endParaRPr lang="en-IN" sz="4400" dirty="0">
              <a:solidFill>
                <a:srgbClr val="92D050"/>
              </a:solidFill>
              <a:latin typeface="Times New Roman" panose="02020603050405020304" pitchFamily="18" charset="0"/>
              <a:cs typeface="Times New Roman" panose="02020603050405020304" pitchFamily="18" charset="0"/>
            </a:endParaRPr>
          </a:p>
          <a:p>
            <a:r>
              <a:rPr lang="en-IN" sz="4400" dirty="0">
                <a:latin typeface="Times New Roman" panose="02020603050405020304" pitchFamily="18" charset="0"/>
                <a:cs typeface="Times New Roman" panose="02020603050405020304" pitchFamily="18" charset="0"/>
              </a:rPr>
              <a:t>                                                 </a:t>
            </a:r>
            <a:r>
              <a:rPr lang="en-IN" sz="4000" dirty="0">
                <a:latin typeface="Times New Roman" panose="02020603050405020304" pitchFamily="18" charset="0"/>
                <a:cs typeface="Times New Roman" panose="02020603050405020304" pitchFamily="18" charset="0"/>
              </a:rPr>
              <a:t>Sushma m u</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58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9F03D0-95C1-409D-95FD-7D17953DAF0C}"/>
              </a:ext>
            </a:extLst>
          </p:cNvPr>
          <p:cNvSpPr>
            <a:spLocks noGrp="1"/>
          </p:cNvSpPr>
          <p:nvPr>
            <p:ph idx="1"/>
          </p:nvPr>
        </p:nvSpPr>
        <p:spPr>
          <a:xfrm>
            <a:off x="1043709" y="683491"/>
            <a:ext cx="10104581" cy="5491017"/>
          </a:xfrm>
        </p:spPr>
        <p:txBody>
          <a:bodyPr>
            <a:normAutofit/>
          </a:bodyPr>
          <a:lstStyle/>
          <a:p>
            <a:pPr marL="0" indent="0">
              <a:buNone/>
            </a:pPr>
            <a:r>
              <a:rPr lang="en-US" sz="2400" dirty="0">
                <a:solidFill>
                  <a:srgbClr val="FF0000"/>
                </a:solidFill>
                <a:latin typeface="Times New Roman" panose="02020603050405020304" pitchFamily="18" charset="0"/>
                <a:cs typeface="Times New Roman" panose="02020603050405020304" pitchFamily="18" charset="0"/>
              </a:rPr>
              <a:t>9) Git remote: </a:t>
            </a:r>
            <a:r>
              <a:rPr lang="en-US" sz="2400" b="0" i="0" dirty="0">
                <a:effectLst/>
                <a:latin typeface="Times New Roman" panose="02020603050405020304" pitchFamily="18" charset="0"/>
                <a:cs typeface="Times New Roman" panose="02020603050405020304" pitchFamily="18" charset="0"/>
              </a:rPr>
              <a:t>Git Remote command is used to connect your local repository to the remote server. This command allows you to create, view, and delete connections to other repositories. </a:t>
            </a:r>
          </a:p>
          <a:p>
            <a:pPr marL="0" indent="0">
              <a:buNone/>
            </a:pPr>
            <a:r>
              <a:rPr lang="en-US" sz="2400" dirty="0">
                <a:latin typeface="Times New Roman" panose="02020603050405020304" pitchFamily="18" charset="0"/>
                <a:cs typeface="Times New Roman" panose="02020603050405020304" pitchFamily="18" charset="0"/>
              </a:rPr>
              <a:t>Syntax: git remote add origin “URL”</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solidFill>
                  <a:srgbClr val="FF0000"/>
                </a:solidFill>
                <a:latin typeface="Times New Roman" panose="02020603050405020304" pitchFamily="18" charset="0"/>
                <a:cs typeface="Times New Roman" panose="02020603050405020304" pitchFamily="18" charset="0"/>
              </a:rPr>
              <a:t>10) Git push: </a:t>
            </a:r>
            <a:r>
              <a:rPr lang="en-US" sz="2400" b="0" i="0" dirty="0">
                <a:effectLst/>
                <a:latin typeface="Times New Roman" panose="02020603050405020304" pitchFamily="18" charset="0"/>
                <a:cs typeface="Times New Roman" panose="02020603050405020304" pitchFamily="18" charset="0"/>
              </a:rPr>
              <a:t>It is used to upload local repository content to a remote repository.</a:t>
            </a:r>
          </a:p>
          <a:p>
            <a:pPr marL="0" indent="0">
              <a:buNone/>
            </a:pPr>
            <a:r>
              <a:rPr lang="en-US" sz="2400" dirty="0">
                <a:latin typeface="Times New Roman" panose="02020603050405020304" pitchFamily="18" charset="0"/>
                <a:cs typeface="Times New Roman" panose="02020603050405020304" pitchFamily="18" charset="0"/>
              </a:rPr>
              <a:t>Syntax: </a:t>
            </a:r>
            <a:r>
              <a:rPr lang="en-IN" sz="2400" dirty="0">
                <a:latin typeface="Times New Roman" panose="02020603050405020304" pitchFamily="18" charset="0"/>
                <a:cs typeface="Times New Roman" panose="02020603050405020304" pitchFamily="18" charset="0"/>
              </a:rPr>
              <a:t>g</a:t>
            </a:r>
            <a:r>
              <a:rPr lang="en-IN" sz="2400" i="0" dirty="0">
                <a:effectLst/>
                <a:latin typeface="Times New Roman" panose="02020603050405020304" pitchFamily="18" charset="0"/>
                <a:cs typeface="Times New Roman" panose="02020603050405020304" pitchFamily="18" charset="0"/>
              </a:rPr>
              <a:t>it push origin master</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4953FC2-091D-4BEA-A7A7-A431B7A49E69}"/>
              </a:ext>
            </a:extLst>
          </p:cNvPr>
          <p:cNvPicPr>
            <a:picLocks noChangeAspect="1"/>
          </p:cNvPicPr>
          <p:nvPr/>
        </p:nvPicPr>
        <p:blipFill>
          <a:blip r:embed="rId2"/>
          <a:stretch>
            <a:fillRect/>
          </a:stretch>
        </p:blipFill>
        <p:spPr>
          <a:xfrm>
            <a:off x="1237673" y="2530474"/>
            <a:ext cx="9596582" cy="1487343"/>
          </a:xfrm>
          <a:prstGeom prst="rect">
            <a:avLst/>
          </a:prstGeom>
        </p:spPr>
      </p:pic>
    </p:spTree>
    <p:extLst>
      <p:ext uri="{BB962C8B-B14F-4D97-AF65-F5344CB8AC3E}">
        <p14:creationId xmlns:p14="http://schemas.microsoft.com/office/powerpoint/2010/main" val="28278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25A1A2-854C-4447-B102-BC96B343303B}"/>
              </a:ext>
            </a:extLst>
          </p:cNvPr>
          <p:cNvSpPr>
            <a:spLocks noGrp="1"/>
          </p:cNvSpPr>
          <p:nvPr>
            <p:ph idx="1"/>
          </p:nvPr>
        </p:nvSpPr>
        <p:spPr>
          <a:xfrm>
            <a:off x="807749" y="654695"/>
            <a:ext cx="10423669" cy="5548609"/>
          </a:xfrm>
        </p:spPr>
        <p:txBody>
          <a:bodyPr>
            <a:normAutofit/>
          </a:bodyPr>
          <a:lstStyle/>
          <a:p>
            <a:pPr marL="0" indent="0">
              <a:buNone/>
            </a:pPr>
            <a:r>
              <a:rPr lang="en-US" sz="4800" dirty="0">
                <a:solidFill>
                  <a:srgbClr val="00B0F0"/>
                </a:solidFill>
                <a:latin typeface="Times New Roman" panose="02020603050405020304" pitchFamily="18" charset="0"/>
                <a:cs typeface="Times New Roman" panose="02020603050405020304" pitchFamily="18" charset="0"/>
              </a:rPr>
              <a:t>INTRODUCTION TO GIT</a:t>
            </a:r>
          </a:p>
          <a:p>
            <a:pPr marL="0" indent="0">
              <a:buNone/>
            </a:pPr>
            <a:endParaRPr lang="en-US" sz="2400" b="0" i="0" dirty="0">
              <a:effectLst/>
              <a:latin typeface="Times New Roman" panose="02020603050405020304" pitchFamily="18" charset="0"/>
              <a:cs typeface="Times New Roman" panose="02020603050405020304" pitchFamily="18" charset="0"/>
            </a:endParaRPr>
          </a:p>
          <a:p>
            <a:pPr marL="0" indent="0">
              <a:buNone/>
            </a:pPr>
            <a:r>
              <a:rPr lang="en-US" sz="2400" b="0" i="0" dirty="0">
                <a:effectLst/>
                <a:latin typeface="Times New Roman" panose="02020603050405020304" pitchFamily="18" charset="0"/>
                <a:cs typeface="Times New Roman" panose="02020603050405020304" pitchFamily="18" charset="0"/>
              </a:rPr>
              <a:t>Git is a version-control system for tracking changes in computer files and coordinating work on those files among multiple people. Git is a </a:t>
            </a:r>
            <a:r>
              <a:rPr lang="en-US" sz="2400" dirty="0">
                <a:effectLst/>
                <a:latin typeface="Times New Roman" panose="02020603050405020304" pitchFamily="18" charset="0"/>
                <a:cs typeface="Times New Roman" panose="02020603050405020304" pitchFamily="18" charset="0"/>
              </a:rPr>
              <a:t>Distributed Version Control System</a:t>
            </a:r>
            <a:r>
              <a:rPr lang="en-US" sz="2400" b="0" i="0" dirty="0">
                <a:effectLst/>
                <a:latin typeface="Times New Roman" panose="02020603050405020304" pitchFamily="18" charset="0"/>
                <a:cs typeface="Times New Roman" panose="02020603050405020304" pitchFamily="18" charset="0"/>
              </a:rPr>
              <a:t>. So Git does not necessarily rely on a central server to store all the versions of a project’s files. Instead, every user “clones” a copy of a repository (a collection of files) and has the </a:t>
            </a:r>
            <a:r>
              <a:rPr lang="en-US" sz="2400" dirty="0">
                <a:effectLst/>
                <a:latin typeface="Times New Roman" panose="02020603050405020304" pitchFamily="18" charset="0"/>
                <a:cs typeface="Times New Roman" panose="02020603050405020304" pitchFamily="18" charset="0"/>
              </a:rPr>
              <a:t>full</a:t>
            </a:r>
            <a:r>
              <a:rPr lang="en-US" sz="2400" b="0" i="0" dirty="0">
                <a:effectLst/>
                <a:latin typeface="Times New Roman" panose="02020603050405020304" pitchFamily="18" charset="0"/>
                <a:cs typeface="Times New Roman" panose="02020603050405020304" pitchFamily="18" charset="0"/>
              </a:rPr>
              <a:t> history of the project on their own hard drive. This clone has </a:t>
            </a:r>
            <a:r>
              <a:rPr lang="en-US" sz="2400" b="0" dirty="0">
                <a:effectLst/>
                <a:latin typeface="Times New Roman" panose="02020603050405020304" pitchFamily="18" charset="0"/>
                <a:cs typeface="Times New Roman" panose="02020603050405020304" pitchFamily="18" charset="0"/>
              </a:rPr>
              <a:t>all</a:t>
            </a:r>
            <a:r>
              <a:rPr lang="en-US" sz="2400" b="0" i="0" dirty="0">
                <a:effectLst/>
                <a:latin typeface="Times New Roman" panose="02020603050405020304" pitchFamily="18" charset="0"/>
                <a:cs typeface="Times New Roman" panose="02020603050405020304" pitchFamily="18" charset="0"/>
              </a:rPr>
              <a:t> of the metadata of the original while the original itself is stored on a self-hosted server or a third-party hosting service like GitHub.</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8614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4C4550-20D8-4568-B1FB-3C328755F503}"/>
              </a:ext>
            </a:extLst>
          </p:cNvPr>
          <p:cNvSpPr>
            <a:spLocks noGrp="1"/>
          </p:cNvSpPr>
          <p:nvPr>
            <p:ph idx="1"/>
          </p:nvPr>
        </p:nvSpPr>
        <p:spPr>
          <a:xfrm>
            <a:off x="563418" y="646546"/>
            <a:ext cx="10732655" cy="5601854"/>
          </a:xfrm>
        </p:spPr>
        <p:txBody>
          <a:bodyPr/>
          <a:lstStyle/>
          <a:p>
            <a:pPr marL="0" indent="0">
              <a:buNone/>
            </a:pPr>
            <a:r>
              <a:rPr lang="en-IN" sz="4800" b="0" i="0" dirty="0">
                <a:solidFill>
                  <a:srgbClr val="00B0F0"/>
                </a:solidFill>
                <a:effectLst/>
                <a:latin typeface="Times New Roman" panose="02020603050405020304" pitchFamily="18" charset="0"/>
                <a:cs typeface="Times New Roman" panose="02020603050405020304" pitchFamily="18" charset="0"/>
              </a:rPr>
              <a:t>What is a version control</a:t>
            </a:r>
          </a:p>
          <a:p>
            <a:pPr marL="0" indent="0">
              <a:buNone/>
            </a:pPr>
            <a:r>
              <a:rPr lang="en-US" sz="2400" b="0" i="0" dirty="0">
                <a:effectLst/>
                <a:latin typeface="Times New Roman" panose="02020603050405020304" pitchFamily="18" charset="0"/>
                <a:cs typeface="Times New Roman" panose="02020603050405020304" pitchFamily="18" charset="0"/>
              </a:rPr>
              <a:t>Version control, also known as source control, is the practice of tracking and managing changes to software code. Version control systems are software tools that help software teams manage changes to source code over time.</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4000" dirty="0">
                <a:solidFill>
                  <a:srgbClr val="00B0F0"/>
                </a:solidFill>
                <a:latin typeface="Times New Roman" panose="02020603050405020304" pitchFamily="18" charset="0"/>
                <a:cs typeface="Times New Roman" panose="02020603050405020304" pitchFamily="18" charset="0"/>
              </a:rPr>
              <a:t>Benefits Of Version Control:</a:t>
            </a:r>
          </a:p>
          <a:p>
            <a:pPr marL="0" indent="0">
              <a:buNone/>
            </a:pPr>
            <a:r>
              <a:rPr lang="en-US" sz="2400" i="0" dirty="0">
                <a:effectLst/>
                <a:latin typeface="Times New Roman" panose="02020603050405020304" pitchFamily="18" charset="0"/>
                <a:cs typeface="Times New Roman" panose="02020603050405020304" pitchFamily="18" charset="0"/>
              </a:rPr>
              <a:t>It helps improve the collaborative work culture</a:t>
            </a:r>
            <a:endParaRPr lang="en-US" sz="2400" dirty="0">
              <a:latin typeface="Times New Roman" panose="02020603050405020304" pitchFamily="18" charset="0"/>
              <a:cs typeface="Times New Roman" panose="02020603050405020304" pitchFamily="18" charset="0"/>
            </a:endParaRPr>
          </a:p>
          <a:p>
            <a:pPr marL="0" indent="0">
              <a:buNone/>
            </a:pPr>
            <a:r>
              <a:rPr lang="en-US" sz="2400" i="0" dirty="0">
                <a:effectLst/>
                <a:latin typeface="Times New Roman" panose="02020603050405020304" pitchFamily="18" charset="0"/>
                <a:cs typeface="Times New Roman" panose="02020603050405020304" pitchFamily="18" charset="0"/>
              </a:rPr>
              <a:t>It keeps different versions of code files securely</a:t>
            </a:r>
          </a:p>
          <a:p>
            <a:pPr marL="0" indent="0">
              <a:buNone/>
            </a:pPr>
            <a:r>
              <a:rPr lang="en-IN" sz="2400" i="0" dirty="0">
                <a:effectLst/>
                <a:latin typeface="Times New Roman" panose="02020603050405020304" pitchFamily="18" charset="0"/>
                <a:cs typeface="Times New Roman" panose="02020603050405020304" pitchFamily="18" charset="0"/>
              </a:rPr>
              <a:t>It keeps backup</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7896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0E4F54-D9B4-4A64-8D4D-433F91D02D0B}"/>
              </a:ext>
            </a:extLst>
          </p:cNvPr>
          <p:cNvSpPr>
            <a:spLocks noGrp="1"/>
          </p:cNvSpPr>
          <p:nvPr>
            <p:ph idx="1"/>
          </p:nvPr>
        </p:nvSpPr>
        <p:spPr>
          <a:xfrm>
            <a:off x="877456" y="572656"/>
            <a:ext cx="10307780" cy="5675744"/>
          </a:xfrm>
        </p:spPr>
        <p:txBody>
          <a:bodyPr/>
          <a:lstStyle/>
          <a:p>
            <a:pPr marL="0" indent="0">
              <a:buNone/>
            </a:pPr>
            <a:r>
              <a:rPr lang="en-US" sz="4800" dirty="0">
                <a:solidFill>
                  <a:srgbClr val="00B0F0"/>
                </a:solidFill>
                <a:latin typeface="Times New Roman" panose="02020603050405020304" pitchFamily="18" charset="0"/>
                <a:cs typeface="Times New Roman" panose="02020603050405020304" pitchFamily="18" charset="0"/>
              </a:rPr>
              <a:t>D</a:t>
            </a:r>
            <a:r>
              <a:rPr lang="en-IN" sz="4800" dirty="0">
                <a:solidFill>
                  <a:srgbClr val="00B0F0"/>
                </a:solidFill>
                <a:latin typeface="Times New Roman" panose="02020603050405020304" pitchFamily="18" charset="0"/>
                <a:cs typeface="Times New Roman" panose="02020603050405020304" pitchFamily="18" charset="0"/>
              </a:rPr>
              <a:t>ifference Between Git and GitHub</a:t>
            </a:r>
          </a:p>
          <a:p>
            <a:pPr marL="0" indent="0">
              <a:buNone/>
            </a:pPr>
            <a:endParaRPr lang="en-IN" dirty="0"/>
          </a:p>
        </p:txBody>
      </p:sp>
      <p:pic>
        <p:nvPicPr>
          <p:cNvPr id="4" name="Picture 3">
            <a:extLst>
              <a:ext uri="{FF2B5EF4-FFF2-40B4-BE49-F238E27FC236}">
                <a16:creationId xmlns:a16="http://schemas.microsoft.com/office/drawing/2014/main" id="{2F794F77-6E52-44CC-8F60-238F77CCE004}"/>
              </a:ext>
            </a:extLst>
          </p:cNvPr>
          <p:cNvPicPr>
            <a:picLocks noChangeAspect="1"/>
          </p:cNvPicPr>
          <p:nvPr/>
        </p:nvPicPr>
        <p:blipFill>
          <a:blip r:embed="rId2"/>
          <a:stretch>
            <a:fillRect/>
          </a:stretch>
        </p:blipFill>
        <p:spPr>
          <a:xfrm>
            <a:off x="1117599" y="1819564"/>
            <a:ext cx="9227127" cy="4248727"/>
          </a:xfrm>
          <a:prstGeom prst="rect">
            <a:avLst/>
          </a:prstGeom>
        </p:spPr>
      </p:pic>
    </p:spTree>
    <p:extLst>
      <p:ext uri="{BB962C8B-B14F-4D97-AF65-F5344CB8AC3E}">
        <p14:creationId xmlns:p14="http://schemas.microsoft.com/office/powerpoint/2010/main" val="2225118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C4894D-FB0A-4835-BFA6-B55FB48489E8}"/>
              </a:ext>
            </a:extLst>
          </p:cNvPr>
          <p:cNvSpPr>
            <a:spLocks noGrp="1"/>
          </p:cNvSpPr>
          <p:nvPr>
            <p:ph idx="1"/>
          </p:nvPr>
        </p:nvSpPr>
        <p:spPr>
          <a:xfrm>
            <a:off x="789275" y="741355"/>
            <a:ext cx="10359016" cy="5419300"/>
          </a:xfrm>
        </p:spPr>
        <p:txBody>
          <a:bodyPr/>
          <a:lstStyle/>
          <a:p>
            <a:pPr marL="0" indent="0">
              <a:buNone/>
            </a:pPr>
            <a:r>
              <a:rPr lang="en-US" sz="4800" dirty="0">
                <a:solidFill>
                  <a:srgbClr val="00B0F0"/>
                </a:solidFill>
                <a:latin typeface="Times New Roman" panose="02020603050405020304" pitchFamily="18" charset="0"/>
                <a:cs typeface="Times New Roman" panose="02020603050405020304" pitchFamily="18" charset="0"/>
              </a:rPr>
              <a:t>Advantages of Git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 Open source and free</a:t>
            </a:r>
          </a:p>
          <a:p>
            <a:pPr marL="0" indent="0">
              <a:buNone/>
            </a:pPr>
            <a:r>
              <a:rPr lang="en-US" dirty="0">
                <a:latin typeface="Times New Roman" panose="02020603050405020304" pitchFamily="18" charset="0"/>
                <a:cs typeface="Times New Roman" panose="02020603050405020304" pitchFamily="18" charset="0"/>
              </a:rPr>
              <a:t>b) Security</a:t>
            </a:r>
          </a:p>
          <a:p>
            <a:pPr marL="0" indent="0">
              <a:buNone/>
            </a:pPr>
            <a:r>
              <a:rPr lang="en-US" dirty="0">
                <a:latin typeface="Times New Roman" panose="02020603050405020304" pitchFamily="18" charset="0"/>
                <a:cs typeface="Times New Roman" panose="02020603050405020304" pitchFamily="18" charset="0"/>
              </a:rPr>
              <a:t>c) Flexibility</a:t>
            </a:r>
          </a:p>
          <a:p>
            <a:pPr marL="0" indent="0">
              <a:buNone/>
            </a:pPr>
            <a:r>
              <a:rPr lang="en-US" dirty="0">
                <a:latin typeface="Times New Roman" panose="02020603050405020304" pitchFamily="18" charset="0"/>
                <a:cs typeface="Times New Roman" panose="02020603050405020304" pitchFamily="18" charset="0"/>
              </a:rPr>
              <a:t>d)</a:t>
            </a:r>
            <a:r>
              <a:rPr lang="en-US" b="0" i="0" dirty="0">
                <a:effectLst/>
                <a:latin typeface="Times New Roman" panose="02020603050405020304" pitchFamily="18" charset="0"/>
                <a:cs typeface="Times New Roman" panose="02020603050405020304" pitchFamily="18" charset="0"/>
              </a:rPr>
              <a:t> Data redundancy and replication</a:t>
            </a:r>
          </a:p>
          <a:p>
            <a:pPr marL="0" indent="0" algn="l">
              <a:buNone/>
            </a:pPr>
            <a:r>
              <a:rPr lang="en-US" b="0" i="0" dirty="0">
                <a:effectLst/>
                <a:latin typeface="Times New Roman" panose="02020603050405020304" pitchFamily="18" charset="0"/>
                <a:cs typeface="Times New Roman" panose="02020603050405020304" pitchFamily="18" charset="0"/>
              </a:rPr>
              <a:t>e) High availability</a:t>
            </a:r>
          </a:p>
          <a:p>
            <a:pPr marL="0" indent="0" algn="l">
              <a:buNone/>
            </a:pPr>
            <a:r>
              <a:rPr lang="en-US" b="0" i="0" dirty="0">
                <a:effectLst/>
                <a:latin typeface="Times New Roman" panose="02020603050405020304" pitchFamily="18" charset="0"/>
                <a:cs typeface="Times New Roman" panose="02020603050405020304" pitchFamily="18" charset="0"/>
              </a:rPr>
              <a:t>f) Only one Git directory per repository</a:t>
            </a:r>
          </a:p>
          <a:p>
            <a:pPr marL="0" indent="0" algn="l">
              <a:buNone/>
            </a:pPr>
            <a:r>
              <a:rPr lang="en-US" b="0" i="0" dirty="0">
                <a:effectLst/>
                <a:latin typeface="Times New Roman" panose="02020603050405020304" pitchFamily="18" charset="0"/>
                <a:cs typeface="Times New Roman" panose="02020603050405020304" pitchFamily="18" charset="0"/>
              </a:rPr>
              <a:t>g) Superior disk utilization and network performance</a:t>
            </a:r>
          </a:p>
          <a:p>
            <a:pPr marL="0" indent="0" algn="l">
              <a:buNone/>
            </a:pPr>
            <a:r>
              <a:rPr lang="en-US" b="0" i="0" dirty="0">
                <a:effectLst/>
                <a:latin typeface="Times New Roman" panose="02020603050405020304" pitchFamily="18" charset="0"/>
                <a:cs typeface="Times New Roman" panose="02020603050405020304" pitchFamily="18" charset="0"/>
              </a:rPr>
              <a:t>h) Collaboration friendly</a:t>
            </a:r>
          </a:p>
          <a:p>
            <a:pPr marL="0" indent="0" algn="l">
              <a:buNone/>
            </a:pPr>
            <a:r>
              <a:rPr lang="en-US" b="0" i="0" dirty="0" err="1">
                <a:effectLst/>
                <a:latin typeface="Times New Roman" panose="02020603050405020304" pitchFamily="18" charset="0"/>
                <a:cs typeface="Times New Roman" panose="02020603050405020304" pitchFamily="18" charset="0"/>
              </a:rPr>
              <a:t>i</a:t>
            </a:r>
            <a:r>
              <a:rPr lang="en-US" b="0" i="0" dirty="0">
                <a:effectLst/>
                <a:latin typeface="Times New Roman" panose="02020603050405020304" pitchFamily="18" charset="0"/>
                <a:cs typeface="Times New Roman" panose="02020603050405020304" pitchFamily="18" charset="0"/>
              </a:rPr>
              <a:t>) Can be used for any sort of projects</a:t>
            </a:r>
          </a:p>
          <a:p>
            <a:pPr marL="0" indent="0">
              <a:buNone/>
            </a:pPr>
            <a:endParaRPr lang="en-IN" dirty="0"/>
          </a:p>
        </p:txBody>
      </p:sp>
    </p:spTree>
    <p:extLst>
      <p:ext uri="{BB962C8B-B14F-4D97-AF65-F5344CB8AC3E}">
        <p14:creationId xmlns:p14="http://schemas.microsoft.com/office/powerpoint/2010/main" val="3509426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E9815C-0B4D-40D8-87D1-7659FEDFC503}"/>
              </a:ext>
            </a:extLst>
          </p:cNvPr>
          <p:cNvSpPr>
            <a:spLocks noGrp="1"/>
          </p:cNvSpPr>
          <p:nvPr>
            <p:ph idx="1"/>
          </p:nvPr>
        </p:nvSpPr>
        <p:spPr>
          <a:xfrm>
            <a:off x="517236" y="563418"/>
            <a:ext cx="10769600" cy="5684981"/>
          </a:xfrm>
        </p:spPr>
        <p:txBody>
          <a:bodyPr>
            <a:normAutofit/>
          </a:bodyPr>
          <a:lstStyle/>
          <a:p>
            <a:pPr marL="0" indent="0">
              <a:buNone/>
            </a:pPr>
            <a:r>
              <a:rPr lang="en-US" sz="4800" dirty="0">
                <a:solidFill>
                  <a:srgbClr val="00B0F0"/>
                </a:solidFill>
                <a:latin typeface="Times New Roman" panose="02020603050405020304" pitchFamily="18" charset="0"/>
                <a:cs typeface="Times New Roman" panose="02020603050405020304" pitchFamily="18" charset="0"/>
              </a:rPr>
              <a:t>Git Basic Commands:</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1) Git init: </a:t>
            </a:r>
            <a:r>
              <a:rPr lang="en-US" sz="2400" b="0" i="0" dirty="0">
                <a:effectLst/>
                <a:latin typeface="Times New Roman" panose="02020603050405020304" pitchFamily="18" charset="0"/>
                <a:cs typeface="Times New Roman" panose="02020603050405020304" pitchFamily="18" charset="0"/>
              </a:rPr>
              <a:t>This command is used to create a local repository.</a:t>
            </a:r>
          </a:p>
          <a:p>
            <a:pPr marL="0" indent="0">
              <a:buNone/>
            </a:pPr>
            <a:r>
              <a:rPr lang="en-US" sz="2400" dirty="0">
                <a:latin typeface="Times New Roman" panose="02020603050405020304" pitchFamily="18" charset="0"/>
                <a:cs typeface="Times New Roman" panose="02020603050405020304" pitchFamily="18" charset="0"/>
              </a:rPr>
              <a:t>Syntax: </a:t>
            </a:r>
            <a:r>
              <a:rPr lang="en-IN" sz="2400" b="0" i="0" dirty="0">
                <a:effectLst/>
                <a:latin typeface="Times New Roman" panose="02020603050405020304" pitchFamily="18" charset="0"/>
                <a:cs typeface="Times New Roman" panose="02020603050405020304" pitchFamily="18" charset="0"/>
              </a:rPr>
              <a:t>git init Demo</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b="0" i="0" dirty="0">
              <a:effectLst/>
              <a:latin typeface="Times New Roman" panose="02020603050405020304" pitchFamily="18" charset="0"/>
              <a:cs typeface="Times New Roman" panose="02020603050405020304" pitchFamily="18" charset="0"/>
            </a:endParaRPr>
          </a:p>
          <a:p>
            <a:pPr marL="0" indent="0">
              <a:buNone/>
            </a:pPr>
            <a:r>
              <a:rPr lang="en-IN" sz="2400" b="0" i="0" dirty="0">
                <a:effectLst/>
                <a:latin typeface="Times New Roman" panose="02020603050405020304" pitchFamily="18" charset="0"/>
                <a:cs typeface="Times New Roman" panose="02020603050405020304" pitchFamily="18" charset="0"/>
              </a:rPr>
              <a:t> </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solidFill>
                  <a:srgbClr val="FF0000"/>
                </a:solidFill>
                <a:latin typeface="Times New Roman" panose="02020603050405020304" pitchFamily="18" charset="0"/>
                <a:cs typeface="Times New Roman" panose="02020603050405020304" pitchFamily="18" charset="0"/>
              </a:rPr>
              <a:t>2) Git config: </a:t>
            </a:r>
            <a:r>
              <a:rPr lang="en-US" sz="2400" b="0" i="0" dirty="0">
                <a:effectLst/>
                <a:latin typeface="Times New Roman" panose="02020603050405020304" pitchFamily="18" charset="0"/>
                <a:cs typeface="Times New Roman" panose="02020603050405020304" pitchFamily="18" charset="0"/>
              </a:rPr>
              <a:t>This command configures the user. This command sets the author name and email address to be used with your commits.</a:t>
            </a:r>
          </a:p>
          <a:p>
            <a:pPr marL="0" indent="0" algn="just">
              <a:buNone/>
            </a:pPr>
            <a:r>
              <a:rPr lang="en-US" sz="2400" dirty="0">
                <a:latin typeface="Times New Roman" panose="02020603050405020304" pitchFamily="18" charset="0"/>
                <a:cs typeface="Times New Roman" panose="02020603050405020304" pitchFamily="18" charset="0"/>
              </a:rPr>
              <a:t>Syntax: </a:t>
            </a:r>
            <a:r>
              <a:rPr lang="en-IN" sz="2400" b="0" i="0" dirty="0">
                <a:effectLst/>
                <a:latin typeface="Times New Roman" panose="02020603050405020304" pitchFamily="18" charset="0"/>
                <a:cs typeface="Times New Roman" panose="02020603050405020304" pitchFamily="18" charset="0"/>
              </a:rPr>
              <a:t>git config --global user.name “Samaya"  </a:t>
            </a:r>
          </a:p>
          <a:p>
            <a:pPr marL="0" indent="0" algn="just">
              <a:buNone/>
            </a:pPr>
            <a:r>
              <a:rPr lang="en-IN" sz="2400" b="0" i="0" dirty="0">
                <a:effectLst/>
                <a:latin typeface="Times New Roman" panose="02020603050405020304" pitchFamily="18" charset="0"/>
                <a:cs typeface="Times New Roman" panose="02020603050405020304" pitchFamily="18" charset="0"/>
              </a:rPr>
              <a:t>             git config --global user. Email “Samaya481@gmail.com"  </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212F78D-C6C0-475E-8825-511F7402FA3D}"/>
              </a:ext>
            </a:extLst>
          </p:cNvPr>
          <p:cNvPicPr>
            <a:picLocks noChangeAspect="1"/>
          </p:cNvPicPr>
          <p:nvPr/>
        </p:nvPicPr>
        <p:blipFill>
          <a:blip r:embed="rId2"/>
          <a:stretch>
            <a:fillRect/>
          </a:stretch>
        </p:blipFill>
        <p:spPr>
          <a:xfrm>
            <a:off x="646687" y="2739158"/>
            <a:ext cx="9476367" cy="1333500"/>
          </a:xfrm>
          <a:prstGeom prst="rect">
            <a:avLst/>
          </a:prstGeom>
        </p:spPr>
      </p:pic>
    </p:spTree>
    <p:extLst>
      <p:ext uri="{BB962C8B-B14F-4D97-AF65-F5344CB8AC3E}">
        <p14:creationId xmlns:p14="http://schemas.microsoft.com/office/powerpoint/2010/main" val="657751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59B857-F1C9-4464-9EEE-3DE8D2CC6D47}"/>
              </a:ext>
            </a:extLst>
          </p:cNvPr>
          <p:cNvSpPr>
            <a:spLocks noGrp="1"/>
          </p:cNvSpPr>
          <p:nvPr>
            <p:ph idx="1"/>
          </p:nvPr>
        </p:nvSpPr>
        <p:spPr>
          <a:xfrm>
            <a:off x="480292" y="535709"/>
            <a:ext cx="11046690" cy="5985163"/>
          </a:xfrm>
        </p:spPr>
        <p:txBody>
          <a:bodyPr/>
          <a:lstStyle/>
          <a:p>
            <a:pPr marL="0" indent="0">
              <a:buNone/>
            </a:pPr>
            <a:r>
              <a:rPr lang="en-US" sz="2400" dirty="0">
                <a:solidFill>
                  <a:srgbClr val="FF0000"/>
                </a:solidFill>
                <a:latin typeface="Times New Roman" panose="02020603050405020304" pitchFamily="18" charset="0"/>
                <a:cs typeface="Times New Roman" panose="02020603050405020304" pitchFamily="18" charset="0"/>
              </a:rPr>
              <a:t>3) Git clone: </a:t>
            </a:r>
            <a:r>
              <a:rPr lang="en-US" sz="2400" b="0" i="0" dirty="0">
                <a:effectLst/>
                <a:latin typeface="Times New Roman" panose="02020603050405020304" pitchFamily="18" charset="0"/>
                <a:cs typeface="Times New Roman" panose="02020603050405020304" pitchFamily="18" charset="0"/>
              </a:rPr>
              <a:t>This command is used to make a copy of a repository from an existing URL. If I want a local copy of my repository from GitHub, this command allows creating a local copy of that repository on your local directory from the repository URL.</a:t>
            </a:r>
          </a:p>
          <a:p>
            <a:pPr marL="0" indent="0">
              <a:buNone/>
            </a:pPr>
            <a:r>
              <a:rPr lang="en-US" sz="2400" dirty="0">
                <a:latin typeface="Times New Roman" panose="02020603050405020304" pitchFamily="18" charset="0"/>
                <a:cs typeface="Times New Roman" panose="02020603050405020304" pitchFamily="18" charset="0"/>
              </a:rPr>
              <a:t>Syntax: </a:t>
            </a:r>
            <a:r>
              <a:rPr lang="en-IN" sz="2400" b="0" i="0" dirty="0">
                <a:effectLst/>
                <a:latin typeface="Times New Roman" panose="02020603050405020304" pitchFamily="18" charset="0"/>
                <a:cs typeface="Times New Roman" panose="02020603050405020304" pitchFamily="18" charset="0"/>
              </a:rPr>
              <a:t>git clone URL</a:t>
            </a:r>
          </a:p>
          <a:p>
            <a:pPr marL="0" indent="0">
              <a:buNone/>
            </a:pPr>
            <a:endParaRPr lang="en-IN" dirty="0">
              <a:latin typeface="inter-regular"/>
            </a:endParaRPr>
          </a:p>
          <a:p>
            <a:pPr marL="0" indent="0">
              <a:buNone/>
            </a:pPr>
            <a:endParaRPr lang="en-IN" dirty="0">
              <a:latin typeface="inter-regular"/>
            </a:endParaRPr>
          </a:p>
          <a:p>
            <a:pPr marL="0" indent="0">
              <a:buNone/>
            </a:pPr>
            <a:endParaRPr lang="en-IN" dirty="0">
              <a:latin typeface="inter-regular"/>
            </a:endParaRPr>
          </a:p>
          <a:p>
            <a:pPr marL="0" indent="0">
              <a:buNone/>
            </a:pPr>
            <a:endParaRPr lang="en-IN" dirty="0">
              <a:latin typeface="inter-regular"/>
            </a:endParaRPr>
          </a:p>
          <a:p>
            <a:pPr marL="0" indent="0">
              <a:buNone/>
            </a:pPr>
            <a:r>
              <a:rPr lang="en-IN" sz="2400" dirty="0">
                <a:solidFill>
                  <a:srgbClr val="FF0000"/>
                </a:solidFill>
                <a:latin typeface="Times New Roman" panose="02020603050405020304" pitchFamily="18" charset="0"/>
                <a:cs typeface="Times New Roman" panose="02020603050405020304" pitchFamily="18" charset="0"/>
              </a:rPr>
              <a:t>4) Git add: </a:t>
            </a:r>
            <a:r>
              <a:rPr lang="en-US" sz="2400" b="0" i="0" dirty="0">
                <a:effectLst/>
                <a:latin typeface="Times New Roman" panose="02020603050405020304" pitchFamily="18" charset="0"/>
                <a:cs typeface="Times New Roman" panose="02020603050405020304" pitchFamily="18" charset="0"/>
              </a:rPr>
              <a:t>This command is used to add one or more files to staging (Index) area.</a:t>
            </a:r>
          </a:p>
          <a:p>
            <a:pPr marL="0" indent="0">
              <a:buNone/>
            </a:pPr>
            <a:r>
              <a:rPr lang="en-US" sz="2400" dirty="0">
                <a:latin typeface="Times New Roman" panose="02020603050405020304" pitchFamily="18" charset="0"/>
                <a:cs typeface="Times New Roman" panose="02020603050405020304" pitchFamily="18" charset="0"/>
              </a:rPr>
              <a:t>Syntax: </a:t>
            </a:r>
            <a:r>
              <a:rPr lang="en-IN" sz="2400" b="0" i="0" dirty="0">
                <a:effectLst/>
                <a:latin typeface="Times New Roman" panose="02020603050405020304" pitchFamily="18" charset="0"/>
                <a:cs typeface="Times New Roman" panose="02020603050405020304" pitchFamily="18" charset="0"/>
              </a:rPr>
              <a:t>git add Filename  </a:t>
            </a:r>
          </a:p>
          <a:p>
            <a:pPr marL="0" indent="0">
              <a:buNone/>
            </a:pPr>
            <a:endParaRPr lang="en-IN" sz="2000" b="0" i="0" dirty="0">
              <a:effectLst/>
              <a:latin typeface="inter-regular"/>
            </a:endParaRP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9C4C83D-FF96-46FC-9177-3B9369384580}"/>
              </a:ext>
            </a:extLst>
          </p:cNvPr>
          <p:cNvPicPr>
            <a:picLocks noChangeAspect="1"/>
          </p:cNvPicPr>
          <p:nvPr/>
        </p:nvPicPr>
        <p:blipFill>
          <a:blip r:embed="rId2"/>
          <a:stretch>
            <a:fillRect/>
          </a:stretch>
        </p:blipFill>
        <p:spPr>
          <a:xfrm>
            <a:off x="573735" y="2432916"/>
            <a:ext cx="10471873" cy="1171575"/>
          </a:xfrm>
          <a:prstGeom prst="rect">
            <a:avLst/>
          </a:prstGeom>
        </p:spPr>
      </p:pic>
      <p:pic>
        <p:nvPicPr>
          <p:cNvPr id="5" name="Picture 4">
            <a:extLst>
              <a:ext uri="{FF2B5EF4-FFF2-40B4-BE49-F238E27FC236}">
                <a16:creationId xmlns:a16="http://schemas.microsoft.com/office/drawing/2014/main" id="{34928D00-C5E7-4920-AD23-270C5EEF8F34}"/>
              </a:ext>
            </a:extLst>
          </p:cNvPr>
          <p:cNvPicPr>
            <a:picLocks noChangeAspect="1"/>
          </p:cNvPicPr>
          <p:nvPr/>
        </p:nvPicPr>
        <p:blipFill>
          <a:blip r:embed="rId3"/>
          <a:stretch>
            <a:fillRect/>
          </a:stretch>
        </p:blipFill>
        <p:spPr>
          <a:xfrm>
            <a:off x="573735" y="5024582"/>
            <a:ext cx="9900301" cy="1067521"/>
          </a:xfrm>
          <a:prstGeom prst="rect">
            <a:avLst/>
          </a:prstGeom>
        </p:spPr>
      </p:pic>
    </p:spTree>
    <p:extLst>
      <p:ext uri="{BB962C8B-B14F-4D97-AF65-F5344CB8AC3E}">
        <p14:creationId xmlns:p14="http://schemas.microsoft.com/office/powerpoint/2010/main" val="1929543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A06880-4FB4-46D6-BFC0-E2D07EA91FCA}"/>
              </a:ext>
            </a:extLst>
          </p:cNvPr>
          <p:cNvSpPr>
            <a:spLocks noGrp="1"/>
          </p:cNvSpPr>
          <p:nvPr>
            <p:ph idx="1"/>
          </p:nvPr>
        </p:nvSpPr>
        <p:spPr>
          <a:xfrm>
            <a:off x="729674" y="812800"/>
            <a:ext cx="10353962" cy="5435599"/>
          </a:xfrm>
        </p:spPr>
        <p:txBody>
          <a:bodyPr/>
          <a:lstStyle/>
          <a:p>
            <a:pPr marL="0" indent="0">
              <a:buNone/>
            </a:pPr>
            <a:r>
              <a:rPr lang="en-US" sz="2400" dirty="0">
                <a:solidFill>
                  <a:srgbClr val="FF0000"/>
                </a:solidFill>
                <a:latin typeface="Times New Roman" panose="02020603050405020304" pitchFamily="18" charset="0"/>
                <a:cs typeface="Times New Roman" panose="02020603050405020304" pitchFamily="18" charset="0"/>
              </a:rPr>
              <a:t>5)Git commit: </a:t>
            </a:r>
            <a:r>
              <a:rPr lang="en-US" sz="2400" b="0" i="0" dirty="0">
                <a:effectLst/>
                <a:latin typeface="Times New Roman" panose="02020603050405020304" pitchFamily="18" charset="0"/>
                <a:cs typeface="Times New Roman" panose="02020603050405020304" pitchFamily="18" charset="0"/>
              </a:rPr>
              <a:t>This command changes the head. It records or snapshots the file permanently in the version history with a message.</a:t>
            </a:r>
          </a:p>
          <a:p>
            <a:pPr marL="0" indent="0">
              <a:buNone/>
            </a:pPr>
            <a:r>
              <a:rPr lang="en-US" sz="2400" dirty="0">
                <a:latin typeface="Times New Roman" panose="02020603050405020304" pitchFamily="18" charset="0"/>
                <a:cs typeface="Times New Roman" panose="02020603050405020304" pitchFamily="18" charset="0"/>
              </a:rPr>
              <a:t>Syntax: </a:t>
            </a:r>
            <a:r>
              <a:rPr lang="en-IN" sz="2400" b="0" i="0" dirty="0">
                <a:effectLst/>
                <a:latin typeface="Times New Roman" panose="02020603050405020304" pitchFamily="18" charset="0"/>
                <a:cs typeface="Times New Roman" panose="02020603050405020304" pitchFamily="18" charset="0"/>
              </a:rPr>
              <a:t>git commit -m " Commit Message" </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solidFill>
                  <a:srgbClr val="FF0000"/>
                </a:solidFill>
                <a:latin typeface="Times New Roman" panose="02020603050405020304" pitchFamily="18" charset="0"/>
                <a:cs typeface="Times New Roman" panose="02020603050405020304" pitchFamily="18" charset="0"/>
              </a:rPr>
              <a:t>6) Git status: </a:t>
            </a:r>
            <a:r>
              <a:rPr lang="en-US" sz="2400" b="0" i="0" dirty="0">
                <a:effectLst/>
                <a:latin typeface="Times New Roman" panose="02020603050405020304" pitchFamily="18" charset="0"/>
                <a:cs typeface="Times New Roman" panose="02020603050405020304" pitchFamily="18" charset="0"/>
              </a:rPr>
              <a:t>The status command is used to display the state of the working directory and the staging area. It allows you to see which changes have been staged, which haven't, and which files aren’t being tracked by Git.</a:t>
            </a:r>
          </a:p>
          <a:p>
            <a:pPr marL="0" indent="0">
              <a:buNone/>
            </a:pPr>
            <a:r>
              <a:rPr lang="en-US" sz="2400" dirty="0">
                <a:latin typeface="Times New Roman" panose="02020603050405020304" pitchFamily="18" charset="0"/>
                <a:cs typeface="Times New Roman" panose="02020603050405020304" pitchFamily="18" charset="0"/>
              </a:rPr>
              <a:t>Syntax: </a:t>
            </a:r>
            <a:r>
              <a:rPr lang="en-IN" sz="2400" b="0" i="0" dirty="0">
                <a:effectLst/>
                <a:latin typeface="Times New Roman" panose="02020603050405020304" pitchFamily="18" charset="0"/>
                <a:cs typeface="Times New Roman" panose="02020603050405020304" pitchFamily="18" charset="0"/>
              </a:rPr>
              <a:t> git status  </a:t>
            </a:r>
          </a:p>
          <a:p>
            <a:pPr marL="0" indent="0">
              <a:buNone/>
            </a:pPr>
            <a:endParaRPr lang="en-IN" dirty="0"/>
          </a:p>
        </p:txBody>
      </p:sp>
      <p:pic>
        <p:nvPicPr>
          <p:cNvPr id="4" name="Picture 3">
            <a:extLst>
              <a:ext uri="{FF2B5EF4-FFF2-40B4-BE49-F238E27FC236}">
                <a16:creationId xmlns:a16="http://schemas.microsoft.com/office/drawing/2014/main" id="{1D8CFBBD-863F-40B9-834B-273827D449C1}"/>
              </a:ext>
            </a:extLst>
          </p:cNvPr>
          <p:cNvPicPr>
            <a:picLocks noChangeAspect="1"/>
          </p:cNvPicPr>
          <p:nvPr/>
        </p:nvPicPr>
        <p:blipFill>
          <a:blip r:embed="rId2"/>
          <a:stretch>
            <a:fillRect/>
          </a:stretch>
        </p:blipFill>
        <p:spPr>
          <a:xfrm>
            <a:off x="840510" y="4393910"/>
            <a:ext cx="10353962" cy="1457325"/>
          </a:xfrm>
          <a:prstGeom prst="rect">
            <a:avLst/>
          </a:prstGeom>
        </p:spPr>
      </p:pic>
    </p:spTree>
    <p:extLst>
      <p:ext uri="{BB962C8B-B14F-4D97-AF65-F5344CB8AC3E}">
        <p14:creationId xmlns:p14="http://schemas.microsoft.com/office/powerpoint/2010/main" val="4061462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5741C6-EFAF-4854-8CED-E602A615825B}"/>
              </a:ext>
            </a:extLst>
          </p:cNvPr>
          <p:cNvSpPr>
            <a:spLocks noGrp="1"/>
          </p:cNvSpPr>
          <p:nvPr>
            <p:ph idx="1"/>
          </p:nvPr>
        </p:nvSpPr>
        <p:spPr>
          <a:xfrm>
            <a:off x="1103312" y="628074"/>
            <a:ext cx="10128106" cy="5620326"/>
          </a:xfrm>
        </p:spPr>
        <p:txBody>
          <a:bodyPr/>
          <a:lstStyle/>
          <a:p>
            <a:pPr marL="0" indent="0">
              <a:buNone/>
            </a:pPr>
            <a:r>
              <a:rPr lang="en-US" sz="2400" dirty="0">
                <a:solidFill>
                  <a:srgbClr val="FF0000"/>
                </a:solidFill>
                <a:latin typeface="Times New Roman" panose="02020603050405020304" pitchFamily="18" charset="0"/>
                <a:cs typeface="Times New Roman" panose="02020603050405020304" pitchFamily="18" charset="0"/>
              </a:rPr>
              <a:t>7) Git branch: </a:t>
            </a:r>
            <a:r>
              <a:rPr lang="en-US" sz="2400" b="0" i="0" dirty="0">
                <a:effectLst/>
                <a:latin typeface="Times New Roman" panose="02020603050405020304" pitchFamily="18" charset="0"/>
                <a:cs typeface="Times New Roman" panose="02020603050405020304" pitchFamily="18" charset="0"/>
              </a:rPr>
              <a:t>This command lists all the branches available in the repository.</a:t>
            </a:r>
          </a:p>
          <a:p>
            <a:pPr marL="0" indent="0">
              <a:buNone/>
            </a:pPr>
            <a:r>
              <a:rPr lang="en-US" sz="2400" dirty="0">
                <a:latin typeface="Times New Roman" panose="02020603050405020304" pitchFamily="18" charset="0"/>
                <a:cs typeface="Times New Roman" panose="02020603050405020304" pitchFamily="18" charset="0"/>
              </a:rPr>
              <a:t>Syntax:</a:t>
            </a:r>
            <a:r>
              <a:rPr lang="en-IN" sz="2400" b="0" i="0" dirty="0">
                <a:effectLst/>
                <a:latin typeface="Times New Roman" panose="02020603050405020304" pitchFamily="18" charset="0"/>
                <a:cs typeface="Times New Roman" panose="02020603050405020304" pitchFamily="18" charset="0"/>
              </a:rPr>
              <a:t> git branch</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sz="2400" dirty="0">
                <a:solidFill>
                  <a:srgbClr val="FF0000"/>
                </a:solidFill>
                <a:latin typeface="Times New Roman" panose="02020603050405020304" pitchFamily="18" charset="0"/>
                <a:cs typeface="Times New Roman" panose="02020603050405020304" pitchFamily="18" charset="0"/>
              </a:rPr>
              <a:t>8) Git log:</a:t>
            </a:r>
            <a:r>
              <a:rPr lang="en-IN" sz="2400" dirty="0">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This command is used to check the commit history.</a:t>
            </a:r>
          </a:p>
          <a:p>
            <a:pPr marL="0" indent="0">
              <a:buNone/>
            </a:pPr>
            <a:r>
              <a:rPr lang="en-US" sz="2400" dirty="0">
                <a:latin typeface="Times New Roman" panose="02020603050405020304" pitchFamily="18" charset="0"/>
                <a:cs typeface="Times New Roman" panose="02020603050405020304" pitchFamily="18" charset="0"/>
              </a:rPr>
              <a:t>Syntax: </a:t>
            </a:r>
            <a:r>
              <a:rPr lang="en-IN" sz="2400" b="0" i="0" dirty="0">
                <a:effectLst/>
                <a:latin typeface="Times New Roman" panose="02020603050405020304" pitchFamily="18" charset="0"/>
                <a:cs typeface="Times New Roman" panose="02020603050405020304" pitchFamily="18" charset="0"/>
              </a:rPr>
              <a:t>git log</a:t>
            </a:r>
          </a:p>
          <a:p>
            <a:pPr marL="0" indent="0">
              <a:buNone/>
            </a:pPr>
            <a:endParaRPr lang="en-IN" dirty="0"/>
          </a:p>
        </p:txBody>
      </p:sp>
      <p:pic>
        <p:nvPicPr>
          <p:cNvPr id="4" name="Picture 3">
            <a:extLst>
              <a:ext uri="{FF2B5EF4-FFF2-40B4-BE49-F238E27FC236}">
                <a16:creationId xmlns:a16="http://schemas.microsoft.com/office/drawing/2014/main" id="{30A3C94C-5E27-4244-AFF1-4D58F8E2DC1A}"/>
              </a:ext>
            </a:extLst>
          </p:cNvPr>
          <p:cNvPicPr>
            <a:picLocks noChangeAspect="1"/>
          </p:cNvPicPr>
          <p:nvPr/>
        </p:nvPicPr>
        <p:blipFill>
          <a:blip r:embed="rId2"/>
          <a:stretch>
            <a:fillRect/>
          </a:stretch>
        </p:blipFill>
        <p:spPr>
          <a:xfrm>
            <a:off x="1226415" y="1649846"/>
            <a:ext cx="8859693" cy="990600"/>
          </a:xfrm>
          <a:prstGeom prst="rect">
            <a:avLst/>
          </a:prstGeom>
        </p:spPr>
      </p:pic>
      <p:pic>
        <p:nvPicPr>
          <p:cNvPr id="5" name="Picture 4">
            <a:extLst>
              <a:ext uri="{FF2B5EF4-FFF2-40B4-BE49-F238E27FC236}">
                <a16:creationId xmlns:a16="http://schemas.microsoft.com/office/drawing/2014/main" id="{F7F5E7D1-6130-4D3F-B28A-4803E3889F06}"/>
              </a:ext>
            </a:extLst>
          </p:cNvPr>
          <p:cNvPicPr>
            <a:picLocks noChangeAspect="1"/>
          </p:cNvPicPr>
          <p:nvPr/>
        </p:nvPicPr>
        <p:blipFill>
          <a:blip r:embed="rId3"/>
          <a:stretch>
            <a:fillRect/>
          </a:stretch>
        </p:blipFill>
        <p:spPr>
          <a:xfrm>
            <a:off x="1323253" y="4332432"/>
            <a:ext cx="8859693" cy="1428750"/>
          </a:xfrm>
          <a:prstGeom prst="rect">
            <a:avLst/>
          </a:prstGeom>
        </p:spPr>
      </p:pic>
    </p:spTree>
    <p:extLst>
      <p:ext uri="{BB962C8B-B14F-4D97-AF65-F5344CB8AC3E}">
        <p14:creationId xmlns:p14="http://schemas.microsoft.com/office/powerpoint/2010/main" val="39955670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40</TotalTime>
  <Words>608</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inter-regular</vt:lpstr>
      <vt:lpstr>Times New Roman</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Sushma mu</dc:creator>
  <cp:lastModifiedBy>Sushma mu</cp:lastModifiedBy>
  <cp:revision>1</cp:revision>
  <dcterms:created xsi:type="dcterms:W3CDTF">2022-04-02T10:35:59Z</dcterms:created>
  <dcterms:modified xsi:type="dcterms:W3CDTF">2022-04-02T11:16:38Z</dcterms:modified>
</cp:coreProperties>
</file>