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95473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D33B5-381D-4E4F-94F9-5289CBAC9568}"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112651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2745533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5534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1247641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3308811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2534478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1143379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3858878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122340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154189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D33B5-381D-4E4F-94F9-5289CBAC9568}"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287914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D33B5-381D-4E4F-94F9-5289CBAC9568}"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203772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661079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335489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C7D33B5-381D-4E4F-94F9-5289CBAC9568}" type="datetimeFigureOut">
              <a:rPr lang="en-IN" smtClean="0"/>
              <a:t>03-04-2022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201688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7D33B5-381D-4E4F-94F9-5289CBAC9568}"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FC4C98-96FF-4D4A-900C-F12A9C367680}" type="slidenum">
              <a:rPr lang="en-IN" smtClean="0"/>
              <a:t>‹#›</a:t>
            </a:fld>
            <a:endParaRPr lang="en-IN"/>
          </a:p>
        </p:txBody>
      </p:sp>
    </p:spTree>
    <p:extLst>
      <p:ext uri="{BB962C8B-B14F-4D97-AF65-F5344CB8AC3E}">
        <p14:creationId xmlns:p14="http://schemas.microsoft.com/office/powerpoint/2010/main" val="105967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7D33B5-381D-4E4F-94F9-5289CBAC9568}" type="datetimeFigureOut">
              <a:rPr lang="en-IN" smtClean="0"/>
              <a:t>03-04-2022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FC4C98-96FF-4D4A-900C-F12A9C367680}" type="slidenum">
              <a:rPr lang="en-IN" smtClean="0"/>
              <a:t>‹#›</a:t>
            </a:fld>
            <a:endParaRPr lang="en-IN"/>
          </a:p>
        </p:txBody>
      </p:sp>
    </p:spTree>
    <p:extLst>
      <p:ext uri="{BB962C8B-B14F-4D97-AF65-F5344CB8AC3E}">
        <p14:creationId xmlns:p14="http://schemas.microsoft.com/office/powerpoint/2010/main" val="306386743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linux-rmdi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linux-cd" TargetMode="External"/><Relationship Id="rId2" Type="http://schemas.openxmlformats.org/officeDocument/2006/relationships/hyperlink" Target="https://www.javatpoint.com/linux-ls" TargetMode="External"/><Relationship Id="rId1" Type="http://schemas.openxmlformats.org/officeDocument/2006/relationships/slideLayout" Target="../slideLayouts/slideLayout2.xml"/><Relationship Id="rId6" Type="http://schemas.openxmlformats.org/officeDocument/2006/relationships/hyperlink" Target="https://www.javatpoint.com/linux-mv" TargetMode="External"/><Relationship Id="rId5" Type="http://schemas.openxmlformats.org/officeDocument/2006/relationships/hyperlink" Target="https://www.javatpoint.com/linux-cp" TargetMode="External"/><Relationship Id="rId4" Type="http://schemas.openxmlformats.org/officeDocument/2006/relationships/hyperlink" Target="https://www.javatpoint.com/linux-r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65CF4F-65A4-4CCA-BFEA-1E266E8C74B0}"/>
              </a:ext>
            </a:extLst>
          </p:cNvPr>
          <p:cNvSpPr>
            <a:spLocks noGrp="1"/>
          </p:cNvSpPr>
          <p:nvPr>
            <p:ph type="subTitle" idx="1"/>
          </p:nvPr>
        </p:nvSpPr>
        <p:spPr>
          <a:xfrm>
            <a:off x="1127246" y="1129015"/>
            <a:ext cx="8825658" cy="5244075"/>
          </a:xfrm>
        </p:spPr>
        <p:txBody>
          <a:bodyPr>
            <a:normAutofit/>
          </a:bodyPr>
          <a:lstStyle/>
          <a:p>
            <a:r>
              <a:rPr lang="en-US" sz="7200" dirty="0">
                <a:latin typeface="Times New Roman" panose="02020603050405020304" pitchFamily="18" charset="0"/>
                <a:cs typeface="Times New Roman" panose="02020603050405020304" pitchFamily="18" charset="0"/>
              </a:rPr>
              <a:t>             </a:t>
            </a:r>
          </a:p>
          <a:p>
            <a:r>
              <a:rPr lang="en-US" sz="7200" dirty="0">
                <a:latin typeface="Times New Roman" panose="02020603050405020304" pitchFamily="18" charset="0"/>
                <a:cs typeface="Times New Roman" panose="02020603050405020304" pitchFamily="18" charset="0"/>
              </a:rPr>
              <a:t>           </a:t>
            </a:r>
            <a:r>
              <a:rPr lang="en-US" sz="7200" dirty="0">
                <a:solidFill>
                  <a:srgbClr val="002060"/>
                </a:solidFill>
                <a:latin typeface="Times New Roman" panose="02020603050405020304" pitchFamily="18" charset="0"/>
                <a:cs typeface="Times New Roman" panose="02020603050405020304" pitchFamily="18" charset="0"/>
              </a:rPr>
              <a:t>LINUX</a:t>
            </a:r>
          </a:p>
          <a:p>
            <a:r>
              <a:rPr lang="en-US" sz="4000" dirty="0">
                <a:latin typeface="Times New Roman" panose="02020603050405020304" pitchFamily="18" charset="0"/>
                <a:cs typeface="Times New Roman" panose="02020603050405020304" pitchFamily="18" charset="0"/>
              </a:rPr>
              <a:t>                                          </a:t>
            </a:r>
          </a:p>
          <a:p>
            <a:r>
              <a:rPr lang="en-US" sz="40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SUSHMA M U</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34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8765C-3957-4E68-9C5B-A82ACBBFC7E8}"/>
              </a:ext>
            </a:extLst>
          </p:cNvPr>
          <p:cNvSpPr>
            <a:spLocks noGrp="1"/>
          </p:cNvSpPr>
          <p:nvPr>
            <p:ph idx="1"/>
          </p:nvPr>
        </p:nvSpPr>
        <p:spPr>
          <a:xfrm>
            <a:off x="489527" y="286327"/>
            <a:ext cx="10871199" cy="628996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4800" dirty="0">
                <a:solidFill>
                  <a:srgbClr val="C00000"/>
                </a:solidFill>
                <a:latin typeface="Times New Roman" panose="02020603050405020304" pitchFamily="18" charset="0"/>
                <a:cs typeface="Times New Roman" panose="02020603050405020304" pitchFamily="18" charset="0"/>
              </a:rPr>
              <a:t>INTRODUCTION TO LINUX OS</a:t>
            </a:r>
          </a:p>
          <a:p>
            <a:pPr marL="0" indent="0">
              <a:buNone/>
            </a:pPr>
            <a:endParaRPr lang="en-US" b="0" i="0" dirty="0">
              <a:effectLst/>
              <a:latin typeface="urw-din"/>
            </a:endParaRPr>
          </a:p>
          <a:p>
            <a:pPr marL="0" indent="0">
              <a:buNone/>
            </a:pPr>
            <a:r>
              <a:rPr lang="en-US" sz="2400" b="0" i="0" dirty="0">
                <a:effectLst/>
                <a:latin typeface="Times New Roman" panose="02020603050405020304" pitchFamily="18" charset="0"/>
                <a:cs typeface="Times New Roman" panose="02020603050405020304" pitchFamily="18" charset="0"/>
              </a:rPr>
              <a:t>Linux is a community of open-source Unix-like operating systems that are based on the </a:t>
            </a:r>
            <a:r>
              <a:rPr lang="en-US" sz="2400" dirty="0">
                <a:latin typeface="Times New Roman" panose="02020603050405020304" pitchFamily="18" charset="0"/>
                <a:cs typeface="Times New Roman" panose="02020603050405020304" pitchFamily="18" charset="0"/>
              </a:rPr>
              <a:t>Linux Kernel</a:t>
            </a:r>
            <a:r>
              <a:rPr lang="en-US" sz="2400" b="0" i="0" dirty="0">
                <a:effectLst/>
                <a:latin typeface="Times New Roman" panose="02020603050405020304" pitchFamily="18" charset="0"/>
                <a:cs typeface="Times New Roman" panose="02020603050405020304" pitchFamily="18" charset="0"/>
              </a:rPr>
              <a:t>. It was initially released by </a:t>
            </a:r>
            <a:r>
              <a:rPr lang="en-US" sz="2400" i="0" dirty="0">
                <a:effectLst/>
                <a:latin typeface="Times New Roman" panose="02020603050405020304" pitchFamily="18" charset="0"/>
                <a:cs typeface="Times New Roman" panose="02020603050405020304" pitchFamily="18" charset="0"/>
              </a:rPr>
              <a:t>Linus Torvalds </a:t>
            </a:r>
            <a:r>
              <a:rPr lang="en-US" sz="2400" b="0" i="0" dirty="0">
                <a:effectLst/>
                <a:latin typeface="Times New Roman" panose="02020603050405020304" pitchFamily="18" charset="0"/>
                <a:cs typeface="Times New Roman" panose="02020603050405020304" pitchFamily="18" charset="0"/>
              </a:rPr>
              <a:t>on September 17, 1991. It is a free and open-source operating system and the source code can be modified and distributed to anyone commercially or noncommercially under the GNU General Public License.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Initially, Linux was created for personal computers and gradually it was used in other machines like servers, mainframe computers, supercomputers, etc. Nowadays, Linux is also used in embedded systems like routers, automation controls, televisions, digital video recorders, video game consoles, smartwatches,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58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EF38D6-C0FF-44F3-A42E-22FE1882263E}"/>
              </a:ext>
            </a:extLst>
          </p:cNvPr>
          <p:cNvSpPr>
            <a:spLocks noGrp="1"/>
          </p:cNvSpPr>
          <p:nvPr>
            <p:ph idx="1"/>
          </p:nvPr>
        </p:nvSpPr>
        <p:spPr>
          <a:xfrm>
            <a:off x="443345" y="452582"/>
            <a:ext cx="10926618" cy="6132945"/>
          </a:xfrm>
        </p:spPr>
        <p:txBody>
          <a:bodyPr/>
          <a:lstStyle/>
          <a:p>
            <a:pPr marL="0" indent="0">
              <a:buNone/>
            </a:pPr>
            <a:r>
              <a:rPr lang="en-US" sz="3600" dirty="0">
                <a:solidFill>
                  <a:srgbClr val="C00000"/>
                </a:solidFill>
                <a:latin typeface="Times New Roman" panose="02020603050405020304" pitchFamily="18" charset="0"/>
                <a:cs typeface="Times New Roman" panose="02020603050405020304" pitchFamily="18" charset="0"/>
              </a:rPr>
              <a:t>What is Linux?</a:t>
            </a:r>
          </a:p>
          <a:p>
            <a:pPr marL="0" indent="0" algn="just">
              <a:buNone/>
            </a:pPr>
            <a:r>
              <a:rPr lang="en-US" sz="2400" b="0" i="0" dirty="0">
                <a:effectLst/>
                <a:latin typeface="Times New Roman" panose="02020603050405020304" pitchFamily="18" charset="0"/>
                <a:cs typeface="Times New Roman" panose="02020603050405020304" pitchFamily="18" charset="0"/>
              </a:rPr>
              <a:t>Linux is an open-source operating system like other operating systems such as Microsoft </a:t>
            </a:r>
            <a:r>
              <a:rPr lang="en-US" sz="2400" dirty="0">
                <a:latin typeface="Times New Roman" panose="02020603050405020304" pitchFamily="18" charset="0"/>
                <a:cs typeface="Times New Roman" panose="02020603050405020304" pitchFamily="18" charset="0"/>
              </a:rPr>
              <a:t>Windows</a:t>
            </a:r>
            <a:r>
              <a:rPr lang="en-US" sz="2400" b="0" i="0" dirty="0">
                <a:effectLst/>
                <a:latin typeface="Times New Roman" panose="02020603050405020304" pitchFamily="18" charset="0"/>
                <a:cs typeface="Times New Roman" panose="02020603050405020304" pitchFamily="18" charset="0"/>
              </a:rPr>
              <a:t> Apple Mac OS, iOS, Google android, etc. An operating system is software that enables the communication between computer hardware and software. It conveys input to get processed by the processor and brings output to the hardware to display it.</a:t>
            </a:r>
          </a:p>
          <a:p>
            <a:pPr marL="0" indent="0" algn="just">
              <a:buNone/>
            </a:pPr>
            <a:r>
              <a:rPr lang="en-US" sz="3600" dirty="0">
                <a:solidFill>
                  <a:srgbClr val="C00000"/>
                </a:solidFill>
                <a:latin typeface="Times New Roman" panose="02020603050405020304" pitchFamily="18" charset="0"/>
                <a:cs typeface="Times New Roman" panose="02020603050405020304" pitchFamily="18" charset="0"/>
              </a:rPr>
              <a:t>Architecture of Linux</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D5533D-6C4A-4C56-ABAC-C15A78622AF6}"/>
              </a:ext>
            </a:extLst>
          </p:cNvPr>
          <p:cNvPicPr>
            <a:picLocks noChangeAspect="1"/>
          </p:cNvPicPr>
          <p:nvPr/>
        </p:nvPicPr>
        <p:blipFill>
          <a:blip r:embed="rId2"/>
          <a:stretch>
            <a:fillRect/>
          </a:stretch>
        </p:blipFill>
        <p:spPr>
          <a:xfrm>
            <a:off x="3101542" y="3860800"/>
            <a:ext cx="6319549" cy="2724727"/>
          </a:xfrm>
          <a:prstGeom prst="rect">
            <a:avLst/>
          </a:prstGeom>
        </p:spPr>
      </p:pic>
    </p:spTree>
    <p:extLst>
      <p:ext uri="{BB962C8B-B14F-4D97-AF65-F5344CB8AC3E}">
        <p14:creationId xmlns:p14="http://schemas.microsoft.com/office/powerpoint/2010/main" val="97707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0C734-FF19-4D88-B13C-882C952811CF}"/>
              </a:ext>
            </a:extLst>
          </p:cNvPr>
          <p:cNvSpPr>
            <a:spLocks noGrp="1"/>
          </p:cNvSpPr>
          <p:nvPr>
            <p:ph idx="1"/>
          </p:nvPr>
        </p:nvSpPr>
        <p:spPr>
          <a:xfrm>
            <a:off x="508000" y="471055"/>
            <a:ext cx="10751127" cy="6105235"/>
          </a:xfrm>
        </p:spPr>
        <p:txBody>
          <a:bodyPr/>
          <a:lstStyle/>
          <a:p>
            <a:pPr marL="0" indent="0">
              <a:buNone/>
            </a:pPr>
            <a:r>
              <a:rPr lang="en-US" sz="2400" b="1" i="0" dirty="0">
                <a:solidFill>
                  <a:srgbClr val="C00000"/>
                </a:solidFill>
                <a:effectLst/>
                <a:latin typeface="Times New Roman" panose="02020603050405020304" pitchFamily="18" charset="0"/>
                <a:cs typeface="Times New Roman" panose="02020603050405020304" pitchFamily="18" charset="0"/>
              </a:rPr>
              <a:t>Kernel:</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Kernel is the core of the Linux-based operating system. It virtualizes the common hardware resources of the computer to provide each process with its virtual resources. This makes the process seem as if it is the sole process running on the machine. The kernel is also responsible for preventing and mitigating conflicts between different processes.</a:t>
            </a:r>
          </a:p>
          <a:p>
            <a:pPr marL="0" indent="0" algn="l" fontAlgn="base">
              <a:buNone/>
            </a:pPr>
            <a:r>
              <a:rPr lang="en-US" sz="2400" b="1" i="0" dirty="0">
                <a:solidFill>
                  <a:srgbClr val="C00000"/>
                </a:solidFill>
                <a:effectLst/>
                <a:latin typeface="Times New Roman" panose="02020603050405020304" pitchFamily="18" charset="0"/>
                <a:cs typeface="Times New Roman" panose="02020603050405020304" pitchFamily="18" charset="0"/>
              </a:rPr>
              <a:t>System Library: </a:t>
            </a:r>
            <a:r>
              <a:rPr lang="en-US" sz="2400" i="0" dirty="0">
                <a:effectLst/>
                <a:latin typeface="Times New Roman" panose="02020603050405020304" pitchFamily="18" charset="0"/>
                <a:cs typeface="Times New Roman" panose="02020603050405020304" pitchFamily="18" charset="0"/>
              </a:rPr>
              <a:t>This is </a:t>
            </a:r>
            <a:r>
              <a:rPr lang="en-US" sz="2400" b="0" i="0" dirty="0">
                <a:effectLst/>
                <a:latin typeface="Times New Roman" panose="02020603050405020304" pitchFamily="18" charset="0"/>
                <a:cs typeface="Times New Roman" panose="02020603050405020304" pitchFamily="18" charset="0"/>
              </a:rPr>
              <a:t>a special type of function that is used to implement the functionality of the operating system.</a:t>
            </a:r>
          </a:p>
          <a:p>
            <a:pPr marL="0" indent="0" algn="l" fontAlgn="base">
              <a:buNone/>
            </a:pPr>
            <a:r>
              <a:rPr lang="en-US" sz="2400" b="1" i="0" dirty="0">
                <a:solidFill>
                  <a:srgbClr val="C00000"/>
                </a:solidFill>
                <a:effectLst/>
                <a:latin typeface="Times New Roman" panose="02020603050405020304" pitchFamily="18" charset="0"/>
                <a:cs typeface="Times New Roman" panose="02020603050405020304" pitchFamily="18" charset="0"/>
              </a:rPr>
              <a:t>Shell:</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It is an interface to the kernel which hides the complexity of the kernel’s functions from the users. It takes commands from the user and executes the kernel’s functions.</a:t>
            </a:r>
          </a:p>
          <a:p>
            <a:pPr marL="0" indent="0" algn="l" fontAlgn="base">
              <a:buNone/>
            </a:pPr>
            <a:r>
              <a:rPr lang="en-US" sz="2400" b="1" i="0" dirty="0">
                <a:solidFill>
                  <a:srgbClr val="C00000"/>
                </a:solidFill>
                <a:effectLst/>
                <a:latin typeface="Times New Roman" panose="02020603050405020304" pitchFamily="18" charset="0"/>
                <a:cs typeface="Times New Roman" panose="02020603050405020304" pitchFamily="18" charset="0"/>
              </a:rPr>
              <a:t>Hardware Layer: </a:t>
            </a:r>
            <a:r>
              <a:rPr lang="en-US" sz="2400" b="0" i="0" dirty="0">
                <a:effectLst/>
                <a:latin typeface="Times New Roman" panose="02020603050405020304" pitchFamily="18" charset="0"/>
                <a:cs typeface="Times New Roman" panose="02020603050405020304" pitchFamily="18" charset="0"/>
              </a:rPr>
              <a:t>This layer consists of all peripheral devices </a:t>
            </a:r>
            <a:r>
              <a:rPr lang="en-US" sz="2400" i="0" dirty="0">
                <a:effectLst/>
                <a:latin typeface="Times New Roman" panose="02020603050405020304" pitchFamily="18" charset="0"/>
                <a:cs typeface="Times New Roman" panose="02020603050405020304" pitchFamily="18" charset="0"/>
              </a:rPr>
              <a:t>like RAM/ HDD/ CPU </a:t>
            </a:r>
            <a:r>
              <a:rPr lang="en-US" sz="2400" b="0" i="0" dirty="0">
                <a:effectLst/>
                <a:latin typeface="Times New Roman" panose="02020603050405020304" pitchFamily="18" charset="0"/>
                <a:cs typeface="Times New Roman" panose="02020603050405020304" pitchFamily="18" charset="0"/>
              </a:rPr>
              <a:t>etc.</a:t>
            </a:r>
          </a:p>
          <a:p>
            <a:pPr marL="0" indent="0" algn="l" fontAlgn="base">
              <a:buNone/>
            </a:pPr>
            <a:r>
              <a:rPr lang="en-US" sz="2400" b="1" i="0" dirty="0">
                <a:solidFill>
                  <a:srgbClr val="C00000"/>
                </a:solidFill>
                <a:effectLst/>
                <a:latin typeface="Times New Roman" panose="02020603050405020304" pitchFamily="18" charset="0"/>
                <a:cs typeface="Times New Roman" panose="02020603050405020304" pitchFamily="18" charset="0"/>
              </a:rPr>
              <a:t>System Utility: </a:t>
            </a:r>
            <a:r>
              <a:rPr lang="en-US" sz="2400" b="0" i="0" dirty="0">
                <a:effectLst/>
                <a:latin typeface="Times New Roman" panose="02020603050405020304" pitchFamily="18" charset="0"/>
                <a:cs typeface="Times New Roman" panose="02020603050405020304" pitchFamily="18" charset="0"/>
              </a:rPr>
              <a:t>It provides the functionalities of an operating system to the user.</a:t>
            </a:r>
          </a:p>
          <a:p>
            <a:pPr marL="0" indent="0">
              <a:buNone/>
            </a:pPr>
            <a:endParaRPr lang="en-IN" dirty="0"/>
          </a:p>
        </p:txBody>
      </p:sp>
    </p:spTree>
    <p:extLst>
      <p:ext uri="{BB962C8B-B14F-4D97-AF65-F5344CB8AC3E}">
        <p14:creationId xmlns:p14="http://schemas.microsoft.com/office/powerpoint/2010/main" val="125988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C63C1-D84F-4A58-BD3A-4270373BB773}"/>
              </a:ext>
            </a:extLst>
          </p:cNvPr>
          <p:cNvSpPr>
            <a:spLocks noGrp="1"/>
          </p:cNvSpPr>
          <p:nvPr>
            <p:ph idx="1"/>
          </p:nvPr>
        </p:nvSpPr>
        <p:spPr>
          <a:xfrm>
            <a:off x="480291" y="579581"/>
            <a:ext cx="10778837" cy="5698837"/>
          </a:xfrm>
        </p:spPr>
        <p:txBody>
          <a:bodyPr>
            <a:normAutofit fontScale="25000" lnSpcReduction="20000"/>
          </a:bodyPr>
          <a:lstStyle/>
          <a:p>
            <a:pPr marL="0" indent="0">
              <a:buNone/>
            </a:pPr>
            <a:r>
              <a:rPr lang="en-US" sz="11200" dirty="0">
                <a:solidFill>
                  <a:srgbClr val="C00000"/>
                </a:solidFill>
                <a:latin typeface="Times New Roman" panose="02020603050405020304" pitchFamily="18" charset="0"/>
                <a:cs typeface="Times New Roman" panose="02020603050405020304" pitchFamily="18" charset="0"/>
              </a:rPr>
              <a:t>Advantages of Linux</a:t>
            </a:r>
          </a:p>
          <a:p>
            <a:pPr marL="0" indent="0">
              <a:buNone/>
            </a:pPr>
            <a:endParaRPr lang="en-US" sz="2600" b="0" i="0" dirty="0">
              <a:effectLst/>
              <a:latin typeface="urw-din"/>
            </a:endParaRPr>
          </a:p>
          <a:p>
            <a:pPr marL="0" indent="0">
              <a:buNone/>
            </a:pPr>
            <a:endParaRPr lang="en-US" sz="2600" b="0" i="0" dirty="0">
              <a:effectLst/>
              <a:latin typeface="urw-din"/>
            </a:endParaRPr>
          </a:p>
          <a:p>
            <a:pPr marL="0" indent="0">
              <a:buNone/>
            </a:pPr>
            <a:endParaRPr lang="en-US" sz="5100" b="0" i="0" dirty="0">
              <a:effectLst/>
              <a:latin typeface="Times New Roman" panose="02020603050405020304" pitchFamily="18" charset="0"/>
              <a:cs typeface="Times New Roman" panose="02020603050405020304" pitchFamily="18" charset="0"/>
            </a:endParaRPr>
          </a:p>
          <a:p>
            <a:r>
              <a:rPr lang="en-US" sz="8000" b="0" i="0" dirty="0">
                <a:effectLst/>
                <a:latin typeface="Times New Roman" panose="02020603050405020304" pitchFamily="18" charset="0"/>
                <a:cs typeface="Times New Roman" panose="02020603050405020304" pitchFamily="18" charset="0"/>
              </a:rPr>
              <a:t>The software updates in Linux are easy and frequent.</a:t>
            </a:r>
          </a:p>
          <a:p>
            <a:pPr fontAlgn="base"/>
            <a:r>
              <a:rPr lang="en-US" sz="8000" b="0" i="0" dirty="0">
                <a:effectLst/>
                <a:latin typeface="Times New Roman" panose="02020603050405020304" pitchFamily="18" charset="0"/>
                <a:cs typeface="Times New Roman" panose="02020603050405020304" pitchFamily="18" charset="0"/>
              </a:rPr>
              <a:t>Linux is freely available to use on the internet.</a:t>
            </a:r>
          </a:p>
          <a:p>
            <a:pPr fontAlgn="base"/>
            <a:r>
              <a:rPr lang="en-US" sz="8000" b="0" i="0" dirty="0">
                <a:effectLst/>
                <a:latin typeface="Times New Roman" panose="02020603050405020304" pitchFamily="18" charset="0"/>
                <a:cs typeface="Times New Roman" panose="02020603050405020304" pitchFamily="18" charset="0"/>
              </a:rPr>
              <a:t>It provides high stability. It rarely slows down or freezes and there is no need to reboot it after a short time.</a:t>
            </a:r>
          </a:p>
          <a:p>
            <a:pPr fontAlgn="base"/>
            <a:r>
              <a:rPr lang="en-US" sz="8000" b="0" i="0" dirty="0">
                <a:effectLst/>
                <a:latin typeface="Times New Roman" panose="02020603050405020304" pitchFamily="18" charset="0"/>
                <a:cs typeface="Times New Roman" panose="02020603050405020304" pitchFamily="18" charset="0"/>
              </a:rPr>
              <a:t>It maintains the privacy of the user.</a:t>
            </a:r>
          </a:p>
          <a:p>
            <a:pPr fontAlgn="base"/>
            <a:r>
              <a:rPr lang="en-US" sz="8000" b="0" i="0" dirty="0">
                <a:effectLst/>
                <a:latin typeface="Times New Roman" panose="02020603050405020304" pitchFamily="18" charset="0"/>
                <a:cs typeface="Times New Roman" panose="02020603050405020304" pitchFamily="18" charset="0"/>
              </a:rPr>
              <a:t>It is network friendly.</a:t>
            </a:r>
          </a:p>
          <a:p>
            <a:pPr fontAlgn="base"/>
            <a:r>
              <a:rPr lang="en-US" sz="8000" b="0" i="0" dirty="0">
                <a:effectLst/>
                <a:latin typeface="Times New Roman" panose="02020603050405020304" pitchFamily="18" charset="0"/>
                <a:cs typeface="Times New Roman" panose="02020603050405020304" pitchFamily="18" charset="0"/>
              </a:rPr>
              <a:t>The flexibility of Linux is high. There is no need to install a complete Linux suit; you are allowed to install only the required components.</a:t>
            </a:r>
          </a:p>
          <a:p>
            <a:pPr fontAlgn="base"/>
            <a:r>
              <a:rPr lang="en-US" sz="8000" b="0" i="0" dirty="0">
                <a:effectLst/>
                <a:latin typeface="Times New Roman" panose="02020603050405020304" pitchFamily="18" charset="0"/>
                <a:cs typeface="Times New Roman" panose="02020603050405020304" pitchFamily="18" charset="0"/>
              </a:rPr>
              <a:t>Linux is compatible with a large number of file formats.</a:t>
            </a:r>
          </a:p>
          <a:p>
            <a:pPr fontAlgn="base"/>
            <a:r>
              <a:rPr lang="en-US" sz="8000" b="0" i="0" dirty="0">
                <a:effectLst/>
                <a:latin typeface="Times New Roman" panose="02020603050405020304" pitchFamily="18" charset="0"/>
                <a:cs typeface="Times New Roman" panose="02020603050405020304" pitchFamily="18" charset="0"/>
              </a:rPr>
              <a:t>It is fast and easy to install from the web. It can also install on any hardware even on your old computer system.</a:t>
            </a:r>
          </a:p>
          <a:p>
            <a:pPr fontAlgn="base"/>
            <a:r>
              <a:rPr lang="en-US" sz="8000" b="0" i="0" dirty="0">
                <a:effectLst/>
                <a:latin typeface="Times New Roman" panose="02020603050405020304" pitchFamily="18" charset="0"/>
                <a:cs typeface="Times New Roman" panose="02020603050405020304" pitchFamily="18" charset="0"/>
              </a:rPr>
              <a:t>It performs all tasks properly even if it has limited space on the hard disk.</a:t>
            </a:r>
          </a:p>
          <a:p>
            <a:pPr fontAlgn="base"/>
            <a:endParaRPr lang="en-US" sz="8000" b="0" i="0" dirty="0">
              <a:effectLst/>
              <a:latin typeface="Times New Roman" panose="02020603050405020304" pitchFamily="18" charset="0"/>
              <a:cs typeface="Times New Roman" panose="02020603050405020304" pitchFamily="18" charset="0"/>
            </a:endParaRPr>
          </a:p>
          <a:p>
            <a:pPr marL="0" indent="0" algn="l" fontAlgn="base">
              <a:buNone/>
            </a:pPr>
            <a:endParaRPr lang="en-US" sz="3800" b="0" i="0" dirty="0">
              <a:solidFill>
                <a:srgbClr val="273239"/>
              </a:solidFill>
              <a:effectLst/>
              <a:latin typeface="Times New Roman" panose="02020603050405020304" pitchFamily="18" charset="0"/>
              <a:cs typeface="Times New Roman" panose="02020603050405020304" pitchFamily="18" charset="0"/>
            </a:endParaRPr>
          </a:p>
          <a:p>
            <a:pPr marL="0" indent="0">
              <a:buNone/>
            </a:pPr>
            <a:br>
              <a:rPr lang="en-US"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24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9865F-7D03-4846-9531-11CB56155212}"/>
              </a:ext>
            </a:extLst>
          </p:cNvPr>
          <p:cNvSpPr>
            <a:spLocks noGrp="1"/>
          </p:cNvSpPr>
          <p:nvPr>
            <p:ph idx="1"/>
          </p:nvPr>
        </p:nvSpPr>
        <p:spPr>
          <a:xfrm>
            <a:off x="665018" y="510445"/>
            <a:ext cx="10427855" cy="5714864"/>
          </a:xfrm>
        </p:spPr>
        <p:txBody>
          <a:bodyPr>
            <a:normAutofit lnSpcReduction="10000"/>
          </a:bodyPr>
          <a:lstStyle/>
          <a:p>
            <a:pPr marL="0" indent="0">
              <a:buNone/>
            </a:pPr>
            <a:r>
              <a:rPr lang="en-US" sz="2800" dirty="0">
                <a:solidFill>
                  <a:srgbClr val="C00000"/>
                </a:solidFill>
                <a:latin typeface="Times New Roman" panose="02020603050405020304" pitchFamily="18" charset="0"/>
                <a:cs typeface="Times New Roman" panose="02020603050405020304" pitchFamily="18" charset="0"/>
              </a:rPr>
              <a:t>Disadvantages of Linux</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not very user-friendly. So, it may be confusing for beginners.</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has small peripheral hardware drivers as compared to windows.</a:t>
            </a:r>
          </a:p>
          <a:p>
            <a:pPr marL="0" indent="0" algn="l" fontAlgn="base">
              <a:buNone/>
            </a:pPr>
            <a:endParaRPr lang="en-US" sz="2400" dirty="0">
              <a:latin typeface="Times New Roman" panose="02020603050405020304" pitchFamily="18" charset="0"/>
              <a:cs typeface="Times New Roman" panose="02020603050405020304" pitchFamily="18" charset="0"/>
            </a:endParaRPr>
          </a:p>
          <a:p>
            <a:pPr marL="0" indent="0" algn="l" fontAlgn="base">
              <a:buNone/>
            </a:pPr>
            <a:r>
              <a:rPr lang="en-US" sz="2800" dirty="0">
                <a:solidFill>
                  <a:srgbClr val="C00000"/>
                </a:solidFill>
                <a:latin typeface="Times New Roman" panose="02020603050405020304" pitchFamily="18" charset="0"/>
                <a:cs typeface="Times New Roman" panose="02020603050405020304" pitchFamily="18" charset="0"/>
              </a:rPr>
              <a:t>Linux Basic Commands</a:t>
            </a:r>
          </a:p>
          <a:p>
            <a:pPr marL="0" indent="0" algn="l" fontAlgn="base">
              <a:buNone/>
            </a:pPr>
            <a:r>
              <a:rPr lang="en-IN" b="1" i="0" dirty="0">
                <a:solidFill>
                  <a:srgbClr val="C00000"/>
                </a:solidFill>
                <a:effectLst/>
                <a:latin typeface="Times New Roman" panose="02020603050405020304" pitchFamily="18" charset="0"/>
                <a:cs typeface="Times New Roman" panose="02020603050405020304" pitchFamily="18" charset="0"/>
              </a:rPr>
              <a:t>1. </a:t>
            </a:r>
            <a:r>
              <a:rPr lang="en-IN" b="1" dirty="0" err="1">
                <a:solidFill>
                  <a:srgbClr val="C00000"/>
                </a:solidFill>
                <a:latin typeface="Times New Roman" panose="02020603050405020304" pitchFamily="18" charset="0"/>
                <a:cs typeface="Times New Roman" panose="02020603050405020304" pitchFamily="18" charset="0"/>
              </a:rPr>
              <a:t>p</a:t>
            </a:r>
            <a:r>
              <a:rPr lang="en-IN" b="1" i="0" dirty="0" err="1">
                <a:solidFill>
                  <a:srgbClr val="C00000"/>
                </a:solidFill>
                <a:effectLst/>
                <a:latin typeface="Times New Roman" panose="02020603050405020304" pitchFamily="18" charset="0"/>
                <a:cs typeface="Times New Roman" panose="02020603050405020304" pitchFamily="18" charset="0"/>
              </a:rPr>
              <a:t>wd</a:t>
            </a:r>
            <a:r>
              <a:rPr lang="en-IN" b="1" i="0" dirty="0">
                <a:solidFill>
                  <a:srgbClr val="C00000"/>
                </a:solidFill>
                <a:effectLst/>
                <a:latin typeface="Times New Roman" panose="02020603050405020304" pitchFamily="18" charset="0"/>
                <a:cs typeface="Times New Roman" panose="02020603050405020304" pitchFamily="18" charset="0"/>
              </a:rPr>
              <a:t> Command</a:t>
            </a:r>
            <a:r>
              <a:rPr lang="en-US" b="0" i="0" dirty="0">
                <a:solidFill>
                  <a:srgbClr val="C00000"/>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Stands for </a:t>
            </a:r>
            <a:r>
              <a:rPr lang="en-IN" b="1" i="0" dirty="0">
                <a:effectLst/>
                <a:latin typeface="Times New Roman" panose="02020603050405020304" pitchFamily="18" charset="0"/>
                <a:cs typeface="Times New Roman" panose="02020603050405020304" pitchFamily="18" charset="0"/>
              </a:rPr>
              <a:t>print working directory</a:t>
            </a:r>
            <a:r>
              <a:rPr lang="en-IN"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pwd</a:t>
            </a:r>
            <a:r>
              <a:rPr lang="en-US" b="0" i="0" dirty="0">
                <a:effectLst/>
                <a:latin typeface="Times New Roman" panose="02020603050405020304" pitchFamily="18" charset="0"/>
                <a:cs typeface="Times New Roman" panose="02020603050405020304" pitchFamily="18" charset="0"/>
              </a:rPr>
              <a:t> command is used to display the location of the current working directory.</a:t>
            </a:r>
          </a:p>
          <a:p>
            <a:pPr marL="0" indent="0" algn="l" fontAlgn="base">
              <a:buNone/>
            </a:pPr>
            <a:r>
              <a:rPr lang="en-US"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pwd</a:t>
            </a:r>
            <a:endParaRPr lang="en-US" dirty="0">
              <a:latin typeface="Times New Roman" panose="02020603050405020304" pitchFamily="18" charset="0"/>
              <a:cs typeface="Times New Roman" panose="02020603050405020304" pitchFamily="18" charset="0"/>
            </a:endParaRPr>
          </a:p>
          <a:p>
            <a:pPr marL="0" indent="0" algn="l" fontAlgn="base">
              <a:buNone/>
            </a:pPr>
            <a:r>
              <a:rPr lang="en-IN" b="1" i="0" dirty="0">
                <a:solidFill>
                  <a:srgbClr val="C00000"/>
                </a:solidFill>
                <a:effectLst/>
                <a:latin typeface="Times New Roman" panose="02020603050405020304" pitchFamily="18" charset="0"/>
                <a:cs typeface="Times New Roman" panose="02020603050405020304" pitchFamily="18" charset="0"/>
              </a:rPr>
              <a:t>2. </a:t>
            </a:r>
            <a:r>
              <a:rPr lang="en-IN" b="1" i="0" dirty="0" err="1">
                <a:solidFill>
                  <a:srgbClr val="C00000"/>
                </a:solidFill>
                <a:effectLst/>
                <a:latin typeface="Times New Roman" panose="02020603050405020304" pitchFamily="18" charset="0"/>
                <a:cs typeface="Times New Roman" panose="02020603050405020304" pitchFamily="18" charset="0"/>
              </a:rPr>
              <a:t>mkdir</a:t>
            </a:r>
            <a:r>
              <a:rPr lang="en-IN" b="1" i="0" dirty="0">
                <a:solidFill>
                  <a:srgbClr val="C00000"/>
                </a:solidFill>
                <a:effectLst/>
                <a:latin typeface="Times New Roman" panose="02020603050405020304" pitchFamily="18" charset="0"/>
                <a:cs typeface="Times New Roman" panose="02020603050405020304" pitchFamily="18" charset="0"/>
              </a:rPr>
              <a:t> Command: </a:t>
            </a:r>
            <a:r>
              <a:rPr lang="en-IN" b="1" i="0" dirty="0">
                <a:effectLst/>
                <a:latin typeface="Times New Roman" panose="02020603050405020304" pitchFamily="18" charset="0"/>
                <a:cs typeface="Times New Roman" panose="02020603050405020304" pitchFamily="18" charset="0"/>
              </a:rPr>
              <a:t>Stands for make directory.</a:t>
            </a:r>
            <a:r>
              <a:rPr lang="en-US" b="0" i="0" dirty="0">
                <a:effectLst/>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mkdir</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command is used to create a new directory under any directory.</a:t>
            </a:r>
          </a:p>
          <a:p>
            <a:pPr marL="0" indent="0" algn="l" fontAlgn="base">
              <a:buNone/>
            </a:pPr>
            <a:r>
              <a:rPr lang="en-US"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mkdir</a:t>
            </a:r>
            <a:r>
              <a:rPr lang="en-US" dirty="0">
                <a:latin typeface="Times New Roman" panose="02020603050405020304" pitchFamily="18" charset="0"/>
                <a:cs typeface="Times New Roman" panose="02020603050405020304" pitchFamily="18" charset="0"/>
              </a:rPr>
              <a:t>&lt;directory name&gt;</a:t>
            </a:r>
          </a:p>
          <a:p>
            <a:pPr marL="0" indent="0" algn="l" fontAlgn="base">
              <a:buNone/>
            </a:pPr>
            <a:r>
              <a:rPr lang="en-IN" b="1" i="0" dirty="0">
                <a:solidFill>
                  <a:srgbClr val="C00000"/>
                </a:solidFill>
                <a:effectLst/>
                <a:latin typeface="Times New Roman" panose="02020603050405020304" pitchFamily="18" charset="0"/>
                <a:cs typeface="Times New Roman" panose="02020603050405020304" pitchFamily="18" charset="0"/>
              </a:rPr>
              <a:t>3. </a:t>
            </a:r>
            <a:r>
              <a:rPr lang="en-IN" b="1" dirty="0" err="1">
                <a:solidFill>
                  <a:srgbClr val="C00000"/>
                </a:solidFill>
                <a:latin typeface="Times New Roman" panose="02020603050405020304" pitchFamily="18" charset="0"/>
                <a:cs typeface="Times New Roman" panose="02020603050405020304" pitchFamily="18" charset="0"/>
              </a:rPr>
              <a:t>r</a:t>
            </a:r>
            <a:r>
              <a:rPr lang="en-IN" b="1" i="0" dirty="0" err="1">
                <a:solidFill>
                  <a:srgbClr val="C00000"/>
                </a:solidFill>
                <a:effectLst/>
                <a:latin typeface="Times New Roman" panose="02020603050405020304" pitchFamily="18" charset="0"/>
                <a:cs typeface="Times New Roman" panose="02020603050405020304" pitchFamily="18" charset="0"/>
              </a:rPr>
              <a:t>mdir</a:t>
            </a:r>
            <a:r>
              <a:rPr lang="en-IN" b="1" i="0" dirty="0">
                <a:solidFill>
                  <a:srgbClr val="C00000"/>
                </a:solidFill>
                <a:effectLst/>
                <a:latin typeface="Times New Roman" panose="02020603050405020304" pitchFamily="18" charset="0"/>
                <a:cs typeface="Times New Roman" panose="02020603050405020304" pitchFamily="18" charset="0"/>
              </a:rPr>
              <a:t> Command: </a:t>
            </a:r>
            <a:r>
              <a:rPr lang="en-IN" b="1" i="0" dirty="0">
                <a:effectLst/>
                <a:latin typeface="Times New Roman" panose="02020603050405020304" pitchFamily="18" charset="0"/>
                <a:cs typeface="Times New Roman" panose="02020603050405020304" pitchFamily="18" charset="0"/>
              </a:rPr>
              <a:t>Stands for remove directory.</a:t>
            </a:r>
            <a:r>
              <a:rPr lang="en-US" b="0" i="0" dirty="0">
                <a:effectLst/>
                <a:latin typeface="Times New Roman" panose="02020603050405020304" pitchFamily="18" charset="0"/>
                <a:cs typeface="Times New Roman" panose="02020603050405020304" pitchFamily="18" charset="0"/>
              </a:rPr>
              <a:t> The </a:t>
            </a:r>
            <a:r>
              <a:rPr lang="en-US"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rmdir</a:t>
            </a:r>
            <a:r>
              <a:rPr lang="en-US" b="0" i="0" dirty="0">
                <a:effectLst/>
                <a:latin typeface="Times New Roman" panose="02020603050405020304" pitchFamily="18" charset="0"/>
                <a:cs typeface="Times New Roman" panose="02020603050405020304" pitchFamily="18" charset="0"/>
              </a:rPr>
              <a:t> command is used to delete a directory.</a:t>
            </a:r>
          </a:p>
          <a:p>
            <a:pPr marL="0" indent="0" algn="l" fontAlgn="base">
              <a:buNone/>
            </a:pPr>
            <a:r>
              <a:rPr lang="en-US"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rmdir</a:t>
            </a:r>
            <a:r>
              <a:rPr lang="en-US" dirty="0">
                <a:latin typeface="Times New Roman" panose="02020603050405020304" pitchFamily="18" charset="0"/>
                <a:cs typeface="Times New Roman" panose="02020603050405020304" pitchFamily="18" charset="0"/>
              </a:rPr>
              <a:t> &lt;directory name&gt;</a:t>
            </a:r>
          </a:p>
          <a:p>
            <a:pPr marL="0" indent="0" algn="l" fontAlgn="base">
              <a:buNone/>
            </a:pPr>
            <a:endParaRPr lang="en-IN" dirty="0"/>
          </a:p>
        </p:txBody>
      </p:sp>
    </p:spTree>
    <p:extLst>
      <p:ext uri="{BB962C8B-B14F-4D97-AF65-F5344CB8AC3E}">
        <p14:creationId xmlns:p14="http://schemas.microsoft.com/office/powerpoint/2010/main" val="110721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1EA8F-C50F-42B5-95BD-4F1E617EB058}"/>
              </a:ext>
            </a:extLst>
          </p:cNvPr>
          <p:cNvSpPr>
            <a:spLocks noGrp="1"/>
          </p:cNvSpPr>
          <p:nvPr>
            <p:ph idx="1"/>
          </p:nvPr>
        </p:nvSpPr>
        <p:spPr>
          <a:xfrm>
            <a:off x="517236" y="701964"/>
            <a:ext cx="10584873" cy="5546436"/>
          </a:xfrm>
        </p:spPr>
        <p:txBody>
          <a:bodyPr/>
          <a:lstStyle/>
          <a:p>
            <a:pPr marL="0" indent="0">
              <a:buNone/>
            </a:pPr>
            <a:r>
              <a:rPr lang="en-IN" b="1" i="0" dirty="0">
                <a:solidFill>
                  <a:srgbClr val="C00000"/>
                </a:solidFill>
                <a:effectLst/>
                <a:latin typeface="Times New Roman" panose="02020603050405020304" pitchFamily="18" charset="0"/>
                <a:cs typeface="Times New Roman" panose="02020603050405020304" pitchFamily="18" charset="0"/>
              </a:rPr>
              <a:t>4. ls Command: </a:t>
            </a:r>
            <a:r>
              <a:rPr lang="en-IN" i="0" dirty="0">
                <a:effectLst/>
                <a:latin typeface="Times New Roman" panose="02020603050405020304" pitchFamily="18" charset="0"/>
                <a:cs typeface="Times New Roman" panose="02020603050405020304" pitchFamily="18" charset="0"/>
              </a:rPr>
              <a:t>Stands for list</a:t>
            </a:r>
            <a:r>
              <a:rPr lang="en-IN"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The </a:t>
            </a:r>
            <a:r>
              <a:rPr lang="en-US"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ls</a:t>
            </a:r>
            <a:r>
              <a:rPr lang="en-US" b="0" i="0" dirty="0">
                <a:effectLst/>
                <a:latin typeface="Times New Roman" panose="02020603050405020304" pitchFamily="18" charset="0"/>
                <a:cs typeface="Times New Roman" panose="02020603050405020304" pitchFamily="18" charset="0"/>
              </a:rPr>
              <a:t> command is used to display a list of content of a directory.</a:t>
            </a:r>
          </a:p>
          <a:p>
            <a:pPr marL="0" indent="0">
              <a:buNone/>
            </a:pPr>
            <a:r>
              <a:rPr lang="en-US" dirty="0">
                <a:latin typeface="Times New Roman" panose="02020603050405020304" pitchFamily="18" charset="0"/>
                <a:cs typeface="Times New Roman" panose="02020603050405020304" pitchFamily="18" charset="0"/>
              </a:rPr>
              <a:t>Syntax: ls</a:t>
            </a:r>
          </a:p>
          <a:p>
            <a:pPr marL="0" indent="0">
              <a:buNone/>
            </a:pPr>
            <a:r>
              <a:rPr lang="en-IN" b="1" i="0" dirty="0">
                <a:solidFill>
                  <a:srgbClr val="C00000"/>
                </a:solidFill>
                <a:effectLst/>
                <a:latin typeface="Times New Roman" panose="02020603050405020304" pitchFamily="18" charset="0"/>
                <a:cs typeface="Times New Roman" panose="02020603050405020304" pitchFamily="18" charset="0"/>
              </a:rPr>
              <a:t>5. cd Command: </a:t>
            </a:r>
            <a:r>
              <a:rPr lang="en-IN" i="0" dirty="0">
                <a:effectLst/>
                <a:latin typeface="Times New Roman" panose="02020603050405020304" pitchFamily="18" charset="0"/>
                <a:cs typeface="Times New Roman" panose="02020603050405020304" pitchFamily="18" charset="0"/>
              </a:rPr>
              <a:t>Stands for change directory</a:t>
            </a:r>
            <a:r>
              <a:rPr lang="en-IN"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The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cd</a:t>
            </a:r>
            <a:r>
              <a:rPr lang="en-US" b="0" i="0" dirty="0">
                <a:effectLst/>
                <a:latin typeface="Times New Roman" panose="02020603050405020304" pitchFamily="18" charset="0"/>
                <a:cs typeface="Times New Roman" panose="02020603050405020304" pitchFamily="18" charset="0"/>
              </a:rPr>
              <a:t> command is used to change the current directory.</a:t>
            </a:r>
          </a:p>
          <a:p>
            <a:pPr marL="0" indent="0">
              <a:buNone/>
            </a:pPr>
            <a:r>
              <a:rPr lang="en-US" dirty="0">
                <a:latin typeface="Times New Roman" panose="02020603050405020304" pitchFamily="18" charset="0"/>
                <a:cs typeface="Times New Roman" panose="02020603050405020304" pitchFamily="18" charset="0"/>
              </a:rPr>
              <a:t>Syntax: cd &lt;directory name&gt;</a:t>
            </a:r>
          </a:p>
          <a:p>
            <a:pPr marL="0" indent="0">
              <a:buNone/>
            </a:pPr>
            <a:r>
              <a:rPr lang="en-IN" b="1" dirty="0">
                <a:solidFill>
                  <a:srgbClr val="C00000"/>
                </a:solidFill>
                <a:latin typeface="Times New Roman" panose="02020603050405020304" pitchFamily="18" charset="0"/>
                <a:cs typeface="Times New Roman" panose="02020603050405020304" pitchFamily="18" charset="0"/>
              </a:rPr>
              <a:t>6</a:t>
            </a:r>
            <a:r>
              <a:rPr lang="en-IN" b="1" i="0" dirty="0">
                <a:solidFill>
                  <a:srgbClr val="C00000"/>
                </a:solidFill>
                <a:effectLst/>
                <a:latin typeface="Times New Roman" panose="02020603050405020304" pitchFamily="18" charset="0"/>
                <a:cs typeface="Times New Roman" panose="02020603050405020304" pitchFamily="18" charset="0"/>
              </a:rPr>
              <a:t>. rm Command: </a:t>
            </a:r>
            <a:r>
              <a:rPr lang="en-IN" i="0" dirty="0">
                <a:effectLst/>
                <a:latin typeface="Times New Roman" panose="02020603050405020304" pitchFamily="18" charset="0"/>
                <a:cs typeface="Times New Roman" panose="02020603050405020304" pitchFamily="18" charset="0"/>
              </a:rPr>
              <a:t>Stands for remove</a:t>
            </a:r>
            <a:r>
              <a:rPr lang="en-IN"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The </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rm</a:t>
            </a:r>
            <a:r>
              <a:rPr lang="en-US" b="0" i="0" dirty="0">
                <a:effectLst/>
                <a:latin typeface="Times New Roman" panose="02020603050405020304" pitchFamily="18" charset="0"/>
                <a:cs typeface="Times New Roman" panose="02020603050405020304" pitchFamily="18" charset="0"/>
              </a:rPr>
              <a:t> command is used to remove a file.</a:t>
            </a:r>
          </a:p>
          <a:p>
            <a:pPr marL="0" indent="0">
              <a:buNone/>
            </a:pPr>
            <a:r>
              <a:rPr lang="en-US" dirty="0">
                <a:latin typeface="Times New Roman" panose="02020603050405020304" pitchFamily="18" charset="0"/>
                <a:cs typeface="Times New Roman" panose="02020603050405020304" pitchFamily="18" charset="0"/>
              </a:rPr>
              <a:t>Syntax: </a:t>
            </a:r>
            <a:r>
              <a:rPr lang="en-IN" b="0" i="0" dirty="0">
                <a:effectLst/>
                <a:latin typeface="Times New Roman" panose="02020603050405020304" pitchFamily="18" charset="0"/>
                <a:cs typeface="Times New Roman" panose="02020603050405020304" pitchFamily="18" charset="0"/>
              </a:rPr>
              <a:t>rm &lt;file name&gt;</a:t>
            </a:r>
          </a:p>
          <a:p>
            <a:pPr marL="0" indent="0">
              <a:buNone/>
            </a:pPr>
            <a:r>
              <a:rPr lang="en-IN" b="1" dirty="0">
                <a:solidFill>
                  <a:srgbClr val="C00000"/>
                </a:solidFill>
                <a:latin typeface="Times New Roman" panose="02020603050405020304" pitchFamily="18" charset="0"/>
                <a:cs typeface="Times New Roman" panose="02020603050405020304" pitchFamily="18" charset="0"/>
              </a:rPr>
              <a:t>7</a:t>
            </a:r>
            <a:r>
              <a:rPr lang="en-IN" b="1" i="0" dirty="0">
                <a:solidFill>
                  <a:srgbClr val="C00000"/>
                </a:solidFill>
                <a:effectLst/>
                <a:latin typeface="Times New Roman" panose="02020603050405020304" pitchFamily="18" charset="0"/>
                <a:cs typeface="Times New Roman" panose="02020603050405020304" pitchFamily="18" charset="0"/>
              </a:rPr>
              <a:t>. cp Command: </a:t>
            </a:r>
            <a:r>
              <a:rPr lang="en-IN" i="0" dirty="0">
                <a:effectLst/>
                <a:latin typeface="Times New Roman" panose="02020603050405020304" pitchFamily="18" charset="0"/>
                <a:cs typeface="Times New Roman" panose="02020603050405020304" pitchFamily="18" charset="0"/>
              </a:rPr>
              <a:t>Stands for a copy</a:t>
            </a:r>
            <a:r>
              <a:rPr lang="en-IN"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The </a:t>
            </a:r>
            <a:r>
              <a:rPr lang="en-US"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cp</a:t>
            </a:r>
            <a:r>
              <a:rPr lang="en-US" b="0" i="0" dirty="0">
                <a:effectLst/>
                <a:latin typeface="Times New Roman" panose="02020603050405020304" pitchFamily="18" charset="0"/>
                <a:cs typeface="Times New Roman" panose="02020603050405020304" pitchFamily="18" charset="0"/>
              </a:rPr>
              <a:t> command is used to copy a file or directory.</a:t>
            </a:r>
          </a:p>
          <a:p>
            <a:pPr marL="0" indent="0">
              <a:buNone/>
            </a:pPr>
            <a:r>
              <a:rPr lang="en-US" dirty="0">
                <a:latin typeface="Times New Roman" panose="02020603050405020304" pitchFamily="18" charset="0"/>
                <a:cs typeface="Times New Roman" panose="02020603050405020304" pitchFamily="18" charset="0"/>
              </a:rPr>
              <a:t>Syntax: cp &lt;existing file name&gt; &lt;new file name&gt;</a:t>
            </a:r>
          </a:p>
          <a:p>
            <a:pPr marL="0" indent="0">
              <a:buNone/>
            </a:pPr>
            <a:r>
              <a:rPr lang="en-IN" b="1" dirty="0">
                <a:solidFill>
                  <a:srgbClr val="C00000"/>
                </a:solidFill>
                <a:latin typeface="Times New Roman" panose="02020603050405020304" pitchFamily="18" charset="0"/>
                <a:cs typeface="Times New Roman" panose="02020603050405020304" pitchFamily="18" charset="0"/>
              </a:rPr>
              <a:t>8</a:t>
            </a:r>
            <a:r>
              <a:rPr lang="en-IN" b="1" i="0" dirty="0">
                <a:solidFill>
                  <a:srgbClr val="C00000"/>
                </a:solidFill>
                <a:effectLst/>
                <a:latin typeface="Times New Roman" panose="02020603050405020304" pitchFamily="18" charset="0"/>
                <a:cs typeface="Times New Roman" panose="02020603050405020304" pitchFamily="18" charset="0"/>
              </a:rPr>
              <a:t>. Mv Command: </a:t>
            </a:r>
            <a:r>
              <a:rPr lang="en-IN" i="0" dirty="0">
                <a:effectLst/>
                <a:latin typeface="Times New Roman" panose="02020603050405020304" pitchFamily="18" charset="0"/>
                <a:cs typeface="Times New Roman" panose="02020603050405020304" pitchFamily="18" charset="0"/>
              </a:rPr>
              <a:t>Stands for the move.</a:t>
            </a:r>
            <a:r>
              <a:rPr lang="en-US"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The </a:t>
            </a:r>
            <a:r>
              <a:rPr lang="en-US"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mv</a:t>
            </a:r>
            <a:r>
              <a:rPr lang="en-US" b="0" i="0" dirty="0">
                <a:effectLst/>
                <a:latin typeface="Times New Roman" panose="02020603050405020304" pitchFamily="18" charset="0"/>
                <a:cs typeface="Times New Roman" panose="02020603050405020304" pitchFamily="18" charset="0"/>
              </a:rPr>
              <a:t> command is used to move a file or a directory from one location to another location.</a:t>
            </a:r>
          </a:p>
          <a:p>
            <a:pPr marL="0" indent="0">
              <a:buNone/>
            </a:pPr>
            <a:r>
              <a:rPr lang="en-US" dirty="0">
                <a:latin typeface="Times New Roman" panose="02020603050405020304" pitchFamily="18" charset="0"/>
                <a:cs typeface="Times New Roman" panose="02020603050405020304" pitchFamily="18" charset="0"/>
              </a:rPr>
              <a:t>Syntax: mv &lt;file name&gt; &lt;directory path&gt;</a:t>
            </a:r>
          </a:p>
          <a:p>
            <a:pPr marL="0" indent="0">
              <a:buNone/>
            </a:pPr>
            <a:endParaRPr lang="en-IN" dirty="0"/>
          </a:p>
        </p:txBody>
      </p:sp>
    </p:spTree>
    <p:extLst>
      <p:ext uri="{BB962C8B-B14F-4D97-AF65-F5344CB8AC3E}">
        <p14:creationId xmlns:p14="http://schemas.microsoft.com/office/powerpoint/2010/main" val="302356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9D889-4582-498B-809B-5F7D69788D4B}"/>
              </a:ext>
            </a:extLst>
          </p:cNvPr>
          <p:cNvSpPr>
            <a:spLocks noGrp="1"/>
          </p:cNvSpPr>
          <p:nvPr>
            <p:ph idx="1"/>
          </p:nvPr>
        </p:nvSpPr>
        <p:spPr/>
        <p:txBody>
          <a:bodyPr>
            <a:normAutofit/>
          </a:bodyPr>
          <a:lstStyle/>
          <a:p>
            <a:pPr marL="0" indent="0">
              <a:buNone/>
            </a:pPr>
            <a:r>
              <a:rPr lang="en-US" sz="6000" dirty="0">
                <a:solidFill>
                  <a:srgbClr val="C00000"/>
                </a:solidFill>
                <a:latin typeface="Times New Roman" panose="02020603050405020304" pitchFamily="18" charset="0"/>
                <a:cs typeface="Times New Roman" panose="02020603050405020304" pitchFamily="18" charset="0"/>
              </a:rPr>
              <a:t>          THANK YOU</a:t>
            </a:r>
            <a:endParaRPr lang="en-IN" sz="6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978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61</TotalTime>
  <Words>761</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Century Gothic</vt:lpstr>
      <vt:lpstr>Times New Roman</vt:lpstr>
      <vt:lpstr>urw-din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Sushma mu</cp:lastModifiedBy>
  <cp:revision>2</cp:revision>
  <dcterms:created xsi:type="dcterms:W3CDTF">2022-04-03T14:27:50Z</dcterms:created>
  <dcterms:modified xsi:type="dcterms:W3CDTF">2022-04-03T15:33:34Z</dcterms:modified>
</cp:coreProperties>
</file>