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147730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6AC5-61C4-42B6-BDB3-563D0818F7B4}"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238678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3422466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2344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3442546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4148714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202358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3864744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307911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340920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32502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6AC5-61C4-42B6-BDB3-563D0818F7B4}"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412452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6AC5-61C4-42B6-BDB3-563D0818F7B4}"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222930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413713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13099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926AC5-61C4-42B6-BDB3-563D0818F7B4}" type="datetimeFigureOut">
              <a:rPr lang="en-IN" smtClean="0"/>
              <a:t>03-04-2022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367804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6AC5-61C4-42B6-BDB3-563D0818F7B4}"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4429BB-334A-44E3-8E56-D4CE64A7D11D}" type="slidenum">
              <a:rPr lang="en-IN" smtClean="0"/>
              <a:t>‹#›</a:t>
            </a:fld>
            <a:endParaRPr lang="en-IN"/>
          </a:p>
        </p:txBody>
      </p:sp>
    </p:spTree>
    <p:extLst>
      <p:ext uri="{BB962C8B-B14F-4D97-AF65-F5344CB8AC3E}">
        <p14:creationId xmlns:p14="http://schemas.microsoft.com/office/powerpoint/2010/main" val="348248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926AC5-61C4-42B6-BDB3-563D0818F7B4}" type="datetimeFigureOut">
              <a:rPr lang="en-IN" smtClean="0"/>
              <a:t>03-04-2022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4429BB-334A-44E3-8E56-D4CE64A7D11D}" type="slidenum">
              <a:rPr lang="en-IN" smtClean="0"/>
              <a:t>‹#›</a:t>
            </a:fld>
            <a:endParaRPr lang="en-IN"/>
          </a:p>
        </p:txBody>
      </p:sp>
    </p:spTree>
    <p:extLst>
      <p:ext uri="{BB962C8B-B14F-4D97-AF65-F5344CB8AC3E}">
        <p14:creationId xmlns:p14="http://schemas.microsoft.com/office/powerpoint/2010/main" val="41912442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2521FF-3369-4D89-8F6C-3E31BF8B7648}"/>
              </a:ext>
            </a:extLst>
          </p:cNvPr>
          <p:cNvSpPr>
            <a:spLocks noGrp="1"/>
          </p:cNvSpPr>
          <p:nvPr>
            <p:ph type="subTitle" idx="1"/>
          </p:nvPr>
        </p:nvSpPr>
        <p:spPr>
          <a:xfrm>
            <a:off x="1265792" y="794327"/>
            <a:ext cx="9513044" cy="5634181"/>
          </a:xfrm>
        </p:spPr>
        <p:txBody>
          <a:bodyPr>
            <a:normAutofit/>
          </a:bodyPr>
          <a:lstStyle/>
          <a:p>
            <a:r>
              <a:rPr lang="en-US" sz="7200" dirty="0">
                <a:latin typeface="Times New Roman" panose="02020603050405020304" pitchFamily="18" charset="0"/>
                <a:cs typeface="Times New Roman" panose="02020603050405020304" pitchFamily="18" charset="0"/>
              </a:rPr>
              <a:t>          </a:t>
            </a:r>
          </a:p>
          <a:p>
            <a:r>
              <a:rPr lang="en-US" sz="7200" dirty="0">
                <a:latin typeface="Times New Roman" panose="02020603050405020304" pitchFamily="18" charset="0"/>
                <a:cs typeface="Times New Roman" panose="02020603050405020304" pitchFamily="18" charset="0"/>
              </a:rPr>
              <a:t>           </a:t>
            </a:r>
            <a:r>
              <a:rPr lang="en-US" sz="7200" dirty="0">
                <a:solidFill>
                  <a:schemeClr val="tx1">
                    <a:lumMod val="75000"/>
                  </a:schemeClr>
                </a:solidFill>
                <a:latin typeface="Times New Roman" panose="02020603050405020304" pitchFamily="18" charset="0"/>
                <a:cs typeface="Times New Roman" panose="02020603050405020304" pitchFamily="18" charset="0"/>
              </a:rPr>
              <a:t>MAVEN</a:t>
            </a:r>
          </a:p>
          <a:p>
            <a:endParaRPr lang="en-US" sz="7200" dirty="0">
              <a:solidFill>
                <a:schemeClr val="tx1">
                  <a:lumMod val="75000"/>
                </a:schemeClr>
              </a:solidFill>
              <a:latin typeface="Times New Roman" panose="02020603050405020304" pitchFamily="18" charset="0"/>
              <a:cs typeface="Times New Roman" panose="02020603050405020304" pitchFamily="18" charset="0"/>
            </a:endParaRPr>
          </a:p>
          <a:p>
            <a:r>
              <a:rPr lang="en-US" sz="7200" dirty="0">
                <a:solidFill>
                  <a:schemeClr val="tx1">
                    <a:lumMod val="75000"/>
                  </a:schemeClr>
                </a:solidFill>
                <a:latin typeface="Times New Roman" panose="02020603050405020304" pitchFamily="18" charset="0"/>
                <a:cs typeface="Times New Roman" panose="02020603050405020304" pitchFamily="18" charset="0"/>
              </a:rPr>
              <a:t>                             </a:t>
            </a:r>
            <a:r>
              <a:rPr lang="en-US" sz="2800" dirty="0">
                <a:solidFill>
                  <a:srgbClr val="FFC000"/>
                </a:solidFill>
                <a:latin typeface="Times New Roman" panose="02020603050405020304" pitchFamily="18" charset="0"/>
                <a:cs typeface="Times New Roman" panose="02020603050405020304" pitchFamily="18" charset="0"/>
              </a:rPr>
              <a:t>SUSHMA M U </a:t>
            </a:r>
            <a:endParaRPr lang="en-IN" sz="72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51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119B7-995A-4C00-83FE-43EAD94067E2}"/>
              </a:ext>
            </a:extLst>
          </p:cNvPr>
          <p:cNvSpPr>
            <a:spLocks noGrp="1"/>
          </p:cNvSpPr>
          <p:nvPr>
            <p:ph idx="1"/>
          </p:nvPr>
        </p:nvSpPr>
        <p:spPr/>
        <p:txBody>
          <a:bodyPr>
            <a:normAutofit/>
          </a:bodyPr>
          <a:lstStyle/>
          <a:p>
            <a:pPr marL="0" indent="0">
              <a:buNone/>
            </a:pPr>
            <a:r>
              <a:rPr lang="en-US" sz="7200" dirty="0">
                <a:solidFill>
                  <a:schemeClr val="accent4">
                    <a:lumMod val="60000"/>
                    <a:lumOff val="40000"/>
                  </a:schemeClr>
                </a:solidFill>
                <a:latin typeface="Times New Roman" panose="02020603050405020304" pitchFamily="18" charset="0"/>
                <a:cs typeface="Times New Roman" panose="02020603050405020304" pitchFamily="18" charset="0"/>
              </a:rPr>
              <a:t>        THANK YOU</a:t>
            </a:r>
            <a:endParaRPr lang="en-IN" sz="7200"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79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2A9219-E68D-4BD0-AAE1-C48E440D066D}"/>
              </a:ext>
            </a:extLst>
          </p:cNvPr>
          <p:cNvSpPr>
            <a:spLocks noGrp="1"/>
          </p:cNvSpPr>
          <p:nvPr>
            <p:ph idx="1"/>
          </p:nvPr>
        </p:nvSpPr>
        <p:spPr>
          <a:xfrm>
            <a:off x="591127" y="332510"/>
            <a:ext cx="10446327" cy="6437746"/>
          </a:xfrm>
        </p:spPr>
        <p:txBody>
          <a:bodyPr/>
          <a:lstStyle/>
          <a:p>
            <a:pPr marL="0" indent="0">
              <a:buNone/>
            </a:pPr>
            <a:r>
              <a:rPr lang="en-US" sz="2800" dirty="0">
                <a:solidFill>
                  <a:srgbClr val="FFC000"/>
                </a:solidFill>
                <a:latin typeface="Times New Roman" panose="02020603050405020304" pitchFamily="18" charset="0"/>
                <a:cs typeface="Times New Roman" panose="02020603050405020304" pitchFamily="18" charset="0"/>
              </a:rPr>
              <a:t>What is Maven?</a:t>
            </a:r>
          </a:p>
          <a:p>
            <a:pPr marL="0" indent="0">
              <a:buNone/>
            </a:pPr>
            <a:r>
              <a:rPr lang="en-US" b="0" i="0" dirty="0">
                <a:effectLst/>
                <a:latin typeface="Times New Roman" panose="02020603050405020304" pitchFamily="18" charset="0"/>
                <a:cs typeface="Times New Roman" panose="02020603050405020304" pitchFamily="18" charset="0"/>
              </a:rPr>
              <a:t>Maven is a powerful project management tool that is based on POM (project object model), used for project build, dependency, and documentation. It is a tool that can be used for building and managing any Java-based project. Maven makes the day-to-day work of Java developers easier and helps with the building and running of any Java-based project.</a:t>
            </a:r>
          </a:p>
          <a:p>
            <a:pPr marL="0" indent="0">
              <a:buNone/>
            </a:pPr>
            <a:r>
              <a:rPr lang="en-US" sz="2800" dirty="0">
                <a:solidFill>
                  <a:srgbClr val="FFC000"/>
                </a:solidFill>
                <a:latin typeface="Times New Roman" panose="02020603050405020304" pitchFamily="18" charset="0"/>
                <a:cs typeface="Times New Roman" panose="02020603050405020304" pitchFamily="18" charset="0"/>
              </a:rPr>
              <a:t>Maven Lifecycle:</a:t>
            </a:r>
          </a:p>
          <a:p>
            <a:pPr marL="0" indent="0">
              <a:buNone/>
            </a:pPr>
            <a:endParaRPr lang="en-IN" dirty="0"/>
          </a:p>
        </p:txBody>
      </p:sp>
      <p:pic>
        <p:nvPicPr>
          <p:cNvPr id="4" name="Picture 3">
            <a:extLst>
              <a:ext uri="{FF2B5EF4-FFF2-40B4-BE49-F238E27FC236}">
                <a16:creationId xmlns:a16="http://schemas.microsoft.com/office/drawing/2014/main" id="{B5F4DD6A-B3D2-4FFE-ABA6-17FBB039C754}"/>
              </a:ext>
            </a:extLst>
          </p:cNvPr>
          <p:cNvPicPr>
            <a:picLocks noChangeAspect="1"/>
          </p:cNvPicPr>
          <p:nvPr/>
        </p:nvPicPr>
        <p:blipFill>
          <a:blip r:embed="rId2"/>
          <a:stretch>
            <a:fillRect/>
          </a:stretch>
        </p:blipFill>
        <p:spPr>
          <a:xfrm>
            <a:off x="3834677" y="2946400"/>
            <a:ext cx="5381625" cy="3276600"/>
          </a:xfrm>
          <a:prstGeom prst="rect">
            <a:avLst/>
          </a:prstGeom>
        </p:spPr>
      </p:pic>
    </p:spTree>
    <p:extLst>
      <p:ext uri="{BB962C8B-B14F-4D97-AF65-F5344CB8AC3E}">
        <p14:creationId xmlns:p14="http://schemas.microsoft.com/office/powerpoint/2010/main" val="82870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F6350-820C-4974-8E2F-99AF3584A6FF}"/>
              </a:ext>
            </a:extLst>
          </p:cNvPr>
          <p:cNvSpPr>
            <a:spLocks noGrp="1"/>
          </p:cNvSpPr>
          <p:nvPr>
            <p:ph idx="1"/>
          </p:nvPr>
        </p:nvSpPr>
        <p:spPr>
          <a:xfrm>
            <a:off x="1073510" y="452582"/>
            <a:ext cx="10044979" cy="6086763"/>
          </a:xfrm>
        </p:spPr>
        <p:txBody>
          <a:bodyPr>
            <a:normAutofit lnSpcReduction="10000"/>
          </a:bodyPr>
          <a:lstStyle/>
          <a:p>
            <a:pPr algn="l" fontAlgn="base">
              <a:buFont typeface="+mj-lt"/>
              <a:buAutoNum type="arabicPeriod"/>
            </a:pPr>
            <a:r>
              <a:rPr lang="en-US" sz="2400" b="1" i="0" dirty="0">
                <a:solidFill>
                  <a:srgbClr val="FFC000"/>
                </a:solidFill>
                <a:effectLst/>
                <a:latin typeface="Times New Roman" panose="02020603050405020304" pitchFamily="18" charset="0"/>
                <a:cs typeface="Times New Roman" panose="02020603050405020304" pitchFamily="18" charset="0"/>
              </a:rPr>
              <a:t>Validate:</a:t>
            </a:r>
            <a:r>
              <a:rPr lang="en-US" sz="2400" b="0" i="0" dirty="0">
                <a:solidFill>
                  <a:srgbClr val="FFC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This step validates if the project structure is correct. For example – It checks if all the dependencies have been downloaded and are available in the local repository.</a:t>
            </a:r>
          </a:p>
          <a:p>
            <a:pPr algn="l" fontAlgn="base">
              <a:buFont typeface="+mj-lt"/>
              <a:buAutoNum type="arabicPeriod"/>
            </a:pPr>
            <a:r>
              <a:rPr lang="en-US" sz="2400" b="1" i="0" dirty="0">
                <a:solidFill>
                  <a:srgbClr val="FFC000"/>
                </a:solidFill>
                <a:effectLst/>
                <a:latin typeface="Times New Roman" panose="02020603050405020304" pitchFamily="18" charset="0"/>
                <a:cs typeface="Times New Roman" panose="02020603050405020304" pitchFamily="18" charset="0"/>
              </a:rPr>
              <a:t>Compile:</a:t>
            </a:r>
            <a:r>
              <a:rPr lang="en-US" sz="2400" b="0" i="0" dirty="0">
                <a:solidFill>
                  <a:srgbClr val="FFC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It compiles the source code, converts the .java files to .class, and stores the classes in the target/classes folder.</a:t>
            </a:r>
          </a:p>
          <a:p>
            <a:pPr algn="l" fontAlgn="base">
              <a:buFont typeface="+mj-lt"/>
              <a:buAutoNum type="arabicPeriod"/>
            </a:pPr>
            <a:r>
              <a:rPr lang="en-US" sz="2400" b="1" i="0" dirty="0">
                <a:solidFill>
                  <a:srgbClr val="FFC000"/>
                </a:solidFill>
                <a:effectLst/>
                <a:latin typeface="Times New Roman" panose="02020603050405020304" pitchFamily="18" charset="0"/>
                <a:cs typeface="Times New Roman" panose="02020603050405020304" pitchFamily="18" charset="0"/>
              </a:rPr>
              <a:t>Test:</a:t>
            </a:r>
            <a:r>
              <a:rPr lang="en-US" sz="2400" b="0" i="0" dirty="0">
                <a:solidFill>
                  <a:srgbClr val="FFC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It runs unit tests for the project.</a:t>
            </a:r>
          </a:p>
          <a:p>
            <a:pPr algn="l" fontAlgn="base">
              <a:buFont typeface="+mj-lt"/>
              <a:buAutoNum type="arabicPeriod"/>
            </a:pPr>
            <a:r>
              <a:rPr lang="en-US" sz="2400" b="1" i="0" dirty="0">
                <a:solidFill>
                  <a:srgbClr val="FFC000"/>
                </a:solidFill>
                <a:effectLst/>
                <a:latin typeface="Times New Roman" panose="02020603050405020304" pitchFamily="18" charset="0"/>
                <a:cs typeface="Times New Roman" panose="02020603050405020304" pitchFamily="18" charset="0"/>
              </a:rPr>
              <a:t>Package:</a:t>
            </a:r>
            <a:r>
              <a:rPr lang="en-US" sz="2400" b="0" i="0" dirty="0">
                <a:solidFill>
                  <a:srgbClr val="FFC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This step packages the compiled code in a distributable format like JAR or WAR.</a:t>
            </a:r>
          </a:p>
          <a:p>
            <a:pPr algn="l" fontAlgn="base">
              <a:buFont typeface="+mj-lt"/>
              <a:buAutoNum type="arabicPeriod"/>
            </a:pPr>
            <a:r>
              <a:rPr lang="en-US" sz="2400" b="1" i="0" dirty="0">
                <a:solidFill>
                  <a:srgbClr val="FFC000"/>
                </a:solidFill>
                <a:effectLst/>
                <a:latin typeface="Times New Roman" panose="02020603050405020304" pitchFamily="18" charset="0"/>
                <a:cs typeface="Times New Roman" panose="02020603050405020304" pitchFamily="18" charset="0"/>
              </a:rPr>
              <a:t>Integration test:</a:t>
            </a:r>
            <a:r>
              <a:rPr lang="en-US" sz="2400" b="0" i="0" dirty="0">
                <a:solidFill>
                  <a:srgbClr val="FFC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It runs the integration tests for the project.</a:t>
            </a:r>
          </a:p>
          <a:p>
            <a:pPr algn="l" fontAlgn="base">
              <a:buFont typeface="+mj-lt"/>
              <a:buAutoNum type="arabicPeriod"/>
            </a:pPr>
            <a:r>
              <a:rPr lang="en-US" sz="2400" b="1" i="0" dirty="0">
                <a:solidFill>
                  <a:srgbClr val="FFC000"/>
                </a:solidFill>
                <a:effectLst/>
                <a:latin typeface="Times New Roman" panose="02020603050405020304" pitchFamily="18" charset="0"/>
                <a:cs typeface="Times New Roman" panose="02020603050405020304" pitchFamily="18" charset="0"/>
              </a:rPr>
              <a:t>Verify:</a:t>
            </a:r>
            <a:r>
              <a:rPr lang="en-US" sz="2400" b="0" i="0" dirty="0">
                <a:solidFill>
                  <a:srgbClr val="FFC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This step runs checks to verify that the project is valid and meets the quality standards.</a:t>
            </a:r>
          </a:p>
          <a:p>
            <a:pPr algn="l" fontAlgn="base">
              <a:buFont typeface="+mj-lt"/>
              <a:buAutoNum type="arabicPeriod"/>
            </a:pPr>
            <a:r>
              <a:rPr lang="en-US" sz="2400" b="1" i="0" dirty="0">
                <a:solidFill>
                  <a:srgbClr val="FFC000"/>
                </a:solidFill>
                <a:effectLst/>
                <a:latin typeface="Times New Roman" panose="02020603050405020304" pitchFamily="18" charset="0"/>
                <a:cs typeface="Times New Roman" panose="02020603050405020304" pitchFamily="18" charset="0"/>
              </a:rPr>
              <a:t>Install:</a:t>
            </a:r>
            <a:r>
              <a:rPr lang="en-US" sz="2400" b="0" i="0" dirty="0">
                <a:solidFill>
                  <a:srgbClr val="FFC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This step installs the packaged code to the local Maven repository.</a:t>
            </a:r>
          </a:p>
          <a:p>
            <a:pPr algn="l" fontAlgn="base">
              <a:buFont typeface="+mj-lt"/>
              <a:buAutoNum type="arabicPeriod"/>
            </a:pPr>
            <a:r>
              <a:rPr lang="en-US" sz="2400" b="1" i="0" dirty="0">
                <a:solidFill>
                  <a:srgbClr val="FFC000"/>
                </a:solidFill>
                <a:effectLst/>
                <a:latin typeface="Times New Roman" panose="02020603050405020304" pitchFamily="18" charset="0"/>
                <a:cs typeface="Times New Roman" panose="02020603050405020304" pitchFamily="18" charset="0"/>
              </a:rPr>
              <a:t>Deploy:</a:t>
            </a:r>
            <a:r>
              <a:rPr lang="en-US" sz="2400" b="0" i="0" dirty="0">
                <a:solidFill>
                  <a:srgbClr val="FFC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It copies the packaged code to the remote repository for sharing with other developers.</a:t>
            </a:r>
          </a:p>
          <a:p>
            <a:pPr marL="0" indent="0">
              <a:buNone/>
            </a:pPr>
            <a:endParaRPr lang="en-IN" dirty="0"/>
          </a:p>
        </p:txBody>
      </p:sp>
    </p:spTree>
    <p:extLst>
      <p:ext uri="{BB962C8B-B14F-4D97-AF65-F5344CB8AC3E}">
        <p14:creationId xmlns:p14="http://schemas.microsoft.com/office/powerpoint/2010/main" val="109727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9BB13-B573-4E42-B1A5-B386F6F406A4}"/>
              </a:ext>
            </a:extLst>
          </p:cNvPr>
          <p:cNvSpPr>
            <a:spLocks noGrp="1"/>
          </p:cNvSpPr>
          <p:nvPr>
            <p:ph idx="1"/>
          </p:nvPr>
        </p:nvSpPr>
        <p:spPr>
          <a:xfrm>
            <a:off x="1103312" y="554182"/>
            <a:ext cx="9961852" cy="5694217"/>
          </a:xfrm>
        </p:spPr>
        <p:txBody>
          <a:bodyPr/>
          <a:lstStyle/>
          <a:p>
            <a:pPr marL="0" indent="0" algn="l" fontAlgn="base">
              <a:buNone/>
            </a:pPr>
            <a:r>
              <a:rPr lang="en-US" sz="2800" b="1" i="0" dirty="0">
                <a:solidFill>
                  <a:srgbClr val="FFC000"/>
                </a:solidFill>
                <a:effectLst/>
                <a:latin typeface="Times New Roman" panose="02020603050405020304" pitchFamily="18" charset="0"/>
                <a:cs typeface="Times New Roman" panose="02020603050405020304" pitchFamily="18" charset="0"/>
              </a:rPr>
              <a:t>Maven Commands:</a:t>
            </a:r>
            <a:endParaRPr lang="en-US" sz="2800" b="0" i="0" dirty="0">
              <a:solidFill>
                <a:srgbClr val="FFC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mvn clean:</a:t>
            </a:r>
            <a:r>
              <a:rPr lang="en-US" sz="2400" b="0" i="0" dirty="0">
                <a:effectLst/>
                <a:latin typeface="Times New Roman" panose="02020603050405020304" pitchFamily="18" charset="0"/>
                <a:cs typeface="Times New Roman" panose="02020603050405020304" pitchFamily="18" charset="0"/>
              </a:rPr>
              <a:t> Cleans the project and removes all files generated by the previous build.</a:t>
            </a:r>
          </a:p>
          <a:p>
            <a:pPr algn="l"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mvn compile:</a:t>
            </a:r>
            <a:r>
              <a:rPr lang="en-US" sz="2400" b="0" i="0" dirty="0">
                <a:effectLst/>
                <a:latin typeface="Times New Roman" panose="02020603050405020304" pitchFamily="18" charset="0"/>
                <a:cs typeface="Times New Roman" panose="02020603050405020304" pitchFamily="18" charset="0"/>
              </a:rPr>
              <a:t> Compiles source code of the project.</a:t>
            </a:r>
          </a:p>
          <a:p>
            <a:pPr algn="l"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mvn test-compile:</a:t>
            </a:r>
            <a:r>
              <a:rPr lang="en-US" sz="2400" b="0" i="0" dirty="0">
                <a:effectLst/>
                <a:latin typeface="Times New Roman" panose="02020603050405020304" pitchFamily="18" charset="0"/>
                <a:cs typeface="Times New Roman" panose="02020603050405020304" pitchFamily="18" charset="0"/>
              </a:rPr>
              <a:t> Compiles the test source code.</a:t>
            </a:r>
          </a:p>
          <a:p>
            <a:pPr algn="l"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mvn test:</a:t>
            </a:r>
            <a:r>
              <a:rPr lang="en-US" sz="2400" b="0" i="0" dirty="0">
                <a:effectLst/>
                <a:latin typeface="Times New Roman" panose="02020603050405020304" pitchFamily="18" charset="0"/>
                <a:cs typeface="Times New Roman" panose="02020603050405020304" pitchFamily="18" charset="0"/>
              </a:rPr>
              <a:t> Runs tests for the project.</a:t>
            </a:r>
          </a:p>
          <a:p>
            <a:pPr algn="l"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mvn package:</a:t>
            </a:r>
            <a:r>
              <a:rPr lang="en-US" sz="2400" b="0" i="0" dirty="0">
                <a:effectLst/>
                <a:latin typeface="Times New Roman" panose="02020603050405020304" pitchFamily="18" charset="0"/>
                <a:cs typeface="Times New Roman" panose="02020603050405020304" pitchFamily="18" charset="0"/>
              </a:rPr>
              <a:t> Creates JAR or WAR file for the project to convert it into a distributable format.</a:t>
            </a:r>
          </a:p>
          <a:p>
            <a:pPr algn="l"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mvn install:</a:t>
            </a:r>
            <a:r>
              <a:rPr lang="en-US" sz="2400" b="0" i="0" dirty="0">
                <a:effectLst/>
                <a:latin typeface="Times New Roman" panose="02020603050405020304" pitchFamily="18" charset="0"/>
                <a:cs typeface="Times New Roman" panose="02020603050405020304" pitchFamily="18" charset="0"/>
              </a:rPr>
              <a:t> Deploys the packaged JAR/ WAR file to the local repository.</a:t>
            </a:r>
          </a:p>
          <a:p>
            <a:pPr algn="l" fontAlgn="base">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mvn deploy:</a:t>
            </a:r>
            <a:r>
              <a:rPr lang="en-US" sz="2400" b="0" i="0" dirty="0">
                <a:effectLst/>
                <a:latin typeface="Times New Roman" panose="02020603050405020304" pitchFamily="18" charset="0"/>
                <a:cs typeface="Times New Roman" panose="02020603050405020304" pitchFamily="18" charset="0"/>
              </a:rPr>
              <a:t> Copies the packaged JAR/ WAR file to the remote repository after compiling, running tests, and building the project.</a:t>
            </a:r>
          </a:p>
          <a:p>
            <a:pPr marL="0" indent="0">
              <a:buNone/>
            </a:pPr>
            <a:endParaRPr lang="en-IN" dirty="0"/>
          </a:p>
        </p:txBody>
      </p:sp>
    </p:spTree>
    <p:extLst>
      <p:ext uri="{BB962C8B-B14F-4D97-AF65-F5344CB8AC3E}">
        <p14:creationId xmlns:p14="http://schemas.microsoft.com/office/powerpoint/2010/main" val="166302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148F2-B960-4930-9F20-452CCF3B0C37}"/>
              </a:ext>
            </a:extLst>
          </p:cNvPr>
          <p:cNvSpPr>
            <a:spLocks noGrp="1"/>
          </p:cNvSpPr>
          <p:nvPr>
            <p:ph idx="1"/>
          </p:nvPr>
        </p:nvSpPr>
        <p:spPr>
          <a:xfrm>
            <a:off x="1103312" y="563418"/>
            <a:ext cx="9804833" cy="5684981"/>
          </a:xfrm>
        </p:spPr>
        <p:txBody>
          <a:bodyPr/>
          <a:lstStyle/>
          <a:p>
            <a:pPr marL="0" indent="0">
              <a:buNone/>
            </a:pPr>
            <a:r>
              <a:rPr lang="en-US" sz="2800" dirty="0">
                <a:solidFill>
                  <a:srgbClr val="FFC000"/>
                </a:solidFill>
                <a:latin typeface="Times New Roman" panose="02020603050405020304" pitchFamily="18" charset="0"/>
                <a:cs typeface="Times New Roman" panose="02020603050405020304" pitchFamily="18" charset="0"/>
              </a:rPr>
              <a:t>What Maven does do?</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We can easily build a project using maven.</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We can add jars and other dependencies of the project easily using the help of maven.</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Maven provides project information (log document, dependency list, unit test reports, etc.)</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Maven is very helpful for a project while updating the central repository of JARs and other dependencies.</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With the help of Maven we can build any number of projects into output types like the JAR, WAR, etc., without doing any scripting.</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Using maven we can easily integrate our project with a source control system (such as Subversion or Git).</a:t>
            </a:r>
          </a:p>
          <a:p>
            <a:pPr marL="0" indent="0">
              <a:buNone/>
            </a:pPr>
            <a:endParaRPr lang="en-US" dirty="0"/>
          </a:p>
        </p:txBody>
      </p:sp>
    </p:spTree>
    <p:extLst>
      <p:ext uri="{BB962C8B-B14F-4D97-AF65-F5344CB8AC3E}">
        <p14:creationId xmlns:p14="http://schemas.microsoft.com/office/powerpoint/2010/main" val="405153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B6198-C683-4B02-A862-B9E169897487}"/>
              </a:ext>
            </a:extLst>
          </p:cNvPr>
          <p:cNvSpPr>
            <a:spLocks noGrp="1"/>
          </p:cNvSpPr>
          <p:nvPr>
            <p:ph idx="1"/>
          </p:nvPr>
        </p:nvSpPr>
        <p:spPr>
          <a:xfrm>
            <a:off x="1103312" y="314036"/>
            <a:ext cx="10303597" cy="6271491"/>
          </a:xfrm>
        </p:spPr>
        <p:txBody>
          <a:bodyPr/>
          <a:lstStyle/>
          <a:p>
            <a:pPr marL="0" indent="0">
              <a:buNone/>
            </a:pPr>
            <a:r>
              <a:rPr lang="en-US" sz="2800" dirty="0">
                <a:solidFill>
                  <a:srgbClr val="FFC000"/>
                </a:solidFill>
                <a:latin typeface="Times New Roman" panose="02020603050405020304" pitchFamily="18" charset="0"/>
                <a:cs typeface="Times New Roman" panose="02020603050405020304" pitchFamily="18" charset="0"/>
              </a:rPr>
              <a:t>How do Maven works?</a:t>
            </a:r>
          </a:p>
          <a:p>
            <a:pPr marL="0" indent="0">
              <a:buNone/>
            </a:pPr>
            <a:endParaRPr lang="en-IN" dirty="0"/>
          </a:p>
        </p:txBody>
      </p:sp>
      <p:pic>
        <p:nvPicPr>
          <p:cNvPr id="4" name="Picture 3">
            <a:extLst>
              <a:ext uri="{FF2B5EF4-FFF2-40B4-BE49-F238E27FC236}">
                <a16:creationId xmlns:a16="http://schemas.microsoft.com/office/drawing/2014/main" id="{7DAD0480-6CEE-4450-95BB-3805C260AB34}"/>
              </a:ext>
            </a:extLst>
          </p:cNvPr>
          <p:cNvPicPr>
            <a:picLocks noChangeAspect="1"/>
          </p:cNvPicPr>
          <p:nvPr/>
        </p:nvPicPr>
        <p:blipFill>
          <a:blip r:embed="rId2"/>
          <a:stretch>
            <a:fillRect/>
          </a:stretch>
        </p:blipFill>
        <p:spPr>
          <a:xfrm>
            <a:off x="2471737" y="1471612"/>
            <a:ext cx="7248525" cy="4365770"/>
          </a:xfrm>
          <a:prstGeom prst="rect">
            <a:avLst/>
          </a:prstGeom>
        </p:spPr>
      </p:pic>
    </p:spTree>
    <p:extLst>
      <p:ext uri="{BB962C8B-B14F-4D97-AF65-F5344CB8AC3E}">
        <p14:creationId xmlns:p14="http://schemas.microsoft.com/office/powerpoint/2010/main" val="171467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36D18-3901-4BF1-849E-57130D3DFEBE}"/>
              </a:ext>
            </a:extLst>
          </p:cNvPr>
          <p:cNvSpPr>
            <a:spLocks noGrp="1"/>
          </p:cNvSpPr>
          <p:nvPr>
            <p:ph idx="1"/>
          </p:nvPr>
        </p:nvSpPr>
        <p:spPr>
          <a:xfrm>
            <a:off x="508000" y="572655"/>
            <a:ext cx="11120582" cy="6012871"/>
          </a:xfrm>
        </p:spPr>
        <p:txBody>
          <a:bodyPr>
            <a:normAutofit/>
          </a:bodyPr>
          <a:lstStyle/>
          <a:p>
            <a:pPr algn="l" fontAlgn="base">
              <a:buFont typeface="+mj-lt"/>
              <a:buAutoNum type="arabicPeriod"/>
            </a:pPr>
            <a:r>
              <a:rPr lang="en-US" sz="1900" b="1" i="0" dirty="0">
                <a:effectLst/>
                <a:latin typeface="Times New Roman" panose="02020603050405020304" pitchFamily="18" charset="0"/>
                <a:cs typeface="Times New Roman" panose="02020603050405020304" pitchFamily="18" charset="0"/>
              </a:rPr>
              <a:t>POM Files:</a:t>
            </a:r>
            <a:r>
              <a:rPr lang="en-US" sz="1900" b="0" i="0" dirty="0">
                <a:effectLst/>
                <a:latin typeface="Times New Roman" panose="02020603050405020304" pitchFamily="18" charset="0"/>
                <a:cs typeface="Times New Roman" panose="02020603050405020304" pitchFamily="18" charset="0"/>
              </a:rPr>
              <a:t> Project Object Model(POM) Files are XML file that contains information related to the project and configuration information such as dependencies, source directory, plugin, goals, etc. used by Maven to build the project. </a:t>
            </a:r>
          </a:p>
          <a:p>
            <a:pPr algn="l" fontAlgn="base">
              <a:buFont typeface="+mj-lt"/>
              <a:buAutoNum type="arabicPeriod"/>
            </a:pPr>
            <a:r>
              <a:rPr lang="en-US" sz="1900" b="1" i="0" dirty="0">
                <a:effectLst/>
                <a:latin typeface="Times New Roman" panose="02020603050405020304" pitchFamily="18" charset="0"/>
                <a:cs typeface="Times New Roman" panose="02020603050405020304" pitchFamily="18" charset="0"/>
              </a:rPr>
              <a:t>Dependencies and Repositories:</a:t>
            </a:r>
            <a:r>
              <a:rPr lang="en-US" sz="1900" b="0" i="0" dirty="0">
                <a:effectLst/>
                <a:latin typeface="Times New Roman" panose="02020603050405020304" pitchFamily="18" charset="0"/>
                <a:cs typeface="Times New Roman" panose="02020603050405020304" pitchFamily="18" charset="0"/>
              </a:rPr>
              <a:t> Dependencies are external Java libraries required for Project and repositories are directories of packaged JAR files. The local repository is just a directory on your machine’s hard drive. </a:t>
            </a:r>
          </a:p>
          <a:p>
            <a:pPr algn="l" fontAlgn="base">
              <a:buFont typeface="+mj-lt"/>
              <a:buAutoNum type="arabicPeriod"/>
            </a:pPr>
            <a:r>
              <a:rPr lang="en-US" sz="1900" b="1" i="0" dirty="0">
                <a:effectLst/>
                <a:latin typeface="Times New Roman" panose="02020603050405020304" pitchFamily="18" charset="0"/>
                <a:cs typeface="Times New Roman" panose="02020603050405020304" pitchFamily="18" charset="0"/>
              </a:rPr>
              <a:t>Build Life Cycles, Phases, and Goals:</a:t>
            </a:r>
            <a:r>
              <a:rPr lang="en-US" sz="1900" b="0" i="0" dirty="0">
                <a:effectLst/>
                <a:latin typeface="Times New Roman" panose="02020603050405020304" pitchFamily="18" charset="0"/>
                <a:cs typeface="Times New Roman" panose="02020603050405020304" pitchFamily="18" charset="0"/>
              </a:rPr>
              <a:t> A build life cycle consists of a sequence of build phases, and each build phase consists of a sequence of goals. Maven command is the name of a build lifecycle, phase, or goal. If a lifecycle is requested executed by giving the maven command, all build phases in that life cycle are executed also. If a build phase is requested executed, all build phases before it in the defined sequence are executed too.</a:t>
            </a:r>
          </a:p>
          <a:p>
            <a:pPr algn="l" fontAlgn="base">
              <a:buFont typeface="+mj-lt"/>
              <a:buAutoNum type="arabicPeriod"/>
            </a:pPr>
            <a:r>
              <a:rPr lang="en-US" sz="1900" b="1" i="0" dirty="0">
                <a:effectLst/>
                <a:latin typeface="Times New Roman" panose="02020603050405020304" pitchFamily="18" charset="0"/>
                <a:cs typeface="Times New Roman" panose="02020603050405020304" pitchFamily="18" charset="0"/>
              </a:rPr>
              <a:t>Build Profiles:</a:t>
            </a:r>
            <a:r>
              <a:rPr lang="en-US" sz="1900" b="0" i="0" dirty="0">
                <a:effectLst/>
                <a:latin typeface="Times New Roman" panose="02020603050405020304" pitchFamily="18" charset="0"/>
                <a:cs typeface="Times New Roman" panose="02020603050405020304" pitchFamily="18" charset="0"/>
              </a:rPr>
              <a:t> Build profiles are a set of configuration values that allows you to build your project using different configurations. For example, you may need to build your project for your local computer, for development and test. To enable different builds you can add different build profiles to your POM files using its profiles elements which are triggered in a variety of ways.</a:t>
            </a:r>
          </a:p>
          <a:p>
            <a:pPr algn="l" fontAlgn="base">
              <a:buFont typeface="+mj-lt"/>
              <a:buAutoNum type="arabicPeriod"/>
            </a:pPr>
            <a:r>
              <a:rPr lang="en-US" sz="1900" b="1" i="0" dirty="0">
                <a:effectLst/>
                <a:latin typeface="Times New Roman" panose="02020603050405020304" pitchFamily="18" charset="0"/>
                <a:cs typeface="Times New Roman" panose="02020603050405020304" pitchFamily="18" charset="0"/>
              </a:rPr>
              <a:t>Build Plugins:</a:t>
            </a:r>
            <a:r>
              <a:rPr lang="en-US" sz="1900" b="0" i="0" dirty="0">
                <a:effectLst/>
                <a:latin typeface="Times New Roman" panose="02020603050405020304" pitchFamily="18" charset="0"/>
                <a:cs typeface="Times New Roman" panose="02020603050405020304" pitchFamily="18" charset="0"/>
              </a:rPr>
              <a:t> Build plugins are used to perform a specific goal. you can add a plugin to the POM file. Maven has some standard plugins you can use, and you can also implement your own in Java.</a:t>
            </a:r>
          </a:p>
          <a:p>
            <a:pPr marL="0" indent="0">
              <a:buNone/>
            </a:pPr>
            <a:endParaRPr lang="en-IN" dirty="0"/>
          </a:p>
        </p:txBody>
      </p:sp>
    </p:spTree>
    <p:extLst>
      <p:ext uri="{BB962C8B-B14F-4D97-AF65-F5344CB8AC3E}">
        <p14:creationId xmlns:p14="http://schemas.microsoft.com/office/powerpoint/2010/main" val="335827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EED3A-9398-4904-BE3F-505D9C9D2C79}"/>
              </a:ext>
            </a:extLst>
          </p:cNvPr>
          <p:cNvSpPr>
            <a:spLocks noGrp="1"/>
          </p:cNvSpPr>
          <p:nvPr>
            <p:ph idx="1"/>
          </p:nvPr>
        </p:nvSpPr>
        <p:spPr>
          <a:xfrm>
            <a:off x="1103312" y="775856"/>
            <a:ext cx="10469852" cy="5472544"/>
          </a:xfrm>
        </p:spPr>
        <p:txBody>
          <a:bodyPr/>
          <a:lstStyle/>
          <a:p>
            <a:pPr marL="0" indent="0">
              <a:buNone/>
            </a:pPr>
            <a:r>
              <a:rPr lang="en-US" sz="2800" dirty="0">
                <a:solidFill>
                  <a:srgbClr val="FFC000"/>
                </a:solidFill>
                <a:latin typeface="Times New Roman" panose="02020603050405020304" pitchFamily="18" charset="0"/>
                <a:cs typeface="Times New Roman" panose="02020603050405020304" pitchFamily="18" charset="0"/>
              </a:rPr>
              <a:t>Advantages of Maven:</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Maven can add all the dependencies required for the project automatically by reading the pom file.</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One can easily build their project to the jar, war, etc. as per their requirements using Maven.</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Maven makes it easy to start a project in different environments and one doesn’t need to handle the dependencies injection, builds, processing, etc.</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Adding a new dependency is very easy. One has to just write the dependency code in the pom file.</a:t>
            </a:r>
          </a:p>
          <a:p>
            <a:pPr marL="0" indent="0">
              <a:buNone/>
            </a:pPr>
            <a:r>
              <a:rPr lang="en-IN" sz="2800" dirty="0">
                <a:solidFill>
                  <a:srgbClr val="FFC000"/>
                </a:solidFill>
                <a:latin typeface="Times New Roman" panose="02020603050405020304" pitchFamily="18" charset="0"/>
                <a:cs typeface="Times New Roman" panose="02020603050405020304" pitchFamily="18" charset="0"/>
              </a:rPr>
              <a:t>Disadvantages of Maven:</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Maven needs the maven installation in the system for working and the maven plugin for the ide.</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If the maven code for an existing dependency is not available, then one cannot add that dependency using maven.</a:t>
            </a:r>
          </a:p>
          <a:p>
            <a:pPr marL="0" indent="0">
              <a:buNone/>
            </a:pPr>
            <a:endParaRPr lang="en-IN" dirty="0"/>
          </a:p>
        </p:txBody>
      </p:sp>
    </p:spTree>
    <p:extLst>
      <p:ext uri="{BB962C8B-B14F-4D97-AF65-F5344CB8AC3E}">
        <p14:creationId xmlns:p14="http://schemas.microsoft.com/office/powerpoint/2010/main" val="274823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6DBE90-B490-4DED-B219-551672845CE3}"/>
              </a:ext>
            </a:extLst>
          </p:cNvPr>
          <p:cNvSpPr>
            <a:spLocks noGrp="1"/>
          </p:cNvSpPr>
          <p:nvPr>
            <p:ph idx="1"/>
          </p:nvPr>
        </p:nvSpPr>
        <p:spPr>
          <a:xfrm>
            <a:off x="1103312" y="655782"/>
            <a:ext cx="10109633" cy="5592617"/>
          </a:xfrm>
        </p:spPr>
        <p:txBody>
          <a:bodyPr/>
          <a:lstStyle/>
          <a:p>
            <a:pPr marL="0" indent="0">
              <a:buNone/>
            </a:pPr>
            <a:r>
              <a:rPr lang="en-US" sz="2800" dirty="0">
                <a:solidFill>
                  <a:srgbClr val="FFC000"/>
                </a:solidFill>
                <a:latin typeface="Times New Roman" panose="02020603050405020304" pitchFamily="18" charset="0"/>
                <a:cs typeface="Times New Roman" panose="02020603050405020304" pitchFamily="18" charset="0"/>
              </a:rPr>
              <a:t>When should someone use maven?</a:t>
            </a:r>
          </a:p>
          <a:p>
            <a:pPr marL="0" indent="0">
              <a:buNone/>
            </a:pPr>
            <a:endParaRPr lang="en-US" sz="2800" dirty="0">
              <a:solidFill>
                <a:srgbClr val="FFC000"/>
              </a:solidFill>
              <a:latin typeface="Times New Roman" panose="02020603050405020304" pitchFamily="18" charset="0"/>
              <a:cs typeface="Times New Roman" panose="02020603050405020304" pitchFamily="18" charset="0"/>
            </a:endParaRP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When there are a lot of dependencies for the project. Then it is easy to handle those dependencies using maven.</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When dependency version updates frequently. Then one has to only update the version ID in the pom file to update dependencies.</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Continuous builds, integration, and testing can be easily handled by using maven.</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When one needs an easy way to generate documentation from the source code, Compiling source code, Packaging compiled code into JAR files or ZIP files.</a:t>
            </a:r>
          </a:p>
          <a:p>
            <a:pPr marL="0" indent="0">
              <a:buNone/>
            </a:pPr>
            <a:endParaRPr lang="en-IN" dirty="0"/>
          </a:p>
        </p:txBody>
      </p:sp>
    </p:spTree>
    <p:extLst>
      <p:ext uri="{BB962C8B-B14F-4D97-AF65-F5344CB8AC3E}">
        <p14:creationId xmlns:p14="http://schemas.microsoft.com/office/powerpoint/2010/main" val="4004241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962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mu</dc:creator>
  <cp:lastModifiedBy>Sushma mu</cp:lastModifiedBy>
  <cp:revision>1</cp:revision>
  <dcterms:created xsi:type="dcterms:W3CDTF">2022-04-03T15:35:44Z</dcterms:created>
  <dcterms:modified xsi:type="dcterms:W3CDTF">2022-04-03T16:19:25Z</dcterms:modified>
</cp:coreProperties>
</file>