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CD4ECC-F866-475E-A6D2-0D700ABAEECC}"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FDE8D-9828-443D-8E36-580447897D28}" type="slidenum">
              <a:rPr lang="en-IN" smtClean="0"/>
              <a:t>‹#›</a:t>
            </a:fld>
            <a:endParaRPr lang="en-IN"/>
          </a:p>
        </p:txBody>
      </p:sp>
    </p:spTree>
    <p:extLst>
      <p:ext uri="{BB962C8B-B14F-4D97-AF65-F5344CB8AC3E}">
        <p14:creationId xmlns:p14="http://schemas.microsoft.com/office/powerpoint/2010/main" val="2556694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CD4ECC-F866-475E-A6D2-0D700ABAEECC}"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FDE8D-9828-443D-8E36-580447897D28}" type="slidenum">
              <a:rPr lang="en-IN" smtClean="0"/>
              <a:t>‹#›</a:t>
            </a:fld>
            <a:endParaRPr lang="en-IN"/>
          </a:p>
        </p:txBody>
      </p:sp>
    </p:spTree>
    <p:extLst>
      <p:ext uri="{BB962C8B-B14F-4D97-AF65-F5344CB8AC3E}">
        <p14:creationId xmlns:p14="http://schemas.microsoft.com/office/powerpoint/2010/main" val="1686761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5CD4ECC-F866-475E-A6D2-0D700ABAEECC}"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FDE8D-9828-443D-8E36-580447897D28}" type="slidenum">
              <a:rPr lang="en-IN" smtClean="0"/>
              <a:t>‹#›</a:t>
            </a:fld>
            <a:endParaRPr lang="en-IN"/>
          </a:p>
        </p:txBody>
      </p:sp>
    </p:spTree>
    <p:extLst>
      <p:ext uri="{BB962C8B-B14F-4D97-AF65-F5344CB8AC3E}">
        <p14:creationId xmlns:p14="http://schemas.microsoft.com/office/powerpoint/2010/main" val="3827460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5CD4ECC-F866-475E-A6D2-0D700ABAEECC}"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FDE8D-9828-443D-8E36-580447897D2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50176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CD4ECC-F866-475E-A6D2-0D700ABAEECC}"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FDE8D-9828-443D-8E36-580447897D28}" type="slidenum">
              <a:rPr lang="en-IN" smtClean="0"/>
              <a:t>‹#›</a:t>
            </a:fld>
            <a:endParaRPr lang="en-IN"/>
          </a:p>
        </p:txBody>
      </p:sp>
    </p:spTree>
    <p:extLst>
      <p:ext uri="{BB962C8B-B14F-4D97-AF65-F5344CB8AC3E}">
        <p14:creationId xmlns:p14="http://schemas.microsoft.com/office/powerpoint/2010/main" val="4002095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5CD4ECC-F866-475E-A6D2-0D700ABAEECC}" type="datetimeFigureOut">
              <a:rPr lang="en-IN" smtClean="0"/>
              <a:t>03-04-2022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FDE8D-9828-443D-8E36-580447897D28}" type="slidenum">
              <a:rPr lang="en-IN" smtClean="0"/>
              <a:t>‹#›</a:t>
            </a:fld>
            <a:endParaRPr lang="en-IN"/>
          </a:p>
        </p:txBody>
      </p:sp>
    </p:spTree>
    <p:extLst>
      <p:ext uri="{BB962C8B-B14F-4D97-AF65-F5344CB8AC3E}">
        <p14:creationId xmlns:p14="http://schemas.microsoft.com/office/powerpoint/2010/main" val="3753190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5CD4ECC-F866-475E-A6D2-0D700ABAEECC}" type="datetimeFigureOut">
              <a:rPr lang="en-IN" smtClean="0"/>
              <a:t>03-04-2022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FDE8D-9828-443D-8E36-580447897D28}" type="slidenum">
              <a:rPr lang="en-IN" smtClean="0"/>
              <a:t>‹#›</a:t>
            </a:fld>
            <a:endParaRPr lang="en-IN"/>
          </a:p>
        </p:txBody>
      </p:sp>
    </p:spTree>
    <p:extLst>
      <p:ext uri="{BB962C8B-B14F-4D97-AF65-F5344CB8AC3E}">
        <p14:creationId xmlns:p14="http://schemas.microsoft.com/office/powerpoint/2010/main" val="1487970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CD4ECC-F866-475E-A6D2-0D700ABAEECC}"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FDE8D-9828-443D-8E36-580447897D28}" type="slidenum">
              <a:rPr lang="en-IN" smtClean="0"/>
              <a:t>‹#›</a:t>
            </a:fld>
            <a:endParaRPr lang="en-IN"/>
          </a:p>
        </p:txBody>
      </p:sp>
    </p:spTree>
    <p:extLst>
      <p:ext uri="{BB962C8B-B14F-4D97-AF65-F5344CB8AC3E}">
        <p14:creationId xmlns:p14="http://schemas.microsoft.com/office/powerpoint/2010/main" val="1431292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CD4ECC-F866-475E-A6D2-0D700ABAEECC}"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FDE8D-9828-443D-8E36-580447897D28}" type="slidenum">
              <a:rPr lang="en-IN" smtClean="0"/>
              <a:t>‹#›</a:t>
            </a:fld>
            <a:endParaRPr lang="en-IN"/>
          </a:p>
        </p:txBody>
      </p:sp>
    </p:spTree>
    <p:extLst>
      <p:ext uri="{BB962C8B-B14F-4D97-AF65-F5344CB8AC3E}">
        <p14:creationId xmlns:p14="http://schemas.microsoft.com/office/powerpoint/2010/main" val="168659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5CD4ECC-F866-475E-A6D2-0D700ABAEECC}"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FDE8D-9828-443D-8E36-580447897D28}" type="slidenum">
              <a:rPr lang="en-IN" smtClean="0"/>
              <a:t>‹#›</a:t>
            </a:fld>
            <a:endParaRPr lang="en-IN"/>
          </a:p>
        </p:txBody>
      </p:sp>
    </p:spTree>
    <p:extLst>
      <p:ext uri="{BB962C8B-B14F-4D97-AF65-F5344CB8AC3E}">
        <p14:creationId xmlns:p14="http://schemas.microsoft.com/office/powerpoint/2010/main" val="1584901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CD4ECC-F866-475E-A6D2-0D700ABAEECC}"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1FDE8D-9828-443D-8E36-580447897D28}" type="slidenum">
              <a:rPr lang="en-IN" smtClean="0"/>
              <a:t>‹#›</a:t>
            </a:fld>
            <a:endParaRPr lang="en-IN"/>
          </a:p>
        </p:txBody>
      </p:sp>
    </p:spTree>
    <p:extLst>
      <p:ext uri="{BB962C8B-B14F-4D97-AF65-F5344CB8AC3E}">
        <p14:creationId xmlns:p14="http://schemas.microsoft.com/office/powerpoint/2010/main" val="3053007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CD4ECC-F866-475E-A6D2-0D700ABAEECC}"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FDE8D-9828-443D-8E36-580447897D28}" type="slidenum">
              <a:rPr lang="en-IN" smtClean="0"/>
              <a:t>‹#›</a:t>
            </a:fld>
            <a:endParaRPr lang="en-IN"/>
          </a:p>
        </p:txBody>
      </p:sp>
    </p:spTree>
    <p:extLst>
      <p:ext uri="{BB962C8B-B14F-4D97-AF65-F5344CB8AC3E}">
        <p14:creationId xmlns:p14="http://schemas.microsoft.com/office/powerpoint/2010/main" val="384024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CD4ECC-F866-475E-A6D2-0D700ABAEECC}" type="datetimeFigureOut">
              <a:rPr lang="en-IN" smtClean="0"/>
              <a:t>03-04-2022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1FDE8D-9828-443D-8E36-580447897D28}" type="slidenum">
              <a:rPr lang="en-IN" smtClean="0"/>
              <a:t>‹#›</a:t>
            </a:fld>
            <a:endParaRPr lang="en-IN"/>
          </a:p>
        </p:txBody>
      </p:sp>
    </p:spTree>
    <p:extLst>
      <p:ext uri="{BB962C8B-B14F-4D97-AF65-F5344CB8AC3E}">
        <p14:creationId xmlns:p14="http://schemas.microsoft.com/office/powerpoint/2010/main" val="375461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5CD4ECC-F866-475E-A6D2-0D700ABAEECC}" type="datetimeFigureOut">
              <a:rPr lang="en-IN" smtClean="0"/>
              <a:t>03-04-2022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31FDE8D-9828-443D-8E36-580447897D28}" type="slidenum">
              <a:rPr lang="en-IN" smtClean="0"/>
              <a:t>‹#›</a:t>
            </a:fld>
            <a:endParaRPr lang="en-IN"/>
          </a:p>
        </p:txBody>
      </p:sp>
    </p:spTree>
    <p:extLst>
      <p:ext uri="{BB962C8B-B14F-4D97-AF65-F5344CB8AC3E}">
        <p14:creationId xmlns:p14="http://schemas.microsoft.com/office/powerpoint/2010/main" val="2209655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5CD4ECC-F866-475E-A6D2-0D700ABAEECC}" type="datetimeFigureOut">
              <a:rPr lang="en-IN" smtClean="0"/>
              <a:t>03-04-2022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31FDE8D-9828-443D-8E36-580447897D28}" type="slidenum">
              <a:rPr lang="en-IN" smtClean="0"/>
              <a:t>‹#›</a:t>
            </a:fld>
            <a:endParaRPr lang="en-IN"/>
          </a:p>
        </p:txBody>
      </p:sp>
    </p:spTree>
    <p:extLst>
      <p:ext uri="{BB962C8B-B14F-4D97-AF65-F5344CB8AC3E}">
        <p14:creationId xmlns:p14="http://schemas.microsoft.com/office/powerpoint/2010/main" val="273783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5CD4ECC-F866-475E-A6D2-0D700ABAEECC}" type="datetimeFigureOut">
              <a:rPr lang="en-IN" smtClean="0"/>
              <a:t>03-04-2022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31FDE8D-9828-443D-8E36-580447897D28}" type="slidenum">
              <a:rPr lang="en-IN" smtClean="0"/>
              <a:t>‹#›</a:t>
            </a:fld>
            <a:endParaRPr lang="en-IN"/>
          </a:p>
        </p:txBody>
      </p:sp>
    </p:spTree>
    <p:extLst>
      <p:ext uri="{BB962C8B-B14F-4D97-AF65-F5344CB8AC3E}">
        <p14:creationId xmlns:p14="http://schemas.microsoft.com/office/powerpoint/2010/main" val="1621522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CD4ECC-F866-475E-A6D2-0D700ABAEECC}"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1FDE8D-9828-443D-8E36-580447897D28}" type="slidenum">
              <a:rPr lang="en-IN" smtClean="0"/>
              <a:t>‹#›</a:t>
            </a:fld>
            <a:endParaRPr lang="en-IN"/>
          </a:p>
        </p:txBody>
      </p:sp>
    </p:spTree>
    <p:extLst>
      <p:ext uri="{BB962C8B-B14F-4D97-AF65-F5344CB8AC3E}">
        <p14:creationId xmlns:p14="http://schemas.microsoft.com/office/powerpoint/2010/main" val="1102488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5CD4ECC-F866-475E-A6D2-0D700ABAEECC}" type="datetimeFigureOut">
              <a:rPr lang="en-IN" smtClean="0"/>
              <a:t>03-04-2022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31FDE8D-9828-443D-8E36-580447897D28}" type="slidenum">
              <a:rPr lang="en-IN" smtClean="0"/>
              <a:t>‹#›</a:t>
            </a:fld>
            <a:endParaRPr lang="en-IN"/>
          </a:p>
        </p:txBody>
      </p:sp>
    </p:spTree>
    <p:extLst>
      <p:ext uri="{BB962C8B-B14F-4D97-AF65-F5344CB8AC3E}">
        <p14:creationId xmlns:p14="http://schemas.microsoft.com/office/powerpoint/2010/main" val="34042365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DE09F2E-781D-44E7-B214-64A3C95F1BB3}"/>
              </a:ext>
            </a:extLst>
          </p:cNvPr>
          <p:cNvSpPr>
            <a:spLocks noGrp="1"/>
          </p:cNvSpPr>
          <p:nvPr>
            <p:ph type="subTitle" idx="1"/>
          </p:nvPr>
        </p:nvSpPr>
        <p:spPr>
          <a:xfrm>
            <a:off x="1348919" y="833452"/>
            <a:ext cx="8825658" cy="5003929"/>
          </a:xfrm>
        </p:spPr>
        <p:txBody>
          <a:bodyPr>
            <a:normAutofit/>
          </a:bodyPr>
          <a:lstStyle/>
          <a:p>
            <a:endParaRPr lang="en-US" sz="4800" dirty="0">
              <a:latin typeface="Times New Roman" panose="02020603050405020304" pitchFamily="18" charset="0"/>
              <a:cs typeface="Times New Roman" panose="02020603050405020304" pitchFamily="18" charset="0"/>
            </a:endParaRPr>
          </a:p>
          <a:p>
            <a:r>
              <a:rPr lang="en-US" sz="4800" dirty="0">
                <a:latin typeface="Times New Roman" panose="02020603050405020304" pitchFamily="18" charset="0"/>
                <a:cs typeface="Times New Roman" panose="02020603050405020304" pitchFamily="18" charset="0"/>
              </a:rPr>
              <a:t>  BASICS OF NETWORKING</a:t>
            </a:r>
          </a:p>
          <a:p>
            <a:endParaRPr lang="en-US" sz="4800" dirty="0">
              <a:latin typeface="Times New Roman" panose="02020603050405020304" pitchFamily="18" charset="0"/>
              <a:cs typeface="Times New Roman" panose="02020603050405020304" pitchFamily="18" charset="0"/>
            </a:endParaRPr>
          </a:p>
          <a:p>
            <a:r>
              <a:rPr lang="en-US" sz="4800" dirty="0">
                <a:latin typeface="Times New Roman" panose="02020603050405020304" pitchFamily="18" charset="0"/>
                <a:cs typeface="Times New Roman" panose="02020603050405020304" pitchFamily="18" charset="0"/>
              </a:rPr>
              <a:t>                               </a:t>
            </a:r>
            <a:r>
              <a:rPr lang="en-US" sz="3200" dirty="0">
                <a:solidFill>
                  <a:schemeClr val="accent2">
                    <a:lumMod val="60000"/>
                    <a:lumOff val="40000"/>
                  </a:schemeClr>
                </a:solidFill>
                <a:latin typeface="Times New Roman" panose="02020603050405020304" pitchFamily="18" charset="0"/>
                <a:cs typeface="Times New Roman" panose="02020603050405020304" pitchFamily="18" charset="0"/>
              </a:rPr>
              <a:t>SUSHMA M U </a:t>
            </a:r>
            <a:endParaRPr lang="en-IN" sz="48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127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7A715A-B108-4C05-B4B4-F311CF2CCE33}"/>
              </a:ext>
            </a:extLst>
          </p:cNvPr>
          <p:cNvSpPr>
            <a:spLocks noGrp="1"/>
          </p:cNvSpPr>
          <p:nvPr>
            <p:ph idx="1"/>
          </p:nvPr>
        </p:nvSpPr>
        <p:spPr>
          <a:xfrm>
            <a:off x="406400" y="526473"/>
            <a:ext cx="11277600" cy="6003636"/>
          </a:xfrm>
        </p:spPr>
        <p:txBody>
          <a:bodyPr/>
          <a:lstStyle/>
          <a:p>
            <a:pPr algn="l"/>
            <a:r>
              <a:rPr lang="en-US" i="0" dirty="0">
                <a:solidFill>
                  <a:schemeClr val="accent3"/>
                </a:solidFill>
                <a:effectLst/>
                <a:latin typeface="Times New Roman" panose="02020603050405020304" pitchFamily="18" charset="0"/>
                <a:cs typeface="Times New Roman" panose="02020603050405020304" pitchFamily="18" charset="0"/>
              </a:rPr>
              <a:t>3. Network Layer:</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acts as a network controller</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Transferring of variable data from one node to another, connected in a network, takes place at this layer </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Each node has a specific address and the network layer ensures that the data is sent to its destination address.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data is sent in the form of fragments which are then connected to each other once the processing is done.</a:t>
            </a: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l"/>
            <a:r>
              <a:rPr lang="en-US" i="0" dirty="0">
                <a:solidFill>
                  <a:schemeClr val="accent3"/>
                </a:solidFill>
                <a:effectLst/>
                <a:latin typeface="Times New Roman" panose="02020603050405020304" pitchFamily="18" charset="0"/>
                <a:cs typeface="Times New Roman" panose="02020603050405020304" pitchFamily="18" charset="0"/>
              </a:rPr>
              <a:t>4. Transport Layer:</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delivery of data packets is managed by the transport layer</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manages the flow of data, segmentation, and error control</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There are five classes of the transport protocol, starting from 0 and continuing till 4 (TP0 to TP4)</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Fragmentation and reassembly of data packets occur that this stage</a:t>
            </a:r>
          </a:p>
          <a:p>
            <a:pPr marL="0" indent="0">
              <a:buNone/>
            </a:pPr>
            <a:endParaRPr lang="en-IN" dirty="0"/>
          </a:p>
        </p:txBody>
      </p:sp>
    </p:spTree>
    <p:extLst>
      <p:ext uri="{BB962C8B-B14F-4D97-AF65-F5344CB8AC3E}">
        <p14:creationId xmlns:p14="http://schemas.microsoft.com/office/powerpoint/2010/main" val="1994843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887A6-AF8F-4469-98FC-C087C2BC447D}"/>
              </a:ext>
            </a:extLst>
          </p:cNvPr>
          <p:cNvSpPr>
            <a:spLocks noGrp="1"/>
          </p:cNvSpPr>
          <p:nvPr>
            <p:ph idx="1"/>
          </p:nvPr>
        </p:nvSpPr>
        <p:spPr>
          <a:xfrm>
            <a:off x="498764" y="766618"/>
            <a:ext cx="11148291" cy="5551056"/>
          </a:xfrm>
        </p:spPr>
        <p:txBody>
          <a:bodyPr/>
          <a:lstStyle/>
          <a:p>
            <a:pPr algn="l"/>
            <a:r>
              <a:rPr lang="en-US" i="0" dirty="0">
                <a:solidFill>
                  <a:schemeClr val="accent3"/>
                </a:solidFill>
                <a:effectLst/>
                <a:latin typeface="Times New Roman" panose="02020603050405020304" pitchFamily="18" charset="0"/>
                <a:cs typeface="Times New Roman" panose="02020603050405020304" pitchFamily="18" charset="0"/>
              </a:rPr>
              <a:t>5. Session Layer:</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connection between the computers connected in a network is managed at this layer</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Establishment, management, and termination between the remote and local application take place here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Authentication and authorization happen at this layer</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layer can also terminate or end any session or transmission which is complete.</a:t>
            </a: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l"/>
            <a:r>
              <a:rPr lang="en-US" i="0" dirty="0">
                <a:solidFill>
                  <a:schemeClr val="accent3"/>
                </a:solidFill>
                <a:effectLst/>
                <a:latin typeface="Times New Roman" panose="02020603050405020304" pitchFamily="18" charset="0"/>
                <a:cs typeface="Times New Roman" panose="02020603050405020304" pitchFamily="18" charset="0"/>
              </a:rPr>
              <a:t>6. Presentation Layer:</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data is converted into the syntax or semantics that an application understands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Before passing on the data any further, the data is formatted at this stage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Functions including compression, encryption, compatible character code set, etc. are also done at this layer of the model</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serves as a data translator for the network</a:t>
            </a:r>
          </a:p>
          <a:p>
            <a:pPr marL="0" indent="0">
              <a:buNone/>
            </a:pPr>
            <a:endParaRPr lang="en-IN" dirty="0"/>
          </a:p>
        </p:txBody>
      </p:sp>
    </p:spTree>
    <p:extLst>
      <p:ext uri="{BB962C8B-B14F-4D97-AF65-F5344CB8AC3E}">
        <p14:creationId xmlns:p14="http://schemas.microsoft.com/office/powerpoint/2010/main" val="157283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43AF7-171B-47EF-9506-81CC8D3C37CC}"/>
              </a:ext>
            </a:extLst>
          </p:cNvPr>
          <p:cNvSpPr>
            <a:spLocks noGrp="1"/>
          </p:cNvSpPr>
          <p:nvPr>
            <p:ph idx="1"/>
          </p:nvPr>
        </p:nvSpPr>
        <p:spPr>
          <a:xfrm>
            <a:off x="434109" y="584337"/>
            <a:ext cx="11176000" cy="5871881"/>
          </a:xfrm>
        </p:spPr>
        <p:txBody>
          <a:bodyPr/>
          <a:lstStyle/>
          <a:p>
            <a:pPr algn="l"/>
            <a:r>
              <a:rPr lang="en-US" i="0" dirty="0">
                <a:solidFill>
                  <a:schemeClr val="accent3"/>
                </a:solidFill>
                <a:effectLst/>
                <a:latin typeface="Times New Roman" panose="02020603050405020304" pitchFamily="18" charset="0"/>
                <a:cs typeface="Times New Roman" panose="02020603050405020304" pitchFamily="18" charset="0"/>
              </a:rPr>
              <a:t>7. Application Layer:</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interaction with the user or the user application takes place at this stage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identifying communication partners, the application layer determines the identity and availability of communication partners for an application with data to transmit.</a:t>
            </a:r>
          </a:p>
          <a:p>
            <a:pPr marL="0" indent="0">
              <a:buNone/>
            </a:pPr>
            <a:endParaRPr lang="en-IN" dirty="0"/>
          </a:p>
        </p:txBody>
      </p:sp>
      <p:pic>
        <p:nvPicPr>
          <p:cNvPr id="4" name="Picture 3">
            <a:extLst>
              <a:ext uri="{FF2B5EF4-FFF2-40B4-BE49-F238E27FC236}">
                <a16:creationId xmlns:a16="http://schemas.microsoft.com/office/drawing/2014/main" id="{FE332DF3-CFA8-44B2-A653-59A0113C88CD}"/>
              </a:ext>
            </a:extLst>
          </p:cNvPr>
          <p:cNvPicPr>
            <a:picLocks noChangeAspect="1"/>
          </p:cNvPicPr>
          <p:nvPr/>
        </p:nvPicPr>
        <p:blipFill>
          <a:blip r:embed="rId2"/>
          <a:stretch>
            <a:fillRect/>
          </a:stretch>
        </p:blipFill>
        <p:spPr>
          <a:xfrm>
            <a:off x="1145308" y="2272145"/>
            <a:ext cx="9171709" cy="4341091"/>
          </a:xfrm>
          <a:prstGeom prst="rect">
            <a:avLst/>
          </a:prstGeom>
        </p:spPr>
      </p:pic>
    </p:spTree>
    <p:extLst>
      <p:ext uri="{BB962C8B-B14F-4D97-AF65-F5344CB8AC3E}">
        <p14:creationId xmlns:p14="http://schemas.microsoft.com/office/powerpoint/2010/main" val="3924103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3E238A-39DE-47DD-838B-ADA3DB74D1A2}"/>
              </a:ext>
            </a:extLst>
          </p:cNvPr>
          <p:cNvSpPr>
            <a:spLocks noGrp="1"/>
          </p:cNvSpPr>
          <p:nvPr>
            <p:ph idx="1"/>
          </p:nvPr>
        </p:nvSpPr>
        <p:spPr>
          <a:xfrm>
            <a:off x="1103312" y="665018"/>
            <a:ext cx="9426143" cy="5583381"/>
          </a:xfrm>
        </p:spPr>
        <p:txBody>
          <a:bodyPr>
            <a:normAutofit/>
          </a:bodyPr>
          <a:lstStyle/>
          <a:p>
            <a:pPr marL="0" indent="0">
              <a:buNone/>
            </a:pPr>
            <a:r>
              <a:rPr lang="en-US" sz="6600" dirty="0">
                <a:latin typeface="Times New Roman" panose="02020603050405020304" pitchFamily="18" charset="0"/>
                <a:cs typeface="Times New Roman" panose="02020603050405020304" pitchFamily="18" charset="0"/>
              </a:rPr>
              <a:t>         </a:t>
            </a:r>
          </a:p>
          <a:p>
            <a:pPr marL="0" indent="0">
              <a:buNone/>
            </a:pPr>
            <a:r>
              <a:rPr lang="en-US" sz="6600" dirty="0">
                <a:latin typeface="Times New Roman" panose="02020603050405020304" pitchFamily="18" charset="0"/>
                <a:cs typeface="Times New Roman" panose="02020603050405020304" pitchFamily="18" charset="0"/>
              </a:rPr>
              <a:t>         </a:t>
            </a:r>
          </a:p>
          <a:p>
            <a:pPr marL="0" indent="0">
              <a:buNone/>
            </a:pPr>
            <a:r>
              <a:rPr lang="en-US" sz="6600" dirty="0">
                <a:latin typeface="Times New Roman" panose="02020603050405020304" pitchFamily="18" charset="0"/>
                <a:cs typeface="Times New Roman" panose="02020603050405020304" pitchFamily="18" charset="0"/>
              </a:rPr>
              <a:t>           THANK YOU</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841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5F1778-F3E6-4DD0-82D2-3BA871206CFE}"/>
              </a:ext>
            </a:extLst>
          </p:cNvPr>
          <p:cNvSpPr>
            <a:spLocks noGrp="1"/>
          </p:cNvSpPr>
          <p:nvPr>
            <p:ph idx="1"/>
          </p:nvPr>
        </p:nvSpPr>
        <p:spPr>
          <a:xfrm>
            <a:off x="434109" y="563418"/>
            <a:ext cx="11046691" cy="5938982"/>
          </a:xfrm>
        </p:spPr>
        <p:txBody>
          <a:bodyPr>
            <a:normAutofit/>
          </a:bodyPr>
          <a:lstStyle/>
          <a:p>
            <a:pPr marL="0" indent="0">
              <a:buNone/>
            </a:pPr>
            <a:r>
              <a:rPr lang="en-US" sz="2400" dirty="0">
                <a:solidFill>
                  <a:schemeClr val="accent3"/>
                </a:solidFill>
                <a:latin typeface="Times New Roman" panose="02020603050405020304" pitchFamily="18" charset="0"/>
                <a:cs typeface="Times New Roman" panose="02020603050405020304" pitchFamily="18" charset="0"/>
              </a:rPr>
              <a:t>What is Computer Network?</a:t>
            </a:r>
          </a:p>
          <a:p>
            <a:pPr algn="just">
              <a:buFont typeface="Arial" panose="020B0604020202020204" pitchFamily="34" charset="0"/>
              <a:buChar char="•"/>
            </a:pPr>
            <a:r>
              <a:rPr lang="en-US" sz="2400" i="0" dirty="0">
                <a:effectLst/>
                <a:latin typeface="Times New Roman" panose="02020603050405020304" pitchFamily="18" charset="0"/>
                <a:cs typeface="Times New Roman" panose="02020603050405020304" pitchFamily="18" charset="0"/>
              </a:rPr>
              <a:t>Computer Network </a:t>
            </a:r>
            <a:r>
              <a:rPr lang="en-US" sz="2400" b="0" i="0" dirty="0">
                <a:effectLst/>
                <a:latin typeface="Times New Roman" panose="02020603050405020304" pitchFamily="18" charset="0"/>
                <a:cs typeface="Times New Roman" panose="02020603050405020304" pitchFamily="18" charset="0"/>
              </a:rPr>
              <a:t>is a group of computers connected with each other through wires, optical fibers, or optical links so that various devices can interact with each other through a network.</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aim of the computer network is the sharing of resources among various devices.</a:t>
            </a:r>
          </a:p>
          <a:p>
            <a:pPr marL="0" indent="0">
              <a:buNone/>
            </a:pPr>
            <a:r>
              <a:rPr lang="en-IN" sz="2400" dirty="0">
                <a:solidFill>
                  <a:schemeClr val="accent3"/>
                </a:solidFill>
                <a:latin typeface="Times New Roman" panose="02020603050405020304" pitchFamily="18" charset="0"/>
                <a:cs typeface="Times New Roman" panose="02020603050405020304" pitchFamily="18" charset="0"/>
              </a:rPr>
              <a:t>Components of Computer Network?</a:t>
            </a:r>
          </a:p>
          <a:p>
            <a:pPr marL="0" indent="0">
              <a:buNone/>
            </a:pPr>
            <a:r>
              <a:rPr lang="en-IN" sz="2400" dirty="0">
                <a:latin typeface="Times New Roman" panose="02020603050405020304" pitchFamily="18" charset="0"/>
                <a:cs typeface="Times New Roman" panose="02020603050405020304" pitchFamily="18" charset="0"/>
              </a:rPr>
              <a:t>Hub</a:t>
            </a:r>
          </a:p>
          <a:p>
            <a:pPr marL="0" indent="0">
              <a:buNone/>
            </a:pPr>
            <a:r>
              <a:rPr lang="en-IN" sz="2400" dirty="0">
                <a:latin typeface="Times New Roman" panose="02020603050405020304" pitchFamily="18" charset="0"/>
                <a:cs typeface="Times New Roman" panose="02020603050405020304" pitchFamily="18" charset="0"/>
              </a:rPr>
              <a:t>Switch</a:t>
            </a:r>
          </a:p>
          <a:p>
            <a:pPr marL="0" indent="0">
              <a:buNone/>
            </a:pPr>
            <a:r>
              <a:rPr lang="en-IN" sz="2400" dirty="0">
                <a:latin typeface="Times New Roman" panose="02020603050405020304" pitchFamily="18" charset="0"/>
                <a:cs typeface="Times New Roman" panose="02020603050405020304" pitchFamily="18" charset="0"/>
              </a:rPr>
              <a:t>Router</a:t>
            </a:r>
          </a:p>
          <a:p>
            <a:pPr marL="0" indent="0">
              <a:buNone/>
            </a:pPr>
            <a:r>
              <a:rPr lang="en-IN" sz="2400" dirty="0">
                <a:solidFill>
                  <a:schemeClr val="accent3"/>
                </a:solidFill>
                <a:latin typeface="Times New Roman" panose="02020603050405020304" pitchFamily="18" charset="0"/>
                <a:cs typeface="Times New Roman" panose="02020603050405020304" pitchFamily="18" charset="0"/>
              </a:rPr>
              <a:t>1) Hub: </a:t>
            </a:r>
            <a:r>
              <a:rPr lang="en-US" sz="2400" b="0" i="0" dirty="0">
                <a:effectLst/>
                <a:latin typeface="Times New Roman" panose="02020603050405020304" pitchFamily="18" charset="0"/>
                <a:cs typeface="Times New Roman" panose="02020603050405020304" pitchFamily="18" charset="0"/>
              </a:rPr>
              <a:t>Hub is a central device that splits the network connection into multiple devices. When a computer requests information from a computer, it sends the request to the Hub. Hub distributes this request to all the interconnected computers</a:t>
            </a:r>
            <a:r>
              <a:rPr lang="en-US" sz="2400" b="0" i="0" dirty="0">
                <a:solidFill>
                  <a:srgbClr val="333333"/>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72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8A1562-6D47-4D9E-B5EB-946D665DC099}"/>
              </a:ext>
            </a:extLst>
          </p:cNvPr>
          <p:cNvSpPr>
            <a:spLocks noGrp="1"/>
          </p:cNvSpPr>
          <p:nvPr>
            <p:ph idx="1"/>
          </p:nvPr>
        </p:nvSpPr>
        <p:spPr>
          <a:xfrm>
            <a:off x="918585" y="544945"/>
            <a:ext cx="10266651" cy="5781964"/>
          </a:xfrm>
        </p:spPr>
        <p:txBody>
          <a:bodyPr>
            <a:normAutofit fontScale="92500" lnSpcReduction="20000"/>
          </a:bodyPr>
          <a:lstStyle/>
          <a:p>
            <a:pPr marL="0" indent="0">
              <a:buNone/>
            </a:pPr>
            <a:r>
              <a:rPr lang="en-US" sz="2600" dirty="0">
                <a:solidFill>
                  <a:schemeClr val="accent3"/>
                </a:solidFill>
                <a:latin typeface="Times New Roman" panose="02020603050405020304" pitchFamily="18" charset="0"/>
                <a:cs typeface="Times New Roman" panose="02020603050405020304" pitchFamily="18" charset="0"/>
              </a:rPr>
              <a:t>2) Switches:</a:t>
            </a:r>
            <a:r>
              <a:rPr lang="en-US" sz="2600" b="0" i="0" dirty="0">
                <a:solidFill>
                  <a:schemeClr val="accent3"/>
                </a:solidFill>
                <a:effectLst/>
                <a:latin typeface="Times New Roman" panose="02020603050405020304" pitchFamily="18" charset="0"/>
                <a:cs typeface="Times New Roman" panose="02020603050405020304" pitchFamily="18" charset="0"/>
              </a:rPr>
              <a:t> </a:t>
            </a:r>
            <a:r>
              <a:rPr lang="en-US" sz="2600" b="0" i="0" dirty="0">
                <a:effectLst/>
                <a:latin typeface="Times New Roman" panose="02020603050405020304" pitchFamily="18" charset="0"/>
                <a:cs typeface="Times New Roman" panose="02020603050405020304" pitchFamily="18" charset="0"/>
              </a:rPr>
              <a:t>A switch is a networking device that groups all the devices over the network to transfer the data to another device. A switch is better than Hub as it does not broadcast the message over the network, i.e., it sends the message to the device to which it belongs. Therefore, we can say that switch sends the message directly from the source to the destination.</a:t>
            </a:r>
          </a:p>
          <a:p>
            <a:pPr marL="0" indent="0" algn="just">
              <a:buNone/>
            </a:pPr>
            <a:endParaRPr lang="en-US" sz="2600" dirty="0">
              <a:solidFill>
                <a:srgbClr val="333333"/>
              </a:solidFill>
              <a:latin typeface="Times New Roman" panose="02020603050405020304" pitchFamily="18" charset="0"/>
              <a:cs typeface="Times New Roman" panose="02020603050405020304" pitchFamily="18" charset="0"/>
            </a:endParaRPr>
          </a:p>
          <a:p>
            <a:pPr marL="0" indent="0" algn="just">
              <a:buNone/>
            </a:pPr>
            <a:r>
              <a:rPr lang="en-US" sz="2600" dirty="0">
                <a:solidFill>
                  <a:schemeClr val="accent3"/>
                </a:solidFill>
                <a:latin typeface="Times New Roman" panose="02020603050405020304" pitchFamily="18" charset="0"/>
                <a:cs typeface="Times New Roman" panose="02020603050405020304" pitchFamily="18" charset="0"/>
              </a:rPr>
              <a:t>3) Router: </a:t>
            </a:r>
            <a:r>
              <a:rPr lang="en-US" sz="2600" b="0" i="0" dirty="0">
                <a:effectLst/>
                <a:latin typeface="Times New Roman" panose="02020603050405020304" pitchFamily="18" charset="0"/>
                <a:cs typeface="Times New Roman" panose="02020603050405020304" pitchFamily="18" charset="0"/>
              </a:rPr>
              <a:t>A router is a device that connects the LAN to the internet. The router is mainly used to connect distinct networks or connect the internet to multiple computers.</a:t>
            </a:r>
          </a:p>
          <a:p>
            <a:pPr marL="0" indent="0" algn="just">
              <a:buNone/>
            </a:pPr>
            <a:endParaRPr lang="en-US" sz="2600" b="0" i="0" dirty="0">
              <a:effectLst/>
              <a:latin typeface="Times New Roman" panose="02020603050405020304" pitchFamily="18" charset="0"/>
              <a:cs typeface="Times New Roman" panose="02020603050405020304" pitchFamily="18" charset="0"/>
            </a:endParaRPr>
          </a:p>
          <a:p>
            <a:pPr marL="0" indent="0" algn="just">
              <a:buNone/>
            </a:pPr>
            <a:r>
              <a:rPr lang="en-US" sz="2600" dirty="0">
                <a:solidFill>
                  <a:schemeClr val="accent3"/>
                </a:solidFill>
                <a:latin typeface="Times New Roman" panose="02020603050405020304" pitchFamily="18" charset="0"/>
                <a:cs typeface="Times New Roman" panose="02020603050405020304" pitchFamily="18" charset="0"/>
              </a:rPr>
              <a:t>What is IP Address?</a:t>
            </a:r>
          </a:p>
          <a:p>
            <a:pPr marL="0" indent="0" algn="just">
              <a:buNone/>
            </a:pPr>
            <a:r>
              <a:rPr lang="en-US" sz="2600" b="0" i="0" dirty="0">
                <a:effectLst/>
                <a:latin typeface="Times New Roman" panose="02020603050405020304" pitchFamily="18" charset="0"/>
                <a:cs typeface="Times New Roman" panose="02020603050405020304" pitchFamily="18" charset="0"/>
              </a:rPr>
              <a:t>An IP address is a unique address that identifies a device on the internet or a local network. IP stands for "Internet Protocol," which is the set of rules governing the format of data sent via the internet or local network.</a:t>
            </a:r>
          </a:p>
          <a:p>
            <a:pPr marL="0" indent="0" algn="just">
              <a:buNone/>
            </a:pPr>
            <a:endParaRPr lang="en-US" b="0" i="0" dirty="0">
              <a:effectLst/>
              <a:latin typeface="Times New Roman" panose="02020603050405020304" pitchFamily="18" charset="0"/>
              <a:cs typeface="Times New Roman" panose="02020603050405020304" pitchFamily="18" charset="0"/>
            </a:endParaRP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564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C80908-2CFC-4F4C-BF5B-508269E3633D}"/>
              </a:ext>
            </a:extLst>
          </p:cNvPr>
          <p:cNvSpPr>
            <a:spLocks noGrp="1"/>
          </p:cNvSpPr>
          <p:nvPr>
            <p:ph idx="1"/>
          </p:nvPr>
        </p:nvSpPr>
        <p:spPr>
          <a:xfrm>
            <a:off x="858982" y="674256"/>
            <a:ext cx="10289309" cy="5574144"/>
          </a:xfrm>
        </p:spPr>
        <p:txBody>
          <a:bodyPr/>
          <a:lstStyle/>
          <a:p>
            <a:pPr marL="0" indent="0">
              <a:buNone/>
            </a:pPr>
            <a:r>
              <a:rPr lang="en-US" dirty="0">
                <a:solidFill>
                  <a:schemeClr val="accent3"/>
                </a:solidFill>
                <a:latin typeface="Times New Roman" panose="02020603050405020304" pitchFamily="18" charset="0"/>
                <a:cs typeface="Times New Roman" panose="02020603050405020304" pitchFamily="18" charset="0"/>
              </a:rPr>
              <a:t>Types of Computer Networks: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LAN(Local Area Network)</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PAN(Personal Area Network)</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MAN(Metropolitan Area Network)</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WAN(Wide Area Network)</a:t>
            </a:r>
          </a:p>
          <a:p>
            <a:pPr marL="0" indent="0">
              <a:buNone/>
            </a:pPr>
            <a:r>
              <a:rPr lang="en-US" dirty="0">
                <a:solidFill>
                  <a:schemeClr val="accent3"/>
                </a:solidFill>
                <a:latin typeface="Times New Roman" panose="02020603050405020304" pitchFamily="18" charset="0"/>
                <a:cs typeface="Times New Roman" panose="02020603050405020304" pitchFamily="18" charset="0"/>
              </a:rPr>
              <a:t>1) </a:t>
            </a:r>
            <a:r>
              <a:rPr lang="en-US" b="0" i="0" dirty="0">
                <a:solidFill>
                  <a:schemeClr val="accent3"/>
                </a:solidFill>
                <a:effectLst/>
                <a:latin typeface="Times New Roman" panose="02020603050405020304" pitchFamily="18" charset="0"/>
                <a:cs typeface="Times New Roman" panose="02020603050405020304" pitchFamily="18" charset="0"/>
              </a:rPr>
              <a:t>LAN(Local Area Network):</a:t>
            </a:r>
          </a:p>
          <a:p>
            <a:pPr marL="0" indent="0">
              <a:buNone/>
            </a:pPr>
            <a:endParaRPr lang="en-US" b="0" i="0" dirty="0">
              <a:solidFill>
                <a:srgbClr val="000000"/>
              </a:solidFill>
              <a:effectLst/>
              <a:latin typeface="inter-regular"/>
            </a:endParaRPr>
          </a:p>
          <a:p>
            <a:pPr marL="0" indent="0">
              <a:buNone/>
            </a:pPr>
            <a:endParaRPr lang="en-IN" dirty="0"/>
          </a:p>
        </p:txBody>
      </p:sp>
      <p:pic>
        <p:nvPicPr>
          <p:cNvPr id="4" name="Picture 3">
            <a:extLst>
              <a:ext uri="{FF2B5EF4-FFF2-40B4-BE49-F238E27FC236}">
                <a16:creationId xmlns:a16="http://schemas.microsoft.com/office/drawing/2014/main" id="{373B0119-B7EF-4D10-9CE7-AC31123685B5}"/>
              </a:ext>
            </a:extLst>
          </p:cNvPr>
          <p:cNvPicPr>
            <a:picLocks noChangeAspect="1"/>
          </p:cNvPicPr>
          <p:nvPr/>
        </p:nvPicPr>
        <p:blipFill>
          <a:blip r:embed="rId2"/>
          <a:stretch>
            <a:fillRect/>
          </a:stretch>
        </p:blipFill>
        <p:spPr>
          <a:xfrm>
            <a:off x="4703041" y="3059544"/>
            <a:ext cx="4985904" cy="3124200"/>
          </a:xfrm>
          <a:prstGeom prst="rect">
            <a:avLst/>
          </a:prstGeom>
        </p:spPr>
      </p:pic>
    </p:spTree>
    <p:extLst>
      <p:ext uri="{BB962C8B-B14F-4D97-AF65-F5344CB8AC3E}">
        <p14:creationId xmlns:p14="http://schemas.microsoft.com/office/powerpoint/2010/main" val="3022099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1EA6C-5EFD-44D2-8445-7211250FDE41}"/>
              </a:ext>
            </a:extLst>
          </p:cNvPr>
          <p:cNvSpPr>
            <a:spLocks noGrp="1"/>
          </p:cNvSpPr>
          <p:nvPr>
            <p:ph idx="1"/>
          </p:nvPr>
        </p:nvSpPr>
        <p:spPr>
          <a:xfrm>
            <a:off x="554182" y="480291"/>
            <a:ext cx="10797309" cy="6003635"/>
          </a:xfrm>
        </p:spPr>
        <p:txBody>
          <a:bodyPr/>
          <a:lstStyle/>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Local Area Network is a group of computers connected to each other in a small area such as a building, or office.</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LAN is used for connecting two or more personal computers through a communication medium such as a twisted pair, coaxial cable, etc.</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less costly as it is built with inexpensive hardware such as hubs, network adapters, and ethernet cables.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data is transferred at an extremely faster rate in the Local Area Network.</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Local Area Network provides higher security.</a:t>
            </a:r>
          </a:p>
          <a:p>
            <a:pPr marL="0" indent="0">
              <a:buNone/>
            </a:pPr>
            <a:r>
              <a:rPr lang="en-US" b="0" i="0" dirty="0">
                <a:solidFill>
                  <a:schemeClr val="accent3"/>
                </a:solidFill>
                <a:effectLst/>
                <a:latin typeface="inter-regular"/>
              </a:rPr>
              <a:t>2</a:t>
            </a:r>
            <a:r>
              <a:rPr lang="en-US" b="0" i="0" dirty="0">
                <a:solidFill>
                  <a:schemeClr val="accent3"/>
                </a:solidFill>
                <a:effectLst/>
                <a:latin typeface="Times New Roman" panose="02020603050405020304" pitchFamily="18" charset="0"/>
                <a:cs typeface="Times New Roman" panose="02020603050405020304" pitchFamily="18" charset="0"/>
              </a:rPr>
              <a:t>) PAN(Personal Area Network):</a:t>
            </a:r>
          </a:p>
          <a:p>
            <a:pPr marL="0" indent="0">
              <a:buNone/>
            </a:pPr>
            <a:endParaRPr lang="en-US" b="0" i="0" dirty="0">
              <a:solidFill>
                <a:srgbClr val="000000"/>
              </a:solidFill>
              <a:effectLst/>
              <a:latin typeface="inter-regular"/>
            </a:endParaRPr>
          </a:p>
          <a:p>
            <a:pPr marL="0" indent="0">
              <a:buNone/>
            </a:pPr>
            <a:endParaRPr lang="en-IN" dirty="0"/>
          </a:p>
        </p:txBody>
      </p:sp>
      <p:pic>
        <p:nvPicPr>
          <p:cNvPr id="4" name="Picture 3">
            <a:extLst>
              <a:ext uri="{FF2B5EF4-FFF2-40B4-BE49-F238E27FC236}">
                <a16:creationId xmlns:a16="http://schemas.microsoft.com/office/drawing/2014/main" id="{0F987487-3A58-44FF-9371-65F40FA65A32}"/>
              </a:ext>
            </a:extLst>
          </p:cNvPr>
          <p:cNvPicPr>
            <a:picLocks noChangeAspect="1"/>
          </p:cNvPicPr>
          <p:nvPr/>
        </p:nvPicPr>
        <p:blipFill>
          <a:blip r:embed="rId2"/>
          <a:stretch>
            <a:fillRect/>
          </a:stretch>
        </p:blipFill>
        <p:spPr>
          <a:xfrm>
            <a:off x="4439082" y="3939454"/>
            <a:ext cx="4810125" cy="2438255"/>
          </a:xfrm>
          <a:prstGeom prst="rect">
            <a:avLst/>
          </a:prstGeom>
        </p:spPr>
      </p:pic>
    </p:spTree>
    <p:extLst>
      <p:ext uri="{BB962C8B-B14F-4D97-AF65-F5344CB8AC3E}">
        <p14:creationId xmlns:p14="http://schemas.microsoft.com/office/powerpoint/2010/main" val="4101796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D4818-6D5A-47C6-A6D9-6DF6CDEB96E5}"/>
              </a:ext>
            </a:extLst>
          </p:cNvPr>
          <p:cNvSpPr>
            <a:spLocks noGrp="1"/>
          </p:cNvSpPr>
          <p:nvPr>
            <p:ph idx="1"/>
          </p:nvPr>
        </p:nvSpPr>
        <p:spPr>
          <a:xfrm>
            <a:off x="927821" y="685937"/>
            <a:ext cx="10377488" cy="5807227"/>
          </a:xfrm>
        </p:spPr>
        <p:txBody>
          <a:bodyPr/>
          <a:lstStyle/>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Personal Area Network is a network arranged within an individual person, typically within a range of 10 meters.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Personal Area Network is used for connecting the computer devices of personal use is known as Personal Area Network.</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Personal Area Network covers an area of </a:t>
            </a:r>
            <a:r>
              <a:rPr lang="en-US" b="1" i="0" dirty="0">
                <a:effectLst/>
                <a:latin typeface="Times New Roman" panose="02020603050405020304" pitchFamily="18" charset="0"/>
                <a:cs typeface="Times New Roman" panose="02020603050405020304" pitchFamily="18" charset="0"/>
              </a:rPr>
              <a:t>30 feet</a:t>
            </a:r>
            <a:r>
              <a:rPr lang="en-US" b="0" i="0" dirty="0">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Personal computer devices that are used to develop the personal area network are the laptop, mobile phones, media players, and play stations.</a:t>
            </a:r>
          </a:p>
          <a:p>
            <a:pPr marL="0" indent="0" algn="just">
              <a:buNone/>
            </a:pPr>
            <a:r>
              <a:rPr lang="en-US" b="0" i="0" dirty="0">
                <a:solidFill>
                  <a:schemeClr val="accent3"/>
                </a:solidFill>
                <a:effectLst/>
                <a:latin typeface="Times New Roman" panose="02020603050405020304" pitchFamily="18" charset="0"/>
                <a:cs typeface="Times New Roman" panose="02020603050405020304" pitchFamily="18" charset="0"/>
              </a:rPr>
              <a:t>3) MAN(Metropolitan Area Network):</a:t>
            </a:r>
          </a:p>
          <a:p>
            <a:pPr marL="0" indent="0" algn="just">
              <a:buNone/>
            </a:pPr>
            <a:endParaRPr lang="en-US" b="0" i="0" dirty="0">
              <a:solidFill>
                <a:srgbClr val="000000"/>
              </a:solidFill>
              <a:effectLst/>
              <a:latin typeface="inter-regular"/>
            </a:endParaRPr>
          </a:p>
          <a:p>
            <a:pPr marL="0" indent="0" algn="just">
              <a:buNone/>
            </a:pPr>
            <a:endParaRPr lang="en-US" b="0" i="0" dirty="0">
              <a:solidFill>
                <a:srgbClr val="000000"/>
              </a:solidFill>
              <a:effectLst/>
              <a:latin typeface="inter-regular"/>
            </a:endParaRPr>
          </a:p>
          <a:p>
            <a:pPr marL="0" indent="0" algn="just">
              <a:buNone/>
            </a:pPr>
            <a:endParaRPr lang="en-US" b="0" i="0" dirty="0">
              <a:solidFill>
                <a:srgbClr val="000000"/>
              </a:solidFill>
              <a:effectLst/>
              <a:latin typeface="inter-regular"/>
            </a:endParaRPr>
          </a:p>
          <a:p>
            <a:pPr marL="0" indent="0">
              <a:buNone/>
            </a:pPr>
            <a:endParaRPr lang="en-IN" dirty="0"/>
          </a:p>
        </p:txBody>
      </p:sp>
      <p:pic>
        <p:nvPicPr>
          <p:cNvPr id="4" name="Picture 3">
            <a:extLst>
              <a:ext uri="{FF2B5EF4-FFF2-40B4-BE49-F238E27FC236}">
                <a16:creationId xmlns:a16="http://schemas.microsoft.com/office/drawing/2014/main" id="{5084DE00-972F-49AC-B0C0-52EC2A4AD67C}"/>
              </a:ext>
            </a:extLst>
          </p:cNvPr>
          <p:cNvPicPr>
            <a:picLocks noChangeAspect="1"/>
          </p:cNvPicPr>
          <p:nvPr/>
        </p:nvPicPr>
        <p:blipFill>
          <a:blip r:embed="rId2"/>
          <a:stretch>
            <a:fillRect/>
          </a:stretch>
        </p:blipFill>
        <p:spPr>
          <a:xfrm>
            <a:off x="1814512" y="4017817"/>
            <a:ext cx="9287597" cy="2309091"/>
          </a:xfrm>
          <a:prstGeom prst="rect">
            <a:avLst/>
          </a:prstGeom>
        </p:spPr>
      </p:pic>
    </p:spTree>
    <p:extLst>
      <p:ext uri="{BB962C8B-B14F-4D97-AF65-F5344CB8AC3E}">
        <p14:creationId xmlns:p14="http://schemas.microsoft.com/office/powerpoint/2010/main" val="3911510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210DA2-4762-4516-A1DE-06248C651F10}"/>
              </a:ext>
            </a:extLst>
          </p:cNvPr>
          <p:cNvSpPr>
            <a:spLocks noGrp="1"/>
          </p:cNvSpPr>
          <p:nvPr>
            <p:ph idx="1"/>
          </p:nvPr>
        </p:nvSpPr>
        <p:spPr>
          <a:xfrm>
            <a:off x="332509" y="341745"/>
            <a:ext cx="11499273" cy="6299200"/>
          </a:xfrm>
        </p:spPr>
        <p:txBody>
          <a:bodyPr/>
          <a:lstStyle/>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metropolitan area network is a network that covers a larger geographic area by interconnecting a different LAN to form a larger network.</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Government agencies use MAN to connect to the citizens and private industries.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MAN, various LANs are connected to each other through a telephone exchange line.</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most widely used protocols in MAN are RS-232, Frame Relay, ATM, ISDN, OC-3, ADSL, etc.</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has a higher range than the Local Area Network(LAN).</a:t>
            </a:r>
          </a:p>
          <a:p>
            <a:pPr marL="0" indent="0" algn="just">
              <a:buNone/>
            </a:pPr>
            <a:r>
              <a:rPr lang="en-US" b="0" i="0" dirty="0">
                <a:solidFill>
                  <a:schemeClr val="accent3"/>
                </a:solidFill>
                <a:effectLst/>
                <a:latin typeface="Times New Roman" panose="02020603050405020304" pitchFamily="18" charset="0"/>
                <a:cs typeface="Times New Roman" panose="02020603050405020304" pitchFamily="18" charset="0"/>
              </a:rPr>
              <a:t>4) WAN(Wide Area Network):</a:t>
            </a:r>
          </a:p>
          <a:p>
            <a:pPr marL="0" indent="0" algn="just">
              <a:buNone/>
            </a:pPr>
            <a:endParaRPr lang="en-US" b="0" i="0" dirty="0">
              <a:solidFill>
                <a:srgbClr val="000000"/>
              </a:solidFill>
              <a:effectLst/>
              <a:latin typeface="inter-regular"/>
            </a:endParaRPr>
          </a:p>
          <a:p>
            <a:pPr marL="0" indent="0" algn="just">
              <a:buNone/>
            </a:pPr>
            <a:endParaRPr lang="en-US" b="0" i="0" dirty="0">
              <a:solidFill>
                <a:srgbClr val="000000"/>
              </a:solidFill>
              <a:effectLst/>
              <a:latin typeface="inter-regular"/>
            </a:endParaRPr>
          </a:p>
          <a:p>
            <a:pPr marL="0" indent="0">
              <a:buNone/>
            </a:pPr>
            <a:endParaRPr lang="en-IN" dirty="0"/>
          </a:p>
        </p:txBody>
      </p:sp>
      <p:pic>
        <p:nvPicPr>
          <p:cNvPr id="4" name="Picture 3">
            <a:extLst>
              <a:ext uri="{FF2B5EF4-FFF2-40B4-BE49-F238E27FC236}">
                <a16:creationId xmlns:a16="http://schemas.microsoft.com/office/drawing/2014/main" id="{81049BED-0DDF-4D75-AABE-D2455B232015}"/>
              </a:ext>
            </a:extLst>
          </p:cNvPr>
          <p:cNvPicPr>
            <a:picLocks noChangeAspect="1"/>
          </p:cNvPicPr>
          <p:nvPr/>
        </p:nvPicPr>
        <p:blipFill>
          <a:blip r:embed="rId2"/>
          <a:stretch>
            <a:fillRect/>
          </a:stretch>
        </p:blipFill>
        <p:spPr>
          <a:xfrm>
            <a:off x="2044700" y="3648363"/>
            <a:ext cx="8915400" cy="2682009"/>
          </a:xfrm>
          <a:prstGeom prst="rect">
            <a:avLst/>
          </a:prstGeom>
        </p:spPr>
      </p:pic>
    </p:spTree>
    <p:extLst>
      <p:ext uri="{BB962C8B-B14F-4D97-AF65-F5344CB8AC3E}">
        <p14:creationId xmlns:p14="http://schemas.microsoft.com/office/powerpoint/2010/main" val="2774355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2A845-CE7A-4D0D-A198-A9A9D63C2CF6}"/>
              </a:ext>
            </a:extLst>
          </p:cNvPr>
          <p:cNvSpPr>
            <a:spLocks noGrp="1"/>
          </p:cNvSpPr>
          <p:nvPr>
            <p:ph idx="1"/>
          </p:nvPr>
        </p:nvSpPr>
        <p:spPr>
          <a:xfrm>
            <a:off x="696912" y="427318"/>
            <a:ext cx="10534506" cy="6269046"/>
          </a:xfrm>
        </p:spPr>
        <p:txBody>
          <a:bodyPr/>
          <a:lstStyle/>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Wide Area Network is a network that extends over a large geographical area such as states or countries.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Wide Area Network is quite a bigger network than the LAN.</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Wide Area Network is not limited to a single location, but it spans over a large geographical area through a telephone line, fiber optic cable, or satellite links.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internet is one of the biggest WANs in the world.</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Wide Area Network is widely used in the field of Business, government, and education.</a:t>
            </a:r>
          </a:p>
          <a:p>
            <a:pPr marL="0" indent="0">
              <a:buNone/>
            </a:pPr>
            <a:r>
              <a:rPr lang="en-IN" dirty="0">
                <a:solidFill>
                  <a:schemeClr val="accent3"/>
                </a:solidFill>
                <a:latin typeface="Times New Roman" panose="02020603050405020304" pitchFamily="18" charset="0"/>
                <a:cs typeface="Times New Roman" panose="02020603050405020304" pitchFamily="18" charset="0"/>
              </a:rPr>
              <a:t>OSI Model:</a:t>
            </a:r>
          </a:p>
          <a:p>
            <a:pPr marL="0" indent="0">
              <a:buNone/>
            </a:pPr>
            <a:endParaRPr lang="en-IN" dirty="0"/>
          </a:p>
        </p:txBody>
      </p:sp>
      <p:pic>
        <p:nvPicPr>
          <p:cNvPr id="4" name="Picture 3">
            <a:extLst>
              <a:ext uri="{FF2B5EF4-FFF2-40B4-BE49-F238E27FC236}">
                <a16:creationId xmlns:a16="http://schemas.microsoft.com/office/drawing/2014/main" id="{2E617827-43C4-45A6-ADF1-3F4D31C667C1}"/>
              </a:ext>
            </a:extLst>
          </p:cNvPr>
          <p:cNvPicPr>
            <a:picLocks noChangeAspect="1"/>
          </p:cNvPicPr>
          <p:nvPr/>
        </p:nvPicPr>
        <p:blipFill>
          <a:blip r:embed="rId2"/>
          <a:stretch>
            <a:fillRect/>
          </a:stretch>
        </p:blipFill>
        <p:spPr>
          <a:xfrm>
            <a:off x="3255241" y="3561841"/>
            <a:ext cx="5829300" cy="2805545"/>
          </a:xfrm>
          <a:prstGeom prst="rect">
            <a:avLst/>
          </a:prstGeom>
        </p:spPr>
      </p:pic>
    </p:spTree>
    <p:extLst>
      <p:ext uri="{BB962C8B-B14F-4D97-AF65-F5344CB8AC3E}">
        <p14:creationId xmlns:p14="http://schemas.microsoft.com/office/powerpoint/2010/main" val="3244207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C8DF-AA30-4A97-8412-3B0399B85B72}"/>
              </a:ext>
            </a:extLst>
          </p:cNvPr>
          <p:cNvSpPr>
            <a:spLocks noGrp="1"/>
          </p:cNvSpPr>
          <p:nvPr>
            <p:ph idx="1"/>
          </p:nvPr>
        </p:nvSpPr>
        <p:spPr>
          <a:xfrm>
            <a:off x="526474" y="378691"/>
            <a:ext cx="10991272" cy="6280727"/>
          </a:xfrm>
        </p:spPr>
        <p:txBody>
          <a:bodyPr>
            <a:normAutofit/>
          </a:bodyPr>
          <a:lstStyle/>
          <a:p>
            <a:pPr algn="l"/>
            <a:r>
              <a:rPr lang="en-US" i="0" dirty="0">
                <a:solidFill>
                  <a:schemeClr val="accent3"/>
                </a:solidFill>
                <a:effectLst/>
                <a:latin typeface="Times New Roman" panose="02020603050405020304" pitchFamily="18" charset="0"/>
                <a:cs typeface="Times New Roman" panose="02020603050405020304" pitchFamily="18" charset="0"/>
              </a:rPr>
              <a:t>1. Physical Layer:</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the bottom-most or the first layer of the OSI Model</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comprises the raw data which is further transmitted to the higher layers of the structure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Preparing the physical devices in the network and accepting the received data for transmission</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termination of the connection between two nodes of a network also takes place at this stage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layer converts the digital bits into electrical, radio, or optical signals.</a:t>
            </a:r>
          </a:p>
          <a:p>
            <a:pPr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l"/>
            <a:r>
              <a:rPr lang="en-US" i="0" dirty="0">
                <a:solidFill>
                  <a:schemeClr val="accent3"/>
                </a:solidFill>
                <a:effectLst/>
                <a:latin typeface="Times New Roman" panose="02020603050405020304" pitchFamily="18" charset="0"/>
                <a:cs typeface="Times New Roman" panose="02020603050405020304" pitchFamily="18" charset="0"/>
              </a:rPr>
              <a:t>2. Data Link Layer:</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Access to get the data is achieved at this layer</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breaks the input data into frames which makes analyzing the data easier</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Ensures that the data received is free of any errors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controls the flow of data in the stipulated time duration and along with a set speed of transmission</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data is sent to the next layer in the form of packets which are then reviewed for further processing</a:t>
            </a:r>
          </a:p>
          <a:p>
            <a:pPr marL="0" indent="0" algn="l">
              <a:buNone/>
            </a:pPr>
            <a:endParaRPr lang="en-US" b="0"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350862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66</TotalTime>
  <Words>1152</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inter-regular</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Sushma mu</dc:creator>
  <cp:lastModifiedBy>Sushma mu</cp:lastModifiedBy>
  <cp:revision>1</cp:revision>
  <dcterms:created xsi:type="dcterms:W3CDTF">2022-04-03T17:55:13Z</dcterms:created>
  <dcterms:modified xsi:type="dcterms:W3CDTF">2022-04-03T19:01:56Z</dcterms:modified>
</cp:coreProperties>
</file>