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Slab"/>
      <p:regular r:id="rId17"/>
      <p:bold r:id="rId18"/>
    </p:embeddedFon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3cc0ade12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3cc0ade12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3cc0ade12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3cc0ade12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3cc0ade1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3cc0ade1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23cc0ade1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23cc0ade1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3cc0ade12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3cc0ade12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3cc0ade12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3cc0ade12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3cc0ade12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3cc0ade12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3cc0ade12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3cc0ade12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3cc0ade12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3cc0ade12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3cc0ade12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3cc0ade12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3"/>
          <p:cNvPicPr preferRelativeResize="0"/>
          <p:nvPr/>
        </p:nvPicPr>
        <p:blipFill rotWithShape="1">
          <a:blip r:embed="rId3">
            <a:alphaModFix/>
          </a:blip>
          <a:srcRect b="11709" l="6961" r="21853" t="20405"/>
          <a:stretch/>
        </p:blipFill>
        <p:spPr>
          <a:xfrm>
            <a:off x="2368338" y="1324425"/>
            <a:ext cx="4407325" cy="2508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2400"/>
              </a:spcBef>
              <a:spcAft>
                <a:spcPts val="600"/>
              </a:spcAft>
              <a:buNone/>
            </a:pPr>
            <a:r>
              <a:rPr b="1" lang="en" sz="2300"/>
              <a:t>JIRA Bug Life Cycle</a:t>
            </a:r>
            <a:endParaRPr/>
          </a:p>
        </p:txBody>
      </p:sp>
      <p:sp>
        <p:nvSpPr>
          <p:cNvPr id="120" name="Google Shape;120;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JIRA bug life cycle is also known as a defect life cycle. The bug life cycle consists of a set of states that a bug goes through. The number of states that the bug goes through varies from project to project.</a:t>
            </a:r>
            <a:endParaRPr/>
          </a:p>
          <a:p>
            <a:pPr indent="-293211" lvl="0" marL="457200" rtl="0" algn="l">
              <a:spcBef>
                <a:spcPts val="1200"/>
              </a:spcBef>
              <a:spcAft>
                <a:spcPts val="0"/>
              </a:spcAft>
              <a:buClr>
                <a:srgbClr val="000000"/>
              </a:buClr>
              <a:buSzPct val="61111"/>
              <a:buFont typeface="Arial"/>
              <a:buChar char="●"/>
            </a:pPr>
            <a:r>
              <a:rPr lang="en"/>
              <a:t>New</a:t>
            </a:r>
            <a:endParaRPr/>
          </a:p>
          <a:p>
            <a:pPr indent="-293211" lvl="0" marL="457200" rtl="0" algn="l">
              <a:spcBef>
                <a:spcPts val="0"/>
              </a:spcBef>
              <a:spcAft>
                <a:spcPts val="0"/>
              </a:spcAft>
              <a:buClr>
                <a:srgbClr val="000000"/>
              </a:buClr>
              <a:buSzPct val="61111"/>
              <a:buFont typeface="Arial"/>
              <a:buChar char="●"/>
            </a:pPr>
            <a:r>
              <a:rPr lang="en"/>
              <a:t>Assigned</a:t>
            </a:r>
            <a:endParaRPr/>
          </a:p>
          <a:p>
            <a:pPr indent="-293211" lvl="0" marL="457200" rtl="0" algn="l">
              <a:spcBef>
                <a:spcPts val="0"/>
              </a:spcBef>
              <a:spcAft>
                <a:spcPts val="0"/>
              </a:spcAft>
              <a:buClr>
                <a:srgbClr val="000000"/>
              </a:buClr>
              <a:buSzPct val="61111"/>
              <a:buFont typeface="Arial"/>
              <a:buChar char="●"/>
            </a:pPr>
            <a:r>
              <a:rPr lang="en"/>
              <a:t>Open</a:t>
            </a:r>
            <a:endParaRPr/>
          </a:p>
          <a:p>
            <a:pPr indent="-293211" lvl="0" marL="457200" rtl="0" algn="l">
              <a:spcBef>
                <a:spcPts val="0"/>
              </a:spcBef>
              <a:spcAft>
                <a:spcPts val="0"/>
              </a:spcAft>
              <a:buClr>
                <a:srgbClr val="000000"/>
              </a:buClr>
              <a:buSzPct val="61111"/>
              <a:buFont typeface="Arial"/>
              <a:buChar char="●"/>
            </a:pPr>
            <a:r>
              <a:rPr lang="en"/>
              <a:t>Fixed</a:t>
            </a:r>
            <a:endParaRPr/>
          </a:p>
          <a:p>
            <a:pPr indent="-293211" lvl="0" marL="457200" rtl="0" algn="l">
              <a:spcBef>
                <a:spcPts val="0"/>
              </a:spcBef>
              <a:spcAft>
                <a:spcPts val="0"/>
              </a:spcAft>
              <a:buClr>
                <a:srgbClr val="000000"/>
              </a:buClr>
              <a:buSzPct val="61111"/>
              <a:buFont typeface="Arial"/>
              <a:buChar char="●"/>
            </a:pPr>
            <a:r>
              <a:rPr lang="en"/>
              <a:t>Retesting</a:t>
            </a:r>
            <a:endParaRPr/>
          </a:p>
          <a:p>
            <a:pPr indent="-293211" lvl="0" marL="457200" rtl="0" algn="l">
              <a:spcBef>
                <a:spcPts val="0"/>
              </a:spcBef>
              <a:spcAft>
                <a:spcPts val="0"/>
              </a:spcAft>
              <a:buClr>
                <a:srgbClr val="000000"/>
              </a:buClr>
              <a:buSzPct val="61111"/>
              <a:buFont typeface="Arial"/>
              <a:buChar char="●"/>
            </a:pPr>
            <a:r>
              <a:rPr lang="en"/>
              <a:t>Reopen</a:t>
            </a:r>
            <a:endParaRPr/>
          </a:p>
          <a:p>
            <a:pPr indent="-293211" lvl="0" marL="457200" rtl="0" algn="l">
              <a:spcBef>
                <a:spcPts val="0"/>
              </a:spcBef>
              <a:spcAft>
                <a:spcPts val="0"/>
              </a:spcAft>
              <a:buClr>
                <a:srgbClr val="000000"/>
              </a:buClr>
              <a:buSzPct val="61111"/>
              <a:buFont typeface="Arial"/>
              <a:buChar char="●"/>
            </a:pPr>
            <a:r>
              <a:rPr lang="en"/>
              <a:t>Verified</a:t>
            </a:r>
            <a:endParaRPr/>
          </a:p>
          <a:p>
            <a:pPr indent="-293211" lvl="0" marL="457200" rtl="0" algn="l">
              <a:spcBef>
                <a:spcPts val="0"/>
              </a:spcBef>
              <a:spcAft>
                <a:spcPts val="0"/>
              </a:spcAft>
              <a:buClr>
                <a:srgbClr val="000000"/>
              </a:buClr>
              <a:buSzPct val="61111"/>
              <a:buFont typeface="Arial"/>
              <a:buChar char="●"/>
            </a:pPr>
            <a:r>
              <a:rPr lang="en"/>
              <a:t>Closed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3"/>
          <p:cNvPicPr preferRelativeResize="0"/>
          <p:nvPr/>
        </p:nvPicPr>
        <p:blipFill rotWithShape="1">
          <a:blip r:embed="rId3">
            <a:alphaModFix/>
          </a:blip>
          <a:srcRect b="2296" l="0" r="0" t="8679"/>
          <a:stretch/>
        </p:blipFill>
        <p:spPr>
          <a:xfrm>
            <a:off x="2000250" y="879725"/>
            <a:ext cx="5143500" cy="4002325"/>
          </a:xfrm>
          <a:prstGeom prst="rect">
            <a:avLst/>
          </a:prstGeom>
          <a:noFill/>
          <a:ln>
            <a:noFill/>
          </a:ln>
        </p:spPr>
      </p:pic>
      <p:sp>
        <p:nvSpPr>
          <p:cNvPr id="126" name="Google Shape;126;p23"/>
          <p:cNvSpPr txBox="1"/>
          <p:nvPr/>
        </p:nvSpPr>
        <p:spPr>
          <a:xfrm>
            <a:off x="2219600" y="186875"/>
            <a:ext cx="4763100" cy="538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2400"/>
              </a:spcBef>
              <a:spcAft>
                <a:spcPts val="600"/>
              </a:spcAft>
              <a:buNone/>
            </a:pPr>
            <a:r>
              <a:rPr b="1" lang="en" sz="2300">
                <a:solidFill>
                  <a:schemeClr val="dk1"/>
                </a:solidFill>
              </a:rPr>
              <a:t>Bug Life Cycle</a:t>
            </a:r>
            <a:endParaRPr b="1">
              <a:solidFill>
                <a:schemeClr val="dk1"/>
              </a:solidFill>
              <a:latin typeface="Roboto Slab"/>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What is Jira?</a:t>
            </a:r>
            <a:endParaRPr b="1"/>
          </a:p>
        </p:txBody>
      </p:sp>
      <p:sp>
        <p:nvSpPr>
          <p:cNvPr id="69" name="Google Shape;69;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Jira is a proprietary issue tracking product developed by Atlassian that allows bug tracking and agile project management.</a:t>
            </a:r>
            <a:endParaRPr/>
          </a:p>
          <a:p>
            <a:pPr indent="0" lvl="0" marL="0" rtl="0" algn="l">
              <a:spcBef>
                <a:spcPts val="1200"/>
              </a:spcBef>
              <a:spcAft>
                <a:spcPts val="0"/>
              </a:spcAft>
              <a:buNone/>
            </a:pPr>
            <a:r>
              <a:rPr lang="en"/>
              <a:t>JIRA is a software testing tool developed by the Australian Company Atlassian. It is a bug tracking tool that reports all the issues related to your software or mobile apps. The word JIRA comes from the Japanese word, i.e., "Gojira" which means Godzilla.</a:t>
            </a:r>
            <a:endParaRPr/>
          </a:p>
          <a:p>
            <a:pPr indent="0" lvl="0" marL="0" rtl="0" algn="l">
              <a:spcBef>
                <a:spcPts val="1200"/>
              </a:spcBef>
              <a:spcAft>
                <a:spcPts val="1200"/>
              </a:spcAft>
              <a:buNone/>
            </a:pPr>
            <a:r>
              <a:rPr lang="en"/>
              <a:t>JIRA is based on the Agile methodology and the current version of the Jira is 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87900" y="273975"/>
            <a:ext cx="8368200" cy="6861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1200"/>
              </a:spcAft>
              <a:buNone/>
            </a:pPr>
            <a:r>
              <a:rPr b="1" lang="en" sz="2200"/>
              <a:t>The following are the useful aspects provided by the Jira:</a:t>
            </a:r>
            <a:endParaRPr sz="2200"/>
          </a:p>
        </p:txBody>
      </p:sp>
      <p:sp>
        <p:nvSpPr>
          <p:cNvPr id="75" name="Google Shape;75;p15"/>
          <p:cNvSpPr txBox="1"/>
          <p:nvPr>
            <p:ph idx="1" type="body"/>
          </p:nvPr>
        </p:nvSpPr>
        <p:spPr>
          <a:xfrm>
            <a:off x="2704450" y="1392275"/>
            <a:ext cx="6051600" cy="32739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chemeClr val="dk1"/>
              </a:buClr>
              <a:buSzPts val="1500"/>
              <a:buFont typeface="Arial"/>
              <a:buChar char="●"/>
            </a:pPr>
            <a:r>
              <a:rPr b="1" lang="en" sz="1500"/>
              <a:t>Projects:</a:t>
            </a:r>
            <a:r>
              <a:rPr lang="en" sz="1500"/>
              <a:t> It is used to manage the defects very effectively.</a:t>
            </a:r>
            <a:endParaRPr sz="1500"/>
          </a:p>
          <a:p>
            <a:pPr indent="-323850" lvl="0" marL="457200" rtl="0" algn="l">
              <a:spcBef>
                <a:spcPts val="0"/>
              </a:spcBef>
              <a:spcAft>
                <a:spcPts val="0"/>
              </a:spcAft>
              <a:buClr>
                <a:schemeClr val="dk1"/>
              </a:buClr>
              <a:buSzPts val="1500"/>
              <a:buFont typeface="Arial"/>
              <a:buChar char="●"/>
            </a:pPr>
            <a:r>
              <a:rPr b="1" lang="en" sz="1500"/>
              <a:t>Issue:</a:t>
            </a:r>
            <a:r>
              <a:rPr lang="en" sz="1500"/>
              <a:t> It is used to track and manage the defects/issues.</a:t>
            </a:r>
            <a:endParaRPr sz="1500"/>
          </a:p>
          <a:p>
            <a:pPr indent="-323850" lvl="0" marL="457200" rtl="0" algn="l">
              <a:spcBef>
                <a:spcPts val="0"/>
              </a:spcBef>
              <a:spcAft>
                <a:spcPts val="0"/>
              </a:spcAft>
              <a:buClr>
                <a:schemeClr val="dk1"/>
              </a:buClr>
              <a:buSzPts val="1500"/>
              <a:buFont typeface="Arial"/>
              <a:buChar char="●"/>
            </a:pPr>
            <a:r>
              <a:rPr b="1" lang="en" sz="1500"/>
              <a:t>Workflow:</a:t>
            </a:r>
            <a:r>
              <a:rPr lang="en" sz="1500"/>
              <a:t> Processes the Issue/Defect life cycle. Suppose we have a business requirement, we create the technical design and from the technical design, we create the test cases.</a:t>
            </a:r>
            <a:endParaRPr sz="1500"/>
          </a:p>
          <a:p>
            <a:pPr indent="-323850" lvl="0" marL="457200" rtl="0" algn="l">
              <a:spcBef>
                <a:spcPts val="0"/>
              </a:spcBef>
              <a:spcAft>
                <a:spcPts val="0"/>
              </a:spcAft>
              <a:buClr>
                <a:schemeClr val="dk1"/>
              </a:buClr>
              <a:buSzPts val="1500"/>
              <a:buFont typeface="Arial"/>
              <a:buChar char="●"/>
            </a:pPr>
            <a:r>
              <a:rPr b="1" lang="en" sz="1500"/>
              <a:t>Search:</a:t>
            </a:r>
            <a:r>
              <a:rPr lang="en" sz="1500"/>
              <a:t> Find with ease. Suppose we have done with a project at the beginning of the December and its version is 1.0. Now, we move to version 1.1 and completed at the end of December. </a:t>
            </a:r>
            <a:endParaRPr sz="1500"/>
          </a:p>
          <a:p>
            <a:pPr indent="-323850" lvl="0" marL="457200" rtl="0" algn="l">
              <a:spcBef>
                <a:spcPts val="0"/>
              </a:spcBef>
              <a:spcAft>
                <a:spcPts val="0"/>
              </a:spcAft>
              <a:buClr>
                <a:schemeClr val="dk1"/>
              </a:buClr>
              <a:buSzPts val="1500"/>
              <a:buFont typeface="Arial"/>
              <a:buChar char="●"/>
            </a:pPr>
            <a:r>
              <a:rPr b="1" lang="en" sz="1500"/>
              <a:t>Dashboards:</a:t>
            </a:r>
            <a:r>
              <a:rPr lang="en" sz="1500"/>
              <a:t> Dashboard is a display which you see when you log in to the Jira. You can create multiple dashboards for multiple projects.</a:t>
            </a:r>
            <a:endParaRPr sz="1500"/>
          </a:p>
        </p:txBody>
      </p:sp>
      <p:pic>
        <p:nvPicPr>
          <p:cNvPr id="76" name="Google Shape;76;p15"/>
          <p:cNvPicPr preferRelativeResize="0"/>
          <p:nvPr/>
        </p:nvPicPr>
        <p:blipFill rotWithShape="1">
          <a:blip r:embed="rId3">
            <a:alphaModFix/>
          </a:blip>
          <a:srcRect b="4130" l="48344" r="0" t="4277"/>
          <a:stretch/>
        </p:blipFill>
        <p:spPr>
          <a:xfrm>
            <a:off x="311900" y="1392275"/>
            <a:ext cx="2308100" cy="3274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Why Jira?</a:t>
            </a:r>
            <a:endParaRPr b="1"/>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500"/>
              <a:t>JIRA tool is used because of the following reasons:</a:t>
            </a:r>
            <a:endParaRPr sz="1500"/>
          </a:p>
          <a:p>
            <a:pPr indent="-323850" lvl="0" marL="457200" rtl="0" algn="l">
              <a:spcBef>
                <a:spcPts val="1200"/>
              </a:spcBef>
              <a:spcAft>
                <a:spcPts val="0"/>
              </a:spcAft>
              <a:buSzPts val="1500"/>
              <a:buChar char="●"/>
            </a:pPr>
            <a:r>
              <a:rPr lang="en" sz="1500"/>
              <a:t>Plan, Track and Work Faster</a:t>
            </a:r>
            <a:endParaRPr sz="1500"/>
          </a:p>
          <a:p>
            <a:pPr indent="-323850" lvl="0" marL="457200" rtl="0" algn="l">
              <a:spcBef>
                <a:spcPts val="0"/>
              </a:spcBef>
              <a:spcAft>
                <a:spcPts val="0"/>
              </a:spcAft>
              <a:buSzPts val="1500"/>
              <a:buChar char="●"/>
            </a:pPr>
            <a:r>
              <a:rPr lang="en" sz="1500"/>
              <a:t>The main source of information</a:t>
            </a:r>
            <a:endParaRPr sz="1500"/>
          </a:p>
          <a:p>
            <a:pPr indent="-323850" lvl="0" marL="457200" rtl="0" algn="l">
              <a:spcBef>
                <a:spcPts val="0"/>
              </a:spcBef>
              <a:spcAft>
                <a:spcPts val="0"/>
              </a:spcAft>
              <a:buSzPts val="1500"/>
              <a:buChar char="●"/>
            </a:pPr>
            <a:r>
              <a:rPr lang="en" sz="1500"/>
              <a:t>Organize the documentation tasks</a:t>
            </a:r>
            <a:endParaRPr sz="1500"/>
          </a:p>
          <a:p>
            <a:pPr indent="-323850" lvl="0" marL="457200" rtl="0" algn="l">
              <a:spcBef>
                <a:spcPts val="0"/>
              </a:spcBef>
              <a:spcAft>
                <a:spcPts val="0"/>
              </a:spcAft>
              <a:buSzPts val="1500"/>
              <a:buChar char="●"/>
            </a:pPr>
            <a:r>
              <a:rPr lang="en" sz="1500"/>
              <a:t>Track the progress of our documentation</a:t>
            </a:r>
            <a:endParaRPr sz="1500"/>
          </a:p>
          <a:p>
            <a:pPr indent="-323850" lvl="0" marL="457200" rtl="0" algn="l">
              <a:spcBef>
                <a:spcPts val="0"/>
              </a:spcBef>
              <a:spcAft>
                <a:spcPts val="0"/>
              </a:spcAft>
              <a:buSzPts val="1500"/>
              <a:buChar char="●"/>
            </a:pPr>
            <a:r>
              <a:rPr lang="en" sz="1500"/>
              <a:t>Helps to meet the deadlines of a documentation release.</a:t>
            </a:r>
            <a:endParaRPr sz="1500"/>
          </a:p>
          <a:p>
            <a:pPr indent="-323850" lvl="0" marL="457200" rtl="0" algn="l">
              <a:spcBef>
                <a:spcPts val="0"/>
              </a:spcBef>
              <a:spcAft>
                <a:spcPts val="0"/>
              </a:spcAft>
              <a:buSzPts val="1500"/>
              <a:buChar char="●"/>
            </a:pPr>
            <a:r>
              <a:rPr lang="en" sz="1500"/>
              <a:t>Measures the time spent on documentation</a:t>
            </a:r>
            <a:endParaRPr sz="1500"/>
          </a:p>
          <a:p>
            <a:pPr indent="-323850" lvl="0" marL="457200" rtl="0" algn="l">
              <a:spcBef>
                <a:spcPts val="0"/>
              </a:spcBef>
              <a:spcAft>
                <a:spcPts val="0"/>
              </a:spcAft>
              <a:buSzPts val="1500"/>
              <a:buChar char="●"/>
            </a:pPr>
            <a:r>
              <a:rPr lang="en" sz="1500"/>
              <a:t>Provides feedback faster</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What all can be done using JIRA?</a:t>
            </a:r>
            <a:endParaRPr b="1"/>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Jira helps teams </a:t>
            </a:r>
            <a:r>
              <a:rPr b="1" lang="en"/>
              <a:t>plan, assign, track, report, and manage work</a:t>
            </a:r>
            <a:r>
              <a:rPr lang="en"/>
              <a:t> and brings teams together for everything from agile software development and customer support to start-ups and enterprises.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3818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2400"/>
              </a:spcBef>
              <a:spcAft>
                <a:spcPts val="600"/>
              </a:spcAft>
              <a:buNone/>
            </a:pPr>
            <a:r>
              <a:rPr b="1" lang="en" sz="2300"/>
              <a:t>What is an Issue?</a:t>
            </a:r>
            <a:endParaRPr/>
          </a:p>
        </p:txBody>
      </p:sp>
      <p:sp>
        <p:nvSpPr>
          <p:cNvPr id="94" name="Google Shape;94;p18"/>
          <p:cNvSpPr txBox="1"/>
          <p:nvPr>
            <p:ph idx="1" type="body"/>
          </p:nvPr>
        </p:nvSpPr>
        <p:spPr>
          <a:xfrm>
            <a:off x="387900" y="1413624"/>
            <a:ext cx="8368200" cy="1121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JIRA Issue is used to track the individual pieces of work that has been completed or not. JIRA issue can be a software bug or any other issue. Once you have imported the project in Jira, you can create issues.</a:t>
            </a:r>
            <a:endParaRPr/>
          </a:p>
        </p:txBody>
      </p:sp>
      <p:sp>
        <p:nvSpPr>
          <p:cNvPr id="95" name="Google Shape;95;p18"/>
          <p:cNvSpPr txBox="1"/>
          <p:nvPr>
            <p:ph type="title"/>
          </p:nvPr>
        </p:nvSpPr>
        <p:spPr>
          <a:xfrm>
            <a:off x="457600" y="2654400"/>
            <a:ext cx="7300800" cy="4200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2400"/>
              </a:spcBef>
              <a:spcAft>
                <a:spcPts val="600"/>
              </a:spcAft>
              <a:buSzPct val="59281"/>
              <a:buNone/>
            </a:pPr>
            <a:r>
              <a:rPr b="1" lang="en" sz="1670">
                <a:latin typeface="Roboto"/>
                <a:ea typeface="Roboto"/>
                <a:cs typeface="Roboto"/>
                <a:sym typeface="Roboto"/>
              </a:rPr>
              <a:t>Issue </a:t>
            </a:r>
            <a:r>
              <a:rPr b="1" lang="en" sz="1670">
                <a:latin typeface="Roboto"/>
                <a:ea typeface="Roboto"/>
                <a:cs typeface="Roboto"/>
                <a:sym typeface="Roboto"/>
              </a:rPr>
              <a:t>Types in Jira</a:t>
            </a:r>
            <a:r>
              <a:rPr b="1" lang="en" sz="1670">
                <a:latin typeface="Roboto"/>
                <a:ea typeface="Roboto"/>
                <a:cs typeface="Roboto"/>
                <a:sym typeface="Roboto"/>
              </a:rPr>
              <a:t> are:</a:t>
            </a:r>
            <a:endParaRPr sz="2300">
              <a:latin typeface="Roboto"/>
              <a:ea typeface="Roboto"/>
              <a:cs typeface="Roboto"/>
              <a:sym typeface="Roboto"/>
            </a:endParaRPr>
          </a:p>
        </p:txBody>
      </p:sp>
      <p:sp>
        <p:nvSpPr>
          <p:cNvPr id="96" name="Google Shape;96;p18"/>
          <p:cNvSpPr txBox="1"/>
          <p:nvPr/>
        </p:nvSpPr>
        <p:spPr>
          <a:xfrm>
            <a:off x="985700" y="3193475"/>
            <a:ext cx="2910900" cy="11853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1"/>
              </a:buClr>
              <a:buSzPts val="1300"/>
              <a:buFont typeface="Roboto"/>
              <a:buChar char="●"/>
            </a:pPr>
            <a:r>
              <a:rPr b="1" lang="en" sz="1300">
                <a:solidFill>
                  <a:schemeClr val="dk1"/>
                </a:solidFill>
                <a:latin typeface="Roboto"/>
                <a:ea typeface="Roboto"/>
                <a:cs typeface="Roboto"/>
                <a:sym typeface="Roboto"/>
              </a:rPr>
              <a:t>Story </a:t>
            </a:r>
            <a:endParaRPr b="1"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Char char="●"/>
            </a:pPr>
            <a:r>
              <a:rPr b="1" lang="en" sz="1300">
                <a:solidFill>
                  <a:schemeClr val="dk1"/>
                </a:solidFill>
                <a:latin typeface="Roboto"/>
                <a:ea typeface="Roboto"/>
                <a:cs typeface="Roboto"/>
                <a:sym typeface="Roboto"/>
              </a:rPr>
              <a:t>Task</a:t>
            </a:r>
            <a:endParaRPr b="1"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Char char="●"/>
            </a:pPr>
            <a:r>
              <a:rPr b="1" lang="en" sz="1300">
                <a:solidFill>
                  <a:schemeClr val="dk1"/>
                </a:solidFill>
                <a:latin typeface="Roboto"/>
                <a:ea typeface="Roboto"/>
                <a:cs typeface="Roboto"/>
                <a:sym typeface="Roboto"/>
              </a:rPr>
              <a:t>Bug</a:t>
            </a:r>
            <a:endParaRPr b="1"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Char char="●"/>
            </a:pPr>
            <a:r>
              <a:rPr b="1" lang="en" sz="1300">
                <a:solidFill>
                  <a:schemeClr val="dk1"/>
                </a:solidFill>
                <a:latin typeface="Roboto"/>
                <a:ea typeface="Roboto"/>
                <a:cs typeface="Roboto"/>
                <a:sym typeface="Roboto"/>
              </a:rPr>
              <a:t>Subtask</a:t>
            </a:r>
            <a:endParaRPr b="1"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Char char="●"/>
            </a:pPr>
            <a:r>
              <a:rPr b="1" lang="en" sz="1300">
                <a:solidFill>
                  <a:schemeClr val="dk1"/>
                </a:solidFill>
                <a:latin typeface="Roboto"/>
                <a:ea typeface="Roboto"/>
                <a:cs typeface="Roboto"/>
                <a:sym typeface="Roboto"/>
              </a:rPr>
              <a:t>Epic</a:t>
            </a:r>
            <a:endParaRPr sz="16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1200"/>
              </a:spcBef>
              <a:spcAft>
                <a:spcPts val="1200"/>
              </a:spcAft>
              <a:buNone/>
            </a:pPr>
            <a:r>
              <a:rPr b="1" lang="en" sz="2400"/>
              <a:t>JIRA Core Default Issue types</a:t>
            </a:r>
            <a:endParaRPr b="1" sz="2400"/>
          </a:p>
        </p:txBody>
      </p:sp>
      <p:sp>
        <p:nvSpPr>
          <p:cNvPr id="102" name="Google Shape;102;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36550" lvl="0" marL="457200" rtl="0" algn="l">
              <a:spcBef>
                <a:spcPts val="1200"/>
              </a:spcBef>
              <a:spcAft>
                <a:spcPts val="0"/>
              </a:spcAft>
              <a:buSzPts val="1700"/>
              <a:buFont typeface="Arial"/>
              <a:buChar char="●"/>
            </a:pPr>
            <a:r>
              <a:rPr b="1" lang="en" sz="1700"/>
              <a:t>Task:</a:t>
            </a:r>
            <a:r>
              <a:rPr lang="en" sz="1700"/>
              <a:t> The task is a work item done by the team but not connected directly to the user's requirements. For example, to upgrade the version of a product used by the teams.</a:t>
            </a:r>
            <a:endParaRPr sz="1700"/>
          </a:p>
          <a:p>
            <a:pPr indent="0" lvl="0" marL="457200" rtl="0" algn="l">
              <a:spcBef>
                <a:spcPts val="1200"/>
              </a:spcBef>
              <a:spcAft>
                <a:spcPts val="0"/>
              </a:spcAft>
              <a:buNone/>
            </a:pPr>
            <a:r>
              <a:t/>
            </a:r>
            <a:endParaRPr sz="1700"/>
          </a:p>
          <a:p>
            <a:pPr indent="-336550" lvl="0" marL="457200" rtl="0" algn="l">
              <a:spcBef>
                <a:spcPts val="1200"/>
              </a:spcBef>
              <a:spcAft>
                <a:spcPts val="0"/>
              </a:spcAft>
              <a:buSzPts val="1700"/>
              <a:buFont typeface="Arial"/>
              <a:buChar char="●"/>
            </a:pPr>
            <a:r>
              <a:rPr b="1" lang="en" sz="1700"/>
              <a:t>Subtask:</a:t>
            </a:r>
            <a:r>
              <a:rPr lang="en" sz="1700"/>
              <a:t> It is a part of another issue. It is used to break an issue into different pieces of work. While creating an issue, sub task issue is not given in the issue type field drop-down as it contains some parent issue, so we can say that subtask issue cannot be created independently.</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1200"/>
              </a:spcBef>
              <a:spcAft>
                <a:spcPts val="1200"/>
              </a:spcAft>
              <a:buNone/>
            </a:pPr>
            <a:r>
              <a:rPr b="1" lang="en" sz="2300"/>
              <a:t>JIRA Software default issue types</a:t>
            </a:r>
            <a:endParaRPr b="1" sz="2300"/>
          </a:p>
        </p:txBody>
      </p:sp>
      <p:sp>
        <p:nvSpPr>
          <p:cNvPr id="108" name="Google Shape;108;p20"/>
          <p:cNvSpPr txBox="1"/>
          <p:nvPr>
            <p:ph idx="1" type="body"/>
          </p:nvPr>
        </p:nvSpPr>
        <p:spPr>
          <a:xfrm>
            <a:off x="387900" y="1646924"/>
            <a:ext cx="8368200" cy="3078900"/>
          </a:xfrm>
          <a:prstGeom prst="rect">
            <a:avLst/>
          </a:prstGeom>
        </p:spPr>
        <p:txBody>
          <a:bodyPr anchorCtr="0" anchor="t" bIns="91425" lIns="91425" spcFirstLastPara="1" rIns="91425" wrap="square" tIns="91425">
            <a:noAutofit/>
          </a:bodyPr>
          <a:lstStyle/>
          <a:p>
            <a:pPr indent="-336550" lvl="0" marL="457200" rtl="0" algn="l">
              <a:spcBef>
                <a:spcPts val="1200"/>
              </a:spcBef>
              <a:spcAft>
                <a:spcPts val="0"/>
              </a:spcAft>
              <a:buSzPts val="1700"/>
              <a:buFont typeface="Arial"/>
              <a:buChar char="●"/>
            </a:pPr>
            <a:r>
              <a:rPr b="1" lang="en" sz="1700">
                <a:latin typeface="Arial"/>
                <a:ea typeface="Arial"/>
                <a:cs typeface="Arial"/>
                <a:sym typeface="Arial"/>
              </a:rPr>
              <a:t>Story:</a:t>
            </a:r>
            <a:r>
              <a:rPr lang="en" sz="1700">
                <a:latin typeface="Arial"/>
                <a:ea typeface="Arial"/>
                <a:cs typeface="Arial"/>
                <a:sym typeface="Arial"/>
              </a:rPr>
              <a:t> It is a requirement from the user's perspective.</a:t>
            </a:r>
            <a:endParaRPr sz="1700">
              <a:latin typeface="Arial"/>
              <a:ea typeface="Arial"/>
              <a:cs typeface="Arial"/>
              <a:sym typeface="Arial"/>
            </a:endParaRPr>
          </a:p>
          <a:p>
            <a:pPr indent="0" lvl="0" marL="457200" rtl="0" algn="l">
              <a:spcBef>
                <a:spcPts val="1200"/>
              </a:spcBef>
              <a:spcAft>
                <a:spcPts val="0"/>
              </a:spcAft>
              <a:buNone/>
            </a:pPr>
            <a:r>
              <a:t/>
            </a:r>
            <a:endParaRPr sz="1700">
              <a:latin typeface="Arial"/>
              <a:ea typeface="Arial"/>
              <a:cs typeface="Arial"/>
              <a:sym typeface="Arial"/>
            </a:endParaRPr>
          </a:p>
          <a:p>
            <a:pPr indent="-336550" lvl="0" marL="457200" rtl="0" algn="l">
              <a:spcBef>
                <a:spcPts val="1200"/>
              </a:spcBef>
              <a:spcAft>
                <a:spcPts val="0"/>
              </a:spcAft>
              <a:buSzPts val="1700"/>
              <a:buFont typeface="Arial"/>
              <a:buChar char="●"/>
            </a:pPr>
            <a:r>
              <a:rPr b="1" lang="en" sz="1700">
                <a:latin typeface="Arial"/>
                <a:ea typeface="Arial"/>
                <a:cs typeface="Arial"/>
                <a:sym typeface="Arial"/>
              </a:rPr>
              <a:t>Bug:</a:t>
            </a:r>
            <a:r>
              <a:rPr lang="en" sz="1700">
                <a:latin typeface="Arial"/>
                <a:ea typeface="Arial"/>
                <a:cs typeface="Arial"/>
                <a:sym typeface="Arial"/>
              </a:rPr>
              <a:t> It is a flaw in a product that needs to be fixed by the developers. It can be tracked with its own issue type to differentiate from other types of work.</a:t>
            </a:r>
            <a:endParaRPr sz="1700">
              <a:latin typeface="Arial"/>
              <a:ea typeface="Arial"/>
              <a:cs typeface="Arial"/>
              <a:sym typeface="Arial"/>
            </a:endParaRPr>
          </a:p>
          <a:p>
            <a:pPr indent="0" lvl="0" marL="457200" rtl="0" algn="l">
              <a:spcBef>
                <a:spcPts val="1200"/>
              </a:spcBef>
              <a:spcAft>
                <a:spcPts val="0"/>
              </a:spcAft>
              <a:buNone/>
            </a:pPr>
            <a:r>
              <a:t/>
            </a:r>
            <a:endParaRPr sz="1700">
              <a:latin typeface="Arial"/>
              <a:ea typeface="Arial"/>
              <a:cs typeface="Arial"/>
              <a:sym typeface="Arial"/>
            </a:endParaRPr>
          </a:p>
          <a:p>
            <a:pPr indent="-336550" lvl="0" marL="457200" rtl="0" algn="l">
              <a:spcBef>
                <a:spcPts val="1200"/>
              </a:spcBef>
              <a:spcAft>
                <a:spcPts val="0"/>
              </a:spcAft>
              <a:buSzPts val="1700"/>
              <a:buFont typeface="Arial"/>
              <a:buChar char="●"/>
            </a:pPr>
            <a:r>
              <a:rPr b="1" lang="en" sz="1700">
                <a:latin typeface="Arial"/>
                <a:ea typeface="Arial"/>
                <a:cs typeface="Arial"/>
                <a:sym typeface="Arial"/>
              </a:rPr>
              <a:t>Epic:</a:t>
            </a:r>
            <a:r>
              <a:rPr lang="en" sz="1700">
                <a:latin typeface="Arial"/>
                <a:ea typeface="Arial"/>
                <a:cs typeface="Arial"/>
                <a:sym typeface="Arial"/>
              </a:rPr>
              <a:t> An epic is a big issue that contains other issues.</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1200"/>
              </a:spcBef>
              <a:spcAft>
                <a:spcPts val="1200"/>
              </a:spcAft>
              <a:buNone/>
            </a:pPr>
            <a:r>
              <a:rPr b="1" lang="en" sz="2500"/>
              <a:t>JIRA Service desk default issue types</a:t>
            </a:r>
            <a:endParaRPr b="1" sz="2500"/>
          </a:p>
        </p:txBody>
      </p:sp>
      <p:sp>
        <p:nvSpPr>
          <p:cNvPr id="114" name="Google Shape;114;p21"/>
          <p:cNvSpPr txBox="1"/>
          <p:nvPr>
            <p:ph idx="1" type="body"/>
          </p:nvPr>
        </p:nvSpPr>
        <p:spPr>
          <a:xfrm>
            <a:off x="464100" y="1593774"/>
            <a:ext cx="8368200" cy="3078900"/>
          </a:xfrm>
          <a:prstGeom prst="rect">
            <a:avLst/>
          </a:prstGeom>
        </p:spPr>
        <p:txBody>
          <a:bodyPr anchorCtr="0" anchor="t" bIns="91425" lIns="91425" spcFirstLastPara="1" rIns="91425" wrap="square" tIns="91425">
            <a:normAutofit lnSpcReduction="10000"/>
          </a:bodyPr>
          <a:lstStyle/>
          <a:p>
            <a:pPr indent="-336550" lvl="0" marL="457200" rtl="0" algn="l">
              <a:lnSpc>
                <a:spcPct val="115000"/>
              </a:lnSpc>
              <a:spcBef>
                <a:spcPts val="1200"/>
              </a:spcBef>
              <a:spcAft>
                <a:spcPts val="0"/>
              </a:spcAft>
              <a:buSzPts val="1700"/>
              <a:buFont typeface="Arial"/>
              <a:buChar char="●"/>
            </a:pPr>
            <a:r>
              <a:rPr lang="en" sz="1700">
                <a:latin typeface="Arial"/>
                <a:ea typeface="Arial"/>
                <a:cs typeface="Arial"/>
                <a:sym typeface="Arial"/>
              </a:rPr>
              <a:t>Incident</a:t>
            </a:r>
            <a:endParaRPr sz="1700">
              <a:latin typeface="Arial"/>
              <a:ea typeface="Arial"/>
              <a:cs typeface="Arial"/>
              <a:sym typeface="Arial"/>
            </a:endParaRPr>
          </a:p>
          <a:p>
            <a:pPr indent="0" lvl="0" marL="457200" rtl="0" algn="l">
              <a:lnSpc>
                <a:spcPct val="115000"/>
              </a:lnSpc>
              <a:spcBef>
                <a:spcPts val="1200"/>
              </a:spcBef>
              <a:spcAft>
                <a:spcPts val="0"/>
              </a:spcAft>
              <a:buNone/>
            </a:pPr>
            <a:r>
              <a:t/>
            </a:r>
            <a:endParaRPr sz="1700">
              <a:latin typeface="Arial"/>
              <a:ea typeface="Arial"/>
              <a:cs typeface="Arial"/>
              <a:sym typeface="Arial"/>
            </a:endParaRPr>
          </a:p>
          <a:p>
            <a:pPr indent="-336550" lvl="0" marL="457200" rtl="0" algn="l">
              <a:lnSpc>
                <a:spcPct val="115000"/>
              </a:lnSpc>
              <a:spcBef>
                <a:spcPts val="1200"/>
              </a:spcBef>
              <a:spcAft>
                <a:spcPts val="0"/>
              </a:spcAft>
              <a:buSzPts val="1700"/>
              <a:buFont typeface="Arial"/>
              <a:buChar char="●"/>
            </a:pPr>
            <a:r>
              <a:rPr lang="en" sz="1700">
                <a:latin typeface="Arial"/>
                <a:ea typeface="Arial"/>
                <a:cs typeface="Arial"/>
                <a:sym typeface="Arial"/>
              </a:rPr>
              <a:t>Service Request</a:t>
            </a:r>
            <a:endParaRPr sz="1700">
              <a:latin typeface="Arial"/>
              <a:ea typeface="Arial"/>
              <a:cs typeface="Arial"/>
              <a:sym typeface="Arial"/>
            </a:endParaRPr>
          </a:p>
          <a:p>
            <a:pPr indent="0" lvl="0" marL="0" rtl="0" algn="l">
              <a:lnSpc>
                <a:spcPct val="115000"/>
              </a:lnSpc>
              <a:spcBef>
                <a:spcPts val="1200"/>
              </a:spcBef>
              <a:spcAft>
                <a:spcPts val="0"/>
              </a:spcAft>
              <a:buNone/>
            </a:pPr>
            <a:r>
              <a:t/>
            </a:r>
            <a:endParaRPr sz="1700">
              <a:latin typeface="Arial"/>
              <a:ea typeface="Arial"/>
              <a:cs typeface="Arial"/>
              <a:sym typeface="Arial"/>
            </a:endParaRPr>
          </a:p>
          <a:p>
            <a:pPr indent="-336550" lvl="0" marL="457200" rtl="0" algn="l">
              <a:lnSpc>
                <a:spcPct val="115000"/>
              </a:lnSpc>
              <a:spcBef>
                <a:spcPts val="1200"/>
              </a:spcBef>
              <a:spcAft>
                <a:spcPts val="0"/>
              </a:spcAft>
              <a:buSzPts val="1700"/>
              <a:buFont typeface="Arial"/>
              <a:buChar char="●"/>
            </a:pPr>
            <a:r>
              <a:rPr lang="en" sz="1700">
                <a:latin typeface="Arial"/>
                <a:ea typeface="Arial"/>
                <a:cs typeface="Arial"/>
                <a:sym typeface="Arial"/>
              </a:rPr>
              <a:t>Change</a:t>
            </a:r>
            <a:endParaRPr sz="1700">
              <a:latin typeface="Arial"/>
              <a:ea typeface="Arial"/>
              <a:cs typeface="Arial"/>
              <a:sym typeface="Arial"/>
            </a:endParaRPr>
          </a:p>
          <a:p>
            <a:pPr indent="0" lvl="0" marL="457200" rtl="0" algn="l">
              <a:lnSpc>
                <a:spcPct val="115000"/>
              </a:lnSpc>
              <a:spcBef>
                <a:spcPts val="1200"/>
              </a:spcBef>
              <a:spcAft>
                <a:spcPts val="0"/>
              </a:spcAft>
              <a:buNone/>
            </a:pPr>
            <a:r>
              <a:t/>
            </a:r>
            <a:endParaRPr sz="1700">
              <a:latin typeface="Arial"/>
              <a:ea typeface="Arial"/>
              <a:cs typeface="Arial"/>
              <a:sym typeface="Arial"/>
            </a:endParaRPr>
          </a:p>
          <a:p>
            <a:pPr indent="-336550" lvl="0" marL="457200" rtl="0" algn="l">
              <a:lnSpc>
                <a:spcPct val="115000"/>
              </a:lnSpc>
              <a:spcBef>
                <a:spcPts val="1200"/>
              </a:spcBef>
              <a:spcAft>
                <a:spcPts val="0"/>
              </a:spcAft>
              <a:buSzPts val="1700"/>
              <a:buFont typeface="Arial"/>
              <a:buChar char="●"/>
            </a:pPr>
            <a:r>
              <a:rPr lang="en" sz="1700">
                <a:latin typeface="Arial"/>
                <a:ea typeface="Arial"/>
                <a:cs typeface="Arial"/>
                <a:sym typeface="Arial"/>
              </a:rPr>
              <a:t>Problem</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