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57" r:id="rId15"/>
    <p:sldId id="258" r:id="rId16"/>
    <p:sldId id="259" r:id="rId17"/>
    <p:sldId id="26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04-Apr-22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04-Apr-22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Networking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By- </a:t>
            </a:r>
            <a:r>
              <a:rPr lang="en-US" dirty="0" err="1" smtClean="0"/>
              <a:t>Sheeraz</a:t>
            </a:r>
            <a:r>
              <a:rPr lang="en-US" dirty="0" smtClean="0"/>
              <a:t> </a:t>
            </a:r>
            <a:r>
              <a:rPr lang="en-US" dirty="0" err="1" smtClean="0"/>
              <a:t>Zulfi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92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6777317" cy="3508977"/>
          </a:xfrm>
        </p:spPr>
        <p:txBody>
          <a:bodyPr/>
          <a:lstStyle/>
          <a:p>
            <a:r>
              <a:rPr lang="en-US" dirty="0" smtClean="0"/>
              <a:t>Router: </a:t>
            </a:r>
            <a:r>
              <a:rPr lang="en-US" dirty="0"/>
              <a:t>Routers are the multiport devices and more sophisticated as compared to repeaters and bridges. It contains a routing table that enables it to make decision about the route i.e. to determine which of several possible paths between the source and destination is the best for a particular transmission.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59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 AND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Internet Protocol address is a numerical label such as 192.0.2.1 that is connected to a computer network that uses the Internet Protocol for communication.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IP address serves two main functions: network interface identification and location addressing.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73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 VS 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b="1" dirty="0" smtClean="0"/>
              <a:t>Ipv4 </a:t>
            </a:r>
          </a:p>
          <a:p>
            <a:r>
              <a:rPr lang="en-US" dirty="0"/>
              <a:t>IPv4 has a 32-bit address </a:t>
            </a:r>
            <a:r>
              <a:rPr lang="en-US" dirty="0" smtClean="0"/>
              <a:t>length</a:t>
            </a:r>
          </a:p>
          <a:p>
            <a:r>
              <a:rPr lang="en-US" dirty="0"/>
              <a:t>In IPv4 end to end, connection integrity is </a:t>
            </a:r>
            <a:r>
              <a:rPr lang="en-US" dirty="0" smtClean="0"/>
              <a:t>Unachievable</a:t>
            </a:r>
          </a:p>
          <a:p>
            <a:r>
              <a:rPr lang="en-US" dirty="0"/>
              <a:t>It can generate 4.29×10</a:t>
            </a:r>
            <a:r>
              <a:rPr lang="en-US" baseline="30000" dirty="0"/>
              <a:t>9</a:t>
            </a:r>
            <a:r>
              <a:rPr lang="en-US" dirty="0"/>
              <a:t> address </a:t>
            </a:r>
            <a:r>
              <a:rPr lang="en-US" dirty="0" smtClean="0"/>
              <a:t>space</a:t>
            </a:r>
          </a:p>
          <a:p>
            <a:r>
              <a:rPr lang="en-US" dirty="0"/>
              <a:t>Address representation of IPv4 is in </a:t>
            </a:r>
            <a:r>
              <a:rPr lang="en-US" dirty="0" smtClean="0"/>
              <a:t>decimal</a:t>
            </a:r>
          </a:p>
          <a:p>
            <a:r>
              <a:rPr lang="en-US" dirty="0"/>
              <a:t>In IPv4 Encryption and Authentication facility not provided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981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310717" cy="5257800"/>
          </a:xfrm>
        </p:spPr>
        <p:txBody>
          <a:bodyPr/>
          <a:lstStyle/>
          <a:p>
            <a:pPr marL="68580" indent="0">
              <a:buNone/>
            </a:pPr>
            <a:r>
              <a:rPr lang="en-US" b="1" dirty="0" smtClean="0"/>
              <a:t>Ipv6</a:t>
            </a:r>
          </a:p>
          <a:p>
            <a:r>
              <a:rPr lang="en-US" dirty="0"/>
              <a:t>IPv6 has a 128-bit address </a:t>
            </a:r>
            <a:r>
              <a:rPr lang="en-US" dirty="0" smtClean="0"/>
              <a:t>length</a:t>
            </a:r>
          </a:p>
          <a:p>
            <a:r>
              <a:rPr lang="en-US" dirty="0"/>
              <a:t>In IPv6 end to end, connection integrity is </a:t>
            </a:r>
            <a:r>
              <a:rPr lang="en-US" dirty="0" smtClean="0"/>
              <a:t>Achievable</a:t>
            </a:r>
          </a:p>
          <a:p>
            <a:r>
              <a:rPr lang="en-US" dirty="0"/>
              <a:t>Address space of IPv6 is quite large it can produce 3.4×10</a:t>
            </a:r>
            <a:r>
              <a:rPr lang="en-US" baseline="30000" dirty="0"/>
              <a:t>38</a:t>
            </a:r>
            <a:r>
              <a:rPr lang="en-US" dirty="0"/>
              <a:t> address </a:t>
            </a:r>
            <a:r>
              <a:rPr lang="en-US" dirty="0" smtClean="0"/>
              <a:t>space</a:t>
            </a:r>
          </a:p>
          <a:p>
            <a:r>
              <a:rPr lang="en-US" dirty="0"/>
              <a:t>Address Representation of IPv6 is in </a:t>
            </a:r>
            <a:r>
              <a:rPr lang="en-US" dirty="0" smtClean="0"/>
              <a:t>hexadecimal</a:t>
            </a:r>
          </a:p>
          <a:p>
            <a:r>
              <a:rPr lang="en-US" dirty="0"/>
              <a:t>In IPv6 Encryption and Authentication are provided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61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667000"/>
            <a:ext cx="7024744" cy="1143000"/>
          </a:xfrm>
        </p:spPr>
        <p:txBody>
          <a:bodyPr/>
          <a:lstStyle/>
          <a:p>
            <a:r>
              <a:rPr lang="en-US" dirty="0" smtClean="0"/>
              <a:t>Advantages of 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42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838200"/>
            <a:ext cx="6777317" cy="4994429"/>
          </a:xfrm>
        </p:spPr>
        <p:txBody>
          <a:bodyPr/>
          <a:lstStyle/>
          <a:p>
            <a:r>
              <a:rPr lang="en-US" dirty="0" smtClean="0"/>
              <a:t>Enhance communication and availability of Information</a:t>
            </a:r>
          </a:p>
          <a:p>
            <a:r>
              <a:rPr lang="en-US" dirty="0" smtClean="0"/>
              <a:t>Convenience in resource sharing</a:t>
            </a:r>
          </a:p>
          <a:p>
            <a:r>
              <a:rPr lang="en-US" dirty="0" smtClean="0"/>
              <a:t>Highly flexible</a:t>
            </a:r>
          </a:p>
          <a:p>
            <a:r>
              <a:rPr lang="en-US" dirty="0" smtClean="0"/>
              <a:t>Inexpensive system</a:t>
            </a:r>
          </a:p>
          <a:p>
            <a:r>
              <a:rPr lang="en-US" dirty="0" smtClean="0"/>
              <a:t>Increase cost efficiency</a:t>
            </a:r>
          </a:p>
          <a:p>
            <a:r>
              <a:rPr lang="en-US" dirty="0" smtClean="0"/>
              <a:t>Sharing hardware and Software</a:t>
            </a:r>
          </a:p>
          <a:p>
            <a:r>
              <a:rPr lang="en-US" dirty="0" smtClean="0"/>
              <a:t>Fast and reliable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84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6670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Disadvantages of 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685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6777317" cy="4953000"/>
          </a:xfrm>
        </p:spPr>
        <p:txBody>
          <a:bodyPr/>
          <a:lstStyle/>
          <a:p>
            <a:r>
              <a:rPr lang="en-US" dirty="0" smtClean="0"/>
              <a:t>Breakdown and possible loss of resource</a:t>
            </a:r>
          </a:p>
          <a:p>
            <a:r>
              <a:rPr lang="en-US" dirty="0" smtClean="0"/>
              <a:t>Lacks independency- people getting addicted to ease operation</a:t>
            </a:r>
          </a:p>
          <a:p>
            <a:r>
              <a:rPr lang="en-US" dirty="0" smtClean="0"/>
              <a:t>Poses security difficulties</a:t>
            </a:r>
          </a:p>
          <a:p>
            <a:r>
              <a:rPr lang="en-US" dirty="0" smtClean="0"/>
              <a:t>Lacks robustness</a:t>
            </a:r>
          </a:p>
          <a:p>
            <a:r>
              <a:rPr lang="en-US" dirty="0" smtClean="0"/>
              <a:t>Susceptible to  virus and malware</a:t>
            </a:r>
          </a:p>
          <a:p>
            <a:r>
              <a:rPr lang="en-US" dirty="0" smtClean="0"/>
              <a:t>Requires a efficient handler</a:t>
            </a:r>
          </a:p>
          <a:p>
            <a:r>
              <a:rPr lang="en-US" dirty="0" smtClean="0"/>
              <a:t>Requires expensive setup</a:t>
            </a:r>
          </a:p>
          <a:p>
            <a:r>
              <a:rPr lang="en-US" dirty="0" smtClean="0"/>
              <a:t>Bandwidth issue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7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networking?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computers to share information and</a:t>
            </a:r>
            <a:br>
              <a:rPr lang="en-US" dirty="0"/>
            </a:br>
            <a:r>
              <a:rPr lang="en-US" dirty="0"/>
              <a:t>resources</a:t>
            </a:r>
          </a:p>
          <a:p>
            <a:r>
              <a:rPr lang="en-US" dirty="0"/>
              <a:t>Complex and varied technology</a:t>
            </a:r>
          </a:p>
          <a:p>
            <a:r>
              <a:rPr lang="en-US" dirty="0"/>
              <a:t>Many choices for physical connections and related</a:t>
            </a:r>
            <a:br>
              <a:rPr lang="en-US" dirty="0"/>
            </a:br>
            <a:r>
              <a:rPr lang="en-US" dirty="0"/>
              <a:t>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8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fundamentals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simple as two computers connected with a </a:t>
            </a:r>
            <a:r>
              <a:rPr lang="en-US" dirty="0" smtClean="0"/>
              <a:t>cable</a:t>
            </a:r>
            <a:r>
              <a:rPr lang="en-US" dirty="0"/>
              <a:t> </a:t>
            </a:r>
            <a:r>
              <a:rPr lang="en-US" dirty="0" smtClean="0"/>
              <a:t>that </a:t>
            </a:r>
            <a:r>
              <a:rPr lang="en-US" dirty="0"/>
              <a:t>can transmit data</a:t>
            </a:r>
          </a:p>
          <a:p>
            <a:r>
              <a:rPr lang="en-US" dirty="0"/>
              <a:t>Allows users to share data quickly and</a:t>
            </a:r>
            <a:br>
              <a:rPr lang="en-US" dirty="0"/>
            </a:br>
            <a:r>
              <a:rPr lang="en-US" dirty="0"/>
              <a:t>efficiently</a:t>
            </a:r>
          </a:p>
          <a:p>
            <a:r>
              <a:rPr lang="en-US" dirty="0"/>
              <a:t>Access to shared peripheral devices such </a:t>
            </a:r>
            <a:r>
              <a:rPr lang="en-US" dirty="0" smtClean="0"/>
              <a:t>as printers</a:t>
            </a:r>
            <a:r>
              <a:rPr lang="en-US" dirty="0"/>
              <a:t>, scanners, and fax machines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6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Local Area Networks (LANs) and Internetworks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Early networks custom-built, expensive, severe</a:t>
            </a:r>
            <a:br>
              <a:rPr lang="en-US" dirty="0"/>
            </a:br>
            <a:r>
              <a:rPr lang="en-US" dirty="0"/>
              <a:t>restrictions</a:t>
            </a:r>
          </a:p>
          <a:p>
            <a:r>
              <a:rPr lang="en-US" dirty="0"/>
              <a:t>Early Ethernet no more than 30 users with total</a:t>
            </a:r>
            <a:br>
              <a:rPr lang="en-US" dirty="0"/>
            </a:br>
            <a:r>
              <a:rPr lang="en-US" dirty="0"/>
              <a:t>span of 607 feet</a:t>
            </a:r>
          </a:p>
          <a:p>
            <a:r>
              <a:rPr lang="en-US" dirty="0"/>
              <a:t>Local area network (LAN) works within limited</a:t>
            </a:r>
            <a:br>
              <a:rPr lang="en-US" dirty="0"/>
            </a:br>
            <a:r>
              <a:rPr lang="en-US" dirty="0"/>
              <a:t>geographic area</a:t>
            </a:r>
          </a:p>
          <a:p>
            <a:r>
              <a:rPr lang="en-US" dirty="0"/>
              <a:t>Building block for constructing larger networks,</a:t>
            </a:r>
            <a:br>
              <a:rPr lang="en-US" dirty="0"/>
            </a:br>
            <a:r>
              <a:rPr lang="en-US" dirty="0"/>
              <a:t>called internetworks</a:t>
            </a:r>
          </a:p>
          <a:p>
            <a:r>
              <a:rPr lang="en-US" dirty="0"/>
              <a:t>Internetwork network 100 or more computers at</a:t>
            </a:r>
            <a:br>
              <a:rPr lang="en-US" dirty="0"/>
            </a:br>
            <a:r>
              <a:rPr lang="en-US" dirty="0"/>
              <a:t>distances in excess of 1000 </a:t>
            </a:r>
            <a:r>
              <a:rPr lang="en-US" dirty="0" smtClean="0"/>
              <a:t>feet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6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Wide Area Networks (WANs) and 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Wide area network (WAN) spans distances</a:t>
            </a:r>
            <a:br>
              <a:rPr lang="en-US" dirty="0"/>
            </a:br>
            <a:r>
              <a:rPr lang="en-US" dirty="0"/>
              <a:t>measured in miles links two or more separate</a:t>
            </a:r>
            <a:br>
              <a:rPr lang="en-US" dirty="0"/>
            </a:br>
            <a:r>
              <a:rPr lang="en-US" dirty="0"/>
              <a:t>LANS</a:t>
            </a:r>
          </a:p>
          <a:p>
            <a:r>
              <a:rPr lang="en-US" dirty="0"/>
              <a:t>Metropolitan area network (MAN) uses WAN</a:t>
            </a:r>
            <a:br>
              <a:rPr lang="en-US" dirty="0"/>
            </a:br>
            <a:r>
              <a:rPr lang="en-US" dirty="0"/>
              <a:t>technology to interconnect LANs within a </a:t>
            </a:r>
            <a:r>
              <a:rPr lang="en-US" dirty="0" smtClean="0"/>
              <a:t>specific geographic </a:t>
            </a:r>
            <a:r>
              <a:rPr lang="en-US" dirty="0"/>
              <a:t>region</a:t>
            </a:r>
          </a:p>
          <a:p>
            <a:r>
              <a:rPr lang="en-US" dirty="0"/>
              <a:t>Internet global WAN internetwork includes</a:t>
            </a:r>
            <a:br>
              <a:rPr lang="en-US" dirty="0"/>
            </a:br>
            <a:r>
              <a:rPr lang="en-US" dirty="0"/>
              <a:t>millions of machines and users worldwide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8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types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>Two major types of networks</a:t>
            </a:r>
          </a:p>
          <a:p>
            <a:r>
              <a:rPr lang="en-US" dirty="0"/>
              <a:t>Peer-to-peer</a:t>
            </a:r>
          </a:p>
          <a:p>
            <a:r>
              <a:rPr lang="en-US" dirty="0"/>
              <a:t>Client/Server (also called server-based)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9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Peer-to-Peer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Peers with no centralized control over </a:t>
            </a:r>
            <a:r>
              <a:rPr lang="en-US" dirty="0" smtClean="0"/>
              <a:t>shared resources</a:t>
            </a:r>
            <a:endParaRPr lang="en-US" dirty="0"/>
          </a:p>
          <a:p>
            <a:r>
              <a:rPr lang="en-US" dirty="0"/>
              <a:t>Can share resources with any other computer </a:t>
            </a:r>
            <a:r>
              <a:rPr lang="en-US" dirty="0" smtClean="0"/>
              <a:t>on network</a:t>
            </a:r>
            <a:endParaRPr lang="en-US" dirty="0"/>
          </a:p>
          <a:p>
            <a:r>
              <a:rPr lang="en-US" dirty="0"/>
              <a:t>No computer has higher access priority</a:t>
            </a:r>
          </a:p>
          <a:p>
            <a:r>
              <a:rPr lang="en-US" dirty="0"/>
              <a:t>No computer has more responsibility to provide </a:t>
            </a:r>
            <a:r>
              <a:rPr lang="en-US" dirty="0" smtClean="0"/>
              <a:t>or shared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57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Server-Based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 responds to client </a:t>
            </a:r>
            <a:r>
              <a:rPr lang="en-US" dirty="0" smtClean="0"/>
              <a:t>requests</a:t>
            </a:r>
            <a:endParaRPr lang="en-US" dirty="0"/>
          </a:p>
          <a:p>
            <a:r>
              <a:rPr lang="en-US" dirty="0"/>
              <a:t>Provide centralized control over resources</a:t>
            </a:r>
          </a:p>
          <a:p>
            <a:r>
              <a:rPr lang="en-US" dirty="0"/>
              <a:t>Servers require faster CPUs, more memory, </a:t>
            </a:r>
            <a:r>
              <a:rPr lang="en-US" dirty="0" smtClean="0"/>
              <a:t>larger disk </a:t>
            </a:r>
            <a:r>
              <a:rPr lang="en-US" dirty="0"/>
              <a:t>drives, and extra peripherals such as </a:t>
            </a:r>
            <a:r>
              <a:rPr lang="en-US" dirty="0" smtClean="0"/>
              <a:t>tape drives</a:t>
            </a:r>
            <a:endParaRPr lang="en-US" dirty="0"/>
          </a:p>
          <a:p>
            <a:r>
              <a:rPr lang="en-US" dirty="0"/>
              <a:t>May be dedicated, handling only requests </a:t>
            </a:r>
            <a:r>
              <a:rPr lang="en-US" dirty="0" smtClean="0"/>
              <a:t>from client </a:t>
            </a:r>
            <a:r>
              <a:rPr lang="en-US" dirty="0"/>
              <a:t>communities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891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Hub, Switch and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Hub: </a:t>
            </a:r>
            <a:r>
              <a:rPr lang="en-US" dirty="0"/>
              <a:t>A Hub is just a connector and connects the wires coming form different sides. There is no signal processing or regeneration. </a:t>
            </a:r>
            <a:endParaRPr lang="en-US" dirty="0" smtClean="0"/>
          </a:p>
          <a:p>
            <a:r>
              <a:rPr lang="en-US" dirty="0" smtClean="0"/>
              <a:t>Switch : </a:t>
            </a:r>
            <a:r>
              <a:rPr lang="en-US" dirty="0"/>
              <a:t>Switch is a point to point communication device. It operators at the data link layer of OSI model. It uses switching table to find out the correct destination.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274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34</TotalTime>
  <Words>436</Words>
  <Application>Microsoft Office PowerPoint</Application>
  <PresentationFormat>On-screen Show (4:3)</PresentationFormat>
  <Paragraphs>71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Austin</vt:lpstr>
      <vt:lpstr>Networking </vt:lpstr>
      <vt:lpstr>What is networking?</vt:lpstr>
      <vt:lpstr>Network fundamentals </vt:lpstr>
      <vt:lpstr>Local Area Networks (LANs) and Internetworks</vt:lpstr>
      <vt:lpstr>Wide Area Networks (WANs) and the Internet</vt:lpstr>
      <vt:lpstr>Network types </vt:lpstr>
      <vt:lpstr>Peer-to-Peer Networking</vt:lpstr>
      <vt:lpstr>Server-Based Networks</vt:lpstr>
      <vt:lpstr>Difference between Hub, Switch and Router</vt:lpstr>
      <vt:lpstr>PowerPoint Presentation</vt:lpstr>
      <vt:lpstr>IP ADDRESS AND TYPE</vt:lpstr>
      <vt:lpstr>Ipv4 VS Ipv6</vt:lpstr>
      <vt:lpstr>PowerPoint Presentation</vt:lpstr>
      <vt:lpstr>Advantages of Networking</vt:lpstr>
      <vt:lpstr>PowerPoint Presentation</vt:lpstr>
      <vt:lpstr>Disadvantages of Networking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</dc:title>
  <dc:creator>sheeraz zulfi</dc:creator>
  <cp:lastModifiedBy>sheer</cp:lastModifiedBy>
  <cp:revision>13</cp:revision>
  <dcterms:created xsi:type="dcterms:W3CDTF">2006-08-16T00:00:00Z</dcterms:created>
  <dcterms:modified xsi:type="dcterms:W3CDTF">2022-04-04T11:42:00Z</dcterms:modified>
</cp:coreProperties>
</file>