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7" r:id="rId7"/>
    <p:sldId id="269" r:id="rId8"/>
    <p:sldId id="261" r:id="rId9"/>
    <p:sldId id="262" r:id="rId10"/>
    <p:sldId id="263" r:id="rId11"/>
    <p:sldId id="264" r:id="rId12"/>
    <p:sldId id="276" r:id="rId13"/>
    <p:sldId id="266"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Virtualization</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419860"/>
            <a:ext cx="10515600" cy="4351338"/>
          </a:xfrm>
        </p:spPr>
        <p:txBody>
          <a:bodyPr>
            <a:normAutofit/>
          </a:bodyPr>
          <a:p>
            <a:pPr marL="0" indent="0">
              <a:buNone/>
            </a:pP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Virtualization is the ability to run multiple operating systems on single physical system and share the underlying hardware resources.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It is the process by which one computer hosts the appearance of many computers.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Virtualization is used to improve IT throught and costs by using physical resources as a pool from which virtual resources can be allocated.</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Types of Virtual Machine are</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 Type 1</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 Type 2</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Continue...</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lnSpcReduction="20000"/>
          </a:bodyPr>
          <a:p>
            <a:r>
              <a:rPr lang="en-US" sz="2400" b="1">
                <a:latin typeface="Times New Roman" panose="02020603050405020304" charset="0"/>
                <a:cs typeface="Times New Roman" panose="02020603050405020304" charset="0"/>
              </a:rPr>
              <a:t>RUN</a:t>
            </a:r>
            <a:r>
              <a:rPr lang="en-US" sz="2400">
                <a:latin typeface="Times New Roman" panose="02020603050405020304" charset="0"/>
                <a:cs typeface="Times New Roman" panose="02020603050405020304" charset="0"/>
              </a:rPr>
              <a:t>:It executes any commands on top of the current image and craetes a new layer by committing the results.</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CMD</a:t>
            </a:r>
            <a:r>
              <a:rPr lang="en-US" sz="2400">
                <a:latin typeface="Times New Roman" panose="02020603050405020304" charset="0"/>
                <a:cs typeface="Times New Roman" panose="02020603050405020304" charset="0"/>
              </a:rPr>
              <a:t>:It specifies the instruction that is to be executed when a Docker conatiner starts.</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ENTRY POINT</a:t>
            </a:r>
            <a:r>
              <a:rPr lang="en-US" sz="2400">
                <a:latin typeface="Times New Roman" panose="02020603050405020304" charset="0"/>
                <a:cs typeface="Times New Roman" panose="02020603050405020304" charset="0"/>
              </a:rPr>
              <a:t>: It is used to set executables that will always run when the container is initiated.</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ENV</a:t>
            </a:r>
            <a:r>
              <a:rPr lang="en-US" sz="2400">
                <a:latin typeface="Times New Roman" panose="02020603050405020304" charset="0"/>
                <a:cs typeface="Times New Roman" panose="02020603050405020304" charset="0"/>
              </a:rPr>
              <a:t>:It is used to set the environment variable.</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EXPOSE</a:t>
            </a:r>
            <a:r>
              <a:rPr lang="en-US" sz="2400">
                <a:latin typeface="Times New Roman" panose="02020603050405020304" charset="0"/>
                <a:cs typeface="Times New Roman" panose="02020603050405020304" charset="0"/>
              </a:rPr>
              <a:t>:It is used to exposes a particular port with a specified protocol inside a Docker Conatiner.</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atin typeface="Times New Roman" panose="02020603050405020304" charset="0"/>
                <a:cs typeface="Times New Roman" panose="02020603050405020304" charset="0"/>
              </a:rPr>
              <a:t>Example for Docker file</a:t>
            </a:r>
            <a:endParaRPr lang="en-US">
              <a:latin typeface="Times New Roman" panose="02020603050405020304" charset="0"/>
              <a:cs typeface="Times New Roman" panose="02020603050405020304" charset="0"/>
            </a:endParaRPr>
          </a:p>
        </p:txBody>
      </p:sp>
      <p:sp>
        <p:nvSpPr>
          <p:cNvPr id="5" name="Content Placeholder 4"/>
          <p:cNvSpPr>
            <a:spLocks noGrp="1"/>
          </p:cNvSpPr>
          <p:nvPr>
            <p:ph idx="1"/>
          </p:nvPr>
        </p:nvSpPr>
        <p:spPr/>
        <p:txBody>
          <a:bodyPr>
            <a:normAutofit fontScale="90000" lnSpcReduction="10000"/>
          </a:bodyPr>
          <a:p>
            <a:pPr marL="0" indent="0">
              <a:buNone/>
            </a:pPr>
            <a:r>
              <a:rPr lang="en-US" sz="2665">
                <a:latin typeface="Times New Roman" panose="02020603050405020304" charset="0"/>
                <a:cs typeface="Times New Roman" panose="02020603050405020304" charset="0"/>
              </a:rPr>
              <a:t>FROM ubuntu</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RUN apt-get update</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RUN apt install -y tzdata</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ENV TZ=Asia/Dubai</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RUN ln -snf /usr/share/zoneinfo/$TZ /etc/localtime &amp;&amp; echo $TZ &gt; /etc/timezone</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RUN apt-get -y install apache2</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ADD . /var/www/html</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ENTRYPOINT apachectl -D FOREGROUND</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ENV name DEVOPS SKILLRARY</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EXPOSE 8080:8080</a:t>
            </a:r>
            <a:endParaRPr lang="en-US" sz="2665">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Container Managament System(S/W)</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400">
                <a:latin typeface="Times New Roman" panose="02020603050405020304" charset="0"/>
                <a:cs typeface="Times New Roman" panose="02020603050405020304" charset="0"/>
              </a:rPr>
              <a:t>It is process of managing the creation,deployment,scaling,availability and destruction of software containers.</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Conatiner management software helps optimize how and where to run conatiners as well as which systems to put them on.</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The most commonly used container management systems  are KUBERNATES(K8’s) and DOCKER SWARM.</a:t>
            </a:r>
            <a:endParaRPr lang="en-US" sz="2400">
              <a:latin typeface="Times New Roman" panose="02020603050405020304" charset="0"/>
              <a:cs typeface="Times New Roman" panose="02020603050405020304" charset="0"/>
            </a:endParaRPr>
          </a:p>
          <a:p>
            <a:pPr marL="0" indent="0">
              <a:buNone/>
            </a:pP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Container Orchestration:</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400">
                <a:latin typeface="Times New Roman" panose="02020603050405020304" charset="0"/>
                <a:cs typeface="Times New Roman" panose="02020603050405020304" charset="0"/>
              </a:rPr>
              <a:t>Container orchestration is the automation of much of the operation effort required to run containerized workloads and services.</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This includes a wide range of things software teams need to manage a conatiner’s lifecycle,including provisioning,deployment,scaling(up and down),networking,load balancing and more.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Orchestration keeps containers running in the required state,and helps maintain your service-level agreements(SLAs).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Hypervisor</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400">
                <a:latin typeface="Times New Roman" panose="02020603050405020304" charset="0"/>
                <a:cs typeface="Times New Roman" panose="02020603050405020304" charset="0"/>
              </a:rPr>
              <a:t>A hypervisor is a virtual machine manager/monitor(VMM),or virtualization manager is a program that allows multiple operating systems to share a single hardware host.</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Each guest operating system appears to have the host’s processor,memory,and other resources all to itself.However,the hypervisor is actually controlling the host processor and resources,allocating what is need to each operating system in turn and making sure that the guest operating system(called virtual machines) cannot disrupt ecah other.</a:t>
            </a:r>
            <a:endParaRPr lang="en-US" sz="24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Benefits of Virtual Machine</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400">
                <a:latin typeface="Times New Roman" panose="02020603050405020304" charset="0"/>
                <a:cs typeface="Times New Roman" panose="02020603050405020304" charset="0"/>
              </a:rPr>
              <a:t>Sharing of resources helps cost reduction</a:t>
            </a:r>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Isolation</a:t>
            </a:r>
            <a:r>
              <a:rPr lang="en-US" sz="2400">
                <a:latin typeface="Times New Roman" panose="02020603050405020304" charset="0"/>
                <a:cs typeface="Times New Roman" panose="02020603050405020304" charset="0"/>
              </a:rPr>
              <a:t>:Virtual machines are isolated from each other as if they are physically separated.</a:t>
            </a:r>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Encapsulation</a:t>
            </a:r>
            <a:r>
              <a:rPr lang="en-US" sz="2400">
                <a:latin typeface="Times New Roman" panose="02020603050405020304" charset="0"/>
                <a:cs typeface="Times New Roman" panose="02020603050405020304" charset="0"/>
              </a:rPr>
              <a:t>:Virtual machines encapsulate a complete computing environment.</a:t>
            </a:r>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Hardware Independance</a:t>
            </a:r>
            <a:r>
              <a:rPr lang="en-US" sz="2400">
                <a:latin typeface="Times New Roman" panose="02020603050405020304" charset="0"/>
                <a:cs typeface="Times New Roman" panose="02020603050405020304" charset="0"/>
              </a:rPr>
              <a:t>:Virtual machines run independetly of underlying hardware.</a:t>
            </a:r>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Portability</a:t>
            </a:r>
            <a:r>
              <a:rPr lang="en-US" sz="2400">
                <a:latin typeface="Times New Roman" panose="02020603050405020304" charset="0"/>
                <a:cs typeface="Times New Roman" panose="02020603050405020304" charset="0"/>
              </a:rPr>
              <a:t>:Virtual machines can be migrated between different hosts.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Disadvantges of Virtual Machine</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400">
                <a:latin typeface="Times New Roman" panose="02020603050405020304" charset="0"/>
                <a:cs typeface="Times New Roman" panose="02020603050405020304" charset="0"/>
              </a:rPr>
              <a:t>It can have high cost of implemenation.</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Virtual machines takes up whole space even when it needs less.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It creates a security risks.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It takes time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It creates an availability issue.</a:t>
            </a:r>
            <a:endParaRPr lang="en-US" sz="24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b="1" spc="5" dirty="0">
                <a:latin typeface="Times New Roman" panose="02020603050405020304" charset="0"/>
                <a:cs typeface="Times New Roman" panose="02020603050405020304" charset="0"/>
                <a:sym typeface="+mn-ea"/>
              </a:rPr>
              <a:t>What </a:t>
            </a:r>
            <a:r>
              <a:rPr b="1" dirty="0">
                <a:latin typeface="Times New Roman" panose="02020603050405020304" charset="0"/>
                <a:cs typeface="Times New Roman" panose="02020603050405020304" charset="0"/>
                <a:sym typeface="+mn-ea"/>
              </a:rPr>
              <a:t>is </a:t>
            </a:r>
            <a:r>
              <a:rPr b="1" spc="10" dirty="0">
                <a:latin typeface="Times New Roman" panose="02020603050405020304" charset="0"/>
                <a:cs typeface="Times New Roman" panose="02020603050405020304" charset="0"/>
                <a:sym typeface="+mn-ea"/>
              </a:rPr>
              <a:t>a</a:t>
            </a:r>
            <a:r>
              <a:rPr b="1" spc="-50" dirty="0">
                <a:latin typeface="Times New Roman" panose="02020603050405020304" charset="0"/>
                <a:cs typeface="Times New Roman" panose="02020603050405020304" charset="0"/>
                <a:sym typeface="+mn-ea"/>
              </a:rPr>
              <a:t> </a:t>
            </a:r>
            <a:r>
              <a:rPr b="1" spc="5" dirty="0">
                <a:latin typeface="Times New Roman" panose="02020603050405020304" charset="0"/>
                <a:cs typeface="Times New Roman" panose="02020603050405020304" charset="0"/>
                <a:sym typeface="+mn-ea"/>
              </a:rPr>
              <a:t>container?</a:t>
            </a:r>
            <a:br>
              <a:rPr spc="5" dirty="0">
                <a:sym typeface="+mn-ea"/>
              </a:rPr>
            </a:br>
            <a:endParaRPr lang="en-US"/>
          </a:p>
        </p:txBody>
      </p:sp>
      <p:sp>
        <p:nvSpPr>
          <p:cNvPr id="3" name="Content Placeholder 2"/>
          <p:cNvSpPr>
            <a:spLocks noGrp="1"/>
          </p:cNvSpPr>
          <p:nvPr>
            <p:ph idx="1"/>
          </p:nvPr>
        </p:nvSpPr>
        <p:spPr>
          <a:xfrm>
            <a:off x="838200" y="1825625"/>
            <a:ext cx="4300855" cy="4351655"/>
          </a:xfrm>
        </p:spPr>
        <p:txBody>
          <a:bodyPr/>
          <a:p>
            <a:pPr marL="0" indent="0">
              <a:buNone/>
            </a:pPr>
            <a:endParaRPr lang="en-US"/>
          </a:p>
        </p:txBody>
      </p:sp>
      <p:sp>
        <p:nvSpPr>
          <p:cNvPr id="4" name="object 4"/>
          <p:cNvSpPr/>
          <p:nvPr/>
        </p:nvSpPr>
        <p:spPr>
          <a:xfrm>
            <a:off x="302895" y="1158240"/>
            <a:ext cx="4646930" cy="5368290"/>
          </a:xfrm>
          <a:prstGeom prst="rect">
            <a:avLst/>
          </a:prstGeom>
          <a:blipFill>
            <a:blip r:embed="rId1" cstate="print"/>
            <a:stretch>
              <a:fillRect/>
            </a:stretch>
          </a:blipFill>
        </p:spPr>
        <p:txBody>
          <a:bodyPr wrap="square" lIns="0" tIns="0" rIns="0" bIns="0" rtlCol="0"/>
          <a:p/>
        </p:txBody>
      </p:sp>
      <p:sp>
        <p:nvSpPr>
          <p:cNvPr id="5" name="Text Box 4"/>
          <p:cNvSpPr txBox="1"/>
          <p:nvPr/>
        </p:nvSpPr>
        <p:spPr>
          <a:xfrm>
            <a:off x="5851525" y="1158240"/>
            <a:ext cx="5502275" cy="5999480"/>
          </a:xfrm>
          <a:prstGeom prst="rect">
            <a:avLst/>
          </a:prstGeom>
          <a:noFill/>
        </p:spPr>
        <p:txBody>
          <a:bodyPr wrap="square" rtlCol="0" anchor="t">
            <a:spAutoFit/>
          </a:bodyPr>
          <a:p>
            <a:pPr marL="145415" marR="5080" indent="-132715">
              <a:lnSpc>
                <a:spcPts val="2170"/>
              </a:lnSpc>
              <a:spcBef>
                <a:spcPts val="1210"/>
              </a:spcBef>
              <a:buClr>
                <a:srgbClr val="1AAAF7"/>
              </a:buClr>
              <a:buChar char="•"/>
              <a:tabLst>
                <a:tab pos="146050" algn="l"/>
              </a:tabLst>
            </a:pPr>
            <a:endParaRPr lang="en-US">
              <a:sym typeface="+mn-ea"/>
            </a:endParaRPr>
          </a:p>
          <a:p>
            <a:pPr marL="145415" marR="5080" indent="-132715">
              <a:lnSpc>
                <a:spcPts val="2170"/>
              </a:lnSpc>
              <a:spcBef>
                <a:spcPts val="1210"/>
              </a:spcBef>
              <a:buClr>
                <a:srgbClr val="1AAAF7"/>
              </a:buClr>
              <a:buChar char="•"/>
              <a:tabLst>
                <a:tab pos="146050" algn="l"/>
              </a:tabLst>
            </a:pPr>
            <a:r>
              <a:rPr lang="en-US" sz="2400">
                <a:latin typeface="Times New Roman" panose="02020603050405020304" charset="0"/>
                <a:cs typeface="Times New Roman" panose="02020603050405020304" charset="0"/>
                <a:sym typeface="+mn-ea"/>
              </a:rPr>
              <a:t>Containers are also same as virtual machines but without physical/guest OS.</a:t>
            </a:r>
            <a:endParaRPr lang="en-US" sz="2400">
              <a:latin typeface="Times New Roman" panose="02020603050405020304" charset="0"/>
              <a:cs typeface="Times New Roman" panose="02020603050405020304" charset="0"/>
            </a:endParaRPr>
          </a:p>
          <a:p>
            <a:pPr marL="145415" marR="5080" indent="-132715">
              <a:lnSpc>
                <a:spcPts val="2170"/>
              </a:lnSpc>
              <a:spcBef>
                <a:spcPts val="1210"/>
              </a:spcBef>
              <a:buClr>
                <a:srgbClr val="1AAAF7"/>
              </a:buClr>
              <a:buChar char="•"/>
              <a:tabLst>
                <a:tab pos="146050" algn="l"/>
              </a:tabLst>
            </a:pPr>
            <a:r>
              <a:rPr lang="en-US" sz="2400">
                <a:latin typeface="Times New Roman" panose="02020603050405020304" charset="0"/>
                <a:cs typeface="Times New Roman" panose="02020603050405020304" charset="0"/>
                <a:sym typeface="+mn-ea"/>
              </a:rPr>
              <a:t>Docker is one of the container,using in present IT field.</a:t>
            </a:r>
            <a:endParaRPr lang="en-US" sz="2400">
              <a:latin typeface="Times New Roman" panose="02020603050405020304" charset="0"/>
              <a:cs typeface="Times New Roman" panose="02020603050405020304" charset="0"/>
            </a:endParaRPr>
          </a:p>
          <a:p>
            <a:pPr marL="12700" marR="253365" indent="0">
              <a:lnSpc>
                <a:spcPts val="2170"/>
              </a:lnSpc>
              <a:spcBef>
                <a:spcPts val="360"/>
              </a:spcBef>
              <a:buClr>
                <a:srgbClr val="1AAAF7"/>
              </a:buClr>
              <a:buNone/>
              <a:tabLst>
                <a:tab pos="146050" algn="l"/>
              </a:tabLst>
            </a:pPr>
            <a:endParaRPr sz="2400" spc="-5" dirty="0">
              <a:solidFill>
                <a:srgbClr val="708391"/>
              </a:solidFill>
              <a:latin typeface="Times New Roman" panose="02020603050405020304" charset="0"/>
              <a:cs typeface="Times New Roman" panose="02020603050405020304" charset="0"/>
              <a:sym typeface="+mn-ea"/>
            </a:endParaRPr>
          </a:p>
          <a:p>
            <a:pPr marL="145415" marR="253365" indent="-132715">
              <a:lnSpc>
                <a:spcPts val="2170"/>
              </a:lnSpc>
              <a:spcBef>
                <a:spcPts val="360"/>
              </a:spcBef>
              <a:buClr>
                <a:srgbClr val="1AAAF7"/>
              </a:buClr>
              <a:buChar char="•"/>
              <a:tabLst>
                <a:tab pos="146050" algn="l"/>
              </a:tabLst>
            </a:pPr>
            <a:r>
              <a:rPr sz="2400" spc="-5" dirty="0">
                <a:solidFill>
                  <a:schemeClr val="tx1"/>
                </a:solidFill>
                <a:latin typeface="Times New Roman" panose="02020603050405020304" charset="0"/>
                <a:cs typeface="Times New Roman" panose="02020603050405020304" charset="0"/>
                <a:sym typeface="+mn-ea"/>
              </a:rPr>
              <a:t>Standardized packaging for  </a:t>
            </a:r>
            <a:r>
              <a:rPr sz="2400" dirty="0">
                <a:solidFill>
                  <a:schemeClr val="tx1"/>
                </a:solidFill>
                <a:latin typeface="Times New Roman" panose="02020603050405020304" charset="0"/>
                <a:cs typeface="Times New Roman" panose="02020603050405020304" charset="0"/>
                <a:sym typeface="+mn-ea"/>
              </a:rPr>
              <a:t>software </a:t>
            </a:r>
            <a:r>
              <a:rPr sz="2400" spc="-5" dirty="0">
                <a:solidFill>
                  <a:schemeClr val="tx1"/>
                </a:solidFill>
                <a:latin typeface="Times New Roman" panose="02020603050405020304" charset="0"/>
                <a:cs typeface="Times New Roman" panose="02020603050405020304" charset="0"/>
                <a:sym typeface="+mn-ea"/>
              </a:rPr>
              <a:t>and</a:t>
            </a:r>
            <a:r>
              <a:rPr sz="2400" spc="-100" dirty="0">
                <a:solidFill>
                  <a:schemeClr val="tx1"/>
                </a:solidFill>
                <a:latin typeface="Times New Roman" panose="02020603050405020304" charset="0"/>
                <a:cs typeface="Times New Roman" panose="02020603050405020304" charset="0"/>
                <a:sym typeface="+mn-ea"/>
              </a:rPr>
              <a:t> </a:t>
            </a:r>
            <a:r>
              <a:rPr sz="2400" spc="-5" dirty="0">
                <a:solidFill>
                  <a:schemeClr val="tx1"/>
                </a:solidFill>
                <a:latin typeface="Times New Roman" panose="02020603050405020304" charset="0"/>
                <a:cs typeface="Times New Roman" panose="02020603050405020304" charset="0"/>
                <a:sym typeface="+mn-ea"/>
              </a:rPr>
              <a:t>dependencies</a:t>
            </a:r>
            <a:endParaRPr sz="2400" dirty="0">
              <a:solidFill>
                <a:schemeClr val="tx1"/>
              </a:solidFill>
              <a:latin typeface="Times New Roman" panose="02020603050405020304" charset="0"/>
              <a:cs typeface="Times New Roman" panose="02020603050405020304" charset="0"/>
            </a:endParaRPr>
          </a:p>
          <a:p>
            <a:pPr marL="145415" indent="-132715">
              <a:lnSpc>
                <a:spcPct val="100000"/>
              </a:lnSpc>
              <a:spcBef>
                <a:spcPts val="950"/>
              </a:spcBef>
              <a:buClr>
                <a:srgbClr val="1AAAF7"/>
              </a:buClr>
              <a:buChar char="•"/>
              <a:tabLst>
                <a:tab pos="146050" algn="l"/>
              </a:tabLst>
            </a:pPr>
            <a:r>
              <a:rPr sz="2400" spc="-5" dirty="0">
                <a:solidFill>
                  <a:schemeClr val="tx1"/>
                </a:solidFill>
                <a:latin typeface="Times New Roman" panose="02020603050405020304" charset="0"/>
                <a:cs typeface="Times New Roman" panose="02020603050405020304" charset="0"/>
                <a:sym typeface="+mn-ea"/>
              </a:rPr>
              <a:t>Isolate apps from each</a:t>
            </a:r>
            <a:r>
              <a:rPr sz="2400" spc="-60" dirty="0">
                <a:solidFill>
                  <a:schemeClr val="tx1"/>
                </a:solidFill>
                <a:latin typeface="Times New Roman" panose="02020603050405020304" charset="0"/>
                <a:cs typeface="Times New Roman" panose="02020603050405020304" charset="0"/>
                <a:sym typeface="+mn-ea"/>
              </a:rPr>
              <a:t> </a:t>
            </a:r>
            <a:r>
              <a:rPr sz="2400" spc="-5" dirty="0">
                <a:solidFill>
                  <a:schemeClr val="tx1"/>
                </a:solidFill>
                <a:latin typeface="Times New Roman" panose="02020603050405020304" charset="0"/>
                <a:cs typeface="Times New Roman" panose="02020603050405020304" charset="0"/>
                <a:sym typeface="+mn-ea"/>
              </a:rPr>
              <a:t>other</a:t>
            </a:r>
            <a:endParaRPr sz="2400" dirty="0">
              <a:solidFill>
                <a:schemeClr val="tx1"/>
              </a:solidFill>
              <a:latin typeface="Times New Roman" panose="02020603050405020304" charset="0"/>
              <a:cs typeface="Times New Roman" panose="02020603050405020304" charset="0"/>
            </a:endParaRPr>
          </a:p>
          <a:p>
            <a:pPr marL="145415" indent="-132715">
              <a:lnSpc>
                <a:spcPct val="100000"/>
              </a:lnSpc>
              <a:spcBef>
                <a:spcPts val="975"/>
              </a:spcBef>
              <a:buClr>
                <a:srgbClr val="1AAAF7"/>
              </a:buClr>
              <a:buChar char="•"/>
              <a:tabLst>
                <a:tab pos="146050" algn="l"/>
              </a:tabLst>
            </a:pPr>
            <a:r>
              <a:rPr sz="2400" spc="-5" dirty="0">
                <a:solidFill>
                  <a:schemeClr val="tx1"/>
                </a:solidFill>
                <a:latin typeface="Times New Roman" panose="02020603050405020304" charset="0"/>
                <a:cs typeface="Times New Roman" panose="02020603050405020304" charset="0"/>
                <a:sym typeface="+mn-ea"/>
              </a:rPr>
              <a:t>Share the </a:t>
            </a:r>
            <a:r>
              <a:rPr sz="2400" dirty="0">
                <a:solidFill>
                  <a:schemeClr val="tx1"/>
                </a:solidFill>
                <a:latin typeface="Times New Roman" panose="02020603050405020304" charset="0"/>
                <a:cs typeface="Times New Roman" panose="02020603050405020304" charset="0"/>
                <a:sym typeface="+mn-ea"/>
              </a:rPr>
              <a:t>same </a:t>
            </a:r>
            <a:r>
              <a:rPr sz="2400" spc="-5" dirty="0">
                <a:solidFill>
                  <a:schemeClr val="tx1"/>
                </a:solidFill>
                <a:latin typeface="Times New Roman" panose="02020603050405020304" charset="0"/>
                <a:cs typeface="Times New Roman" panose="02020603050405020304" charset="0"/>
                <a:sym typeface="+mn-ea"/>
              </a:rPr>
              <a:t>OS</a:t>
            </a:r>
            <a:r>
              <a:rPr sz="2400" spc="-55" dirty="0">
                <a:solidFill>
                  <a:schemeClr val="tx1"/>
                </a:solidFill>
                <a:latin typeface="Times New Roman" panose="02020603050405020304" charset="0"/>
                <a:cs typeface="Times New Roman" panose="02020603050405020304" charset="0"/>
                <a:sym typeface="+mn-ea"/>
              </a:rPr>
              <a:t> </a:t>
            </a:r>
            <a:r>
              <a:rPr sz="2400" dirty="0">
                <a:solidFill>
                  <a:schemeClr val="tx1"/>
                </a:solidFill>
                <a:latin typeface="Times New Roman" panose="02020603050405020304" charset="0"/>
                <a:cs typeface="Times New Roman" panose="02020603050405020304" charset="0"/>
                <a:sym typeface="+mn-ea"/>
              </a:rPr>
              <a:t>kernel</a:t>
            </a:r>
            <a:endParaRPr sz="2400" dirty="0">
              <a:solidFill>
                <a:schemeClr val="tx1"/>
              </a:solidFill>
              <a:latin typeface="Times New Roman" panose="02020603050405020304" charset="0"/>
              <a:cs typeface="Times New Roman" panose="02020603050405020304" charset="0"/>
            </a:endParaRPr>
          </a:p>
          <a:p>
            <a:pPr marL="145415" marR="568960" indent="-132715">
              <a:lnSpc>
                <a:spcPts val="2170"/>
              </a:lnSpc>
              <a:spcBef>
                <a:spcPts val="1235"/>
              </a:spcBef>
              <a:buClr>
                <a:srgbClr val="1AAAF7"/>
              </a:buClr>
              <a:buChar char="•"/>
              <a:tabLst>
                <a:tab pos="146050" algn="l"/>
              </a:tabLst>
            </a:pPr>
            <a:r>
              <a:rPr sz="2400" spc="-5" dirty="0">
                <a:solidFill>
                  <a:schemeClr val="tx1"/>
                </a:solidFill>
                <a:latin typeface="Times New Roman" panose="02020603050405020304" charset="0"/>
                <a:cs typeface="Times New Roman" panose="02020603050405020304" charset="0"/>
                <a:sym typeface="+mn-ea"/>
              </a:rPr>
              <a:t>Works for all major</a:t>
            </a:r>
            <a:r>
              <a:rPr sz="2400" spc="-90" dirty="0">
                <a:solidFill>
                  <a:schemeClr val="tx1"/>
                </a:solidFill>
                <a:latin typeface="Times New Roman" panose="02020603050405020304" charset="0"/>
                <a:cs typeface="Times New Roman" panose="02020603050405020304" charset="0"/>
                <a:sym typeface="+mn-ea"/>
              </a:rPr>
              <a:t> </a:t>
            </a:r>
            <a:r>
              <a:rPr sz="2400" spc="-5" dirty="0">
                <a:solidFill>
                  <a:schemeClr val="tx1"/>
                </a:solidFill>
                <a:latin typeface="Times New Roman" panose="02020603050405020304" charset="0"/>
                <a:cs typeface="Times New Roman" panose="02020603050405020304" charset="0"/>
                <a:sym typeface="+mn-ea"/>
              </a:rPr>
              <a:t>Linux  distributions</a:t>
            </a:r>
            <a:endParaRPr sz="2400" dirty="0">
              <a:solidFill>
                <a:schemeClr val="tx1"/>
              </a:solidFill>
              <a:latin typeface="Times New Roman" panose="02020603050405020304" charset="0"/>
              <a:cs typeface="Times New Roman" panose="02020603050405020304" charset="0"/>
            </a:endParaRPr>
          </a:p>
          <a:p>
            <a:pPr marL="145415" marR="5080" indent="-132715">
              <a:lnSpc>
                <a:spcPts val="2170"/>
              </a:lnSpc>
              <a:spcBef>
                <a:spcPts val="1210"/>
              </a:spcBef>
              <a:buClr>
                <a:srgbClr val="1AAAF7"/>
              </a:buClr>
              <a:buChar char="•"/>
              <a:tabLst>
                <a:tab pos="146050" algn="l"/>
              </a:tabLst>
            </a:pPr>
            <a:r>
              <a:rPr sz="2400" spc="-5" dirty="0">
                <a:solidFill>
                  <a:schemeClr val="tx1"/>
                </a:solidFill>
                <a:latin typeface="Times New Roman" panose="02020603050405020304" charset="0"/>
                <a:cs typeface="Times New Roman" panose="02020603050405020304" charset="0"/>
                <a:sym typeface="+mn-ea"/>
              </a:rPr>
              <a:t>Containers native to Windows  Server</a:t>
            </a:r>
            <a:r>
              <a:rPr sz="2400" spc="-15" dirty="0">
                <a:solidFill>
                  <a:schemeClr val="tx1"/>
                </a:solidFill>
                <a:latin typeface="Times New Roman" panose="02020603050405020304" charset="0"/>
                <a:cs typeface="Times New Roman" panose="02020603050405020304" charset="0"/>
                <a:sym typeface="+mn-ea"/>
              </a:rPr>
              <a:t> </a:t>
            </a:r>
            <a:r>
              <a:rPr sz="2400" spc="-5" dirty="0">
                <a:solidFill>
                  <a:schemeClr val="tx1"/>
                </a:solidFill>
                <a:latin typeface="Times New Roman" panose="02020603050405020304" charset="0"/>
                <a:cs typeface="Times New Roman" panose="02020603050405020304" charset="0"/>
                <a:sym typeface="+mn-ea"/>
              </a:rPr>
              <a:t>2016</a:t>
            </a:r>
            <a:endParaRPr sz="2400" spc="-5" dirty="0">
              <a:solidFill>
                <a:schemeClr val="tx1"/>
              </a:solidFill>
              <a:latin typeface="Times New Roman" panose="02020603050405020304" charset="0"/>
              <a:cs typeface="Times New Roman" panose="02020603050405020304" charset="0"/>
              <a:sym typeface="+mn-ea"/>
            </a:endParaRPr>
          </a:p>
          <a:p>
            <a:pPr marL="12700" marR="5080" indent="0">
              <a:lnSpc>
                <a:spcPts val="2170"/>
              </a:lnSpc>
              <a:spcBef>
                <a:spcPts val="1210"/>
              </a:spcBef>
              <a:buClr>
                <a:srgbClr val="1AAAF7"/>
              </a:buClr>
              <a:buNone/>
              <a:tabLst>
                <a:tab pos="146050" algn="l"/>
              </a:tabLst>
            </a:pPr>
            <a:r>
              <a:rPr lang="en-US" sz="2400">
                <a:latin typeface="Times New Roman" panose="02020603050405020304" charset="0"/>
                <a:cs typeface="Times New Roman" panose="02020603050405020304" charset="0"/>
                <a:sym typeface="+mn-ea"/>
              </a:rPr>
              <a:t>.</a:t>
            </a:r>
            <a:endParaRPr lang="en-US" sz="2400">
              <a:latin typeface="Times New Roman" panose="02020603050405020304" charset="0"/>
              <a:cs typeface="Times New Roman" panose="02020603050405020304" charset="0"/>
            </a:endParaRPr>
          </a:p>
          <a:p>
            <a:pPr marL="145415" marR="5080" indent="-132715">
              <a:lnSpc>
                <a:spcPts val="2170"/>
              </a:lnSpc>
              <a:spcBef>
                <a:spcPts val="1210"/>
              </a:spcBef>
              <a:buClr>
                <a:srgbClr val="1AAAF7"/>
              </a:buClr>
              <a:buChar char="•"/>
              <a:tabLst>
                <a:tab pos="146050" algn="l"/>
              </a:tabLst>
            </a:pPr>
            <a:endParaRPr 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 Virtual Machines vs Container</a:t>
            </a:r>
            <a:endParaRPr lang="en-US" b="1">
              <a:latin typeface="Times New Roman" panose="02020603050405020304" charset="0"/>
              <a:cs typeface="Times New Roman" panose="02020603050405020304" charset="0"/>
            </a:endParaRPr>
          </a:p>
        </p:txBody>
      </p:sp>
      <p:pic>
        <p:nvPicPr>
          <p:cNvPr id="4" name="Content Placeholder 3" descr="hypervisor-host-os-of-a-virtual-machine"/>
          <p:cNvPicPr>
            <a:picLocks noChangeAspect="1"/>
          </p:cNvPicPr>
          <p:nvPr>
            <p:ph sz="half" idx="1"/>
          </p:nvPr>
        </p:nvPicPr>
        <p:blipFill>
          <a:blip r:embed="rId1"/>
          <a:stretch>
            <a:fillRect/>
          </a:stretch>
        </p:blipFill>
        <p:spPr>
          <a:xfrm>
            <a:off x="891540" y="1231265"/>
            <a:ext cx="4819650" cy="4838700"/>
          </a:xfrm>
          <a:prstGeom prst="rect">
            <a:avLst/>
          </a:prstGeom>
        </p:spPr>
      </p:pic>
      <p:pic>
        <p:nvPicPr>
          <p:cNvPr id="100" name="Picture 99"/>
          <p:cNvPicPr/>
          <p:nvPr/>
        </p:nvPicPr>
        <p:blipFill>
          <a:blip r:embed="rId2"/>
          <a:stretch>
            <a:fillRect/>
          </a:stretch>
        </p:blipFill>
        <p:spPr>
          <a:xfrm>
            <a:off x="6096000" y="3429000"/>
            <a:ext cx="0" cy="0"/>
          </a:xfrm>
          <a:prstGeom prst="rect">
            <a:avLst/>
          </a:prstGeom>
          <a:noFill/>
          <a:ln w="9525">
            <a:noFill/>
          </a:ln>
        </p:spPr>
      </p:pic>
      <p:pic>
        <p:nvPicPr>
          <p:cNvPr id="5" name="Content Placeholder 4" descr="4673a7ae-d662-44a0-8f8f-45bbd6febe52"/>
          <p:cNvPicPr>
            <a:picLocks noChangeAspect="1"/>
          </p:cNvPicPr>
          <p:nvPr>
            <p:ph sz="half" idx="2"/>
          </p:nvPr>
        </p:nvPicPr>
        <p:blipFill>
          <a:blip r:embed="rId3"/>
          <a:stretch>
            <a:fillRect/>
          </a:stretch>
        </p:blipFill>
        <p:spPr>
          <a:xfrm>
            <a:off x="6275070" y="1680845"/>
            <a:ext cx="4464050" cy="41941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What is Docker?</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400">
                <a:latin typeface="Times New Roman" panose="02020603050405020304" charset="0"/>
                <a:cs typeface="Times New Roman" panose="02020603050405020304" charset="0"/>
              </a:rPr>
              <a:t>It is software used to create containers.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Docker is an open source containerization platform.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Docker enables developers to package applications into containers—standardized executable components that combine application source code with all the operating system (OS) libraries and dependencies required to run the code in any environment.</a:t>
            </a:r>
            <a:endParaRPr lang="en-US" sz="24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Advantages of Docker/Container</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400">
                <a:latin typeface="Times New Roman" panose="02020603050405020304" charset="0"/>
                <a:cs typeface="Times New Roman" panose="02020603050405020304" charset="0"/>
              </a:rPr>
              <a:t>To provide microservices that is possible using container only by using virtual machines it is not possible.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High speed compare to virtual machines.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More lightweight comapre to virtual machines.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Easier to manage and automate.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Containers requires less system resources than traditional or hardware virtual machine environment.</a:t>
            </a:r>
            <a:endParaRPr lang="en-US" sz="24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Docker File</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400">
                <a:latin typeface="Times New Roman" panose="02020603050405020304" charset="0"/>
                <a:cs typeface="Times New Roman" panose="02020603050405020304" charset="0"/>
              </a:rPr>
              <a:t>Is a text document that conatins all the commands a user could call on the command line to assemble an image.Using docker build users can create an automated build that executes several command line instructions in succession.</a:t>
            </a:r>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Some keywords used in docker file</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FROM</a:t>
            </a:r>
            <a:r>
              <a:rPr lang="en-US" sz="2400">
                <a:latin typeface="Times New Roman" panose="02020603050405020304" charset="0"/>
                <a:cs typeface="Times New Roman" panose="02020603050405020304" charset="0"/>
              </a:rPr>
              <a:t>: The FROM keyword specifies the base image on which we want our image to be built on.</a:t>
            </a:r>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ADD</a:t>
            </a:r>
            <a:r>
              <a:rPr lang="en-US" sz="2400">
                <a:latin typeface="Times New Roman" panose="02020603050405020304" charset="0"/>
                <a:cs typeface="Times New Roman" panose="02020603050405020304" charset="0"/>
              </a:rPr>
              <a:t>: The ADD keyword is used to copy files/directories into a docker image.</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4580</Words>
  <Application>WPS Presentation</Application>
  <PresentationFormat>Widescreen</PresentationFormat>
  <Paragraphs>108</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SimSun</vt:lpstr>
      <vt:lpstr>Wingdings</vt:lpstr>
      <vt:lpstr>Times New Roman</vt:lpstr>
      <vt:lpstr>Microsoft YaHei</vt:lpstr>
      <vt:lpstr>Arial Unicode MS</vt:lpstr>
      <vt:lpstr>Calibri</vt:lpstr>
      <vt:lpstr>Blue Waves</vt:lpstr>
      <vt:lpstr>Virtualization</vt:lpstr>
      <vt:lpstr>Hypervisor</vt:lpstr>
      <vt:lpstr>Benefits of Virtual Machine</vt:lpstr>
      <vt:lpstr>Disadvantges of Virtual Machine</vt:lpstr>
      <vt:lpstr>What is a container? </vt:lpstr>
      <vt:lpstr>Docker Virtual Machines vs Container</vt:lpstr>
      <vt:lpstr>What is Docker?</vt:lpstr>
      <vt:lpstr>Advantages of Docker/Container</vt:lpstr>
      <vt:lpstr>Docker File</vt:lpstr>
      <vt:lpstr>Continue...</vt:lpstr>
      <vt:lpstr>Example for Docker file</vt:lpstr>
      <vt:lpstr>Container Managament System(S/W)</vt:lpstr>
      <vt:lpstr>Container Orchestration: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DOCKERS</dc:title>
  <dc:creator/>
  <cp:lastModifiedBy>lenovo</cp:lastModifiedBy>
  <cp:revision>22</cp:revision>
  <dcterms:created xsi:type="dcterms:W3CDTF">2022-03-29T16:44:00Z</dcterms:created>
  <dcterms:modified xsi:type="dcterms:W3CDTF">2022-03-30T08:33:45Z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D53A1961FBFB4B71A31715EF79817C2F</vt:lpwstr>
  </property>
  <property fmtid="{D5CDD505-2E9C-101B-9397-08002B2CF9AE}" pid="3" name="KSOProductBuildVer">
    <vt:lpwstr>1033-11.2.0.11042</vt:lpwstr>
  </property>
</Properties>
</file>