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6"/>
  </p:notesMasterIdLst>
  <p:handoutMasterIdLst>
    <p:handoutMasterId r:id="rId47"/>
  </p:handoutMasterIdLst>
  <p:sldIdLst>
    <p:sldId id="256" r:id="rId5"/>
    <p:sldId id="296" r:id="rId6"/>
    <p:sldId id="270" r:id="rId7"/>
    <p:sldId id="266" r:id="rId8"/>
    <p:sldId id="268" r:id="rId9"/>
    <p:sldId id="272" r:id="rId10"/>
    <p:sldId id="258" r:id="rId11"/>
    <p:sldId id="274" r:id="rId12"/>
    <p:sldId id="265" r:id="rId13"/>
    <p:sldId id="257" r:id="rId14"/>
    <p:sldId id="259" r:id="rId15"/>
    <p:sldId id="267" r:id="rId16"/>
    <p:sldId id="287" r:id="rId17"/>
    <p:sldId id="294" r:id="rId18"/>
    <p:sldId id="295" r:id="rId19"/>
    <p:sldId id="301" r:id="rId20"/>
    <p:sldId id="288" r:id="rId21"/>
    <p:sldId id="261" r:id="rId22"/>
    <p:sldId id="273" r:id="rId23"/>
    <p:sldId id="293" r:id="rId24"/>
    <p:sldId id="278" r:id="rId25"/>
    <p:sldId id="277" r:id="rId26"/>
    <p:sldId id="279" r:id="rId27"/>
    <p:sldId id="299" r:id="rId28"/>
    <p:sldId id="298" r:id="rId29"/>
    <p:sldId id="297" r:id="rId30"/>
    <p:sldId id="303" r:id="rId31"/>
    <p:sldId id="269" r:id="rId32"/>
    <p:sldId id="263" r:id="rId33"/>
    <p:sldId id="289" r:id="rId34"/>
    <p:sldId id="290" r:id="rId35"/>
    <p:sldId id="291" r:id="rId36"/>
    <p:sldId id="292" r:id="rId37"/>
    <p:sldId id="271" r:id="rId38"/>
    <p:sldId id="283" r:id="rId39"/>
    <p:sldId id="284" r:id="rId40"/>
    <p:sldId id="285" r:id="rId41"/>
    <p:sldId id="286" r:id="rId42"/>
    <p:sldId id="280" r:id="rId43"/>
    <p:sldId id="281" r:id="rId44"/>
    <p:sldId id="30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75764" autoAdjust="0"/>
  </p:normalViewPr>
  <p:slideViewPr>
    <p:cSldViewPr>
      <p:cViewPr varScale="1">
        <p:scale>
          <a:sx n="71" d="100"/>
          <a:sy n="71" d="100"/>
        </p:scale>
        <p:origin x="807" y="33"/>
      </p:cViewPr>
      <p:guideLst>
        <p:guide pos="3840"/>
        <p:guide orient="horz" pos="2160"/>
      </p:guideLst>
    </p:cSldViewPr>
  </p:slideViewPr>
  <p:notesTextViewPr>
    <p:cViewPr>
      <p:scale>
        <a:sx n="3" d="2"/>
        <a:sy n="3" d="2"/>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7/13/2017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7/13/2017</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en.wikipedia.org/wiki/Software_versioning#cite_note-semver-1"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en.wikipedia.org/wiki/Application_programming_interface"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2</a:t>
            </a:fld>
            <a:endParaRPr lang="en-US"/>
          </a:p>
        </p:txBody>
      </p:sp>
    </p:spTree>
    <p:extLst>
      <p:ext uri="{BB962C8B-B14F-4D97-AF65-F5344CB8AC3E}">
        <p14:creationId xmlns:p14="http://schemas.microsoft.com/office/powerpoint/2010/main" val="241557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Nanoservices</a:t>
            </a:r>
            <a:r>
              <a:rPr lang="en-US" dirty="0"/>
              <a:t> is considered an anti-pattern.</a:t>
            </a:r>
          </a:p>
        </p:txBody>
      </p:sp>
      <p:sp>
        <p:nvSpPr>
          <p:cNvPr id="4" name="Slide Number Placeholder 3"/>
          <p:cNvSpPr>
            <a:spLocks noGrp="1"/>
          </p:cNvSpPr>
          <p:nvPr>
            <p:ph type="sldNum" sz="quarter" idx="10"/>
          </p:nvPr>
        </p:nvSpPr>
        <p:spPr/>
        <p:txBody>
          <a:bodyPr/>
          <a:lstStyle/>
          <a:p>
            <a:fld id="{5EE2CF44-2B13-41B4-A334-1CDF534EEBBF}" type="slidenum">
              <a:rPr lang="en-US" smtClean="0"/>
              <a:t>12</a:t>
            </a:fld>
            <a:endParaRPr lang="en-US"/>
          </a:p>
        </p:txBody>
      </p:sp>
    </p:spTree>
    <p:extLst>
      <p:ext uri="{BB962C8B-B14F-4D97-AF65-F5344CB8AC3E}">
        <p14:creationId xmlns:p14="http://schemas.microsoft.com/office/powerpoint/2010/main" val="1842111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Bounded Contexts have both unrelated concepts and related concepts. </a:t>
            </a:r>
          </a:p>
          <a:p>
            <a:pPr marL="228600" indent="-228600">
              <a:buFont typeface="+mj-lt"/>
              <a:buAutoNum type="arabicPeriod"/>
            </a:pPr>
            <a:r>
              <a:rPr lang="en-US" dirty="0"/>
              <a:t>Maybe there is a system where we deal with products, maybe there isn’t</a:t>
            </a:r>
          </a:p>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14</a:t>
            </a:fld>
            <a:endParaRPr lang="en-US"/>
          </a:p>
        </p:txBody>
      </p:sp>
    </p:spTree>
    <p:extLst>
      <p:ext uri="{BB962C8B-B14F-4D97-AF65-F5344CB8AC3E}">
        <p14:creationId xmlns:p14="http://schemas.microsoft.com/office/powerpoint/2010/main" val="2441842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Bounded Contexts have both unrelated concepts and related concepts. </a:t>
            </a:r>
          </a:p>
          <a:p>
            <a:pPr marL="228600" indent="-228600">
              <a:buFont typeface="+mj-lt"/>
              <a:buAutoNum type="arabicPeriod"/>
            </a:pPr>
            <a:r>
              <a:rPr lang="en-US" dirty="0"/>
              <a:t>Maybe there is a system where we deal with products, maybe there isn’t</a:t>
            </a:r>
          </a:p>
          <a:p>
            <a:pPr marL="228600" indent="-228600">
              <a:buFont typeface="+mj-lt"/>
              <a:buAutoNum type="arabicPeriod"/>
            </a:pPr>
            <a:r>
              <a:rPr lang="en-US" dirty="0"/>
              <a:t>If we share </a:t>
            </a:r>
          </a:p>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15</a:t>
            </a:fld>
            <a:endParaRPr lang="en-US"/>
          </a:p>
        </p:txBody>
      </p:sp>
    </p:spTree>
    <p:extLst>
      <p:ext uri="{BB962C8B-B14F-4D97-AF65-F5344CB8AC3E}">
        <p14:creationId xmlns:p14="http://schemas.microsoft.com/office/powerpoint/2010/main" val="3094566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Bounded Contexts have both unrelated concepts and related concepts. </a:t>
            </a:r>
          </a:p>
          <a:p>
            <a:pPr marL="228600" indent="-228600">
              <a:buFont typeface="+mj-lt"/>
              <a:buAutoNum type="arabicPeriod"/>
            </a:pPr>
            <a:r>
              <a:rPr lang="en-US" dirty="0"/>
              <a:t>Maybe there is a system where we deal with products, maybe there isn’t</a:t>
            </a:r>
          </a:p>
          <a:p>
            <a:pPr marL="228600" indent="-228600">
              <a:buFont typeface="+mj-lt"/>
              <a:buAutoNum type="arabicPeriod"/>
            </a:pPr>
            <a:r>
              <a:rPr lang="en-US" dirty="0"/>
              <a:t>Once we go outside the door, were in “public”. There are context like this</a:t>
            </a:r>
          </a:p>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16</a:t>
            </a:fld>
            <a:endParaRPr lang="en-US"/>
          </a:p>
        </p:txBody>
      </p:sp>
    </p:spTree>
    <p:extLst>
      <p:ext uri="{BB962C8B-B14F-4D97-AF65-F5344CB8AC3E}">
        <p14:creationId xmlns:p14="http://schemas.microsoft.com/office/powerpoint/2010/main" val="1002309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17</a:t>
            </a:fld>
            <a:endParaRPr lang="en-US"/>
          </a:p>
        </p:txBody>
      </p:sp>
    </p:spTree>
    <p:extLst>
      <p:ext uri="{BB962C8B-B14F-4D97-AF65-F5344CB8AC3E}">
        <p14:creationId xmlns:p14="http://schemas.microsoft.com/office/powerpoint/2010/main" val="223111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Semantic Versioning</a:t>
            </a:r>
            <a:r>
              <a:rPr lang="en-US" sz="1200" b="0" i="0" u="none" strike="noStrike" kern="1200" baseline="30000" dirty="0">
                <a:solidFill>
                  <a:schemeClr val="tx1"/>
                </a:solidFill>
                <a:effectLst/>
                <a:latin typeface="+mn-lt"/>
                <a:ea typeface="+mn-ea"/>
                <a:cs typeface="+mn-cs"/>
                <a:hlinkClick r:id="rId3"/>
              </a:rPr>
              <a:t>[1]</a:t>
            </a:r>
            <a:r>
              <a:rPr lang="en-US" sz="1200" b="0" i="0" kern="1200" dirty="0">
                <a:solidFill>
                  <a:schemeClr val="tx1"/>
                </a:solidFill>
                <a:effectLst/>
                <a:latin typeface="+mn-lt"/>
                <a:ea typeface="+mn-ea"/>
                <a:cs typeface="+mn-cs"/>
              </a:rPr>
              <a:t> is a formal convention for specifying compatibility using a three-part version number: major version; minor version; and patch. The patch number is incremented for minor changes and bug fixes which do not change the software's </a:t>
            </a:r>
            <a:r>
              <a:rPr lang="en-US" sz="1200" b="0" i="0" u="none" strike="noStrike" kern="1200" dirty="0">
                <a:solidFill>
                  <a:schemeClr val="tx1"/>
                </a:solidFill>
                <a:effectLst/>
                <a:latin typeface="+mn-lt"/>
                <a:ea typeface="+mn-ea"/>
                <a:cs typeface="+mn-cs"/>
                <a:hlinkClick r:id="rId4" tooltip="Application programming interface"/>
              </a:rPr>
              <a:t>application programming interface</a:t>
            </a:r>
            <a:r>
              <a:rPr lang="en-US" sz="1200" b="0" i="0" kern="1200" dirty="0">
                <a:solidFill>
                  <a:schemeClr val="tx1"/>
                </a:solidFill>
                <a:effectLst/>
                <a:latin typeface="+mn-lt"/>
                <a:ea typeface="+mn-ea"/>
                <a:cs typeface="+mn-cs"/>
              </a:rPr>
              <a:t> (API). The minor version is incremented for releases which add new, but backward-compatible, API features, and the major version is incremented for API changes which are not backward-compatible. For example, software which relies on version 2.1.5 of an API is compatible with version 2.2.3, but not necessarily with 3.2.4.</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18</a:t>
            </a:fld>
            <a:endParaRPr lang="en-US"/>
          </a:p>
        </p:txBody>
      </p:sp>
    </p:spTree>
    <p:extLst>
      <p:ext uri="{BB962C8B-B14F-4D97-AF65-F5344CB8AC3E}">
        <p14:creationId xmlns:p14="http://schemas.microsoft.com/office/powerpoint/2010/main" val="689636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Appropriate and </a:t>
            </a:r>
            <a:r>
              <a:rPr lang="en-US" dirty="0" err="1"/>
              <a:t>consistant</a:t>
            </a:r>
            <a:r>
              <a:rPr lang="en-US" dirty="0"/>
              <a:t> level of abstraction </a:t>
            </a:r>
          </a:p>
        </p:txBody>
      </p:sp>
      <p:sp>
        <p:nvSpPr>
          <p:cNvPr id="4" name="Slide Number Placeholder 3"/>
          <p:cNvSpPr>
            <a:spLocks noGrp="1"/>
          </p:cNvSpPr>
          <p:nvPr>
            <p:ph type="sldNum" sz="quarter" idx="10"/>
          </p:nvPr>
        </p:nvSpPr>
        <p:spPr/>
        <p:txBody>
          <a:bodyPr/>
          <a:lstStyle/>
          <a:p>
            <a:fld id="{5EE2CF44-2B13-41B4-A334-1CDF534EEBBF}" type="slidenum">
              <a:rPr lang="en-US" smtClean="0"/>
              <a:t>19</a:t>
            </a:fld>
            <a:endParaRPr lang="en-US"/>
          </a:p>
        </p:txBody>
      </p:sp>
    </p:spTree>
    <p:extLst>
      <p:ext uri="{BB962C8B-B14F-4D97-AF65-F5344CB8AC3E}">
        <p14:creationId xmlns:p14="http://schemas.microsoft.com/office/powerpoint/2010/main" val="1632435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anyone remember that </a:t>
            </a:r>
            <a:r>
              <a:rPr lang="en-US" dirty="0" err="1"/>
              <a:t>lego</a:t>
            </a:r>
            <a:r>
              <a:rPr lang="en-US" dirty="0"/>
              <a:t> movie, whatever it’s called?</a:t>
            </a:r>
          </a:p>
          <a:p>
            <a:endParaRPr lang="en-US" dirty="0"/>
          </a:p>
          <a:p>
            <a:r>
              <a:rPr lang="en-US" dirty="0"/>
              <a:t>The thing they feared most was the Kragle. Why? Because it fixes things together limiting the creativity.</a:t>
            </a:r>
          </a:p>
          <a:p>
            <a:endParaRPr lang="en-US" dirty="0"/>
          </a:p>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21</a:t>
            </a:fld>
            <a:endParaRPr lang="en-US"/>
          </a:p>
        </p:txBody>
      </p:sp>
    </p:spTree>
    <p:extLst>
      <p:ext uri="{BB962C8B-B14F-4D97-AF65-F5344CB8AC3E}">
        <p14:creationId xmlns:p14="http://schemas.microsoft.com/office/powerpoint/2010/main" val="1534958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good abstraction. It’s extremely flexible, anything can be created with these little guys.</a:t>
            </a:r>
          </a:p>
        </p:txBody>
      </p:sp>
      <p:sp>
        <p:nvSpPr>
          <p:cNvPr id="4" name="Slide Number Placeholder 3"/>
          <p:cNvSpPr>
            <a:spLocks noGrp="1"/>
          </p:cNvSpPr>
          <p:nvPr>
            <p:ph type="sldNum" sz="quarter" idx="10"/>
          </p:nvPr>
        </p:nvSpPr>
        <p:spPr/>
        <p:txBody>
          <a:bodyPr/>
          <a:lstStyle/>
          <a:p>
            <a:fld id="{5EE2CF44-2B13-41B4-A334-1CDF534EEBBF}" type="slidenum">
              <a:rPr lang="en-US" smtClean="0"/>
              <a:t>22</a:t>
            </a:fld>
            <a:endParaRPr lang="en-US"/>
          </a:p>
        </p:txBody>
      </p:sp>
    </p:spTree>
    <p:extLst>
      <p:ext uri="{BB962C8B-B14F-4D97-AF65-F5344CB8AC3E}">
        <p14:creationId xmlns:p14="http://schemas.microsoft.com/office/powerpoint/2010/main" val="26320908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Huge round objects….</a:t>
            </a:r>
          </a:p>
        </p:txBody>
      </p:sp>
      <p:sp>
        <p:nvSpPr>
          <p:cNvPr id="4" name="Slide Number Placeholder 3"/>
          <p:cNvSpPr>
            <a:spLocks noGrp="1"/>
          </p:cNvSpPr>
          <p:nvPr>
            <p:ph type="sldNum" sz="quarter" idx="10"/>
          </p:nvPr>
        </p:nvSpPr>
        <p:spPr/>
        <p:txBody>
          <a:bodyPr/>
          <a:lstStyle/>
          <a:p>
            <a:fld id="{5EE2CF44-2B13-41B4-A334-1CDF534EEBBF}" type="slidenum">
              <a:rPr lang="en-US" smtClean="0"/>
              <a:t>23</a:t>
            </a:fld>
            <a:endParaRPr lang="en-US"/>
          </a:p>
        </p:txBody>
      </p:sp>
    </p:spTree>
    <p:extLst>
      <p:ext uri="{BB962C8B-B14F-4D97-AF65-F5344CB8AC3E}">
        <p14:creationId xmlns:p14="http://schemas.microsoft.com/office/powerpoint/2010/main" val="2122108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some things people told me they thought of when I asked about Microservices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Interface Segregation Principle – the idea of code defined with boundaries </a:t>
            </a:r>
          </a:p>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3</a:t>
            </a:fld>
            <a:endParaRPr lang="en-US"/>
          </a:p>
        </p:txBody>
      </p:sp>
    </p:spTree>
    <p:extLst>
      <p:ext uri="{BB962C8B-B14F-4D97-AF65-F5344CB8AC3E}">
        <p14:creationId xmlns:p14="http://schemas.microsoft.com/office/powerpoint/2010/main" val="13776000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Lego Tigers….</a:t>
            </a:r>
          </a:p>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24</a:t>
            </a:fld>
            <a:endParaRPr lang="en-US"/>
          </a:p>
        </p:txBody>
      </p:sp>
    </p:spTree>
    <p:extLst>
      <p:ext uri="{BB962C8B-B14F-4D97-AF65-F5344CB8AC3E}">
        <p14:creationId xmlns:p14="http://schemas.microsoft.com/office/powerpoint/2010/main" val="3949475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 even Lego Cars….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imagine if bunches of blocks were glued together. It may be much simpler to assemble the car, but then those bricks could only be useful as car parts. They simplify the putting together the car, but it came at the cost of limiting it’s utility. </a:t>
            </a:r>
          </a:p>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25</a:t>
            </a:fld>
            <a:endParaRPr lang="en-US"/>
          </a:p>
        </p:txBody>
      </p:sp>
    </p:spTree>
    <p:extLst>
      <p:ext uri="{BB962C8B-B14F-4D97-AF65-F5344CB8AC3E}">
        <p14:creationId xmlns:p14="http://schemas.microsoft.com/office/powerpoint/2010/main" val="21550876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something who’s form is not very abstract. You can build sand castles with it. That’s all. </a:t>
            </a:r>
          </a:p>
        </p:txBody>
      </p:sp>
      <p:sp>
        <p:nvSpPr>
          <p:cNvPr id="4" name="Slide Number Placeholder 3"/>
          <p:cNvSpPr>
            <a:spLocks noGrp="1"/>
          </p:cNvSpPr>
          <p:nvPr>
            <p:ph type="sldNum" sz="quarter" idx="10"/>
          </p:nvPr>
        </p:nvSpPr>
        <p:spPr/>
        <p:txBody>
          <a:bodyPr/>
          <a:lstStyle/>
          <a:p>
            <a:fld id="{5EE2CF44-2B13-41B4-A334-1CDF534EEBBF}" type="slidenum">
              <a:rPr lang="en-US" smtClean="0"/>
              <a:t>26</a:t>
            </a:fld>
            <a:endParaRPr lang="en-US"/>
          </a:p>
        </p:txBody>
      </p:sp>
    </p:spTree>
    <p:extLst>
      <p:ext uri="{BB962C8B-B14F-4D97-AF65-F5344CB8AC3E}">
        <p14:creationId xmlns:p14="http://schemas.microsoft.com/office/powerpoint/2010/main" val="6652361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another example of something </a:t>
            </a:r>
          </a:p>
        </p:txBody>
      </p:sp>
      <p:sp>
        <p:nvSpPr>
          <p:cNvPr id="4" name="Slide Number Placeholder 3"/>
          <p:cNvSpPr>
            <a:spLocks noGrp="1"/>
          </p:cNvSpPr>
          <p:nvPr>
            <p:ph type="sldNum" sz="quarter" idx="10"/>
          </p:nvPr>
        </p:nvSpPr>
        <p:spPr/>
        <p:txBody>
          <a:bodyPr/>
          <a:lstStyle/>
          <a:p>
            <a:fld id="{5EE2CF44-2B13-41B4-A334-1CDF534EEBBF}" type="slidenum">
              <a:rPr lang="en-US" smtClean="0"/>
              <a:t>41</a:t>
            </a:fld>
            <a:endParaRPr lang="en-US"/>
          </a:p>
        </p:txBody>
      </p:sp>
    </p:spTree>
    <p:extLst>
      <p:ext uri="{BB962C8B-B14F-4D97-AF65-F5344CB8AC3E}">
        <p14:creationId xmlns:p14="http://schemas.microsoft.com/office/powerpoint/2010/main" val="2519752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Versioning modules independently is not really practical. </a:t>
            </a:r>
          </a:p>
        </p:txBody>
      </p:sp>
      <p:sp>
        <p:nvSpPr>
          <p:cNvPr id="4" name="Slide Number Placeholder 3"/>
          <p:cNvSpPr>
            <a:spLocks noGrp="1"/>
          </p:cNvSpPr>
          <p:nvPr>
            <p:ph type="sldNum" sz="quarter" idx="10"/>
          </p:nvPr>
        </p:nvSpPr>
        <p:spPr/>
        <p:txBody>
          <a:bodyPr/>
          <a:lstStyle/>
          <a:p>
            <a:fld id="{5EE2CF44-2B13-41B4-A334-1CDF534EEBBF}" type="slidenum">
              <a:rPr lang="en-US" smtClean="0"/>
              <a:t>4</a:t>
            </a:fld>
            <a:endParaRPr lang="en-US"/>
          </a:p>
        </p:txBody>
      </p:sp>
    </p:spTree>
    <p:extLst>
      <p:ext uri="{BB962C8B-B14F-4D97-AF65-F5344CB8AC3E}">
        <p14:creationId xmlns:p14="http://schemas.microsoft.com/office/powerpoint/2010/main" val="4171551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Version can happen independently</a:t>
            </a:r>
            <a:br>
              <a:rPr lang="en-US" dirty="0"/>
            </a:br>
            <a:r>
              <a:rPr lang="en-US" dirty="0"/>
              <a:t>(more on how later)</a:t>
            </a:r>
          </a:p>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5</a:t>
            </a:fld>
            <a:endParaRPr lang="en-US"/>
          </a:p>
        </p:txBody>
      </p:sp>
    </p:spTree>
    <p:extLst>
      <p:ext uri="{BB962C8B-B14F-4D97-AF65-F5344CB8AC3E}">
        <p14:creationId xmlns:p14="http://schemas.microsoft.com/office/powerpoint/2010/main" val="1697662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basic tenets of a Microservice. If you’re going to attempt writing one, you should be aware that this is the goal. </a:t>
            </a:r>
          </a:p>
          <a:p>
            <a:endParaRPr lang="en-US" dirty="0"/>
          </a:p>
          <a:p>
            <a:r>
              <a:rPr lang="en-US" dirty="0"/>
              <a:t>Notice reusability is not necessary a tenet. </a:t>
            </a:r>
          </a:p>
        </p:txBody>
      </p:sp>
      <p:sp>
        <p:nvSpPr>
          <p:cNvPr id="4" name="Slide Number Placeholder 3"/>
          <p:cNvSpPr>
            <a:spLocks noGrp="1"/>
          </p:cNvSpPr>
          <p:nvPr>
            <p:ph type="sldNum" sz="quarter" idx="10"/>
          </p:nvPr>
        </p:nvSpPr>
        <p:spPr/>
        <p:txBody>
          <a:bodyPr/>
          <a:lstStyle/>
          <a:p>
            <a:fld id="{5EE2CF44-2B13-41B4-A334-1CDF534EEBBF}" type="slidenum">
              <a:rPr lang="en-US" smtClean="0"/>
              <a:t>6</a:t>
            </a:fld>
            <a:endParaRPr lang="en-US"/>
          </a:p>
        </p:txBody>
      </p:sp>
    </p:spTree>
    <p:extLst>
      <p:ext uri="{BB962C8B-B14F-4D97-AF65-F5344CB8AC3E}">
        <p14:creationId xmlns:p14="http://schemas.microsoft.com/office/powerpoint/2010/main" val="2166282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Small </a:t>
            </a:r>
          </a:p>
        </p:txBody>
      </p:sp>
      <p:sp>
        <p:nvSpPr>
          <p:cNvPr id="4" name="Slide Number Placeholder 3"/>
          <p:cNvSpPr>
            <a:spLocks noGrp="1"/>
          </p:cNvSpPr>
          <p:nvPr>
            <p:ph type="sldNum" sz="quarter" idx="10"/>
          </p:nvPr>
        </p:nvSpPr>
        <p:spPr/>
        <p:txBody>
          <a:bodyPr/>
          <a:lstStyle/>
          <a:p>
            <a:fld id="{5EE2CF44-2B13-41B4-A334-1CDF534EEBBF}" type="slidenum">
              <a:rPr lang="en-US" smtClean="0"/>
              <a:t>7</a:t>
            </a:fld>
            <a:endParaRPr lang="en-US"/>
          </a:p>
        </p:txBody>
      </p:sp>
    </p:spTree>
    <p:extLst>
      <p:ext uri="{BB962C8B-B14F-4D97-AF65-F5344CB8AC3E}">
        <p14:creationId xmlns:p14="http://schemas.microsoft.com/office/powerpoint/2010/main" val="1462406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Does not imply nor infer any external considerations: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Web application vs Windows app, etc.</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you try to model a larger domain, it gets progressively harder to build a single unified model. Different groups of people will use subtly different vocabularies in different parts of a large organization. </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8</a:t>
            </a:fld>
            <a:endParaRPr lang="en-US"/>
          </a:p>
        </p:txBody>
      </p:sp>
    </p:spTree>
    <p:extLst>
      <p:ext uri="{BB962C8B-B14F-4D97-AF65-F5344CB8AC3E}">
        <p14:creationId xmlns:p14="http://schemas.microsoft.com/office/powerpoint/2010/main" val="1199290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no need to know HOW it does what it does</a:t>
            </a:r>
          </a:p>
          <a:p>
            <a:pPr marL="228600" indent="-228600">
              <a:buFont typeface="+mj-lt"/>
              <a:buAutoNum type="arabicPeriod"/>
            </a:pPr>
            <a:r>
              <a:rPr lang="en-US" dirty="0"/>
              <a:t>More on bounded context in a later slide</a:t>
            </a:r>
          </a:p>
        </p:txBody>
      </p:sp>
      <p:sp>
        <p:nvSpPr>
          <p:cNvPr id="4" name="Slide Number Placeholder 3"/>
          <p:cNvSpPr>
            <a:spLocks noGrp="1"/>
          </p:cNvSpPr>
          <p:nvPr>
            <p:ph type="sldNum" sz="quarter" idx="10"/>
          </p:nvPr>
        </p:nvSpPr>
        <p:spPr/>
        <p:txBody>
          <a:bodyPr/>
          <a:lstStyle/>
          <a:p>
            <a:fld id="{5EE2CF44-2B13-41B4-A334-1CDF534EEBBF}" type="slidenum">
              <a:rPr lang="en-US" smtClean="0"/>
              <a:t>9</a:t>
            </a:fld>
            <a:endParaRPr lang="en-US"/>
          </a:p>
        </p:txBody>
      </p:sp>
    </p:spTree>
    <p:extLst>
      <p:ext uri="{BB962C8B-B14F-4D97-AF65-F5344CB8AC3E}">
        <p14:creationId xmlns:p14="http://schemas.microsoft.com/office/powerpoint/2010/main" val="121108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 Ops</a:t>
            </a:r>
          </a:p>
          <a:p>
            <a:r>
              <a:rPr lang="en-US" dirty="0"/>
              <a:t>Easily Tested</a:t>
            </a:r>
          </a:p>
        </p:txBody>
      </p:sp>
      <p:sp>
        <p:nvSpPr>
          <p:cNvPr id="4" name="Slide Number Placeholder 3"/>
          <p:cNvSpPr>
            <a:spLocks noGrp="1"/>
          </p:cNvSpPr>
          <p:nvPr>
            <p:ph type="sldNum" sz="quarter" idx="10"/>
          </p:nvPr>
        </p:nvSpPr>
        <p:spPr/>
        <p:txBody>
          <a:bodyPr/>
          <a:lstStyle/>
          <a:p>
            <a:fld id="{5EE2CF44-2B13-41B4-A334-1CDF534EEBBF}" type="slidenum">
              <a:rPr lang="en-US" smtClean="0"/>
              <a:t>11</a:t>
            </a:fld>
            <a:endParaRPr lang="en-US"/>
          </a:p>
        </p:txBody>
      </p:sp>
    </p:spTree>
    <p:extLst>
      <p:ext uri="{BB962C8B-B14F-4D97-AF65-F5344CB8AC3E}">
        <p14:creationId xmlns:p14="http://schemas.microsoft.com/office/powerpoint/2010/main" val="27371818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7/13/2017</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7/13/2017</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7/13/2017</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7/13/2017</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7/13/2017</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7/13/2017</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7/13/2017</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7/13/2017</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7/13/2017</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7/13/2017</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martinfowler.com/bliki/BoundedContext.html" TargetMode="External"/><Relationship Id="rId2" Type="http://schemas.openxmlformats.org/officeDocument/2006/relationships/hyperlink" Target="https://www.martinfowler.com/articles/microservices.html" TargetMode="External"/><Relationship Id="rId1" Type="http://schemas.openxmlformats.org/officeDocument/2006/relationships/slideLayout" Target="../slideLayouts/slideLayout2.xml"/><Relationship Id="rId4" Type="http://schemas.openxmlformats.org/officeDocument/2006/relationships/hyperlink" Target="https://opensource.com/article/17/5/hardest-part-about-microservices-your-data"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Microservice Architecture</a:t>
            </a:r>
            <a:endParaRPr dirty="0"/>
          </a:p>
        </p:txBody>
      </p:sp>
      <p:sp>
        <p:nvSpPr>
          <p:cNvPr id="3" name="Subtitle 2"/>
          <p:cNvSpPr>
            <a:spLocks noGrp="1"/>
          </p:cNvSpPr>
          <p:nvPr>
            <p:ph type="subTitle" idx="1"/>
          </p:nvPr>
        </p:nvSpPr>
        <p:spPr/>
        <p:txBody>
          <a:bodyPr/>
          <a:lstStyle/>
          <a:p>
            <a:r>
              <a:rPr lang="en-US" dirty="0"/>
              <a:t>Introduction</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558FE-1F99-4B02-BDFA-95F09E2C4F2E}"/>
              </a:ext>
            </a:extLst>
          </p:cNvPr>
          <p:cNvSpPr>
            <a:spLocks noGrp="1"/>
          </p:cNvSpPr>
          <p:nvPr>
            <p:ph type="title"/>
          </p:nvPr>
        </p:nvSpPr>
        <p:spPr/>
        <p:txBody>
          <a:bodyPr/>
          <a:lstStyle/>
          <a:p>
            <a:r>
              <a:rPr lang="en-US" dirty="0"/>
              <a:t>Independent</a:t>
            </a:r>
          </a:p>
        </p:txBody>
      </p:sp>
      <p:sp>
        <p:nvSpPr>
          <p:cNvPr id="3" name="Content Placeholder 2">
            <a:extLst>
              <a:ext uri="{FF2B5EF4-FFF2-40B4-BE49-F238E27FC236}">
                <a16:creationId xmlns:a16="http://schemas.microsoft.com/office/drawing/2014/main" id="{301D5A0C-5FA3-4AEE-976B-D8B09681B818}"/>
              </a:ext>
            </a:extLst>
          </p:cNvPr>
          <p:cNvSpPr>
            <a:spLocks noGrp="1"/>
          </p:cNvSpPr>
          <p:nvPr>
            <p:ph idx="1"/>
          </p:nvPr>
        </p:nvSpPr>
        <p:spPr/>
        <p:txBody>
          <a:bodyPr/>
          <a:lstStyle/>
          <a:p>
            <a:r>
              <a:rPr lang="en-US" dirty="0"/>
              <a:t>Can release independently </a:t>
            </a:r>
          </a:p>
          <a:p>
            <a:r>
              <a:rPr lang="en-US" dirty="0"/>
              <a:t>No platform dependencies</a:t>
            </a:r>
          </a:p>
          <a:p>
            <a:r>
              <a:rPr lang="en-US" dirty="0"/>
              <a:t>Can happen with different languages, stacks, etc.</a:t>
            </a:r>
          </a:p>
          <a:p>
            <a:r>
              <a:rPr lang="en-US" dirty="0"/>
              <a:t>Does not rely on a complex set of configuration</a:t>
            </a:r>
          </a:p>
          <a:p>
            <a:endParaRPr lang="en-US" dirty="0"/>
          </a:p>
          <a:p>
            <a:pPr marL="0" indent="0">
              <a:buNone/>
            </a:pPr>
            <a:r>
              <a:rPr lang="en-US" dirty="0"/>
              <a:t>Nate Says:</a:t>
            </a:r>
          </a:p>
          <a:p>
            <a:r>
              <a:rPr lang="en-US" dirty="0"/>
              <a:t>Does not depend on other services, processes, etc.</a:t>
            </a:r>
          </a:p>
          <a:p>
            <a:endParaRPr lang="en-US" dirty="0"/>
          </a:p>
          <a:p>
            <a:endParaRPr lang="en-US" dirty="0"/>
          </a:p>
        </p:txBody>
      </p:sp>
    </p:spTree>
    <p:extLst>
      <p:ext uri="{BB962C8B-B14F-4D97-AF65-F5344CB8AC3E}">
        <p14:creationId xmlns:p14="http://schemas.microsoft.com/office/powerpoint/2010/main" val="3432465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55310-0AFA-4824-862A-8E6411A45E8B}"/>
              </a:ext>
            </a:extLst>
          </p:cNvPr>
          <p:cNvSpPr>
            <a:spLocks noGrp="1"/>
          </p:cNvSpPr>
          <p:nvPr>
            <p:ph type="title"/>
          </p:nvPr>
        </p:nvSpPr>
        <p:spPr/>
        <p:txBody>
          <a:bodyPr/>
          <a:lstStyle/>
          <a:p>
            <a:r>
              <a:rPr lang="en-US" dirty="0"/>
              <a:t>Scalable</a:t>
            </a:r>
          </a:p>
        </p:txBody>
      </p:sp>
      <p:sp>
        <p:nvSpPr>
          <p:cNvPr id="3" name="Content Placeholder 2">
            <a:extLst>
              <a:ext uri="{FF2B5EF4-FFF2-40B4-BE49-F238E27FC236}">
                <a16:creationId xmlns:a16="http://schemas.microsoft.com/office/drawing/2014/main" id="{A5BF23CF-E9C2-4765-B2D6-A0F049DF1EA2}"/>
              </a:ext>
            </a:extLst>
          </p:cNvPr>
          <p:cNvSpPr>
            <a:spLocks noGrp="1"/>
          </p:cNvSpPr>
          <p:nvPr>
            <p:ph idx="1"/>
          </p:nvPr>
        </p:nvSpPr>
        <p:spPr/>
        <p:txBody>
          <a:bodyPr/>
          <a:lstStyle/>
          <a:p>
            <a:r>
              <a:rPr lang="en-US" dirty="0"/>
              <a:t>Fault Tolerant</a:t>
            </a:r>
          </a:p>
          <a:p>
            <a:r>
              <a:rPr lang="en-US" dirty="0"/>
              <a:t>Easily Deployed</a:t>
            </a:r>
          </a:p>
          <a:p>
            <a:r>
              <a:rPr lang="en-US" dirty="0"/>
              <a:t>Can have multiple instances running at the same time without causing issues</a:t>
            </a:r>
          </a:p>
          <a:p>
            <a:r>
              <a:rPr lang="en-US" dirty="0"/>
              <a:t>More instances can help alleviate load</a:t>
            </a:r>
          </a:p>
          <a:p>
            <a:endParaRPr lang="en-US" dirty="0"/>
          </a:p>
          <a:p>
            <a:endParaRPr lang="en-US" dirty="0"/>
          </a:p>
        </p:txBody>
      </p:sp>
    </p:spTree>
    <p:extLst>
      <p:ext uri="{BB962C8B-B14F-4D97-AF65-F5344CB8AC3E}">
        <p14:creationId xmlns:p14="http://schemas.microsoft.com/office/powerpoint/2010/main" val="2244004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1E67E-43A5-44C2-930A-47499FDDA912}"/>
              </a:ext>
            </a:extLst>
          </p:cNvPr>
          <p:cNvSpPr>
            <a:spLocks noGrp="1"/>
          </p:cNvSpPr>
          <p:nvPr>
            <p:ph type="title"/>
          </p:nvPr>
        </p:nvSpPr>
        <p:spPr/>
        <p:txBody>
          <a:bodyPr/>
          <a:lstStyle/>
          <a:p>
            <a:r>
              <a:rPr lang="en-US" dirty="0"/>
              <a:t>Downsides</a:t>
            </a:r>
          </a:p>
        </p:txBody>
      </p:sp>
      <p:sp>
        <p:nvSpPr>
          <p:cNvPr id="3" name="Content Placeholder 2">
            <a:extLst>
              <a:ext uri="{FF2B5EF4-FFF2-40B4-BE49-F238E27FC236}">
                <a16:creationId xmlns:a16="http://schemas.microsoft.com/office/drawing/2014/main" id="{C70AA3D0-E852-4B48-9780-C1EFA858F5E8}"/>
              </a:ext>
            </a:extLst>
          </p:cNvPr>
          <p:cNvSpPr>
            <a:spLocks noGrp="1"/>
          </p:cNvSpPr>
          <p:nvPr>
            <p:ph idx="1"/>
          </p:nvPr>
        </p:nvSpPr>
        <p:spPr/>
        <p:txBody>
          <a:bodyPr/>
          <a:lstStyle/>
          <a:p>
            <a:r>
              <a:rPr lang="en-US" dirty="0"/>
              <a:t>More communication between different parts of the app come at a much higher cost</a:t>
            </a:r>
          </a:p>
          <a:p>
            <a:r>
              <a:rPr lang="en-US" dirty="0"/>
              <a:t>They form Information Barriers</a:t>
            </a:r>
          </a:p>
          <a:p>
            <a:r>
              <a:rPr lang="en-US" dirty="0"/>
              <a:t>More difficult to design correctly</a:t>
            </a:r>
          </a:p>
          <a:p>
            <a:r>
              <a:rPr lang="en-US" dirty="0"/>
              <a:t>New considerations such as network latency, load balancing, fault tolerance, etc. that may have been unimportant now become critical</a:t>
            </a:r>
          </a:p>
          <a:p>
            <a:r>
              <a:rPr lang="en-US" dirty="0"/>
              <a:t>Increased overall complexity of applications built using these services</a:t>
            </a:r>
          </a:p>
          <a:p>
            <a:r>
              <a:rPr lang="en-US" dirty="0"/>
              <a:t>Distributed systems are more difficult to design</a:t>
            </a:r>
          </a:p>
          <a:p>
            <a:r>
              <a:rPr lang="en-US" dirty="0"/>
              <a:t>Difficult to batch disparate services as part of a single transaction</a:t>
            </a:r>
          </a:p>
        </p:txBody>
      </p:sp>
    </p:spTree>
    <p:extLst>
      <p:ext uri="{BB962C8B-B14F-4D97-AF65-F5344CB8AC3E}">
        <p14:creationId xmlns:p14="http://schemas.microsoft.com/office/powerpoint/2010/main" val="4058290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CFC88-45FB-4FDC-A26E-0AE564CE82D6}"/>
              </a:ext>
            </a:extLst>
          </p:cNvPr>
          <p:cNvSpPr>
            <a:spLocks noGrp="1"/>
          </p:cNvSpPr>
          <p:nvPr>
            <p:ph type="title"/>
          </p:nvPr>
        </p:nvSpPr>
        <p:spPr/>
        <p:txBody>
          <a:bodyPr/>
          <a:lstStyle/>
          <a:p>
            <a:r>
              <a:rPr lang="en-US" dirty="0"/>
              <a:t>Practice Advice </a:t>
            </a:r>
          </a:p>
        </p:txBody>
      </p:sp>
      <p:sp>
        <p:nvSpPr>
          <p:cNvPr id="3" name="Content Placeholder 2">
            <a:extLst>
              <a:ext uri="{FF2B5EF4-FFF2-40B4-BE49-F238E27FC236}">
                <a16:creationId xmlns:a16="http://schemas.microsoft.com/office/drawing/2014/main" id="{B34D61A2-E596-4E02-B2DC-9CC0160155E3}"/>
              </a:ext>
            </a:extLst>
          </p:cNvPr>
          <p:cNvSpPr>
            <a:spLocks noGrp="1"/>
          </p:cNvSpPr>
          <p:nvPr>
            <p:ph idx="1"/>
          </p:nvPr>
        </p:nvSpPr>
        <p:spPr/>
        <p:txBody>
          <a:bodyPr/>
          <a:lstStyle/>
          <a:p>
            <a:r>
              <a:rPr lang="en-US" dirty="0"/>
              <a:t>Carefully consider where the boundaries between the domain are</a:t>
            </a:r>
          </a:p>
          <a:p>
            <a:r>
              <a:rPr lang="en-US" dirty="0"/>
              <a:t>Make your service stateless</a:t>
            </a:r>
          </a:p>
          <a:p>
            <a:r>
              <a:rPr lang="en-US" dirty="0"/>
              <a:t>Be careful of how you version the service</a:t>
            </a:r>
          </a:p>
          <a:p>
            <a:r>
              <a:rPr lang="en-US" dirty="0"/>
              <a:t>Don’t have services depend on other services</a:t>
            </a:r>
          </a:p>
          <a:p>
            <a:r>
              <a:rPr lang="en-US" dirty="0"/>
              <a:t>Adopt an enterprise-wide service discovery scheme</a:t>
            </a:r>
          </a:p>
          <a:p>
            <a:r>
              <a:rPr lang="en-US" dirty="0"/>
              <a:t>Be careful how you use cross-dependencies</a:t>
            </a:r>
          </a:p>
          <a:p>
            <a:r>
              <a:rPr lang="en-US" dirty="0"/>
              <a:t>Adopt an Enterprise Service Bus (ESB) as an architectural pattern that complements the Microservice Architecture</a:t>
            </a:r>
          </a:p>
          <a:p>
            <a:r>
              <a:rPr lang="en-US" dirty="0"/>
              <a:t>Always make a service call asynchronously, they might take some time!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450204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9069-E25D-4A6E-BCD7-EFE579739DCC}"/>
              </a:ext>
            </a:extLst>
          </p:cNvPr>
          <p:cNvSpPr>
            <a:spLocks noGrp="1"/>
          </p:cNvSpPr>
          <p:nvPr>
            <p:ph type="title"/>
          </p:nvPr>
        </p:nvSpPr>
        <p:spPr/>
        <p:txBody>
          <a:bodyPr/>
          <a:lstStyle/>
          <a:p>
            <a:r>
              <a:rPr lang="en-US" dirty="0"/>
              <a:t>Encapsulated - Bounded Context</a:t>
            </a:r>
          </a:p>
        </p:txBody>
      </p:sp>
      <p:sp>
        <p:nvSpPr>
          <p:cNvPr id="3" name="Content Placeholder 2">
            <a:extLst>
              <a:ext uri="{FF2B5EF4-FFF2-40B4-BE49-F238E27FC236}">
                <a16:creationId xmlns:a16="http://schemas.microsoft.com/office/drawing/2014/main" id="{C5833E90-0388-4F68-AC69-AD1E2A373CE7}"/>
              </a:ext>
            </a:extLst>
          </p:cNvPr>
          <p:cNvSpPr>
            <a:spLocks noGrp="1"/>
          </p:cNvSpPr>
          <p:nvPr>
            <p:ph idx="1"/>
          </p:nvPr>
        </p:nvSpPr>
        <p:spPr/>
        <p:txBody>
          <a:bodyPr/>
          <a:lstStyle/>
          <a:p>
            <a:pPr marL="0" indent="0">
              <a:buNone/>
            </a:pPr>
            <a:r>
              <a:rPr lang="en-US" dirty="0"/>
              <a:t>A bounded context is a natural separation of one sub-system from another in a set of systems. The idea is to group systems in such a way that boundaries can be drawn between them. These boundaries help with the cohesiveness of the systems.</a:t>
            </a:r>
          </a:p>
        </p:txBody>
      </p:sp>
      <p:grpSp>
        <p:nvGrpSpPr>
          <p:cNvPr id="4" name="Group 3">
            <a:extLst>
              <a:ext uri="{FF2B5EF4-FFF2-40B4-BE49-F238E27FC236}">
                <a16:creationId xmlns:a16="http://schemas.microsoft.com/office/drawing/2014/main" id="{F8EF8873-FDB7-4231-9AFE-004F920C5534}"/>
              </a:ext>
            </a:extLst>
          </p:cNvPr>
          <p:cNvGrpSpPr/>
          <p:nvPr/>
        </p:nvGrpSpPr>
        <p:grpSpPr>
          <a:xfrm>
            <a:off x="2819400" y="2971800"/>
            <a:ext cx="5943600" cy="3782291"/>
            <a:chOff x="4419600" y="1828800"/>
            <a:chExt cx="7543800" cy="4800600"/>
          </a:xfrm>
        </p:grpSpPr>
        <p:sp>
          <p:nvSpPr>
            <p:cNvPr id="5" name="Rectangle: Rounded Corners 4">
              <a:extLst>
                <a:ext uri="{FF2B5EF4-FFF2-40B4-BE49-F238E27FC236}">
                  <a16:creationId xmlns:a16="http://schemas.microsoft.com/office/drawing/2014/main" id="{E84C456B-6BAC-4118-A0C1-3CC4A9355DDD}"/>
                </a:ext>
              </a:extLst>
            </p:cNvPr>
            <p:cNvSpPr/>
            <p:nvPr/>
          </p:nvSpPr>
          <p:spPr>
            <a:xfrm>
              <a:off x="4419600" y="1828800"/>
              <a:ext cx="7543800" cy="4800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6" name="Picture 2" descr="Image result for bounded context">
              <a:extLst>
                <a:ext uri="{FF2B5EF4-FFF2-40B4-BE49-F238E27FC236}">
                  <a16:creationId xmlns:a16="http://schemas.microsoft.com/office/drawing/2014/main" id="{CAC23957-7C2F-48C0-9D1B-5ECAFDB078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981200"/>
              <a:ext cx="7353300" cy="455295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41303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9069-E25D-4A6E-BCD7-EFE579739DCC}"/>
              </a:ext>
            </a:extLst>
          </p:cNvPr>
          <p:cNvSpPr>
            <a:spLocks noGrp="1"/>
          </p:cNvSpPr>
          <p:nvPr>
            <p:ph type="title"/>
          </p:nvPr>
        </p:nvSpPr>
        <p:spPr/>
        <p:txBody>
          <a:bodyPr/>
          <a:lstStyle/>
          <a:p>
            <a:r>
              <a:rPr lang="en-US" dirty="0"/>
              <a:t>Encapsulated - Bounded Context</a:t>
            </a:r>
          </a:p>
        </p:txBody>
      </p:sp>
      <p:sp>
        <p:nvSpPr>
          <p:cNvPr id="3" name="Content Placeholder 2">
            <a:extLst>
              <a:ext uri="{FF2B5EF4-FFF2-40B4-BE49-F238E27FC236}">
                <a16:creationId xmlns:a16="http://schemas.microsoft.com/office/drawing/2014/main" id="{C5833E90-0388-4F68-AC69-AD1E2A373CE7}"/>
              </a:ext>
            </a:extLst>
          </p:cNvPr>
          <p:cNvSpPr>
            <a:spLocks noGrp="1"/>
          </p:cNvSpPr>
          <p:nvPr>
            <p:ph idx="1"/>
          </p:nvPr>
        </p:nvSpPr>
        <p:spPr/>
        <p:txBody>
          <a:bodyPr/>
          <a:lstStyle/>
          <a:p>
            <a:r>
              <a:rPr lang="en-US" dirty="0"/>
              <a:t>A sub-system (Domain) may be shared, but should be avoided where possible</a:t>
            </a:r>
          </a:p>
          <a:p>
            <a:pPr lvl="1"/>
            <a:r>
              <a:rPr lang="en-US" dirty="0"/>
              <a:t>Does it relate more closely to one over another?</a:t>
            </a:r>
          </a:p>
          <a:p>
            <a:pPr lvl="1"/>
            <a:r>
              <a:rPr lang="en-US" dirty="0"/>
              <a:t>Does it belong with some other system or by itself?</a:t>
            </a:r>
          </a:p>
          <a:p>
            <a:pPr lvl="1"/>
            <a:r>
              <a:rPr lang="en-US" dirty="0"/>
              <a:t>Is the system well-defined in scope?</a:t>
            </a:r>
          </a:p>
          <a:p>
            <a:pPr lvl="1"/>
            <a:r>
              <a:rPr lang="en-US" dirty="0"/>
              <a:t>Is it possible that it’s two different domains anyway?</a:t>
            </a:r>
          </a:p>
          <a:p>
            <a:pPr lvl="1"/>
            <a:r>
              <a:rPr lang="en-US" dirty="0"/>
              <a:t>Can the business change the way it treats this domain?</a:t>
            </a:r>
          </a:p>
          <a:p>
            <a:pPr lvl="1"/>
            <a:r>
              <a:rPr lang="en-US" dirty="0"/>
              <a:t>Where are the transactional boundaries?</a:t>
            </a:r>
          </a:p>
          <a:p>
            <a:pPr lvl="1"/>
            <a:endParaRPr lang="en-US" dirty="0"/>
          </a:p>
        </p:txBody>
      </p:sp>
    </p:spTree>
    <p:extLst>
      <p:ext uri="{BB962C8B-B14F-4D97-AF65-F5344CB8AC3E}">
        <p14:creationId xmlns:p14="http://schemas.microsoft.com/office/powerpoint/2010/main" val="2327928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9069-E25D-4A6E-BCD7-EFE579739DCC}"/>
              </a:ext>
            </a:extLst>
          </p:cNvPr>
          <p:cNvSpPr>
            <a:spLocks noGrp="1"/>
          </p:cNvSpPr>
          <p:nvPr>
            <p:ph type="title"/>
          </p:nvPr>
        </p:nvSpPr>
        <p:spPr/>
        <p:txBody>
          <a:bodyPr/>
          <a:lstStyle/>
          <a:p>
            <a:r>
              <a:rPr lang="en-US" dirty="0"/>
              <a:t>Encapsulated - Bounded Context</a:t>
            </a:r>
          </a:p>
        </p:txBody>
      </p:sp>
      <p:sp>
        <p:nvSpPr>
          <p:cNvPr id="3" name="Content Placeholder 2">
            <a:extLst>
              <a:ext uri="{FF2B5EF4-FFF2-40B4-BE49-F238E27FC236}">
                <a16:creationId xmlns:a16="http://schemas.microsoft.com/office/drawing/2014/main" id="{C5833E90-0388-4F68-AC69-AD1E2A373CE7}"/>
              </a:ext>
            </a:extLst>
          </p:cNvPr>
          <p:cNvSpPr>
            <a:spLocks noGrp="1"/>
          </p:cNvSpPr>
          <p:nvPr>
            <p:ph idx="1"/>
          </p:nvPr>
        </p:nvSpPr>
        <p:spPr/>
        <p:txBody>
          <a:bodyPr/>
          <a:lstStyle/>
          <a:p>
            <a:r>
              <a:rPr lang="en-US" dirty="0"/>
              <a:t>There should be a circle of familiarity</a:t>
            </a:r>
          </a:p>
          <a:p>
            <a:pPr lvl="1"/>
            <a:r>
              <a:rPr lang="en-US" dirty="0"/>
              <a:t>Just like in real life, there are things I would do with spouse, family, friends, in-laws, peers, colleagues, etc.</a:t>
            </a:r>
          </a:p>
          <a:p>
            <a:pPr lvl="1"/>
            <a:r>
              <a:rPr lang="en-US" dirty="0"/>
              <a:t>The further out from one of the inner circles, the more formal the relationship</a:t>
            </a:r>
          </a:p>
          <a:p>
            <a:pPr lvl="1"/>
            <a:r>
              <a:rPr lang="en-US" dirty="0"/>
              <a:t>The same should go for our code</a:t>
            </a:r>
          </a:p>
          <a:p>
            <a:pPr lvl="1"/>
            <a:r>
              <a:rPr lang="en-US" dirty="0"/>
              <a:t>This is also a natural boundary in which we can include or exclude various sub-systems from our service</a:t>
            </a:r>
          </a:p>
          <a:p>
            <a:pPr marL="365760" lvl="1" indent="0">
              <a:buNone/>
            </a:pPr>
            <a:endParaRPr lang="en-US" dirty="0"/>
          </a:p>
        </p:txBody>
      </p:sp>
    </p:spTree>
    <p:extLst>
      <p:ext uri="{BB962C8B-B14F-4D97-AF65-F5344CB8AC3E}">
        <p14:creationId xmlns:p14="http://schemas.microsoft.com/office/powerpoint/2010/main" val="3980517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F5ACF-F5FD-45EC-9AE0-13E90A792486}"/>
              </a:ext>
            </a:extLst>
          </p:cNvPr>
          <p:cNvSpPr>
            <a:spLocks noGrp="1"/>
          </p:cNvSpPr>
          <p:nvPr>
            <p:ph type="title"/>
          </p:nvPr>
        </p:nvSpPr>
        <p:spPr/>
        <p:txBody>
          <a:bodyPr/>
          <a:lstStyle/>
          <a:p>
            <a:r>
              <a:rPr lang="en-US" dirty="0"/>
              <a:t>Stateless</a:t>
            </a:r>
          </a:p>
        </p:txBody>
      </p:sp>
      <p:sp>
        <p:nvSpPr>
          <p:cNvPr id="3" name="Content Placeholder 2">
            <a:extLst>
              <a:ext uri="{FF2B5EF4-FFF2-40B4-BE49-F238E27FC236}">
                <a16:creationId xmlns:a16="http://schemas.microsoft.com/office/drawing/2014/main" id="{2B923242-0DD1-47E1-BE82-D4628EF5DDAF}"/>
              </a:ext>
            </a:extLst>
          </p:cNvPr>
          <p:cNvSpPr>
            <a:spLocks noGrp="1"/>
          </p:cNvSpPr>
          <p:nvPr>
            <p:ph idx="1"/>
          </p:nvPr>
        </p:nvSpPr>
        <p:spPr/>
        <p:txBody>
          <a:bodyPr/>
          <a:lstStyle/>
          <a:p>
            <a:r>
              <a:rPr lang="en-US" dirty="0"/>
              <a:t>Strictly speaking, Microservices do not need to be stateless, but stateless services…</a:t>
            </a:r>
          </a:p>
          <a:p>
            <a:pPr lvl="1"/>
            <a:r>
              <a:rPr lang="en-US" dirty="0"/>
              <a:t>Make the scalability easier</a:t>
            </a:r>
          </a:p>
          <a:p>
            <a:pPr lvl="1"/>
            <a:r>
              <a:rPr lang="en-US" dirty="0"/>
              <a:t>Are more fault tolerant</a:t>
            </a:r>
          </a:p>
          <a:p>
            <a:pPr lvl="1"/>
            <a:r>
              <a:rPr lang="en-US" dirty="0"/>
              <a:t>Have significantly less bugs</a:t>
            </a:r>
          </a:p>
          <a:p>
            <a:pPr lvl="1"/>
            <a:r>
              <a:rPr lang="en-US" dirty="0"/>
              <a:t>Work more in-line with different kinds of applications (web, mobile, desktop, etc.)</a:t>
            </a:r>
          </a:p>
        </p:txBody>
      </p:sp>
    </p:spTree>
    <p:extLst>
      <p:ext uri="{BB962C8B-B14F-4D97-AF65-F5344CB8AC3E}">
        <p14:creationId xmlns:p14="http://schemas.microsoft.com/office/powerpoint/2010/main" val="459252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C6EED-2C4E-409F-A408-BB0ADFF16615}"/>
              </a:ext>
            </a:extLst>
          </p:cNvPr>
          <p:cNvSpPr>
            <a:spLocks noGrp="1"/>
          </p:cNvSpPr>
          <p:nvPr>
            <p:ph type="title"/>
          </p:nvPr>
        </p:nvSpPr>
        <p:spPr/>
        <p:txBody>
          <a:bodyPr/>
          <a:lstStyle/>
          <a:p>
            <a:r>
              <a:rPr lang="en-US" dirty="0"/>
              <a:t>Versioning</a:t>
            </a:r>
          </a:p>
        </p:txBody>
      </p:sp>
      <p:sp>
        <p:nvSpPr>
          <p:cNvPr id="3" name="Content Placeholder 2">
            <a:extLst>
              <a:ext uri="{FF2B5EF4-FFF2-40B4-BE49-F238E27FC236}">
                <a16:creationId xmlns:a16="http://schemas.microsoft.com/office/drawing/2014/main" id="{2D2121AC-2A5A-4267-BED5-546A025F36F2}"/>
              </a:ext>
            </a:extLst>
          </p:cNvPr>
          <p:cNvSpPr>
            <a:spLocks noGrp="1"/>
          </p:cNvSpPr>
          <p:nvPr>
            <p:ph idx="1"/>
          </p:nvPr>
        </p:nvSpPr>
        <p:spPr/>
        <p:txBody>
          <a:bodyPr/>
          <a:lstStyle/>
          <a:p>
            <a:r>
              <a:rPr lang="en-US" dirty="0"/>
              <a:t>One of the complexity of allowing independent versioning of the services upon which app(s) reside is versioning</a:t>
            </a:r>
          </a:p>
          <a:p>
            <a:pPr lvl="1"/>
            <a:r>
              <a:rPr lang="en-US" dirty="0"/>
              <a:t>You should be able to have different versions of the microservice deployed simultaneously</a:t>
            </a:r>
          </a:p>
          <a:p>
            <a:pPr lvl="1"/>
            <a:r>
              <a:rPr lang="en-US" dirty="0"/>
              <a:t>The notion of the version should be part of the interface so the caller always gets what he expects</a:t>
            </a:r>
          </a:p>
          <a:p>
            <a:pPr lvl="1"/>
            <a:r>
              <a:rPr lang="en-US" dirty="0"/>
              <a:t>I would suggest semantic versioning </a:t>
            </a:r>
          </a:p>
          <a:p>
            <a:pPr lvl="1"/>
            <a:endParaRPr lang="en-US" dirty="0"/>
          </a:p>
        </p:txBody>
      </p:sp>
    </p:spTree>
    <p:extLst>
      <p:ext uri="{BB962C8B-B14F-4D97-AF65-F5344CB8AC3E}">
        <p14:creationId xmlns:p14="http://schemas.microsoft.com/office/powerpoint/2010/main" val="2168142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F0D75-2073-40DA-9E20-661E6C1E3269}"/>
              </a:ext>
            </a:extLst>
          </p:cNvPr>
          <p:cNvSpPr>
            <a:spLocks noGrp="1"/>
          </p:cNvSpPr>
          <p:nvPr>
            <p:ph type="title"/>
          </p:nvPr>
        </p:nvSpPr>
        <p:spPr/>
        <p:txBody>
          <a:bodyPr/>
          <a:lstStyle/>
          <a:p>
            <a:r>
              <a:rPr lang="en-US" dirty="0"/>
              <a:t>Single Abstraction Layer</a:t>
            </a:r>
          </a:p>
        </p:txBody>
      </p:sp>
      <p:sp>
        <p:nvSpPr>
          <p:cNvPr id="3" name="Content Placeholder 2">
            <a:extLst>
              <a:ext uri="{FF2B5EF4-FFF2-40B4-BE49-F238E27FC236}">
                <a16:creationId xmlns:a16="http://schemas.microsoft.com/office/drawing/2014/main" id="{20AAC758-C1C0-4588-BF7B-07F50C7D08F9}"/>
              </a:ext>
            </a:extLst>
          </p:cNvPr>
          <p:cNvSpPr>
            <a:spLocks noGrp="1"/>
          </p:cNvSpPr>
          <p:nvPr>
            <p:ph idx="1"/>
          </p:nvPr>
        </p:nvSpPr>
        <p:spPr/>
        <p:txBody>
          <a:bodyPr/>
          <a:lstStyle/>
          <a:p>
            <a:r>
              <a:rPr lang="en-US" dirty="0"/>
              <a:t>It is best to keep a consistent level of abstraction</a:t>
            </a:r>
          </a:p>
          <a:p>
            <a:r>
              <a:rPr lang="en-US" b="1" i="1" dirty="0"/>
              <a:t>If</a:t>
            </a:r>
            <a:r>
              <a:rPr lang="en-US" dirty="0"/>
              <a:t> you are going to allow services to call other services, at least understand the implications</a:t>
            </a:r>
          </a:p>
          <a:p>
            <a:pPr lvl="1"/>
            <a:r>
              <a:rPr lang="en-US" dirty="0"/>
              <a:t>Abstractions should be kept uniform for the layer they reside</a:t>
            </a:r>
          </a:p>
          <a:p>
            <a:pPr lvl="1"/>
            <a:r>
              <a:rPr lang="en-US" dirty="0"/>
              <a:t>Low level services should not depend on a higher level service</a:t>
            </a:r>
          </a:p>
          <a:p>
            <a:pPr lvl="1"/>
            <a:r>
              <a:rPr lang="en-US" dirty="0"/>
              <a:t>Don’t use service inheritance, only aggregation </a:t>
            </a:r>
          </a:p>
          <a:p>
            <a:pPr lvl="1"/>
            <a:endParaRPr lang="en-US" dirty="0"/>
          </a:p>
        </p:txBody>
      </p:sp>
      <p:grpSp>
        <p:nvGrpSpPr>
          <p:cNvPr id="6" name="Group 5">
            <a:extLst>
              <a:ext uri="{FF2B5EF4-FFF2-40B4-BE49-F238E27FC236}">
                <a16:creationId xmlns:a16="http://schemas.microsoft.com/office/drawing/2014/main" id="{6889C566-9DDD-4554-BC89-12A3D85A1585}"/>
              </a:ext>
            </a:extLst>
          </p:cNvPr>
          <p:cNvGrpSpPr/>
          <p:nvPr/>
        </p:nvGrpSpPr>
        <p:grpSpPr>
          <a:xfrm>
            <a:off x="8382000" y="3657600"/>
            <a:ext cx="3390900" cy="2875483"/>
            <a:chOff x="2286000" y="2514600"/>
            <a:chExt cx="4762500" cy="4038600"/>
          </a:xfrm>
        </p:grpSpPr>
        <p:sp>
          <p:nvSpPr>
            <p:cNvPr id="4" name="Rectangle 3">
              <a:extLst>
                <a:ext uri="{FF2B5EF4-FFF2-40B4-BE49-F238E27FC236}">
                  <a16:creationId xmlns:a16="http://schemas.microsoft.com/office/drawing/2014/main" id="{324F509B-D389-4630-8D6B-344A2084A1A4}"/>
                </a:ext>
              </a:extLst>
            </p:cNvPr>
            <p:cNvSpPr/>
            <p:nvPr/>
          </p:nvSpPr>
          <p:spPr>
            <a:xfrm>
              <a:off x="2286000" y="5715000"/>
              <a:ext cx="990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0110934-1171-4D27-8E6A-AED196201A3B}"/>
                </a:ext>
              </a:extLst>
            </p:cNvPr>
            <p:cNvSpPr/>
            <p:nvPr/>
          </p:nvSpPr>
          <p:spPr>
            <a:xfrm>
              <a:off x="3543300" y="5715000"/>
              <a:ext cx="990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9A61C58-848C-4E4B-8A4C-73F7F657A119}"/>
                </a:ext>
              </a:extLst>
            </p:cNvPr>
            <p:cNvSpPr/>
            <p:nvPr/>
          </p:nvSpPr>
          <p:spPr>
            <a:xfrm>
              <a:off x="4800600" y="5715000"/>
              <a:ext cx="990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CA1F5B9-BBE5-4C20-AF29-4F904B54DE08}"/>
                </a:ext>
              </a:extLst>
            </p:cNvPr>
            <p:cNvSpPr/>
            <p:nvPr/>
          </p:nvSpPr>
          <p:spPr>
            <a:xfrm>
              <a:off x="6057900" y="5715000"/>
              <a:ext cx="990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E0F40F-1760-45C9-A548-5E407EEEF993}"/>
                </a:ext>
              </a:extLst>
            </p:cNvPr>
            <p:cNvSpPr/>
            <p:nvPr/>
          </p:nvSpPr>
          <p:spPr>
            <a:xfrm>
              <a:off x="2975610" y="4648200"/>
              <a:ext cx="990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1EC9C9-9F30-4EC2-84A4-D83B1B0F5720}"/>
                </a:ext>
              </a:extLst>
            </p:cNvPr>
            <p:cNvSpPr/>
            <p:nvPr/>
          </p:nvSpPr>
          <p:spPr>
            <a:xfrm>
              <a:off x="4191000" y="4648200"/>
              <a:ext cx="990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4231C0E-53ED-4AAE-A4D8-3F1ED21C949D}"/>
                </a:ext>
              </a:extLst>
            </p:cNvPr>
            <p:cNvSpPr/>
            <p:nvPr/>
          </p:nvSpPr>
          <p:spPr>
            <a:xfrm>
              <a:off x="5417820" y="4648200"/>
              <a:ext cx="990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46332FB-6E57-47D1-A64D-99DC66A4A7D5}"/>
                </a:ext>
              </a:extLst>
            </p:cNvPr>
            <p:cNvSpPr/>
            <p:nvPr/>
          </p:nvSpPr>
          <p:spPr>
            <a:xfrm>
              <a:off x="3543300" y="3581400"/>
              <a:ext cx="990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D0754EF-ABC3-41DA-BF2D-49B24CFEB2EB}"/>
                </a:ext>
              </a:extLst>
            </p:cNvPr>
            <p:cNvSpPr/>
            <p:nvPr/>
          </p:nvSpPr>
          <p:spPr>
            <a:xfrm>
              <a:off x="4764024" y="3581400"/>
              <a:ext cx="990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E15DB50-36BE-4C8D-8A5B-93BC2381A69F}"/>
                </a:ext>
              </a:extLst>
            </p:cNvPr>
            <p:cNvSpPr/>
            <p:nvPr/>
          </p:nvSpPr>
          <p:spPr>
            <a:xfrm>
              <a:off x="4179570" y="2514600"/>
              <a:ext cx="990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E3670D14-1375-44A0-BCC0-F467095E5D48}"/>
              </a:ext>
            </a:extLst>
          </p:cNvPr>
          <p:cNvGrpSpPr/>
          <p:nvPr/>
        </p:nvGrpSpPr>
        <p:grpSpPr>
          <a:xfrm>
            <a:off x="1124407" y="5759805"/>
            <a:ext cx="4505861" cy="773278"/>
            <a:chOff x="533400" y="4713122"/>
            <a:chExt cx="4505861" cy="773278"/>
          </a:xfrm>
        </p:grpSpPr>
        <p:sp>
          <p:nvSpPr>
            <p:cNvPr id="16" name="Rectangle 15">
              <a:extLst>
                <a:ext uri="{FF2B5EF4-FFF2-40B4-BE49-F238E27FC236}">
                  <a16:creationId xmlns:a16="http://schemas.microsoft.com/office/drawing/2014/main" id="{4D98C375-CBFB-4B39-BBB9-94DBA78C47CC}"/>
                </a:ext>
              </a:extLst>
            </p:cNvPr>
            <p:cNvSpPr/>
            <p:nvPr/>
          </p:nvSpPr>
          <p:spPr>
            <a:xfrm>
              <a:off x="533400" y="4724400"/>
              <a:ext cx="990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80F523C-7DB5-4787-8E01-AE5C60A8E850}"/>
                </a:ext>
              </a:extLst>
            </p:cNvPr>
            <p:cNvSpPr/>
            <p:nvPr/>
          </p:nvSpPr>
          <p:spPr>
            <a:xfrm>
              <a:off x="1692189" y="4715561"/>
              <a:ext cx="990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999E54D-EFF8-4E5F-9398-AEB5D26BAA5F}"/>
                </a:ext>
              </a:extLst>
            </p:cNvPr>
            <p:cNvSpPr/>
            <p:nvPr/>
          </p:nvSpPr>
          <p:spPr>
            <a:xfrm>
              <a:off x="2876521" y="4713122"/>
              <a:ext cx="990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294D9FA-3A4A-4C3A-9C33-A1E69ED06D25}"/>
                </a:ext>
              </a:extLst>
            </p:cNvPr>
            <p:cNvSpPr/>
            <p:nvPr/>
          </p:nvSpPr>
          <p:spPr>
            <a:xfrm>
              <a:off x="4048661" y="4713122"/>
              <a:ext cx="990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245D2BA0-FF5A-4B87-89CD-25275CC89B5B}"/>
              </a:ext>
            </a:extLst>
          </p:cNvPr>
          <p:cNvSpPr/>
          <p:nvPr/>
        </p:nvSpPr>
        <p:spPr>
          <a:xfrm>
            <a:off x="6602016" y="5690418"/>
            <a:ext cx="808235"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vs</a:t>
            </a:r>
          </a:p>
        </p:txBody>
      </p:sp>
    </p:spTree>
    <p:extLst>
      <p:ext uri="{BB962C8B-B14F-4D97-AF65-F5344CB8AC3E}">
        <p14:creationId xmlns:p14="http://schemas.microsoft.com/office/powerpoint/2010/main" val="3209866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F6A6F-A9E4-4FD0-A220-D4467D443460}"/>
              </a:ext>
            </a:extLst>
          </p:cNvPr>
          <p:cNvSpPr>
            <a:spLocks noGrp="1"/>
          </p:cNvSpPr>
          <p:nvPr>
            <p:ph type="title"/>
          </p:nvPr>
        </p:nvSpPr>
        <p:spPr>
          <a:xfrm>
            <a:off x="1524000" y="152400"/>
            <a:ext cx="9144000" cy="838200"/>
          </a:xfrm>
        </p:spPr>
        <p:txBody>
          <a:bodyPr/>
          <a:lstStyle/>
          <a:p>
            <a:r>
              <a:rPr lang="en-US" dirty="0"/>
              <a:t>Who am I?</a:t>
            </a:r>
          </a:p>
        </p:txBody>
      </p:sp>
      <p:sp>
        <p:nvSpPr>
          <p:cNvPr id="3" name="Content Placeholder 2">
            <a:extLst>
              <a:ext uri="{FF2B5EF4-FFF2-40B4-BE49-F238E27FC236}">
                <a16:creationId xmlns:a16="http://schemas.microsoft.com/office/drawing/2014/main" id="{1D3DBB4B-343C-4337-9A76-132316E8B62D}"/>
              </a:ext>
            </a:extLst>
          </p:cNvPr>
          <p:cNvSpPr>
            <a:spLocks noGrp="1"/>
          </p:cNvSpPr>
          <p:nvPr>
            <p:ph idx="1"/>
          </p:nvPr>
        </p:nvSpPr>
        <p:spPr>
          <a:xfrm>
            <a:off x="1524000" y="1219200"/>
            <a:ext cx="9144000" cy="5410200"/>
          </a:xfrm>
        </p:spPr>
        <p:txBody>
          <a:bodyPr>
            <a:normAutofit/>
          </a:bodyPr>
          <a:lstStyle/>
          <a:p>
            <a:r>
              <a:rPr lang="en-US" dirty="0"/>
              <a:t>I am the Founder and President / CTO of Mindfire Technology</a:t>
            </a:r>
          </a:p>
          <a:p>
            <a:pPr lvl="1"/>
            <a:r>
              <a:rPr lang="en-US" dirty="0"/>
              <a:t>We are a Tech company, not a HR company</a:t>
            </a:r>
          </a:p>
          <a:p>
            <a:pPr lvl="1"/>
            <a:r>
              <a:rPr lang="en-US" dirty="0"/>
              <a:t>http://www.MindfireTechnology.com</a:t>
            </a:r>
          </a:p>
          <a:p>
            <a:r>
              <a:rPr lang="en-US" dirty="0"/>
              <a:t>I am a founding member of Utah Geek Events</a:t>
            </a:r>
          </a:p>
          <a:p>
            <a:pPr lvl="1"/>
            <a:r>
              <a:rPr lang="en-US" dirty="0"/>
              <a:t>Provides training for professionals</a:t>
            </a:r>
          </a:p>
          <a:p>
            <a:pPr lvl="1"/>
            <a:r>
              <a:rPr lang="en-US" dirty="0"/>
              <a:t>Utah Code Camp, Big Mountain Data, Launch Events, etc.</a:t>
            </a:r>
          </a:p>
          <a:p>
            <a:pPr lvl="1"/>
            <a:r>
              <a:rPr lang="en-US" dirty="0"/>
              <a:t>http://www.UtahGeekEvents.com</a:t>
            </a:r>
          </a:p>
          <a:p>
            <a:r>
              <a:rPr lang="en-US" dirty="0"/>
              <a:t>I am the Co-President of Northern Utah .NET Users Group (NUNUG)</a:t>
            </a:r>
          </a:p>
          <a:p>
            <a:pPr lvl="1"/>
            <a:r>
              <a:rPr lang="en-US" dirty="0"/>
              <a:t>http://www.nunug.org</a:t>
            </a:r>
          </a:p>
          <a:p>
            <a:r>
              <a:rPr lang="en-US" dirty="0"/>
              <a:t>I have been writing software professionally for the past 20+ years</a:t>
            </a:r>
          </a:p>
          <a:p>
            <a:pPr lvl="1"/>
            <a:r>
              <a:rPr lang="en-US" dirty="0"/>
              <a:t>As a consultant, I've worked with dozens of different companies</a:t>
            </a:r>
          </a:p>
          <a:p>
            <a:pPr lvl="1"/>
            <a:r>
              <a:rPr lang="en-US" dirty="0"/>
              <a:t>I've architected massive-scale projects</a:t>
            </a:r>
          </a:p>
        </p:txBody>
      </p:sp>
      <p:pic>
        <p:nvPicPr>
          <p:cNvPr id="5" name="Picture 4">
            <a:extLst>
              <a:ext uri="{FF2B5EF4-FFF2-40B4-BE49-F238E27FC236}">
                <a16:creationId xmlns:a16="http://schemas.microsoft.com/office/drawing/2014/main" id="{E2B828AB-E0BB-4E88-B088-EB4ECAD7B5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2388" y="304800"/>
            <a:ext cx="2777662" cy="2971800"/>
          </a:xfrm>
          <a:prstGeom prst="rect">
            <a:avLst/>
          </a:prstGeom>
        </p:spPr>
      </p:pic>
    </p:spTree>
    <p:extLst>
      <p:ext uri="{BB962C8B-B14F-4D97-AF65-F5344CB8AC3E}">
        <p14:creationId xmlns:p14="http://schemas.microsoft.com/office/powerpoint/2010/main" val="4270599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C6CC4-DB26-4F57-859E-A8BF2BF0B0B5}"/>
              </a:ext>
            </a:extLst>
          </p:cNvPr>
          <p:cNvSpPr>
            <a:spLocks noGrp="1"/>
          </p:cNvSpPr>
          <p:nvPr>
            <p:ph type="title"/>
          </p:nvPr>
        </p:nvSpPr>
        <p:spPr/>
        <p:txBody>
          <a:bodyPr/>
          <a:lstStyle/>
          <a:p>
            <a:r>
              <a:rPr lang="en-US" dirty="0"/>
              <a:t>Abstraction</a:t>
            </a:r>
          </a:p>
        </p:txBody>
      </p:sp>
      <p:sp>
        <p:nvSpPr>
          <p:cNvPr id="3" name="Content Placeholder 2">
            <a:extLst>
              <a:ext uri="{FF2B5EF4-FFF2-40B4-BE49-F238E27FC236}">
                <a16:creationId xmlns:a16="http://schemas.microsoft.com/office/drawing/2014/main" id="{2D40785E-9630-4E3E-B6A0-3909D8875E61}"/>
              </a:ext>
            </a:extLst>
          </p:cNvPr>
          <p:cNvSpPr>
            <a:spLocks noGrp="1"/>
          </p:cNvSpPr>
          <p:nvPr>
            <p:ph idx="1"/>
          </p:nvPr>
        </p:nvSpPr>
        <p:spPr>
          <a:xfrm>
            <a:off x="1524000" y="1828800"/>
            <a:ext cx="9525000" cy="4267200"/>
          </a:xfrm>
        </p:spPr>
        <p:txBody>
          <a:bodyPr>
            <a:normAutofit fontScale="92500" lnSpcReduction="20000"/>
          </a:bodyPr>
          <a:lstStyle/>
          <a:p>
            <a:pPr marL="0" indent="0">
              <a:buNone/>
            </a:pPr>
            <a:r>
              <a:rPr lang="en-US" dirty="0"/>
              <a:t>Why do we use abstraction?</a:t>
            </a:r>
          </a:p>
          <a:p>
            <a:r>
              <a:rPr lang="en-US" dirty="0"/>
              <a:t>To create uniformity among similar objects, to simplify working with those objects</a:t>
            </a:r>
          </a:p>
          <a:p>
            <a:r>
              <a:rPr lang="en-US" dirty="0"/>
              <a:t>To simplify a set of complex tasks into a single task</a:t>
            </a:r>
          </a:p>
          <a:p>
            <a:pPr marL="0" indent="0">
              <a:buNone/>
            </a:pPr>
            <a:endParaRPr lang="en-US" dirty="0"/>
          </a:p>
          <a:p>
            <a:pPr marL="0" indent="0">
              <a:buNone/>
            </a:pPr>
            <a:r>
              <a:rPr lang="en-US" dirty="0"/>
              <a:t>Abstraction does </a:t>
            </a:r>
            <a:r>
              <a:rPr lang="en-US" b="1" i="1" u="sng" dirty="0"/>
              <a:t>not</a:t>
            </a:r>
            <a:r>
              <a:rPr lang="en-US" dirty="0"/>
              <a:t> mean adding a passthrough layer into your software</a:t>
            </a:r>
          </a:p>
          <a:p>
            <a:pPr marL="0" indent="0">
              <a:buNone/>
            </a:pPr>
            <a:endParaRPr lang="en-US" dirty="0"/>
          </a:p>
          <a:p>
            <a:pPr marL="0" indent="0">
              <a:buNone/>
            </a:pPr>
            <a:r>
              <a:rPr lang="en-US" dirty="0"/>
              <a:t>The Tradeoff:</a:t>
            </a:r>
          </a:p>
          <a:p>
            <a:r>
              <a:rPr lang="en-US" dirty="0"/>
              <a:t>The higher the abstraction, the less reusable the object will become</a:t>
            </a:r>
          </a:p>
          <a:p>
            <a:r>
              <a:rPr lang="en-US" dirty="0"/>
              <a:t>Abstraction means to simplify!</a:t>
            </a:r>
          </a:p>
          <a:p>
            <a:pPr lvl="1"/>
            <a:r>
              <a:rPr lang="en-US" dirty="0"/>
              <a:t>Simplicity vs Functionality</a:t>
            </a:r>
          </a:p>
        </p:txBody>
      </p:sp>
    </p:spTree>
    <p:extLst>
      <p:ext uri="{BB962C8B-B14F-4D97-AF65-F5344CB8AC3E}">
        <p14:creationId xmlns:p14="http://schemas.microsoft.com/office/powerpoint/2010/main" val="3361478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lego movie kragle">
            <a:extLst>
              <a:ext uri="{FF2B5EF4-FFF2-40B4-BE49-F238E27FC236}">
                <a16:creationId xmlns:a16="http://schemas.microsoft.com/office/drawing/2014/main" id="{DD623975-1A0A-436F-836A-81F7544AA0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 y="919163"/>
            <a:ext cx="12172950" cy="501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786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red brick lego">
            <a:extLst>
              <a:ext uri="{FF2B5EF4-FFF2-40B4-BE49-F238E27FC236}">
                <a16:creationId xmlns:a16="http://schemas.microsoft.com/office/drawing/2014/main" id="{EBE50B44-EC59-4DBB-9BE0-76E9D2D2C3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0" y="95250"/>
            <a:ext cx="6667500" cy="666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534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mythbusters lego ball">
            <a:extLst>
              <a:ext uri="{FF2B5EF4-FFF2-40B4-BE49-F238E27FC236}">
                <a16:creationId xmlns:a16="http://schemas.microsoft.com/office/drawing/2014/main" id="{216EB591-7D46-4F4C-9328-014AA68E2D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 y="0"/>
            <a:ext cx="1215292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009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lego creations">
            <a:extLst>
              <a:ext uri="{FF2B5EF4-FFF2-40B4-BE49-F238E27FC236}">
                <a16:creationId xmlns:a16="http://schemas.microsoft.com/office/drawing/2014/main" id="{CFF89426-3FB3-42E9-A646-F2369700EC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63259"/>
            <a:ext cx="8991600" cy="6731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024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iggest_LEGO_Creations_Volvo XC90 Replica _1">
            <a:extLst>
              <a:ext uri="{FF2B5EF4-FFF2-40B4-BE49-F238E27FC236}">
                <a16:creationId xmlns:a16="http://schemas.microsoft.com/office/drawing/2014/main" id="{3705BF0F-0251-4F08-B9EB-44AFD64B84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16" y="480061"/>
            <a:ext cx="11780283" cy="5920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979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ages-na.ssl-images-amazon.com/images/I/41Xir6S0vRL.jpg">
            <a:extLst>
              <a:ext uri="{FF2B5EF4-FFF2-40B4-BE49-F238E27FC236}">
                <a16:creationId xmlns:a16="http://schemas.microsoft.com/office/drawing/2014/main" id="{E7CB72BD-92B7-4C5E-874C-A281C4116D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54864"/>
            <a:ext cx="8229600" cy="67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85189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BA043-E6BF-4106-96EE-F791FC5457CF}"/>
              </a:ext>
            </a:extLst>
          </p:cNvPr>
          <p:cNvSpPr>
            <a:spLocks noGrp="1"/>
          </p:cNvSpPr>
          <p:nvPr>
            <p:ph type="title"/>
          </p:nvPr>
        </p:nvSpPr>
        <p:spPr/>
        <p:txBody>
          <a:bodyPr/>
          <a:lstStyle/>
          <a:p>
            <a:r>
              <a:rPr lang="en-US" dirty="0"/>
              <a:t>Abstraction</a:t>
            </a:r>
          </a:p>
        </p:txBody>
      </p:sp>
      <p:sp>
        <p:nvSpPr>
          <p:cNvPr id="3" name="Content Placeholder 2">
            <a:extLst>
              <a:ext uri="{FF2B5EF4-FFF2-40B4-BE49-F238E27FC236}">
                <a16:creationId xmlns:a16="http://schemas.microsoft.com/office/drawing/2014/main" id="{8282CDED-12AC-4144-BE64-FAE842916247}"/>
              </a:ext>
            </a:extLst>
          </p:cNvPr>
          <p:cNvSpPr>
            <a:spLocks noGrp="1"/>
          </p:cNvSpPr>
          <p:nvPr>
            <p:ph idx="1"/>
          </p:nvPr>
        </p:nvSpPr>
        <p:spPr/>
        <p:txBody>
          <a:bodyPr/>
          <a:lstStyle/>
          <a:p>
            <a:r>
              <a:rPr lang="en-US" dirty="0"/>
              <a:t>Microservices should be Legos -- </a:t>
            </a:r>
          </a:p>
        </p:txBody>
      </p:sp>
    </p:spTree>
    <p:extLst>
      <p:ext uri="{BB962C8B-B14F-4D97-AF65-F5344CB8AC3E}">
        <p14:creationId xmlns:p14="http://schemas.microsoft.com/office/powerpoint/2010/main" val="2704276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85AF8-88C4-4F48-8447-AC8CAD386D52}"/>
              </a:ext>
            </a:extLst>
          </p:cNvPr>
          <p:cNvSpPr>
            <a:spLocks noGrp="1"/>
          </p:cNvSpPr>
          <p:nvPr>
            <p:ph type="title"/>
          </p:nvPr>
        </p:nvSpPr>
        <p:spPr/>
        <p:txBody>
          <a:bodyPr/>
          <a:lstStyle/>
          <a:p>
            <a:r>
              <a:rPr lang="en-US" dirty="0"/>
              <a:t>Service Discovery</a:t>
            </a:r>
          </a:p>
        </p:txBody>
      </p:sp>
      <p:sp>
        <p:nvSpPr>
          <p:cNvPr id="3" name="Content Placeholder 2">
            <a:extLst>
              <a:ext uri="{FF2B5EF4-FFF2-40B4-BE49-F238E27FC236}">
                <a16:creationId xmlns:a16="http://schemas.microsoft.com/office/drawing/2014/main" id="{A87E594B-8354-42A5-91C6-A4D7B5E8784F}"/>
              </a:ext>
            </a:extLst>
          </p:cNvPr>
          <p:cNvSpPr>
            <a:spLocks noGrp="1"/>
          </p:cNvSpPr>
          <p:nvPr>
            <p:ph idx="1"/>
          </p:nvPr>
        </p:nvSpPr>
        <p:spPr/>
        <p:txBody>
          <a:bodyPr/>
          <a:lstStyle/>
          <a:p>
            <a:r>
              <a:rPr lang="en-US" dirty="0"/>
              <a:t>A way to discover endpoints for a service</a:t>
            </a:r>
          </a:p>
          <a:p>
            <a:r>
              <a:rPr lang="en-US" dirty="0"/>
              <a:t>Can help to better understand what apps are dependent on a service or a particular version of the API</a:t>
            </a:r>
          </a:p>
          <a:p>
            <a:r>
              <a:rPr lang="en-US" dirty="0"/>
              <a:t>Allows services to be moved and/or service instances to be round-</a:t>
            </a:r>
            <a:r>
              <a:rPr lang="en-US" dirty="0" err="1"/>
              <a:t>robined</a:t>
            </a:r>
            <a:r>
              <a:rPr lang="en-US" dirty="0"/>
              <a:t> for load balancing</a:t>
            </a:r>
          </a:p>
          <a:p>
            <a:endParaRPr lang="en-US" dirty="0"/>
          </a:p>
          <a:p>
            <a:r>
              <a:rPr lang="en-US" dirty="0"/>
              <a:t>Usually consists of a “service lookup” service</a:t>
            </a:r>
          </a:p>
          <a:p>
            <a:pPr lvl="1"/>
            <a:r>
              <a:rPr lang="en-US" dirty="0"/>
              <a:t>I am “Website” App</a:t>
            </a:r>
          </a:p>
          <a:p>
            <a:pPr lvl="1"/>
            <a:r>
              <a:rPr lang="en-US" dirty="0"/>
              <a:t>I want “User” service</a:t>
            </a:r>
          </a:p>
          <a:p>
            <a:pPr lvl="1"/>
            <a:r>
              <a:rPr lang="en-US" dirty="0"/>
              <a:t>I want version 4 of the API</a:t>
            </a:r>
          </a:p>
          <a:p>
            <a:pPr lvl="1"/>
            <a:endParaRPr lang="en-US" dirty="0"/>
          </a:p>
          <a:p>
            <a:endParaRPr lang="en-US" dirty="0"/>
          </a:p>
        </p:txBody>
      </p:sp>
      <p:pic>
        <p:nvPicPr>
          <p:cNvPr id="9218" name="Picture 2" descr="Image result for looking">
            <a:extLst>
              <a:ext uri="{FF2B5EF4-FFF2-40B4-BE49-F238E27FC236}">
                <a16:creationId xmlns:a16="http://schemas.microsoft.com/office/drawing/2014/main" id="{4CB4A17F-6E3F-4DB6-A25D-A3269C9C93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4495800"/>
            <a:ext cx="3446649" cy="1976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9936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329EE-B400-4E28-AAAF-210A09EF65F2}"/>
              </a:ext>
            </a:extLst>
          </p:cNvPr>
          <p:cNvSpPr>
            <a:spLocks noGrp="1"/>
          </p:cNvSpPr>
          <p:nvPr>
            <p:ph type="title"/>
          </p:nvPr>
        </p:nvSpPr>
        <p:spPr/>
        <p:txBody>
          <a:bodyPr/>
          <a:lstStyle/>
          <a:p>
            <a:r>
              <a:rPr lang="en-US" dirty="0"/>
              <a:t>Dealing with Cross-Dependencies</a:t>
            </a:r>
          </a:p>
        </p:txBody>
      </p:sp>
      <p:sp>
        <p:nvSpPr>
          <p:cNvPr id="3" name="Content Placeholder 2">
            <a:extLst>
              <a:ext uri="{FF2B5EF4-FFF2-40B4-BE49-F238E27FC236}">
                <a16:creationId xmlns:a16="http://schemas.microsoft.com/office/drawing/2014/main" id="{0C79D7B4-4379-4124-881E-DC3E52785006}"/>
              </a:ext>
            </a:extLst>
          </p:cNvPr>
          <p:cNvSpPr>
            <a:spLocks noGrp="1"/>
          </p:cNvSpPr>
          <p:nvPr>
            <p:ph idx="1"/>
          </p:nvPr>
        </p:nvSpPr>
        <p:spPr/>
        <p:txBody>
          <a:bodyPr/>
          <a:lstStyle/>
          <a:p>
            <a:r>
              <a:rPr lang="en-US" dirty="0"/>
              <a:t>Wherever possible, do not let services coordinate work through a database!</a:t>
            </a:r>
          </a:p>
          <a:p>
            <a:pPr lvl="1"/>
            <a:r>
              <a:rPr lang="en-US" dirty="0"/>
              <a:t>Seriously, I cannot stress this enough!</a:t>
            </a:r>
          </a:p>
          <a:p>
            <a:r>
              <a:rPr lang="en-US" dirty="0"/>
              <a:t>Provide enterprise-wide identities for objects that exist outside of the service</a:t>
            </a:r>
          </a:p>
          <a:p>
            <a:pPr lvl="1"/>
            <a:r>
              <a:rPr lang="en-US" dirty="0"/>
              <a:t>If the ability to guess the next identity is problematic, use a randomized identity</a:t>
            </a:r>
          </a:p>
          <a:p>
            <a:pPr lvl="1"/>
            <a:r>
              <a:rPr lang="en-US" dirty="0"/>
              <a:t>If out-of-order is a problem, use a flake server</a:t>
            </a:r>
          </a:p>
          <a:p>
            <a:pPr lvl="1"/>
            <a:r>
              <a:rPr lang="en-US" dirty="0"/>
              <a:t>Recommend using web-safe identities, just in case</a:t>
            </a:r>
          </a:p>
          <a:p>
            <a:pPr lvl="1"/>
            <a:r>
              <a:rPr lang="en-US" dirty="0"/>
              <a:t>Recommend using human readable identities</a:t>
            </a:r>
          </a:p>
          <a:p>
            <a:pPr lvl="1"/>
            <a:r>
              <a:rPr lang="en-US" dirty="0" err="1"/>
              <a:t>IdentityRef</a:t>
            </a:r>
            <a:r>
              <a:rPr lang="en-US" dirty="0"/>
              <a:t> - (https://www.nuget.org/packages/Mindfire.IdentityRef/)</a:t>
            </a:r>
          </a:p>
        </p:txBody>
      </p:sp>
    </p:spTree>
    <p:extLst>
      <p:ext uri="{BB962C8B-B14F-4D97-AF65-F5344CB8AC3E}">
        <p14:creationId xmlns:p14="http://schemas.microsoft.com/office/powerpoint/2010/main" val="2868395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77539-6406-45F3-A06D-054841A0B4D4}"/>
              </a:ext>
            </a:extLst>
          </p:cNvPr>
          <p:cNvSpPr>
            <a:spLocks noGrp="1"/>
          </p:cNvSpPr>
          <p:nvPr>
            <p:ph type="title"/>
          </p:nvPr>
        </p:nvSpPr>
        <p:spPr/>
        <p:txBody>
          <a:bodyPr/>
          <a:lstStyle/>
          <a:p>
            <a:r>
              <a:rPr lang="en-US" dirty="0"/>
              <a:t>What have you heard about Microservices?</a:t>
            </a:r>
          </a:p>
        </p:txBody>
      </p:sp>
      <p:sp>
        <p:nvSpPr>
          <p:cNvPr id="3" name="Content Placeholder 2">
            <a:extLst>
              <a:ext uri="{FF2B5EF4-FFF2-40B4-BE49-F238E27FC236}">
                <a16:creationId xmlns:a16="http://schemas.microsoft.com/office/drawing/2014/main" id="{3CA60C2C-975D-4F34-A870-ED3B21C8F763}"/>
              </a:ext>
            </a:extLst>
          </p:cNvPr>
          <p:cNvSpPr>
            <a:spLocks noGrp="1"/>
          </p:cNvSpPr>
          <p:nvPr>
            <p:ph idx="1"/>
          </p:nvPr>
        </p:nvSpPr>
        <p:spPr/>
        <p:txBody>
          <a:bodyPr>
            <a:normAutofit/>
          </a:bodyPr>
          <a:lstStyle/>
          <a:p>
            <a:r>
              <a:rPr lang="en-US" dirty="0"/>
              <a:t>Inspired by SOA</a:t>
            </a:r>
          </a:p>
          <a:p>
            <a:r>
              <a:rPr lang="en-US" dirty="0"/>
              <a:t>Cloud Computing</a:t>
            </a:r>
          </a:p>
          <a:p>
            <a:r>
              <a:rPr lang="en-US" dirty="0"/>
              <a:t>Small</a:t>
            </a:r>
          </a:p>
          <a:p>
            <a:r>
              <a:rPr lang="en-US" dirty="0"/>
              <a:t>Scalable </a:t>
            </a:r>
          </a:p>
          <a:p>
            <a:r>
              <a:rPr lang="en-US" dirty="0"/>
              <a:t>A particular way of designing applications as suites of independently deployable services</a:t>
            </a:r>
          </a:p>
          <a:p>
            <a:r>
              <a:rPr lang="en-US" dirty="0"/>
              <a:t>Single Responsibility Pattern</a:t>
            </a:r>
          </a:p>
          <a:p>
            <a:r>
              <a:rPr lang="en-US" dirty="0"/>
              <a:t>Pioneered by Netflix, Amazon, and others.</a:t>
            </a:r>
          </a:p>
          <a:p>
            <a:endParaRPr lang="en-US" dirty="0"/>
          </a:p>
          <a:p>
            <a:endParaRPr lang="en-US" dirty="0"/>
          </a:p>
          <a:p>
            <a:endParaRPr lang="en-US" dirty="0"/>
          </a:p>
        </p:txBody>
      </p:sp>
    </p:spTree>
    <p:extLst>
      <p:ext uri="{BB962C8B-B14F-4D97-AF65-F5344CB8AC3E}">
        <p14:creationId xmlns:p14="http://schemas.microsoft.com/office/powerpoint/2010/main" val="19711707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329EE-B400-4E28-AAAF-210A09EF65F2}"/>
              </a:ext>
            </a:extLst>
          </p:cNvPr>
          <p:cNvSpPr>
            <a:spLocks noGrp="1"/>
          </p:cNvSpPr>
          <p:nvPr>
            <p:ph type="title"/>
          </p:nvPr>
        </p:nvSpPr>
        <p:spPr/>
        <p:txBody>
          <a:bodyPr/>
          <a:lstStyle/>
          <a:p>
            <a:r>
              <a:rPr lang="en-US" dirty="0"/>
              <a:t>Dealing with Cross-Dependencies</a:t>
            </a:r>
          </a:p>
        </p:txBody>
      </p:sp>
      <p:sp>
        <p:nvSpPr>
          <p:cNvPr id="3" name="Content Placeholder 2">
            <a:extLst>
              <a:ext uri="{FF2B5EF4-FFF2-40B4-BE49-F238E27FC236}">
                <a16:creationId xmlns:a16="http://schemas.microsoft.com/office/drawing/2014/main" id="{0C79D7B4-4379-4124-881E-DC3E52785006}"/>
              </a:ext>
            </a:extLst>
          </p:cNvPr>
          <p:cNvSpPr>
            <a:spLocks noGrp="1"/>
          </p:cNvSpPr>
          <p:nvPr>
            <p:ph idx="1"/>
          </p:nvPr>
        </p:nvSpPr>
        <p:spPr/>
        <p:txBody>
          <a:bodyPr/>
          <a:lstStyle/>
          <a:p>
            <a:r>
              <a:rPr lang="en-US" dirty="0"/>
              <a:t>Only keep basic information along with the ref. Do not attempt to “adopt” these objects in your application</a:t>
            </a:r>
          </a:p>
          <a:p>
            <a:r>
              <a:rPr lang="en-US" dirty="0"/>
              <a:t>You could provide models / interfaces / service discovery as part of an SDK</a:t>
            </a:r>
          </a:p>
          <a:p>
            <a:r>
              <a:rPr lang="en-US" dirty="0"/>
              <a:t>Be careful not to duplicate the functionality</a:t>
            </a:r>
          </a:p>
          <a:p>
            <a:r>
              <a:rPr lang="en-US" dirty="0"/>
              <a:t>Be careful not to version simply to provide a different/special implementation for an application</a:t>
            </a:r>
          </a:p>
          <a:p>
            <a:endParaRPr lang="en-US" dirty="0"/>
          </a:p>
          <a:p>
            <a:r>
              <a:rPr lang="en-US" dirty="0"/>
              <a:t>Usually finding better boundaries between different modules of software eliminates most cross-dependency issues</a:t>
            </a:r>
          </a:p>
          <a:p>
            <a:endParaRPr lang="en-US" dirty="0"/>
          </a:p>
        </p:txBody>
      </p:sp>
    </p:spTree>
    <p:extLst>
      <p:ext uri="{BB962C8B-B14F-4D97-AF65-F5344CB8AC3E}">
        <p14:creationId xmlns:p14="http://schemas.microsoft.com/office/powerpoint/2010/main" val="14960162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A2822-2871-409E-8759-24B799689550}"/>
              </a:ext>
            </a:extLst>
          </p:cNvPr>
          <p:cNvSpPr>
            <a:spLocks noGrp="1"/>
          </p:cNvSpPr>
          <p:nvPr>
            <p:ph type="title"/>
          </p:nvPr>
        </p:nvSpPr>
        <p:spPr/>
        <p:txBody>
          <a:bodyPr/>
          <a:lstStyle/>
          <a:p>
            <a:r>
              <a:rPr lang="en-US" dirty="0"/>
              <a:t>Use an Enterprise Service Bus</a:t>
            </a:r>
          </a:p>
        </p:txBody>
      </p:sp>
      <p:sp>
        <p:nvSpPr>
          <p:cNvPr id="3" name="Content Placeholder 2">
            <a:extLst>
              <a:ext uri="{FF2B5EF4-FFF2-40B4-BE49-F238E27FC236}">
                <a16:creationId xmlns:a16="http://schemas.microsoft.com/office/drawing/2014/main" id="{EA3C3F98-55A7-4F85-B0F0-1CF35C343053}"/>
              </a:ext>
            </a:extLst>
          </p:cNvPr>
          <p:cNvSpPr>
            <a:spLocks noGrp="1"/>
          </p:cNvSpPr>
          <p:nvPr>
            <p:ph idx="1"/>
          </p:nvPr>
        </p:nvSpPr>
        <p:spPr/>
        <p:txBody>
          <a:bodyPr/>
          <a:lstStyle/>
          <a:p>
            <a:r>
              <a:rPr lang="en-US" dirty="0"/>
              <a:t>Helps services to coordinate without the need of calling each-other</a:t>
            </a:r>
          </a:p>
          <a:p>
            <a:r>
              <a:rPr lang="en-US" dirty="0"/>
              <a:t>Provides some robustness for a message once it has been received by a service</a:t>
            </a:r>
          </a:p>
          <a:p>
            <a:r>
              <a:rPr lang="en-US" dirty="0"/>
              <a:t>One message delivered to only one service for processing, even if there are currently multiple instances of that service currently running</a:t>
            </a:r>
          </a:p>
          <a:p>
            <a:r>
              <a:rPr lang="en-US" dirty="0"/>
              <a:t>Allows a form of bi-directional communication between modules</a:t>
            </a:r>
          </a:p>
          <a:p>
            <a:r>
              <a:rPr lang="en-US" dirty="0"/>
              <a:t>Allows topics to be combined into an epic</a:t>
            </a:r>
          </a:p>
          <a:p>
            <a:r>
              <a:rPr lang="en-US" dirty="0"/>
              <a:t>Allows for a kind of transactional structure</a:t>
            </a:r>
          </a:p>
          <a:p>
            <a:r>
              <a:rPr lang="en-US" dirty="0"/>
              <a:t>Easy to swap out systems because there is no set interface</a:t>
            </a:r>
          </a:p>
          <a:p>
            <a:r>
              <a:rPr lang="en-US" dirty="0"/>
              <a:t>Easy to hook into existing software</a:t>
            </a:r>
          </a:p>
        </p:txBody>
      </p:sp>
    </p:spTree>
    <p:extLst>
      <p:ext uri="{BB962C8B-B14F-4D97-AF65-F5344CB8AC3E}">
        <p14:creationId xmlns:p14="http://schemas.microsoft.com/office/powerpoint/2010/main" val="31864031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F61AB-F9AB-4704-8E74-AE7B741ACA86}"/>
              </a:ext>
            </a:extLst>
          </p:cNvPr>
          <p:cNvSpPr>
            <a:spLocks noGrp="1"/>
          </p:cNvSpPr>
          <p:nvPr>
            <p:ph type="title"/>
          </p:nvPr>
        </p:nvSpPr>
        <p:spPr/>
        <p:txBody>
          <a:bodyPr/>
          <a:lstStyle/>
          <a:p>
            <a:r>
              <a:rPr lang="en-US" dirty="0"/>
              <a:t>Questions?</a:t>
            </a:r>
          </a:p>
        </p:txBody>
      </p:sp>
      <p:pic>
        <p:nvPicPr>
          <p:cNvPr id="11266" name="Picture 2" descr="Image result for garfield questions?">
            <a:extLst>
              <a:ext uri="{FF2B5EF4-FFF2-40B4-BE49-F238E27FC236}">
                <a16:creationId xmlns:a16="http://schemas.microsoft.com/office/drawing/2014/main" id="{FD7E1463-3EE2-44BA-B87F-0EDA8A8E45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62400" y="2057400"/>
            <a:ext cx="4029075" cy="4259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63366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89FF0-8702-48C4-AE92-FC7C4A7EC0CD}"/>
              </a:ext>
            </a:extLst>
          </p:cNvPr>
          <p:cNvSpPr>
            <a:spLocks noGrp="1"/>
          </p:cNvSpPr>
          <p:nvPr>
            <p:ph type="title"/>
          </p:nvPr>
        </p:nvSpPr>
        <p:spPr/>
        <p:txBody>
          <a:bodyPr/>
          <a:lstStyle/>
          <a:p>
            <a:r>
              <a:rPr lang="en-US" dirty="0"/>
              <a:t>Thanks!</a:t>
            </a:r>
          </a:p>
        </p:txBody>
      </p:sp>
      <p:sp>
        <p:nvSpPr>
          <p:cNvPr id="3" name="Content Placeholder 2">
            <a:extLst>
              <a:ext uri="{FF2B5EF4-FFF2-40B4-BE49-F238E27FC236}">
                <a16:creationId xmlns:a16="http://schemas.microsoft.com/office/drawing/2014/main" id="{42BF21CF-76D5-4544-8782-30C39F86A963}"/>
              </a:ext>
            </a:extLst>
          </p:cNvPr>
          <p:cNvSpPr>
            <a:spLocks noGrp="1"/>
          </p:cNvSpPr>
          <p:nvPr>
            <p:ph idx="1"/>
          </p:nvPr>
        </p:nvSpPr>
        <p:spPr/>
        <p:txBody>
          <a:bodyPr/>
          <a:lstStyle/>
          <a:p>
            <a:r>
              <a:rPr lang="en-US" dirty="0"/>
              <a:t>Slides available at http://github.com/NUNUG</a:t>
            </a:r>
          </a:p>
          <a:p>
            <a:endParaRPr lang="en-US" dirty="0"/>
          </a:p>
        </p:txBody>
      </p:sp>
      <p:pic>
        <p:nvPicPr>
          <p:cNvPr id="10242" name="Picture 2" descr="Image result for bye bye">
            <a:extLst>
              <a:ext uri="{FF2B5EF4-FFF2-40B4-BE49-F238E27FC236}">
                <a16:creationId xmlns:a16="http://schemas.microsoft.com/office/drawing/2014/main" id="{E15A382B-6D49-4BCF-A54A-B2E92DDF0348}"/>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2971800"/>
            <a:ext cx="3352800" cy="3243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5216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CD8D3-A389-4EBB-A76A-177FC3675D7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383E874-F431-4F0B-9681-9497EFF58A03}"/>
              </a:ext>
            </a:extLst>
          </p:cNvPr>
          <p:cNvSpPr>
            <a:spLocks noGrp="1"/>
          </p:cNvSpPr>
          <p:nvPr>
            <p:ph idx="1"/>
          </p:nvPr>
        </p:nvSpPr>
        <p:spPr/>
        <p:txBody>
          <a:bodyPr/>
          <a:lstStyle/>
          <a:p>
            <a:r>
              <a:rPr lang="en-US" dirty="0">
                <a:hlinkClick r:id="rId2"/>
              </a:rPr>
              <a:t>https://www.martinfowler.com/articles/microservices.html</a:t>
            </a:r>
            <a:r>
              <a:rPr lang="en-US" dirty="0"/>
              <a:t> </a:t>
            </a:r>
          </a:p>
          <a:p>
            <a:r>
              <a:rPr lang="en-US" dirty="0">
                <a:hlinkClick r:id="rId3"/>
              </a:rPr>
              <a:t>https://www.martinfowler.com/bliki/BoundedContext.html</a:t>
            </a:r>
            <a:endParaRPr lang="en-US" dirty="0"/>
          </a:p>
          <a:p>
            <a:r>
              <a:rPr lang="en-US" dirty="0">
                <a:hlinkClick r:id="rId4"/>
              </a:rPr>
              <a:t>https://opensource.com/article/17/5/hardest-part-about-microservices-your-data</a:t>
            </a:r>
            <a:r>
              <a:rPr lang="en-US" dirty="0"/>
              <a:t> </a:t>
            </a:r>
          </a:p>
        </p:txBody>
      </p:sp>
    </p:spTree>
    <p:extLst>
      <p:ext uri="{BB962C8B-B14F-4D97-AF65-F5344CB8AC3E}">
        <p14:creationId xmlns:p14="http://schemas.microsoft.com/office/powerpoint/2010/main" val="35585768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826DF-0AE6-41FC-B9A4-5CAB1D51855A}"/>
              </a:ext>
            </a:extLst>
          </p:cNvPr>
          <p:cNvSpPr>
            <a:spLocks noGrp="1"/>
          </p:cNvSpPr>
          <p:nvPr>
            <p:ph type="title"/>
          </p:nvPr>
        </p:nvSpPr>
        <p:spPr/>
        <p:txBody>
          <a:bodyPr/>
          <a:lstStyle/>
          <a:p>
            <a:r>
              <a:rPr lang="en-US" dirty="0"/>
              <a:t>Micro</a:t>
            </a:r>
          </a:p>
        </p:txBody>
      </p:sp>
      <p:sp>
        <p:nvSpPr>
          <p:cNvPr id="3" name="Content Placeholder 2">
            <a:extLst>
              <a:ext uri="{FF2B5EF4-FFF2-40B4-BE49-F238E27FC236}">
                <a16:creationId xmlns:a16="http://schemas.microsoft.com/office/drawing/2014/main" id="{470BC459-4A18-48C8-BA78-29B53DFD48D5}"/>
              </a:ext>
            </a:extLst>
          </p:cNvPr>
          <p:cNvSpPr>
            <a:spLocks noGrp="1"/>
          </p:cNvSpPr>
          <p:nvPr>
            <p:ph idx="1"/>
          </p:nvPr>
        </p:nvSpPr>
        <p:spPr/>
        <p:txBody>
          <a:bodyPr/>
          <a:lstStyle/>
          <a:p>
            <a:pPr marL="0" indent="0">
              <a:buNone/>
            </a:pPr>
            <a:r>
              <a:rPr lang="en-US" dirty="0"/>
              <a:t>Adjective</a:t>
            </a:r>
          </a:p>
          <a:p>
            <a:pPr marL="457200" indent="-457200">
              <a:buFont typeface="+mj-lt"/>
              <a:buAutoNum type="arabicPeriod"/>
            </a:pPr>
            <a:r>
              <a:rPr lang="en-US" dirty="0"/>
              <a:t>extremely small.</a:t>
            </a:r>
          </a:p>
          <a:p>
            <a:pPr marL="457200" indent="-457200">
              <a:buFont typeface="+mj-lt"/>
              <a:buAutoNum type="arabicPeriod"/>
            </a:pPr>
            <a:r>
              <a:rPr lang="en-US" dirty="0"/>
              <a:t>minute in scope or capability.</a:t>
            </a:r>
          </a:p>
        </p:txBody>
      </p:sp>
    </p:spTree>
    <p:extLst>
      <p:ext uri="{BB962C8B-B14F-4D97-AF65-F5344CB8AC3E}">
        <p14:creationId xmlns:p14="http://schemas.microsoft.com/office/powerpoint/2010/main" val="32014513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CBECD-D5B0-4BC2-9F52-0BD9D58DDB98}"/>
              </a:ext>
            </a:extLst>
          </p:cNvPr>
          <p:cNvSpPr>
            <a:spLocks noGrp="1"/>
          </p:cNvSpPr>
          <p:nvPr>
            <p:ph type="title"/>
          </p:nvPr>
        </p:nvSpPr>
        <p:spPr/>
        <p:txBody>
          <a:bodyPr/>
          <a:lstStyle/>
          <a:p>
            <a:r>
              <a:rPr lang="en-US" dirty="0"/>
              <a:t>Service</a:t>
            </a:r>
          </a:p>
        </p:txBody>
      </p:sp>
      <p:sp>
        <p:nvSpPr>
          <p:cNvPr id="3" name="Content Placeholder 2">
            <a:extLst>
              <a:ext uri="{FF2B5EF4-FFF2-40B4-BE49-F238E27FC236}">
                <a16:creationId xmlns:a16="http://schemas.microsoft.com/office/drawing/2014/main" id="{23D01528-8787-4787-AE47-3BBF997B6CB2}"/>
              </a:ext>
            </a:extLst>
          </p:cNvPr>
          <p:cNvSpPr>
            <a:spLocks noGrp="1"/>
          </p:cNvSpPr>
          <p:nvPr>
            <p:ph idx="1"/>
          </p:nvPr>
        </p:nvSpPr>
        <p:spPr/>
        <p:txBody>
          <a:bodyPr>
            <a:normAutofit/>
          </a:bodyPr>
          <a:lstStyle/>
          <a:p>
            <a:pPr marL="0" indent="0">
              <a:buNone/>
            </a:pPr>
            <a:r>
              <a:rPr lang="en-US" dirty="0"/>
              <a:t>Noun</a:t>
            </a:r>
          </a:p>
          <a:p>
            <a:pPr marL="457200" indent="-457200">
              <a:buFont typeface="+mj-lt"/>
              <a:buAutoNum type="arabicPeriod"/>
            </a:pPr>
            <a:r>
              <a:rPr lang="en-US" dirty="0"/>
              <a:t>the action of helping or doing work for someone.</a:t>
            </a:r>
          </a:p>
          <a:p>
            <a:pPr marL="457200" indent="-457200">
              <a:buFont typeface="+mj-lt"/>
              <a:buAutoNum type="arabicPeriod"/>
            </a:pPr>
            <a:r>
              <a:rPr lang="en-US" dirty="0"/>
              <a:t>a system supplying a public need such as transport, communications, or utilities such as electricity and water.</a:t>
            </a:r>
          </a:p>
        </p:txBody>
      </p:sp>
    </p:spTree>
    <p:extLst>
      <p:ext uri="{BB962C8B-B14F-4D97-AF65-F5344CB8AC3E}">
        <p14:creationId xmlns:p14="http://schemas.microsoft.com/office/powerpoint/2010/main" val="31256374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7E742-1A00-4000-8D81-CE5D79A5D09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36F6AC6-27AC-400B-B3C2-CE57A5F36351}"/>
              </a:ext>
            </a:extLst>
          </p:cNvPr>
          <p:cNvSpPr>
            <a:spLocks noGrp="1"/>
          </p:cNvSpPr>
          <p:nvPr>
            <p:ph idx="1"/>
          </p:nvPr>
        </p:nvSpPr>
        <p:spPr/>
        <p:txBody>
          <a:bodyPr/>
          <a:lstStyle/>
          <a:p>
            <a:r>
              <a:rPr lang="en-US" dirty="0"/>
              <a:t>Micro means small</a:t>
            </a:r>
          </a:p>
          <a:p>
            <a:r>
              <a:rPr lang="en-US" dirty="0"/>
              <a:t>Service means to do something</a:t>
            </a:r>
          </a:p>
          <a:p>
            <a:r>
              <a:rPr lang="en-US" dirty="0"/>
              <a:t>A microservice is a small thing that does stuff</a:t>
            </a:r>
          </a:p>
        </p:txBody>
      </p:sp>
    </p:spTree>
    <p:extLst>
      <p:ext uri="{BB962C8B-B14F-4D97-AF65-F5344CB8AC3E}">
        <p14:creationId xmlns:p14="http://schemas.microsoft.com/office/powerpoint/2010/main" val="20228538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91122-7E94-402F-8AC4-2EF07D928DB5}"/>
              </a:ext>
            </a:extLst>
          </p:cNvPr>
          <p:cNvSpPr>
            <a:spLocks noGrp="1"/>
          </p:cNvSpPr>
          <p:nvPr>
            <p:ph type="title"/>
          </p:nvPr>
        </p:nvSpPr>
        <p:spPr/>
        <p:txBody>
          <a:bodyPr/>
          <a:lstStyle/>
          <a:p>
            <a:r>
              <a:rPr lang="en-US" dirty="0"/>
              <a:t>Thanks for coming!</a:t>
            </a:r>
          </a:p>
        </p:txBody>
      </p:sp>
      <p:sp>
        <p:nvSpPr>
          <p:cNvPr id="3" name="Content Placeholder 2">
            <a:extLst>
              <a:ext uri="{FF2B5EF4-FFF2-40B4-BE49-F238E27FC236}">
                <a16:creationId xmlns:a16="http://schemas.microsoft.com/office/drawing/2014/main" id="{1FC28166-0EFB-494C-935A-F6397E72676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396775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mythbusters lego ball">
            <a:extLst>
              <a:ext uri="{FF2B5EF4-FFF2-40B4-BE49-F238E27FC236}">
                <a16:creationId xmlns:a16="http://schemas.microsoft.com/office/drawing/2014/main" id="{8C49B444-D52B-4101-AE9F-4402428641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464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9FD49-CDF7-420F-A572-7C0E318AE60A}"/>
              </a:ext>
            </a:extLst>
          </p:cNvPr>
          <p:cNvSpPr>
            <a:spLocks noGrp="1"/>
          </p:cNvSpPr>
          <p:nvPr>
            <p:ph type="title"/>
          </p:nvPr>
        </p:nvSpPr>
        <p:spPr/>
        <p:txBody>
          <a:bodyPr/>
          <a:lstStyle/>
          <a:p>
            <a:r>
              <a:rPr lang="en-US" dirty="0"/>
              <a:t>Legacy Approach</a:t>
            </a:r>
          </a:p>
        </p:txBody>
      </p:sp>
      <p:sp>
        <p:nvSpPr>
          <p:cNvPr id="3" name="Content Placeholder 2">
            <a:extLst>
              <a:ext uri="{FF2B5EF4-FFF2-40B4-BE49-F238E27FC236}">
                <a16:creationId xmlns:a16="http://schemas.microsoft.com/office/drawing/2014/main" id="{34FDD225-F7C0-4ADD-B799-A3F86A984EA4}"/>
              </a:ext>
            </a:extLst>
          </p:cNvPr>
          <p:cNvSpPr>
            <a:spLocks noGrp="1"/>
          </p:cNvSpPr>
          <p:nvPr>
            <p:ph idx="1"/>
          </p:nvPr>
        </p:nvSpPr>
        <p:spPr/>
        <p:txBody>
          <a:bodyPr/>
          <a:lstStyle/>
          <a:p>
            <a:r>
              <a:rPr lang="en-US" dirty="0"/>
              <a:t>Everything is in the same process</a:t>
            </a:r>
          </a:p>
          <a:p>
            <a:r>
              <a:rPr lang="en-US" dirty="0"/>
              <a:t>Everything is versioned together</a:t>
            </a:r>
          </a:p>
          <a:p>
            <a:r>
              <a:rPr lang="en-US" dirty="0"/>
              <a:t>Code reuse is at the “Component” level,</a:t>
            </a:r>
            <a:br>
              <a:rPr lang="en-US" dirty="0"/>
            </a:br>
            <a:r>
              <a:rPr lang="en-US" dirty="0"/>
              <a:t>rather than the “service” level</a:t>
            </a:r>
          </a:p>
          <a:p>
            <a:r>
              <a:rPr lang="en-US" dirty="0"/>
              <a:t>The app is somewhat “baked” together</a:t>
            </a:r>
            <a:br>
              <a:rPr lang="en-US" dirty="0"/>
            </a:br>
            <a:r>
              <a:rPr lang="en-US" dirty="0"/>
              <a:t>as a single application. </a:t>
            </a:r>
          </a:p>
          <a:p>
            <a:endParaRPr lang="en-US" dirty="0"/>
          </a:p>
        </p:txBody>
      </p:sp>
      <p:grpSp>
        <p:nvGrpSpPr>
          <p:cNvPr id="10" name="Group 9">
            <a:extLst>
              <a:ext uri="{FF2B5EF4-FFF2-40B4-BE49-F238E27FC236}">
                <a16:creationId xmlns:a16="http://schemas.microsoft.com/office/drawing/2014/main" id="{9DF28C27-1B4B-4226-B182-77C9C2E43B5D}"/>
              </a:ext>
            </a:extLst>
          </p:cNvPr>
          <p:cNvGrpSpPr/>
          <p:nvPr/>
        </p:nvGrpSpPr>
        <p:grpSpPr>
          <a:xfrm>
            <a:off x="7089648" y="1828800"/>
            <a:ext cx="3581400" cy="2209800"/>
            <a:chOff x="1752600" y="3048000"/>
            <a:chExt cx="3581400" cy="2209800"/>
          </a:xfrm>
        </p:grpSpPr>
        <p:sp>
          <p:nvSpPr>
            <p:cNvPr id="8" name="Rectangle: Rounded Corners 7">
              <a:extLst>
                <a:ext uri="{FF2B5EF4-FFF2-40B4-BE49-F238E27FC236}">
                  <a16:creationId xmlns:a16="http://schemas.microsoft.com/office/drawing/2014/main" id="{0A501CCD-0F2D-451F-8812-EBD18DA75B71}"/>
                </a:ext>
              </a:extLst>
            </p:cNvPr>
            <p:cNvSpPr/>
            <p:nvPr/>
          </p:nvSpPr>
          <p:spPr>
            <a:xfrm>
              <a:off x="1752600" y="3048000"/>
              <a:ext cx="3581400" cy="2209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Process</a:t>
              </a:r>
            </a:p>
          </p:txBody>
        </p:sp>
        <p:sp>
          <p:nvSpPr>
            <p:cNvPr id="4" name="Rectangle 3">
              <a:extLst>
                <a:ext uri="{FF2B5EF4-FFF2-40B4-BE49-F238E27FC236}">
                  <a16:creationId xmlns:a16="http://schemas.microsoft.com/office/drawing/2014/main" id="{E7344309-C830-4CFC-8E5C-747E41015566}"/>
                </a:ext>
              </a:extLst>
            </p:cNvPr>
            <p:cNvSpPr/>
            <p:nvPr/>
          </p:nvSpPr>
          <p:spPr>
            <a:xfrm>
              <a:off x="2209800" y="3276600"/>
              <a:ext cx="1143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a:t>
              </a:r>
            </a:p>
          </p:txBody>
        </p:sp>
        <p:sp>
          <p:nvSpPr>
            <p:cNvPr id="5" name="Rectangle 4">
              <a:extLst>
                <a:ext uri="{FF2B5EF4-FFF2-40B4-BE49-F238E27FC236}">
                  <a16:creationId xmlns:a16="http://schemas.microsoft.com/office/drawing/2014/main" id="{2B9654F4-9489-4439-9B8C-CB7491FBE830}"/>
                </a:ext>
              </a:extLst>
            </p:cNvPr>
            <p:cNvSpPr/>
            <p:nvPr/>
          </p:nvSpPr>
          <p:spPr>
            <a:xfrm>
              <a:off x="3657600" y="3276600"/>
              <a:ext cx="1143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Orders</a:t>
              </a:r>
            </a:p>
          </p:txBody>
        </p:sp>
        <p:sp>
          <p:nvSpPr>
            <p:cNvPr id="6" name="Rectangle 5">
              <a:extLst>
                <a:ext uri="{FF2B5EF4-FFF2-40B4-BE49-F238E27FC236}">
                  <a16:creationId xmlns:a16="http://schemas.microsoft.com/office/drawing/2014/main" id="{F2100438-61F2-46E6-AE45-F8ECD1384D0D}"/>
                </a:ext>
              </a:extLst>
            </p:cNvPr>
            <p:cNvSpPr/>
            <p:nvPr/>
          </p:nvSpPr>
          <p:spPr>
            <a:xfrm>
              <a:off x="2209800" y="4262628"/>
              <a:ext cx="1143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Logistics</a:t>
              </a:r>
            </a:p>
          </p:txBody>
        </p:sp>
        <p:sp>
          <p:nvSpPr>
            <p:cNvPr id="7" name="Rectangle 6">
              <a:extLst>
                <a:ext uri="{FF2B5EF4-FFF2-40B4-BE49-F238E27FC236}">
                  <a16:creationId xmlns:a16="http://schemas.microsoft.com/office/drawing/2014/main" id="{603509E4-BD9C-4B2F-BB52-61FB6208F332}"/>
                </a:ext>
              </a:extLst>
            </p:cNvPr>
            <p:cNvSpPr/>
            <p:nvPr/>
          </p:nvSpPr>
          <p:spPr>
            <a:xfrm>
              <a:off x="3657600" y="4262628"/>
              <a:ext cx="1143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Fulfillment</a:t>
              </a:r>
            </a:p>
          </p:txBody>
        </p:sp>
      </p:grpSp>
    </p:spTree>
    <p:extLst>
      <p:ext uri="{BB962C8B-B14F-4D97-AF65-F5344CB8AC3E}">
        <p14:creationId xmlns:p14="http://schemas.microsoft.com/office/powerpoint/2010/main" val="18981846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Image result for mythbusters lego ball">
            <a:extLst>
              <a:ext uri="{FF2B5EF4-FFF2-40B4-BE49-F238E27FC236}">
                <a16:creationId xmlns:a16="http://schemas.microsoft.com/office/drawing/2014/main" id="{FDDBAFEA-6B05-48D4-A8F5-30092BC1907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700" y="0"/>
            <a:ext cx="121666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4713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Image result for kids  stickers">
            <a:extLst>
              <a:ext uri="{FF2B5EF4-FFF2-40B4-BE49-F238E27FC236}">
                <a16:creationId xmlns:a16="http://schemas.microsoft.com/office/drawing/2014/main" id="{A1CC0C9A-33A7-4ADA-ADA3-71AA370787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6025" y="0"/>
            <a:ext cx="72183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8034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C6D0E-4A1F-436D-89B7-73F452B5F732}"/>
              </a:ext>
            </a:extLst>
          </p:cNvPr>
          <p:cNvSpPr>
            <a:spLocks noGrp="1"/>
          </p:cNvSpPr>
          <p:nvPr>
            <p:ph type="title"/>
          </p:nvPr>
        </p:nvSpPr>
        <p:spPr/>
        <p:txBody>
          <a:bodyPr/>
          <a:lstStyle/>
          <a:p>
            <a:r>
              <a:rPr lang="en-US" dirty="0"/>
              <a:t>Microservices Approach</a:t>
            </a:r>
          </a:p>
        </p:txBody>
      </p:sp>
      <p:sp>
        <p:nvSpPr>
          <p:cNvPr id="3" name="Content Placeholder 2">
            <a:extLst>
              <a:ext uri="{FF2B5EF4-FFF2-40B4-BE49-F238E27FC236}">
                <a16:creationId xmlns:a16="http://schemas.microsoft.com/office/drawing/2014/main" id="{095EE8DD-DD2A-4324-82FF-6BF9F2F7A94C}"/>
              </a:ext>
            </a:extLst>
          </p:cNvPr>
          <p:cNvSpPr>
            <a:spLocks noGrp="1"/>
          </p:cNvSpPr>
          <p:nvPr>
            <p:ph idx="1"/>
          </p:nvPr>
        </p:nvSpPr>
        <p:spPr/>
        <p:txBody>
          <a:bodyPr/>
          <a:lstStyle/>
          <a:p>
            <a:r>
              <a:rPr lang="en-US" dirty="0"/>
              <a:t>Each Service is it’s own application</a:t>
            </a:r>
            <a:br>
              <a:rPr lang="en-US" dirty="0"/>
            </a:br>
            <a:r>
              <a:rPr lang="en-US" dirty="0"/>
              <a:t>with it’s own process</a:t>
            </a:r>
          </a:p>
          <a:p>
            <a:r>
              <a:rPr lang="en-US" dirty="0"/>
              <a:t>Reuse happens at the service</a:t>
            </a:r>
            <a:br>
              <a:rPr lang="en-US" dirty="0"/>
            </a:br>
            <a:r>
              <a:rPr lang="en-US" dirty="0"/>
              <a:t>level, rather than sharing the </a:t>
            </a:r>
            <a:br>
              <a:rPr lang="en-US" dirty="0"/>
            </a:br>
            <a:r>
              <a:rPr lang="en-US" dirty="0"/>
              <a:t>“component”</a:t>
            </a:r>
          </a:p>
          <a:p>
            <a:r>
              <a:rPr lang="en-US" dirty="0"/>
              <a:t>Multiple of each service deployed </a:t>
            </a:r>
            <a:br>
              <a:rPr lang="en-US" dirty="0"/>
            </a:br>
            <a:r>
              <a:rPr lang="en-US" dirty="0"/>
              <a:t>as necessary to meet demand</a:t>
            </a:r>
            <a:br>
              <a:rPr lang="en-US" dirty="0"/>
            </a:br>
            <a:endParaRPr lang="en-US" dirty="0"/>
          </a:p>
          <a:p>
            <a:endParaRPr lang="en-US" dirty="0"/>
          </a:p>
          <a:p>
            <a:endParaRPr lang="en-US" dirty="0"/>
          </a:p>
        </p:txBody>
      </p:sp>
      <p:grpSp>
        <p:nvGrpSpPr>
          <p:cNvPr id="16" name="Group 15">
            <a:extLst>
              <a:ext uri="{FF2B5EF4-FFF2-40B4-BE49-F238E27FC236}">
                <a16:creationId xmlns:a16="http://schemas.microsoft.com/office/drawing/2014/main" id="{2F17AF7C-82CE-4530-B161-1474DD65CCFC}"/>
              </a:ext>
            </a:extLst>
          </p:cNvPr>
          <p:cNvGrpSpPr/>
          <p:nvPr/>
        </p:nvGrpSpPr>
        <p:grpSpPr>
          <a:xfrm>
            <a:off x="6248400" y="1828800"/>
            <a:ext cx="4800600" cy="2987040"/>
            <a:chOff x="4648200" y="2209800"/>
            <a:chExt cx="4800600" cy="2987040"/>
          </a:xfrm>
        </p:grpSpPr>
        <p:grpSp>
          <p:nvGrpSpPr>
            <p:cNvPr id="6" name="Group 5">
              <a:extLst>
                <a:ext uri="{FF2B5EF4-FFF2-40B4-BE49-F238E27FC236}">
                  <a16:creationId xmlns:a16="http://schemas.microsoft.com/office/drawing/2014/main" id="{CC2F6E01-C6F0-4485-A415-4904E7F14784}"/>
                </a:ext>
              </a:extLst>
            </p:cNvPr>
            <p:cNvGrpSpPr/>
            <p:nvPr/>
          </p:nvGrpSpPr>
          <p:grpSpPr>
            <a:xfrm>
              <a:off x="7315200" y="2209800"/>
              <a:ext cx="2133600" cy="1295400"/>
              <a:chOff x="7315200" y="2209800"/>
              <a:chExt cx="2133600" cy="1295400"/>
            </a:xfrm>
          </p:grpSpPr>
          <p:sp>
            <p:nvSpPr>
              <p:cNvPr id="4" name="Rectangle: Rounded Corners 3">
                <a:extLst>
                  <a:ext uri="{FF2B5EF4-FFF2-40B4-BE49-F238E27FC236}">
                    <a16:creationId xmlns:a16="http://schemas.microsoft.com/office/drawing/2014/main" id="{FE037FD6-3842-4AE9-8F22-60E90C5C75D5}"/>
                  </a:ext>
                </a:extLst>
              </p:cNvPr>
              <p:cNvSpPr/>
              <p:nvPr/>
            </p:nvSpPr>
            <p:spPr>
              <a:xfrm>
                <a:off x="7315200" y="2209800"/>
                <a:ext cx="2133600" cy="1295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a:p>
                <a:pPr algn="ctr"/>
                <a:endParaRPr lang="en-US" dirty="0"/>
              </a:p>
              <a:p>
                <a:pPr algn="ctr"/>
                <a:endParaRPr lang="en-US" dirty="0"/>
              </a:p>
              <a:p>
                <a:pPr algn="ctr"/>
                <a:r>
                  <a:rPr lang="en-US" dirty="0"/>
                  <a:t>Process</a:t>
                </a:r>
              </a:p>
            </p:txBody>
          </p:sp>
          <p:sp>
            <p:nvSpPr>
              <p:cNvPr id="5" name="Rectangle 4">
                <a:extLst>
                  <a:ext uri="{FF2B5EF4-FFF2-40B4-BE49-F238E27FC236}">
                    <a16:creationId xmlns:a16="http://schemas.microsoft.com/office/drawing/2014/main" id="{79BE45B1-552A-4A71-B621-B0ACFF7207B1}"/>
                  </a:ext>
                </a:extLst>
              </p:cNvPr>
              <p:cNvSpPr/>
              <p:nvPr/>
            </p:nvSpPr>
            <p:spPr>
              <a:xfrm>
                <a:off x="7543800" y="243840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Orders</a:t>
                </a:r>
              </a:p>
            </p:txBody>
          </p:sp>
        </p:grpSp>
        <p:grpSp>
          <p:nvGrpSpPr>
            <p:cNvPr id="7" name="Group 6">
              <a:extLst>
                <a:ext uri="{FF2B5EF4-FFF2-40B4-BE49-F238E27FC236}">
                  <a16:creationId xmlns:a16="http://schemas.microsoft.com/office/drawing/2014/main" id="{A4F494DE-8998-4575-B4DD-681A4C58193A}"/>
                </a:ext>
              </a:extLst>
            </p:cNvPr>
            <p:cNvGrpSpPr/>
            <p:nvPr/>
          </p:nvGrpSpPr>
          <p:grpSpPr>
            <a:xfrm>
              <a:off x="4648200" y="2209800"/>
              <a:ext cx="2133600" cy="1295400"/>
              <a:chOff x="7315200" y="2286000"/>
              <a:chExt cx="2133600" cy="1295400"/>
            </a:xfrm>
          </p:grpSpPr>
          <p:sp>
            <p:nvSpPr>
              <p:cNvPr id="8" name="Rectangle: Rounded Corners 7">
                <a:extLst>
                  <a:ext uri="{FF2B5EF4-FFF2-40B4-BE49-F238E27FC236}">
                    <a16:creationId xmlns:a16="http://schemas.microsoft.com/office/drawing/2014/main" id="{62598915-E1A1-4857-8B90-F9A0E687316B}"/>
                  </a:ext>
                </a:extLst>
              </p:cNvPr>
              <p:cNvSpPr/>
              <p:nvPr/>
            </p:nvSpPr>
            <p:spPr>
              <a:xfrm>
                <a:off x="7315200" y="2286000"/>
                <a:ext cx="2133600" cy="1295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a:p>
                <a:pPr algn="ctr"/>
                <a:endParaRPr lang="en-US" dirty="0"/>
              </a:p>
              <a:p>
                <a:pPr algn="ctr"/>
                <a:endParaRPr lang="en-US" dirty="0"/>
              </a:p>
              <a:p>
                <a:pPr algn="ctr"/>
                <a:r>
                  <a:rPr lang="en-US" dirty="0"/>
                  <a:t>Process</a:t>
                </a:r>
              </a:p>
            </p:txBody>
          </p:sp>
          <p:sp>
            <p:nvSpPr>
              <p:cNvPr id="9" name="Rectangle 8">
                <a:extLst>
                  <a:ext uri="{FF2B5EF4-FFF2-40B4-BE49-F238E27FC236}">
                    <a16:creationId xmlns:a16="http://schemas.microsoft.com/office/drawing/2014/main" id="{59810305-4211-4ECD-AAF9-4072938E968C}"/>
                  </a:ext>
                </a:extLst>
              </p:cNvPr>
              <p:cNvSpPr/>
              <p:nvPr/>
            </p:nvSpPr>
            <p:spPr>
              <a:xfrm>
                <a:off x="7543800" y="251460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a:t>
                </a:r>
              </a:p>
            </p:txBody>
          </p:sp>
        </p:grpSp>
        <p:grpSp>
          <p:nvGrpSpPr>
            <p:cNvPr id="10" name="Group 9">
              <a:extLst>
                <a:ext uri="{FF2B5EF4-FFF2-40B4-BE49-F238E27FC236}">
                  <a16:creationId xmlns:a16="http://schemas.microsoft.com/office/drawing/2014/main" id="{57E7A360-B521-436E-BA31-296379C896C9}"/>
                </a:ext>
              </a:extLst>
            </p:cNvPr>
            <p:cNvGrpSpPr/>
            <p:nvPr/>
          </p:nvGrpSpPr>
          <p:grpSpPr>
            <a:xfrm>
              <a:off x="4648200" y="3901440"/>
              <a:ext cx="2133600" cy="1295400"/>
              <a:chOff x="7315200" y="2286000"/>
              <a:chExt cx="2133600" cy="1295400"/>
            </a:xfrm>
          </p:grpSpPr>
          <p:sp>
            <p:nvSpPr>
              <p:cNvPr id="11" name="Rectangle: Rounded Corners 10">
                <a:extLst>
                  <a:ext uri="{FF2B5EF4-FFF2-40B4-BE49-F238E27FC236}">
                    <a16:creationId xmlns:a16="http://schemas.microsoft.com/office/drawing/2014/main" id="{A842171F-0BBA-44A9-B61F-C4977B2EB188}"/>
                  </a:ext>
                </a:extLst>
              </p:cNvPr>
              <p:cNvSpPr/>
              <p:nvPr/>
            </p:nvSpPr>
            <p:spPr>
              <a:xfrm>
                <a:off x="7315200" y="2286000"/>
                <a:ext cx="2133600" cy="1295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a:p>
                <a:pPr algn="ctr"/>
                <a:endParaRPr lang="en-US" dirty="0"/>
              </a:p>
              <a:p>
                <a:pPr algn="ctr"/>
                <a:endParaRPr lang="en-US" dirty="0"/>
              </a:p>
              <a:p>
                <a:pPr algn="ctr"/>
                <a:r>
                  <a:rPr lang="en-US" dirty="0"/>
                  <a:t>Process</a:t>
                </a:r>
              </a:p>
            </p:txBody>
          </p:sp>
          <p:sp>
            <p:nvSpPr>
              <p:cNvPr id="12" name="Rectangle 11">
                <a:extLst>
                  <a:ext uri="{FF2B5EF4-FFF2-40B4-BE49-F238E27FC236}">
                    <a16:creationId xmlns:a16="http://schemas.microsoft.com/office/drawing/2014/main" id="{C8B10CF1-7514-49C7-A554-9FD70D8D305B}"/>
                  </a:ext>
                </a:extLst>
              </p:cNvPr>
              <p:cNvSpPr/>
              <p:nvPr/>
            </p:nvSpPr>
            <p:spPr>
              <a:xfrm>
                <a:off x="7543800" y="251460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Logistics</a:t>
                </a:r>
              </a:p>
            </p:txBody>
          </p:sp>
        </p:grpSp>
        <p:grpSp>
          <p:nvGrpSpPr>
            <p:cNvPr id="13" name="Group 12">
              <a:extLst>
                <a:ext uri="{FF2B5EF4-FFF2-40B4-BE49-F238E27FC236}">
                  <a16:creationId xmlns:a16="http://schemas.microsoft.com/office/drawing/2014/main" id="{ACE407E9-236E-4F61-9EC1-62A1F39488B6}"/>
                </a:ext>
              </a:extLst>
            </p:cNvPr>
            <p:cNvGrpSpPr/>
            <p:nvPr/>
          </p:nvGrpSpPr>
          <p:grpSpPr>
            <a:xfrm>
              <a:off x="7315200" y="3901440"/>
              <a:ext cx="2133600" cy="1295400"/>
              <a:chOff x="7315200" y="2286000"/>
              <a:chExt cx="2133600" cy="1295400"/>
            </a:xfrm>
          </p:grpSpPr>
          <p:sp>
            <p:nvSpPr>
              <p:cNvPr id="14" name="Rectangle: Rounded Corners 13">
                <a:extLst>
                  <a:ext uri="{FF2B5EF4-FFF2-40B4-BE49-F238E27FC236}">
                    <a16:creationId xmlns:a16="http://schemas.microsoft.com/office/drawing/2014/main" id="{889049BF-AF52-4154-B9A4-77E6A535205D}"/>
                  </a:ext>
                </a:extLst>
              </p:cNvPr>
              <p:cNvSpPr/>
              <p:nvPr/>
            </p:nvSpPr>
            <p:spPr>
              <a:xfrm>
                <a:off x="7315200" y="2286000"/>
                <a:ext cx="2133600" cy="1295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a:p>
                <a:pPr algn="ctr"/>
                <a:endParaRPr lang="en-US" dirty="0"/>
              </a:p>
              <a:p>
                <a:pPr algn="ctr"/>
                <a:endParaRPr lang="en-US" dirty="0"/>
              </a:p>
              <a:p>
                <a:pPr algn="ctr"/>
                <a:r>
                  <a:rPr lang="en-US" dirty="0"/>
                  <a:t>Process</a:t>
                </a:r>
              </a:p>
            </p:txBody>
          </p:sp>
          <p:sp>
            <p:nvSpPr>
              <p:cNvPr id="15" name="Rectangle 14">
                <a:extLst>
                  <a:ext uri="{FF2B5EF4-FFF2-40B4-BE49-F238E27FC236}">
                    <a16:creationId xmlns:a16="http://schemas.microsoft.com/office/drawing/2014/main" id="{C00A54A8-D427-4F2F-8F0F-5692738B70E7}"/>
                  </a:ext>
                </a:extLst>
              </p:cNvPr>
              <p:cNvSpPr/>
              <p:nvPr/>
            </p:nvSpPr>
            <p:spPr>
              <a:xfrm>
                <a:off x="7543800" y="251460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Fulfillment</a:t>
                </a:r>
              </a:p>
            </p:txBody>
          </p:sp>
        </p:grpSp>
      </p:grpSp>
    </p:spTree>
    <p:extLst>
      <p:ext uri="{BB962C8B-B14F-4D97-AF65-F5344CB8AC3E}">
        <p14:creationId xmlns:p14="http://schemas.microsoft.com/office/powerpoint/2010/main" val="1117158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894E2-A3B4-4A1E-8B84-BA88EA42D60C}"/>
              </a:ext>
            </a:extLst>
          </p:cNvPr>
          <p:cNvSpPr>
            <a:spLocks noGrp="1"/>
          </p:cNvSpPr>
          <p:nvPr>
            <p:ph type="title"/>
          </p:nvPr>
        </p:nvSpPr>
        <p:spPr/>
        <p:txBody>
          <a:bodyPr/>
          <a:lstStyle/>
          <a:p>
            <a:r>
              <a:rPr lang="en-US" dirty="0"/>
              <a:t>5 Tenets of Microservices</a:t>
            </a:r>
          </a:p>
        </p:txBody>
      </p:sp>
      <p:sp>
        <p:nvSpPr>
          <p:cNvPr id="3" name="Content Placeholder 2">
            <a:extLst>
              <a:ext uri="{FF2B5EF4-FFF2-40B4-BE49-F238E27FC236}">
                <a16:creationId xmlns:a16="http://schemas.microsoft.com/office/drawing/2014/main" id="{B70F843E-2125-44AB-A4FF-B646A859F62C}"/>
              </a:ext>
            </a:extLst>
          </p:cNvPr>
          <p:cNvSpPr>
            <a:spLocks noGrp="1"/>
          </p:cNvSpPr>
          <p:nvPr>
            <p:ph idx="1"/>
          </p:nvPr>
        </p:nvSpPr>
        <p:spPr/>
        <p:txBody>
          <a:bodyPr/>
          <a:lstStyle/>
          <a:p>
            <a:pPr marL="457200" indent="-457200">
              <a:buFont typeface="+mj-lt"/>
              <a:buAutoNum type="arabicPeriod"/>
            </a:pPr>
            <a:r>
              <a:rPr lang="en-US" dirty="0"/>
              <a:t>Small</a:t>
            </a:r>
          </a:p>
          <a:p>
            <a:pPr marL="457200" indent="-457200">
              <a:buFont typeface="+mj-lt"/>
              <a:buAutoNum type="arabicPeriod"/>
            </a:pPr>
            <a:r>
              <a:rPr lang="en-US" dirty="0"/>
              <a:t>Single Function</a:t>
            </a:r>
          </a:p>
          <a:p>
            <a:pPr marL="457200" indent="-457200">
              <a:buFont typeface="+mj-lt"/>
              <a:buAutoNum type="arabicPeriod"/>
            </a:pPr>
            <a:r>
              <a:rPr lang="en-US" dirty="0"/>
              <a:t>Encapsulated</a:t>
            </a:r>
          </a:p>
          <a:p>
            <a:pPr marL="457200" indent="-457200">
              <a:buFont typeface="+mj-lt"/>
              <a:buAutoNum type="arabicPeriod"/>
            </a:pPr>
            <a:r>
              <a:rPr lang="en-US" dirty="0"/>
              <a:t>Independent</a:t>
            </a:r>
          </a:p>
          <a:p>
            <a:pPr marL="457200" indent="-457200">
              <a:buFont typeface="+mj-lt"/>
              <a:buAutoNum type="arabicPeriod"/>
            </a:pPr>
            <a:r>
              <a:rPr lang="en-US" dirty="0"/>
              <a:t>Scalable</a:t>
            </a:r>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297828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F334A-F62F-42EA-A5BC-83ED3B441966}"/>
              </a:ext>
            </a:extLst>
          </p:cNvPr>
          <p:cNvSpPr>
            <a:spLocks noGrp="1"/>
          </p:cNvSpPr>
          <p:nvPr>
            <p:ph type="title"/>
          </p:nvPr>
        </p:nvSpPr>
        <p:spPr/>
        <p:txBody>
          <a:bodyPr/>
          <a:lstStyle/>
          <a:p>
            <a:r>
              <a:rPr lang="en-US" dirty="0"/>
              <a:t>Small</a:t>
            </a:r>
          </a:p>
        </p:txBody>
      </p:sp>
      <p:sp>
        <p:nvSpPr>
          <p:cNvPr id="3" name="Content Placeholder 2">
            <a:extLst>
              <a:ext uri="{FF2B5EF4-FFF2-40B4-BE49-F238E27FC236}">
                <a16:creationId xmlns:a16="http://schemas.microsoft.com/office/drawing/2014/main" id="{DBDDBB98-B908-4680-86B3-423A30858D79}"/>
              </a:ext>
            </a:extLst>
          </p:cNvPr>
          <p:cNvSpPr>
            <a:spLocks noGrp="1"/>
          </p:cNvSpPr>
          <p:nvPr>
            <p:ph idx="1"/>
          </p:nvPr>
        </p:nvSpPr>
        <p:spPr/>
        <p:txBody>
          <a:bodyPr/>
          <a:lstStyle/>
          <a:p>
            <a:r>
              <a:rPr lang="en-US" dirty="0"/>
              <a:t>A granular unit of an application, not an entire application</a:t>
            </a:r>
          </a:p>
          <a:p>
            <a:r>
              <a:rPr lang="en-US" dirty="0"/>
              <a:t>Small projects are much more successful than large projects throughout the entire SDLC</a:t>
            </a:r>
          </a:p>
          <a:p>
            <a:r>
              <a:rPr lang="en-US" dirty="0"/>
              <a:t>Simplifies testing for deployment</a:t>
            </a:r>
          </a:p>
          <a:p>
            <a:r>
              <a:rPr lang="en-US" dirty="0"/>
              <a:t>Makes the rest of the tenets easier or possible</a:t>
            </a:r>
          </a:p>
          <a:p>
            <a:endParaRPr lang="en-US" dirty="0"/>
          </a:p>
        </p:txBody>
      </p:sp>
    </p:spTree>
    <p:extLst>
      <p:ext uri="{BB962C8B-B14F-4D97-AF65-F5344CB8AC3E}">
        <p14:creationId xmlns:p14="http://schemas.microsoft.com/office/powerpoint/2010/main" val="308911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FE959-5356-4C6C-A04B-CB7C1C91156E}"/>
              </a:ext>
            </a:extLst>
          </p:cNvPr>
          <p:cNvSpPr>
            <a:spLocks noGrp="1"/>
          </p:cNvSpPr>
          <p:nvPr>
            <p:ph type="title"/>
          </p:nvPr>
        </p:nvSpPr>
        <p:spPr/>
        <p:txBody>
          <a:bodyPr/>
          <a:lstStyle/>
          <a:p>
            <a:r>
              <a:rPr lang="en-US" dirty="0"/>
              <a:t>Single Function</a:t>
            </a:r>
          </a:p>
        </p:txBody>
      </p:sp>
      <p:sp>
        <p:nvSpPr>
          <p:cNvPr id="3" name="Content Placeholder 2">
            <a:extLst>
              <a:ext uri="{FF2B5EF4-FFF2-40B4-BE49-F238E27FC236}">
                <a16:creationId xmlns:a16="http://schemas.microsoft.com/office/drawing/2014/main" id="{40FAEF75-204D-4395-A649-7C86CCB5A938}"/>
              </a:ext>
            </a:extLst>
          </p:cNvPr>
          <p:cNvSpPr>
            <a:spLocks noGrp="1"/>
          </p:cNvSpPr>
          <p:nvPr>
            <p:ph idx="1"/>
          </p:nvPr>
        </p:nvSpPr>
        <p:spPr/>
        <p:txBody>
          <a:bodyPr/>
          <a:lstStyle/>
          <a:p>
            <a:r>
              <a:rPr lang="en-US" dirty="0"/>
              <a:t>Single Responsibility Pattern</a:t>
            </a:r>
          </a:p>
          <a:p>
            <a:r>
              <a:rPr lang="en-US" dirty="0"/>
              <a:t>Does one thing, but does it well</a:t>
            </a:r>
          </a:p>
          <a:p>
            <a:r>
              <a:rPr lang="en-US" dirty="0"/>
              <a:t>Does not imply nor infer any external considerations</a:t>
            </a:r>
          </a:p>
          <a:p>
            <a:pPr lvl="1"/>
            <a:r>
              <a:rPr lang="en-US" dirty="0"/>
              <a:t>Don’t presume it’s a web app, for example</a:t>
            </a:r>
          </a:p>
          <a:p>
            <a:pPr lvl="1"/>
            <a:r>
              <a:rPr lang="en-US" dirty="0"/>
              <a:t>Allow as much latitude in the use of the service as possible</a:t>
            </a:r>
          </a:p>
          <a:p>
            <a:pPr lvl="1"/>
            <a:endParaRPr lang="en-US" dirty="0"/>
          </a:p>
        </p:txBody>
      </p:sp>
    </p:spTree>
    <p:extLst>
      <p:ext uri="{BB962C8B-B14F-4D97-AF65-F5344CB8AC3E}">
        <p14:creationId xmlns:p14="http://schemas.microsoft.com/office/powerpoint/2010/main" val="39008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C21F-7434-4F24-863D-AE4A04B19D17}"/>
              </a:ext>
            </a:extLst>
          </p:cNvPr>
          <p:cNvSpPr>
            <a:spLocks noGrp="1"/>
          </p:cNvSpPr>
          <p:nvPr>
            <p:ph type="title"/>
          </p:nvPr>
        </p:nvSpPr>
        <p:spPr>
          <a:xfrm>
            <a:off x="1447800" y="457200"/>
            <a:ext cx="9220200" cy="1143000"/>
          </a:xfrm>
        </p:spPr>
        <p:txBody>
          <a:bodyPr/>
          <a:lstStyle/>
          <a:p>
            <a:r>
              <a:rPr lang="en-US" dirty="0"/>
              <a:t>Encapsulated</a:t>
            </a:r>
          </a:p>
        </p:txBody>
      </p:sp>
      <p:sp>
        <p:nvSpPr>
          <p:cNvPr id="3" name="Content Placeholder 2">
            <a:extLst>
              <a:ext uri="{FF2B5EF4-FFF2-40B4-BE49-F238E27FC236}">
                <a16:creationId xmlns:a16="http://schemas.microsoft.com/office/drawing/2014/main" id="{3A65A91A-95FB-43FB-A77B-51E5BA340B55}"/>
              </a:ext>
            </a:extLst>
          </p:cNvPr>
          <p:cNvSpPr>
            <a:spLocks noGrp="1"/>
          </p:cNvSpPr>
          <p:nvPr>
            <p:ph idx="1"/>
          </p:nvPr>
        </p:nvSpPr>
        <p:spPr>
          <a:xfrm>
            <a:off x="1447800" y="1828800"/>
            <a:ext cx="9220200" cy="4267200"/>
          </a:xfrm>
        </p:spPr>
        <p:txBody>
          <a:bodyPr/>
          <a:lstStyle/>
          <a:p>
            <a:r>
              <a:rPr lang="en-US" dirty="0"/>
              <a:t>Hide the internals / complexity</a:t>
            </a:r>
          </a:p>
          <a:p>
            <a:r>
              <a:rPr lang="en-US" dirty="0"/>
              <a:t>Allows for change internally without breaking the public interface</a:t>
            </a:r>
          </a:p>
          <a:p>
            <a:r>
              <a:rPr lang="en-US" dirty="0"/>
              <a:t>Keep your service isolated</a:t>
            </a:r>
          </a:p>
          <a:p>
            <a:r>
              <a:rPr lang="en-US" dirty="0"/>
              <a:t>We should try to encapsulate a Bounded Context</a:t>
            </a:r>
          </a:p>
        </p:txBody>
      </p:sp>
    </p:spTree>
    <p:extLst>
      <p:ext uri="{BB962C8B-B14F-4D97-AF65-F5344CB8AC3E}">
        <p14:creationId xmlns:p14="http://schemas.microsoft.com/office/powerpoint/2010/main" val="3609746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468775DC-C458-452B-B494-CBFA066AAFA0}" vid="{10EEBE7C-0769-4F35-B6EB-5940E3BEB5F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4098515-0C12-46CF-BC7C-69B4A13CD5FA}">
  <ds:schemaRefs>
    <ds:schemaRef ds:uri="http://schemas.microsoft.com/office/2006/documentManagement/types"/>
    <ds:schemaRef ds:uri="4873beb7-5857-4685-be1f-d57550cc96cc"/>
    <ds:schemaRef ds:uri="http://purl.org/dc/elements/1.1/"/>
    <ds:schemaRef ds:uri="http://schemas.microsoft.com/office/2006/metadata/properties"/>
    <ds:schemaRef ds:uri="http://schemas.microsoft.com/office/infopath/2007/PartnerControls"/>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46CFF6F-D9AA-4BC0-911A-0A13567719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1436</TotalTime>
  <Words>1768</Words>
  <Application>Microsoft Office PowerPoint</Application>
  <PresentationFormat>Widescreen</PresentationFormat>
  <Paragraphs>283</Paragraphs>
  <Slides>41</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Candara</vt:lpstr>
      <vt:lpstr>Consolas</vt:lpstr>
      <vt:lpstr>Tech Computer 16x9</vt:lpstr>
      <vt:lpstr>Microservice Architecture</vt:lpstr>
      <vt:lpstr>Who am I?</vt:lpstr>
      <vt:lpstr>What have you heard about Microservices?</vt:lpstr>
      <vt:lpstr>Legacy Approach</vt:lpstr>
      <vt:lpstr>Microservices Approach</vt:lpstr>
      <vt:lpstr>5 Tenets of Microservices</vt:lpstr>
      <vt:lpstr>Small</vt:lpstr>
      <vt:lpstr>Single Function</vt:lpstr>
      <vt:lpstr>Encapsulated</vt:lpstr>
      <vt:lpstr>Independent</vt:lpstr>
      <vt:lpstr>Scalable</vt:lpstr>
      <vt:lpstr>Downsides</vt:lpstr>
      <vt:lpstr>Practice Advice </vt:lpstr>
      <vt:lpstr>Encapsulated - Bounded Context</vt:lpstr>
      <vt:lpstr>Encapsulated - Bounded Context</vt:lpstr>
      <vt:lpstr>Encapsulated - Bounded Context</vt:lpstr>
      <vt:lpstr>Stateless</vt:lpstr>
      <vt:lpstr>Versioning</vt:lpstr>
      <vt:lpstr>Single Abstraction Layer</vt:lpstr>
      <vt:lpstr>Abstraction</vt:lpstr>
      <vt:lpstr>PowerPoint Presentation</vt:lpstr>
      <vt:lpstr>PowerPoint Presentation</vt:lpstr>
      <vt:lpstr>PowerPoint Presentation</vt:lpstr>
      <vt:lpstr>PowerPoint Presentation</vt:lpstr>
      <vt:lpstr>PowerPoint Presentation</vt:lpstr>
      <vt:lpstr>PowerPoint Presentation</vt:lpstr>
      <vt:lpstr>Abstraction</vt:lpstr>
      <vt:lpstr>Service Discovery</vt:lpstr>
      <vt:lpstr>Dealing with Cross-Dependencies</vt:lpstr>
      <vt:lpstr>Dealing with Cross-Dependencies</vt:lpstr>
      <vt:lpstr>Use an Enterprise Service Bus</vt:lpstr>
      <vt:lpstr>Questions?</vt:lpstr>
      <vt:lpstr>Thanks!</vt:lpstr>
      <vt:lpstr>References</vt:lpstr>
      <vt:lpstr>Micro</vt:lpstr>
      <vt:lpstr>Service</vt:lpstr>
      <vt:lpstr>Conclusion</vt:lpstr>
      <vt:lpstr>Thanks for coming!</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 Architecture</dc:title>
  <dc:creator>Nate Zaugg</dc:creator>
  <cp:lastModifiedBy>Nate Zaugg</cp:lastModifiedBy>
  <cp:revision>43</cp:revision>
  <dcterms:created xsi:type="dcterms:W3CDTF">2017-07-13T16:52:38Z</dcterms:created>
  <dcterms:modified xsi:type="dcterms:W3CDTF">2017-07-14T20:16:14Z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