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showGuides="1">
      <p:cViewPr varScale="1">
        <p:scale>
          <a:sx n="73" d="100"/>
          <a:sy n="73" d="100"/>
        </p:scale>
        <p:origin x="66" y="6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B0B5D3-BC29-4C36-8678-7AA357695B81}" type="datetimeFigureOut">
              <a:rPr lang="en-US" smtClean="0"/>
              <a:t>6/7/2021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68DA6D-8C22-4DF5-95AB-142DE1CD306E}" type="slidenum">
              <a:rPr lang="en-US" smtClean="0"/>
              <a:t>‹#›</a:t>
            </a:fld>
            <a:endParaRPr lang="en-US"/>
          </a:p>
        </p:txBody>
      </p:sp>
    </p:spTree>
    <p:extLst>
      <p:ext uri="{BB962C8B-B14F-4D97-AF65-F5344CB8AC3E}">
        <p14:creationId xmlns:p14="http://schemas.microsoft.com/office/powerpoint/2010/main" val="868381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a:t>IAsyncEnumerable</a:t>
            </a:r>
            <a:r>
              <a:rPr lang="en-US" dirty="0"/>
              <a:t> is part of the framework, but LINQ and most other methods for working with it are only found in the </a:t>
            </a:r>
            <a:r>
              <a:rPr lang="en-US" dirty="0" err="1"/>
              <a:t>System.Linq.Async</a:t>
            </a:r>
            <a:r>
              <a:rPr lang="en-US" dirty="0"/>
              <a:t> library.</a:t>
            </a:r>
          </a:p>
          <a:p>
            <a:pPr marL="228600" indent="-228600">
              <a:buAutoNum type="arabicPeriod"/>
            </a:pPr>
            <a:r>
              <a:rPr lang="en-US" dirty="0"/>
              <a:t>You can convert a normal </a:t>
            </a:r>
            <a:r>
              <a:rPr lang="en-US" dirty="0" err="1"/>
              <a:t>IEnumerable</a:t>
            </a:r>
            <a:r>
              <a:rPr lang="en-US" dirty="0"/>
              <a:t>&lt;T&gt; into an </a:t>
            </a:r>
            <a:r>
              <a:rPr lang="en-US" dirty="0" err="1"/>
              <a:t>IAsyncEnumerable</a:t>
            </a:r>
            <a:r>
              <a:rPr lang="en-US" dirty="0"/>
              <a:t>&lt;T&gt; by using the above library and </a:t>
            </a:r>
            <a:r>
              <a:rPr lang="en-US" dirty="0" err="1"/>
              <a:t>ToAsyncEnumerable</a:t>
            </a:r>
            <a:r>
              <a:rPr lang="en-US" dirty="0"/>
              <a:t> extension method. This would allow you to convert something like a collection of ids that need to be loaded into a collection of items that are asynchronously loaded using the </a:t>
            </a:r>
            <a:r>
              <a:rPr lang="en-US" dirty="0" err="1"/>
              <a:t>SelectAsync</a:t>
            </a:r>
            <a:r>
              <a:rPr lang="en-US" dirty="0"/>
              <a:t> method.</a:t>
            </a:r>
          </a:p>
          <a:p>
            <a:pPr marL="228600" indent="-228600">
              <a:buAutoNum type="arabicPeriod"/>
            </a:pPr>
            <a:r>
              <a:rPr lang="en-US" dirty="0"/>
              <a:t>The “gathered all at once” part of </a:t>
            </a:r>
            <a:r>
              <a:rPr lang="en-US" dirty="0" err="1"/>
              <a:t>IObservable</a:t>
            </a:r>
            <a:r>
              <a:rPr lang="en-US" dirty="0"/>
              <a:t> refers to the idea that observables can be used to deliver information whenever it becomes available while the rest of your app continues on. With </a:t>
            </a:r>
            <a:r>
              <a:rPr lang="en-US" dirty="0" err="1"/>
              <a:t>IAsyncEnumerable</a:t>
            </a:r>
            <a:r>
              <a:rPr lang="en-US" dirty="0"/>
              <a:t> you’re iterating all the items at once, which may not work in your work flow.</a:t>
            </a:r>
          </a:p>
        </p:txBody>
      </p:sp>
      <p:sp>
        <p:nvSpPr>
          <p:cNvPr id="4" name="Slide Number Placeholder 3"/>
          <p:cNvSpPr>
            <a:spLocks noGrp="1"/>
          </p:cNvSpPr>
          <p:nvPr>
            <p:ph type="sldNum" sz="quarter" idx="5"/>
          </p:nvPr>
        </p:nvSpPr>
        <p:spPr/>
        <p:txBody>
          <a:bodyPr/>
          <a:lstStyle/>
          <a:p>
            <a:fld id="{FB68DA6D-8C22-4DF5-95AB-142DE1CD306E}" type="slidenum">
              <a:rPr lang="en-US" smtClean="0"/>
              <a:t>2</a:t>
            </a:fld>
            <a:endParaRPr lang="en-US"/>
          </a:p>
        </p:txBody>
      </p:sp>
    </p:spTree>
    <p:extLst>
      <p:ext uri="{BB962C8B-B14F-4D97-AF65-F5344CB8AC3E}">
        <p14:creationId xmlns:p14="http://schemas.microsoft.com/office/powerpoint/2010/main" val="1999303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Item 2 for </a:t>
            </a:r>
            <a:r>
              <a:rPr lang="en-US" dirty="0" err="1"/>
              <a:t>IAsyncEnumerable</a:t>
            </a:r>
            <a:r>
              <a:rPr lang="en-US" dirty="0"/>
              <a:t> is the idea that for most use cases of the interface you could use .Count() and get an idea of how many there are. That’s not always the case, but usually. For </a:t>
            </a:r>
            <a:r>
              <a:rPr lang="en-US" dirty="0" err="1"/>
              <a:t>IObservable</a:t>
            </a:r>
            <a:r>
              <a:rPr lang="en-US" dirty="0"/>
              <a:t> you would need to have all items come in before you could apply .Count().</a:t>
            </a:r>
          </a:p>
          <a:p>
            <a:pPr marL="228600" indent="-228600">
              <a:buAutoNum type="arabicPeriod"/>
            </a:pPr>
            <a:r>
              <a:rPr lang="en-US" dirty="0" err="1"/>
              <a:t>IObservable</a:t>
            </a:r>
            <a:r>
              <a:rPr lang="en-US" dirty="0"/>
              <a:t> subscriptions are disposable, and should therefore be used with a using statement or manually disposed.</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FB68DA6D-8C22-4DF5-95AB-142DE1CD306E}" type="slidenum">
              <a:rPr lang="en-US" smtClean="0"/>
              <a:t>3</a:t>
            </a:fld>
            <a:endParaRPr lang="en-US"/>
          </a:p>
        </p:txBody>
      </p:sp>
    </p:spTree>
    <p:extLst>
      <p:ext uri="{BB962C8B-B14F-4D97-AF65-F5344CB8AC3E}">
        <p14:creationId xmlns:p14="http://schemas.microsoft.com/office/powerpoint/2010/main" val="1582064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aren’t as many similarities as I’d hoped. Obviously they’re both collections. </a:t>
            </a:r>
            <a:r>
              <a:rPr lang="en-US"/>
              <a:t>&lt;shrug&gt;</a:t>
            </a:r>
          </a:p>
        </p:txBody>
      </p:sp>
      <p:sp>
        <p:nvSpPr>
          <p:cNvPr id="4" name="Slide Number Placeholder 3"/>
          <p:cNvSpPr>
            <a:spLocks noGrp="1"/>
          </p:cNvSpPr>
          <p:nvPr>
            <p:ph type="sldNum" sz="quarter" idx="5"/>
          </p:nvPr>
        </p:nvSpPr>
        <p:spPr/>
        <p:txBody>
          <a:bodyPr/>
          <a:lstStyle/>
          <a:p>
            <a:fld id="{FB68DA6D-8C22-4DF5-95AB-142DE1CD306E}" type="slidenum">
              <a:rPr lang="en-US" smtClean="0"/>
              <a:t>4</a:t>
            </a:fld>
            <a:endParaRPr lang="en-US"/>
          </a:p>
        </p:txBody>
      </p:sp>
    </p:spTree>
    <p:extLst>
      <p:ext uri="{BB962C8B-B14F-4D97-AF65-F5344CB8AC3E}">
        <p14:creationId xmlns:p14="http://schemas.microsoft.com/office/powerpoint/2010/main" val="3085389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6/7/2021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6/7/2021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D7D87-806E-46A9-B996-D78F67F51E82}"/>
              </a:ext>
            </a:extLst>
          </p:cNvPr>
          <p:cNvSpPr>
            <a:spLocks noGrp="1"/>
          </p:cNvSpPr>
          <p:nvPr>
            <p:ph type="ctrTitle"/>
          </p:nvPr>
        </p:nvSpPr>
        <p:spPr/>
        <p:txBody>
          <a:bodyPr/>
          <a:lstStyle/>
          <a:p>
            <a:r>
              <a:rPr lang="en-US" dirty="0" err="1"/>
              <a:t>IAsyncEnumerable</a:t>
            </a:r>
            <a:r>
              <a:rPr lang="en-US" dirty="0"/>
              <a:t> &amp; </a:t>
            </a:r>
            <a:r>
              <a:rPr lang="en-US" dirty="0" err="1"/>
              <a:t>IObservable</a:t>
            </a:r>
            <a:endParaRPr lang="en-US" dirty="0"/>
          </a:p>
        </p:txBody>
      </p:sp>
      <p:sp>
        <p:nvSpPr>
          <p:cNvPr id="3" name="Subtitle 2">
            <a:extLst>
              <a:ext uri="{FF2B5EF4-FFF2-40B4-BE49-F238E27FC236}">
                <a16:creationId xmlns:a16="http://schemas.microsoft.com/office/drawing/2014/main" id="{BA9FDC9E-AEEF-44C4-AF4F-2AB413C84DFC}"/>
              </a:ext>
            </a:extLst>
          </p:cNvPr>
          <p:cNvSpPr>
            <a:spLocks noGrp="1"/>
          </p:cNvSpPr>
          <p:nvPr>
            <p:ph type="subTitle" idx="1"/>
          </p:nvPr>
        </p:nvSpPr>
        <p:spPr/>
        <p:txBody>
          <a:bodyPr/>
          <a:lstStyle/>
          <a:p>
            <a:r>
              <a:rPr lang="en-US" dirty="0"/>
              <a:t>Keys to making asynchronous code easier</a:t>
            </a:r>
          </a:p>
        </p:txBody>
      </p:sp>
    </p:spTree>
    <p:extLst>
      <p:ext uri="{BB962C8B-B14F-4D97-AF65-F5344CB8AC3E}">
        <p14:creationId xmlns:p14="http://schemas.microsoft.com/office/powerpoint/2010/main" val="2832385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877AD-A948-4E18-8160-CE4C6328563D}"/>
              </a:ext>
            </a:extLst>
          </p:cNvPr>
          <p:cNvSpPr>
            <a:spLocks noGrp="1"/>
          </p:cNvSpPr>
          <p:nvPr>
            <p:ph type="title"/>
          </p:nvPr>
        </p:nvSpPr>
        <p:spPr/>
        <p:txBody>
          <a:bodyPr/>
          <a:lstStyle/>
          <a:p>
            <a:r>
              <a:rPr lang="en-US" dirty="0"/>
              <a:t>Basics</a:t>
            </a:r>
          </a:p>
        </p:txBody>
      </p:sp>
      <p:sp>
        <p:nvSpPr>
          <p:cNvPr id="3" name="Text Placeholder 2">
            <a:extLst>
              <a:ext uri="{FF2B5EF4-FFF2-40B4-BE49-F238E27FC236}">
                <a16:creationId xmlns:a16="http://schemas.microsoft.com/office/drawing/2014/main" id="{1994BE50-BE43-413F-9226-6CFFBD2ADC3F}"/>
              </a:ext>
            </a:extLst>
          </p:cNvPr>
          <p:cNvSpPr>
            <a:spLocks noGrp="1"/>
          </p:cNvSpPr>
          <p:nvPr>
            <p:ph type="body" idx="1"/>
          </p:nvPr>
        </p:nvSpPr>
        <p:spPr/>
        <p:txBody>
          <a:bodyPr/>
          <a:lstStyle/>
          <a:p>
            <a:r>
              <a:rPr lang="en-US" dirty="0" err="1"/>
              <a:t>IAsyncEnumerable</a:t>
            </a:r>
            <a:endParaRPr lang="en-US" dirty="0"/>
          </a:p>
        </p:txBody>
      </p:sp>
      <p:sp>
        <p:nvSpPr>
          <p:cNvPr id="4" name="Content Placeholder 3">
            <a:extLst>
              <a:ext uri="{FF2B5EF4-FFF2-40B4-BE49-F238E27FC236}">
                <a16:creationId xmlns:a16="http://schemas.microsoft.com/office/drawing/2014/main" id="{BE6FF4E3-9F1A-4E3D-867D-418AFAFDF81F}"/>
              </a:ext>
            </a:extLst>
          </p:cNvPr>
          <p:cNvSpPr>
            <a:spLocks noGrp="1"/>
          </p:cNvSpPr>
          <p:nvPr>
            <p:ph sz="half" idx="2"/>
          </p:nvPr>
        </p:nvSpPr>
        <p:spPr/>
        <p:txBody>
          <a:bodyPr>
            <a:normAutofit/>
          </a:bodyPr>
          <a:lstStyle/>
          <a:p>
            <a:r>
              <a:rPr lang="en-US" dirty="0"/>
              <a:t>Allows for asynchronous iteration of items</a:t>
            </a:r>
          </a:p>
          <a:p>
            <a:r>
              <a:rPr lang="en-US" dirty="0"/>
              <a:t>Each item can be generated or retrieved asynchronously, and then dealt with as it comes in</a:t>
            </a:r>
          </a:p>
          <a:p>
            <a:r>
              <a:rPr lang="en-US" dirty="0"/>
              <a:t>Works with async/await</a:t>
            </a:r>
          </a:p>
          <a:p>
            <a:r>
              <a:rPr lang="en-US" dirty="0"/>
              <a:t>Works with Coroutines (yield)</a:t>
            </a:r>
          </a:p>
        </p:txBody>
      </p:sp>
      <p:sp>
        <p:nvSpPr>
          <p:cNvPr id="5" name="Text Placeholder 4">
            <a:extLst>
              <a:ext uri="{FF2B5EF4-FFF2-40B4-BE49-F238E27FC236}">
                <a16:creationId xmlns:a16="http://schemas.microsoft.com/office/drawing/2014/main" id="{9B023F91-AAA0-4549-85D8-EECAFED9515F}"/>
              </a:ext>
            </a:extLst>
          </p:cNvPr>
          <p:cNvSpPr>
            <a:spLocks noGrp="1"/>
          </p:cNvSpPr>
          <p:nvPr>
            <p:ph type="body" sz="quarter" idx="3"/>
          </p:nvPr>
        </p:nvSpPr>
        <p:spPr/>
        <p:txBody>
          <a:bodyPr/>
          <a:lstStyle/>
          <a:p>
            <a:r>
              <a:rPr lang="en-US" dirty="0" err="1"/>
              <a:t>IObservable</a:t>
            </a:r>
            <a:endParaRPr lang="en-US" dirty="0"/>
          </a:p>
        </p:txBody>
      </p:sp>
      <p:sp>
        <p:nvSpPr>
          <p:cNvPr id="6" name="Content Placeholder 5">
            <a:extLst>
              <a:ext uri="{FF2B5EF4-FFF2-40B4-BE49-F238E27FC236}">
                <a16:creationId xmlns:a16="http://schemas.microsoft.com/office/drawing/2014/main" id="{15EAFAB0-AFEB-4D8C-8565-83F1443BE9DB}"/>
              </a:ext>
            </a:extLst>
          </p:cNvPr>
          <p:cNvSpPr>
            <a:spLocks noGrp="1"/>
          </p:cNvSpPr>
          <p:nvPr>
            <p:ph sz="quarter" idx="4"/>
          </p:nvPr>
        </p:nvSpPr>
        <p:spPr>
          <a:xfrm>
            <a:off x="6187415" y="2751138"/>
            <a:ext cx="5194583" cy="3659674"/>
          </a:xfrm>
        </p:spPr>
        <p:txBody>
          <a:bodyPr>
            <a:normAutofit/>
          </a:bodyPr>
          <a:lstStyle/>
          <a:p>
            <a:r>
              <a:rPr lang="en-US" dirty="0"/>
              <a:t>Standard Publish/Subscribe model</a:t>
            </a:r>
          </a:p>
          <a:p>
            <a:r>
              <a:rPr lang="en-US" dirty="0"/>
              <a:t>Similar to events in how they can push data from a source</a:t>
            </a:r>
          </a:p>
          <a:p>
            <a:r>
              <a:rPr lang="en-US" dirty="0"/>
              <a:t>Useful for when your data can’t be gathered all at once</a:t>
            </a:r>
          </a:p>
          <a:p>
            <a:r>
              <a:rPr lang="en-US" dirty="0"/>
              <a:t>Works with async/await (with library help)</a:t>
            </a:r>
          </a:p>
          <a:p>
            <a:r>
              <a:rPr lang="en-US" dirty="0"/>
              <a:t>Can have a defined end</a:t>
            </a:r>
          </a:p>
          <a:p>
            <a:r>
              <a:rPr lang="en-US" dirty="0"/>
              <a:t>Subscriptions must be disposed</a:t>
            </a:r>
          </a:p>
          <a:p>
            <a:r>
              <a:rPr lang="en-US" dirty="0" err="1"/>
              <a:t>System.Reactive</a:t>
            </a:r>
            <a:r>
              <a:rPr lang="en-US" dirty="0"/>
              <a:t> makes working with them considerably easier</a:t>
            </a:r>
          </a:p>
        </p:txBody>
      </p:sp>
    </p:spTree>
    <p:extLst>
      <p:ext uri="{BB962C8B-B14F-4D97-AF65-F5344CB8AC3E}">
        <p14:creationId xmlns:p14="http://schemas.microsoft.com/office/powerpoint/2010/main" val="168549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175D5-E20C-4250-AEBD-50593DDEDDAD}"/>
              </a:ext>
            </a:extLst>
          </p:cNvPr>
          <p:cNvSpPr>
            <a:spLocks noGrp="1"/>
          </p:cNvSpPr>
          <p:nvPr>
            <p:ph type="title"/>
          </p:nvPr>
        </p:nvSpPr>
        <p:spPr/>
        <p:txBody>
          <a:bodyPr/>
          <a:lstStyle/>
          <a:p>
            <a:r>
              <a:rPr lang="en-US" dirty="0"/>
              <a:t>Contrast</a:t>
            </a:r>
          </a:p>
        </p:txBody>
      </p:sp>
      <p:sp>
        <p:nvSpPr>
          <p:cNvPr id="3" name="Text Placeholder 2">
            <a:extLst>
              <a:ext uri="{FF2B5EF4-FFF2-40B4-BE49-F238E27FC236}">
                <a16:creationId xmlns:a16="http://schemas.microsoft.com/office/drawing/2014/main" id="{CAAE6C74-9EDA-4AB8-9389-DDF9CD8C5418}"/>
              </a:ext>
            </a:extLst>
          </p:cNvPr>
          <p:cNvSpPr>
            <a:spLocks noGrp="1"/>
          </p:cNvSpPr>
          <p:nvPr>
            <p:ph type="body" idx="1"/>
          </p:nvPr>
        </p:nvSpPr>
        <p:spPr/>
        <p:txBody>
          <a:bodyPr/>
          <a:lstStyle/>
          <a:p>
            <a:r>
              <a:rPr lang="en-US" dirty="0" err="1"/>
              <a:t>IAsyncEnumerable</a:t>
            </a:r>
            <a:endParaRPr lang="en-US" dirty="0"/>
          </a:p>
        </p:txBody>
      </p:sp>
      <p:sp>
        <p:nvSpPr>
          <p:cNvPr id="4" name="Content Placeholder 3">
            <a:extLst>
              <a:ext uri="{FF2B5EF4-FFF2-40B4-BE49-F238E27FC236}">
                <a16:creationId xmlns:a16="http://schemas.microsoft.com/office/drawing/2014/main" id="{9CE21315-0785-490A-8266-CF718A62A42B}"/>
              </a:ext>
            </a:extLst>
          </p:cNvPr>
          <p:cNvSpPr>
            <a:spLocks noGrp="1"/>
          </p:cNvSpPr>
          <p:nvPr>
            <p:ph sz="half" idx="2"/>
          </p:nvPr>
        </p:nvSpPr>
        <p:spPr/>
        <p:txBody>
          <a:bodyPr>
            <a:normAutofit fontScale="92500" lnSpcReduction="10000"/>
          </a:bodyPr>
          <a:lstStyle/>
          <a:p>
            <a:r>
              <a:rPr lang="en-US" dirty="0"/>
              <a:t>Each item is loaded asynchronously and made available as it returns its data. In normal use-cases, this means that operation only starts when the item is needed.</a:t>
            </a:r>
          </a:p>
          <a:p>
            <a:r>
              <a:rPr lang="en-US" dirty="0"/>
              <a:t>The entire collection, in most cases, should need to be enumerable.*</a:t>
            </a:r>
          </a:p>
          <a:p>
            <a:endParaRPr lang="en-US" dirty="0"/>
          </a:p>
          <a:p>
            <a:r>
              <a:rPr lang="en-US" dirty="0"/>
              <a:t>* If using coroutines/generators, this can be infinite</a:t>
            </a:r>
          </a:p>
        </p:txBody>
      </p:sp>
      <p:sp>
        <p:nvSpPr>
          <p:cNvPr id="5" name="Text Placeholder 4">
            <a:extLst>
              <a:ext uri="{FF2B5EF4-FFF2-40B4-BE49-F238E27FC236}">
                <a16:creationId xmlns:a16="http://schemas.microsoft.com/office/drawing/2014/main" id="{93086895-21CB-4BD8-B313-05CF2D964429}"/>
              </a:ext>
            </a:extLst>
          </p:cNvPr>
          <p:cNvSpPr>
            <a:spLocks noGrp="1"/>
          </p:cNvSpPr>
          <p:nvPr>
            <p:ph type="body" sz="quarter" idx="3"/>
          </p:nvPr>
        </p:nvSpPr>
        <p:spPr/>
        <p:txBody>
          <a:bodyPr/>
          <a:lstStyle/>
          <a:p>
            <a:r>
              <a:rPr lang="en-US" dirty="0" err="1"/>
              <a:t>IObservable</a:t>
            </a:r>
            <a:endParaRPr lang="en-US" dirty="0"/>
          </a:p>
        </p:txBody>
      </p:sp>
      <p:sp>
        <p:nvSpPr>
          <p:cNvPr id="6" name="Content Placeholder 5">
            <a:extLst>
              <a:ext uri="{FF2B5EF4-FFF2-40B4-BE49-F238E27FC236}">
                <a16:creationId xmlns:a16="http://schemas.microsoft.com/office/drawing/2014/main" id="{3ABBB059-57D3-49F5-A1E6-60155AF621C7}"/>
              </a:ext>
            </a:extLst>
          </p:cNvPr>
          <p:cNvSpPr>
            <a:spLocks noGrp="1"/>
          </p:cNvSpPr>
          <p:nvPr>
            <p:ph sz="quarter" idx="4"/>
          </p:nvPr>
        </p:nvSpPr>
        <p:spPr/>
        <p:txBody>
          <a:bodyPr>
            <a:normAutofit fontScale="92500" lnSpcReduction="10000"/>
          </a:bodyPr>
          <a:lstStyle/>
          <a:p>
            <a:r>
              <a:rPr lang="en-US" dirty="0"/>
              <a:t>Items are loaded through a subscription, not an enumerator.</a:t>
            </a:r>
          </a:p>
          <a:p>
            <a:r>
              <a:rPr lang="en-US" dirty="0"/>
              <a:t>It is impossible to know how many items will be in the observable until it has been fully run (which may be infinite).</a:t>
            </a:r>
          </a:p>
          <a:p>
            <a:r>
              <a:rPr lang="en-US" dirty="0"/>
              <a:t>Once started, the observable will run to completion regardless of subscribers (unless specifically coded not to, which can be tricky).</a:t>
            </a:r>
          </a:p>
          <a:p>
            <a:r>
              <a:rPr lang="en-US" dirty="0"/>
              <a:t>Observables can be used as replacements for .NET native elements like events.</a:t>
            </a:r>
          </a:p>
        </p:txBody>
      </p:sp>
    </p:spTree>
    <p:extLst>
      <p:ext uri="{BB962C8B-B14F-4D97-AF65-F5344CB8AC3E}">
        <p14:creationId xmlns:p14="http://schemas.microsoft.com/office/powerpoint/2010/main" val="2899291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1736D-1F3E-4A61-9455-47A8BC39865A}"/>
              </a:ext>
            </a:extLst>
          </p:cNvPr>
          <p:cNvSpPr>
            <a:spLocks noGrp="1"/>
          </p:cNvSpPr>
          <p:nvPr>
            <p:ph type="title"/>
          </p:nvPr>
        </p:nvSpPr>
        <p:spPr/>
        <p:txBody>
          <a:bodyPr/>
          <a:lstStyle/>
          <a:p>
            <a:r>
              <a:rPr lang="en-US" dirty="0"/>
              <a:t>Similarities</a:t>
            </a:r>
          </a:p>
        </p:txBody>
      </p:sp>
      <p:sp>
        <p:nvSpPr>
          <p:cNvPr id="3" name="Content Placeholder 2">
            <a:extLst>
              <a:ext uri="{FF2B5EF4-FFF2-40B4-BE49-F238E27FC236}">
                <a16:creationId xmlns:a16="http://schemas.microsoft.com/office/drawing/2014/main" id="{3EFED975-6D9D-4272-9691-D30A8DC5E21E}"/>
              </a:ext>
            </a:extLst>
          </p:cNvPr>
          <p:cNvSpPr>
            <a:spLocks noGrp="1"/>
          </p:cNvSpPr>
          <p:nvPr>
            <p:ph idx="1"/>
          </p:nvPr>
        </p:nvSpPr>
        <p:spPr/>
        <p:txBody>
          <a:bodyPr/>
          <a:lstStyle/>
          <a:p>
            <a:r>
              <a:rPr lang="en-US" dirty="0"/>
              <a:t>Both can be used to generate sequences of data</a:t>
            </a:r>
          </a:p>
          <a:p>
            <a:r>
              <a:rPr lang="en-US" dirty="0"/>
              <a:t>Both can be awaited until completion</a:t>
            </a:r>
          </a:p>
          <a:p>
            <a:r>
              <a:rPr lang="en-US" dirty="0"/>
              <a:t>Both can be filtered/projected/aggregated/etc. using LINQ</a:t>
            </a:r>
          </a:p>
          <a:p>
            <a:endParaRPr lang="en-US" dirty="0"/>
          </a:p>
        </p:txBody>
      </p:sp>
    </p:spTree>
    <p:extLst>
      <p:ext uri="{BB962C8B-B14F-4D97-AF65-F5344CB8AC3E}">
        <p14:creationId xmlns:p14="http://schemas.microsoft.com/office/powerpoint/2010/main" val="7397734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524</TotalTime>
  <Words>498</Words>
  <Application>Microsoft Office PowerPoint</Application>
  <PresentationFormat>Widescreen</PresentationFormat>
  <Paragraphs>40</Paragraphs>
  <Slides>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Century Gothic</vt:lpstr>
      <vt:lpstr>Wingdings 2</vt:lpstr>
      <vt:lpstr>Quotable</vt:lpstr>
      <vt:lpstr>IAsyncEnumerable &amp; IObservable</vt:lpstr>
      <vt:lpstr>Basics</vt:lpstr>
      <vt:lpstr>Contrast</vt:lpstr>
      <vt:lpstr>Similarities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IAsyncEnumerable &amp; IObservable</dc:title>
  <dc:creator>Daniel Beus</dc:creator>
  <cp:lastModifiedBy>Daniel Beus</cp:lastModifiedBy>
  <cp:revision>6</cp:revision>
  <dcterms:created xsi:type="dcterms:W3CDTF">2021-06-06T15:00:30Z</dcterms:created>
  <dcterms:modified xsi:type="dcterms:W3CDTF">2021-06-07T22:48:22Z</dcterms:modified>
</cp:coreProperties>
</file>