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Canva Sans Bold" panose="020B0604020202020204" charset="0"/>
      <p:regular r:id="rId22"/>
    </p:embeddedFont>
    <p:embeddedFont>
      <p:font typeface="Poppins" panose="00000500000000000000"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10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26.png"/><Relationship Id="rId4" Type="http://schemas.openxmlformats.org/officeDocument/2006/relationships/image" Target="../media/image7.png"/><Relationship Id="rId9"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30.svg"/><Relationship Id="rId5" Type="http://schemas.openxmlformats.org/officeDocument/2006/relationships/image" Target="../media/image8.svg"/><Relationship Id="rId10" Type="http://schemas.openxmlformats.org/officeDocument/2006/relationships/image" Target="../media/image29.png"/><Relationship Id="rId4" Type="http://schemas.openxmlformats.org/officeDocument/2006/relationships/image" Target="../media/image7.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4937245" y="7154681"/>
            <a:ext cx="3895922" cy="4507089"/>
          </a:xfrm>
          <a:custGeom>
            <a:avLst/>
            <a:gdLst/>
            <a:ahLst/>
            <a:cxnLst/>
            <a:rect l="l" t="t" r="r" b="b"/>
            <a:pathLst>
              <a:path w="3895922" h="4507089">
                <a:moveTo>
                  <a:pt x="0" y="0"/>
                </a:moveTo>
                <a:lnTo>
                  <a:pt x="3895923" y="0"/>
                </a:lnTo>
                <a:lnTo>
                  <a:pt x="3895923" y="4507089"/>
                </a:lnTo>
                <a:lnTo>
                  <a:pt x="0" y="45070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928410" y="5913987"/>
            <a:ext cx="5231375" cy="6052040"/>
          </a:xfrm>
          <a:custGeom>
            <a:avLst/>
            <a:gdLst/>
            <a:ahLst/>
            <a:cxnLst/>
            <a:rect l="l" t="t" r="r" b="b"/>
            <a:pathLst>
              <a:path w="5231375" h="6052040">
                <a:moveTo>
                  <a:pt x="5231375" y="0"/>
                </a:moveTo>
                <a:lnTo>
                  <a:pt x="0" y="0"/>
                </a:lnTo>
                <a:lnTo>
                  <a:pt x="0" y="6052040"/>
                </a:lnTo>
                <a:lnTo>
                  <a:pt x="5231375" y="6052040"/>
                </a:lnTo>
                <a:lnTo>
                  <a:pt x="523137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032201">
            <a:off x="4377376" y="1529719"/>
            <a:ext cx="9054272" cy="8160023"/>
          </a:xfrm>
          <a:custGeom>
            <a:avLst/>
            <a:gdLst/>
            <a:ahLst/>
            <a:cxnLst/>
            <a:rect l="l" t="t" r="r" b="b"/>
            <a:pathLst>
              <a:path w="9054272" h="8160023">
                <a:moveTo>
                  <a:pt x="0" y="0"/>
                </a:moveTo>
                <a:lnTo>
                  <a:pt x="9054272" y="0"/>
                </a:lnTo>
                <a:lnTo>
                  <a:pt x="9054272" y="8160023"/>
                </a:lnTo>
                <a:lnTo>
                  <a:pt x="0" y="81600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4602986">
            <a:off x="11228163" y="4182270"/>
            <a:ext cx="1390189" cy="1221307"/>
          </a:xfrm>
          <a:custGeom>
            <a:avLst/>
            <a:gdLst/>
            <a:ahLst/>
            <a:cxnLst/>
            <a:rect l="l" t="t" r="r" b="b"/>
            <a:pathLst>
              <a:path w="1390189" h="1221307">
                <a:moveTo>
                  <a:pt x="0" y="0"/>
                </a:moveTo>
                <a:lnTo>
                  <a:pt x="1390189" y="0"/>
                </a:lnTo>
                <a:lnTo>
                  <a:pt x="1390189" y="1221307"/>
                </a:lnTo>
                <a:lnTo>
                  <a:pt x="0" y="12213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5721773" y="4538069"/>
            <a:ext cx="6365477" cy="1375918"/>
          </a:xfrm>
          <a:prstGeom prst="rect">
            <a:avLst/>
          </a:prstGeom>
        </p:spPr>
        <p:txBody>
          <a:bodyPr lIns="0" tIns="0" rIns="0" bIns="0" rtlCol="0" anchor="t">
            <a:spAutoFit/>
          </a:bodyPr>
          <a:lstStyle/>
          <a:p>
            <a:pPr algn="ctr">
              <a:lnSpc>
                <a:spcPts val="10856"/>
              </a:lnSpc>
            </a:pPr>
            <a:r>
              <a:rPr lang="en-US" sz="9200">
                <a:solidFill>
                  <a:srgbClr val="000000"/>
                </a:solidFill>
                <a:latin typeface="Canva Sans Bold"/>
              </a:rPr>
              <a:t>KAMPUS</a:t>
            </a:r>
          </a:p>
        </p:txBody>
      </p:sp>
      <p:sp>
        <p:nvSpPr>
          <p:cNvPr id="8" name="Freeform 8"/>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318829" y="2584269"/>
            <a:ext cx="7650343" cy="468314"/>
          </a:xfrm>
          <a:custGeom>
            <a:avLst/>
            <a:gdLst/>
            <a:ahLst/>
            <a:cxnLst/>
            <a:rect l="l" t="t" r="r" b="b"/>
            <a:pathLst>
              <a:path w="7650343" h="468314">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3730884" y="1275378"/>
            <a:ext cx="10826231" cy="1543048"/>
          </a:xfrm>
          <a:prstGeom prst="rect">
            <a:avLst/>
          </a:prstGeom>
        </p:spPr>
        <p:txBody>
          <a:bodyPr lIns="0" tIns="0" rIns="0" bIns="0" rtlCol="0" anchor="t">
            <a:spAutoFit/>
          </a:bodyPr>
          <a:lstStyle/>
          <a:p>
            <a:pPr algn="ctr">
              <a:lnSpc>
                <a:spcPts val="12600"/>
              </a:lnSpc>
            </a:pPr>
            <a:r>
              <a:rPr lang="en-US" sz="9000" spc="2664">
                <a:solidFill>
                  <a:srgbClr val="000000"/>
                </a:solidFill>
                <a:latin typeface="Canva Sans Bold"/>
              </a:rPr>
              <a:t>USER</a:t>
            </a:r>
          </a:p>
        </p:txBody>
      </p:sp>
      <p:sp>
        <p:nvSpPr>
          <p:cNvPr id="10" name="TextBox 10"/>
          <p:cNvSpPr txBox="1"/>
          <p:nvPr/>
        </p:nvSpPr>
        <p:spPr>
          <a:xfrm>
            <a:off x="3297889" y="4677939"/>
            <a:ext cx="11692223" cy="2262504"/>
          </a:xfrm>
          <a:prstGeom prst="rect">
            <a:avLst/>
          </a:prstGeom>
        </p:spPr>
        <p:txBody>
          <a:bodyPr lIns="0" tIns="0" rIns="0" bIns="0" rtlCol="0" anchor="t">
            <a:spAutoFit/>
          </a:bodyPr>
          <a:lstStyle/>
          <a:p>
            <a:pPr algn="ctr">
              <a:lnSpc>
                <a:spcPts val="6020"/>
              </a:lnSpc>
            </a:pPr>
            <a:r>
              <a:rPr lang="en-US" sz="4300">
                <a:solidFill>
                  <a:srgbClr val="000000"/>
                </a:solidFill>
                <a:latin typeface="Canva Sans Bold"/>
              </a:rPr>
              <a:t>Website ini dirancang untuk dapat diakses oleh mahasiswa,dosen dan admin </a:t>
            </a:r>
          </a:p>
          <a:p>
            <a:pPr algn="ctr">
              <a:lnSpc>
                <a:spcPts val="6020"/>
              </a:lnSpc>
            </a:pPr>
            <a:endParaRPr lang="en-US" sz="4300">
              <a:solidFill>
                <a:srgbClr val="000000"/>
              </a:solidFill>
              <a:latin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947333" y="1420966"/>
            <a:ext cx="4764701" cy="291670"/>
          </a:xfrm>
          <a:custGeom>
            <a:avLst/>
            <a:gdLst/>
            <a:ahLst/>
            <a:cxnLst/>
            <a:rect l="l" t="t" r="r" b="b"/>
            <a:pathLst>
              <a:path w="4764701" h="291670">
                <a:moveTo>
                  <a:pt x="0" y="0"/>
                </a:moveTo>
                <a:lnTo>
                  <a:pt x="4764701" y="0"/>
                </a:lnTo>
                <a:lnTo>
                  <a:pt x="4764701" y="291669"/>
                </a:lnTo>
                <a:lnTo>
                  <a:pt x="0" y="2916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28700" y="3129278"/>
            <a:ext cx="9322543" cy="3871488"/>
          </a:xfrm>
          <a:custGeom>
            <a:avLst/>
            <a:gdLst/>
            <a:ahLst/>
            <a:cxnLst/>
            <a:rect l="l" t="t" r="r" b="b"/>
            <a:pathLst>
              <a:path w="9322543" h="3871488">
                <a:moveTo>
                  <a:pt x="0" y="0"/>
                </a:moveTo>
                <a:lnTo>
                  <a:pt x="9322543" y="0"/>
                </a:lnTo>
                <a:lnTo>
                  <a:pt x="9322543" y="3871488"/>
                </a:lnTo>
                <a:lnTo>
                  <a:pt x="0" y="3871488"/>
                </a:lnTo>
                <a:lnTo>
                  <a:pt x="0" y="0"/>
                </a:lnTo>
                <a:close/>
              </a:path>
            </a:pathLst>
          </a:custGeom>
          <a:blipFill>
            <a:blip r:embed="rId10"/>
            <a:stretch>
              <a:fillRect/>
            </a:stretch>
          </a:blipFill>
        </p:spPr>
      </p:sp>
      <p:sp>
        <p:nvSpPr>
          <p:cNvPr id="10" name="TextBox 10"/>
          <p:cNvSpPr txBox="1"/>
          <p:nvPr/>
        </p:nvSpPr>
        <p:spPr>
          <a:xfrm>
            <a:off x="10914381" y="2976878"/>
            <a:ext cx="6344919" cy="6281422"/>
          </a:xfrm>
          <a:prstGeom prst="rect">
            <a:avLst/>
          </a:prstGeom>
        </p:spPr>
        <p:txBody>
          <a:bodyPr lIns="0" tIns="0" rIns="0" bIns="0" rtlCol="0" anchor="t">
            <a:spAutoFit/>
          </a:bodyPr>
          <a:lstStyle/>
          <a:p>
            <a:pPr>
              <a:lnSpc>
                <a:spcPts val="4959"/>
              </a:lnSpc>
            </a:pPr>
            <a:r>
              <a:rPr lang="en-US" sz="3099">
                <a:solidFill>
                  <a:srgbClr val="000000"/>
                </a:solidFill>
                <a:latin typeface="Poppins"/>
              </a:rPr>
              <a:t>Mahasiswa dapat melakukan absensi sesuai dengan jadwal mata kuliah yang di pilih dengan login dan masuk ke halaman home kemudian mahasiswa memilih mata kuliah yang sesuai dengan jadwalnya dengan menge-Klik jadwal yang ditampilkan dalam tabel di Home. </a:t>
            </a:r>
          </a:p>
        </p:txBody>
      </p:sp>
      <p:sp>
        <p:nvSpPr>
          <p:cNvPr id="11" name="TextBox 11"/>
          <p:cNvSpPr txBox="1"/>
          <p:nvPr/>
        </p:nvSpPr>
        <p:spPr>
          <a:xfrm>
            <a:off x="1028700" y="537534"/>
            <a:ext cx="5683334" cy="887082"/>
          </a:xfrm>
          <a:prstGeom prst="rect">
            <a:avLst/>
          </a:prstGeom>
        </p:spPr>
        <p:txBody>
          <a:bodyPr lIns="0" tIns="0" rIns="0" bIns="0" rtlCol="0" anchor="t">
            <a:spAutoFit/>
          </a:bodyPr>
          <a:lstStyle/>
          <a:p>
            <a:pPr algn="ctr">
              <a:lnSpc>
                <a:spcPts val="7280"/>
              </a:lnSpc>
            </a:pPr>
            <a:r>
              <a:rPr lang="en-US" sz="5200">
                <a:solidFill>
                  <a:srgbClr val="000000"/>
                </a:solidFill>
                <a:latin typeface="Canva Sans Bold"/>
              </a:rPr>
              <a:t>1. Mahasiswa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2807114" y="2749442"/>
            <a:ext cx="5131274" cy="6129022"/>
          </a:xfrm>
          <a:custGeom>
            <a:avLst/>
            <a:gdLst/>
            <a:ahLst/>
            <a:cxnLst/>
            <a:rect l="l" t="t" r="r" b="b"/>
            <a:pathLst>
              <a:path w="5131274" h="6129022">
                <a:moveTo>
                  <a:pt x="0" y="0"/>
                </a:moveTo>
                <a:lnTo>
                  <a:pt x="5131274" y="0"/>
                </a:lnTo>
                <a:lnTo>
                  <a:pt x="5131274" y="6129022"/>
                </a:lnTo>
                <a:lnTo>
                  <a:pt x="0" y="6129022"/>
                </a:lnTo>
                <a:lnTo>
                  <a:pt x="0" y="0"/>
                </a:lnTo>
                <a:close/>
              </a:path>
            </a:pathLst>
          </a:custGeom>
          <a:blipFill>
            <a:blip r:embed="rId8"/>
            <a:stretch>
              <a:fillRect/>
            </a:stretch>
          </a:blipFill>
        </p:spPr>
      </p:sp>
      <p:sp>
        <p:nvSpPr>
          <p:cNvPr id="9" name="TextBox 9"/>
          <p:cNvSpPr txBox="1"/>
          <p:nvPr/>
        </p:nvSpPr>
        <p:spPr>
          <a:xfrm>
            <a:off x="9144000" y="2836544"/>
            <a:ext cx="6344919" cy="4461512"/>
          </a:xfrm>
          <a:prstGeom prst="rect">
            <a:avLst/>
          </a:prstGeom>
        </p:spPr>
        <p:txBody>
          <a:bodyPr lIns="0" tIns="0" rIns="0" bIns="0" rtlCol="0" anchor="t">
            <a:spAutoFit/>
          </a:bodyPr>
          <a:lstStyle/>
          <a:p>
            <a:pPr>
              <a:lnSpc>
                <a:spcPts val="4959"/>
              </a:lnSpc>
            </a:pPr>
            <a:r>
              <a:rPr lang="en-US" sz="3099">
                <a:solidFill>
                  <a:srgbClr val="000000"/>
                </a:solidFill>
                <a:latin typeface="Poppins"/>
              </a:rPr>
              <a:t>Setelah itu, mahasiswa akan masuk ke halaman absensi dengan memasukan Nama, Student ID, Tanggal, MK, keterangan hadir dan klik button submit</a:t>
            </a:r>
          </a:p>
          <a:p>
            <a:pPr>
              <a:lnSpc>
                <a:spcPts val="5599"/>
              </a:lnSpc>
            </a:pPr>
            <a:endParaRPr lang="en-US" sz="3099">
              <a:solidFill>
                <a:srgbClr val="000000"/>
              </a:solidFill>
              <a:latin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947333" y="1420966"/>
            <a:ext cx="4764701" cy="291670"/>
          </a:xfrm>
          <a:custGeom>
            <a:avLst/>
            <a:gdLst/>
            <a:ahLst/>
            <a:cxnLst/>
            <a:rect l="l" t="t" r="r" b="b"/>
            <a:pathLst>
              <a:path w="4764701" h="291670">
                <a:moveTo>
                  <a:pt x="0" y="0"/>
                </a:moveTo>
                <a:lnTo>
                  <a:pt x="4764701" y="0"/>
                </a:lnTo>
                <a:lnTo>
                  <a:pt x="4764701" y="291669"/>
                </a:lnTo>
                <a:lnTo>
                  <a:pt x="0" y="2916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3154426" y="2475338"/>
            <a:ext cx="12478999" cy="2448261"/>
          </a:xfrm>
          <a:custGeom>
            <a:avLst/>
            <a:gdLst/>
            <a:ahLst/>
            <a:cxnLst/>
            <a:rect l="l" t="t" r="r" b="b"/>
            <a:pathLst>
              <a:path w="12478999" h="2448261">
                <a:moveTo>
                  <a:pt x="0" y="0"/>
                </a:moveTo>
                <a:lnTo>
                  <a:pt x="12478999" y="0"/>
                </a:lnTo>
                <a:lnTo>
                  <a:pt x="12478999" y="2448260"/>
                </a:lnTo>
                <a:lnTo>
                  <a:pt x="0" y="2448260"/>
                </a:lnTo>
                <a:lnTo>
                  <a:pt x="0" y="0"/>
                </a:lnTo>
                <a:close/>
              </a:path>
            </a:pathLst>
          </a:custGeom>
          <a:blipFill>
            <a:blip r:embed="rId10"/>
            <a:stretch>
              <a:fillRect/>
            </a:stretch>
          </a:blipFill>
        </p:spPr>
      </p:sp>
      <p:sp>
        <p:nvSpPr>
          <p:cNvPr id="10" name="TextBox 10"/>
          <p:cNvSpPr txBox="1"/>
          <p:nvPr/>
        </p:nvSpPr>
        <p:spPr>
          <a:xfrm>
            <a:off x="3404351" y="5749922"/>
            <a:ext cx="11979148" cy="3508378"/>
          </a:xfrm>
          <a:prstGeom prst="rect">
            <a:avLst/>
          </a:prstGeom>
        </p:spPr>
        <p:txBody>
          <a:bodyPr lIns="0" tIns="0" rIns="0" bIns="0" rtlCol="0" anchor="t">
            <a:spAutoFit/>
          </a:bodyPr>
          <a:lstStyle/>
          <a:p>
            <a:pPr algn="ctr">
              <a:lnSpc>
                <a:spcPts val="5599"/>
              </a:lnSpc>
            </a:pPr>
            <a:r>
              <a:rPr lang="en-US" sz="3499">
                <a:solidFill>
                  <a:srgbClr val="000000"/>
                </a:solidFill>
                <a:latin typeface="Poppins"/>
              </a:rPr>
              <a:t>Dalam website ini dosen dapat mengelola kehadiran mahasiswa dan melakukan penyuntingan apabila terjadi kekeliruan saat input absensi. Missal saja terjadi kekeliruan saat menginput keterangan kehadiran dengan mengeklit edit atau delete.</a:t>
            </a:r>
          </a:p>
        </p:txBody>
      </p:sp>
      <p:sp>
        <p:nvSpPr>
          <p:cNvPr id="11" name="TextBox 11"/>
          <p:cNvSpPr txBox="1"/>
          <p:nvPr/>
        </p:nvSpPr>
        <p:spPr>
          <a:xfrm>
            <a:off x="1028700" y="537534"/>
            <a:ext cx="5926700" cy="887082"/>
          </a:xfrm>
          <a:prstGeom prst="rect">
            <a:avLst/>
          </a:prstGeom>
        </p:spPr>
        <p:txBody>
          <a:bodyPr lIns="0" tIns="0" rIns="0" bIns="0" rtlCol="0" anchor="t">
            <a:spAutoFit/>
          </a:bodyPr>
          <a:lstStyle/>
          <a:p>
            <a:pPr algn="ctr">
              <a:lnSpc>
                <a:spcPts val="7280"/>
              </a:lnSpc>
            </a:pPr>
            <a:r>
              <a:rPr lang="en-US" sz="5200">
                <a:solidFill>
                  <a:srgbClr val="000000"/>
                </a:solidFill>
                <a:latin typeface="Canva Sans Bold"/>
              </a:rPr>
              <a:t>2. Dosen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947333" y="1420966"/>
            <a:ext cx="4764701" cy="291670"/>
          </a:xfrm>
          <a:custGeom>
            <a:avLst/>
            <a:gdLst/>
            <a:ahLst/>
            <a:cxnLst/>
            <a:rect l="l" t="t" r="r" b="b"/>
            <a:pathLst>
              <a:path w="4764701" h="291670">
                <a:moveTo>
                  <a:pt x="0" y="0"/>
                </a:moveTo>
                <a:lnTo>
                  <a:pt x="4764701" y="0"/>
                </a:lnTo>
                <a:lnTo>
                  <a:pt x="4764701" y="291669"/>
                </a:lnTo>
                <a:lnTo>
                  <a:pt x="0" y="2916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5270198" y="1848477"/>
            <a:ext cx="8368524" cy="4104180"/>
          </a:xfrm>
          <a:custGeom>
            <a:avLst/>
            <a:gdLst/>
            <a:ahLst/>
            <a:cxnLst/>
            <a:rect l="l" t="t" r="r" b="b"/>
            <a:pathLst>
              <a:path w="8368524" h="4104180">
                <a:moveTo>
                  <a:pt x="0" y="0"/>
                </a:moveTo>
                <a:lnTo>
                  <a:pt x="8368524" y="0"/>
                </a:lnTo>
                <a:lnTo>
                  <a:pt x="8368524" y="4104180"/>
                </a:lnTo>
                <a:lnTo>
                  <a:pt x="0" y="4104180"/>
                </a:lnTo>
                <a:lnTo>
                  <a:pt x="0" y="0"/>
                </a:lnTo>
                <a:close/>
              </a:path>
            </a:pathLst>
          </a:custGeom>
          <a:blipFill>
            <a:blip r:embed="rId10"/>
            <a:stretch>
              <a:fillRect/>
            </a:stretch>
          </a:blipFill>
        </p:spPr>
      </p:sp>
      <p:sp>
        <p:nvSpPr>
          <p:cNvPr id="10" name="TextBox 10"/>
          <p:cNvSpPr txBox="1"/>
          <p:nvPr/>
        </p:nvSpPr>
        <p:spPr>
          <a:xfrm>
            <a:off x="2139250" y="6219357"/>
            <a:ext cx="14630421" cy="3655980"/>
          </a:xfrm>
          <a:prstGeom prst="rect">
            <a:avLst/>
          </a:prstGeom>
        </p:spPr>
        <p:txBody>
          <a:bodyPr lIns="0" tIns="0" rIns="0" bIns="0" rtlCol="0" anchor="t">
            <a:spAutoFit/>
          </a:bodyPr>
          <a:lstStyle/>
          <a:p>
            <a:pPr algn="ctr">
              <a:lnSpc>
                <a:spcPts val="4851"/>
              </a:lnSpc>
            </a:pPr>
            <a:r>
              <a:rPr lang="en-US" sz="3031">
                <a:solidFill>
                  <a:srgbClr val="000000"/>
                </a:solidFill>
                <a:latin typeface="Poppins"/>
              </a:rPr>
              <a:t>Dalam website ini Admin dapat mengelola jadwal mata kuliah dengan menambahkannya menggunakan form yang tersedia dibawah table.Selain itu juga dapat melakukan penyuntingan dengan meng-klik “Edit” dikolom Actionlo apabila terjadi kesalahan dalam penambahan mata kuliah.Admin juga dapat melakukan penghapusan jadwalyang sudah diinputkan apabila terjadi kesalahan dengan meng-Klik “Delete” dikolom Action</a:t>
            </a:r>
          </a:p>
        </p:txBody>
      </p:sp>
      <p:sp>
        <p:nvSpPr>
          <p:cNvPr id="11" name="TextBox 11"/>
          <p:cNvSpPr txBox="1"/>
          <p:nvPr/>
        </p:nvSpPr>
        <p:spPr>
          <a:xfrm>
            <a:off x="1028700" y="537534"/>
            <a:ext cx="5926700" cy="887082"/>
          </a:xfrm>
          <a:prstGeom prst="rect">
            <a:avLst/>
          </a:prstGeom>
        </p:spPr>
        <p:txBody>
          <a:bodyPr lIns="0" tIns="0" rIns="0" bIns="0" rtlCol="0" anchor="t">
            <a:spAutoFit/>
          </a:bodyPr>
          <a:lstStyle/>
          <a:p>
            <a:pPr algn="ctr">
              <a:lnSpc>
                <a:spcPts val="7280"/>
              </a:lnSpc>
            </a:pPr>
            <a:r>
              <a:rPr lang="en-US" sz="5200">
                <a:solidFill>
                  <a:srgbClr val="000000"/>
                </a:solidFill>
                <a:latin typeface="Canva Sans Bold"/>
              </a:rPr>
              <a:t>3. Admin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6627821" y="3086100"/>
            <a:ext cx="4944440" cy="4189290"/>
          </a:xfrm>
          <a:custGeom>
            <a:avLst/>
            <a:gdLst/>
            <a:ahLst/>
            <a:cxnLst/>
            <a:rect l="l" t="t" r="r" b="b"/>
            <a:pathLst>
              <a:path w="4944440" h="4189290">
                <a:moveTo>
                  <a:pt x="0" y="0"/>
                </a:moveTo>
                <a:lnTo>
                  <a:pt x="4944441" y="0"/>
                </a:lnTo>
                <a:lnTo>
                  <a:pt x="4944441" y="4189290"/>
                </a:lnTo>
                <a:lnTo>
                  <a:pt x="0" y="41892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6627821" y="3086100"/>
            <a:ext cx="4979963" cy="4114800"/>
          </a:xfrm>
          <a:custGeom>
            <a:avLst/>
            <a:gdLst/>
            <a:ahLst/>
            <a:cxnLst/>
            <a:rect l="l" t="t" r="r" b="b"/>
            <a:pathLst>
              <a:path w="4979963" h="4114800">
                <a:moveTo>
                  <a:pt x="0" y="0"/>
                </a:moveTo>
                <a:lnTo>
                  <a:pt x="4979963" y="0"/>
                </a:lnTo>
                <a:lnTo>
                  <a:pt x="49799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3103924" y="-1297703"/>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947333" y="1276350"/>
            <a:ext cx="6050139" cy="370358"/>
          </a:xfrm>
          <a:custGeom>
            <a:avLst/>
            <a:gdLst/>
            <a:ahLst/>
            <a:cxnLst/>
            <a:rect l="l" t="t" r="r" b="b"/>
            <a:pathLst>
              <a:path w="6050139" h="370358">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2063334" y="1165384"/>
            <a:ext cx="6050138" cy="935577"/>
          </a:xfrm>
          <a:prstGeom prst="rect">
            <a:avLst/>
          </a:prstGeom>
        </p:spPr>
        <p:txBody>
          <a:bodyPr wrap="square" lIns="0" tIns="0" rIns="0" bIns="0" rtlCol="0" anchor="t">
            <a:spAutoFit/>
          </a:bodyPr>
          <a:lstStyle/>
          <a:p>
            <a:pPr algn="ctr">
              <a:lnSpc>
                <a:spcPts val="7840"/>
              </a:lnSpc>
            </a:pPr>
            <a:r>
              <a:rPr lang="en-US" sz="5600" dirty="0">
                <a:solidFill>
                  <a:srgbClr val="000000"/>
                </a:solidFill>
                <a:latin typeface="Canva Sans Bold"/>
              </a:rPr>
              <a:t>Nama Kelompok</a:t>
            </a:r>
          </a:p>
        </p:txBody>
      </p:sp>
      <p:sp>
        <p:nvSpPr>
          <p:cNvPr id="12" name="TextBox 11">
            <a:extLst>
              <a:ext uri="{FF2B5EF4-FFF2-40B4-BE49-F238E27FC236}">
                <a16:creationId xmlns:a16="http://schemas.microsoft.com/office/drawing/2014/main" id="{9B0702C4-6FAD-41C2-A575-DE42F724C98A}"/>
              </a:ext>
            </a:extLst>
          </p:cNvPr>
          <p:cNvSpPr txBox="1"/>
          <p:nvPr/>
        </p:nvSpPr>
        <p:spPr>
          <a:xfrm>
            <a:off x="2943717" y="3314700"/>
            <a:ext cx="12012930" cy="4727128"/>
          </a:xfrm>
          <a:prstGeom prst="rect">
            <a:avLst/>
          </a:prstGeom>
          <a:noFill/>
        </p:spPr>
        <p:txBody>
          <a:bodyPr wrap="square">
            <a:spAutoFit/>
          </a:bodyPr>
          <a:lstStyle/>
          <a:p>
            <a:r>
              <a:rPr lang="en-ID" sz="4400" dirty="0"/>
              <a:t>NAMA KELOMPOK: </a:t>
            </a:r>
          </a:p>
          <a:p>
            <a:pPr marL="742950" indent="-742950">
              <a:lnSpc>
                <a:spcPct val="150000"/>
              </a:lnSpc>
              <a:buFont typeface="+mj-lt"/>
              <a:buAutoNum type="arabicPeriod"/>
            </a:pPr>
            <a:r>
              <a:rPr lang="en-ID" sz="4400" dirty="0"/>
              <a:t>(22090161_NUR AFIFAH USWATUN KHASANAH)</a:t>
            </a:r>
          </a:p>
          <a:p>
            <a:pPr marL="742950" indent="-742950">
              <a:lnSpc>
                <a:spcPct val="150000"/>
              </a:lnSpc>
              <a:buFont typeface="+mj-lt"/>
              <a:buAutoNum type="arabicPeriod"/>
            </a:pPr>
            <a:r>
              <a:rPr lang="en-ID" sz="4400" dirty="0"/>
              <a:t>(22090017_ANGELA VIRGIN MARCELLA)</a:t>
            </a:r>
          </a:p>
          <a:p>
            <a:pPr marL="742950" indent="-742950">
              <a:lnSpc>
                <a:spcPct val="150000"/>
              </a:lnSpc>
              <a:buFont typeface="+mj-lt"/>
              <a:buAutoNum type="arabicPeriod"/>
            </a:pPr>
            <a:r>
              <a:rPr lang="en-ID" sz="4400" dirty="0"/>
              <a:t>(22090134_MAULIDHA SULISFIANA)</a:t>
            </a:r>
          </a:p>
          <a:p>
            <a:pPr marL="742950" indent="-742950">
              <a:lnSpc>
                <a:spcPct val="150000"/>
              </a:lnSpc>
              <a:buFont typeface="+mj-lt"/>
              <a:buAutoNum type="arabicPeriod"/>
            </a:pPr>
            <a:r>
              <a:rPr lang="en-ID" sz="4400" dirty="0"/>
              <a:t>(22090030_VITA YUNIASARI)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3103924" y="-1297703"/>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87507" y="2979332"/>
            <a:ext cx="13276920" cy="5488875"/>
          </a:xfrm>
          <a:prstGeom prst="rect">
            <a:avLst/>
          </a:prstGeom>
        </p:spPr>
        <p:txBody>
          <a:bodyPr lIns="0" tIns="0" rIns="0" bIns="0" rtlCol="0" anchor="t">
            <a:spAutoFit/>
          </a:bodyPr>
          <a:lstStyle/>
          <a:p>
            <a:pPr algn="just">
              <a:lnSpc>
                <a:spcPts val="5439"/>
              </a:lnSpc>
            </a:pPr>
            <a:r>
              <a:rPr lang="en-US" sz="3399" dirty="0">
                <a:solidFill>
                  <a:srgbClr val="000000"/>
                </a:solidFill>
                <a:latin typeface="Poppins"/>
              </a:rPr>
              <a:t>Website ini adalah website absensi yang kami </a:t>
            </a:r>
            <a:r>
              <a:rPr lang="en-US" sz="3399" dirty="0" err="1">
                <a:solidFill>
                  <a:srgbClr val="000000"/>
                </a:solidFill>
                <a:latin typeface="Poppins"/>
              </a:rPr>
              <a:t>beri</a:t>
            </a:r>
            <a:r>
              <a:rPr lang="en-US" sz="3399" dirty="0">
                <a:solidFill>
                  <a:srgbClr val="000000"/>
                </a:solidFill>
                <a:latin typeface="Poppins"/>
              </a:rPr>
              <a:t> </a:t>
            </a:r>
            <a:r>
              <a:rPr lang="en-US" sz="3399" dirty="0" err="1">
                <a:solidFill>
                  <a:srgbClr val="000000"/>
                </a:solidFill>
                <a:latin typeface="Poppins"/>
              </a:rPr>
              <a:t>nama</a:t>
            </a:r>
            <a:r>
              <a:rPr lang="en-US" sz="3399" dirty="0">
                <a:solidFill>
                  <a:srgbClr val="000000"/>
                </a:solidFill>
                <a:latin typeface="Poppins"/>
              </a:rPr>
              <a:t> ABCENCYH. ABCENCYH adalah platform atau situs web yang </a:t>
            </a:r>
            <a:r>
              <a:rPr lang="en-US" sz="3399" dirty="0" err="1">
                <a:solidFill>
                  <a:srgbClr val="000000"/>
                </a:solidFill>
                <a:latin typeface="Poppins"/>
              </a:rPr>
              <a:t>diciptakan</a:t>
            </a:r>
            <a:r>
              <a:rPr lang="en-US" sz="3399" dirty="0">
                <a:solidFill>
                  <a:srgbClr val="000000"/>
                </a:solidFill>
                <a:latin typeface="Poppins"/>
              </a:rPr>
              <a:t> </a:t>
            </a:r>
            <a:r>
              <a:rPr lang="en-US" sz="3399" dirty="0" err="1">
                <a:solidFill>
                  <a:srgbClr val="000000"/>
                </a:solidFill>
                <a:latin typeface="Poppins"/>
              </a:rPr>
              <a:t>khusus</a:t>
            </a:r>
            <a:r>
              <a:rPr lang="en-US" sz="3399" dirty="0">
                <a:solidFill>
                  <a:srgbClr val="000000"/>
                </a:solidFill>
                <a:latin typeface="Poppins"/>
              </a:rPr>
              <a:t> untuk </a:t>
            </a:r>
            <a:r>
              <a:rPr lang="en-US" sz="3399" dirty="0" err="1">
                <a:solidFill>
                  <a:srgbClr val="000000"/>
                </a:solidFill>
                <a:latin typeface="Poppins"/>
              </a:rPr>
              <a:t>memfasilitasi</a:t>
            </a:r>
            <a:r>
              <a:rPr lang="en-US" sz="3399" dirty="0">
                <a:solidFill>
                  <a:srgbClr val="000000"/>
                </a:solidFill>
                <a:latin typeface="Poppins"/>
              </a:rPr>
              <a:t> dan mencatat </a:t>
            </a:r>
            <a:r>
              <a:rPr lang="en-US" sz="3399" dirty="0" err="1">
                <a:solidFill>
                  <a:srgbClr val="000000"/>
                </a:solidFill>
                <a:latin typeface="Poppins"/>
              </a:rPr>
              <a:t>kehadiran</a:t>
            </a:r>
            <a:r>
              <a:rPr lang="en-US" sz="3399" dirty="0">
                <a:solidFill>
                  <a:srgbClr val="000000"/>
                </a:solidFill>
                <a:latin typeface="Poppins"/>
              </a:rPr>
              <a:t> </a:t>
            </a:r>
            <a:r>
              <a:rPr lang="en-US" sz="3399" dirty="0" err="1">
                <a:solidFill>
                  <a:srgbClr val="000000"/>
                </a:solidFill>
                <a:latin typeface="Poppins"/>
              </a:rPr>
              <a:t>mahasiswa</a:t>
            </a:r>
            <a:r>
              <a:rPr lang="en-US" sz="3399" dirty="0">
                <a:solidFill>
                  <a:srgbClr val="000000"/>
                </a:solidFill>
                <a:latin typeface="Poppins"/>
              </a:rPr>
              <a:t> </a:t>
            </a:r>
            <a:r>
              <a:rPr lang="en-US" sz="3399" dirty="0" err="1">
                <a:solidFill>
                  <a:srgbClr val="000000"/>
                </a:solidFill>
                <a:latin typeface="Poppins"/>
              </a:rPr>
              <a:t>dalam</a:t>
            </a:r>
            <a:r>
              <a:rPr lang="en-US" sz="3399" dirty="0">
                <a:solidFill>
                  <a:srgbClr val="000000"/>
                </a:solidFill>
                <a:latin typeface="Poppins"/>
              </a:rPr>
              <a:t> suatu </a:t>
            </a:r>
            <a:r>
              <a:rPr lang="en-US" sz="3399" dirty="0" err="1">
                <a:solidFill>
                  <a:srgbClr val="000000"/>
                </a:solidFill>
                <a:latin typeface="Poppins"/>
              </a:rPr>
              <a:t>institusi</a:t>
            </a:r>
            <a:r>
              <a:rPr lang="en-US" sz="3399" dirty="0">
                <a:solidFill>
                  <a:srgbClr val="000000"/>
                </a:solidFill>
                <a:latin typeface="Poppins"/>
              </a:rPr>
              <a:t> </a:t>
            </a:r>
            <a:r>
              <a:rPr lang="en-US" sz="3399" dirty="0" err="1">
                <a:solidFill>
                  <a:srgbClr val="000000"/>
                </a:solidFill>
                <a:latin typeface="Poppins"/>
              </a:rPr>
              <a:t>pendidikan</a:t>
            </a:r>
            <a:r>
              <a:rPr lang="en-US" sz="3399" dirty="0">
                <a:solidFill>
                  <a:srgbClr val="000000"/>
                </a:solidFill>
                <a:latin typeface="Poppins"/>
              </a:rPr>
              <a:t> atau </a:t>
            </a:r>
            <a:r>
              <a:rPr lang="en-US" sz="3399" dirty="0" err="1">
                <a:solidFill>
                  <a:srgbClr val="000000"/>
                </a:solidFill>
                <a:latin typeface="Poppins"/>
              </a:rPr>
              <a:t>kelas</a:t>
            </a:r>
            <a:r>
              <a:rPr lang="en-US" sz="3399" dirty="0">
                <a:solidFill>
                  <a:srgbClr val="000000"/>
                </a:solidFill>
                <a:latin typeface="Poppins"/>
              </a:rPr>
              <a:t> </a:t>
            </a:r>
            <a:r>
              <a:rPr lang="en-US" sz="3399" dirty="0" err="1">
                <a:solidFill>
                  <a:srgbClr val="000000"/>
                </a:solidFill>
                <a:latin typeface="Poppins"/>
              </a:rPr>
              <a:t>tertentu</a:t>
            </a:r>
            <a:r>
              <a:rPr lang="en-US" sz="3399" dirty="0">
                <a:solidFill>
                  <a:srgbClr val="000000"/>
                </a:solidFill>
                <a:latin typeface="Poppins"/>
              </a:rPr>
              <a:t>. </a:t>
            </a:r>
            <a:r>
              <a:rPr lang="en-US" sz="3399" dirty="0" err="1">
                <a:solidFill>
                  <a:srgbClr val="000000"/>
                </a:solidFill>
                <a:latin typeface="Poppins"/>
              </a:rPr>
              <a:t>Tujuannya</a:t>
            </a:r>
            <a:r>
              <a:rPr lang="en-US" sz="3399" dirty="0">
                <a:solidFill>
                  <a:srgbClr val="000000"/>
                </a:solidFill>
                <a:latin typeface="Poppins"/>
              </a:rPr>
              <a:t> adalah untuk memberikan </a:t>
            </a:r>
            <a:r>
              <a:rPr lang="en-US" sz="3399" dirty="0" err="1">
                <a:solidFill>
                  <a:srgbClr val="000000"/>
                </a:solidFill>
                <a:latin typeface="Poppins"/>
              </a:rPr>
              <a:t>solusi</a:t>
            </a:r>
            <a:r>
              <a:rPr lang="en-US" sz="3399" dirty="0">
                <a:solidFill>
                  <a:srgbClr val="000000"/>
                </a:solidFill>
                <a:latin typeface="Poppins"/>
              </a:rPr>
              <a:t> yang efisien dan otomatis </a:t>
            </a:r>
            <a:r>
              <a:rPr lang="en-US" sz="3399" dirty="0" err="1">
                <a:solidFill>
                  <a:srgbClr val="000000"/>
                </a:solidFill>
                <a:latin typeface="Poppins"/>
              </a:rPr>
              <a:t>dalam</a:t>
            </a:r>
            <a:r>
              <a:rPr lang="en-US" sz="3399" dirty="0">
                <a:solidFill>
                  <a:srgbClr val="000000"/>
                </a:solidFill>
                <a:latin typeface="Poppins"/>
              </a:rPr>
              <a:t> mengelola data </a:t>
            </a:r>
            <a:r>
              <a:rPr lang="en-US" sz="3399" dirty="0" err="1">
                <a:solidFill>
                  <a:srgbClr val="000000"/>
                </a:solidFill>
                <a:latin typeface="Poppins"/>
              </a:rPr>
              <a:t>kehadiran</a:t>
            </a:r>
            <a:r>
              <a:rPr lang="en-US" sz="3399" dirty="0">
                <a:solidFill>
                  <a:srgbClr val="000000"/>
                </a:solidFill>
                <a:latin typeface="Poppins"/>
              </a:rPr>
              <a:t> Mahasiswa dan memberikan informasi yang </a:t>
            </a:r>
            <a:r>
              <a:rPr lang="en-US" sz="3399" dirty="0" err="1">
                <a:solidFill>
                  <a:srgbClr val="000000"/>
                </a:solidFill>
                <a:latin typeface="Poppins"/>
              </a:rPr>
              <a:t>akurat</a:t>
            </a:r>
            <a:r>
              <a:rPr lang="en-US" sz="3399" dirty="0">
                <a:solidFill>
                  <a:srgbClr val="000000"/>
                </a:solidFill>
                <a:latin typeface="Poppins"/>
              </a:rPr>
              <a:t> </a:t>
            </a:r>
            <a:r>
              <a:rPr lang="en-US" sz="3399" dirty="0" err="1">
                <a:solidFill>
                  <a:srgbClr val="000000"/>
                </a:solidFill>
                <a:latin typeface="Poppins"/>
              </a:rPr>
              <a:t>terkait</a:t>
            </a:r>
            <a:r>
              <a:rPr lang="en-US" sz="3399" dirty="0">
                <a:solidFill>
                  <a:srgbClr val="000000"/>
                </a:solidFill>
                <a:latin typeface="Poppins"/>
              </a:rPr>
              <a:t> </a:t>
            </a:r>
            <a:r>
              <a:rPr lang="en-US" sz="3399" dirty="0" err="1">
                <a:solidFill>
                  <a:srgbClr val="000000"/>
                </a:solidFill>
                <a:latin typeface="Poppins"/>
              </a:rPr>
              <a:t>kehadiran</a:t>
            </a:r>
            <a:r>
              <a:rPr lang="en-US" sz="3399" dirty="0">
                <a:solidFill>
                  <a:srgbClr val="000000"/>
                </a:solidFill>
                <a:latin typeface="Poppins"/>
              </a:rPr>
              <a:t> mereka.</a:t>
            </a:r>
          </a:p>
        </p:txBody>
      </p:sp>
      <p:sp>
        <p:nvSpPr>
          <p:cNvPr id="9" name="Freeform 9"/>
          <p:cNvSpPr/>
          <p:nvPr/>
        </p:nvSpPr>
        <p:spPr>
          <a:xfrm>
            <a:off x="1947333" y="1276350"/>
            <a:ext cx="6050139" cy="370358"/>
          </a:xfrm>
          <a:custGeom>
            <a:avLst/>
            <a:gdLst/>
            <a:ahLst/>
            <a:cxnLst/>
            <a:rect l="l" t="t" r="r" b="b"/>
            <a:pathLst>
              <a:path w="6050139" h="370358">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2063334" y="1165384"/>
            <a:ext cx="5553912" cy="962647"/>
          </a:xfrm>
          <a:prstGeom prst="rect">
            <a:avLst/>
          </a:prstGeom>
        </p:spPr>
        <p:txBody>
          <a:bodyPr lIns="0" tIns="0" rIns="0" bIns="0" rtlCol="0" anchor="t">
            <a:spAutoFit/>
          </a:bodyPr>
          <a:lstStyle/>
          <a:p>
            <a:pPr algn="ctr">
              <a:lnSpc>
                <a:spcPts val="7840"/>
              </a:lnSpc>
            </a:pPr>
            <a:r>
              <a:rPr lang="en-US" sz="5600" dirty="0">
                <a:solidFill>
                  <a:srgbClr val="000000"/>
                </a:solidFill>
                <a:latin typeface="Canva Sans Bold"/>
              </a:rPr>
              <a:t>JUDUL &amp; TEMA</a:t>
            </a:r>
          </a:p>
        </p:txBody>
      </p:sp>
    </p:spTree>
    <p:extLst>
      <p:ext uri="{BB962C8B-B14F-4D97-AF65-F5344CB8AC3E}">
        <p14:creationId xmlns:p14="http://schemas.microsoft.com/office/powerpoint/2010/main" val="19792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888104" y="2404226"/>
            <a:ext cx="7030306" cy="430358"/>
          </a:xfrm>
          <a:custGeom>
            <a:avLst/>
            <a:gdLst/>
            <a:ahLst/>
            <a:cxnLst/>
            <a:rect l="l" t="t" r="r" b="b"/>
            <a:pathLst>
              <a:path w="7030306" h="430358">
                <a:moveTo>
                  <a:pt x="0" y="0"/>
                </a:moveTo>
                <a:lnTo>
                  <a:pt x="7030306" y="0"/>
                </a:lnTo>
                <a:lnTo>
                  <a:pt x="7030306" y="430358"/>
                </a:lnTo>
                <a:lnTo>
                  <a:pt x="0" y="4303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299648" flipH="1">
            <a:off x="733516" y="3611546"/>
            <a:ext cx="4776576" cy="2962039"/>
          </a:xfrm>
          <a:custGeom>
            <a:avLst/>
            <a:gdLst/>
            <a:ahLst/>
            <a:cxnLst/>
            <a:rect l="l" t="t" r="r" b="b"/>
            <a:pathLst>
              <a:path w="4776576" h="2962039">
                <a:moveTo>
                  <a:pt x="4776575" y="0"/>
                </a:moveTo>
                <a:lnTo>
                  <a:pt x="0" y="0"/>
                </a:lnTo>
                <a:lnTo>
                  <a:pt x="0" y="2962039"/>
                </a:lnTo>
                <a:lnTo>
                  <a:pt x="4776575" y="2962039"/>
                </a:lnTo>
                <a:lnTo>
                  <a:pt x="4776575"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4103259" y="1094866"/>
            <a:ext cx="10599995" cy="1309360"/>
          </a:xfrm>
          <a:prstGeom prst="rect">
            <a:avLst/>
          </a:prstGeom>
        </p:spPr>
        <p:txBody>
          <a:bodyPr lIns="0" tIns="0" rIns="0" bIns="0" rtlCol="0" anchor="t">
            <a:spAutoFit/>
          </a:bodyPr>
          <a:lstStyle/>
          <a:p>
            <a:pPr algn="ctr">
              <a:lnSpc>
                <a:spcPts val="10780"/>
              </a:lnSpc>
            </a:pPr>
            <a:r>
              <a:rPr lang="en-US" sz="7700" spc="1178">
                <a:solidFill>
                  <a:srgbClr val="000000"/>
                </a:solidFill>
                <a:latin typeface="Canva Sans Bold"/>
              </a:rPr>
              <a:t>KEGUNAAN</a:t>
            </a:r>
          </a:p>
        </p:txBody>
      </p:sp>
      <p:sp>
        <p:nvSpPr>
          <p:cNvPr id="11" name="TextBox 11"/>
          <p:cNvSpPr txBox="1"/>
          <p:nvPr/>
        </p:nvSpPr>
        <p:spPr>
          <a:xfrm>
            <a:off x="5551087" y="3536315"/>
            <a:ext cx="12137111" cy="5022142"/>
          </a:xfrm>
          <a:prstGeom prst="rect">
            <a:avLst/>
          </a:prstGeom>
        </p:spPr>
        <p:txBody>
          <a:bodyPr lIns="0" tIns="0" rIns="0" bIns="0" rtlCol="0" anchor="t">
            <a:spAutoFit/>
          </a:bodyPr>
          <a:lstStyle/>
          <a:p>
            <a:pPr>
              <a:lnSpc>
                <a:spcPts val="4974"/>
              </a:lnSpc>
            </a:pPr>
            <a:r>
              <a:rPr lang="en-US" sz="3553">
                <a:solidFill>
                  <a:srgbClr val="000000"/>
                </a:solidFill>
                <a:latin typeface="Poppins"/>
              </a:rPr>
              <a:t>ABCENCYH digunakan untuk mencatat data kehadiran yang tercatat dalam website dan dapat digunakan untuk evaluasi dan analisis kehadiran mahasiswa. ABCENCYH juga berguna untuk mengakses rekam jejak kehadiran mereka sendiri, memungkinkan transparansi dan tanggung jawab atas kehadiran dalam kegiatan akademis.</a:t>
            </a:r>
          </a:p>
          <a:p>
            <a:pPr>
              <a:lnSpc>
                <a:spcPts val="4974"/>
              </a:lnSpc>
            </a:pPr>
            <a:endParaRPr lang="en-US" sz="3553">
              <a:solidFill>
                <a:srgbClr val="000000"/>
              </a:solidFill>
              <a:latin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27123" y="1421346"/>
            <a:ext cx="6015683" cy="368248"/>
          </a:xfrm>
          <a:custGeom>
            <a:avLst/>
            <a:gdLst/>
            <a:ahLst/>
            <a:cxnLst/>
            <a:rect l="l" t="t" r="r" b="b"/>
            <a:pathLst>
              <a:path w="6015683" h="368248">
                <a:moveTo>
                  <a:pt x="0" y="0"/>
                </a:moveTo>
                <a:lnTo>
                  <a:pt x="6015683" y="0"/>
                </a:lnTo>
                <a:lnTo>
                  <a:pt x="6015683" y="368248"/>
                </a:lnTo>
                <a:lnTo>
                  <a:pt x="0" y="3682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941998">
            <a:off x="8574029" y="6116178"/>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2950600">
            <a:off x="2705936" y="3897324"/>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rot="-3561944" flipH="1">
            <a:off x="15561097" y="2820090"/>
            <a:ext cx="776757" cy="1197031"/>
          </a:xfrm>
          <a:custGeom>
            <a:avLst/>
            <a:gdLst/>
            <a:ahLst/>
            <a:cxnLst/>
            <a:rect l="l" t="t" r="r" b="b"/>
            <a:pathLst>
              <a:path w="776757" h="1197031">
                <a:moveTo>
                  <a:pt x="776756" y="0"/>
                </a:moveTo>
                <a:lnTo>
                  <a:pt x="0" y="0"/>
                </a:lnTo>
                <a:lnTo>
                  <a:pt x="0" y="1197030"/>
                </a:lnTo>
                <a:lnTo>
                  <a:pt x="776756" y="1197030"/>
                </a:lnTo>
                <a:lnTo>
                  <a:pt x="776756"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727123" y="3766143"/>
            <a:ext cx="5856490" cy="4866262"/>
          </a:xfrm>
          <a:custGeom>
            <a:avLst/>
            <a:gdLst/>
            <a:ahLst/>
            <a:cxnLst/>
            <a:rect l="l" t="t" r="r" b="b"/>
            <a:pathLst>
              <a:path w="5856490" h="4866262">
                <a:moveTo>
                  <a:pt x="0" y="0"/>
                </a:moveTo>
                <a:lnTo>
                  <a:pt x="5856490" y="0"/>
                </a:lnTo>
                <a:lnTo>
                  <a:pt x="5856490" y="4866262"/>
                </a:lnTo>
                <a:lnTo>
                  <a:pt x="0" y="4866262"/>
                </a:lnTo>
                <a:lnTo>
                  <a:pt x="0" y="0"/>
                </a:lnTo>
                <a:close/>
              </a:path>
            </a:pathLst>
          </a:custGeom>
          <a:blipFill>
            <a:blip r:embed="rId12"/>
            <a:stretch>
              <a:fillRect/>
            </a:stretch>
          </a:blipFill>
        </p:spPr>
      </p:sp>
      <p:sp>
        <p:nvSpPr>
          <p:cNvPr id="13" name="TextBox 13"/>
          <p:cNvSpPr txBox="1"/>
          <p:nvPr/>
        </p:nvSpPr>
        <p:spPr>
          <a:xfrm>
            <a:off x="1929027" y="359274"/>
            <a:ext cx="4876867" cy="1292849"/>
          </a:xfrm>
          <a:prstGeom prst="rect">
            <a:avLst/>
          </a:prstGeom>
        </p:spPr>
        <p:txBody>
          <a:bodyPr lIns="0" tIns="0" rIns="0" bIns="0" rtlCol="0" anchor="t">
            <a:spAutoFit/>
          </a:bodyPr>
          <a:lstStyle/>
          <a:p>
            <a:pPr algn="ctr">
              <a:lnSpc>
                <a:spcPts val="10640"/>
              </a:lnSpc>
            </a:pPr>
            <a:r>
              <a:rPr lang="en-US" sz="7600" spc="2249" dirty="0">
                <a:solidFill>
                  <a:srgbClr val="000000"/>
                </a:solidFill>
                <a:latin typeface="Canva Sans Bold"/>
              </a:rPr>
              <a:t>FITUR</a:t>
            </a:r>
          </a:p>
        </p:txBody>
      </p:sp>
      <p:sp>
        <p:nvSpPr>
          <p:cNvPr id="14" name="TextBox 14"/>
          <p:cNvSpPr txBox="1"/>
          <p:nvPr/>
        </p:nvSpPr>
        <p:spPr>
          <a:xfrm>
            <a:off x="7583613" y="4670507"/>
            <a:ext cx="10409421" cy="2913180"/>
          </a:xfrm>
          <a:prstGeom prst="rect">
            <a:avLst/>
          </a:prstGeom>
        </p:spPr>
        <p:txBody>
          <a:bodyPr lIns="0" tIns="0" rIns="0" bIns="0" rtlCol="0" anchor="t">
            <a:spAutoFit/>
          </a:bodyPr>
          <a:lstStyle/>
          <a:p>
            <a:pPr>
              <a:lnSpc>
                <a:spcPts val="5600"/>
              </a:lnSpc>
            </a:pPr>
            <a:r>
              <a:rPr lang="en-US" sz="3500">
                <a:solidFill>
                  <a:srgbClr val="000000"/>
                </a:solidFill>
                <a:latin typeface="Poppins"/>
              </a:rPr>
              <a:t>Fitur ini digunakan untuk masukke halaman utama dengan memasukan username dan password</a:t>
            </a:r>
          </a:p>
          <a:p>
            <a:pPr>
              <a:lnSpc>
                <a:spcPts val="6492"/>
              </a:lnSpc>
            </a:pPr>
            <a:endParaRPr lang="en-US" sz="3500">
              <a:solidFill>
                <a:srgbClr val="000000"/>
              </a:solidFill>
              <a:latin typeface="Poppins"/>
            </a:endParaRPr>
          </a:p>
        </p:txBody>
      </p:sp>
      <p:sp>
        <p:nvSpPr>
          <p:cNvPr id="15" name="TextBox 15"/>
          <p:cNvSpPr txBox="1"/>
          <p:nvPr/>
        </p:nvSpPr>
        <p:spPr>
          <a:xfrm>
            <a:off x="1727123" y="2942591"/>
            <a:ext cx="1816495" cy="688974"/>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LOGIN</a:t>
            </a:r>
          </a:p>
        </p:txBody>
      </p:sp>
      <p:sp>
        <p:nvSpPr>
          <p:cNvPr id="16" name="TextBox 16"/>
          <p:cNvSpPr txBox="1"/>
          <p:nvPr/>
        </p:nvSpPr>
        <p:spPr>
          <a:xfrm>
            <a:off x="1929027" y="1808644"/>
            <a:ext cx="12458551" cy="634999"/>
          </a:xfrm>
          <a:prstGeom prst="rect">
            <a:avLst/>
          </a:prstGeom>
        </p:spPr>
        <p:txBody>
          <a:bodyPr lIns="0" tIns="0" rIns="0" bIns="0" rtlCol="0" anchor="t">
            <a:spAutoFit/>
          </a:bodyPr>
          <a:lstStyle/>
          <a:p>
            <a:pPr algn="ctr">
              <a:lnSpc>
                <a:spcPts val="4900"/>
              </a:lnSpc>
            </a:pPr>
            <a:r>
              <a:rPr lang="en-US" sz="3500">
                <a:solidFill>
                  <a:srgbClr val="000000"/>
                </a:solidFill>
                <a:latin typeface="Poppins"/>
              </a:rPr>
              <a:t>Terdapat beberapa Fitur dalam website ini, diantaranya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48463" y="1438375"/>
            <a:ext cx="5972705" cy="365618"/>
          </a:xfrm>
          <a:custGeom>
            <a:avLst/>
            <a:gdLst/>
            <a:ahLst/>
            <a:cxnLst/>
            <a:rect l="l" t="t" r="r" b="b"/>
            <a:pathLst>
              <a:path w="5972705" h="365618">
                <a:moveTo>
                  <a:pt x="0" y="0"/>
                </a:moveTo>
                <a:lnTo>
                  <a:pt x="5972705" y="0"/>
                </a:lnTo>
                <a:lnTo>
                  <a:pt x="5972705" y="365618"/>
                </a:lnTo>
                <a:lnTo>
                  <a:pt x="0" y="3656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941998">
            <a:off x="8574029" y="6116178"/>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2950600">
            <a:off x="2705936" y="3897324"/>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rot="-3561944" flipH="1">
            <a:off x="15561097" y="2820090"/>
            <a:ext cx="776757" cy="1197031"/>
          </a:xfrm>
          <a:custGeom>
            <a:avLst/>
            <a:gdLst/>
            <a:ahLst/>
            <a:cxnLst/>
            <a:rect l="l" t="t" r="r" b="b"/>
            <a:pathLst>
              <a:path w="776757" h="1197031">
                <a:moveTo>
                  <a:pt x="776756" y="0"/>
                </a:moveTo>
                <a:lnTo>
                  <a:pt x="0" y="0"/>
                </a:lnTo>
                <a:lnTo>
                  <a:pt x="0" y="1197030"/>
                </a:lnTo>
                <a:lnTo>
                  <a:pt x="776756" y="1197030"/>
                </a:lnTo>
                <a:lnTo>
                  <a:pt x="776756"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744431" y="3418605"/>
            <a:ext cx="9113587" cy="4486145"/>
          </a:xfrm>
          <a:custGeom>
            <a:avLst/>
            <a:gdLst/>
            <a:ahLst/>
            <a:cxnLst/>
            <a:rect l="l" t="t" r="r" b="b"/>
            <a:pathLst>
              <a:path w="9113587" h="4486145">
                <a:moveTo>
                  <a:pt x="0" y="0"/>
                </a:moveTo>
                <a:lnTo>
                  <a:pt x="9113587" y="0"/>
                </a:lnTo>
                <a:lnTo>
                  <a:pt x="9113587" y="4486145"/>
                </a:lnTo>
                <a:lnTo>
                  <a:pt x="0" y="4486145"/>
                </a:lnTo>
                <a:lnTo>
                  <a:pt x="0" y="0"/>
                </a:lnTo>
                <a:close/>
              </a:path>
            </a:pathLst>
          </a:custGeom>
          <a:blipFill>
            <a:blip r:embed="rId12"/>
            <a:stretch>
              <a:fillRect/>
            </a:stretch>
          </a:blipFill>
        </p:spPr>
      </p:sp>
      <p:sp>
        <p:nvSpPr>
          <p:cNvPr id="13" name="TextBox 13"/>
          <p:cNvSpPr txBox="1"/>
          <p:nvPr/>
        </p:nvSpPr>
        <p:spPr>
          <a:xfrm>
            <a:off x="1947332" y="296331"/>
            <a:ext cx="4353892" cy="1292861"/>
          </a:xfrm>
          <a:prstGeom prst="rect">
            <a:avLst/>
          </a:prstGeom>
        </p:spPr>
        <p:txBody>
          <a:bodyPr lIns="0" tIns="0" rIns="0" bIns="0" rtlCol="0" anchor="t">
            <a:spAutoFit/>
          </a:bodyPr>
          <a:lstStyle/>
          <a:p>
            <a:pPr algn="ctr">
              <a:lnSpc>
                <a:spcPts val="10639"/>
              </a:lnSpc>
            </a:pPr>
            <a:r>
              <a:rPr lang="en-US" sz="7599" spc="2249" dirty="0">
                <a:solidFill>
                  <a:srgbClr val="000000"/>
                </a:solidFill>
                <a:latin typeface="Canva Sans Bold"/>
              </a:rPr>
              <a:t>FITUR</a:t>
            </a:r>
          </a:p>
        </p:txBody>
      </p:sp>
      <p:sp>
        <p:nvSpPr>
          <p:cNvPr id="14" name="TextBox 14"/>
          <p:cNvSpPr txBox="1"/>
          <p:nvPr/>
        </p:nvSpPr>
        <p:spPr>
          <a:xfrm>
            <a:off x="11284542" y="4169428"/>
            <a:ext cx="7003458" cy="2813050"/>
          </a:xfrm>
          <a:prstGeom prst="rect">
            <a:avLst/>
          </a:prstGeom>
        </p:spPr>
        <p:txBody>
          <a:bodyPr lIns="0" tIns="0" rIns="0" bIns="0" rtlCol="0" anchor="t">
            <a:spAutoFit/>
          </a:bodyPr>
          <a:lstStyle/>
          <a:p>
            <a:pPr>
              <a:lnSpc>
                <a:spcPts val="5600"/>
              </a:lnSpc>
            </a:pPr>
            <a:r>
              <a:rPr lang="en-US" sz="3500">
                <a:solidFill>
                  <a:srgbClr val="000000"/>
                </a:solidFill>
                <a:latin typeface="Poppins"/>
              </a:rPr>
              <a:t>Fitur ini memberikan informasi penting, navigasi, atau akses cepat ke fungsi-fungsi utama.</a:t>
            </a:r>
          </a:p>
          <a:p>
            <a:pPr>
              <a:lnSpc>
                <a:spcPts val="5600"/>
              </a:lnSpc>
            </a:pPr>
            <a:endParaRPr lang="en-US" sz="3500">
              <a:solidFill>
                <a:srgbClr val="000000"/>
              </a:solidFill>
              <a:latin typeface="Poppins"/>
            </a:endParaRPr>
          </a:p>
        </p:txBody>
      </p:sp>
      <p:sp>
        <p:nvSpPr>
          <p:cNvPr id="15" name="TextBox 15"/>
          <p:cNvSpPr txBox="1"/>
          <p:nvPr/>
        </p:nvSpPr>
        <p:spPr>
          <a:xfrm>
            <a:off x="1727123" y="2419985"/>
            <a:ext cx="1689883" cy="688974"/>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HOME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947333" y="1391086"/>
            <a:ext cx="5635976" cy="345005"/>
          </a:xfrm>
          <a:custGeom>
            <a:avLst/>
            <a:gdLst/>
            <a:ahLst/>
            <a:cxnLst/>
            <a:rect l="l" t="t" r="r" b="b"/>
            <a:pathLst>
              <a:path w="5635976" h="345005">
                <a:moveTo>
                  <a:pt x="0" y="0"/>
                </a:moveTo>
                <a:lnTo>
                  <a:pt x="5635976" y="0"/>
                </a:lnTo>
                <a:lnTo>
                  <a:pt x="5635976" y="345004"/>
                </a:lnTo>
                <a:lnTo>
                  <a:pt x="0" y="3450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941998">
            <a:off x="8574029" y="6116178"/>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2950600">
            <a:off x="2705936" y="3897324"/>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rot="-3561944" flipH="1">
            <a:off x="15561097" y="2820090"/>
            <a:ext cx="776757" cy="1197031"/>
          </a:xfrm>
          <a:custGeom>
            <a:avLst/>
            <a:gdLst/>
            <a:ahLst/>
            <a:cxnLst/>
            <a:rect l="l" t="t" r="r" b="b"/>
            <a:pathLst>
              <a:path w="776757" h="1197031">
                <a:moveTo>
                  <a:pt x="776756" y="0"/>
                </a:moveTo>
                <a:lnTo>
                  <a:pt x="0" y="0"/>
                </a:lnTo>
                <a:lnTo>
                  <a:pt x="0" y="1197030"/>
                </a:lnTo>
                <a:lnTo>
                  <a:pt x="776756" y="1197030"/>
                </a:lnTo>
                <a:lnTo>
                  <a:pt x="776756"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947333" y="3407708"/>
            <a:ext cx="9200263" cy="4516493"/>
          </a:xfrm>
          <a:custGeom>
            <a:avLst/>
            <a:gdLst/>
            <a:ahLst/>
            <a:cxnLst/>
            <a:rect l="l" t="t" r="r" b="b"/>
            <a:pathLst>
              <a:path w="9200263" h="4516493">
                <a:moveTo>
                  <a:pt x="0" y="0"/>
                </a:moveTo>
                <a:lnTo>
                  <a:pt x="9200263" y="0"/>
                </a:lnTo>
                <a:lnTo>
                  <a:pt x="9200263" y="4516493"/>
                </a:lnTo>
                <a:lnTo>
                  <a:pt x="0" y="4516493"/>
                </a:lnTo>
                <a:lnTo>
                  <a:pt x="0" y="0"/>
                </a:lnTo>
                <a:close/>
              </a:path>
            </a:pathLst>
          </a:custGeom>
          <a:blipFill>
            <a:blip r:embed="rId12"/>
            <a:stretch>
              <a:fillRect/>
            </a:stretch>
          </a:blipFill>
        </p:spPr>
      </p:sp>
      <p:sp>
        <p:nvSpPr>
          <p:cNvPr id="13" name="TextBox 13"/>
          <p:cNvSpPr txBox="1"/>
          <p:nvPr/>
        </p:nvSpPr>
        <p:spPr>
          <a:xfrm>
            <a:off x="2322852" y="270727"/>
            <a:ext cx="4444766" cy="1292861"/>
          </a:xfrm>
          <a:prstGeom prst="rect">
            <a:avLst/>
          </a:prstGeom>
        </p:spPr>
        <p:txBody>
          <a:bodyPr lIns="0" tIns="0" rIns="0" bIns="0" rtlCol="0" anchor="t">
            <a:spAutoFit/>
          </a:bodyPr>
          <a:lstStyle/>
          <a:p>
            <a:pPr algn="ctr">
              <a:lnSpc>
                <a:spcPts val="10639"/>
              </a:lnSpc>
            </a:pPr>
            <a:r>
              <a:rPr lang="en-US" sz="7599" spc="2249" dirty="0">
                <a:solidFill>
                  <a:srgbClr val="000000"/>
                </a:solidFill>
                <a:latin typeface="Canva Sans Bold"/>
              </a:rPr>
              <a:t>FITUR</a:t>
            </a:r>
          </a:p>
        </p:txBody>
      </p:sp>
      <p:sp>
        <p:nvSpPr>
          <p:cNvPr id="14" name="TextBox 14"/>
          <p:cNvSpPr txBox="1"/>
          <p:nvPr/>
        </p:nvSpPr>
        <p:spPr>
          <a:xfrm>
            <a:off x="11714210" y="4526129"/>
            <a:ext cx="6437873" cy="2108200"/>
          </a:xfrm>
          <a:prstGeom prst="rect">
            <a:avLst/>
          </a:prstGeom>
        </p:spPr>
        <p:txBody>
          <a:bodyPr lIns="0" tIns="0" rIns="0" bIns="0" rtlCol="0" anchor="t">
            <a:spAutoFit/>
          </a:bodyPr>
          <a:lstStyle/>
          <a:p>
            <a:pPr>
              <a:lnSpc>
                <a:spcPts val="5600"/>
              </a:lnSpc>
            </a:pPr>
            <a:r>
              <a:rPr lang="en-US" sz="3500">
                <a:solidFill>
                  <a:srgbClr val="000000"/>
                </a:solidFill>
                <a:latin typeface="Poppins"/>
              </a:rPr>
              <a:t>Fitur ini digunakan untuk pengelolaan dan penyajian informasi terkait jadwal.</a:t>
            </a:r>
          </a:p>
        </p:txBody>
      </p:sp>
      <p:sp>
        <p:nvSpPr>
          <p:cNvPr id="15" name="TextBox 15"/>
          <p:cNvSpPr txBox="1"/>
          <p:nvPr/>
        </p:nvSpPr>
        <p:spPr>
          <a:xfrm>
            <a:off x="1947333" y="2185334"/>
            <a:ext cx="2322943" cy="688974"/>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JADWAL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947333" y="1268946"/>
            <a:ext cx="5066419" cy="310139"/>
          </a:xfrm>
          <a:custGeom>
            <a:avLst/>
            <a:gdLst/>
            <a:ahLst/>
            <a:cxnLst/>
            <a:rect l="l" t="t" r="r" b="b"/>
            <a:pathLst>
              <a:path w="5066419" h="310139">
                <a:moveTo>
                  <a:pt x="0" y="0"/>
                </a:moveTo>
                <a:lnTo>
                  <a:pt x="5066419" y="0"/>
                </a:lnTo>
                <a:lnTo>
                  <a:pt x="5066419" y="310139"/>
                </a:lnTo>
                <a:lnTo>
                  <a:pt x="0" y="31013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941998">
            <a:off x="8574029" y="6116178"/>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2950600">
            <a:off x="2705936" y="3897324"/>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rot="-3561944" flipH="1">
            <a:off x="15561097" y="2820090"/>
            <a:ext cx="776757" cy="1197031"/>
          </a:xfrm>
          <a:custGeom>
            <a:avLst/>
            <a:gdLst/>
            <a:ahLst/>
            <a:cxnLst/>
            <a:rect l="l" t="t" r="r" b="b"/>
            <a:pathLst>
              <a:path w="776757" h="1197031">
                <a:moveTo>
                  <a:pt x="776756" y="0"/>
                </a:moveTo>
                <a:lnTo>
                  <a:pt x="0" y="0"/>
                </a:lnTo>
                <a:lnTo>
                  <a:pt x="0" y="1197030"/>
                </a:lnTo>
                <a:lnTo>
                  <a:pt x="776756" y="1197030"/>
                </a:lnTo>
                <a:lnTo>
                  <a:pt x="776756"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31692" y="2861879"/>
            <a:ext cx="8946323" cy="4156478"/>
          </a:xfrm>
          <a:custGeom>
            <a:avLst/>
            <a:gdLst/>
            <a:ahLst/>
            <a:cxnLst/>
            <a:rect l="l" t="t" r="r" b="b"/>
            <a:pathLst>
              <a:path w="8946323" h="4156478">
                <a:moveTo>
                  <a:pt x="0" y="0"/>
                </a:moveTo>
                <a:lnTo>
                  <a:pt x="8946323" y="0"/>
                </a:lnTo>
                <a:lnTo>
                  <a:pt x="8946323" y="4156478"/>
                </a:lnTo>
                <a:lnTo>
                  <a:pt x="0" y="4156478"/>
                </a:lnTo>
                <a:lnTo>
                  <a:pt x="0" y="0"/>
                </a:lnTo>
                <a:close/>
              </a:path>
            </a:pathLst>
          </a:custGeom>
          <a:blipFill>
            <a:blip r:embed="rId12"/>
            <a:stretch>
              <a:fillRect/>
            </a:stretch>
          </a:blipFill>
        </p:spPr>
      </p:sp>
      <p:sp>
        <p:nvSpPr>
          <p:cNvPr id="13" name="Freeform 13"/>
          <p:cNvSpPr/>
          <p:nvPr/>
        </p:nvSpPr>
        <p:spPr>
          <a:xfrm>
            <a:off x="9195144" y="2779453"/>
            <a:ext cx="8956939" cy="4321330"/>
          </a:xfrm>
          <a:custGeom>
            <a:avLst/>
            <a:gdLst/>
            <a:ahLst/>
            <a:cxnLst/>
            <a:rect l="l" t="t" r="r" b="b"/>
            <a:pathLst>
              <a:path w="8956939" h="4321330">
                <a:moveTo>
                  <a:pt x="0" y="0"/>
                </a:moveTo>
                <a:lnTo>
                  <a:pt x="8956939" y="0"/>
                </a:lnTo>
                <a:lnTo>
                  <a:pt x="8956939" y="4321330"/>
                </a:lnTo>
                <a:lnTo>
                  <a:pt x="0" y="4321330"/>
                </a:lnTo>
                <a:lnTo>
                  <a:pt x="0" y="0"/>
                </a:lnTo>
                <a:close/>
              </a:path>
            </a:pathLst>
          </a:custGeom>
          <a:blipFill>
            <a:blip r:embed="rId13"/>
            <a:stretch>
              <a:fillRect/>
            </a:stretch>
          </a:blipFill>
        </p:spPr>
      </p:sp>
      <p:sp>
        <p:nvSpPr>
          <p:cNvPr id="14" name="TextBox 14"/>
          <p:cNvSpPr txBox="1"/>
          <p:nvPr/>
        </p:nvSpPr>
        <p:spPr>
          <a:xfrm>
            <a:off x="2082582" y="166922"/>
            <a:ext cx="4524961" cy="1292861"/>
          </a:xfrm>
          <a:prstGeom prst="rect">
            <a:avLst/>
          </a:prstGeom>
        </p:spPr>
        <p:txBody>
          <a:bodyPr lIns="0" tIns="0" rIns="0" bIns="0" rtlCol="0" anchor="t">
            <a:spAutoFit/>
          </a:bodyPr>
          <a:lstStyle/>
          <a:p>
            <a:pPr algn="ctr">
              <a:lnSpc>
                <a:spcPts val="10639"/>
              </a:lnSpc>
            </a:pPr>
            <a:r>
              <a:rPr lang="en-US" sz="7599" spc="2249" dirty="0">
                <a:solidFill>
                  <a:srgbClr val="000000"/>
                </a:solidFill>
                <a:latin typeface="Canva Sans Bold"/>
              </a:rPr>
              <a:t>FITUR</a:t>
            </a:r>
          </a:p>
        </p:txBody>
      </p:sp>
      <p:sp>
        <p:nvSpPr>
          <p:cNvPr id="15" name="TextBox 15"/>
          <p:cNvSpPr txBox="1"/>
          <p:nvPr/>
        </p:nvSpPr>
        <p:spPr>
          <a:xfrm>
            <a:off x="5036101" y="7473950"/>
            <a:ext cx="8083827" cy="2813050"/>
          </a:xfrm>
          <a:prstGeom prst="rect">
            <a:avLst/>
          </a:prstGeom>
        </p:spPr>
        <p:txBody>
          <a:bodyPr lIns="0" tIns="0" rIns="0" bIns="0" rtlCol="0" anchor="t">
            <a:spAutoFit/>
          </a:bodyPr>
          <a:lstStyle/>
          <a:p>
            <a:pPr algn="ctr">
              <a:lnSpc>
                <a:spcPts val="5600"/>
              </a:lnSpc>
            </a:pPr>
            <a:r>
              <a:rPr lang="en-US" sz="3500">
                <a:solidFill>
                  <a:srgbClr val="000000"/>
                </a:solidFill>
                <a:latin typeface="Poppins"/>
              </a:rPr>
              <a:t>Fitur ini menampilkan catatan kehadiran mahasiswa dan detailnya di setiap kehadirannya</a:t>
            </a:r>
          </a:p>
          <a:p>
            <a:pPr algn="ctr">
              <a:lnSpc>
                <a:spcPts val="5600"/>
              </a:lnSpc>
            </a:pPr>
            <a:endParaRPr lang="en-US" sz="3500">
              <a:solidFill>
                <a:srgbClr val="000000"/>
              </a:solidFill>
              <a:latin typeface="Poppins"/>
            </a:endParaRPr>
          </a:p>
        </p:txBody>
      </p:sp>
      <p:sp>
        <p:nvSpPr>
          <p:cNvPr id="16" name="TextBox 16"/>
          <p:cNvSpPr txBox="1"/>
          <p:nvPr/>
        </p:nvSpPr>
        <p:spPr>
          <a:xfrm>
            <a:off x="1947333" y="1869061"/>
            <a:ext cx="2714670" cy="688974"/>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PRESENSI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8F6"/>
        </a:solidFill>
        <a:effectLst/>
      </p:bgPr>
    </p:bg>
    <p:spTree>
      <p:nvGrpSpPr>
        <p:cNvPr id="1" name=""/>
        <p:cNvGrpSpPr/>
        <p:nvPr/>
      </p:nvGrpSpPr>
      <p:grpSpPr>
        <a:xfrm>
          <a:off x="0" y="0"/>
          <a:ext cx="0" cy="0"/>
          <a:chOff x="0" y="0"/>
          <a:chExt cx="0" cy="0"/>
        </a:xfrm>
      </p:grpSpPr>
      <p:sp>
        <p:nvSpPr>
          <p:cNvPr id="2" name="Freeform 2"/>
          <p:cNvSpPr/>
          <p:nvPr/>
        </p:nvSpPr>
        <p:spPr>
          <a:xfrm>
            <a:off x="15276340" y="7546970"/>
            <a:ext cx="3556828" cy="4114800"/>
          </a:xfrm>
          <a:custGeom>
            <a:avLst/>
            <a:gdLst/>
            <a:ahLst/>
            <a:cxnLst/>
            <a:rect l="l" t="t" r="r" b="b"/>
            <a:pathLst>
              <a:path w="3556828" h="4114800">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749714" y="7546970"/>
            <a:ext cx="3556828" cy="4114800"/>
          </a:xfrm>
          <a:custGeom>
            <a:avLst/>
            <a:gdLst/>
            <a:ahLst/>
            <a:cxnLst/>
            <a:rect l="l" t="t" r="r" b="b"/>
            <a:pathLst>
              <a:path w="3556828" h="4114800">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24999">
            <a:off x="-2503731" y="-1297702"/>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924999">
            <a:off x="-2943904" y="-1297702"/>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924999">
            <a:off x="16576762" y="-1229799"/>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924999">
            <a:off x="16136589" y="-1028700"/>
            <a:ext cx="4030989" cy="4114800"/>
          </a:xfrm>
          <a:custGeom>
            <a:avLst/>
            <a:gdLst/>
            <a:ahLst/>
            <a:cxnLst/>
            <a:rect l="l" t="t" r="r" b="b"/>
            <a:pathLst>
              <a:path w="4030989" h="4114800">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526719" y="1764290"/>
            <a:ext cx="5327067" cy="326095"/>
          </a:xfrm>
          <a:custGeom>
            <a:avLst/>
            <a:gdLst/>
            <a:ahLst/>
            <a:cxnLst/>
            <a:rect l="l" t="t" r="r" b="b"/>
            <a:pathLst>
              <a:path w="5327067" h="326095">
                <a:moveTo>
                  <a:pt x="0" y="0"/>
                </a:moveTo>
                <a:lnTo>
                  <a:pt x="5327067" y="0"/>
                </a:lnTo>
                <a:lnTo>
                  <a:pt x="5327067" y="326095"/>
                </a:lnTo>
                <a:lnTo>
                  <a:pt x="0" y="3260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2941998">
            <a:off x="8574029" y="6116178"/>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2950600">
            <a:off x="2705936" y="3897324"/>
            <a:ext cx="776757" cy="1197031"/>
          </a:xfrm>
          <a:custGeom>
            <a:avLst/>
            <a:gdLst/>
            <a:ahLst/>
            <a:cxnLst/>
            <a:rect l="l" t="t" r="r" b="b"/>
            <a:pathLst>
              <a:path w="776757" h="1197031">
                <a:moveTo>
                  <a:pt x="0" y="0"/>
                </a:moveTo>
                <a:lnTo>
                  <a:pt x="776757" y="0"/>
                </a:lnTo>
                <a:lnTo>
                  <a:pt x="776757" y="1197031"/>
                </a:lnTo>
                <a:lnTo>
                  <a:pt x="0" y="11970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rot="-3561944" flipH="1">
            <a:off x="15561097" y="2820090"/>
            <a:ext cx="776757" cy="1197031"/>
          </a:xfrm>
          <a:custGeom>
            <a:avLst/>
            <a:gdLst/>
            <a:ahLst/>
            <a:cxnLst/>
            <a:rect l="l" t="t" r="r" b="b"/>
            <a:pathLst>
              <a:path w="776757" h="1197031">
                <a:moveTo>
                  <a:pt x="776756" y="0"/>
                </a:moveTo>
                <a:lnTo>
                  <a:pt x="0" y="0"/>
                </a:lnTo>
                <a:lnTo>
                  <a:pt x="0" y="1197030"/>
                </a:lnTo>
                <a:lnTo>
                  <a:pt x="776756" y="1197030"/>
                </a:lnTo>
                <a:lnTo>
                  <a:pt x="776756"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546280" y="3631566"/>
            <a:ext cx="8962238" cy="4461551"/>
          </a:xfrm>
          <a:custGeom>
            <a:avLst/>
            <a:gdLst/>
            <a:ahLst/>
            <a:cxnLst/>
            <a:rect l="l" t="t" r="r" b="b"/>
            <a:pathLst>
              <a:path w="8962238" h="4461551">
                <a:moveTo>
                  <a:pt x="0" y="0"/>
                </a:moveTo>
                <a:lnTo>
                  <a:pt x="8962238" y="0"/>
                </a:lnTo>
                <a:lnTo>
                  <a:pt x="8962238" y="4461551"/>
                </a:lnTo>
                <a:lnTo>
                  <a:pt x="0" y="4461551"/>
                </a:lnTo>
                <a:lnTo>
                  <a:pt x="0" y="0"/>
                </a:lnTo>
                <a:close/>
              </a:path>
            </a:pathLst>
          </a:custGeom>
          <a:blipFill>
            <a:blip r:embed="rId12"/>
            <a:stretch>
              <a:fillRect/>
            </a:stretch>
          </a:blipFill>
        </p:spPr>
      </p:sp>
      <p:sp>
        <p:nvSpPr>
          <p:cNvPr id="13" name="TextBox 13"/>
          <p:cNvSpPr txBox="1"/>
          <p:nvPr/>
        </p:nvSpPr>
        <p:spPr>
          <a:xfrm>
            <a:off x="1947334" y="560112"/>
            <a:ext cx="4524961" cy="1292861"/>
          </a:xfrm>
          <a:prstGeom prst="rect">
            <a:avLst/>
          </a:prstGeom>
        </p:spPr>
        <p:txBody>
          <a:bodyPr lIns="0" tIns="0" rIns="0" bIns="0" rtlCol="0" anchor="t">
            <a:spAutoFit/>
          </a:bodyPr>
          <a:lstStyle/>
          <a:p>
            <a:pPr algn="ctr">
              <a:lnSpc>
                <a:spcPts val="10639"/>
              </a:lnSpc>
            </a:pPr>
            <a:r>
              <a:rPr lang="en-US" sz="7599" spc="2249" dirty="0">
                <a:solidFill>
                  <a:srgbClr val="000000"/>
                </a:solidFill>
                <a:latin typeface="Canva Sans Bold"/>
              </a:rPr>
              <a:t>FITUR</a:t>
            </a:r>
          </a:p>
        </p:txBody>
      </p:sp>
      <p:sp>
        <p:nvSpPr>
          <p:cNvPr id="14" name="TextBox 14"/>
          <p:cNvSpPr txBox="1"/>
          <p:nvPr/>
        </p:nvSpPr>
        <p:spPr>
          <a:xfrm>
            <a:off x="10780210" y="4096165"/>
            <a:ext cx="6437873" cy="4222750"/>
          </a:xfrm>
          <a:prstGeom prst="rect">
            <a:avLst/>
          </a:prstGeom>
        </p:spPr>
        <p:txBody>
          <a:bodyPr lIns="0" tIns="0" rIns="0" bIns="0" rtlCol="0" anchor="t">
            <a:spAutoFit/>
          </a:bodyPr>
          <a:lstStyle/>
          <a:p>
            <a:pPr>
              <a:lnSpc>
                <a:spcPts val="5600"/>
              </a:lnSpc>
            </a:pPr>
            <a:r>
              <a:rPr lang="en-US" sz="3500" dirty="0">
                <a:solidFill>
                  <a:srgbClr val="000000"/>
                </a:solidFill>
                <a:latin typeface="Poppins"/>
              </a:rPr>
              <a:t>Fitur ini mengelola </a:t>
            </a:r>
            <a:r>
              <a:rPr lang="en-US" sz="3500" dirty="0" err="1">
                <a:solidFill>
                  <a:srgbClr val="000000"/>
                </a:solidFill>
                <a:latin typeface="Poppins"/>
              </a:rPr>
              <a:t>profil</a:t>
            </a:r>
            <a:r>
              <a:rPr lang="en-US" sz="3500" dirty="0">
                <a:solidFill>
                  <a:srgbClr val="000000"/>
                </a:solidFill>
                <a:latin typeface="Poppins"/>
              </a:rPr>
              <a:t> </a:t>
            </a:r>
            <a:r>
              <a:rPr lang="en-US" sz="3500" dirty="0" err="1">
                <a:solidFill>
                  <a:srgbClr val="000000"/>
                </a:solidFill>
                <a:latin typeface="Poppins"/>
              </a:rPr>
              <a:t>mahasiswa</a:t>
            </a:r>
            <a:r>
              <a:rPr lang="en-US" sz="3500" dirty="0">
                <a:solidFill>
                  <a:srgbClr val="000000"/>
                </a:solidFill>
                <a:latin typeface="Poppins"/>
              </a:rPr>
              <a:t> dan </a:t>
            </a:r>
            <a:r>
              <a:rPr lang="en-US" sz="3500" dirty="0" err="1">
                <a:solidFill>
                  <a:srgbClr val="000000"/>
                </a:solidFill>
                <a:latin typeface="Poppins"/>
              </a:rPr>
              <a:t>memperbarui</a:t>
            </a:r>
            <a:r>
              <a:rPr lang="en-US" sz="3500" dirty="0">
                <a:solidFill>
                  <a:srgbClr val="000000"/>
                </a:solidFill>
                <a:latin typeface="Poppins"/>
              </a:rPr>
              <a:t> informasi </a:t>
            </a:r>
            <a:r>
              <a:rPr lang="en-US" sz="3500" dirty="0" err="1">
                <a:solidFill>
                  <a:srgbClr val="000000"/>
                </a:solidFill>
                <a:latin typeface="Poppins"/>
              </a:rPr>
              <a:t>pribadi</a:t>
            </a:r>
            <a:r>
              <a:rPr lang="en-US" sz="3500" dirty="0">
                <a:solidFill>
                  <a:srgbClr val="000000"/>
                </a:solidFill>
                <a:latin typeface="Poppins"/>
              </a:rPr>
              <a:t> </a:t>
            </a:r>
            <a:r>
              <a:rPr lang="en-US" sz="3500" dirty="0" err="1">
                <a:solidFill>
                  <a:srgbClr val="000000"/>
                </a:solidFill>
                <a:latin typeface="Poppins"/>
              </a:rPr>
              <a:t>seperti</a:t>
            </a:r>
            <a:r>
              <a:rPr lang="en-US" sz="3500" dirty="0">
                <a:solidFill>
                  <a:srgbClr val="000000"/>
                </a:solidFill>
                <a:latin typeface="Poppins"/>
              </a:rPr>
              <a:t> </a:t>
            </a:r>
            <a:r>
              <a:rPr lang="en-US" sz="3500" dirty="0" err="1">
                <a:solidFill>
                  <a:srgbClr val="000000"/>
                </a:solidFill>
                <a:latin typeface="Poppins"/>
              </a:rPr>
              <a:t>nama</a:t>
            </a:r>
            <a:r>
              <a:rPr lang="en-US" sz="3500" dirty="0">
                <a:solidFill>
                  <a:srgbClr val="000000"/>
                </a:solidFill>
                <a:latin typeface="Poppins"/>
              </a:rPr>
              <a:t> dan nim.</a:t>
            </a:r>
          </a:p>
          <a:p>
            <a:pPr>
              <a:lnSpc>
                <a:spcPts val="5600"/>
              </a:lnSpc>
            </a:pPr>
            <a:endParaRPr lang="en-US" sz="3500" dirty="0">
              <a:solidFill>
                <a:srgbClr val="000000"/>
              </a:solidFill>
              <a:latin typeface="Poppins"/>
            </a:endParaRPr>
          </a:p>
        </p:txBody>
      </p:sp>
      <p:sp>
        <p:nvSpPr>
          <p:cNvPr id="15" name="TextBox 15"/>
          <p:cNvSpPr txBox="1"/>
          <p:nvPr/>
        </p:nvSpPr>
        <p:spPr>
          <a:xfrm>
            <a:off x="1707562" y="2434965"/>
            <a:ext cx="2482691" cy="688974"/>
          </a:xfrm>
          <a:prstGeom prst="rect">
            <a:avLst/>
          </a:prstGeom>
        </p:spPr>
        <p:txBody>
          <a:bodyPr lIns="0" tIns="0" rIns="0" bIns="0" rtlCol="0" anchor="t">
            <a:spAutoFit/>
          </a:bodyPr>
          <a:lstStyle/>
          <a:p>
            <a:pPr>
              <a:lnSpc>
                <a:spcPts val="5600"/>
              </a:lnSpc>
            </a:pPr>
            <a:r>
              <a:rPr lang="en-US" sz="4000" dirty="0">
                <a:solidFill>
                  <a:srgbClr val="000000"/>
                </a:solidFill>
                <a:latin typeface="Canva Sans Bold"/>
              </a:rPr>
              <a:t>PROFILE</a:t>
            </a:r>
          </a:p>
        </p:txBody>
      </p:sp>
      <p:sp>
        <p:nvSpPr>
          <p:cNvPr id="16" name="TextBox 16"/>
          <p:cNvSpPr txBox="1"/>
          <p:nvPr/>
        </p:nvSpPr>
        <p:spPr>
          <a:xfrm>
            <a:off x="7096874" y="9001126"/>
            <a:ext cx="4254643" cy="257174"/>
          </a:xfrm>
          <a:prstGeom prst="rect">
            <a:avLst/>
          </a:prstGeom>
        </p:spPr>
        <p:txBody>
          <a:bodyPr lIns="0" tIns="0" rIns="0" bIns="0" rtlCol="0" anchor="t">
            <a:spAutoFit/>
          </a:bodyPr>
          <a:lstStyle/>
          <a:p>
            <a:pPr algn="ctr">
              <a:lnSpc>
                <a:spcPts val="2100"/>
              </a:lnSpc>
            </a:pPr>
            <a:r>
              <a:rPr lang="en-US" sz="1500">
                <a:solidFill>
                  <a:srgbClr val="AF805C"/>
                </a:solidFill>
                <a:latin typeface="Canva Sans"/>
              </a:rPr>
              <a:t>@reallygreatsite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394</Words>
  <Application>Microsoft Office PowerPoint</Application>
  <PresentationFormat>Custom</PresentationFormat>
  <Paragraphs>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Poppins</vt:lpstr>
      <vt:lpstr>Canva Sans Bold</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and Black  Aesthetic Portofolio  Presentation</dc:title>
  <dc:creator>lenovo</dc:creator>
  <cp:lastModifiedBy>lenovo ideapad</cp:lastModifiedBy>
  <cp:revision>2</cp:revision>
  <dcterms:created xsi:type="dcterms:W3CDTF">2006-08-16T00:00:00Z</dcterms:created>
  <dcterms:modified xsi:type="dcterms:W3CDTF">2024-01-11T14:58:46Z</dcterms:modified>
  <dc:identifier>DAF5doWDCSo</dc:identifier>
</cp:coreProperties>
</file>