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985000" cy="9283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A98F41-4625-4C94-BBE0-AE9AFDAE58EA}">
  <a:tblStyle styleId="{BCA98F41-4625-4C94-BBE0-AE9AFDAE58E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:notes"/>
          <p:cNvSpPr/>
          <p:nvPr>
            <p:ph idx="2" type="sldImg"/>
          </p:nvPr>
        </p:nvSpPr>
        <p:spPr>
          <a:xfrm>
            <a:off x="398520" y="696960"/>
            <a:ext cx="6186960" cy="34804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1:notes"/>
          <p:cNvSpPr txBox="1"/>
          <p:nvPr>
            <p:ph idx="1" type="body"/>
          </p:nvPr>
        </p:nvSpPr>
        <p:spPr>
          <a:xfrm>
            <a:off x="698400" y="4410000"/>
            <a:ext cx="5586840" cy="4175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:notes"/>
          <p:cNvSpPr/>
          <p:nvPr/>
        </p:nvSpPr>
        <p:spPr>
          <a:xfrm>
            <a:off x="3956040" y="8818560"/>
            <a:ext cx="3026160" cy="4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8388f9b5c_0_0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98388f9b5c_0_0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76dac9400_0_10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976dac9400_0_10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76dac9400_0_137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976dac9400_0_137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>
            <a:off x="83520" y="3532200"/>
            <a:ext cx="28944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7C7C7B"/>
                </a:solidFill>
              </a:rPr>
              <a:t>Research Computing | Northeastern University</a:t>
            </a:r>
            <a:endParaRPr i="0" sz="600" u="none" cap="none" strike="noStrike">
              <a:solidFill>
                <a:srgbClr val="7C7C7B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2"/>
          <p:cNvSpPr/>
          <p:nvPr/>
        </p:nvSpPr>
        <p:spPr>
          <a:xfrm>
            <a:off x="83520" y="3532200"/>
            <a:ext cx="28944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7C7C7B"/>
                </a:solidFill>
              </a:rPr>
              <a:t>Research Computing | Northeastern University</a:t>
            </a:r>
            <a:endParaRPr b="0" i="0" sz="600" u="none" cap="none" strike="noStrike">
              <a:solidFill>
                <a:srgbClr val="7C7C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8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9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9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9360" y="3346200"/>
            <a:ext cx="9140400" cy="97200"/>
          </a:xfrm>
          <a:custGeom>
            <a:rect b="b" l="l" r="r" t="t"/>
            <a:pathLst>
              <a:path extrusionOk="0" h="10000" w="10475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130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4287240" y="1969920"/>
            <a:ext cx="56844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02A18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63" name="Google Shape;6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348800" y="1382760"/>
            <a:ext cx="445320" cy="38304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/>
          <p:nvPr/>
        </p:nvSpPr>
        <p:spPr>
          <a:xfrm>
            <a:off x="-3240" y="1004760"/>
            <a:ext cx="9140400" cy="97200"/>
          </a:xfrm>
          <a:custGeom>
            <a:rect b="b" l="l" r="r" t="t"/>
            <a:pathLst>
              <a:path extrusionOk="0" h="10000" w="10475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130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hyperlink" Target="mailto:E5-2680v4@2.40GHz" TargetMode="External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/>
          <p:nvPr/>
        </p:nvSpPr>
        <p:spPr>
          <a:xfrm>
            <a:off x="308160" y="2716560"/>
            <a:ext cx="5451840" cy="44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E0301E"/>
                </a:solidFill>
                <a:latin typeface="Georgia"/>
                <a:ea typeface="Georgia"/>
                <a:cs typeface="Georgia"/>
                <a:sym typeface="Georgia"/>
              </a:rPr>
              <a:t>Research Computing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0"/>
          <p:cNvSpPr/>
          <p:nvPr/>
        </p:nvSpPr>
        <p:spPr>
          <a:xfrm>
            <a:off x="308160" y="1417320"/>
            <a:ext cx="4652640" cy="885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ML Benchmarks on Discovery Cluster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0"/>
          <p:cNvSpPr/>
          <p:nvPr/>
        </p:nvSpPr>
        <p:spPr>
          <a:xfrm>
            <a:off x="191160" y="5734080"/>
            <a:ext cx="2894400" cy="91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rgbClr val="7C7C7B"/>
                </a:solidFill>
                <a:latin typeface="Arial"/>
                <a:ea typeface="Arial"/>
                <a:cs typeface="Arial"/>
                <a:sym typeface="Arial"/>
              </a:rPr>
              <a:t>PwC - SABIC – Risk assessment for messaging systems</a:t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0"/>
          <p:cNvSpPr/>
          <p:nvPr/>
        </p:nvSpPr>
        <p:spPr>
          <a:xfrm>
            <a:off x="6700680" y="5427720"/>
            <a:ext cx="2132640" cy="12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0"/>
          <p:cNvSpPr/>
          <p:nvPr/>
        </p:nvSpPr>
        <p:spPr>
          <a:xfrm>
            <a:off x="309600" y="380520"/>
            <a:ext cx="342324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14 September 2020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0"/>
          <p:cNvSpPr/>
          <p:nvPr/>
        </p:nvSpPr>
        <p:spPr>
          <a:xfrm>
            <a:off x="6869520" y="4499640"/>
            <a:ext cx="1939680" cy="12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Strictly private and confidential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80" y="4572000"/>
            <a:ext cx="554760" cy="57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41"/>
          <p:cNvPicPr preferRelativeResize="0"/>
          <p:nvPr/>
        </p:nvPicPr>
        <p:blipFill rotWithShape="1">
          <a:blip r:embed="rId3">
            <a:alphaModFix/>
          </a:blip>
          <a:srcRect b="7871" l="0" r="0" t="7872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41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1"/>
          <p:cNvSpPr/>
          <p:nvPr/>
        </p:nvSpPr>
        <p:spPr>
          <a:xfrm>
            <a:off x="312120" y="3456000"/>
            <a:ext cx="28944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Research Computing | Northeastern University</a:t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1"/>
          <p:cNvSpPr/>
          <p:nvPr/>
        </p:nvSpPr>
        <p:spPr>
          <a:xfrm>
            <a:off x="4287240" y="355680"/>
            <a:ext cx="56844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02A18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41"/>
          <p:cNvSpPr/>
          <p:nvPr/>
        </p:nvSpPr>
        <p:spPr>
          <a:xfrm>
            <a:off x="6700680" y="4770000"/>
            <a:ext cx="2132640" cy="12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1"/>
          <p:cNvSpPr/>
          <p:nvPr/>
        </p:nvSpPr>
        <p:spPr>
          <a:xfrm>
            <a:off x="3557160" y="84240"/>
            <a:ext cx="2028600" cy="21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Table of contents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0" name="Google Shape;190;p41"/>
          <p:cNvGraphicFramePr/>
          <p:nvPr/>
        </p:nvGraphicFramePr>
        <p:xfrm>
          <a:off x="2653920" y="449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{BCA98F41-4625-4C94-BBE0-AE9AFDAE58EA}</a:tableStyleId>
              </a:tblPr>
              <a:tblGrid>
                <a:gridCol w="442075"/>
                <a:gridCol w="3321725"/>
                <a:gridCol w="218875"/>
              </a:tblGrid>
              <a:tr h="210600">
                <a:tc>
                  <a:txBody>
                    <a:bodyPr/>
                    <a:lstStyle/>
                    <a:p>
                      <a:pPr indent="-547560" lvl="0" marL="5486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547560" lvl="0" marL="5486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Configuration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42"/>
          <p:cNvPicPr preferRelativeResize="0"/>
          <p:nvPr/>
        </p:nvPicPr>
        <p:blipFill rotWithShape="1">
          <a:blip r:embed="rId3">
            <a:alphaModFix/>
          </a:blip>
          <a:srcRect b="7871" l="0" r="0" t="7872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2"/>
          <p:cNvSpPr/>
          <p:nvPr/>
        </p:nvSpPr>
        <p:spPr>
          <a:xfrm>
            <a:off x="312120" y="3456000"/>
            <a:ext cx="28944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Research Computing | Northeastern University</a:t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2"/>
          <p:cNvSpPr/>
          <p:nvPr/>
        </p:nvSpPr>
        <p:spPr>
          <a:xfrm>
            <a:off x="6700680" y="4770000"/>
            <a:ext cx="2132640" cy="12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2"/>
          <p:cNvSpPr/>
          <p:nvPr/>
        </p:nvSpPr>
        <p:spPr>
          <a:xfrm>
            <a:off x="305640" y="2170800"/>
            <a:ext cx="8833320" cy="306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Configuration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2"/>
          <p:cNvSpPr/>
          <p:nvPr/>
        </p:nvSpPr>
        <p:spPr>
          <a:xfrm>
            <a:off x="4287240" y="1969920"/>
            <a:ext cx="56844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02A18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42"/>
          <p:cNvSpPr/>
          <p:nvPr/>
        </p:nvSpPr>
        <p:spPr>
          <a:xfrm>
            <a:off x="4347000" y="1608840"/>
            <a:ext cx="44892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01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/>
          <p:nvPr/>
        </p:nvSpPr>
        <p:spPr>
          <a:xfrm>
            <a:off x="309600" y="530280"/>
            <a:ext cx="8525520" cy="3067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Ensuring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exclusive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GPU usage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3"/>
          <p:cNvSpPr/>
          <p:nvPr/>
        </p:nvSpPr>
        <p:spPr>
          <a:xfrm>
            <a:off x="6700680" y="4770000"/>
            <a:ext cx="2132640" cy="12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3"/>
          <p:cNvSpPr/>
          <p:nvPr/>
        </p:nvSpPr>
        <p:spPr>
          <a:xfrm>
            <a:off x="555480" y="2103120"/>
            <a:ext cx="249336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3"/>
          <p:cNvSpPr/>
          <p:nvPr/>
        </p:nvSpPr>
        <p:spPr>
          <a:xfrm>
            <a:off x="555480" y="3039480"/>
            <a:ext cx="68572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43"/>
          <p:cNvSpPr/>
          <p:nvPr/>
        </p:nvSpPr>
        <p:spPr>
          <a:xfrm>
            <a:off x="3817080" y="1587600"/>
            <a:ext cx="360" cy="3199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43"/>
          <p:cNvSpPr/>
          <p:nvPr/>
        </p:nvSpPr>
        <p:spPr>
          <a:xfrm>
            <a:off x="685775" y="3237275"/>
            <a:ext cx="2971500" cy="13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</a:rPr>
              <a:t>Non Exclusive</a:t>
            </a:r>
            <a:r>
              <a:rPr b="1" i="0" lang="en-US" sz="600" u="none" cap="none" strike="noStrike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 Request for NVIDIA</a:t>
            </a:r>
            <a:r>
              <a:rPr b="1" lang="en-US" sz="600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 V100 SXM2</a:t>
            </a:r>
            <a:r>
              <a:rPr b="1" i="0" lang="en-US" sz="600" u="none" cap="none" strike="noStrike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 GPU</a:t>
            </a:r>
            <a:endParaRPr b="1" i="0" sz="600" u="none" cap="none" strike="noStrike"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$ srun --partition gpu --pty --gres=gpu:</a:t>
            </a:r>
            <a:r>
              <a:rPr lang="en-US" sz="600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v100-sxm2</a:t>
            </a:r>
            <a:r>
              <a:rPr b="0" i="0" lang="en-US" sz="600" u="none" cap="none" strike="noStrike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 /bin/bash</a:t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Discovery user </a:t>
            </a:r>
            <a:r>
              <a:rPr b="1" lang="en-US" sz="600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jeff.tian</a:t>
            </a:r>
            <a:r>
              <a:rPr b="0" i="0" lang="en-US" sz="600" u="none" cap="none" strike="noStrike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 can be seen hogging </a:t>
            </a:r>
            <a:r>
              <a:rPr b="1" i="0" lang="en-US" sz="600" u="none" cap="none" strike="noStrike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99.7%</a:t>
            </a:r>
            <a:r>
              <a:rPr b="0" i="0" lang="en-US" sz="600" u="none" cap="none" strike="noStrike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 of the available </a:t>
            </a:r>
            <a:r>
              <a:rPr lang="en-US" sz="600" u="none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Intel Gold 6132@2.60Ghz</a:t>
            </a:r>
            <a:r>
              <a:rPr b="0" i="0" lang="en-US" sz="600" u="none" cap="none" strike="noStrike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 CPU which would heavily skew results </a:t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3"/>
          <p:cNvSpPr/>
          <p:nvPr/>
        </p:nvSpPr>
        <p:spPr>
          <a:xfrm>
            <a:off x="3977250" y="3202300"/>
            <a:ext cx="2971500" cy="13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</a:rPr>
              <a:t>Exclusive</a:t>
            </a:r>
            <a:r>
              <a:rPr b="1" i="0" lang="en-US" sz="600" u="none" cap="none" strike="noStrike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 Request for NVIDIA</a:t>
            </a:r>
            <a:r>
              <a:rPr b="1" lang="en-US" sz="600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 V100 SXM2</a:t>
            </a:r>
            <a:r>
              <a:rPr b="1" i="0" lang="en-US" sz="600" u="none" cap="none" strike="noStrike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 GPU</a:t>
            </a:r>
            <a:endParaRPr b="1" i="0" sz="600" u="none" cap="none" strike="noStrike"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$ srun --partition gpu --pty --gres=gpu:</a:t>
            </a:r>
            <a:r>
              <a:rPr lang="en-US" sz="600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v100-sxm2 </a:t>
            </a:r>
            <a:r>
              <a:rPr lang="en-US" sz="600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</a:rPr>
              <a:t>--exclusive</a:t>
            </a:r>
            <a:r>
              <a:rPr b="0" i="0" lang="en-US" sz="600" u="none" cap="none" strike="noStrike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 /bin/bash</a:t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My user </a:t>
            </a:r>
            <a:r>
              <a:rPr b="1" lang="en-US" sz="600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s.chakravarty</a:t>
            </a:r>
            <a:r>
              <a:rPr b="0" i="0" lang="en-US" sz="600" u="none" cap="none" strike="noStrike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600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is now free to utilize all the compute</a:t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43"/>
          <p:cNvPicPr preferRelativeResize="0"/>
          <p:nvPr/>
        </p:nvPicPr>
        <p:blipFill rotWithShape="1">
          <a:blip r:embed="rId3">
            <a:alphaModFix/>
          </a:blip>
          <a:srcRect b="5006" l="0" r="0" t="0"/>
          <a:stretch/>
        </p:blipFill>
        <p:spPr>
          <a:xfrm>
            <a:off x="736100" y="3646075"/>
            <a:ext cx="2870849" cy="66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43"/>
          <p:cNvPicPr preferRelativeResize="0"/>
          <p:nvPr/>
        </p:nvPicPr>
        <p:blipFill rotWithShape="1">
          <a:blip r:embed="rId4">
            <a:alphaModFix/>
          </a:blip>
          <a:srcRect b="10509" l="0" r="0" t="14098"/>
          <a:stretch/>
        </p:blipFill>
        <p:spPr>
          <a:xfrm>
            <a:off x="3977250" y="3684450"/>
            <a:ext cx="3242051" cy="44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3000">
            <a:off x="685800" y="2014560"/>
            <a:ext cx="3101399" cy="58212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3"/>
          <p:cNvSpPr/>
          <p:nvPr/>
        </p:nvSpPr>
        <p:spPr>
          <a:xfrm>
            <a:off x="685800" y="1636200"/>
            <a:ext cx="2971500" cy="13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</a:rPr>
              <a:t>Non Exclusive</a:t>
            </a:r>
            <a:r>
              <a:rPr b="1" i="0" lang="en-US" sz="600" u="none" cap="none" strike="noStrike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 Request for NVIDI</a:t>
            </a:r>
            <a:r>
              <a:rPr b="1" lang="en-US" sz="600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A Tesla </a:t>
            </a:r>
            <a:r>
              <a:rPr b="1" i="0" lang="en-US" sz="600" u="none" cap="none" strike="noStrike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P100 GPU </a:t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$ srun --partition gpu --pty --gres=gpu:p100 /bin/bash</a:t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Discovery user </a:t>
            </a:r>
            <a:r>
              <a:rPr b="1" i="0" lang="en-US" sz="600" u="none" cap="none" strike="noStrike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e.dorari</a:t>
            </a:r>
            <a:r>
              <a:rPr b="0" i="0" lang="en-US" sz="600" u="none" cap="none" strike="noStrike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 can be seen hogging </a:t>
            </a:r>
            <a:r>
              <a:rPr b="1" i="0" lang="en-US" sz="600" u="none" cap="none" strike="noStrike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99.7%</a:t>
            </a:r>
            <a:r>
              <a:rPr b="0" i="0" lang="en-US" sz="600" u="none" cap="none" strike="noStrike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 of the available </a:t>
            </a:r>
            <a:r>
              <a:rPr lang="en-US" sz="600">
                <a:solidFill>
                  <a:srgbClr val="7C7C7B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E5-2680v4@2.40GHz</a:t>
            </a:r>
            <a:r>
              <a:rPr b="0" i="0" lang="en-US" sz="600" u="none" cap="none" strike="noStrike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 CPU which would heavily skew results </a:t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3"/>
          <p:cNvSpPr/>
          <p:nvPr/>
        </p:nvSpPr>
        <p:spPr>
          <a:xfrm>
            <a:off x="3938300" y="1634600"/>
            <a:ext cx="2971500" cy="13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</a:rPr>
              <a:t>Exclusive</a:t>
            </a:r>
            <a:r>
              <a:rPr b="1" i="0" lang="en-US" sz="600" u="none" cap="none" strike="noStrike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 Request for NVIDI</a:t>
            </a:r>
            <a:r>
              <a:rPr b="1" lang="en-US" sz="600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b="1" lang="en-US" sz="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V100 SXM2 GPU</a:t>
            </a:r>
            <a:endParaRPr b="1" sz="6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$ srun --partition gpu --pty --gres=gpu:p100 </a:t>
            </a:r>
            <a:r>
              <a:rPr lang="en-US" sz="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--exclusive</a:t>
            </a:r>
            <a:r>
              <a:rPr b="0" i="0" lang="en-US" sz="600" u="none" cap="none" strike="noStrike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 /bin/bash</a:t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My user </a:t>
            </a:r>
            <a:r>
              <a:rPr b="1" lang="en-US" sz="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s.chakravarty</a:t>
            </a:r>
            <a:r>
              <a:rPr lang="en-US" sz="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 is now free to utilize all the compute</a:t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43"/>
          <p:cNvPicPr preferRelativeResize="0"/>
          <p:nvPr/>
        </p:nvPicPr>
        <p:blipFill rotWithShape="1">
          <a:blip r:embed="rId7">
            <a:alphaModFix/>
          </a:blip>
          <a:srcRect b="8473" l="0" r="0" t="13856"/>
          <a:stretch/>
        </p:blipFill>
        <p:spPr>
          <a:xfrm>
            <a:off x="3977230" y="2085125"/>
            <a:ext cx="3295665" cy="4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4"/>
          <p:cNvSpPr/>
          <p:nvPr/>
        </p:nvSpPr>
        <p:spPr>
          <a:xfrm>
            <a:off x="309600" y="530280"/>
            <a:ext cx="85254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Creating 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miniconda</a:t>
            </a:r>
            <a:r>
              <a:rPr b="0" i="0" lang="en-US" sz="20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environment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4"/>
          <p:cNvSpPr/>
          <p:nvPr/>
        </p:nvSpPr>
        <p:spPr>
          <a:xfrm>
            <a:off x="6700680" y="4770000"/>
            <a:ext cx="21327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4"/>
          <p:cNvSpPr/>
          <p:nvPr/>
        </p:nvSpPr>
        <p:spPr>
          <a:xfrm>
            <a:off x="213125" y="1306075"/>
            <a:ext cx="4313400" cy="3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E0301E"/>
                </a:solidFill>
                <a:latin typeface="Georgia"/>
                <a:ea typeface="Georgia"/>
                <a:cs typeface="Georgia"/>
                <a:sym typeface="Georgia"/>
              </a:rPr>
              <a:t>Clean Conda Environment Steps</a:t>
            </a:r>
            <a:endParaRPr sz="1000">
              <a:solidFill>
                <a:srgbClr val="E0301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0301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95000"/>
              </a:lnSpc>
              <a:spcBef>
                <a:spcPts val="18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00">
                <a:solidFill>
                  <a:schemeClr val="lt2"/>
                </a:solidFill>
              </a:rPr>
              <a:t>Download Miniconda 2 from the internet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8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7C7C7B"/>
                </a:solidFill>
              </a:rPr>
              <a:t>$ wget https://repo.anaconda.com/miniconda/Miniconda2-latest-Linux-x86_64.sh</a:t>
            </a:r>
            <a:endParaRPr sz="900">
              <a:solidFill>
                <a:srgbClr val="7C7C7B"/>
              </a:solidFill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81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rgbClr val="7C7C7B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81"/>
              </a:spcBef>
              <a:spcAft>
                <a:spcPts val="0"/>
              </a:spcAft>
              <a:buSzPts val="1100"/>
              <a:buNone/>
            </a:pPr>
            <a:r>
              <a:rPr b="1" lang="en-US" sz="900">
                <a:solidFill>
                  <a:schemeClr val="lt2"/>
                </a:solidFill>
              </a:rPr>
              <a:t>Change the permissions of the installation script</a:t>
            </a:r>
            <a:endParaRPr sz="900">
              <a:solidFill>
                <a:srgbClr val="7C7C7B"/>
              </a:solidFill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8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7C7C7B"/>
                </a:solidFill>
              </a:rPr>
              <a:t>$ chmod +x Miniconda2-latest-Linux-x86_64.sh</a:t>
            </a:r>
            <a:endParaRPr sz="900">
              <a:solidFill>
                <a:srgbClr val="7C7C7B"/>
              </a:solidFill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81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rgbClr val="7C7C7B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81"/>
              </a:spcBef>
              <a:spcAft>
                <a:spcPts val="0"/>
              </a:spcAft>
              <a:buSzPts val="1100"/>
              <a:buNone/>
            </a:pPr>
            <a:r>
              <a:rPr b="1" lang="en-US" sz="900">
                <a:solidFill>
                  <a:schemeClr val="lt2"/>
                </a:solidFill>
              </a:rPr>
              <a:t>Run the installation script to install Miniconda 2</a:t>
            </a:r>
            <a:endParaRPr sz="900">
              <a:solidFill>
                <a:srgbClr val="7C7C7B"/>
              </a:solidFill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8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7C7C7B"/>
                </a:solidFill>
              </a:rPr>
              <a:t>$ ./Miniconda2-latest-Linux-x86_64.sh</a:t>
            </a:r>
            <a:endParaRPr sz="900">
              <a:solidFill>
                <a:srgbClr val="7C7C7B"/>
              </a:solidFill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81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rgbClr val="7C7C7B"/>
              </a:solidFill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8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7C7C7B"/>
                </a:solidFill>
              </a:rPr>
              <a:t>Agree to license agreement &gt;&gt; yes</a:t>
            </a:r>
            <a:endParaRPr sz="900">
              <a:solidFill>
                <a:srgbClr val="7C7C7B"/>
              </a:solidFill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81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rgbClr val="7C7C7B"/>
              </a:solidFill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8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7C7C7B"/>
                </a:solidFill>
              </a:rPr>
              <a:t>Directory to install &gt;&gt; /work/rc/s.chakravarty</a:t>
            </a:r>
            <a:endParaRPr sz="900">
              <a:solidFill>
                <a:srgbClr val="7C7C7B"/>
              </a:solidFill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8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7C7C7B"/>
              </a:solidFill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8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7C7C7B"/>
                </a:solidFill>
              </a:rPr>
              <a:t>cd /work/rc/s.chakravarty/bin</a:t>
            </a:r>
            <a:endParaRPr sz="900">
              <a:solidFill>
                <a:srgbClr val="7C7C7B"/>
              </a:solidFill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81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rgbClr val="7C7C7B"/>
              </a:solidFill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81"/>
              </a:spcBef>
              <a:spcAft>
                <a:spcPts val="0"/>
              </a:spcAft>
              <a:buSzPts val="1100"/>
              <a:buNone/>
            </a:pPr>
            <a:r>
              <a:rPr b="1" lang="en-US" sz="900">
                <a:solidFill>
                  <a:srgbClr val="7C7C7B"/>
                </a:solidFill>
              </a:rPr>
              <a:t>Activate your base miniconda environment</a:t>
            </a:r>
            <a:endParaRPr b="1" sz="900">
              <a:solidFill>
                <a:srgbClr val="7C7C7B"/>
              </a:solidFill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8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7C7C7B"/>
                </a:solidFill>
              </a:rPr>
              <a:t>$ source activate</a:t>
            </a:r>
            <a:endParaRPr sz="900">
              <a:solidFill>
                <a:srgbClr val="7C7C7B"/>
              </a:solidFill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81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rgbClr val="7C7C7B"/>
              </a:solidFill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81"/>
              </a:spcBef>
              <a:spcAft>
                <a:spcPts val="0"/>
              </a:spcAft>
              <a:buSzPts val="1100"/>
              <a:buNone/>
            </a:pPr>
            <a:r>
              <a:rPr b="1" lang="en-US" sz="900">
                <a:solidFill>
                  <a:srgbClr val="7C7C7B"/>
                </a:solidFill>
              </a:rPr>
              <a:t>Update all your conda packages</a:t>
            </a:r>
            <a:endParaRPr sz="900"/>
          </a:p>
          <a:p>
            <a:pPr indent="0" lvl="0" marL="0" marR="0" rtl="0" algn="just">
              <a:lnSpc>
                <a:spcPct val="95000"/>
              </a:lnSpc>
              <a:spcBef>
                <a:spcPts val="18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7C7C7B"/>
                </a:solidFill>
              </a:rPr>
              <a:t>conda update conda</a:t>
            </a:r>
            <a:endParaRPr sz="900">
              <a:solidFill>
                <a:srgbClr val="7C7C7B"/>
              </a:solidFill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81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C7C7B"/>
                </a:solidFill>
              </a:rPr>
              <a:t>Proceed? &gt;&gt; yes</a:t>
            </a:r>
            <a:endParaRPr sz="900"/>
          </a:p>
          <a:p>
            <a:pPr indent="0" lvl="0" marL="0" marR="0" rtl="0" algn="just">
              <a:lnSpc>
                <a:spcPct val="95000"/>
              </a:lnSpc>
              <a:spcBef>
                <a:spcPts val="181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44"/>
          <p:cNvCxnSpPr/>
          <p:nvPr/>
        </p:nvCxnSpPr>
        <p:spPr>
          <a:xfrm>
            <a:off x="4572000" y="1153800"/>
            <a:ext cx="300" cy="3548400"/>
          </a:xfrm>
          <a:prstGeom prst="straightConnector1">
            <a:avLst/>
          </a:prstGeom>
          <a:noFill/>
          <a:ln cap="flat" cmpd="sng" w="9525">
            <a:solidFill>
              <a:srgbClr val="B4B4B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/>
          <p:nvPr/>
        </p:nvSpPr>
        <p:spPr>
          <a:xfrm>
            <a:off x="309600" y="530280"/>
            <a:ext cx="85254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Configuring Conda Environments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5"/>
          <p:cNvSpPr/>
          <p:nvPr/>
        </p:nvSpPr>
        <p:spPr>
          <a:xfrm>
            <a:off x="6700680" y="4770000"/>
            <a:ext cx="21327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5"/>
          <p:cNvSpPr/>
          <p:nvPr/>
        </p:nvSpPr>
        <p:spPr>
          <a:xfrm>
            <a:off x="-3240" y="1004760"/>
            <a:ext cx="9140406" cy="97200"/>
          </a:xfrm>
          <a:custGeom>
            <a:rect b="b" l="l" r="r" t="t"/>
            <a:pathLst>
              <a:path extrusionOk="0" h="10000" w="10475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130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5"/>
          <p:cNvSpPr/>
          <p:nvPr/>
        </p:nvSpPr>
        <p:spPr>
          <a:xfrm flipH="1" rot="-5400000">
            <a:off x="8965032" y="349968"/>
            <a:ext cx="208549" cy="117372"/>
          </a:xfrm>
          <a:custGeom>
            <a:rect b="b" l="l" r="r" t="t"/>
            <a:pathLst>
              <a:path extrusionOk="0" h="73819" w="138112">
                <a:moveTo>
                  <a:pt x="0" y="0"/>
                </a:moveTo>
                <a:lnTo>
                  <a:pt x="66675" y="73819"/>
                </a:lnTo>
                <a:lnTo>
                  <a:pt x="138112" y="0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4" name="Google Shape;234;p45"/>
          <p:cNvSpPr/>
          <p:nvPr/>
        </p:nvSpPr>
        <p:spPr>
          <a:xfrm>
            <a:off x="309600" y="1889650"/>
            <a:ext cx="3031200" cy="29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rapids.ai </a:t>
            </a:r>
            <a:r>
              <a:rPr b="1" i="0" lang="en-US" sz="1100" u="none" cap="none" strike="noStrike">
                <a:solidFill>
                  <a:srgbClr val="E0301E"/>
                </a:solidFill>
                <a:latin typeface="Georgia"/>
                <a:ea typeface="Georgia"/>
                <a:cs typeface="Georgia"/>
                <a:sym typeface="Georgia"/>
              </a:rPr>
              <a:t>cuML</a:t>
            </a:r>
            <a:endParaRPr b="1" i="0" sz="1100" u="none" cap="none" strike="noStrike">
              <a:solidFill>
                <a:srgbClr val="E0301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E0301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E0301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E0301E"/>
                </a:solidFill>
              </a:rPr>
              <a:t>Steps</a:t>
            </a:r>
            <a:endParaRPr sz="600">
              <a:solidFill>
                <a:srgbClr val="7C7C7B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7C7C7B"/>
                </a:solidFill>
              </a:rPr>
              <a:t>$ conda create --name cuml_env --no-default-packages</a:t>
            </a:r>
            <a:endParaRPr b="0" sz="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2"/>
                </a:solidFill>
              </a:rPr>
              <a:t>$ conda activate cuml_env</a:t>
            </a:r>
            <a:endParaRPr sz="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2"/>
                </a:solidFill>
              </a:rPr>
              <a:t>(cuml_env) $ conda install -c rapidsai-nightly -c nvidia -c conda-forge -c defaults rapids=0.16 python=3.8 cudatoolkit=11.0</a:t>
            </a:r>
            <a:endParaRPr sz="600">
              <a:solidFill>
                <a:srgbClr val="E0301E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700">
              <a:solidFill>
                <a:srgbClr val="7C7C7B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700">
              <a:solidFill>
                <a:srgbClr val="7C7C7B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700">
              <a:solidFill>
                <a:srgbClr val="7C7C7B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7C7C7B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C7C7B"/>
              </a:solidFill>
            </a:endParaRPr>
          </a:p>
        </p:txBody>
      </p:sp>
      <p:sp>
        <p:nvSpPr>
          <p:cNvPr id="235" name="Google Shape;235;p45"/>
          <p:cNvSpPr/>
          <p:nvPr/>
        </p:nvSpPr>
        <p:spPr>
          <a:xfrm>
            <a:off x="5671421" y="1961662"/>
            <a:ext cx="378" cy="282231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dashDot"/>
            <a:miter lim="8000"/>
            <a:headEnd len="sm" w="sm" type="none"/>
            <a:tailEnd len="sm" w="sm" type="none"/>
          </a:ln>
        </p:spPr>
      </p:sp>
      <p:sp>
        <p:nvSpPr>
          <p:cNvPr id="236" name="Google Shape;236;p45"/>
          <p:cNvSpPr/>
          <p:nvPr/>
        </p:nvSpPr>
        <p:spPr>
          <a:xfrm>
            <a:off x="3513825" y="1889650"/>
            <a:ext cx="2662800" cy="28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 Intel® </a:t>
            </a:r>
            <a:r>
              <a:rPr b="1" lang="en-US" sz="1100">
                <a:solidFill>
                  <a:srgbClr val="E0301E"/>
                </a:solidFill>
                <a:latin typeface="Georgia"/>
                <a:ea typeface="Georgia"/>
                <a:cs typeface="Georgia"/>
                <a:sym typeface="Georgia"/>
              </a:rPr>
              <a:t>DAAL4py</a:t>
            </a:r>
            <a:endParaRPr b="1" sz="1100">
              <a:solidFill>
                <a:srgbClr val="E0301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E0301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1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2"/>
                </a:solidFill>
              </a:rPr>
              <a:t>Steps</a:t>
            </a:r>
            <a:endParaRPr b="0" sz="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2"/>
                </a:solidFill>
              </a:rPr>
              <a:t>$ conda create --name daal4py_env --no-default-packages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2"/>
                </a:solidFill>
              </a:rPr>
              <a:t>$ conda activate daal4py_env</a:t>
            </a:r>
            <a:endParaRPr sz="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2"/>
                </a:solidFill>
              </a:rPr>
              <a:t>(daal4py_env) $ conda install -c intel daal4py</a:t>
            </a:r>
            <a:endParaRPr sz="600">
              <a:solidFill>
                <a:srgbClr val="7C7C7B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solidFill>
                <a:srgbClr val="7C7C7B"/>
              </a:solidFill>
            </a:endParaRPr>
          </a:p>
        </p:txBody>
      </p:sp>
      <p:sp>
        <p:nvSpPr>
          <p:cNvPr id="237" name="Google Shape;237;p45"/>
          <p:cNvSpPr/>
          <p:nvPr/>
        </p:nvSpPr>
        <p:spPr>
          <a:xfrm>
            <a:off x="5800975" y="1889650"/>
            <a:ext cx="32226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lang="en-US" sz="11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₂</a:t>
            </a:r>
            <a:r>
              <a:rPr lang="en-US" sz="1100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O.ai </a:t>
            </a:r>
            <a:r>
              <a:rPr b="1" lang="en-US" sz="1100">
                <a:solidFill>
                  <a:srgbClr val="E0301E"/>
                </a:solidFill>
                <a:latin typeface="Georgia"/>
                <a:ea typeface="Georgia"/>
                <a:cs typeface="Georgia"/>
                <a:sym typeface="Georgia"/>
              </a:rPr>
              <a:t>H2O4GPU</a:t>
            </a:r>
            <a:endParaRPr b="1" sz="2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7C7C7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1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dk2"/>
                </a:solidFill>
              </a:rPr>
              <a:t>Steps</a:t>
            </a:r>
            <a:endParaRPr b="0" sz="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2"/>
                </a:solidFill>
              </a:rPr>
              <a:t>$ conda create --name h2o4gpu_env --no-default-packages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2"/>
                </a:solidFill>
              </a:rPr>
              <a:t>$ conda activate pydaal_env</a:t>
            </a:r>
            <a:endParaRPr sz="600">
              <a:solidFill>
                <a:srgbClr val="7C7C7B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600"/>
              <a:t>(</a:t>
            </a:r>
            <a:r>
              <a:rPr lang="en-US" sz="600">
                <a:solidFill>
                  <a:schemeClr val="lt2"/>
                </a:solidFill>
              </a:rPr>
              <a:t>h2o4gpu_env ) $ conda create -n h2o4gpuenv -c h2oai -c conda-forge -c rapidsai h2o4gpu-cuda10</a:t>
            </a:r>
            <a:endParaRPr sz="6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sz="7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5"/>
          <p:cNvSpPr/>
          <p:nvPr/>
        </p:nvSpPr>
        <p:spPr>
          <a:xfrm>
            <a:off x="3340900" y="1961662"/>
            <a:ext cx="378" cy="282231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dashDot"/>
            <a:miter lim="8000"/>
            <a:headEnd len="sm" w="sm" type="none"/>
            <a:tailEnd len="sm" w="sm" type="none"/>
          </a:ln>
        </p:spPr>
      </p:sp>
      <p:pic>
        <p:nvPicPr>
          <p:cNvPr id="239" name="Google Shape;23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825" y="1371600"/>
            <a:ext cx="825840" cy="36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8050" y="1283100"/>
            <a:ext cx="540250" cy="5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0975" y="1340525"/>
            <a:ext cx="425400" cy="4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/>
          <p:nvPr/>
        </p:nvSpPr>
        <p:spPr>
          <a:xfrm>
            <a:off x="309600" y="530280"/>
            <a:ext cx="85254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Configuring Conda Environments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6"/>
          <p:cNvSpPr/>
          <p:nvPr/>
        </p:nvSpPr>
        <p:spPr>
          <a:xfrm>
            <a:off x="6700680" y="4770000"/>
            <a:ext cx="21327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6"/>
          <p:cNvSpPr/>
          <p:nvPr/>
        </p:nvSpPr>
        <p:spPr>
          <a:xfrm>
            <a:off x="-3240" y="1004760"/>
            <a:ext cx="9140406" cy="97200"/>
          </a:xfrm>
          <a:custGeom>
            <a:rect b="b" l="l" r="r" t="t"/>
            <a:pathLst>
              <a:path extrusionOk="0" h="10000" w="10475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130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6"/>
          <p:cNvSpPr/>
          <p:nvPr/>
        </p:nvSpPr>
        <p:spPr>
          <a:xfrm flipH="1" rot="-5400000">
            <a:off x="8965032" y="349968"/>
            <a:ext cx="208549" cy="117372"/>
          </a:xfrm>
          <a:custGeom>
            <a:rect b="b" l="l" r="r" t="t"/>
            <a:pathLst>
              <a:path extrusionOk="0" h="73819" w="138112">
                <a:moveTo>
                  <a:pt x="0" y="0"/>
                </a:moveTo>
                <a:lnTo>
                  <a:pt x="66675" y="73819"/>
                </a:lnTo>
                <a:lnTo>
                  <a:pt x="138112" y="0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50" name="Google Shape;250;p46"/>
          <p:cNvSpPr/>
          <p:nvPr/>
        </p:nvSpPr>
        <p:spPr>
          <a:xfrm>
            <a:off x="309600" y="1889650"/>
            <a:ext cx="3031200" cy="29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rapids.ai </a:t>
            </a:r>
            <a:r>
              <a:rPr b="1" i="0" lang="en-US" sz="1100" u="none" cap="none" strike="noStrike">
                <a:solidFill>
                  <a:srgbClr val="E0301E"/>
                </a:solidFill>
                <a:latin typeface="Georgia"/>
                <a:ea typeface="Georgia"/>
                <a:cs typeface="Georgia"/>
                <a:sym typeface="Georgia"/>
              </a:rPr>
              <a:t>cuML</a:t>
            </a:r>
            <a:endParaRPr b="1" i="0" sz="1100" u="none" cap="none" strike="noStrike">
              <a:solidFill>
                <a:srgbClr val="E0301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E0301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E0301E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E0301E"/>
                </a:solidFill>
              </a:rPr>
              <a:t>Sample Code</a:t>
            </a:r>
            <a:endParaRPr b="0" sz="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-US" sz="600">
                <a:solidFill>
                  <a:srgbClr val="7C7C7B"/>
                </a:solidFill>
              </a:rPr>
              <a:t>Python 3.8.5 | packaged by conda-forge |</a:t>
            </a:r>
            <a:endParaRPr sz="600">
              <a:solidFill>
                <a:srgbClr val="7C7C7B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-US" sz="600">
                <a:solidFill>
                  <a:srgbClr val="7C7C7B"/>
                </a:solidFill>
              </a:rPr>
              <a:t>&gt;&gt;&gt; from cuml.cluster import KMeans</a:t>
            </a:r>
            <a:endParaRPr sz="600">
              <a:solidFill>
                <a:srgbClr val="7C7C7B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-US" sz="600">
                <a:solidFill>
                  <a:srgbClr val="7C7C7B"/>
                </a:solidFill>
              </a:rPr>
              <a:t>&gt;&gt;&gt; </a:t>
            </a:r>
            <a:r>
              <a:rPr lang="en-US" sz="600">
                <a:solidFill>
                  <a:schemeClr val="lt2"/>
                </a:solidFill>
              </a:rPr>
              <a:t>import cudf, numpy as np, pandas as pd</a:t>
            </a:r>
            <a:endParaRPr sz="6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-US" sz="600">
                <a:solidFill>
                  <a:schemeClr val="lt2"/>
                </a:solidFill>
              </a:rPr>
              <a:t>&gt;&gt;&gt; </a:t>
            </a:r>
            <a:r>
              <a:rPr lang="en-US" sz="600">
                <a:solidFill>
                  <a:srgbClr val="7C7C7B"/>
                </a:solidFill>
              </a:rPr>
              <a:t>def np2cudf(df):</a:t>
            </a:r>
            <a:endParaRPr sz="600">
              <a:solidFill>
                <a:srgbClr val="7C7C7B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-US" sz="600">
                <a:solidFill>
                  <a:srgbClr val="7C7C7B"/>
                </a:solidFill>
              </a:rPr>
              <a:t>          ... df = pd.DataFrame({'fea%d'%i:df[:,i] for i in range(df.shape[1])})</a:t>
            </a:r>
            <a:endParaRPr sz="600">
              <a:solidFill>
                <a:srgbClr val="7C7C7B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-US" sz="600">
                <a:solidFill>
                  <a:srgbClr val="7C7C7B"/>
                </a:solidFill>
              </a:rPr>
              <a:t>         ... pdf = cudf.DataFrame()</a:t>
            </a:r>
            <a:endParaRPr sz="600">
              <a:solidFill>
                <a:srgbClr val="7C7C7B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-US" sz="600">
                <a:solidFill>
                  <a:srgbClr val="7C7C7B"/>
                </a:solidFill>
              </a:rPr>
              <a:t>         ... for c,column in enumerate(df):</a:t>
            </a:r>
            <a:endParaRPr sz="600">
              <a:solidFill>
                <a:srgbClr val="7C7C7B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-US" sz="600">
                <a:solidFill>
                  <a:srgbClr val="7C7C7B"/>
                </a:solidFill>
              </a:rPr>
              <a:t>             ... pdf[str(c)] = df[column]</a:t>
            </a:r>
            <a:endParaRPr sz="600">
              <a:solidFill>
                <a:srgbClr val="7C7C7B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-US" sz="600">
                <a:solidFill>
                  <a:srgbClr val="7C7C7B"/>
                </a:solidFill>
              </a:rPr>
              <a:t>         ... return pdf</a:t>
            </a:r>
            <a:endParaRPr sz="600">
              <a:solidFill>
                <a:srgbClr val="7C7C7B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-US" sz="600">
                <a:solidFill>
                  <a:srgbClr val="7C7C7B"/>
                </a:solidFill>
              </a:rPr>
              <a:t>&gt;&gt;&gt; kmeans_float = </a:t>
            </a:r>
            <a:r>
              <a:rPr lang="en-US" sz="600">
                <a:solidFill>
                  <a:schemeClr val="lt2"/>
                </a:solidFill>
              </a:rPr>
              <a:t>KMeans(n_clusters=2).fit(np2cudf(np.array([[1.,1.], [1.,4.], [1.,0.]])))</a:t>
            </a:r>
            <a:endParaRPr sz="600">
              <a:solidFill>
                <a:srgbClr val="7C7C7B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-US" sz="600">
                <a:solidFill>
                  <a:srgbClr val="7C7C7B"/>
                </a:solidFill>
              </a:rPr>
              <a:t>&gt;&gt;&gt; print(kmeans_float.cluster_centers_)</a:t>
            </a:r>
            <a:endParaRPr sz="600">
              <a:solidFill>
                <a:srgbClr val="7C7C7B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-US" sz="600">
                <a:solidFill>
                  <a:schemeClr val="lt2"/>
                </a:solidFill>
              </a:rPr>
              <a:t>array([[1. , 0.5], [1. , 4. ]])</a:t>
            </a:r>
            <a:endParaRPr sz="500">
              <a:solidFill>
                <a:srgbClr val="7C7C7B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600">
              <a:solidFill>
                <a:srgbClr val="7C7C7B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600">
              <a:solidFill>
                <a:srgbClr val="7C7C7B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700">
              <a:solidFill>
                <a:srgbClr val="7C7C7B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700">
              <a:solidFill>
                <a:srgbClr val="7C7C7B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700">
              <a:solidFill>
                <a:srgbClr val="7C7C7B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700">
              <a:solidFill>
                <a:srgbClr val="7C7C7B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C7C7B"/>
              </a:solidFill>
            </a:endParaRPr>
          </a:p>
        </p:txBody>
      </p:sp>
      <p:sp>
        <p:nvSpPr>
          <p:cNvPr id="251" name="Google Shape;251;p46"/>
          <p:cNvSpPr/>
          <p:nvPr/>
        </p:nvSpPr>
        <p:spPr>
          <a:xfrm>
            <a:off x="5671421" y="1961662"/>
            <a:ext cx="378" cy="282231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dashDot"/>
            <a:miter lim="8000"/>
            <a:headEnd len="sm" w="sm" type="none"/>
            <a:tailEnd len="sm" w="sm" type="none"/>
          </a:ln>
        </p:spPr>
      </p:sp>
      <p:sp>
        <p:nvSpPr>
          <p:cNvPr id="252" name="Google Shape;252;p46"/>
          <p:cNvSpPr/>
          <p:nvPr/>
        </p:nvSpPr>
        <p:spPr>
          <a:xfrm>
            <a:off x="3513825" y="1889650"/>
            <a:ext cx="2662800" cy="28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 Intel® </a:t>
            </a:r>
            <a:r>
              <a:rPr b="1" lang="en-US" sz="1100">
                <a:solidFill>
                  <a:srgbClr val="E0301E"/>
                </a:solidFill>
                <a:latin typeface="Georgia"/>
                <a:ea typeface="Georgia"/>
                <a:cs typeface="Georgia"/>
                <a:sym typeface="Georgia"/>
              </a:rPr>
              <a:t>DAAL4py</a:t>
            </a:r>
            <a:endParaRPr b="1" sz="1100">
              <a:solidFill>
                <a:srgbClr val="E0301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marR="0" rtl="0" algn="l">
              <a:lnSpc>
                <a:spcPct val="110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E0301E"/>
                </a:solidFill>
              </a:rPr>
              <a:t>Sample Code</a:t>
            </a:r>
            <a:endParaRPr b="0" sz="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2"/>
                </a:solidFill>
              </a:rPr>
              <a:t>$ python3 </a:t>
            </a:r>
            <a:endParaRPr sz="6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2"/>
                </a:solidFill>
              </a:rPr>
              <a:t>Python 3.7.7 :: Intel(R) Corporation</a:t>
            </a:r>
            <a:endParaRPr sz="6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2"/>
                </a:solidFill>
              </a:rPr>
              <a:t>&gt;&gt;&gt; from daal4py import kmeans_init</a:t>
            </a:r>
            <a:endParaRPr sz="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2"/>
                </a:solidFill>
              </a:rPr>
              <a:t>&gt;&gt;&gt; import numpy as np</a:t>
            </a:r>
            <a:endParaRPr sz="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2"/>
                </a:solidFill>
              </a:rPr>
              <a:t>&gt;&gt;&gt; X = np.array([[1.,1.], [1.,4.], [1.,0.]])</a:t>
            </a:r>
            <a:endParaRPr sz="6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2"/>
                </a:solidFill>
              </a:rPr>
              <a:t>&gt;&gt;&gt; kmi = kmeans_init(10, method="plusPlusDense")</a:t>
            </a:r>
            <a:endParaRPr sz="6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2"/>
                </a:solidFill>
              </a:rPr>
              <a:t>&gt;&gt;&gt; result = kmi.compute(X)</a:t>
            </a:r>
            <a:endParaRPr sz="6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2"/>
                </a:solidFill>
              </a:rPr>
              <a:t>&gt;&gt;&gt; print(result.centroids)</a:t>
            </a:r>
            <a:endParaRPr sz="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2"/>
                </a:solidFill>
              </a:rPr>
              <a:t>array([[1. , 0.5], [1. , 4. ]])</a:t>
            </a:r>
            <a:endParaRPr sz="6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solidFill>
                <a:srgbClr val="7C7C7B"/>
              </a:solidFill>
            </a:endParaRPr>
          </a:p>
        </p:txBody>
      </p:sp>
      <p:sp>
        <p:nvSpPr>
          <p:cNvPr id="253" name="Google Shape;253;p46"/>
          <p:cNvSpPr/>
          <p:nvPr/>
        </p:nvSpPr>
        <p:spPr>
          <a:xfrm>
            <a:off x="5800975" y="1889650"/>
            <a:ext cx="32226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lang="en-US" sz="11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₂</a:t>
            </a:r>
            <a:r>
              <a:rPr lang="en-US" sz="1100">
                <a:solidFill>
                  <a:srgbClr val="7C7C7B"/>
                </a:solidFill>
                <a:latin typeface="Georgia"/>
                <a:ea typeface="Georgia"/>
                <a:cs typeface="Georgia"/>
                <a:sym typeface="Georgia"/>
              </a:rPr>
              <a:t>O.ai </a:t>
            </a:r>
            <a:r>
              <a:rPr b="1" lang="en-US" sz="1100">
                <a:solidFill>
                  <a:srgbClr val="E0301E"/>
                </a:solidFill>
                <a:latin typeface="Georgia"/>
                <a:ea typeface="Georgia"/>
                <a:cs typeface="Georgia"/>
                <a:sym typeface="Georgia"/>
              </a:rPr>
              <a:t>H2O4GPU</a:t>
            </a:r>
            <a:endParaRPr b="1" sz="2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2"/>
                </a:solidFill>
              </a:rPr>
              <a:t>Sample Code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-US" sz="600">
                <a:solidFill>
                  <a:schemeClr val="lt2"/>
                </a:solidFill>
              </a:rPr>
              <a:t>$ python3</a:t>
            </a:r>
            <a:endParaRPr sz="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-US" sz="600">
                <a:solidFill>
                  <a:schemeClr val="lt2"/>
                </a:solidFill>
              </a:rPr>
              <a:t>Python 3.6.11 | packaged by conda-forge |</a:t>
            </a:r>
            <a:endParaRPr sz="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-US" sz="600">
                <a:solidFill>
                  <a:schemeClr val="lt2"/>
                </a:solidFill>
              </a:rPr>
              <a:t>Type "help", "copyright", "credits" or "license" for more information</a:t>
            </a:r>
            <a:endParaRPr sz="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-US" sz="600">
                <a:solidFill>
                  <a:schemeClr val="lt2"/>
                </a:solidFill>
              </a:rPr>
              <a:t>&gt;&gt;&gt; import h2o4gpu</a:t>
            </a:r>
            <a:endParaRPr sz="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-US" sz="600">
                <a:solidFill>
                  <a:schemeClr val="lt2"/>
                </a:solidFill>
              </a:rPr>
              <a:t>&gt;&gt;&gt; import numpy as np</a:t>
            </a:r>
            <a:endParaRPr sz="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-US" sz="600">
                <a:solidFill>
                  <a:schemeClr val="lt2"/>
                </a:solidFill>
              </a:rPr>
              <a:t>&gt;&gt;&gt; X = np.array([[1.,1.], [1.,4.], [1.,0.]])</a:t>
            </a:r>
            <a:endParaRPr sz="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-US" sz="600">
                <a:solidFill>
                  <a:schemeClr val="lt2"/>
                </a:solidFill>
              </a:rPr>
              <a:t>&gt;&gt;&gt; model = h2o4gpu.KMeans(n_clusters=2,random_state=1234).fit(X)</a:t>
            </a:r>
            <a:endParaRPr sz="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-US" sz="600">
                <a:solidFill>
                  <a:schemeClr val="lt2"/>
                </a:solidFill>
              </a:rPr>
              <a:t>&gt;&gt;&gt; model.cluster_centers_</a:t>
            </a:r>
            <a:endParaRPr sz="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-US" sz="600">
                <a:solidFill>
                  <a:schemeClr val="lt2"/>
                </a:solidFill>
              </a:rPr>
              <a:t>array([[1. , 0.5], [1. , 4. ]])</a:t>
            </a:r>
            <a:endParaRPr sz="6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sz="7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6"/>
          <p:cNvSpPr/>
          <p:nvPr/>
        </p:nvSpPr>
        <p:spPr>
          <a:xfrm>
            <a:off x="3340900" y="1961662"/>
            <a:ext cx="378" cy="282231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dashDot"/>
            <a:miter lim="8000"/>
            <a:headEnd len="sm" w="sm" type="none"/>
            <a:tailEnd len="sm" w="sm" type="none"/>
          </a:ln>
        </p:spPr>
      </p:sp>
      <p:pic>
        <p:nvPicPr>
          <p:cNvPr id="255" name="Google Shape;25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825" y="1371600"/>
            <a:ext cx="825840" cy="36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8050" y="1283100"/>
            <a:ext cx="540250" cy="5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0975" y="1340525"/>
            <a:ext cx="425400" cy="4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E0301E"/>
      </a:dk2>
      <a:lt2>
        <a:srgbClr val="7C7C7B"/>
      </a:lt2>
      <a:accent1>
        <a:srgbClr val="E0301E"/>
      </a:accent1>
      <a:accent2>
        <a:srgbClr val="000000"/>
      </a:accent2>
      <a:accent3>
        <a:srgbClr val="2D2D2D"/>
      </a:accent3>
      <a:accent4>
        <a:srgbClr val="5A5A5A"/>
      </a:accent4>
      <a:accent5>
        <a:srgbClr val="878787"/>
      </a:accent5>
      <a:accent6>
        <a:srgbClr val="B4B4B4"/>
      </a:accent6>
      <a:hlink>
        <a:srgbClr val="E0301E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E0301E"/>
      </a:dk2>
      <a:lt2>
        <a:srgbClr val="7C7C7B"/>
      </a:lt2>
      <a:accent1>
        <a:srgbClr val="E0301E"/>
      </a:accent1>
      <a:accent2>
        <a:srgbClr val="000000"/>
      </a:accent2>
      <a:accent3>
        <a:srgbClr val="2D2D2D"/>
      </a:accent3>
      <a:accent4>
        <a:srgbClr val="5A5A5A"/>
      </a:accent4>
      <a:accent5>
        <a:srgbClr val="878787"/>
      </a:accent5>
      <a:accent6>
        <a:srgbClr val="B4B4B4"/>
      </a:accent6>
      <a:hlink>
        <a:srgbClr val="E0301E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E0301E"/>
      </a:dk2>
      <a:lt2>
        <a:srgbClr val="7C7C7B"/>
      </a:lt2>
      <a:accent1>
        <a:srgbClr val="E0301E"/>
      </a:accent1>
      <a:accent2>
        <a:srgbClr val="000000"/>
      </a:accent2>
      <a:accent3>
        <a:srgbClr val="2D2D2D"/>
      </a:accent3>
      <a:accent4>
        <a:srgbClr val="5A5A5A"/>
      </a:accent4>
      <a:accent5>
        <a:srgbClr val="878787"/>
      </a:accent5>
      <a:accent6>
        <a:srgbClr val="B4B4B4"/>
      </a:accent6>
      <a:hlink>
        <a:srgbClr val="E0301E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E0301E"/>
      </a:dk2>
      <a:lt2>
        <a:srgbClr val="7C7C7B"/>
      </a:lt2>
      <a:accent1>
        <a:srgbClr val="E0301E"/>
      </a:accent1>
      <a:accent2>
        <a:srgbClr val="000000"/>
      </a:accent2>
      <a:accent3>
        <a:srgbClr val="2D2D2D"/>
      </a:accent3>
      <a:accent4>
        <a:srgbClr val="5A5A5A"/>
      </a:accent4>
      <a:accent5>
        <a:srgbClr val="878787"/>
      </a:accent5>
      <a:accent6>
        <a:srgbClr val="B4B4B4"/>
      </a:accent6>
      <a:hlink>
        <a:srgbClr val="E0301E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