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7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0960-86DE-4302-99A5-BBB73CAB79A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estern.edu/hr/workplace-learning/lynda/index.html" TargetMode="External"/><Relationship Id="rId2" Type="http://schemas.openxmlformats.org/officeDocument/2006/relationships/hyperlink" Target="http://www.diveintopython.net/download/diveintopython-pdf-5.4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0986"/>
            <a:ext cx="12192000" cy="1860014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577382"/>
            <a:ext cx="10896600" cy="154849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>Python Programming Basics</a:t>
            </a:r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</a:br>
            <a:endParaRPr lang="en-US" sz="5000" dirty="0">
              <a:solidFill>
                <a:schemeClr val="bg1"/>
              </a:solidFill>
              <a:latin typeface="Ubuntu Light" panose="020B06040306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0201" y="5385402"/>
            <a:ext cx="3543299" cy="820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NU Robotics Club </a:t>
            </a:r>
          </a:p>
          <a:p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Software Workshop Track</a:t>
            </a:r>
            <a:endParaRPr lang="en-US" dirty="0">
              <a:latin typeface="Ubuntu Light" panose="020B06040306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84" y="3642270"/>
            <a:ext cx="1743132" cy="174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3804278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Python Data Structures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really only need to know 3 basic data structures to do most things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Lists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Dictionaries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Tuples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Lists are used when you’re only interested in storing elements with the possibility of a valuable ordering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Dictionaries are used when you don’t care about the order but want to index the values uniquely through a set of keys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Tuples are used when you want to have a structure whose size cannot be modified once created but can start with an arbitrary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Lists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Mutable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Its state can be changed throughout its lifetime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Dynamic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 can append elements to the end through the append(element) function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 can insert elements through the insert(index, element)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Basic Syntax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 = [ ]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 = list()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L.append</a:t>
            </a:r>
            <a:r>
              <a:rPr lang="en-US" dirty="0" smtClean="0">
                <a:latin typeface="Ubuntu Light" panose="020B0604030602030204" pitchFamily="34" charset="0"/>
              </a:rPr>
              <a:t>(element)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L.sort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L.pop</a:t>
            </a:r>
            <a:r>
              <a:rPr lang="en-US" dirty="0" smtClean="0">
                <a:latin typeface="Ubuntu Light" panose="020B0604030602030204" pitchFamily="34" charset="0"/>
              </a:rPr>
              <a:t>(index=-1)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del L[index]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Value = L[index]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Dictionaries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Have key value pairs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Keys must be immutable because their uniqueness needs to be preserved throughout the lifetime of the dictionary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str</a:t>
            </a:r>
            <a:r>
              <a:rPr lang="en-US" dirty="0">
                <a:latin typeface="Ubuntu Light" panose="020B0604030602030204" pitchFamily="34" charset="0"/>
              </a:rPr>
              <a:t> </a:t>
            </a:r>
            <a:r>
              <a:rPr lang="en-US" dirty="0" smtClean="0">
                <a:latin typeface="Ubuntu Light" panose="020B0604030602030204" pitchFamily="34" charset="0"/>
              </a:rPr>
              <a:t>and </a:t>
            </a:r>
            <a:r>
              <a:rPr lang="en-US" dirty="0" err="1" smtClean="0">
                <a:latin typeface="Ubuntu Light" panose="020B0604030602030204" pitchFamily="34" charset="0"/>
              </a:rPr>
              <a:t>int</a:t>
            </a:r>
            <a:r>
              <a:rPr lang="en-US" dirty="0" smtClean="0">
                <a:latin typeface="Ubuntu Light" panose="020B0604030602030204" pitchFamily="34" charset="0"/>
              </a:rPr>
              <a:t> are all immutable data types in Python and can be used for this purpose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Basic Syntax: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 = { }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 = </a:t>
            </a:r>
            <a:r>
              <a:rPr lang="en-US" dirty="0" err="1" smtClean="0">
                <a:latin typeface="Ubuntu Light" panose="020B0604030602030204" pitchFamily="34" charset="0"/>
              </a:rPr>
              <a:t>dict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D[key] = value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del D[key]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D.has_key</a:t>
            </a:r>
            <a:r>
              <a:rPr lang="en-US" dirty="0" smtClean="0">
                <a:latin typeface="Ubuntu Light" panose="020B0604030602030204" pitchFamily="34" charset="0"/>
              </a:rPr>
              <a:t>(key)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Tuples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Unlike the list or dictionary, this data structure is immutable meaning that it cannot be altered once created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means that it can be used as a key for dictionaries as well</a:t>
            </a:r>
          </a:p>
          <a:p>
            <a:pPr lvl="1"/>
            <a:r>
              <a:rPr lang="en-US" dirty="0" err="1" smtClean="0">
                <a:latin typeface="Ubuntu Light" panose="020B0604030602030204" pitchFamily="34" charset="0"/>
              </a:rPr>
              <a:t>Basix</a:t>
            </a:r>
            <a:r>
              <a:rPr lang="en-US" dirty="0" smtClean="0">
                <a:latin typeface="Ubuntu Light" panose="020B0604030602030204" pitchFamily="34" charset="0"/>
              </a:rPr>
              <a:t> Syntax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 = (1, 2, 3)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T[index] = value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 = (1,)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Note the trailing comma as without it the parenthesis just change the order of </a:t>
            </a:r>
            <a:r>
              <a:rPr lang="en-US" dirty="0" err="1" smtClean="0">
                <a:latin typeface="Ubuntu Light" panose="020B0604030602030204" pitchFamily="34" charset="0"/>
              </a:rPr>
              <a:t>opreations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Since lists, dictionaries, and tuples are </a:t>
            </a:r>
            <a:r>
              <a:rPr lang="en-US" dirty="0" err="1" smtClean="0">
                <a:latin typeface="Ubuntu Light" panose="020B0604030602030204" pitchFamily="34" charset="0"/>
              </a:rPr>
              <a:t>iterable</a:t>
            </a:r>
            <a:r>
              <a:rPr lang="en-US" dirty="0" smtClean="0">
                <a:latin typeface="Ubuntu Light" panose="020B0604030602030204" pitchFamily="34" charset="0"/>
              </a:rPr>
              <a:t> objects, they all can be used in the Python for loop syntax</a:t>
            </a:r>
          </a:p>
          <a:p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32385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element in [1, 2, 3, 4, 5]: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5700" y="32385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element in (1, 2, 3, 4, 5):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700" y="4280583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key in {1, 2, 3, 4, 5}: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5700" y="4280583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key in {‘a’: 1, ‘b’: 2, ‘c’: 3}.</a:t>
            </a:r>
            <a:r>
              <a:rPr lang="en-US" dirty="0" err="1" smtClean="0">
                <a:latin typeface="Ubuntu Light" panose="020B0604030602030204" pitchFamily="34" charset="0"/>
              </a:rPr>
              <a:t>iterkeys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5335369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30602030204" pitchFamily="34" charset="0"/>
              </a:rPr>
              <a:t>for value in {‘a’: 1, ‘b’: 2, ‘c’: 3</a:t>
            </a:r>
            <a:r>
              <a:rPr lang="en-US" dirty="0" smtClean="0">
                <a:latin typeface="Ubuntu Light" panose="020B0604030602030204" pitchFamily="34" charset="0"/>
              </a:rPr>
              <a:t>}.</a:t>
            </a:r>
            <a:r>
              <a:rPr lang="en-US" dirty="0" err="1" smtClean="0">
                <a:latin typeface="Ubuntu Light" panose="020B0604030602030204" pitchFamily="34" charset="0"/>
              </a:rPr>
              <a:t>itervalues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>
                <a:latin typeface="Ubuntu Light" panose="020B0604030602030204" pitchFamily="34" charset="0"/>
              </a:rPr>
              <a:t>	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5700" y="5335369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30602030204" pitchFamily="34" charset="0"/>
              </a:rPr>
              <a:t>for </a:t>
            </a:r>
            <a:r>
              <a:rPr lang="en-US" dirty="0" smtClean="0">
                <a:latin typeface="Ubuntu Light" panose="020B0604030602030204" pitchFamily="34" charset="0"/>
              </a:rPr>
              <a:t>key, value </a:t>
            </a:r>
            <a:r>
              <a:rPr lang="en-US" dirty="0">
                <a:latin typeface="Ubuntu Light" panose="020B0604030602030204" pitchFamily="34" charset="0"/>
              </a:rPr>
              <a:t>in {‘a’: 1, ‘b’: 2, ‘c’: 3</a:t>
            </a:r>
            <a:r>
              <a:rPr lang="en-US" dirty="0" smtClean="0">
                <a:latin typeface="Ubuntu Light" panose="020B0604030602030204" pitchFamily="34" charset="0"/>
              </a:rPr>
              <a:t>}.</a:t>
            </a:r>
            <a:r>
              <a:rPr lang="en-US" dirty="0" err="1" smtClean="0">
                <a:latin typeface="Ubuntu Light" panose="020B0604030602030204" pitchFamily="34" charset="0"/>
              </a:rPr>
              <a:t>iteritems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>
                <a:latin typeface="Ubuntu Light" panose="020B0604030602030204" pitchFamily="34" charset="0"/>
              </a:rPr>
              <a:t>	#</a:t>
            </a:r>
          </a:p>
        </p:txBody>
      </p:sp>
    </p:spTree>
    <p:extLst>
      <p:ext uri="{BB962C8B-B14F-4D97-AF65-F5344CB8AC3E}">
        <p14:creationId xmlns:p14="http://schemas.microsoft.com/office/powerpoint/2010/main" val="975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File I/O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is great for working with files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Getting started is as simple as the open function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FILE = open(‘filename.dat’, ‘r’)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The second parameter is the mode which can be any combination of ‘r’ (read) and ‘w’ (write)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The default mode is ‘r’ (read)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FILE.close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Always follow an open with a close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Iterating over a file is simple as well and can be done with the following helper functions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read() – returns a string of the entire file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readline</a:t>
            </a:r>
            <a:r>
              <a:rPr lang="en-US" dirty="0" smtClean="0">
                <a:latin typeface="Ubuntu Light" panose="020B0604030602030204" pitchFamily="34" charset="0"/>
              </a:rPr>
              <a:t>() – returns the line with the ‘\n’ at the end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This can be used in for loops to iterate over a file line by line as well</a:t>
            </a:r>
          </a:p>
          <a:p>
            <a:pPr lvl="4"/>
            <a:r>
              <a:rPr lang="en-US" dirty="0" smtClean="0">
                <a:latin typeface="Ubuntu Light" panose="020B0604030602030204" pitchFamily="34" charset="0"/>
              </a:rPr>
              <a:t>Ex:	for line in file: # …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seek(index) – points the file to that position in the file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Modules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In order to use code other than the Python built-ins you can import modules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Syntax: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import module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import object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from module import object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from module import *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Some useful modules in robotics projects are listed below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cv2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numpy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serial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667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Guessing Game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Your task is to guess the number between 1 and 100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375" y="1795463"/>
            <a:ext cx="4921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Light" panose="020B0604030602030204" pitchFamily="34" charset="0"/>
              </a:rPr>
              <a:t>#!/</a:t>
            </a:r>
            <a:r>
              <a:rPr lang="en-US" sz="1200" dirty="0" err="1">
                <a:latin typeface="Ubuntu Light" panose="020B0604030602030204" pitchFamily="34" charset="0"/>
              </a:rPr>
              <a:t>usr</a:t>
            </a:r>
            <a:r>
              <a:rPr lang="en-US" sz="1200" dirty="0">
                <a:latin typeface="Ubuntu Light" panose="020B0604030602030204" pitchFamily="34" charset="0"/>
              </a:rPr>
              <a:t>/bin/</a:t>
            </a:r>
            <a:r>
              <a:rPr lang="en-US" sz="1200" dirty="0" err="1">
                <a:latin typeface="Ubuntu Light" panose="020B0604030602030204" pitchFamily="34" charset="0"/>
              </a:rPr>
              <a:t>env</a:t>
            </a:r>
            <a:r>
              <a:rPr lang="en-US" sz="1200" dirty="0">
                <a:latin typeface="Ubuntu Light" panose="020B0604030602030204" pitchFamily="34" charset="0"/>
              </a:rPr>
              <a:t> python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import sys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import random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if __name__ == '__main__':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  <a:r>
              <a:rPr lang="en-US" sz="1200" dirty="0" smtClean="0">
                <a:latin typeface="Ubuntu Light" panose="020B0604030602030204" pitchFamily="34" charset="0"/>
              </a:rPr>
              <a:t>target= </a:t>
            </a:r>
            <a:r>
              <a:rPr lang="en-US" sz="1200" dirty="0" err="1" smtClean="0">
                <a:latin typeface="Ubuntu Light" panose="020B0604030602030204" pitchFamily="34" charset="0"/>
              </a:rPr>
              <a:t>random.randrange</a:t>
            </a:r>
            <a:r>
              <a:rPr lang="en-US" sz="1200" dirty="0" smtClean="0">
                <a:latin typeface="Ubuntu Light" panose="020B0604030602030204" pitchFamily="34" charset="0"/>
              </a:rPr>
              <a:t>(1, 101</a:t>
            </a:r>
            <a:r>
              <a:rPr lang="en-US" sz="1200" dirty="0">
                <a:latin typeface="Ubuntu Light" panose="020B0604030602030204" pitchFamily="34" charset="0"/>
              </a:rPr>
              <a:t>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number = </a:t>
            </a:r>
            <a:r>
              <a:rPr lang="en-US" sz="1200" dirty="0" err="1">
                <a:latin typeface="Ubuntu Light" panose="020B0604030602030204" pitchFamily="34" charset="0"/>
              </a:rPr>
              <a:t>int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raw_input</a:t>
            </a:r>
            <a:r>
              <a:rPr lang="en-US" sz="1200" dirty="0">
                <a:latin typeface="Ubuntu Light" panose="020B0604030602030204" pitchFamily="34" charset="0"/>
              </a:rPr>
              <a:t>('Guess a number between 1 and 100: '))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while number is not </a:t>
            </a:r>
            <a:r>
              <a:rPr lang="en-US" sz="1200" dirty="0" smtClean="0">
                <a:latin typeface="Ubuntu Light" panose="020B0604030602030204" pitchFamily="34" charset="0"/>
              </a:rPr>
              <a:t>target: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    diff = abs(number - </a:t>
            </a:r>
            <a:r>
              <a:rPr lang="en-US" sz="1200" dirty="0" smtClean="0">
                <a:latin typeface="Ubuntu Light" panose="020B0604030602030204" pitchFamily="34" charset="0"/>
              </a:rPr>
              <a:t>target)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if diff &lt; 2: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</a:t>
            </a:r>
            <a:r>
              <a:rPr lang="en-US" sz="1200" dirty="0" smtClean="0">
                <a:latin typeface="Ubuntu Light" panose="020B0604030602030204" pitchFamily="34" charset="0"/>
              </a:rPr>
              <a:t>     print 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  <a:r>
              <a:rPr lang="en-US" sz="1200" dirty="0" smtClean="0">
                <a:latin typeface="Ubuntu Light" panose="020B0604030602030204" pitchFamily="34" charset="0"/>
              </a:rPr>
              <a:t>AHHHHHHHHHHHHHHHHHHHHHHHHHHHHHHH'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 smtClean="0">
                <a:latin typeface="Ubuntu Light" panose="020B0604030602030204" pitchFamily="34" charset="0"/>
              </a:rPr>
              <a:t>elif</a:t>
            </a:r>
            <a:r>
              <a:rPr lang="en-US" sz="1200" dirty="0" smtClean="0">
                <a:latin typeface="Ubuntu Light" panose="020B0604030602030204" pitchFamily="34" charset="0"/>
              </a:rPr>
              <a:t> </a:t>
            </a:r>
            <a:r>
              <a:rPr lang="en-US" sz="1200" dirty="0">
                <a:latin typeface="Ubuntu Light" panose="020B0604030602030204" pitchFamily="34" charset="0"/>
              </a:rPr>
              <a:t>diff &lt; 5: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HOT!'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 smtClean="0">
                <a:latin typeface="Ubuntu Light" panose="020B0604030602030204" pitchFamily="34" charset="0"/>
              </a:rPr>
              <a:t>elif</a:t>
            </a:r>
            <a:r>
              <a:rPr lang="en-US" sz="1200" dirty="0" smtClean="0">
                <a:latin typeface="Ubuntu Light" panose="020B0604030602030204" pitchFamily="34" charset="0"/>
              </a:rPr>
              <a:t> </a:t>
            </a:r>
            <a:r>
              <a:rPr lang="en-US" sz="1200" dirty="0">
                <a:latin typeface="Ubuntu Light" panose="020B0604030602030204" pitchFamily="34" charset="0"/>
              </a:rPr>
              <a:t>diff &lt; 10: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A little too hot for comfort, no?'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    </a:t>
            </a:r>
            <a:r>
              <a:rPr lang="en-US" sz="1200" dirty="0" err="1">
                <a:latin typeface="Ubuntu Light" panose="020B0604030602030204" pitchFamily="34" charset="0"/>
              </a:rPr>
              <a:t>elif</a:t>
            </a:r>
            <a:r>
              <a:rPr lang="en-US" sz="1200" dirty="0">
                <a:latin typeface="Ubuntu Light" panose="020B0604030602030204" pitchFamily="34" charset="0"/>
              </a:rPr>
              <a:t> diff &lt; 20: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Getting </a:t>
            </a:r>
            <a:r>
              <a:rPr lang="en-US" sz="1200" dirty="0">
                <a:latin typeface="Ubuntu Light" panose="020B0604030602030204" pitchFamily="34" charset="0"/>
              </a:rPr>
              <a:t>warmer...'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>
                <a:latin typeface="Ubuntu Light" panose="020B0604030602030204" pitchFamily="34" charset="0"/>
              </a:rPr>
              <a:t>elif</a:t>
            </a:r>
            <a:r>
              <a:rPr lang="en-US" sz="1200" dirty="0">
                <a:latin typeface="Ubuntu Light" panose="020B0604030602030204" pitchFamily="34" charset="0"/>
              </a:rPr>
              <a:t> diff &lt; 3</a:t>
            </a:r>
            <a:r>
              <a:rPr lang="en-US" sz="1200" dirty="0" smtClean="0">
                <a:latin typeface="Ubuntu Light" panose="020B0604030602030204" pitchFamily="34" charset="0"/>
              </a:rPr>
              <a:t>0</a:t>
            </a:r>
            <a:r>
              <a:rPr lang="en-US" sz="1200" dirty="0">
                <a:latin typeface="Ubuntu Light" panose="020B0604030602030204" pitchFamily="34" charset="0"/>
              </a:rPr>
              <a:t>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Meh...'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</a:t>
            </a:r>
            <a:r>
              <a:rPr lang="en-US" sz="1200" dirty="0" smtClean="0">
                <a:latin typeface="Ubuntu Light" panose="020B0604030602030204" pitchFamily="34" charset="0"/>
              </a:rPr>
              <a:t>   else: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  </a:t>
            </a:r>
            <a:r>
              <a:rPr lang="en-US" sz="1200" dirty="0">
                <a:latin typeface="Ubuntu Light" panose="020B0604030602030204" pitchFamily="34" charset="0"/>
              </a:rPr>
              <a:t>print '</a:t>
            </a:r>
            <a:r>
              <a:rPr lang="en-US" sz="1200" dirty="0" smtClean="0">
                <a:latin typeface="Ubuntu Light" panose="020B0604030602030204" pitchFamily="34" charset="0"/>
              </a:rPr>
              <a:t>Cold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number = </a:t>
            </a:r>
            <a:r>
              <a:rPr lang="en-US" sz="1200" dirty="0" err="1">
                <a:latin typeface="Ubuntu Light" panose="020B0604030602030204" pitchFamily="34" charset="0"/>
              </a:rPr>
              <a:t>int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raw_input</a:t>
            </a:r>
            <a:r>
              <a:rPr lang="en-US" sz="1200" dirty="0">
                <a:latin typeface="Ubuntu Light" panose="020B0604030602030204" pitchFamily="34" charset="0"/>
              </a:rPr>
              <a:t>('Guess again: '))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print '</a:t>
            </a:r>
            <a:r>
              <a:rPr lang="en-US" sz="1200" dirty="0" err="1">
                <a:latin typeface="Ubuntu Light" panose="020B0604030602030204" pitchFamily="34" charset="0"/>
              </a:rPr>
              <a:t>Yatta</a:t>
            </a:r>
            <a:r>
              <a:rPr lang="en-US" sz="1200" dirty="0">
                <a:latin typeface="Ubuntu Light" panose="020B0604030602030204" pitchFamily="34" charset="0"/>
              </a:rPr>
              <a:t>! You got it!'</a:t>
            </a:r>
          </a:p>
        </p:txBody>
      </p:sp>
    </p:spTree>
    <p:extLst>
      <p:ext uri="{BB962C8B-B14F-4D97-AF65-F5344CB8AC3E}">
        <p14:creationId xmlns:p14="http://schemas.microsoft.com/office/powerpoint/2010/main" val="2465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667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Sieve of </a:t>
            </a:r>
            <a:r>
              <a:rPr lang="en-US" dirty="0" err="1" smtClean="0">
                <a:latin typeface="Ubuntu Light" panose="020B0604030602030204" pitchFamily="34" charset="0"/>
              </a:rPr>
              <a:t>Erastothenes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Use a sieving algorithm to calculate all the primes from 1 to 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What is Python?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Python can be described as: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Interpreted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Cross-Platform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Great for scripting and handling batch tasks easily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Great for file I/O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Python is a dynamic, strongly typed language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Means that it is very flexible during runtime unlike most of the popular programming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0887" y="2397016"/>
            <a:ext cx="26146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 Light" panose="020B0604030602030204" pitchFamily="34" charset="0"/>
              </a:rPr>
              <a:t>#!/</a:t>
            </a:r>
            <a:r>
              <a:rPr lang="en-US" sz="1400" dirty="0" err="1" smtClean="0">
                <a:latin typeface="Ubuntu Light" panose="020B0604030602030204" pitchFamily="34" charset="0"/>
              </a:rPr>
              <a:t>usr</a:t>
            </a:r>
            <a:r>
              <a:rPr lang="en-US" sz="1400" dirty="0" smtClean="0">
                <a:latin typeface="Ubuntu Light" panose="020B0604030602030204" pitchFamily="34" charset="0"/>
              </a:rPr>
              <a:t>/bin/</a:t>
            </a:r>
            <a:r>
              <a:rPr lang="en-US" sz="1400" dirty="0" err="1" smtClean="0">
                <a:latin typeface="Ubuntu Light" panose="020B0604030602030204" pitchFamily="34" charset="0"/>
              </a:rPr>
              <a:t>env</a:t>
            </a:r>
            <a:r>
              <a:rPr lang="en-US" sz="1400" dirty="0" smtClean="0">
                <a:latin typeface="Ubuntu Light" panose="020B0604030602030204" pitchFamily="34" charset="0"/>
              </a:rPr>
              <a:t> python</a:t>
            </a:r>
          </a:p>
          <a:p>
            <a:endParaRPr lang="en-US" sz="1400" dirty="0" smtClean="0">
              <a:latin typeface="Ubuntu Light" panose="020B0604030602030204" pitchFamily="34" charset="0"/>
            </a:endParaRPr>
          </a:p>
          <a:p>
            <a:r>
              <a:rPr lang="en-US" sz="1400" dirty="0" smtClean="0">
                <a:latin typeface="Ubuntu Light" panose="020B0604030602030204" pitchFamily="34" charset="0"/>
              </a:rPr>
              <a:t>import </a:t>
            </a:r>
            <a:r>
              <a:rPr lang="en-US" sz="1400" dirty="0">
                <a:latin typeface="Ubuntu Light" panose="020B0604030602030204" pitchFamily="34" charset="0"/>
              </a:rPr>
              <a:t>sys</a:t>
            </a:r>
          </a:p>
          <a:p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if __name__ == '__main</a:t>
            </a:r>
            <a:r>
              <a:rPr lang="en-US" sz="1400" dirty="0" smtClean="0">
                <a:latin typeface="Ubuntu Light" panose="020B0604030602030204" pitchFamily="34" charset="0"/>
              </a:rPr>
              <a:t>__</a:t>
            </a:r>
            <a:r>
              <a:rPr lang="en-US" sz="1400" dirty="0">
                <a:latin typeface="Ubuntu Light" panose="020B0604030602030204" pitchFamily="34" charset="0"/>
              </a:rPr>
              <a:t>'</a:t>
            </a:r>
            <a:r>
              <a:rPr lang="en-US" sz="1400" dirty="0" smtClean="0">
                <a:latin typeface="Ubuntu Light" panose="020B0604030602030204" pitchFamily="34" charset="0"/>
              </a:rPr>
              <a:t>:</a:t>
            </a:r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  max = </a:t>
            </a:r>
            <a:r>
              <a:rPr lang="en-US" sz="1400" dirty="0" err="1">
                <a:latin typeface="Ubuntu Light" panose="020B0604030602030204" pitchFamily="34" charset="0"/>
              </a:rPr>
              <a:t>int</a:t>
            </a:r>
            <a:r>
              <a:rPr lang="en-US" sz="1400" dirty="0">
                <a:latin typeface="Ubuntu Light" panose="020B0604030602030204" pitchFamily="34" charset="0"/>
              </a:rPr>
              <a:t>(</a:t>
            </a:r>
            <a:r>
              <a:rPr lang="en-US" sz="1400" dirty="0" err="1">
                <a:latin typeface="Ubuntu Light" panose="020B0604030602030204" pitchFamily="34" charset="0"/>
              </a:rPr>
              <a:t>sys.argv</a:t>
            </a:r>
            <a:r>
              <a:rPr lang="en-US" sz="1400" dirty="0">
                <a:latin typeface="Ubuntu Light" panose="020B0604030602030204" pitchFamily="34" charset="0"/>
              </a:rPr>
              <a:t>[1])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err="1">
                <a:latin typeface="Ubuntu Light" panose="020B0604030602030204" pitchFamily="34" charset="0"/>
              </a:rPr>
              <a:t>nums</a:t>
            </a:r>
            <a:r>
              <a:rPr lang="en-US" sz="1400" dirty="0">
                <a:latin typeface="Ubuntu Light" panose="020B0604030602030204" pitchFamily="34" charset="0"/>
              </a:rPr>
              <a:t> = [True] * max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for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 in range(2,max):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if </a:t>
            </a:r>
            <a:r>
              <a:rPr lang="en-US" sz="1400" dirty="0" err="1">
                <a:latin typeface="Ubuntu Light" panose="020B0604030602030204" pitchFamily="34" charset="0"/>
              </a:rPr>
              <a:t>nums</a:t>
            </a:r>
            <a:r>
              <a:rPr lang="en-US" sz="1400" dirty="0">
                <a:latin typeface="Ubuntu Light" panose="020B0604030602030204" pitchFamily="34" charset="0"/>
              </a:rPr>
              <a:t>[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 smtClean="0">
                <a:latin typeface="Ubuntu Light" panose="020B0604030602030204" pitchFamily="34" charset="0"/>
              </a:rPr>
              <a:t>]: </a:t>
            </a:r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for </a:t>
            </a:r>
            <a:r>
              <a:rPr lang="en-US" sz="1400" dirty="0">
                <a:latin typeface="Ubuntu Light" panose="020B0604030602030204" pitchFamily="34" charset="0"/>
              </a:rPr>
              <a:t>j in range(2*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, max,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  </a:t>
            </a:r>
            <a:r>
              <a:rPr lang="en-US" sz="1400" dirty="0" err="1" smtClean="0">
                <a:latin typeface="Ubuntu Light" panose="020B0604030602030204" pitchFamily="34" charset="0"/>
              </a:rPr>
              <a:t>nums</a:t>
            </a:r>
            <a:r>
              <a:rPr lang="en-US" sz="1400" dirty="0" smtClean="0">
                <a:latin typeface="Ubuntu Light" panose="020B0604030602030204" pitchFamily="34" charset="0"/>
              </a:rPr>
              <a:t>[j</a:t>
            </a:r>
            <a:r>
              <a:rPr lang="en-US" sz="1400" dirty="0">
                <a:latin typeface="Ubuntu Light" panose="020B0604030602030204" pitchFamily="34" charset="0"/>
              </a:rPr>
              <a:t>] = False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for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 in range(2,max):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if(</a:t>
            </a:r>
            <a:r>
              <a:rPr lang="en-US" sz="1400" dirty="0" err="1" smtClean="0">
                <a:latin typeface="Ubuntu Light" panose="020B0604030602030204" pitchFamily="34" charset="0"/>
              </a:rPr>
              <a:t>nums</a:t>
            </a:r>
            <a:r>
              <a:rPr lang="en-US" sz="1400" dirty="0" smtClean="0">
                <a:latin typeface="Ubuntu Light" panose="020B0604030602030204" pitchFamily="34" charset="0"/>
              </a:rPr>
              <a:t>[</a:t>
            </a:r>
            <a:r>
              <a:rPr lang="en-US" sz="1400" dirty="0" err="1" smtClean="0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]):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print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endParaRPr lang="en-US" sz="1400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88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Caesar Cypher Decryption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Uses known letter frequencies of the English language to find the shift key of an encrypted 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374" y="1565275"/>
            <a:ext cx="6324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buntu Light" panose="020B0604030602030204" pitchFamily="34" charset="0"/>
              </a:rPr>
              <a:t>#!/</a:t>
            </a:r>
            <a:r>
              <a:rPr lang="en-US" sz="1100" dirty="0" err="1">
                <a:latin typeface="Ubuntu Light" panose="020B0604030602030204" pitchFamily="34" charset="0"/>
              </a:rPr>
              <a:t>usr</a:t>
            </a:r>
            <a:r>
              <a:rPr lang="en-US" sz="1100" dirty="0">
                <a:latin typeface="Ubuntu Light" panose="020B0604030602030204" pitchFamily="34" charset="0"/>
              </a:rPr>
              <a:t>/bin/</a:t>
            </a:r>
            <a:r>
              <a:rPr lang="en-US" sz="1100" dirty="0" err="1">
                <a:latin typeface="Ubuntu Light" panose="020B0604030602030204" pitchFamily="34" charset="0"/>
              </a:rPr>
              <a:t>env</a:t>
            </a:r>
            <a:r>
              <a:rPr lang="en-US" sz="1100" dirty="0">
                <a:latin typeface="Ubuntu Light" panose="020B0604030602030204" pitchFamily="34" charset="0"/>
              </a:rPr>
              <a:t> python</a:t>
            </a:r>
          </a:p>
          <a:p>
            <a:endParaRPr lang="en-US" sz="1100" dirty="0">
              <a:latin typeface="Ubuntu Light" panose="020B0604030602030204" pitchFamily="34" charset="0"/>
            </a:endParaRPr>
          </a:p>
          <a:p>
            <a:r>
              <a:rPr lang="en-US" sz="1100" dirty="0">
                <a:latin typeface="Ubuntu Light" panose="020B0604030602030204" pitchFamily="34" charset="0"/>
              </a:rPr>
              <a:t>if __name__ == '__main__':</a:t>
            </a:r>
          </a:p>
          <a:p>
            <a:r>
              <a:rPr lang="de-DE" sz="1100" dirty="0">
                <a:latin typeface="Ubuntu Light" panose="020B0604030602030204" pitchFamily="34" charset="0"/>
              </a:rPr>
              <a:t>  english_lang = [8.167, 1.492, 2.782, 4.243, 12.702, 2.228, 2.015, 6.094, 6.966, 0.153, 0.772, 4.025, 2.406, \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              6.749, 7.507, 1.929, 0.095, 5.987, 6.327, 9.056, 2.758, 0.978, 2.360, 0.150, 1.974, 0.074]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f = open('</a:t>
            </a:r>
            <a:r>
              <a:rPr lang="en-US" sz="1100" dirty="0" err="1">
                <a:latin typeface="Ubuntu Light" panose="020B0604030602030204" pitchFamily="34" charset="0"/>
              </a:rPr>
              <a:t>encrypted.txt','r</a:t>
            </a:r>
            <a:r>
              <a:rPr lang="en-US" sz="1100" dirty="0">
                <a:latin typeface="Ubuntu Light" panose="020B0604030602030204" pitchFamily="34" charset="0"/>
              </a:rPr>
              <a:t>').read()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  <a:r>
              <a:rPr lang="en-US" sz="1100" dirty="0" err="1">
                <a:latin typeface="Ubuntu Light" panose="020B0604030602030204" pitchFamily="34" charset="0"/>
              </a:rPr>
              <a:t>freq</a:t>
            </a:r>
            <a:r>
              <a:rPr lang="en-US" sz="1100" dirty="0">
                <a:latin typeface="Ubuntu Light" panose="020B0604030602030204" pitchFamily="34" charset="0"/>
              </a:rPr>
              <a:t> = [0.0]*26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for c in f: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index = </a:t>
            </a:r>
            <a:r>
              <a:rPr lang="en-US" sz="1100" dirty="0" err="1">
                <a:latin typeface="Ubuntu Light" panose="020B0604030602030204" pitchFamily="34" charset="0"/>
              </a:rPr>
              <a:t>ord</a:t>
            </a:r>
            <a:r>
              <a:rPr lang="en-US" sz="1100" dirty="0">
                <a:latin typeface="Ubuntu Light" panose="020B0604030602030204" pitchFamily="34" charset="0"/>
              </a:rPr>
              <a:t>(</a:t>
            </a:r>
            <a:r>
              <a:rPr lang="en-US" sz="1100" dirty="0" err="1">
                <a:latin typeface="Ubuntu Light" panose="020B0604030602030204" pitchFamily="34" charset="0"/>
              </a:rPr>
              <a:t>c.lower</a:t>
            </a:r>
            <a:r>
              <a:rPr lang="en-US" sz="1100" dirty="0">
                <a:latin typeface="Ubuntu Light" panose="020B0604030602030204" pitchFamily="34" charset="0"/>
              </a:rPr>
              <a:t>()) - 97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if index &gt;= 0 and index &lt; 26: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  </a:t>
            </a:r>
            <a:r>
              <a:rPr lang="en-US" sz="1100" dirty="0" err="1">
                <a:latin typeface="Ubuntu Light" panose="020B0604030602030204" pitchFamily="34" charset="0"/>
              </a:rPr>
              <a:t>freq</a:t>
            </a:r>
            <a:r>
              <a:rPr lang="en-US" sz="1100" dirty="0">
                <a:latin typeface="Ubuntu Light" panose="020B0604030602030204" pitchFamily="34" charset="0"/>
              </a:rPr>
              <a:t>[index] += 1.0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  <a:r>
              <a:rPr lang="en-US" sz="1100" dirty="0" err="1">
                <a:latin typeface="Ubuntu Light" panose="020B0604030602030204" pitchFamily="34" charset="0"/>
              </a:rPr>
              <a:t>total_count</a:t>
            </a:r>
            <a:r>
              <a:rPr lang="en-US" sz="1100" dirty="0">
                <a:latin typeface="Ubuntu Light" panose="020B0604030602030204" pitchFamily="34" charset="0"/>
              </a:rPr>
              <a:t> = sum(</a:t>
            </a:r>
            <a:r>
              <a:rPr lang="en-US" sz="1100" dirty="0" err="1">
                <a:latin typeface="Ubuntu Light" panose="020B0604030602030204" pitchFamily="34" charset="0"/>
              </a:rPr>
              <a:t>freq</a:t>
            </a:r>
            <a:r>
              <a:rPr lang="en-US" sz="1100" dirty="0">
                <a:latin typeface="Ubuntu Light" panose="020B0604030602030204" pitchFamily="34" charset="0"/>
              </a:rPr>
              <a:t>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for index, count in enumerate(</a:t>
            </a:r>
            <a:r>
              <a:rPr lang="en-US" sz="1100" dirty="0" err="1">
                <a:latin typeface="Ubuntu Light" panose="020B0604030602030204" pitchFamily="34" charset="0"/>
              </a:rPr>
              <a:t>freq</a:t>
            </a:r>
            <a:r>
              <a:rPr lang="en-US" sz="1100" dirty="0">
                <a:latin typeface="Ubuntu Light" panose="020B0604030602030204" pitchFamily="34" charset="0"/>
              </a:rPr>
              <a:t>): </a:t>
            </a:r>
            <a:r>
              <a:rPr lang="en-US" sz="1100" dirty="0" err="1">
                <a:latin typeface="Ubuntu Light" panose="020B0604030602030204" pitchFamily="34" charset="0"/>
              </a:rPr>
              <a:t>freq</a:t>
            </a:r>
            <a:r>
              <a:rPr lang="en-US" sz="1100" dirty="0">
                <a:latin typeface="Ubuntu Light" panose="020B0604030602030204" pitchFamily="34" charset="0"/>
              </a:rPr>
              <a:t>[index] /= </a:t>
            </a:r>
            <a:r>
              <a:rPr lang="en-US" sz="1100" dirty="0" err="1">
                <a:latin typeface="Ubuntu Light" panose="020B0604030602030204" pitchFamily="34" charset="0"/>
              </a:rPr>
              <a:t>total_count</a:t>
            </a:r>
            <a:endParaRPr lang="en-US" sz="1100" dirty="0">
              <a:latin typeface="Ubuntu Light" panose="020B0604030602030204" pitchFamily="34" charset="0"/>
            </a:endParaRP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costs = [0.0]*26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</a:t>
            </a:r>
            <a:r>
              <a:rPr lang="en-US" sz="1100" dirty="0" err="1" smtClean="0">
                <a:latin typeface="Ubuntu Light" panose="020B0604030602030204" pitchFamily="34" charset="0"/>
              </a:rPr>
              <a:t>min_cost</a:t>
            </a:r>
            <a:r>
              <a:rPr lang="en-US" sz="1100" dirty="0" smtClean="0">
                <a:latin typeface="Ubuntu Light" panose="020B0604030602030204" pitchFamily="34" charset="0"/>
              </a:rPr>
              <a:t> = float("</a:t>
            </a:r>
            <a:r>
              <a:rPr lang="en-US" sz="1100" dirty="0" err="1" smtClean="0">
                <a:latin typeface="Ubuntu Light" panose="020B0604030602030204" pitchFamily="34" charset="0"/>
              </a:rPr>
              <a:t>inf</a:t>
            </a:r>
            <a:r>
              <a:rPr lang="en-US" sz="1100" dirty="0" smtClean="0">
                <a:latin typeface="Ubuntu Light" panose="020B0604030602030204" pitchFamily="34" charset="0"/>
              </a:rPr>
              <a:t>")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</a:t>
            </a:r>
            <a:r>
              <a:rPr lang="en-US" sz="1100" dirty="0" err="1" smtClean="0">
                <a:latin typeface="Ubuntu Light" panose="020B0604030602030204" pitchFamily="34" charset="0"/>
              </a:rPr>
              <a:t>min_shift</a:t>
            </a:r>
            <a:r>
              <a:rPr lang="en-US" sz="1100" dirty="0" smtClean="0">
                <a:latin typeface="Ubuntu Light" panose="020B0604030602030204" pitchFamily="34" charset="0"/>
              </a:rPr>
              <a:t> = 0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for shift in range(26):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cost = 0.0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for </a:t>
            </a:r>
            <a:r>
              <a:rPr lang="en-US" sz="1100" dirty="0" err="1" smtClean="0">
                <a:latin typeface="Ubuntu Light" panose="020B0604030602030204" pitchFamily="34" charset="0"/>
              </a:rPr>
              <a:t>letter_index</a:t>
            </a:r>
            <a:r>
              <a:rPr lang="en-US" sz="1100" dirty="0" smtClean="0">
                <a:latin typeface="Ubuntu Light" panose="020B0604030602030204" pitchFamily="34" charset="0"/>
              </a:rPr>
              <a:t>, </a:t>
            </a:r>
            <a:r>
              <a:rPr lang="en-US" sz="1100" dirty="0" err="1" smtClean="0">
                <a:latin typeface="Ubuntu Light" panose="020B0604030602030204" pitchFamily="34" charset="0"/>
              </a:rPr>
              <a:t>letter_freq</a:t>
            </a:r>
            <a:r>
              <a:rPr lang="en-US" sz="1100" dirty="0" smtClean="0">
                <a:latin typeface="Ubuntu Light" panose="020B0604030602030204" pitchFamily="34" charset="0"/>
              </a:rPr>
              <a:t> in enumerate(</a:t>
            </a:r>
            <a:r>
              <a:rPr lang="en-US" sz="1100" dirty="0" err="1" smtClean="0">
                <a:latin typeface="Ubuntu Light" panose="020B0604030602030204" pitchFamily="34" charset="0"/>
              </a:rPr>
              <a:t>english_lang</a:t>
            </a:r>
            <a:r>
              <a:rPr lang="en-US" sz="1100" dirty="0" smtClean="0">
                <a:latin typeface="Ubuntu Light" panose="020B0604030602030204" pitchFamily="34" charset="0"/>
              </a:rPr>
              <a:t>):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  cost += (</a:t>
            </a:r>
            <a:r>
              <a:rPr lang="en-US" sz="1100" dirty="0" err="1" smtClean="0">
                <a:latin typeface="Ubuntu Light" panose="020B0604030602030204" pitchFamily="34" charset="0"/>
              </a:rPr>
              <a:t>freq</a:t>
            </a:r>
            <a:r>
              <a:rPr lang="en-US" sz="1100" dirty="0" smtClean="0">
                <a:latin typeface="Ubuntu Light" panose="020B0604030602030204" pitchFamily="34" charset="0"/>
              </a:rPr>
              <a:t>[(shift + </a:t>
            </a:r>
            <a:r>
              <a:rPr lang="en-US" sz="1100" dirty="0" err="1" smtClean="0">
                <a:latin typeface="Ubuntu Light" panose="020B0604030602030204" pitchFamily="34" charset="0"/>
              </a:rPr>
              <a:t>letter_index</a:t>
            </a:r>
            <a:r>
              <a:rPr lang="en-US" sz="1100" dirty="0" smtClean="0">
                <a:latin typeface="Ubuntu Light" panose="020B0604030602030204" pitchFamily="34" charset="0"/>
              </a:rPr>
              <a:t>)%26]-</a:t>
            </a:r>
            <a:r>
              <a:rPr lang="en-US" sz="1100" dirty="0" err="1" smtClean="0">
                <a:latin typeface="Ubuntu Light" panose="020B0604030602030204" pitchFamily="34" charset="0"/>
              </a:rPr>
              <a:t>english_lang</a:t>
            </a:r>
            <a:r>
              <a:rPr lang="en-US" sz="1100" dirty="0" smtClean="0">
                <a:latin typeface="Ubuntu Light" panose="020B0604030602030204" pitchFamily="34" charset="0"/>
              </a:rPr>
              <a:t>[</a:t>
            </a:r>
            <a:r>
              <a:rPr lang="en-US" sz="1100" dirty="0" err="1" smtClean="0">
                <a:latin typeface="Ubuntu Light" panose="020B0604030602030204" pitchFamily="34" charset="0"/>
              </a:rPr>
              <a:t>letter_index</a:t>
            </a:r>
            <a:r>
              <a:rPr lang="en-US" sz="1100" dirty="0" smtClean="0">
                <a:latin typeface="Ubuntu Light" panose="020B0604030602030204" pitchFamily="34" charset="0"/>
              </a:rPr>
              <a:t>])**2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if cost &lt; </a:t>
            </a:r>
            <a:r>
              <a:rPr lang="en-US" sz="1100" dirty="0" err="1" smtClean="0">
                <a:latin typeface="Ubuntu Light" panose="020B0604030602030204" pitchFamily="34" charset="0"/>
              </a:rPr>
              <a:t>min_cost</a:t>
            </a:r>
            <a:r>
              <a:rPr lang="en-US" sz="1100" dirty="0" smtClean="0">
                <a:latin typeface="Ubuntu Light" panose="020B0604030602030204" pitchFamily="34" charset="0"/>
              </a:rPr>
              <a:t>: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  </a:t>
            </a:r>
            <a:r>
              <a:rPr lang="en-US" sz="1100" dirty="0" err="1" smtClean="0">
                <a:latin typeface="Ubuntu Light" panose="020B0604030602030204" pitchFamily="34" charset="0"/>
              </a:rPr>
              <a:t>min_cost</a:t>
            </a:r>
            <a:r>
              <a:rPr lang="en-US" sz="1100" dirty="0" smtClean="0">
                <a:latin typeface="Ubuntu Light" panose="020B0604030602030204" pitchFamily="34" charset="0"/>
              </a:rPr>
              <a:t> = cost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  </a:t>
            </a:r>
            <a:r>
              <a:rPr lang="en-US" sz="1100" dirty="0" err="1" smtClean="0">
                <a:latin typeface="Ubuntu Light" panose="020B0604030602030204" pitchFamily="34" charset="0"/>
              </a:rPr>
              <a:t>min_shift</a:t>
            </a:r>
            <a:r>
              <a:rPr lang="en-US" sz="1100" dirty="0" smtClean="0">
                <a:latin typeface="Ubuntu Light" panose="020B0604030602030204" pitchFamily="34" charset="0"/>
              </a:rPr>
              <a:t> = shift</a:t>
            </a:r>
          </a:p>
          <a:p>
            <a:r>
              <a:rPr lang="en-US" sz="1100" dirty="0" smtClean="0">
                <a:latin typeface="Ubuntu Light" panose="020B0604030602030204" pitchFamily="34" charset="0"/>
              </a:rPr>
              <a:t>    costs[shift] = cost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974" y="1565275"/>
            <a:ext cx="575272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Ubuntu Light" panose="020B0604030602030204" pitchFamily="34" charset="0"/>
            </a:endParaRPr>
          </a:p>
          <a:p>
            <a:r>
              <a:rPr lang="en-US" sz="1100" dirty="0">
                <a:latin typeface="Ubuntu Light" panose="020B0604030602030204" pitchFamily="34" charset="0"/>
              </a:rPr>
              <a:t>  out = open('</a:t>
            </a:r>
            <a:r>
              <a:rPr lang="en-US" sz="1100" dirty="0" err="1">
                <a:latin typeface="Ubuntu Light" panose="020B0604030602030204" pitchFamily="34" charset="0"/>
              </a:rPr>
              <a:t>decrypted.txt','w</a:t>
            </a:r>
            <a:r>
              <a:rPr lang="en-US" sz="1100" dirty="0">
                <a:latin typeface="Ubuntu Light" panose="020B0604030602030204" pitchFamily="34" charset="0"/>
              </a:rPr>
              <a:t>')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remake = ''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for s in f: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index = </a:t>
            </a:r>
            <a:r>
              <a:rPr lang="en-US" sz="1100" dirty="0" err="1">
                <a:latin typeface="Ubuntu Light" panose="020B0604030602030204" pitchFamily="34" charset="0"/>
              </a:rPr>
              <a:t>ord</a:t>
            </a:r>
            <a:r>
              <a:rPr lang="en-US" sz="1100" dirty="0">
                <a:latin typeface="Ubuntu Light" panose="020B0604030602030204" pitchFamily="34" charset="0"/>
              </a:rPr>
              <a:t>(s)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if index &gt;= 97 and index &lt;= 122: 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  remake += </a:t>
            </a:r>
            <a:r>
              <a:rPr lang="en-US" sz="1100" dirty="0" err="1">
                <a:latin typeface="Ubuntu Light" panose="020B0604030602030204" pitchFamily="34" charset="0"/>
              </a:rPr>
              <a:t>chr</a:t>
            </a:r>
            <a:r>
              <a:rPr lang="en-US" sz="1100" dirty="0">
                <a:latin typeface="Ubuntu Light" panose="020B0604030602030204" pitchFamily="34" charset="0"/>
              </a:rPr>
              <a:t>(((index-97-min_shift)%26)+97)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</a:t>
            </a:r>
            <a:r>
              <a:rPr lang="en-US" sz="1100" dirty="0" err="1">
                <a:latin typeface="Ubuntu Light" panose="020B0604030602030204" pitchFamily="34" charset="0"/>
              </a:rPr>
              <a:t>elif</a:t>
            </a:r>
            <a:r>
              <a:rPr lang="en-US" sz="1100" dirty="0">
                <a:latin typeface="Ubuntu Light" panose="020B0604030602030204" pitchFamily="34" charset="0"/>
              </a:rPr>
              <a:t> index &gt;= 65 and index &lt;= 90: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  remake += </a:t>
            </a:r>
            <a:r>
              <a:rPr lang="en-US" sz="1100" dirty="0" err="1">
                <a:latin typeface="Ubuntu Light" panose="020B0604030602030204" pitchFamily="34" charset="0"/>
              </a:rPr>
              <a:t>chr</a:t>
            </a:r>
            <a:r>
              <a:rPr lang="en-US" sz="1100" dirty="0">
                <a:latin typeface="Ubuntu Light" panose="020B0604030602030204" pitchFamily="34" charset="0"/>
              </a:rPr>
              <a:t>(((index-65-min_shift)%26)+65)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else: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    remake += s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  <a:r>
              <a:rPr lang="en-US" sz="1100" dirty="0" err="1">
                <a:latin typeface="Ubuntu Light" panose="020B0604030602030204" pitchFamily="34" charset="0"/>
              </a:rPr>
              <a:t>out.write</a:t>
            </a:r>
            <a:r>
              <a:rPr lang="en-US" sz="1100" dirty="0">
                <a:latin typeface="Ubuntu Light" panose="020B0604030602030204" pitchFamily="34" charset="0"/>
              </a:rPr>
              <a:t>(remake)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</a:t>
            </a:r>
            <a:r>
              <a:rPr lang="en-US" sz="1100" dirty="0" err="1">
                <a:latin typeface="Ubuntu Light" panose="020B0604030602030204" pitchFamily="34" charset="0"/>
              </a:rPr>
              <a:t>out.close</a:t>
            </a:r>
            <a:r>
              <a:rPr lang="en-US" sz="1100" dirty="0">
                <a:latin typeface="Ubuntu Light" panose="020B0604030602030204" pitchFamily="34" charset="0"/>
              </a:rPr>
              <a:t>()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 'The encryption key was found to be %d\n\n' % </a:t>
            </a:r>
            <a:r>
              <a:rPr lang="en-US" sz="1100" dirty="0" err="1">
                <a:latin typeface="Ubuntu Light" panose="020B0604030602030204" pitchFamily="34" charset="0"/>
              </a:rPr>
              <a:t>min_shift</a:t>
            </a:r>
            <a:endParaRPr lang="en-US" sz="1100" dirty="0">
              <a:latin typeface="Ubuntu Light" panose="020B0604030602030204" pitchFamily="34" charset="0"/>
            </a:endParaRPr>
          </a:p>
          <a:p>
            <a:r>
              <a:rPr lang="en-US" sz="1100" dirty="0">
                <a:latin typeface="Ubuntu Light" panose="020B0604030602030204" pitchFamily="34" charset="0"/>
              </a:rPr>
              <a:t>  print 'Original:\n'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 f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 'Decrypted:\n'</a:t>
            </a:r>
          </a:p>
          <a:p>
            <a:r>
              <a:rPr lang="en-US" sz="1100" dirty="0">
                <a:latin typeface="Ubuntu Light" panose="020B0604030602030204" pitchFamily="34" charset="0"/>
              </a:rPr>
              <a:t>  print remake</a:t>
            </a:r>
          </a:p>
          <a:p>
            <a:endParaRPr lang="en-US" sz="1100" dirty="0">
              <a:latin typeface="Ubuntu Light" panose="020B0604030602030204" pitchFamily="34" charset="0"/>
            </a:endParaRPr>
          </a:p>
          <a:p>
            <a:endParaRPr lang="en-US" sz="1100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Resources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Texts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Dive </a:t>
            </a:r>
            <a:r>
              <a:rPr lang="en-US" dirty="0">
                <a:latin typeface="Ubuntu Light" panose="020B0604030602030204" pitchFamily="34" charset="0"/>
              </a:rPr>
              <a:t>Into </a:t>
            </a:r>
            <a:r>
              <a:rPr lang="en-US" dirty="0" smtClean="0">
                <a:latin typeface="Ubuntu Light" panose="020B0604030602030204" pitchFamily="34" charset="0"/>
              </a:rPr>
              <a:t>Python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  <a:hlinkClick r:id="rId2"/>
              </a:rPr>
              <a:t>http</a:t>
            </a:r>
            <a:r>
              <a:rPr lang="en-US" dirty="0">
                <a:latin typeface="Ubuntu Light" panose="020B0604030602030204" pitchFamily="34" charset="0"/>
                <a:hlinkClick r:id="rId2"/>
              </a:rPr>
              <a:t>://</a:t>
            </a:r>
            <a:r>
              <a:rPr lang="en-US" dirty="0" smtClean="0">
                <a:latin typeface="Ubuntu Light" panose="020B0604030602030204" pitchFamily="34" charset="0"/>
                <a:hlinkClick r:id="rId2"/>
              </a:rPr>
              <a:t>www.diveintopython.net/download/diveintopython-pdf-5.4.zip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Google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Videos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Lynda </a:t>
            </a:r>
            <a:r>
              <a:rPr lang="en-US" dirty="0" smtClean="0">
                <a:latin typeface="Ubuntu Light" panose="020B0604030602030204" pitchFamily="34" charset="0"/>
              </a:rPr>
              <a:t>Tutorials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There are multiple Python video tutorials currently on Lynda</a:t>
            </a:r>
          </a:p>
          <a:p>
            <a:pPr lvl="2"/>
            <a:r>
              <a:rPr lang="en-US" dirty="0">
                <a:latin typeface="Ubuntu Light" panose="020B0604030602030204" pitchFamily="34" charset="0"/>
                <a:hlinkClick r:id="rId3"/>
              </a:rPr>
              <a:t>http://</a:t>
            </a:r>
            <a:r>
              <a:rPr lang="en-US" dirty="0" smtClean="0">
                <a:latin typeface="Ubuntu Light" panose="020B0604030602030204" pitchFamily="34" charset="0"/>
                <a:hlinkClick r:id="rId3"/>
              </a:rPr>
              <a:t>www.northwestern.edu/hr/workplace-learning/lynda/index.html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</a:p>
          <a:p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Resources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Courses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110 Intro to Computer Programming (Winter/Spring)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Great for learning and being exposed to elementary programming. Will be taught in Python the rest of the year.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111 Fundamentals of Computer Programming I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Good for CS majors looking to get their hands on functional  programming styles. Also a requirement for CS.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211 Fundamentals of Computer Programming II (Winter/Spring)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Great if you want to learn C++ and how to develop larger systems than were taught in 110.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212 Discrete Mathematics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Discrete Math is essential for a CS curriculum.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213 Intro to Computer Systems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A course delving into the make of computer systems. Great if you want to gain a deeper understanding of computers.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214 Data Structures (Spring)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Take it this year with </a:t>
            </a:r>
            <a:r>
              <a:rPr lang="en-US" dirty="0" err="1" smtClean="0">
                <a:latin typeface="Ubuntu Light" panose="020B0604030602030204" pitchFamily="34" charset="0"/>
              </a:rPr>
              <a:t>Horswill</a:t>
            </a:r>
            <a:r>
              <a:rPr lang="en-US" dirty="0" smtClean="0">
                <a:latin typeface="Ubuntu Light" panose="020B0604030602030204" pitchFamily="34" charset="0"/>
              </a:rPr>
              <a:t> if you can.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You can use Python through your terminal by typing in “python”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This will open up the Python interpreter which is a process that “interprets” any commands you give it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Mathematical Expressions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-, +, *, /, ** or pow(</a:t>
            </a:r>
            <a:r>
              <a:rPr lang="en-US" dirty="0" err="1" smtClean="0">
                <a:latin typeface="Ubuntu Light" panose="020B0604030602030204" pitchFamily="34" charset="0"/>
              </a:rPr>
              <a:t>a,b</a:t>
            </a:r>
            <a:r>
              <a:rPr lang="en-US" dirty="0" smtClean="0">
                <a:latin typeface="Ubuntu Light" panose="020B0604030602030204" pitchFamily="34" charset="0"/>
              </a:rPr>
              <a:t>), //, %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Types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can figure out the type of any object by using type(</a:t>
            </a:r>
            <a:r>
              <a:rPr lang="en-US" dirty="0" err="1" smtClean="0">
                <a:latin typeface="Ubuntu Light" panose="020B0604030602030204" pitchFamily="34" charset="0"/>
              </a:rPr>
              <a:t>my_object</a:t>
            </a:r>
            <a:r>
              <a:rPr lang="en-US" dirty="0" smtClean="0">
                <a:latin typeface="Ubuntu Light" panose="020B0604030602030204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Everything in Python is an object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What is an object?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Has well defined type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Contains members that are also objects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These could be of any type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Functions are also objects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You can inspect any object using the </a:t>
            </a:r>
            <a:r>
              <a:rPr lang="en-US" dirty="0" err="1" smtClean="0">
                <a:latin typeface="Ubuntu Light" panose="020B0604030602030204" pitchFamily="34" charset="0"/>
              </a:rPr>
              <a:t>dir</a:t>
            </a:r>
            <a:r>
              <a:rPr lang="en-US" dirty="0" smtClean="0">
                <a:latin typeface="Ubuntu Light" panose="020B0604030602030204" pitchFamily="34" charset="0"/>
              </a:rPr>
              <a:t>(</a:t>
            </a:r>
            <a:r>
              <a:rPr lang="en-US" dirty="0" err="1" smtClean="0">
                <a:latin typeface="Ubuntu Light" panose="020B0604030602030204" pitchFamily="34" charset="0"/>
              </a:rPr>
              <a:t>my_object</a:t>
            </a:r>
            <a:r>
              <a:rPr lang="en-US" dirty="0" smtClean="0">
                <a:latin typeface="Ubuntu Light" panose="020B0604030602030204" pitchFamily="34" charset="0"/>
              </a:rPr>
              <a:t>) function</a:t>
            </a:r>
          </a:p>
          <a:p>
            <a:pPr lvl="1"/>
            <a:r>
              <a:rPr lang="en-US" dirty="0" err="1" smtClean="0">
                <a:latin typeface="Ubuntu Light" panose="020B0604030602030204" pitchFamily="34" charset="0"/>
              </a:rPr>
              <a:t>dir</a:t>
            </a:r>
            <a:r>
              <a:rPr lang="en-US" dirty="0" smtClean="0">
                <a:latin typeface="Ubuntu Light" panose="020B0604030602030204" pitchFamily="34" charset="0"/>
              </a:rPr>
              <a:t> stands for directory and it simply lists all of the members of an object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is really where being dynamic pays 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Integer Representations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doesn’t restrict the size of your integers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Floating Point Representations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use floats for decimal numbers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size of a float is system dependent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String and Character Representation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uses the </a:t>
            </a:r>
            <a:r>
              <a:rPr lang="en-US" dirty="0" err="1" smtClean="0">
                <a:latin typeface="Ubuntu Light" panose="020B0604030602030204" pitchFamily="34" charset="0"/>
              </a:rPr>
              <a:t>str</a:t>
            </a:r>
            <a:r>
              <a:rPr lang="en-US" dirty="0" smtClean="0">
                <a:latin typeface="Ubuntu Light" panose="020B0604030602030204" pitchFamily="34" charset="0"/>
              </a:rPr>
              <a:t> as the base for its strings and characters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It supports many useful string operations that make text manipulation much easier than most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Conditional Statements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supports the basic conditional statements like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If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Elif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Else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All of these can be chained together in a variety of ways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Logical Operators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has logical operators like and, or, not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syntax for these is exactly what you would expect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9675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Functions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These allow you to compartmentalize certain procedures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They reduce repetition in code and make it easier to change future code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Syntax: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def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  <a:r>
              <a:rPr lang="en-US" dirty="0" err="1" smtClean="0">
                <a:latin typeface="Ubuntu Light" panose="020B0604030602030204" pitchFamily="34" charset="0"/>
              </a:rPr>
              <a:t>function_name</a:t>
            </a:r>
            <a:r>
              <a:rPr lang="en-US" dirty="0" smtClean="0">
                <a:latin typeface="Ubuntu Light" panose="020B0604030602030204" pitchFamily="34" charset="0"/>
              </a:rPr>
              <a:t>(</a:t>
            </a:r>
            <a:r>
              <a:rPr lang="en-US" dirty="0" err="1" smtClean="0">
                <a:latin typeface="Ubuntu Light" panose="020B0604030602030204" pitchFamily="34" charset="0"/>
              </a:rPr>
              <a:t>parameter_list</a:t>
            </a:r>
            <a:r>
              <a:rPr lang="en-US" dirty="0" smtClean="0">
                <a:latin typeface="Ubuntu Light" panose="020B0604030602030204" pitchFamily="34" charset="0"/>
              </a:rPr>
              <a:t>, …)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Blocks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Tabs vs. Spaces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Just be consistent although the general policy encourages double spaces instead of tabs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return value does not have to be specified in Python because by default it is the None value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can supply Python with a description of your function using </a:t>
            </a:r>
            <a:r>
              <a:rPr lang="en-US" dirty="0" err="1" smtClean="0">
                <a:latin typeface="Ubuntu Light" panose="020B0604030602030204" pitchFamily="34" charset="0"/>
              </a:rPr>
              <a:t>docstrings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They are accessible for all objects through the __doc__ property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Ex: </a:t>
            </a:r>
            <a:r>
              <a:rPr lang="en-US" dirty="0" err="1" smtClean="0">
                <a:latin typeface="Ubuntu Light" panose="020B0604030602030204" pitchFamily="34" charset="0"/>
              </a:rPr>
              <a:t>object.__doc</a:t>
            </a:r>
            <a:r>
              <a:rPr lang="en-US" dirty="0" smtClean="0">
                <a:latin typeface="Ubuntu Light" panose="020B0604030602030204" pitchFamily="34" charset="0"/>
              </a:rPr>
              <a:t>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89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Loops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supports for and while loops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Note that the structure of Python loops makes them great for iterating over ranges of items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For Loop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structure of for loops in Python is different from the standard C++/Java style but accomplishes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is actually preferable because you can use it to iterate over special </a:t>
            </a:r>
            <a:r>
              <a:rPr lang="en-US" dirty="0" err="1" smtClean="0">
                <a:latin typeface="Ubuntu Light" panose="020B0604030602030204" pitchFamily="34" charset="0"/>
              </a:rPr>
              <a:t>iterable</a:t>
            </a:r>
            <a:r>
              <a:rPr lang="en-US" dirty="0" smtClean="0">
                <a:latin typeface="Ubuntu Light" panose="020B0604030602030204" pitchFamily="34" charset="0"/>
              </a:rPr>
              <a:t> objects like lists, dictionaries, and tuples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5490170"/>
            <a:ext cx="382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for(</a:t>
            </a:r>
            <a:r>
              <a:rPr lang="en-US" dirty="0" err="1" smtClean="0">
                <a:latin typeface="Ubuntu Light" panose="020B0604030602030204" pitchFamily="34" charset="0"/>
              </a:rPr>
              <a:t>int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 =</a:t>
            </a:r>
            <a:r>
              <a:rPr lang="en-US" dirty="0">
                <a:latin typeface="Ubuntu Light" panose="020B0604030602030204" pitchFamily="34" charset="0"/>
              </a:rPr>
              <a:t> </a:t>
            </a:r>
            <a:r>
              <a:rPr lang="en-US" dirty="0" smtClean="0">
                <a:latin typeface="Ubuntu Light" panose="020B0604030602030204" pitchFamily="34" charset="0"/>
              </a:rPr>
              <a:t>0; I &lt; max;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++) {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	// …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 smtClean="0">
                <a:latin typeface="Ubuntu Light" panose="020B0604030602030204" pitchFamily="34" charset="0"/>
              </a:rPr>
              <a:t>}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267" y="5490170"/>
            <a:ext cx="38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 in range(max):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 …</a:t>
            </a:r>
            <a:endParaRPr lang="en-US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051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While loop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structure of a while loop should be straightforward and works in the same way as conditional statements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condition can be a combination of conditional operators that are allowed to be chained together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X or Y and not Z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Something you should note is that Python uses colons to begin programming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150" y="5335369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while CONDITION: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	# …</a:t>
            </a:r>
            <a:endParaRPr lang="en-US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1870</Words>
  <Application>Microsoft Office PowerPoint</Application>
  <PresentationFormat>Widescreen</PresentationFormat>
  <Paragraphs>292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Ubuntu Light</vt:lpstr>
      <vt:lpstr>Office Theme</vt:lpstr>
      <vt:lpstr>Python Programming Basics </vt:lpstr>
      <vt:lpstr>What is Python?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Code Examples</vt:lpstr>
      <vt:lpstr>Code Examples</vt:lpstr>
      <vt:lpstr>Code Examples</vt:lpstr>
      <vt:lpstr>Code Examples</vt:lpstr>
      <vt:lpstr>Code Examples</vt:lpstr>
      <vt:lpstr>Code Examples</vt:lpstr>
      <vt:lpstr>Resources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Robotics Club Python Programming Basics Software Workshops</dc:title>
  <dc:creator>Windows User</dc:creator>
  <cp:lastModifiedBy>Windows User</cp:lastModifiedBy>
  <cp:revision>30</cp:revision>
  <dcterms:created xsi:type="dcterms:W3CDTF">2014-10-07T01:35:36Z</dcterms:created>
  <dcterms:modified xsi:type="dcterms:W3CDTF">2014-10-09T00:20:24Z</dcterms:modified>
</cp:coreProperties>
</file>