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19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83" d="100"/>
          <a:sy n="83" d="100"/>
        </p:scale>
        <p:origin x="126"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170960-86DE-4302-99A5-BBB73CAB79AB}"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0A153-6610-456D-877D-502D0E036F8B}" type="slidenum">
              <a:rPr lang="en-US" smtClean="0"/>
              <a:t>‹#›</a:t>
            </a:fld>
            <a:endParaRPr lang="en-US"/>
          </a:p>
        </p:txBody>
      </p:sp>
    </p:spTree>
    <p:extLst>
      <p:ext uri="{BB962C8B-B14F-4D97-AF65-F5344CB8AC3E}">
        <p14:creationId xmlns:p14="http://schemas.microsoft.com/office/powerpoint/2010/main" val="329632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170960-86DE-4302-99A5-BBB73CAB79AB}"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0A153-6610-456D-877D-502D0E036F8B}" type="slidenum">
              <a:rPr lang="en-US" smtClean="0"/>
              <a:t>‹#›</a:t>
            </a:fld>
            <a:endParaRPr lang="en-US"/>
          </a:p>
        </p:txBody>
      </p:sp>
    </p:spTree>
    <p:extLst>
      <p:ext uri="{BB962C8B-B14F-4D97-AF65-F5344CB8AC3E}">
        <p14:creationId xmlns:p14="http://schemas.microsoft.com/office/powerpoint/2010/main" val="312894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170960-86DE-4302-99A5-BBB73CAB79AB}"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0A153-6610-456D-877D-502D0E036F8B}" type="slidenum">
              <a:rPr lang="en-US" smtClean="0"/>
              <a:t>‹#›</a:t>
            </a:fld>
            <a:endParaRPr lang="en-US"/>
          </a:p>
        </p:txBody>
      </p:sp>
    </p:spTree>
    <p:extLst>
      <p:ext uri="{BB962C8B-B14F-4D97-AF65-F5344CB8AC3E}">
        <p14:creationId xmlns:p14="http://schemas.microsoft.com/office/powerpoint/2010/main" val="2072046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170960-86DE-4302-99A5-BBB73CAB79AB}"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0A153-6610-456D-877D-502D0E036F8B}" type="slidenum">
              <a:rPr lang="en-US" smtClean="0"/>
              <a:t>‹#›</a:t>
            </a:fld>
            <a:endParaRPr lang="en-US"/>
          </a:p>
        </p:txBody>
      </p:sp>
    </p:spTree>
    <p:extLst>
      <p:ext uri="{BB962C8B-B14F-4D97-AF65-F5344CB8AC3E}">
        <p14:creationId xmlns:p14="http://schemas.microsoft.com/office/powerpoint/2010/main" val="24038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170960-86DE-4302-99A5-BBB73CAB79AB}"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0A153-6610-456D-877D-502D0E036F8B}" type="slidenum">
              <a:rPr lang="en-US" smtClean="0"/>
              <a:t>‹#›</a:t>
            </a:fld>
            <a:endParaRPr lang="en-US"/>
          </a:p>
        </p:txBody>
      </p:sp>
    </p:spTree>
    <p:extLst>
      <p:ext uri="{BB962C8B-B14F-4D97-AF65-F5344CB8AC3E}">
        <p14:creationId xmlns:p14="http://schemas.microsoft.com/office/powerpoint/2010/main" val="290493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170960-86DE-4302-99A5-BBB73CAB79AB}" type="datetimeFigureOut">
              <a:rPr lang="en-US" smtClean="0"/>
              <a:t>10/15/2014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0A153-6610-456D-877D-502D0E036F8B}" type="slidenum">
              <a:rPr lang="en-US" smtClean="0"/>
              <a:t>‹#›</a:t>
            </a:fld>
            <a:endParaRPr lang="en-US"/>
          </a:p>
        </p:txBody>
      </p:sp>
    </p:spTree>
    <p:extLst>
      <p:ext uri="{BB962C8B-B14F-4D97-AF65-F5344CB8AC3E}">
        <p14:creationId xmlns:p14="http://schemas.microsoft.com/office/powerpoint/2010/main" val="418913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170960-86DE-4302-99A5-BBB73CAB79AB}" type="datetimeFigureOut">
              <a:rPr lang="en-US" smtClean="0"/>
              <a:t>10/15/2014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80A153-6610-456D-877D-502D0E036F8B}" type="slidenum">
              <a:rPr lang="en-US" smtClean="0"/>
              <a:t>‹#›</a:t>
            </a:fld>
            <a:endParaRPr lang="en-US"/>
          </a:p>
        </p:txBody>
      </p:sp>
    </p:spTree>
    <p:extLst>
      <p:ext uri="{BB962C8B-B14F-4D97-AF65-F5344CB8AC3E}">
        <p14:creationId xmlns:p14="http://schemas.microsoft.com/office/powerpoint/2010/main" val="165573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170960-86DE-4302-99A5-BBB73CAB79AB}" type="datetimeFigureOut">
              <a:rPr lang="en-US" smtClean="0"/>
              <a:t>10/15/2014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80A153-6610-456D-877D-502D0E036F8B}" type="slidenum">
              <a:rPr lang="en-US" smtClean="0"/>
              <a:t>‹#›</a:t>
            </a:fld>
            <a:endParaRPr lang="en-US"/>
          </a:p>
        </p:txBody>
      </p:sp>
    </p:spTree>
    <p:extLst>
      <p:ext uri="{BB962C8B-B14F-4D97-AF65-F5344CB8AC3E}">
        <p14:creationId xmlns:p14="http://schemas.microsoft.com/office/powerpoint/2010/main" val="88751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70960-86DE-4302-99A5-BBB73CAB79AB}" type="datetimeFigureOut">
              <a:rPr lang="en-US" smtClean="0"/>
              <a:t>10/15/2014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80A153-6610-456D-877D-502D0E036F8B}" type="slidenum">
              <a:rPr lang="en-US" smtClean="0"/>
              <a:t>‹#›</a:t>
            </a:fld>
            <a:endParaRPr lang="en-US"/>
          </a:p>
        </p:txBody>
      </p:sp>
    </p:spTree>
    <p:extLst>
      <p:ext uri="{BB962C8B-B14F-4D97-AF65-F5344CB8AC3E}">
        <p14:creationId xmlns:p14="http://schemas.microsoft.com/office/powerpoint/2010/main" val="386413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170960-86DE-4302-99A5-BBB73CAB79AB}" type="datetimeFigureOut">
              <a:rPr lang="en-US" smtClean="0"/>
              <a:t>10/15/2014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0A153-6610-456D-877D-502D0E036F8B}" type="slidenum">
              <a:rPr lang="en-US" smtClean="0"/>
              <a:t>‹#›</a:t>
            </a:fld>
            <a:endParaRPr lang="en-US"/>
          </a:p>
        </p:txBody>
      </p:sp>
    </p:spTree>
    <p:extLst>
      <p:ext uri="{BB962C8B-B14F-4D97-AF65-F5344CB8AC3E}">
        <p14:creationId xmlns:p14="http://schemas.microsoft.com/office/powerpoint/2010/main" val="2756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170960-86DE-4302-99A5-BBB73CAB79AB}" type="datetimeFigureOut">
              <a:rPr lang="en-US" smtClean="0"/>
              <a:t>10/15/2014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0A153-6610-456D-877D-502D0E036F8B}" type="slidenum">
              <a:rPr lang="en-US" smtClean="0"/>
              <a:t>‹#›</a:t>
            </a:fld>
            <a:endParaRPr lang="en-US"/>
          </a:p>
        </p:txBody>
      </p:sp>
    </p:spTree>
    <p:extLst>
      <p:ext uri="{BB962C8B-B14F-4D97-AF65-F5344CB8AC3E}">
        <p14:creationId xmlns:p14="http://schemas.microsoft.com/office/powerpoint/2010/main" val="1483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70960-86DE-4302-99A5-BBB73CAB79AB}" type="datetimeFigureOut">
              <a:rPr lang="en-US" smtClean="0"/>
              <a:t>10/15/2014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0A153-6610-456D-877D-502D0E036F8B}" type="slidenum">
              <a:rPr lang="en-US" smtClean="0"/>
              <a:t>‹#›</a:t>
            </a:fld>
            <a:endParaRPr lang="en-US"/>
          </a:p>
        </p:txBody>
      </p:sp>
    </p:spTree>
    <p:extLst>
      <p:ext uri="{BB962C8B-B14F-4D97-AF65-F5344CB8AC3E}">
        <p14:creationId xmlns:p14="http://schemas.microsoft.com/office/powerpoint/2010/main" val="459024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60986"/>
            <a:ext cx="12192000" cy="1860014"/>
          </a:xfrm>
          <a:prstGeom prst="rect">
            <a:avLst/>
          </a:prstGeom>
          <a:solidFill>
            <a:srgbClr val="5719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69900" y="1577382"/>
            <a:ext cx="10896600" cy="1548492"/>
          </a:xfrm>
        </p:spPr>
        <p:txBody>
          <a:bodyPr>
            <a:normAutofit/>
          </a:bodyPr>
          <a:lstStyle/>
          <a:p>
            <a:r>
              <a:rPr lang="en-US" sz="5000" dirty="0" smtClean="0">
                <a:solidFill>
                  <a:schemeClr val="bg1"/>
                </a:solidFill>
                <a:latin typeface="Ubuntu Light" panose="020B0604030602030204" pitchFamily="34" charset="0"/>
                <a:cs typeface="Times New Roman" panose="02020603050405020304" pitchFamily="18" charset="0"/>
              </a:rPr>
              <a:t>UNIX System Basics</a:t>
            </a:r>
            <a:r>
              <a:rPr lang="en-US" dirty="0" smtClean="0">
                <a:solidFill>
                  <a:schemeClr val="bg1"/>
                </a:solidFill>
                <a:latin typeface="Ubuntu Light" panose="020B0604030602030204" pitchFamily="34" charset="0"/>
                <a:cs typeface="Times New Roman" panose="02020603050405020304" pitchFamily="18" charset="0"/>
              </a:rPr>
              <a:t/>
            </a:r>
            <a:br>
              <a:rPr lang="en-US" dirty="0" smtClean="0">
                <a:solidFill>
                  <a:schemeClr val="bg1"/>
                </a:solidFill>
                <a:latin typeface="Ubuntu Light" panose="020B0604030602030204" pitchFamily="34" charset="0"/>
                <a:cs typeface="Times New Roman" panose="02020603050405020304" pitchFamily="18" charset="0"/>
              </a:rPr>
            </a:br>
            <a:endParaRPr lang="en-US" sz="5000" dirty="0">
              <a:solidFill>
                <a:schemeClr val="bg1"/>
              </a:solidFill>
              <a:latin typeface="Ubuntu Light" panose="020B0604030602030204" pitchFamily="34" charset="0"/>
              <a:cs typeface="Times New Roman" panose="02020603050405020304" pitchFamily="18" charset="0"/>
            </a:endParaRPr>
          </a:p>
        </p:txBody>
      </p:sp>
      <p:sp>
        <p:nvSpPr>
          <p:cNvPr id="3" name="Subtitle 2"/>
          <p:cNvSpPr>
            <a:spLocks noGrp="1"/>
          </p:cNvSpPr>
          <p:nvPr>
            <p:ph type="subTitle" idx="1"/>
          </p:nvPr>
        </p:nvSpPr>
        <p:spPr>
          <a:xfrm>
            <a:off x="4459344" y="5385402"/>
            <a:ext cx="3543299" cy="820454"/>
          </a:xfrm>
        </p:spPr>
        <p:txBody>
          <a:bodyPr>
            <a:normAutofit fontScale="92500" lnSpcReduction="10000"/>
          </a:bodyPr>
          <a:lstStyle/>
          <a:p>
            <a:r>
              <a:rPr lang="en-US" dirty="0" smtClean="0">
                <a:latin typeface="Ubuntu Light" panose="020B0604030602030204" pitchFamily="34" charset="0"/>
                <a:cs typeface="Times New Roman" panose="02020603050405020304" pitchFamily="18" charset="0"/>
              </a:rPr>
              <a:t>NU Robotics Club </a:t>
            </a:r>
          </a:p>
          <a:p>
            <a:r>
              <a:rPr lang="en-US" dirty="0" smtClean="0">
                <a:latin typeface="Ubuntu Light" panose="020B0604030602030204" pitchFamily="34" charset="0"/>
                <a:cs typeface="Times New Roman" panose="02020603050405020304" pitchFamily="18" charset="0"/>
              </a:rPr>
              <a:t>Software Workshop Track</a:t>
            </a:r>
            <a:endParaRPr lang="en-US" dirty="0">
              <a:latin typeface="Ubuntu Light" panose="020B0604030602030204" pitchFamily="34"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9427" y="3642270"/>
            <a:ext cx="1743132" cy="1743132"/>
          </a:xfrm>
          <a:prstGeom prst="rect">
            <a:avLst/>
          </a:prstGeom>
        </p:spPr>
      </p:pic>
      <p:pic>
        <p:nvPicPr>
          <p:cNvPr id="4" name="Picture 3" descr="Tux.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6829" y="3703321"/>
            <a:ext cx="2031409" cy="2356752"/>
          </a:xfrm>
          <a:prstGeom prst="rect">
            <a:avLst/>
          </a:prstGeom>
        </p:spPr>
      </p:pic>
      <p:pic>
        <p:nvPicPr>
          <p:cNvPr id="7" name="Picture 6" descr="GNU.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9372" y="3822592"/>
            <a:ext cx="2112895" cy="2064600"/>
          </a:xfrm>
          <a:prstGeom prst="rect">
            <a:avLst/>
          </a:prstGeom>
        </p:spPr>
      </p:pic>
    </p:spTree>
    <p:extLst>
      <p:ext uri="{BB962C8B-B14F-4D97-AF65-F5344CB8AC3E}">
        <p14:creationId xmlns:p14="http://schemas.microsoft.com/office/powerpoint/2010/main" val="819420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69900"/>
            <a:ext cx="12192000" cy="990600"/>
          </a:xfrm>
          <a:prstGeom prst="rect">
            <a:avLst/>
          </a:prstGeom>
          <a:solidFill>
            <a:srgbClr val="5719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bg1"/>
                </a:solidFill>
                <a:latin typeface="Ubuntu Light" panose="020B0604030602030204" pitchFamily="34" charset="0"/>
              </a:rPr>
              <a:t>What is UNIX?</a:t>
            </a:r>
            <a:endParaRPr lang="en-US" dirty="0">
              <a:solidFill>
                <a:schemeClr val="bg1"/>
              </a:solidFill>
              <a:latin typeface="Ubuntu Light" panose="020B0604030602030204" pitchFamily="34" charset="0"/>
            </a:endParaRPr>
          </a:p>
        </p:txBody>
      </p:sp>
      <p:sp>
        <p:nvSpPr>
          <p:cNvPr id="3" name="Content Placeholder 2"/>
          <p:cNvSpPr>
            <a:spLocks noGrp="1"/>
          </p:cNvSpPr>
          <p:nvPr>
            <p:ph idx="1"/>
          </p:nvPr>
        </p:nvSpPr>
        <p:spPr/>
        <p:txBody>
          <a:bodyPr/>
          <a:lstStyle/>
          <a:p>
            <a:r>
              <a:rPr lang="en-US" dirty="0" smtClean="0">
                <a:latin typeface="Ubuntu Light" panose="020B0604030602030204" pitchFamily="34" charset="0"/>
              </a:rPr>
              <a:t>Unix is an operating system that was designed with an emphasis on easing how the user interacts with the OS through the use of a shell and a suite of tools that would be simple to develop and understand.</a:t>
            </a:r>
          </a:p>
          <a:p>
            <a:r>
              <a:rPr lang="en-US" dirty="0" smtClean="0">
                <a:latin typeface="Ubuntu Light" panose="020B0604030602030204" pitchFamily="34" charset="0"/>
              </a:rPr>
              <a:t>It originated out of Bell Labs through the work of some well known software engineers like Ken Thompson and Dennis Ritchie (creator of C).</a:t>
            </a:r>
          </a:p>
          <a:p>
            <a:r>
              <a:rPr lang="en-US" dirty="0" smtClean="0">
                <a:latin typeface="Ubuntu Light" panose="020B0604030602030204" pitchFamily="34" charset="0"/>
              </a:rPr>
              <a:t>Although originally proprietary, an open-source version (except a kernel) was developed by Richard Stallman and members of the FSF called GNU (GNU’s Not Unix).</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4834" y="5981700"/>
            <a:ext cx="840682" cy="840682"/>
          </a:xfrm>
          <a:prstGeom prst="rect">
            <a:avLst/>
          </a:prstGeom>
        </p:spPr>
      </p:pic>
    </p:spTree>
    <p:extLst>
      <p:ext uri="{BB962C8B-B14F-4D97-AF65-F5344CB8AC3E}">
        <p14:creationId xmlns:p14="http://schemas.microsoft.com/office/powerpoint/2010/main" val="4249408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69900"/>
            <a:ext cx="12192000" cy="990600"/>
          </a:xfrm>
          <a:prstGeom prst="rect">
            <a:avLst/>
          </a:prstGeom>
          <a:solidFill>
            <a:srgbClr val="5719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bg1"/>
                </a:solidFill>
                <a:latin typeface="Ubuntu Light" panose="020B0604030602030204" pitchFamily="34" charset="0"/>
              </a:rPr>
              <a:t>Unix Primer</a:t>
            </a:r>
            <a:endParaRPr lang="en-US" dirty="0">
              <a:solidFill>
                <a:schemeClr val="bg1"/>
              </a:solidFill>
              <a:latin typeface="Ubuntu Light" panose="020B0604030602030204" pitchFamily="34" charset="0"/>
            </a:endParaRPr>
          </a:p>
        </p:txBody>
      </p:sp>
      <p:sp>
        <p:nvSpPr>
          <p:cNvPr id="3" name="Content Placeholder 2"/>
          <p:cNvSpPr>
            <a:spLocks noGrp="1"/>
          </p:cNvSpPr>
          <p:nvPr>
            <p:ph idx="1"/>
          </p:nvPr>
        </p:nvSpPr>
        <p:spPr/>
        <p:txBody>
          <a:bodyPr/>
          <a:lstStyle/>
          <a:p>
            <a:r>
              <a:rPr lang="en-US" dirty="0" smtClean="0">
                <a:latin typeface="Ubuntu Light" panose="020B0604030602030204" pitchFamily="34" charset="0"/>
              </a:rPr>
              <a:t>Many other different operating systems stem from Unix, and it is for that reason that various </a:t>
            </a:r>
            <a:r>
              <a:rPr lang="en-US" dirty="0" err="1" smtClean="0">
                <a:latin typeface="Ubuntu Light" panose="020B0604030602030204" pitchFamily="34" charset="0"/>
              </a:rPr>
              <a:t>OSes</a:t>
            </a:r>
            <a:r>
              <a:rPr lang="en-US" dirty="0" smtClean="0">
                <a:latin typeface="Ubuntu Light" panose="020B0604030602030204" pitchFamily="34" charset="0"/>
              </a:rPr>
              <a:t> like Mac OS X and Ubuntu have many commonalities at a fundamental level.</a:t>
            </a:r>
          </a:p>
          <a:p>
            <a:endParaRPr lang="en-US" dirty="0" smtClean="0">
              <a:latin typeface="Ubuntu Light" panose="020B060403060203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4834" y="5981700"/>
            <a:ext cx="840682" cy="840682"/>
          </a:xfrm>
          <a:prstGeom prst="rect">
            <a:avLst/>
          </a:prstGeom>
        </p:spPr>
      </p:pic>
      <p:pic>
        <p:nvPicPr>
          <p:cNvPr id="6" name="Picture 5" descr="Unix_timeli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685" y="3205122"/>
            <a:ext cx="4386796" cy="3147526"/>
          </a:xfrm>
          <a:prstGeom prst="rect">
            <a:avLst/>
          </a:prstGeom>
        </p:spPr>
      </p:pic>
    </p:spTree>
    <p:extLst>
      <p:ext uri="{BB962C8B-B14F-4D97-AF65-F5344CB8AC3E}">
        <p14:creationId xmlns:p14="http://schemas.microsoft.com/office/powerpoint/2010/main" val="4156984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69900"/>
            <a:ext cx="12192000" cy="990600"/>
          </a:xfrm>
          <a:prstGeom prst="rect">
            <a:avLst/>
          </a:prstGeom>
          <a:solidFill>
            <a:srgbClr val="5719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bg1"/>
                </a:solidFill>
                <a:latin typeface="Ubuntu Light" panose="020B0604030602030204" pitchFamily="34" charset="0"/>
              </a:rPr>
              <a:t>Unix Primer</a:t>
            </a:r>
            <a:endParaRPr lang="en-US" dirty="0">
              <a:solidFill>
                <a:schemeClr val="bg1"/>
              </a:solidFill>
              <a:latin typeface="Ubuntu Light" panose="020B0604030602030204" pitchFamily="34" charset="0"/>
            </a:endParaRPr>
          </a:p>
        </p:txBody>
      </p:sp>
      <p:sp>
        <p:nvSpPr>
          <p:cNvPr id="3" name="Content Placeholder 2"/>
          <p:cNvSpPr>
            <a:spLocks noGrp="1"/>
          </p:cNvSpPr>
          <p:nvPr>
            <p:ph idx="1"/>
          </p:nvPr>
        </p:nvSpPr>
        <p:spPr/>
        <p:txBody>
          <a:bodyPr/>
          <a:lstStyle/>
          <a:p>
            <a:r>
              <a:rPr lang="en-US" dirty="0" smtClean="0">
                <a:latin typeface="Ubuntu Light" panose="020B0604030602030204" pitchFamily="34" charset="0"/>
              </a:rPr>
              <a:t>The general design of Unix can be understood through the following diagram. The system is has layers like an onion with the hardware and kernel at its core.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4834" y="5981700"/>
            <a:ext cx="840682" cy="840682"/>
          </a:xfrm>
          <a:prstGeom prst="rect">
            <a:avLst/>
          </a:prstGeom>
        </p:spPr>
      </p:pic>
      <p:pic>
        <p:nvPicPr>
          <p:cNvPr id="5" name="Picture 4" descr="layers.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317" y="3535861"/>
            <a:ext cx="5376648" cy="2521421"/>
          </a:xfrm>
          <a:prstGeom prst="rect">
            <a:avLst/>
          </a:prstGeom>
        </p:spPr>
      </p:pic>
      <p:pic>
        <p:nvPicPr>
          <p:cNvPr id="7" name="Picture 6" descr="unix_on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71" y="3191701"/>
            <a:ext cx="5129330" cy="2903178"/>
          </a:xfrm>
          <a:prstGeom prst="rect">
            <a:avLst/>
          </a:prstGeom>
        </p:spPr>
      </p:pic>
    </p:spTree>
    <p:extLst>
      <p:ext uri="{BB962C8B-B14F-4D97-AF65-F5344CB8AC3E}">
        <p14:creationId xmlns:p14="http://schemas.microsoft.com/office/powerpoint/2010/main" val="3573266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69900"/>
            <a:ext cx="12192000" cy="990600"/>
          </a:xfrm>
          <a:prstGeom prst="rect">
            <a:avLst/>
          </a:prstGeom>
          <a:solidFill>
            <a:srgbClr val="5719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bg1"/>
                </a:solidFill>
                <a:latin typeface="Ubuntu Light" panose="020B0604030602030204" pitchFamily="34" charset="0"/>
              </a:rPr>
              <a:t>Unix Primer</a:t>
            </a:r>
            <a:endParaRPr lang="en-US" dirty="0">
              <a:solidFill>
                <a:schemeClr val="bg1"/>
              </a:solidFill>
              <a:latin typeface="Ubuntu Light" panose="020B0604030602030204" pitchFamily="34" charset="0"/>
            </a:endParaRPr>
          </a:p>
        </p:txBody>
      </p:sp>
      <p:sp>
        <p:nvSpPr>
          <p:cNvPr id="3" name="Content Placeholder 2"/>
          <p:cNvSpPr>
            <a:spLocks noGrp="1"/>
          </p:cNvSpPr>
          <p:nvPr>
            <p:ph idx="1"/>
          </p:nvPr>
        </p:nvSpPr>
        <p:spPr>
          <a:xfrm>
            <a:off x="838200" y="1825624"/>
            <a:ext cx="10515600" cy="4600575"/>
          </a:xfrm>
        </p:spPr>
        <p:txBody>
          <a:bodyPr>
            <a:normAutofit fontScale="85000" lnSpcReduction="20000"/>
          </a:bodyPr>
          <a:lstStyle/>
          <a:p>
            <a:r>
              <a:rPr lang="en-US" dirty="0" smtClean="0">
                <a:latin typeface="Ubuntu Light" panose="020B0604030602030204" pitchFamily="34" charset="0"/>
              </a:rPr>
              <a:t>Shell</a:t>
            </a:r>
          </a:p>
          <a:p>
            <a:pPr lvl="1"/>
            <a:r>
              <a:rPr lang="en-US" dirty="0" smtClean="0">
                <a:latin typeface="Ubuntu Light" panose="020B0604030602030204" pitchFamily="34" charset="0"/>
              </a:rPr>
              <a:t>The shell servers as lower-level intermediary between you, the user, and the operating </a:t>
            </a:r>
            <a:r>
              <a:rPr lang="en-US" dirty="0" smtClean="0">
                <a:latin typeface="Ubuntu Light" panose="020B0604030602030204" pitchFamily="34" charset="0"/>
              </a:rPr>
              <a:t>system. From the start you have many different utilities available through the shell.</a:t>
            </a:r>
          </a:p>
          <a:p>
            <a:pPr lvl="1"/>
            <a:endParaRPr lang="en-US" dirty="0">
              <a:latin typeface="Ubuntu Light" panose="020B0604030602030204" pitchFamily="34" charset="0"/>
            </a:endParaRPr>
          </a:p>
          <a:p>
            <a:r>
              <a:rPr lang="en-US" dirty="0" smtClean="0">
                <a:latin typeface="Ubuntu Light" panose="020B0604030602030204" pitchFamily="34" charset="0"/>
              </a:rPr>
              <a:t>Some Important Commands</a:t>
            </a:r>
          </a:p>
          <a:p>
            <a:pPr lvl="1"/>
            <a:r>
              <a:rPr lang="en-US" dirty="0" smtClean="0">
                <a:latin typeface="Ubuntu Light" panose="020B0604030602030204" pitchFamily="34" charset="0"/>
              </a:rPr>
              <a:t>Cd</a:t>
            </a:r>
          </a:p>
          <a:p>
            <a:pPr lvl="1"/>
            <a:r>
              <a:rPr lang="en-US" dirty="0" err="1" smtClean="0">
                <a:latin typeface="Ubuntu Light" panose="020B0604030602030204" pitchFamily="34" charset="0"/>
              </a:rPr>
              <a:t>Ls</a:t>
            </a:r>
            <a:endParaRPr lang="en-US" dirty="0" smtClean="0">
              <a:latin typeface="Ubuntu Light" panose="020B0604030602030204" pitchFamily="34" charset="0"/>
            </a:endParaRPr>
          </a:p>
          <a:p>
            <a:pPr lvl="1"/>
            <a:r>
              <a:rPr lang="en-US" dirty="0" err="1" smtClean="0">
                <a:latin typeface="Ubuntu Light" panose="020B0604030602030204" pitchFamily="34" charset="0"/>
              </a:rPr>
              <a:t>Mkdir</a:t>
            </a:r>
            <a:endParaRPr lang="en-US" dirty="0" smtClean="0">
              <a:latin typeface="Ubuntu Light" panose="020B0604030602030204" pitchFamily="34" charset="0"/>
            </a:endParaRPr>
          </a:p>
          <a:p>
            <a:pPr lvl="1"/>
            <a:r>
              <a:rPr lang="en-US" dirty="0" smtClean="0">
                <a:latin typeface="Ubuntu Light" panose="020B0604030602030204" pitchFamily="34" charset="0"/>
              </a:rPr>
              <a:t>Rm</a:t>
            </a:r>
          </a:p>
          <a:p>
            <a:pPr lvl="1"/>
            <a:r>
              <a:rPr lang="en-US" dirty="0" err="1" smtClean="0">
                <a:latin typeface="Ubuntu Light" panose="020B0604030602030204" pitchFamily="34" charset="0"/>
              </a:rPr>
              <a:t>Cp</a:t>
            </a:r>
            <a:endParaRPr lang="en-US" dirty="0" smtClean="0">
              <a:latin typeface="Ubuntu Light" panose="020B0604030602030204" pitchFamily="34" charset="0"/>
            </a:endParaRPr>
          </a:p>
          <a:p>
            <a:pPr lvl="1"/>
            <a:r>
              <a:rPr lang="en-US" dirty="0" err="1" smtClean="0">
                <a:latin typeface="Ubuntu Light" panose="020B0604030602030204" pitchFamily="34" charset="0"/>
              </a:rPr>
              <a:t>Pwd</a:t>
            </a:r>
            <a:endParaRPr lang="en-US" dirty="0" smtClean="0">
              <a:latin typeface="Ubuntu Light" panose="020B0604030602030204" pitchFamily="34" charset="0"/>
            </a:endParaRPr>
          </a:p>
          <a:p>
            <a:pPr lvl="1"/>
            <a:r>
              <a:rPr lang="en-US" dirty="0" err="1" smtClean="0">
                <a:latin typeface="Ubuntu Light" panose="020B0604030602030204" pitchFamily="34" charset="0"/>
              </a:rPr>
              <a:t>Sudo</a:t>
            </a:r>
            <a:endParaRPr lang="en-US" dirty="0" smtClean="0">
              <a:latin typeface="Ubuntu Light" panose="020B0604030602030204" pitchFamily="34" charset="0"/>
            </a:endParaRPr>
          </a:p>
          <a:p>
            <a:pPr lvl="1"/>
            <a:r>
              <a:rPr lang="en-US" dirty="0" err="1" smtClean="0">
                <a:latin typeface="Ubuntu Light" panose="020B0604030602030204" pitchFamily="34" charset="0"/>
              </a:rPr>
              <a:t>Wget</a:t>
            </a:r>
            <a:endParaRPr lang="en-US" dirty="0" smtClean="0">
              <a:latin typeface="Ubuntu Light" panose="020B0604030602030204" pitchFamily="34" charset="0"/>
            </a:endParaRPr>
          </a:p>
          <a:p>
            <a:pPr lvl="1"/>
            <a:r>
              <a:rPr lang="en-US" dirty="0" smtClean="0">
                <a:latin typeface="Ubuntu Light" panose="020B0604030602030204" pitchFamily="34" charset="0"/>
              </a:rPr>
              <a:t>Cat</a:t>
            </a:r>
          </a:p>
          <a:p>
            <a:endParaRPr lang="en-US" dirty="0" smtClean="0">
              <a:latin typeface="Ubuntu Light" panose="020B060403060203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4834" y="5981700"/>
            <a:ext cx="840682" cy="840682"/>
          </a:xfrm>
          <a:prstGeom prst="rect">
            <a:avLst/>
          </a:prstGeom>
        </p:spPr>
      </p:pic>
      <p:sp>
        <p:nvSpPr>
          <p:cNvPr id="5" name="TextBox 4"/>
          <p:cNvSpPr txBox="1"/>
          <p:nvPr/>
        </p:nvSpPr>
        <p:spPr>
          <a:xfrm>
            <a:off x="5058137" y="3444234"/>
            <a:ext cx="3599726" cy="2862322"/>
          </a:xfrm>
          <a:prstGeom prst="rect">
            <a:avLst/>
          </a:prstGeom>
          <a:noFill/>
        </p:spPr>
        <p:txBody>
          <a:bodyPr wrap="square" rtlCol="0">
            <a:spAutoFit/>
          </a:bodyPr>
          <a:lstStyle/>
          <a:p>
            <a:pPr lvl="1"/>
            <a:r>
              <a:rPr lang="en-US" dirty="0">
                <a:latin typeface="Ubuntu Light" panose="020B0604030602030204" pitchFamily="34" charset="0"/>
              </a:rPr>
              <a:t>Tar</a:t>
            </a:r>
          </a:p>
          <a:p>
            <a:pPr lvl="1"/>
            <a:r>
              <a:rPr lang="en-US" dirty="0" err="1">
                <a:latin typeface="Ubuntu Light" panose="020B0604030602030204" pitchFamily="34" charset="0"/>
              </a:rPr>
              <a:t>Nano</a:t>
            </a:r>
            <a:endParaRPr lang="en-US" dirty="0">
              <a:latin typeface="Ubuntu Light" panose="020B0604030602030204" pitchFamily="34" charset="0"/>
            </a:endParaRPr>
          </a:p>
          <a:p>
            <a:pPr lvl="1"/>
            <a:r>
              <a:rPr lang="en-US" dirty="0">
                <a:latin typeface="Ubuntu Light" panose="020B0604030602030204" pitchFamily="34" charset="0"/>
              </a:rPr>
              <a:t>Make</a:t>
            </a:r>
          </a:p>
          <a:p>
            <a:pPr lvl="1"/>
            <a:r>
              <a:rPr lang="en-US" dirty="0" err="1">
                <a:latin typeface="Ubuntu Light" panose="020B0604030602030204" pitchFamily="34" charset="0"/>
              </a:rPr>
              <a:t>Mv</a:t>
            </a:r>
            <a:endParaRPr lang="en-US" dirty="0">
              <a:latin typeface="Ubuntu Light" panose="020B0604030602030204" pitchFamily="34" charset="0"/>
            </a:endParaRPr>
          </a:p>
          <a:p>
            <a:pPr lvl="1"/>
            <a:r>
              <a:rPr lang="en-US" dirty="0" err="1">
                <a:latin typeface="Ubuntu Light" panose="020B0604030602030204" pitchFamily="34" charset="0"/>
              </a:rPr>
              <a:t>Grep</a:t>
            </a:r>
            <a:endParaRPr lang="en-US" dirty="0">
              <a:latin typeface="Ubuntu Light" panose="020B0604030602030204" pitchFamily="34" charset="0"/>
            </a:endParaRPr>
          </a:p>
          <a:p>
            <a:pPr lvl="1"/>
            <a:r>
              <a:rPr lang="en-US" dirty="0">
                <a:latin typeface="Ubuntu Light" panose="020B0604030602030204" pitchFamily="34" charset="0"/>
              </a:rPr>
              <a:t>Find</a:t>
            </a:r>
          </a:p>
          <a:p>
            <a:pPr lvl="1"/>
            <a:r>
              <a:rPr lang="en-US" dirty="0" smtClean="0">
                <a:latin typeface="Ubuntu Light" panose="020B0604030602030204" pitchFamily="34" charset="0"/>
              </a:rPr>
              <a:t>Su</a:t>
            </a:r>
          </a:p>
          <a:p>
            <a:pPr lvl="1"/>
            <a:r>
              <a:rPr lang="en-US" dirty="0" err="1" smtClean="0">
                <a:latin typeface="Ubuntu Light" panose="020B0604030602030204" pitchFamily="34" charset="0"/>
              </a:rPr>
              <a:t>Chmod</a:t>
            </a:r>
            <a:endParaRPr lang="en-US" dirty="0" smtClean="0">
              <a:latin typeface="Ubuntu Light" panose="020B0604030602030204" pitchFamily="34" charset="0"/>
            </a:endParaRPr>
          </a:p>
          <a:p>
            <a:pPr lvl="1"/>
            <a:r>
              <a:rPr lang="en-US" dirty="0" err="1" smtClean="0">
                <a:latin typeface="Ubuntu Light" panose="020B0604030602030204" pitchFamily="34" charset="0"/>
              </a:rPr>
              <a:t>Chown</a:t>
            </a:r>
            <a:endParaRPr lang="en-US" dirty="0" smtClean="0">
              <a:latin typeface="Ubuntu Light" panose="020B0604030602030204" pitchFamily="34" charset="0"/>
            </a:endParaRPr>
          </a:p>
          <a:p>
            <a:pPr lvl="1"/>
            <a:r>
              <a:rPr lang="en-US" dirty="0" err="1" smtClean="0">
                <a:latin typeface="Ubuntu Light" panose="020B0604030602030204" pitchFamily="34" charset="0"/>
              </a:rPr>
              <a:t>Chgrp</a:t>
            </a:r>
            <a:endParaRPr lang="en-US" dirty="0">
              <a:latin typeface="Ubuntu Light" panose="020B0604030602030204" pitchFamily="34" charset="0"/>
            </a:endParaRPr>
          </a:p>
        </p:txBody>
      </p:sp>
    </p:spTree>
    <p:extLst>
      <p:ext uri="{BB962C8B-B14F-4D97-AF65-F5344CB8AC3E}">
        <p14:creationId xmlns:p14="http://schemas.microsoft.com/office/powerpoint/2010/main" val="3233296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69900"/>
            <a:ext cx="12192000" cy="990600"/>
          </a:xfrm>
          <a:prstGeom prst="rect">
            <a:avLst/>
          </a:prstGeom>
          <a:solidFill>
            <a:srgbClr val="5719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bg1"/>
                </a:solidFill>
                <a:latin typeface="Ubuntu Light" panose="020B0604030602030204" pitchFamily="34" charset="0"/>
              </a:rPr>
              <a:t>Unix </a:t>
            </a:r>
            <a:r>
              <a:rPr lang="en-US" dirty="0" smtClean="0">
                <a:solidFill>
                  <a:schemeClr val="bg1"/>
                </a:solidFill>
                <a:latin typeface="Ubuntu Light" panose="020B0604030602030204" pitchFamily="34" charset="0"/>
              </a:rPr>
              <a:t>Primer</a:t>
            </a:r>
            <a:endParaRPr lang="en-US" dirty="0">
              <a:solidFill>
                <a:schemeClr val="bg1"/>
              </a:solidFill>
              <a:latin typeface="Ubuntu Light" panose="020B060403060203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4834" y="5981700"/>
            <a:ext cx="840682" cy="840682"/>
          </a:xfrm>
          <a:prstGeom prst="rect">
            <a:avLst/>
          </a:prstGeom>
        </p:spPr>
      </p:pic>
      <p:sp>
        <p:nvSpPr>
          <p:cNvPr id="8" name="Content Placeholder 7"/>
          <p:cNvSpPr>
            <a:spLocks noGrp="1"/>
          </p:cNvSpPr>
          <p:nvPr>
            <p:ph idx="1"/>
          </p:nvPr>
        </p:nvSpPr>
        <p:spPr/>
        <p:txBody>
          <a:bodyPr/>
          <a:lstStyle/>
          <a:p>
            <a:r>
              <a:rPr lang="en-US" dirty="0" smtClean="0"/>
              <a:t>Linux, which was developed by Linus Torvalds, is the kernel of choice for many open source Unix spinoffs. Below are some of the most popular Linux distributions. Note the lightweight Arch Linux distribution is missing from this list.</a:t>
            </a:r>
          </a:p>
          <a:p>
            <a:endParaRPr lang="en-US" dirty="0"/>
          </a:p>
        </p:txBody>
      </p:sp>
      <p:pic>
        <p:nvPicPr>
          <p:cNvPr id="9"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2222" y="3619500"/>
            <a:ext cx="3800475" cy="2362200"/>
          </a:xfrm>
          <a:prstGeom prst="rect">
            <a:avLst/>
          </a:prstGeom>
        </p:spPr>
      </p:pic>
    </p:spTree>
    <p:extLst>
      <p:ext uri="{BB962C8B-B14F-4D97-AF65-F5344CB8AC3E}">
        <p14:creationId xmlns:p14="http://schemas.microsoft.com/office/powerpoint/2010/main" val="448898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69900"/>
            <a:ext cx="12192000" cy="990600"/>
          </a:xfrm>
          <a:prstGeom prst="rect">
            <a:avLst/>
          </a:prstGeom>
          <a:solidFill>
            <a:srgbClr val="5719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bg1"/>
                </a:solidFill>
                <a:latin typeface="Ubuntu Light" panose="020B0604030602030204" pitchFamily="34" charset="0"/>
              </a:rPr>
              <a:t>Unix </a:t>
            </a:r>
            <a:r>
              <a:rPr lang="en-US" dirty="0" smtClean="0">
                <a:solidFill>
                  <a:schemeClr val="bg1"/>
                </a:solidFill>
                <a:latin typeface="Ubuntu Light" panose="020B0604030602030204" pitchFamily="34" charset="0"/>
              </a:rPr>
              <a:t>Primer</a:t>
            </a:r>
            <a:endParaRPr lang="en-US" dirty="0">
              <a:solidFill>
                <a:schemeClr val="bg1"/>
              </a:solidFill>
              <a:latin typeface="Ubuntu Light" panose="020B0604030602030204" pitchFamily="34" charset="0"/>
            </a:endParaRPr>
          </a:p>
        </p:txBody>
      </p:sp>
      <p:sp>
        <p:nvSpPr>
          <p:cNvPr id="3" name="Content Placeholder 2"/>
          <p:cNvSpPr>
            <a:spLocks noGrp="1"/>
          </p:cNvSpPr>
          <p:nvPr>
            <p:ph idx="1"/>
          </p:nvPr>
        </p:nvSpPr>
        <p:spPr>
          <a:xfrm>
            <a:off x="838200" y="1825624"/>
            <a:ext cx="10515600" cy="4996758"/>
          </a:xfrm>
        </p:spPr>
        <p:txBody>
          <a:bodyPr>
            <a:normAutofit/>
          </a:bodyPr>
          <a:lstStyle/>
          <a:p>
            <a:r>
              <a:rPr lang="en-US" dirty="0" smtClean="0">
                <a:latin typeface="Ubuntu Light" panose="020B0604030602030204" pitchFamily="34" charset="0"/>
              </a:rPr>
              <a:t>Many of the aforementioned distributions share something that is common with Uni</a:t>
            </a:r>
            <a:r>
              <a:rPr lang="en-US" dirty="0" smtClean="0">
                <a:latin typeface="Ubuntu Light" panose="020B0604030602030204" pitchFamily="34" charset="0"/>
              </a:rPr>
              <a:t>x-based systems: package managers. They will be one of the best changes to Windows systems.</a:t>
            </a:r>
          </a:p>
          <a:p>
            <a:r>
              <a:rPr lang="en-US" dirty="0" smtClean="0">
                <a:latin typeface="Ubuntu Light" panose="020B0604030602030204" pitchFamily="34" charset="0"/>
              </a:rPr>
              <a:t>On Ubuntu the following utilities exist for package management</a:t>
            </a:r>
            <a:endParaRPr lang="en-US" dirty="0">
              <a:latin typeface="Ubuntu Light" panose="020B0604030602030204" pitchFamily="34" charset="0"/>
            </a:endParaRPr>
          </a:p>
          <a:p>
            <a:pPr lvl="1"/>
            <a:r>
              <a:rPr lang="en-US" dirty="0">
                <a:latin typeface="Ubuntu Light" panose="020B0604030602030204" pitchFamily="34" charset="0"/>
              </a:rPr>
              <a:t>a</a:t>
            </a:r>
            <a:r>
              <a:rPr lang="en-US" dirty="0" smtClean="0">
                <a:latin typeface="Ubuntu Light" panose="020B0604030602030204" pitchFamily="34" charset="0"/>
              </a:rPr>
              <a:t>pt-get</a:t>
            </a:r>
          </a:p>
          <a:p>
            <a:pPr lvl="1"/>
            <a:r>
              <a:rPr lang="en-US" dirty="0">
                <a:latin typeface="Ubuntu Light" panose="020B0604030602030204" pitchFamily="34" charset="0"/>
              </a:rPr>
              <a:t>a</a:t>
            </a:r>
            <a:r>
              <a:rPr lang="en-US" dirty="0" smtClean="0">
                <a:latin typeface="Ubuntu Light" panose="020B0604030602030204" pitchFamily="34" charset="0"/>
              </a:rPr>
              <a:t>ptitude</a:t>
            </a:r>
          </a:p>
          <a:p>
            <a:r>
              <a:rPr lang="en-US" dirty="0" smtClean="0">
                <a:latin typeface="Ubuntu Light" panose="020B0604030602030204" pitchFamily="34" charset="0"/>
              </a:rPr>
              <a:t>In order to simplify the installation process of most of the programs that we use in Ubuntu 14.04 we wrote a simple installation script located at http://github.com/NURobotics/installation-scripts</a:t>
            </a:r>
            <a:endParaRPr lang="en-US" dirty="0" smtClean="0">
              <a:latin typeface="Ubuntu Light" panose="020B060403060203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4834" y="5981700"/>
            <a:ext cx="840682" cy="840682"/>
          </a:xfrm>
          <a:prstGeom prst="rect">
            <a:avLst/>
          </a:prstGeom>
        </p:spPr>
      </p:pic>
    </p:spTree>
    <p:extLst>
      <p:ext uri="{BB962C8B-B14F-4D97-AF65-F5344CB8AC3E}">
        <p14:creationId xmlns:p14="http://schemas.microsoft.com/office/powerpoint/2010/main" val="1835668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69900"/>
            <a:ext cx="12192000" cy="990600"/>
          </a:xfrm>
          <a:prstGeom prst="rect">
            <a:avLst/>
          </a:prstGeom>
          <a:solidFill>
            <a:srgbClr val="5719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bg1"/>
                </a:solidFill>
                <a:latin typeface="Ubuntu Light" panose="020B0604030602030204" pitchFamily="34" charset="0"/>
              </a:rPr>
              <a:t>Unix </a:t>
            </a:r>
            <a:r>
              <a:rPr lang="en-US" dirty="0" smtClean="0">
                <a:solidFill>
                  <a:schemeClr val="bg1"/>
                </a:solidFill>
                <a:latin typeface="Ubuntu Light" panose="020B0604030602030204" pitchFamily="34" charset="0"/>
              </a:rPr>
              <a:t>Primer</a:t>
            </a:r>
            <a:endParaRPr lang="en-US" dirty="0">
              <a:solidFill>
                <a:schemeClr val="bg1"/>
              </a:solidFill>
              <a:latin typeface="Ubuntu Light" panose="020B0604030602030204" pitchFamily="34" charset="0"/>
            </a:endParaRPr>
          </a:p>
        </p:txBody>
      </p:sp>
      <p:sp>
        <p:nvSpPr>
          <p:cNvPr id="3" name="Content Placeholder 2"/>
          <p:cNvSpPr>
            <a:spLocks noGrp="1"/>
          </p:cNvSpPr>
          <p:nvPr>
            <p:ph idx="1"/>
          </p:nvPr>
        </p:nvSpPr>
        <p:spPr>
          <a:xfrm>
            <a:off x="838200" y="1825624"/>
            <a:ext cx="10515600" cy="4996758"/>
          </a:xfrm>
        </p:spPr>
        <p:txBody>
          <a:bodyPr>
            <a:normAutofit/>
          </a:bodyPr>
          <a:lstStyle/>
          <a:p>
            <a:r>
              <a:rPr lang="en-US" dirty="0" smtClean="0">
                <a:latin typeface="Ubuntu Light" panose="020B0604030602030204" pitchFamily="34" charset="0"/>
              </a:rPr>
              <a:t>Now go install pip through a publically available script:</a:t>
            </a:r>
          </a:p>
          <a:p>
            <a:pPr lvl="1"/>
            <a:r>
              <a:rPr lang="en-US" dirty="0" smtClean="0">
                <a:latin typeface="Ubuntu Light" panose="020B0604030602030204" pitchFamily="34" charset="0"/>
              </a:rPr>
              <a:t>Grab </a:t>
            </a:r>
            <a:r>
              <a:rPr lang="en-US" dirty="0" err="1" smtClean="0">
                <a:latin typeface="Ubuntu Light" panose="020B0604030602030204" pitchFamily="34" charset="0"/>
              </a:rPr>
              <a:t>easy_install</a:t>
            </a:r>
            <a:r>
              <a:rPr lang="en-US" dirty="0" smtClean="0">
                <a:latin typeface="Ubuntu Light" panose="020B0604030602030204" pitchFamily="34" charset="0"/>
              </a:rPr>
              <a:t> from the web.</a:t>
            </a:r>
          </a:p>
          <a:p>
            <a:pPr lvl="2"/>
            <a:r>
              <a:rPr lang="en-US" altLang="en-US" dirty="0" err="1">
                <a:solidFill>
                  <a:srgbClr val="000000"/>
                </a:solidFill>
                <a:latin typeface="Arial Unicode MS" panose="020B0604020202020204" pitchFamily="34" charset="-128"/>
              </a:rPr>
              <a:t>wget</a:t>
            </a:r>
            <a:r>
              <a:rPr lang="en-US" altLang="en-US" dirty="0">
                <a:solidFill>
                  <a:srgbClr val="000000"/>
                </a:solidFill>
                <a:latin typeface="Arial Unicode MS" panose="020B0604020202020204" pitchFamily="34" charset="-128"/>
              </a:rPr>
              <a:t> https://bootstrap.pypa.io/ez_setup.py</a:t>
            </a:r>
            <a:r>
              <a:rPr lang="en-US" altLang="en-US" sz="1800" dirty="0"/>
              <a:t> </a:t>
            </a:r>
            <a:endParaRPr lang="en-US" dirty="0" smtClean="0">
              <a:latin typeface="Ubuntu Light" panose="020B0604030602030204" pitchFamily="34" charset="0"/>
            </a:endParaRPr>
          </a:p>
          <a:p>
            <a:pPr lvl="1"/>
            <a:r>
              <a:rPr lang="en-US" dirty="0" smtClean="0">
                <a:latin typeface="Ubuntu Light" panose="020B0604030602030204" pitchFamily="34" charset="0"/>
              </a:rPr>
              <a:t>Change the permissions and make it executable.</a:t>
            </a:r>
          </a:p>
          <a:p>
            <a:pPr lvl="2"/>
            <a:r>
              <a:rPr lang="en-US" dirty="0" err="1" smtClean="0">
                <a:latin typeface="Ubuntu Light" panose="020B0604030602030204" pitchFamily="34" charset="0"/>
              </a:rPr>
              <a:t>chmod</a:t>
            </a:r>
            <a:r>
              <a:rPr lang="en-US" dirty="0" smtClean="0">
                <a:latin typeface="Ubuntu Light" panose="020B0604030602030204" pitchFamily="34" charset="0"/>
              </a:rPr>
              <a:t> +x ez_setup.py</a:t>
            </a:r>
            <a:endParaRPr lang="en-US" dirty="0" smtClean="0">
              <a:latin typeface="Ubuntu Light" panose="020B0604030602030204" pitchFamily="34" charset="0"/>
            </a:endParaRPr>
          </a:p>
          <a:p>
            <a:pPr lvl="1"/>
            <a:r>
              <a:rPr lang="en-US" dirty="0" smtClean="0">
                <a:latin typeface="Ubuntu Light" panose="020B0604030602030204" pitchFamily="34" charset="0"/>
              </a:rPr>
              <a:t>Run the script with super user permissions.</a:t>
            </a:r>
          </a:p>
          <a:p>
            <a:pPr lvl="2"/>
            <a:r>
              <a:rPr lang="en-US" dirty="0" err="1" smtClean="0">
                <a:latin typeface="Ubuntu Light" panose="020B0604030602030204" pitchFamily="34" charset="0"/>
              </a:rPr>
              <a:t>sudo</a:t>
            </a:r>
            <a:r>
              <a:rPr lang="en-US" dirty="0" smtClean="0">
                <a:latin typeface="Ubuntu Light" panose="020B0604030602030204" pitchFamily="34" charset="0"/>
              </a:rPr>
              <a:t> python ez_setup.py</a:t>
            </a:r>
          </a:p>
          <a:p>
            <a:pPr lvl="1"/>
            <a:r>
              <a:rPr lang="en-US" dirty="0" smtClean="0">
                <a:latin typeface="Ubuntu Light" panose="020B0604030602030204" pitchFamily="34" charset="0"/>
              </a:rPr>
              <a:t>Install pip using </a:t>
            </a:r>
            <a:r>
              <a:rPr lang="en-US" dirty="0" err="1" smtClean="0">
                <a:latin typeface="Ubuntu Light" panose="020B0604030602030204" pitchFamily="34" charset="0"/>
              </a:rPr>
              <a:t>easy_install</a:t>
            </a:r>
            <a:endParaRPr lang="en-US" dirty="0" smtClean="0">
              <a:latin typeface="Ubuntu Light" panose="020B0604030602030204" pitchFamily="34" charset="0"/>
            </a:endParaRPr>
          </a:p>
          <a:p>
            <a:pPr lvl="2"/>
            <a:r>
              <a:rPr lang="en-US" dirty="0" err="1" smtClean="0">
                <a:latin typeface="Ubuntu Light" panose="020B0604030602030204" pitchFamily="34" charset="0"/>
              </a:rPr>
              <a:t>easy_install</a:t>
            </a:r>
            <a:r>
              <a:rPr lang="en-US" dirty="0" smtClean="0">
                <a:latin typeface="Ubuntu Light" panose="020B0604030602030204" pitchFamily="34" charset="0"/>
              </a:rPr>
              <a:t> pip</a:t>
            </a:r>
          </a:p>
          <a:p>
            <a:pPr lvl="1"/>
            <a:r>
              <a:rPr lang="en-US" dirty="0" smtClean="0">
                <a:latin typeface="Ubuntu Light" panose="020B0604030602030204" pitchFamily="34" charset="0"/>
              </a:rPr>
              <a:t>Install </a:t>
            </a:r>
            <a:r>
              <a:rPr lang="en-US" dirty="0" err="1" smtClean="0">
                <a:latin typeface="Ubuntu Light" panose="020B0604030602030204" pitchFamily="34" charset="0"/>
              </a:rPr>
              <a:t>numpy</a:t>
            </a:r>
            <a:r>
              <a:rPr lang="en-US" dirty="0" smtClean="0">
                <a:latin typeface="Ubuntu Light" panose="020B0604030602030204" pitchFamily="34" charset="0"/>
              </a:rPr>
              <a:t> using pip</a:t>
            </a:r>
          </a:p>
          <a:p>
            <a:pPr lvl="2"/>
            <a:r>
              <a:rPr lang="en-US" dirty="0" smtClean="0">
                <a:latin typeface="Ubuntu Light" panose="020B0604030602030204" pitchFamily="34" charset="0"/>
              </a:rPr>
              <a:t>pip install </a:t>
            </a:r>
            <a:r>
              <a:rPr lang="en-US" dirty="0" err="1" smtClean="0">
                <a:latin typeface="Ubuntu Light" panose="020B0604030602030204" pitchFamily="34" charset="0"/>
              </a:rPr>
              <a:t>numpy</a:t>
            </a:r>
            <a:endParaRPr lang="en-US" dirty="0" smtClean="0">
              <a:latin typeface="Ubuntu Light" panose="020B060403060203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4834" y="5981700"/>
            <a:ext cx="840682" cy="840682"/>
          </a:xfrm>
          <a:prstGeom prst="rect">
            <a:avLst/>
          </a:prstGeom>
        </p:spPr>
      </p:pic>
      <p:sp>
        <p:nvSpPr>
          <p:cNvPr id="5" name="Rectangle 1"/>
          <p:cNvSpPr>
            <a:spLocks noChangeArrowheads="1"/>
          </p:cNvSpPr>
          <p:nvPr/>
        </p:nvSpPr>
        <p:spPr bwMode="auto">
          <a:xfrm>
            <a:off x="-456825" y="334964"/>
            <a:ext cx="12192000" cy="457200"/>
          </a:xfrm>
          <a:prstGeom prst="rect">
            <a:avLst/>
          </a:prstGeom>
          <a:solidFill>
            <a:srgbClr val="E0E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0" rIns="31740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wget</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 https://bootstrap.pypa.io/ez_setup.py</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721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407</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 Unicode MS</vt:lpstr>
      <vt:lpstr>Arial</vt:lpstr>
      <vt:lpstr>Calibri</vt:lpstr>
      <vt:lpstr>Calibri Light</vt:lpstr>
      <vt:lpstr>Times New Roman</vt:lpstr>
      <vt:lpstr>Ubuntu Light</vt:lpstr>
      <vt:lpstr>Office Theme</vt:lpstr>
      <vt:lpstr>UNIX System Basics </vt:lpstr>
      <vt:lpstr>What is UNIX?</vt:lpstr>
      <vt:lpstr>Unix Primer</vt:lpstr>
      <vt:lpstr>Unix Primer</vt:lpstr>
      <vt:lpstr>Unix Primer</vt:lpstr>
      <vt:lpstr>Unix Primer</vt:lpstr>
      <vt:lpstr>Unix Primer</vt:lpstr>
      <vt:lpstr>Unix Primer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 Robotics Club Python Programming Basics Software Workshops</dc:title>
  <dc:creator>Windows User</dc:creator>
  <cp:lastModifiedBy>Daniel Thirman</cp:lastModifiedBy>
  <cp:revision>42</cp:revision>
  <dcterms:created xsi:type="dcterms:W3CDTF">2014-10-07T01:35:36Z</dcterms:created>
  <dcterms:modified xsi:type="dcterms:W3CDTF">2014-10-16T00:21:11Z</dcterms:modified>
</cp:coreProperties>
</file>