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Montserrat Black"/>
      <p:bold r:id="rId19"/>
      <p:boldItalic r:id="rId20"/>
    </p:embeddedFont>
    <p:embeddedFont>
      <p:font typeface="Montserrat ExtraLight"/>
      <p:regular r:id="rId21"/>
      <p:bold r:id="rId22"/>
      <p:italic r:id="rId23"/>
      <p:boldItalic r:id="rId24"/>
    </p:embeddedFont>
    <p:embeddedFont>
      <p:font typeface="Montserrat Thin"/>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lack-boldItalic.fntdata"/><Relationship Id="rId22" Type="http://schemas.openxmlformats.org/officeDocument/2006/relationships/font" Target="fonts/MontserratExtraLight-bold.fntdata"/><Relationship Id="rId21" Type="http://schemas.openxmlformats.org/officeDocument/2006/relationships/font" Target="fonts/MontserratExtraLight-regular.fntdata"/><Relationship Id="rId24" Type="http://schemas.openxmlformats.org/officeDocument/2006/relationships/font" Target="fonts/MontserratExtraLight-boldItalic.fntdata"/><Relationship Id="rId23" Type="http://schemas.openxmlformats.org/officeDocument/2006/relationships/font" Target="fonts/MontserratExtra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Thin-bold.fntdata"/><Relationship Id="rId25" Type="http://schemas.openxmlformats.org/officeDocument/2006/relationships/font" Target="fonts/MontserratThin-regular.fntdata"/><Relationship Id="rId28" Type="http://schemas.openxmlformats.org/officeDocument/2006/relationships/font" Target="fonts/MontserratThin-boldItalic.fntdata"/><Relationship Id="rId27" Type="http://schemas.openxmlformats.org/officeDocument/2006/relationships/font" Target="fonts/MontserratThin-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MontserratBlack-bold.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7ac3c6b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7ac3c6b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7ac3c6b0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7ac3c6b0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cd5d469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cd5d469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3a3d4a5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3a3d4a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3bac841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3bac841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s a start-up, it may be more feasible to go after smaller car dealerships. While this should still be done, there is no harm in trying to get some of the more popular and established ones onboard our platform too - even one would make our site more “legit”. Furthermore, there is as many as around 500 used car dealers in Singapore or even more, so it would make sense to put more effort into securing some of the top players in the industry which have been narrowed down by the trusted and most popular automotive e-commerce platform (sgCarMart). As a new startup, we first need to drive traffic to our platform. To do this, we first need to earn the trust of clients and give them a good service so that they can recommend our platform to others. As such, it is important that we get trusted dealerships so that we can ensure that good service is being given to our customers. These trusted dealerships might also have the incentive to switch over to our platform as even on sgcarmart, they are competing with other trusted brands, making the platform saturated with dealerships and preventing the dealerships from being able to increase their sales. On our new platform, they will be a part of a smaller market of dealerships, allowing their postings to get more exposure and visibility of their listings and allow them to increase their sales.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3bac841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3bac841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most viewed cars on sgCarMart are fancier, more expensive cars -&gt; suggests that people generally like to view such cars </a:t>
            </a:r>
            <a:endParaRPr/>
          </a:p>
          <a:p>
            <a:pPr indent="0" lvl="0" marL="0" rtl="0" algn="l">
              <a:spcBef>
                <a:spcPts val="0"/>
              </a:spcBef>
              <a:spcAft>
                <a:spcPts val="0"/>
              </a:spcAft>
              <a:buNone/>
            </a:pPr>
            <a:r>
              <a:rPr lang="en"/>
              <a:t>Although this does not necessarily mean that they want to buy these cars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could be a good idea to have dealers that carry such brands so that when consumers search for these cars, our site will still be returned as one of the search results -&gt; gain exposure</a:t>
            </a:r>
            <a:endParaRPr/>
          </a:p>
          <a:p>
            <a:pPr indent="0" lvl="0" marL="0" rtl="0" algn="l">
              <a:spcBef>
                <a:spcPts val="0"/>
              </a:spcBef>
              <a:spcAft>
                <a:spcPts val="0"/>
              </a:spcAft>
              <a:buNone/>
            </a:pPr>
            <a:r>
              <a:rPr lang="en"/>
              <a:t>In the </a:t>
            </a:r>
            <a:r>
              <a:rPr lang="en"/>
              <a:t>beginning, fewer customers would know our website, so few of them would search for listings directly on our website. Most of them would probably come on to our website after searching for listing on a search engine like google. This might be because some customers might want to compare prices among different platform other than sgcarmart to get the best deal. As such, it would be beneficial for us to have types of cars which are viewed often on our platform so that we can turn up higher on a greater number of searches and get more exposure to more potential customers. (Basically SEO) </a:t>
            </a:r>
            <a:endParaRPr/>
          </a:p>
          <a:p>
            <a:pPr indent="0" lvl="0" marL="0" rtl="0" algn="l">
              <a:spcBef>
                <a:spcPts val="0"/>
              </a:spcBef>
              <a:spcAft>
                <a:spcPts val="0"/>
              </a:spcAft>
              <a:buNone/>
            </a:pPr>
            <a:r>
              <a:rPr lang="en"/>
              <a:t>And if the consumer happens to click on our website link to view a listing, they are likely to continue exploring the site to view other listings too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3bac841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3bac841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Link back to previous slide (on most viewed used cars by vehicle type)</a:t>
            </a:r>
            <a:endParaRPr>
              <a:solidFill>
                <a:schemeClr val="accent3"/>
              </a:solidFill>
            </a:endParaRPr>
          </a:p>
          <a:p>
            <a:pPr indent="0" lvl="0" marL="0" rtl="0" algn="l">
              <a:spcBef>
                <a:spcPts val="0"/>
              </a:spcBef>
              <a:spcAft>
                <a:spcPts val="0"/>
              </a:spcAft>
              <a:buNone/>
            </a:pPr>
            <a:r>
              <a:rPr lang="en"/>
              <a:t>Conclude that we should try to ensure that there are more SUV and Luxury Sedans cars listings </a:t>
            </a:r>
            <a:endParaRPr/>
          </a:p>
          <a:p>
            <a:pPr indent="0" lvl="0" marL="0" rtl="0" algn="l">
              <a:spcBef>
                <a:spcPts val="0"/>
              </a:spcBef>
              <a:spcAft>
                <a:spcPts val="0"/>
              </a:spcAft>
              <a:buNone/>
            </a:pPr>
            <a:r>
              <a:rPr lang="en"/>
              <a:t>Sports car was the most popular in terms of listing view count; in terms of sales it may not be doing as well as SUV and Luxury Sedans, but it still makes up for around 10% of the sold used cars so it is still worthwhile to seek sports car listings -&gt; to attract website visitors who may very well go through with purchasing a sports car / at least have them explore other listings. The used sports car market could be a gap in the current market that our startup could exploit. </a:t>
            </a:r>
            <a:r>
              <a:rPr lang="en"/>
              <a:t>This is because, as seen in the previous slide, sports cars are the most viewed cars on the sgcarmart platform, showing that there is great interest in the sector. Our startup could find ways to capitalise on this interest so that we can get more traffic to our platform.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1af762e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1af762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another bar plot showcasing the top 10 sold used car brands in Singapore. From this chart, we can tell that close to 17% of the sold used cars are Honda and around 15% are Toyota. As a startup, you will want to earn as much </a:t>
            </a:r>
            <a:r>
              <a:rPr lang="en"/>
              <a:t>commission</a:t>
            </a:r>
            <a:r>
              <a:rPr lang="en"/>
              <a:t> from the car dealership and one way to do this is to target car brands which are more popular in Singapore, so that there is higher demand from the public and this will lead to </a:t>
            </a:r>
            <a:r>
              <a:rPr lang="en"/>
              <a:t>higher sales. Startup usually do not have enough resources to partner with so many car dealership, hence they can start by targeting dealers with these specific car brands.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3bac841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3bac841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Link to prev slide [Top 10 Sold Used Car Brands]</a:t>
            </a:r>
            <a:endParaRPr>
              <a:solidFill>
                <a:schemeClr val="accent3"/>
              </a:solidFill>
            </a:endParaRPr>
          </a:p>
          <a:p>
            <a:pPr indent="0" lvl="0" marL="0" rtl="0" algn="l">
              <a:spcBef>
                <a:spcPts val="0"/>
              </a:spcBef>
              <a:spcAft>
                <a:spcPts val="0"/>
              </a:spcAft>
              <a:buNone/>
            </a:pPr>
            <a:r>
              <a:rPr lang="en">
                <a:solidFill>
                  <a:schemeClr val="dk1"/>
                </a:solidFill>
              </a:rPr>
              <a:t>We then looked further into the price distribution of these top 10 car brands </a:t>
            </a:r>
            <a:r>
              <a:rPr i="1" lang="en">
                <a:solidFill>
                  <a:schemeClr val="dk1"/>
                </a:solidFill>
              </a:rPr>
              <a:t>(as mentioned in prev slide)</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The median price of used cars for brands like Toyota, Honda, Hyundai, Volkswagen, Mazda and Kia is relatively similar at around $80,000 to $100,000. Toyota and BMW has much larger price range, for example the most expensive Toyota car sold is around $1.4 million and for BMW, is around $700,000. Another interesting insight is that Mazda has a bimodal distribution while the rest of the brands are unimodal. We can also tell that in general, BMW and Audi is more expensive than other car brands as their 75 percentile is around $200,000. With these data, the startup can get a clearer idea on the price distribution of different car models and maybe use it to target customers with different levels of budget.</a:t>
            </a:r>
            <a:endParaRPr>
              <a:solidFill>
                <a:schemeClr val="dk1"/>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4700" y="-32925"/>
            <a:ext cx="9168600" cy="5176500"/>
          </a:xfrm>
          <a:prstGeom prst="rect">
            <a:avLst/>
          </a:prstGeom>
          <a:solidFill>
            <a:srgbClr val="000000">
              <a:alpha val="156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070400" y="2730038"/>
            <a:ext cx="7003200" cy="9549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Montserrat Black"/>
              <a:buNone/>
              <a:defRPr b="0" sz="3600">
                <a:latin typeface="Montserrat Black"/>
                <a:ea typeface="Montserrat Black"/>
                <a:cs typeface="Montserrat Black"/>
                <a:sym typeface="Montserrat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491150" y="3573350"/>
            <a:ext cx="61617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312800"/>
            <a:ext cx="8520600" cy="175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9600"/>
              <a:buFont typeface="Montserrat ExtraLight"/>
              <a:buNone/>
              <a:defRPr b="0" sz="9600">
                <a:solidFill>
                  <a:schemeClr val="accent1"/>
                </a:solidFill>
                <a:latin typeface="Montserrat ExtraLight"/>
                <a:ea typeface="Montserrat ExtraLight"/>
                <a:cs typeface="Montserrat ExtraLight"/>
                <a:sym typeface="Montserrat ExtraLigh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695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6" name="Shape 4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SECTION_TITLE_AND_DESCRIPTION_1">
    <p:spTree>
      <p:nvGrpSpPr>
        <p:cNvPr id="47" name="Shape 47"/>
        <p:cNvGrpSpPr/>
        <p:nvPr/>
      </p:nvGrpSpPr>
      <p:grpSpPr>
        <a:xfrm>
          <a:off x="0" y="0"/>
          <a:ext cx="0" cy="0"/>
          <a:chOff x="0" y="0"/>
          <a:chExt cx="0" cy="0"/>
        </a:xfrm>
      </p:grpSpPr>
      <p:sp>
        <p:nvSpPr>
          <p:cNvPr id="48" name="Google Shape;48;p13"/>
          <p:cNvSpPr txBox="1"/>
          <p:nvPr>
            <p:ph idx="1" type="body"/>
          </p:nvPr>
        </p:nvSpPr>
        <p:spPr>
          <a:xfrm>
            <a:off x="722325" y="1137575"/>
            <a:ext cx="7281300" cy="2986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50" name="Google Shape;50;p13"/>
          <p:cNvSpPr txBox="1"/>
          <p:nvPr>
            <p:ph type="title"/>
          </p:nvPr>
        </p:nvSpPr>
        <p:spPr>
          <a:xfrm>
            <a:off x="2132100" y="367600"/>
            <a:ext cx="48798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solidFill>
          <a:srgbClr val="000000"/>
        </a:solidFill>
      </p:bgPr>
    </p:bg>
    <p:spTree>
      <p:nvGrpSpPr>
        <p:cNvPr id="51" name="Shape 51"/>
        <p:cNvGrpSpPr/>
        <p:nvPr/>
      </p:nvGrpSpPr>
      <p:grpSpPr>
        <a:xfrm>
          <a:off x="0" y="0"/>
          <a:ext cx="0" cy="0"/>
          <a:chOff x="0" y="0"/>
          <a:chExt cx="0" cy="0"/>
        </a:xfrm>
      </p:grpSpPr>
      <p:sp>
        <p:nvSpPr>
          <p:cNvPr id="52" name="Google Shape;52;p14"/>
          <p:cNvSpPr txBox="1"/>
          <p:nvPr>
            <p:ph type="ctrTitle"/>
          </p:nvPr>
        </p:nvSpPr>
        <p:spPr>
          <a:xfrm>
            <a:off x="3003350" y="717380"/>
            <a:ext cx="2454600" cy="65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9pPr>
          </a:lstStyle>
          <a:p/>
        </p:txBody>
      </p:sp>
      <p:sp>
        <p:nvSpPr>
          <p:cNvPr id="53" name="Google Shape;53;p14"/>
          <p:cNvSpPr txBox="1"/>
          <p:nvPr>
            <p:ph idx="1" type="subTitle"/>
          </p:nvPr>
        </p:nvSpPr>
        <p:spPr>
          <a:xfrm>
            <a:off x="5267075" y="500219"/>
            <a:ext cx="2454600" cy="864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4" name="Google Shape;54;p14"/>
          <p:cNvSpPr txBox="1"/>
          <p:nvPr>
            <p:ph hasCustomPrompt="1" idx="2" type="title"/>
          </p:nvPr>
        </p:nvSpPr>
        <p:spPr>
          <a:xfrm>
            <a:off x="965111" y="690493"/>
            <a:ext cx="1526100" cy="6561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D5B961"/>
              </a:buClr>
              <a:buSzPts val="4800"/>
              <a:buFont typeface="Montserrat Thin"/>
              <a:buNone/>
              <a:defRPr b="0" sz="4800">
                <a:solidFill>
                  <a:srgbClr val="D5B961"/>
                </a:solidFill>
                <a:latin typeface="Montserrat Thin"/>
                <a:ea typeface="Montserrat Thin"/>
                <a:cs typeface="Montserrat Thin"/>
                <a:sym typeface="Montserrat Thin"/>
              </a:defRPr>
            </a:lvl1pPr>
            <a:lvl2pPr lvl="1"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
        <p:nvSpPr>
          <p:cNvPr id="55" name="Google Shape;55;p14"/>
          <p:cNvSpPr txBox="1"/>
          <p:nvPr>
            <p:ph idx="3" type="ctrTitle"/>
          </p:nvPr>
        </p:nvSpPr>
        <p:spPr>
          <a:xfrm>
            <a:off x="3003350" y="1747805"/>
            <a:ext cx="2454600" cy="65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9pPr>
          </a:lstStyle>
          <a:p/>
        </p:txBody>
      </p:sp>
      <p:sp>
        <p:nvSpPr>
          <p:cNvPr id="56" name="Google Shape;56;p14"/>
          <p:cNvSpPr txBox="1"/>
          <p:nvPr>
            <p:ph idx="4" type="subTitle"/>
          </p:nvPr>
        </p:nvSpPr>
        <p:spPr>
          <a:xfrm>
            <a:off x="5267075" y="1521683"/>
            <a:ext cx="2454600" cy="864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7" name="Google Shape;57;p14"/>
          <p:cNvSpPr txBox="1"/>
          <p:nvPr>
            <p:ph hasCustomPrompt="1" idx="5" type="title"/>
          </p:nvPr>
        </p:nvSpPr>
        <p:spPr>
          <a:xfrm>
            <a:off x="965111" y="1702996"/>
            <a:ext cx="1526100" cy="6561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D5B961"/>
              </a:buClr>
              <a:buSzPts val="4800"/>
              <a:buFont typeface="Montserrat Thin"/>
              <a:buNone/>
              <a:defRPr b="0" sz="4800">
                <a:solidFill>
                  <a:srgbClr val="D5B961"/>
                </a:solidFill>
                <a:latin typeface="Montserrat Thin"/>
                <a:ea typeface="Montserrat Thin"/>
                <a:cs typeface="Montserrat Thin"/>
                <a:sym typeface="Montserrat Thin"/>
              </a:defRPr>
            </a:lvl1pPr>
            <a:lvl2pPr lvl="1"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
        <p:nvSpPr>
          <p:cNvPr id="58" name="Google Shape;58;p14"/>
          <p:cNvSpPr txBox="1"/>
          <p:nvPr>
            <p:ph idx="6" type="ctrTitle"/>
          </p:nvPr>
        </p:nvSpPr>
        <p:spPr>
          <a:xfrm>
            <a:off x="3003350" y="2778230"/>
            <a:ext cx="2454600" cy="65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9pPr>
          </a:lstStyle>
          <a:p/>
        </p:txBody>
      </p:sp>
      <p:sp>
        <p:nvSpPr>
          <p:cNvPr id="59" name="Google Shape;59;p14"/>
          <p:cNvSpPr txBox="1"/>
          <p:nvPr>
            <p:ph idx="7" type="subTitle"/>
          </p:nvPr>
        </p:nvSpPr>
        <p:spPr>
          <a:xfrm>
            <a:off x="5267075" y="2543147"/>
            <a:ext cx="2454600" cy="864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60" name="Google Shape;60;p14"/>
          <p:cNvSpPr txBox="1"/>
          <p:nvPr>
            <p:ph hasCustomPrompt="1" idx="8" type="title"/>
          </p:nvPr>
        </p:nvSpPr>
        <p:spPr>
          <a:xfrm>
            <a:off x="965111" y="2733421"/>
            <a:ext cx="1526100" cy="6561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D5B961"/>
              </a:buClr>
              <a:buSzPts val="4800"/>
              <a:buFont typeface="Montserrat Thin"/>
              <a:buNone/>
              <a:defRPr b="0" sz="4800">
                <a:solidFill>
                  <a:srgbClr val="D5B961"/>
                </a:solidFill>
                <a:latin typeface="Montserrat Thin"/>
                <a:ea typeface="Montserrat Thin"/>
                <a:cs typeface="Montserrat Thin"/>
                <a:sym typeface="Montserrat Thin"/>
              </a:defRPr>
            </a:lvl1pPr>
            <a:lvl2pPr lvl="1"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
        <p:nvSpPr>
          <p:cNvPr id="61" name="Google Shape;61;p14"/>
          <p:cNvSpPr txBox="1"/>
          <p:nvPr>
            <p:ph idx="9" type="ctrTitle"/>
          </p:nvPr>
        </p:nvSpPr>
        <p:spPr>
          <a:xfrm>
            <a:off x="3003350" y="3808655"/>
            <a:ext cx="2454600" cy="65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800"/>
              <a:buFont typeface="Montserrat"/>
              <a:buNone/>
              <a:defRPr b="1" sz="1800">
                <a:solidFill>
                  <a:schemeClr val="lt1"/>
                </a:solidFill>
                <a:latin typeface="Montserrat"/>
                <a:ea typeface="Montserrat"/>
                <a:cs typeface="Montserrat"/>
                <a:sym typeface="Montserrat"/>
              </a:defRPr>
            </a:lvl9pPr>
          </a:lstStyle>
          <a:p/>
        </p:txBody>
      </p:sp>
      <p:sp>
        <p:nvSpPr>
          <p:cNvPr id="62" name="Google Shape;62;p14"/>
          <p:cNvSpPr txBox="1"/>
          <p:nvPr>
            <p:ph idx="13" type="subTitle"/>
          </p:nvPr>
        </p:nvSpPr>
        <p:spPr>
          <a:xfrm>
            <a:off x="5267075" y="3582533"/>
            <a:ext cx="2454600" cy="864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63" name="Google Shape;63;p14"/>
          <p:cNvSpPr txBox="1"/>
          <p:nvPr>
            <p:ph hasCustomPrompt="1" idx="14" type="title"/>
          </p:nvPr>
        </p:nvSpPr>
        <p:spPr>
          <a:xfrm>
            <a:off x="965111" y="3763846"/>
            <a:ext cx="1526100" cy="6561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D5B961"/>
              </a:buClr>
              <a:buSzPts val="4800"/>
              <a:buFont typeface="Montserrat Thin"/>
              <a:buNone/>
              <a:defRPr b="0" sz="4800">
                <a:solidFill>
                  <a:srgbClr val="D5B961"/>
                </a:solidFill>
                <a:latin typeface="Montserrat Thin"/>
                <a:ea typeface="Montserrat Thin"/>
                <a:cs typeface="Montserrat Thin"/>
                <a:sym typeface="Montserrat Thin"/>
              </a:defRPr>
            </a:lvl1pPr>
            <a:lvl2pPr lvl="1"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rtl="0" algn="r">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cxnSp>
        <p:nvCxnSpPr>
          <p:cNvPr id="64" name="Google Shape;64;p14"/>
          <p:cNvCxnSpPr/>
          <p:nvPr/>
        </p:nvCxnSpPr>
        <p:spPr>
          <a:xfrm>
            <a:off x="2740450" y="720150"/>
            <a:ext cx="0" cy="3703200"/>
          </a:xfrm>
          <a:prstGeom prst="straightConnector1">
            <a:avLst/>
          </a:prstGeom>
          <a:noFill/>
          <a:ln cap="flat" cmpd="sng" w="9525">
            <a:solidFill>
              <a:srgbClr val="D5B961"/>
            </a:solidFill>
            <a:prstDash val="solid"/>
            <a:round/>
            <a:headEnd len="med" w="med" type="none"/>
            <a:tailEnd len="med" w="med" type="none"/>
          </a:ln>
        </p:spPr>
      </p:cxnSp>
      <p:cxnSp>
        <p:nvCxnSpPr>
          <p:cNvPr id="65" name="Google Shape;65;p14"/>
          <p:cNvCxnSpPr/>
          <p:nvPr/>
        </p:nvCxnSpPr>
        <p:spPr>
          <a:xfrm>
            <a:off x="5011807" y="720150"/>
            <a:ext cx="0" cy="3703200"/>
          </a:xfrm>
          <a:prstGeom prst="straightConnector1">
            <a:avLst/>
          </a:prstGeom>
          <a:noFill/>
          <a:ln cap="flat" cmpd="sng" w="9525">
            <a:solidFill>
              <a:srgbClr val="D5B96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TITLE_AND_BODY_1">
    <p:bg>
      <p:bgPr>
        <a:solidFill>
          <a:schemeClr val="dk1"/>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68" name="Google Shape;68;p15"/>
          <p:cNvSpPr txBox="1"/>
          <p:nvPr>
            <p:ph idx="2" type="ctrTitle"/>
          </p:nvPr>
        </p:nvSpPr>
        <p:spPr>
          <a:xfrm>
            <a:off x="578975" y="2150075"/>
            <a:ext cx="1858200" cy="563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600"/>
              <a:buNone/>
              <a:defRPr sz="1600">
                <a:solidFill>
                  <a:schemeClr val="lt1"/>
                </a:solidFill>
              </a:defRPr>
            </a:lvl1pPr>
            <a:lvl2pPr lvl="1" rtl="0" algn="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69" name="Google Shape;69;p15"/>
          <p:cNvSpPr txBox="1"/>
          <p:nvPr>
            <p:ph idx="1" type="subTitle"/>
          </p:nvPr>
        </p:nvSpPr>
        <p:spPr>
          <a:xfrm>
            <a:off x="578975" y="2773377"/>
            <a:ext cx="1858200" cy="864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0" name="Google Shape;70;p15"/>
          <p:cNvSpPr txBox="1"/>
          <p:nvPr>
            <p:ph idx="3" type="ctrTitle"/>
          </p:nvPr>
        </p:nvSpPr>
        <p:spPr>
          <a:xfrm>
            <a:off x="6706825" y="2150075"/>
            <a:ext cx="1858200" cy="563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71" name="Google Shape;71;p15"/>
          <p:cNvSpPr txBox="1"/>
          <p:nvPr>
            <p:ph idx="4" type="subTitle"/>
          </p:nvPr>
        </p:nvSpPr>
        <p:spPr>
          <a:xfrm>
            <a:off x="6706825" y="2773377"/>
            <a:ext cx="1858200" cy="864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_AND_BODY_1_1">
    <p:bg>
      <p:bgPr>
        <a:solidFill>
          <a:schemeClr val="dk1"/>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74" name="Google Shape;74;p16"/>
          <p:cNvSpPr txBox="1"/>
          <p:nvPr>
            <p:ph idx="1" type="subTitle"/>
          </p:nvPr>
        </p:nvSpPr>
        <p:spPr>
          <a:xfrm>
            <a:off x="2609400" y="2326475"/>
            <a:ext cx="3925200" cy="170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ITLE_AND_BODY_1_2">
    <p:bg>
      <p:bgPr>
        <a:solidFill>
          <a:schemeClr val="dk1"/>
        </a:solidFill>
      </p:bgPr>
    </p:bg>
    <p:spTree>
      <p:nvGrpSpPr>
        <p:cNvPr id="75" name="Shape 75"/>
        <p:cNvGrpSpPr/>
        <p:nvPr/>
      </p:nvGrpSpPr>
      <p:grpSpPr>
        <a:xfrm>
          <a:off x="0" y="0"/>
          <a:ext cx="0" cy="0"/>
          <a:chOff x="0" y="0"/>
          <a:chExt cx="0" cy="0"/>
        </a:xfrm>
      </p:grpSpPr>
      <p:sp>
        <p:nvSpPr>
          <p:cNvPr id="76" name="Google Shape;76;p17"/>
          <p:cNvSpPr txBox="1"/>
          <p:nvPr>
            <p:ph type="title"/>
          </p:nvPr>
        </p:nvSpPr>
        <p:spPr>
          <a:xfrm>
            <a:off x="1402475" y="1678950"/>
            <a:ext cx="24144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77" name="Google Shape;77;p17"/>
          <p:cNvSpPr txBox="1"/>
          <p:nvPr>
            <p:ph idx="1" type="subTitle"/>
          </p:nvPr>
        </p:nvSpPr>
        <p:spPr>
          <a:xfrm>
            <a:off x="1316825" y="2186850"/>
            <a:ext cx="2585700" cy="12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8" name="Google Shape;78;p17"/>
          <p:cNvSpPr txBox="1"/>
          <p:nvPr>
            <p:ph idx="2" type="title"/>
          </p:nvPr>
        </p:nvSpPr>
        <p:spPr>
          <a:xfrm>
            <a:off x="5327125" y="1678950"/>
            <a:ext cx="24144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79" name="Google Shape;79;p17"/>
          <p:cNvSpPr txBox="1"/>
          <p:nvPr>
            <p:ph idx="3" type="subTitle"/>
          </p:nvPr>
        </p:nvSpPr>
        <p:spPr>
          <a:xfrm>
            <a:off x="5241475" y="2186850"/>
            <a:ext cx="2585700" cy="12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TITLE_AND_BODY_1_1_1">
    <p:bg>
      <p:bgPr>
        <a:solidFill>
          <a:schemeClr val="dk1"/>
        </a:solidFill>
      </p:bgPr>
    </p:bg>
    <p:spTree>
      <p:nvGrpSpPr>
        <p:cNvPr id="80" name="Shape 80"/>
        <p:cNvGrpSpPr/>
        <p:nvPr/>
      </p:nvGrpSpPr>
      <p:grpSpPr>
        <a:xfrm>
          <a:off x="0" y="0"/>
          <a:ext cx="0" cy="0"/>
          <a:chOff x="0" y="0"/>
          <a:chExt cx="0" cy="0"/>
        </a:xfrm>
      </p:grpSpPr>
      <p:sp>
        <p:nvSpPr>
          <p:cNvPr id="81" name="Google Shape;81;p18"/>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82" name="Google Shape;82;p18"/>
          <p:cNvSpPr txBox="1"/>
          <p:nvPr>
            <p:ph idx="1" type="subTitle"/>
          </p:nvPr>
        </p:nvSpPr>
        <p:spPr>
          <a:xfrm>
            <a:off x="5191275" y="1765350"/>
            <a:ext cx="2808000" cy="21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TITLE_AND_BODY_1_3">
    <p:bg>
      <p:bgPr>
        <a:solidFill>
          <a:schemeClr val="dk1"/>
        </a:solidFill>
      </p:bgPr>
    </p:bg>
    <p:spTree>
      <p:nvGrpSpPr>
        <p:cNvPr id="83" name="Shape 83"/>
        <p:cNvGrpSpPr/>
        <p:nvPr/>
      </p:nvGrpSpPr>
      <p:grpSpPr>
        <a:xfrm>
          <a:off x="0" y="0"/>
          <a:ext cx="0" cy="0"/>
          <a:chOff x="0" y="0"/>
          <a:chExt cx="0" cy="0"/>
        </a:xfrm>
      </p:grpSpPr>
      <p:sp>
        <p:nvSpPr>
          <p:cNvPr id="84" name="Google Shape;84;p19"/>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85" name="Google Shape;85;p19"/>
          <p:cNvSpPr txBox="1"/>
          <p:nvPr>
            <p:ph idx="2" type="ctrTitle"/>
          </p:nvPr>
        </p:nvSpPr>
        <p:spPr>
          <a:xfrm>
            <a:off x="615800" y="2857175"/>
            <a:ext cx="18321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86" name="Google Shape;86;p19"/>
          <p:cNvSpPr txBox="1"/>
          <p:nvPr>
            <p:ph idx="1" type="subTitle"/>
          </p:nvPr>
        </p:nvSpPr>
        <p:spPr>
          <a:xfrm>
            <a:off x="615800" y="3480476"/>
            <a:ext cx="18321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7" name="Google Shape;87;p19"/>
          <p:cNvSpPr txBox="1"/>
          <p:nvPr>
            <p:ph idx="3" type="ctrTitle"/>
          </p:nvPr>
        </p:nvSpPr>
        <p:spPr>
          <a:xfrm>
            <a:off x="2642565" y="1714175"/>
            <a:ext cx="18321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88" name="Google Shape;88;p19"/>
          <p:cNvSpPr txBox="1"/>
          <p:nvPr>
            <p:ph idx="4" type="subTitle"/>
          </p:nvPr>
        </p:nvSpPr>
        <p:spPr>
          <a:xfrm>
            <a:off x="2642565" y="2337476"/>
            <a:ext cx="18321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9" name="Google Shape;89;p19"/>
          <p:cNvSpPr txBox="1"/>
          <p:nvPr>
            <p:ph idx="5" type="ctrTitle"/>
          </p:nvPr>
        </p:nvSpPr>
        <p:spPr>
          <a:xfrm>
            <a:off x="4669331" y="2857175"/>
            <a:ext cx="18321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90" name="Google Shape;90;p19"/>
          <p:cNvSpPr txBox="1"/>
          <p:nvPr>
            <p:ph idx="6" type="subTitle"/>
          </p:nvPr>
        </p:nvSpPr>
        <p:spPr>
          <a:xfrm>
            <a:off x="4669331" y="3480476"/>
            <a:ext cx="18321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1" name="Google Shape;91;p19"/>
          <p:cNvSpPr txBox="1"/>
          <p:nvPr>
            <p:ph idx="7" type="ctrTitle"/>
          </p:nvPr>
        </p:nvSpPr>
        <p:spPr>
          <a:xfrm>
            <a:off x="6696096" y="1714175"/>
            <a:ext cx="18321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92" name="Google Shape;92;p19"/>
          <p:cNvSpPr txBox="1"/>
          <p:nvPr>
            <p:ph idx="8" type="subTitle"/>
          </p:nvPr>
        </p:nvSpPr>
        <p:spPr>
          <a:xfrm>
            <a:off x="6696096" y="2337476"/>
            <a:ext cx="18321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TITLE_AND_BODY_1_3_1">
    <p:bg>
      <p:bgPr>
        <a:solidFill>
          <a:schemeClr val="dk1"/>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95" name="Google Shape;95;p20"/>
          <p:cNvSpPr txBox="1"/>
          <p:nvPr>
            <p:ph idx="2" type="ctrTitle"/>
          </p:nvPr>
        </p:nvSpPr>
        <p:spPr>
          <a:xfrm>
            <a:off x="1058850" y="2758199"/>
            <a:ext cx="2044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96" name="Google Shape;96;p20"/>
          <p:cNvSpPr txBox="1"/>
          <p:nvPr>
            <p:ph idx="1" type="subTitle"/>
          </p:nvPr>
        </p:nvSpPr>
        <p:spPr>
          <a:xfrm>
            <a:off x="1058850" y="3381500"/>
            <a:ext cx="2044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7" name="Google Shape;97;p20"/>
          <p:cNvSpPr txBox="1"/>
          <p:nvPr>
            <p:ph idx="3" type="ctrTitle"/>
          </p:nvPr>
        </p:nvSpPr>
        <p:spPr>
          <a:xfrm>
            <a:off x="3549750" y="2758199"/>
            <a:ext cx="2044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98" name="Google Shape;98;p20"/>
          <p:cNvSpPr txBox="1"/>
          <p:nvPr>
            <p:ph idx="4" type="subTitle"/>
          </p:nvPr>
        </p:nvSpPr>
        <p:spPr>
          <a:xfrm>
            <a:off x="3549750" y="3381500"/>
            <a:ext cx="2044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9" name="Google Shape;99;p20"/>
          <p:cNvSpPr txBox="1"/>
          <p:nvPr>
            <p:ph idx="5" type="ctrTitle"/>
          </p:nvPr>
        </p:nvSpPr>
        <p:spPr>
          <a:xfrm>
            <a:off x="6040650" y="2758199"/>
            <a:ext cx="2044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00" name="Google Shape;100;p20"/>
          <p:cNvSpPr txBox="1"/>
          <p:nvPr>
            <p:ph idx="6" type="subTitle"/>
          </p:nvPr>
        </p:nvSpPr>
        <p:spPr>
          <a:xfrm>
            <a:off x="6040650" y="3381500"/>
            <a:ext cx="2044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4931325" y="2270488"/>
            <a:ext cx="4109700" cy="84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3600"/>
              <a:buFont typeface="Montserrat ExtraLight"/>
              <a:buNone/>
              <a:defRPr b="0" sz="3600">
                <a:solidFill>
                  <a:schemeClr val="accent1"/>
                </a:solidFill>
                <a:latin typeface="Montserrat ExtraLight"/>
                <a:ea typeface="Montserrat ExtraLight"/>
                <a:cs typeface="Montserrat ExtraLight"/>
                <a:sym typeface="Montserrat ExtraLight"/>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4" name="Google Shape;14;p3"/>
          <p:cNvSpPr txBox="1"/>
          <p:nvPr>
            <p:ph hasCustomPrompt="1" idx="2" type="title"/>
          </p:nvPr>
        </p:nvSpPr>
        <p:spPr>
          <a:xfrm>
            <a:off x="4931325" y="1075113"/>
            <a:ext cx="3343200" cy="952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Font typeface="Montserrat ExtraLight"/>
              <a:buNone/>
              <a:defRPr b="0" sz="4800">
                <a:latin typeface="Montserrat ExtraLight"/>
                <a:ea typeface="Montserrat ExtraLight"/>
                <a:cs typeface="Montserrat ExtraLight"/>
                <a:sym typeface="Montserrat ExtraLight"/>
              </a:defRPr>
            </a:lvl1pPr>
            <a:lvl2pPr lvl="1"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2pPr>
            <a:lvl3pPr lvl="2"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3pPr>
            <a:lvl4pPr lvl="3"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4pPr>
            <a:lvl5pPr lvl="4"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5pPr>
            <a:lvl6pPr lvl="5"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6pPr>
            <a:lvl7pPr lvl="6"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7pPr>
            <a:lvl8pPr lvl="7"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8pPr>
            <a:lvl9pPr lvl="8"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9pPr>
          </a:lstStyle>
          <a:p>
            <a:r>
              <a:t>xx%</a:t>
            </a:r>
          </a:p>
        </p:txBody>
      </p:sp>
      <p:sp>
        <p:nvSpPr>
          <p:cNvPr id="15" name="Google Shape;15;p3"/>
          <p:cNvSpPr txBox="1"/>
          <p:nvPr>
            <p:ph idx="1" type="subTitle"/>
          </p:nvPr>
        </p:nvSpPr>
        <p:spPr>
          <a:xfrm>
            <a:off x="4931325" y="3275788"/>
            <a:ext cx="3105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AND_BODY_1_3_1_1">
    <p:bg>
      <p:bgPr>
        <a:solidFill>
          <a:schemeClr val="dk1"/>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103" name="Google Shape;103;p21"/>
          <p:cNvSpPr txBox="1"/>
          <p:nvPr>
            <p:ph idx="2" type="ctrTitle"/>
          </p:nvPr>
        </p:nvSpPr>
        <p:spPr>
          <a:xfrm>
            <a:off x="1019875" y="2206281"/>
            <a:ext cx="2874000" cy="563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Font typeface="Montserrat ExtraLight"/>
              <a:buNone/>
              <a:defRPr b="0" sz="1400">
                <a:solidFill>
                  <a:schemeClr val="accent1"/>
                </a:solidFill>
                <a:latin typeface="Montserrat ExtraLight"/>
                <a:ea typeface="Montserrat ExtraLight"/>
                <a:cs typeface="Montserrat ExtraLight"/>
                <a:sym typeface="Montserrat ExtraLight"/>
              </a:defRPr>
            </a:lvl1pPr>
            <a:lvl2pPr lvl="1"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04" name="Google Shape;104;p21"/>
          <p:cNvSpPr txBox="1"/>
          <p:nvPr>
            <p:ph idx="1" type="subTitle"/>
          </p:nvPr>
        </p:nvSpPr>
        <p:spPr>
          <a:xfrm>
            <a:off x="1019875" y="1390725"/>
            <a:ext cx="2874000" cy="8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05" name="Google Shape;105;p21"/>
          <p:cNvSpPr txBox="1"/>
          <p:nvPr>
            <p:ph idx="3" type="ctrTitle"/>
          </p:nvPr>
        </p:nvSpPr>
        <p:spPr>
          <a:xfrm>
            <a:off x="1019875" y="4002656"/>
            <a:ext cx="2874000" cy="563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Font typeface="Montserrat ExtraLight"/>
              <a:buNone/>
              <a:defRPr b="0" sz="1400">
                <a:solidFill>
                  <a:schemeClr val="accent1"/>
                </a:solidFill>
                <a:latin typeface="Montserrat ExtraLight"/>
                <a:ea typeface="Montserrat ExtraLight"/>
                <a:cs typeface="Montserrat ExtraLight"/>
                <a:sym typeface="Montserrat ExtraLight"/>
              </a:defRPr>
            </a:lvl1pPr>
            <a:lvl2pPr lvl="1"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06" name="Google Shape;106;p21"/>
          <p:cNvSpPr txBox="1"/>
          <p:nvPr>
            <p:ph idx="4" type="subTitle"/>
          </p:nvPr>
        </p:nvSpPr>
        <p:spPr>
          <a:xfrm>
            <a:off x="1019875" y="3187100"/>
            <a:ext cx="2874000" cy="8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07" name="Google Shape;107;p21"/>
          <p:cNvSpPr txBox="1"/>
          <p:nvPr>
            <p:ph idx="5" type="ctrTitle"/>
          </p:nvPr>
        </p:nvSpPr>
        <p:spPr>
          <a:xfrm>
            <a:off x="5250125" y="3070581"/>
            <a:ext cx="2874000" cy="563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Font typeface="Montserrat ExtraLight"/>
              <a:buNone/>
              <a:defRPr b="0" sz="1400">
                <a:solidFill>
                  <a:schemeClr val="accent1"/>
                </a:solidFill>
                <a:latin typeface="Montserrat ExtraLight"/>
                <a:ea typeface="Montserrat ExtraLight"/>
                <a:cs typeface="Montserrat ExtraLight"/>
                <a:sym typeface="Montserrat ExtraLight"/>
              </a:defRPr>
            </a:lvl1pPr>
            <a:lvl2pPr lvl="1"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08" name="Google Shape;108;p21"/>
          <p:cNvSpPr txBox="1"/>
          <p:nvPr>
            <p:ph idx="6" type="subTitle"/>
          </p:nvPr>
        </p:nvSpPr>
        <p:spPr>
          <a:xfrm>
            <a:off x="5250125" y="2255025"/>
            <a:ext cx="2874000" cy="8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TITLE_AND_BODY_1_3_1_2">
    <p:bg>
      <p:bgPr>
        <a:solidFill>
          <a:schemeClr val="dk1"/>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111" name="Google Shape;111;p22"/>
          <p:cNvSpPr txBox="1"/>
          <p:nvPr>
            <p:ph idx="2" type="ctrTitle"/>
          </p:nvPr>
        </p:nvSpPr>
        <p:spPr>
          <a:xfrm>
            <a:off x="1605350" y="2986800"/>
            <a:ext cx="2299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12" name="Google Shape;112;p22"/>
          <p:cNvSpPr txBox="1"/>
          <p:nvPr>
            <p:ph idx="1" type="subTitle"/>
          </p:nvPr>
        </p:nvSpPr>
        <p:spPr>
          <a:xfrm>
            <a:off x="1605350" y="3610100"/>
            <a:ext cx="2299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3" name="Google Shape;113;p22"/>
          <p:cNvSpPr txBox="1"/>
          <p:nvPr>
            <p:ph idx="3" type="ctrTitle"/>
          </p:nvPr>
        </p:nvSpPr>
        <p:spPr>
          <a:xfrm>
            <a:off x="5239150" y="2986800"/>
            <a:ext cx="2299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14" name="Google Shape;114;p22"/>
          <p:cNvSpPr txBox="1"/>
          <p:nvPr>
            <p:ph idx="4" type="subTitle"/>
          </p:nvPr>
        </p:nvSpPr>
        <p:spPr>
          <a:xfrm>
            <a:off x="5239150" y="3610100"/>
            <a:ext cx="2299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TITLE_AND_BODY_1_3_1_3">
    <p:bg>
      <p:bgPr>
        <a:solidFill>
          <a:schemeClr val="dk1"/>
        </a:solid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117" name="Google Shape;117;p23"/>
          <p:cNvSpPr txBox="1"/>
          <p:nvPr>
            <p:ph idx="2" type="ctrTitle"/>
          </p:nvPr>
        </p:nvSpPr>
        <p:spPr>
          <a:xfrm>
            <a:off x="654000" y="3201175"/>
            <a:ext cx="18471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18" name="Google Shape;118;p23"/>
          <p:cNvSpPr txBox="1"/>
          <p:nvPr>
            <p:ph idx="1" type="subTitle"/>
          </p:nvPr>
        </p:nvSpPr>
        <p:spPr>
          <a:xfrm>
            <a:off x="654000" y="3824475"/>
            <a:ext cx="18471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9" name="Google Shape;119;p23"/>
          <p:cNvSpPr txBox="1"/>
          <p:nvPr>
            <p:ph idx="3" type="ctrTitle"/>
          </p:nvPr>
        </p:nvSpPr>
        <p:spPr>
          <a:xfrm>
            <a:off x="2650300" y="3201175"/>
            <a:ext cx="18471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20" name="Google Shape;120;p23"/>
          <p:cNvSpPr txBox="1"/>
          <p:nvPr>
            <p:ph idx="4" type="subTitle"/>
          </p:nvPr>
        </p:nvSpPr>
        <p:spPr>
          <a:xfrm>
            <a:off x="2650300" y="3824475"/>
            <a:ext cx="18471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1" name="Google Shape;121;p23"/>
          <p:cNvSpPr txBox="1"/>
          <p:nvPr>
            <p:ph idx="5" type="ctrTitle"/>
          </p:nvPr>
        </p:nvSpPr>
        <p:spPr>
          <a:xfrm>
            <a:off x="4646600" y="3201175"/>
            <a:ext cx="18471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22" name="Google Shape;122;p23"/>
          <p:cNvSpPr txBox="1"/>
          <p:nvPr>
            <p:ph idx="6" type="subTitle"/>
          </p:nvPr>
        </p:nvSpPr>
        <p:spPr>
          <a:xfrm>
            <a:off x="4646600" y="3824475"/>
            <a:ext cx="18471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3" name="Google Shape;123;p23"/>
          <p:cNvSpPr txBox="1"/>
          <p:nvPr>
            <p:ph idx="7" type="ctrTitle"/>
          </p:nvPr>
        </p:nvSpPr>
        <p:spPr>
          <a:xfrm>
            <a:off x="6642900" y="3201175"/>
            <a:ext cx="18471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24" name="Google Shape;124;p23"/>
          <p:cNvSpPr txBox="1"/>
          <p:nvPr>
            <p:ph idx="8" type="subTitle"/>
          </p:nvPr>
        </p:nvSpPr>
        <p:spPr>
          <a:xfrm>
            <a:off x="6642900" y="3824475"/>
            <a:ext cx="18471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3_1_4">
    <p:bg>
      <p:bgPr>
        <a:solidFill>
          <a:schemeClr val="dk1"/>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127" name="Google Shape;127;p24"/>
          <p:cNvSpPr txBox="1"/>
          <p:nvPr>
            <p:ph idx="2" type="ctrTitle"/>
          </p:nvPr>
        </p:nvSpPr>
        <p:spPr>
          <a:xfrm>
            <a:off x="1058850" y="1319949"/>
            <a:ext cx="2044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28" name="Google Shape;128;p24"/>
          <p:cNvSpPr txBox="1"/>
          <p:nvPr>
            <p:ph idx="1" type="subTitle"/>
          </p:nvPr>
        </p:nvSpPr>
        <p:spPr>
          <a:xfrm>
            <a:off x="1058850" y="1943250"/>
            <a:ext cx="2044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9" name="Google Shape;129;p24"/>
          <p:cNvSpPr txBox="1"/>
          <p:nvPr>
            <p:ph idx="3" type="ctrTitle"/>
          </p:nvPr>
        </p:nvSpPr>
        <p:spPr>
          <a:xfrm>
            <a:off x="3549750" y="1319949"/>
            <a:ext cx="2044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30" name="Google Shape;130;p24"/>
          <p:cNvSpPr txBox="1"/>
          <p:nvPr>
            <p:ph idx="4" type="subTitle"/>
          </p:nvPr>
        </p:nvSpPr>
        <p:spPr>
          <a:xfrm>
            <a:off x="3549750" y="1943250"/>
            <a:ext cx="2044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1" name="Google Shape;131;p24"/>
          <p:cNvSpPr txBox="1"/>
          <p:nvPr>
            <p:ph idx="5" type="ctrTitle"/>
          </p:nvPr>
        </p:nvSpPr>
        <p:spPr>
          <a:xfrm>
            <a:off x="6040650" y="1319949"/>
            <a:ext cx="2044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32" name="Google Shape;132;p24"/>
          <p:cNvSpPr txBox="1"/>
          <p:nvPr>
            <p:ph idx="6" type="subTitle"/>
          </p:nvPr>
        </p:nvSpPr>
        <p:spPr>
          <a:xfrm>
            <a:off x="6040650" y="1943250"/>
            <a:ext cx="2044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3" name="Google Shape;133;p24"/>
          <p:cNvSpPr txBox="1"/>
          <p:nvPr>
            <p:ph idx="7" type="ctrTitle"/>
          </p:nvPr>
        </p:nvSpPr>
        <p:spPr>
          <a:xfrm>
            <a:off x="1058850" y="3131949"/>
            <a:ext cx="2044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34" name="Google Shape;134;p24"/>
          <p:cNvSpPr txBox="1"/>
          <p:nvPr>
            <p:ph idx="8" type="subTitle"/>
          </p:nvPr>
        </p:nvSpPr>
        <p:spPr>
          <a:xfrm>
            <a:off x="1058850" y="3755250"/>
            <a:ext cx="2044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5" name="Google Shape;135;p24"/>
          <p:cNvSpPr txBox="1"/>
          <p:nvPr>
            <p:ph idx="9" type="ctrTitle"/>
          </p:nvPr>
        </p:nvSpPr>
        <p:spPr>
          <a:xfrm>
            <a:off x="3549750" y="3131949"/>
            <a:ext cx="2044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36" name="Google Shape;136;p24"/>
          <p:cNvSpPr txBox="1"/>
          <p:nvPr>
            <p:ph idx="13" type="subTitle"/>
          </p:nvPr>
        </p:nvSpPr>
        <p:spPr>
          <a:xfrm>
            <a:off x="3549750" y="3755250"/>
            <a:ext cx="2044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7" name="Google Shape;137;p24"/>
          <p:cNvSpPr txBox="1"/>
          <p:nvPr>
            <p:ph idx="14" type="ctrTitle"/>
          </p:nvPr>
        </p:nvSpPr>
        <p:spPr>
          <a:xfrm>
            <a:off x="6040650" y="3131949"/>
            <a:ext cx="2044500" cy="56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lgn="ctr">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38" name="Google Shape;138;p24"/>
          <p:cNvSpPr txBox="1"/>
          <p:nvPr>
            <p:ph idx="15" type="subTitle"/>
          </p:nvPr>
        </p:nvSpPr>
        <p:spPr>
          <a:xfrm>
            <a:off x="6040650" y="3755250"/>
            <a:ext cx="2044500" cy="8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TITLE_ONLY_1">
    <p:spTree>
      <p:nvGrpSpPr>
        <p:cNvPr id="139" name="Shape 139"/>
        <p:cNvGrpSpPr/>
        <p:nvPr/>
      </p:nvGrpSpPr>
      <p:grpSpPr>
        <a:xfrm>
          <a:off x="0" y="0"/>
          <a:ext cx="0" cy="0"/>
          <a:chOff x="0" y="0"/>
          <a:chExt cx="0" cy="0"/>
        </a:xfrm>
      </p:grpSpPr>
      <p:sp>
        <p:nvSpPr>
          <p:cNvPr id="140" name="Google Shape;1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41" name="Google Shape;141;p25"/>
          <p:cNvSpPr txBox="1"/>
          <p:nvPr>
            <p:ph type="title"/>
          </p:nvPr>
        </p:nvSpPr>
        <p:spPr>
          <a:xfrm>
            <a:off x="2498100" y="367600"/>
            <a:ext cx="41478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142" name="Google Shape;142;p25"/>
          <p:cNvSpPr txBox="1"/>
          <p:nvPr>
            <p:ph idx="2" type="title"/>
          </p:nvPr>
        </p:nvSpPr>
        <p:spPr>
          <a:xfrm>
            <a:off x="5812775" y="2864009"/>
            <a:ext cx="2332200" cy="5079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D5B961"/>
              </a:buClr>
              <a:buSzPts val="1600"/>
              <a:buFont typeface="Montserrat ExtraLight"/>
              <a:buNone/>
              <a:defRPr b="0" sz="1600">
                <a:solidFill>
                  <a:srgbClr val="D5B961"/>
                </a:solidFill>
                <a:latin typeface="Montserrat ExtraLight"/>
                <a:ea typeface="Montserrat ExtraLight"/>
                <a:cs typeface="Montserrat ExtraLight"/>
                <a:sym typeface="Montserrat ExtraLight"/>
              </a:defRPr>
            </a:lvl1pPr>
            <a:lvl2pPr lvl="1" rtl="0">
              <a:spcBef>
                <a:spcPts val="0"/>
              </a:spcBef>
              <a:spcAft>
                <a:spcPts val="0"/>
              </a:spcAft>
              <a:buClr>
                <a:srgbClr val="D5B961"/>
              </a:buClr>
              <a:buSzPts val="1600"/>
              <a:buFont typeface="Montserrat ExtraLight"/>
              <a:buNone/>
              <a:defRPr sz="1600">
                <a:solidFill>
                  <a:srgbClr val="D5B961"/>
                </a:solidFill>
                <a:latin typeface="Montserrat ExtraLight"/>
                <a:ea typeface="Montserrat ExtraLight"/>
                <a:cs typeface="Montserrat ExtraLight"/>
                <a:sym typeface="Montserrat ExtraLight"/>
              </a:defRPr>
            </a:lvl2pPr>
            <a:lvl3pPr lvl="2" rtl="0">
              <a:spcBef>
                <a:spcPts val="0"/>
              </a:spcBef>
              <a:spcAft>
                <a:spcPts val="0"/>
              </a:spcAft>
              <a:buClr>
                <a:srgbClr val="D5B961"/>
              </a:buClr>
              <a:buSzPts val="1600"/>
              <a:buFont typeface="Montserrat ExtraLight"/>
              <a:buNone/>
              <a:defRPr sz="1600">
                <a:solidFill>
                  <a:srgbClr val="D5B961"/>
                </a:solidFill>
                <a:latin typeface="Montserrat ExtraLight"/>
                <a:ea typeface="Montserrat ExtraLight"/>
                <a:cs typeface="Montserrat ExtraLight"/>
                <a:sym typeface="Montserrat ExtraLight"/>
              </a:defRPr>
            </a:lvl3pPr>
            <a:lvl4pPr lvl="3" rtl="0">
              <a:spcBef>
                <a:spcPts val="0"/>
              </a:spcBef>
              <a:spcAft>
                <a:spcPts val="0"/>
              </a:spcAft>
              <a:buClr>
                <a:srgbClr val="D5B961"/>
              </a:buClr>
              <a:buSzPts val="1600"/>
              <a:buFont typeface="Montserrat ExtraLight"/>
              <a:buNone/>
              <a:defRPr sz="1600">
                <a:solidFill>
                  <a:srgbClr val="D5B961"/>
                </a:solidFill>
                <a:latin typeface="Montserrat ExtraLight"/>
                <a:ea typeface="Montserrat ExtraLight"/>
                <a:cs typeface="Montserrat ExtraLight"/>
                <a:sym typeface="Montserrat ExtraLight"/>
              </a:defRPr>
            </a:lvl4pPr>
            <a:lvl5pPr lvl="4" rtl="0">
              <a:spcBef>
                <a:spcPts val="0"/>
              </a:spcBef>
              <a:spcAft>
                <a:spcPts val="0"/>
              </a:spcAft>
              <a:buClr>
                <a:srgbClr val="D5B961"/>
              </a:buClr>
              <a:buSzPts val="1600"/>
              <a:buFont typeface="Montserrat ExtraLight"/>
              <a:buNone/>
              <a:defRPr sz="1600">
                <a:solidFill>
                  <a:srgbClr val="D5B961"/>
                </a:solidFill>
                <a:latin typeface="Montserrat ExtraLight"/>
                <a:ea typeface="Montserrat ExtraLight"/>
                <a:cs typeface="Montserrat ExtraLight"/>
                <a:sym typeface="Montserrat ExtraLight"/>
              </a:defRPr>
            </a:lvl5pPr>
            <a:lvl6pPr lvl="5" rtl="0">
              <a:spcBef>
                <a:spcPts val="0"/>
              </a:spcBef>
              <a:spcAft>
                <a:spcPts val="0"/>
              </a:spcAft>
              <a:buClr>
                <a:srgbClr val="D5B961"/>
              </a:buClr>
              <a:buSzPts val="1600"/>
              <a:buFont typeface="Montserrat ExtraLight"/>
              <a:buNone/>
              <a:defRPr sz="1600">
                <a:solidFill>
                  <a:srgbClr val="D5B961"/>
                </a:solidFill>
                <a:latin typeface="Montserrat ExtraLight"/>
                <a:ea typeface="Montserrat ExtraLight"/>
                <a:cs typeface="Montserrat ExtraLight"/>
                <a:sym typeface="Montserrat ExtraLight"/>
              </a:defRPr>
            </a:lvl6pPr>
            <a:lvl7pPr lvl="6" rtl="0">
              <a:spcBef>
                <a:spcPts val="0"/>
              </a:spcBef>
              <a:spcAft>
                <a:spcPts val="0"/>
              </a:spcAft>
              <a:buClr>
                <a:srgbClr val="D5B961"/>
              </a:buClr>
              <a:buSzPts val="1600"/>
              <a:buFont typeface="Montserrat ExtraLight"/>
              <a:buNone/>
              <a:defRPr sz="1600">
                <a:solidFill>
                  <a:srgbClr val="D5B961"/>
                </a:solidFill>
                <a:latin typeface="Montserrat ExtraLight"/>
                <a:ea typeface="Montserrat ExtraLight"/>
                <a:cs typeface="Montserrat ExtraLight"/>
                <a:sym typeface="Montserrat ExtraLight"/>
              </a:defRPr>
            </a:lvl7pPr>
            <a:lvl8pPr lvl="7" rtl="0">
              <a:spcBef>
                <a:spcPts val="0"/>
              </a:spcBef>
              <a:spcAft>
                <a:spcPts val="0"/>
              </a:spcAft>
              <a:buClr>
                <a:srgbClr val="D5B961"/>
              </a:buClr>
              <a:buSzPts val="1600"/>
              <a:buFont typeface="Montserrat ExtraLight"/>
              <a:buNone/>
              <a:defRPr sz="1600">
                <a:solidFill>
                  <a:srgbClr val="D5B961"/>
                </a:solidFill>
                <a:latin typeface="Montserrat ExtraLight"/>
                <a:ea typeface="Montserrat ExtraLight"/>
                <a:cs typeface="Montserrat ExtraLight"/>
                <a:sym typeface="Montserrat ExtraLight"/>
              </a:defRPr>
            </a:lvl8pPr>
            <a:lvl9pPr lvl="8" rtl="0">
              <a:spcBef>
                <a:spcPts val="0"/>
              </a:spcBef>
              <a:spcAft>
                <a:spcPts val="0"/>
              </a:spcAft>
              <a:buClr>
                <a:srgbClr val="D5B961"/>
              </a:buClr>
              <a:buSzPts val="1600"/>
              <a:buFont typeface="Montserrat ExtraLight"/>
              <a:buNone/>
              <a:defRPr sz="1600">
                <a:solidFill>
                  <a:srgbClr val="D5B961"/>
                </a:solidFill>
                <a:latin typeface="Montserrat ExtraLight"/>
                <a:ea typeface="Montserrat ExtraLight"/>
                <a:cs typeface="Montserrat ExtraLight"/>
                <a:sym typeface="Montserrat ExtraLight"/>
              </a:defRPr>
            </a:lvl9pPr>
          </a:lstStyle>
          <a:p/>
        </p:txBody>
      </p:sp>
      <p:sp>
        <p:nvSpPr>
          <p:cNvPr id="143" name="Google Shape;143;p25"/>
          <p:cNvSpPr txBox="1"/>
          <p:nvPr>
            <p:ph idx="1" type="subTitle"/>
          </p:nvPr>
        </p:nvSpPr>
        <p:spPr>
          <a:xfrm>
            <a:off x="5812775" y="3371909"/>
            <a:ext cx="2332200" cy="127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TITLE_AND_BODY_1_3_1_1_1">
    <p:bg>
      <p:bgPr>
        <a:solidFill>
          <a:schemeClr val="dk1"/>
        </a:solid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146" name="Google Shape;146;p26"/>
          <p:cNvSpPr txBox="1"/>
          <p:nvPr>
            <p:ph idx="2" type="ctrTitle"/>
          </p:nvPr>
        </p:nvSpPr>
        <p:spPr>
          <a:xfrm>
            <a:off x="5301150" y="1230556"/>
            <a:ext cx="2874000" cy="563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Font typeface="Montserrat ExtraLight"/>
              <a:buNone/>
              <a:defRPr b="0" sz="1600">
                <a:solidFill>
                  <a:schemeClr val="accent1"/>
                </a:solidFill>
                <a:latin typeface="Montserrat ExtraLight"/>
                <a:ea typeface="Montserrat ExtraLight"/>
                <a:cs typeface="Montserrat ExtraLight"/>
                <a:sym typeface="Montserrat ExtraLight"/>
              </a:defRPr>
            </a:lvl1pPr>
            <a:lvl2pPr lvl="1"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47" name="Google Shape;147;p26"/>
          <p:cNvSpPr txBox="1"/>
          <p:nvPr>
            <p:ph idx="1" type="subTitle"/>
          </p:nvPr>
        </p:nvSpPr>
        <p:spPr>
          <a:xfrm>
            <a:off x="5301150" y="1605300"/>
            <a:ext cx="2874000" cy="56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48" name="Google Shape;148;p26"/>
          <p:cNvSpPr txBox="1"/>
          <p:nvPr>
            <p:ph idx="3" type="ctrTitle"/>
          </p:nvPr>
        </p:nvSpPr>
        <p:spPr>
          <a:xfrm>
            <a:off x="5301150" y="2360156"/>
            <a:ext cx="2874000" cy="563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Font typeface="Montserrat ExtraLight"/>
              <a:buNone/>
              <a:defRPr b="0" sz="1600">
                <a:solidFill>
                  <a:schemeClr val="accent1"/>
                </a:solidFill>
                <a:latin typeface="Montserrat ExtraLight"/>
                <a:ea typeface="Montserrat ExtraLight"/>
                <a:cs typeface="Montserrat ExtraLight"/>
                <a:sym typeface="Montserrat ExtraLight"/>
              </a:defRPr>
            </a:lvl1pPr>
            <a:lvl2pPr lvl="1"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49" name="Google Shape;149;p26"/>
          <p:cNvSpPr txBox="1"/>
          <p:nvPr>
            <p:ph idx="4" type="subTitle"/>
          </p:nvPr>
        </p:nvSpPr>
        <p:spPr>
          <a:xfrm>
            <a:off x="5301150" y="2734900"/>
            <a:ext cx="2874000" cy="56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50" name="Google Shape;150;p26"/>
          <p:cNvSpPr txBox="1"/>
          <p:nvPr>
            <p:ph idx="5" type="ctrTitle"/>
          </p:nvPr>
        </p:nvSpPr>
        <p:spPr>
          <a:xfrm>
            <a:off x="5301150" y="3489756"/>
            <a:ext cx="2874000" cy="563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Font typeface="Montserrat ExtraLight"/>
              <a:buNone/>
              <a:defRPr b="0" sz="1600">
                <a:solidFill>
                  <a:schemeClr val="accent1"/>
                </a:solidFill>
                <a:latin typeface="Montserrat ExtraLight"/>
                <a:ea typeface="Montserrat ExtraLight"/>
                <a:cs typeface="Montserrat ExtraLight"/>
                <a:sym typeface="Montserrat ExtraLight"/>
              </a:defRPr>
            </a:lvl1pPr>
            <a:lvl2pPr lvl="1"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lvl="2"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3pPr>
            <a:lvl4pPr lvl="3"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4pPr>
            <a:lvl5pPr lvl="4"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5pPr>
            <a:lvl6pPr lvl="5"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6pPr>
            <a:lvl7pPr lvl="6"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7pPr>
            <a:lvl8pPr lvl="7"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8pPr>
            <a:lvl9pPr lvl="8" rtl="0">
              <a:spcBef>
                <a:spcPts val="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9pPr>
          </a:lstStyle>
          <a:p/>
        </p:txBody>
      </p:sp>
      <p:sp>
        <p:nvSpPr>
          <p:cNvPr id="151" name="Google Shape;151;p26"/>
          <p:cNvSpPr txBox="1"/>
          <p:nvPr>
            <p:ph idx="6" type="subTitle"/>
          </p:nvPr>
        </p:nvSpPr>
        <p:spPr>
          <a:xfrm>
            <a:off x="5301150" y="3864500"/>
            <a:ext cx="2874000" cy="56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AND_BODY_2">
    <p:bg>
      <p:bgPr>
        <a:solidFill>
          <a:schemeClr val="dk1"/>
        </a:solidFill>
      </p:bgPr>
    </p:bg>
    <p:spTree>
      <p:nvGrpSpPr>
        <p:cNvPr id="152" name="Shape 152"/>
        <p:cNvGrpSpPr/>
        <p:nvPr/>
      </p:nvGrpSpPr>
      <p:grpSpPr>
        <a:xfrm>
          <a:off x="0" y="0"/>
          <a:ext cx="0" cy="0"/>
          <a:chOff x="0" y="0"/>
          <a:chExt cx="0" cy="0"/>
        </a:xfrm>
      </p:grpSpPr>
      <p:sp>
        <p:nvSpPr>
          <p:cNvPr id="153" name="Google Shape;153;p27"/>
          <p:cNvSpPr txBox="1"/>
          <p:nvPr>
            <p:ph idx="1" type="body"/>
          </p:nvPr>
        </p:nvSpPr>
        <p:spPr>
          <a:xfrm>
            <a:off x="4461675" y="1811125"/>
            <a:ext cx="3446700" cy="134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54" name="Google Shape;154;p27"/>
          <p:cNvSpPr txBox="1"/>
          <p:nvPr>
            <p:ph type="title"/>
          </p:nvPr>
        </p:nvSpPr>
        <p:spPr>
          <a:xfrm>
            <a:off x="3168000" y="367600"/>
            <a:ext cx="2808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155" name="Google Shape;155;p27"/>
          <p:cNvSpPr txBox="1"/>
          <p:nvPr/>
        </p:nvSpPr>
        <p:spPr>
          <a:xfrm>
            <a:off x="4461675" y="3532850"/>
            <a:ext cx="35523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Montserrat"/>
                <a:ea typeface="Montserrat"/>
                <a:cs typeface="Montserrat"/>
                <a:sym typeface="Montserrat"/>
              </a:rPr>
              <a:t>CREDITS: This presentation template was created by Slidesgo, including icons by Flaticon, and infographics &amp; images by Freepik.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SECTION_TITLE_AND_DESCRIPTION_2">
    <p:spTree>
      <p:nvGrpSpPr>
        <p:cNvPr id="156" name="Shape 15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1214550" y="1292375"/>
            <a:ext cx="2808000" cy="5079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D5B961"/>
              </a:buClr>
              <a:buSzPts val="2400"/>
              <a:buFont typeface="Montserrat ExtraLight"/>
              <a:buNone/>
              <a:defRPr b="0" sz="2400">
                <a:solidFill>
                  <a:srgbClr val="D5B961"/>
                </a:solidFill>
                <a:latin typeface="Montserrat ExtraLight"/>
                <a:ea typeface="Montserrat ExtraLight"/>
                <a:cs typeface="Montserrat ExtraLight"/>
                <a:sym typeface="Montserrat ExtraLight"/>
              </a:defRPr>
            </a:lvl1pPr>
            <a:lvl2pPr lvl="1"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18" name="Google Shape;18;p4"/>
          <p:cNvSpPr txBox="1"/>
          <p:nvPr>
            <p:ph idx="1" type="body"/>
          </p:nvPr>
        </p:nvSpPr>
        <p:spPr>
          <a:xfrm>
            <a:off x="1214550" y="2101825"/>
            <a:ext cx="2808000" cy="1749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idx="1" type="body"/>
          </p:nvPr>
        </p:nvSpPr>
        <p:spPr>
          <a:xfrm>
            <a:off x="724150" y="1145700"/>
            <a:ext cx="3549600" cy="33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5"/>
          <p:cNvSpPr txBox="1"/>
          <p:nvPr>
            <p:ph type="title"/>
          </p:nvPr>
        </p:nvSpPr>
        <p:spPr>
          <a:xfrm>
            <a:off x="2132100" y="367600"/>
            <a:ext cx="48798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22" name="Google Shape;22;p5"/>
          <p:cNvSpPr txBox="1"/>
          <p:nvPr>
            <p:ph idx="2" type="body"/>
          </p:nvPr>
        </p:nvSpPr>
        <p:spPr>
          <a:xfrm>
            <a:off x="4870247" y="1145700"/>
            <a:ext cx="3549600" cy="33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5" name="Google Shape;25;p6"/>
          <p:cNvSpPr txBox="1"/>
          <p:nvPr>
            <p:ph type="title"/>
          </p:nvPr>
        </p:nvSpPr>
        <p:spPr>
          <a:xfrm>
            <a:off x="2122500" y="367600"/>
            <a:ext cx="48990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000000"/>
        </a:solidFill>
      </p:bgPr>
    </p:bg>
    <p:spTree>
      <p:nvGrpSpPr>
        <p:cNvPr id="26" name="Shape 26"/>
        <p:cNvGrpSpPr/>
        <p:nvPr/>
      </p:nvGrpSpPr>
      <p:grpSpPr>
        <a:xfrm>
          <a:off x="0" y="0"/>
          <a:ext cx="0" cy="0"/>
          <a:chOff x="0" y="0"/>
          <a:chExt cx="0" cy="0"/>
        </a:xfrm>
      </p:grpSpPr>
      <p:sp>
        <p:nvSpPr>
          <p:cNvPr id="27" name="Google Shape;27;p7"/>
          <p:cNvSpPr txBox="1"/>
          <p:nvPr>
            <p:ph type="title"/>
          </p:nvPr>
        </p:nvSpPr>
        <p:spPr>
          <a:xfrm>
            <a:off x="5100750" y="1292375"/>
            <a:ext cx="2808000" cy="507900"/>
          </a:xfrm>
          <a:prstGeom prst="rect">
            <a:avLst/>
          </a:prstGeom>
        </p:spPr>
        <p:txBody>
          <a:bodyPr anchorCtr="0" anchor="b" bIns="91425" lIns="91425" spcFirstLastPara="1" rIns="91425" wrap="square" tIns="91425">
            <a:noAutofit/>
          </a:bodyPr>
          <a:lstStyle>
            <a:lvl1pPr lvl="0">
              <a:spcBef>
                <a:spcPts val="0"/>
              </a:spcBef>
              <a:spcAft>
                <a:spcPts val="0"/>
              </a:spcAft>
              <a:buClr>
                <a:srgbClr val="D5B961"/>
              </a:buClr>
              <a:buSzPts val="2400"/>
              <a:buFont typeface="Montserrat ExtraLight"/>
              <a:buNone/>
              <a:defRPr b="0" sz="2400">
                <a:solidFill>
                  <a:srgbClr val="D5B961"/>
                </a:solidFill>
                <a:latin typeface="Montserrat ExtraLight"/>
                <a:ea typeface="Montserrat ExtraLight"/>
                <a:cs typeface="Montserrat ExtraLight"/>
                <a:sym typeface="Montserrat ExtraLight"/>
              </a:defRPr>
            </a:lvl1pPr>
            <a:lvl2pPr lvl="1">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
        <p:nvSpPr>
          <p:cNvPr id="28" name="Google Shape;28;p7"/>
          <p:cNvSpPr txBox="1"/>
          <p:nvPr>
            <p:ph idx="1" type="body"/>
          </p:nvPr>
        </p:nvSpPr>
        <p:spPr>
          <a:xfrm>
            <a:off x="5100750" y="2101825"/>
            <a:ext cx="2808000" cy="1749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p:nvPr/>
        </p:nvSpPr>
        <p:spPr>
          <a:xfrm>
            <a:off x="-24700" y="-32925"/>
            <a:ext cx="9168600" cy="5176500"/>
          </a:xfrm>
          <a:prstGeom prst="rect">
            <a:avLst/>
          </a:prstGeom>
          <a:solidFill>
            <a:srgbClr val="00000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txBox="1"/>
          <p:nvPr>
            <p:ph type="title"/>
          </p:nvPr>
        </p:nvSpPr>
        <p:spPr>
          <a:xfrm>
            <a:off x="860225" y="417650"/>
            <a:ext cx="2276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3000"/>
              <a:buNone/>
              <a:defRPr sz="3000">
                <a:solidFill>
                  <a:schemeClr val="accen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2549400" y="875500"/>
            <a:ext cx="4045200" cy="64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idx="2" type="body"/>
          </p:nvPr>
        </p:nvSpPr>
        <p:spPr>
          <a:xfrm>
            <a:off x="722325" y="1858300"/>
            <a:ext cx="3837000" cy="2673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 name="Google Shape;37;p9"/>
          <p:cNvSpPr txBox="1"/>
          <p:nvPr>
            <p:ph type="title"/>
          </p:nvPr>
        </p:nvSpPr>
        <p:spPr>
          <a:xfrm>
            <a:off x="2498100" y="367600"/>
            <a:ext cx="41478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2586300" y="4092450"/>
            <a:ext cx="39714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1400"/>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1" name="Google Shape;41;p10"/>
          <p:cNvSpPr txBox="1"/>
          <p:nvPr>
            <p:ph type="title"/>
          </p:nvPr>
        </p:nvSpPr>
        <p:spPr>
          <a:xfrm>
            <a:off x="2498100" y="367600"/>
            <a:ext cx="4147800" cy="50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D5B961"/>
              </a:buClr>
              <a:buSzPts val="2000"/>
              <a:buFont typeface="Montserrat ExtraLight"/>
              <a:buNone/>
              <a:defRPr b="0" sz="2000">
                <a:solidFill>
                  <a:srgbClr val="D5B961"/>
                </a:solidFill>
                <a:latin typeface="Montserrat ExtraLight"/>
                <a:ea typeface="Montserrat ExtraLight"/>
                <a:cs typeface="Montserrat ExtraLight"/>
                <a:sym typeface="Montserrat ExtraLight"/>
              </a:defRPr>
            </a:lvl1pPr>
            <a:lvl2pPr lvl="1"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lgn="ctr">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Montserrat"/>
              <a:buChar char="●"/>
              <a:defRPr sz="1800">
                <a:solidFill>
                  <a:schemeClr val="lt1"/>
                </a:solidFill>
                <a:latin typeface="Montserrat"/>
                <a:ea typeface="Montserrat"/>
                <a:cs typeface="Montserrat"/>
                <a:sym typeface="Montserrat"/>
              </a:defRPr>
            </a:lvl1pPr>
            <a:lvl2pPr indent="-317500" lvl="1" marL="9144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indent="-317500" lvl="2" marL="13716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indent="-317500" lvl="3" marL="18288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indent="-317500" lvl="4" marL="22860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indent="-317500" lvl="5" marL="27432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indent="-317500" lvl="6" marL="32004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indent="-317500" lvl="7" marL="36576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9"/>
          <p:cNvSpPr txBox="1"/>
          <p:nvPr>
            <p:ph type="ctrTitle"/>
          </p:nvPr>
        </p:nvSpPr>
        <p:spPr>
          <a:xfrm>
            <a:off x="1070400" y="2782688"/>
            <a:ext cx="7003200" cy="95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Market Research on Used Cars in Singapore</a:t>
            </a:r>
            <a:endParaRPr>
              <a:solidFill>
                <a:schemeClr val="lt1"/>
              </a:solidFill>
            </a:endParaRPr>
          </a:p>
        </p:txBody>
      </p:sp>
      <p:grpSp>
        <p:nvGrpSpPr>
          <p:cNvPr id="162" name="Google Shape;162;p29"/>
          <p:cNvGrpSpPr/>
          <p:nvPr/>
        </p:nvGrpSpPr>
        <p:grpSpPr>
          <a:xfrm>
            <a:off x="4039783" y="2044202"/>
            <a:ext cx="1064437" cy="530850"/>
            <a:chOff x="5727616" y="4204699"/>
            <a:chExt cx="440505" cy="290018"/>
          </a:xfrm>
        </p:grpSpPr>
        <p:sp>
          <p:nvSpPr>
            <p:cNvPr id="163" name="Google Shape;163;p29"/>
            <p:cNvSpPr/>
            <p:nvPr/>
          </p:nvSpPr>
          <p:spPr>
            <a:xfrm>
              <a:off x="5727616" y="4204699"/>
              <a:ext cx="440505" cy="290018"/>
            </a:xfrm>
            <a:custGeom>
              <a:rect b="b" l="l" r="r" t="t"/>
              <a:pathLst>
                <a:path extrusionOk="0" h="9133" w="13872">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5779789" y="4416409"/>
              <a:ext cx="52205" cy="51475"/>
            </a:xfrm>
            <a:custGeom>
              <a:rect b="b" l="l" r="r" t="t"/>
              <a:pathLst>
                <a:path extrusionOk="0" h="1621" w="1644">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a:off x="6048627" y="4416409"/>
              <a:ext cx="52205" cy="51856"/>
            </a:xfrm>
            <a:custGeom>
              <a:rect b="b" l="l" r="r" t="t"/>
              <a:pathLst>
                <a:path extrusionOk="0" h="1633" w="1644">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a:off x="6000995" y="4365379"/>
              <a:ext cx="122892" cy="58016"/>
            </a:xfrm>
            <a:custGeom>
              <a:rect b="b" l="l" r="r" t="t"/>
              <a:pathLst>
                <a:path extrusionOk="0" h="1827" w="387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p:nvPr/>
          </p:nvSpPr>
          <p:spPr>
            <a:xfrm>
              <a:off x="5816847" y="4230039"/>
              <a:ext cx="124797" cy="193610"/>
            </a:xfrm>
            <a:custGeom>
              <a:rect b="b" l="l" r="r" t="t"/>
              <a:pathLst>
                <a:path extrusionOk="0" h="6097" w="393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p:nvPr/>
          </p:nvSpPr>
          <p:spPr>
            <a:xfrm>
              <a:off x="5954474" y="4230039"/>
              <a:ext cx="120256" cy="102854"/>
            </a:xfrm>
            <a:custGeom>
              <a:rect b="b" l="l" r="r" t="t"/>
              <a:pathLst>
                <a:path extrusionOk="0" h="3239" w="3787">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5876198" y="4333243"/>
              <a:ext cx="39376" cy="13274"/>
            </a:xfrm>
            <a:custGeom>
              <a:rect b="b" l="l" r="r" t="t"/>
              <a:pathLst>
                <a:path extrusionOk="0" h="418" w="124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a:off x="5979433" y="4333243"/>
              <a:ext cx="39344" cy="13274"/>
            </a:xfrm>
            <a:custGeom>
              <a:rect b="b" l="l" r="r" t="t"/>
              <a:pathLst>
                <a:path extrusionOk="0" h="418" w="1239">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9"/>
          <p:cNvSpPr txBox="1"/>
          <p:nvPr/>
        </p:nvSpPr>
        <p:spPr>
          <a:xfrm>
            <a:off x="3144900" y="3669850"/>
            <a:ext cx="2854200" cy="4002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Done by: Error 404 [Group 4]</a:t>
            </a:r>
            <a:endParaRPr>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1693350"/>
            <a:ext cx="8520600" cy="175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1" type="body"/>
          </p:nvPr>
        </p:nvSpPr>
        <p:spPr>
          <a:xfrm>
            <a:off x="1603800" y="1464675"/>
            <a:ext cx="5936400" cy="29868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t>You’ve have been hired by a startup that wishes to get into the used car market in Singapore. As such, you were tasked to conduct some market research on competitors and come up with business insights.</a:t>
            </a:r>
            <a:endParaRPr b="1" sz="1700"/>
          </a:p>
          <a:p>
            <a:pPr indent="0" lvl="0" marL="0" rtl="0" algn="l">
              <a:spcBef>
                <a:spcPts val="0"/>
              </a:spcBef>
              <a:spcAft>
                <a:spcPts val="1600"/>
              </a:spcAft>
              <a:buNone/>
            </a:pPr>
            <a:r>
              <a:t/>
            </a:r>
            <a:endParaRPr/>
          </a:p>
        </p:txBody>
      </p:sp>
      <p:sp>
        <p:nvSpPr>
          <p:cNvPr id="177" name="Google Shape;177;p30"/>
          <p:cNvSpPr txBox="1"/>
          <p:nvPr>
            <p:ph type="title"/>
          </p:nvPr>
        </p:nvSpPr>
        <p:spPr>
          <a:xfrm>
            <a:off x="2132100" y="367600"/>
            <a:ext cx="4879800" cy="50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Statement</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5100750" y="1292375"/>
            <a:ext cx="2808000" cy="50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83" name="Google Shape;183;p31"/>
          <p:cNvSpPr txBox="1"/>
          <p:nvPr>
            <p:ph idx="1" type="body"/>
          </p:nvPr>
        </p:nvSpPr>
        <p:spPr>
          <a:xfrm>
            <a:off x="5100750" y="1919075"/>
            <a:ext cx="2808000" cy="17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Web scraped </a:t>
            </a:r>
            <a:r>
              <a:rPr b="1" lang="en"/>
              <a:t>sgCarMart </a:t>
            </a:r>
            <a:r>
              <a:rPr lang="en"/>
              <a:t>(Singapore’s most popular car buying and selling website) with </a:t>
            </a:r>
            <a:r>
              <a:rPr i="1" lang="en"/>
              <a:t>BeautifulSoup </a:t>
            </a:r>
            <a:r>
              <a:rPr lang="en"/>
              <a:t>and get insights through the used car listings data!</a:t>
            </a:r>
            <a:endParaRPr/>
          </a:p>
        </p:txBody>
      </p:sp>
      <p:pic>
        <p:nvPicPr>
          <p:cNvPr id="184" name="Google Shape;184;p31"/>
          <p:cNvPicPr preferRelativeResize="0"/>
          <p:nvPr/>
        </p:nvPicPr>
        <p:blipFill rotWithShape="1">
          <a:blip r:embed="rId3">
            <a:alphaModFix/>
          </a:blip>
          <a:srcRect b="0" l="12478" r="37708" t="0"/>
          <a:stretch/>
        </p:blipFill>
        <p:spPr>
          <a:xfrm>
            <a:off x="0" y="0"/>
            <a:ext cx="3843225" cy="5143498"/>
          </a:xfrm>
          <a:prstGeom prst="rect">
            <a:avLst/>
          </a:prstGeom>
          <a:noFill/>
          <a:ln>
            <a:noFill/>
          </a:ln>
        </p:spPr>
      </p:pic>
      <p:sp>
        <p:nvSpPr>
          <p:cNvPr id="185" name="Google Shape;185;p31"/>
          <p:cNvSpPr/>
          <p:nvPr/>
        </p:nvSpPr>
        <p:spPr>
          <a:xfrm>
            <a:off x="-12300" y="0"/>
            <a:ext cx="3855600" cy="5176500"/>
          </a:xfrm>
          <a:prstGeom prst="rect">
            <a:avLst/>
          </a:prstGeom>
          <a:solidFill>
            <a:srgbClr val="000000">
              <a:alpha val="156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31"/>
          <p:cNvPicPr preferRelativeResize="0"/>
          <p:nvPr/>
        </p:nvPicPr>
        <p:blipFill rotWithShape="1">
          <a:blip r:embed="rId4">
            <a:alphaModFix/>
          </a:blip>
          <a:srcRect b="32128" l="0" r="0" t="31712"/>
          <a:stretch/>
        </p:blipFill>
        <p:spPr>
          <a:xfrm>
            <a:off x="4364625" y="3576850"/>
            <a:ext cx="4063375" cy="98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1312800"/>
            <a:ext cx="8520600" cy="175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800"/>
              <a:t>Business Insights</a:t>
            </a:r>
            <a:endParaRPr sz="6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5" name="Shape 195"/>
        <p:cNvGrpSpPr/>
        <p:nvPr/>
      </p:nvGrpSpPr>
      <p:grpSpPr>
        <a:xfrm>
          <a:off x="0" y="0"/>
          <a:ext cx="0" cy="0"/>
          <a:chOff x="0" y="0"/>
          <a:chExt cx="0" cy="0"/>
        </a:xfrm>
      </p:grpSpPr>
      <p:sp>
        <p:nvSpPr>
          <p:cNvPr id="196" name="Google Shape;196;p33"/>
          <p:cNvSpPr txBox="1"/>
          <p:nvPr>
            <p:ph type="title"/>
          </p:nvPr>
        </p:nvSpPr>
        <p:spPr>
          <a:xfrm>
            <a:off x="5100750" y="1001525"/>
            <a:ext cx="4077300" cy="79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Top 10 Used Car Dealers</a:t>
            </a:r>
            <a:endParaRPr b="1">
              <a:latin typeface="Montserrat"/>
              <a:ea typeface="Montserrat"/>
              <a:cs typeface="Montserrat"/>
              <a:sym typeface="Montserrat"/>
            </a:endParaRPr>
          </a:p>
        </p:txBody>
      </p:sp>
      <p:sp>
        <p:nvSpPr>
          <p:cNvPr id="197" name="Google Shape;197;p33"/>
          <p:cNvSpPr txBox="1"/>
          <p:nvPr>
            <p:ph idx="1" type="body"/>
          </p:nvPr>
        </p:nvSpPr>
        <p:spPr>
          <a:xfrm>
            <a:off x="5100750" y="2101825"/>
            <a:ext cx="3898500" cy="2747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Char char="➔"/>
            </a:pPr>
            <a:r>
              <a:rPr lang="en">
                <a:solidFill>
                  <a:schemeClr val="accent3"/>
                </a:solidFill>
              </a:rPr>
              <a:t>sgCarMart has been crowning top 30 used car dealers annually as premium dealers since 2012</a:t>
            </a:r>
            <a:endParaRPr>
              <a:solidFill>
                <a:schemeClr val="accent3"/>
              </a:solidFill>
            </a:endParaRPr>
          </a:p>
          <a:p>
            <a:pPr indent="-317500" lvl="0" marL="457200" rtl="0" algn="l">
              <a:lnSpc>
                <a:spcPct val="115000"/>
              </a:lnSpc>
              <a:spcBef>
                <a:spcPts val="0"/>
              </a:spcBef>
              <a:spcAft>
                <a:spcPts val="0"/>
              </a:spcAft>
              <a:buClr>
                <a:schemeClr val="accent3"/>
              </a:buClr>
              <a:buSzPts val="1400"/>
              <a:buChar char="➔"/>
            </a:pPr>
            <a:r>
              <a:rPr lang="en">
                <a:solidFill>
                  <a:schemeClr val="accent3"/>
                </a:solidFill>
              </a:rPr>
              <a:t>Barplot shows the top 10 dealers with the highest frequency counts of making it to top 30 of the year</a:t>
            </a:r>
            <a:endParaRPr>
              <a:solidFill>
                <a:schemeClr val="accent3"/>
              </a:solidFill>
            </a:endParaRPr>
          </a:p>
          <a:p>
            <a:pPr indent="-317500" lvl="0" marL="457200" rtl="0" algn="l">
              <a:lnSpc>
                <a:spcPct val="115000"/>
              </a:lnSpc>
              <a:spcBef>
                <a:spcPts val="0"/>
              </a:spcBef>
              <a:spcAft>
                <a:spcPts val="0"/>
              </a:spcAft>
              <a:buClr>
                <a:schemeClr val="accent3"/>
              </a:buClr>
              <a:buSzPts val="1400"/>
              <a:buChar char="➔"/>
            </a:pPr>
            <a:r>
              <a:rPr lang="en">
                <a:solidFill>
                  <a:schemeClr val="accent3"/>
                </a:solidFill>
              </a:rPr>
              <a:t>A good starting point for us to target some of these trusted and established car dealerships</a:t>
            </a:r>
            <a:endParaRPr>
              <a:solidFill>
                <a:schemeClr val="accent3"/>
              </a:solidFill>
            </a:endParaRPr>
          </a:p>
        </p:txBody>
      </p:sp>
      <p:pic>
        <p:nvPicPr>
          <p:cNvPr id="198" name="Google Shape;198;p33"/>
          <p:cNvPicPr preferRelativeResize="0"/>
          <p:nvPr/>
        </p:nvPicPr>
        <p:blipFill>
          <a:blip r:embed="rId3">
            <a:alphaModFix/>
          </a:blip>
          <a:stretch>
            <a:fillRect/>
          </a:stretch>
        </p:blipFill>
        <p:spPr>
          <a:xfrm>
            <a:off x="0" y="0"/>
            <a:ext cx="4795950" cy="2527595"/>
          </a:xfrm>
          <a:prstGeom prst="rect">
            <a:avLst/>
          </a:prstGeom>
          <a:noFill/>
          <a:ln>
            <a:noFill/>
          </a:ln>
        </p:spPr>
      </p:pic>
      <p:pic>
        <p:nvPicPr>
          <p:cNvPr id="199" name="Google Shape;199;p33"/>
          <p:cNvPicPr preferRelativeResize="0"/>
          <p:nvPr/>
        </p:nvPicPr>
        <p:blipFill>
          <a:blip r:embed="rId4">
            <a:alphaModFix/>
          </a:blip>
          <a:stretch>
            <a:fillRect/>
          </a:stretch>
        </p:blipFill>
        <p:spPr>
          <a:xfrm>
            <a:off x="0" y="2615620"/>
            <a:ext cx="4795950" cy="223329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3" name="Shape 203"/>
        <p:cNvGrpSpPr/>
        <p:nvPr/>
      </p:nvGrpSpPr>
      <p:grpSpPr>
        <a:xfrm>
          <a:off x="0" y="0"/>
          <a:ext cx="0" cy="0"/>
          <a:chOff x="0" y="0"/>
          <a:chExt cx="0" cy="0"/>
        </a:xfrm>
      </p:grpSpPr>
      <p:sp>
        <p:nvSpPr>
          <p:cNvPr id="204" name="Google Shape;204;p34"/>
          <p:cNvSpPr txBox="1"/>
          <p:nvPr>
            <p:ph type="title"/>
          </p:nvPr>
        </p:nvSpPr>
        <p:spPr>
          <a:xfrm>
            <a:off x="1385950" y="0"/>
            <a:ext cx="5697000" cy="5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sgCarMart Most Viewed Used Cars</a:t>
            </a:r>
            <a:endParaRPr b="1">
              <a:latin typeface="Montserrat"/>
              <a:ea typeface="Montserrat"/>
              <a:cs typeface="Montserrat"/>
              <a:sym typeface="Montserrat"/>
            </a:endParaRPr>
          </a:p>
        </p:txBody>
      </p:sp>
      <p:sp>
        <p:nvSpPr>
          <p:cNvPr id="205" name="Google Shape;205;p34"/>
          <p:cNvSpPr txBox="1"/>
          <p:nvPr>
            <p:ph idx="1" type="body"/>
          </p:nvPr>
        </p:nvSpPr>
        <p:spPr>
          <a:xfrm>
            <a:off x="216400" y="3683925"/>
            <a:ext cx="8541600" cy="1390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Char char="➔"/>
            </a:pPr>
            <a:r>
              <a:rPr lang="en">
                <a:solidFill>
                  <a:schemeClr val="accent3"/>
                </a:solidFill>
              </a:rPr>
              <a:t>Suggests people generally like to view fancy cars - particularly </a:t>
            </a:r>
            <a:r>
              <a:rPr b="1" lang="en">
                <a:solidFill>
                  <a:schemeClr val="accent3"/>
                </a:solidFill>
              </a:rPr>
              <a:t>Sports Cars</a:t>
            </a:r>
            <a:r>
              <a:rPr lang="en">
                <a:solidFill>
                  <a:schemeClr val="accent3"/>
                </a:solidFill>
              </a:rPr>
              <a:t> &amp; </a:t>
            </a:r>
            <a:r>
              <a:rPr b="1" lang="en">
                <a:solidFill>
                  <a:schemeClr val="accent3"/>
                </a:solidFill>
              </a:rPr>
              <a:t>Luxury Sedans</a:t>
            </a:r>
            <a:endParaRPr b="1">
              <a:solidFill>
                <a:schemeClr val="accent3"/>
              </a:solidFill>
            </a:endParaRPr>
          </a:p>
          <a:p>
            <a:pPr indent="-317500" lvl="1" marL="914400" rtl="0" algn="l">
              <a:lnSpc>
                <a:spcPct val="115000"/>
              </a:lnSpc>
              <a:spcBef>
                <a:spcPts val="0"/>
              </a:spcBef>
              <a:spcAft>
                <a:spcPts val="0"/>
              </a:spcAft>
              <a:buClr>
                <a:schemeClr val="accent3"/>
              </a:buClr>
              <a:buSzPts val="1400"/>
              <a:buChar char="◆"/>
            </a:pPr>
            <a:r>
              <a:rPr lang="en">
                <a:solidFill>
                  <a:schemeClr val="accent3"/>
                </a:solidFill>
              </a:rPr>
              <a:t>Not necessarily looking to buy </a:t>
            </a:r>
            <a:endParaRPr>
              <a:solidFill>
                <a:schemeClr val="accent3"/>
              </a:solidFill>
            </a:endParaRPr>
          </a:p>
          <a:p>
            <a:pPr indent="-317500" lvl="0" marL="457200" rtl="0" algn="l">
              <a:lnSpc>
                <a:spcPct val="115000"/>
              </a:lnSpc>
              <a:spcBef>
                <a:spcPts val="0"/>
              </a:spcBef>
              <a:spcAft>
                <a:spcPts val="0"/>
              </a:spcAft>
              <a:buClr>
                <a:schemeClr val="accent3"/>
              </a:buClr>
              <a:buSzPts val="1400"/>
              <a:buChar char="➔"/>
            </a:pPr>
            <a:r>
              <a:rPr lang="en">
                <a:solidFill>
                  <a:schemeClr val="accent3"/>
                </a:solidFill>
              </a:rPr>
              <a:t>But may be good to have dealers carrying some of these brands to attract consumers to our site -&gt; gain exposure -&gt; consumers likely to continue exploring site for other listings</a:t>
            </a:r>
            <a:endParaRPr>
              <a:solidFill>
                <a:schemeClr val="accent3"/>
              </a:solidFill>
            </a:endParaRPr>
          </a:p>
          <a:p>
            <a:pPr indent="0" lvl="0" marL="0" rtl="0" algn="l">
              <a:lnSpc>
                <a:spcPct val="115000"/>
              </a:lnSpc>
              <a:spcBef>
                <a:spcPts val="1600"/>
              </a:spcBef>
              <a:spcAft>
                <a:spcPts val="1600"/>
              </a:spcAft>
              <a:buNone/>
            </a:pPr>
            <a:r>
              <a:t/>
            </a:r>
            <a:endParaRPr>
              <a:solidFill>
                <a:schemeClr val="accent3"/>
              </a:solidFill>
            </a:endParaRPr>
          </a:p>
        </p:txBody>
      </p:sp>
      <p:pic>
        <p:nvPicPr>
          <p:cNvPr id="206" name="Google Shape;206;p34"/>
          <p:cNvPicPr preferRelativeResize="0"/>
          <p:nvPr/>
        </p:nvPicPr>
        <p:blipFill>
          <a:blip r:embed="rId3">
            <a:alphaModFix/>
          </a:blip>
          <a:stretch>
            <a:fillRect/>
          </a:stretch>
        </p:blipFill>
        <p:spPr>
          <a:xfrm>
            <a:off x="113700" y="697650"/>
            <a:ext cx="5513776" cy="2744525"/>
          </a:xfrm>
          <a:prstGeom prst="rect">
            <a:avLst/>
          </a:prstGeom>
          <a:noFill/>
          <a:ln cap="flat" cmpd="sng" w="19050">
            <a:solidFill>
              <a:schemeClr val="dk2"/>
            </a:solidFill>
            <a:prstDash val="solid"/>
            <a:round/>
            <a:headEnd len="sm" w="sm" type="none"/>
            <a:tailEnd len="sm" w="sm" type="none"/>
          </a:ln>
        </p:spPr>
      </p:pic>
      <p:pic>
        <p:nvPicPr>
          <p:cNvPr id="207" name="Google Shape;207;p34"/>
          <p:cNvPicPr preferRelativeResize="0"/>
          <p:nvPr/>
        </p:nvPicPr>
        <p:blipFill>
          <a:blip r:embed="rId4">
            <a:alphaModFix/>
          </a:blip>
          <a:stretch>
            <a:fillRect/>
          </a:stretch>
        </p:blipFill>
        <p:spPr>
          <a:xfrm>
            <a:off x="5748571" y="697638"/>
            <a:ext cx="3199379" cy="27445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1" name="Shape 211"/>
        <p:cNvGrpSpPr/>
        <p:nvPr/>
      </p:nvGrpSpPr>
      <p:grpSpPr>
        <a:xfrm>
          <a:off x="0" y="0"/>
          <a:ext cx="0" cy="0"/>
          <a:chOff x="0" y="0"/>
          <a:chExt cx="0" cy="0"/>
        </a:xfrm>
      </p:grpSpPr>
      <p:sp>
        <p:nvSpPr>
          <p:cNvPr id="212" name="Google Shape;212;p35"/>
          <p:cNvSpPr txBox="1"/>
          <p:nvPr>
            <p:ph type="title"/>
          </p:nvPr>
        </p:nvSpPr>
        <p:spPr>
          <a:xfrm>
            <a:off x="798763" y="69500"/>
            <a:ext cx="7546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Distribution of Sold Used Cars by Vehicle Type</a:t>
            </a:r>
            <a:endParaRPr b="1">
              <a:latin typeface="Montserrat"/>
              <a:ea typeface="Montserrat"/>
              <a:cs typeface="Montserrat"/>
              <a:sym typeface="Montserrat"/>
            </a:endParaRPr>
          </a:p>
        </p:txBody>
      </p:sp>
      <p:sp>
        <p:nvSpPr>
          <p:cNvPr id="213" name="Google Shape;213;p35"/>
          <p:cNvSpPr txBox="1"/>
          <p:nvPr>
            <p:ph idx="1" type="body"/>
          </p:nvPr>
        </p:nvSpPr>
        <p:spPr>
          <a:xfrm>
            <a:off x="238325" y="4057800"/>
            <a:ext cx="8751000" cy="90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Char char="➔"/>
            </a:pPr>
            <a:r>
              <a:rPr b="1" lang="en">
                <a:solidFill>
                  <a:schemeClr val="accent3"/>
                </a:solidFill>
              </a:rPr>
              <a:t>SUV </a:t>
            </a:r>
            <a:r>
              <a:rPr lang="en">
                <a:solidFill>
                  <a:schemeClr val="accent3"/>
                </a:solidFill>
              </a:rPr>
              <a:t>and </a:t>
            </a:r>
            <a:r>
              <a:rPr b="1" lang="en">
                <a:solidFill>
                  <a:schemeClr val="accent3"/>
                </a:solidFill>
              </a:rPr>
              <a:t>Luxury Sedans</a:t>
            </a:r>
            <a:r>
              <a:rPr lang="en">
                <a:solidFill>
                  <a:schemeClr val="accent3"/>
                </a:solidFill>
              </a:rPr>
              <a:t> are also popular cars based on sold car listings, consistent with previous finding based on most viewed cars by brand </a:t>
            </a:r>
            <a:endParaRPr>
              <a:solidFill>
                <a:schemeClr val="accent3"/>
              </a:solidFill>
            </a:endParaRPr>
          </a:p>
          <a:p>
            <a:pPr indent="0" lvl="0" marL="0" rtl="0" algn="l">
              <a:lnSpc>
                <a:spcPct val="115000"/>
              </a:lnSpc>
              <a:spcBef>
                <a:spcPts val="1600"/>
              </a:spcBef>
              <a:spcAft>
                <a:spcPts val="1600"/>
              </a:spcAft>
              <a:buNone/>
            </a:pPr>
            <a:r>
              <a:t/>
            </a:r>
            <a:endParaRPr>
              <a:solidFill>
                <a:schemeClr val="accent3"/>
              </a:solidFill>
            </a:endParaRPr>
          </a:p>
        </p:txBody>
      </p:sp>
      <p:pic>
        <p:nvPicPr>
          <p:cNvPr id="214" name="Google Shape;214;p35"/>
          <p:cNvPicPr preferRelativeResize="0"/>
          <p:nvPr/>
        </p:nvPicPr>
        <p:blipFill>
          <a:blip r:embed="rId3">
            <a:alphaModFix/>
          </a:blip>
          <a:stretch>
            <a:fillRect/>
          </a:stretch>
        </p:blipFill>
        <p:spPr>
          <a:xfrm>
            <a:off x="1488838" y="761300"/>
            <a:ext cx="6166336" cy="3144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8" name="Shape 218"/>
        <p:cNvGrpSpPr/>
        <p:nvPr/>
      </p:nvGrpSpPr>
      <p:grpSpPr>
        <a:xfrm>
          <a:off x="0" y="0"/>
          <a:ext cx="0" cy="0"/>
          <a:chOff x="0" y="0"/>
          <a:chExt cx="0" cy="0"/>
        </a:xfrm>
      </p:grpSpPr>
      <p:sp>
        <p:nvSpPr>
          <p:cNvPr id="219" name="Google Shape;219;p36"/>
          <p:cNvSpPr txBox="1"/>
          <p:nvPr>
            <p:ph type="title"/>
          </p:nvPr>
        </p:nvSpPr>
        <p:spPr>
          <a:xfrm>
            <a:off x="2217150" y="137025"/>
            <a:ext cx="4709700" cy="50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Top 10 Sold Used Car Brands </a:t>
            </a:r>
            <a:endParaRPr b="1">
              <a:latin typeface="Montserrat"/>
              <a:ea typeface="Montserrat"/>
              <a:cs typeface="Montserrat"/>
              <a:sym typeface="Montserrat"/>
            </a:endParaRPr>
          </a:p>
        </p:txBody>
      </p:sp>
      <p:sp>
        <p:nvSpPr>
          <p:cNvPr id="220" name="Google Shape;220;p36"/>
          <p:cNvSpPr txBox="1"/>
          <p:nvPr>
            <p:ph idx="1" type="body"/>
          </p:nvPr>
        </p:nvSpPr>
        <p:spPr>
          <a:xfrm>
            <a:off x="549000" y="4081125"/>
            <a:ext cx="8046000" cy="851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Char char="➔"/>
            </a:pPr>
            <a:r>
              <a:rPr lang="en">
                <a:solidFill>
                  <a:schemeClr val="accent3"/>
                </a:solidFill>
              </a:rPr>
              <a:t>Provides a general idea on what car brands are popular in Singapore</a:t>
            </a:r>
            <a:br>
              <a:rPr lang="en">
                <a:solidFill>
                  <a:schemeClr val="accent3"/>
                </a:solidFill>
              </a:rPr>
            </a:br>
            <a:endParaRPr>
              <a:solidFill>
                <a:schemeClr val="accent3"/>
              </a:solidFill>
            </a:endParaRPr>
          </a:p>
          <a:p>
            <a:pPr indent="-317500" lvl="0" marL="457200" rtl="0" algn="l">
              <a:lnSpc>
                <a:spcPct val="115000"/>
              </a:lnSpc>
              <a:spcBef>
                <a:spcPts val="0"/>
              </a:spcBef>
              <a:spcAft>
                <a:spcPts val="0"/>
              </a:spcAft>
              <a:buClr>
                <a:schemeClr val="accent3"/>
              </a:buClr>
              <a:buSzPts val="1400"/>
              <a:buChar char="➔"/>
            </a:pPr>
            <a:r>
              <a:rPr lang="en">
                <a:solidFill>
                  <a:schemeClr val="accent3"/>
                </a:solidFill>
              </a:rPr>
              <a:t>Target dealers with these specific car brands      </a:t>
            </a:r>
            <a:endParaRPr>
              <a:solidFill>
                <a:schemeClr val="accent3"/>
              </a:solidFill>
            </a:endParaRPr>
          </a:p>
          <a:p>
            <a:pPr indent="0" lvl="0" marL="0" rtl="0" algn="l">
              <a:lnSpc>
                <a:spcPct val="115000"/>
              </a:lnSpc>
              <a:spcBef>
                <a:spcPts val="1600"/>
              </a:spcBef>
              <a:spcAft>
                <a:spcPts val="1600"/>
              </a:spcAft>
              <a:buNone/>
            </a:pPr>
            <a:r>
              <a:t/>
            </a:r>
            <a:endParaRPr>
              <a:solidFill>
                <a:schemeClr val="accent3"/>
              </a:solidFill>
            </a:endParaRPr>
          </a:p>
        </p:txBody>
      </p:sp>
      <p:pic>
        <p:nvPicPr>
          <p:cNvPr id="221" name="Google Shape;221;p36"/>
          <p:cNvPicPr preferRelativeResize="0"/>
          <p:nvPr/>
        </p:nvPicPr>
        <p:blipFill>
          <a:blip r:embed="rId3">
            <a:alphaModFix/>
          </a:blip>
          <a:stretch>
            <a:fillRect/>
          </a:stretch>
        </p:blipFill>
        <p:spPr>
          <a:xfrm>
            <a:off x="1324426" y="791025"/>
            <a:ext cx="6495161" cy="329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5" name="Shape 225"/>
        <p:cNvGrpSpPr/>
        <p:nvPr/>
      </p:nvGrpSpPr>
      <p:grpSpPr>
        <a:xfrm>
          <a:off x="0" y="0"/>
          <a:ext cx="0" cy="0"/>
          <a:chOff x="0" y="0"/>
          <a:chExt cx="0" cy="0"/>
        </a:xfrm>
      </p:grpSpPr>
      <p:sp>
        <p:nvSpPr>
          <p:cNvPr id="226" name="Google Shape;226;p37"/>
          <p:cNvSpPr txBox="1"/>
          <p:nvPr>
            <p:ph type="title"/>
          </p:nvPr>
        </p:nvSpPr>
        <p:spPr>
          <a:xfrm>
            <a:off x="1391248" y="69500"/>
            <a:ext cx="6361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Price Distribution of Top 10 Car Brands</a:t>
            </a:r>
            <a:endParaRPr b="1">
              <a:latin typeface="Montserrat"/>
              <a:ea typeface="Montserrat"/>
              <a:cs typeface="Montserrat"/>
              <a:sym typeface="Montserrat"/>
            </a:endParaRPr>
          </a:p>
        </p:txBody>
      </p:sp>
      <p:sp>
        <p:nvSpPr>
          <p:cNvPr id="227" name="Google Shape;227;p37"/>
          <p:cNvSpPr txBox="1"/>
          <p:nvPr>
            <p:ph idx="1" type="body"/>
          </p:nvPr>
        </p:nvSpPr>
        <p:spPr>
          <a:xfrm>
            <a:off x="234200" y="4096925"/>
            <a:ext cx="8751000" cy="616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Char char="➔"/>
            </a:pPr>
            <a:r>
              <a:rPr lang="en">
                <a:solidFill>
                  <a:schemeClr val="accent3"/>
                </a:solidFill>
              </a:rPr>
              <a:t>Majority of cars under the top 10 car brands are generally priced around $80,000 to $100,000.</a:t>
            </a:r>
            <a:endParaRPr>
              <a:solidFill>
                <a:schemeClr val="accent3"/>
              </a:solidFill>
            </a:endParaRPr>
          </a:p>
          <a:p>
            <a:pPr indent="-317500" lvl="0" marL="457200" rtl="0" algn="l">
              <a:lnSpc>
                <a:spcPct val="115000"/>
              </a:lnSpc>
              <a:spcBef>
                <a:spcPts val="0"/>
              </a:spcBef>
              <a:spcAft>
                <a:spcPts val="0"/>
              </a:spcAft>
              <a:buClr>
                <a:schemeClr val="accent3"/>
              </a:buClr>
              <a:buSzPts val="1400"/>
              <a:buChar char="➔"/>
            </a:pPr>
            <a:r>
              <a:rPr lang="en">
                <a:solidFill>
                  <a:schemeClr val="accent3"/>
                </a:solidFill>
              </a:rPr>
              <a:t>BMW and Toyota have much larger price range</a:t>
            </a:r>
            <a:endParaRPr>
              <a:solidFill>
                <a:schemeClr val="accent3"/>
              </a:solidFill>
            </a:endParaRPr>
          </a:p>
        </p:txBody>
      </p:sp>
      <p:pic>
        <p:nvPicPr>
          <p:cNvPr id="228" name="Google Shape;228;p37"/>
          <p:cNvPicPr preferRelativeResize="0"/>
          <p:nvPr/>
        </p:nvPicPr>
        <p:blipFill>
          <a:blip r:embed="rId3">
            <a:alphaModFix/>
          </a:blip>
          <a:stretch>
            <a:fillRect/>
          </a:stretch>
        </p:blipFill>
        <p:spPr>
          <a:xfrm>
            <a:off x="1629750" y="540425"/>
            <a:ext cx="5884486" cy="368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ansport App Pitch Deck by Slidesgo">
  <a:themeElements>
    <a:clrScheme name="Simple Light">
      <a:dk1>
        <a:srgbClr val="000000"/>
      </a:dk1>
      <a:lt1>
        <a:srgbClr val="FFFFFF"/>
      </a:lt1>
      <a:dk2>
        <a:srgbClr val="595959"/>
      </a:dk2>
      <a:lt2>
        <a:srgbClr val="EEEEEE"/>
      </a:lt2>
      <a:accent1>
        <a:srgbClr val="D5B961"/>
      </a:accent1>
      <a:accent2>
        <a:srgbClr val="D7D7D7"/>
      </a:accent2>
      <a:accent3>
        <a:srgbClr val="BF9000"/>
      </a:accent3>
      <a:accent4>
        <a:srgbClr val="FFE599"/>
      </a:accent4>
      <a:accent5>
        <a:srgbClr val="999999"/>
      </a:accent5>
      <a:accent6>
        <a:srgbClr val="666666"/>
      </a:accent6>
      <a:hlink>
        <a:srgbClr val="F8FA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