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3e6e1ac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3e6e1ac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Accommodation type: house, that can house 2-4 people will be ideal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3e6e1ac0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3e6e1ac0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3d044bc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3d044bc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private housing near the beach or the ocean with a great view is the most popular. Additional amenities like a pool or near a volcano can even be a big plus.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3e3e96d9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3e3e96d9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3e6e1ac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3e6e1ac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3e6e1ac0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3e6e1ac0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higher ratings would result in a higher price point. But there may be a negative effect of setting the prices to high in popular locations as the spread of the price for high ratings is quite large.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the same time we can see that the general trend fo </a:t>
            </a:r>
            <a:r>
              <a:rPr lang="en"/>
              <a:t>accommodations</a:t>
            </a:r>
            <a:r>
              <a:rPr lang="en"/>
              <a:t> offers about 1 or 2 beds with a large preference for default/queen beds. We can possibly infer that people who visit hawaii are there on a budget and the number of beds suggests that they travel in small groups (possibly couples since its good as a honeymoon location)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3e6e1ac0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3e6e1ac0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 graph on the right shows that the type and the number of beds does not really affect the Price and the ratings of the accommodation (but rather could be attributed more towards the specific amenities that the accommodations have)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one on the left would show firstly that 3 beds would offer the highest price per night but other number does not fall far apart (if we are more interested in cost per person we could possibly cater more towards 1 or 2 beds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3e6e1ac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3e6e1ac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high avg ratings, majority have too few reviews to be reliable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3e6e1ac0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3e6e1ac0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House Shall We Buy?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Pikachu</a:t>
            </a:r>
            <a:endParaRPr/>
          </a:p>
        </p:txBody>
      </p:sp>
      <p:pic>
        <p:nvPicPr>
          <p:cNvPr id="68" name="Google Shape;68;p13"/>
          <p:cNvPicPr preferRelativeResize="0"/>
          <p:nvPr/>
        </p:nvPicPr>
        <p:blipFill>
          <a:blip r:embed="rId3">
            <a:alphaModFix/>
          </a:blip>
          <a:stretch>
            <a:fillRect/>
          </a:stretch>
        </p:blipFill>
        <p:spPr>
          <a:xfrm>
            <a:off x="8222350" y="4222925"/>
            <a:ext cx="921649" cy="920576"/>
          </a:xfrm>
          <a:prstGeom prst="rect">
            <a:avLst/>
          </a:prstGeom>
          <a:noFill/>
          <a:ln>
            <a:noFill/>
          </a:ln>
        </p:spPr>
      </p:pic>
      <p:pic>
        <p:nvPicPr>
          <p:cNvPr id="69" name="Google Shape;69;p13"/>
          <p:cNvPicPr preferRelativeResize="0"/>
          <p:nvPr/>
        </p:nvPicPr>
        <p:blipFill>
          <a:blip r:embed="rId4">
            <a:alphaModFix/>
          </a:blip>
          <a:stretch>
            <a:fillRect/>
          </a:stretch>
        </p:blipFill>
        <p:spPr>
          <a:xfrm>
            <a:off x="0" y="0"/>
            <a:ext cx="1004150" cy="100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pic>
        <p:nvPicPr>
          <p:cNvPr id="152" name="Google Shape;152;p22"/>
          <p:cNvPicPr preferRelativeResize="0"/>
          <p:nvPr/>
        </p:nvPicPr>
        <p:blipFill>
          <a:blip r:embed="rId3">
            <a:alphaModFix/>
          </a:blip>
          <a:stretch>
            <a:fillRect/>
          </a:stretch>
        </p:blipFill>
        <p:spPr>
          <a:xfrm>
            <a:off x="8222350" y="4070525"/>
            <a:ext cx="921649" cy="920576"/>
          </a:xfrm>
          <a:prstGeom prst="rect">
            <a:avLst/>
          </a:prstGeom>
          <a:noFill/>
          <a:ln>
            <a:noFill/>
          </a:ln>
        </p:spPr>
      </p:pic>
      <p:sp>
        <p:nvSpPr>
          <p:cNvPr id="153" name="Google Shape;153;p22"/>
          <p:cNvSpPr txBox="1"/>
          <p:nvPr>
            <p:ph idx="4294967295" type="subTitle"/>
          </p:nvPr>
        </p:nvSpPr>
        <p:spPr>
          <a:xfrm>
            <a:off x="508300" y="1152425"/>
            <a:ext cx="6628200" cy="33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Popular locations: near Kailua-Kona or Pāhoa</a:t>
            </a:r>
            <a:endParaRPr/>
          </a:p>
          <a:p>
            <a:pPr indent="-342900" lvl="0" marL="457200" rtl="0" algn="l">
              <a:spcBef>
                <a:spcPts val="0"/>
              </a:spcBef>
              <a:spcAft>
                <a:spcPts val="0"/>
              </a:spcAft>
              <a:buSzPts val="1800"/>
              <a:buChar char="●"/>
            </a:pPr>
            <a:r>
              <a:rPr lang="en"/>
              <a:t>Good ocean views, near the beach with amenities </a:t>
            </a:r>
            <a:endParaRPr/>
          </a:p>
          <a:p>
            <a:pPr indent="-323850" lvl="1" marL="914400" rtl="0" algn="l">
              <a:spcBef>
                <a:spcPts val="0"/>
              </a:spcBef>
              <a:spcAft>
                <a:spcPts val="0"/>
              </a:spcAft>
              <a:buSzPts val="1500"/>
              <a:buChar char="○"/>
            </a:pPr>
            <a:r>
              <a:rPr lang="en" sz="1500"/>
              <a:t>e</a:t>
            </a:r>
            <a:r>
              <a:rPr lang="en" sz="1500"/>
              <a:t>.g. pools</a:t>
            </a:r>
            <a:endParaRPr sz="1500"/>
          </a:p>
          <a:p>
            <a:pPr indent="-342900" lvl="0" marL="457200" rtl="0" algn="l">
              <a:spcBef>
                <a:spcPts val="0"/>
              </a:spcBef>
              <a:spcAft>
                <a:spcPts val="0"/>
              </a:spcAft>
              <a:buSzPts val="1800"/>
              <a:buChar char="●"/>
            </a:pPr>
            <a:r>
              <a:rPr lang="en"/>
              <a:t>Accommodation Type: House</a:t>
            </a:r>
            <a:endParaRPr/>
          </a:p>
          <a:p>
            <a:pPr indent="-342900" lvl="0" marL="457200" rtl="0" algn="l">
              <a:spcBef>
                <a:spcPts val="0"/>
              </a:spcBef>
              <a:spcAft>
                <a:spcPts val="0"/>
              </a:spcAft>
              <a:buSzPts val="1800"/>
              <a:buChar char="●"/>
            </a:pPr>
            <a:r>
              <a:rPr lang="en"/>
              <a:t>Priced affordably ($200 - $300)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Strategy</a:t>
            </a:r>
            <a:endParaRPr/>
          </a:p>
        </p:txBody>
      </p:sp>
      <p:pic>
        <p:nvPicPr>
          <p:cNvPr id="75" name="Google Shape;75;p14"/>
          <p:cNvPicPr preferRelativeResize="0"/>
          <p:nvPr/>
        </p:nvPicPr>
        <p:blipFill>
          <a:blip r:embed="rId3">
            <a:alphaModFix/>
          </a:blip>
          <a:stretch>
            <a:fillRect/>
          </a:stretch>
        </p:blipFill>
        <p:spPr>
          <a:xfrm>
            <a:off x="8222350" y="4070525"/>
            <a:ext cx="921649" cy="920576"/>
          </a:xfrm>
          <a:prstGeom prst="rect">
            <a:avLst/>
          </a:prstGeom>
          <a:noFill/>
          <a:ln>
            <a:noFill/>
          </a:ln>
        </p:spPr>
      </p:pic>
      <p:sp>
        <p:nvSpPr>
          <p:cNvPr id="76" name="Google Shape;76;p14"/>
          <p:cNvSpPr txBox="1"/>
          <p:nvPr>
            <p:ph idx="4294967295" type="subTitle"/>
          </p:nvPr>
        </p:nvSpPr>
        <p:spPr>
          <a:xfrm>
            <a:off x="508300" y="1152425"/>
            <a:ext cx="6789000" cy="33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 through airbnb websites and analyse popular accommodations</a:t>
            </a:r>
            <a:endParaRPr/>
          </a:p>
          <a:p>
            <a:pPr indent="-342900" lvl="0" marL="457200" rtl="0" algn="l">
              <a:spcBef>
                <a:spcPts val="0"/>
              </a:spcBef>
              <a:spcAft>
                <a:spcPts val="0"/>
              </a:spcAft>
              <a:buSzPts val="1800"/>
              <a:buChar char="●"/>
            </a:pPr>
            <a:r>
              <a:rPr lang="en"/>
              <a:t>Look for pattern associated with popular </a:t>
            </a:r>
            <a:r>
              <a:rPr lang="en"/>
              <a:t>accommodations</a:t>
            </a:r>
            <a:endParaRPr/>
          </a:p>
          <a:p>
            <a:pPr indent="-342900" lvl="0" marL="457200" rtl="0" algn="l">
              <a:spcBef>
                <a:spcPts val="0"/>
              </a:spcBef>
              <a:spcAft>
                <a:spcPts val="0"/>
              </a:spcAft>
              <a:buSzPts val="1800"/>
              <a:buChar char="●"/>
            </a:pPr>
            <a:r>
              <a:rPr lang="en"/>
              <a:t>Search available properties in the market</a:t>
            </a:r>
            <a:endParaRPr/>
          </a:p>
          <a:p>
            <a:pPr indent="-342900" lvl="0" marL="457200" rtl="0" algn="l">
              <a:spcBef>
                <a:spcPts val="0"/>
              </a:spcBef>
              <a:spcAft>
                <a:spcPts val="0"/>
              </a:spcAft>
              <a:buSzPts val="1800"/>
              <a:buChar char="●"/>
            </a:pPr>
            <a:r>
              <a:rPr lang="en"/>
              <a:t>Pick a suitable type of housing that is potentially the most profitable based on various metrics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Desirable Phrases within descriptions </a:t>
            </a:r>
            <a:endParaRPr/>
          </a:p>
        </p:txBody>
      </p:sp>
      <p:sp>
        <p:nvSpPr>
          <p:cNvPr id="82" name="Google Shape;82;p15"/>
          <p:cNvSpPr txBox="1"/>
          <p:nvPr>
            <p:ph idx="1" type="body"/>
          </p:nvPr>
        </p:nvSpPr>
        <p:spPr>
          <a:xfrm>
            <a:off x="311700" y="1152475"/>
            <a:ext cx="416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Reviewing all words written in descriptions of Airbnb, these are the more common phrases used: </a:t>
            </a:r>
            <a:r>
              <a:rPr b="1" lang="en" sz="1200"/>
              <a:t>Ocean, Beach, View, Private, Pool, Kona, </a:t>
            </a:r>
            <a:r>
              <a:rPr lang="en" sz="1200"/>
              <a:t>etc… </a:t>
            </a:r>
            <a:endParaRPr sz="1200"/>
          </a:p>
        </p:txBody>
      </p:sp>
      <p:pic>
        <p:nvPicPr>
          <p:cNvPr id="83" name="Google Shape;83;p15"/>
          <p:cNvPicPr preferRelativeResize="0"/>
          <p:nvPr/>
        </p:nvPicPr>
        <p:blipFill>
          <a:blip r:embed="rId3">
            <a:alphaModFix/>
          </a:blip>
          <a:stretch>
            <a:fillRect/>
          </a:stretch>
        </p:blipFill>
        <p:spPr>
          <a:xfrm>
            <a:off x="311700" y="2475350"/>
            <a:ext cx="3908649" cy="1987400"/>
          </a:xfrm>
          <a:prstGeom prst="rect">
            <a:avLst/>
          </a:prstGeom>
          <a:noFill/>
          <a:ln>
            <a:noFill/>
          </a:ln>
        </p:spPr>
      </p:pic>
      <p:pic>
        <p:nvPicPr>
          <p:cNvPr id="84" name="Google Shape;84;p15"/>
          <p:cNvPicPr preferRelativeResize="0"/>
          <p:nvPr/>
        </p:nvPicPr>
        <p:blipFill>
          <a:blip r:embed="rId4">
            <a:alphaModFix/>
          </a:blip>
          <a:stretch>
            <a:fillRect/>
          </a:stretch>
        </p:blipFill>
        <p:spPr>
          <a:xfrm>
            <a:off x="4748974" y="2425313"/>
            <a:ext cx="3807952" cy="1936192"/>
          </a:xfrm>
          <a:prstGeom prst="rect">
            <a:avLst/>
          </a:prstGeom>
          <a:noFill/>
          <a:ln>
            <a:noFill/>
          </a:ln>
        </p:spPr>
      </p:pic>
      <p:sp>
        <p:nvSpPr>
          <p:cNvPr id="85" name="Google Shape;85;p15"/>
          <p:cNvSpPr txBox="1"/>
          <p:nvPr>
            <p:ph idx="1" type="body"/>
          </p:nvPr>
        </p:nvSpPr>
        <p:spPr>
          <a:xfrm>
            <a:off x="4572000" y="1152475"/>
            <a:ext cx="4161900" cy="118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Focusing on descriptions that has ratings of 4.5 and over, phrases which gained the most tractions were: </a:t>
            </a:r>
            <a:r>
              <a:rPr b="1" lang="en" sz="1200"/>
              <a:t>Kona, Beach, Ocean, House, View, Pool, </a:t>
            </a:r>
            <a:r>
              <a:rPr lang="en" sz="1200"/>
              <a:t>etc…</a:t>
            </a:r>
            <a:endParaRPr sz="1200"/>
          </a:p>
        </p:txBody>
      </p:sp>
      <p:pic>
        <p:nvPicPr>
          <p:cNvPr id="86" name="Google Shape;86;p15"/>
          <p:cNvPicPr preferRelativeResize="0"/>
          <p:nvPr/>
        </p:nvPicPr>
        <p:blipFill>
          <a:blip r:embed="rId5">
            <a:alphaModFix/>
          </a:blip>
          <a:stretch>
            <a:fillRect/>
          </a:stretch>
        </p:blipFill>
        <p:spPr>
          <a:xfrm>
            <a:off x="8513665" y="4361500"/>
            <a:ext cx="630336" cy="629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Locations</a:t>
            </a:r>
            <a:endParaRPr/>
          </a:p>
        </p:txBody>
      </p:sp>
      <p:pic>
        <p:nvPicPr>
          <p:cNvPr id="92" name="Google Shape;92;p16"/>
          <p:cNvPicPr preferRelativeResize="0"/>
          <p:nvPr/>
        </p:nvPicPr>
        <p:blipFill>
          <a:blip r:embed="rId3">
            <a:alphaModFix/>
          </a:blip>
          <a:stretch>
            <a:fillRect/>
          </a:stretch>
        </p:blipFill>
        <p:spPr>
          <a:xfrm>
            <a:off x="2797938" y="1152425"/>
            <a:ext cx="3548131" cy="3686275"/>
          </a:xfrm>
          <a:prstGeom prst="rect">
            <a:avLst/>
          </a:prstGeom>
          <a:noFill/>
          <a:ln>
            <a:noFill/>
          </a:ln>
        </p:spPr>
      </p:pic>
      <p:pic>
        <p:nvPicPr>
          <p:cNvPr id="93" name="Google Shape;93;p16"/>
          <p:cNvPicPr preferRelativeResize="0"/>
          <p:nvPr/>
        </p:nvPicPr>
        <p:blipFill>
          <a:blip r:embed="rId4">
            <a:alphaModFix/>
          </a:blip>
          <a:stretch>
            <a:fillRect/>
          </a:stretch>
        </p:blipFill>
        <p:spPr>
          <a:xfrm>
            <a:off x="8513665" y="4361500"/>
            <a:ext cx="630336" cy="629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2071075" y="1184488"/>
            <a:ext cx="5001826" cy="3674674"/>
          </a:xfrm>
          <a:prstGeom prst="rect">
            <a:avLst/>
          </a:prstGeom>
          <a:noFill/>
          <a:ln>
            <a:noFill/>
          </a:ln>
        </p:spPr>
      </p:pic>
      <p:sp>
        <p:nvSpPr>
          <p:cNvPr id="99" name="Google Shape;9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Locations</a:t>
            </a:r>
            <a:endParaRPr/>
          </a:p>
        </p:txBody>
      </p:sp>
      <p:cxnSp>
        <p:nvCxnSpPr>
          <p:cNvPr id="100" name="Google Shape;100;p17"/>
          <p:cNvCxnSpPr/>
          <p:nvPr/>
        </p:nvCxnSpPr>
        <p:spPr>
          <a:xfrm flipH="1" rot="10800000">
            <a:off x="5047050" y="4031700"/>
            <a:ext cx="610800" cy="117900"/>
          </a:xfrm>
          <a:prstGeom prst="straightConnector1">
            <a:avLst/>
          </a:prstGeom>
          <a:noFill/>
          <a:ln cap="flat" cmpd="sng" w="9525">
            <a:solidFill>
              <a:srgbClr val="000000"/>
            </a:solidFill>
            <a:prstDash val="solid"/>
            <a:round/>
            <a:headEnd len="med" w="med" type="none"/>
            <a:tailEnd len="med" w="med" type="triangle"/>
          </a:ln>
        </p:spPr>
      </p:cxnSp>
      <p:sp>
        <p:nvSpPr>
          <p:cNvPr id="101" name="Google Shape;101;p17"/>
          <p:cNvSpPr txBox="1"/>
          <p:nvPr/>
        </p:nvSpPr>
        <p:spPr>
          <a:xfrm>
            <a:off x="4114800" y="4031700"/>
            <a:ext cx="108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Open Sans"/>
                <a:ea typeface="Open Sans"/>
                <a:cs typeface="Open Sans"/>
                <a:sym typeface="Open Sans"/>
              </a:rPr>
              <a:t>Kailua-Kona</a:t>
            </a:r>
            <a:endParaRPr b="1" sz="1000">
              <a:latin typeface="Open Sans"/>
              <a:ea typeface="Open Sans"/>
              <a:cs typeface="Open Sans"/>
              <a:sym typeface="Open Sans"/>
            </a:endParaRPr>
          </a:p>
        </p:txBody>
      </p:sp>
      <p:cxnSp>
        <p:nvCxnSpPr>
          <p:cNvPr id="102" name="Google Shape;102;p17"/>
          <p:cNvCxnSpPr/>
          <p:nvPr/>
        </p:nvCxnSpPr>
        <p:spPr>
          <a:xfrm flipH="1">
            <a:off x="6485300" y="3210225"/>
            <a:ext cx="308400" cy="429000"/>
          </a:xfrm>
          <a:prstGeom prst="straightConnector1">
            <a:avLst/>
          </a:prstGeom>
          <a:noFill/>
          <a:ln cap="flat" cmpd="sng" w="9525">
            <a:solidFill>
              <a:srgbClr val="000000"/>
            </a:solidFill>
            <a:prstDash val="solid"/>
            <a:round/>
            <a:headEnd len="med" w="med" type="none"/>
            <a:tailEnd len="med" w="med" type="triangle"/>
          </a:ln>
        </p:spPr>
      </p:cxnSp>
      <p:cxnSp>
        <p:nvCxnSpPr>
          <p:cNvPr id="103" name="Google Shape;103;p17"/>
          <p:cNvCxnSpPr/>
          <p:nvPr/>
        </p:nvCxnSpPr>
        <p:spPr>
          <a:xfrm flipH="1">
            <a:off x="6643600" y="3759363"/>
            <a:ext cx="372600" cy="334500"/>
          </a:xfrm>
          <a:prstGeom prst="straightConnector1">
            <a:avLst/>
          </a:prstGeom>
          <a:noFill/>
          <a:ln cap="flat" cmpd="sng" w="9525">
            <a:solidFill>
              <a:srgbClr val="000000"/>
            </a:solidFill>
            <a:prstDash val="solid"/>
            <a:round/>
            <a:headEnd len="med" w="med" type="none"/>
            <a:tailEnd len="med" w="med" type="triangle"/>
          </a:ln>
        </p:spPr>
      </p:cxnSp>
      <p:sp>
        <p:nvSpPr>
          <p:cNvPr id="104" name="Google Shape;104;p17"/>
          <p:cNvSpPr txBox="1"/>
          <p:nvPr/>
        </p:nvSpPr>
        <p:spPr>
          <a:xfrm>
            <a:off x="6949500" y="3527838"/>
            <a:ext cx="108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Open Sans"/>
                <a:ea typeface="Open Sans"/>
                <a:cs typeface="Open Sans"/>
                <a:sym typeface="Open Sans"/>
              </a:rPr>
              <a:t>Pāhoa</a:t>
            </a:r>
            <a:endParaRPr b="1" sz="1000">
              <a:latin typeface="Open Sans"/>
              <a:ea typeface="Open Sans"/>
              <a:cs typeface="Open Sans"/>
              <a:sym typeface="Open Sans"/>
            </a:endParaRPr>
          </a:p>
        </p:txBody>
      </p:sp>
      <p:sp>
        <p:nvSpPr>
          <p:cNvPr id="105" name="Google Shape;105;p17"/>
          <p:cNvSpPr txBox="1"/>
          <p:nvPr/>
        </p:nvSpPr>
        <p:spPr>
          <a:xfrm>
            <a:off x="6702125" y="2963850"/>
            <a:ext cx="108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Open Sans"/>
                <a:ea typeface="Open Sans"/>
                <a:cs typeface="Open Sans"/>
                <a:sym typeface="Open Sans"/>
              </a:rPr>
              <a:t>Hilo</a:t>
            </a:r>
            <a:endParaRPr b="1" sz="1000">
              <a:latin typeface="Open Sans"/>
              <a:ea typeface="Open Sans"/>
              <a:cs typeface="Open Sans"/>
              <a:sym typeface="Open Sans"/>
            </a:endParaRPr>
          </a:p>
        </p:txBody>
      </p:sp>
      <p:cxnSp>
        <p:nvCxnSpPr>
          <p:cNvPr id="106" name="Google Shape;106;p17"/>
          <p:cNvCxnSpPr/>
          <p:nvPr/>
        </p:nvCxnSpPr>
        <p:spPr>
          <a:xfrm flipH="1">
            <a:off x="6536525" y="3532050"/>
            <a:ext cx="372600" cy="334500"/>
          </a:xfrm>
          <a:prstGeom prst="straightConnector1">
            <a:avLst/>
          </a:prstGeom>
          <a:noFill/>
          <a:ln cap="flat" cmpd="sng" w="9525">
            <a:solidFill>
              <a:srgbClr val="000000"/>
            </a:solidFill>
            <a:prstDash val="solid"/>
            <a:round/>
            <a:headEnd len="med" w="med" type="none"/>
            <a:tailEnd len="med" w="med" type="triangle"/>
          </a:ln>
        </p:spPr>
      </p:cxnSp>
      <p:sp>
        <p:nvSpPr>
          <p:cNvPr id="107" name="Google Shape;107;p17"/>
          <p:cNvSpPr txBox="1"/>
          <p:nvPr/>
        </p:nvSpPr>
        <p:spPr>
          <a:xfrm>
            <a:off x="6842425" y="3300525"/>
            <a:ext cx="108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Open Sans"/>
                <a:ea typeface="Open Sans"/>
                <a:cs typeface="Open Sans"/>
                <a:sym typeface="Open Sans"/>
              </a:rPr>
              <a:t>Keaau</a:t>
            </a:r>
            <a:endParaRPr b="1" sz="1000">
              <a:latin typeface="Open Sans"/>
              <a:ea typeface="Open Sans"/>
              <a:cs typeface="Open Sans"/>
              <a:sym typeface="Open Sans"/>
            </a:endParaRPr>
          </a:p>
        </p:txBody>
      </p:sp>
      <p:cxnSp>
        <p:nvCxnSpPr>
          <p:cNvPr id="108" name="Google Shape;108;p17"/>
          <p:cNvCxnSpPr/>
          <p:nvPr/>
        </p:nvCxnSpPr>
        <p:spPr>
          <a:xfrm flipH="1" rot="10800000">
            <a:off x="5047050" y="4179000"/>
            <a:ext cx="642900" cy="191400"/>
          </a:xfrm>
          <a:prstGeom prst="straightConnector1">
            <a:avLst/>
          </a:prstGeom>
          <a:noFill/>
          <a:ln cap="flat" cmpd="sng" w="9525">
            <a:solidFill>
              <a:srgbClr val="000000"/>
            </a:solidFill>
            <a:prstDash val="solid"/>
            <a:round/>
            <a:headEnd len="med" w="med" type="none"/>
            <a:tailEnd len="med" w="med" type="triangle"/>
          </a:ln>
        </p:spPr>
      </p:cxnSp>
      <p:sp>
        <p:nvSpPr>
          <p:cNvPr id="109" name="Google Shape;109;p17"/>
          <p:cNvSpPr txBox="1"/>
          <p:nvPr/>
        </p:nvSpPr>
        <p:spPr>
          <a:xfrm>
            <a:off x="4114800" y="4252500"/>
            <a:ext cx="108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Open Sans"/>
                <a:ea typeface="Open Sans"/>
                <a:cs typeface="Open Sans"/>
                <a:sym typeface="Open Sans"/>
              </a:rPr>
              <a:t>Captain Cook</a:t>
            </a:r>
            <a:endParaRPr b="1" sz="1000">
              <a:latin typeface="Open Sans"/>
              <a:ea typeface="Open Sans"/>
              <a:cs typeface="Open Sans"/>
              <a:sym typeface="Open Sans"/>
            </a:endParaRPr>
          </a:p>
        </p:txBody>
      </p:sp>
      <p:pic>
        <p:nvPicPr>
          <p:cNvPr id="110" name="Google Shape;110;p17"/>
          <p:cNvPicPr preferRelativeResize="0"/>
          <p:nvPr/>
        </p:nvPicPr>
        <p:blipFill>
          <a:blip r:embed="rId4">
            <a:alphaModFix/>
          </a:blip>
          <a:stretch>
            <a:fillRect/>
          </a:stretch>
        </p:blipFill>
        <p:spPr>
          <a:xfrm>
            <a:off x="8513665" y="4361500"/>
            <a:ext cx="630336" cy="629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4143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Price vs Ratings</a:t>
            </a:r>
            <a:endParaRPr/>
          </a:p>
        </p:txBody>
      </p:sp>
      <p:pic>
        <p:nvPicPr>
          <p:cNvPr id="116" name="Google Shape;116;p18"/>
          <p:cNvPicPr preferRelativeResize="0"/>
          <p:nvPr/>
        </p:nvPicPr>
        <p:blipFill>
          <a:blip r:embed="rId3">
            <a:alphaModFix/>
          </a:blip>
          <a:stretch>
            <a:fillRect/>
          </a:stretch>
        </p:blipFill>
        <p:spPr>
          <a:xfrm>
            <a:off x="83475" y="1268175"/>
            <a:ext cx="4372175" cy="2879475"/>
          </a:xfrm>
          <a:prstGeom prst="rect">
            <a:avLst/>
          </a:prstGeom>
          <a:noFill/>
          <a:ln>
            <a:noFill/>
          </a:ln>
        </p:spPr>
      </p:pic>
      <p:pic>
        <p:nvPicPr>
          <p:cNvPr id="117" name="Google Shape;117;p18"/>
          <p:cNvPicPr preferRelativeResize="0"/>
          <p:nvPr/>
        </p:nvPicPr>
        <p:blipFill>
          <a:blip r:embed="rId4">
            <a:alphaModFix/>
          </a:blip>
          <a:stretch>
            <a:fillRect/>
          </a:stretch>
        </p:blipFill>
        <p:spPr>
          <a:xfrm>
            <a:off x="8513665" y="4361500"/>
            <a:ext cx="630336" cy="629601"/>
          </a:xfrm>
          <a:prstGeom prst="rect">
            <a:avLst/>
          </a:prstGeom>
          <a:noFill/>
          <a:ln>
            <a:noFill/>
          </a:ln>
        </p:spPr>
      </p:pic>
      <p:pic>
        <p:nvPicPr>
          <p:cNvPr id="118" name="Google Shape;118;p18"/>
          <p:cNvPicPr preferRelativeResize="0"/>
          <p:nvPr/>
        </p:nvPicPr>
        <p:blipFill>
          <a:blip r:embed="rId5">
            <a:alphaModFix/>
          </a:blip>
          <a:stretch>
            <a:fillRect/>
          </a:stretch>
        </p:blipFill>
        <p:spPr>
          <a:xfrm>
            <a:off x="4732850" y="1343650"/>
            <a:ext cx="4248226" cy="2879475"/>
          </a:xfrm>
          <a:prstGeom prst="rect">
            <a:avLst/>
          </a:prstGeom>
          <a:noFill/>
          <a:ln>
            <a:noFill/>
          </a:ln>
        </p:spPr>
      </p:pic>
      <p:sp>
        <p:nvSpPr>
          <p:cNvPr id="119" name="Google Shape;119;p18"/>
          <p:cNvSpPr txBox="1"/>
          <p:nvPr>
            <p:ph type="title"/>
          </p:nvPr>
        </p:nvSpPr>
        <p:spPr>
          <a:xfrm>
            <a:off x="4939375" y="233750"/>
            <a:ext cx="4143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Distributions of Type &amp; No. of beds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60375" y="75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&amp; Number of Beds against Price and Ratings</a:t>
            </a:r>
            <a:endParaRPr/>
          </a:p>
        </p:txBody>
      </p:sp>
      <p:pic>
        <p:nvPicPr>
          <p:cNvPr id="125" name="Google Shape;125;p19"/>
          <p:cNvPicPr preferRelativeResize="0"/>
          <p:nvPr/>
        </p:nvPicPr>
        <p:blipFill>
          <a:blip r:embed="rId3">
            <a:alphaModFix/>
          </a:blip>
          <a:stretch>
            <a:fillRect/>
          </a:stretch>
        </p:blipFill>
        <p:spPr>
          <a:xfrm>
            <a:off x="124425" y="1104300"/>
            <a:ext cx="4192551" cy="2981750"/>
          </a:xfrm>
          <a:prstGeom prst="rect">
            <a:avLst/>
          </a:prstGeom>
          <a:noFill/>
          <a:ln>
            <a:noFill/>
          </a:ln>
        </p:spPr>
      </p:pic>
      <p:pic>
        <p:nvPicPr>
          <p:cNvPr id="126" name="Google Shape;126;p19"/>
          <p:cNvPicPr preferRelativeResize="0"/>
          <p:nvPr/>
        </p:nvPicPr>
        <p:blipFill>
          <a:blip r:embed="rId4">
            <a:alphaModFix/>
          </a:blip>
          <a:stretch>
            <a:fillRect/>
          </a:stretch>
        </p:blipFill>
        <p:spPr>
          <a:xfrm>
            <a:off x="4506400" y="1202450"/>
            <a:ext cx="4192551" cy="2836775"/>
          </a:xfrm>
          <a:prstGeom prst="rect">
            <a:avLst/>
          </a:prstGeom>
          <a:noFill/>
          <a:ln>
            <a:noFill/>
          </a:ln>
        </p:spPr>
      </p:pic>
      <p:pic>
        <p:nvPicPr>
          <p:cNvPr id="127" name="Google Shape;127;p19"/>
          <p:cNvPicPr preferRelativeResize="0"/>
          <p:nvPr/>
        </p:nvPicPr>
        <p:blipFill>
          <a:blip r:embed="rId5">
            <a:alphaModFix/>
          </a:blip>
          <a:stretch>
            <a:fillRect/>
          </a:stretch>
        </p:blipFill>
        <p:spPr>
          <a:xfrm>
            <a:off x="8666065" y="4513900"/>
            <a:ext cx="630336" cy="629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137650" y="1461325"/>
            <a:ext cx="4365775" cy="2632920"/>
          </a:xfrm>
          <a:prstGeom prst="rect">
            <a:avLst/>
          </a:prstGeom>
          <a:noFill/>
          <a:ln>
            <a:noFill/>
          </a:ln>
        </p:spPr>
      </p:pic>
      <p:pic>
        <p:nvPicPr>
          <p:cNvPr id="133" name="Google Shape;133;p20"/>
          <p:cNvPicPr preferRelativeResize="0"/>
          <p:nvPr/>
        </p:nvPicPr>
        <p:blipFill>
          <a:blip r:embed="rId4">
            <a:alphaModFix/>
          </a:blip>
          <a:stretch>
            <a:fillRect/>
          </a:stretch>
        </p:blipFill>
        <p:spPr>
          <a:xfrm>
            <a:off x="8513665" y="4361500"/>
            <a:ext cx="630336" cy="629601"/>
          </a:xfrm>
          <a:prstGeom prst="rect">
            <a:avLst/>
          </a:prstGeom>
          <a:noFill/>
          <a:ln>
            <a:noFill/>
          </a:ln>
        </p:spPr>
      </p:pic>
      <p:sp>
        <p:nvSpPr>
          <p:cNvPr id="134" name="Google Shape;134;p20"/>
          <p:cNvSpPr txBox="1"/>
          <p:nvPr>
            <p:ph type="title"/>
          </p:nvPr>
        </p:nvSpPr>
        <p:spPr>
          <a:xfrm>
            <a:off x="566975" y="295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a:t>
            </a:r>
            <a:r>
              <a:rPr lang="en"/>
              <a:t> Distributions					Rating Distribution</a:t>
            </a:r>
            <a:endParaRPr/>
          </a:p>
        </p:txBody>
      </p:sp>
      <p:pic>
        <p:nvPicPr>
          <p:cNvPr id="135" name="Google Shape;135;p20"/>
          <p:cNvPicPr preferRelativeResize="0"/>
          <p:nvPr/>
        </p:nvPicPr>
        <p:blipFill>
          <a:blip r:embed="rId5">
            <a:alphaModFix/>
          </a:blip>
          <a:stretch>
            <a:fillRect/>
          </a:stretch>
        </p:blipFill>
        <p:spPr>
          <a:xfrm>
            <a:off x="4666027" y="2899610"/>
            <a:ext cx="3791525" cy="1948140"/>
          </a:xfrm>
          <a:prstGeom prst="rect">
            <a:avLst/>
          </a:prstGeom>
          <a:noFill/>
          <a:ln>
            <a:noFill/>
          </a:ln>
        </p:spPr>
      </p:pic>
      <p:pic>
        <p:nvPicPr>
          <p:cNvPr id="136" name="Google Shape;136;p20"/>
          <p:cNvPicPr preferRelativeResize="0"/>
          <p:nvPr/>
        </p:nvPicPr>
        <p:blipFill>
          <a:blip r:embed="rId6">
            <a:alphaModFix/>
          </a:blip>
          <a:stretch>
            <a:fillRect/>
          </a:stretch>
        </p:blipFill>
        <p:spPr>
          <a:xfrm>
            <a:off x="4724225" y="1003125"/>
            <a:ext cx="3660402" cy="1896475"/>
          </a:xfrm>
          <a:prstGeom prst="rect">
            <a:avLst/>
          </a:prstGeom>
          <a:noFill/>
          <a:ln>
            <a:noFill/>
          </a:ln>
        </p:spPr>
      </p:pic>
      <p:sp>
        <p:nvSpPr>
          <p:cNvPr id="137" name="Google Shape;137;p20"/>
          <p:cNvSpPr/>
          <p:nvPr/>
        </p:nvSpPr>
        <p:spPr>
          <a:xfrm>
            <a:off x="5583950" y="2998525"/>
            <a:ext cx="2823300" cy="3429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a Subgroup of high ratings and high reviews</a:t>
            </a:r>
            <a:endParaRPr/>
          </a:p>
        </p:txBody>
      </p:sp>
      <p:pic>
        <p:nvPicPr>
          <p:cNvPr id="143" name="Google Shape;143;p21"/>
          <p:cNvPicPr preferRelativeResize="0"/>
          <p:nvPr/>
        </p:nvPicPr>
        <p:blipFill rotWithShape="1">
          <a:blip r:embed="rId3">
            <a:alphaModFix/>
          </a:blip>
          <a:srcRect b="0" l="0" r="2391" t="2827"/>
          <a:stretch/>
        </p:blipFill>
        <p:spPr>
          <a:xfrm>
            <a:off x="194525" y="1152425"/>
            <a:ext cx="3145325" cy="1864575"/>
          </a:xfrm>
          <a:prstGeom prst="rect">
            <a:avLst/>
          </a:prstGeom>
          <a:noFill/>
          <a:ln>
            <a:noFill/>
          </a:ln>
        </p:spPr>
      </p:pic>
      <p:pic>
        <p:nvPicPr>
          <p:cNvPr id="144" name="Google Shape;144;p21"/>
          <p:cNvPicPr preferRelativeResize="0"/>
          <p:nvPr/>
        </p:nvPicPr>
        <p:blipFill>
          <a:blip r:embed="rId4">
            <a:alphaModFix/>
          </a:blip>
          <a:stretch>
            <a:fillRect/>
          </a:stretch>
        </p:blipFill>
        <p:spPr>
          <a:xfrm>
            <a:off x="191250" y="3017000"/>
            <a:ext cx="3294092" cy="1959025"/>
          </a:xfrm>
          <a:prstGeom prst="rect">
            <a:avLst/>
          </a:prstGeom>
          <a:noFill/>
          <a:ln>
            <a:noFill/>
          </a:ln>
        </p:spPr>
      </p:pic>
      <p:pic>
        <p:nvPicPr>
          <p:cNvPr id="145" name="Google Shape;145;p21"/>
          <p:cNvPicPr preferRelativeResize="0"/>
          <p:nvPr/>
        </p:nvPicPr>
        <p:blipFill>
          <a:blip r:embed="rId5">
            <a:alphaModFix/>
          </a:blip>
          <a:stretch>
            <a:fillRect/>
          </a:stretch>
        </p:blipFill>
        <p:spPr>
          <a:xfrm>
            <a:off x="8513665" y="4361500"/>
            <a:ext cx="630336" cy="629601"/>
          </a:xfrm>
          <a:prstGeom prst="rect">
            <a:avLst/>
          </a:prstGeom>
          <a:noFill/>
          <a:ln>
            <a:noFill/>
          </a:ln>
        </p:spPr>
      </p:pic>
      <p:pic>
        <p:nvPicPr>
          <p:cNvPr id="146" name="Google Shape;146;p21"/>
          <p:cNvPicPr preferRelativeResize="0"/>
          <p:nvPr/>
        </p:nvPicPr>
        <p:blipFill>
          <a:blip r:embed="rId6">
            <a:alphaModFix/>
          </a:blip>
          <a:stretch>
            <a:fillRect/>
          </a:stretch>
        </p:blipFill>
        <p:spPr>
          <a:xfrm>
            <a:off x="3702625" y="1531600"/>
            <a:ext cx="5211648" cy="2644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