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Century Gothic"/>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enturyGothic-bold.fntdata"/><Relationship Id="rId16" Type="http://schemas.openxmlformats.org/officeDocument/2006/relationships/font" Target="fonts/CenturyGothic-regular.fntdata"/><Relationship Id="rId5" Type="http://schemas.openxmlformats.org/officeDocument/2006/relationships/notesMaster" Target="notesMasters/notesMaster1.xml"/><Relationship Id="rId19" Type="http://schemas.openxmlformats.org/officeDocument/2006/relationships/font" Target="fonts/CenturyGothic-boldItalic.fntdata"/><Relationship Id="rId6" Type="http://schemas.openxmlformats.org/officeDocument/2006/relationships/slide" Target="slides/slide1.xml"/><Relationship Id="rId18" Type="http://schemas.openxmlformats.org/officeDocument/2006/relationships/font" Target="fonts/CenturyGothic-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5f4c30cc5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5f4c30cc5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6542a483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6542a483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5ddb742f5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5ddb742f5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5ddb742f51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5ddb742f5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5ddb742f51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5ddb742f51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100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6542a483c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6542a483c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6542a483c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6542a483c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5f4c30cc5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5f4c30cc5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5a786c0851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5a786c0851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56958" y="8957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5300"/>
              <a:t>Health Disease </a:t>
            </a:r>
            <a:endParaRPr b="1" sz="5300"/>
          </a:p>
          <a:p>
            <a:pPr indent="0" lvl="0" marL="0" rtl="0" algn="ctr">
              <a:spcBef>
                <a:spcPts val="0"/>
              </a:spcBef>
              <a:spcAft>
                <a:spcPts val="0"/>
              </a:spcAft>
              <a:buNone/>
            </a:pPr>
            <a:r>
              <a:rPr b="1" lang="en" sz="5300"/>
              <a:t>Prediction</a:t>
            </a:r>
            <a:endParaRPr b="1" sz="5300"/>
          </a:p>
        </p:txBody>
      </p:sp>
      <p:sp>
        <p:nvSpPr>
          <p:cNvPr id="55" name="Google Shape;55;p13"/>
          <p:cNvSpPr txBox="1"/>
          <p:nvPr>
            <p:ph idx="1" type="subTitle"/>
          </p:nvPr>
        </p:nvSpPr>
        <p:spPr>
          <a:xfrm>
            <a:off x="311700" y="3076550"/>
            <a:ext cx="85206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Clr>
                <a:schemeClr val="dk1"/>
              </a:buClr>
              <a:buSzPts val="688"/>
              <a:buFont typeface="Arial"/>
              <a:buNone/>
            </a:pPr>
            <a:r>
              <a:rPr lang="en" sz="4560">
                <a:solidFill>
                  <a:schemeClr val="dk1"/>
                </a:solidFill>
              </a:rPr>
              <a:t>JA2: Stonkers</a:t>
            </a:r>
            <a:endParaRPr sz="4560">
              <a:solidFill>
                <a:schemeClr val="dk1"/>
              </a:solidFill>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76725" y="-84450"/>
            <a:ext cx="1271934" cy="1152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2"/>
          <p:cNvPicPr preferRelativeResize="0"/>
          <p:nvPr/>
        </p:nvPicPr>
        <p:blipFill>
          <a:blip r:embed="rId3">
            <a:alphaModFix/>
          </a:blip>
          <a:stretch>
            <a:fillRect/>
          </a:stretch>
        </p:blipFill>
        <p:spPr>
          <a:xfrm>
            <a:off x="-76725" y="-84450"/>
            <a:ext cx="1271934" cy="1152475"/>
          </a:xfrm>
          <a:prstGeom prst="rect">
            <a:avLst/>
          </a:prstGeom>
          <a:noFill/>
          <a:ln>
            <a:noFill/>
          </a:ln>
        </p:spPr>
      </p:pic>
      <p:cxnSp>
        <p:nvCxnSpPr>
          <p:cNvPr id="132" name="Google Shape;132;p22"/>
          <p:cNvCxnSpPr/>
          <p:nvPr/>
        </p:nvCxnSpPr>
        <p:spPr>
          <a:xfrm>
            <a:off x="161225" y="990325"/>
            <a:ext cx="8897400" cy="0"/>
          </a:xfrm>
          <a:prstGeom prst="straightConnector1">
            <a:avLst/>
          </a:prstGeom>
          <a:noFill/>
          <a:ln cap="flat" cmpd="sng" w="9525">
            <a:solidFill>
              <a:srgbClr val="595959"/>
            </a:solidFill>
            <a:prstDash val="solid"/>
            <a:round/>
            <a:headEnd len="med" w="med" type="none"/>
            <a:tailEnd len="med" w="med" type="none"/>
          </a:ln>
        </p:spPr>
      </p:cxnSp>
      <p:sp>
        <p:nvSpPr>
          <p:cNvPr id="133" name="Google Shape;133;p22"/>
          <p:cNvSpPr txBox="1"/>
          <p:nvPr>
            <p:ph type="ctrTitle"/>
          </p:nvPr>
        </p:nvSpPr>
        <p:spPr>
          <a:xfrm>
            <a:off x="311700"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152400" y="152400"/>
            <a:ext cx="8839200" cy="45387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chemeClr val="dk1"/>
                </a:solidFill>
                <a:latin typeface="Century Gothic"/>
                <a:ea typeface="Century Gothic"/>
                <a:cs typeface="Century Gothic"/>
                <a:sym typeface="Century Gothic"/>
              </a:rPr>
              <a:t>Heart Disease Prediction</a:t>
            </a:r>
            <a:endParaRPr>
              <a:solidFill>
                <a:schemeClr val="dk1"/>
              </a:solidFill>
              <a:latin typeface="Century Gothic"/>
              <a:ea typeface="Century Gothic"/>
              <a:cs typeface="Century Gothic"/>
              <a:sym typeface="Century Gothic"/>
            </a:endParaRPr>
          </a:p>
          <a:p>
            <a:pPr indent="0" lvl="0" marL="0" rtl="0" algn="l">
              <a:lnSpc>
                <a:spcPct val="150000"/>
              </a:lnSpc>
              <a:spcBef>
                <a:spcPts val="1200"/>
              </a:spcBef>
              <a:spcAft>
                <a:spcPts val="0"/>
              </a:spcAft>
              <a:buNone/>
            </a:pPr>
            <a:r>
              <a:rPr lang="en">
                <a:solidFill>
                  <a:schemeClr val="dk1"/>
                </a:solidFill>
                <a:latin typeface="Century Gothic"/>
                <a:ea typeface="Century Gothic"/>
                <a:cs typeface="Century Gothic"/>
                <a:sym typeface="Century Gothic"/>
              </a:rPr>
              <a:t>Heart Disease is a leading cause of death in the developed world. The government has decided to ramp up its efforts to support people who may be at high risk of Heart Disease. However, the population is way too large to screen and provide support to everyone. As such, you have been tasked with building an ML algorithm that can quickly identify such people.</a:t>
            </a:r>
            <a:endParaRPr>
              <a:solidFill>
                <a:schemeClr val="dk1"/>
              </a:solidFill>
              <a:latin typeface="Century Gothic"/>
              <a:ea typeface="Century Gothic"/>
              <a:cs typeface="Century Gothic"/>
              <a:sym typeface="Century Gothic"/>
            </a:endParaRPr>
          </a:p>
          <a:p>
            <a:pPr indent="0" lvl="0" marL="0" rtl="0" algn="l">
              <a:lnSpc>
                <a:spcPct val="150000"/>
              </a:lnSpc>
              <a:spcBef>
                <a:spcPts val="1200"/>
              </a:spcBef>
              <a:spcAft>
                <a:spcPts val="1200"/>
              </a:spcAft>
              <a:buNone/>
            </a:pPr>
            <a:r>
              <a:t/>
            </a:r>
            <a:endParaRPr>
              <a:solidFill>
                <a:schemeClr val="dk1"/>
              </a:solidFill>
              <a:latin typeface="Century Gothic"/>
              <a:ea typeface="Century Gothic"/>
              <a:cs typeface="Century Gothic"/>
              <a:sym typeface="Century Gothic"/>
            </a:endParaRPr>
          </a:p>
        </p:txBody>
      </p:sp>
      <p:pic>
        <p:nvPicPr>
          <p:cNvPr id="67" name="Google Shape;67;p15"/>
          <p:cNvPicPr preferRelativeResize="0"/>
          <p:nvPr/>
        </p:nvPicPr>
        <p:blipFill>
          <a:blip r:embed="rId3">
            <a:alphaModFix/>
          </a:blip>
          <a:stretch>
            <a:fillRect/>
          </a:stretch>
        </p:blipFill>
        <p:spPr>
          <a:xfrm>
            <a:off x="-76725" y="-84450"/>
            <a:ext cx="1271934" cy="1152475"/>
          </a:xfrm>
          <a:prstGeom prst="rect">
            <a:avLst/>
          </a:prstGeom>
          <a:noFill/>
          <a:ln>
            <a:noFill/>
          </a:ln>
        </p:spPr>
      </p:pic>
      <p:sp>
        <p:nvSpPr>
          <p:cNvPr id="68" name="Google Shape;68;p15"/>
          <p:cNvSpPr txBox="1"/>
          <p:nvPr/>
        </p:nvSpPr>
        <p:spPr>
          <a:xfrm>
            <a:off x="1082400" y="255475"/>
            <a:ext cx="7749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entury Gothic"/>
                <a:ea typeface="Century Gothic"/>
                <a:cs typeface="Century Gothic"/>
                <a:sym typeface="Century Gothic"/>
              </a:rPr>
              <a:t>01 Problem Statement</a:t>
            </a:r>
            <a:endParaRPr b="1" sz="2400">
              <a:solidFill>
                <a:srgbClr val="000000"/>
              </a:solidFill>
              <a:latin typeface="Century Gothic"/>
              <a:ea typeface="Century Gothic"/>
              <a:cs typeface="Century Gothic"/>
              <a:sym typeface="Century Gothic"/>
            </a:endParaRPr>
          </a:p>
        </p:txBody>
      </p:sp>
      <p:cxnSp>
        <p:nvCxnSpPr>
          <p:cNvPr id="69" name="Google Shape;69;p15"/>
          <p:cNvCxnSpPr/>
          <p:nvPr/>
        </p:nvCxnSpPr>
        <p:spPr>
          <a:xfrm>
            <a:off x="161225" y="990325"/>
            <a:ext cx="8897400" cy="0"/>
          </a:xfrm>
          <a:prstGeom prst="straightConnector1">
            <a:avLst/>
          </a:prstGeom>
          <a:noFill/>
          <a:ln cap="flat" cmpd="sng" w="9525">
            <a:solidFill>
              <a:srgbClr val="595959"/>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76725" y="-84450"/>
            <a:ext cx="1271934" cy="1152475"/>
          </a:xfrm>
          <a:prstGeom prst="rect">
            <a:avLst/>
          </a:prstGeom>
          <a:noFill/>
          <a:ln>
            <a:noFill/>
          </a:ln>
        </p:spPr>
      </p:pic>
      <p:sp>
        <p:nvSpPr>
          <p:cNvPr id="75" name="Google Shape;75;p16"/>
          <p:cNvSpPr txBox="1"/>
          <p:nvPr/>
        </p:nvSpPr>
        <p:spPr>
          <a:xfrm>
            <a:off x="1082400" y="255475"/>
            <a:ext cx="7749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entury Gothic"/>
                <a:ea typeface="Century Gothic"/>
                <a:cs typeface="Century Gothic"/>
                <a:sym typeface="Century Gothic"/>
              </a:rPr>
              <a:t>02 Introduction to Dataset</a:t>
            </a:r>
            <a:endParaRPr b="1" sz="2400">
              <a:solidFill>
                <a:srgbClr val="000000"/>
              </a:solidFill>
              <a:latin typeface="Century Gothic"/>
              <a:ea typeface="Century Gothic"/>
              <a:cs typeface="Century Gothic"/>
              <a:sym typeface="Century Gothic"/>
            </a:endParaRPr>
          </a:p>
        </p:txBody>
      </p:sp>
      <p:cxnSp>
        <p:nvCxnSpPr>
          <p:cNvPr id="76" name="Google Shape;76;p16"/>
          <p:cNvCxnSpPr/>
          <p:nvPr/>
        </p:nvCxnSpPr>
        <p:spPr>
          <a:xfrm>
            <a:off x="161225" y="990325"/>
            <a:ext cx="8897400" cy="0"/>
          </a:xfrm>
          <a:prstGeom prst="straightConnector1">
            <a:avLst/>
          </a:prstGeom>
          <a:noFill/>
          <a:ln cap="flat" cmpd="sng" w="9525">
            <a:solidFill>
              <a:srgbClr val="595959"/>
            </a:solidFill>
            <a:prstDash val="solid"/>
            <a:round/>
            <a:headEnd len="med" w="med" type="none"/>
            <a:tailEnd len="med" w="med" type="none"/>
          </a:ln>
        </p:spPr>
      </p:cxnSp>
      <p:pic>
        <p:nvPicPr>
          <p:cNvPr id="77" name="Google Shape;77;p16"/>
          <p:cNvPicPr preferRelativeResize="0"/>
          <p:nvPr/>
        </p:nvPicPr>
        <p:blipFill>
          <a:blip r:embed="rId4">
            <a:alphaModFix/>
          </a:blip>
          <a:stretch>
            <a:fillRect/>
          </a:stretch>
        </p:blipFill>
        <p:spPr>
          <a:xfrm>
            <a:off x="152400" y="1400375"/>
            <a:ext cx="8839204" cy="1467446"/>
          </a:xfrm>
          <a:prstGeom prst="rect">
            <a:avLst/>
          </a:prstGeom>
          <a:noFill/>
          <a:ln>
            <a:noFill/>
          </a:ln>
        </p:spPr>
      </p:pic>
      <p:sp>
        <p:nvSpPr>
          <p:cNvPr id="78" name="Google Shape;78;p16"/>
          <p:cNvSpPr/>
          <p:nvPr/>
        </p:nvSpPr>
        <p:spPr>
          <a:xfrm>
            <a:off x="8271425" y="1080425"/>
            <a:ext cx="796500" cy="2481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entury Gothic"/>
                <a:ea typeface="Century Gothic"/>
                <a:cs typeface="Century Gothic"/>
                <a:sym typeface="Century Gothic"/>
              </a:rPr>
              <a:t>Y variable</a:t>
            </a:r>
            <a:endParaRPr sz="1000">
              <a:latin typeface="Century Gothic"/>
              <a:ea typeface="Century Gothic"/>
              <a:cs typeface="Century Gothic"/>
              <a:sym typeface="Century Gothic"/>
            </a:endParaRPr>
          </a:p>
        </p:txBody>
      </p:sp>
      <p:sp>
        <p:nvSpPr>
          <p:cNvPr id="79" name="Google Shape;79;p16"/>
          <p:cNvSpPr/>
          <p:nvPr/>
        </p:nvSpPr>
        <p:spPr>
          <a:xfrm>
            <a:off x="340750" y="1080425"/>
            <a:ext cx="7864200" cy="248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entury Gothic"/>
                <a:ea typeface="Century Gothic"/>
                <a:cs typeface="Century Gothic"/>
                <a:sym typeface="Century Gothic"/>
              </a:rPr>
              <a:t>X</a:t>
            </a:r>
            <a:r>
              <a:rPr lang="en" sz="1000">
                <a:latin typeface="Century Gothic"/>
                <a:ea typeface="Century Gothic"/>
                <a:cs typeface="Century Gothic"/>
                <a:sym typeface="Century Gothic"/>
              </a:rPr>
              <a:t> variables</a:t>
            </a:r>
            <a:endParaRPr sz="1000">
              <a:latin typeface="Century Gothic"/>
              <a:ea typeface="Century Gothic"/>
              <a:cs typeface="Century Gothic"/>
              <a:sym typeface="Century Gothic"/>
            </a:endParaRPr>
          </a:p>
        </p:txBody>
      </p:sp>
      <p:pic>
        <p:nvPicPr>
          <p:cNvPr id="80" name="Google Shape;80;p16"/>
          <p:cNvPicPr preferRelativeResize="0"/>
          <p:nvPr/>
        </p:nvPicPr>
        <p:blipFill>
          <a:blip r:embed="rId5">
            <a:alphaModFix/>
          </a:blip>
          <a:stretch>
            <a:fillRect/>
          </a:stretch>
        </p:blipFill>
        <p:spPr>
          <a:xfrm>
            <a:off x="3005788" y="2867825"/>
            <a:ext cx="2534125" cy="212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7"/>
          <p:cNvPicPr preferRelativeResize="0"/>
          <p:nvPr/>
        </p:nvPicPr>
        <p:blipFill>
          <a:blip r:embed="rId3">
            <a:alphaModFix/>
          </a:blip>
          <a:stretch>
            <a:fillRect/>
          </a:stretch>
        </p:blipFill>
        <p:spPr>
          <a:xfrm>
            <a:off x="-76725" y="-84450"/>
            <a:ext cx="1271934" cy="1152475"/>
          </a:xfrm>
          <a:prstGeom prst="rect">
            <a:avLst/>
          </a:prstGeom>
          <a:noFill/>
          <a:ln>
            <a:noFill/>
          </a:ln>
        </p:spPr>
      </p:pic>
      <p:sp>
        <p:nvSpPr>
          <p:cNvPr id="86" name="Google Shape;86;p17"/>
          <p:cNvSpPr txBox="1"/>
          <p:nvPr/>
        </p:nvSpPr>
        <p:spPr>
          <a:xfrm>
            <a:off x="1082400" y="255475"/>
            <a:ext cx="7749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entury Gothic"/>
                <a:ea typeface="Century Gothic"/>
                <a:cs typeface="Century Gothic"/>
                <a:sym typeface="Century Gothic"/>
              </a:rPr>
              <a:t>02 Introduction to Dataset – EDA</a:t>
            </a:r>
            <a:endParaRPr b="1" sz="2400">
              <a:solidFill>
                <a:srgbClr val="000000"/>
              </a:solidFill>
              <a:latin typeface="Century Gothic"/>
              <a:ea typeface="Century Gothic"/>
              <a:cs typeface="Century Gothic"/>
              <a:sym typeface="Century Gothic"/>
            </a:endParaRPr>
          </a:p>
        </p:txBody>
      </p:sp>
      <p:cxnSp>
        <p:nvCxnSpPr>
          <p:cNvPr id="87" name="Google Shape;87;p17"/>
          <p:cNvCxnSpPr/>
          <p:nvPr/>
        </p:nvCxnSpPr>
        <p:spPr>
          <a:xfrm>
            <a:off x="161225" y="990325"/>
            <a:ext cx="8897400" cy="0"/>
          </a:xfrm>
          <a:prstGeom prst="straightConnector1">
            <a:avLst/>
          </a:prstGeom>
          <a:noFill/>
          <a:ln cap="flat" cmpd="sng" w="9525">
            <a:solidFill>
              <a:srgbClr val="595959"/>
            </a:solidFill>
            <a:prstDash val="solid"/>
            <a:round/>
            <a:headEnd len="med" w="med" type="none"/>
            <a:tailEnd len="med" w="med" type="none"/>
          </a:ln>
        </p:spPr>
      </p:cxnSp>
      <p:pic>
        <p:nvPicPr>
          <p:cNvPr id="88" name="Google Shape;88;p17"/>
          <p:cNvPicPr preferRelativeResize="0"/>
          <p:nvPr/>
        </p:nvPicPr>
        <p:blipFill>
          <a:blip r:embed="rId4">
            <a:alphaModFix/>
          </a:blip>
          <a:stretch>
            <a:fillRect/>
          </a:stretch>
        </p:blipFill>
        <p:spPr>
          <a:xfrm>
            <a:off x="3829034" y="990325"/>
            <a:ext cx="4847433" cy="4010526"/>
          </a:xfrm>
          <a:prstGeom prst="rect">
            <a:avLst/>
          </a:prstGeom>
          <a:noFill/>
          <a:ln>
            <a:noFill/>
          </a:ln>
        </p:spPr>
      </p:pic>
      <p:pic>
        <p:nvPicPr>
          <p:cNvPr id="89" name="Google Shape;89;p17"/>
          <p:cNvPicPr preferRelativeResize="0"/>
          <p:nvPr/>
        </p:nvPicPr>
        <p:blipFill>
          <a:blip r:embed="rId5">
            <a:alphaModFix/>
          </a:blip>
          <a:stretch>
            <a:fillRect/>
          </a:stretch>
        </p:blipFill>
        <p:spPr>
          <a:xfrm>
            <a:off x="437650" y="1277600"/>
            <a:ext cx="2671400" cy="1832200"/>
          </a:xfrm>
          <a:prstGeom prst="rect">
            <a:avLst/>
          </a:prstGeom>
          <a:noFill/>
          <a:ln>
            <a:noFill/>
          </a:ln>
        </p:spPr>
      </p:pic>
      <p:pic>
        <p:nvPicPr>
          <p:cNvPr id="90" name="Google Shape;90;p17"/>
          <p:cNvPicPr preferRelativeResize="0"/>
          <p:nvPr/>
        </p:nvPicPr>
        <p:blipFill>
          <a:blip r:embed="rId6">
            <a:alphaModFix/>
          </a:blip>
          <a:stretch>
            <a:fillRect/>
          </a:stretch>
        </p:blipFill>
        <p:spPr>
          <a:xfrm>
            <a:off x="437647" y="3173275"/>
            <a:ext cx="2671400" cy="17992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idx="1" type="body"/>
          </p:nvPr>
        </p:nvSpPr>
        <p:spPr>
          <a:xfrm>
            <a:off x="311700" y="1152475"/>
            <a:ext cx="84993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Century Gothic"/>
              <a:buChar char="●"/>
            </a:pPr>
            <a:r>
              <a:rPr b="1" lang="en" sz="1600">
                <a:solidFill>
                  <a:schemeClr val="dk1"/>
                </a:solidFill>
                <a:latin typeface="Century Gothic"/>
                <a:ea typeface="Century Gothic"/>
                <a:cs typeface="Century Gothic"/>
                <a:sym typeface="Century Gothic"/>
              </a:rPr>
              <a:t>Data Pre-processing:</a:t>
            </a:r>
            <a:endParaRPr b="1" sz="1600">
              <a:solidFill>
                <a:schemeClr val="dk1"/>
              </a:solidFill>
              <a:latin typeface="Century Gothic"/>
              <a:ea typeface="Century Gothic"/>
              <a:cs typeface="Century Gothic"/>
              <a:sym typeface="Century Gothic"/>
            </a:endParaRPr>
          </a:p>
          <a:p>
            <a:pPr indent="-330200" lvl="1" marL="914400" rtl="0" algn="l">
              <a:spcBef>
                <a:spcPts val="0"/>
              </a:spcBef>
              <a:spcAft>
                <a:spcPts val="0"/>
              </a:spcAft>
              <a:buClr>
                <a:schemeClr val="dk1"/>
              </a:buClr>
              <a:buSzPts val="1600"/>
              <a:buFont typeface="Century Gothic"/>
              <a:buChar char="○"/>
            </a:pPr>
            <a:r>
              <a:rPr lang="en" sz="1600">
                <a:solidFill>
                  <a:schemeClr val="dk1"/>
                </a:solidFill>
                <a:latin typeface="Century Gothic"/>
                <a:ea typeface="Century Gothic"/>
                <a:cs typeface="Century Gothic"/>
                <a:sym typeface="Century Gothic"/>
              </a:rPr>
              <a:t>Check for NA values → No NA values</a:t>
            </a:r>
            <a:endParaRPr sz="16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t/>
            </a:r>
            <a:endParaRPr sz="1600">
              <a:solidFill>
                <a:schemeClr val="dk1"/>
              </a:solidFill>
              <a:latin typeface="Century Gothic"/>
              <a:ea typeface="Century Gothic"/>
              <a:cs typeface="Century Gothic"/>
              <a:sym typeface="Century Gothic"/>
            </a:endParaRPr>
          </a:p>
          <a:p>
            <a:pPr indent="-330200" lvl="0" marL="457200" rtl="0" algn="l">
              <a:spcBef>
                <a:spcPts val="0"/>
              </a:spcBef>
              <a:spcAft>
                <a:spcPts val="0"/>
              </a:spcAft>
              <a:buClr>
                <a:schemeClr val="dk1"/>
              </a:buClr>
              <a:buSzPts val="1600"/>
              <a:buFont typeface="Century Gothic"/>
              <a:buChar char="●"/>
            </a:pPr>
            <a:r>
              <a:rPr b="1" lang="en" sz="1600">
                <a:solidFill>
                  <a:schemeClr val="dk1"/>
                </a:solidFill>
                <a:latin typeface="Century Gothic"/>
                <a:ea typeface="Century Gothic"/>
                <a:cs typeface="Century Gothic"/>
                <a:sym typeface="Century Gothic"/>
              </a:rPr>
              <a:t>Model Selection and Training</a:t>
            </a:r>
            <a:endParaRPr b="1" sz="1600">
              <a:solidFill>
                <a:schemeClr val="dk1"/>
              </a:solidFill>
              <a:latin typeface="Century Gothic"/>
              <a:ea typeface="Century Gothic"/>
              <a:cs typeface="Century Gothic"/>
              <a:sym typeface="Century Gothic"/>
            </a:endParaRPr>
          </a:p>
          <a:p>
            <a:pPr indent="-330200" lvl="1" marL="914400" rtl="0" algn="l">
              <a:lnSpc>
                <a:spcPct val="150000"/>
              </a:lnSpc>
              <a:spcBef>
                <a:spcPts val="0"/>
              </a:spcBef>
              <a:spcAft>
                <a:spcPts val="0"/>
              </a:spcAft>
              <a:buClr>
                <a:schemeClr val="dk1"/>
              </a:buClr>
              <a:buSzPts val="1600"/>
              <a:buFont typeface="Century Gothic"/>
              <a:buChar char="○"/>
            </a:pPr>
            <a:r>
              <a:rPr lang="en" sz="1600">
                <a:solidFill>
                  <a:schemeClr val="dk1"/>
                </a:solidFill>
                <a:latin typeface="Century Gothic"/>
                <a:ea typeface="Century Gothic"/>
                <a:cs typeface="Century Gothic"/>
                <a:sym typeface="Century Gothic"/>
              </a:rPr>
              <a:t>The data was split into training and test set using the train_test_split function (80:20)</a:t>
            </a:r>
            <a:endParaRPr sz="1600">
              <a:solidFill>
                <a:schemeClr val="dk1"/>
              </a:solidFill>
              <a:latin typeface="Century Gothic"/>
              <a:ea typeface="Century Gothic"/>
              <a:cs typeface="Century Gothic"/>
              <a:sym typeface="Century Gothic"/>
            </a:endParaRPr>
          </a:p>
          <a:p>
            <a:pPr indent="-330200" lvl="1" marL="914400" rtl="0" algn="l">
              <a:lnSpc>
                <a:spcPct val="150000"/>
              </a:lnSpc>
              <a:spcBef>
                <a:spcPts val="0"/>
              </a:spcBef>
              <a:spcAft>
                <a:spcPts val="0"/>
              </a:spcAft>
              <a:buClr>
                <a:schemeClr val="dk1"/>
              </a:buClr>
              <a:buSzPts val="1600"/>
              <a:buFont typeface="Century Gothic"/>
              <a:buChar char="○"/>
            </a:pPr>
            <a:r>
              <a:rPr lang="en" sz="1600">
                <a:solidFill>
                  <a:schemeClr val="dk1"/>
                </a:solidFill>
                <a:latin typeface="Century Gothic"/>
                <a:ea typeface="Century Gothic"/>
                <a:cs typeface="Century Gothic"/>
                <a:sym typeface="Century Gothic"/>
              </a:rPr>
              <a:t>Since it is a classification problem, Logistic Regression and Random Forest Classifier were used.</a:t>
            </a:r>
            <a:endParaRPr sz="1600">
              <a:solidFill>
                <a:schemeClr val="dk1"/>
              </a:solidFill>
              <a:latin typeface="Century Gothic"/>
              <a:ea typeface="Century Gothic"/>
              <a:cs typeface="Century Gothic"/>
              <a:sym typeface="Century Gothic"/>
            </a:endParaRPr>
          </a:p>
          <a:p>
            <a:pPr indent="0" lvl="0" marL="0" rtl="0" algn="l">
              <a:spcBef>
                <a:spcPts val="0"/>
              </a:spcBef>
              <a:spcAft>
                <a:spcPts val="1200"/>
              </a:spcAft>
              <a:buNone/>
            </a:pPr>
            <a:r>
              <a:t/>
            </a:r>
            <a:endParaRPr sz="1600">
              <a:latin typeface="Century Gothic"/>
              <a:ea typeface="Century Gothic"/>
              <a:cs typeface="Century Gothic"/>
              <a:sym typeface="Century Gothic"/>
            </a:endParaRPr>
          </a:p>
        </p:txBody>
      </p:sp>
      <p:pic>
        <p:nvPicPr>
          <p:cNvPr id="96" name="Google Shape;96;p18"/>
          <p:cNvPicPr preferRelativeResize="0"/>
          <p:nvPr/>
        </p:nvPicPr>
        <p:blipFill>
          <a:blip r:embed="rId3">
            <a:alphaModFix/>
          </a:blip>
          <a:stretch>
            <a:fillRect/>
          </a:stretch>
        </p:blipFill>
        <p:spPr>
          <a:xfrm>
            <a:off x="-76725" y="-84450"/>
            <a:ext cx="1271934" cy="1152475"/>
          </a:xfrm>
          <a:prstGeom prst="rect">
            <a:avLst/>
          </a:prstGeom>
          <a:noFill/>
          <a:ln>
            <a:noFill/>
          </a:ln>
        </p:spPr>
      </p:pic>
      <p:sp>
        <p:nvSpPr>
          <p:cNvPr id="97" name="Google Shape;97;p18"/>
          <p:cNvSpPr txBox="1"/>
          <p:nvPr/>
        </p:nvSpPr>
        <p:spPr>
          <a:xfrm>
            <a:off x="1061175" y="64450"/>
            <a:ext cx="7749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20">
                <a:latin typeface="Century Gothic"/>
                <a:ea typeface="Century Gothic"/>
                <a:cs typeface="Century Gothic"/>
                <a:sym typeface="Century Gothic"/>
              </a:rPr>
              <a:t>03: Methodology – Data Pre-processing, Model Selection and Training</a:t>
            </a:r>
            <a:endParaRPr b="1" sz="2420">
              <a:solidFill>
                <a:srgbClr val="000000"/>
              </a:solidFill>
              <a:latin typeface="Century Gothic"/>
              <a:ea typeface="Century Gothic"/>
              <a:cs typeface="Century Gothic"/>
              <a:sym typeface="Century Gothic"/>
            </a:endParaRPr>
          </a:p>
        </p:txBody>
      </p:sp>
      <p:cxnSp>
        <p:nvCxnSpPr>
          <p:cNvPr id="98" name="Google Shape;98;p18"/>
          <p:cNvCxnSpPr/>
          <p:nvPr/>
        </p:nvCxnSpPr>
        <p:spPr>
          <a:xfrm>
            <a:off x="161225" y="990325"/>
            <a:ext cx="8897400" cy="0"/>
          </a:xfrm>
          <a:prstGeom prst="straightConnector1">
            <a:avLst/>
          </a:prstGeom>
          <a:noFill/>
          <a:ln cap="flat" cmpd="sng" w="9525">
            <a:solidFill>
              <a:srgbClr val="595959"/>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9"/>
          <p:cNvPicPr preferRelativeResize="0"/>
          <p:nvPr/>
        </p:nvPicPr>
        <p:blipFill>
          <a:blip r:embed="rId3">
            <a:alphaModFix/>
          </a:blip>
          <a:stretch>
            <a:fillRect/>
          </a:stretch>
        </p:blipFill>
        <p:spPr>
          <a:xfrm>
            <a:off x="-76725" y="-84450"/>
            <a:ext cx="1271934" cy="1152475"/>
          </a:xfrm>
          <a:prstGeom prst="rect">
            <a:avLst/>
          </a:prstGeom>
          <a:noFill/>
          <a:ln>
            <a:noFill/>
          </a:ln>
        </p:spPr>
      </p:pic>
      <p:sp>
        <p:nvSpPr>
          <p:cNvPr id="104" name="Google Shape;104;p19"/>
          <p:cNvSpPr txBox="1"/>
          <p:nvPr/>
        </p:nvSpPr>
        <p:spPr>
          <a:xfrm>
            <a:off x="1082400" y="255475"/>
            <a:ext cx="7749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entury Gothic"/>
                <a:ea typeface="Century Gothic"/>
                <a:cs typeface="Century Gothic"/>
                <a:sym typeface="Century Gothic"/>
              </a:rPr>
              <a:t>04: Test set results &amp; model </a:t>
            </a:r>
            <a:r>
              <a:rPr b="1" lang="en" sz="2400">
                <a:solidFill>
                  <a:schemeClr val="dk1"/>
                </a:solidFill>
                <a:latin typeface="Century Gothic"/>
                <a:ea typeface="Century Gothic"/>
                <a:cs typeface="Century Gothic"/>
                <a:sym typeface="Century Gothic"/>
              </a:rPr>
              <a:t>interpretation</a:t>
            </a:r>
            <a:endParaRPr b="1" sz="2400">
              <a:solidFill>
                <a:srgbClr val="000000"/>
              </a:solidFill>
              <a:latin typeface="Century Gothic"/>
              <a:ea typeface="Century Gothic"/>
              <a:cs typeface="Century Gothic"/>
              <a:sym typeface="Century Gothic"/>
            </a:endParaRPr>
          </a:p>
        </p:txBody>
      </p:sp>
      <p:cxnSp>
        <p:nvCxnSpPr>
          <p:cNvPr id="105" name="Google Shape;105;p19"/>
          <p:cNvCxnSpPr/>
          <p:nvPr/>
        </p:nvCxnSpPr>
        <p:spPr>
          <a:xfrm>
            <a:off x="161225" y="990325"/>
            <a:ext cx="8897400" cy="0"/>
          </a:xfrm>
          <a:prstGeom prst="straightConnector1">
            <a:avLst/>
          </a:prstGeom>
          <a:noFill/>
          <a:ln cap="flat" cmpd="sng" w="9525">
            <a:solidFill>
              <a:srgbClr val="595959"/>
            </a:solidFill>
            <a:prstDash val="solid"/>
            <a:round/>
            <a:headEnd len="med" w="med" type="none"/>
            <a:tailEnd len="med" w="med" type="none"/>
          </a:ln>
        </p:spPr>
      </p:cxnSp>
      <p:sp>
        <p:nvSpPr>
          <p:cNvPr id="106" name="Google Shape;106;p19"/>
          <p:cNvSpPr txBox="1"/>
          <p:nvPr>
            <p:ph idx="1" type="body"/>
          </p:nvPr>
        </p:nvSpPr>
        <p:spPr>
          <a:xfrm>
            <a:off x="311700" y="1152475"/>
            <a:ext cx="47082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600">
                <a:solidFill>
                  <a:schemeClr val="dk1"/>
                </a:solidFill>
                <a:latin typeface="Century Gothic"/>
                <a:ea typeface="Century Gothic"/>
                <a:cs typeface="Century Gothic"/>
                <a:sym typeface="Century Gothic"/>
              </a:rPr>
              <a:t>Using Logistic Regression</a:t>
            </a:r>
            <a:endParaRPr b="1" sz="1600">
              <a:solidFill>
                <a:schemeClr val="dk1"/>
              </a:solidFill>
              <a:latin typeface="Century Gothic"/>
              <a:ea typeface="Century Gothic"/>
              <a:cs typeface="Century Gothic"/>
              <a:sym typeface="Century Gothic"/>
            </a:endParaRPr>
          </a:p>
          <a:p>
            <a:pPr indent="-330200" lvl="0" marL="457200" rtl="0" algn="l">
              <a:lnSpc>
                <a:spcPct val="150000"/>
              </a:lnSpc>
              <a:spcBef>
                <a:spcPts val="0"/>
              </a:spcBef>
              <a:spcAft>
                <a:spcPts val="0"/>
              </a:spcAft>
              <a:buClr>
                <a:schemeClr val="dk1"/>
              </a:buClr>
              <a:buSzPts val="1600"/>
              <a:buFont typeface="Century Gothic"/>
              <a:buChar char="●"/>
            </a:pPr>
            <a:r>
              <a:rPr lang="en" sz="1600">
                <a:solidFill>
                  <a:schemeClr val="dk1"/>
                </a:solidFill>
                <a:latin typeface="Century Gothic"/>
                <a:ea typeface="Century Gothic"/>
                <a:cs typeface="Century Gothic"/>
                <a:sym typeface="Century Gothic"/>
              </a:rPr>
              <a:t>High precision, High recall, High f1-score</a:t>
            </a:r>
            <a:endParaRPr sz="1600">
              <a:solidFill>
                <a:schemeClr val="dk1"/>
              </a:solidFill>
              <a:latin typeface="Century Gothic"/>
              <a:ea typeface="Century Gothic"/>
              <a:cs typeface="Century Gothic"/>
              <a:sym typeface="Century Gothic"/>
            </a:endParaRPr>
          </a:p>
          <a:p>
            <a:pPr indent="-330200" lvl="0" marL="457200" rtl="0" algn="l">
              <a:lnSpc>
                <a:spcPct val="150000"/>
              </a:lnSpc>
              <a:spcBef>
                <a:spcPts val="0"/>
              </a:spcBef>
              <a:spcAft>
                <a:spcPts val="0"/>
              </a:spcAft>
              <a:buClr>
                <a:schemeClr val="dk1"/>
              </a:buClr>
              <a:buSzPts val="1600"/>
              <a:buFont typeface="Century Gothic"/>
              <a:buChar char="●"/>
            </a:pPr>
            <a:r>
              <a:rPr lang="en" sz="1600">
                <a:solidFill>
                  <a:schemeClr val="dk1"/>
                </a:solidFill>
                <a:latin typeface="Century Gothic"/>
                <a:ea typeface="Century Gothic"/>
                <a:cs typeface="Century Gothic"/>
                <a:sym typeface="Century Gothic"/>
              </a:rPr>
              <a:t>Model is able to effectively classify patients with Heart Disease and patients without Heart Disease </a:t>
            </a:r>
            <a:endParaRPr sz="1600">
              <a:solidFill>
                <a:schemeClr val="dk1"/>
              </a:solidFill>
              <a:latin typeface="Century Gothic"/>
              <a:ea typeface="Century Gothic"/>
              <a:cs typeface="Century Gothic"/>
              <a:sym typeface="Century Gothic"/>
            </a:endParaRPr>
          </a:p>
          <a:p>
            <a:pPr indent="0" lvl="0" marL="0" rtl="0" algn="l">
              <a:lnSpc>
                <a:spcPct val="150000"/>
              </a:lnSpc>
              <a:spcBef>
                <a:spcPts val="0"/>
              </a:spcBef>
              <a:spcAft>
                <a:spcPts val="1200"/>
              </a:spcAft>
              <a:buNone/>
            </a:pPr>
            <a:r>
              <a:t/>
            </a:r>
            <a:endParaRPr sz="1600">
              <a:latin typeface="Century Gothic"/>
              <a:ea typeface="Century Gothic"/>
              <a:cs typeface="Century Gothic"/>
              <a:sym typeface="Century Gothic"/>
            </a:endParaRPr>
          </a:p>
        </p:txBody>
      </p:sp>
      <p:pic>
        <p:nvPicPr>
          <p:cNvPr id="107" name="Google Shape;107;p19"/>
          <p:cNvPicPr preferRelativeResize="0"/>
          <p:nvPr/>
        </p:nvPicPr>
        <p:blipFill>
          <a:blip r:embed="rId4">
            <a:alphaModFix/>
          </a:blip>
          <a:stretch>
            <a:fillRect/>
          </a:stretch>
        </p:blipFill>
        <p:spPr>
          <a:xfrm>
            <a:off x="5081250" y="1137150"/>
            <a:ext cx="3910350" cy="3529250"/>
          </a:xfrm>
          <a:prstGeom prst="rect">
            <a:avLst/>
          </a:prstGeom>
          <a:noFill/>
          <a:ln>
            <a:noFill/>
          </a:ln>
        </p:spPr>
      </p:pic>
      <p:sp>
        <p:nvSpPr>
          <p:cNvPr id="108" name="Google Shape;108;p19"/>
          <p:cNvSpPr/>
          <p:nvPr/>
        </p:nvSpPr>
        <p:spPr>
          <a:xfrm>
            <a:off x="6398600" y="1376825"/>
            <a:ext cx="1872900" cy="399300"/>
          </a:xfrm>
          <a:prstGeom prst="rect">
            <a:avLst/>
          </a:prstGeom>
          <a:noFill/>
          <a:ln cap="flat" cmpd="sng" w="9525">
            <a:solidFill>
              <a:srgbClr val="A3151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0"/>
          <p:cNvPicPr preferRelativeResize="0"/>
          <p:nvPr/>
        </p:nvPicPr>
        <p:blipFill>
          <a:blip r:embed="rId3">
            <a:alphaModFix/>
          </a:blip>
          <a:stretch>
            <a:fillRect/>
          </a:stretch>
        </p:blipFill>
        <p:spPr>
          <a:xfrm>
            <a:off x="-76725" y="-84450"/>
            <a:ext cx="1271934" cy="1152475"/>
          </a:xfrm>
          <a:prstGeom prst="rect">
            <a:avLst/>
          </a:prstGeom>
          <a:noFill/>
          <a:ln>
            <a:noFill/>
          </a:ln>
        </p:spPr>
      </p:pic>
      <p:sp>
        <p:nvSpPr>
          <p:cNvPr id="114" name="Google Shape;114;p20"/>
          <p:cNvSpPr txBox="1"/>
          <p:nvPr/>
        </p:nvSpPr>
        <p:spPr>
          <a:xfrm>
            <a:off x="1082400" y="255475"/>
            <a:ext cx="7749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entury Gothic"/>
                <a:ea typeface="Century Gothic"/>
                <a:cs typeface="Century Gothic"/>
                <a:sym typeface="Century Gothic"/>
              </a:rPr>
              <a:t>04: Test set results &amp; model </a:t>
            </a:r>
            <a:r>
              <a:rPr b="1" lang="en" sz="2400">
                <a:solidFill>
                  <a:schemeClr val="dk1"/>
                </a:solidFill>
                <a:latin typeface="Century Gothic"/>
                <a:ea typeface="Century Gothic"/>
                <a:cs typeface="Century Gothic"/>
                <a:sym typeface="Century Gothic"/>
              </a:rPr>
              <a:t>interpretation</a:t>
            </a:r>
            <a:endParaRPr b="1" sz="2400">
              <a:solidFill>
                <a:srgbClr val="000000"/>
              </a:solidFill>
              <a:latin typeface="Century Gothic"/>
              <a:ea typeface="Century Gothic"/>
              <a:cs typeface="Century Gothic"/>
              <a:sym typeface="Century Gothic"/>
            </a:endParaRPr>
          </a:p>
        </p:txBody>
      </p:sp>
      <p:cxnSp>
        <p:nvCxnSpPr>
          <p:cNvPr id="115" name="Google Shape;115;p20"/>
          <p:cNvCxnSpPr/>
          <p:nvPr/>
        </p:nvCxnSpPr>
        <p:spPr>
          <a:xfrm>
            <a:off x="161225" y="990325"/>
            <a:ext cx="8897400" cy="0"/>
          </a:xfrm>
          <a:prstGeom prst="straightConnector1">
            <a:avLst/>
          </a:prstGeom>
          <a:noFill/>
          <a:ln cap="flat" cmpd="sng" w="9525">
            <a:solidFill>
              <a:srgbClr val="595959"/>
            </a:solidFill>
            <a:prstDash val="solid"/>
            <a:round/>
            <a:headEnd len="med" w="med" type="none"/>
            <a:tailEnd len="med" w="med" type="none"/>
          </a:ln>
        </p:spPr>
      </p:cxnSp>
      <p:sp>
        <p:nvSpPr>
          <p:cNvPr id="116" name="Google Shape;116;p20"/>
          <p:cNvSpPr txBox="1"/>
          <p:nvPr>
            <p:ph idx="1" type="body"/>
          </p:nvPr>
        </p:nvSpPr>
        <p:spPr>
          <a:xfrm>
            <a:off x="311700" y="1152475"/>
            <a:ext cx="47082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600">
                <a:solidFill>
                  <a:schemeClr val="dk1"/>
                </a:solidFill>
                <a:latin typeface="Century Gothic"/>
                <a:ea typeface="Century Gothic"/>
                <a:cs typeface="Century Gothic"/>
                <a:sym typeface="Century Gothic"/>
              </a:rPr>
              <a:t>Using Random Forest Classifier</a:t>
            </a:r>
            <a:endParaRPr b="1" sz="1600">
              <a:solidFill>
                <a:schemeClr val="dk1"/>
              </a:solidFill>
              <a:latin typeface="Century Gothic"/>
              <a:ea typeface="Century Gothic"/>
              <a:cs typeface="Century Gothic"/>
              <a:sym typeface="Century Gothic"/>
            </a:endParaRPr>
          </a:p>
          <a:p>
            <a:pPr indent="-330200" lvl="0" marL="457200" rtl="0" algn="l">
              <a:lnSpc>
                <a:spcPct val="150000"/>
              </a:lnSpc>
              <a:spcBef>
                <a:spcPts val="0"/>
              </a:spcBef>
              <a:spcAft>
                <a:spcPts val="0"/>
              </a:spcAft>
              <a:buClr>
                <a:schemeClr val="dk1"/>
              </a:buClr>
              <a:buSzPts val="1600"/>
              <a:buFont typeface="Century Gothic"/>
              <a:buChar char="●"/>
            </a:pPr>
            <a:r>
              <a:rPr lang="en" sz="1600">
                <a:solidFill>
                  <a:schemeClr val="dk1"/>
                </a:solidFill>
                <a:latin typeface="Century Gothic"/>
                <a:ea typeface="Century Gothic"/>
                <a:cs typeface="Century Gothic"/>
                <a:sym typeface="Century Gothic"/>
              </a:rPr>
              <a:t>High precision, High recall, High f1-score</a:t>
            </a:r>
            <a:endParaRPr sz="1600">
              <a:solidFill>
                <a:schemeClr val="dk1"/>
              </a:solidFill>
              <a:latin typeface="Century Gothic"/>
              <a:ea typeface="Century Gothic"/>
              <a:cs typeface="Century Gothic"/>
              <a:sym typeface="Century Gothic"/>
            </a:endParaRPr>
          </a:p>
          <a:p>
            <a:pPr indent="-330200" lvl="0" marL="457200" rtl="0" algn="l">
              <a:lnSpc>
                <a:spcPct val="150000"/>
              </a:lnSpc>
              <a:spcBef>
                <a:spcPts val="0"/>
              </a:spcBef>
              <a:spcAft>
                <a:spcPts val="0"/>
              </a:spcAft>
              <a:buClr>
                <a:schemeClr val="dk1"/>
              </a:buClr>
              <a:buSzPts val="1600"/>
              <a:buFont typeface="Century Gothic"/>
              <a:buChar char="●"/>
            </a:pPr>
            <a:r>
              <a:rPr lang="en" sz="1600">
                <a:solidFill>
                  <a:schemeClr val="dk1"/>
                </a:solidFill>
                <a:latin typeface="Century Gothic"/>
                <a:ea typeface="Century Gothic"/>
                <a:cs typeface="Century Gothic"/>
                <a:sym typeface="Century Gothic"/>
              </a:rPr>
              <a:t>Model is also able to effectively classify patients with Heart Disease and patients without Heart Disease </a:t>
            </a:r>
            <a:endParaRPr sz="1600">
              <a:solidFill>
                <a:schemeClr val="dk1"/>
              </a:solidFill>
              <a:latin typeface="Century Gothic"/>
              <a:ea typeface="Century Gothic"/>
              <a:cs typeface="Century Gothic"/>
              <a:sym typeface="Century Gothic"/>
            </a:endParaRPr>
          </a:p>
          <a:p>
            <a:pPr indent="0" lvl="0" marL="0" rtl="0" algn="l">
              <a:lnSpc>
                <a:spcPct val="150000"/>
              </a:lnSpc>
              <a:spcBef>
                <a:spcPts val="0"/>
              </a:spcBef>
              <a:spcAft>
                <a:spcPts val="1200"/>
              </a:spcAft>
              <a:buNone/>
            </a:pPr>
            <a:r>
              <a:t/>
            </a:r>
            <a:endParaRPr sz="1600">
              <a:latin typeface="Century Gothic"/>
              <a:ea typeface="Century Gothic"/>
              <a:cs typeface="Century Gothic"/>
              <a:sym typeface="Century Gothic"/>
            </a:endParaRPr>
          </a:p>
        </p:txBody>
      </p:sp>
      <p:pic>
        <p:nvPicPr>
          <p:cNvPr id="117" name="Google Shape;117;p20"/>
          <p:cNvPicPr preferRelativeResize="0"/>
          <p:nvPr/>
        </p:nvPicPr>
        <p:blipFill>
          <a:blip r:embed="rId4">
            <a:alphaModFix/>
          </a:blip>
          <a:stretch>
            <a:fillRect/>
          </a:stretch>
        </p:blipFill>
        <p:spPr>
          <a:xfrm>
            <a:off x="5071725" y="1123800"/>
            <a:ext cx="3872050" cy="3580625"/>
          </a:xfrm>
          <a:prstGeom prst="rect">
            <a:avLst/>
          </a:prstGeom>
          <a:noFill/>
          <a:ln>
            <a:noFill/>
          </a:ln>
        </p:spPr>
      </p:pic>
      <p:sp>
        <p:nvSpPr>
          <p:cNvPr id="118" name="Google Shape;118;p20"/>
          <p:cNvSpPr/>
          <p:nvPr/>
        </p:nvSpPr>
        <p:spPr>
          <a:xfrm>
            <a:off x="6398600" y="1376825"/>
            <a:ext cx="1872900" cy="399300"/>
          </a:xfrm>
          <a:prstGeom prst="rect">
            <a:avLst/>
          </a:prstGeom>
          <a:noFill/>
          <a:ln cap="flat" cmpd="sng" w="9525">
            <a:solidFill>
              <a:srgbClr val="A3151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1"/>
          <p:cNvPicPr preferRelativeResize="0"/>
          <p:nvPr/>
        </p:nvPicPr>
        <p:blipFill>
          <a:blip r:embed="rId3">
            <a:alphaModFix/>
          </a:blip>
          <a:stretch>
            <a:fillRect/>
          </a:stretch>
        </p:blipFill>
        <p:spPr>
          <a:xfrm>
            <a:off x="-76725" y="-84450"/>
            <a:ext cx="1271934" cy="1152475"/>
          </a:xfrm>
          <a:prstGeom prst="rect">
            <a:avLst/>
          </a:prstGeom>
          <a:noFill/>
          <a:ln>
            <a:noFill/>
          </a:ln>
        </p:spPr>
      </p:pic>
      <p:sp>
        <p:nvSpPr>
          <p:cNvPr id="124" name="Google Shape;124;p21"/>
          <p:cNvSpPr txBox="1"/>
          <p:nvPr/>
        </p:nvSpPr>
        <p:spPr>
          <a:xfrm>
            <a:off x="1082400" y="255475"/>
            <a:ext cx="7749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entury Gothic"/>
                <a:ea typeface="Century Gothic"/>
                <a:cs typeface="Century Gothic"/>
                <a:sym typeface="Century Gothic"/>
              </a:rPr>
              <a:t>05: Business Insights</a:t>
            </a:r>
            <a:endParaRPr b="1" sz="2400">
              <a:solidFill>
                <a:srgbClr val="000000"/>
              </a:solidFill>
              <a:latin typeface="Century Gothic"/>
              <a:ea typeface="Century Gothic"/>
              <a:cs typeface="Century Gothic"/>
              <a:sym typeface="Century Gothic"/>
            </a:endParaRPr>
          </a:p>
        </p:txBody>
      </p:sp>
      <p:cxnSp>
        <p:nvCxnSpPr>
          <p:cNvPr id="125" name="Google Shape;125;p21"/>
          <p:cNvCxnSpPr/>
          <p:nvPr/>
        </p:nvCxnSpPr>
        <p:spPr>
          <a:xfrm>
            <a:off x="161225" y="990325"/>
            <a:ext cx="8897400" cy="0"/>
          </a:xfrm>
          <a:prstGeom prst="straightConnector1">
            <a:avLst/>
          </a:prstGeom>
          <a:noFill/>
          <a:ln cap="flat" cmpd="sng" w="9525">
            <a:solidFill>
              <a:srgbClr val="595959"/>
            </a:solidFill>
            <a:prstDash val="solid"/>
            <a:round/>
            <a:headEnd len="med" w="med" type="none"/>
            <a:tailEnd len="med" w="med" type="none"/>
          </a:ln>
        </p:spPr>
      </p:cxnSp>
      <p:sp>
        <p:nvSpPr>
          <p:cNvPr id="126" name="Google Shape;12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600">
                <a:solidFill>
                  <a:schemeClr val="dk1"/>
                </a:solidFill>
                <a:latin typeface="Century Gothic"/>
                <a:ea typeface="Century Gothic"/>
                <a:cs typeface="Century Gothic"/>
                <a:sym typeface="Century Gothic"/>
              </a:rPr>
              <a:t>Model Selection</a:t>
            </a:r>
            <a:endParaRPr b="1" sz="1600">
              <a:solidFill>
                <a:schemeClr val="dk1"/>
              </a:solidFill>
              <a:latin typeface="Century Gothic"/>
              <a:ea typeface="Century Gothic"/>
              <a:cs typeface="Century Gothic"/>
              <a:sym typeface="Century Gothic"/>
            </a:endParaRPr>
          </a:p>
          <a:p>
            <a:pPr indent="-330200" lvl="0" marL="457200" rtl="0" algn="l">
              <a:lnSpc>
                <a:spcPct val="150000"/>
              </a:lnSpc>
              <a:spcBef>
                <a:spcPts val="0"/>
              </a:spcBef>
              <a:spcAft>
                <a:spcPts val="0"/>
              </a:spcAft>
              <a:buClr>
                <a:schemeClr val="dk1"/>
              </a:buClr>
              <a:buSzPts val="1600"/>
              <a:buFont typeface="Century Gothic"/>
              <a:buChar char="●"/>
            </a:pPr>
            <a:r>
              <a:rPr lang="en">
                <a:solidFill>
                  <a:schemeClr val="dk1"/>
                </a:solidFill>
                <a:latin typeface="Century Gothic"/>
                <a:ea typeface="Century Gothic"/>
                <a:cs typeface="Century Gothic"/>
                <a:sym typeface="Century Gothic"/>
              </a:rPr>
              <a:t>In the context of Heart Disease Prediction, recall is more important than precision. </a:t>
            </a:r>
            <a:endParaRPr>
              <a:solidFill>
                <a:schemeClr val="dk1"/>
              </a:solidFill>
              <a:latin typeface="Century Gothic"/>
              <a:ea typeface="Century Gothic"/>
              <a:cs typeface="Century Gothic"/>
              <a:sym typeface="Century Gothic"/>
            </a:endParaRPr>
          </a:p>
          <a:p>
            <a:pPr indent="-317500" lvl="1" marL="914400" rtl="0" algn="l">
              <a:lnSpc>
                <a:spcPct val="150000"/>
              </a:lnSpc>
              <a:spcBef>
                <a:spcPts val="0"/>
              </a:spcBef>
              <a:spcAft>
                <a:spcPts val="0"/>
              </a:spcAft>
              <a:buClr>
                <a:schemeClr val="dk1"/>
              </a:buClr>
              <a:buSzPts val="1400"/>
              <a:buFont typeface="Century Gothic"/>
              <a:buChar char="○"/>
            </a:pPr>
            <a:r>
              <a:rPr lang="en">
                <a:solidFill>
                  <a:schemeClr val="dk1"/>
                </a:solidFill>
                <a:latin typeface="Century Gothic"/>
                <a:ea typeface="Century Gothic"/>
                <a:cs typeface="Century Gothic"/>
                <a:sym typeface="Century Gothic"/>
              </a:rPr>
              <a:t>Precision: What proportion of positive identifications were actually correct?</a:t>
            </a:r>
            <a:endParaRPr>
              <a:solidFill>
                <a:schemeClr val="dk1"/>
              </a:solidFill>
              <a:latin typeface="Century Gothic"/>
              <a:ea typeface="Century Gothic"/>
              <a:cs typeface="Century Gothic"/>
              <a:sym typeface="Century Gothic"/>
            </a:endParaRPr>
          </a:p>
          <a:p>
            <a:pPr indent="-317500" lvl="1" marL="914400" rtl="0" algn="l">
              <a:lnSpc>
                <a:spcPct val="150000"/>
              </a:lnSpc>
              <a:spcBef>
                <a:spcPts val="0"/>
              </a:spcBef>
              <a:spcAft>
                <a:spcPts val="0"/>
              </a:spcAft>
              <a:buClr>
                <a:schemeClr val="dk1"/>
              </a:buClr>
              <a:buSzPts val="1400"/>
              <a:buFont typeface="Century Gothic"/>
              <a:buChar char="○"/>
            </a:pPr>
            <a:r>
              <a:rPr lang="en">
                <a:solidFill>
                  <a:schemeClr val="dk1"/>
                </a:solidFill>
                <a:latin typeface="Century Gothic"/>
                <a:ea typeface="Century Gothic"/>
                <a:cs typeface="Century Gothic"/>
                <a:sym typeface="Century Gothic"/>
              </a:rPr>
              <a:t>Recall: What proportion of actual positives were identified correctly?</a:t>
            </a:r>
            <a:endParaRPr>
              <a:solidFill>
                <a:schemeClr val="dk1"/>
              </a:solidFill>
              <a:latin typeface="Century Gothic"/>
              <a:ea typeface="Century Gothic"/>
              <a:cs typeface="Century Gothic"/>
              <a:sym typeface="Century Gothic"/>
            </a:endParaRPr>
          </a:p>
          <a:p>
            <a:pPr indent="-317500" lvl="1" marL="914400" rtl="0" algn="l">
              <a:lnSpc>
                <a:spcPct val="150000"/>
              </a:lnSpc>
              <a:spcBef>
                <a:spcPts val="0"/>
              </a:spcBef>
              <a:spcAft>
                <a:spcPts val="0"/>
              </a:spcAft>
              <a:buClr>
                <a:schemeClr val="dk1"/>
              </a:buClr>
              <a:buSzPts val="1400"/>
              <a:buFont typeface="Century Gothic"/>
              <a:buChar char="○"/>
            </a:pPr>
            <a:r>
              <a:rPr lang="en">
                <a:solidFill>
                  <a:schemeClr val="dk1"/>
                </a:solidFill>
                <a:latin typeface="Century Gothic"/>
                <a:ea typeface="Century Gothic"/>
                <a:cs typeface="Century Gothic"/>
                <a:sym typeface="Century Gothic"/>
              </a:rPr>
              <a:t>It is better to identify a person without Heart Disease as one with Heart Disease rather than to identify a person with Heart Disease as one without Heart Disease.</a:t>
            </a:r>
            <a:endParaRPr>
              <a:solidFill>
                <a:schemeClr val="dk1"/>
              </a:solidFill>
              <a:latin typeface="Century Gothic"/>
              <a:ea typeface="Century Gothic"/>
              <a:cs typeface="Century Gothic"/>
              <a:sym typeface="Century Gothic"/>
            </a:endParaRPr>
          </a:p>
          <a:p>
            <a:pPr indent="-330200" lvl="0" marL="457200" rtl="0" algn="l">
              <a:lnSpc>
                <a:spcPct val="150000"/>
              </a:lnSpc>
              <a:spcBef>
                <a:spcPts val="0"/>
              </a:spcBef>
              <a:spcAft>
                <a:spcPts val="0"/>
              </a:spcAft>
              <a:buClr>
                <a:schemeClr val="dk1"/>
              </a:buClr>
              <a:buSzPts val="1600"/>
              <a:buFont typeface="Century Gothic"/>
              <a:buChar char="●"/>
            </a:pPr>
            <a:r>
              <a:rPr lang="en">
                <a:solidFill>
                  <a:schemeClr val="dk1"/>
                </a:solidFill>
                <a:latin typeface="Century Gothic"/>
                <a:ea typeface="Century Gothic"/>
                <a:cs typeface="Century Gothic"/>
                <a:sym typeface="Century Gothic"/>
              </a:rPr>
              <a:t>Hence, the ML algorithm to use is Logistic Regression since it has a higher recall.</a:t>
            </a:r>
            <a:endParaRPr sz="1600">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