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1E8B55-07E7-41AB-8C1D-900BE124B82D}">
  <a:tblStyle styleId="{A31E8B55-07E7-41AB-8C1D-900BE124B8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CenturyGothic-bold.fntdata"/><Relationship Id="rId10" Type="http://schemas.openxmlformats.org/officeDocument/2006/relationships/slide" Target="slides/slide4.xml"/><Relationship Id="rId21" Type="http://schemas.openxmlformats.org/officeDocument/2006/relationships/font" Target="fonts/CenturyGothic-regular.fntdata"/><Relationship Id="rId13" Type="http://schemas.openxmlformats.org/officeDocument/2006/relationships/slide" Target="slides/slide7.xml"/><Relationship Id="rId24" Type="http://schemas.openxmlformats.org/officeDocument/2006/relationships/font" Target="fonts/CenturyGothic-boldItalic.fntdata"/><Relationship Id="rId12" Type="http://schemas.openxmlformats.org/officeDocument/2006/relationships/slide" Target="slides/slide6.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f4c30cc5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f4c30cc5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1000"/>
              </a:spcBef>
              <a:spcAft>
                <a:spcPts val="0"/>
              </a:spcAft>
              <a:buClr>
                <a:schemeClr val="dk1"/>
              </a:buClr>
              <a:buSzPts val="1000"/>
              <a:buChar char="●"/>
            </a:pPr>
            <a:r>
              <a:rPr lang="en" sz="1000">
                <a:solidFill>
                  <a:schemeClr val="dk1"/>
                </a:solidFill>
              </a:rPr>
              <a:t>R2 value tells us how well the data fits our regression model, with 1 being the best value</a:t>
            </a:r>
            <a:endParaRPr sz="1000">
              <a:solidFill>
                <a:schemeClr val="dk1"/>
              </a:solidFill>
            </a:endParaRPr>
          </a:p>
          <a:p>
            <a:pPr indent="-292100" lvl="0" marL="457200" rtl="0" algn="l">
              <a:lnSpc>
                <a:spcPct val="150000"/>
              </a:lnSpc>
              <a:spcBef>
                <a:spcPts val="1000"/>
              </a:spcBef>
              <a:spcAft>
                <a:spcPts val="0"/>
              </a:spcAft>
              <a:buClr>
                <a:schemeClr val="dk1"/>
              </a:buClr>
              <a:buSzPts val="1000"/>
              <a:buChar char="●"/>
            </a:pPr>
            <a:r>
              <a:rPr lang="en" sz="1000">
                <a:solidFill>
                  <a:schemeClr val="dk1"/>
                </a:solidFill>
              </a:rPr>
              <a:t>RMSE tells us the average distance between the predicted values and the actual values. </a:t>
            </a:r>
            <a:endParaRPr sz="1000">
              <a:solidFill>
                <a:schemeClr val="dk1"/>
              </a:solidFill>
            </a:endParaRPr>
          </a:p>
          <a:p>
            <a:pPr indent="-292100" lvl="0" marL="457200" rtl="0" algn="l">
              <a:lnSpc>
                <a:spcPct val="150000"/>
              </a:lnSpc>
              <a:spcBef>
                <a:spcPts val="1000"/>
              </a:spcBef>
              <a:spcAft>
                <a:spcPts val="0"/>
              </a:spcAft>
              <a:buClr>
                <a:schemeClr val="dk1"/>
              </a:buClr>
              <a:buSzPts val="1000"/>
              <a:buChar char="●"/>
            </a:pPr>
            <a:r>
              <a:rPr lang="en" sz="1000">
                <a:solidFill>
                  <a:schemeClr val="dk1"/>
                </a:solidFill>
              </a:rPr>
              <a:t>In this case, we normalised the RMSE value to scale it according to the prices. The closer to 0 it is, the better fitting our model is</a:t>
            </a:r>
            <a:endParaRPr sz="1000">
              <a:solidFill>
                <a:schemeClr val="dk1"/>
              </a:solidFill>
            </a:endParaRPr>
          </a:p>
          <a:p>
            <a:pPr indent="-292100" lvl="0" marL="457200" rtl="0" algn="l">
              <a:lnSpc>
                <a:spcPct val="150000"/>
              </a:lnSpc>
              <a:spcBef>
                <a:spcPts val="1000"/>
              </a:spcBef>
              <a:spcAft>
                <a:spcPts val="0"/>
              </a:spcAft>
              <a:buClr>
                <a:schemeClr val="dk1"/>
              </a:buClr>
              <a:buSzPts val="1000"/>
              <a:buChar char="●"/>
            </a:pPr>
            <a:r>
              <a:rPr lang="en" sz="1000">
                <a:solidFill>
                  <a:schemeClr val="dk1"/>
                </a:solidFill>
              </a:rPr>
              <a:t>Coef shows us how much the resale price will change when there is a change in a unit of the X variable</a:t>
            </a:r>
            <a:endParaRPr sz="1000">
              <a:solidFill>
                <a:schemeClr val="dk1"/>
              </a:solidFill>
            </a:endParaRPr>
          </a:p>
          <a:p>
            <a:pPr indent="-292100" lvl="0" marL="457200" rtl="0" algn="l">
              <a:lnSpc>
                <a:spcPct val="150000"/>
              </a:lnSpc>
              <a:spcBef>
                <a:spcPts val="1000"/>
              </a:spcBef>
              <a:spcAft>
                <a:spcPts val="0"/>
              </a:spcAft>
              <a:buClr>
                <a:schemeClr val="dk1"/>
              </a:buClr>
              <a:buSzPts val="1000"/>
              <a:buChar char="●"/>
            </a:pPr>
            <a:r>
              <a:rPr lang="en" sz="1000">
                <a:solidFill>
                  <a:schemeClr val="dk1"/>
                </a:solidFill>
              </a:rPr>
              <a:t>P-value tells us if the X variable is significant at determining the resale price, so only variables with P-values of under 0.05 will be considered significant</a:t>
            </a:r>
            <a:endParaRPr sz="1000">
              <a:solidFill>
                <a:schemeClr val="dk1"/>
              </a:solidFill>
            </a:endParaRPr>
          </a:p>
          <a:p>
            <a:pPr indent="-292100" lvl="0" marL="457200" rtl="0" algn="l">
              <a:lnSpc>
                <a:spcPct val="150000"/>
              </a:lnSpc>
              <a:spcBef>
                <a:spcPts val="1000"/>
              </a:spcBef>
              <a:spcAft>
                <a:spcPts val="0"/>
              </a:spcAft>
              <a:buClr>
                <a:schemeClr val="dk1"/>
              </a:buClr>
              <a:buSzPts val="1000"/>
              <a:buChar char="●"/>
            </a:pPr>
            <a:r>
              <a:rPr lang="en" sz="1000">
                <a:solidFill>
                  <a:schemeClr val="dk1"/>
                </a:solidFill>
              </a:rPr>
              <a:t>In our model, the only variables that were considered insignificant were certain months when the sales took place and the last 2 flat model types (Type S1 and Type S2)</a:t>
            </a:r>
            <a:endParaRPr sz="1000">
              <a:solidFill>
                <a:schemeClr val="dk1"/>
              </a:solidFill>
            </a:endParaRPr>
          </a:p>
          <a:p>
            <a:pPr indent="-266700" lvl="0" marL="457200" rtl="0" algn="l">
              <a:lnSpc>
                <a:spcPct val="150000"/>
              </a:lnSpc>
              <a:spcBef>
                <a:spcPts val="1000"/>
              </a:spcBef>
              <a:spcAft>
                <a:spcPts val="0"/>
              </a:spcAft>
              <a:buClr>
                <a:schemeClr val="dk1"/>
              </a:buClr>
              <a:buSzPts val="600"/>
              <a:buChar char="●"/>
            </a:pPr>
            <a:r>
              <a:t/>
            </a:r>
            <a:endParaRPr sz="600">
              <a:solidFill>
                <a:schemeClr val="dk1"/>
              </a:solidFill>
            </a:endParaRPr>
          </a:p>
          <a:p>
            <a:pPr indent="0" lvl="0" marL="0" rtl="0" algn="l">
              <a:spcBef>
                <a:spcPts val="1000"/>
              </a:spcBef>
              <a:spcAft>
                <a:spcPts val="0"/>
              </a:spcAft>
              <a:buNone/>
            </a:pPr>
            <a:r>
              <a:t/>
            </a:r>
            <a:endParaRPr sz="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f4c30cc5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f4c30cc5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ddb742f5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ddb742f5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Bukit timah 198.4K more</a:t>
            </a:r>
            <a:endParaRPr/>
          </a:p>
          <a:p>
            <a:pPr indent="0" lvl="0" marL="0" rtl="0" algn="l">
              <a:spcBef>
                <a:spcPts val="0"/>
              </a:spcBef>
              <a:spcAft>
                <a:spcPts val="0"/>
              </a:spcAft>
              <a:buNone/>
            </a:pPr>
            <a:r>
              <a:rPr lang="en"/>
              <a:t>Sembawang 178.6k less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Storey 16 (209.8k more)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5a786c085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5a786c085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Multi-Generation flat type is $597,800 more expensive than the 2-room flat, while the 1-room flat type is $253,300 cheaper.</a:t>
            </a:r>
            <a:endParaRPr/>
          </a:p>
          <a:p>
            <a:pPr indent="0" lvl="0" marL="0" rtl="0" algn="l">
              <a:spcBef>
                <a:spcPts val="0"/>
              </a:spcBef>
              <a:spcAft>
                <a:spcPts val="0"/>
              </a:spcAft>
              <a:buNone/>
            </a:pPr>
            <a:r>
              <a:rPr lang="en"/>
              <a:t>Terrace is $372,600 more expensive than the Improved flat model, while 2-room flats cost $187,800 cheaper.</a:t>
            </a:r>
            <a:endParaRPr/>
          </a:p>
          <a:p>
            <a:pPr indent="0" lvl="0" marL="0" rtl="0" algn="l">
              <a:spcBef>
                <a:spcPts val="0"/>
              </a:spcBef>
              <a:spcAft>
                <a:spcPts val="0"/>
              </a:spcAft>
              <a:buNone/>
            </a:pPr>
            <a:r>
              <a:rPr lang="en"/>
              <a:t>In conclusion, our ML tool performs rather well in predicting house prices given the significant determinants that we have discussed. </a:t>
            </a:r>
            <a:endParaRPr/>
          </a:p>
          <a:p>
            <a:pPr indent="0" lvl="0" marL="0" rtl="0" algn="l">
              <a:spcBef>
                <a:spcPts val="0"/>
              </a:spcBef>
              <a:spcAft>
                <a:spcPts val="0"/>
              </a:spcAft>
              <a:buNone/>
            </a:pPr>
            <a:r>
              <a:rPr lang="en"/>
              <a:t>A further extension to this project can investigating more price factors such as proximity to </a:t>
            </a:r>
            <a:r>
              <a:rPr lang="en"/>
              <a:t>public transport, proximity to nearby flats.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f4c30cc5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5f4c30cc5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ddb742f5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ddb742f5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5ddb742f5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5ddb742f5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ddb742f5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ddb742f5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000">
                <a:solidFill>
                  <a:schemeClr val="dk1"/>
                </a:solidFill>
              </a:rPr>
              <a:t>Areas such as Bukit Timah, Bishan and Central Area have the highest average HDB resale price.</a:t>
            </a:r>
            <a:endParaRPr sz="1000">
              <a:solidFill>
                <a:schemeClr val="dk1"/>
              </a:solidFill>
            </a:endParaRPr>
          </a:p>
          <a:p>
            <a:pPr indent="0" lvl="0" marL="0" rtl="0" algn="l">
              <a:lnSpc>
                <a:spcPct val="150000"/>
              </a:lnSpc>
              <a:spcBef>
                <a:spcPts val="1000"/>
              </a:spcBef>
              <a:spcAft>
                <a:spcPts val="1000"/>
              </a:spcAft>
              <a:buNone/>
            </a:pPr>
            <a:r>
              <a:rPr lang="en" sz="1000">
                <a:solidFill>
                  <a:schemeClr val="dk1"/>
                </a:solidFill>
              </a:rPr>
              <a:t>As the size of the flat increases, the average resale price of the HDB flat increases.</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a786c085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a786c085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ddb742f5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ddb742f5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a4ae8ef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a4ae8ef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ddb742f51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ddb742f5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ddb742f5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ddb742f5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1000"/>
              </a:spcBef>
              <a:spcAft>
                <a:spcPts val="0"/>
              </a:spcAft>
              <a:buClr>
                <a:schemeClr val="dk1"/>
              </a:buClr>
              <a:buSzPts val="1000"/>
              <a:buChar char="●"/>
            </a:pPr>
            <a:r>
              <a:rPr lang="en" sz="1000">
                <a:solidFill>
                  <a:schemeClr val="dk1"/>
                </a:solidFill>
              </a:rPr>
              <a:t>R2 value tells us how well the data fits our regression model, with 1 being the best value</a:t>
            </a:r>
            <a:endParaRPr sz="1000">
              <a:solidFill>
                <a:schemeClr val="dk1"/>
              </a:solidFill>
            </a:endParaRPr>
          </a:p>
          <a:p>
            <a:pPr indent="-292100" lvl="0" marL="457200" rtl="0" algn="l">
              <a:lnSpc>
                <a:spcPct val="150000"/>
              </a:lnSpc>
              <a:spcBef>
                <a:spcPts val="1000"/>
              </a:spcBef>
              <a:spcAft>
                <a:spcPts val="0"/>
              </a:spcAft>
              <a:buClr>
                <a:schemeClr val="dk1"/>
              </a:buClr>
              <a:buSzPts val="1000"/>
              <a:buChar char="●"/>
            </a:pPr>
            <a:r>
              <a:rPr lang="en" sz="1000">
                <a:solidFill>
                  <a:schemeClr val="dk1"/>
                </a:solidFill>
              </a:rPr>
              <a:t>RMSE tells us the average distance between the predicted values and the actual values. </a:t>
            </a:r>
            <a:endParaRPr sz="1000">
              <a:solidFill>
                <a:schemeClr val="dk1"/>
              </a:solidFill>
            </a:endParaRPr>
          </a:p>
          <a:p>
            <a:pPr indent="-292100" lvl="0" marL="457200" rtl="0" algn="l">
              <a:lnSpc>
                <a:spcPct val="150000"/>
              </a:lnSpc>
              <a:spcBef>
                <a:spcPts val="1000"/>
              </a:spcBef>
              <a:spcAft>
                <a:spcPts val="0"/>
              </a:spcAft>
              <a:buClr>
                <a:schemeClr val="dk1"/>
              </a:buClr>
              <a:buSzPts val="1000"/>
              <a:buChar char="●"/>
            </a:pPr>
            <a:r>
              <a:rPr lang="en" sz="1000">
                <a:solidFill>
                  <a:schemeClr val="dk1"/>
                </a:solidFill>
              </a:rPr>
              <a:t>In this case, we normalised the RMSE value to scale it according to the prices. The closer to 0 it is, the better fitting our model is</a:t>
            </a:r>
            <a:endParaRPr sz="1000">
              <a:solidFill>
                <a:schemeClr val="dk1"/>
              </a:solidFill>
            </a:endParaRPr>
          </a:p>
          <a:p>
            <a:pPr indent="-292100" lvl="0" marL="457200" rtl="0" algn="l">
              <a:lnSpc>
                <a:spcPct val="150000"/>
              </a:lnSpc>
              <a:spcBef>
                <a:spcPts val="1000"/>
              </a:spcBef>
              <a:spcAft>
                <a:spcPts val="0"/>
              </a:spcAft>
              <a:buClr>
                <a:schemeClr val="dk1"/>
              </a:buClr>
              <a:buSzPts val="1000"/>
              <a:buChar char="●"/>
            </a:pPr>
            <a:r>
              <a:rPr lang="en" sz="1000">
                <a:solidFill>
                  <a:schemeClr val="dk1"/>
                </a:solidFill>
              </a:rPr>
              <a:t>Coef shows us how much the resale price will change when there is a change in a unit of the X variable</a:t>
            </a:r>
            <a:endParaRPr sz="1000">
              <a:solidFill>
                <a:schemeClr val="dk1"/>
              </a:solidFill>
            </a:endParaRPr>
          </a:p>
          <a:p>
            <a:pPr indent="-292100" lvl="0" marL="457200" rtl="0" algn="l">
              <a:lnSpc>
                <a:spcPct val="150000"/>
              </a:lnSpc>
              <a:spcBef>
                <a:spcPts val="1000"/>
              </a:spcBef>
              <a:spcAft>
                <a:spcPts val="0"/>
              </a:spcAft>
              <a:buClr>
                <a:schemeClr val="dk1"/>
              </a:buClr>
              <a:buSzPts val="1000"/>
              <a:buChar char="●"/>
            </a:pPr>
            <a:r>
              <a:rPr lang="en" sz="1000">
                <a:solidFill>
                  <a:schemeClr val="dk1"/>
                </a:solidFill>
              </a:rPr>
              <a:t>P-value tells us if the X variable is significant at determining the resale price, so only variables with P-values of under 0.05 will be considered significant</a:t>
            </a:r>
            <a:endParaRPr sz="1000">
              <a:solidFill>
                <a:schemeClr val="dk1"/>
              </a:solidFill>
            </a:endParaRPr>
          </a:p>
          <a:p>
            <a:pPr indent="-292100" lvl="0" marL="457200" rtl="0" algn="l">
              <a:lnSpc>
                <a:spcPct val="150000"/>
              </a:lnSpc>
              <a:spcBef>
                <a:spcPts val="1000"/>
              </a:spcBef>
              <a:spcAft>
                <a:spcPts val="0"/>
              </a:spcAft>
              <a:buClr>
                <a:schemeClr val="dk1"/>
              </a:buClr>
              <a:buSzPts val="1000"/>
              <a:buChar char="●"/>
            </a:pPr>
            <a:r>
              <a:rPr lang="en" sz="1000">
                <a:solidFill>
                  <a:schemeClr val="dk1"/>
                </a:solidFill>
              </a:rPr>
              <a:t>In our model, the only variables that were considered insignificant were certain months when the sales took place and the last 2 flat model types (Type S1 and Type S2)</a:t>
            </a:r>
            <a:endParaRPr sz="1000">
              <a:solidFill>
                <a:schemeClr val="dk1"/>
              </a:solidFill>
            </a:endParaRPr>
          </a:p>
          <a:p>
            <a:pPr indent="-266700" lvl="0" marL="457200" rtl="0" algn="l">
              <a:lnSpc>
                <a:spcPct val="150000"/>
              </a:lnSpc>
              <a:spcBef>
                <a:spcPts val="1000"/>
              </a:spcBef>
              <a:spcAft>
                <a:spcPts val="0"/>
              </a:spcAft>
              <a:buClr>
                <a:schemeClr val="dk1"/>
              </a:buClr>
              <a:buSzPts val="600"/>
              <a:buChar char="●"/>
            </a:pPr>
            <a:r>
              <a:t/>
            </a:r>
            <a:endParaRPr sz="600">
              <a:solidFill>
                <a:schemeClr val="dk1"/>
              </a:solidFill>
            </a:endParaRPr>
          </a:p>
          <a:p>
            <a:pPr indent="0" lvl="0" marL="0" rtl="0" algn="l">
              <a:spcBef>
                <a:spcPts val="1000"/>
              </a:spcBef>
              <a:spcAft>
                <a:spcPts val="0"/>
              </a:spcAft>
              <a:buNone/>
            </a:pPr>
            <a:r>
              <a:t/>
            </a:r>
            <a:endParaRPr sz="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19000"/>
          </a:blip>
          <a:stretch>
            <a:fillRect/>
          </a:stretch>
        </p:blipFill>
        <p:spPr>
          <a:xfrm>
            <a:off x="0" y="-210"/>
            <a:ext cx="9144000" cy="5486411"/>
          </a:xfrm>
          <a:prstGeom prst="rect">
            <a:avLst/>
          </a:prstGeom>
          <a:noFill/>
          <a:ln>
            <a:noFill/>
          </a:ln>
        </p:spPr>
      </p:pic>
      <p:sp>
        <p:nvSpPr>
          <p:cNvPr id="55" name="Google Shape;55;p13"/>
          <p:cNvSpPr txBox="1"/>
          <p:nvPr>
            <p:ph type="ctrTitle"/>
          </p:nvPr>
        </p:nvSpPr>
        <p:spPr>
          <a:xfrm>
            <a:off x="311708" y="11974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5300"/>
              <a:t>HDB Resale Price Prediction</a:t>
            </a:r>
            <a:endParaRPr b="1" sz="5300"/>
          </a:p>
        </p:txBody>
      </p:sp>
      <p:sp>
        <p:nvSpPr>
          <p:cNvPr id="56" name="Google Shape;56;p13"/>
          <p:cNvSpPr txBox="1"/>
          <p:nvPr>
            <p:ph idx="1" type="subTitle"/>
          </p:nvPr>
        </p:nvSpPr>
        <p:spPr>
          <a:xfrm>
            <a:off x="311700" y="3379375"/>
            <a:ext cx="85206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Clr>
                <a:schemeClr val="dk1"/>
              </a:buClr>
              <a:buSzPts val="688"/>
              <a:buFont typeface="Arial"/>
              <a:buNone/>
            </a:pPr>
            <a:r>
              <a:rPr lang="en" sz="4560">
                <a:solidFill>
                  <a:schemeClr val="dk1"/>
                </a:solidFill>
              </a:rPr>
              <a:t>JA2: Stonkers</a:t>
            </a:r>
            <a:endParaRPr sz="4560">
              <a:solidFill>
                <a:schemeClr val="dk1"/>
              </a:solidFill>
            </a:endParaRPr>
          </a:p>
          <a:p>
            <a:pPr indent="0" lvl="0" marL="0" rtl="0" algn="ctr">
              <a:spcBef>
                <a:spcPts val="0"/>
              </a:spcBef>
              <a:spcAft>
                <a:spcPts val="0"/>
              </a:spcAft>
              <a:buNone/>
            </a:pPr>
            <a:r>
              <a:t/>
            </a:r>
            <a:endParaRPr/>
          </a:p>
        </p:txBody>
      </p:sp>
      <p:pic>
        <p:nvPicPr>
          <p:cNvPr id="57" name="Google Shape;57;p13"/>
          <p:cNvPicPr preferRelativeResize="0"/>
          <p:nvPr/>
        </p:nvPicPr>
        <p:blipFill>
          <a:blip r:embed="rId4">
            <a:alphaModFix/>
          </a:blip>
          <a:stretch>
            <a:fillRect/>
          </a:stretch>
        </p:blipFill>
        <p:spPr>
          <a:xfrm>
            <a:off x="-76725" y="-84450"/>
            <a:ext cx="1271934" cy="115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135" name="Google Shape;135;p22"/>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04: Test set results &amp; model </a:t>
            </a:r>
            <a:r>
              <a:rPr b="1" lang="en" sz="2400">
                <a:solidFill>
                  <a:schemeClr val="dk1"/>
                </a:solidFill>
                <a:latin typeface="Century Gothic"/>
                <a:ea typeface="Century Gothic"/>
                <a:cs typeface="Century Gothic"/>
                <a:sym typeface="Century Gothic"/>
              </a:rPr>
              <a:t>interpretation</a:t>
            </a:r>
            <a:endParaRPr b="1" sz="2400">
              <a:solidFill>
                <a:srgbClr val="000000"/>
              </a:solidFill>
              <a:latin typeface="Century Gothic"/>
              <a:ea typeface="Century Gothic"/>
              <a:cs typeface="Century Gothic"/>
              <a:sym typeface="Century Gothic"/>
            </a:endParaRPr>
          </a:p>
        </p:txBody>
      </p:sp>
      <p:cxnSp>
        <p:nvCxnSpPr>
          <p:cNvPr id="136" name="Google Shape;136;p22"/>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
        <p:nvSpPr>
          <p:cNvPr id="137" name="Google Shape;137;p22"/>
          <p:cNvSpPr/>
          <p:nvPr/>
        </p:nvSpPr>
        <p:spPr>
          <a:xfrm>
            <a:off x="235075" y="1118975"/>
            <a:ext cx="8750100" cy="3808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Test set results</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R2 evaluates the difference in the values in the baseline model and the regression line that our model comes up with, showing how much better our model can predict values compared to the baseline model, with 1 being the best value</a:t>
            </a:r>
            <a:endParaRPr>
              <a:solidFill>
                <a:schemeClr val="dk2"/>
              </a:solidFill>
            </a:endParaRPr>
          </a:p>
          <a:p>
            <a:pPr indent="-317500" lvl="2" marL="1371600" rtl="0" algn="l">
              <a:lnSpc>
                <a:spcPct val="115000"/>
              </a:lnSpc>
              <a:spcBef>
                <a:spcPts val="1000"/>
              </a:spcBef>
              <a:spcAft>
                <a:spcPts val="0"/>
              </a:spcAft>
              <a:buClr>
                <a:schemeClr val="dk2"/>
              </a:buClr>
              <a:buSzPts val="1400"/>
              <a:buChar char="■"/>
            </a:pPr>
            <a:r>
              <a:rPr lang="en">
                <a:solidFill>
                  <a:schemeClr val="dk2"/>
                </a:solidFill>
              </a:rPr>
              <a:t>R2 value is 0.877</a:t>
            </a:r>
            <a:endParaRPr>
              <a:solidFill>
                <a:schemeClr val="dk2"/>
              </a:solidFill>
            </a:endParaRPr>
          </a:p>
          <a:p>
            <a:pPr indent="-317500" lvl="1" marL="914400" rtl="0" algn="l">
              <a:lnSpc>
                <a:spcPct val="115000"/>
              </a:lnSpc>
              <a:spcBef>
                <a:spcPts val="1000"/>
              </a:spcBef>
              <a:spcAft>
                <a:spcPts val="0"/>
              </a:spcAft>
              <a:buClr>
                <a:schemeClr val="dk2"/>
              </a:buClr>
              <a:buSzPts val="1400"/>
              <a:buChar char="○"/>
            </a:pPr>
            <a:r>
              <a:rPr lang="en">
                <a:solidFill>
                  <a:schemeClr val="dk2"/>
                </a:solidFill>
              </a:rPr>
              <a:t>RMSE is the root of the average of the difference between the predicted value and the actual value. To better compare it, we use the normalised RMSE, which is scaled down to be between 0 and 1, with 0 being the best value</a:t>
            </a:r>
            <a:endParaRPr>
              <a:solidFill>
                <a:schemeClr val="dk2"/>
              </a:solidFill>
            </a:endParaRPr>
          </a:p>
          <a:p>
            <a:pPr indent="-317500" lvl="2" marL="1371600" rtl="0" algn="l">
              <a:lnSpc>
                <a:spcPct val="115000"/>
              </a:lnSpc>
              <a:spcBef>
                <a:spcPts val="1000"/>
              </a:spcBef>
              <a:spcAft>
                <a:spcPts val="0"/>
              </a:spcAft>
              <a:buClr>
                <a:schemeClr val="dk2"/>
              </a:buClr>
              <a:buSzPts val="1400"/>
              <a:buChar char="■"/>
            </a:pPr>
            <a:r>
              <a:rPr lang="en">
                <a:solidFill>
                  <a:schemeClr val="dk2"/>
                </a:solidFill>
              </a:rPr>
              <a:t>Normalised RMSE value is 0.122</a:t>
            </a:r>
            <a:endParaRPr>
              <a:solidFill>
                <a:schemeClr val="dk2"/>
              </a:solidFill>
            </a:endParaRPr>
          </a:p>
          <a:p>
            <a:pPr indent="-317500" lvl="0" marL="457200" rtl="0" algn="l">
              <a:lnSpc>
                <a:spcPct val="115000"/>
              </a:lnSpc>
              <a:spcBef>
                <a:spcPts val="1000"/>
              </a:spcBef>
              <a:spcAft>
                <a:spcPts val="0"/>
              </a:spcAft>
              <a:buClr>
                <a:schemeClr val="dk2"/>
              </a:buClr>
              <a:buSzPts val="1400"/>
              <a:buChar char="●"/>
            </a:pPr>
            <a:r>
              <a:rPr lang="en">
                <a:solidFill>
                  <a:schemeClr val="dk2"/>
                </a:solidFill>
              </a:rPr>
              <a:t>Model Interpretation</a:t>
            </a:r>
            <a:endParaRPr>
              <a:solidFill>
                <a:schemeClr val="dk2"/>
              </a:solidFill>
            </a:endParaRPr>
          </a:p>
          <a:p>
            <a:pPr indent="0" lvl="0" marL="0" rtl="0" algn="l">
              <a:lnSpc>
                <a:spcPct val="115000"/>
              </a:lnSpc>
              <a:spcBef>
                <a:spcPts val="0"/>
              </a:spcBef>
              <a:spcAft>
                <a:spcPts val="0"/>
              </a:spcAft>
              <a:buNone/>
            </a:pPr>
            <a:r>
              <a:t/>
            </a:r>
            <a:endParaRPr>
              <a:solidFill>
                <a:schemeClr val="dk2"/>
              </a:solidFill>
            </a:endParaRPr>
          </a:p>
          <a:p>
            <a:pPr indent="0" lvl="0" marL="0" rtl="0" algn="l">
              <a:lnSpc>
                <a:spcPct val="115000"/>
              </a:lnSpc>
              <a:spcBef>
                <a:spcPts val="0"/>
              </a:spcBef>
              <a:spcAft>
                <a:spcPts val="0"/>
              </a:spcAft>
              <a:buNone/>
            </a:pPr>
            <a:r>
              <a:t/>
            </a:r>
            <a:endParaRPr>
              <a:solidFill>
                <a:schemeClr val="dk2"/>
              </a:solidFill>
            </a:endParaRPr>
          </a:p>
          <a:p>
            <a:pPr indent="0" lvl="0" marL="0" rtl="0" algn="l">
              <a:lnSpc>
                <a:spcPct val="115000"/>
              </a:lnSpc>
              <a:spcBef>
                <a:spcPts val="0"/>
              </a:spcBef>
              <a:spcAft>
                <a:spcPts val="0"/>
              </a:spcAft>
              <a:buNone/>
            </a:pPr>
            <a:r>
              <a:t/>
            </a:r>
            <a:endParaRPr>
              <a:solidFill>
                <a:schemeClr val="dk2"/>
              </a:solidFill>
            </a:endParaRPr>
          </a:p>
        </p:txBody>
      </p:sp>
      <p:pic>
        <p:nvPicPr>
          <p:cNvPr id="138" name="Google Shape;138;p22"/>
          <p:cNvPicPr preferRelativeResize="0"/>
          <p:nvPr/>
        </p:nvPicPr>
        <p:blipFill>
          <a:blip r:embed="rId4">
            <a:alphaModFix/>
          </a:blip>
          <a:stretch>
            <a:fillRect/>
          </a:stretch>
        </p:blipFill>
        <p:spPr>
          <a:xfrm>
            <a:off x="2684975" y="3923700"/>
            <a:ext cx="4222524" cy="949723"/>
          </a:xfrm>
          <a:prstGeom prst="rect">
            <a:avLst/>
          </a:prstGeom>
          <a:noFill/>
          <a:ln>
            <a:noFill/>
          </a:ln>
        </p:spPr>
      </p:pic>
      <p:sp>
        <p:nvSpPr>
          <p:cNvPr id="139" name="Google Shape;139;p22"/>
          <p:cNvSpPr/>
          <p:nvPr/>
        </p:nvSpPr>
        <p:spPr>
          <a:xfrm>
            <a:off x="6415900" y="3951125"/>
            <a:ext cx="426900" cy="894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3937250" y="3951125"/>
            <a:ext cx="807300" cy="894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146" name="Google Shape;146;p23"/>
          <p:cNvSpPr txBox="1"/>
          <p:nvPr/>
        </p:nvSpPr>
        <p:spPr>
          <a:xfrm>
            <a:off x="1082400" y="255475"/>
            <a:ext cx="7921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05: Business Insights - Floor Area &amp; Remaining Lease</a:t>
            </a:r>
            <a:endParaRPr b="1" sz="2400">
              <a:solidFill>
                <a:srgbClr val="000000"/>
              </a:solidFill>
              <a:latin typeface="Century Gothic"/>
              <a:ea typeface="Century Gothic"/>
              <a:cs typeface="Century Gothic"/>
              <a:sym typeface="Century Gothic"/>
            </a:endParaRPr>
          </a:p>
        </p:txBody>
      </p:sp>
      <p:cxnSp>
        <p:nvCxnSpPr>
          <p:cNvPr id="147" name="Google Shape;147;p23"/>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
        <p:nvSpPr>
          <p:cNvPr id="148" name="Google Shape;148;p23"/>
          <p:cNvSpPr/>
          <p:nvPr/>
        </p:nvSpPr>
        <p:spPr>
          <a:xfrm>
            <a:off x="235075" y="1118975"/>
            <a:ext cx="4674900" cy="386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Effect of </a:t>
            </a:r>
            <a:r>
              <a:rPr b="1" lang="en" sz="1800">
                <a:solidFill>
                  <a:schemeClr val="dk2"/>
                </a:solidFill>
              </a:rPr>
              <a:t>floor area</a:t>
            </a:r>
            <a:r>
              <a:rPr lang="en" sz="1800">
                <a:solidFill>
                  <a:schemeClr val="dk2"/>
                </a:solidFill>
              </a:rPr>
              <a:t> on resale price</a:t>
            </a:r>
            <a:endParaRPr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Positive coef of </a:t>
            </a:r>
            <a:r>
              <a:rPr b="1" lang="en">
                <a:solidFill>
                  <a:schemeClr val="dk2"/>
                </a:solidFill>
              </a:rPr>
              <a:t>3757.6667</a:t>
            </a:r>
            <a:r>
              <a:rPr lang="en">
                <a:solidFill>
                  <a:schemeClr val="dk2"/>
                </a:solidFill>
              </a:rPr>
              <a:t> for floor area per square meter, which indicates that on average, the resale price </a:t>
            </a:r>
            <a:r>
              <a:rPr b="1" lang="en">
                <a:solidFill>
                  <a:schemeClr val="dk2"/>
                </a:solidFill>
              </a:rPr>
              <a:t>increases by $3757.67</a:t>
            </a:r>
            <a:r>
              <a:rPr lang="en">
                <a:solidFill>
                  <a:schemeClr val="dk2"/>
                </a:solidFill>
              </a:rPr>
              <a:t> as floor area increases by a unit</a:t>
            </a:r>
            <a:endParaRPr>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Effect of </a:t>
            </a:r>
            <a:r>
              <a:rPr b="1" lang="en" sz="1800">
                <a:solidFill>
                  <a:schemeClr val="dk2"/>
                </a:solidFill>
              </a:rPr>
              <a:t>remaining lease </a:t>
            </a:r>
            <a:r>
              <a:rPr lang="en" sz="1800">
                <a:solidFill>
                  <a:schemeClr val="dk2"/>
                </a:solidFill>
              </a:rPr>
              <a:t>on resale price</a:t>
            </a:r>
            <a:endParaRPr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Positive coef of </a:t>
            </a:r>
            <a:r>
              <a:rPr b="1" lang="en">
                <a:solidFill>
                  <a:schemeClr val="dk2"/>
                </a:solidFill>
              </a:rPr>
              <a:t>1576.6457</a:t>
            </a:r>
            <a:r>
              <a:rPr lang="en">
                <a:solidFill>
                  <a:schemeClr val="dk2"/>
                </a:solidFill>
              </a:rPr>
              <a:t> for remaining lease, which indicates that on average, resale price </a:t>
            </a:r>
            <a:r>
              <a:rPr b="1" lang="en">
                <a:solidFill>
                  <a:schemeClr val="dk2"/>
                </a:solidFill>
              </a:rPr>
              <a:t>increases by $1576.65 </a:t>
            </a:r>
            <a:r>
              <a:rPr lang="en">
                <a:solidFill>
                  <a:schemeClr val="dk2"/>
                </a:solidFill>
              </a:rPr>
              <a:t>as the lease increases</a:t>
            </a:r>
            <a:endParaRPr>
              <a:solidFill>
                <a:schemeClr val="dk1"/>
              </a:solidFill>
            </a:endParaRPr>
          </a:p>
        </p:txBody>
      </p:sp>
      <p:pic>
        <p:nvPicPr>
          <p:cNvPr id="149" name="Google Shape;149;p23"/>
          <p:cNvPicPr preferRelativeResize="0"/>
          <p:nvPr/>
        </p:nvPicPr>
        <p:blipFill rotWithShape="1">
          <a:blip r:embed="rId4">
            <a:alphaModFix/>
          </a:blip>
          <a:srcRect b="1" l="0" r="26291" t="82144"/>
          <a:stretch/>
        </p:blipFill>
        <p:spPr>
          <a:xfrm>
            <a:off x="4987675" y="1738959"/>
            <a:ext cx="4016225" cy="167875"/>
          </a:xfrm>
          <a:prstGeom prst="rect">
            <a:avLst/>
          </a:prstGeom>
          <a:noFill/>
          <a:ln>
            <a:noFill/>
          </a:ln>
        </p:spPr>
      </p:pic>
      <p:pic>
        <p:nvPicPr>
          <p:cNvPr id="150" name="Google Shape;150;p23"/>
          <p:cNvPicPr preferRelativeResize="0"/>
          <p:nvPr/>
        </p:nvPicPr>
        <p:blipFill rotWithShape="1">
          <a:blip r:embed="rId4">
            <a:alphaModFix/>
          </a:blip>
          <a:srcRect b="30429" l="0" r="26291" t="0"/>
          <a:stretch/>
        </p:blipFill>
        <p:spPr>
          <a:xfrm>
            <a:off x="4987675" y="1118975"/>
            <a:ext cx="4016225" cy="65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p:nvPr/>
        </p:nvSpPr>
        <p:spPr>
          <a:xfrm>
            <a:off x="235075" y="1118975"/>
            <a:ext cx="5776800" cy="386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1000"/>
              </a:spcBef>
              <a:spcAft>
                <a:spcPts val="1000"/>
              </a:spcAft>
              <a:buNone/>
            </a:pPr>
            <a:r>
              <a:t/>
            </a:r>
            <a:endParaRPr>
              <a:solidFill>
                <a:schemeClr val="dk1"/>
              </a:solidFill>
            </a:endParaRPr>
          </a:p>
        </p:txBody>
      </p:sp>
      <p:sp>
        <p:nvSpPr>
          <p:cNvPr id="156" name="Google Shape;156;p24"/>
          <p:cNvSpPr txBox="1"/>
          <p:nvPr>
            <p:ph idx="1" type="body"/>
          </p:nvPr>
        </p:nvSpPr>
        <p:spPr>
          <a:xfrm>
            <a:off x="285925" y="1194625"/>
            <a:ext cx="5675100" cy="3739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Effect of</a:t>
            </a:r>
            <a:r>
              <a:rPr b="1" lang="en"/>
              <a:t> town </a:t>
            </a:r>
            <a:r>
              <a:rPr lang="en"/>
              <a:t>on resale price</a:t>
            </a:r>
            <a:endParaRPr/>
          </a:p>
          <a:p>
            <a:pPr indent="-298450" lvl="1" marL="914400" rtl="0" algn="l">
              <a:spcBef>
                <a:spcPts val="0"/>
              </a:spcBef>
              <a:spcAft>
                <a:spcPts val="0"/>
              </a:spcAft>
              <a:buSzPts val="1100"/>
              <a:buChar char="○"/>
            </a:pPr>
            <a:r>
              <a:rPr lang="en" sz="1100"/>
              <a:t>Coef indicates the </a:t>
            </a:r>
            <a:r>
              <a:rPr b="1" lang="en" sz="1100"/>
              <a:t>difference </a:t>
            </a:r>
            <a:r>
              <a:rPr lang="en" sz="1100"/>
              <a:t>in resale prices between the </a:t>
            </a:r>
            <a:r>
              <a:rPr b="1" lang="en" sz="1100"/>
              <a:t>reference town (AMK)</a:t>
            </a:r>
            <a:r>
              <a:rPr lang="en" sz="1100"/>
              <a:t> and </a:t>
            </a:r>
            <a:r>
              <a:rPr b="1" lang="en" sz="1100"/>
              <a:t>other towns</a:t>
            </a:r>
            <a:r>
              <a:rPr lang="en" sz="1100"/>
              <a:t> </a:t>
            </a:r>
            <a:endParaRPr sz="1100"/>
          </a:p>
          <a:p>
            <a:pPr indent="-298450" lvl="1" marL="914400" rtl="0" algn="l">
              <a:spcBef>
                <a:spcPts val="0"/>
              </a:spcBef>
              <a:spcAft>
                <a:spcPts val="0"/>
              </a:spcAft>
              <a:buSzPts val="1100"/>
              <a:buChar char="○"/>
            </a:pPr>
            <a:r>
              <a:rPr b="1" lang="en" sz="1100"/>
              <a:t>Towns </a:t>
            </a:r>
            <a:r>
              <a:rPr lang="en" sz="1100"/>
              <a:t>include: Bedok, Bishan, Bukit Batok, Bukit Merah, Bukit Panjang, Bukit Timah, Central Area, CCK, Clementi, Geylang, Hougang, JE, JW, Kallang/Whampoa, Marine Parade, Pasir Ris, Punggol, Queenstown, Sembawang, Sengkang, Serangoon, Tampines, Toa Payoh, Woodlands, Yishun</a:t>
            </a:r>
            <a:endParaRPr sz="1100"/>
          </a:p>
          <a:p>
            <a:pPr indent="-298450" lvl="1" marL="914400" rtl="0" algn="l">
              <a:spcBef>
                <a:spcPts val="0"/>
              </a:spcBef>
              <a:spcAft>
                <a:spcPts val="0"/>
              </a:spcAft>
              <a:buSzPts val="1100"/>
              <a:buChar char="○"/>
            </a:pPr>
            <a:r>
              <a:rPr b="1" lang="en" sz="1100"/>
              <a:t>Highest </a:t>
            </a:r>
            <a:r>
              <a:rPr lang="en" sz="1100"/>
              <a:t>Resale Price: Town 6 (Bukit Timah)</a:t>
            </a:r>
            <a:endParaRPr b="1" sz="1100"/>
          </a:p>
          <a:p>
            <a:pPr indent="-298450" lvl="1" marL="914400" rtl="0" algn="l">
              <a:spcBef>
                <a:spcPts val="0"/>
              </a:spcBef>
              <a:spcAft>
                <a:spcPts val="0"/>
              </a:spcAft>
              <a:buSzPts val="1100"/>
              <a:buChar char="○"/>
            </a:pPr>
            <a:r>
              <a:rPr b="1" lang="en" sz="1100"/>
              <a:t>Lowest </a:t>
            </a:r>
            <a:r>
              <a:rPr lang="en" sz="1100"/>
              <a:t>Resale Price: Town 19 (Sembawang)</a:t>
            </a:r>
            <a:endParaRPr sz="1100"/>
          </a:p>
          <a:p>
            <a:pPr indent="-234950" lvl="2" marL="1371600" rtl="0" algn="l">
              <a:spcBef>
                <a:spcPts val="0"/>
              </a:spcBef>
              <a:spcAft>
                <a:spcPts val="0"/>
              </a:spcAft>
              <a:buSzPts val="100"/>
              <a:buChar char="■"/>
            </a:pPr>
            <a:r>
              <a:t/>
            </a:r>
            <a:endParaRPr sz="100"/>
          </a:p>
          <a:p>
            <a:pPr indent="-304800" lvl="0" marL="457200" rtl="0" algn="l">
              <a:spcBef>
                <a:spcPts val="0"/>
              </a:spcBef>
              <a:spcAft>
                <a:spcPts val="0"/>
              </a:spcAft>
              <a:buSzPts val="1200"/>
              <a:buChar char="●"/>
            </a:pPr>
            <a:r>
              <a:rPr lang="en"/>
              <a:t>Effect of </a:t>
            </a:r>
            <a:r>
              <a:rPr b="1" lang="en"/>
              <a:t>storey range </a:t>
            </a:r>
            <a:r>
              <a:rPr lang="en"/>
              <a:t>on resale price</a:t>
            </a:r>
            <a:endParaRPr/>
          </a:p>
          <a:p>
            <a:pPr indent="-298450" lvl="1" marL="914400" rtl="0" algn="l">
              <a:spcBef>
                <a:spcPts val="0"/>
              </a:spcBef>
              <a:spcAft>
                <a:spcPts val="0"/>
              </a:spcAft>
              <a:buSzPts val="1100"/>
              <a:buChar char="○"/>
            </a:pPr>
            <a:r>
              <a:rPr lang="en" sz="1100"/>
              <a:t>Coef indicates the </a:t>
            </a:r>
            <a:r>
              <a:rPr b="1" lang="en" sz="1100"/>
              <a:t>difference </a:t>
            </a:r>
            <a:r>
              <a:rPr lang="en" sz="1100"/>
              <a:t>in resale prices between the</a:t>
            </a:r>
            <a:r>
              <a:rPr b="1" lang="en" sz="1100"/>
              <a:t> </a:t>
            </a:r>
            <a:r>
              <a:rPr b="1" lang="en" sz="1100"/>
              <a:t>reference </a:t>
            </a:r>
            <a:r>
              <a:rPr b="1" lang="en" sz="1100"/>
              <a:t>storey range 0-3</a:t>
            </a:r>
            <a:r>
              <a:rPr lang="en" sz="1100"/>
              <a:t> and </a:t>
            </a:r>
            <a:r>
              <a:rPr b="1" lang="en" sz="1100"/>
              <a:t>other ranges</a:t>
            </a:r>
            <a:endParaRPr b="1" sz="1100"/>
          </a:p>
          <a:p>
            <a:pPr indent="-298450" lvl="1" marL="914400" rtl="0" algn="l">
              <a:spcBef>
                <a:spcPts val="0"/>
              </a:spcBef>
              <a:spcAft>
                <a:spcPts val="0"/>
              </a:spcAft>
              <a:buSzPts val="1100"/>
              <a:buChar char="○"/>
            </a:pPr>
            <a:r>
              <a:rPr b="1" lang="en" sz="1100"/>
              <a:t>Ranges </a:t>
            </a:r>
            <a:r>
              <a:rPr lang="en" sz="1100"/>
              <a:t>include: 4-6, 7-9, 10-12, 13-15, 16-18, 19-21, 22-24, 25-2, 28-30, 31-33, 34-36, 37-39, 40-42, 43-45, 46-48, 49-51</a:t>
            </a:r>
            <a:endParaRPr sz="1100"/>
          </a:p>
          <a:p>
            <a:pPr indent="-298450" lvl="1" marL="914400" rtl="0" algn="l">
              <a:spcBef>
                <a:spcPts val="0"/>
              </a:spcBef>
              <a:spcAft>
                <a:spcPts val="0"/>
              </a:spcAft>
              <a:buSzPts val="1100"/>
              <a:buChar char="○"/>
            </a:pPr>
            <a:r>
              <a:rPr b="1" lang="en" sz="1100"/>
              <a:t>Highest </a:t>
            </a:r>
            <a:r>
              <a:rPr lang="en" sz="1100"/>
              <a:t>Resale Price: Storey range 16 (49-51 storeys)</a:t>
            </a:r>
            <a:endParaRPr sz="1100"/>
          </a:p>
          <a:p>
            <a:pPr indent="-298450" lvl="1" marL="914400" rtl="0" algn="l">
              <a:spcBef>
                <a:spcPts val="0"/>
              </a:spcBef>
              <a:spcAft>
                <a:spcPts val="0"/>
              </a:spcAft>
              <a:buSzPts val="1100"/>
              <a:buChar char="○"/>
            </a:pPr>
            <a:r>
              <a:rPr b="1" lang="en" sz="1100"/>
              <a:t>Lowest </a:t>
            </a:r>
            <a:r>
              <a:rPr lang="en" sz="1100"/>
              <a:t>Resale Price: Storey range 0 (0-3 storeys) </a:t>
            </a:r>
            <a:endParaRPr sz="1100"/>
          </a:p>
          <a:p>
            <a:pPr indent="-298450" lvl="1" marL="914400" rtl="0" algn="l">
              <a:spcBef>
                <a:spcPts val="0"/>
              </a:spcBef>
              <a:spcAft>
                <a:spcPts val="0"/>
              </a:spcAft>
              <a:buSzPts val="1100"/>
              <a:buChar char="○"/>
            </a:pPr>
            <a:r>
              <a:rPr lang="en" sz="1100"/>
              <a:t>As the number of storeys increases, the resale price increases</a:t>
            </a:r>
            <a:endParaRPr/>
          </a:p>
        </p:txBody>
      </p:sp>
      <p:pic>
        <p:nvPicPr>
          <p:cNvPr id="157" name="Google Shape;157;p24"/>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158" name="Google Shape;158;p24"/>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05: Business Insights - Town &amp; Storey Range</a:t>
            </a:r>
            <a:endParaRPr b="1" sz="2400">
              <a:solidFill>
                <a:srgbClr val="000000"/>
              </a:solidFill>
              <a:latin typeface="Century Gothic"/>
              <a:ea typeface="Century Gothic"/>
              <a:cs typeface="Century Gothic"/>
              <a:sym typeface="Century Gothic"/>
            </a:endParaRPr>
          </a:p>
        </p:txBody>
      </p:sp>
      <p:cxnSp>
        <p:nvCxnSpPr>
          <p:cNvPr id="159" name="Google Shape;159;p24"/>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pic>
        <p:nvPicPr>
          <p:cNvPr id="160" name="Google Shape;160;p24"/>
          <p:cNvPicPr preferRelativeResize="0"/>
          <p:nvPr/>
        </p:nvPicPr>
        <p:blipFill rotWithShape="1">
          <a:blip r:embed="rId4">
            <a:alphaModFix/>
          </a:blip>
          <a:srcRect b="0" l="0" r="25350" t="0"/>
          <a:stretch/>
        </p:blipFill>
        <p:spPr>
          <a:xfrm>
            <a:off x="6197500" y="1266504"/>
            <a:ext cx="2634798" cy="2263614"/>
          </a:xfrm>
          <a:prstGeom prst="rect">
            <a:avLst/>
          </a:prstGeom>
          <a:noFill/>
          <a:ln>
            <a:noFill/>
          </a:ln>
        </p:spPr>
      </p:pic>
      <p:pic>
        <p:nvPicPr>
          <p:cNvPr id="161" name="Google Shape;161;p24"/>
          <p:cNvPicPr preferRelativeResize="0"/>
          <p:nvPr/>
        </p:nvPicPr>
        <p:blipFill rotWithShape="1">
          <a:blip r:embed="rId5">
            <a:alphaModFix/>
          </a:blip>
          <a:srcRect b="70203" l="12072" r="0" t="0"/>
          <a:stretch/>
        </p:blipFill>
        <p:spPr>
          <a:xfrm>
            <a:off x="6197500" y="1068025"/>
            <a:ext cx="2634800" cy="198480"/>
          </a:xfrm>
          <a:prstGeom prst="rect">
            <a:avLst/>
          </a:prstGeom>
          <a:noFill/>
          <a:ln>
            <a:noFill/>
          </a:ln>
        </p:spPr>
      </p:pic>
      <p:pic>
        <p:nvPicPr>
          <p:cNvPr id="162" name="Google Shape;162;p24"/>
          <p:cNvPicPr preferRelativeResize="0"/>
          <p:nvPr/>
        </p:nvPicPr>
        <p:blipFill>
          <a:blip r:embed="rId6">
            <a:alphaModFix/>
          </a:blip>
          <a:stretch>
            <a:fillRect/>
          </a:stretch>
        </p:blipFill>
        <p:spPr>
          <a:xfrm>
            <a:off x="6197500" y="3530115"/>
            <a:ext cx="2634799" cy="14038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p:nvPr/>
        </p:nvSpPr>
        <p:spPr>
          <a:xfrm>
            <a:off x="235075" y="1118975"/>
            <a:ext cx="5776800" cy="386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1000"/>
              </a:spcBef>
              <a:spcAft>
                <a:spcPts val="1000"/>
              </a:spcAft>
              <a:buNone/>
            </a:pPr>
            <a:r>
              <a:t/>
            </a:r>
            <a:endParaRPr>
              <a:solidFill>
                <a:schemeClr val="dk1"/>
              </a:solidFill>
            </a:endParaRPr>
          </a:p>
        </p:txBody>
      </p:sp>
      <p:sp>
        <p:nvSpPr>
          <p:cNvPr id="168" name="Google Shape;168;p25"/>
          <p:cNvSpPr txBox="1"/>
          <p:nvPr>
            <p:ph idx="1" type="body"/>
          </p:nvPr>
        </p:nvSpPr>
        <p:spPr>
          <a:xfrm>
            <a:off x="161225" y="1201850"/>
            <a:ext cx="5607600" cy="37689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sz="1200"/>
              <a:t>Effect of </a:t>
            </a:r>
            <a:r>
              <a:rPr b="1" lang="en" sz="1200"/>
              <a:t>flat type</a:t>
            </a:r>
            <a:r>
              <a:rPr lang="en" sz="1200"/>
              <a:t> on resale price</a:t>
            </a:r>
            <a:endParaRPr sz="1200"/>
          </a:p>
          <a:p>
            <a:pPr indent="-304800" lvl="1" marL="914400" rtl="0" algn="l">
              <a:spcBef>
                <a:spcPts val="0"/>
              </a:spcBef>
              <a:spcAft>
                <a:spcPts val="0"/>
              </a:spcAft>
              <a:buSzPts val="1200"/>
              <a:buChar char="○"/>
            </a:pPr>
            <a:r>
              <a:rPr lang="en" sz="1200"/>
              <a:t>Coef of each flat type represents the </a:t>
            </a:r>
            <a:r>
              <a:rPr lang="en" sz="1200"/>
              <a:t>average</a:t>
            </a:r>
            <a:r>
              <a:rPr lang="en" sz="1200"/>
              <a:t> difference in resale prices between that flat type and the reference flat type (2-Room)</a:t>
            </a:r>
            <a:endParaRPr sz="1200"/>
          </a:p>
          <a:p>
            <a:pPr indent="-304800" lvl="1" marL="914400" rtl="0" algn="l">
              <a:spcBef>
                <a:spcPts val="0"/>
              </a:spcBef>
              <a:spcAft>
                <a:spcPts val="0"/>
              </a:spcAft>
              <a:buSzPts val="1200"/>
              <a:buChar char="○"/>
            </a:pPr>
            <a:r>
              <a:rPr lang="en" sz="1200"/>
              <a:t>By </a:t>
            </a:r>
            <a:r>
              <a:rPr b="1" lang="en" sz="1200"/>
              <a:t>increasing </a:t>
            </a:r>
            <a:r>
              <a:rPr lang="en" sz="1200"/>
              <a:t>price order: 1-5 Room, </a:t>
            </a:r>
            <a:r>
              <a:rPr lang="en" sz="1200"/>
              <a:t>Executive, </a:t>
            </a:r>
            <a:r>
              <a:rPr lang="en" sz="1200"/>
              <a:t>Multi-generation</a:t>
            </a:r>
            <a:endParaRPr sz="1200"/>
          </a:p>
          <a:p>
            <a:pPr indent="-304800" lvl="1" marL="914400" rtl="0" algn="l">
              <a:spcBef>
                <a:spcPts val="0"/>
              </a:spcBef>
              <a:spcAft>
                <a:spcPts val="0"/>
              </a:spcAft>
              <a:buSzPts val="1200"/>
              <a:buChar char="○"/>
            </a:pPr>
            <a:r>
              <a:rPr b="1" lang="en" sz="1200"/>
              <a:t>Highest/Lowest </a:t>
            </a:r>
            <a:r>
              <a:rPr lang="en" sz="1200"/>
              <a:t>Resale Price: Multi-Generation/1-Room Flat</a:t>
            </a:r>
            <a:endParaRPr sz="1200"/>
          </a:p>
          <a:p>
            <a:pPr indent="-304800" lvl="0" marL="457200" rtl="0" algn="l">
              <a:spcBef>
                <a:spcPts val="0"/>
              </a:spcBef>
              <a:spcAft>
                <a:spcPts val="0"/>
              </a:spcAft>
              <a:buSzPts val="1200"/>
              <a:buChar char="●"/>
            </a:pPr>
            <a:r>
              <a:rPr lang="en" sz="1200"/>
              <a:t>Effect of </a:t>
            </a:r>
            <a:r>
              <a:rPr b="1" lang="en" sz="1200"/>
              <a:t>flat model </a:t>
            </a:r>
            <a:r>
              <a:rPr lang="en" sz="1200"/>
              <a:t>on resale price</a:t>
            </a:r>
            <a:endParaRPr sz="1200"/>
          </a:p>
          <a:p>
            <a:pPr indent="-304800" lvl="1" marL="914400" rtl="0" algn="l">
              <a:spcBef>
                <a:spcPts val="0"/>
              </a:spcBef>
              <a:spcAft>
                <a:spcPts val="0"/>
              </a:spcAft>
              <a:buSzPts val="1200"/>
              <a:buChar char="○"/>
            </a:pPr>
            <a:r>
              <a:rPr lang="en" sz="1200"/>
              <a:t>Coef of each flat model represents the average difference in resale prices between that flat model and the reference flat type (Improved)</a:t>
            </a:r>
            <a:endParaRPr sz="1200"/>
          </a:p>
          <a:p>
            <a:pPr indent="-304800" lvl="1" marL="914400" rtl="0" algn="l">
              <a:spcBef>
                <a:spcPts val="0"/>
              </a:spcBef>
              <a:spcAft>
                <a:spcPts val="0"/>
              </a:spcAft>
              <a:buSzPts val="1200"/>
              <a:buChar char="○"/>
            </a:pPr>
            <a:r>
              <a:rPr lang="en" sz="1200"/>
              <a:t>Flat models include: </a:t>
            </a:r>
            <a:r>
              <a:rPr lang="en" sz="1000">
                <a:highlight>
                  <a:srgbClr val="FFFFFF"/>
                </a:highlight>
              </a:rPr>
              <a:t>'Improved', 'New Generation', 'DBSS', 'Standard', 'Apartment','Simplified', 'Model A', 'Premium Apartment', 'Adjoined flat','Model A-Maisonette', 'Maisonette', 'Type S1', 'Type S2', 'Model A2', 'Terrace', 'Improved-Maisonette', 'Premium Maisonette','Multi Generation', 'Premium Apartment Loft', '2-room', '3Gen'</a:t>
            </a:r>
            <a:endParaRPr sz="1000"/>
          </a:p>
          <a:p>
            <a:pPr indent="-304800" lvl="1" marL="914400" rtl="0" algn="l">
              <a:spcBef>
                <a:spcPts val="0"/>
              </a:spcBef>
              <a:spcAft>
                <a:spcPts val="0"/>
              </a:spcAft>
              <a:buSzPts val="1200"/>
              <a:buChar char="○"/>
            </a:pPr>
            <a:r>
              <a:rPr b="1" lang="en" sz="1200"/>
              <a:t>Highest/Lowest</a:t>
            </a:r>
            <a:r>
              <a:rPr lang="en" sz="1200"/>
              <a:t> Resale Price: Terrace/2-room</a:t>
            </a:r>
            <a:endParaRPr sz="1200"/>
          </a:p>
          <a:p>
            <a:pPr indent="-304800" lvl="1" marL="914400" rtl="0" algn="l">
              <a:spcBef>
                <a:spcPts val="0"/>
              </a:spcBef>
              <a:spcAft>
                <a:spcPts val="0"/>
              </a:spcAft>
              <a:buSzPts val="1200"/>
              <a:buChar char="○"/>
            </a:pPr>
            <a:r>
              <a:rPr lang="en" sz="1200"/>
              <a:t>Coefs for 2-room and 3Gen are statistically insignificant - </a:t>
            </a:r>
            <a:r>
              <a:rPr b="1" lang="en" sz="1200"/>
              <a:t>no</a:t>
            </a:r>
            <a:r>
              <a:rPr b="1" lang="en" sz="1200"/>
              <a:t> significant difference</a:t>
            </a:r>
            <a:r>
              <a:rPr lang="en" sz="1200"/>
              <a:t> between the resale prices of </a:t>
            </a:r>
            <a:r>
              <a:rPr lang="en" sz="1200" u="sng"/>
              <a:t>2-room, 3Gen and Improved flats</a:t>
            </a:r>
            <a:endParaRPr sz="1200" u="sng"/>
          </a:p>
        </p:txBody>
      </p:sp>
      <p:pic>
        <p:nvPicPr>
          <p:cNvPr id="169" name="Google Shape;169;p25"/>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170" name="Google Shape;170;p25"/>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05: Business Insights - Flat Type &amp; Flat Model</a:t>
            </a:r>
            <a:endParaRPr b="1" sz="2400">
              <a:solidFill>
                <a:srgbClr val="000000"/>
              </a:solidFill>
              <a:latin typeface="Century Gothic"/>
              <a:ea typeface="Century Gothic"/>
              <a:cs typeface="Century Gothic"/>
              <a:sym typeface="Century Gothic"/>
            </a:endParaRPr>
          </a:p>
        </p:txBody>
      </p:sp>
      <p:cxnSp>
        <p:nvCxnSpPr>
          <p:cNvPr id="171" name="Google Shape;171;p25"/>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pic>
        <p:nvPicPr>
          <p:cNvPr id="172" name="Google Shape;172;p25"/>
          <p:cNvPicPr preferRelativeResize="0"/>
          <p:nvPr/>
        </p:nvPicPr>
        <p:blipFill rotWithShape="1">
          <a:blip r:embed="rId4">
            <a:alphaModFix/>
          </a:blip>
          <a:srcRect b="-1480" l="0" r="0" t="1480"/>
          <a:stretch/>
        </p:blipFill>
        <p:spPr>
          <a:xfrm>
            <a:off x="6239650" y="2123759"/>
            <a:ext cx="2764725" cy="2802141"/>
          </a:xfrm>
          <a:prstGeom prst="rect">
            <a:avLst/>
          </a:prstGeom>
          <a:noFill/>
          <a:ln>
            <a:noFill/>
          </a:ln>
        </p:spPr>
      </p:pic>
      <p:pic>
        <p:nvPicPr>
          <p:cNvPr id="173" name="Google Shape;173;p25"/>
          <p:cNvPicPr preferRelativeResize="0"/>
          <p:nvPr/>
        </p:nvPicPr>
        <p:blipFill>
          <a:blip r:embed="rId5">
            <a:alphaModFix/>
          </a:blip>
          <a:stretch>
            <a:fillRect/>
          </a:stretch>
        </p:blipFill>
        <p:spPr>
          <a:xfrm>
            <a:off x="6239650" y="1398331"/>
            <a:ext cx="2764724" cy="725431"/>
          </a:xfrm>
          <a:prstGeom prst="rect">
            <a:avLst/>
          </a:prstGeom>
          <a:noFill/>
          <a:ln>
            <a:noFill/>
          </a:ln>
        </p:spPr>
      </p:pic>
      <p:pic>
        <p:nvPicPr>
          <p:cNvPr id="174" name="Google Shape;174;p25"/>
          <p:cNvPicPr preferRelativeResize="0"/>
          <p:nvPr/>
        </p:nvPicPr>
        <p:blipFill rotWithShape="1">
          <a:blip r:embed="rId6">
            <a:alphaModFix/>
          </a:blip>
          <a:srcRect b="70203" l="12072" r="0" t="0"/>
          <a:stretch/>
        </p:blipFill>
        <p:spPr>
          <a:xfrm>
            <a:off x="6239650" y="1118975"/>
            <a:ext cx="2764725" cy="2793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6"/>
          <p:cNvPicPr preferRelativeResize="0"/>
          <p:nvPr/>
        </p:nvPicPr>
        <p:blipFill>
          <a:blip r:embed="rId3">
            <a:alphaModFix/>
          </a:blip>
          <a:stretch>
            <a:fillRect/>
          </a:stretch>
        </p:blipFill>
        <p:spPr>
          <a:xfrm>
            <a:off x="-76725" y="-84450"/>
            <a:ext cx="1271934" cy="1152475"/>
          </a:xfrm>
          <a:prstGeom prst="rect">
            <a:avLst/>
          </a:prstGeom>
          <a:noFill/>
          <a:ln>
            <a:noFill/>
          </a:ln>
        </p:spPr>
      </p:pic>
      <p:cxnSp>
        <p:nvCxnSpPr>
          <p:cNvPr id="180" name="Google Shape;180;p26"/>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
        <p:nvSpPr>
          <p:cNvPr id="181" name="Google Shape;181;p26"/>
          <p:cNvSpPr txBox="1"/>
          <p:nvPr>
            <p:ph type="ctrTitle"/>
          </p:nvPr>
        </p:nvSpPr>
        <p:spPr>
          <a:xfrm>
            <a:off x="311700"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entury Gothic"/>
                <a:ea typeface="Century Gothic"/>
                <a:cs typeface="Century Gothic"/>
                <a:sym typeface="Century Gothic"/>
              </a:rPr>
              <a:t>HDB Resale Price Prediction </a:t>
            </a:r>
            <a:r>
              <a:rPr lang="en">
                <a:solidFill>
                  <a:schemeClr val="dk1"/>
                </a:solidFill>
                <a:latin typeface="Century Gothic"/>
                <a:ea typeface="Century Gothic"/>
                <a:cs typeface="Century Gothic"/>
                <a:sym typeface="Century Gothic"/>
              </a:rPr>
              <a:t>									</a:t>
            </a:r>
            <a:endParaRPr>
              <a:solidFill>
                <a:schemeClr val="dk1"/>
              </a:solidFill>
              <a:latin typeface="Century Gothic"/>
              <a:ea typeface="Century Gothic"/>
              <a:cs typeface="Century Gothic"/>
              <a:sym typeface="Century Gothic"/>
            </a:endParaRPr>
          </a:p>
          <a:p>
            <a:pPr indent="0" lvl="0" marL="0" rtl="0" algn="l">
              <a:spcBef>
                <a:spcPts val="1200"/>
              </a:spcBef>
              <a:spcAft>
                <a:spcPts val="0"/>
              </a:spcAft>
              <a:buNone/>
            </a:pPr>
            <a:r>
              <a:rPr lang="en">
                <a:solidFill>
                  <a:schemeClr val="dk1"/>
                </a:solidFill>
                <a:latin typeface="Century Gothic"/>
                <a:ea typeface="Century Gothic"/>
                <a:cs typeface="Century Gothic"/>
                <a:sym typeface="Century Gothic"/>
              </a:rPr>
              <a:t>You’re working for a real estate company who wishes to create an easy tool for customers to </a:t>
            </a:r>
            <a:r>
              <a:rPr b="1" lang="en">
                <a:solidFill>
                  <a:schemeClr val="dk1"/>
                </a:solidFill>
                <a:highlight>
                  <a:srgbClr val="FFFF00"/>
                </a:highlight>
                <a:latin typeface="Century Gothic"/>
                <a:ea typeface="Century Gothic"/>
                <a:cs typeface="Century Gothic"/>
                <a:sym typeface="Century Gothic"/>
              </a:rPr>
              <a:t>instantly value their HDB flats</a:t>
            </a:r>
            <a:r>
              <a:rPr lang="en">
                <a:solidFill>
                  <a:schemeClr val="dk1"/>
                </a:solidFill>
                <a:latin typeface="Century Gothic"/>
                <a:ea typeface="Century Gothic"/>
                <a:cs typeface="Century Gothic"/>
                <a:sym typeface="Century Gothic"/>
              </a:rPr>
              <a:t>. </a:t>
            </a:r>
            <a:endParaRPr>
              <a:solidFill>
                <a:schemeClr val="dk1"/>
              </a:solidFill>
              <a:latin typeface="Century Gothic"/>
              <a:ea typeface="Century Gothic"/>
              <a:cs typeface="Century Gothic"/>
              <a:sym typeface="Century Gothic"/>
            </a:endParaRPr>
          </a:p>
          <a:p>
            <a:pPr indent="0" lvl="0" marL="0" rtl="0" algn="l">
              <a:spcBef>
                <a:spcPts val="1200"/>
              </a:spcBef>
              <a:spcAft>
                <a:spcPts val="1200"/>
              </a:spcAft>
              <a:buNone/>
            </a:pPr>
            <a:r>
              <a:rPr lang="en">
                <a:solidFill>
                  <a:schemeClr val="dk1"/>
                </a:solidFill>
                <a:latin typeface="Century Gothic"/>
                <a:ea typeface="Century Gothic"/>
                <a:cs typeface="Century Gothic"/>
                <a:sym typeface="Century Gothic"/>
              </a:rPr>
              <a:t>They have asked you to come up with an ML algorithm that will be used as the basis of this tool. </a:t>
            </a:r>
            <a:endParaRPr>
              <a:latin typeface="Century Gothic"/>
              <a:ea typeface="Century Gothic"/>
              <a:cs typeface="Century Gothic"/>
              <a:sym typeface="Century Gothic"/>
            </a:endParaRPr>
          </a:p>
        </p:txBody>
      </p:sp>
      <p:pic>
        <p:nvPicPr>
          <p:cNvPr id="63" name="Google Shape;63;p14"/>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64" name="Google Shape;64;p14"/>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01 Problem Statement</a:t>
            </a:r>
            <a:endParaRPr b="1" sz="2400">
              <a:solidFill>
                <a:srgbClr val="000000"/>
              </a:solidFill>
              <a:latin typeface="Century Gothic"/>
              <a:ea typeface="Century Gothic"/>
              <a:cs typeface="Century Gothic"/>
              <a:sym typeface="Century Gothic"/>
            </a:endParaRPr>
          </a:p>
        </p:txBody>
      </p:sp>
      <p:cxnSp>
        <p:nvCxnSpPr>
          <p:cNvPr id="65" name="Google Shape;65;p14"/>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71" name="Google Shape;71;p15"/>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02 Introduction to Dataset</a:t>
            </a:r>
            <a:endParaRPr b="1" sz="2400">
              <a:solidFill>
                <a:srgbClr val="000000"/>
              </a:solidFill>
              <a:latin typeface="Century Gothic"/>
              <a:ea typeface="Century Gothic"/>
              <a:cs typeface="Century Gothic"/>
              <a:sym typeface="Century Gothic"/>
            </a:endParaRPr>
          </a:p>
        </p:txBody>
      </p:sp>
      <p:cxnSp>
        <p:nvCxnSpPr>
          <p:cNvPr id="72" name="Google Shape;72;p15"/>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graphicFrame>
        <p:nvGraphicFramePr>
          <p:cNvPr id="73" name="Google Shape;73;p15"/>
          <p:cNvGraphicFramePr/>
          <p:nvPr/>
        </p:nvGraphicFramePr>
        <p:xfrm>
          <a:off x="694613" y="1068025"/>
          <a:ext cx="3000000" cy="3000000"/>
        </p:xfrm>
        <a:graphic>
          <a:graphicData uri="http://schemas.openxmlformats.org/drawingml/2006/table">
            <a:tbl>
              <a:tblPr>
                <a:noFill/>
                <a:tableStyleId>{A31E8B55-07E7-41AB-8C1D-900BE124B82D}</a:tableStyleId>
              </a:tblPr>
              <a:tblGrid>
                <a:gridCol w="1910900"/>
                <a:gridCol w="1910900"/>
                <a:gridCol w="1910900"/>
                <a:gridCol w="1910900"/>
              </a:tblGrid>
              <a:tr h="305100">
                <a:tc>
                  <a:txBody>
                    <a:bodyPr/>
                    <a:lstStyle/>
                    <a:p>
                      <a:pPr indent="0" lvl="0" marL="0" rtl="0" algn="l">
                        <a:spcBef>
                          <a:spcPts val="0"/>
                        </a:spcBef>
                        <a:spcAft>
                          <a:spcPts val="0"/>
                        </a:spcAft>
                        <a:buNone/>
                      </a:pPr>
                      <a:r>
                        <a:rPr b="1" lang="en" sz="1000"/>
                        <a:t>Variable</a:t>
                      </a:r>
                      <a:endParaRPr b="1" sz="1000"/>
                    </a:p>
                  </a:txBody>
                  <a:tcPr marT="91425" marB="91425" marR="91425" marL="91425"/>
                </a:tc>
                <a:tc>
                  <a:txBody>
                    <a:bodyPr/>
                    <a:lstStyle/>
                    <a:p>
                      <a:pPr indent="0" lvl="0" marL="0" rtl="0" algn="l">
                        <a:spcBef>
                          <a:spcPts val="0"/>
                        </a:spcBef>
                        <a:spcAft>
                          <a:spcPts val="0"/>
                        </a:spcAft>
                        <a:buNone/>
                      </a:pPr>
                      <a:r>
                        <a:rPr b="1" lang="en" sz="1000"/>
                        <a:t>Definition</a:t>
                      </a:r>
                      <a:endParaRPr b="1" sz="1000"/>
                    </a:p>
                  </a:txBody>
                  <a:tcPr marT="91425" marB="91425" marR="91425" marL="91425"/>
                </a:tc>
                <a:tc>
                  <a:txBody>
                    <a:bodyPr/>
                    <a:lstStyle/>
                    <a:p>
                      <a:pPr indent="0" lvl="0" marL="0" rtl="0" algn="l">
                        <a:spcBef>
                          <a:spcPts val="0"/>
                        </a:spcBef>
                        <a:spcAft>
                          <a:spcPts val="0"/>
                        </a:spcAft>
                        <a:buNone/>
                      </a:pPr>
                      <a:r>
                        <a:rPr b="1" lang="en" sz="1000"/>
                        <a:t>Type</a:t>
                      </a:r>
                      <a:endParaRPr b="1" sz="1000"/>
                    </a:p>
                  </a:txBody>
                  <a:tcPr marT="91425" marB="91425" marR="91425" marL="91425"/>
                </a:tc>
                <a:tc>
                  <a:txBody>
                    <a:bodyPr/>
                    <a:lstStyle/>
                    <a:p>
                      <a:pPr indent="0" lvl="0" marL="0" rtl="0" algn="l">
                        <a:spcBef>
                          <a:spcPts val="0"/>
                        </a:spcBef>
                        <a:spcAft>
                          <a:spcPts val="0"/>
                        </a:spcAft>
                        <a:buNone/>
                      </a:pPr>
                      <a:r>
                        <a:rPr b="1" lang="en" sz="1000"/>
                        <a:t>Example</a:t>
                      </a:r>
                      <a:endParaRPr b="1" sz="1000"/>
                    </a:p>
                  </a:txBody>
                  <a:tcPr marT="91425" marB="91425" marR="91425" marL="91425"/>
                </a:tc>
              </a:tr>
              <a:tr h="302150">
                <a:tc>
                  <a:txBody>
                    <a:bodyPr/>
                    <a:lstStyle/>
                    <a:p>
                      <a:pPr indent="0" lvl="0" marL="0" rtl="0" algn="l">
                        <a:spcBef>
                          <a:spcPts val="0"/>
                        </a:spcBef>
                        <a:spcAft>
                          <a:spcPts val="0"/>
                        </a:spcAft>
                        <a:buNone/>
                      </a:pPr>
                      <a:r>
                        <a:rPr lang="en" sz="1000"/>
                        <a:t>month</a:t>
                      </a:r>
                      <a:endParaRPr sz="1000"/>
                    </a:p>
                  </a:txBody>
                  <a:tcPr marT="91425" marB="91425" marR="91425" marL="91425"/>
                </a:tc>
                <a:tc>
                  <a:txBody>
                    <a:bodyPr/>
                    <a:lstStyle/>
                    <a:p>
                      <a:pPr indent="0" lvl="0" marL="0" rtl="0" algn="l">
                        <a:spcBef>
                          <a:spcPts val="0"/>
                        </a:spcBef>
                        <a:spcAft>
                          <a:spcPts val="0"/>
                        </a:spcAft>
                        <a:buNone/>
                      </a:pPr>
                      <a:r>
                        <a:rPr lang="en" sz="1000"/>
                        <a:t>Year-month of posting</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Ordinal</a:t>
                      </a:r>
                      <a:endParaRPr sz="1000"/>
                    </a:p>
                  </a:txBody>
                  <a:tcPr marT="91425" marB="91425" marR="91425" marL="91425"/>
                </a:tc>
                <a:tc>
                  <a:txBody>
                    <a:bodyPr/>
                    <a:lstStyle/>
                    <a:p>
                      <a:pPr indent="0" lvl="0" marL="0" rtl="0" algn="l">
                        <a:spcBef>
                          <a:spcPts val="0"/>
                        </a:spcBef>
                        <a:spcAft>
                          <a:spcPts val="0"/>
                        </a:spcAft>
                        <a:buNone/>
                      </a:pPr>
                      <a:r>
                        <a:rPr lang="en" sz="1000"/>
                        <a:t>2017-01 </a:t>
                      </a:r>
                      <a:endParaRPr sz="1000"/>
                    </a:p>
                  </a:txBody>
                  <a:tcPr marT="91425" marB="91425" marR="91425" marL="91425"/>
                </a:tc>
              </a:tr>
              <a:tr h="302150">
                <a:tc>
                  <a:txBody>
                    <a:bodyPr/>
                    <a:lstStyle/>
                    <a:p>
                      <a:pPr indent="0" lvl="0" marL="0" rtl="0" algn="l">
                        <a:spcBef>
                          <a:spcPts val="0"/>
                        </a:spcBef>
                        <a:spcAft>
                          <a:spcPts val="0"/>
                        </a:spcAft>
                        <a:buNone/>
                      </a:pPr>
                      <a:r>
                        <a:rPr lang="en" sz="1000"/>
                        <a:t>town</a:t>
                      </a:r>
                      <a:endParaRPr sz="1000"/>
                    </a:p>
                  </a:txBody>
                  <a:tcPr marT="91425" marB="91425" marR="91425" marL="91425"/>
                </a:tc>
                <a:tc>
                  <a:txBody>
                    <a:bodyPr/>
                    <a:lstStyle/>
                    <a:p>
                      <a:pPr indent="0" lvl="0" marL="0" rtl="0" algn="l">
                        <a:spcBef>
                          <a:spcPts val="0"/>
                        </a:spcBef>
                        <a:spcAft>
                          <a:spcPts val="0"/>
                        </a:spcAft>
                        <a:buNone/>
                      </a:pPr>
                      <a:r>
                        <a:rPr lang="en" sz="1000"/>
                        <a:t>Town name</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Categorical </a:t>
                      </a:r>
                      <a:endParaRPr sz="1000"/>
                    </a:p>
                  </a:txBody>
                  <a:tcPr marT="91425" marB="91425" marR="91425" marL="91425"/>
                </a:tc>
                <a:tc>
                  <a:txBody>
                    <a:bodyPr/>
                    <a:lstStyle/>
                    <a:p>
                      <a:pPr indent="0" lvl="0" marL="0" rtl="0" algn="l">
                        <a:spcBef>
                          <a:spcPts val="0"/>
                        </a:spcBef>
                        <a:spcAft>
                          <a:spcPts val="0"/>
                        </a:spcAft>
                        <a:buNone/>
                      </a:pPr>
                      <a:r>
                        <a:rPr lang="en" sz="1000"/>
                        <a:t>ANG MO KIO</a:t>
                      </a:r>
                      <a:endParaRPr sz="1000"/>
                    </a:p>
                  </a:txBody>
                  <a:tcPr marT="91425" marB="91425" marR="91425" marL="91425"/>
                </a:tc>
              </a:tr>
              <a:tr h="302150">
                <a:tc>
                  <a:txBody>
                    <a:bodyPr/>
                    <a:lstStyle/>
                    <a:p>
                      <a:pPr indent="0" lvl="0" marL="0" rtl="0" algn="l">
                        <a:spcBef>
                          <a:spcPts val="0"/>
                        </a:spcBef>
                        <a:spcAft>
                          <a:spcPts val="0"/>
                        </a:spcAft>
                        <a:buNone/>
                      </a:pPr>
                      <a:r>
                        <a:rPr lang="en" sz="1000"/>
                        <a:t>flat_type</a:t>
                      </a:r>
                      <a:endParaRPr sz="1000"/>
                    </a:p>
                  </a:txBody>
                  <a:tcPr marT="91425" marB="91425" marR="91425" marL="91425"/>
                </a:tc>
                <a:tc>
                  <a:txBody>
                    <a:bodyPr/>
                    <a:lstStyle/>
                    <a:p>
                      <a:pPr indent="0" lvl="0" marL="0" rtl="0" algn="l">
                        <a:spcBef>
                          <a:spcPts val="0"/>
                        </a:spcBef>
                        <a:spcAft>
                          <a:spcPts val="0"/>
                        </a:spcAft>
                        <a:buNone/>
                      </a:pPr>
                      <a:r>
                        <a:rPr lang="en" sz="1000"/>
                        <a:t>Type of flat</a:t>
                      </a:r>
                      <a:endParaRPr sz="1000"/>
                    </a:p>
                  </a:txBody>
                  <a:tcPr marT="91425" marB="91425" marR="91425" marL="91425"/>
                </a:tc>
                <a:tc>
                  <a:txBody>
                    <a:bodyPr/>
                    <a:lstStyle/>
                    <a:p>
                      <a:pPr indent="0" lvl="0" marL="0" rtl="0" algn="l">
                        <a:spcBef>
                          <a:spcPts val="0"/>
                        </a:spcBef>
                        <a:spcAft>
                          <a:spcPts val="0"/>
                        </a:spcAft>
                        <a:buNone/>
                      </a:pPr>
                      <a:r>
                        <a:rPr lang="en" sz="1000"/>
                        <a:t>Categorical</a:t>
                      </a:r>
                      <a:endParaRPr sz="1000"/>
                    </a:p>
                  </a:txBody>
                  <a:tcPr marT="91425" marB="91425" marR="91425" marL="91425"/>
                </a:tc>
                <a:tc>
                  <a:txBody>
                    <a:bodyPr/>
                    <a:lstStyle/>
                    <a:p>
                      <a:pPr indent="0" lvl="0" marL="0" rtl="0" algn="l">
                        <a:spcBef>
                          <a:spcPts val="0"/>
                        </a:spcBef>
                        <a:spcAft>
                          <a:spcPts val="0"/>
                        </a:spcAft>
                        <a:buNone/>
                      </a:pPr>
                      <a:r>
                        <a:rPr lang="en" sz="1000"/>
                        <a:t>2 ROOM</a:t>
                      </a:r>
                      <a:endParaRPr sz="1000"/>
                    </a:p>
                  </a:txBody>
                  <a:tcPr marT="91425" marB="91425" marR="91425" marL="91425"/>
                </a:tc>
              </a:tr>
              <a:tr h="302150">
                <a:tc>
                  <a:txBody>
                    <a:bodyPr/>
                    <a:lstStyle/>
                    <a:p>
                      <a:pPr indent="0" lvl="0" marL="0" rtl="0" algn="l">
                        <a:spcBef>
                          <a:spcPts val="0"/>
                        </a:spcBef>
                        <a:spcAft>
                          <a:spcPts val="0"/>
                        </a:spcAft>
                        <a:buNone/>
                      </a:pPr>
                      <a:r>
                        <a:rPr lang="en" sz="1000"/>
                        <a:t>block</a:t>
                      </a:r>
                      <a:endParaRPr sz="1000"/>
                    </a:p>
                  </a:txBody>
                  <a:tcPr marT="91425" marB="91425" marR="91425" marL="91425"/>
                </a:tc>
                <a:tc>
                  <a:txBody>
                    <a:bodyPr/>
                    <a:lstStyle/>
                    <a:p>
                      <a:pPr indent="0" lvl="0" marL="0" rtl="0" algn="l">
                        <a:spcBef>
                          <a:spcPts val="0"/>
                        </a:spcBef>
                        <a:spcAft>
                          <a:spcPts val="0"/>
                        </a:spcAft>
                        <a:buNone/>
                      </a:pPr>
                      <a:r>
                        <a:rPr lang="en" sz="1000"/>
                        <a:t>Block number</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Categorical</a:t>
                      </a:r>
                      <a:r>
                        <a:rPr lang="en" sz="1000"/>
                        <a:t> </a:t>
                      </a:r>
                      <a:endParaRPr sz="1000"/>
                    </a:p>
                  </a:txBody>
                  <a:tcPr marT="91425" marB="91425" marR="91425" marL="91425"/>
                </a:tc>
                <a:tc>
                  <a:txBody>
                    <a:bodyPr/>
                    <a:lstStyle/>
                    <a:p>
                      <a:pPr indent="0" lvl="0" marL="0" rtl="0" algn="l">
                        <a:spcBef>
                          <a:spcPts val="0"/>
                        </a:spcBef>
                        <a:spcAft>
                          <a:spcPts val="0"/>
                        </a:spcAft>
                        <a:buNone/>
                      </a:pPr>
                      <a:r>
                        <a:rPr lang="en" sz="1000"/>
                        <a:t>406</a:t>
                      </a:r>
                      <a:endParaRPr sz="1000"/>
                    </a:p>
                  </a:txBody>
                  <a:tcPr marT="91425" marB="91425" marR="91425" marL="91425"/>
                </a:tc>
              </a:tr>
              <a:tr h="302150">
                <a:tc>
                  <a:txBody>
                    <a:bodyPr/>
                    <a:lstStyle/>
                    <a:p>
                      <a:pPr indent="0" lvl="0" marL="0" rtl="0" algn="l">
                        <a:spcBef>
                          <a:spcPts val="0"/>
                        </a:spcBef>
                        <a:spcAft>
                          <a:spcPts val="0"/>
                        </a:spcAft>
                        <a:buNone/>
                      </a:pPr>
                      <a:r>
                        <a:rPr lang="en" sz="1000"/>
                        <a:t>street_name</a:t>
                      </a:r>
                      <a:endParaRPr sz="1000"/>
                    </a:p>
                  </a:txBody>
                  <a:tcPr marT="91425" marB="91425" marR="91425" marL="91425"/>
                </a:tc>
                <a:tc>
                  <a:txBody>
                    <a:bodyPr/>
                    <a:lstStyle/>
                    <a:p>
                      <a:pPr indent="0" lvl="0" marL="0" rtl="0" algn="l">
                        <a:spcBef>
                          <a:spcPts val="0"/>
                        </a:spcBef>
                        <a:spcAft>
                          <a:spcPts val="0"/>
                        </a:spcAft>
                        <a:buNone/>
                      </a:pPr>
                      <a:r>
                        <a:rPr lang="en" sz="1000"/>
                        <a:t>Street name</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Categorical</a:t>
                      </a:r>
                      <a:endParaRPr sz="1000"/>
                    </a:p>
                  </a:txBody>
                  <a:tcPr marT="91425" marB="91425" marR="91425" marL="91425"/>
                </a:tc>
                <a:tc>
                  <a:txBody>
                    <a:bodyPr/>
                    <a:lstStyle/>
                    <a:p>
                      <a:pPr indent="0" lvl="0" marL="0" rtl="0" algn="l">
                        <a:spcBef>
                          <a:spcPts val="0"/>
                        </a:spcBef>
                        <a:spcAft>
                          <a:spcPts val="0"/>
                        </a:spcAft>
                        <a:buNone/>
                      </a:pPr>
                      <a:r>
                        <a:rPr lang="en" sz="1000"/>
                        <a:t>ANG MO KIO AVE 10</a:t>
                      </a:r>
                      <a:endParaRPr sz="1000"/>
                    </a:p>
                  </a:txBody>
                  <a:tcPr marT="91425" marB="91425" marR="91425" marL="91425"/>
                </a:tc>
              </a:tr>
              <a:tr h="302150">
                <a:tc>
                  <a:txBody>
                    <a:bodyPr/>
                    <a:lstStyle/>
                    <a:p>
                      <a:pPr indent="0" lvl="0" marL="0" rtl="0" algn="l">
                        <a:spcBef>
                          <a:spcPts val="0"/>
                        </a:spcBef>
                        <a:spcAft>
                          <a:spcPts val="0"/>
                        </a:spcAft>
                        <a:buNone/>
                      </a:pPr>
                      <a:r>
                        <a:rPr lang="en" sz="1000"/>
                        <a:t>storey_range</a:t>
                      </a:r>
                      <a:endParaRPr sz="1000"/>
                    </a:p>
                  </a:txBody>
                  <a:tcPr marT="91425" marB="91425" marR="91425" marL="91425"/>
                </a:tc>
                <a:tc>
                  <a:txBody>
                    <a:bodyPr/>
                    <a:lstStyle/>
                    <a:p>
                      <a:pPr indent="0" lvl="0" marL="0" rtl="0" algn="l">
                        <a:spcBef>
                          <a:spcPts val="0"/>
                        </a:spcBef>
                        <a:spcAft>
                          <a:spcPts val="0"/>
                        </a:spcAft>
                        <a:buNone/>
                      </a:pPr>
                      <a:r>
                        <a:rPr lang="en" sz="1000"/>
                        <a:t>Range of storeys</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Categorical </a:t>
                      </a:r>
                      <a:endParaRPr sz="1000"/>
                    </a:p>
                  </a:txBody>
                  <a:tcPr marT="91425" marB="91425" marR="91425" marL="91425"/>
                </a:tc>
                <a:tc>
                  <a:txBody>
                    <a:bodyPr/>
                    <a:lstStyle/>
                    <a:p>
                      <a:pPr indent="0" lvl="0" marL="0" rtl="0" algn="l">
                        <a:spcBef>
                          <a:spcPts val="0"/>
                        </a:spcBef>
                        <a:spcAft>
                          <a:spcPts val="0"/>
                        </a:spcAft>
                        <a:buNone/>
                      </a:pPr>
                      <a:r>
                        <a:rPr lang="en" sz="1000"/>
                        <a:t>10 TO 12</a:t>
                      </a:r>
                      <a:endParaRPr sz="1000"/>
                    </a:p>
                  </a:txBody>
                  <a:tcPr marT="91425" marB="91425" marR="91425" marL="91425"/>
                </a:tc>
              </a:tr>
              <a:tr h="302150">
                <a:tc>
                  <a:txBody>
                    <a:bodyPr/>
                    <a:lstStyle/>
                    <a:p>
                      <a:pPr indent="0" lvl="0" marL="0" rtl="0" algn="l">
                        <a:spcBef>
                          <a:spcPts val="0"/>
                        </a:spcBef>
                        <a:spcAft>
                          <a:spcPts val="0"/>
                        </a:spcAft>
                        <a:buNone/>
                      </a:pPr>
                      <a:r>
                        <a:rPr lang="en" sz="1000"/>
                        <a:t>floor_area_sqm</a:t>
                      </a:r>
                      <a:endParaRPr sz="1000"/>
                    </a:p>
                  </a:txBody>
                  <a:tcPr marT="91425" marB="91425" marR="91425" marL="91425"/>
                </a:tc>
                <a:tc>
                  <a:txBody>
                    <a:bodyPr/>
                    <a:lstStyle/>
                    <a:p>
                      <a:pPr indent="0" lvl="0" marL="0" rtl="0" algn="l">
                        <a:spcBef>
                          <a:spcPts val="0"/>
                        </a:spcBef>
                        <a:spcAft>
                          <a:spcPts val="0"/>
                        </a:spcAft>
                        <a:buNone/>
                      </a:pPr>
                      <a:r>
                        <a:rPr lang="en" sz="1000"/>
                        <a:t>Floor area of flat, in sqm</a:t>
                      </a:r>
                      <a:endParaRPr sz="1000"/>
                    </a:p>
                  </a:txBody>
                  <a:tcPr marT="91425" marB="91425" marR="91425" marL="91425"/>
                </a:tc>
                <a:tc>
                  <a:txBody>
                    <a:bodyPr/>
                    <a:lstStyle/>
                    <a:p>
                      <a:pPr indent="0" lvl="0" marL="0" rtl="0" algn="l">
                        <a:spcBef>
                          <a:spcPts val="0"/>
                        </a:spcBef>
                        <a:spcAft>
                          <a:spcPts val="0"/>
                        </a:spcAft>
                        <a:buNone/>
                      </a:pPr>
                      <a:r>
                        <a:rPr lang="en" sz="1000"/>
                        <a:t>Numerical</a:t>
                      </a:r>
                      <a:endParaRPr sz="1000"/>
                    </a:p>
                  </a:txBody>
                  <a:tcPr marT="91425" marB="91425" marR="91425" marL="91425"/>
                </a:tc>
                <a:tc>
                  <a:txBody>
                    <a:bodyPr/>
                    <a:lstStyle/>
                    <a:p>
                      <a:pPr indent="0" lvl="0" marL="0" rtl="0" algn="l">
                        <a:spcBef>
                          <a:spcPts val="0"/>
                        </a:spcBef>
                        <a:spcAft>
                          <a:spcPts val="0"/>
                        </a:spcAft>
                        <a:buNone/>
                      </a:pPr>
                      <a:r>
                        <a:rPr lang="en" sz="1000"/>
                        <a:t>44.0</a:t>
                      </a:r>
                      <a:endParaRPr sz="1000"/>
                    </a:p>
                  </a:txBody>
                  <a:tcPr marT="91425" marB="91425" marR="91425" marL="91425"/>
                </a:tc>
              </a:tr>
              <a:tr h="146400">
                <a:tc>
                  <a:txBody>
                    <a:bodyPr/>
                    <a:lstStyle/>
                    <a:p>
                      <a:pPr indent="0" lvl="0" marL="0" rtl="0" algn="l">
                        <a:spcBef>
                          <a:spcPts val="0"/>
                        </a:spcBef>
                        <a:spcAft>
                          <a:spcPts val="0"/>
                        </a:spcAft>
                        <a:buNone/>
                      </a:pPr>
                      <a:r>
                        <a:rPr lang="en" sz="1000"/>
                        <a:t>flat_model</a:t>
                      </a:r>
                      <a:endParaRPr sz="1000"/>
                    </a:p>
                  </a:txBody>
                  <a:tcPr marT="91425" marB="91425" marR="91425" marL="91425"/>
                </a:tc>
                <a:tc>
                  <a:txBody>
                    <a:bodyPr/>
                    <a:lstStyle/>
                    <a:p>
                      <a:pPr indent="0" lvl="0" marL="0" rtl="0" algn="l">
                        <a:spcBef>
                          <a:spcPts val="0"/>
                        </a:spcBef>
                        <a:spcAft>
                          <a:spcPts val="0"/>
                        </a:spcAft>
                        <a:buNone/>
                      </a:pPr>
                      <a:r>
                        <a:rPr lang="en" sz="1000"/>
                        <a:t>Type of model</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Categorical </a:t>
                      </a:r>
                      <a:endParaRPr sz="1000"/>
                    </a:p>
                  </a:txBody>
                  <a:tcPr marT="91425" marB="91425" marR="91425" marL="91425"/>
                </a:tc>
                <a:tc>
                  <a:txBody>
                    <a:bodyPr/>
                    <a:lstStyle/>
                    <a:p>
                      <a:pPr indent="0" lvl="0" marL="0" rtl="0" algn="l">
                        <a:spcBef>
                          <a:spcPts val="0"/>
                        </a:spcBef>
                        <a:spcAft>
                          <a:spcPts val="0"/>
                        </a:spcAft>
                        <a:buNone/>
                      </a:pPr>
                      <a:r>
                        <a:rPr lang="en" sz="1000"/>
                        <a:t>Improved</a:t>
                      </a:r>
                      <a:endParaRPr sz="1000"/>
                    </a:p>
                  </a:txBody>
                  <a:tcPr marT="91425" marB="91425" marR="91425" marL="91425"/>
                </a:tc>
              </a:tr>
              <a:tr h="302150">
                <a:tc>
                  <a:txBody>
                    <a:bodyPr/>
                    <a:lstStyle/>
                    <a:p>
                      <a:pPr indent="0" lvl="0" marL="0" rtl="0" algn="l">
                        <a:spcBef>
                          <a:spcPts val="0"/>
                        </a:spcBef>
                        <a:spcAft>
                          <a:spcPts val="0"/>
                        </a:spcAft>
                        <a:buNone/>
                      </a:pPr>
                      <a:r>
                        <a:rPr lang="en" sz="1000"/>
                        <a:t>lease_commence_date</a:t>
                      </a:r>
                      <a:endParaRPr sz="1000"/>
                    </a:p>
                  </a:txBody>
                  <a:tcPr marT="91425" marB="91425" marR="91425" marL="91425"/>
                </a:tc>
                <a:tc>
                  <a:txBody>
                    <a:bodyPr/>
                    <a:lstStyle/>
                    <a:p>
                      <a:pPr indent="0" lvl="0" marL="0" rtl="0" algn="l">
                        <a:spcBef>
                          <a:spcPts val="0"/>
                        </a:spcBef>
                        <a:spcAft>
                          <a:spcPts val="0"/>
                        </a:spcAft>
                        <a:buNone/>
                      </a:pPr>
                      <a:r>
                        <a:rPr lang="en" sz="1000"/>
                        <a:t>Lease commence year</a:t>
                      </a:r>
                      <a:endParaRPr sz="1000"/>
                    </a:p>
                  </a:txBody>
                  <a:tcPr marT="91425" marB="91425" marR="91425" marL="91425"/>
                </a:tc>
                <a:tc>
                  <a:txBody>
                    <a:bodyPr/>
                    <a:lstStyle/>
                    <a:p>
                      <a:pPr indent="0" lvl="0" marL="0" rtl="0" algn="l">
                        <a:spcBef>
                          <a:spcPts val="0"/>
                        </a:spcBef>
                        <a:spcAft>
                          <a:spcPts val="0"/>
                        </a:spcAft>
                        <a:buNone/>
                      </a:pPr>
                      <a:r>
                        <a:rPr lang="en" sz="1000"/>
                        <a:t>Ordinal</a:t>
                      </a:r>
                      <a:endParaRPr sz="1000"/>
                    </a:p>
                  </a:txBody>
                  <a:tcPr marT="91425" marB="91425" marR="91425" marL="91425"/>
                </a:tc>
                <a:tc>
                  <a:txBody>
                    <a:bodyPr/>
                    <a:lstStyle/>
                    <a:p>
                      <a:pPr indent="0" lvl="0" marL="0" rtl="0" algn="l">
                        <a:spcBef>
                          <a:spcPts val="0"/>
                        </a:spcBef>
                        <a:spcAft>
                          <a:spcPts val="0"/>
                        </a:spcAft>
                        <a:buNone/>
                      </a:pPr>
                      <a:r>
                        <a:rPr lang="en" sz="1000"/>
                        <a:t>1979</a:t>
                      </a:r>
                      <a:endParaRPr sz="1000"/>
                    </a:p>
                  </a:txBody>
                  <a:tcPr marT="91425" marB="91425" marR="91425" marL="91425"/>
                </a:tc>
              </a:tr>
              <a:tr h="302150">
                <a:tc>
                  <a:txBody>
                    <a:bodyPr/>
                    <a:lstStyle/>
                    <a:p>
                      <a:pPr indent="0" lvl="0" marL="0" rtl="0" algn="l">
                        <a:spcBef>
                          <a:spcPts val="0"/>
                        </a:spcBef>
                        <a:spcAft>
                          <a:spcPts val="0"/>
                        </a:spcAft>
                        <a:buNone/>
                      </a:pPr>
                      <a:r>
                        <a:rPr lang="en" sz="1000"/>
                        <a:t>remaining_lease</a:t>
                      </a:r>
                      <a:endParaRPr sz="1000"/>
                    </a:p>
                  </a:txBody>
                  <a:tcPr marT="91425" marB="91425" marR="91425" marL="91425"/>
                </a:tc>
                <a:tc>
                  <a:txBody>
                    <a:bodyPr/>
                    <a:lstStyle/>
                    <a:p>
                      <a:pPr indent="0" lvl="0" marL="0" rtl="0" algn="l">
                        <a:spcBef>
                          <a:spcPts val="0"/>
                        </a:spcBef>
                        <a:spcAft>
                          <a:spcPts val="0"/>
                        </a:spcAft>
                        <a:buNone/>
                      </a:pPr>
                      <a:r>
                        <a:rPr lang="en" sz="1000"/>
                        <a:t>Remaining Lease</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Ordinal</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61 years 04 months</a:t>
                      </a:r>
                      <a:endParaRPr sz="1000"/>
                    </a:p>
                  </a:txBody>
                  <a:tcPr marT="91425" marB="91425" marR="91425" marL="91425"/>
                </a:tc>
              </a:tr>
              <a:tr h="302150">
                <a:tc>
                  <a:txBody>
                    <a:bodyPr/>
                    <a:lstStyle/>
                    <a:p>
                      <a:pPr indent="0" lvl="0" marL="0" rtl="0" algn="l">
                        <a:spcBef>
                          <a:spcPts val="0"/>
                        </a:spcBef>
                        <a:spcAft>
                          <a:spcPts val="0"/>
                        </a:spcAft>
                        <a:buNone/>
                      </a:pPr>
                      <a:r>
                        <a:rPr lang="en" sz="1000"/>
                        <a:t>resale_price</a:t>
                      </a:r>
                      <a:endParaRPr sz="1000"/>
                    </a:p>
                  </a:txBody>
                  <a:tcPr marT="91425" marB="91425" marR="91425" marL="91425"/>
                </a:tc>
                <a:tc>
                  <a:txBody>
                    <a:bodyPr/>
                    <a:lstStyle/>
                    <a:p>
                      <a:pPr indent="0" lvl="0" marL="0" rtl="0" algn="l">
                        <a:spcBef>
                          <a:spcPts val="0"/>
                        </a:spcBef>
                        <a:spcAft>
                          <a:spcPts val="0"/>
                        </a:spcAft>
                        <a:buNone/>
                      </a:pPr>
                      <a:r>
                        <a:rPr lang="en" sz="1000"/>
                        <a:t>Price of resale</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Numerical</a:t>
                      </a:r>
                      <a:endParaRPr sz="1000"/>
                    </a:p>
                  </a:txBody>
                  <a:tcPr marT="91425" marB="91425" marR="91425" marL="91425"/>
                </a:tc>
                <a:tc>
                  <a:txBody>
                    <a:bodyPr/>
                    <a:lstStyle/>
                    <a:p>
                      <a:pPr indent="0" lvl="0" marL="0" rtl="0" algn="l">
                        <a:spcBef>
                          <a:spcPts val="0"/>
                        </a:spcBef>
                        <a:spcAft>
                          <a:spcPts val="0"/>
                        </a:spcAft>
                        <a:buNone/>
                      </a:pPr>
                      <a:r>
                        <a:rPr lang="en" sz="1000"/>
                        <a:t>232000.0</a:t>
                      </a:r>
                      <a:endParaRPr sz="10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79" name="Google Shape;79;p16"/>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02 Introduction to Dataset – EDA</a:t>
            </a:r>
            <a:endParaRPr b="1" sz="2400">
              <a:solidFill>
                <a:srgbClr val="000000"/>
              </a:solidFill>
              <a:latin typeface="Century Gothic"/>
              <a:ea typeface="Century Gothic"/>
              <a:cs typeface="Century Gothic"/>
              <a:sym typeface="Century Gothic"/>
            </a:endParaRPr>
          </a:p>
        </p:txBody>
      </p:sp>
      <p:cxnSp>
        <p:nvCxnSpPr>
          <p:cNvPr id="80" name="Google Shape;80;p16"/>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pic>
        <p:nvPicPr>
          <p:cNvPr id="81" name="Google Shape;81;p16"/>
          <p:cNvPicPr preferRelativeResize="0"/>
          <p:nvPr/>
        </p:nvPicPr>
        <p:blipFill>
          <a:blip r:embed="rId4">
            <a:alphaModFix/>
          </a:blip>
          <a:stretch>
            <a:fillRect/>
          </a:stretch>
        </p:blipFill>
        <p:spPr>
          <a:xfrm>
            <a:off x="148750" y="1068025"/>
            <a:ext cx="3687751" cy="2181125"/>
          </a:xfrm>
          <a:prstGeom prst="rect">
            <a:avLst/>
          </a:prstGeom>
          <a:noFill/>
          <a:ln>
            <a:noFill/>
          </a:ln>
        </p:spPr>
      </p:pic>
      <p:pic>
        <p:nvPicPr>
          <p:cNvPr id="82" name="Google Shape;82;p16"/>
          <p:cNvPicPr preferRelativeResize="0"/>
          <p:nvPr/>
        </p:nvPicPr>
        <p:blipFill>
          <a:blip r:embed="rId5">
            <a:alphaModFix/>
          </a:blip>
          <a:stretch>
            <a:fillRect/>
          </a:stretch>
        </p:blipFill>
        <p:spPr>
          <a:xfrm>
            <a:off x="332875" y="3156250"/>
            <a:ext cx="3319500" cy="1987250"/>
          </a:xfrm>
          <a:prstGeom prst="rect">
            <a:avLst/>
          </a:prstGeom>
          <a:noFill/>
          <a:ln>
            <a:noFill/>
          </a:ln>
        </p:spPr>
      </p:pic>
      <p:pic>
        <p:nvPicPr>
          <p:cNvPr id="83" name="Google Shape;83;p16"/>
          <p:cNvPicPr preferRelativeResize="0"/>
          <p:nvPr/>
        </p:nvPicPr>
        <p:blipFill>
          <a:blip r:embed="rId6">
            <a:alphaModFix/>
          </a:blip>
          <a:stretch>
            <a:fillRect/>
          </a:stretch>
        </p:blipFill>
        <p:spPr>
          <a:xfrm>
            <a:off x="3905150" y="1673475"/>
            <a:ext cx="4927149" cy="240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89" name="Google Shape;89;p17"/>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02 Introduction to Dataset – EDA: Categorical</a:t>
            </a:r>
            <a:endParaRPr b="1" sz="2400">
              <a:solidFill>
                <a:srgbClr val="000000"/>
              </a:solidFill>
              <a:latin typeface="Century Gothic"/>
              <a:ea typeface="Century Gothic"/>
              <a:cs typeface="Century Gothic"/>
              <a:sym typeface="Century Gothic"/>
            </a:endParaRPr>
          </a:p>
        </p:txBody>
      </p:sp>
      <p:cxnSp>
        <p:nvCxnSpPr>
          <p:cNvPr id="90" name="Google Shape;90;p17"/>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
        <p:nvSpPr>
          <p:cNvPr id="91" name="Google Shape;91;p17"/>
          <p:cNvSpPr/>
          <p:nvPr/>
        </p:nvSpPr>
        <p:spPr>
          <a:xfrm>
            <a:off x="158875" y="1118975"/>
            <a:ext cx="2186700" cy="3808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50000"/>
              </a:lnSpc>
              <a:spcBef>
                <a:spcPts val="1000"/>
              </a:spcBef>
              <a:spcAft>
                <a:spcPts val="0"/>
              </a:spcAft>
              <a:buClr>
                <a:schemeClr val="dk1"/>
              </a:buClr>
              <a:buSzPts val="1400"/>
              <a:buChar char="●"/>
            </a:pPr>
            <a:r>
              <a:rPr lang="en">
                <a:solidFill>
                  <a:schemeClr val="dk1"/>
                </a:solidFill>
              </a:rPr>
              <a:t>Flat model such as Model A, Improved, New Generation and Premium Apartment have the highest average HDB resale price.</a:t>
            </a:r>
            <a:endParaRPr>
              <a:solidFill>
                <a:schemeClr val="dk1"/>
              </a:solidFill>
            </a:endParaRPr>
          </a:p>
          <a:p>
            <a:pPr indent="-317500" lvl="0" marL="457200" rtl="0" algn="l">
              <a:lnSpc>
                <a:spcPct val="150000"/>
              </a:lnSpc>
              <a:spcBef>
                <a:spcPts val="1000"/>
              </a:spcBef>
              <a:spcAft>
                <a:spcPts val="1000"/>
              </a:spcAft>
              <a:buClr>
                <a:schemeClr val="dk1"/>
              </a:buClr>
              <a:buSzPts val="1400"/>
              <a:buChar char="●"/>
            </a:pPr>
            <a:r>
              <a:rPr lang="en">
                <a:solidFill>
                  <a:schemeClr val="dk1"/>
                </a:solidFill>
              </a:rPr>
              <a:t>(Hide: due to slide limit)</a:t>
            </a:r>
            <a:endParaRPr>
              <a:solidFill>
                <a:schemeClr val="dk1"/>
              </a:solidFill>
            </a:endParaRPr>
          </a:p>
        </p:txBody>
      </p:sp>
      <p:pic>
        <p:nvPicPr>
          <p:cNvPr id="92" name="Google Shape;92;p17"/>
          <p:cNvPicPr preferRelativeResize="0"/>
          <p:nvPr/>
        </p:nvPicPr>
        <p:blipFill>
          <a:blip r:embed="rId4">
            <a:alphaModFix/>
          </a:blip>
          <a:stretch>
            <a:fillRect/>
          </a:stretch>
        </p:blipFill>
        <p:spPr>
          <a:xfrm>
            <a:off x="2497975" y="980575"/>
            <a:ext cx="6493626" cy="397788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98" name="Google Shape;98;p18"/>
          <p:cNvSpPr txBox="1"/>
          <p:nvPr/>
        </p:nvSpPr>
        <p:spPr>
          <a:xfrm>
            <a:off x="1061175" y="64450"/>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20">
                <a:latin typeface="Century Gothic"/>
                <a:ea typeface="Century Gothic"/>
                <a:cs typeface="Century Gothic"/>
                <a:sym typeface="Century Gothic"/>
              </a:rPr>
              <a:t>03: Methodology – Data Pre-processing, Model Selection and Training</a:t>
            </a:r>
            <a:endParaRPr b="1" sz="2420">
              <a:solidFill>
                <a:srgbClr val="000000"/>
              </a:solidFill>
              <a:latin typeface="Century Gothic"/>
              <a:ea typeface="Century Gothic"/>
              <a:cs typeface="Century Gothic"/>
              <a:sym typeface="Century Gothic"/>
            </a:endParaRPr>
          </a:p>
        </p:txBody>
      </p:sp>
      <p:cxnSp>
        <p:nvCxnSpPr>
          <p:cNvPr id="99" name="Google Shape;99;p18"/>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
        <p:nvSpPr>
          <p:cNvPr id="100" name="Google Shape;100;p18"/>
          <p:cNvSpPr/>
          <p:nvPr/>
        </p:nvSpPr>
        <p:spPr>
          <a:xfrm>
            <a:off x="235075" y="1118975"/>
            <a:ext cx="8750100" cy="3808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Data Pre-processing</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Categorical variables such as town, flat type, storey range and flat model were converted to numerical variables by </a:t>
            </a:r>
            <a:r>
              <a:rPr b="1" lang="en">
                <a:solidFill>
                  <a:schemeClr val="dk1"/>
                </a:solidFill>
              </a:rPr>
              <a:t>assigning an integer</a:t>
            </a:r>
            <a:r>
              <a:rPr lang="en">
                <a:solidFill>
                  <a:schemeClr val="dk1"/>
                </a:solidFill>
              </a:rPr>
              <a:t> to them </a:t>
            </a:r>
            <a:endParaRPr>
              <a:solidFill>
                <a:schemeClr val="dk1"/>
              </a:solidFill>
            </a:endParaRPr>
          </a:p>
          <a:p>
            <a:pPr indent="-317500" lvl="1" marL="914400" rtl="0" algn="l">
              <a:lnSpc>
                <a:spcPct val="115000"/>
              </a:lnSpc>
              <a:spcBef>
                <a:spcPts val="1000"/>
              </a:spcBef>
              <a:spcAft>
                <a:spcPts val="0"/>
              </a:spcAft>
              <a:buClr>
                <a:schemeClr val="dk1"/>
              </a:buClr>
              <a:buSzPts val="1400"/>
              <a:buChar char="○"/>
            </a:pPr>
            <a:r>
              <a:rPr lang="en">
                <a:solidFill>
                  <a:schemeClr val="dk1"/>
                </a:solidFill>
              </a:rPr>
              <a:t>This will enable us to create </a:t>
            </a:r>
            <a:r>
              <a:rPr b="1" lang="en">
                <a:solidFill>
                  <a:schemeClr val="dk1"/>
                </a:solidFill>
              </a:rPr>
              <a:t>dummy variables</a:t>
            </a:r>
            <a:r>
              <a:rPr lang="en">
                <a:solidFill>
                  <a:schemeClr val="dk1"/>
                </a:solidFill>
              </a:rPr>
              <a:t> or </a:t>
            </a:r>
            <a:r>
              <a:rPr b="1" lang="en">
                <a:solidFill>
                  <a:schemeClr val="dk1"/>
                </a:solidFill>
              </a:rPr>
              <a:t>one-hot encode</a:t>
            </a:r>
            <a:r>
              <a:rPr lang="en">
                <a:solidFill>
                  <a:schemeClr val="dk1"/>
                </a:solidFill>
              </a:rPr>
              <a:t> the columns before using it to train the model</a:t>
            </a:r>
            <a:endParaRPr>
              <a:solidFill>
                <a:schemeClr val="dk1"/>
              </a:solidFill>
            </a:endParaRPr>
          </a:p>
          <a:p>
            <a:pPr indent="-317500" lvl="1" marL="914400" rtl="0" algn="l">
              <a:lnSpc>
                <a:spcPct val="115000"/>
              </a:lnSpc>
              <a:spcBef>
                <a:spcPts val="1000"/>
              </a:spcBef>
              <a:spcAft>
                <a:spcPts val="0"/>
              </a:spcAft>
              <a:buClr>
                <a:schemeClr val="dk1"/>
              </a:buClr>
              <a:buSzPts val="1400"/>
              <a:buChar char="○"/>
            </a:pPr>
            <a:r>
              <a:rPr lang="en">
                <a:solidFill>
                  <a:schemeClr val="dk1"/>
                </a:solidFill>
              </a:rPr>
              <a:t>Other pre-processing also include changing remaining_lease from text to numeric</a:t>
            </a:r>
            <a:br>
              <a:rPr lang="en">
                <a:solidFill>
                  <a:schemeClr val="dk1"/>
                </a:solidFill>
              </a:rPr>
            </a:br>
            <a:endParaRPr>
              <a:solidFill>
                <a:schemeClr val="dk1"/>
              </a:solidFill>
            </a:endParaRPr>
          </a:p>
          <a:p>
            <a:pPr indent="-317500" lvl="0" marL="457200" rtl="0" algn="l">
              <a:lnSpc>
                <a:spcPct val="115000"/>
              </a:lnSpc>
              <a:spcBef>
                <a:spcPts val="1000"/>
              </a:spcBef>
              <a:spcAft>
                <a:spcPts val="0"/>
              </a:spcAft>
              <a:buClr>
                <a:schemeClr val="dk1"/>
              </a:buClr>
              <a:buSzPts val="1400"/>
              <a:buChar char="●"/>
            </a:pPr>
            <a:r>
              <a:rPr lang="en">
                <a:solidFill>
                  <a:schemeClr val="dk1"/>
                </a:solidFill>
              </a:rPr>
              <a:t>Model Selection and Training</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Data was split into training and test set during the </a:t>
            </a:r>
            <a:r>
              <a:rPr b="1" lang="en">
                <a:solidFill>
                  <a:schemeClr val="dk1"/>
                </a:solidFill>
              </a:rPr>
              <a:t>train_test_split function</a:t>
            </a:r>
            <a:endParaRPr b="1">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Linear Regression was chosen as the model because the coefficients of the variables can be easily interpreted</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106" name="Google Shape;106;p19"/>
          <p:cNvSpPr txBox="1"/>
          <p:nvPr/>
        </p:nvSpPr>
        <p:spPr>
          <a:xfrm>
            <a:off x="1061175" y="64450"/>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20">
                <a:latin typeface="Century Gothic"/>
                <a:ea typeface="Century Gothic"/>
                <a:cs typeface="Century Gothic"/>
                <a:sym typeface="Century Gothic"/>
              </a:rPr>
              <a:t>03: Methodology – Data Pre-processing, Model Selection and Training</a:t>
            </a:r>
            <a:endParaRPr b="1" sz="2420">
              <a:solidFill>
                <a:srgbClr val="000000"/>
              </a:solidFill>
              <a:latin typeface="Century Gothic"/>
              <a:ea typeface="Century Gothic"/>
              <a:cs typeface="Century Gothic"/>
              <a:sym typeface="Century Gothic"/>
            </a:endParaRPr>
          </a:p>
        </p:txBody>
      </p:sp>
      <p:cxnSp>
        <p:nvCxnSpPr>
          <p:cNvPr id="107" name="Google Shape;107;p19"/>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
        <p:nvSpPr>
          <p:cNvPr id="108" name="Google Shape;108;p19"/>
          <p:cNvSpPr/>
          <p:nvPr/>
        </p:nvSpPr>
        <p:spPr>
          <a:xfrm>
            <a:off x="235075" y="1118975"/>
            <a:ext cx="5886300" cy="3808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50000"/>
              </a:lnSpc>
              <a:spcBef>
                <a:spcPts val="1000"/>
              </a:spcBef>
              <a:spcAft>
                <a:spcPts val="0"/>
              </a:spcAft>
              <a:buClr>
                <a:schemeClr val="dk1"/>
              </a:buClr>
              <a:buSzPts val="1400"/>
              <a:buChar char="●"/>
            </a:pPr>
            <a:r>
              <a:rPr lang="en">
                <a:solidFill>
                  <a:schemeClr val="dk1"/>
                </a:solidFill>
              </a:rPr>
              <a:t>Categorical variables such as town, flat type, storey range and flat model were converted to numerical variables </a:t>
            </a:r>
            <a:endParaRPr>
              <a:solidFill>
                <a:schemeClr val="dk1"/>
              </a:solidFill>
            </a:endParaRPr>
          </a:p>
          <a:p>
            <a:pPr indent="-317500" lvl="0" marL="457200" rtl="0" algn="l">
              <a:lnSpc>
                <a:spcPct val="150000"/>
              </a:lnSpc>
              <a:spcBef>
                <a:spcPts val="1000"/>
              </a:spcBef>
              <a:spcAft>
                <a:spcPts val="0"/>
              </a:spcAft>
              <a:buClr>
                <a:schemeClr val="dk1"/>
              </a:buClr>
              <a:buSzPts val="1400"/>
              <a:buChar char="●"/>
            </a:pPr>
            <a:r>
              <a:rPr lang="en">
                <a:solidFill>
                  <a:schemeClr val="dk1"/>
                </a:solidFill>
              </a:rPr>
              <a:t>This was done by assigning an integer to each of the unique values in the columns</a:t>
            </a:r>
            <a:endParaRPr>
              <a:solidFill>
                <a:schemeClr val="dk1"/>
              </a:solidFill>
            </a:endParaRPr>
          </a:p>
          <a:p>
            <a:pPr indent="-317500" lvl="0" marL="457200" rtl="0" algn="l">
              <a:lnSpc>
                <a:spcPct val="150000"/>
              </a:lnSpc>
              <a:spcBef>
                <a:spcPts val="1000"/>
              </a:spcBef>
              <a:spcAft>
                <a:spcPts val="0"/>
              </a:spcAft>
              <a:buClr>
                <a:schemeClr val="dk1"/>
              </a:buClr>
              <a:buSzPts val="1400"/>
              <a:buChar char="●"/>
            </a:pPr>
            <a:r>
              <a:rPr lang="en">
                <a:solidFill>
                  <a:schemeClr val="dk1"/>
                </a:solidFill>
              </a:rPr>
              <a:t>An example of how this was done is shown on the right</a:t>
            </a:r>
            <a:endParaRPr>
              <a:solidFill>
                <a:schemeClr val="dk1"/>
              </a:solidFill>
            </a:endParaRPr>
          </a:p>
          <a:p>
            <a:pPr indent="-317500" lvl="0" marL="457200" rtl="0" algn="l">
              <a:lnSpc>
                <a:spcPct val="150000"/>
              </a:lnSpc>
              <a:spcBef>
                <a:spcPts val="1000"/>
              </a:spcBef>
              <a:spcAft>
                <a:spcPts val="0"/>
              </a:spcAft>
              <a:buClr>
                <a:schemeClr val="dk1"/>
              </a:buClr>
              <a:buSzPts val="1400"/>
              <a:buChar char="●"/>
            </a:pPr>
            <a:r>
              <a:rPr lang="en">
                <a:solidFill>
                  <a:schemeClr val="dk1"/>
                </a:solidFill>
              </a:rPr>
              <a:t>The purpose of doing so is to enable us to carry out one-hot encoding or create dummies for them</a:t>
            </a:r>
            <a:endParaRPr>
              <a:solidFill>
                <a:schemeClr val="dk1"/>
              </a:solidFill>
            </a:endParaRPr>
          </a:p>
          <a:p>
            <a:pPr indent="-317500" lvl="0" marL="457200" rtl="0" algn="l">
              <a:lnSpc>
                <a:spcPct val="150000"/>
              </a:lnSpc>
              <a:spcBef>
                <a:spcPts val="1000"/>
              </a:spcBef>
              <a:spcAft>
                <a:spcPts val="1000"/>
              </a:spcAft>
              <a:buClr>
                <a:schemeClr val="dk1"/>
              </a:buClr>
              <a:buSzPts val="1400"/>
              <a:buChar char="●"/>
            </a:pPr>
            <a:r>
              <a:rPr lang="en">
                <a:solidFill>
                  <a:schemeClr val="dk1"/>
                </a:solidFill>
              </a:rPr>
              <a:t>Other pre-processing include changing remaining lease from text to numeric </a:t>
            </a:r>
            <a:endParaRPr>
              <a:solidFill>
                <a:schemeClr val="dk1"/>
              </a:solidFill>
            </a:endParaRPr>
          </a:p>
        </p:txBody>
      </p:sp>
      <p:pic>
        <p:nvPicPr>
          <p:cNvPr id="109" name="Google Shape;109;p19"/>
          <p:cNvPicPr preferRelativeResize="0"/>
          <p:nvPr/>
        </p:nvPicPr>
        <p:blipFill>
          <a:blip r:embed="rId4">
            <a:alphaModFix/>
          </a:blip>
          <a:stretch>
            <a:fillRect/>
          </a:stretch>
        </p:blipFill>
        <p:spPr>
          <a:xfrm>
            <a:off x="6328300" y="1024000"/>
            <a:ext cx="2585850" cy="390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115" name="Google Shape;115;p20"/>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03: Methodology – Model Selection and Training</a:t>
            </a:r>
            <a:endParaRPr b="1" sz="2400">
              <a:solidFill>
                <a:srgbClr val="000000"/>
              </a:solidFill>
              <a:latin typeface="Century Gothic"/>
              <a:ea typeface="Century Gothic"/>
              <a:cs typeface="Century Gothic"/>
              <a:sym typeface="Century Gothic"/>
            </a:endParaRPr>
          </a:p>
        </p:txBody>
      </p:sp>
      <p:cxnSp>
        <p:nvCxnSpPr>
          <p:cNvPr id="116" name="Google Shape;116;p20"/>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
        <p:nvSpPr>
          <p:cNvPr id="117" name="Google Shape;117;p20"/>
          <p:cNvSpPr/>
          <p:nvPr/>
        </p:nvSpPr>
        <p:spPr>
          <a:xfrm>
            <a:off x="235075" y="1118975"/>
            <a:ext cx="4674900" cy="386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50000"/>
              </a:lnSpc>
              <a:spcBef>
                <a:spcPts val="1000"/>
              </a:spcBef>
              <a:spcAft>
                <a:spcPts val="0"/>
              </a:spcAft>
              <a:buClr>
                <a:schemeClr val="dk1"/>
              </a:buClr>
              <a:buSzPts val="1400"/>
              <a:buChar char="●"/>
            </a:pPr>
            <a:r>
              <a:rPr lang="en">
                <a:solidFill>
                  <a:schemeClr val="dk1"/>
                </a:solidFill>
              </a:rPr>
              <a:t>Data was split into training and test set during the train_test_split function</a:t>
            </a:r>
            <a:endParaRPr>
              <a:solidFill>
                <a:schemeClr val="dk1"/>
              </a:solidFill>
            </a:endParaRPr>
          </a:p>
          <a:p>
            <a:pPr indent="-317500" lvl="0" marL="457200" rtl="0" algn="l">
              <a:lnSpc>
                <a:spcPct val="150000"/>
              </a:lnSpc>
              <a:spcBef>
                <a:spcPts val="1000"/>
              </a:spcBef>
              <a:spcAft>
                <a:spcPts val="0"/>
              </a:spcAft>
              <a:buClr>
                <a:schemeClr val="dk1"/>
              </a:buClr>
              <a:buSzPts val="1400"/>
              <a:buChar char="●"/>
            </a:pPr>
            <a:r>
              <a:rPr lang="en">
                <a:solidFill>
                  <a:schemeClr val="dk1"/>
                </a:solidFill>
              </a:rPr>
              <a:t>Linear Regression was chosen as the model because it is easier to interpret the coefficients of the variables</a:t>
            </a:r>
            <a:endParaRPr>
              <a:solidFill>
                <a:schemeClr val="dk1"/>
              </a:solidFill>
            </a:endParaRPr>
          </a:p>
          <a:p>
            <a:pPr indent="-317500" lvl="0" marL="457200" rtl="0" algn="l">
              <a:lnSpc>
                <a:spcPct val="150000"/>
              </a:lnSpc>
              <a:spcBef>
                <a:spcPts val="1000"/>
              </a:spcBef>
              <a:spcAft>
                <a:spcPts val="1000"/>
              </a:spcAft>
              <a:buClr>
                <a:schemeClr val="dk1"/>
              </a:buClr>
              <a:buSzPts val="1400"/>
              <a:buChar char="●"/>
            </a:pPr>
            <a:r>
              <a:rPr lang="en">
                <a:solidFill>
                  <a:schemeClr val="dk1"/>
                </a:solidFill>
              </a:rPr>
              <a:t>We fit the Linear Regression model to the Train set</a:t>
            </a:r>
            <a:endParaRPr>
              <a:solidFill>
                <a:schemeClr val="dk1"/>
              </a:solidFill>
            </a:endParaRPr>
          </a:p>
        </p:txBody>
      </p:sp>
      <p:pic>
        <p:nvPicPr>
          <p:cNvPr id="118" name="Google Shape;118;p20"/>
          <p:cNvPicPr preferRelativeResize="0"/>
          <p:nvPr/>
        </p:nvPicPr>
        <p:blipFill>
          <a:blip r:embed="rId4">
            <a:alphaModFix/>
          </a:blip>
          <a:stretch>
            <a:fillRect/>
          </a:stretch>
        </p:blipFill>
        <p:spPr>
          <a:xfrm>
            <a:off x="4993825" y="1542350"/>
            <a:ext cx="4064799" cy="24022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124" name="Google Shape;124;p21"/>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04: Test set results &amp; model </a:t>
            </a:r>
            <a:r>
              <a:rPr b="1" lang="en" sz="2400">
                <a:solidFill>
                  <a:schemeClr val="dk1"/>
                </a:solidFill>
                <a:latin typeface="Century Gothic"/>
                <a:ea typeface="Century Gothic"/>
                <a:cs typeface="Century Gothic"/>
                <a:sym typeface="Century Gothic"/>
              </a:rPr>
              <a:t>interpretation</a:t>
            </a:r>
            <a:endParaRPr b="1" sz="2400">
              <a:solidFill>
                <a:srgbClr val="000000"/>
              </a:solidFill>
              <a:latin typeface="Century Gothic"/>
              <a:ea typeface="Century Gothic"/>
              <a:cs typeface="Century Gothic"/>
              <a:sym typeface="Century Gothic"/>
            </a:endParaRPr>
          </a:p>
        </p:txBody>
      </p:sp>
      <p:cxnSp>
        <p:nvCxnSpPr>
          <p:cNvPr id="125" name="Google Shape;125;p21"/>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pic>
        <p:nvPicPr>
          <p:cNvPr id="126" name="Google Shape;126;p21"/>
          <p:cNvPicPr preferRelativeResize="0"/>
          <p:nvPr/>
        </p:nvPicPr>
        <p:blipFill>
          <a:blip r:embed="rId4">
            <a:alphaModFix/>
          </a:blip>
          <a:stretch>
            <a:fillRect/>
          </a:stretch>
        </p:blipFill>
        <p:spPr>
          <a:xfrm>
            <a:off x="4097550" y="1152475"/>
            <a:ext cx="4222524" cy="949723"/>
          </a:xfrm>
          <a:prstGeom prst="rect">
            <a:avLst/>
          </a:prstGeom>
          <a:noFill/>
          <a:ln>
            <a:noFill/>
          </a:ln>
        </p:spPr>
      </p:pic>
      <p:pic>
        <p:nvPicPr>
          <p:cNvPr id="127" name="Google Shape;127;p21"/>
          <p:cNvPicPr preferRelativeResize="0"/>
          <p:nvPr/>
        </p:nvPicPr>
        <p:blipFill>
          <a:blip r:embed="rId5">
            <a:alphaModFix/>
          </a:blip>
          <a:stretch>
            <a:fillRect/>
          </a:stretch>
        </p:blipFill>
        <p:spPr>
          <a:xfrm>
            <a:off x="4097550" y="2102198"/>
            <a:ext cx="4222525" cy="2864377"/>
          </a:xfrm>
          <a:prstGeom prst="rect">
            <a:avLst/>
          </a:prstGeom>
          <a:noFill/>
          <a:ln>
            <a:noFill/>
          </a:ln>
        </p:spPr>
      </p:pic>
      <p:pic>
        <p:nvPicPr>
          <p:cNvPr id="128" name="Google Shape;128;p21"/>
          <p:cNvPicPr preferRelativeResize="0"/>
          <p:nvPr/>
        </p:nvPicPr>
        <p:blipFill>
          <a:blip r:embed="rId6">
            <a:alphaModFix/>
          </a:blip>
          <a:stretch>
            <a:fillRect/>
          </a:stretch>
        </p:blipFill>
        <p:spPr>
          <a:xfrm>
            <a:off x="491225" y="1068025"/>
            <a:ext cx="2781725" cy="2554950"/>
          </a:xfrm>
          <a:prstGeom prst="rect">
            <a:avLst/>
          </a:prstGeom>
          <a:noFill/>
          <a:ln>
            <a:noFill/>
          </a:ln>
        </p:spPr>
      </p:pic>
      <p:pic>
        <p:nvPicPr>
          <p:cNvPr id="129" name="Google Shape;129;p21"/>
          <p:cNvPicPr preferRelativeResize="0"/>
          <p:nvPr/>
        </p:nvPicPr>
        <p:blipFill>
          <a:blip r:embed="rId7">
            <a:alphaModFix/>
          </a:blip>
          <a:stretch>
            <a:fillRect/>
          </a:stretch>
        </p:blipFill>
        <p:spPr>
          <a:xfrm>
            <a:off x="491225" y="3622975"/>
            <a:ext cx="2781725" cy="12591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