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2"/>
  </p:notesMasterIdLst>
  <p:sldIdLst>
    <p:sldId id="287" r:id="rId2"/>
    <p:sldId id="256" r:id="rId3"/>
    <p:sldId id="258" r:id="rId4"/>
    <p:sldId id="259" r:id="rId5"/>
    <p:sldId id="262" r:id="rId6"/>
    <p:sldId id="289" r:id="rId7"/>
    <p:sldId id="290" r:id="rId8"/>
    <p:sldId id="260" r:id="rId9"/>
    <p:sldId id="292" r:id="rId10"/>
    <p:sldId id="291" r:id="rId11"/>
    <p:sldId id="296" r:id="rId12"/>
    <p:sldId id="297" r:id="rId13"/>
    <p:sldId id="295" r:id="rId14"/>
    <p:sldId id="294" r:id="rId15"/>
    <p:sldId id="298" r:id="rId16"/>
    <p:sldId id="299" r:id="rId17"/>
    <p:sldId id="300" r:id="rId18"/>
    <p:sldId id="274" r:id="rId19"/>
    <p:sldId id="301" r:id="rId20"/>
    <p:sldId id="281" r:id="rId21"/>
  </p:sldIdLst>
  <p:sldSz cx="9144000" cy="5143500" type="screen16x9"/>
  <p:notesSz cx="6858000" cy="9144000"/>
  <p:embeddedFontLst>
    <p:embeddedFont>
      <p:font typeface="Helvetica Neue" panose="02010600030101010101" charset="0"/>
      <p:regular r:id="rId23"/>
      <p:bold r:id="rId24"/>
      <p:italic r:id="rId25"/>
      <p:boldItalic r:id="rId26"/>
    </p:embeddedFont>
    <p:embeddedFont>
      <p:font typeface="Muli" panose="02000503000000000000" pitchFamily="2" charset="0"/>
      <p:regular r:id="rId27"/>
      <p:bold r:id="rId28"/>
      <p:italic r:id="rId29"/>
      <p:boldItalic r:id="rId30"/>
    </p:embeddedFont>
    <p:embeddedFont>
      <p:font typeface="Nixie One" panose="02010600030101010101"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rey Tan" initials="JT" lastIdx="1" clrIdx="0">
    <p:extLst>
      <p:ext uri="{19B8F6BF-5375-455C-9EA6-DF929625EA0E}">
        <p15:presenceInfo xmlns:p15="http://schemas.microsoft.com/office/powerpoint/2012/main" userId="1b60238d80ec3f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37BB4D-52B8-4551-BC7E-8E89F96EB5F1}">
  <a:tblStyle styleId="{EF37BB4D-52B8-4551-BC7E-8E89F96EB5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165" autoAdjust="0"/>
  </p:normalViewPr>
  <p:slideViewPr>
    <p:cSldViewPr snapToGrid="0">
      <p:cViewPr varScale="1">
        <p:scale>
          <a:sx n="61" d="100"/>
          <a:sy n="61" d="100"/>
        </p:scale>
        <p:origin x="14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024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584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just">
              <a:buNone/>
            </a:pPr>
            <a:r>
              <a:rPr lang="en-SG" b="0" i="0" dirty="0">
                <a:solidFill>
                  <a:srgbClr val="4A4A4A"/>
                </a:solidFill>
                <a:effectLst/>
                <a:latin typeface="Open Sans"/>
              </a:rPr>
              <a:t>Usually when you want to work on a separate component, like a bug fix or a different feature. You can imagine it like writing a research paper, you can create a branch for writing methods and one for the conclusion.</a:t>
            </a:r>
          </a:p>
        </p:txBody>
      </p:sp>
    </p:spTree>
    <p:extLst>
      <p:ext uri="{BB962C8B-B14F-4D97-AF65-F5344CB8AC3E}">
        <p14:creationId xmlns:p14="http://schemas.microsoft.com/office/powerpoint/2010/main" val="2814692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89620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b="0" i="0" dirty="0">
                <a:solidFill>
                  <a:srgbClr val="4A4A4A"/>
                </a:solidFill>
                <a:effectLst/>
                <a:latin typeface="Open Sans"/>
              </a:rPr>
              <a:t>As depicted in the above image, there is a master branch which has a new branch for testing. Under this branch, two set of changes are done and once it completed, it is merged back to the master branch. So this is how branching works! </a:t>
            </a:r>
            <a:endParaRPr dirty="0"/>
          </a:p>
        </p:txBody>
      </p:sp>
    </p:spTree>
    <p:extLst>
      <p:ext uri="{BB962C8B-B14F-4D97-AF65-F5344CB8AC3E}">
        <p14:creationId xmlns:p14="http://schemas.microsoft.com/office/powerpoint/2010/main" val="3727407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4410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just">
              <a:buNone/>
            </a:pPr>
            <a:endParaRPr lang="en-SG" b="0" i="0" dirty="0">
              <a:solidFill>
                <a:srgbClr val="4A4A4A"/>
              </a:solidFill>
              <a:effectLst/>
              <a:latin typeface="Open Sans"/>
            </a:endParaRPr>
          </a:p>
        </p:txBody>
      </p:sp>
    </p:spTree>
    <p:extLst>
      <p:ext uri="{BB962C8B-B14F-4D97-AF65-F5344CB8AC3E}">
        <p14:creationId xmlns:p14="http://schemas.microsoft.com/office/powerpoint/2010/main" val="179555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just">
              <a:buFont typeface="Arial" panose="020B0604020202020204" pitchFamily="34" charset="0"/>
              <a:buNone/>
            </a:pPr>
            <a:r>
              <a:rPr lang="en-SG" b="0" i="0" dirty="0">
                <a:solidFill>
                  <a:srgbClr val="4A4A4A"/>
                </a:solidFill>
                <a:effectLst/>
                <a:latin typeface="Open Sans"/>
              </a:rPr>
              <a:t>To note:</a:t>
            </a:r>
          </a:p>
          <a:p>
            <a:pPr marL="139700" indent="0" algn="just">
              <a:buFont typeface="Arial" panose="020B0604020202020204" pitchFamily="34" charset="0"/>
              <a:buNone/>
            </a:pPr>
            <a:r>
              <a:rPr lang="en-SG" b="0" i="0" dirty="0">
                <a:solidFill>
                  <a:srgbClr val="4A4A4A"/>
                </a:solidFill>
                <a:effectLst/>
                <a:latin typeface="Open Sans"/>
              </a:rPr>
              <a:t>Changes done to the original repository will be reflected back to the forked repository.</a:t>
            </a:r>
          </a:p>
          <a:p>
            <a:pPr marL="139700" indent="0" algn="just">
              <a:buFont typeface="Arial" panose="020B0604020202020204" pitchFamily="34" charset="0"/>
              <a:buNone/>
            </a:pPr>
            <a:r>
              <a:rPr lang="en-SG" b="0" i="0" dirty="0">
                <a:solidFill>
                  <a:srgbClr val="4A4A4A"/>
                </a:solidFill>
                <a:effectLst/>
                <a:latin typeface="Open Sans"/>
              </a:rPr>
              <a:t>If you make a change in forked repository, it will not be reflected to the original repository until and unless you have made a pull request.</a:t>
            </a:r>
          </a:p>
          <a:p>
            <a:pPr marL="139700" indent="0" algn="just">
              <a:buNone/>
            </a:pPr>
            <a:r>
              <a:rPr lang="en-SG" b="0" i="0" dirty="0">
                <a:solidFill>
                  <a:srgbClr val="4A4A4A"/>
                </a:solidFill>
                <a:effectLst/>
                <a:latin typeface="Open Sans"/>
              </a:rPr>
              <a:t>As soon as you click on “Fork”, it will take some time to fork the repository. Once done you will notice that the repository name is under your account. </a:t>
            </a:r>
          </a:p>
        </p:txBody>
      </p:sp>
    </p:spTree>
    <p:extLst>
      <p:ext uri="{BB962C8B-B14F-4D97-AF65-F5344CB8AC3E}">
        <p14:creationId xmlns:p14="http://schemas.microsoft.com/office/powerpoint/2010/main" val="208002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754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6882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100" dirty="0"/>
              <a:t>What is version control? Version control allows you to keep track of your work and helps you to easily explore the changes you have made, be it data, coding scripts, notes, etc. As the number of changes start to increase, it gets harder and harder to keep track of where exactly you edited.</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Where you can store your own files and share them with people if you want to. You can also collaborate with other people on a common project.</a:t>
            </a:r>
            <a:endParaRPr dirty="0"/>
          </a:p>
        </p:txBody>
      </p:sp>
    </p:spTree>
    <p:extLst>
      <p:ext uri="{BB962C8B-B14F-4D97-AF65-F5344CB8AC3E}">
        <p14:creationId xmlns:p14="http://schemas.microsoft.com/office/powerpoint/2010/main" val="3360932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8696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3645372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userDrawn="1"/>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 name="Picture 47" descr="Icon&#10;&#10;Description automatically generated">
            <a:extLst>
              <a:ext uri="{FF2B5EF4-FFF2-40B4-BE49-F238E27FC236}">
                <a16:creationId xmlns:a16="http://schemas.microsoft.com/office/drawing/2014/main" id="{0A2D0984-2251-4BCB-907C-22B115E5A6A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5784" b="89846" l="10000" r="90000">
                        <a14:foregroundMark x1="29286" y1="8355" x2="29286" y2="8355"/>
                        <a14:foregroundMark x1="69048" y1="7712" x2="69048" y2="7712"/>
                        <a14:foregroundMark x1="28452" y1="7198" x2="28452" y2="7198"/>
                        <a14:foregroundMark x1="70595" y1="6684" x2="67738" y2="7969"/>
                        <a14:foregroundMark x1="29881" y1="9897" x2="27619" y2="5784"/>
                      </a14:backgroundRemoval>
                    </a14:imgEffect>
                  </a14:imgLayer>
                </a14:imgProps>
              </a:ext>
            </a:extLst>
          </a:blip>
          <a:stretch>
            <a:fillRect/>
          </a:stretch>
        </p:blipFill>
        <p:spPr>
          <a:xfrm>
            <a:off x="3975783" y="330044"/>
            <a:ext cx="1191917" cy="110394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 name="Picture 40" descr="Icon&#10;&#10;Description automatically generated">
            <a:extLst>
              <a:ext uri="{FF2B5EF4-FFF2-40B4-BE49-F238E27FC236}">
                <a16:creationId xmlns:a16="http://schemas.microsoft.com/office/drawing/2014/main" id="{AF0A2ED5-3376-4296-91EB-746726291AD9}"/>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5784" b="89846" l="10000" r="90000">
                        <a14:foregroundMark x1="29286" y1="8355" x2="29286" y2="8355"/>
                        <a14:foregroundMark x1="69048" y1="7712" x2="69048" y2="7712"/>
                        <a14:foregroundMark x1="28452" y1="7198" x2="28452" y2="7198"/>
                        <a14:foregroundMark x1="70595" y1="6684" x2="67738" y2="7969"/>
                        <a14:foregroundMark x1="29881" y1="9897" x2="27619" y2="5784"/>
                      </a14:backgroundRemoval>
                    </a14:imgEffect>
                  </a14:imgLayer>
                </a14:imgProps>
              </a:ext>
            </a:extLst>
          </a:blip>
          <a:stretch>
            <a:fillRect/>
          </a:stretch>
        </p:blipFill>
        <p:spPr>
          <a:xfrm>
            <a:off x="854724" y="2083982"/>
            <a:ext cx="1191917" cy="110394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
        <p:nvSpPr>
          <p:cNvPr id="42" name="Google Shape;454;p24">
            <a:extLst>
              <a:ext uri="{FF2B5EF4-FFF2-40B4-BE49-F238E27FC236}">
                <a16:creationId xmlns:a16="http://schemas.microsoft.com/office/drawing/2014/main" id="{49DF1773-29E6-442F-9B87-C924EE0CBD68}"/>
              </a:ext>
            </a:extLst>
          </p:cNvPr>
          <p:cNvSpPr/>
          <p:nvPr userDrawn="1"/>
        </p:nvSpPr>
        <p:spPr>
          <a:xfrm>
            <a:off x="759017" y="2238879"/>
            <a:ext cx="615715" cy="644290"/>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userDrawn="1"/>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pic>
        <p:nvPicPr>
          <p:cNvPr id="43" name="Picture 42" descr="Icon&#10;&#10;Description automatically generated">
            <a:extLst>
              <a:ext uri="{FF2B5EF4-FFF2-40B4-BE49-F238E27FC236}">
                <a16:creationId xmlns:a16="http://schemas.microsoft.com/office/drawing/2014/main" id="{D04035F1-114C-411B-8DB2-DDD29B14C1CD}"/>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5784" b="89846" l="10000" r="90000">
                        <a14:foregroundMark x1="29286" y1="8355" x2="29286" y2="8355"/>
                        <a14:foregroundMark x1="69048" y1="7712" x2="69048" y2="7712"/>
                        <a14:foregroundMark x1="28452" y1="7198" x2="28452" y2="7198"/>
                        <a14:foregroundMark x1="70595" y1="6684" x2="67738" y2="7969"/>
                        <a14:foregroundMark x1="29881" y1="9897" x2="27619" y2="5784"/>
                      </a14:backgroundRemoval>
                    </a14:imgEffect>
                  </a14:imgLayer>
                </a14:imgProps>
              </a:ext>
            </a:extLst>
          </a:blip>
          <a:stretch>
            <a:fillRect/>
          </a:stretch>
        </p:blipFill>
        <p:spPr>
          <a:xfrm>
            <a:off x="476640" y="359264"/>
            <a:ext cx="1191917" cy="110394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pic>
        <p:nvPicPr>
          <p:cNvPr id="3" name="Picture 2" descr="Icon&#10;&#10;Description automatically generated">
            <a:extLst>
              <a:ext uri="{FF2B5EF4-FFF2-40B4-BE49-F238E27FC236}">
                <a16:creationId xmlns:a16="http://schemas.microsoft.com/office/drawing/2014/main" id="{3D0C133B-8A0E-4054-86C1-EC1DE8072978}"/>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5784" b="89846" l="10000" r="90000">
                        <a14:foregroundMark x1="29286" y1="8355" x2="29286" y2="8355"/>
                        <a14:foregroundMark x1="69048" y1="7712" x2="69048" y2="7712"/>
                        <a14:foregroundMark x1="28452" y1="7198" x2="28452" y2="7198"/>
                        <a14:foregroundMark x1="70595" y1="6684" x2="67738" y2="7969"/>
                        <a14:foregroundMark x1="29881" y1="9897" x2="27619" y2="5784"/>
                      </a14:backgroundRemoval>
                    </a14:imgEffect>
                  </a14:imgLayer>
                </a14:imgProps>
              </a:ext>
            </a:extLst>
          </a:blip>
          <a:stretch>
            <a:fillRect/>
          </a:stretch>
        </p:blipFill>
        <p:spPr>
          <a:xfrm>
            <a:off x="476640" y="359264"/>
            <a:ext cx="1191917" cy="110394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pic>
        <p:nvPicPr>
          <p:cNvPr id="13" name="Picture 12" descr="Icon&#10;&#10;Description automatically generated">
            <a:extLst>
              <a:ext uri="{FF2B5EF4-FFF2-40B4-BE49-F238E27FC236}">
                <a16:creationId xmlns:a16="http://schemas.microsoft.com/office/drawing/2014/main" id="{7051D7D0-4341-424F-BDB7-48B83050A49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5784" b="89846" l="10000" r="90000">
                        <a14:foregroundMark x1="29286" y1="8355" x2="29286" y2="8355"/>
                        <a14:foregroundMark x1="69048" y1="7712" x2="69048" y2="7712"/>
                        <a14:foregroundMark x1="28452" y1="7198" x2="28452" y2="7198"/>
                        <a14:foregroundMark x1="70595" y1="6684" x2="67738" y2="7969"/>
                        <a14:foregroundMark x1="29881" y1="9897" x2="27619" y2="5784"/>
                      </a14:backgroundRemoval>
                    </a14:imgEffect>
                  </a14:imgLayer>
                </a14:imgProps>
              </a:ext>
            </a:extLst>
          </a:blip>
          <a:stretch>
            <a:fillRect/>
          </a:stretch>
        </p:blipFill>
        <p:spPr>
          <a:xfrm>
            <a:off x="444093" y="305293"/>
            <a:ext cx="823646" cy="76285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hyperlink" Target="https://ourcodingclub.github.io/tutorials/g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32700" y="973600"/>
            <a:ext cx="57921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Hello and welcome</a:t>
            </a:r>
            <a:endParaRPr dirty="0"/>
          </a:p>
        </p:txBody>
      </p:sp>
      <p:sp>
        <p:nvSpPr>
          <p:cNvPr id="343" name="Google Shape;343;p12"/>
          <p:cNvSpPr txBox="1"/>
          <p:nvPr/>
        </p:nvSpPr>
        <p:spPr>
          <a:xfrm>
            <a:off x="1732699" y="1443500"/>
            <a:ext cx="6164391" cy="2726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SG" sz="1600" b="1" dirty="0">
                <a:solidFill>
                  <a:srgbClr val="00E1C6"/>
                </a:solidFill>
                <a:latin typeface="Muli"/>
                <a:ea typeface="Muli"/>
                <a:cs typeface="Muli"/>
                <a:sym typeface="Muli"/>
              </a:rPr>
              <a:t>Pre-requisites:</a:t>
            </a:r>
            <a:endParaRPr lang="en-SG" sz="1600" dirty="0">
              <a:solidFill>
                <a:srgbClr val="00E1C6"/>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SG" sz="1600" dirty="0">
                <a:solidFill>
                  <a:srgbClr val="C6DAEC"/>
                </a:solidFill>
                <a:latin typeface="Muli"/>
                <a:ea typeface="Muli"/>
                <a:cs typeface="Muli"/>
                <a:sym typeface="Muli"/>
              </a:rPr>
              <a:t>To take part in the hands-on component, you would need to create an account on GitHub and install Git/GitHub Desktop on your device. </a:t>
            </a:r>
          </a:p>
          <a:p>
            <a:pPr marL="0" lvl="0" indent="0" algn="l" rtl="0">
              <a:spcBef>
                <a:spcPts val="600"/>
              </a:spcBef>
              <a:spcAft>
                <a:spcPts val="0"/>
              </a:spcAft>
              <a:buClr>
                <a:schemeClr val="dk1"/>
              </a:buClr>
              <a:buSzPts val="1100"/>
              <a:buFont typeface="Arial"/>
              <a:buNone/>
            </a:pPr>
            <a:endParaRPr lang="en-SG" sz="1600" dirty="0">
              <a:solidFill>
                <a:srgbClr val="C6DAEC"/>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n-SG" sz="1600" dirty="0">
                <a:solidFill>
                  <a:srgbClr val="C6DAEC"/>
                </a:solidFill>
                <a:latin typeface="Muli"/>
                <a:ea typeface="Muli"/>
                <a:cs typeface="Muli"/>
                <a:sym typeface="Muli"/>
              </a:rPr>
              <a:t>For a guide on installation, refer to the Google Docs via</a:t>
            </a:r>
          </a:p>
          <a:p>
            <a:pPr marL="0" lvl="0" indent="0" algn="l" rtl="0">
              <a:spcBef>
                <a:spcPts val="600"/>
              </a:spcBef>
              <a:spcAft>
                <a:spcPts val="0"/>
              </a:spcAft>
              <a:buClr>
                <a:schemeClr val="dk1"/>
              </a:buClr>
              <a:buSzPts val="1100"/>
              <a:buFont typeface="Arial"/>
              <a:buNone/>
            </a:pPr>
            <a:r>
              <a:rPr lang="en-SG" sz="2400" b="1" u="sng" dirty="0">
                <a:solidFill>
                  <a:srgbClr val="C6DAEC"/>
                </a:solidFill>
                <a:latin typeface="Muli"/>
                <a:ea typeface="Muli"/>
                <a:cs typeface="Muli"/>
                <a:sym typeface="Muli"/>
              </a:rPr>
              <a:t>https://tinyurl.com/cbngh101</a:t>
            </a:r>
          </a:p>
          <a:p>
            <a:pPr marL="0" lvl="0" indent="0" algn="l" rtl="0">
              <a:spcBef>
                <a:spcPts val="600"/>
              </a:spcBef>
              <a:spcAft>
                <a:spcPts val="0"/>
              </a:spcAft>
              <a:buClr>
                <a:schemeClr val="dk1"/>
              </a:buClr>
              <a:buSzPts val="1100"/>
              <a:buFont typeface="Arial"/>
              <a:buNone/>
            </a:pPr>
            <a:endParaRPr lang="en-SG" dirty="0">
              <a:solidFill>
                <a:srgbClr val="C6DAEC"/>
              </a:solidFill>
              <a:latin typeface="Muli"/>
              <a:ea typeface="Muli"/>
              <a:cs typeface="Muli"/>
              <a:sym typeface="Muli"/>
            </a:endParaRPr>
          </a:p>
          <a:p>
            <a:pPr marL="0" lvl="0" indent="0" algn="l" rtl="0">
              <a:spcBef>
                <a:spcPts val="600"/>
              </a:spcBef>
              <a:spcAft>
                <a:spcPts val="0"/>
              </a:spcAft>
              <a:buNone/>
            </a:pPr>
            <a:endParaRPr lang="en-SG" dirty="0">
              <a:solidFill>
                <a:srgbClr val="C6DAEC"/>
              </a:solidFill>
              <a:latin typeface="Muli"/>
              <a:ea typeface="Muli"/>
              <a:cs typeface="Muli"/>
              <a:sym typeface="Muli"/>
            </a:endParaRPr>
          </a:p>
        </p:txBody>
      </p:sp>
      <p:sp>
        <p:nvSpPr>
          <p:cNvPr id="345" name="Google Shape;345;p12"/>
          <p:cNvSpPr txBox="1"/>
          <p:nvPr/>
        </p:nvSpPr>
        <p:spPr>
          <a:xfrm>
            <a:off x="1732699" y="4316925"/>
            <a:ext cx="69540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SG" sz="1200" b="1" dirty="0">
                <a:solidFill>
                  <a:srgbClr val="C6DAEC"/>
                </a:solidFill>
                <a:latin typeface="Muli"/>
                <a:ea typeface="Muli"/>
                <a:cs typeface="Muli"/>
                <a:sym typeface="Muli"/>
              </a:rPr>
              <a:t>We will begin at 9.05pm</a:t>
            </a:r>
            <a:endParaRPr sz="1200" dirty="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a:t>
            </a:fld>
            <a:endParaRPr/>
          </a:p>
        </p:txBody>
      </p:sp>
    </p:spTree>
    <p:extLst>
      <p:ext uri="{BB962C8B-B14F-4D97-AF65-F5344CB8AC3E}">
        <p14:creationId xmlns:p14="http://schemas.microsoft.com/office/powerpoint/2010/main" val="3605163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1052905"/>
            <a:ext cx="7169562"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Walkthrough + Hands-on</a:t>
            </a:r>
            <a:endParaRPr dirty="0"/>
          </a:p>
        </p:txBody>
      </p:sp>
      <p:sp>
        <p:nvSpPr>
          <p:cNvPr id="373" name="Google Shape;373;p16"/>
          <p:cNvSpPr txBox="1">
            <a:spLocks noGrp="1"/>
          </p:cNvSpPr>
          <p:nvPr>
            <p:ph type="body" idx="1"/>
          </p:nvPr>
        </p:nvSpPr>
        <p:spPr>
          <a:xfrm>
            <a:off x="1732700" y="1855731"/>
            <a:ext cx="4944300" cy="1265841"/>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1400"/>
              <a:buNone/>
            </a:pPr>
            <a:r>
              <a:rPr lang="en" dirty="0"/>
              <a:t>Part 1 (No coding/CLI knowledge required)</a:t>
            </a:r>
          </a:p>
          <a:p>
            <a:pPr marL="482600" lvl="0" indent="-342900" algn="l" rtl="0">
              <a:spcBef>
                <a:spcPts val="600"/>
              </a:spcBef>
              <a:spcAft>
                <a:spcPts val="0"/>
              </a:spcAft>
              <a:buSzPts val="1400"/>
              <a:buAutoNum type="arabicPeriod"/>
            </a:pPr>
            <a:r>
              <a:rPr lang="en" dirty="0"/>
              <a:t>Create a repository</a:t>
            </a:r>
          </a:p>
          <a:p>
            <a:pPr marL="482600" lvl="0" indent="-342900" algn="l" rtl="0">
              <a:spcBef>
                <a:spcPts val="600"/>
              </a:spcBef>
              <a:spcAft>
                <a:spcPts val="0"/>
              </a:spcAft>
              <a:buSzPts val="1400"/>
              <a:buAutoNum type="arabicPeriod"/>
            </a:pPr>
            <a:r>
              <a:rPr lang="en" dirty="0"/>
              <a:t>Upload an existing project to showcase</a:t>
            </a: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27692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767425" y="308884"/>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What is Branching?</a:t>
            </a:r>
            <a:endParaRPr sz="4400" dirty="0"/>
          </a:p>
        </p:txBody>
      </p:sp>
      <p:sp>
        <p:nvSpPr>
          <p:cNvPr id="381" name="Google Shape;381;p17"/>
          <p:cNvSpPr txBox="1">
            <a:spLocks noGrp="1"/>
          </p:cNvSpPr>
          <p:nvPr>
            <p:ph type="subTitle" idx="4294967295"/>
          </p:nvPr>
        </p:nvSpPr>
        <p:spPr>
          <a:xfrm>
            <a:off x="3827035" y="1810575"/>
            <a:ext cx="4333800" cy="2691900"/>
          </a:xfrm>
          <a:prstGeom prst="rect">
            <a:avLst/>
          </a:prstGeom>
        </p:spPr>
        <p:txBody>
          <a:bodyPr spcFirstLastPara="1" wrap="square" lIns="91425" tIns="91425" rIns="91425" bIns="91425" anchor="t" anchorCtr="0">
            <a:noAutofit/>
          </a:bodyPr>
          <a:lstStyle/>
          <a:p>
            <a:pPr marL="0" indent="0">
              <a:buNone/>
            </a:pPr>
            <a:r>
              <a:rPr lang="en-SG" sz="2400" dirty="0"/>
              <a:t>Branches allow you to work on different versions of your repo at one time. Can move back and forth whenever you need.</a:t>
            </a: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162691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767425" y="308884"/>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What is Merging?</a:t>
            </a:r>
            <a:endParaRPr sz="4400" dirty="0"/>
          </a:p>
        </p:txBody>
      </p:sp>
      <p:sp>
        <p:nvSpPr>
          <p:cNvPr id="381" name="Google Shape;381;p17"/>
          <p:cNvSpPr txBox="1">
            <a:spLocks noGrp="1"/>
          </p:cNvSpPr>
          <p:nvPr>
            <p:ph type="subTitle" idx="4294967295"/>
          </p:nvPr>
        </p:nvSpPr>
        <p:spPr>
          <a:xfrm>
            <a:off x="3827035" y="1810575"/>
            <a:ext cx="4333800" cy="2691900"/>
          </a:xfrm>
          <a:prstGeom prst="rect">
            <a:avLst/>
          </a:prstGeom>
        </p:spPr>
        <p:txBody>
          <a:bodyPr spcFirstLastPara="1" wrap="square" lIns="91425" tIns="91425" rIns="91425" bIns="91425" anchor="t" anchorCtr="0">
            <a:noAutofit/>
          </a:bodyPr>
          <a:lstStyle/>
          <a:p>
            <a:pPr marL="0" indent="0">
              <a:buNone/>
            </a:pPr>
            <a:r>
              <a:rPr lang="en-SG" sz="2400" dirty="0"/>
              <a:t>Merging is when you want to combining work done on different branches into one.</a:t>
            </a:r>
          </a:p>
          <a:p>
            <a:pPr marL="0" indent="0">
              <a:buNone/>
            </a:pPr>
            <a:endParaRPr lang="en-SG" sz="2400" dirty="0"/>
          </a:p>
          <a:p>
            <a:pPr marL="0" indent="0">
              <a:buNone/>
            </a:pPr>
            <a:r>
              <a:rPr lang="en-SG" sz="2400" dirty="0"/>
              <a:t>Conflict arises when there are overlapping changes.</a:t>
            </a: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143053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2" name="Rectangle 1">
            <a:extLst>
              <a:ext uri="{FF2B5EF4-FFF2-40B4-BE49-F238E27FC236}">
                <a16:creationId xmlns:a16="http://schemas.microsoft.com/office/drawing/2014/main" id="{18EDC437-A1C8-4A83-B710-42B5025E4F80}"/>
              </a:ext>
            </a:extLst>
          </p:cNvPr>
          <p:cNvSpPr/>
          <p:nvPr/>
        </p:nvSpPr>
        <p:spPr>
          <a:xfrm>
            <a:off x="1968964" y="1240221"/>
            <a:ext cx="6689548" cy="35453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9" name="Google Shape;380;p17">
            <a:extLst>
              <a:ext uri="{FF2B5EF4-FFF2-40B4-BE49-F238E27FC236}">
                <a16:creationId xmlns:a16="http://schemas.microsoft.com/office/drawing/2014/main" id="{1007F9FD-093B-4B89-814C-9E8C6E022FBE}"/>
              </a:ext>
            </a:extLst>
          </p:cNvPr>
          <p:cNvSpPr txBox="1">
            <a:spLocks/>
          </p:cNvSpPr>
          <p:nvPr/>
        </p:nvSpPr>
        <p:spPr>
          <a:xfrm>
            <a:off x="1968964" y="247386"/>
            <a:ext cx="699636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SG" sz="4400" dirty="0"/>
              <a:t>Branching + Merging</a:t>
            </a:r>
          </a:p>
        </p:txBody>
      </p:sp>
      <p:pic>
        <p:nvPicPr>
          <p:cNvPr id="1028" name="Picture 4" descr="Branching - how to use GitHub - Edureka">
            <a:extLst>
              <a:ext uri="{FF2B5EF4-FFF2-40B4-BE49-F238E27FC236}">
                <a16:creationId xmlns:a16="http://schemas.microsoft.com/office/drawing/2014/main" id="{A8C3C513-FAC0-47FC-A467-79A2893AF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940" y="1240220"/>
            <a:ext cx="6689548" cy="319366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C933B50F-1925-4076-9009-722C536D70AA}"/>
              </a:ext>
            </a:extLst>
          </p:cNvPr>
          <p:cNvSpPr/>
          <p:nvPr/>
        </p:nvSpPr>
        <p:spPr>
          <a:xfrm>
            <a:off x="5796559" y="1333047"/>
            <a:ext cx="2756953" cy="47822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49076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1094469"/>
            <a:ext cx="7169562"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Runthrough</a:t>
            </a:r>
            <a:endParaRPr dirty="0"/>
          </a:p>
        </p:txBody>
      </p:sp>
      <p:sp>
        <p:nvSpPr>
          <p:cNvPr id="373" name="Google Shape;373;p16"/>
          <p:cNvSpPr txBox="1">
            <a:spLocks noGrp="1"/>
          </p:cNvSpPr>
          <p:nvPr>
            <p:ph type="body" idx="1"/>
          </p:nvPr>
        </p:nvSpPr>
        <p:spPr>
          <a:xfrm>
            <a:off x="1732700" y="1739769"/>
            <a:ext cx="4944300" cy="3179072"/>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1400"/>
              <a:buNone/>
            </a:pPr>
            <a:r>
              <a:rPr lang="en" dirty="0"/>
              <a:t>Part 2 (No coding/CLI knowledge required)</a:t>
            </a:r>
          </a:p>
          <a:p>
            <a:pPr marL="482600" indent="-342900">
              <a:buFont typeface="Muli"/>
              <a:buAutoNum type="arabicPeriod"/>
            </a:pPr>
            <a:r>
              <a:rPr lang="en-SG" dirty="0"/>
              <a:t>Make commits in a new branch</a:t>
            </a:r>
          </a:p>
          <a:p>
            <a:pPr marL="482600" lvl="0" indent="-342900" algn="l" rtl="0">
              <a:spcBef>
                <a:spcPts val="600"/>
              </a:spcBef>
              <a:spcAft>
                <a:spcPts val="0"/>
              </a:spcAft>
              <a:buSzPts val="1400"/>
              <a:buAutoNum type="arabicPeriod"/>
            </a:pPr>
            <a:r>
              <a:rPr lang="en" dirty="0"/>
              <a:t>Making a Pull Request</a:t>
            </a:r>
          </a:p>
          <a:p>
            <a:pPr marL="482600" lvl="0" indent="-342900" algn="l" rtl="0">
              <a:spcBef>
                <a:spcPts val="600"/>
              </a:spcBef>
              <a:spcAft>
                <a:spcPts val="0"/>
              </a:spcAft>
              <a:buSzPts val="1400"/>
              <a:buAutoNum type="arabicPeriod"/>
            </a:pPr>
            <a:r>
              <a:rPr lang="en" dirty="0"/>
              <a:t>Merge + Resolving conflicts</a:t>
            </a:r>
          </a:p>
          <a:p>
            <a:pPr marL="482600" indent="-342900">
              <a:buFont typeface="Muli"/>
              <a:buAutoNum type="arabicPeriod"/>
            </a:pPr>
            <a:r>
              <a:rPr lang="en" sz="1400" spc="-30" dirty="0">
                <a:latin typeface="Arial"/>
                <a:cs typeface="Arial"/>
              </a:rPr>
              <a:t>Viewing commit history </a:t>
            </a:r>
            <a:r>
              <a:rPr lang="en-SG" sz="1400" spc="-30" dirty="0">
                <a:latin typeface="Arial"/>
                <a:cs typeface="Arial"/>
              </a:rPr>
              <a:t>GitHub</a:t>
            </a:r>
            <a:endParaRPr lang="en"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716982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767425" y="308884"/>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What is </a:t>
            </a:r>
            <a:br>
              <a:rPr lang="en" sz="4400" dirty="0"/>
            </a:br>
            <a:r>
              <a:rPr lang="en" sz="4400" dirty="0"/>
              <a:t>Cloning?</a:t>
            </a:r>
            <a:endParaRPr sz="4400" dirty="0"/>
          </a:p>
        </p:txBody>
      </p:sp>
      <p:sp>
        <p:nvSpPr>
          <p:cNvPr id="381" name="Google Shape;381;p17"/>
          <p:cNvSpPr txBox="1">
            <a:spLocks noGrp="1"/>
          </p:cNvSpPr>
          <p:nvPr>
            <p:ph type="subTitle" idx="4294967295"/>
          </p:nvPr>
        </p:nvSpPr>
        <p:spPr>
          <a:xfrm>
            <a:off x="3827035" y="1810575"/>
            <a:ext cx="4495330" cy="2691900"/>
          </a:xfrm>
          <a:prstGeom prst="rect">
            <a:avLst/>
          </a:prstGeom>
        </p:spPr>
        <p:txBody>
          <a:bodyPr spcFirstLastPara="1" wrap="square" lIns="91425" tIns="91425" rIns="91425" bIns="91425" anchor="t" anchorCtr="0">
            <a:noAutofit/>
          </a:bodyPr>
          <a:lstStyle/>
          <a:p>
            <a:pPr marL="0" indent="0">
              <a:buNone/>
            </a:pPr>
            <a:r>
              <a:rPr lang="en-SG" sz="2400" dirty="0"/>
              <a:t>Cloning is when you want to work on a repository available on GitHub. Directly copy an entire project by cloning or downloading.</a:t>
            </a: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556265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767425" y="308884"/>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What is </a:t>
            </a:r>
            <a:br>
              <a:rPr lang="en" sz="4400" dirty="0"/>
            </a:br>
            <a:r>
              <a:rPr lang="en" sz="4400" dirty="0"/>
              <a:t>Forking?</a:t>
            </a:r>
            <a:endParaRPr sz="4400" dirty="0"/>
          </a:p>
        </p:txBody>
      </p:sp>
      <p:sp>
        <p:nvSpPr>
          <p:cNvPr id="381" name="Google Shape;381;p17"/>
          <p:cNvSpPr txBox="1">
            <a:spLocks noGrp="1"/>
          </p:cNvSpPr>
          <p:nvPr>
            <p:ph type="subTitle" idx="4294967295"/>
          </p:nvPr>
        </p:nvSpPr>
        <p:spPr>
          <a:xfrm>
            <a:off x="3827035" y="1810575"/>
            <a:ext cx="4333800" cy="2691900"/>
          </a:xfrm>
          <a:prstGeom prst="rect">
            <a:avLst/>
          </a:prstGeom>
        </p:spPr>
        <p:txBody>
          <a:bodyPr spcFirstLastPara="1" wrap="square" lIns="91425" tIns="91425" rIns="91425" bIns="91425" anchor="t" anchorCtr="0">
            <a:noAutofit/>
          </a:bodyPr>
          <a:lstStyle/>
          <a:p>
            <a:pPr marL="0" indent="0">
              <a:buNone/>
            </a:pPr>
            <a:r>
              <a:rPr lang="en-SG" sz="2400" dirty="0"/>
              <a:t>Forking is when you want to build on top of a project on your own account.</a:t>
            </a: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657688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895686"/>
            <a:ext cx="7169562"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Runthrough + Hands-on</a:t>
            </a:r>
            <a:endParaRPr dirty="0"/>
          </a:p>
        </p:txBody>
      </p:sp>
      <p:sp>
        <p:nvSpPr>
          <p:cNvPr id="373" name="Google Shape;373;p16"/>
          <p:cNvSpPr txBox="1">
            <a:spLocks noGrp="1"/>
          </p:cNvSpPr>
          <p:nvPr>
            <p:ph type="body" idx="1"/>
          </p:nvPr>
        </p:nvSpPr>
        <p:spPr>
          <a:xfrm>
            <a:off x="1732700" y="1540986"/>
            <a:ext cx="4944300" cy="3179072"/>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1400"/>
              <a:buNone/>
            </a:pPr>
            <a:r>
              <a:rPr lang="en" dirty="0"/>
              <a:t>Part 2 (As seen earlier)</a:t>
            </a:r>
          </a:p>
          <a:p>
            <a:pPr marL="482600" indent="-342900">
              <a:buFont typeface="Muli"/>
              <a:buAutoNum type="arabicPeriod"/>
            </a:pPr>
            <a:r>
              <a:rPr lang="en-SG" dirty="0"/>
              <a:t>Make commits in a new branch</a:t>
            </a:r>
          </a:p>
          <a:p>
            <a:pPr marL="482600" lvl="0" indent="-342900" algn="l" rtl="0">
              <a:spcBef>
                <a:spcPts val="600"/>
              </a:spcBef>
              <a:spcAft>
                <a:spcPts val="0"/>
              </a:spcAft>
              <a:buSzPts val="1400"/>
              <a:buAutoNum type="arabicPeriod"/>
            </a:pPr>
            <a:r>
              <a:rPr lang="en" dirty="0"/>
              <a:t>Making a Pull Request</a:t>
            </a:r>
          </a:p>
          <a:p>
            <a:pPr marL="482600" lvl="0" indent="-342900" algn="l" rtl="0">
              <a:spcBef>
                <a:spcPts val="600"/>
              </a:spcBef>
              <a:spcAft>
                <a:spcPts val="0"/>
              </a:spcAft>
              <a:buSzPts val="1400"/>
              <a:buAutoNum type="arabicPeriod"/>
            </a:pPr>
            <a:r>
              <a:rPr lang="en" dirty="0"/>
              <a:t>Merge + Resolving conflicts</a:t>
            </a:r>
          </a:p>
          <a:p>
            <a:pPr marL="482600" indent="-342900">
              <a:buFont typeface="Muli"/>
              <a:buAutoNum type="arabicPeriod"/>
            </a:pPr>
            <a:r>
              <a:rPr lang="en" sz="1400" spc="-30" dirty="0">
                <a:latin typeface="Arial"/>
                <a:cs typeface="Arial"/>
              </a:rPr>
              <a:t>Viewing commit history </a:t>
            </a:r>
            <a:r>
              <a:rPr lang="en-SG" sz="1400" spc="-30" dirty="0">
                <a:latin typeface="Arial"/>
                <a:cs typeface="Arial"/>
              </a:rPr>
              <a:t>GitHub</a:t>
            </a:r>
            <a:endParaRPr lang="en" dirty="0"/>
          </a:p>
          <a:p>
            <a:pPr marL="139700" lvl="0" indent="0" algn="l" rtl="0">
              <a:spcBef>
                <a:spcPts val="0"/>
              </a:spcBef>
              <a:spcAft>
                <a:spcPts val="0"/>
              </a:spcAft>
              <a:buSzPts val="1400"/>
              <a:buNone/>
            </a:pPr>
            <a:endParaRPr lang="en" dirty="0"/>
          </a:p>
          <a:p>
            <a:pPr marL="139700" lvl="0" indent="0" algn="l" rtl="0">
              <a:spcBef>
                <a:spcPts val="0"/>
              </a:spcBef>
              <a:spcAft>
                <a:spcPts val="0"/>
              </a:spcAft>
              <a:buSzPts val="1400"/>
              <a:buNone/>
            </a:pPr>
            <a:r>
              <a:rPr lang="en" dirty="0"/>
              <a:t>Part 3 (Good to know about CLI)</a:t>
            </a:r>
          </a:p>
          <a:p>
            <a:pPr marL="482600" lvl="0" indent="-342900" algn="l" rtl="0">
              <a:spcBef>
                <a:spcPts val="600"/>
              </a:spcBef>
              <a:spcAft>
                <a:spcPts val="0"/>
              </a:spcAft>
              <a:buSzPts val="1400"/>
              <a:buAutoNum type="arabicPeriod"/>
            </a:pPr>
            <a:r>
              <a:rPr lang="en" dirty="0"/>
              <a:t>Forking a repo</a:t>
            </a:r>
          </a:p>
          <a:p>
            <a:pPr marL="482600" lvl="0" indent="-342900" algn="l" rtl="0">
              <a:spcBef>
                <a:spcPts val="600"/>
              </a:spcBef>
              <a:spcAft>
                <a:spcPts val="0"/>
              </a:spcAft>
              <a:buSzPts val="1400"/>
              <a:buAutoNum type="arabicPeriod"/>
            </a:pPr>
            <a:r>
              <a:rPr lang="en" dirty="0"/>
              <a:t>Cloning a repo to work locally</a:t>
            </a:r>
          </a:p>
          <a:p>
            <a:pPr marL="482600" lvl="0" indent="-342900" algn="l" rtl="0">
              <a:spcBef>
                <a:spcPts val="600"/>
              </a:spcBef>
              <a:spcAft>
                <a:spcPts val="0"/>
              </a:spcAft>
              <a:buSzPts val="1400"/>
              <a:buAutoNum type="arabicPeriod"/>
            </a:pPr>
            <a:r>
              <a:rPr lang="en" dirty="0"/>
              <a:t>Part 2 on local IDE</a:t>
            </a:r>
          </a:p>
          <a:p>
            <a:pPr marL="482600" lvl="0" indent="-342900" algn="l" rtl="0">
              <a:spcBef>
                <a:spcPts val="600"/>
              </a:spcBef>
              <a:spcAft>
                <a:spcPts val="0"/>
              </a:spcAft>
              <a:buSzPts val="1400"/>
              <a:buAutoNum type="arabicPeriod"/>
            </a:pPr>
            <a:r>
              <a:rPr lang="en" dirty="0"/>
              <a:t>Committing new changes and making a push</a:t>
            </a:r>
          </a:p>
          <a:p>
            <a:pPr marL="139700" lvl="0" indent="0" algn="l" rtl="0">
              <a:spcBef>
                <a:spcPts val="0"/>
              </a:spcBef>
              <a:spcAft>
                <a:spcPts val="0"/>
              </a:spcAft>
              <a:buSzPts val="1400"/>
              <a:buNone/>
            </a:pPr>
            <a:endParaRPr dirty="0"/>
          </a:p>
          <a:p>
            <a:pPr marL="0" lvl="0" indent="0" algn="l" rtl="0">
              <a:spcBef>
                <a:spcPts val="600"/>
              </a:spcBef>
              <a:spcAft>
                <a:spcPts val="0"/>
              </a:spcAft>
              <a:buNone/>
            </a:pPr>
            <a:endParaRPr lang="en-SG" dirty="0"/>
          </a:p>
          <a:p>
            <a:pPr marL="0" lvl="0" indent="0" algn="l" rtl="0">
              <a:spcBef>
                <a:spcPts val="600"/>
              </a:spcBef>
              <a:spcAft>
                <a:spcPts val="0"/>
              </a:spcAft>
              <a:buNone/>
            </a:pPr>
            <a:r>
              <a:rPr lang="en-SG" dirty="0"/>
              <a:t>Part 2</a:t>
            </a: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1612281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29"/>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That’s all folks.</a:t>
            </a:r>
            <a:endParaRPr dirty="0"/>
          </a:p>
        </p:txBody>
      </p:sp>
      <p:sp>
        <p:nvSpPr>
          <p:cNvPr id="521" name="Google Shape;521;p2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
        <p:nvSpPr>
          <p:cNvPr id="28" name="Google Shape;381;p17">
            <a:extLst>
              <a:ext uri="{FF2B5EF4-FFF2-40B4-BE49-F238E27FC236}">
                <a16:creationId xmlns:a16="http://schemas.microsoft.com/office/drawing/2014/main" id="{1169FBB5-B3CC-42A6-8A22-D7879326C61B}"/>
              </a:ext>
            </a:extLst>
          </p:cNvPr>
          <p:cNvSpPr txBox="1">
            <a:spLocks/>
          </p:cNvSpPr>
          <p:nvPr/>
        </p:nvSpPr>
        <p:spPr>
          <a:xfrm>
            <a:off x="1732700" y="2380900"/>
            <a:ext cx="6642674" cy="24046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Font typeface="Muli"/>
              <a:buNone/>
            </a:pPr>
            <a:r>
              <a:rPr lang="en-SG" sz="2400" dirty="0"/>
              <a:t>Don’t worry if you can’t quite follow through, it’s a lot to take in. The next time you revisit them, they won’t be foreign to you anymore.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895686"/>
            <a:ext cx="7169562"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More resources…</a:t>
            </a:r>
            <a:endParaRPr dirty="0"/>
          </a:p>
        </p:txBody>
      </p:sp>
      <p:sp>
        <p:nvSpPr>
          <p:cNvPr id="373" name="Google Shape;373;p16"/>
          <p:cNvSpPr txBox="1">
            <a:spLocks noGrp="1"/>
          </p:cNvSpPr>
          <p:nvPr>
            <p:ph type="body" idx="1"/>
          </p:nvPr>
        </p:nvSpPr>
        <p:spPr>
          <a:xfrm>
            <a:off x="1732700" y="1540986"/>
            <a:ext cx="5508928" cy="3179072"/>
          </a:xfrm>
          <a:prstGeom prst="rect">
            <a:avLst/>
          </a:prstGeom>
        </p:spPr>
        <p:txBody>
          <a:bodyPr spcFirstLastPara="1" wrap="square" lIns="91425" tIns="91425" rIns="91425" bIns="91425" anchor="t" anchorCtr="0">
            <a:noAutofit/>
          </a:bodyPr>
          <a:lstStyle/>
          <a:p>
            <a:pPr marL="482600" indent="-342900">
              <a:buFont typeface="Muli"/>
              <a:buAutoNum type="arabicPeriod"/>
            </a:pPr>
            <a:r>
              <a:rPr lang="en-SG" dirty="0"/>
              <a:t>https://nus-cs2103-ay2021s2.github.io/website/se-book-adapted/chapters/gitAndGithub.html</a:t>
            </a:r>
          </a:p>
          <a:p>
            <a:pPr marL="482600" indent="-342900">
              <a:buFont typeface="Muli"/>
              <a:buAutoNum type="arabicPeriod"/>
            </a:pPr>
            <a:r>
              <a:rPr lang="en-SG" dirty="0"/>
              <a:t>https://docs.microsoft.com/en-us/azure/devops/learn/git/what-is-git</a:t>
            </a:r>
            <a:endParaRPr lang="en" dirty="0"/>
          </a:p>
          <a:p>
            <a:pPr marL="482600" lvl="0" indent="-342900" algn="l" rtl="0">
              <a:spcBef>
                <a:spcPts val="600"/>
              </a:spcBef>
              <a:spcAft>
                <a:spcPts val="0"/>
              </a:spcAft>
              <a:buSzPts val="1400"/>
              <a:buAutoNum type="arabicPeriod"/>
            </a:pPr>
            <a:r>
              <a:rPr lang="en-SG" dirty="0"/>
              <a:t>https://guides.github.com/activities/hello-world/ </a:t>
            </a:r>
            <a:endParaRPr lang="en" dirty="0"/>
          </a:p>
          <a:p>
            <a:pPr marL="482600" indent="-342900">
              <a:buFont typeface="Muli"/>
              <a:buAutoNum type="arabicPeriod"/>
            </a:pPr>
            <a:r>
              <a:rPr lang="en-SG" dirty="0"/>
              <a:t>https://zeddrix.com/lesson-24-how-to-use-your-github-desktop/</a:t>
            </a:r>
          </a:p>
          <a:p>
            <a:pPr marL="482600" lvl="0" indent="-342900" algn="l" rtl="0">
              <a:spcBef>
                <a:spcPts val="600"/>
              </a:spcBef>
              <a:spcAft>
                <a:spcPts val="0"/>
              </a:spcAft>
              <a:buSzPts val="1400"/>
              <a:buAutoNum type="arabicPeriod"/>
            </a:pPr>
            <a:r>
              <a:rPr lang="en-SG" dirty="0"/>
              <a:t>https://learngitbranching.js.org/</a:t>
            </a:r>
          </a:p>
          <a:p>
            <a:pPr marL="482600" lvl="0" indent="-342900" algn="l" rtl="0">
              <a:spcBef>
                <a:spcPts val="600"/>
              </a:spcBef>
              <a:spcAft>
                <a:spcPts val="0"/>
              </a:spcAft>
              <a:buSzPts val="1400"/>
              <a:buAutoNum type="arabicPeriod"/>
            </a:pPr>
            <a:r>
              <a:rPr lang="en-SG" dirty="0"/>
              <a:t>https://rubygarage.org/blog/most-basic-git-commands-with-examples</a:t>
            </a: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199088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GitHub 101</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6"/>
          <p:cNvSpPr txBox="1">
            <a:spLocks noGrp="1"/>
          </p:cNvSpPr>
          <p:nvPr>
            <p:ph type="title"/>
          </p:nvPr>
        </p:nvSpPr>
        <p:spPr>
          <a:xfrm>
            <a:off x="1732700" y="989366"/>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Credits</a:t>
            </a:r>
            <a:endParaRPr dirty="0"/>
          </a:p>
        </p:txBody>
      </p:sp>
      <p:sp>
        <p:nvSpPr>
          <p:cNvPr id="581" name="Google Shape;581;p36"/>
          <p:cNvSpPr txBox="1">
            <a:spLocks noGrp="1"/>
          </p:cNvSpPr>
          <p:nvPr>
            <p:ph type="body" idx="1"/>
          </p:nvPr>
        </p:nvSpPr>
        <p:spPr>
          <a:xfrm>
            <a:off x="1732700" y="1741799"/>
            <a:ext cx="5813728" cy="232570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Special thanks to these people:</a:t>
            </a:r>
            <a:endParaRPr sz="1800" dirty="0"/>
          </a:p>
          <a:p>
            <a:pPr marL="457200" lvl="0" indent="-317500" algn="l" rtl="0">
              <a:lnSpc>
                <a:spcPct val="115000"/>
              </a:lnSpc>
              <a:spcBef>
                <a:spcPts val="600"/>
              </a:spcBef>
              <a:spcAft>
                <a:spcPts val="0"/>
              </a:spcAft>
              <a:buClr>
                <a:srgbClr val="C6DAEC"/>
              </a:buClr>
              <a:buSzPts val="1400"/>
              <a:buChar char="◇"/>
            </a:pPr>
            <a:r>
              <a:rPr lang="en" sz="1800" dirty="0"/>
              <a:t>Presentation template by </a:t>
            </a:r>
            <a:r>
              <a:rPr lang="en" sz="1800" u="sng" dirty="0">
                <a:hlinkClick r:id="rId3"/>
              </a:rPr>
              <a:t>SlidesCarnival</a:t>
            </a:r>
            <a:endParaRPr lang="en" sz="1800" u="sng" dirty="0"/>
          </a:p>
          <a:p>
            <a:pPr marL="457200" lvl="0" indent="-317500" algn="l" rtl="0">
              <a:lnSpc>
                <a:spcPct val="115000"/>
              </a:lnSpc>
              <a:spcBef>
                <a:spcPts val="600"/>
              </a:spcBef>
              <a:spcAft>
                <a:spcPts val="0"/>
              </a:spcAft>
              <a:buClr>
                <a:srgbClr val="C6DAEC"/>
              </a:buClr>
              <a:buSzPts val="1400"/>
              <a:buChar char="◇"/>
            </a:pPr>
            <a:r>
              <a:rPr lang="en" sz="1800" dirty="0"/>
              <a:t>Lesson flow and theory by </a:t>
            </a:r>
            <a:r>
              <a:rPr lang="en" sz="1800" dirty="0">
                <a:hlinkClick r:id="rId4"/>
              </a:rPr>
              <a:t>OurCodingClub</a:t>
            </a:r>
            <a:endParaRPr lang="en" sz="1800" u="sng" dirty="0"/>
          </a:p>
        </p:txBody>
      </p:sp>
      <p:sp>
        <p:nvSpPr>
          <p:cNvPr id="582" name="Google Shape;582;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0"/>
              <a:t>Hello!</a:t>
            </a:r>
            <a:endParaRPr sz="12000"/>
          </a:p>
        </p:txBody>
      </p:sp>
      <p:sp>
        <p:nvSpPr>
          <p:cNvPr id="352" name="Google Shape;352;p13"/>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I am Jeffrey</a:t>
            </a:r>
          </a:p>
          <a:p>
            <a:pPr marL="0" lvl="0" indent="0" algn="l" rtl="0">
              <a:spcBef>
                <a:spcPts val="600"/>
              </a:spcBef>
              <a:spcAft>
                <a:spcPts val="0"/>
              </a:spcAft>
              <a:buNone/>
            </a:pPr>
            <a:endParaRPr dirty="0"/>
          </a:p>
          <a:p>
            <a:pPr marL="0" lvl="0" indent="0" algn="l" rtl="0">
              <a:spcBef>
                <a:spcPts val="600"/>
              </a:spcBef>
              <a:spcAft>
                <a:spcPts val="0"/>
              </a:spcAft>
              <a:buNone/>
            </a:pPr>
            <a:r>
              <a:rPr lang="en" dirty="0"/>
              <a:t>Current Year 4, doing Final-Year-Internship</a:t>
            </a:r>
            <a:endParaRPr dirty="0"/>
          </a:p>
          <a:p>
            <a:pPr marL="0" lvl="0" indent="0" algn="l" rtl="0">
              <a:spcBef>
                <a:spcPts val="600"/>
              </a:spcBef>
              <a:spcAft>
                <a:spcPts val="0"/>
              </a:spcAft>
              <a:buNone/>
            </a:pPr>
            <a:r>
              <a:rPr lang="en" dirty="0"/>
              <a:t>You can find me at @jeffreytjs</a:t>
            </a:r>
            <a:endParaRPr dirty="0"/>
          </a:p>
        </p:txBody>
      </p:sp>
      <p:pic>
        <p:nvPicPr>
          <p:cNvPr id="353" name="Google Shape;353;p13"/>
          <p:cNvPicPr preferRelativeResize="0"/>
          <p:nvPr/>
        </p:nvPicPr>
        <p:blipFill rotWithShape="1">
          <a:blip r:embed="rId3"/>
          <a:srcRect l="-24462" t="-13518" r="-9813"/>
          <a:stretch/>
        </p:blipFill>
        <p:spPr>
          <a:xfrm>
            <a:off x="1002289" y="676968"/>
            <a:ext cx="2150486" cy="1723282"/>
          </a:xfrm>
          <a:prstGeom prst="hexagon">
            <a:avLst>
              <a:gd name="adj" fmla="val 28393"/>
              <a:gd name="vf" fmla="val 115470"/>
            </a:avLst>
          </a:prstGeom>
          <a:solidFill>
            <a:schemeClr val="tx1"/>
          </a:solidFill>
          <a:ln>
            <a:noFill/>
          </a:ln>
        </p:spPr>
      </p:pic>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51660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dirty="0"/>
              <a:t>Content</a:t>
            </a:r>
            <a:endParaRPr dirty="0"/>
          </a:p>
        </p:txBody>
      </p:sp>
      <p:sp>
        <p:nvSpPr>
          <p:cNvPr id="360" name="Google Shape;360;p14"/>
          <p:cNvSpPr txBox="1">
            <a:spLocks noGrp="1"/>
          </p:cNvSpPr>
          <p:nvPr>
            <p:ph type="subTitle" idx="1"/>
          </p:nvPr>
        </p:nvSpPr>
        <p:spPr>
          <a:xfrm>
            <a:off x="2743199" y="1740348"/>
            <a:ext cx="5926975" cy="28865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SG" sz="1800" dirty="0"/>
              <a:t>1. (Theory) What is Git, GitHub and some simple use cases </a:t>
            </a:r>
          </a:p>
          <a:p>
            <a:pPr marL="0" lvl="0" indent="0" algn="l" rtl="0">
              <a:spcBef>
                <a:spcPts val="0"/>
              </a:spcBef>
              <a:spcAft>
                <a:spcPts val="0"/>
              </a:spcAft>
            </a:pPr>
            <a:endParaRPr lang="en-SG" sz="1800" dirty="0"/>
          </a:p>
          <a:p>
            <a:pPr marL="0" lvl="0" indent="0" algn="l" rtl="0">
              <a:spcBef>
                <a:spcPts val="0"/>
              </a:spcBef>
              <a:spcAft>
                <a:spcPts val="0"/>
              </a:spcAft>
              <a:buNone/>
            </a:pPr>
            <a:r>
              <a:rPr lang="en-SG" sz="1800" dirty="0"/>
              <a:t>2. (Practical) Walkthrough and demo of uploading existing projects onto personal GitHub account </a:t>
            </a:r>
          </a:p>
          <a:p>
            <a:pPr marL="0" lvl="0" indent="0" algn="l" rtl="0">
              <a:spcBef>
                <a:spcPts val="0"/>
              </a:spcBef>
              <a:spcAft>
                <a:spcPts val="0"/>
              </a:spcAft>
              <a:buNone/>
            </a:pPr>
            <a:endParaRPr lang="en-SG" sz="1800" dirty="0"/>
          </a:p>
          <a:p>
            <a:pPr marL="0" lvl="0" indent="0" algn="l" rtl="0">
              <a:spcBef>
                <a:spcPts val="0"/>
              </a:spcBef>
              <a:spcAft>
                <a:spcPts val="0"/>
              </a:spcAft>
              <a:buNone/>
            </a:pPr>
            <a:r>
              <a:rPr lang="en-SG" sz="1800" dirty="0"/>
              <a:t>3. (Theory) Deeper dive into collaboration on GitHub </a:t>
            </a:r>
          </a:p>
          <a:p>
            <a:pPr marL="0" lvl="0" indent="0" algn="l" rtl="0">
              <a:spcBef>
                <a:spcPts val="0"/>
              </a:spcBef>
              <a:spcAft>
                <a:spcPts val="0"/>
              </a:spcAft>
              <a:buNone/>
            </a:pPr>
            <a:endParaRPr lang="en-SG" sz="1800" dirty="0"/>
          </a:p>
          <a:p>
            <a:pPr marL="0" lvl="0" indent="0" algn="l" rtl="0">
              <a:spcBef>
                <a:spcPts val="0"/>
              </a:spcBef>
              <a:spcAft>
                <a:spcPts val="0"/>
              </a:spcAft>
              <a:buNone/>
            </a:pPr>
            <a:r>
              <a:rPr lang="en-SG" sz="1800" dirty="0"/>
              <a:t>4. (Optional Practical) Run-through on creation of Pull Requests (PRs) and resolution of merge conflicts</a:t>
            </a:r>
            <a:endParaRPr sz="1800"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829050" y="825118"/>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What is Git?</a:t>
            </a:r>
            <a:endParaRPr sz="4400" dirty="0"/>
          </a:p>
        </p:txBody>
      </p:sp>
      <p:sp>
        <p:nvSpPr>
          <p:cNvPr id="381" name="Google Shape;381;p17"/>
          <p:cNvSpPr txBox="1">
            <a:spLocks noGrp="1"/>
          </p:cNvSpPr>
          <p:nvPr>
            <p:ph type="subTitle" idx="4294967295"/>
          </p:nvPr>
        </p:nvSpPr>
        <p:spPr>
          <a:xfrm>
            <a:off x="3827035" y="1810574"/>
            <a:ext cx="4333800" cy="250780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2400" dirty="0"/>
              <a:t>Git is a version control software. Git uses the command line to perform more advanced actions.</a:t>
            </a: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829050" y="825118"/>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What is GitHub?</a:t>
            </a:r>
            <a:endParaRPr sz="4400" dirty="0"/>
          </a:p>
        </p:txBody>
      </p:sp>
      <p:sp>
        <p:nvSpPr>
          <p:cNvPr id="381" name="Google Shape;381;p17"/>
          <p:cNvSpPr txBox="1">
            <a:spLocks noGrp="1"/>
          </p:cNvSpPr>
          <p:nvPr>
            <p:ph type="subTitle" idx="4294967295"/>
          </p:nvPr>
        </p:nvSpPr>
        <p:spPr>
          <a:xfrm>
            <a:off x="3827035" y="1810575"/>
            <a:ext cx="4333800" cy="269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2400" dirty="0"/>
              <a:t>GitHub is an online platform to store your files in the cloud. Kind of like Google Drive.</a:t>
            </a: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704842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780273" y="825118"/>
            <a:ext cx="5206071"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GitHub Use Cases</a:t>
            </a:r>
            <a:endParaRPr sz="4400" dirty="0"/>
          </a:p>
        </p:txBody>
      </p:sp>
      <p:sp>
        <p:nvSpPr>
          <p:cNvPr id="381" name="Google Shape;381;p17"/>
          <p:cNvSpPr txBox="1">
            <a:spLocks noGrp="1"/>
          </p:cNvSpPr>
          <p:nvPr>
            <p:ph type="subTitle" idx="4294967295"/>
          </p:nvPr>
        </p:nvSpPr>
        <p:spPr>
          <a:xfrm>
            <a:off x="3826636" y="1733499"/>
            <a:ext cx="4658240" cy="3181839"/>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Tx/>
              <a:buChar char="-"/>
            </a:pPr>
            <a:r>
              <a:rPr lang="en-SG" sz="2400" dirty="0"/>
              <a:t>Primarily for version control</a:t>
            </a:r>
          </a:p>
          <a:p>
            <a:pPr marL="342900" lvl="0" indent="-342900" algn="l" rtl="0">
              <a:spcBef>
                <a:spcPts val="600"/>
              </a:spcBef>
              <a:spcAft>
                <a:spcPts val="0"/>
              </a:spcAft>
              <a:buFontTx/>
              <a:buChar char="-"/>
            </a:pPr>
            <a:r>
              <a:rPr lang="en-SG" sz="2400" dirty="0"/>
              <a:t>Showcase personal projects </a:t>
            </a:r>
          </a:p>
          <a:p>
            <a:pPr marL="342900" lvl="0" indent="-342900" algn="l" rtl="0">
              <a:spcBef>
                <a:spcPts val="600"/>
              </a:spcBef>
              <a:spcAft>
                <a:spcPts val="0"/>
              </a:spcAft>
              <a:buFontTx/>
              <a:buChar char="-"/>
            </a:pPr>
            <a:r>
              <a:rPr lang="en-SG" sz="2400" dirty="0"/>
              <a:t>Collaboration with others including recipes, music scores, books, tutorials and data sets.</a:t>
            </a: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9791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9" name="Google Shape;380;p17">
            <a:extLst>
              <a:ext uri="{FF2B5EF4-FFF2-40B4-BE49-F238E27FC236}">
                <a16:creationId xmlns:a16="http://schemas.microsoft.com/office/drawing/2014/main" id="{1007F9FD-093B-4B89-814C-9E8C6E022FBE}"/>
              </a:ext>
            </a:extLst>
          </p:cNvPr>
          <p:cNvSpPr txBox="1">
            <a:spLocks/>
          </p:cNvSpPr>
          <p:nvPr/>
        </p:nvSpPr>
        <p:spPr>
          <a:xfrm>
            <a:off x="1968964" y="236538"/>
            <a:ext cx="5206071"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SG" sz="4400" dirty="0"/>
              <a:t>Workflow</a:t>
            </a:r>
          </a:p>
        </p:txBody>
      </p:sp>
      <p:sp>
        <p:nvSpPr>
          <p:cNvPr id="10" name="Google Shape;381;p17">
            <a:extLst>
              <a:ext uri="{FF2B5EF4-FFF2-40B4-BE49-F238E27FC236}">
                <a16:creationId xmlns:a16="http://schemas.microsoft.com/office/drawing/2014/main" id="{964B27FA-62DD-43C9-81B8-B269C7669DFA}"/>
              </a:ext>
            </a:extLst>
          </p:cNvPr>
          <p:cNvSpPr txBox="1">
            <a:spLocks/>
          </p:cNvSpPr>
          <p:nvPr/>
        </p:nvSpPr>
        <p:spPr>
          <a:xfrm>
            <a:off x="1629103" y="980830"/>
            <a:ext cx="7210097" cy="40536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a:buFont typeface="+mj-lt"/>
              <a:buAutoNum type="arabicPeriod"/>
            </a:pPr>
            <a:r>
              <a:rPr lang="en-SG" sz="1600" dirty="0"/>
              <a:t>Commit</a:t>
            </a:r>
          </a:p>
          <a:p>
            <a:pPr marL="596900" lvl="1" indent="0">
              <a:buNone/>
            </a:pPr>
            <a:r>
              <a:rPr lang="en-SG" sz="1600" dirty="0"/>
              <a:t>After saving your files locally, you have to commit them to save them as an “update”. You can make as many commits as necessary, it’s good practice to keep commits small.</a:t>
            </a:r>
          </a:p>
          <a:p>
            <a:pPr marL="596900" lvl="1" indent="0">
              <a:buNone/>
            </a:pPr>
            <a:r>
              <a:rPr lang="en-SG" sz="1600" dirty="0"/>
              <a:t> </a:t>
            </a:r>
            <a:endParaRPr lang="en-SG" sz="1600" b="0" i="0" dirty="0">
              <a:solidFill>
                <a:srgbClr val="384743"/>
              </a:solidFill>
              <a:effectLst/>
              <a:latin typeface="Open Sans"/>
            </a:endParaRPr>
          </a:p>
          <a:p>
            <a:pPr>
              <a:buFont typeface="+mj-lt"/>
              <a:buAutoNum type="arabicPeriod"/>
            </a:pPr>
            <a:r>
              <a:rPr lang="en-SG" sz="1600" dirty="0"/>
              <a:t>Push</a:t>
            </a:r>
          </a:p>
          <a:p>
            <a:pPr marL="596900" lvl="1" indent="0">
              <a:buNone/>
            </a:pPr>
            <a:r>
              <a:rPr lang="en-SG" sz="1600" dirty="0"/>
              <a:t>After committing your changes, it’s time to push them up to the cloud! Now both your local files and remote files are in sync.</a:t>
            </a:r>
            <a:endParaRPr lang="en-SG" sz="1600" b="0" i="0" dirty="0">
              <a:solidFill>
                <a:srgbClr val="FF0000"/>
              </a:solidFill>
              <a:effectLst/>
              <a:latin typeface="Open Sans"/>
            </a:endParaRPr>
          </a:p>
          <a:p>
            <a:pPr>
              <a:buFont typeface="+mj-lt"/>
              <a:buAutoNum type="arabicPeriod"/>
            </a:pPr>
            <a:endParaRPr lang="en-SG" sz="1600" dirty="0"/>
          </a:p>
          <a:p>
            <a:pPr>
              <a:buFont typeface="+mj-lt"/>
              <a:buAutoNum type="arabicPeriod"/>
            </a:pPr>
            <a:r>
              <a:rPr lang="en-SG" sz="1600" dirty="0"/>
              <a:t>Pull </a:t>
            </a:r>
            <a:r>
              <a:rPr lang="en-SG" sz="1600" baseline="30000" dirty="0"/>
              <a:t>*Usually not needed if working individually</a:t>
            </a:r>
            <a:endParaRPr lang="en-SG" sz="1600" dirty="0"/>
          </a:p>
          <a:p>
            <a:pPr marL="596900" lvl="1" indent="0">
              <a:buNone/>
            </a:pPr>
            <a:r>
              <a:rPr lang="en-SG" sz="1600" dirty="0"/>
              <a:t>When there are changes made to the remote files, you can pull the changes instead of manually editing each local file. When collaborating with others, it’s always advised to pull before you make changes and also right before you push to resolve conflicts.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9" name="Google Shape;380;p17">
            <a:extLst>
              <a:ext uri="{FF2B5EF4-FFF2-40B4-BE49-F238E27FC236}">
                <a16:creationId xmlns:a16="http://schemas.microsoft.com/office/drawing/2014/main" id="{1007F9FD-093B-4B89-814C-9E8C6E022FBE}"/>
              </a:ext>
            </a:extLst>
          </p:cNvPr>
          <p:cNvSpPr txBox="1">
            <a:spLocks/>
          </p:cNvSpPr>
          <p:nvPr/>
        </p:nvSpPr>
        <p:spPr>
          <a:xfrm>
            <a:off x="1968964" y="236538"/>
            <a:ext cx="699636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SG" sz="4400" dirty="0"/>
              <a:t>Workflow (With visuals)</a:t>
            </a:r>
          </a:p>
        </p:txBody>
      </p:sp>
      <p:pic>
        <p:nvPicPr>
          <p:cNvPr id="5" name="Picture 4">
            <a:extLst>
              <a:ext uri="{FF2B5EF4-FFF2-40B4-BE49-F238E27FC236}">
                <a16:creationId xmlns:a16="http://schemas.microsoft.com/office/drawing/2014/main" id="{F5337FE5-08B9-41F1-950B-F50DB1FB5E8D}"/>
              </a:ext>
            </a:extLst>
          </p:cNvPr>
          <p:cNvPicPr>
            <a:picLocks noChangeAspect="1"/>
          </p:cNvPicPr>
          <p:nvPr/>
        </p:nvPicPr>
        <p:blipFill rotWithShape="1">
          <a:blip r:embed="rId3"/>
          <a:srcRect t="39491"/>
          <a:stretch/>
        </p:blipFill>
        <p:spPr>
          <a:xfrm>
            <a:off x="2013321" y="1184732"/>
            <a:ext cx="6907645" cy="3600793"/>
          </a:xfrm>
          <a:prstGeom prst="rect">
            <a:avLst/>
          </a:prstGeom>
        </p:spPr>
      </p:pic>
      <p:cxnSp>
        <p:nvCxnSpPr>
          <p:cNvPr id="3" name="Straight Connector 2">
            <a:extLst>
              <a:ext uri="{FF2B5EF4-FFF2-40B4-BE49-F238E27FC236}">
                <a16:creationId xmlns:a16="http://schemas.microsoft.com/office/drawing/2014/main" id="{62DECB4D-B6B1-4E20-9D6D-B914D8665FAA}"/>
              </a:ext>
            </a:extLst>
          </p:cNvPr>
          <p:cNvCxnSpPr>
            <a:cxnSpLocks/>
          </p:cNvCxnSpPr>
          <p:nvPr/>
        </p:nvCxnSpPr>
        <p:spPr>
          <a:xfrm>
            <a:off x="5549463" y="1184732"/>
            <a:ext cx="0" cy="3600793"/>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67824351"/>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967</Words>
  <Application>Microsoft Office PowerPoint</Application>
  <PresentationFormat>On-screen Show (16:9)</PresentationFormat>
  <Paragraphs>114</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Open Sans</vt:lpstr>
      <vt:lpstr>Helvetica Neue</vt:lpstr>
      <vt:lpstr>Muli</vt:lpstr>
      <vt:lpstr>Nixie One</vt:lpstr>
      <vt:lpstr>Arial</vt:lpstr>
      <vt:lpstr>Imogen template</vt:lpstr>
      <vt:lpstr>Hello and welcome</vt:lpstr>
      <vt:lpstr>GitHub 101</vt:lpstr>
      <vt:lpstr>Hello!</vt:lpstr>
      <vt:lpstr>Content</vt:lpstr>
      <vt:lpstr>What is Git?</vt:lpstr>
      <vt:lpstr>What is GitHub?</vt:lpstr>
      <vt:lpstr>GitHub Use Cases</vt:lpstr>
      <vt:lpstr>PowerPoint Presentation</vt:lpstr>
      <vt:lpstr>PowerPoint Presentation</vt:lpstr>
      <vt:lpstr>Walkthrough + Hands-on</vt:lpstr>
      <vt:lpstr>What is Branching?</vt:lpstr>
      <vt:lpstr>What is Merging?</vt:lpstr>
      <vt:lpstr>PowerPoint Presentation</vt:lpstr>
      <vt:lpstr>Runthrough</vt:lpstr>
      <vt:lpstr>What is  Cloning?</vt:lpstr>
      <vt:lpstr>What is  Forking?</vt:lpstr>
      <vt:lpstr>Runthrough + Hands-on</vt:lpstr>
      <vt:lpstr>That’s all folks.</vt:lpstr>
      <vt:lpstr>More resources…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we begin</dc:title>
  <dc:creator>Jeffrey Tan</dc:creator>
  <cp:lastModifiedBy>Jeffrey Tan</cp:lastModifiedBy>
  <cp:revision>29</cp:revision>
  <dcterms:modified xsi:type="dcterms:W3CDTF">2021-03-01T15:17:04Z</dcterms:modified>
</cp:coreProperties>
</file>