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06"/>
    <p:restoredTop sz="94668"/>
  </p:normalViewPr>
  <p:slideViewPr>
    <p:cSldViewPr snapToGrid="0">
      <p:cViewPr varScale="1">
        <p:scale>
          <a:sx n="24" d="100"/>
          <a:sy n="24" d="100"/>
        </p:scale>
        <p:origin x="216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B8B0A-628C-EE47-8F8C-699E317C40A7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6738B-3D68-0C47-A8CA-C25B90DE3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67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45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6738B-3D68-0C47-A8CA-C25B90DE3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70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1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77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>
                    <a:tint val="82000"/>
                  </a:schemeClr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82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82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56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6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7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2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4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6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9CE27-6CEE-4E4A-89A4-A6EAFC4CF07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D8842-E5C4-E24E-AB7C-348FF5B12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7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ight Arrow 78">
            <a:extLst>
              <a:ext uri="{FF2B5EF4-FFF2-40B4-BE49-F238E27FC236}">
                <a16:creationId xmlns:a16="http://schemas.microsoft.com/office/drawing/2014/main" id="{60BA8EB8-B5FA-19DB-DE85-204D10BADBA4}"/>
              </a:ext>
            </a:extLst>
          </p:cNvPr>
          <p:cNvSpPr/>
          <p:nvPr/>
        </p:nvSpPr>
        <p:spPr>
          <a:xfrm rot="5400000">
            <a:off x="15209469" y="19296517"/>
            <a:ext cx="6393476" cy="3375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475C8B2-3258-5659-FD38-9CF6B6121C2C}"/>
              </a:ext>
            </a:extLst>
          </p:cNvPr>
          <p:cNvSpPr/>
          <p:nvPr/>
        </p:nvSpPr>
        <p:spPr>
          <a:xfrm>
            <a:off x="6929120" y="13350240"/>
            <a:ext cx="5064272" cy="54704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C3F2F-729F-5C7F-A119-F33D3275FE3C}"/>
              </a:ext>
            </a:extLst>
          </p:cNvPr>
          <p:cNvSpPr/>
          <p:nvPr/>
        </p:nvSpPr>
        <p:spPr>
          <a:xfrm>
            <a:off x="17576517" y="18713607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Synergy Embedding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99C48-C015-C3B4-CEFF-882E4B938783}"/>
              </a:ext>
            </a:extLst>
          </p:cNvPr>
          <p:cNvSpPr/>
          <p:nvPr/>
        </p:nvSpPr>
        <p:spPr>
          <a:xfrm>
            <a:off x="18851766" y="30543778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F97D32-2169-9D66-05C0-8785D6E984F7}"/>
              </a:ext>
            </a:extLst>
          </p:cNvPr>
          <p:cNvSpPr/>
          <p:nvPr/>
        </p:nvSpPr>
        <p:spPr>
          <a:xfrm>
            <a:off x="20780864" y="30543777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Foundation Pose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C0E21E-25D0-9910-5AB1-26A5A5CD4040}"/>
              </a:ext>
            </a:extLst>
          </p:cNvPr>
          <p:cNvSpPr/>
          <p:nvPr/>
        </p:nvSpPr>
        <p:spPr>
          <a:xfrm>
            <a:off x="22780424" y="31107435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Object</a:t>
            </a:r>
          </a:p>
          <a:p>
            <a:pPr algn="ctr"/>
            <a:r>
              <a:rPr lang="en-US" dirty="0"/>
              <a:t>Point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A64FB2-9695-738C-2DA5-B39063533234}"/>
              </a:ext>
            </a:extLst>
          </p:cNvPr>
          <p:cNvSpPr/>
          <p:nvPr/>
        </p:nvSpPr>
        <p:spPr>
          <a:xfrm>
            <a:off x="12310576" y="14762745"/>
            <a:ext cx="1296319" cy="51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D2528-A450-76AA-DEC3-15688EFDBF03}"/>
              </a:ext>
            </a:extLst>
          </p:cNvPr>
          <p:cNvSpPr/>
          <p:nvPr/>
        </p:nvSpPr>
        <p:spPr>
          <a:xfrm>
            <a:off x="12310576" y="15533929"/>
            <a:ext cx="1296319" cy="515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DexHand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F20A40-1469-891B-4889-34473D0C498C}"/>
              </a:ext>
            </a:extLst>
          </p:cNvPr>
          <p:cNvSpPr/>
          <p:nvPr/>
        </p:nvSpPr>
        <p:spPr>
          <a:xfrm>
            <a:off x="17563419" y="13860861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 Emergence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8DBDA-8B3D-BE19-C2A3-4A6E6316FFF9}"/>
              </a:ext>
            </a:extLst>
          </p:cNvPr>
          <p:cNvSpPr/>
          <p:nvPr/>
        </p:nvSpPr>
        <p:spPr>
          <a:xfrm>
            <a:off x="17563420" y="14993184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Intention Embedding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9E0D2A-3AD7-7862-AA10-ED41E04CFB23}"/>
              </a:ext>
            </a:extLst>
          </p:cNvPr>
          <p:cNvSpPr/>
          <p:nvPr/>
        </p:nvSpPr>
        <p:spPr>
          <a:xfrm>
            <a:off x="14012681" y="14762745"/>
            <a:ext cx="1991299" cy="1287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6D motion Sequence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698A99-C910-6BCB-2AAD-5817282F40AF}"/>
              </a:ext>
            </a:extLst>
          </p:cNvPr>
          <p:cNvCxnSpPr>
            <a:stCxn id="9" idx="3"/>
          </p:cNvCxnSpPr>
          <p:nvPr/>
        </p:nvCxnSpPr>
        <p:spPr>
          <a:xfrm>
            <a:off x="13606894" y="15020723"/>
            <a:ext cx="3975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2F4D78-D396-7C8C-6BB5-E838527FB681}"/>
              </a:ext>
            </a:extLst>
          </p:cNvPr>
          <p:cNvCxnSpPr/>
          <p:nvPr/>
        </p:nvCxnSpPr>
        <p:spPr>
          <a:xfrm>
            <a:off x="13606894" y="15791907"/>
            <a:ext cx="3975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87EC06-C242-229B-78B5-73626DE877A7}"/>
              </a:ext>
            </a:extLst>
          </p:cNvPr>
          <p:cNvCxnSpPr>
            <a:cxnSpLocks/>
            <a:stCxn id="18" idx="3"/>
            <a:endCxn id="15" idx="2"/>
          </p:cNvCxnSpPr>
          <p:nvPr/>
        </p:nvCxnSpPr>
        <p:spPr>
          <a:xfrm>
            <a:off x="16003980" y="15406315"/>
            <a:ext cx="328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5FDA67-C750-98F3-4054-2418A85B69F8}"/>
              </a:ext>
            </a:extLst>
          </p:cNvPr>
          <p:cNvCxnSpPr>
            <a:cxnSpLocks/>
            <a:stCxn id="15" idx="0"/>
            <a:endCxn id="14" idx="1"/>
          </p:cNvCxnSpPr>
          <p:nvPr/>
        </p:nvCxnSpPr>
        <p:spPr>
          <a:xfrm>
            <a:off x="17257339" y="15406316"/>
            <a:ext cx="3060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EC0C1D2-61EF-B68D-5C33-EBD392583CDD}"/>
              </a:ext>
            </a:extLst>
          </p:cNvPr>
          <p:cNvGrpSpPr/>
          <p:nvPr/>
        </p:nvGrpSpPr>
        <p:grpSpPr>
          <a:xfrm>
            <a:off x="16289206" y="14762745"/>
            <a:ext cx="1028358" cy="1287140"/>
            <a:chOff x="4385337" y="191876"/>
            <a:chExt cx="1028358" cy="1287140"/>
          </a:xfrm>
        </p:grpSpPr>
        <p:sp>
          <p:nvSpPr>
            <p:cNvPr id="15" name="Trapezoid 14">
              <a:extLst>
                <a:ext uri="{FF2B5EF4-FFF2-40B4-BE49-F238E27FC236}">
                  <a16:creationId xmlns:a16="http://schemas.microsoft.com/office/drawing/2014/main" id="{D9794712-B577-20C9-9AAB-0D1494D9CB2E}"/>
                </a:ext>
              </a:extLst>
            </p:cNvPr>
            <p:cNvSpPr/>
            <p:nvPr/>
          </p:nvSpPr>
          <p:spPr>
            <a:xfrm rot="5400000">
              <a:off x="4247553" y="373099"/>
              <a:ext cx="1287140" cy="92469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1CD38C-4E78-8DB6-D950-41A6DAE55CB5}"/>
                </a:ext>
              </a:extLst>
            </p:cNvPr>
            <p:cNvSpPr txBox="1"/>
            <p:nvPr/>
          </p:nvSpPr>
          <p:spPr>
            <a:xfrm>
              <a:off x="4385337" y="529442"/>
              <a:ext cx="1028358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Intention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Encoder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C10BB42-0A81-3DE9-20FF-717E0C348BC3}"/>
              </a:ext>
            </a:extLst>
          </p:cNvPr>
          <p:cNvSpPr/>
          <p:nvPr/>
        </p:nvSpPr>
        <p:spPr>
          <a:xfrm>
            <a:off x="22780424" y="30056970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Global Object</a:t>
            </a:r>
          </a:p>
          <a:p>
            <a:pPr algn="ctr"/>
            <a:r>
              <a:rPr lang="en-US" dirty="0"/>
              <a:t>Point Cloud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907823-7F89-FD4E-E5A9-1A234C078927}"/>
              </a:ext>
            </a:extLst>
          </p:cNvPr>
          <p:cNvGrpSpPr/>
          <p:nvPr/>
        </p:nvGrpSpPr>
        <p:grpSpPr>
          <a:xfrm rot="10800000">
            <a:off x="19474342" y="14762744"/>
            <a:ext cx="1034284" cy="1287140"/>
            <a:chOff x="4373980" y="191876"/>
            <a:chExt cx="1034284" cy="1287140"/>
          </a:xfrm>
        </p:grpSpPr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A0C40FBE-CF9A-376E-EAC3-1508203D2864}"/>
                </a:ext>
              </a:extLst>
            </p:cNvPr>
            <p:cNvSpPr/>
            <p:nvPr/>
          </p:nvSpPr>
          <p:spPr>
            <a:xfrm rot="5400000">
              <a:off x="4247553" y="373099"/>
              <a:ext cx="1287140" cy="92469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BAC0DF-EB8B-988A-5694-78B89E483E30}"/>
                </a:ext>
              </a:extLst>
            </p:cNvPr>
            <p:cNvSpPr txBox="1"/>
            <p:nvPr/>
          </p:nvSpPr>
          <p:spPr>
            <a:xfrm rot="10800000">
              <a:off x="4373980" y="527670"/>
              <a:ext cx="103428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Intention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Decoder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BB48B5-5718-B225-E2A9-F04AD51DBAFE}"/>
              </a:ext>
            </a:extLst>
          </p:cNvPr>
          <p:cNvCxnSpPr>
            <a:cxnSpLocks/>
            <a:stCxn id="14" idx="3"/>
            <a:endCxn id="36" idx="0"/>
          </p:cNvCxnSpPr>
          <p:nvPr/>
        </p:nvCxnSpPr>
        <p:spPr>
          <a:xfrm flipV="1">
            <a:off x="19249001" y="15406316"/>
            <a:ext cx="28013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F51F5E0A-1B96-8C7F-82D0-ECBDFAEC197A}"/>
              </a:ext>
            </a:extLst>
          </p:cNvPr>
          <p:cNvSpPr/>
          <p:nvPr/>
        </p:nvSpPr>
        <p:spPr>
          <a:xfrm>
            <a:off x="20789125" y="14762743"/>
            <a:ext cx="1991299" cy="1287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Relative 6D motion Sequence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2F3AB73-D171-292E-C60A-7127D70E15B1}"/>
              </a:ext>
            </a:extLst>
          </p:cNvPr>
          <p:cNvSpPr/>
          <p:nvPr/>
        </p:nvSpPr>
        <p:spPr>
          <a:xfrm>
            <a:off x="17576517" y="12733758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Projection  &amp; Visualization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1ED562-3301-9105-C678-53B1A4D3C0F9}"/>
              </a:ext>
            </a:extLst>
          </p:cNvPr>
          <p:cNvSpPr txBox="1"/>
          <p:nvPr/>
        </p:nvSpPr>
        <p:spPr>
          <a:xfrm>
            <a:off x="19402166" y="12891387"/>
            <a:ext cx="4706801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[1] Hierarchical and Modular Network on Non-prehensile Manipulation in General Environments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[2] Leland McInnes, John Healy, and Steve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Astels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hdb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-scan: Hierarchical density based clustering. The Journal of Open Source Software, 2(11):205, 2017.</a:t>
            </a:r>
          </a:p>
          <a:p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[3] Leland McInnes, John Healy, Nathaniel Saul, and Lukas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Grossberger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. </a:t>
            </a:r>
            <a:r>
              <a:rPr lang="en-US" sz="1200" dirty="0" err="1">
                <a:solidFill>
                  <a:srgbClr val="000000"/>
                </a:solidFill>
                <a:latin typeface="Helvetica" pitchFamily="2" charset="0"/>
              </a:rPr>
              <a:t>Umap</a:t>
            </a:r>
            <a:r>
              <a:rPr lang="en-US" sz="1200" dirty="0">
                <a:solidFill>
                  <a:srgbClr val="000000"/>
                </a:solidFill>
                <a:latin typeface="Helvetica" pitchFamily="2" charset="0"/>
              </a:rPr>
              <a:t>: Uniform manifold approximation and projection. The Journal of Open Source Software, 3(29):861, 2018.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7B489AA-927D-6226-1C77-4200ECC71580}"/>
              </a:ext>
            </a:extLst>
          </p:cNvPr>
          <p:cNvGrpSpPr/>
          <p:nvPr/>
        </p:nvGrpSpPr>
        <p:grpSpPr>
          <a:xfrm>
            <a:off x="16309924" y="18483168"/>
            <a:ext cx="970137" cy="1287140"/>
            <a:chOff x="4406054" y="191876"/>
            <a:chExt cx="970137" cy="1287140"/>
          </a:xfrm>
        </p:grpSpPr>
        <p:sp>
          <p:nvSpPr>
            <p:cNvPr id="51" name="Trapezoid 50">
              <a:extLst>
                <a:ext uri="{FF2B5EF4-FFF2-40B4-BE49-F238E27FC236}">
                  <a16:creationId xmlns:a16="http://schemas.microsoft.com/office/drawing/2014/main" id="{099D836F-6380-1B9D-059A-4AC3F0C87EC4}"/>
                </a:ext>
              </a:extLst>
            </p:cNvPr>
            <p:cNvSpPr/>
            <p:nvPr/>
          </p:nvSpPr>
          <p:spPr>
            <a:xfrm rot="5400000">
              <a:off x="4247553" y="373099"/>
              <a:ext cx="1287140" cy="92469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54E10B-46AC-9748-583E-F6212343BD8F}"/>
                </a:ext>
              </a:extLst>
            </p:cNvPr>
            <p:cNvSpPr txBox="1"/>
            <p:nvPr/>
          </p:nvSpPr>
          <p:spPr>
            <a:xfrm>
              <a:off x="4406054" y="529442"/>
              <a:ext cx="97013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Synergy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Encoder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68A5E2C-EEEB-C1F4-E151-2D295006C286}"/>
              </a:ext>
            </a:extLst>
          </p:cNvPr>
          <p:cNvGrpSpPr/>
          <p:nvPr/>
        </p:nvGrpSpPr>
        <p:grpSpPr>
          <a:xfrm rot="10800000">
            <a:off x="19474341" y="18483168"/>
            <a:ext cx="1034284" cy="1287140"/>
            <a:chOff x="4373981" y="191876"/>
            <a:chExt cx="1034284" cy="1287140"/>
          </a:xfrm>
        </p:grpSpPr>
        <p:sp>
          <p:nvSpPr>
            <p:cNvPr id="54" name="Trapezoid 53">
              <a:extLst>
                <a:ext uri="{FF2B5EF4-FFF2-40B4-BE49-F238E27FC236}">
                  <a16:creationId xmlns:a16="http://schemas.microsoft.com/office/drawing/2014/main" id="{1971DBEB-2A2E-F0CF-E8DE-797A89E18524}"/>
                </a:ext>
              </a:extLst>
            </p:cNvPr>
            <p:cNvSpPr/>
            <p:nvPr/>
          </p:nvSpPr>
          <p:spPr>
            <a:xfrm rot="5400000">
              <a:off x="4247553" y="373099"/>
              <a:ext cx="1287140" cy="92469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3D513D2-0042-C40B-28AB-5BB94EA3908E}"/>
                </a:ext>
              </a:extLst>
            </p:cNvPr>
            <p:cNvSpPr txBox="1"/>
            <p:nvPr/>
          </p:nvSpPr>
          <p:spPr>
            <a:xfrm rot="10800000">
              <a:off x="4373981" y="525897"/>
              <a:ext cx="103428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Synergy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Decoder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AD24D5-BD2D-F58D-18F1-A91848B7529B}"/>
              </a:ext>
            </a:extLst>
          </p:cNvPr>
          <p:cNvCxnSpPr>
            <a:cxnSpLocks/>
            <a:stCxn id="51" idx="0"/>
            <a:endCxn id="4" idx="1"/>
          </p:cNvCxnSpPr>
          <p:nvPr/>
        </p:nvCxnSpPr>
        <p:spPr>
          <a:xfrm>
            <a:off x="17257340" y="19126739"/>
            <a:ext cx="3191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3FD45E0-77EC-C803-B86C-ADE1E8DAF4C6}"/>
              </a:ext>
            </a:extLst>
          </p:cNvPr>
          <p:cNvCxnSpPr>
            <a:cxnSpLocks/>
            <a:stCxn id="4" idx="3"/>
            <a:endCxn id="54" idx="0"/>
          </p:cNvCxnSpPr>
          <p:nvPr/>
        </p:nvCxnSpPr>
        <p:spPr>
          <a:xfrm>
            <a:off x="19262097" y="19126739"/>
            <a:ext cx="2670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F80B60E-21FD-17B3-4C61-DDA1E6937131}"/>
              </a:ext>
            </a:extLst>
          </p:cNvPr>
          <p:cNvSpPr txBox="1"/>
          <p:nvPr/>
        </p:nvSpPr>
        <p:spPr>
          <a:xfrm>
            <a:off x="10576126" y="30470103"/>
            <a:ext cx="31132369" cy="1139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PointCloud</a:t>
            </a:r>
            <a:r>
              <a:rPr lang="en-US" dirty="0"/>
              <a:t> </a:t>
            </a:r>
            <a:r>
              <a:rPr lang="en-US" dirty="0" err="1"/>
              <a:t>的最大意义不是过encoder</a:t>
            </a:r>
            <a:r>
              <a:rPr lang="zh-CN" altLang="en-US" dirty="0"/>
              <a:t>， 而是和</a:t>
            </a:r>
            <a:r>
              <a:rPr lang="en-US" altLang="zh-CN" dirty="0"/>
              <a:t>hand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进行有意义的</a:t>
            </a:r>
            <a:r>
              <a:rPr lang="en-US" altLang="zh-CN" dirty="0"/>
              <a:t>matching</a:t>
            </a: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719A830-4151-0595-8C13-079337267DEC}"/>
              </a:ext>
            </a:extLst>
          </p:cNvPr>
          <p:cNvSpPr/>
          <p:nvPr/>
        </p:nvSpPr>
        <p:spPr>
          <a:xfrm>
            <a:off x="10002448" y="14096511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Non-prehensile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297C47-1EEC-1230-C521-A425079F65C5}"/>
              </a:ext>
            </a:extLst>
          </p:cNvPr>
          <p:cNvSpPr/>
          <p:nvPr/>
        </p:nvSpPr>
        <p:spPr>
          <a:xfrm>
            <a:off x="9995872" y="15022450"/>
            <a:ext cx="1685581" cy="8262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 Grasp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C1F5664-21B4-471D-79AE-7E6DF001BC22}"/>
              </a:ext>
            </a:extLst>
          </p:cNvPr>
          <p:cNvSpPr/>
          <p:nvPr/>
        </p:nvSpPr>
        <p:spPr>
          <a:xfrm>
            <a:off x="10002448" y="15948389"/>
            <a:ext cx="1685581" cy="8262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In-hand Adaptation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9ECAC58-7762-13FA-0766-E753864E5415}"/>
              </a:ext>
            </a:extLst>
          </p:cNvPr>
          <p:cNvSpPr/>
          <p:nvPr/>
        </p:nvSpPr>
        <p:spPr>
          <a:xfrm>
            <a:off x="7198642" y="15022449"/>
            <a:ext cx="2456248" cy="8262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Contract</a:t>
            </a:r>
            <a:br>
              <a:rPr lang="en-US" dirty="0"/>
            </a:br>
            <a:r>
              <a:rPr lang="en-US" dirty="0"/>
              <a:t>(disturbance)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9E8F399-ED7F-DBD7-2D1D-ECFF4F7108F3}"/>
              </a:ext>
            </a:extLst>
          </p:cNvPr>
          <p:cNvSpPr/>
          <p:nvPr/>
        </p:nvSpPr>
        <p:spPr>
          <a:xfrm>
            <a:off x="7198641" y="14096510"/>
            <a:ext cx="2456248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Push along uneven surface; Time caging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10B9034-54EC-C2EB-311B-B08396D8E1DC}"/>
              </a:ext>
            </a:extLst>
          </p:cNvPr>
          <p:cNvSpPr/>
          <p:nvPr/>
        </p:nvSpPr>
        <p:spPr>
          <a:xfrm>
            <a:off x="7198641" y="15952954"/>
            <a:ext cx="2456248" cy="82626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In-hand rotation,</a:t>
            </a:r>
          </a:p>
          <a:p>
            <a:pPr algn="ctr"/>
            <a:r>
              <a:rPr lang="en-US" dirty="0"/>
              <a:t>In-hand translation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F913D4-B161-C384-7301-92091A65A2AF}"/>
              </a:ext>
            </a:extLst>
          </p:cNvPr>
          <p:cNvCxnSpPr>
            <a:cxnSpLocks/>
          </p:cNvCxnSpPr>
          <p:nvPr/>
        </p:nvCxnSpPr>
        <p:spPr>
          <a:xfrm>
            <a:off x="11688028" y="14096510"/>
            <a:ext cx="610728" cy="643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F004959-B09A-D49B-FDC9-5F33F7A71824}"/>
              </a:ext>
            </a:extLst>
          </p:cNvPr>
          <p:cNvCxnSpPr/>
          <p:nvPr/>
        </p:nvCxnSpPr>
        <p:spPr>
          <a:xfrm flipV="1">
            <a:off x="11688029" y="16040339"/>
            <a:ext cx="610729" cy="7343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8979973-1376-7B0D-8BB3-5133DA541D6E}"/>
              </a:ext>
            </a:extLst>
          </p:cNvPr>
          <p:cNvSpPr txBox="1"/>
          <p:nvPr/>
        </p:nvSpPr>
        <p:spPr>
          <a:xfrm>
            <a:off x="18506762" y="17059890"/>
            <a:ext cx="2342308" cy="1139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DF8744B-BA42-4FFB-BF8F-D062A9759A8F}"/>
              </a:ext>
            </a:extLst>
          </p:cNvPr>
          <p:cNvSpPr/>
          <p:nvPr/>
        </p:nvSpPr>
        <p:spPr>
          <a:xfrm>
            <a:off x="22780424" y="32157900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Hand</a:t>
            </a:r>
          </a:p>
          <a:p>
            <a:pPr algn="ctr"/>
            <a:r>
              <a:rPr lang="en-US" dirty="0"/>
              <a:t>Point Cloud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9A6664A-A6BC-E45F-46BC-B73182304BCA}"/>
              </a:ext>
            </a:extLst>
          </p:cNvPr>
          <p:cNvSpPr/>
          <p:nvPr/>
        </p:nvSpPr>
        <p:spPr>
          <a:xfrm>
            <a:off x="25036165" y="31571918"/>
            <a:ext cx="2403310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batch_sided_distance</a:t>
            </a:r>
            <a:endParaRPr lang="en-US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1694314-FF03-9AA6-8B1D-C94D4EFE8307}"/>
              </a:ext>
            </a:extLst>
          </p:cNvPr>
          <p:cNvCxnSpPr/>
          <p:nvPr/>
        </p:nvCxnSpPr>
        <p:spPr>
          <a:xfrm>
            <a:off x="24466005" y="31107435"/>
            <a:ext cx="570160" cy="464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D4032FE-1FA9-D105-4205-B9745509BAA4}"/>
              </a:ext>
            </a:extLst>
          </p:cNvPr>
          <p:cNvCxnSpPr>
            <a:cxnSpLocks/>
          </p:cNvCxnSpPr>
          <p:nvPr/>
        </p:nvCxnSpPr>
        <p:spPr>
          <a:xfrm flipV="1">
            <a:off x="24466005" y="32398183"/>
            <a:ext cx="570160" cy="5859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32C93BB1-C728-C0D0-B599-74D25A901465}"/>
              </a:ext>
            </a:extLst>
          </p:cNvPr>
          <p:cNvSpPr/>
          <p:nvPr/>
        </p:nvSpPr>
        <p:spPr>
          <a:xfrm>
            <a:off x="18851766" y="32333977"/>
            <a:ext cx="187059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Imitation Learning Pretrain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6146D60-F86D-EF56-77B9-3C08546F30F4}"/>
              </a:ext>
            </a:extLst>
          </p:cNvPr>
          <p:cNvSpPr/>
          <p:nvPr/>
        </p:nvSpPr>
        <p:spPr>
          <a:xfrm>
            <a:off x="18759260" y="33711043"/>
            <a:ext cx="187059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Flywheel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BBA1749-1353-FFC3-1F72-3448FB1E1BB3}"/>
              </a:ext>
            </a:extLst>
          </p:cNvPr>
          <p:cNvSpPr txBox="1"/>
          <p:nvPr/>
        </p:nvSpPr>
        <p:spPr>
          <a:xfrm>
            <a:off x="19986875" y="17264027"/>
            <a:ext cx="66078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需要想一想</a:t>
            </a:r>
            <a:r>
              <a:rPr lang="zh-CN" altLang="en-US" dirty="0"/>
              <a:t>，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， 还是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</a:p>
          <a:p>
            <a:r>
              <a:rPr lang="en-US" dirty="0" err="1"/>
              <a:t>现在的画法是embedding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pose</a:t>
            </a:r>
            <a:endParaRPr lang="en-US" dirty="0"/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1656BC54-0C7B-2C14-FA72-A3A88CCFA27D}"/>
              </a:ext>
            </a:extLst>
          </p:cNvPr>
          <p:cNvCxnSpPr>
            <a:stCxn id="10" idx="2"/>
            <a:endCxn id="52" idx="1"/>
          </p:cNvCxnSpPr>
          <p:nvPr/>
        </p:nvCxnSpPr>
        <p:spPr>
          <a:xfrm rot="16200000" flipH="1">
            <a:off x="13095017" y="15913604"/>
            <a:ext cx="3078626" cy="33511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B8FED7-ACC8-B396-E493-CDE2A4187FFC}"/>
              </a:ext>
            </a:extLst>
          </p:cNvPr>
          <p:cNvSpPr/>
          <p:nvPr/>
        </p:nvSpPr>
        <p:spPr>
          <a:xfrm>
            <a:off x="6994686" y="20247632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F5F8F7-07DA-9B59-9FBD-8666F0469B70}"/>
              </a:ext>
            </a:extLst>
          </p:cNvPr>
          <p:cNvSpPr/>
          <p:nvPr/>
        </p:nvSpPr>
        <p:spPr>
          <a:xfrm>
            <a:off x="22390775" y="22868193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B278B2-32B5-402F-5302-0F1E1D62C474}"/>
              </a:ext>
            </a:extLst>
          </p:cNvPr>
          <p:cNvSpPr/>
          <p:nvPr/>
        </p:nvSpPr>
        <p:spPr>
          <a:xfrm>
            <a:off x="6984225" y="21299104"/>
            <a:ext cx="1778087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Non-prehensile</a:t>
            </a:r>
            <a:r>
              <a:rPr lang="zh-TW" altLang="en-US" dirty="0"/>
              <a:t> </a:t>
            </a:r>
            <a:r>
              <a:rPr lang="en-US" altLang="zh-TW" dirty="0"/>
              <a:t>Reward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E719B-8A48-EE24-A938-D695DEC22F9C}"/>
              </a:ext>
            </a:extLst>
          </p:cNvPr>
          <p:cNvSpPr/>
          <p:nvPr/>
        </p:nvSpPr>
        <p:spPr>
          <a:xfrm>
            <a:off x="6970996" y="22350576"/>
            <a:ext cx="1778087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</a:t>
            </a:r>
            <a:r>
              <a:rPr lang="zh-TW" altLang="en-US" dirty="0"/>
              <a:t> </a:t>
            </a:r>
            <a:r>
              <a:rPr lang="en-US" dirty="0"/>
              <a:t>Grasp</a:t>
            </a:r>
            <a:r>
              <a:rPr lang="zh-TW" altLang="en-US" dirty="0"/>
              <a:t> </a:t>
            </a:r>
            <a:r>
              <a:rPr lang="en-US" altLang="zh-TW" dirty="0"/>
              <a:t>Reward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842E17-6737-F1D7-0F1A-F9F637DF3F35}"/>
              </a:ext>
            </a:extLst>
          </p:cNvPr>
          <p:cNvSpPr/>
          <p:nvPr/>
        </p:nvSpPr>
        <p:spPr>
          <a:xfrm>
            <a:off x="6948432" y="23432777"/>
            <a:ext cx="1778087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In-hand</a:t>
            </a:r>
          </a:p>
          <a:p>
            <a:pPr algn="ctr"/>
            <a:r>
              <a:rPr lang="en-US" altLang="zh-TW" dirty="0"/>
              <a:t>Reward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3171D3-9471-D967-8781-D2A616D26EDF}"/>
              </a:ext>
            </a:extLst>
          </p:cNvPr>
          <p:cNvSpPr/>
          <p:nvPr/>
        </p:nvSpPr>
        <p:spPr>
          <a:xfrm>
            <a:off x="16333342" y="22797713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33C3F7C-1BE0-D7C4-CCAF-4C37BAFB1C8D}"/>
              </a:ext>
            </a:extLst>
          </p:cNvPr>
          <p:cNvGrpSpPr/>
          <p:nvPr/>
        </p:nvGrpSpPr>
        <p:grpSpPr>
          <a:xfrm rot="10800000">
            <a:off x="18509553" y="22591386"/>
            <a:ext cx="1034284" cy="1287140"/>
            <a:chOff x="4373981" y="191876"/>
            <a:chExt cx="1034284" cy="1287140"/>
          </a:xfrm>
        </p:grpSpPr>
        <p:sp>
          <p:nvSpPr>
            <p:cNvPr id="42" name="Trapezoid 41">
              <a:extLst>
                <a:ext uri="{FF2B5EF4-FFF2-40B4-BE49-F238E27FC236}">
                  <a16:creationId xmlns:a16="http://schemas.microsoft.com/office/drawing/2014/main" id="{4CA03D34-6042-2F93-0B49-BC14E739314E}"/>
                </a:ext>
              </a:extLst>
            </p:cNvPr>
            <p:cNvSpPr/>
            <p:nvPr/>
          </p:nvSpPr>
          <p:spPr>
            <a:xfrm rot="5400000">
              <a:off x="4247553" y="373099"/>
              <a:ext cx="1287140" cy="92469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ED6E46-1AAD-6605-861D-E294879E1F0F}"/>
                </a:ext>
              </a:extLst>
            </p:cNvPr>
            <p:cNvSpPr txBox="1"/>
            <p:nvPr/>
          </p:nvSpPr>
          <p:spPr>
            <a:xfrm rot="10800000">
              <a:off x="4373981" y="562210"/>
              <a:ext cx="103428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Synergy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Decoder</a:t>
              </a:r>
            </a:p>
          </p:txBody>
        </p: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60282EF-A51F-712A-03D5-578D590CB4ED}"/>
              </a:ext>
            </a:extLst>
          </p:cNvPr>
          <p:cNvCxnSpPr>
            <a:cxnSpLocks/>
          </p:cNvCxnSpPr>
          <p:nvPr/>
        </p:nvCxnSpPr>
        <p:spPr>
          <a:xfrm>
            <a:off x="18020372" y="23200416"/>
            <a:ext cx="5549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0881E8-63F6-AAA8-5190-27ED5845C86C}"/>
              </a:ext>
            </a:extLst>
          </p:cNvPr>
          <p:cNvCxnSpPr>
            <a:cxnSpLocks/>
            <a:stCxn id="42" idx="2"/>
            <a:endCxn id="17" idx="1"/>
          </p:cNvCxnSpPr>
          <p:nvPr/>
        </p:nvCxnSpPr>
        <p:spPr>
          <a:xfrm>
            <a:off x="19489042" y="23234957"/>
            <a:ext cx="2901733" cy="46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CCAA4A-9766-FE81-72FC-E7CA1F9D3110}"/>
              </a:ext>
            </a:extLst>
          </p:cNvPr>
          <p:cNvSpPr txBox="1"/>
          <p:nvPr/>
        </p:nvSpPr>
        <p:spPr>
          <a:xfrm>
            <a:off x="15977937" y="17229221"/>
            <a:ext cx="1662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skill</a:t>
            </a:r>
            <a:r>
              <a:rPr lang="zh-TW" altLang="en-US" dirty="0"/>
              <a:t> </a:t>
            </a:r>
            <a:r>
              <a:rPr lang="en-US" altLang="zh-TW" dirty="0" err="1"/>
              <a:t>discorvery</a:t>
            </a:r>
            <a:endParaRPr lang="en-US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FF0542C-A3CE-E3B1-6FF5-65575D1F7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828" y="6915416"/>
            <a:ext cx="7772400" cy="3299897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80E5A5D6-7C92-E2F5-371D-59C25F945C7D}"/>
              </a:ext>
            </a:extLst>
          </p:cNvPr>
          <p:cNvSpPr txBox="1"/>
          <p:nvPr/>
        </p:nvSpPr>
        <p:spPr>
          <a:xfrm>
            <a:off x="13755969" y="17598553"/>
            <a:ext cx="2278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implicit: latent space</a:t>
            </a:r>
          </a:p>
          <a:p>
            <a:endParaRPr lang="en-US" dirty="0"/>
          </a:p>
          <a:p>
            <a:r>
              <a:rPr lang="en-US" dirty="0"/>
              <a:t>explicit:</a:t>
            </a:r>
            <a:r>
              <a:rPr lang="zh-CN" altLang="en-US" dirty="0"/>
              <a:t> </a:t>
            </a:r>
            <a:r>
              <a:rPr lang="en-US" altLang="zh-CN" dirty="0"/>
              <a:t>one-hot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9E7C3-14B4-A42E-A5CF-C21936A28ADE}"/>
              </a:ext>
            </a:extLst>
          </p:cNvPr>
          <p:cNvSpPr txBox="1"/>
          <p:nvPr/>
        </p:nvSpPr>
        <p:spPr>
          <a:xfrm>
            <a:off x="16018717" y="12707786"/>
            <a:ext cx="117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PCA</a:t>
            </a:r>
            <a:r>
              <a:rPr lang="zh-CN" altLang="en-US" dirty="0"/>
              <a:t> 降维</a:t>
            </a:r>
            <a:br>
              <a:rPr lang="en-US" altLang="zh-CN" dirty="0"/>
            </a:br>
            <a:r>
              <a:rPr lang="en-US" altLang="zh-CN" dirty="0"/>
              <a:t>VAE</a:t>
            </a:r>
            <a:r>
              <a:rPr lang="zh-CN" altLang="en-US" dirty="0"/>
              <a:t>降维</a:t>
            </a:r>
            <a:endParaRPr lang="en-US" altLang="zh-CN" dirty="0"/>
          </a:p>
          <a:p>
            <a:r>
              <a:rPr lang="en-US" altLang="zh-CN" dirty="0"/>
              <a:t>TSNE</a:t>
            </a:r>
            <a:r>
              <a:rPr lang="zh-CN" altLang="en-US" dirty="0"/>
              <a:t>降维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C5AFB-6AF9-7CF0-54C9-ECDEF4E2EF2E}"/>
              </a:ext>
            </a:extLst>
          </p:cNvPr>
          <p:cNvSpPr txBox="1"/>
          <p:nvPr/>
        </p:nvSpPr>
        <p:spPr>
          <a:xfrm>
            <a:off x="15761228" y="16409887"/>
            <a:ext cx="11112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最好是有明显的groupping</a:t>
            </a:r>
            <a:r>
              <a:rPr lang="zh-CN" altLang="en-US" dirty="0"/>
              <a:t>，到时候</a:t>
            </a:r>
            <a:r>
              <a:rPr lang="en-US" altLang="zh-CN" dirty="0"/>
              <a:t>sample</a:t>
            </a:r>
            <a:r>
              <a:rPr lang="zh-CN" altLang="en-US" dirty="0"/>
              <a:t>对应的</a:t>
            </a:r>
            <a:r>
              <a:rPr lang="en-US" altLang="zh-CN" dirty="0"/>
              <a:t>group</a:t>
            </a:r>
            <a:r>
              <a:rPr lang="zh-CN" altLang="en-US" dirty="0"/>
              <a:t>的</a:t>
            </a:r>
            <a:r>
              <a:rPr lang="en-US" altLang="zh-CN" dirty="0"/>
              <a:t>intention</a:t>
            </a:r>
            <a:r>
              <a:rPr lang="zh-CN" altLang="en-US" dirty="0"/>
              <a:t>，就可以</a:t>
            </a:r>
            <a:r>
              <a:rPr lang="en-US" altLang="zh-CN" dirty="0"/>
              <a:t>guide</a:t>
            </a:r>
            <a:r>
              <a:rPr lang="zh-CN" altLang="en-US" dirty="0"/>
              <a:t>手做出对应的动作，用</a:t>
            </a:r>
            <a:r>
              <a:rPr lang="en-US" altLang="zh-CN" dirty="0" err="1"/>
              <a:t>moe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49FC3-E38F-08F7-21F9-45E30DED0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3999" y="8366417"/>
            <a:ext cx="7772400" cy="249429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8D58B-A372-C2BE-C646-F46D3D380D9C}"/>
              </a:ext>
            </a:extLst>
          </p:cNvPr>
          <p:cNvSpPr/>
          <p:nvPr/>
        </p:nvSpPr>
        <p:spPr>
          <a:xfrm>
            <a:off x="9998159" y="16876522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Wrist Movement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33E87A-CCC2-1465-B6B6-F83BF085417E}"/>
              </a:ext>
            </a:extLst>
          </p:cNvPr>
          <p:cNvSpPr txBox="1"/>
          <p:nvPr/>
        </p:nvSpPr>
        <p:spPr>
          <a:xfrm>
            <a:off x="8188036" y="18398836"/>
            <a:ext cx="2726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skill</a:t>
            </a:r>
            <a:r>
              <a:rPr lang="zh-CN" altLang="en-US" dirty="0"/>
              <a:t> </a:t>
            </a:r>
            <a:r>
              <a:rPr lang="en-US" altLang="zh-CN" dirty="0"/>
              <a:t>collection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9D2E00-D90E-A4A3-7AFF-C20C20C843F9}"/>
              </a:ext>
            </a:extLst>
          </p:cNvPr>
          <p:cNvSpPr txBox="1"/>
          <p:nvPr/>
        </p:nvSpPr>
        <p:spPr>
          <a:xfrm>
            <a:off x="7384473" y="11984182"/>
            <a:ext cx="516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什么的primitive是好primitive</a:t>
            </a:r>
            <a:r>
              <a:rPr lang="zh-CN" altLang="en-US" dirty="0"/>
              <a:t>，看一下技能的分类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689179-965C-675F-D3D0-CB57E4107500}"/>
              </a:ext>
            </a:extLst>
          </p:cNvPr>
          <p:cNvSpPr txBox="1"/>
          <p:nvPr/>
        </p:nvSpPr>
        <p:spPr>
          <a:xfrm>
            <a:off x="4322618" y="14339455"/>
            <a:ext cx="1324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 input: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65C9F5-51D4-4342-0D18-95C1EEF27BE5}"/>
              </a:ext>
            </a:extLst>
          </p:cNvPr>
          <p:cNvSpPr txBox="1"/>
          <p:nvPr/>
        </p:nvSpPr>
        <p:spPr>
          <a:xfrm>
            <a:off x="4322618" y="15036981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1B7B23-F3A0-63B9-0B9C-90273CA27C69}"/>
              </a:ext>
            </a:extLst>
          </p:cNvPr>
          <p:cNvSpPr txBox="1"/>
          <p:nvPr/>
        </p:nvSpPr>
        <p:spPr>
          <a:xfrm>
            <a:off x="4322618" y="15791907"/>
            <a:ext cx="716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785D72-F842-78C8-10F5-9AC54F58FAE7}"/>
              </a:ext>
            </a:extLst>
          </p:cNvPr>
          <p:cNvSpPr/>
          <p:nvPr/>
        </p:nvSpPr>
        <p:spPr>
          <a:xfrm>
            <a:off x="7193724" y="16898014"/>
            <a:ext cx="2456248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Approaching Object, move after grasp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F76885-0641-460A-0ED2-510057528054}"/>
              </a:ext>
            </a:extLst>
          </p:cNvPr>
          <p:cNvSpPr txBox="1"/>
          <p:nvPr/>
        </p:nvSpPr>
        <p:spPr>
          <a:xfrm>
            <a:off x="9159498" y="19667349"/>
            <a:ext cx="1926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states</a:t>
            </a:r>
          </a:p>
          <a:p>
            <a:r>
              <a:rPr lang="en-US" dirty="0"/>
              <a:t>fingertip 3d pose</a:t>
            </a:r>
          </a:p>
          <a:p>
            <a:r>
              <a:rPr lang="en-US" dirty="0"/>
              <a:t>object 6d pose</a:t>
            </a:r>
          </a:p>
          <a:p>
            <a:r>
              <a:rPr lang="en-US" dirty="0"/>
              <a:t>object 6d velocity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C804B14-0FD9-576B-DE59-20CDA0D19732}"/>
              </a:ext>
            </a:extLst>
          </p:cNvPr>
          <p:cNvSpPr/>
          <p:nvPr/>
        </p:nvSpPr>
        <p:spPr>
          <a:xfrm>
            <a:off x="14123187" y="22795326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Observation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98A0D542-C2D7-CE09-3982-9CF545E0D4D3}"/>
              </a:ext>
            </a:extLst>
          </p:cNvPr>
          <p:cNvCxnSpPr>
            <a:cxnSpLocks/>
            <a:stCxn id="17" idx="3"/>
            <a:endCxn id="57" idx="1"/>
          </p:cNvCxnSpPr>
          <p:nvPr/>
        </p:nvCxnSpPr>
        <p:spPr>
          <a:xfrm flipH="1" flipV="1">
            <a:off x="14123187" y="23208459"/>
            <a:ext cx="9953169" cy="72867"/>
          </a:xfrm>
          <a:prstGeom prst="bentConnector5">
            <a:avLst>
              <a:gd name="adj1" fmla="val -9308"/>
              <a:gd name="adj2" fmla="val -2519789"/>
              <a:gd name="adj3" fmla="val 1068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6F4DE0C-D028-2DA0-4B4D-8C51B8D814C6}"/>
              </a:ext>
            </a:extLst>
          </p:cNvPr>
          <p:cNvCxnSpPr>
            <a:cxnSpLocks/>
            <a:stCxn id="57" idx="3"/>
            <a:endCxn id="27" idx="1"/>
          </p:cNvCxnSpPr>
          <p:nvPr/>
        </p:nvCxnSpPr>
        <p:spPr>
          <a:xfrm>
            <a:off x="15808768" y="23208459"/>
            <a:ext cx="524574" cy="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837464E-BCCB-46BB-017A-3169E03029FE}"/>
              </a:ext>
            </a:extLst>
          </p:cNvPr>
          <p:cNvSpPr/>
          <p:nvPr/>
        </p:nvSpPr>
        <p:spPr>
          <a:xfrm>
            <a:off x="16485742" y="22950113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0043279-9DC6-0FDF-B34E-ABA957F73B96}"/>
              </a:ext>
            </a:extLst>
          </p:cNvPr>
          <p:cNvSpPr/>
          <p:nvPr/>
        </p:nvSpPr>
        <p:spPr>
          <a:xfrm>
            <a:off x="16638142" y="23102513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71078E0-6C16-B3DC-A23E-D00BE70CFCA7}"/>
              </a:ext>
            </a:extLst>
          </p:cNvPr>
          <p:cNvGrpSpPr/>
          <p:nvPr/>
        </p:nvGrpSpPr>
        <p:grpSpPr>
          <a:xfrm rot="10800000">
            <a:off x="18661953" y="22743786"/>
            <a:ext cx="1034284" cy="1287140"/>
            <a:chOff x="4373981" y="191876"/>
            <a:chExt cx="1034284" cy="1287140"/>
          </a:xfrm>
        </p:grpSpPr>
        <p:sp>
          <p:nvSpPr>
            <p:cNvPr id="89" name="Trapezoid 88">
              <a:extLst>
                <a:ext uri="{FF2B5EF4-FFF2-40B4-BE49-F238E27FC236}">
                  <a16:creationId xmlns:a16="http://schemas.microsoft.com/office/drawing/2014/main" id="{BE5B7BFE-4965-B0DF-5C5C-C6DF80A6F2C5}"/>
                </a:ext>
              </a:extLst>
            </p:cNvPr>
            <p:cNvSpPr/>
            <p:nvPr/>
          </p:nvSpPr>
          <p:spPr>
            <a:xfrm rot="5400000">
              <a:off x="4247553" y="373099"/>
              <a:ext cx="1287140" cy="92469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E43BB8-80AA-1889-5B0E-D00A996CEEFE}"/>
                </a:ext>
              </a:extLst>
            </p:cNvPr>
            <p:cNvSpPr txBox="1"/>
            <p:nvPr/>
          </p:nvSpPr>
          <p:spPr>
            <a:xfrm rot="10800000">
              <a:off x="4373981" y="562210"/>
              <a:ext cx="103428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Synergy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Decoder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DAA088-44DE-8132-0AE9-9A54DF77B628}"/>
              </a:ext>
            </a:extLst>
          </p:cNvPr>
          <p:cNvGrpSpPr/>
          <p:nvPr/>
        </p:nvGrpSpPr>
        <p:grpSpPr>
          <a:xfrm rot="10800000">
            <a:off x="18814353" y="22896186"/>
            <a:ext cx="1034284" cy="1287140"/>
            <a:chOff x="4373981" y="191876"/>
            <a:chExt cx="1034284" cy="1287140"/>
          </a:xfrm>
        </p:grpSpPr>
        <p:sp>
          <p:nvSpPr>
            <p:cNvPr id="95" name="Trapezoid 94">
              <a:extLst>
                <a:ext uri="{FF2B5EF4-FFF2-40B4-BE49-F238E27FC236}">
                  <a16:creationId xmlns:a16="http://schemas.microsoft.com/office/drawing/2014/main" id="{DBA59B35-7697-CFA8-A27D-D5A2A330059E}"/>
                </a:ext>
              </a:extLst>
            </p:cNvPr>
            <p:cNvSpPr/>
            <p:nvPr/>
          </p:nvSpPr>
          <p:spPr>
            <a:xfrm rot="5400000">
              <a:off x="4247553" y="373099"/>
              <a:ext cx="1287140" cy="924693"/>
            </a:xfrm>
            <a:prstGeom prst="trapezoi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5A061CB5-CF07-B13D-15B7-220F079A141A}"/>
                </a:ext>
              </a:extLst>
            </p:cNvPr>
            <p:cNvSpPr txBox="1"/>
            <p:nvPr/>
          </p:nvSpPr>
          <p:spPr>
            <a:xfrm rot="10800000">
              <a:off x="4373981" y="562210"/>
              <a:ext cx="1034284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Synergy</a:t>
              </a:r>
            </a:p>
            <a:p>
              <a:pPr algn="ctr"/>
              <a:r>
                <a:rPr lang="en-US" sz="1700" dirty="0">
                  <a:solidFill>
                    <a:schemeClr val="bg1"/>
                  </a:solidFill>
                </a:rPr>
                <a:t>Decoder</a:t>
              </a: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41F6A45-CDB5-9333-1F6E-591E3544DB8E}"/>
              </a:ext>
            </a:extLst>
          </p:cNvPr>
          <p:cNvSpPr/>
          <p:nvPr/>
        </p:nvSpPr>
        <p:spPr>
          <a:xfrm>
            <a:off x="20164745" y="22821824"/>
            <a:ext cx="1685581" cy="826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Gating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14696BA-A454-05F3-5842-D1B1C167696E}"/>
              </a:ext>
            </a:extLst>
          </p:cNvPr>
          <p:cNvSpPr txBox="1"/>
          <p:nvPr/>
        </p:nvSpPr>
        <p:spPr>
          <a:xfrm>
            <a:off x="18865369" y="15951902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</a:t>
            </a:r>
          </a:p>
        </p:txBody>
      </p:sp>
    </p:spTree>
    <p:extLst>
      <p:ext uri="{BB962C8B-B14F-4D97-AF65-F5344CB8AC3E}">
        <p14:creationId xmlns:p14="http://schemas.microsoft.com/office/powerpoint/2010/main" val="397743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4040</TotalTime>
  <Words>289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Xu, Lixin</dc:creator>
  <cp:lastModifiedBy>Xu, Lixin</cp:lastModifiedBy>
  <cp:revision>8</cp:revision>
  <dcterms:created xsi:type="dcterms:W3CDTF">2025-07-02T03:20:33Z</dcterms:created>
  <dcterms:modified xsi:type="dcterms:W3CDTF">2025-08-14T14:22:28Z</dcterms:modified>
</cp:coreProperties>
</file>