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75" r:id="rId16"/>
    <p:sldId id="269" r:id="rId17"/>
    <p:sldId id="268" r:id="rId18"/>
    <p:sldId id="267" r:id="rId19"/>
    <p:sldId id="276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31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0AF52E-B768-42B7-B938-45547297E54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A8D115-3BB3-4354-8F30-9888B586C4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410.10878" TargetMode="External"/><Relationship Id="rId3" Type="http://schemas.openxmlformats.org/officeDocument/2006/relationships/hyperlink" Target="https://leanprover-community.github.io/mathematics_in_lean/" TargetMode="External"/><Relationship Id="rId7" Type="http://schemas.openxmlformats.org/officeDocument/2006/relationships/hyperlink" Target="https://arxiv.org/abs/2403.13310v1" TargetMode="External"/><Relationship Id="rId2" Type="http://schemas.openxmlformats.org/officeDocument/2006/relationships/hyperlink" Target="https://hrmacbeth.github.io/math20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US-Math-Formalization/coxeter" TargetMode="External"/><Relationship Id="rId5" Type="http://schemas.openxmlformats.org/officeDocument/2006/relationships/hyperlink" Target="https://github.com/NUS-Math-Formalization/CalculusSkeleton" TargetMode="External"/><Relationship Id="rId4" Type="http://schemas.openxmlformats.org/officeDocument/2006/relationships/hyperlink" Target="https://github.com/lftcm2023/lftcm20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674-9712-E488-0B2F-76660DA23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Lean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AAD4-EA4E-A3EC-3FB6-2D7B4893E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</a:t>
            </a:r>
            <a:r>
              <a:rPr lang="en-US" dirty="0" err="1"/>
              <a:t>Yutong@NUS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5C04-4754-069E-C761-211BD3EC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3709-9809-658A-5B09-6789A5543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524-0A14-0448-E6F2-D17C3A7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  <a:r>
              <a:rPr lang="en-US" altLang="zh-CN" dirty="0"/>
              <a:t>Theorem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7716-45A4-47BE-6961-C79654F38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proof</a:t>
            </a:r>
          </a:p>
        </p:txBody>
      </p:sp>
    </p:spTree>
    <p:extLst>
      <p:ext uri="{BB962C8B-B14F-4D97-AF65-F5344CB8AC3E}">
        <p14:creationId xmlns:p14="http://schemas.microsoft.com/office/powerpoint/2010/main" val="13593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297-39C3-3CCB-8598-88E9F705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theorem</a:t>
            </a:r>
          </a:p>
        </p:txBody>
      </p:sp>
      <p:pic>
        <p:nvPicPr>
          <p:cNvPr id="5" name="Content Placeholder 4" descr="A diagram of a parallelogram&#10;&#10;AI-generated content may be incorrect.">
            <a:extLst>
              <a:ext uri="{FF2B5EF4-FFF2-40B4-BE49-F238E27FC236}">
                <a16:creationId xmlns:a16="http://schemas.microsoft.com/office/drawing/2014/main" id="{1843B93E-82F7-B9CD-23FB-69ED18902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24" y="1981200"/>
            <a:ext cx="40227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A9676-780C-8631-2C30-8B09C8DDD7EF}"/>
              </a:ext>
            </a:extLst>
          </p:cNvPr>
          <p:cNvSpPr txBox="1"/>
          <p:nvPr/>
        </p:nvSpPr>
        <p:spPr>
          <a:xfrm>
            <a:off x="6211614" y="2259724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F24A1-86AB-D74B-A444-1690120E6241}"/>
              </a:ext>
            </a:extLst>
          </p:cNvPr>
          <p:cNvSpPr txBox="1"/>
          <p:nvPr/>
        </p:nvSpPr>
        <p:spPr>
          <a:xfrm>
            <a:off x="6211613" y="3195041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6CF59-0E24-01DF-4959-5F513539C177}"/>
              </a:ext>
            </a:extLst>
          </p:cNvPr>
          <p:cNvSpPr txBox="1"/>
          <p:nvPr/>
        </p:nvSpPr>
        <p:spPr>
          <a:xfrm>
            <a:off x="6211614" y="4108597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62DD0-4350-7FBD-D3BF-EFA006815E64}"/>
              </a:ext>
            </a:extLst>
          </p:cNvPr>
          <p:cNvCxnSpPr/>
          <p:nvPr/>
        </p:nvCxnSpPr>
        <p:spPr>
          <a:xfrm>
            <a:off x="7199586" y="2629056"/>
            <a:ext cx="0" cy="75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FE02D4-F931-BEF3-26A7-C7A6FA718B80}"/>
              </a:ext>
            </a:extLst>
          </p:cNvPr>
          <p:cNvSpPr txBox="1"/>
          <p:nvPr/>
        </p:nvSpPr>
        <p:spPr>
          <a:xfrm>
            <a:off x="6211613" y="5223641"/>
            <a:ext cx="8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236F88-9BDB-3EC4-94EA-F1198551A062}"/>
              </a:ext>
            </a:extLst>
          </p:cNvPr>
          <p:cNvCxnSpPr/>
          <p:nvPr/>
        </p:nvCxnSpPr>
        <p:spPr>
          <a:xfrm>
            <a:off x="7199586" y="3673153"/>
            <a:ext cx="0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AEEB0B-5773-A4A1-0CCE-2B9A388F67C8}"/>
              </a:ext>
            </a:extLst>
          </p:cNvPr>
          <p:cNvCxnSpPr/>
          <p:nvPr/>
        </p:nvCxnSpPr>
        <p:spPr>
          <a:xfrm>
            <a:off x="7199586" y="4677103"/>
            <a:ext cx="0" cy="67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64EF8A-A33F-A796-64D2-FA422F43C3EF}"/>
              </a:ext>
            </a:extLst>
          </p:cNvPr>
          <p:cNvSpPr txBox="1"/>
          <p:nvPr/>
        </p:nvSpPr>
        <p:spPr>
          <a:xfrm>
            <a:off x="7509641" y="300438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Theorem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2D18-9270-2007-03BF-BA0B72062502}"/>
              </a:ext>
            </a:extLst>
          </p:cNvPr>
          <p:cNvSpPr txBox="1"/>
          <p:nvPr/>
        </p:nvSpPr>
        <p:spPr>
          <a:xfrm>
            <a:off x="7500698" y="36880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Theorem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BAAB7-25AA-C684-64BC-1DC80A4A1B1D}"/>
              </a:ext>
            </a:extLst>
          </p:cNvPr>
          <p:cNvSpPr txBox="1"/>
          <p:nvPr/>
        </p:nvSpPr>
        <p:spPr>
          <a:xfrm>
            <a:off x="7512776" y="477316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Theorem 3</a:t>
            </a:r>
          </a:p>
        </p:txBody>
      </p:sp>
    </p:spTree>
    <p:extLst>
      <p:ext uri="{BB962C8B-B14F-4D97-AF65-F5344CB8AC3E}">
        <p14:creationId xmlns:p14="http://schemas.microsoft.com/office/powerpoint/2010/main" val="135840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26ECD-43A8-9EC5-F36B-D8E8A669A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C248-AE40-A13A-928B-E54926E6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theorem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8AB08-5CA8-40EB-8233-900ABFF16E72}"/>
              </a:ext>
            </a:extLst>
          </p:cNvPr>
          <p:cNvSpPr txBox="1"/>
          <p:nvPr/>
        </p:nvSpPr>
        <p:spPr>
          <a:xfrm>
            <a:off x="3887529" y="2567763"/>
            <a:ext cx="6095114" cy="465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ℝ) 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mul_assoc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mul_comm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8FAEF-BAF8-C9D0-2406-AECFDD8EAE80}"/>
              </a:ext>
            </a:extLst>
          </p:cNvPr>
          <p:cNvSpPr txBox="1"/>
          <p:nvPr/>
        </p:nvSpPr>
        <p:spPr>
          <a:xfrm>
            <a:off x="926361" y="2616045"/>
            <a:ext cx="296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direct proof </a:t>
            </a:r>
          </a:p>
          <a:p>
            <a:r>
              <a:rPr lang="en-US" dirty="0"/>
              <a:t>(term-proof)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26307-EF46-621A-14C9-82007DD40DB0}"/>
              </a:ext>
            </a:extLst>
          </p:cNvPr>
          <p:cNvSpPr txBox="1"/>
          <p:nvPr/>
        </p:nvSpPr>
        <p:spPr>
          <a:xfrm>
            <a:off x="3887529" y="3824341"/>
            <a:ext cx="6095114" cy="1004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ℝ) 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rewrite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mul_assoc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rewrite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mul_comm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rfl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AC24B9-6987-89F5-572A-1ECA195CB0A8}"/>
              </a:ext>
            </a:extLst>
          </p:cNvPr>
          <p:cNvSpPr txBox="1"/>
          <p:nvPr/>
        </p:nvSpPr>
        <p:spPr>
          <a:xfrm>
            <a:off x="926361" y="3824341"/>
            <a:ext cx="296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step-by-step proof </a:t>
            </a:r>
          </a:p>
          <a:p>
            <a:r>
              <a:rPr lang="en-US" dirty="0"/>
              <a:t>(tactic-proof)</a:t>
            </a:r>
          </a:p>
        </p:txBody>
      </p:sp>
    </p:spTree>
    <p:extLst>
      <p:ext uri="{BB962C8B-B14F-4D97-AF65-F5344CB8AC3E}">
        <p14:creationId xmlns:p14="http://schemas.microsoft.com/office/powerpoint/2010/main" val="392682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5A42-E00D-3B4E-1C06-6966AED5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8548-E872-0561-DD11-B9D9593A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300 different tactics in </a:t>
            </a:r>
            <a:r>
              <a:rPr lang="en-US" dirty="0" err="1"/>
              <a:t>Mathlib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C6BDC-EF0A-65B7-B146-06D46F0C2424}"/>
              </a:ext>
            </a:extLst>
          </p:cNvPr>
          <p:cNvSpPr txBox="1"/>
          <p:nvPr/>
        </p:nvSpPr>
        <p:spPr>
          <a:xfrm>
            <a:off x="1350335" y="3487479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exact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rw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apply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rfl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calc </a:t>
            </a:r>
            <a:r>
              <a:rPr lang="en-US" sz="24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1078A-6363-F35D-DF69-F6FC4D130DBD}"/>
              </a:ext>
            </a:extLst>
          </p:cNvPr>
          <p:cNvSpPr txBox="1"/>
          <p:nvPr/>
        </p:nvSpPr>
        <p:spPr>
          <a:xfrm>
            <a:off x="1350335" y="3976945"/>
            <a:ext cx="53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Medium: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simp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ring</a:t>
            </a:r>
            <a:r>
              <a:rPr lang="en-US" sz="2400" dirty="0"/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refine</a:t>
            </a:r>
            <a:r>
              <a:rPr lang="en-US" sz="2400" dirty="0"/>
              <a:t>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D559B-78E8-B71A-F2F2-9D7E4D8B3CA7}"/>
              </a:ext>
            </a:extLst>
          </p:cNvPr>
          <p:cNvSpPr txBox="1"/>
          <p:nvPr/>
        </p:nvSpPr>
        <p:spPr>
          <a:xfrm>
            <a:off x="1350334" y="4469020"/>
            <a:ext cx="64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Advanced: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linarith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norm_num</a:t>
            </a:r>
            <a:r>
              <a:rPr lang="en-US" sz="2400" dirty="0"/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field_simp</a:t>
            </a:r>
            <a:r>
              <a:rPr lang="en-US" sz="2400" dirty="0"/>
              <a:t>,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CD5C-E47E-493E-E8CE-2E5E18B5DB47}"/>
              </a:ext>
            </a:extLst>
          </p:cNvPr>
          <p:cNvSpPr txBox="1"/>
          <p:nvPr/>
        </p:nvSpPr>
        <p:spPr>
          <a:xfrm>
            <a:off x="1350334" y="4958486"/>
            <a:ext cx="374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aesop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?</a:t>
            </a:r>
            <a:r>
              <a:rPr lang="en-US" sz="2400" dirty="0"/>
              <a:t>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2CB3B7-8F70-A4F6-D81D-02B16D414368}"/>
              </a:ext>
            </a:extLst>
          </p:cNvPr>
          <p:cNvSpPr/>
          <p:nvPr/>
        </p:nvSpPr>
        <p:spPr>
          <a:xfrm>
            <a:off x="1254641" y="3515280"/>
            <a:ext cx="5544879" cy="46166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8C524-9252-B48F-2B05-97875268636C}"/>
              </a:ext>
            </a:extLst>
          </p:cNvPr>
          <p:cNvSpPr txBox="1"/>
          <p:nvPr/>
        </p:nvSpPr>
        <p:spPr>
          <a:xfrm>
            <a:off x="7486651" y="3533645"/>
            <a:ext cx="178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1C3A8D-6DDE-826F-5174-91E164227B6B}"/>
              </a:ext>
            </a:extLst>
          </p:cNvPr>
          <p:cNvCxnSpPr>
            <a:cxnSpLocks/>
          </p:cNvCxnSpPr>
          <p:nvPr/>
        </p:nvCxnSpPr>
        <p:spPr>
          <a:xfrm>
            <a:off x="6895214" y="3746112"/>
            <a:ext cx="412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483BF-F81B-F59C-3EBF-190972805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FAFD-BB61-A6DB-1DEB-4434CD6C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mathlib4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4477E-473D-EBA0-0930-BD76F480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2" y="1828523"/>
            <a:ext cx="5922204" cy="4773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1CA341-31E8-E8AF-5F49-70E4681D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73" y="1828523"/>
            <a:ext cx="4812590" cy="45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2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F64B-FB93-73AA-C85B-8EA0D439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612-FC77-76E9-9417-27D10AD8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Leansearch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704AE38-A8DC-03CD-FAA5-B5F78C0BD454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A613-AB3E-0A07-8BA3-FA10423F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8" y="1793198"/>
            <a:ext cx="11100303" cy="37799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AA63C4-4E17-32E4-9912-36B09D2B514B}"/>
              </a:ext>
            </a:extLst>
          </p:cNvPr>
          <p:cNvSpPr txBox="1"/>
          <p:nvPr/>
        </p:nvSpPr>
        <p:spPr>
          <a:xfrm>
            <a:off x="3701016" y="5672469"/>
            <a:ext cx="478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semantic search engine for </a:t>
            </a:r>
            <a:r>
              <a:rPr lang="en-US" dirty="0" err="1"/>
              <a:t>Mathlib</a:t>
            </a:r>
            <a:r>
              <a:rPr lang="en-US" dirty="0"/>
              <a:t> theorems</a:t>
            </a:r>
          </a:p>
        </p:txBody>
      </p:sp>
    </p:spTree>
    <p:extLst>
      <p:ext uri="{BB962C8B-B14F-4D97-AF65-F5344CB8AC3E}">
        <p14:creationId xmlns:p14="http://schemas.microsoft.com/office/powerpoint/2010/main" val="133184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8989-9A2D-9C9A-DD64-36FAC8FA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Leansearch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4F70AF2-229A-8548-2715-6BFBBC2BEFA6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CA7F9-A8D5-90F1-9C13-8BF743ACD5C7}"/>
              </a:ext>
            </a:extLst>
          </p:cNvPr>
          <p:cNvSpPr txBox="1"/>
          <p:nvPr/>
        </p:nvSpPr>
        <p:spPr>
          <a:xfrm>
            <a:off x="1301111" y="2409222"/>
            <a:ext cx="2991485" cy="408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Stone-Weierstrass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8C127-A4FD-0AA4-CBDA-0521566589CD}"/>
              </a:ext>
            </a:extLst>
          </p:cNvPr>
          <p:cNvSpPr txBox="1"/>
          <p:nvPr/>
        </p:nvSpPr>
        <p:spPr>
          <a:xfrm>
            <a:off x="1301111" y="3164075"/>
            <a:ext cx="2991479" cy="1773555"/>
          </a:xfrm>
          <a:prstGeom prst="roundRect">
            <a:avLst>
              <a:gd name="adj" fmla="val 6115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Stone-Weierstrass Approximation Theorem </a:t>
            </a:r>
          </a:p>
          <a:p>
            <a:r>
              <a:rPr lang="en-US" sz="1400" dirty="0"/>
              <a:t>A fundamental result in real analysis stating that any continuous function defined on a compact interval can be uniformly approximated as closely as desired by a polynomial function.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9B72ED-ACF0-2660-23D0-910500230A86}"/>
              </a:ext>
            </a:extLst>
          </p:cNvPr>
          <p:cNvCxnSpPr>
            <a:cxnSpLocks/>
          </p:cNvCxnSpPr>
          <p:nvPr/>
        </p:nvCxnSpPr>
        <p:spPr>
          <a:xfrm>
            <a:off x="2662237" y="2840968"/>
            <a:ext cx="0" cy="3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B5A6C0-D476-6D70-2BE3-049A858D4C10}"/>
                  </a:ext>
                </a:extLst>
              </p:cNvPr>
              <p:cNvSpPr txBox="1"/>
              <p:nvPr/>
            </p:nvSpPr>
            <p:spPr>
              <a:xfrm>
                <a:off x="5454221" y="3552028"/>
                <a:ext cx="739357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B5A6C0-D476-6D70-2BE3-049A858D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21" y="3552028"/>
                <a:ext cx="739357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8AF9E-DBB3-9C0A-11C5-2B04761D2AC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56075" y="4255715"/>
            <a:ext cx="1098147" cy="38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8318B3-614F-5EAA-20C1-6359CA2842AC}"/>
              </a:ext>
            </a:extLst>
          </p:cNvPr>
          <p:cNvSpPr txBox="1"/>
          <p:nvPr/>
        </p:nvSpPr>
        <p:spPr>
          <a:xfrm>
            <a:off x="8164162" y="1559854"/>
            <a:ext cx="3390148" cy="7150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Theorem 1 </a:t>
            </a:r>
          </a:p>
          <a:p>
            <a:r>
              <a:rPr lang="en-US" dirty="0"/>
              <a:t>theorem statement 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D5CDC-EFAF-6EDA-5E02-B73A7EF30D6E}"/>
              </a:ext>
            </a:extLst>
          </p:cNvPr>
          <p:cNvSpPr txBox="1"/>
          <p:nvPr/>
        </p:nvSpPr>
        <p:spPr>
          <a:xfrm>
            <a:off x="8164159" y="2372480"/>
            <a:ext cx="3390148" cy="7150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Theorem 2 </a:t>
            </a:r>
          </a:p>
          <a:p>
            <a:r>
              <a:rPr lang="en-US" dirty="0"/>
              <a:t>theorem statement 2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0C2BF-8E1B-053B-C03C-17F8DD479963}"/>
              </a:ext>
            </a:extLst>
          </p:cNvPr>
          <p:cNvSpPr txBox="1"/>
          <p:nvPr/>
        </p:nvSpPr>
        <p:spPr>
          <a:xfrm>
            <a:off x="8164162" y="3185106"/>
            <a:ext cx="3390145" cy="2111216"/>
          </a:xfrm>
          <a:prstGeom prst="roundRect">
            <a:avLst>
              <a:gd name="adj" fmla="val 10351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Existence of Uniform Approximation for Continuous Functions</a:t>
            </a:r>
          </a:p>
          <a:p>
            <a:r>
              <a:rPr lang="en-US" sz="1600" dirty="0"/>
              <a:t>For any continuous function f</a:t>
            </a:r>
            <a:r>
              <a:rPr lang="en-US" sz="1600" dirty="0">
                <a:effectLst/>
              </a:rPr>
              <a:t>f</a:t>
            </a:r>
            <a:r>
              <a:rPr lang="en-US" sz="1600" dirty="0"/>
              <a:t> on the closed interval [</a:t>
            </a:r>
            <a:r>
              <a:rPr lang="en-US" sz="1600" dirty="0" err="1"/>
              <a:t>a,b</a:t>
            </a:r>
            <a:r>
              <a:rPr lang="en-US" sz="1600" dirty="0"/>
              <a:t>] with real values, and for any positive real number ε, there exists …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0F04A-C713-8F08-B5F2-82E830EE6E4E}"/>
              </a:ext>
            </a:extLst>
          </p:cNvPr>
          <p:cNvSpPr txBox="1"/>
          <p:nvPr/>
        </p:nvSpPr>
        <p:spPr>
          <a:xfrm>
            <a:off x="8164159" y="5444284"/>
            <a:ext cx="3390148" cy="7150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Theorem M </a:t>
            </a:r>
          </a:p>
          <a:p>
            <a:r>
              <a:rPr lang="en-US" dirty="0"/>
              <a:t>theorem statement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32667-B662-31FE-570B-05AE548D4816}"/>
                  </a:ext>
                </a:extLst>
              </p:cNvPr>
              <p:cNvSpPr txBox="1"/>
              <p:nvPr/>
            </p:nvSpPr>
            <p:spPr>
              <a:xfrm>
                <a:off x="6193578" y="3552027"/>
                <a:ext cx="739357" cy="140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32667-B662-31FE-570B-05AE548D4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78" y="3552027"/>
                <a:ext cx="739357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2FE16-C267-90D5-343B-42B901071003}"/>
              </a:ext>
            </a:extLst>
          </p:cNvPr>
          <p:cNvCxnSpPr>
            <a:cxnSpLocks/>
          </p:cNvCxnSpPr>
          <p:nvPr/>
        </p:nvCxnSpPr>
        <p:spPr>
          <a:xfrm flipH="1" flipV="1">
            <a:off x="6932935" y="4255714"/>
            <a:ext cx="1161631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AFA390-9A87-80A6-F43B-B0072647AEE8}"/>
              </a:ext>
            </a:extLst>
          </p:cNvPr>
          <p:cNvSpPr txBox="1"/>
          <p:nvPr/>
        </p:nvSpPr>
        <p:spPr>
          <a:xfrm>
            <a:off x="4744720" y="5301241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Similarity Computation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192A333-FFB9-C864-C3F4-3164F5563411}"/>
              </a:ext>
            </a:extLst>
          </p:cNvPr>
          <p:cNvSpPr/>
          <p:nvPr/>
        </p:nvSpPr>
        <p:spPr>
          <a:xfrm rot="16200000">
            <a:off x="6028965" y="4757065"/>
            <a:ext cx="287310" cy="8105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5C337C2-F4CB-5B4B-21D1-BCB6C8BE339E}"/>
              </a:ext>
            </a:extLst>
          </p:cNvPr>
          <p:cNvSpPr/>
          <p:nvPr/>
        </p:nvSpPr>
        <p:spPr>
          <a:xfrm>
            <a:off x="8062892" y="1369153"/>
            <a:ext cx="3608407" cy="4925127"/>
          </a:xfrm>
          <a:prstGeom prst="roundRect">
            <a:avLst>
              <a:gd name="adj" fmla="val 9292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8833F-6D5C-05C5-C00F-660271957EB3}"/>
              </a:ext>
            </a:extLst>
          </p:cNvPr>
          <p:cNvSpPr txBox="1"/>
          <p:nvPr/>
        </p:nvSpPr>
        <p:spPr>
          <a:xfrm>
            <a:off x="8780778" y="979331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Theorem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5A87F-DF59-1C08-52EC-C68150098C6F}"/>
              </a:ext>
            </a:extLst>
          </p:cNvPr>
          <p:cNvSpPr txBox="1"/>
          <p:nvPr/>
        </p:nvSpPr>
        <p:spPr>
          <a:xfrm>
            <a:off x="4294936" y="2442900"/>
            <a:ext cx="16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Query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D12E4E-6D96-0026-0271-1DBFC9CC6863}"/>
              </a:ext>
            </a:extLst>
          </p:cNvPr>
          <p:cNvSpPr txBox="1"/>
          <p:nvPr/>
        </p:nvSpPr>
        <p:spPr>
          <a:xfrm>
            <a:off x="4292590" y="3069373"/>
            <a:ext cx="21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Augmented Query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EFDC79-B6AE-3AB9-9262-A5A85C695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054" y="3781759"/>
            <a:ext cx="979682" cy="4226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D23371-2367-B105-E3CC-96E50E774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31" y="3795318"/>
            <a:ext cx="979682" cy="42267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626F6A-0024-2D71-70B7-7694939AF2AF}"/>
              </a:ext>
            </a:extLst>
          </p:cNvPr>
          <p:cNvCxnSpPr>
            <a:cxnSpLocks/>
          </p:cNvCxnSpPr>
          <p:nvPr/>
        </p:nvCxnSpPr>
        <p:spPr>
          <a:xfrm flipH="1" flipV="1">
            <a:off x="6932935" y="2758272"/>
            <a:ext cx="1161631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67CFE82-E23E-5008-0002-AC53A4B3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31" y="2297876"/>
            <a:ext cx="979682" cy="42267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D4FAD5-47EE-DCB2-9AE5-8B744350AE4F}"/>
              </a:ext>
            </a:extLst>
          </p:cNvPr>
          <p:cNvCxnSpPr>
            <a:cxnSpLocks/>
          </p:cNvCxnSpPr>
          <p:nvPr/>
        </p:nvCxnSpPr>
        <p:spPr>
          <a:xfrm flipH="1" flipV="1">
            <a:off x="6932935" y="1976569"/>
            <a:ext cx="1161631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23B79-5DE9-9973-0527-1E6AF517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31" y="1516173"/>
            <a:ext cx="979682" cy="42267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E44C6A-15DB-B581-6A2C-0FB51DE812BC}"/>
              </a:ext>
            </a:extLst>
          </p:cNvPr>
          <p:cNvCxnSpPr>
            <a:cxnSpLocks/>
          </p:cNvCxnSpPr>
          <p:nvPr/>
        </p:nvCxnSpPr>
        <p:spPr>
          <a:xfrm flipH="1" flipV="1">
            <a:off x="6902750" y="6100451"/>
            <a:ext cx="1161631" cy="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B4F470F-3BAC-2342-D191-0D0B5254E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46" y="5640055"/>
            <a:ext cx="979682" cy="4226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8E35D51-294A-D937-B0D7-235C8C2980DA}"/>
              </a:ext>
            </a:extLst>
          </p:cNvPr>
          <p:cNvSpPr txBox="1"/>
          <p:nvPr/>
        </p:nvSpPr>
        <p:spPr>
          <a:xfrm>
            <a:off x="1228675" y="5700846"/>
            <a:ext cx="367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https://arxiv.org/abs/2403.13310v1</a:t>
            </a:r>
          </a:p>
        </p:txBody>
      </p:sp>
    </p:spTree>
    <p:extLst>
      <p:ext uri="{BB962C8B-B14F-4D97-AF65-F5344CB8AC3E}">
        <p14:creationId xmlns:p14="http://schemas.microsoft.com/office/powerpoint/2010/main" val="1506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DBBF-44AA-6A14-A2F8-541A534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recent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B48C-E338-FF27-6B44-E05B7062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Search, translate and prove</a:t>
            </a:r>
          </a:p>
        </p:txBody>
      </p:sp>
    </p:spTree>
    <p:extLst>
      <p:ext uri="{BB962C8B-B14F-4D97-AF65-F5344CB8AC3E}">
        <p14:creationId xmlns:p14="http://schemas.microsoft.com/office/powerpoint/2010/main" val="3174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C0CE-16E6-0AEF-3C43-1F41004E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B5534-8F86-B0D1-27E1-62175F29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835924"/>
            <a:ext cx="9975273" cy="46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E218-C8A0-C0B1-DD3D-405EB6B8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CE5-0FF3-A67C-B137-760B8997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is an interactive proof assistant</a:t>
            </a:r>
          </a:p>
          <a:p>
            <a:pPr lvl="1"/>
            <a:r>
              <a:rPr lang="en-US" dirty="0"/>
              <a:t>Verifiable statements and proofs =&gt; equivalent to logic reasoning</a:t>
            </a:r>
          </a:p>
          <a:p>
            <a:pPr lvl="1"/>
            <a:r>
              <a:rPr lang="en-US" dirty="0"/>
              <a:t>Modern and friendly interface</a:t>
            </a:r>
          </a:p>
          <a:p>
            <a:pPr lvl="1"/>
            <a:r>
              <a:rPr lang="en-US" dirty="0"/>
              <a:t>Largest and the most active community</a:t>
            </a:r>
          </a:p>
          <a:p>
            <a:r>
              <a:rPr lang="en-US" dirty="0"/>
              <a:t>Lean is based on dependent type theory</a:t>
            </a:r>
          </a:p>
          <a:p>
            <a:pPr lvl="1"/>
            <a:r>
              <a:rPr lang="en-US" dirty="0"/>
              <a:t>Type theory: avoid set theory paradox</a:t>
            </a:r>
          </a:p>
          <a:p>
            <a:pPr lvl="1"/>
            <a:r>
              <a:rPr lang="en-US" dirty="0"/>
              <a:t>Structure other than underlying sets</a:t>
            </a:r>
          </a:p>
        </p:txBody>
      </p:sp>
    </p:spTree>
    <p:extLst>
      <p:ext uri="{BB962C8B-B14F-4D97-AF65-F5344CB8AC3E}">
        <p14:creationId xmlns:p14="http://schemas.microsoft.com/office/powerpoint/2010/main" val="332248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6E5D-C348-07D5-EC83-8F4E9C5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translator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DB2A28-179F-0146-602A-4E77C4A9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2" y="2312160"/>
            <a:ext cx="7749178" cy="2461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640-3881-B25C-D2AA-F9314F02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24" y="1335024"/>
            <a:ext cx="5162763" cy="47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0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09B-914E-6227-84EE-914D0AA9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5143-AA8C-6833-23EC-A3F09E11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  <a:p>
            <a:pPr lvl="1"/>
            <a:r>
              <a:rPr lang="en-US" dirty="0"/>
              <a:t>Mechanics of Proof: </a:t>
            </a:r>
            <a:r>
              <a:rPr lang="en-US" dirty="0">
                <a:hlinkClick r:id="rId2"/>
              </a:rPr>
              <a:t>https://hrmacbeth.github.io/math2001/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3"/>
              </a:rPr>
              <a:t>https://leanprover-community.github.io/mathematics_in_lean/</a:t>
            </a:r>
            <a:endParaRPr lang="en-US" dirty="0"/>
          </a:p>
          <a:p>
            <a:pPr lvl="1"/>
            <a:r>
              <a:rPr lang="en-US" dirty="0"/>
              <a:t>Lean for Curious Mathematicians: </a:t>
            </a:r>
            <a:r>
              <a:rPr lang="en-US" dirty="0">
                <a:hlinkClick r:id="rId4"/>
              </a:rPr>
              <a:t>https://github.com/lftcm2023/lftcm2023</a:t>
            </a:r>
            <a:endParaRPr lang="en-US" dirty="0"/>
          </a:p>
          <a:p>
            <a:r>
              <a:rPr lang="en-US" dirty="0"/>
              <a:t>Previous Episodes in NUS-Math-Formalization:</a:t>
            </a:r>
          </a:p>
          <a:p>
            <a:pPr lvl="1"/>
            <a:r>
              <a:rPr lang="en-US" dirty="0"/>
              <a:t>Calculus Game: </a:t>
            </a:r>
            <a:r>
              <a:rPr lang="en-US" dirty="0">
                <a:hlinkClick r:id="rId5"/>
              </a:rPr>
              <a:t>https://github.com/NUS-Math-Formalization/CalculusSkeleton</a:t>
            </a:r>
            <a:endParaRPr lang="en-US" dirty="0"/>
          </a:p>
          <a:p>
            <a:pPr lvl="1"/>
            <a:r>
              <a:rPr lang="en-US" dirty="0"/>
              <a:t>Mathematics in Lean: </a:t>
            </a:r>
            <a:r>
              <a:rPr lang="en-US" dirty="0">
                <a:hlinkClick r:id="rId6"/>
              </a:rPr>
              <a:t>https://github.com/NUS-Math-Formalization/coxeter</a:t>
            </a:r>
            <a:endParaRPr lang="en-US" dirty="0"/>
          </a:p>
          <a:p>
            <a:r>
              <a:rPr lang="en-US" dirty="0"/>
              <a:t>Tools Link:</a:t>
            </a:r>
          </a:p>
          <a:p>
            <a:pPr lvl="1"/>
            <a:r>
              <a:rPr lang="en-US" dirty="0" err="1"/>
              <a:t>Leansearch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https://arxiv.org/abs/2403.13310v1</a:t>
            </a:r>
            <a:endParaRPr lang="en-US" dirty="0"/>
          </a:p>
          <a:p>
            <a:pPr lvl="1"/>
            <a:r>
              <a:rPr lang="en-US" dirty="0"/>
              <a:t>Herald: </a:t>
            </a:r>
            <a:r>
              <a:rPr lang="en-US" dirty="0">
                <a:hlinkClick r:id="rId8"/>
              </a:rPr>
              <a:t>https://arxiv.org/abs/2410.10878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55F-27A2-16E3-E276-A8FA9D37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lean</a:t>
            </a:r>
          </a:p>
        </p:txBody>
      </p:sp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5FFA3E9-3EC0-E6DD-CB51-15C7171B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4" y="2146691"/>
            <a:ext cx="11175523" cy="3166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5277E4-5DE1-5948-3A11-73D74387E004}"/>
              </a:ext>
            </a:extLst>
          </p:cNvPr>
          <p:cNvSpPr txBox="1"/>
          <p:nvPr/>
        </p:nvSpPr>
        <p:spPr>
          <a:xfrm>
            <a:off x="3985709" y="5313089"/>
            <a:ext cx="395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Curry-Howard Isomorphism</a:t>
            </a:r>
          </a:p>
        </p:txBody>
      </p:sp>
    </p:spTree>
    <p:extLst>
      <p:ext uri="{BB962C8B-B14F-4D97-AF65-F5344CB8AC3E}">
        <p14:creationId xmlns:p14="http://schemas.microsoft.com/office/powerpoint/2010/main" val="41573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CD3A0-2EB1-5AFB-9229-C88766A91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45E5-0A7C-5C79-2D7F-B7CBA812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lean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9424D7-61DA-8E50-EAD9-EA1EBDB0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9" y="2029793"/>
            <a:ext cx="4752384" cy="364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7A569-9509-3B38-6828-6E6B93D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1974754"/>
            <a:ext cx="6527057" cy="3750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55074B-1E4C-9C23-7613-40889A1021C0}"/>
              </a:ext>
            </a:extLst>
          </p:cNvPr>
          <p:cNvSpPr txBox="1"/>
          <p:nvPr/>
        </p:nvSpPr>
        <p:spPr>
          <a:xfrm>
            <a:off x="1823483" y="5784111"/>
            <a:ext cx="2727251" cy="377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Coq: Earlier Proof Assistant</a:t>
            </a:r>
          </a:p>
        </p:txBody>
      </p:sp>
    </p:spTree>
    <p:extLst>
      <p:ext uri="{BB962C8B-B14F-4D97-AF65-F5344CB8AC3E}">
        <p14:creationId xmlns:p14="http://schemas.microsoft.com/office/powerpoint/2010/main" val="298175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0986-81CA-599D-B0F5-04EFE785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BEBE-E01B-9634-80BB-10FE4EE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19E84-75C7-054F-7209-7EC47F6DB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2" y="1828523"/>
            <a:ext cx="5922204" cy="4773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2088E-644E-1C23-0C05-101254B4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073" y="1828523"/>
            <a:ext cx="4812590" cy="450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A883-0A29-6BF8-CAB2-A398EE38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FD10-6329-D4F4-F2D1-4ADDD5E75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&amp; Value</a:t>
            </a:r>
          </a:p>
        </p:txBody>
      </p:sp>
    </p:spTree>
    <p:extLst>
      <p:ext uri="{BB962C8B-B14F-4D97-AF65-F5344CB8AC3E}">
        <p14:creationId xmlns:p14="http://schemas.microsoft.com/office/powerpoint/2010/main" val="416825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F47-9570-7097-8400-4C2CBC8F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&amp;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A1C2-C1A0-6511-DD00-B02CB21E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is associated with a type</a:t>
            </a:r>
          </a:p>
          <a:p>
            <a:r>
              <a:rPr lang="en-US" dirty="0"/>
              <a:t>Type: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ℕ ℤ ℚ ℝ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Value of type: 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ℕ) 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ℚ) 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ℤ)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Each type has its own rules for computation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BAEB7-67B2-9683-934F-AB7D28B3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5" y="4100012"/>
            <a:ext cx="4913782" cy="1901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CC335-4B78-F25B-B6BE-B33D1AC5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86" y="4123172"/>
            <a:ext cx="5617780" cy="18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AA78-4521-31FF-9A6D-3FF29620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&amp;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D4FF-CF2D-DBE2-A78E-6F944DEA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can be used to construct new types</a:t>
            </a:r>
          </a:p>
          <a:p>
            <a:r>
              <a:rPr lang="en-US" dirty="0"/>
              <a:t>Type: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ℕ ℤ ℚ ℝ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New type: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ℕ → ℕ, ℝ × ℝ,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Finset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ℕ, List ℕ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09BAE-F65B-D131-BD6E-255D5855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21" y="3670299"/>
            <a:ext cx="9432015" cy="25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D87B3-A0CF-BBF5-85C2-7C35B604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6553-68D5-AB2D-028C-E92162CC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&amp;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57EC-4B90-0E1A-5B63-E306E5B5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is associated with a type</a:t>
            </a:r>
          </a:p>
          <a:p>
            <a:r>
              <a:rPr lang="en-US" dirty="0"/>
              <a:t>Type: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</a:t>
            </a:r>
            <a:endParaRPr lang="en-US" dirty="0"/>
          </a:p>
          <a:p>
            <a:r>
              <a:rPr lang="en-US" dirty="0"/>
              <a:t>Value of type: 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 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Values of type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 </a:t>
            </a:r>
            <a:r>
              <a:rPr lang="en-US" dirty="0"/>
              <a:t>is called propositions in math, when you provide value for a proposition, you are proving this proposition.</a:t>
            </a:r>
          </a:p>
          <a:p>
            <a:r>
              <a:rPr lang="en-US" dirty="0"/>
              <a:t>Most of time, we will call this kind of def as a </a:t>
            </a:r>
            <a:r>
              <a:rPr lang="en-US" b="1" dirty="0"/>
              <a:t>theorem.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78E29-8FB8-5E4A-82C6-1064FBDA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5" y="4986066"/>
            <a:ext cx="10126638" cy="6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1369</TotalTime>
  <Words>626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Cambria Math</vt:lpstr>
      <vt:lpstr>Consolas</vt:lpstr>
      <vt:lpstr>Tw Cen MT</vt:lpstr>
      <vt:lpstr>Tw Cen MT Condensed</vt:lpstr>
      <vt:lpstr>Wingdings 3</vt:lpstr>
      <vt:lpstr>Integral</vt:lpstr>
      <vt:lpstr>Introduction to Lean 4</vt:lpstr>
      <vt:lpstr>Why use lean</vt:lpstr>
      <vt:lpstr>Why use lean</vt:lpstr>
      <vt:lpstr>Why use lean</vt:lpstr>
      <vt:lpstr>Why use lean</vt:lpstr>
      <vt:lpstr>Basic syntax</vt:lpstr>
      <vt:lpstr>Type &amp; Value</vt:lpstr>
      <vt:lpstr>Type &amp; Value</vt:lpstr>
      <vt:lpstr>Type &amp; Value</vt:lpstr>
      <vt:lpstr>Demonstration</vt:lpstr>
      <vt:lpstr>Proof Theorem</vt:lpstr>
      <vt:lpstr>Prove theorem</vt:lpstr>
      <vt:lpstr>Prove theorem</vt:lpstr>
      <vt:lpstr>Tactic proof</vt:lpstr>
      <vt:lpstr>mathlib4</vt:lpstr>
      <vt:lpstr>Leansearch</vt:lpstr>
      <vt:lpstr>Leansearch</vt:lpstr>
      <vt:lpstr> some recent Tools</vt:lpstr>
      <vt:lpstr>Lean translator</vt:lpstr>
      <vt:lpstr>Lean translator</vt:lpstr>
      <vt:lpstr>More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Yutong</dc:creator>
  <cp:lastModifiedBy>Wang Yutong</cp:lastModifiedBy>
  <cp:revision>3</cp:revision>
  <dcterms:created xsi:type="dcterms:W3CDTF">2025-02-06T12:19:53Z</dcterms:created>
  <dcterms:modified xsi:type="dcterms:W3CDTF">2025-02-07T11:38:24Z</dcterms:modified>
</cp:coreProperties>
</file>