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5" r:id="rId4"/>
    <p:sldId id="278" r:id="rId5"/>
    <p:sldId id="279" r:id="rId6"/>
    <p:sldId id="277" r:id="rId7"/>
    <p:sldId id="267" r:id="rId8"/>
    <p:sldId id="276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00AF52E-B768-42B7-B938-45547297E54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D115-3BB3-4354-8F30-9888B586C4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F52E-B768-42B7-B938-45547297E54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D115-3BB3-4354-8F30-9888B586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6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F52E-B768-42B7-B938-45547297E54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D115-3BB3-4354-8F30-9888B586C42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95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F52E-B768-42B7-B938-45547297E54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D115-3BB3-4354-8F30-9888B586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2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F52E-B768-42B7-B938-45547297E54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D115-3BB3-4354-8F30-9888B586C4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19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F52E-B768-42B7-B938-45547297E54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D115-3BB3-4354-8F30-9888B586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F52E-B768-42B7-B938-45547297E54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D115-3BB3-4354-8F30-9888B586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5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F52E-B768-42B7-B938-45547297E54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D115-3BB3-4354-8F30-9888B586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2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F52E-B768-42B7-B938-45547297E54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D115-3BB3-4354-8F30-9888B586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3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F52E-B768-42B7-B938-45547297E54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D115-3BB3-4354-8F30-9888B586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3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F52E-B768-42B7-B938-45547297E54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D115-3BB3-4354-8F30-9888B586C4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31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00AF52E-B768-42B7-B938-45547297E54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A8D115-3BB3-4354-8F30-9888B586C42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87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410.10878" TargetMode="External"/><Relationship Id="rId3" Type="http://schemas.openxmlformats.org/officeDocument/2006/relationships/hyperlink" Target="https://leanprover-community.github.io/mathematics_in_lean/" TargetMode="External"/><Relationship Id="rId7" Type="http://schemas.openxmlformats.org/officeDocument/2006/relationships/hyperlink" Target="https://arxiv.org/abs/2403.13310v1" TargetMode="External"/><Relationship Id="rId2" Type="http://schemas.openxmlformats.org/officeDocument/2006/relationships/hyperlink" Target="https://hrmacbeth.github.io/math200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US-Math-Formalization/coxeter" TargetMode="External"/><Relationship Id="rId5" Type="http://schemas.openxmlformats.org/officeDocument/2006/relationships/hyperlink" Target="https://github.com/NUS-Math-Formalization/CalculusSkeleton" TargetMode="External"/><Relationship Id="rId4" Type="http://schemas.openxmlformats.org/officeDocument/2006/relationships/hyperlink" Target="https://github.com/lftcm2023/lftcm202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8674-9712-E488-0B2F-76660DA23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Lean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6AAD4-EA4E-A3EC-3FB6-2D7B4893E0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Wang </a:t>
            </a:r>
            <a:r>
              <a:rPr lang="en-US" dirty="0" err="1"/>
              <a:t>Yutong@NUS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99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B09B-914E-6227-84EE-914D0AA9E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C5143-AA8C-6833-23EC-A3F09E11A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References:</a:t>
            </a:r>
          </a:p>
          <a:p>
            <a:pPr lvl="1"/>
            <a:r>
              <a:rPr lang="en-US" dirty="0"/>
              <a:t>Mechanics of Proof: </a:t>
            </a:r>
            <a:r>
              <a:rPr lang="en-US" dirty="0">
                <a:hlinkClick r:id="rId2"/>
              </a:rPr>
              <a:t>https://hrmacbeth.github.io/math2001/</a:t>
            </a:r>
            <a:endParaRPr lang="en-US" dirty="0"/>
          </a:p>
          <a:p>
            <a:pPr lvl="1"/>
            <a:r>
              <a:rPr lang="en-US" dirty="0"/>
              <a:t>Mathematics in Lean: </a:t>
            </a:r>
            <a:r>
              <a:rPr lang="en-US" dirty="0">
                <a:hlinkClick r:id="rId3"/>
              </a:rPr>
              <a:t>https://leanprover-community.github.io/mathematics_in_lean/</a:t>
            </a:r>
            <a:endParaRPr lang="en-US" dirty="0"/>
          </a:p>
          <a:p>
            <a:pPr lvl="1"/>
            <a:r>
              <a:rPr lang="en-US" dirty="0"/>
              <a:t>Lean for Curious Mathematicians: </a:t>
            </a:r>
            <a:r>
              <a:rPr lang="en-US" dirty="0">
                <a:hlinkClick r:id="rId4"/>
              </a:rPr>
              <a:t>https://github.com/lftcm2023/lftcm2023</a:t>
            </a:r>
            <a:endParaRPr lang="en-US" dirty="0"/>
          </a:p>
          <a:p>
            <a:r>
              <a:rPr lang="en-US" dirty="0"/>
              <a:t>Previous Episodes in NUS-Math-Formalization:</a:t>
            </a:r>
          </a:p>
          <a:p>
            <a:pPr lvl="1"/>
            <a:r>
              <a:rPr lang="en-US" dirty="0"/>
              <a:t>Calculus Game: </a:t>
            </a:r>
            <a:r>
              <a:rPr lang="en-US" dirty="0">
                <a:hlinkClick r:id="rId5"/>
              </a:rPr>
              <a:t>https://github.com/NUS-Math-Formalization/CalculusSkeleton</a:t>
            </a:r>
            <a:endParaRPr lang="en-US" dirty="0"/>
          </a:p>
          <a:p>
            <a:pPr lvl="1"/>
            <a:r>
              <a:rPr lang="en-US" dirty="0"/>
              <a:t>Mathematics in Lean: </a:t>
            </a:r>
            <a:r>
              <a:rPr lang="en-US" dirty="0">
                <a:hlinkClick r:id="rId6"/>
              </a:rPr>
              <a:t>https://github.com/NUS-Math-Formalization/coxeter</a:t>
            </a:r>
            <a:endParaRPr lang="en-US" dirty="0"/>
          </a:p>
          <a:p>
            <a:r>
              <a:rPr lang="en-US" dirty="0"/>
              <a:t>Tools Link:</a:t>
            </a:r>
          </a:p>
          <a:p>
            <a:pPr lvl="1"/>
            <a:r>
              <a:rPr lang="en-US" dirty="0" err="1"/>
              <a:t>Leansearch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https://arxiv.org/abs/2403.13310v1</a:t>
            </a:r>
            <a:endParaRPr lang="en-US" dirty="0"/>
          </a:p>
          <a:p>
            <a:pPr lvl="1"/>
            <a:r>
              <a:rPr lang="en-US" dirty="0"/>
              <a:t>Herald: </a:t>
            </a:r>
            <a:r>
              <a:rPr lang="en-US" dirty="0">
                <a:hlinkClick r:id="rId8"/>
              </a:rPr>
              <a:t>https://arxiv.org/abs/2410.10878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2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C524-0A14-0448-E6F2-D17C3A75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</a:t>
            </a:r>
            <a:r>
              <a:rPr lang="en-US" altLang="zh-CN" dirty="0"/>
              <a:t>Theorem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27716-45A4-47BE-6961-C79654F38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proof</a:t>
            </a:r>
          </a:p>
        </p:txBody>
      </p:sp>
    </p:spTree>
    <p:extLst>
      <p:ext uri="{BB962C8B-B14F-4D97-AF65-F5344CB8AC3E}">
        <p14:creationId xmlns:p14="http://schemas.microsoft.com/office/powerpoint/2010/main" val="13593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5A42-E00D-3B4E-1C06-6966AED5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Tactic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18548-E872-0561-DD11-B9D9593A3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300 different tactics in </a:t>
            </a:r>
            <a:r>
              <a:rPr lang="en-US" dirty="0" err="1"/>
              <a:t>Mathlib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CC6BDC-EF0A-65B7-B146-06D46F0C2424}"/>
              </a:ext>
            </a:extLst>
          </p:cNvPr>
          <p:cNvSpPr txBox="1"/>
          <p:nvPr/>
        </p:nvSpPr>
        <p:spPr>
          <a:xfrm>
            <a:off x="1350335" y="3487479"/>
            <a:ext cx="53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Simple: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exact</a:t>
            </a:r>
            <a:r>
              <a:rPr lang="en-US" sz="2400" dirty="0"/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rw</a:t>
            </a:r>
            <a:r>
              <a:rPr lang="en-US" sz="2400" dirty="0"/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apply</a:t>
            </a:r>
            <a:r>
              <a:rPr lang="en-US" sz="2400" dirty="0"/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rfl</a:t>
            </a:r>
            <a:r>
              <a:rPr lang="en-US" sz="2400" dirty="0"/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calc </a:t>
            </a:r>
            <a:r>
              <a:rPr lang="en-US" sz="2400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1078A-6363-F35D-DF69-F6FC4D130DBD}"/>
              </a:ext>
            </a:extLst>
          </p:cNvPr>
          <p:cNvSpPr txBox="1"/>
          <p:nvPr/>
        </p:nvSpPr>
        <p:spPr>
          <a:xfrm>
            <a:off x="1350335" y="3976945"/>
            <a:ext cx="53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Medium: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simp</a:t>
            </a:r>
            <a:r>
              <a:rPr lang="en-US" sz="2400" dirty="0"/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ring</a:t>
            </a:r>
            <a:r>
              <a:rPr lang="en-US" sz="2400" dirty="0"/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field_simp</a:t>
            </a:r>
            <a:r>
              <a:rPr lang="en-US" sz="2400" dirty="0"/>
              <a:t>,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9D559B-78E8-B71A-F2F2-9D7E4D8B3CA7}"/>
              </a:ext>
            </a:extLst>
          </p:cNvPr>
          <p:cNvSpPr txBox="1"/>
          <p:nvPr/>
        </p:nvSpPr>
        <p:spPr>
          <a:xfrm>
            <a:off x="1350334" y="4469020"/>
            <a:ext cx="643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Advanced: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linarith</a:t>
            </a:r>
            <a:r>
              <a:rPr lang="en-US" sz="2400" dirty="0"/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norm_num</a:t>
            </a:r>
            <a:r>
              <a:rPr lang="en-US" sz="2400" dirty="0"/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rify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omega</a:t>
            </a:r>
            <a:r>
              <a:rPr lang="en-US" sz="24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0CD5C-E47E-493E-E8CE-2E5E18B5DB47}"/>
              </a:ext>
            </a:extLst>
          </p:cNvPr>
          <p:cNvSpPr txBox="1"/>
          <p:nvPr/>
        </p:nvSpPr>
        <p:spPr>
          <a:xfrm>
            <a:off x="1350334" y="4958486"/>
            <a:ext cx="374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Super: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aesop</a:t>
            </a:r>
            <a:r>
              <a:rPr lang="en-US" sz="2400" dirty="0"/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?</a:t>
            </a:r>
            <a:r>
              <a:rPr lang="en-US" sz="2400" dirty="0"/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…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D2CB3B7-8F70-A4F6-D81D-02B16D414368}"/>
              </a:ext>
            </a:extLst>
          </p:cNvPr>
          <p:cNvSpPr/>
          <p:nvPr/>
        </p:nvSpPr>
        <p:spPr>
          <a:xfrm>
            <a:off x="1254641" y="3515280"/>
            <a:ext cx="5544879" cy="461665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C8C524-9252-B48F-2B05-97875268636C}"/>
              </a:ext>
            </a:extLst>
          </p:cNvPr>
          <p:cNvSpPr txBox="1"/>
          <p:nvPr/>
        </p:nvSpPr>
        <p:spPr>
          <a:xfrm>
            <a:off x="7486651" y="3533645"/>
            <a:ext cx="178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target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1C3A8D-6DDE-826F-5174-91E164227B6B}"/>
              </a:ext>
            </a:extLst>
          </p:cNvPr>
          <p:cNvCxnSpPr>
            <a:cxnSpLocks/>
          </p:cNvCxnSpPr>
          <p:nvPr/>
        </p:nvCxnSpPr>
        <p:spPr>
          <a:xfrm>
            <a:off x="6895214" y="3746112"/>
            <a:ext cx="412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row: Right 3">
            <a:extLst>
              <a:ext uri="{FF2B5EF4-FFF2-40B4-BE49-F238E27FC236}">
                <a16:creationId xmlns:a16="http://schemas.microsoft.com/office/drawing/2014/main" id="{77F7F162-A756-D733-2788-050B591326D4}"/>
              </a:ext>
            </a:extLst>
          </p:cNvPr>
          <p:cNvSpPr/>
          <p:nvPr/>
        </p:nvSpPr>
        <p:spPr>
          <a:xfrm>
            <a:off x="7639493" y="4469020"/>
            <a:ext cx="643270" cy="2412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38B3BF-5325-D493-574F-7B40CB35A093}"/>
              </a:ext>
            </a:extLst>
          </p:cNvPr>
          <p:cNvSpPr txBox="1"/>
          <p:nvPr/>
        </p:nvSpPr>
        <p:spPr>
          <a:xfrm>
            <a:off x="8500730" y="4393096"/>
            <a:ext cx="276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Prove by calculation!</a:t>
            </a:r>
          </a:p>
        </p:txBody>
      </p:sp>
    </p:spTree>
    <p:extLst>
      <p:ext uri="{BB962C8B-B14F-4D97-AF65-F5344CB8AC3E}">
        <p14:creationId xmlns:p14="http://schemas.microsoft.com/office/powerpoint/2010/main" val="112728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A73C-CEC2-FAAD-1899-0F7C4010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 about Real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60B89-50D0-09DD-5A97-9B05B80A9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845044" cy="4023360"/>
          </a:xfrm>
        </p:spPr>
        <p:txBody>
          <a:bodyPr/>
          <a:lstStyle/>
          <a:p>
            <a:r>
              <a:rPr lang="en-US" altLang="zh-CN" dirty="0"/>
              <a:t>Axiomatization: </a:t>
            </a:r>
          </a:p>
          <a:p>
            <a:pPr lvl="1"/>
            <a:r>
              <a:rPr lang="en-US" altLang="zh-CN" dirty="0"/>
              <a:t>To define a theory by stating a set of primitive axioms</a:t>
            </a:r>
          </a:p>
          <a:p>
            <a:r>
              <a:rPr lang="en-US" dirty="0"/>
              <a:t>Rational number: r =(a, b)</a:t>
            </a:r>
          </a:p>
          <a:p>
            <a:pPr lvl="1"/>
            <a:r>
              <a:rPr lang="en-US" dirty="0"/>
              <a:t>a b are integers, </a:t>
            </a:r>
          </a:p>
          <a:p>
            <a:pPr lvl="1"/>
            <a:r>
              <a:rPr lang="en-US" dirty="0"/>
              <a:t>b ≠ 0, </a:t>
            </a:r>
          </a:p>
          <a:p>
            <a:pPr lvl="1"/>
            <a:r>
              <a:rPr lang="en-US" dirty="0"/>
              <a:t>a b are coprime</a:t>
            </a:r>
          </a:p>
          <a:p>
            <a:r>
              <a:rPr lang="en-US" dirty="0"/>
              <a:t>Real number: </a:t>
            </a:r>
          </a:p>
          <a:p>
            <a:pPr lvl="1"/>
            <a:r>
              <a:rPr lang="en-US" dirty="0"/>
              <a:t>equivalence classes of Cauchy sequences in rational numbers (Completion)</a:t>
            </a:r>
          </a:p>
          <a:p>
            <a:pPr marL="128016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674B0-76A1-C303-96E3-4350AD08D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251" y="1109332"/>
            <a:ext cx="4634344" cy="25467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BF91E7-27F4-13A4-55D2-D73DC1113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250" y="4126034"/>
            <a:ext cx="4634345" cy="19962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1105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455CA-3380-E61C-C1AF-56AD22343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587C-73B8-4B5B-0DA0-410268F5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 about Real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14CBD-D9A3-6BA0-3724-99B618D67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845044" cy="402336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Group</a:t>
            </a:r>
          </a:p>
          <a:p>
            <a:pPr lvl="1"/>
            <a:r>
              <a:rPr lang="en-US" altLang="zh-CN" dirty="0"/>
              <a:t>(ℝ, 0, +)</a:t>
            </a:r>
          </a:p>
          <a:p>
            <a:r>
              <a:rPr lang="en-US" altLang="zh-CN" dirty="0"/>
              <a:t>Add Commutative Group: </a:t>
            </a:r>
          </a:p>
          <a:p>
            <a:pPr lvl="1"/>
            <a:r>
              <a:rPr lang="en-US" altLang="zh-CN" dirty="0"/>
              <a:t>(ℝ, 0, +)</a:t>
            </a:r>
          </a:p>
          <a:p>
            <a:r>
              <a:rPr lang="en-US" dirty="0"/>
              <a:t>Commutative Ring: r =(a, b)</a:t>
            </a:r>
          </a:p>
          <a:p>
            <a:pPr lvl="1"/>
            <a:r>
              <a:rPr lang="en-US" dirty="0"/>
              <a:t>(ℝ, 0, 1, +, *)</a:t>
            </a:r>
          </a:p>
          <a:p>
            <a:r>
              <a:rPr lang="en-US" dirty="0"/>
              <a:t>Group with Zero:</a:t>
            </a:r>
          </a:p>
          <a:p>
            <a:pPr lvl="1"/>
            <a:r>
              <a:rPr lang="en-US" dirty="0"/>
              <a:t>0^-1 = 0</a:t>
            </a:r>
          </a:p>
          <a:p>
            <a:pPr lvl="1"/>
            <a:r>
              <a:rPr lang="en-US" dirty="0"/>
              <a:t>a / 0 = a * 0^-1 = a * 0 = 0</a:t>
            </a:r>
          </a:p>
          <a:p>
            <a:r>
              <a:rPr lang="en-US" dirty="0"/>
              <a:t>Field: </a:t>
            </a:r>
          </a:p>
          <a:p>
            <a:pPr lvl="1"/>
            <a:r>
              <a:rPr lang="en-US" dirty="0"/>
              <a:t>(ℝ, 0, 1, +, *)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57757-7327-BC7A-3DE8-9939B5B40147}"/>
              </a:ext>
            </a:extLst>
          </p:cNvPr>
          <p:cNvSpPr txBox="1"/>
          <p:nvPr/>
        </p:nvSpPr>
        <p:spPr>
          <a:xfrm>
            <a:off x="6009289" y="2186150"/>
            <a:ext cx="1566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group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8C87E-C13B-3524-7D4F-772B76A7B9CC}"/>
              </a:ext>
            </a:extLst>
          </p:cNvPr>
          <p:cNvSpPr txBox="1"/>
          <p:nvPr/>
        </p:nvSpPr>
        <p:spPr>
          <a:xfrm>
            <a:off x="6009289" y="2909050"/>
            <a:ext cx="1566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abel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720CC-5E35-F5C4-0C64-1FA0F964794D}"/>
              </a:ext>
            </a:extLst>
          </p:cNvPr>
          <p:cNvSpPr txBox="1"/>
          <p:nvPr/>
        </p:nvSpPr>
        <p:spPr>
          <a:xfrm>
            <a:off x="6009289" y="3733268"/>
            <a:ext cx="1566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ring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A80FB2-C18A-4DAB-1224-BBCA163DCBC9}"/>
              </a:ext>
            </a:extLst>
          </p:cNvPr>
          <p:cNvSpPr txBox="1"/>
          <p:nvPr/>
        </p:nvSpPr>
        <p:spPr>
          <a:xfrm>
            <a:off x="6009288" y="5494595"/>
            <a:ext cx="2031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field_simp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26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069-B2CB-B976-1F65-ABD5C7CB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BY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4132-8407-1F71-2BA0-EFD82CA0D2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1FD31-6232-D2FC-8C28-ABE2DAD19C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3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DBBF-44AA-6A14-A2F8-541A5347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some recent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FB48C-E338-FF27-6B44-E05B70626B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Search, translate and prove</a:t>
            </a:r>
          </a:p>
        </p:txBody>
      </p:sp>
    </p:spTree>
    <p:extLst>
      <p:ext uri="{BB962C8B-B14F-4D97-AF65-F5344CB8AC3E}">
        <p14:creationId xmlns:p14="http://schemas.microsoft.com/office/powerpoint/2010/main" val="3174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C0CE-16E6-0AEF-3C43-1F41004E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Lean translator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B5534-8F86-B0D1-27E1-62175F293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6" y="1835924"/>
            <a:ext cx="9975273" cy="466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77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6E5D-C348-07D5-EC83-8F4E9C51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Lean translator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DB2A28-179F-0146-602A-4E77C4A9A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02" y="2312160"/>
            <a:ext cx="7749178" cy="24610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F1B640-3881-B25C-D2AA-F9314F02B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924" y="1335024"/>
            <a:ext cx="5162763" cy="473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30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2254</TotalTime>
  <Words>323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Consolas</vt:lpstr>
      <vt:lpstr>Tw Cen MT</vt:lpstr>
      <vt:lpstr>Tw Cen MT Condensed</vt:lpstr>
      <vt:lpstr>Wingdings 3</vt:lpstr>
      <vt:lpstr>Integral</vt:lpstr>
      <vt:lpstr>Introduction to Lean 4</vt:lpstr>
      <vt:lpstr>Prove Theorem</vt:lpstr>
      <vt:lpstr>Tactic proof</vt:lpstr>
      <vt:lpstr>Fact about Real number</vt:lpstr>
      <vt:lpstr>Fact about Real number</vt:lpstr>
      <vt:lpstr>Prove BY logic</vt:lpstr>
      <vt:lpstr> some recent Tools</vt:lpstr>
      <vt:lpstr>Lean translator</vt:lpstr>
      <vt:lpstr>Lean translator</vt:lpstr>
      <vt:lpstr>More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 Yutong</dc:creator>
  <cp:lastModifiedBy>Wang Yutong</cp:lastModifiedBy>
  <cp:revision>5</cp:revision>
  <dcterms:created xsi:type="dcterms:W3CDTF">2025-02-06T12:19:53Z</dcterms:created>
  <dcterms:modified xsi:type="dcterms:W3CDTF">2025-02-13T09:22:44Z</dcterms:modified>
</cp:coreProperties>
</file>