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5" r:id="rId4"/>
    <p:sldId id="277" r:id="rId5"/>
    <p:sldId id="282" r:id="rId6"/>
    <p:sldId id="285" r:id="rId7"/>
    <p:sldId id="284" r:id="rId8"/>
    <p:sldId id="281" r:id="rId9"/>
    <p:sldId id="283" r:id="rId10"/>
    <p:sldId id="261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86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2317-0552-4EB1-A816-2DDBEE08EDD0}" type="datetimeFigureOut">
              <a:rPr lang="en-SG" smtClean="0"/>
              <a:t>27/7/2022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2A3C-565A-461E-9F7B-F35B4A12C8CB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44CB-E8BF-4A8D-AB0A-350F30231219}" type="datetime1">
              <a:rPr lang="en-SG" smtClean="0"/>
              <a:t>27/7/2022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FBE0-5DB0-4F0A-8FA0-C6626564A815}" type="datetime1">
              <a:rPr lang="en-SG" smtClean="0"/>
              <a:t>27/7/2022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31D2-A153-4D51-9885-A8115589AF75}" type="datetime1">
              <a:rPr lang="en-SG" smtClean="0"/>
              <a:t>27/7/2022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0AE-96C8-4340-82A4-09EB393011FD}" type="datetime1">
              <a:rPr lang="en-SG" smtClean="0"/>
              <a:t>27/7/2022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11D-2ABE-4B4A-9A36-78C5C02A08A8}" type="datetime1">
              <a:rPr lang="en-SG" smtClean="0"/>
              <a:t>27/7/2022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88BC-4CFD-4CBB-B3FC-AD3B021E7792}" type="datetime1">
              <a:rPr lang="en-SG" smtClean="0"/>
              <a:t>27/7/2022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BDC3-EEB4-4BDC-A95D-08D05EC14D24}" type="datetime1">
              <a:rPr lang="en-SG" smtClean="0"/>
              <a:t>27/7/2022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C784-1488-41B2-AD70-F025679D21C4}" type="datetime1">
              <a:rPr lang="en-SG" smtClean="0"/>
              <a:t>27/7/2022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EC76-A7CE-4DF8-8644-1CB8F351F7E2}" type="datetime1">
              <a:rPr lang="en-SG" smtClean="0"/>
              <a:t>27/7/2022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D225-10CA-48A3-9D78-E4C3E2B1260E}" type="datetime1">
              <a:rPr lang="en-SG" smtClean="0"/>
              <a:t>27/7/2022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BF72-03F9-4F78-A59D-A7CD60AACFAD}" type="datetime1">
              <a:rPr lang="en-SG" smtClean="0"/>
              <a:t>27/7/2022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Proposal]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8871-3911-4CDB-8EBA-E0A290793EB8}" type="datetime1">
              <a:rPr lang="en-SG" smtClean="0"/>
              <a:t>27/7/2022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[SWS3009 - Advance Proposal]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7775-6B48-4861-8AEE-F4A07359BEA0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Team </a:t>
            </a:r>
            <a:r>
              <a:rPr lang="en-US" altLang="zh-CN" sz="5300" dirty="0"/>
              <a:t>10</a:t>
            </a:r>
            <a:r>
              <a:rPr lang="en-US" sz="5300" dirty="0"/>
              <a:t> – [</a:t>
            </a:r>
            <a:r>
              <a:rPr lang="en-US" altLang="zh-CN" sz="5300" dirty="0"/>
              <a:t>S.A.Y</a:t>
            </a:r>
            <a:r>
              <a:rPr lang="en-US" sz="5300" dirty="0"/>
              <a:t>]</a:t>
            </a:r>
            <a:br>
              <a:rPr lang="en-US" dirty="0"/>
            </a:br>
            <a:r>
              <a:rPr lang="en-US" sz="2700" dirty="0"/>
              <a:t>[</a:t>
            </a:r>
            <a:r>
              <a:rPr lang="en-US" altLang="zh-CN" sz="2700" dirty="0"/>
              <a:t>Liu Bowen</a:t>
            </a:r>
            <a:br>
              <a:rPr lang="en-US" altLang="zh-CN" sz="2700" dirty="0">
                <a:solidFill>
                  <a:schemeClr val="tx1"/>
                </a:solidFill>
              </a:rPr>
            </a:br>
            <a:r>
              <a:rPr lang="en-US" altLang="zh-CN" sz="2700" dirty="0">
                <a:solidFill>
                  <a:schemeClr val="tx1"/>
                </a:solidFill>
              </a:rPr>
              <a:t>Mao Yifan</a:t>
            </a:r>
            <a:br>
              <a:rPr lang="en-US" altLang="zh-CN" sz="2700" dirty="0">
                <a:solidFill>
                  <a:schemeClr val="tx1"/>
                </a:solidFill>
              </a:rPr>
            </a:br>
            <a:r>
              <a:rPr lang="en-US" altLang="zh-CN" sz="2700" dirty="0">
                <a:solidFill>
                  <a:schemeClr val="tx1"/>
                </a:solidFill>
              </a:rPr>
              <a:t>Zhang Chuanxin</a:t>
            </a:r>
            <a:br>
              <a:rPr lang="en-US" altLang="zh-CN" sz="2700" dirty="0">
                <a:solidFill>
                  <a:schemeClr val="tx1"/>
                </a:solidFill>
              </a:rPr>
            </a:br>
            <a:r>
              <a:rPr lang="en-US" altLang="zh-CN" sz="2700" dirty="0">
                <a:solidFill>
                  <a:schemeClr val="tx1"/>
                </a:solidFill>
              </a:rPr>
              <a:t>Huang Qianzhi</a:t>
            </a:r>
            <a:r>
              <a:rPr lang="en-US" sz="2700" dirty="0"/>
              <a:t>]</a:t>
            </a:r>
            <a:endParaRPr lang="en-SG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</a:t>
            </a:r>
            <a:r>
              <a:rPr lang="en-US" altLang="zh-CN"/>
              <a:t>ject</a:t>
            </a:r>
            <a:r>
              <a:rPr lang="en-SG"/>
              <a:t>]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1524000" y="4725144"/>
            <a:ext cx="64008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S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66" y="759309"/>
            <a:ext cx="8229600" cy="1143000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We collect images of the cooking process and rename them by category to facilitate the subsequent training process.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Our DL model is shufflenet v2 which is a lightweight CNN network.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The inputs of model is the images that have already been processed.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The result of DL model is related cooking information and reminder messages.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</a:t>
            </a:r>
            <a:r>
              <a:rPr lang="en-US" altLang="zh-CN"/>
              <a:t>roject</a:t>
            </a:r>
            <a:r>
              <a:rPr lang="en-SG"/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Reference</a:t>
            </a:r>
            <a:endParaRPr lang="en-US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400" b="0" u="none">
                <a:solidFill>
                  <a:srgbClr val="222222"/>
                </a:solidFill>
                <a:latin typeface="Arial" panose="020B0604020202020204" pitchFamily="34" charset="0"/>
              </a:rPr>
              <a:t>[1]. </a:t>
            </a:r>
            <a:r>
              <a:rPr lang="en-US" sz="2400" b="0" u="none">
                <a:solidFill>
                  <a:srgbClr val="222222"/>
                </a:solidFill>
                <a:latin typeface="Arial" panose="020B0604020202020204" pitchFamily="34" charset="0"/>
              </a:rPr>
              <a:t>Salvador, A., Drozdzal, M., Giró-i-Nieto, X., &amp; Romero, A. (2019). Inverse cooking: Recipe generation from food images. In </a:t>
            </a:r>
            <a:r>
              <a:rPr lang="en-US" sz="2400" b="0" i="1" u="none">
                <a:solidFill>
                  <a:srgbClr val="222222"/>
                </a:solidFill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sz="2400" b="0" u="none">
                <a:solidFill>
                  <a:srgbClr val="222222"/>
                </a:solidFill>
                <a:latin typeface="Arial" panose="020B0604020202020204" pitchFamily="34" charset="0"/>
              </a:rPr>
              <a:t> (pp. 10453-10462).</a:t>
            </a:r>
            <a:endParaRPr lang="en-US" altLang="en-US" sz="2400" b="0" u="none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</a:t>
            </a:r>
            <a:r>
              <a:rPr lang="en-US" altLang="zh-CN"/>
              <a:t>ject</a:t>
            </a:r>
            <a:r>
              <a:rPr lang="en-SG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108" y="334378"/>
            <a:ext cx="3103879" cy="11430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ea"/>
              </a:rPr>
              <a:t>Intelligent 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301" y="1770669"/>
            <a:ext cx="6413494" cy="3713494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3400" dirty="0">
                <a:solidFill>
                  <a:srgbClr val="000000"/>
                </a:solidFill>
              </a:rPr>
              <a:t>1. Collect the images of </a:t>
            </a:r>
            <a:r>
              <a:rPr lang="en-US" altLang="zh-CN" sz="3400" dirty="0">
                <a:solidFill>
                  <a:srgbClr val="000000"/>
                </a:solidFill>
                <a:sym typeface="+mn-ea"/>
              </a:rPr>
              <a:t>cooking</a:t>
            </a:r>
            <a:endParaRPr lang="en-US" altLang="zh-CN" sz="3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3400" dirty="0">
                <a:solidFill>
                  <a:srgbClr val="000000"/>
                </a:solidFill>
              </a:rPr>
              <a:t>2. </a:t>
            </a:r>
            <a:r>
              <a:rPr lang="en-US" altLang="zh-CN" sz="3400" dirty="0">
                <a:solidFill>
                  <a:srgbClr val="000000"/>
                </a:solidFill>
                <a:sym typeface="+mn-ea"/>
              </a:rPr>
              <a:t>Identify the process of cooking, and show it by LCD</a:t>
            </a:r>
          </a:p>
          <a:p>
            <a:pPr marL="0" indent="0">
              <a:buNone/>
            </a:pPr>
            <a:r>
              <a:rPr lang="en-US" altLang="zh-CN" sz="3400" dirty="0">
                <a:solidFill>
                  <a:srgbClr val="000000"/>
                </a:solidFill>
              </a:rPr>
              <a:t>3. When the dish is ready and fire is not turned off , buzzer will sound</a:t>
            </a:r>
          </a:p>
          <a:p>
            <a:pPr marL="0" indent="0">
              <a:buNone/>
            </a:pPr>
            <a:r>
              <a:rPr lang="en-US" altLang="zh-CN" sz="3400" dirty="0">
                <a:solidFill>
                  <a:srgbClr val="000000"/>
                </a:solidFill>
              </a:rPr>
              <a:t>4. Record the ingredient to Database</a:t>
            </a:r>
          </a:p>
          <a:p>
            <a:pPr marL="0" indent="0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</a:t>
            </a:r>
            <a:r>
              <a:rPr lang="en-SG">
                <a:sym typeface="+mn-ea"/>
              </a:rPr>
              <a:t> Pro</a:t>
            </a:r>
            <a:r>
              <a:rPr lang="en-US" altLang="zh-CN">
                <a:sym typeface="+mn-ea"/>
              </a:rPr>
              <a:t>ject</a:t>
            </a:r>
            <a:r>
              <a:rPr lang="en-SG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2800" b="0" u="none">
                <a:solidFill>
                  <a:srgbClr val="000000"/>
                </a:solidFill>
                <a:latin typeface="微软雅黑" charset="0"/>
              </a:rPr>
              <a:t>Deployment Diagram</a:t>
            </a:r>
            <a:endParaRPr lang="en-US" altLang="en-US" sz="2800" b="0" u="none">
              <a:solidFill>
                <a:srgbClr val="000000"/>
              </a:solidFill>
              <a:latin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</a:t>
            </a:r>
            <a:r>
              <a:rPr lang="en-SG">
                <a:sym typeface="+mn-ea"/>
              </a:rPr>
              <a:t> Pro</a:t>
            </a:r>
            <a:r>
              <a:rPr lang="en-US" altLang="zh-CN">
                <a:sym typeface="+mn-ea"/>
              </a:rPr>
              <a:t>ject</a:t>
            </a:r>
            <a:r>
              <a:rPr lang="en-SG"/>
              <a:t>]</a:t>
            </a:r>
          </a:p>
        </p:txBody>
      </p:sp>
      <p:pic>
        <p:nvPicPr>
          <p:cNvPr id="5" name="图片 4" descr="upload_post_object_v2_386411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9" y="1600258"/>
            <a:ext cx="8261832" cy="4525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ea"/>
              </a:rPr>
              <a:t>Intelligent Pot</a:t>
            </a:r>
            <a:r>
              <a:rPr lang="en-US" dirty="0">
                <a:sym typeface="+mn-ea"/>
              </a:rPr>
              <a:t>: Overview</a:t>
            </a:r>
            <a:endParaRPr lang="en-US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</a:t>
            </a:r>
            <a:r>
              <a:rPr lang="en-SG">
                <a:sym typeface="+mn-ea"/>
              </a:rPr>
              <a:t> Pro</a:t>
            </a:r>
            <a:r>
              <a:rPr lang="en-US" altLang="zh-CN">
                <a:sym typeface="+mn-ea"/>
              </a:rPr>
              <a:t>ject]</a:t>
            </a:r>
            <a:endParaRPr lang="en-SG">
              <a:sym typeface="+mn-ea"/>
            </a:endParaRPr>
          </a:p>
        </p:txBody>
      </p:sp>
      <p:pic>
        <p:nvPicPr>
          <p:cNvPr id="6" name="图片 5" descr="upload_post_object_v2_1534375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6" y="1265603"/>
            <a:ext cx="7389375" cy="50907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</a:t>
            </a:r>
            <a:r>
              <a:rPr lang="en-US" altLang="zh-CN"/>
              <a:t>ject</a:t>
            </a:r>
            <a:r>
              <a:rPr lang="en-SG"/>
              <a:t>]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3717" y="407685"/>
            <a:ext cx="8647830" cy="766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sym typeface="+mn-ea"/>
              </a:rPr>
              <a:t>Intelligent Pot</a:t>
            </a:r>
            <a:r>
              <a:rPr lang="en-US" sz="3200" dirty="0">
                <a:latin typeface="+mj-lt"/>
                <a:ea typeface="+mj-ea"/>
                <a:cs typeface="+mj-cs"/>
                <a:sym typeface="+mn-ea"/>
              </a:rPr>
              <a:t>:</a:t>
            </a:r>
            <a:r>
              <a:rPr lang="en-US" altLang="zh-CN" sz="3400" dirty="0">
                <a:solidFill>
                  <a:srgbClr val="000000"/>
                </a:solidFill>
                <a:sym typeface="+mn-ea"/>
              </a:rPr>
              <a:t>Record the ingredient to Database</a:t>
            </a:r>
          </a:p>
        </p:txBody>
      </p:sp>
      <p:pic>
        <p:nvPicPr>
          <p:cNvPr id="6" name="图片 5" descr="upload_post_object_v2_2363949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9" y="1174615"/>
            <a:ext cx="3387167" cy="346900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049851" y="1308542"/>
            <a:ext cx="3106498" cy="473550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We can analyze the ingredients from the image of the dish by Recipe generation model</a:t>
            </a:r>
            <a:r>
              <a:rPr lang="en-US" altLang="zh-CN" sz="2400" dirty="0">
                <a:hlinkClick r:id="" action="ppaction://hlinkshowjump?jump=lastslide"/>
              </a:rPr>
              <a:t>[1]</a:t>
            </a:r>
            <a:endParaRPr lang="en-US" altLang="zh-CN" sz="2400" dirty="0"/>
          </a:p>
          <a:p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And we will record the ingredients 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+mn-ea"/>
              </a:rPr>
              <a:t>in</a:t>
            </a:r>
            <a:r>
              <a:rPr lang="en-US" altLang="zh-CN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 the database</a:t>
            </a:r>
            <a:endParaRPr lang="en-US" altLang="en-US" sz="2400" dirty="0">
              <a:solidFill>
                <a:srgbClr val="222222"/>
              </a:solidFill>
              <a:latin typeface="Calibri" charset="0"/>
              <a:ea typeface="Calibri" charset="0"/>
              <a:cs typeface="Calibri" charset="0"/>
              <a:sym typeface="+mn-ea"/>
            </a:endParaRPr>
          </a:p>
          <a:p>
            <a:endParaRPr lang="en-US" altLang="en-US" sz="2400" dirty="0">
              <a:solidFill>
                <a:srgbClr val="222222"/>
              </a:solidFill>
              <a:latin typeface="Calibri" charset="0"/>
              <a:ea typeface="Calibri" charset="0"/>
              <a:cs typeface="Calibri" charset="0"/>
              <a:sym typeface="+mn-ea"/>
            </a:endParaRPr>
          </a:p>
        </p:txBody>
      </p:sp>
      <p:pic>
        <p:nvPicPr>
          <p:cNvPr id="9" name="图片 8" descr="upload_post_object_v2_148391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49" y="4731435"/>
            <a:ext cx="2979052" cy="16249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39DC45-FF10-8BFA-6863-C4FDD9F25F88}"/>
              </a:ext>
            </a:extLst>
          </p:cNvPr>
          <p:cNvSpPr txBox="1"/>
          <p:nvPr/>
        </p:nvSpPr>
        <p:spPr>
          <a:xfrm>
            <a:off x="2755349" y="6043742"/>
            <a:ext cx="384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(the content we record in database)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FB0B1-9594-E5F3-F052-80B271A9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[SWS3009 - Advance </a:t>
            </a:r>
            <a:r>
              <a:rPr lang="en-US" altLang="zh-CN" dirty="0"/>
              <a:t>Project</a:t>
            </a:r>
            <a:r>
              <a:rPr lang="en-SG" dirty="0"/>
              <a:t>]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82D9C4B-678C-0EF6-1287-1492CE6E3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764" y="332656"/>
            <a:ext cx="8820472" cy="1143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sym typeface="+mn-ea"/>
              </a:rPr>
              <a:t>Intelligent Pot</a:t>
            </a:r>
            <a:r>
              <a:rPr lang="en-US" sz="3200" dirty="0">
                <a:latin typeface="+mj-lt"/>
                <a:ea typeface="+mj-ea"/>
                <a:cs typeface="+mj-cs"/>
                <a:sym typeface="+mn-ea"/>
              </a:rPr>
              <a:t>:</a:t>
            </a:r>
            <a:r>
              <a:rPr lang="en-US" altLang="zh-CN" sz="3400" dirty="0">
                <a:solidFill>
                  <a:srgbClr val="000000"/>
                </a:solidFill>
                <a:sym typeface="+mn-ea"/>
              </a:rPr>
              <a:t>Record the ingredient to Database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FAEDFD-B359-DAB6-E95D-258720884BD4}"/>
              </a:ext>
            </a:extLst>
          </p:cNvPr>
          <p:cNvSpPr txBox="1"/>
          <p:nvPr/>
        </p:nvSpPr>
        <p:spPr>
          <a:xfrm>
            <a:off x="5462490" y="25774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Food Ingredients Identification Model is used when users need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023281-02AF-F728-686E-2805FA439269}"/>
              </a:ext>
            </a:extLst>
          </p:cNvPr>
          <p:cNvSpPr txBox="1"/>
          <p:nvPr/>
        </p:nvSpPr>
        <p:spPr>
          <a:xfrm>
            <a:off x="1187624" y="5944423"/>
            <a:ext cx="3079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(Food Ingredients Identification  Model workflow chart)</a:t>
            </a:r>
            <a:endParaRPr lang="zh-CN" altLang="en-US" sz="1000" dirty="0"/>
          </a:p>
        </p:txBody>
      </p: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3CC9E11E-B2AA-CF2B-5CDE-81880BF9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71371"/>
            <a:ext cx="4778922" cy="45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</a:t>
            </a:r>
            <a:r>
              <a:rPr lang="en-US" altLang="zh-CN"/>
              <a:t>ject</a:t>
            </a:r>
            <a:r>
              <a:rPr lang="en-SG"/>
              <a:t>]</a:t>
            </a:r>
          </a:p>
        </p:txBody>
      </p:sp>
      <p:pic>
        <p:nvPicPr>
          <p:cNvPr id="5" name="图片 4" descr="upload_post_object_v2_8020460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" y="481985"/>
            <a:ext cx="8647773" cy="25876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562" y="407685"/>
            <a:ext cx="8647830" cy="766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sym typeface="+mn-ea"/>
              </a:rPr>
              <a:t>Intelligent Pot</a:t>
            </a:r>
            <a:r>
              <a:rPr lang="en-US" sz="3200" dirty="0">
                <a:latin typeface="+mj-lt"/>
                <a:ea typeface="+mj-ea"/>
                <a:cs typeface="+mj-cs"/>
                <a:sym typeface="+mn-ea"/>
              </a:rPr>
              <a:t>:</a:t>
            </a:r>
            <a:r>
              <a:rPr lang="en-US" altLang="zh-CN" sz="3400" dirty="0">
                <a:solidFill>
                  <a:srgbClr val="000000"/>
                </a:solidFill>
                <a:sym typeface="+mn-ea"/>
              </a:rPr>
              <a:t>Record the ingredient to Database</a:t>
            </a:r>
          </a:p>
        </p:txBody>
      </p:sp>
      <p:pic>
        <p:nvPicPr>
          <p:cNvPr id="7" name="图片 6" descr="upload_post_object_v2_3785940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6" y="2879484"/>
            <a:ext cx="8991543" cy="3584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</a:t>
            </a:r>
            <a:r>
              <a:rPr lang="en-US" altLang="zh-CN"/>
              <a:t>ject</a:t>
            </a:r>
            <a:r>
              <a:rPr lang="en-SG"/>
              <a:t>]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ea"/>
              </a:rPr>
              <a:t>Intelligent Pot</a:t>
            </a:r>
            <a:r>
              <a:rPr lang="en-US" sz="3200" dirty="0">
                <a:sym typeface="+mn-ea"/>
              </a:rPr>
              <a:t>: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ea"/>
              </a:rPr>
              <a:t>Identify the process of cooking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942318" y="1698537"/>
            <a:ext cx="3285719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We can remind the user what he should do in the next step by cooking images</a:t>
            </a:r>
            <a:endParaRPr lang="zh-CN" altLang="en-US"/>
          </a:p>
        </p:txBody>
      </p:sp>
      <p:pic>
        <p:nvPicPr>
          <p:cNvPr id="7" name="图片 6" descr="upload_post_object_v2_082872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3" y="1698586"/>
            <a:ext cx="3432967" cy="346078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942318" y="3416998"/>
            <a:ext cx="3847278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/>
              <a:t>And we use the ShuffleNet v2 to decrease the effect of model compution delay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[SWS3009 - Advance Pro</a:t>
            </a:r>
            <a:r>
              <a:rPr lang="en-US" altLang="zh-CN"/>
              <a:t>ject</a:t>
            </a:r>
            <a:r>
              <a:rPr lang="en-SG"/>
              <a:t>]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+mn-ea"/>
              </a:rPr>
              <a:t>Intelligent Pot</a:t>
            </a:r>
            <a:r>
              <a:rPr lang="en-US" sz="3200" dirty="0">
                <a:sym typeface="+mn-ea"/>
              </a:rPr>
              <a:t>: </a:t>
            </a:r>
            <a:r>
              <a:rPr lang="en-US" altLang="zh-CN" sz="3200" dirty="0">
                <a:sym typeface="+mn-ea"/>
              </a:rPr>
              <a:t>Potential</a:t>
            </a:r>
            <a:r>
              <a:rPr lang="en-US" sz="3200" dirty="0">
                <a:sym typeface="+mn-ea"/>
              </a:rPr>
              <a:t> </a:t>
            </a:r>
            <a:endParaRPr lang="en-US" altLang="zh-CN" sz="3200" dirty="0">
              <a:solidFill>
                <a:srgbClr val="0000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图片 1" descr="upload_post_object_v2_2492240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7" y="1153739"/>
            <a:ext cx="7909416" cy="5095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382</Words>
  <Application>Microsoft Office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Theme</vt:lpstr>
      <vt:lpstr>Team 10 – [S.A.Y] [Liu Bowen Mao Yifan Zhang Chuanxin Huang Qianzhi]</vt:lpstr>
      <vt:lpstr>Intelligent Pot</vt:lpstr>
      <vt:lpstr>Deployment Diagram</vt:lpstr>
      <vt:lpstr>Intelligent Pot: Overview</vt:lpstr>
      <vt:lpstr>PowerPoint 演示文稿</vt:lpstr>
      <vt:lpstr>Intelligent Pot:Record the ingredient to Database</vt:lpstr>
      <vt:lpstr>PowerPoint 演示文稿</vt:lpstr>
      <vt:lpstr>PowerPoint 演示文稿</vt:lpstr>
      <vt:lpstr>PowerPoint 演示文稿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– [S.A.Y] [Liu Bowen Mao Yifan Zhang Chuanxin Huang Qianzhi]</dc:title>
  <dc:creator>Soo Yuen Jien</dc:creator>
  <cp:lastModifiedBy>2009853ei011008@student.must.edu.mo</cp:lastModifiedBy>
  <cp:revision>2</cp:revision>
  <dcterms:created xsi:type="dcterms:W3CDTF">2022-07-26T01:38:02Z</dcterms:created>
  <dcterms:modified xsi:type="dcterms:W3CDTF">2022-07-27T06:01:24Z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