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73E08-DA04-4EDB-954A-FC38478FEB39}" v="475" dt="2022-01-29T07:30:31.476"/>
    <p1510:client id="{EEF570AA-6672-E49A-D397-73E3A43F0183}" v="4" dt="2022-01-28T04:37:16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2E56-101A-4CE2-9E5E-D9814A3D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ECDEB-CF09-4F44-AC65-3B97FAAAA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7651-6099-414B-8199-3D74A038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B3BA-7C60-491A-A1EA-12EC1D81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40DB-187E-4E2E-AF43-7FE76B42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47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A4BC-2A3B-453D-93BD-C4AE7DF3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5D1C-8534-4ABA-81A2-2E4B74D7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202B-C054-42F9-ADDD-7D25800E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C31E-C629-4D96-AF05-9C347FE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57EE-E4E7-41CF-8B81-84FC914D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49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5CA5B-EF25-4465-8EC7-DE0B88F33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05D3-9BC4-4153-ACE9-00E271E5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BB53-49AA-4EB2-9E4C-2009B909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4051-048F-4711-9768-953EB487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5881-A483-4B4C-9DA6-7EBC16E7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68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B485-CA6C-4327-A776-E9C0E562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4B95-DDF8-4673-BE12-DB123F5D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BAC8-A3F4-4398-BC20-7F3EE0F9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DE33-B612-4D86-A2EC-14C9B86E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5AC5-248A-472E-9A23-AC646A34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0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C3A2-CC5D-4825-9078-C85E1A4C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F47D-6C9F-4475-8760-9495B595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E628-F571-41A7-964C-CFEF7FCA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3C3C-E5DA-4F98-8DCC-6C1DBE4D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0BE7-D721-4703-907A-5503D376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9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0D4-31F2-46AE-B5BC-E0A1BC3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1FBD-9279-41BD-AAC8-0FEC0AC12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5512-F6AB-435A-9801-6B8A52697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1D4CE-94EF-40F7-8275-7161BF1F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81C9F-C590-48EB-83ED-430CEFA4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22D0D-E848-47E0-9921-81B6A243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3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3E0-26BB-4C24-96DD-D9DC1D38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47C4-8E75-48D5-BD1D-4AD7DE5E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94347-77C4-458F-BE11-466CAAB06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67F5A-2B11-4445-BCE6-DF14F508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6618-0159-4E88-BF13-781E5515C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A305B-B6C3-413F-AB07-A7345FEF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8942A-888D-43D4-8A43-A1F41CD8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AA0CD-8307-433E-9059-763083F3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4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33D6-A8C6-44E3-85AF-A20E803B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E433C-EEF3-4DD7-BAF4-9EDF2613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D38E-0594-430D-9139-13891FCE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D5E9B-CB8A-44E5-9B06-743D840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70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32796-C755-4F7A-9B6E-78A70277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7C400-1023-413A-BEC2-E4E7D2F0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8C58B-0A1C-4425-B0C5-02B4AE4F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58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968E-79D4-4F4B-B7A8-CB7F20AC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F9E2-8322-455F-9746-82F8E1B1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D0C6E-8B5F-4F69-8B82-B0DB7C6F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0B74B-9D12-4F7D-9AC7-18588B2E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BDF62-F4C7-4045-9745-3E562814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4A7E7-D5E1-40FA-A481-A21ACA44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50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575A-2588-4EE6-94D5-FA35B1F1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0F467-3A93-4207-B819-77CFC75A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4B768-D7F6-460B-A97B-0742A61C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786F2-9A59-4F74-8660-486110A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B02ED-2035-4995-A597-5C30C1FA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716B-7A85-46B2-9687-E877CA41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180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A71EE-C2A2-44E4-8251-32A31C9C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21A61-4377-49D9-AF1D-DDB2C677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1E87-DF11-42B2-B5CC-92BA2A025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A9A7-C6FF-4DAC-91C4-4E35238E233E}" type="datetimeFigureOut">
              <a:rPr lang="en-SG" smtClean="0"/>
              <a:t>29/1/2022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2335-1238-44AF-8665-F92111A39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601B-26DB-49A4-ACD0-3BEF1FBF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831F-C5AE-419E-8B7D-4BC3BFD6CF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5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4ABB-3969-45C5-A9FE-A6AA649BF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Apparent and Absolute Magnitude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FD61E-BDF6-41D6-9B05-6D9AADF65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/>
              <a:t>Senior Theory, NUSH Astro 2022</a:t>
            </a:r>
          </a:p>
        </p:txBody>
      </p:sp>
      <p:pic>
        <p:nvPicPr>
          <p:cNvPr id="5" name="Picture 4" descr="A picture containing text, star, outdoor object&#10;&#10;Description automatically generated">
            <a:extLst>
              <a:ext uri="{FF2B5EF4-FFF2-40B4-BE49-F238E27FC236}">
                <a16:creationId xmlns:a16="http://schemas.microsoft.com/office/drawing/2014/main" id="{5CD316B5-1D1C-45FC-9599-06F15446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2653-DA08-4E5E-B9F2-FDEF2E13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Magnitude =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6658-B9AF-4E21-9B7C-E3EFF128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According to ancient astronomers, yes!</a:t>
            </a:r>
          </a:p>
          <a:p>
            <a:r>
              <a:rPr lang="en-SG"/>
              <a:t>Brightness ∝ Size, they believed</a:t>
            </a:r>
          </a:p>
          <a:p>
            <a:r>
              <a:rPr lang="en-SG"/>
              <a:t>Hipparchus came along:</a:t>
            </a:r>
          </a:p>
          <a:p>
            <a:r>
              <a:rPr lang="en-SG"/>
              <a:t>Classified stars according to brightness</a:t>
            </a:r>
          </a:p>
          <a:p>
            <a:r>
              <a:rPr lang="en-SG"/>
              <a:t>Brightest Stars: “</a:t>
            </a:r>
            <a:r>
              <a:rPr lang="en-SG" i="1"/>
              <a:t>Stars of the First Magnitude</a:t>
            </a:r>
            <a:r>
              <a:rPr lang="en-SG"/>
              <a:t>”</a:t>
            </a:r>
          </a:p>
          <a:p>
            <a:r>
              <a:rPr lang="en-SG"/>
              <a:t>Unclear, Barely Visible Stars: “</a:t>
            </a:r>
            <a:r>
              <a:rPr lang="en-SG" i="1"/>
              <a:t>Stars of the Sixth Magnitude</a:t>
            </a:r>
            <a:r>
              <a:rPr lang="en-SG"/>
              <a:t>”</a:t>
            </a:r>
          </a:p>
          <a:p>
            <a:r>
              <a:rPr lang="en-SG"/>
              <a:t>But but </a:t>
            </a:r>
            <a:r>
              <a:rPr lang="en-SG" err="1"/>
              <a:t>but</a:t>
            </a:r>
            <a:r>
              <a:rPr lang="en-SG"/>
              <a:t> this was an arbitrary and subjective classification: oops</a:t>
            </a:r>
          </a:p>
        </p:txBody>
      </p:sp>
    </p:spTree>
    <p:extLst>
      <p:ext uri="{BB962C8B-B14F-4D97-AF65-F5344CB8AC3E}">
        <p14:creationId xmlns:p14="http://schemas.microsoft.com/office/powerpoint/2010/main" val="9158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1053-1C08-4E51-B44D-2668BC32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Pog</a:t>
            </a:r>
            <a:r>
              <a:rPr lang="en-SG"/>
              <a:t>-Son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88E8D-6D11-49E7-95B8-17DD7D828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SG"/>
                  <a:t>Norman </a:t>
                </a:r>
                <a:r>
                  <a:rPr lang="en-SG" err="1"/>
                  <a:t>Pogson</a:t>
                </a:r>
                <a:r>
                  <a:rPr lang="en-SG"/>
                  <a:t> of Oxford University in 1856:</a:t>
                </a:r>
              </a:p>
              <a:p>
                <a:r>
                  <a:rPr lang="en-SG"/>
                  <a:t>Logarithmic Scale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≈2.512</m:t>
                    </m:r>
                  </m:oMath>
                </a14:m>
                <a:r>
                  <a:rPr lang="en-SG"/>
                  <a:t> was used as a factor of magnitude</a:t>
                </a:r>
              </a:p>
              <a:p>
                <a:r>
                  <a:rPr lang="en-SG"/>
                  <a:t>Five Magnitude Steps = 100 in brightness</a:t>
                </a:r>
              </a:p>
              <a:p>
                <a:r>
                  <a:rPr lang="en-SG"/>
                  <a:t>Polaris was reference point then, with magnitude of +2.0</a:t>
                </a:r>
              </a:p>
              <a:p>
                <a:r>
                  <a:rPr lang="en-SG" i="1"/>
                  <a:t>Wait crap Polaris is variable</a:t>
                </a:r>
              </a:p>
              <a:p>
                <a:r>
                  <a:rPr lang="en-SG"/>
                  <a:t>Vega was now reference point: magnitude of +0.026 or +0.00</a:t>
                </a:r>
              </a:p>
              <a:p>
                <a:r>
                  <a:rPr lang="en-SG" i="1"/>
                  <a:t>Wait crap Vega is variable do we change the reference?</a:t>
                </a:r>
              </a:p>
              <a:p>
                <a:r>
                  <a:rPr lang="en-SG" i="1"/>
                  <a:t>Nah.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88E8D-6D11-49E7-95B8-17DD7D828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1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EC33-FA6B-443F-96E7-50866F99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Apparent Magnitude of Common Objects?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FF863C-0133-4587-8E6A-C71D2FDDC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315717"/>
              </p:ext>
            </p:extLst>
          </p:nvPr>
        </p:nvGraphicFramePr>
        <p:xfrm>
          <a:off x="838200" y="1846407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96922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3120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0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-26.7 (VERY 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Full Moon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-12.9 (Quite 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5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Venus (when brightest)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-4.9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Sirius (brightest star)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6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Vega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+0.0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7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Faintest Star Visible to naked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+6.0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6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6EAE-A6D0-4A9C-BF65-5266FB4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err="1"/>
              <a:t>Pogson’s</a:t>
            </a:r>
            <a:r>
              <a:rPr lang="en-SG"/>
              <a:t>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242B9-5D2D-46D9-A296-3040DC67D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/>
                  <a:t>Comparison between different objects in the sky</a:t>
                </a:r>
              </a:p>
              <a:p>
                <a:r>
                  <a:rPr lang="en-SG"/>
                  <a:t>Note log scale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)/5</m:t>
                        </m:r>
                      </m:sup>
                    </m:sSup>
                  </m:oMath>
                </a14:m>
                <a:endParaRPr lang="en-SG"/>
              </a:p>
              <a:p>
                <a:r>
                  <a:rPr lang="en-SG"/>
                  <a:t>Sun’s Apparent Magnitude is -26.7</a:t>
                </a:r>
              </a:p>
              <a:p>
                <a:r>
                  <a:rPr lang="en-SG"/>
                  <a:t>Full Moon’s Apparent Magnitude is -12.9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𝑚𝑜𝑜𝑛</m:t>
                            </m:r>
                          </m:sub>
                        </m:sSub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(−12.9−(−26.7))/5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13.8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≈1 000 000</m:t>
                    </m:r>
                  </m:oMath>
                </a14:m>
                <a:endParaRPr lang="en-SG" b="0">
                  <a:ea typeface="Cambria Math" panose="02040503050406030204" pitchFamily="18" charset="0"/>
                </a:endParaRPr>
              </a:p>
              <a:p>
                <a:r>
                  <a:rPr lang="en-SG"/>
                  <a:t>Sun is about a million times brighter than the Full Moon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242B9-5D2D-46D9-A296-3040DC67D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7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7315-0461-4EDF-BE53-5E56512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Distance and Brightness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350F4-A7E7-47C0-B51C-F8E2D303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/>
                  <a:t>Follows Inverse Square Law</a:t>
                </a:r>
              </a:p>
              <a:p>
                <a:r>
                  <a:rPr lang="en-SG"/>
                  <a:t>Again, F ∝ 1/r^2 (but this time F is Flux, not Force)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)/5</m:t>
                        </m:r>
                      </m:sup>
                    </m:sSup>
                  </m:oMath>
                </a14:m>
                <a:endParaRPr lang="en-SG"/>
              </a:p>
              <a:p>
                <a:r>
                  <a:rPr lang="en-SG"/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)/5</m:t>
                        </m:r>
                      </m:sup>
                    </m:sSup>
                  </m:oMath>
                </a14:m>
                <a:endParaRPr lang="en-SG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SG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350F4-A7E7-47C0-B51C-F8E2D303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3C14-FB34-44C1-A3DB-75CEFCE4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Absolute Magnitude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4DC0F-A3B8-449B-AA0E-71A5A9C9F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/>
                  <a:t>Are they dim because they’re dim or because they’re far away?</a:t>
                </a:r>
              </a:p>
              <a:p>
                <a:r>
                  <a:rPr lang="en-SG"/>
                  <a:t>Absolute Brightness is brightness when star is 10 pc away…</a:t>
                </a:r>
              </a:p>
              <a:p>
                <a:r>
                  <a:rPr lang="en-SG"/>
                  <a:t>The sun from earth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1.5×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SG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SG"/>
                  <a:t> away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(10 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func>
                          <m:func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𝑓𝑟𝑜𝑚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𝑒𝑎𝑟𝑡h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𝑓𝑟𝑜𝑚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𝑒𝑎𝑟𝑡h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SG"/>
              </a:p>
              <a:p>
                <a:r>
                  <a:rPr lang="en-SG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lang="en-SG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SG"/>
              </a:p>
              <a:p>
                <a:r>
                  <a:rPr lang="en-SG"/>
                  <a:t>About +3.3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4DC0F-A3B8-449B-AA0E-71A5A9C9F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5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FDA1-6473-4CE8-B7A0-65818A93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Limiting Magnitude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0C1FC-2FB4-4B01-A597-F1F883382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/>
                  <a:t>Lens big, more light yes,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SG"/>
                  <a:t> is lower</a:t>
                </a:r>
              </a:p>
              <a:p>
                <a:r>
                  <a:rPr lang="en-SG"/>
                  <a:t>Basically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/>
                  <a:t>∝ 1/A, where F is Flux and A is Area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)/5</m:t>
                        </m:r>
                      </m:sup>
                    </m:sSup>
                  </m:oMath>
                </a14:m>
                <a:endParaRPr lang="en-SG"/>
              </a:p>
              <a:p>
                <a:r>
                  <a:rPr lang="en-SG"/>
                  <a:t>Since the human pupil has a diameter of 8mm = 0.008m, hence the area of a human pupil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0.004</m:t>
                            </m:r>
                          </m:e>
                        </m:d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/>
                  <a:t>.</a:t>
                </a:r>
              </a:p>
              <a:p>
                <a:r>
                  <a:rPr lang="en-SG"/>
                  <a:t>Limiting Magnitude of the Eye is +6.00</a:t>
                </a:r>
              </a:p>
              <a:p>
                <a:endParaRPr lang="en-SG"/>
              </a:p>
              <a:p>
                <a:endParaRPr lang="en-SG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0C1FC-2FB4-4B01-A597-F1F883382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27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FDA1-6473-4CE8-B7A0-65818A93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Limiting Magnitude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0C1FC-2FB4-4B01-A597-F1F883382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/>
                  <a:t>Notably, we can assume the lens is circular, hence we can have a variable d to denote the diameter</a:t>
                </a:r>
              </a:p>
              <a:p>
                <a:r>
                  <a:rPr lang="en-SG"/>
                  <a:t>Basically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/>
                  <a:t>∝ 1/d^2, where F is Flux and d is a diameter</a:t>
                </a:r>
              </a:p>
              <a:p>
                <a:r>
                  <a:rPr lang="en-SG"/>
                  <a:t>Wing 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0C1FC-2FB4-4B01-A597-F1F883382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4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61D2D0BDA9643B9803370FF879D89" ma:contentTypeVersion="10" ma:contentTypeDescription="Create a new document." ma:contentTypeScope="" ma:versionID="4100fd01f068dc37e298de0abf9537c0">
  <xsd:schema xmlns:xsd="http://www.w3.org/2001/XMLSchema" xmlns:xs="http://www.w3.org/2001/XMLSchema" xmlns:p="http://schemas.microsoft.com/office/2006/metadata/properties" xmlns:ns2="63144dc3-89a8-4093-a4b9-2bb0b36196d9" targetNamespace="http://schemas.microsoft.com/office/2006/metadata/properties" ma:root="true" ma:fieldsID="3d770670a92215a0763f6b460126ad68" ns2:_="">
    <xsd:import namespace="63144dc3-89a8-4093-a4b9-2bb0b36196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44dc3-89a8-4093-a4b9-2bb0b3619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38249-637F-4582-ABFC-214F577D06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26428-F0E4-4650-9BD2-B4FB9A1C8957}">
  <ds:schemaRefs>
    <ds:schemaRef ds:uri="63144dc3-89a8-4093-a4b9-2bb0b36196d9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8F28364-4A73-4E92-97B1-90D13BE8B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144dc3-89a8-4093-a4b9-2bb0b36196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Apparent and Absolute Magnitude</vt:lpstr>
      <vt:lpstr>Magnitude = Size?</vt:lpstr>
      <vt:lpstr>Pog-Son</vt:lpstr>
      <vt:lpstr>Apparent Magnitude of Common Objects?</vt:lpstr>
      <vt:lpstr>Pogson’s Law</vt:lpstr>
      <vt:lpstr>Distance and Brightness</vt:lpstr>
      <vt:lpstr>Absolute Magnitude</vt:lpstr>
      <vt:lpstr>Limiting Magnitude</vt:lpstr>
      <vt:lpstr>Limiting Magnitude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Apparent and Absolute Magnitude</dc:title>
  <dc:creator>Prannaya</dc:creator>
  <cp:lastModifiedBy>Prannaya</cp:lastModifiedBy>
  <cp:revision>1</cp:revision>
  <dcterms:created xsi:type="dcterms:W3CDTF">2022-01-28T03:35:27Z</dcterms:created>
  <dcterms:modified xsi:type="dcterms:W3CDTF">2022-01-29T07:30:32Z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0x010100BA761D2D0BDA9643B9803370FF879D89</vt:lpwstr>
  </property>
</Properties>
</file>