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257" r:id="rId3"/>
    <p:sldId id="258" r:id="rId4"/>
    <p:sldId id="259" r:id="rId5"/>
    <p:sldId id="260" r:id="rId6"/>
    <p:sldId id="265" r:id="rId7"/>
    <p:sldId id="261" r:id="rId8"/>
    <p:sldId id="262" r:id="rId9"/>
    <p:sldId id="263" r:id="rId10"/>
    <p:sldId id="264"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22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5/26/2025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79538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5/26/2025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61383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5/26/2025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9609098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5/26/2025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45950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5/26/2025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029112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5/26/2025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892193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5/26/2025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7517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5/26/2025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52881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5/26/2025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376454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5/26/2025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337989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5/26/2025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2693138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5/26/2025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440354578"/>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66" r:id="rId6"/>
    <p:sldLayoutId id="2147483662" r:id="rId7"/>
    <p:sldLayoutId id="2147483663" r:id="rId8"/>
    <p:sldLayoutId id="2147483664" r:id="rId9"/>
    <p:sldLayoutId id="2147483665" r:id="rId10"/>
    <p:sldLayoutId id="2147483667"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A32057F-F015-B1B2-4E3E-2307F8EFC9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FE28FC-1190-5C8B-0B9F-138EA30EF6C7}"/>
              </a:ext>
            </a:extLst>
          </p:cNvPr>
          <p:cNvSpPr>
            <a:spLocks noGrp="1"/>
          </p:cNvSpPr>
          <p:nvPr>
            <p:ph type="ctrTitle"/>
          </p:nvPr>
        </p:nvSpPr>
        <p:spPr>
          <a:xfrm>
            <a:off x="7168896" y="1129554"/>
            <a:ext cx="4361688" cy="3475236"/>
          </a:xfrm>
        </p:spPr>
        <p:txBody>
          <a:bodyPr>
            <a:normAutofit/>
          </a:bodyPr>
          <a:lstStyle/>
          <a:p>
            <a:pPr algn="l"/>
            <a:r>
              <a:rPr lang="en-GB" sz="3400" b="1" u="sng" kern="100">
                <a:effectLst/>
                <a:latin typeface="Calibri" panose="020F0502020204030204" pitchFamily="34" charset="0"/>
                <a:ea typeface="Aptos" panose="020B0004020202020204" pitchFamily="34" charset="0"/>
                <a:cs typeface="Times New Roman" panose="02020603050405020304" pitchFamily="18" charset="0"/>
              </a:rPr>
              <a:t>Topic: A model for predicting crop yield based on weather conditions and other environmental factors</a:t>
            </a:r>
            <a:r>
              <a:rPr lang="en-GB" sz="3400" b="1" kern="100">
                <a:effectLst/>
                <a:latin typeface="Calibri" panose="020F0502020204030204" pitchFamily="34" charset="0"/>
                <a:ea typeface="Aptos" panose="020B0004020202020204" pitchFamily="34" charset="0"/>
                <a:cs typeface="Times New Roman" panose="02020603050405020304" pitchFamily="18" charset="0"/>
              </a:rPr>
              <a:t>. </a:t>
            </a:r>
            <a:br>
              <a:rPr lang="en-GB" sz="3400" b="1" kern="100">
                <a:effectLst/>
                <a:latin typeface="Aptos" panose="020B0004020202020204" pitchFamily="34" charset="0"/>
                <a:ea typeface="Aptos" panose="020B0004020202020204" pitchFamily="34" charset="0"/>
                <a:cs typeface="Times New Roman" panose="02020603050405020304" pitchFamily="18" charset="0"/>
              </a:rPr>
            </a:br>
            <a:endParaRPr lang="en-GB" sz="3400" b="1"/>
          </a:p>
        </p:txBody>
      </p:sp>
      <p:sp>
        <p:nvSpPr>
          <p:cNvPr id="3" name="Subtitle 2">
            <a:extLst>
              <a:ext uri="{FF2B5EF4-FFF2-40B4-BE49-F238E27FC236}">
                <a16:creationId xmlns:a16="http://schemas.microsoft.com/office/drawing/2014/main" id="{6F739D3E-46CD-99FD-D2CE-D526279CB378}"/>
              </a:ext>
            </a:extLst>
          </p:cNvPr>
          <p:cNvSpPr>
            <a:spLocks noGrp="1"/>
          </p:cNvSpPr>
          <p:nvPr>
            <p:ph type="subTitle" idx="1"/>
          </p:nvPr>
        </p:nvSpPr>
        <p:spPr>
          <a:xfrm>
            <a:off x="7168896" y="4731337"/>
            <a:ext cx="4206240" cy="1184584"/>
          </a:xfrm>
        </p:spPr>
        <p:txBody>
          <a:bodyPr>
            <a:normAutofit/>
          </a:bodyPr>
          <a:lstStyle/>
          <a:p>
            <a:pPr algn="l"/>
            <a:r>
              <a:rPr lang="en-GB" dirty="0"/>
              <a:t>By: Katlego Motjolopane</a:t>
            </a:r>
          </a:p>
        </p:txBody>
      </p:sp>
      <p:pic>
        <p:nvPicPr>
          <p:cNvPr id="4" name="Picture 3" descr="Plants in a field">
            <a:extLst>
              <a:ext uri="{FF2B5EF4-FFF2-40B4-BE49-F238E27FC236}">
                <a16:creationId xmlns:a16="http://schemas.microsoft.com/office/drawing/2014/main" id="{C1E24D18-38AB-FD39-AA2C-2EBCD9D9AD97}"/>
              </a:ext>
            </a:extLst>
          </p:cNvPr>
          <p:cNvPicPr>
            <a:picLocks noChangeAspect="1"/>
          </p:cNvPicPr>
          <p:nvPr/>
        </p:nvPicPr>
        <p:blipFill>
          <a:blip r:embed="rId2"/>
          <a:srcRect l="14908" r="21090" b="-2"/>
          <a:stretch>
            <a:fillRect/>
          </a:stretch>
        </p:blipFill>
        <p:spPr>
          <a:xfrm>
            <a:off x="20" y="1"/>
            <a:ext cx="6575591" cy="6858000"/>
          </a:xfrm>
          <a:prstGeom prst="rect">
            <a:avLst/>
          </a:prstGeom>
        </p:spPr>
      </p:pic>
      <p:sp>
        <p:nvSpPr>
          <p:cNvPr id="5" name="TextBox 4">
            <a:extLst>
              <a:ext uri="{FF2B5EF4-FFF2-40B4-BE49-F238E27FC236}">
                <a16:creationId xmlns:a16="http://schemas.microsoft.com/office/drawing/2014/main" id="{6C93AC07-5706-64B8-9393-5A43BD81E9FB}"/>
              </a:ext>
            </a:extLst>
          </p:cNvPr>
          <p:cNvSpPr txBox="1"/>
          <p:nvPr/>
        </p:nvSpPr>
        <p:spPr>
          <a:xfrm>
            <a:off x="7060367" y="5915921"/>
            <a:ext cx="5131613" cy="394467"/>
          </a:xfrm>
          <a:prstGeom prst="rect">
            <a:avLst/>
          </a:prstGeom>
          <a:noFill/>
        </p:spPr>
        <p:txBody>
          <a:bodyPr wrap="square" rtlCol="0">
            <a:spAutoFit/>
          </a:bodyPr>
          <a:lstStyle/>
          <a:p>
            <a:pPr>
              <a:lnSpc>
                <a:spcPct val="115000"/>
              </a:lnSpc>
              <a:spcAft>
                <a:spcPts val="800"/>
              </a:spcAft>
            </a:pPr>
            <a:r>
              <a:rPr lang="en-GB" sz="1800" b="1" u="sng" kern="100">
                <a:effectLst/>
                <a:latin typeface="Calibri" panose="020F0502020204030204" pitchFamily="34" charset="0"/>
                <a:ea typeface="Aptos" panose="020B0004020202020204" pitchFamily="34" charset="0"/>
                <a:cs typeface="Times New Roman" panose="02020603050405020304" pitchFamily="18" charset="0"/>
              </a:rPr>
              <a:t>GIS PROGRAMMING COURSE PROJECT </a:t>
            </a:r>
            <a:endParaRPr lang="en-GB" sz="1800" kern="10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734547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p:stCondLst>
                                    <p:cond delay="2000"/>
                                  </p:st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BE41F-5605-90A4-B123-05122B5E0501}"/>
              </a:ext>
            </a:extLst>
          </p:cNvPr>
          <p:cNvSpPr>
            <a:spLocks noGrp="1"/>
          </p:cNvSpPr>
          <p:nvPr>
            <p:ph type="title"/>
          </p:nvPr>
        </p:nvSpPr>
        <p:spPr>
          <a:xfrm>
            <a:off x="612648" y="548640"/>
            <a:ext cx="10653578" cy="462013"/>
          </a:xfrm>
        </p:spPr>
        <p:txBody>
          <a:bodyPr>
            <a:normAutofit fontScale="90000"/>
          </a:bodyPr>
          <a:lstStyle/>
          <a:p>
            <a:pPr algn="ctr"/>
            <a:r>
              <a:rPr lang="en-GB" sz="3600" b="1" u="sng" kern="100" dirty="0">
                <a:effectLst/>
                <a:latin typeface="Calibri" panose="020F0502020204030204" pitchFamily="34" charset="0"/>
                <a:ea typeface="Aptos" panose="020B0004020202020204" pitchFamily="34" charset="0"/>
                <a:cs typeface="Times New Roman" panose="02020603050405020304" pitchFamily="18" charset="0"/>
              </a:rPr>
              <a:t>Temperature vs. Crop Yield (tons)</a:t>
            </a:r>
            <a:br>
              <a:rPr lang="en-GB" sz="3600" kern="100" dirty="0">
                <a:effectLst/>
                <a:latin typeface="Aptos" panose="020B0004020202020204" pitchFamily="34" charset="0"/>
                <a:ea typeface="Aptos" panose="020B000402020202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9192702D-F7EC-4181-7281-FA4A1359D63A}"/>
              </a:ext>
            </a:extLst>
          </p:cNvPr>
          <p:cNvSpPr>
            <a:spLocks noGrp="1"/>
          </p:cNvSpPr>
          <p:nvPr>
            <p:ph idx="1"/>
          </p:nvPr>
        </p:nvSpPr>
        <p:spPr>
          <a:xfrm>
            <a:off x="612647" y="1010653"/>
            <a:ext cx="10653579" cy="4593828"/>
          </a:xfrm>
        </p:spPr>
        <p:txBody>
          <a:bodyPr/>
          <a:lstStyle/>
          <a:p>
            <a:pPr>
              <a:lnSpc>
                <a:spcPct val="115000"/>
              </a:lnSpc>
              <a:spcAft>
                <a:spcPts val="800"/>
              </a:spcAft>
            </a:pPr>
            <a:r>
              <a:rPr lang="en-GB" sz="1800" kern="100" dirty="0">
                <a:effectLst/>
                <a:latin typeface="Calibri" panose="020F0502020204030204" pitchFamily="34" charset="0"/>
                <a:ea typeface="Aptos" panose="020B0004020202020204" pitchFamily="34" charset="0"/>
                <a:cs typeface="Times New Roman" panose="02020603050405020304" pitchFamily="18" charset="0"/>
              </a:rPr>
              <a:t>Testing the model by using the current or desired input temperature with the aid of the codes utilized to test the models, we can apply the following codes in Python to get an estimate of Crop Yield for 2025 based on temperature: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GB" dirty="0"/>
          </a:p>
        </p:txBody>
      </p:sp>
      <p:pic>
        <p:nvPicPr>
          <p:cNvPr id="4" name="Picture 3">
            <a:extLst>
              <a:ext uri="{FF2B5EF4-FFF2-40B4-BE49-F238E27FC236}">
                <a16:creationId xmlns:a16="http://schemas.microsoft.com/office/drawing/2014/main" id="{CF370201-AA8C-99CD-DFF7-9F0939B14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0522" y="1970186"/>
            <a:ext cx="4597624" cy="4593827"/>
          </a:xfrm>
          <a:prstGeom prst="rect">
            <a:avLst/>
          </a:prstGeom>
        </p:spPr>
      </p:pic>
    </p:spTree>
    <p:extLst>
      <p:ext uri="{BB962C8B-B14F-4D97-AF65-F5344CB8AC3E}">
        <p14:creationId xmlns:p14="http://schemas.microsoft.com/office/powerpoint/2010/main" val="20714511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C6D2CE0-2AF7-9724-9355-33A2EB2B53F5}"/>
              </a:ext>
            </a:extLst>
          </p:cNvPr>
          <p:cNvSpPr>
            <a:spLocks noGrp="1"/>
          </p:cNvSpPr>
          <p:nvPr>
            <p:ph type="title"/>
          </p:nvPr>
        </p:nvSpPr>
        <p:spPr>
          <a:xfrm>
            <a:off x="612648" y="603504"/>
            <a:ext cx="5862396" cy="776117"/>
          </a:xfrm>
        </p:spPr>
        <p:txBody>
          <a:bodyPr anchor="b">
            <a:normAutofit fontScale="90000"/>
          </a:bodyPr>
          <a:lstStyle/>
          <a:p>
            <a:r>
              <a:rPr lang="en-GB" sz="3300" u="sng" kern="100" dirty="0">
                <a:effectLst/>
                <a:latin typeface="Arial" panose="020B0604020202020204" pitchFamily="34" charset="0"/>
                <a:ea typeface="Aptos" panose="020B0004020202020204" pitchFamily="34" charset="0"/>
                <a:cs typeface="Arial" panose="020B0604020202020204" pitchFamily="34" charset="0"/>
              </a:rPr>
              <a:t>Building a Non-linear model for the crop yield prediction</a:t>
            </a:r>
            <a:br>
              <a:rPr lang="en-GB" sz="3300" kern="100" dirty="0">
                <a:effectLst/>
                <a:latin typeface="Arial" panose="020B0604020202020204" pitchFamily="34" charset="0"/>
                <a:ea typeface="Aptos" panose="020B0004020202020204" pitchFamily="34" charset="0"/>
                <a:cs typeface="Arial" panose="020B0604020202020204" pitchFamily="34" charset="0"/>
              </a:rPr>
            </a:br>
            <a:endParaRPr lang="en-GB" sz="33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940A42B-ECDC-9264-9A55-3A465B12854A}"/>
              </a:ext>
            </a:extLst>
          </p:cNvPr>
          <p:cNvSpPr>
            <a:spLocks noGrp="1"/>
          </p:cNvSpPr>
          <p:nvPr>
            <p:ph idx="1"/>
          </p:nvPr>
        </p:nvSpPr>
        <p:spPr>
          <a:xfrm>
            <a:off x="612648" y="1010653"/>
            <a:ext cx="5862396" cy="5298707"/>
          </a:xfrm>
        </p:spPr>
        <p:txBody>
          <a:bodyPr>
            <a:normAutofit/>
          </a:bodyPr>
          <a:lstStyle/>
          <a:p>
            <a:r>
              <a:rPr lang="en-GB" sz="1800" kern="100" dirty="0">
                <a:effectLst/>
                <a:latin typeface="Calibri" panose="020F0502020204030204" pitchFamily="34" charset="0"/>
                <a:ea typeface="Aptos" panose="020B0004020202020204" pitchFamily="34" charset="0"/>
                <a:cs typeface="Times New Roman" panose="02020603050405020304" pitchFamily="18" charset="0"/>
              </a:rPr>
              <a:t>Random Forest: To generate predictions, the machine learning method Random Forest employs a group of decision trees. It creates a more stable and accurate forecast by constructing several decision trees and integrating their output (voting for classification or averaging for regression).</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GB" sz="1800" kern="100" dirty="0">
                <a:effectLst/>
                <a:latin typeface="Calibri" panose="020F0502020204030204" pitchFamily="34" charset="0"/>
                <a:ea typeface="Aptos" panose="020B0004020202020204" pitchFamily="34" charset="0"/>
                <a:cs typeface="Times New Roman" panose="02020603050405020304" pitchFamily="18" charset="0"/>
              </a:rPr>
              <a:t>Gradient Boosting Performance:</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GB" sz="1800" kern="100" dirty="0">
                <a:effectLst/>
                <a:latin typeface="Calibri" panose="020F0502020204030204" pitchFamily="34" charset="0"/>
                <a:ea typeface="Aptos" panose="020B0004020202020204" pitchFamily="34" charset="0"/>
                <a:cs typeface="Times New Roman" panose="02020603050405020304" pitchFamily="18" charset="0"/>
              </a:rPr>
              <a:t>R-squared: -9.7955</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GB" sz="1800" kern="100" dirty="0">
                <a:effectLst/>
                <a:latin typeface="Calibri" panose="020F0502020204030204" pitchFamily="34" charset="0"/>
                <a:ea typeface="Aptos" panose="020B0004020202020204" pitchFamily="34" charset="0"/>
                <a:cs typeface="Times New Roman" panose="02020603050405020304" pitchFamily="18" charset="0"/>
              </a:rPr>
              <a:t>Mean Squared Error: 239671.57</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GB" sz="1800" dirty="0">
                <a:effectLst/>
                <a:latin typeface="Calibri" panose="020F0502020204030204" pitchFamily="34" charset="0"/>
                <a:ea typeface="Aptos" panose="020B0004020202020204" pitchFamily="34" charset="0"/>
              </a:rPr>
              <a:t>R-squared (R²): Indicates how effectively the model accounts for the variance in the desired outcome (crop yield).</a:t>
            </a:r>
            <a:endParaRPr lang="en-GB" sz="1800" dirty="0"/>
          </a:p>
        </p:txBody>
      </p:sp>
      <p:pic>
        <p:nvPicPr>
          <p:cNvPr id="4" name="Picture 3" descr="A graph with a red line&#10;&#10;AI-generated content may be incorrect.">
            <a:extLst>
              <a:ext uri="{FF2B5EF4-FFF2-40B4-BE49-F238E27FC236}">
                <a16:creationId xmlns:a16="http://schemas.microsoft.com/office/drawing/2014/main" id="{1D22E4C9-5E5E-D91F-1C60-A6F8D72E2A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7099546" y="433384"/>
            <a:ext cx="4665204" cy="6019618"/>
          </a:xfrm>
          <a:prstGeom prst="rect">
            <a:avLst/>
          </a:prstGeom>
          <a:noFill/>
        </p:spPr>
      </p:pic>
    </p:spTree>
    <p:extLst>
      <p:ext uri="{BB962C8B-B14F-4D97-AF65-F5344CB8AC3E}">
        <p14:creationId xmlns:p14="http://schemas.microsoft.com/office/powerpoint/2010/main" val="22519636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52B7AA-0F47-27E8-604F-8B8F46917E84}"/>
              </a:ext>
            </a:extLst>
          </p:cNvPr>
          <p:cNvSpPr>
            <a:spLocks noGrp="1"/>
          </p:cNvSpPr>
          <p:nvPr>
            <p:ph type="title"/>
          </p:nvPr>
        </p:nvSpPr>
        <p:spPr>
          <a:xfrm>
            <a:off x="612648" y="600074"/>
            <a:ext cx="6035040" cy="490789"/>
          </a:xfrm>
        </p:spPr>
        <p:txBody>
          <a:bodyPr anchor="b">
            <a:normAutofit fontScale="90000"/>
          </a:bodyPr>
          <a:lstStyle/>
          <a:p>
            <a:r>
              <a:rPr lang="en-GB" kern="100" dirty="0">
                <a:effectLst/>
                <a:latin typeface="Calibri" panose="020F0502020204030204" pitchFamily="34" charset="0"/>
                <a:ea typeface="Aptos" panose="020B0004020202020204" pitchFamily="34" charset="0"/>
                <a:cs typeface="Times New Roman" panose="02020603050405020304" pitchFamily="18" charset="0"/>
              </a:rPr>
              <a:t>General observations:</a:t>
            </a:r>
            <a:br>
              <a:rPr lang="en-GB" kern="100" dirty="0">
                <a:effectLst/>
                <a:latin typeface="Aptos" panose="020B0004020202020204" pitchFamily="34" charset="0"/>
                <a:ea typeface="Aptos" panose="020B0004020202020204" pitchFamily="34" charset="0"/>
                <a:cs typeface="Times New Roman" panose="02020603050405020304" pitchFamily="18" charset="0"/>
              </a:rPr>
            </a:br>
            <a:endParaRPr lang="en-GB" dirty="0"/>
          </a:p>
        </p:txBody>
      </p:sp>
      <p:sp>
        <p:nvSpPr>
          <p:cNvPr id="3" name="Content Placeholder 2">
            <a:extLst>
              <a:ext uri="{FF2B5EF4-FFF2-40B4-BE49-F238E27FC236}">
                <a16:creationId xmlns:a16="http://schemas.microsoft.com/office/drawing/2014/main" id="{567BB796-8097-CC72-6B88-8A097AC98D9E}"/>
              </a:ext>
            </a:extLst>
          </p:cNvPr>
          <p:cNvSpPr>
            <a:spLocks noGrp="1"/>
          </p:cNvSpPr>
          <p:nvPr>
            <p:ph idx="1"/>
          </p:nvPr>
        </p:nvSpPr>
        <p:spPr>
          <a:xfrm>
            <a:off x="612647" y="786063"/>
            <a:ext cx="6035041" cy="5523297"/>
          </a:xfrm>
        </p:spPr>
        <p:txBody>
          <a:bodyPr>
            <a:normAutofit/>
          </a:bodyPr>
          <a:lstStyle/>
          <a:p>
            <a:pPr>
              <a:lnSpc>
                <a:spcPct val="110000"/>
              </a:lnSpc>
            </a:pPr>
            <a:r>
              <a:rPr lang="en-GB" kern="100" dirty="0">
                <a:effectLst/>
                <a:latin typeface="Arial" panose="020B0604020202020204" pitchFamily="34" charset="0"/>
                <a:ea typeface="Aptos" panose="020B0004020202020204" pitchFamily="34" charset="0"/>
                <a:cs typeface="Arial" panose="020B0604020202020204" pitchFamily="34" charset="0"/>
              </a:rPr>
              <a:t>The annual rainfall of 285 mm is consistent. Because rainfall is constant, the model may not detect enough variability to forecast crop yield based just on rainfall. Nonetheless, the model can take into consideration the trend in crop output over time by using the crop yield from the prior year as a feature.</a:t>
            </a:r>
          </a:p>
          <a:p>
            <a:pPr>
              <a:lnSpc>
                <a:spcPct val="110000"/>
              </a:lnSpc>
            </a:pPr>
            <a:r>
              <a:rPr lang="en-GB" kern="100" dirty="0">
                <a:effectLst/>
                <a:latin typeface="Arial" panose="020B0604020202020204" pitchFamily="34" charset="0"/>
                <a:ea typeface="Aptos" panose="020B0004020202020204" pitchFamily="34" charset="0"/>
                <a:cs typeface="Arial" panose="020B0604020202020204" pitchFamily="34" charset="0"/>
              </a:rPr>
              <a:t>In conclusion, evaluate the model's performance using both visual inspection (actual vs. projected plot) and numerical metrics (such as R2 and MSE) after testing. You can either use more sophisticated techniques to increase the accuracy of the current model or make improvements based on this evaluation.</a:t>
            </a:r>
          </a:p>
          <a:p>
            <a:pPr>
              <a:lnSpc>
                <a:spcPct val="110000"/>
              </a:lnSpc>
            </a:pPr>
            <a:endParaRPr lang="en-GB" sz="1800" dirty="0"/>
          </a:p>
        </p:txBody>
      </p:sp>
      <p:pic>
        <p:nvPicPr>
          <p:cNvPr id="5" name="Picture 4" descr="Fields of wheat">
            <a:extLst>
              <a:ext uri="{FF2B5EF4-FFF2-40B4-BE49-F238E27FC236}">
                <a16:creationId xmlns:a16="http://schemas.microsoft.com/office/drawing/2014/main" id="{F290AACF-02A2-8AF7-F672-C278BA5A09ED}"/>
              </a:ext>
            </a:extLst>
          </p:cNvPr>
          <p:cNvPicPr>
            <a:picLocks noChangeAspect="1"/>
          </p:cNvPicPr>
          <p:nvPr/>
        </p:nvPicPr>
        <p:blipFill>
          <a:blip r:embed="rId2"/>
          <a:srcRect l="40887" r="19363"/>
          <a:stretch>
            <a:fillRect/>
          </a:stretch>
        </p:blipFill>
        <p:spPr>
          <a:xfrm>
            <a:off x="7345680" y="10"/>
            <a:ext cx="4846320" cy="6857990"/>
          </a:xfrm>
          <a:prstGeom prst="rect">
            <a:avLst/>
          </a:prstGeom>
        </p:spPr>
      </p:pic>
    </p:spTree>
    <p:extLst>
      <p:ext uri="{BB962C8B-B14F-4D97-AF65-F5344CB8AC3E}">
        <p14:creationId xmlns:p14="http://schemas.microsoft.com/office/powerpoint/2010/main" val="3960684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CA51FC7-4155-E0CA-584D-8203ED081515}"/>
              </a:ext>
            </a:extLst>
          </p:cNvPr>
          <p:cNvSpPr>
            <a:spLocks noGrp="1"/>
          </p:cNvSpPr>
          <p:nvPr>
            <p:ph type="title"/>
          </p:nvPr>
        </p:nvSpPr>
        <p:spPr>
          <a:xfrm>
            <a:off x="382799" y="172371"/>
            <a:ext cx="5713201" cy="756777"/>
          </a:xfrm>
        </p:spPr>
        <p:txBody>
          <a:bodyPr anchor="b">
            <a:normAutofit/>
          </a:bodyPr>
          <a:lstStyle/>
          <a:p>
            <a:pPr algn="ctr"/>
            <a:r>
              <a:rPr lang="en-GB" sz="2000" dirty="0">
                <a:latin typeface="Arial" panose="020B0604020202020204" pitchFamily="34" charset="0"/>
                <a:cs typeface="Arial" panose="020B0604020202020204" pitchFamily="34" charset="0"/>
              </a:rPr>
              <a:t>Crop Yield Prediction for National Planning and Food Security</a:t>
            </a:r>
          </a:p>
        </p:txBody>
      </p:sp>
      <p:sp>
        <p:nvSpPr>
          <p:cNvPr id="3" name="Content Placeholder 2">
            <a:extLst>
              <a:ext uri="{FF2B5EF4-FFF2-40B4-BE49-F238E27FC236}">
                <a16:creationId xmlns:a16="http://schemas.microsoft.com/office/drawing/2014/main" id="{F9A82370-964A-7E3F-871D-6EF1C2E73C8A}"/>
              </a:ext>
            </a:extLst>
          </p:cNvPr>
          <p:cNvSpPr>
            <a:spLocks noGrp="1"/>
          </p:cNvSpPr>
          <p:nvPr>
            <p:ph idx="1"/>
          </p:nvPr>
        </p:nvSpPr>
        <p:spPr>
          <a:xfrm>
            <a:off x="382799" y="929147"/>
            <a:ext cx="6035041" cy="5756481"/>
          </a:xfrm>
        </p:spPr>
        <p:txBody>
          <a:bodyPr>
            <a:normAutofit fontScale="92500" lnSpcReduction="20000"/>
          </a:bodyPr>
          <a:lstStyle/>
          <a:p>
            <a:pPr marL="0" indent="0">
              <a:buNone/>
            </a:pPr>
            <a:r>
              <a:rPr lang="en-GB" sz="1700" dirty="0">
                <a:latin typeface="Arial" panose="020B0604020202020204" pitchFamily="34" charset="0"/>
                <a:cs typeface="Arial" panose="020B0604020202020204" pitchFamily="34" charset="0"/>
              </a:rPr>
              <a:t>Accurate crop output data is essential for effective national planning and ensuring food security. Satellite-based remote sensing offers a cost-effective, scalable solution for monitoring crops. </a:t>
            </a:r>
          </a:p>
          <a:p>
            <a:pPr>
              <a:buNone/>
            </a:pPr>
            <a:r>
              <a:rPr lang="en-GB" sz="1700" dirty="0">
                <a:latin typeface="Arial" panose="020B0604020202020204" pitchFamily="34" charset="0"/>
                <a:cs typeface="Arial" panose="020B0604020202020204" pitchFamily="34" charset="0"/>
              </a:rPr>
              <a:t>The proposed </a:t>
            </a:r>
            <a:r>
              <a:rPr lang="en-GB" sz="1700" b="1" dirty="0">
                <a:latin typeface="Arial" panose="020B0604020202020204" pitchFamily="34" charset="0"/>
                <a:cs typeface="Arial" panose="020B0604020202020204" pitchFamily="34" charset="0"/>
              </a:rPr>
              <a:t>Crop Yield Prediction Model</a:t>
            </a:r>
            <a:r>
              <a:rPr lang="en-GB" sz="1700" dirty="0">
                <a:latin typeface="Arial" panose="020B0604020202020204" pitchFamily="34" charset="0"/>
                <a:cs typeface="Arial" panose="020B0604020202020204" pitchFamily="34" charset="0"/>
              </a:rPr>
              <a:t> integrates geospatial analysis with environmental data to deliver reliable insights that support:</a:t>
            </a:r>
          </a:p>
          <a:p>
            <a:pPr>
              <a:buFont typeface="Arial" panose="020B0604020202020204" pitchFamily="34" charset="0"/>
              <a:buChar char="•"/>
            </a:pPr>
            <a:r>
              <a:rPr lang="en-GB" sz="1700" b="1" dirty="0">
                <a:latin typeface="Arial" panose="020B0604020202020204" pitchFamily="34" charset="0"/>
                <a:cs typeface="Arial" panose="020B0604020202020204" pitchFamily="34" charset="0"/>
              </a:rPr>
              <a:t>Agricultural planning</a:t>
            </a:r>
            <a:endParaRPr lang="en-GB" sz="1700" dirty="0">
              <a:latin typeface="Arial" panose="020B0604020202020204" pitchFamily="34" charset="0"/>
              <a:cs typeface="Arial" panose="020B0604020202020204" pitchFamily="34" charset="0"/>
            </a:endParaRPr>
          </a:p>
          <a:p>
            <a:pPr>
              <a:buFont typeface="Arial" panose="020B0604020202020204" pitchFamily="34" charset="0"/>
              <a:buChar char="•"/>
            </a:pPr>
            <a:r>
              <a:rPr lang="en-GB" sz="1700" b="1" dirty="0">
                <a:latin typeface="Arial" panose="020B0604020202020204" pitchFamily="34" charset="0"/>
                <a:cs typeface="Arial" panose="020B0604020202020204" pitchFamily="34" charset="0"/>
              </a:rPr>
              <a:t>Resource management</a:t>
            </a:r>
            <a:endParaRPr lang="en-GB" sz="1700" dirty="0">
              <a:latin typeface="Arial" panose="020B0604020202020204" pitchFamily="34" charset="0"/>
              <a:cs typeface="Arial" panose="020B0604020202020204" pitchFamily="34" charset="0"/>
            </a:endParaRPr>
          </a:p>
          <a:p>
            <a:pPr>
              <a:buFont typeface="Arial" panose="020B0604020202020204" pitchFamily="34" charset="0"/>
              <a:buChar char="•"/>
            </a:pPr>
            <a:r>
              <a:rPr lang="en-GB" sz="1700" b="1" dirty="0">
                <a:latin typeface="Arial" panose="020B0604020202020204" pitchFamily="34" charset="0"/>
                <a:cs typeface="Arial" panose="020B0604020202020204" pitchFamily="34" charset="0"/>
              </a:rPr>
              <a:t>Food security optimization</a:t>
            </a:r>
          </a:p>
          <a:p>
            <a:pPr>
              <a:buNone/>
            </a:pPr>
            <a:r>
              <a:rPr lang="en-GB" sz="1700" b="1" dirty="0">
                <a:latin typeface="Arial" panose="020B0604020202020204" pitchFamily="34" charset="0"/>
                <a:cs typeface="Arial" panose="020B0604020202020204" pitchFamily="34" charset="0"/>
              </a:rPr>
              <a:t>Justifications for a Crop Forecast Model:</a:t>
            </a:r>
            <a:endParaRPr lang="en-GB" sz="1700" dirty="0">
              <a:latin typeface="Arial" panose="020B0604020202020204" pitchFamily="34" charset="0"/>
              <a:cs typeface="Arial" panose="020B0604020202020204" pitchFamily="34" charset="0"/>
            </a:endParaRPr>
          </a:p>
          <a:p>
            <a:pPr>
              <a:buFont typeface="Arial" panose="020B0604020202020204" pitchFamily="34" charset="0"/>
              <a:buChar char="•"/>
            </a:pPr>
            <a:r>
              <a:rPr lang="en-GB" sz="1700" b="1" dirty="0">
                <a:latin typeface="Arial" panose="020B0604020202020204" pitchFamily="34" charset="0"/>
                <a:cs typeface="Arial" panose="020B0604020202020204" pitchFamily="34" charset="0"/>
              </a:rPr>
              <a:t>Food Security</a:t>
            </a:r>
            <a:r>
              <a:rPr lang="en-GB" sz="1700" dirty="0">
                <a:latin typeface="Arial" panose="020B0604020202020204" pitchFamily="34" charset="0"/>
                <a:cs typeface="Arial" panose="020B0604020202020204" pitchFamily="34" charset="0"/>
              </a:rPr>
              <a:t>: Helps anticipate shortages or surpluses for better planning.</a:t>
            </a:r>
          </a:p>
          <a:p>
            <a:pPr>
              <a:buFont typeface="Arial" panose="020B0604020202020204" pitchFamily="34" charset="0"/>
              <a:buChar char="•"/>
            </a:pPr>
            <a:r>
              <a:rPr lang="en-GB" sz="1700" b="1" dirty="0">
                <a:latin typeface="Arial" panose="020B0604020202020204" pitchFamily="34" charset="0"/>
                <a:cs typeface="Arial" panose="020B0604020202020204" pitchFamily="34" charset="0"/>
              </a:rPr>
              <a:t>Climate Adaptation</a:t>
            </a:r>
            <a:r>
              <a:rPr lang="en-GB" sz="1700" dirty="0">
                <a:latin typeface="Arial" panose="020B0604020202020204" pitchFamily="34" charset="0"/>
                <a:cs typeface="Arial" panose="020B0604020202020204" pitchFamily="34" charset="0"/>
              </a:rPr>
              <a:t>: Enables farmers to develop coping strategies for climate change.</a:t>
            </a:r>
          </a:p>
          <a:p>
            <a:pPr>
              <a:buFont typeface="Arial" panose="020B0604020202020204" pitchFamily="34" charset="0"/>
              <a:buChar char="•"/>
            </a:pPr>
            <a:r>
              <a:rPr lang="en-GB" sz="1700" b="1" dirty="0">
                <a:latin typeface="Arial" panose="020B0604020202020204" pitchFamily="34" charset="0"/>
                <a:cs typeface="Arial" panose="020B0604020202020204" pitchFamily="34" charset="0"/>
              </a:rPr>
              <a:t>Efficient Resource Use</a:t>
            </a:r>
            <a:r>
              <a:rPr lang="en-GB" sz="1700" dirty="0">
                <a:latin typeface="Arial" panose="020B0604020202020204" pitchFamily="34" charset="0"/>
                <a:cs typeface="Arial" panose="020B0604020202020204" pitchFamily="34" charset="0"/>
              </a:rPr>
              <a:t>: Supports sustainable use of water, fertilizers, and pesticides, reducing waste and environmental impact.</a:t>
            </a:r>
          </a:p>
          <a:p>
            <a:pPr marL="0" indent="0">
              <a:buNone/>
            </a:pPr>
            <a:endParaRPr lang="en-GB" sz="1800" dirty="0">
              <a:latin typeface="Arial" panose="020B0604020202020204" pitchFamily="34" charset="0"/>
              <a:cs typeface="Arial" panose="020B0604020202020204" pitchFamily="34" charset="0"/>
            </a:endParaRPr>
          </a:p>
          <a:p>
            <a:pPr marL="0" indent="0">
              <a:buNone/>
            </a:pPr>
            <a:endParaRPr lang="en-GB" sz="1800" dirty="0"/>
          </a:p>
        </p:txBody>
      </p:sp>
      <p:pic>
        <p:nvPicPr>
          <p:cNvPr id="5" name="Picture 4" descr="Golden wheat against sky">
            <a:extLst>
              <a:ext uri="{FF2B5EF4-FFF2-40B4-BE49-F238E27FC236}">
                <a16:creationId xmlns:a16="http://schemas.microsoft.com/office/drawing/2014/main" id="{00084D35-3D40-EB64-6AAD-B3CA855C732A}"/>
              </a:ext>
            </a:extLst>
          </p:cNvPr>
          <p:cNvPicPr>
            <a:picLocks noChangeAspect="1"/>
          </p:cNvPicPr>
          <p:nvPr/>
        </p:nvPicPr>
        <p:blipFill>
          <a:blip r:embed="rId2"/>
          <a:srcRect l="20775" r="32054"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35078241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99CCD95-CF51-3C44-BB0A-0C58C0CF0A32}"/>
              </a:ext>
            </a:extLst>
          </p:cNvPr>
          <p:cNvSpPr>
            <a:spLocks noGrp="1"/>
          </p:cNvSpPr>
          <p:nvPr>
            <p:ph type="title"/>
          </p:nvPr>
        </p:nvSpPr>
        <p:spPr>
          <a:xfrm>
            <a:off x="612647" y="51434"/>
            <a:ext cx="6035040" cy="644110"/>
          </a:xfrm>
        </p:spPr>
        <p:txBody>
          <a:bodyPr anchor="b">
            <a:normAutofit/>
          </a:bodyPr>
          <a:lstStyle/>
          <a:p>
            <a:pPr algn="ctr"/>
            <a:r>
              <a:rPr lang="en-GB" dirty="0"/>
              <a:t>Objectives</a:t>
            </a:r>
          </a:p>
        </p:txBody>
      </p:sp>
      <p:sp>
        <p:nvSpPr>
          <p:cNvPr id="3" name="Content Placeholder 2">
            <a:extLst>
              <a:ext uri="{FF2B5EF4-FFF2-40B4-BE49-F238E27FC236}">
                <a16:creationId xmlns:a16="http://schemas.microsoft.com/office/drawing/2014/main" id="{D8EAE3B5-E9EB-AE54-F8A6-1422A0C035F1}"/>
              </a:ext>
            </a:extLst>
          </p:cNvPr>
          <p:cNvSpPr>
            <a:spLocks noGrp="1"/>
          </p:cNvSpPr>
          <p:nvPr>
            <p:ph idx="1"/>
          </p:nvPr>
        </p:nvSpPr>
        <p:spPr>
          <a:xfrm>
            <a:off x="612647" y="746978"/>
            <a:ext cx="6035041" cy="5562382"/>
          </a:xfrm>
        </p:spPr>
        <p:txBody>
          <a:bodyPr>
            <a:normAutofit/>
          </a:bodyPr>
          <a:lstStyle/>
          <a:p>
            <a:pPr marL="342900" lvl="0" indent="-342900">
              <a:lnSpc>
                <a:spcPct val="110000"/>
              </a:lnSpc>
              <a:spcAft>
                <a:spcPts val="800"/>
              </a:spcAft>
              <a:buSzPts val="1000"/>
              <a:buFont typeface="Symbol" panose="05050102010706020507" pitchFamily="18" charset="2"/>
              <a:buChar char=""/>
              <a:tabLst>
                <a:tab pos="457200" algn="l"/>
              </a:tabLst>
            </a:pPr>
            <a:r>
              <a:rPr lang="en-GB" sz="1700" kern="100" dirty="0">
                <a:effectLst/>
                <a:latin typeface="Arial" panose="020B0604020202020204" pitchFamily="34" charset="0"/>
                <a:ea typeface="Aptos" panose="020B0004020202020204" pitchFamily="34" charset="0"/>
                <a:cs typeface="Arial" panose="020B0604020202020204" pitchFamily="34" charset="0"/>
              </a:rPr>
              <a:t>Collect and analyse data related to soil type, weather patterns, and environmental factors affecting crop yield.</a:t>
            </a:r>
          </a:p>
          <a:p>
            <a:pPr marL="342900" lvl="0" indent="-342900">
              <a:lnSpc>
                <a:spcPct val="110000"/>
              </a:lnSpc>
              <a:spcAft>
                <a:spcPts val="800"/>
              </a:spcAft>
              <a:buSzPts val="1000"/>
              <a:buFont typeface="Symbol" panose="05050102010706020507" pitchFamily="18" charset="2"/>
              <a:buChar char=""/>
              <a:tabLst>
                <a:tab pos="457200" algn="l"/>
              </a:tabLst>
            </a:pPr>
            <a:r>
              <a:rPr lang="en-GB" sz="1700" kern="100" dirty="0">
                <a:effectLst/>
                <a:latin typeface="Arial" panose="020B0604020202020204" pitchFamily="34" charset="0"/>
                <a:ea typeface="Aptos" panose="020B0004020202020204" pitchFamily="34" charset="0"/>
                <a:cs typeface="Arial" panose="020B0604020202020204" pitchFamily="34" charset="0"/>
              </a:rPr>
              <a:t>Develop a Python-centred model that predicts crop yield with near-accurate results.</a:t>
            </a:r>
          </a:p>
          <a:p>
            <a:pPr marL="342900" lvl="0" indent="-342900">
              <a:lnSpc>
                <a:spcPct val="110000"/>
              </a:lnSpc>
              <a:spcAft>
                <a:spcPts val="800"/>
              </a:spcAft>
              <a:buSzPts val="1000"/>
              <a:buFont typeface="Symbol" panose="05050102010706020507" pitchFamily="18" charset="2"/>
              <a:buChar char=""/>
              <a:tabLst>
                <a:tab pos="457200" algn="l"/>
              </a:tabLst>
            </a:pPr>
            <a:r>
              <a:rPr lang="en-GB" sz="1700" kern="100" dirty="0">
                <a:effectLst/>
                <a:latin typeface="Arial" panose="020B0604020202020204" pitchFamily="34" charset="0"/>
                <a:ea typeface="Aptos" panose="020B0004020202020204" pitchFamily="34" charset="0"/>
                <a:cs typeface="Arial" panose="020B0604020202020204" pitchFamily="34" charset="0"/>
              </a:rPr>
              <a:t>Validate the model using previous agricultural data.</a:t>
            </a:r>
          </a:p>
          <a:p>
            <a:pPr marL="342900" lvl="0" indent="-342900">
              <a:lnSpc>
                <a:spcPct val="110000"/>
              </a:lnSpc>
              <a:spcAft>
                <a:spcPts val="800"/>
              </a:spcAft>
              <a:buSzPts val="1000"/>
              <a:buFont typeface="Symbol" panose="05050102010706020507" pitchFamily="18" charset="2"/>
              <a:buChar char=""/>
              <a:tabLst>
                <a:tab pos="457200" algn="l"/>
              </a:tabLst>
            </a:pPr>
            <a:r>
              <a:rPr lang="en-GB" sz="1700" kern="100" dirty="0">
                <a:effectLst/>
                <a:latin typeface="Arial" panose="020B0604020202020204" pitchFamily="34" charset="0"/>
                <a:ea typeface="Aptos" panose="020B0004020202020204" pitchFamily="34" charset="0"/>
                <a:cs typeface="Arial" panose="020B0604020202020204" pitchFamily="34" charset="0"/>
              </a:rPr>
              <a:t>To provide a user-friendly interface for farmers and environmental stakeholders to access predictive insights.</a:t>
            </a:r>
          </a:p>
          <a:p>
            <a:pPr>
              <a:lnSpc>
                <a:spcPct val="110000"/>
              </a:lnSpc>
              <a:spcAft>
                <a:spcPts val="800"/>
              </a:spcAft>
              <a:buNone/>
            </a:pPr>
            <a:r>
              <a:rPr lang="en-GB" sz="1800" b="1" u="sng" kern="100" dirty="0">
                <a:effectLst/>
                <a:latin typeface="Calibri" panose="020F0502020204030204" pitchFamily="34" charset="0"/>
                <a:ea typeface="Aptos" panose="020B0004020202020204" pitchFamily="34" charset="0"/>
                <a:cs typeface="Times New Roman" panose="02020603050405020304" pitchFamily="18" charset="0"/>
              </a:rPr>
              <a:t>Weather-related factors impacting crop yield. </a:t>
            </a:r>
            <a:endParaRPr lang="en-GB" sz="1800" b="1"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0000"/>
              </a:lnSpc>
              <a:spcAft>
                <a:spcPts val="800"/>
              </a:spcAft>
            </a:pPr>
            <a:r>
              <a:rPr lang="en-GB" sz="1700" kern="100" dirty="0">
                <a:effectLst/>
                <a:latin typeface="Calibri" panose="020F0502020204030204" pitchFamily="34" charset="0"/>
                <a:ea typeface="Aptos" panose="020B0004020202020204" pitchFamily="34" charset="0"/>
                <a:cs typeface="Times New Roman" panose="02020603050405020304" pitchFamily="18" charset="0"/>
              </a:rPr>
              <a:t>Temperature, Rainfall, Humidity, Wind</a:t>
            </a:r>
            <a:endParaRPr lang="en-GB" sz="17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GB" sz="1800" kern="100" dirty="0">
                <a:effectLst/>
                <a:latin typeface="Calibri" panose="020F0502020204030204" pitchFamily="34" charset="0"/>
                <a:ea typeface="Aptos" panose="020B0004020202020204" pitchFamily="34" charset="0"/>
                <a:cs typeface="Times New Roman" panose="02020603050405020304" pitchFamily="18" charset="0"/>
              </a:rPr>
              <a:t>Other factors to consider include: </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buNone/>
            </a:pPr>
            <a:r>
              <a:rPr lang="en-GB" sz="1800" u="sng" kern="100" dirty="0">
                <a:effectLst/>
                <a:latin typeface="Calibri" panose="020F0502020204030204" pitchFamily="34" charset="0"/>
                <a:ea typeface="Aptos" panose="020B0004020202020204" pitchFamily="34" charset="0"/>
                <a:cs typeface="Times New Roman" panose="02020603050405020304" pitchFamily="18" charset="0"/>
              </a:rPr>
              <a:t>Water Availability</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buNone/>
            </a:pPr>
            <a:r>
              <a:rPr lang="en-GB" sz="1800" dirty="0">
                <a:effectLst/>
                <a:latin typeface="Calibri" panose="020F0502020204030204" pitchFamily="34" charset="0"/>
                <a:ea typeface="Aptos" panose="020B0004020202020204" pitchFamily="34" charset="0"/>
              </a:rPr>
              <a:t>Irrigation, water sources, and drought</a:t>
            </a:r>
            <a:endParaRPr lang="en-GB" sz="1700" dirty="0"/>
          </a:p>
        </p:txBody>
      </p:sp>
      <p:pic>
        <p:nvPicPr>
          <p:cNvPr id="5" name="Picture 4" descr="Tractor in farmland">
            <a:extLst>
              <a:ext uri="{FF2B5EF4-FFF2-40B4-BE49-F238E27FC236}">
                <a16:creationId xmlns:a16="http://schemas.microsoft.com/office/drawing/2014/main" id="{5262729C-E1E6-745D-59A7-C555115F7B1A}"/>
              </a:ext>
            </a:extLst>
          </p:cNvPr>
          <p:cNvPicPr>
            <a:picLocks noChangeAspect="1"/>
          </p:cNvPicPr>
          <p:nvPr/>
        </p:nvPicPr>
        <p:blipFill>
          <a:blip r:embed="rId2"/>
          <a:srcRect l="43070" r="9937" b="375"/>
          <a:stretch>
            <a:fillRect/>
          </a:stretch>
        </p:blipFill>
        <p:spPr>
          <a:xfrm>
            <a:off x="7345680" y="10"/>
            <a:ext cx="4846320" cy="6857990"/>
          </a:xfrm>
          <a:prstGeom prst="rect">
            <a:avLst/>
          </a:prstGeom>
        </p:spPr>
      </p:pic>
    </p:spTree>
    <p:extLst>
      <p:ext uri="{BB962C8B-B14F-4D97-AF65-F5344CB8AC3E}">
        <p14:creationId xmlns:p14="http://schemas.microsoft.com/office/powerpoint/2010/main" val="3433975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68BA2F-8741-AA21-BA88-FD892C7C2C82}"/>
              </a:ext>
            </a:extLst>
          </p:cNvPr>
          <p:cNvSpPr>
            <a:spLocks noGrp="1"/>
          </p:cNvSpPr>
          <p:nvPr>
            <p:ph type="title"/>
          </p:nvPr>
        </p:nvSpPr>
        <p:spPr>
          <a:xfrm>
            <a:off x="452227" y="51434"/>
            <a:ext cx="6035040" cy="619126"/>
          </a:xfrm>
        </p:spPr>
        <p:txBody>
          <a:bodyPr anchor="b">
            <a:normAutofit fontScale="90000"/>
          </a:bodyPr>
          <a:lstStyle/>
          <a:p>
            <a:r>
              <a:rPr lang="en-GB" dirty="0"/>
              <a:t>Analysis based on Namibia </a:t>
            </a:r>
          </a:p>
        </p:txBody>
      </p:sp>
      <p:sp>
        <p:nvSpPr>
          <p:cNvPr id="3" name="Content Placeholder 2">
            <a:extLst>
              <a:ext uri="{FF2B5EF4-FFF2-40B4-BE49-F238E27FC236}">
                <a16:creationId xmlns:a16="http://schemas.microsoft.com/office/drawing/2014/main" id="{704560EB-3198-7401-2426-3E7570B6DE5C}"/>
              </a:ext>
            </a:extLst>
          </p:cNvPr>
          <p:cNvSpPr>
            <a:spLocks noGrp="1"/>
          </p:cNvSpPr>
          <p:nvPr>
            <p:ph idx="1"/>
          </p:nvPr>
        </p:nvSpPr>
        <p:spPr>
          <a:xfrm>
            <a:off x="1" y="670560"/>
            <a:ext cx="7345680" cy="5638800"/>
          </a:xfrm>
        </p:spPr>
        <p:txBody>
          <a:bodyPr>
            <a:normAutofit fontScale="92500" lnSpcReduction="20000"/>
          </a:bodyPr>
          <a:lstStyle/>
          <a:p>
            <a:pPr marL="0" indent="0">
              <a:buNone/>
            </a:pPr>
            <a:r>
              <a:rPr lang="en-GB" sz="1800" u="sng" dirty="0"/>
              <a:t>The analysis was based on water sources and water distribution in and around Namibia</a:t>
            </a:r>
            <a:r>
              <a:rPr lang="en-GB" sz="1800" dirty="0"/>
              <a:t>. </a:t>
            </a:r>
          </a:p>
          <a:p>
            <a:r>
              <a:rPr lang="en-GB" sz="1800" dirty="0">
                <a:latin typeface="Arial" panose="020B0604020202020204" pitchFamily="34" charset="0"/>
                <a:cs typeface="Arial" panose="020B0604020202020204" pitchFamily="34" charset="0"/>
              </a:rPr>
              <a:t>characterized by arid and semi-arid climates, faces persistent water scarcity, and erratic rainfall patterns. These factors significantly influence agricultural productivity. Understanding the interplay between water availability and crop yields is essential for enhancing food security, improving planning, and adapting to climate variability</a:t>
            </a:r>
            <a:r>
              <a:rPr lang="en-GB" sz="1800" dirty="0"/>
              <a:t>.</a:t>
            </a:r>
          </a:p>
          <a:p>
            <a:pPr marL="0" indent="0" algn="ctr">
              <a:buNone/>
            </a:pPr>
            <a:r>
              <a:rPr lang="en-GB" sz="1800" b="1" u="sng" dirty="0">
                <a:latin typeface="Arial" panose="020B0604020202020204" pitchFamily="34" charset="0"/>
                <a:cs typeface="Arial" panose="020B0604020202020204" pitchFamily="34" charset="0"/>
              </a:rPr>
              <a:t>Climatic and Geographic Overview</a:t>
            </a:r>
          </a:p>
          <a:p>
            <a:r>
              <a:rPr lang="en-GB" sz="1800" b="1" dirty="0">
                <a:latin typeface="Arial" panose="020B0604020202020204" pitchFamily="34" charset="0"/>
                <a:cs typeface="Arial" panose="020B0604020202020204" pitchFamily="34" charset="0"/>
              </a:rPr>
              <a:t>The Namib Desert (West)</a:t>
            </a:r>
            <a:r>
              <a:rPr lang="en-GB" sz="1800" dirty="0">
                <a:latin typeface="Arial" panose="020B0604020202020204" pitchFamily="34" charset="0"/>
                <a:cs typeface="Arial" panose="020B0604020202020204" pitchFamily="34" charset="0"/>
              </a:rPr>
              <a:t>: Extremely dry.</a:t>
            </a:r>
          </a:p>
          <a:p>
            <a:r>
              <a:rPr lang="en-GB" sz="1800" b="1" dirty="0">
                <a:latin typeface="Arial" panose="020B0604020202020204" pitchFamily="34" charset="0"/>
                <a:cs typeface="Arial" panose="020B0604020202020204" pitchFamily="34" charset="0"/>
              </a:rPr>
              <a:t>The Central Plateau</a:t>
            </a:r>
            <a:r>
              <a:rPr lang="en-GB" sz="1800" dirty="0">
                <a:latin typeface="Arial" panose="020B0604020202020204" pitchFamily="34" charset="0"/>
                <a:cs typeface="Arial" panose="020B0604020202020204" pitchFamily="34" charset="0"/>
              </a:rPr>
              <a:t>: Variable rainfall.</a:t>
            </a:r>
          </a:p>
          <a:p>
            <a:pPr>
              <a:buFont typeface="Arial" panose="020B0604020202020204" pitchFamily="34" charset="0"/>
              <a:buChar char="•"/>
            </a:pPr>
            <a:r>
              <a:rPr lang="en-GB" sz="1800" b="1" dirty="0">
                <a:latin typeface="Arial" panose="020B0604020202020204" pitchFamily="34" charset="0"/>
                <a:cs typeface="Arial" panose="020B0604020202020204" pitchFamily="34" charset="0"/>
              </a:rPr>
              <a:t>The Kavango and Zambezi regions (Northeast)</a:t>
            </a:r>
            <a:r>
              <a:rPr lang="en-GB" sz="1800" dirty="0">
                <a:latin typeface="Arial" panose="020B0604020202020204" pitchFamily="34" charset="0"/>
                <a:cs typeface="Arial" panose="020B0604020202020204" pitchFamily="34" charset="0"/>
              </a:rPr>
              <a:t>: Higher rainfall and potential for higher agricultural productivity</a:t>
            </a:r>
            <a:r>
              <a:rPr lang="en-GB" sz="1600" dirty="0">
                <a:latin typeface="Arial" panose="020B0604020202020204" pitchFamily="34" charset="0"/>
                <a:cs typeface="Arial" panose="020B0604020202020204" pitchFamily="34" charset="0"/>
              </a:rPr>
              <a:t>.</a:t>
            </a:r>
          </a:p>
          <a:p>
            <a:pPr>
              <a:buFont typeface="Arial" panose="020B0604020202020204" pitchFamily="34" charset="0"/>
              <a:buChar char="•"/>
            </a:pPr>
            <a:endParaRPr lang="en-GB" sz="1600" dirty="0">
              <a:latin typeface="Arial" panose="020B0604020202020204" pitchFamily="34" charset="0"/>
              <a:cs typeface="Arial" panose="020B0604020202020204" pitchFamily="34" charset="0"/>
            </a:endParaRPr>
          </a:p>
          <a:p>
            <a:pPr>
              <a:buFont typeface="Arial" panose="020B0604020202020204" pitchFamily="34" charset="0"/>
              <a:buChar char="•"/>
            </a:pPr>
            <a:r>
              <a:rPr lang="en-GB" sz="1900" b="1" dirty="0">
                <a:latin typeface="Arial" panose="020B0604020202020204" pitchFamily="34" charset="0"/>
                <a:cs typeface="Arial" panose="020B0604020202020204" pitchFamily="34" charset="0"/>
              </a:rPr>
              <a:t>Rainfall:</a:t>
            </a:r>
            <a:r>
              <a:rPr lang="en-GB" sz="1900" dirty="0">
                <a:latin typeface="Arial" panose="020B0604020202020204" pitchFamily="34" charset="0"/>
                <a:cs typeface="Arial" panose="020B0604020202020204" pitchFamily="34" charset="0"/>
              </a:rPr>
              <a:t> Varies from 25 mm/year in the coastal area to over 600 mm/year in the northeast.</a:t>
            </a:r>
            <a:br>
              <a:rPr lang="en-GB" sz="1900" dirty="0">
                <a:latin typeface="Arial" panose="020B0604020202020204" pitchFamily="34" charset="0"/>
                <a:cs typeface="Arial" panose="020B0604020202020204" pitchFamily="34" charset="0"/>
              </a:rPr>
            </a:br>
            <a:r>
              <a:rPr lang="en-GB" sz="1900" b="1" dirty="0">
                <a:latin typeface="Arial" panose="020B0604020202020204" pitchFamily="34" charset="0"/>
                <a:cs typeface="Arial" panose="020B0604020202020204" pitchFamily="34" charset="0"/>
              </a:rPr>
              <a:t>Growing season:</a:t>
            </a:r>
            <a:r>
              <a:rPr lang="en-GB" sz="1900" dirty="0">
                <a:latin typeface="Arial" panose="020B0604020202020204" pitchFamily="34" charset="0"/>
                <a:cs typeface="Arial" panose="020B0604020202020204" pitchFamily="34" charset="0"/>
              </a:rPr>
              <a:t> Generally, from </a:t>
            </a:r>
            <a:r>
              <a:rPr lang="en-GB" sz="1900" b="1" dirty="0">
                <a:latin typeface="Arial" panose="020B0604020202020204" pitchFamily="34" charset="0"/>
                <a:cs typeface="Arial" panose="020B0604020202020204" pitchFamily="34" charset="0"/>
              </a:rPr>
              <a:t>November to April</a:t>
            </a:r>
            <a:r>
              <a:rPr lang="en-GB" sz="1900" dirty="0">
                <a:latin typeface="Arial" panose="020B0604020202020204" pitchFamily="34" charset="0"/>
                <a:cs typeface="Arial" panose="020B0604020202020204" pitchFamily="34" charset="0"/>
              </a:rPr>
              <a:t>, with most crops reliant on seasonal rainfall for high crop yield. </a:t>
            </a:r>
          </a:p>
        </p:txBody>
      </p:sp>
      <p:pic>
        <p:nvPicPr>
          <p:cNvPr id="5" name="Picture 4" descr="A field of crops with mountains in the distance">
            <a:extLst>
              <a:ext uri="{FF2B5EF4-FFF2-40B4-BE49-F238E27FC236}">
                <a16:creationId xmlns:a16="http://schemas.microsoft.com/office/drawing/2014/main" id="{932D8314-7181-0BCF-E439-2FEA23772A0E}"/>
              </a:ext>
            </a:extLst>
          </p:cNvPr>
          <p:cNvPicPr>
            <a:picLocks noChangeAspect="1"/>
          </p:cNvPicPr>
          <p:nvPr/>
        </p:nvPicPr>
        <p:blipFill>
          <a:blip r:embed="rId2"/>
          <a:srcRect l="30069" r="22761"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2094966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2FEFE52-B195-993D-764A-35DCB591EF46}"/>
              </a:ext>
            </a:extLst>
          </p:cNvPr>
          <p:cNvSpPr>
            <a:spLocks noGrp="1"/>
          </p:cNvSpPr>
          <p:nvPr>
            <p:ph type="title"/>
          </p:nvPr>
        </p:nvSpPr>
        <p:spPr>
          <a:xfrm>
            <a:off x="612648" y="600074"/>
            <a:ext cx="6035040" cy="490789"/>
          </a:xfrm>
        </p:spPr>
        <p:txBody>
          <a:bodyPr anchor="b">
            <a:normAutofit fontScale="90000"/>
          </a:bodyPr>
          <a:lstStyle/>
          <a:p>
            <a:r>
              <a:rPr lang="en-GB" dirty="0"/>
              <a:t>Water sources for crops</a:t>
            </a:r>
          </a:p>
        </p:txBody>
      </p:sp>
      <p:sp>
        <p:nvSpPr>
          <p:cNvPr id="3" name="Content Placeholder 2">
            <a:extLst>
              <a:ext uri="{FF2B5EF4-FFF2-40B4-BE49-F238E27FC236}">
                <a16:creationId xmlns:a16="http://schemas.microsoft.com/office/drawing/2014/main" id="{57DFB1F4-ED20-19DB-A0F2-73E291399D13}"/>
              </a:ext>
            </a:extLst>
          </p:cNvPr>
          <p:cNvSpPr>
            <a:spLocks noGrp="1"/>
          </p:cNvSpPr>
          <p:nvPr>
            <p:ph idx="1"/>
          </p:nvPr>
        </p:nvSpPr>
        <p:spPr>
          <a:xfrm>
            <a:off x="612647" y="1090863"/>
            <a:ext cx="6035041" cy="5218497"/>
          </a:xfrm>
        </p:spPr>
        <p:txBody>
          <a:bodyPr>
            <a:normAutofit/>
          </a:bodyPr>
          <a:lstStyle/>
          <a:p>
            <a:pPr algn="ctr">
              <a:lnSpc>
                <a:spcPct val="110000"/>
              </a:lnSpc>
              <a:buNone/>
            </a:pPr>
            <a:r>
              <a:rPr lang="en-GB" b="1" dirty="0">
                <a:latin typeface="Arial" panose="020B0604020202020204" pitchFamily="34" charset="0"/>
                <a:cs typeface="Arial" panose="020B0604020202020204" pitchFamily="34" charset="0"/>
              </a:rPr>
              <a:t>Source: Rain-fed </a:t>
            </a:r>
          </a:p>
          <a:p>
            <a:pPr>
              <a:lnSpc>
                <a:spcPct val="110000"/>
              </a:lnSpc>
              <a:buFont typeface="Arial" panose="020B0604020202020204" pitchFamily="34" charset="0"/>
              <a:buChar char="•"/>
            </a:pPr>
            <a:r>
              <a:rPr lang="en-GB" sz="1800" dirty="0">
                <a:latin typeface="Arial" panose="020B0604020202020204" pitchFamily="34" charset="0"/>
                <a:cs typeface="Arial" panose="020B0604020202020204" pitchFamily="34" charset="0"/>
              </a:rPr>
              <a:t>Dominant in subsistence farming regions (e.g., </a:t>
            </a:r>
            <a:r>
              <a:rPr lang="en-GB" sz="1800" dirty="0" err="1">
                <a:latin typeface="Arial" panose="020B0604020202020204" pitchFamily="34" charset="0"/>
                <a:cs typeface="Arial" panose="020B0604020202020204" pitchFamily="34" charset="0"/>
              </a:rPr>
              <a:t>Omusati</a:t>
            </a:r>
            <a:r>
              <a:rPr lang="en-GB" sz="1800" dirty="0">
                <a:latin typeface="Arial" panose="020B0604020202020204" pitchFamily="34" charset="0"/>
                <a:cs typeface="Arial" panose="020B0604020202020204" pitchFamily="34" charset="0"/>
              </a:rPr>
              <a:t>, Ohangwena, Kavango).</a:t>
            </a:r>
          </a:p>
          <a:p>
            <a:pPr>
              <a:lnSpc>
                <a:spcPct val="110000"/>
              </a:lnSpc>
              <a:buFont typeface="Arial" panose="020B0604020202020204" pitchFamily="34" charset="0"/>
              <a:buChar char="•"/>
            </a:pPr>
            <a:r>
              <a:rPr lang="en-GB" sz="1800" dirty="0">
                <a:latin typeface="Arial" panose="020B0604020202020204" pitchFamily="34" charset="0"/>
                <a:cs typeface="Arial" panose="020B0604020202020204" pitchFamily="34" charset="0"/>
              </a:rPr>
              <a:t>Vulnerable to drought and climatic changes</a:t>
            </a:r>
          </a:p>
          <a:p>
            <a:pPr marL="0" indent="0" algn="ctr">
              <a:lnSpc>
                <a:spcPct val="110000"/>
              </a:lnSpc>
              <a:buNone/>
            </a:pPr>
            <a:r>
              <a:rPr lang="en-GB" b="1" dirty="0">
                <a:latin typeface="Arial" panose="020B0604020202020204" pitchFamily="34" charset="0"/>
                <a:cs typeface="Arial" panose="020B0604020202020204" pitchFamily="34" charset="0"/>
              </a:rPr>
              <a:t>Source: Groundwater</a:t>
            </a:r>
          </a:p>
          <a:p>
            <a:pPr>
              <a:lnSpc>
                <a:spcPct val="110000"/>
              </a:lnSpc>
            </a:pPr>
            <a:r>
              <a:rPr lang="en-GB" sz="1800" dirty="0">
                <a:latin typeface="Arial" panose="020B0604020202020204" pitchFamily="34" charset="0"/>
                <a:cs typeface="Arial" panose="020B0604020202020204" pitchFamily="34" charset="0"/>
              </a:rPr>
              <a:t>Relied upon in central and southern Namibia</a:t>
            </a:r>
          </a:p>
          <a:p>
            <a:pPr>
              <a:lnSpc>
                <a:spcPct val="110000"/>
              </a:lnSpc>
            </a:pPr>
            <a:r>
              <a:rPr lang="en-GB" sz="1800" dirty="0">
                <a:latin typeface="Arial" panose="020B0604020202020204" pitchFamily="34" charset="0"/>
                <a:cs typeface="Arial" panose="020B0604020202020204" pitchFamily="34" charset="0"/>
              </a:rPr>
              <a:t>Deep boreholes are used for irrigation, especially on large farms</a:t>
            </a:r>
          </a:p>
          <a:p>
            <a:pPr marL="0" indent="0" algn="ctr">
              <a:lnSpc>
                <a:spcPct val="110000"/>
              </a:lnSpc>
              <a:buNone/>
            </a:pPr>
            <a:r>
              <a:rPr lang="en-GB" b="1" dirty="0">
                <a:latin typeface="Arial" panose="020B0604020202020204" pitchFamily="34" charset="0"/>
                <a:cs typeface="Arial" panose="020B0604020202020204" pitchFamily="34" charset="0"/>
              </a:rPr>
              <a:t>Source: Surface Water</a:t>
            </a:r>
          </a:p>
          <a:p>
            <a:pPr>
              <a:lnSpc>
                <a:spcPct val="110000"/>
              </a:lnSpc>
            </a:pPr>
            <a:r>
              <a:rPr lang="en-GB" sz="1800" dirty="0">
                <a:latin typeface="Arial" panose="020B0604020202020204" pitchFamily="34" charset="0"/>
                <a:cs typeface="Arial" panose="020B0604020202020204" pitchFamily="34" charset="0"/>
              </a:rPr>
              <a:t>Key rivers: Kunene, Kavango, Zambezi, and Orange Rivers</a:t>
            </a:r>
          </a:p>
          <a:p>
            <a:pPr>
              <a:lnSpc>
                <a:spcPct val="110000"/>
              </a:lnSpc>
            </a:pPr>
            <a:r>
              <a:rPr lang="en-GB" sz="1800" dirty="0" err="1">
                <a:latin typeface="Arial" panose="020B0604020202020204" pitchFamily="34" charset="0"/>
                <a:cs typeface="Arial" panose="020B0604020202020204" pitchFamily="34" charset="0"/>
              </a:rPr>
              <a:t>Hardap</a:t>
            </a:r>
            <a:r>
              <a:rPr lang="en-GB" sz="1800" dirty="0">
                <a:latin typeface="Arial" panose="020B0604020202020204" pitchFamily="34" charset="0"/>
                <a:cs typeface="Arial" panose="020B0604020202020204" pitchFamily="34" charset="0"/>
              </a:rPr>
              <a:t> Dam and </a:t>
            </a:r>
            <a:r>
              <a:rPr lang="en-GB" sz="1800" dirty="0" err="1">
                <a:latin typeface="Arial" panose="020B0604020202020204" pitchFamily="34" charset="0"/>
                <a:cs typeface="Arial" panose="020B0604020202020204" pitchFamily="34" charset="0"/>
              </a:rPr>
              <a:t>Naute</a:t>
            </a:r>
            <a:r>
              <a:rPr lang="en-GB" sz="1800" dirty="0">
                <a:latin typeface="Arial" panose="020B0604020202020204" pitchFamily="34" charset="0"/>
                <a:cs typeface="Arial" panose="020B0604020202020204" pitchFamily="34" charset="0"/>
              </a:rPr>
              <a:t> Dam provide irrigation for commercial farms in the south </a:t>
            </a:r>
          </a:p>
        </p:txBody>
      </p:sp>
      <p:pic>
        <p:nvPicPr>
          <p:cNvPr id="5" name="Picture 4" descr="Landscape photo of a dessert with dry trees">
            <a:extLst>
              <a:ext uri="{FF2B5EF4-FFF2-40B4-BE49-F238E27FC236}">
                <a16:creationId xmlns:a16="http://schemas.microsoft.com/office/drawing/2014/main" id="{9A638D14-68C7-C62B-50CF-D4344B383095}"/>
              </a:ext>
            </a:extLst>
          </p:cNvPr>
          <p:cNvPicPr>
            <a:picLocks noChangeAspect="1"/>
          </p:cNvPicPr>
          <p:nvPr/>
        </p:nvPicPr>
        <p:blipFill>
          <a:blip r:embed="rId2"/>
          <a:srcRect l="34079" r="20340"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15444364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3B1A95-E74A-FB2C-CCE4-1D027BDA2560}"/>
              </a:ext>
            </a:extLst>
          </p:cNvPr>
          <p:cNvSpPr>
            <a:spLocks noGrp="1"/>
          </p:cNvSpPr>
          <p:nvPr>
            <p:ph type="title"/>
          </p:nvPr>
        </p:nvSpPr>
        <p:spPr>
          <a:xfrm>
            <a:off x="1731821" y="501345"/>
            <a:ext cx="8728364" cy="689279"/>
          </a:xfrm>
        </p:spPr>
        <p:txBody>
          <a:bodyPr vert="horz" lIns="91440" tIns="45720" rIns="91440" bIns="45720" rtlCol="0" anchor="b">
            <a:normAutofit/>
          </a:bodyPr>
          <a:lstStyle/>
          <a:p>
            <a:pPr algn="ctr"/>
            <a:r>
              <a:rPr lang="en-US" sz="3300" dirty="0"/>
              <a:t>Method of data capture and predictions</a:t>
            </a:r>
          </a:p>
        </p:txBody>
      </p:sp>
      <p:pic>
        <p:nvPicPr>
          <p:cNvPr id="5" name="Content Placeholder 4">
            <a:extLst>
              <a:ext uri="{FF2B5EF4-FFF2-40B4-BE49-F238E27FC236}">
                <a16:creationId xmlns:a16="http://schemas.microsoft.com/office/drawing/2014/main" id="{571957AF-B060-5086-1DBE-B5600A6D5B5F}"/>
              </a:ext>
            </a:extLst>
          </p:cNvPr>
          <p:cNvPicPr>
            <a:picLocks noGrp="1" noChangeAspect="1"/>
          </p:cNvPicPr>
          <p:nvPr>
            <p:ph idx="1"/>
          </p:nvPr>
        </p:nvPicPr>
        <p:blipFill>
          <a:blip r:embed="rId2"/>
          <a:stretch>
            <a:fillRect/>
          </a:stretch>
        </p:blipFill>
        <p:spPr>
          <a:xfrm>
            <a:off x="211196" y="1782115"/>
            <a:ext cx="11980803" cy="4572000"/>
          </a:xfrm>
          <a:prstGeom prst="rect">
            <a:avLst/>
          </a:prstGeom>
        </p:spPr>
      </p:pic>
    </p:spTree>
    <p:extLst>
      <p:ext uri="{BB962C8B-B14F-4D97-AF65-F5344CB8AC3E}">
        <p14:creationId xmlns:p14="http://schemas.microsoft.com/office/powerpoint/2010/main" val="8275490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9B65F7F7-2FCE-8F01-53DE-15C39342BE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9E27D8-8F0C-6FF9-1464-05D6AC812AC0}"/>
              </a:ext>
            </a:extLst>
          </p:cNvPr>
          <p:cNvSpPr>
            <a:spLocks noGrp="1"/>
          </p:cNvSpPr>
          <p:nvPr>
            <p:ph type="title"/>
          </p:nvPr>
        </p:nvSpPr>
        <p:spPr>
          <a:xfrm>
            <a:off x="1731821" y="501345"/>
            <a:ext cx="8728364" cy="689279"/>
          </a:xfrm>
        </p:spPr>
        <p:txBody>
          <a:bodyPr vert="horz" lIns="91440" tIns="45720" rIns="91440" bIns="45720" rtlCol="0" anchor="b">
            <a:normAutofit/>
          </a:bodyPr>
          <a:lstStyle/>
          <a:p>
            <a:pPr algn="ctr"/>
            <a:r>
              <a:rPr lang="en-US" sz="2300"/>
              <a:t>Crop yield trends and their correlation to water availability</a:t>
            </a:r>
          </a:p>
        </p:txBody>
      </p:sp>
      <p:graphicFrame>
        <p:nvGraphicFramePr>
          <p:cNvPr id="4" name="Content Placeholder 3">
            <a:extLst>
              <a:ext uri="{FF2B5EF4-FFF2-40B4-BE49-F238E27FC236}">
                <a16:creationId xmlns:a16="http://schemas.microsoft.com/office/drawing/2014/main" id="{3DCAA3D3-F3A7-3F58-8A36-397AC7B6DC2D}"/>
              </a:ext>
            </a:extLst>
          </p:cNvPr>
          <p:cNvGraphicFramePr>
            <a:graphicFrameLocks noGrp="1"/>
          </p:cNvGraphicFramePr>
          <p:nvPr>
            <p:ph idx="1"/>
            <p:extLst>
              <p:ext uri="{D42A27DB-BD31-4B8C-83A1-F6EECF244321}">
                <p14:modId xmlns:p14="http://schemas.microsoft.com/office/powerpoint/2010/main" val="4210963747"/>
              </p:ext>
            </p:extLst>
          </p:nvPr>
        </p:nvGraphicFramePr>
        <p:xfrm>
          <a:off x="1994916" y="2020730"/>
          <a:ext cx="8202171" cy="4094772"/>
        </p:xfrm>
        <a:graphic>
          <a:graphicData uri="http://schemas.openxmlformats.org/drawingml/2006/table">
            <a:tbl>
              <a:tblPr>
                <a:solidFill>
                  <a:schemeClr val="bg1"/>
                </a:solidFill>
              </a:tblPr>
              <a:tblGrid>
                <a:gridCol w="1537171">
                  <a:extLst>
                    <a:ext uri="{9D8B030D-6E8A-4147-A177-3AD203B41FA5}">
                      <a16:colId xmlns:a16="http://schemas.microsoft.com/office/drawing/2014/main" val="4271805669"/>
                    </a:ext>
                  </a:extLst>
                </a:gridCol>
                <a:gridCol w="1547817">
                  <a:extLst>
                    <a:ext uri="{9D8B030D-6E8A-4147-A177-3AD203B41FA5}">
                      <a16:colId xmlns:a16="http://schemas.microsoft.com/office/drawing/2014/main" val="351197812"/>
                    </a:ext>
                  </a:extLst>
                </a:gridCol>
                <a:gridCol w="1723470">
                  <a:extLst>
                    <a:ext uri="{9D8B030D-6E8A-4147-A177-3AD203B41FA5}">
                      <a16:colId xmlns:a16="http://schemas.microsoft.com/office/drawing/2014/main" val="1926984610"/>
                    </a:ext>
                  </a:extLst>
                </a:gridCol>
                <a:gridCol w="1680888">
                  <a:extLst>
                    <a:ext uri="{9D8B030D-6E8A-4147-A177-3AD203B41FA5}">
                      <a16:colId xmlns:a16="http://schemas.microsoft.com/office/drawing/2014/main" val="3038962788"/>
                    </a:ext>
                  </a:extLst>
                </a:gridCol>
                <a:gridCol w="1712825">
                  <a:extLst>
                    <a:ext uri="{9D8B030D-6E8A-4147-A177-3AD203B41FA5}">
                      <a16:colId xmlns:a16="http://schemas.microsoft.com/office/drawing/2014/main" val="2551835424"/>
                    </a:ext>
                  </a:extLst>
                </a:gridCol>
              </a:tblGrid>
              <a:tr h="722206">
                <a:tc>
                  <a:txBody>
                    <a:bodyPr/>
                    <a:lstStyle/>
                    <a:p>
                      <a:r>
                        <a:rPr lang="en-GB" sz="1600" b="1" cap="none" spc="0">
                          <a:solidFill>
                            <a:schemeClr val="tx1"/>
                          </a:solidFill>
                        </a:rPr>
                        <a:t>Region</a:t>
                      </a:r>
                      <a:endParaRPr lang="en-GB" sz="1600" cap="none" spc="0">
                        <a:solidFill>
                          <a:schemeClr val="tx1"/>
                        </a:solidFill>
                      </a:endParaRPr>
                    </a:p>
                  </a:txBody>
                  <a:tcPr marL="132859" marR="105179" marT="102199" marB="1021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b="1" cap="none" spc="0">
                          <a:solidFill>
                            <a:schemeClr val="tx1"/>
                          </a:solidFill>
                        </a:rPr>
                        <a:t>Main Crops</a:t>
                      </a:r>
                      <a:endParaRPr lang="en-GB" sz="1600" cap="none" spc="0">
                        <a:solidFill>
                          <a:schemeClr val="tx1"/>
                        </a:solidFill>
                      </a:endParaRP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b="1" cap="none" spc="0">
                          <a:solidFill>
                            <a:schemeClr val="tx1"/>
                          </a:solidFill>
                        </a:rPr>
                        <a:t>Water Source</a:t>
                      </a:r>
                      <a:endParaRPr lang="en-GB" sz="1600" cap="none" spc="0">
                        <a:solidFill>
                          <a:schemeClr val="tx1"/>
                        </a:solidFill>
                      </a:endParaRP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b="1" cap="none" spc="0">
                          <a:solidFill>
                            <a:schemeClr val="tx1"/>
                          </a:solidFill>
                        </a:rPr>
                        <a:t>Average Yield (t/ha)</a:t>
                      </a:r>
                      <a:endParaRPr lang="en-GB" sz="1600" cap="none" spc="0">
                        <a:solidFill>
                          <a:schemeClr val="tx1"/>
                        </a:solidFill>
                      </a:endParaRP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b="1" cap="none" spc="0">
                          <a:solidFill>
                            <a:schemeClr val="tx1"/>
                          </a:solidFill>
                        </a:rPr>
                        <a:t>Water-related Constraints</a:t>
                      </a:r>
                      <a:endParaRPr lang="en-GB" sz="1600" cap="none" spc="0">
                        <a:solidFill>
                          <a:schemeClr val="tx1"/>
                        </a:solidFill>
                      </a:endParaRPr>
                    </a:p>
                  </a:txBody>
                  <a:tcPr marL="132859" marR="105179" marT="102199" marB="1021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275061465"/>
                  </a:ext>
                </a:extLst>
              </a:tr>
              <a:tr h="483742">
                <a:tc>
                  <a:txBody>
                    <a:bodyPr/>
                    <a:lstStyle/>
                    <a:p>
                      <a:r>
                        <a:rPr lang="en-GB" sz="1600" cap="none" spc="0">
                          <a:solidFill>
                            <a:schemeClr val="tx1"/>
                          </a:solidFill>
                        </a:rPr>
                        <a:t>Zambezi</a:t>
                      </a:r>
                    </a:p>
                  </a:txBody>
                  <a:tcPr marL="132859" marR="105179" marT="102199" marB="1021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Maize, millet</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Rainfall, rivers</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1.5 – 2.2</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Flooding, pests</a:t>
                      </a:r>
                    </a:p>
                  </a:txBody>
                  <a:tcPr marL="132859" marR="105179" marT="102199" marB="1021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674575834"/>
                  </a:ext>
                </a:extLst>
              </a:tr>
              <a:tr h="722206">
                <a:tc>
                  <a:txBody>
                    <a:bodyPr/>
                    <a:lstStyle/>
                    <a:p>
                      <a:r>
                        <a:rPr lang="en-GB" sz="1600" cap="none" spc="0">
                          <a:solidFill>
                            <a:schemeClr val="tx1"/>
                          </a:solidFill>
                        </a:rPr>
                        <a:t>Kavango East/West</a:t>
                      </a:r>
                    </a:p>
                  </a:txBody>
                  <a:tcPr marL="132859" marR="105179" marT="102199" marB="1021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Maize, sorghum</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Rainfall, Kavango R.</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1.2 – 2.0</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Seasonal variability</a:t>
                      </a:r>
                    </a:p>
                  </a:txBody>
                  <a:tcPr marL="132859" marR="105179" marT="102199" marB="1021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85587819"/>
                  </a:ext>
                </a:extLst>
              </a:tr>
              <a:tr h="722206">
                <a:tc>
                  <a:txBody>
                    <a:bodyPr/>
                    <a:lstStyle/>
                    <a:p>
                      <a:r>
                        <a:rPr lang="en-GB" sz="1600" cap="none" spc="0">
                          <a:solidFill>
                            <a:schemeClr val="tx1"/>
                          </a:solidFill>
                        </a:rPr>
                        <a:t>Hardap</a:t>
                      </a:r>
                    </a:p>
                  </a:txBody>
                  <a:tcPr marL="132859" marR="105179" marT="102199" marB="1021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Grapes, vegetables</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Dams (Hardap)</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4.0 – 8.0</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Dam levels fluctuate</a:t>
                      </a:r>
                    </a:p>
                  </a:txBody>
                  <a:tcPr marL="132859" marR="105179" marT="102199" marB="1021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2187940541"/>
                  </a:ext>
                </a:extLst>
              </a:tr>
              <a:tr h="722206">
                <a:tc>
                  <a:txBody>
                    <a:bodyPr/>
                    <a:lstStyle/>
                    <a:p>
                      <a:r>
                        <a:rPr lang="en-GB" sz="1600" cap="none" spc="0">
                          <a:solidFill>
                            <a:schemeClr val="tx1"/>
                          </a:solidFill>
                        </a:rPr>
                        <a:t>Otjozondjupa</a:t>
                      </a:r>
                    </a:p>
                  </a:txBody>
                  <a:tcPr marL="132859" marR="105179" marT="102199" marB="1021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Maize, beans</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Boreholes</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1.0 – 1.5</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Groundwater stress, salinity</a:t>
                      </a:r>
                    </a:p>
                  </a:txBody>
                  <a:tcPr marL="132859" marR="105179" marT="102199" marB="1021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1831460642"/>
                  </a:ext>
                </a:extLst>
              </a:tr>
              <a:tr h="722206">
                <a:tc>
                  <a:txBody>
                    <a:bodyPr/>
                    <a:lstStyle/>
                    <a:p>
                      <a:r>
                        <a:rPr lang="en-GB" sz="1600" cap="none" spc="0">
                          <a:solidFill>
                            <a:schemeClr val="tx1"/>
                          </a:solidFill>
                        </a:rPr>
                        <a:t>Ohangwena</a:t>
                      </a:r>
                    </a:p>
                  </a:txBody>
                  <a:tcPr marL="132859" marR="105179" marT="102199" marB="102199" anchor="ctr">
                    <a:lnL w="19050" cap="flat" cmpd="sng" algn="ctr">
                      <a:solidFill>
                        <a:schemeClr val="tx1"/>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Pearl millet</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Rain-fed</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0.5 – 1.0</a:t>
                      </a:r>
                    </a:p>
                  </a:txBody>
                  <a:tcPr marL="132859" marR="105179" marT="102199" marB="102199" anchor="ctr">
                    <a:lnL w="6350" cap="flat" cmpd="sng" algn="ctr">
                      <a:solidFill>
                        <a:schemeClr val="tx1">
                          <a:lumMod val="50000"/>
                          <a:lumOff val="50000"/>
                        </a:schemeClr>
                      </a:solidFill>
                      <a:prstDash val="solid"/>
                    </a:lnL>
                    <a:lnR w="6350" cap="flat" cmpd="sng" algn="ctr">
                      <a:solidFill>
                        <a:schemeClr val="tx1">
                          <a:lumMod val="50000"/>
                          <a:lumOff val="50000"/>
                        </a:schemeClr>
                      </a:solidFill>
                      <a:prstDash val="solid"/>
                    </a:lnR>
                    <a:lnT w="19050" cap="flat" cmpd="sng" algn="ctr">
                      <a:solidFill>
                        <a:schemeClr val="tx1"/>
                      </a:solidFill>
                      <a:prstDash val="solid"/>
                    </a:lnT>
                    <a:lnB w="19050" cap="flat" cmpd="sng" algn="ctr">
                      <a:solidFill>
                        <a:schemeClr val="tx1"/>
                      </a:solidFill>
                      <a:prstDash val="solid"/>
                    </a:lnB>
                    <a:noFill/>
                  </a:tcPr>
                </a:tc>
                <a:tc>
                  <a:txBody>
                    <a:bodyPr/>
                    <a:lstStyle/>
                    <a:p>
                      <a:r>
                        <a:rPr lang="en-GB" sz="1600" cap="none" spc="0">
                          <a:solidFill>
                            <a:schemeClr val="tx1"/>
                          </a:solidFill>
                        </a:rPr>
                        <a:t>Frequent droughts</a:t>
                      </a:r>
                    </a:p>
                  </a:txBody>
                  <a:tcPr marL="132859" marR="105179" marT="102199" marB="102199" anchor="ctr">
                    <a:lnL w="6350" cap="flat" cmpd="sng" algn="ctr">
                      <a:solidFill>
                        <a:schemeClr val="tx1">
                          <a:lumMod val="50000"/>
                          <a:lumOff val="50000"/>
                        </a:schemeClr>
                      </a:solidFill>
                      <a:prstDash val="solid"/>
                    </a:lnL>
                    <a:lnR w="19050" cap="flat" cmpd="sng" algn="ctr">
                      <a:solidFill>
                        <a:schemeClr val="tx1"/>
                      </a:solidFill>
                      <a:prstDash val="solid"/>
                    </a:lnR>
                    <a:lnT w="19050" cap="flat" cmpd="sng" algn="ctr">
                      <a:solidFill>
                        <a:schemeClr val="tx1"/>
                      </a:solidFill>
                      <a:prstDash val="solid"/>
                    </a:lnT>
                    <a:lnB w="19050" cap="flat" cmpd="sng" algn="ctr">
                      <a:solidFill>
                        <a:schemeClr val="tx1"/>
                      </a:solidFill>
                      <a:prstDash val="solid"/>
                    </a:lnB>
                    <a:noFill/>
                  </a:tcPr>
                </a:tc>
                <a:extLst>
                  <a:ext uri="{0D108BD9-81ED-4DB2-BD59-A6C34878D82A}">
                    <a16:rowId xmlns:a16="http://schemas.microsoft.com/office/drawing/2014/main" val="3018111121"/>
                  </a:ext>
                </a:extLst>
              </a:tr>
            </a:tbl>
          </a:graphicData>
        </a:graphic>
      </p:graphicFrame>
    </p:spTree>
    <p:extLst>
      <p:ext uri="{BB962C8B-B14F-4D97-AF65-F5344CB8AC3E}">
        <p14:creationId xmlns:p14="http://schemas.microsoft.com/office/powerpoint/2010/main" val="3073069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F5012-F8BE-CC9A-DEFC-2622A7913273}"/>
              </a:ext>
            </a:extLst>
          </p:cNvPr>
          <p:cNvSpPr>
            <a:spLocks noGrp="1"/>
          </p:cNvSpPr>
          <p:nvPr>
            <p:ph type="title"/>
          </p:nvPr>
        </p:nvSpPr>
        <p:spPr>
          <a:xfrm>
            <a:off x="612648" y="548640"/>
            <a:ext cx="10653578" cy="558265"/>
          </a:xfrm>
        </p:spPr>
        <p:txBody>
          <a:bodyPr>
            <a:normAutofit fontScale="90000"/>
          </a:bodyPr>
          <a:lstStyle/>
          <a:p>
            <a:pPr algn="ctr"/>
            <a:r>
              <a:rPr lang="en-GB" dirty="0"/>
              <a:t>Predictive Crop Yield </a:t>
            </a:r>
            <a:r>
              <a:rPr lang="en-GB" dirty="0" err="1"/>
              <a:t>Modeling</a:t>
            </a:r>
            <a:endParaRPr lang="en-GB" dirty="0"/>
          </a:p>
        </p:txBody>
      </p:sp>
      <p:sp>
        <p:nvSpPr>
          <p:cNvPr id="3" name="Content Placeholder 2">
            <a:extLst>
              <a:ext uri="{FF2B5EF4-FFF2-40B4-BE49-F238E27FC236}">
                <a16:creationId xmlns:a16="http://schemas.microsoft.com/office/drawing/2014/main" id="{07EB1CCE-AEA9-4266-4592-8B6BCD5FDFD7}"/>
              </a:ext>
            </a:extLst>
          </p:cNvPr>
          <p:cNvSpPr>
            <a:spLocks noGrp="1"/>
          </p:cNvSpPr>
          <p:nvPr>
            <p:ph idx="1"/>
          </p:nvPr>
        </p:nvSpPr>
        <p:spPr>
          <a:xfrm>
            <a:off x="612647" y="1363579"/>
            <a:ext cx="10653579" cy="4945781"/>
          </a:xfrm>
        </p:spPr>
        <p:txBody>
          <a:bodyPr/>
          <a:lstStyle/>
          <a:p>
            <a:r>
              <a:rPr lang="en-GB" sz="1800" kern="100" dirty="0">
                <a:effectLst/>
                <a:latin typeface="Arial" panose="020B0604020202020204" pitchFamily="34" charset="0"/>
                <a:ea typeface="Aptos" panose="020B0004020202020204" pitchFamily="34" charset="0"/>
                <a:cs typeface="Arial" panose="020B0604020202020204" pitchFamily="34" charset="0"/>
              </a:rPr>
              <a:t>Linear regression:</a:t>
            </a:r>
          </a:p>
          <a:p>
            <a:pPr>
              <a:lnSpc>
                <a:spcPct val="115000"/>
              </a:lnSpc>
              <a:spcAft>
                <a:spcPts val="800"/>
              </a:spcAft>
              <a:tabLst>
                <a:tab pos="914400" algn="l"/>
              </a:tabLst>
            </a:pPr>
            <a:r>
              <a:rPr lang="en-GB" sz="1800" kern="100" dirty="0">
                <a:effectLst/>
                <a:latin typeface="Arial" panose="020B0604020202020204" pitchFamily="34" charset="0"/>
                <a:ea typeface="Aptos" panose="020B0004020202020204" pitchFamily="34" charset="0"/>
                <a:cs typeface="Arial" panose="020B0604020202020204" pitchFamily="34" charset="0"/>
              </a:rPr>
              <a:t>A basic statistical technique that describes the linear relationship between one or more independent variables (such as temperature, rainfall, and pesticides) and one dependent variable crop yield). </a:t>
            </a:r>
            <a:endParaRPr lang="en-GB" sz="1800" kern="100" dirty="0">
              <a:latin typeface="Arial" panose="020B0604020202020204" pitchFamily="34" charset="0"/>
              <a:ea typeface="Aptos" panose="020B0004020202020204" pitchFamily="34" charset="0"/>
              <a:cs typeface="Arial" panose="020B0604020202020204" pitchFamily="34" charset="0"/>
            </a:endParaRPr>
          </a:p>
          <a:p>
            <a:pPr algn="ctr">
              <a:lnSpc>
                <a:spcPct val="115000"/>
              </a:lnSpc>
              <a:spcAft>
                <a:spcPts val="800"/>
              </a:spcAft>
              <a:buNone/>
            </a:pPr>
            <a:r>
              <a:rPr lang="en-GB" sz="1800" kern="100" dirty="0">
                <a:effectLst/>
                <a:latin typeface="Arial" panose="020B0604020202020204" pitchFamily="34" charset="0"/>
                <a:ea typeface="Aptos" panose="020B0004020202020204" pitchFamily="34" charset="0"/>
                <a:cs typeface="Arial" panose="020B0604020202020204" pitchFamily="34" charset="0"/>
              </a:rPr>
              <a:t>Comparing Actual vs Expected Crop Yield: </a:t>
            </a:r>
          </a:p>
          <a:p>
            <a:pPr>
              <a:lnSpc>
                <a:spcPct val="115000"/>
              </a:lnSpc>
              <a:spcAft>
                <a:spcPts val="800"/>
              </a:spcAft>
              <a:buNone/>
            </a:pPr>
            <a:r>
              <a:rPr lang="en-GB" sz="1800" kern="100" dirty="0">
                <a:effectLst/>
                <a:latin typeface="Arial" panose="020B0604020202020204" pitchFamily="34" charset="0"/>
                <a:ea typeface="Aptos" panose="020B0004020202020204" pitchFamily="34" charset="0"/>
                <a:cs typeface="Arial" panose="020B0604020202020204" pitchFamily="34" charset="0"/>
              </a:rPr>
              <a:t>Plotting the actual and expected crop yield data allows you to see how well the predicted and real values match up.</a:t>
            </a:r>
          </a:p>
          <a:p>
            <a:pPr>
              <a:lnSpc>
                <a:spcPct val="115000"/>
              </a:lnSpc>
              <a:spcAft>
                <a:spcPts val="800"/>
              </a:spcAft>
            </a:pPr>
            <a:r>
              <a:rPr lang="en-GB" sz="1800" kern="100" dirty="0">
                <a:effectLst/>
                <a:latin typeface="Arial" panose="020B0604020202020204" pitchFamily="34" charset="0"/>
                <a:ea typeface="Aptos" panose="020B0004020202020204" pitchFamily="34" charset="0"/>
                <a:cs typeface="Arial" panose="020B0604020202020204" pitchFamily="34" charset="0"/>
              </a:rPr>
              <a:t>The model is effective if the predicted values closely match the actual values.</a:t>
            </a:r>
            <a:br>
              <a:rPr lang="en-GB" sz="1800" kern="100" dirty="0">
                <a:effectLst/>
                <a:latin typeface="Arial" panose="020B0604020202020204" pitchFamily="34" charset="0"/>
                <a:ea typeface="Aptos" panose="020B0004020202020204" pitchFamily="34" charset="0"/>
                <a:cs typeface="Arial" panose="020B0604020202020204" pitchFamily="34" charset="0"/>
              </a:rPr>
            </a:br>
            <a:r>
              <a:rPr lang="en-GB" sz="1800" kern="100" dirty="0">
                <a:effectLst/>
                <a:latin typeface="Arial" panose="020B0604020202020204" pitchFamily="34" charset="0"/>
                <a:ea typeface="Aptos" panose="020B0004020202020204" pitchFamily="34" charset="0"/>
                <a:cs typeface="Arial" panose="020B0604020202020204" pitchFamily="34" charset="0"/>
              </a:rPr>
              <a:t>The model's predictions are inaccurate if there is a large discrepancy between the actual and anticipated values.</a:t>
            </a:r>
          </a:p>
          <a:p>
            <a:pPr>
              <a:lnSpc>
                <a:spcPct val="115000"/>
              </a:lnSpc>
              <a:spcAft>
                <a:spcPts val="800"/>
              </a:spcAft>
              <a:tabLst>
                <a:tab pos="914400" algn="l"/>
              </a:tabLst>
            </a:pP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98510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856B40-A9D4-7C10-F629-837500104C79}"/>
              </a:ext>
            </a:extLst>
          </p:cNvPr>
          <p:cNvSpPr>
            <a:spLocks noGrp="1"/>
          </p:cNvSpPr>
          <p:nvPr>
            <p:ph type="title"/>
          </p:nvPr>
        </p:nvSpPr>
        <p:spPr>
          <a:xfrm>
            <a:off x="5906802" y="603504"/>
            <a:ext cx="5577902" cy="439233"/>
          </a:xfrm>
        </p:spPr>
        <p:txBody>
          <a:bodyPr vert="horz" lIns="91440" tIns="45720" rIns="91440" bIns="45720" rtlCol="0" anchor="b">
            <a:normAutofit fontScale="90000"/>
          </a:bodyPr>
          <a:lstStyle/>
          <a:p>
            <a:pPr algn="ctr"/>
            <a:r>
              <a:rPr lang="en-US" b="1" kern="1200" dirty="0">
                <a:solidFill>
                  <a:schemeClr val="tx1"/>
                </a:solidFill>
                <a:latin typeface="+mj-lt"/>
                <a:ea typeface="+mj-ea"/>
                <a:cs typeface="+mj-cs"/>
              </a:rPr>
              <a:t>Model Testing</a:t>
            </a:r>
          </a:p>
        </p:txBody>
      </p:sp>
      <p:pic>
        <p:nvPicPr>
          <p:cNvPr id="4" name="Content Placeholder 3">
            <a:extLst>
              <a:ext uri="{FF2B5EF4-FFF2-40B4-BE49-F238E27FC236}">
                <a16:creationId xmlns:a16="http://schemas.microsoft.com/office/drawing/2014/main" id="{C8538E74-08A6-D8DB-3C5E-DD06CCBDA893}"/>
              </a:ext>
            </a:extLst>
          </p:cNvPr>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612648" y="603504"/>
            <a:ext cx="4681506" cy="5266623"/>
          </a:xfrm>
          <a:prstGeom prst="rect">
            <a:avLst/>
          </a:prstGeom>
        </p:spPr>
      </p:pic>
      <p:sp>
        <p:nvSpPr>
          <p:cNvPr id="6" name="TextBox 5">
            <a:extLst>
              <a:ext uri="{FF2B5EF4-FFF2-40B4-BE49-F238E27FC236}">
                <a16:creationId xmlns:a16="http://schemas.microsoft.com/office/drawing/2014/main" id="{2FFB8CE5-7748-F987-CE0D-B74312E800B6}"/>
              </a:ext>
            </a:extLst>
          </p:cNvPr>
          <p:cNvSpPr txBox="1"/>
          <p:nvPr/>
        </p:nvSpPr>
        <p:spPr>
          <a:xfrm>
            <a:off x="5906802" y="1042737"/>
            <a:ext cx="5577902" cy="5266623"/>
          </a:xfrm>
          <a:prstGeom prst="rect">
            <a:avLst/>
          </a:prstGeom>
        </p:spPr>
        <p:txBody>
          <a:bodyPr vert="horz" lIns="91440" tIns="45720" rIns="91440" bIns="45720" rtlCol="0">
            <a:normAutofit/>
          </a:bodyPr>
          <a:lstStyle/>
          <a:p>
            <a:pPr indent="-228600">
              <a:lnSpc>
                <a:spcPct val="110000"/>
              </a:lnSpc>
              <a:spcAft>
                <a:spcPts val="800"/>
              </a:spcAft>
              <a:buFont typeface="Arial" panose="020B0604020202020204" pitchFamily="34" charset="0"/>
              <a:buChar char="•"/>
            </a:pPr>
            <a:r>
              <a:rPr lang="en-US" sz="1700" dirty="0">
                <a:effectLst/>
              </a:rPr>
              <a:t>Comparing Actual vs Expected Crop Yield: </a:t>
            </a:r>
          </a:p>
          <a:p>
            <a:pPr indent="-228600">
              <a:lnSpc>
                <a:spcPct val="110000"/>
              </a:lnSpc>
              <a:spcAft>
                <a:spcPts val="800"/>
              </a:spcAft>
              <a:buFont typeface="Arial" panose="020B0604020202020204" pitchFamily="34" charset="0"/>
              <a:buChar char="•"/>
            </a:pPr>
            <a:r>
              <a:rPr lang="en-US" sz="1700" dirty="0">
                <a:effectLst/>
              </a:rPr>
              <a:t>Plotting the actual and expected crop yield data allows you to see how well the predicted and real values match up.</a:t>
            </a:r>
          </a:p>
          <a:p>
            <a:pPr indent="-228600">
              <a:lnSpc>
                <a:spcPct val="110000"/>
              </a:lnSpc>
              <a:spcAft>
                <a:spcPts val="800"/>
              </a:spcAft>
              <a:buFont typeface="Arial" panose="020B0604020202020204" pitchFamily="34" charset="0"/>
              <a:buChar char="•"/>
            </a:pPr>
            <a:r>
              <a:rPr lang="en-US" sz="1700" dirty="0">
                <a:effectLst/>
              </a:rPr>
              <a:t>The model is effective if the predicted values closely match the actual values.</a:t>
            </a:r>
            <a:br>
              <a:rPr lang="en-US" sz="1700" dirty="0">
                <a:effectLst/>
              </a:rPr>
            </a:br>
            <a:r>
              <a:rPr lang="en-US" sz="1700" dirty="0">
                <a:effectLst/>
              </a:rPr>
              <a:t>The model's predictions are inaccurate if there is a large discrepancy between the actual and anticipated values.</a:t>
            </a:r>
          </a:p>
          <a:p>
            <a:pPr indent="-228600">
              <a:lnSpc>
                <a:spcPct val="110000"/>
              </a:lnSpc>
              <a:spcAft>
                <a:spcPts val="800"/>
              </a:spcAft>
              <a:buFont typeface="Arial" panose="020B0604020202020204" pitchFamily="34" charset="0"/>
              <a:buChar char="•"/>
            </a:pPr>
            <a:r>
              <a:rPr lang="en-US" sz="1700" dirty="0">
                <a:effectLst/>
              </a:rPr>
              <a:t>The scatter plot is visually inspectable:</a:t>
            </a:r>
            <a:br>
              <a:rPr lang="en-US" sz="1700" dirty="0">
                <a:effectLst/>
              </a:rPr>
            </a:br>
            <a:r>
              <a:rPr lang="en-US" sz="1700" dirty="0">
                <a:effectLst/>
              </a:rPr>
              <a:t>Good performance is indicated by a linearly aligned plot with points(blue) near a diagonal line (from bottom left to top right).</a:t>
            </a:r>
          </a:p>
        </p:txBody>
      </p:sp>
    </p:spTree>
    <p:extLst>
      <p:ext uri="{BB962C8B-B14F-4D97-AF65-F5344CB8AC3E}">
        <p14:creationId xmlns:p14="http://schemas.microsoft.com/office/powerpoint/2010/main" val="2555994888"/>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87</TotalTime>
  <Words>1006</Words>
  <Application>Microsoft Office PowerPoint</Application>
  <PresentationFormat>Widescreen</PresentationFormat>
  <Paragraphs>96</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Neue Haas Grotesk Text Pro</vt:lpstr>
      <vt:lpstr>Symbol</vt:lpstr>
      <vt:lpstr>VanillaVTI</vt:lpstr>
      <vt:lpstr>Topic: A model for predicting crop yield based on weather conditions and other environmental factors.  </vt:lpstr>
      <vt:lpstr>Crop Yield Prediction for National Planning and Food Security</vt:lpstr>
      <vt:lpstr>Objectives</vt:lpstr>
      <vt:lpstr>Analysis based on Namibia </vt:lpstr>
      <vt:lpstr>Water sources for crops</vt:lpstr>
      <vt:lpstr>Method of data capture and predictions</vt:lpstr>
      <vt:lpstr>Crop yield trends and their correlation to water availability</vt:lpstr>
      <vt:lpstr>Predictive Crop Yield Modeling</vt:lpstr>
      <vt:lpstr>Model Testing</vt:lpstr>
      <vt:lpstr>Temperature vs. Crop Yield (tons) </vt:lpstr>
      <vt:lpstr>Building a Non-linear model for the crop yield prediction </vt:lpstr>
      <vt:lpstr>General observations: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Katlego Motjolopane</dc:creator>
  <cp:lastModifiedBy>Katlego Motjolopane</cp:lastModifiedBy>
  <cp:revision>5</cp:revision>
  <dcterms:created xsi:type="dcterms:W3CDTF">2025-05-26T18:30:43Z</dcterms:created>
  <dcterms:modified xsi:type="dcterms:W3CDTF">2025-05-26T19:58:08Z</dcterms:modified>
</cp:coreProperties>
</file>