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12" name="演示文稿标题"/>
          <p:cNvSpPr txBox="1"/>
          <p:nvPr>
            <p:ph type="title" hasCustomPrompt="1"/>
          </p:nvPr>
        </p:nvSpPr>
        <p:spPr>
          <a:xfrm>
            <a:off x="1206496" y="2574991"/>
            <a:ext cx="21971004" cy="4648201"/>
          </a:xfrm>
          <a:prstGeom prst="rect">
            <a:avLst/>
          </a:prstGeom>
        </p:spPr>
        <p:txBody>
          <a:bodyPr anchor="b"/>
          <a:lstStyle>
            <a:lvl1pPr>
              <a:defRPr spc="-232" sz="11600"/>
            </a:lvl1pPr>
          </a:lstStyle>
          <a:p>
            <a:pPr/>
            <a:r>
              <a:t>演示文稿标题</a:t>
            </a:r>
          </a:p>
        </p:txBody>
      </p:sp>
      <p:sp>
        <p:nvSpPr>
          <p:cNvPr id="13" name="正文级别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98" name="正文级别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说明</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06" name="正文级别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事实信息"/>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b="1" sz="4840"/>
            </a:lvl1pPr>
          </a:lstStyle>
          <a:p>
            <a:pPr/>
            <a:r>
              <a:t>事实信息</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属性</a:t>
            </a:r>
          </a:p>
        </p:txBody>
      </p:sp>
      <p:sp>
        <p:nvSpPr>
          <p:cNvPr id="116" name="正文级别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“著名引文”</a:t>
            </a:r>
          </a:p>
          <a:p>
            <a:pPr lvl="1"/>
            <a:r>
              <a:t/>
            </a:r>
          </a:p>
          <a:p>
            <a:pPr lvl="2"/>
            <a:r>
              <a:t/>
            </a:r>
          </a:p>
          <a:p>
            <a:pPr lvl="3"/>
            <a:r>
              <a:t/>
            </a:r>
          </a:p>
          <a:p>
            <a:pPr lvl="4"/>
            <a:r>
              <a:t/>
            </a:r>
          </a:p>
        </p:txBody>
      </p:sp>
      <p:sp>
        <p:nvSpPr>
          <p:cNvPr id="1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24" name="图像"/>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图像"/>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图像"/>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34" name="图像"/>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演示文稿标题"/>
          <p:cNvSpPr txBox="1"/>
          <p:nvPr>
            <p:ph type="title" hasCustomPrompt="1"/>
          </p:nvPr>
        </p:nvSpPr>
        <p:spPr>
          <a:xfrm>
            <a:off x="1206500" y="7124700"/>
            <a:ext cx="21971000" cy="4648200"/>
          </a:xfrm>
          <a:prstGeom prst="rect">
            <a:avLst/>
          </a:prstGeom>
        </p:spPr>
        <p:txBody>
          <a:bodyPr anchor="b"/>
          <a:lstStyle>
            <a:lvl1pPr>
              <a:defRPr spc="-232" sz="11600"/>
            </a:lvl1pPr>
          </a:lstStyle>
          <a:p>
            <a:pPr/>
            <a:r>
              <a:t>演示文稿标题</a:t>
            </a:r>
          </a:p>
        </p:txBody>
      </p:sp>
      <p:sp>
        <p:nvSpPr>
          <p:cNvPr id="23" name="作者和日期"/>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24" name="正文级别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幻灯片标题"/>
          <p:cNvSpPr txBox="1"/>
          <p:nvPr>
            <p:ph type="title" hasCustomPrompt="1"/>
          </p:nvPr>
        </p:nvSpPr>
        <p:spPr>
          <a:xfrm>
            <a:off x="1206500" y="1270000"/>
            <a:ext cx="9779000" cy="5882273"/>
          </a:xfrm>
          <a:prstGeom prst="rect">
            <a:avLst/>
          </a:prstGeom>
        </p:spPr>
        <p:txBody>
          <a:bodyPr anchor="b"/>
          <a:lstStyle/>
          <a:p>
            <a:pPr/>
            <a:r>
              <a:t>幻灯片标题</a:t>
            </a:r>
          </a:p>
        </p:txBody>
      </p:sp>
      <p:sp>
        <p:nvSpPr>
          <p:cNvPr id="34" name="正文级别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幻灯片副标题</a:t>
            </a:r>
          </a:p>
          <a:p>
            <a:pPr lvl="1"/>
            <a:r>
              <a:t/>
            </a:r>
          </a:p>
          <a:p>
            <a:pPr lvl="2"/>
            <a:r>
              <a:t/>
            </a:r>
          </a:p>
          <a:p>
            <a:pPr lvl="3"/>
            <a:r>
              <a:t/>
            </a:r>
          </a:p>
          <a:p>
            <a:pPr lvl="4"/>
            <a:r>
              <a:t/>
            </a:r>
          </a:p>
        </p:txBody>
      </p:sp>
      <p:sp>
        <p:nvSpPr>
          <p:cNvPr id="35"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pPr/>
            <a:r>
              <a:t>幻灯片标题</a:t>
            </a:r>
          </a:p>
        </p:txBody>
      </p:sp>
      <p:sp>
        <p:nvSpPr>
          <p:cNvPr id="43"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44" name="正文级别 1…"/>
          <p:cNvSpPr txBox="1"/>
          <p:nvPr>
            <p:ph type="body" idx="1" hasCustomPrompt="1"/>
          </p:nvPr>
        </p:nvSpPr>
        <p:spPr>
          <a:prstGeom prst="rect">
            <a:avLst/>
          </a:prstGeom>
        </p:spPr>
        <p:txBody>
          <a:bodyPr/>
          <a:lstStyle/>
          <a:p>
            <a:pPr/>
            <a:r>
              <a:t>幻灯片项目符号文本</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prstGeom prst="rect">
            <a:avLst/>
          </a:prstGeom>
        </p:spPr>
        <p:txBody>
          <a:bodyPr numCol="2" spcCol="1098550"/>
          <a:lstStyle/>
          <a:p>
            <a:pPr/>
            <a:r>
              <a:t>幻灯片项目符号文本</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幻灯片副标题"/>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61" name="正文级别 1…"/>
          <p:cNvSpPr txBox="1"/>
          <p:nvPr>
            <p:ph type="body" sz="half" idx="1" hasCustomPrompt="1"/>
          </p:nvPr>
        </p:nvSpPr>
        <p:spPr>
          <a:xfrm>
            <a:off x="1206500" y="4248504"/>
            <a:ext cx="9779000" cy="8256630"/>
          </a:xfrm>
          <a:prstGeom prst="rect">
            <a:avLst/>
          </a:prstGeom>
        </p:spPr>
        <p:txBody>
          <a:bodyPr/>
          <a:lstStyle/>
          <a:p>
            <a:pPr/>
            <a:r>
              <a:t>幻灯片项目符号文本</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幻灯片标题"/>
          <p:cNvSpPr txBox="1"/>
          <p:nvPr>
            <p:ph type="title" hasCustomPrompt="1"/>
          </p:nvPr>
        </p:nvSpPr>
        <p:spPr>
          <a:xfrm>
            <a:off x="1206500" y="1079500"/>
            <a:ext cx="9779000" cy="1435100"/>
          </a:xfrm>
          <a:prstGeom prst="rect">
            <a:avLst/>
          </a:prstGeom>
        </p:spPr>
        <p:txBody>
          <a:bodyPr/>
          <a:lstStyle/>
          <a:p>
            <a:pPr/>
            <a:r>
              <a:t>幻灯片标题</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spTree>
      <p:nvGrpSpPr>
        <p:cNvPr id="1" name=""/>
        <p:cNvGrpSpPr/>
        <p:nvPr/>
      </p:nvGrpSpPr>
      <p:grpSpPr>
        <a:xfrm>
          <a:off x="0" y="0"/>
          <a:ext cx="0" cy="0"/>
          <a:chOff x="0" y="0"/>
          <a:chExt cx="0" cy="0"/>
        </a:xfrm>
      </p:grpSpPr>
      <p:sp>
        <p:nvSpPr>
          <p:cNvPr id="71" name="章节标题"/>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章节标题</a:t>
            </a:r>
          </a:p>
        </p:txBody>
      </p:sp>
      <p:sp>
        <p:nvSpPr>
          <p:cNvPr id="72"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xfrm>
            <a:off x="1206500" y="1079500"/>
            <a:ext cx="21971000" cy="1434949"/>
          </a:xfrm>
          <a:prstGeom prst="rect">
            <a:avLst/>
          </a:prstGeom>
        </p:spPr>
        <p:txBody>
          <a:bodyPr/>
          <a:lstStyle/>
          <a:p>
            <a:pPr/>
            <a:r>
              <a:t>幻灯片标题</a:t>
            </a:r>
          </a:p>
        </p:txBody>
      </p:sp>
      <p:sp>
        <p:nvSpPr>
          <p:cNvPr id="80"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88" name="议程标题"/>
          <p:cNvSpPr txBox="1"/>
          <p:nvPr>
            <p:ph type="title" hasCustomPrompt="1"/>
          </p:nvPr>
        </p:nvSpPr>
        <p:spPr>
          <a:xfrm>
            <a:off x="1206500" y="1079500"/>
            <a:ext cx="21971000" cy="1435100"/>
          </a:xfrm>
          <a:prstGeom prst="rect">
            <a:avLst/>
          </a:prstGeom>
        </p:spPr>
        <p:txBody>
          <a:bodyPr/>
          <a:lstStyle/>
          <a:p>
            <a:pPr/>
            <a:r>
              <a:t>议程标题</a:t>
            </a:r>
          </a:p>
        </p:txBody>
      </p:sp>
      <p:sp>
        <p:nvSpPr>
          <p:cNvPr id="89" name="议程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议程副标题</a:t>
            </a:r>
          </a:p>
        </p:txBody>
      </p:sp>
      <p:sp>
        <p:nvSpPr>
          <p:cNvPr id="90" name="正文级别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议程主题</a:t>
            </a:r>
          </a:p>
          <a:p>
            <a:pPr lvl="1"/>
            <a:r>
              <a:t/>
            </a:r>
          </a:p>
          <a:p>
            <a:pPr lvl="2"/>
            <a:r>
              <a:t/>
            </a:r>
          </a:p>
          <a:p>
            <a:pPr lvl="3"/>
            <a:r>
              <a:t/>
            </a:r>
          </a:p>
          <a:p>
            <a:pPr lvl="4"/>
            <a:r>
              <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幻灯片标题</a:t>
            </a:r>
          </a:p>
        </p:txBody>
      </p:sp>
      <p:sp>
        <p:nvSpPr>
          <p:cNvPr id="3" name="正文级别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幻灯片项目符号文本</a:t>
            </a:r>
          </a:p>
          <a:p>
            <a:pPr lvl="1"/>
            <a:r>
              <a:t/>
            </a:r>
          </a:p>
          <a:p>
            <a:pPr lvl="2"/>
            <a:r>
              <a:t/>
            </a:r>
          </a:p>
          <a:p>
            <a:pPr lvl="3"/>
            <a:r>
              <a:t/>
            </a:r>
          </a:p>
          <a:p>
            <a:pPr lvl="4"/>
            <a:r>
              <a:t/>
            </a:r>
          </a:p>
        </p:txBody>
      </p:sp>
      <p:sp>
        <p:nvSpPr>
          <p:cNvPr id="4" name="幻灯片编号"/>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徐婷"/>
          <p:cNvSpPr txBox="1"/>
          <p:nvPr>
            <p:ph type="body" idx="21"/>
          </p:nvPr>
        </p:nvSpPr>
        <p:spPr>
          <a:xfrm>
            <a:off x="1201340" y="11300945"/>
            <a:ext cx="22215693" cy="1195897"/>
          </a:xfrm>
          <a:prstGeom prst="rect">
            <a:avLst/>
          </a:prstGeom>
          <a:extLst>
            <a:ext uri="{C572A759-6A51-4108-AA02-DFA0A04FC94B}">
              <ma14:wrappingTextBoxFlag xmlns:ma14="http://schemas.microsoft.com/office/mac/drawingml/2011/main" val="1"/>
            </a:ext>
          </a:extLst>
        </p:spPr>
        <p:txBody>
          <a:bodyPr/>
          <a:lstStyle>
            <a:lvl1pPr algn="r" defTabSz="825500">
              <a:defRPr sz="5300"/>
            </a:lvl1pPr>
          </a:lstStyle>
          <a:p>
            <a:pPr/>
            <a:r>
              <a:t>徐婷</a:t>
            </a:r>
          </a:p>
        </p:txBody>
      </p:sp>
      <p:sp>
        <p:nvSpPr>
          <p:cNvPr id="152" name="CCAC2023多领域多要素属性级情感分析评测"/>
          <p:cNvSpPr txBox="1"/>
          <p:nvPr>
            <p:ph type="ctrTitle"/>
          </p:nvPr>
        </p:nvSpPr>
        <p:spPr>
          <a:prstGeom prst="rect">
            <a:avLst/>
          </a:prstGeom>
        </p:spPr>
        <p:txBody>
          <a:bodyPr/>
          <a:lstStyle>
            <a:lvl1pPr algn="ctr">
              <a:defRPr spc="-159" sz="8000"/>
            </a:lvl1pPr>
          </a:lstStyle>
          <a:p>
            <a:pPr/>
            <a:r>
              <a:t>CCAC2023多领域多要素属性级情感分析评测</a:t>
            </a:r>
          </a:p>
        </p:txBody>
      </p:sp>
      <p:sp>
        <p:nvSpPr>
          <p:cNvPr id="153" name="情感四元组抽取"/>
          <p:cNvSpPr txBox="1"/>
          <p:nvPr>
            <p:ph type="subTitle" sz="quarter" idx="1"/>
          </p:nvPr>
        </p:nvSpPr>
        <p:spPr>
          <a:prstGeom prst="rect">
            <a:avLst/>
          </a:prstGeom>
        </p:spPr>
        <p:txBody>
          <a:bodyPr/>
          <a:lstStyle>
            <a:lvl1pPr algn="ctr"/>
          </a:lstStyle>
          <a:p>
            <a:pPr/>
            <a:r>
              <a:t>情感四元组抽取</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实验"/>
          <p:cNvSpPr txBox="1"/>
          <p:nvPr>
            <p:ph type="title"/>
          </p:nvPr>
        </p:nvSpPr>
        <p:spPr>
          <a:prstGeom prst="rect">
            <a:avLst/>
          </a:prstGeom>
        </p:spPr>
        <p:txBody>
          <a:bodyPr/>
          <a:lstStyle>
            <a:lvl1pPr defTabSz="2145738">
              <a:defRPr spc="-149" sz="7480"/>
            </a:lvl1pPr>
          </a:lstStyle>
          <a:p>
            <a:pPr/>
            <a:r>
              <a:t>实验</a:t>
            </a:r>
          </a:p>
        </p:txBody>
      </p:sp>
      <p:sp>
        <p:nvSpPr>
          <p:cNvPr id="196" name="实验结果"/>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实验结果</a:t>
            </a:r>
          </a:p>
        </p:txBody>
      </p:sp>
      <p:sp>
        <p:nvSpPr>
          <p:cNvPr id="197" name="幻灯片项目符号文本"/>
          <p:cNvSpPr txBox="1"/>
          <p:nvPr>
            <p:ph type="body" idx="1"/>
          </p:nvPr>
        </p:nvSpPr>
        <p:spPr>
          <a:prstGeom prst="rect">
            <a:avLst/>
          </a:prstGeom>
        </p:spPr>
        <p:txBody>
          <a:bodyPr/>
          <a:lstStyle/>
          <a:p>
            <a:pPr/>
          </a:p>
        </p:txBody>
      </p:sp>
      <p:pic>
        <p:nvPicPr>
          <p:cNvPr id="198" name="pasted-image.png" descr="pasted-image.png"/>
          <p:cNvPicPr>
            <a:picLocks noChangeAspect="1"/>
          </p:cNvPicPr>
          <p:nvPr/>
        </p:nvPicPr>
        <p:blipFill>
          <a:blip r:embed="rId2">
            <a:extLst/>
          </a:blip>
          <a:stretch>
            <a:fillRect/>
          </a:stretch>
        </p:blipFill>
        <p:spPr>
          <a:xfrm>
            <a:off x="1403451" y="4486332"/>
            <a:ext cx="18110395" cy="333206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总结与展望"/>
          <p:cNvSpPr txBox="1"/>
          <p:nvPr>
            <p:ph type="title"/>
          </p:nvPr>
        </p:nvSpPr>
        <p:spPr>
          <a:prstGeom prst="rect">
            <a:avLst/>
          </a:prstGeom>
        </p:spPr>
        <p:txBody>
          <a:bodyPr/>
          <a:lstStyle>
            <a:lvl1pPr defTabSz="2145738">
              <a:defRPr spc="-149" sz="7480"/>
            </a:lvl1pPr>
          </a:lstStyle>
          <a:p>
            <a:pPr/>
            <a:r>
              <a:t>总结与展望</a:t>
            </a:r>
          </a:p>
        </p:txBody>
      </p:sp>
      <p:sp>
        <p:nvSpPr>
          <p:cNvPr id="201" name="幻灯片副标题"/>
          <p:cNvSpPr txBox="1"/>
          <p:nvPr>
            <p:ph type="body" idx="21"/>
          </p:nvPr>
        </p:nvSpPr>
        <p:spPr>
          <a:prstGeom prst="rect">
            <a:avLst/>
          </a:prstGeom>
        </p:spPr>
        <p:txBody>
          <a:bodyPr/>
          <a:lstStyle/>
          <a:p>
            <a:pPr/>
          </a:p>
        </p:txBody>
      </p:sp>
      <p:sp>
        <p:nvSpPr>
          <p:cNvPr id="202" name="多领域多要素ABSA数据集为ABSA的发展提供了更全面、科学的测试基准…"/>
          <p:cNvSpPr txBox="1"/>
          <p:nvPr>
            <p:ph type="body" idx="1"/>
          </p:nvPr>
        </p:nvSpPr>
        <p:spPr>
          <a:prstGeom prst="rect">
            <a:avLst/>
          </a:prstGeom>
        </p:spPr>
        <p:txBody>
          <a:bodyPr/>
          <a:lstStyle/>
          <a:p>
            <a:pPr/>
            <a:r>
              <a:t>多领域多要素ABSA数据集为ABSA的发展提供了更全面、科学的测试基准</a:t>
            </a:r>
          </a:p>
          <a:p>
            <a:pPr/>
            <a:r>
              <a:t>使用模版将四元组转化为自然语言的形式会出现生成结果不符合语法的现象</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请各位老师同学批评指正！"/>
          <p:cNvSpPr txBox="1"/>
          <p:nvPr>
            <p:ph type="body" sz="half" idx="1"/>
          </p:nvPr>
        </p:nvSpPr>
        <p:spPr>
          <a:prstGeom prst="rect">
            <a:avLst/>
          </a:prstGeom>
        </p:spPr>
        <p:txBody>
          <a:bodyPr/>
          <a:lstStyle/>
          <a:p>
            <a:pPr/>
            <a:r>
              <a:t>请各位老师同学批评指正！</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大纲"/>
          <p:cNvSpPr txBox="1"/>
          <p:nvPr>
            <p:ph type="title"/>
          </p:nvPr>
        </p:nvSpPr>
        <p:spPr>
          <a:prstGeom prst="rect">
            <a:avLst/>
          </a:prstGeom>
        </p:spPr>
        <p:txBody>
          <a:bodyPr/>
          <a:lstStyle>
            <a:lvl1pPr defTabSz="2145738">
              <a:defRPr spc="-149" sz="7480"/>
            </a:lvl1pPr>
          </a:lstStyle>
          <a:p>
            <a:pPr/>
            <a:r>
              <a:t>大纲</a:t>
            </a:r>
          </a:p>
        </p:txBody>
      </p:sp>
      <p:sp>
        <p:nvSpPr>
          <p:cNvPr id="156" name="幻灯片副标题"/>
          <p:cNvSpPr txBox="1"/>
          <p:nvPr>
            <p:ph type="body" idx="21"/>
          </p:nvPr>
        </p:nvSpPr>
        <p:spPr>
          <a:prstGeom prst="rect">
            <a:avLst/>
          </a:prstGeom>
        </p:spPr>
        <p:txBody>
          <a:bodyPr/>
          <a:lstStyle/>
          <a:p>
            <a:pPr/>
          </a:p>
        </p:txBody>
      </p:sp>
      <p:sp>
        <p:nvSpPr>
          <p:cNvPr id="157" name="任务介绍…"/>
          <p:cNvSpPr txBox="1"/>
          <p:nvPr>
            <p:ph type="body" idx="1"/>
          </p:nvPr>
        </p:nvSpPr>
        <p:spPr>
          <a:prstGeom prst="rect">
            <a:avLst/>
          </a:prstGeom>
        </p:spPr>
        <p:txBody>
          <a:bodyPr/>
          <a:lstStyle/>
          <a:p>
            <a:pPr/>
            <a:r>
              <a:t>任务介绍</a:t>
            </a:r>
          </a:p>
          <a:p>
            <a:pPr/>
            <a:r>
              <a:t>相关工作</a:t>
            </a:r>
          </a:p>
          <a:p>
            <a:pPr/>
            <a:r>
              <a:t>模型</a:t>
            </a:r>
          </a:p>
          <a:p>
            <a:pPr/>
            <a:r>
              <a:t>数据集</a:t>
            </a:r>
          </a:p>
          <a:p>
            <a:pPr/>
            <a:r>
              <a:t>实验</a:t>
            </a:r>
          </a:p>
          <a:p>
            <a:pPr/>
            <a:r>
              <a:t>总结与展望</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任务介绍"/>
          <p:cNvSpPr txBox="1"/>
          <p:nvPr>
            <p:ph type="title"/>
          </p:nvPr>
        </p:nvSpPr>
        <p:spPr>
          <a:prstGeom prst="rect">
            <a:avLst/>
          </a:prstGeom>
        </p:spPr>
        <p:txBody>
          <a:bodyPr/>
          <a:lstStyle>
            <a:lvl1pPr defTabSz="2145738">
              <a:defRPr spc="-149" sz="7480"/>
            </a:lvl1pPr>
          </a:lstStyle>
          <a:p>
            <a:pPr/>
            <a:r>
              <a:t>任务介绍</a:t>
            </a:r>
          </a:p>
        </p:txBody>
      </p:sp>
      <p:sp>
        <p:nvSpPr>
          <p:cNvPr id="160" name="幻灯片副标题"/>
          <p:cNvSpPr txBox="1"/>
          <p:nvPr>
            <p:ph type="body" idx="21"/>
          </p:nvPr>
        </p:nvSpPr>
        <p:spPr>
          <a:prstGeom prst="rect">
            <a:avLst/>
          </a:prstGeom>
        </p:spPr>
        <p:txBody>
          <a:bodyPr/>
          <a:lstStyle/>
          <a:p>
            <a:pPr/>
          </a:p>
        </p:txBody>
      </p:sp>
      <p:sp>
        <p:nvSpPr>
          <p:cNvPr id="161" name="Aspect-Category-Opinion-Sentiment四元组抽取…"/>
          <p:cNvSpPr txBox="1"/>
          <p:nvPr>
            <p:ph type="body" idx="1"/>
          </p:nvPr>
        </p:nvSpPr>
        <p:spPr>
          <a:prstGeom prst="rect">
            <a:avLst/>
          </a:prstGeom>
        </p:spPr>
        <p:txBody>
          <a:bodyPr/>
          <a:lstStyle/>
          <a:p>
            <a:pPr/>
            <a:r>
              <a:t>Aspect-Category-Opinion-Sentiment四元组抽取</a:t>
            </a:r>
          </a:p>
          <a:p>
            <a:pPr lvl="1"/>
            <a:r>
              <a:t>Aspect: 表达了观点的实体或属性片段</a:t>
            </a:r>
          </a:p>
          <a:p>
            <a:pPr lvl="1"/>
            <a:r>
              <a:t>Category: 所关注实体或属性的预定义类别</a:t>
            </a:r>
          </a:p>
          <a:p>
            <a:pPr lvl="1"/>
            <a:r>
              <a:t>Opinion: 与实体或属性相关的情感表达片段</a:t>
            </a:r>
          </a:p>
          <a:p>
            <a:pPr lvl="1"/>
            <a:r>
              <a:t>Sentiment: 针对实体或属性的情感极性</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任务介绍"/>
          <p:cNvSpPr txBox="1"/>
          <p:nvPr>
            <p:ph type="title"/>
          </p:nvPr>
        </p:nvSpPr>
        <p:spPr>
          <a:prstGeom prst="rect">
            <a:avLst/>
          </a:prstGeom>
        </p:spPr>
        <p:txBody>
          <a:bodyPr/>
          <a:lstStyle>
            <a:lvl1pPr defTabSz="2145738">
              <a:defRPr spc="-149" sz="7480"/>
            </a:lvl1pPr>
          </a:lstStyle>
          <a:p>
            <a:pPr/>
            <a:r>
              <a:t>任务介绍</a:t>
            </a:r>
          </a:p>
        </p:txBody>
      </p:sp>
      <p:sp>
        <p:nvSpPr>
          <p:cNvPr id="164" name="幻灯片副标题"/>
          <p:cNvSpPr txBox="1"/>
          <p:nvPr>
            <p:ph type="body" idx="21"/>
          </p:nvPr>
        </p:nvSpPr>
        <p:spPr>
          <a:prstGeom prst="rect">
            <a:avLst/>
          </a:prstGeom>
        </p:spPr>
        <p:txBody>
          <a:bodyPr/>
          <a:lstStyle/>
          <a:p>
            <a:pPr/>
          </a:p>
        </p:txBody>
      </p:sp>
      <p:sp>
        <p:nvSpPr>
          <p:cNvPr id="165" name="Aspect-Category-Opinion-Sentiment四元组抽取"/>
          <p:cNvSpPr txBox="1"/>
          <p:nvPr>
            <p:ph type="body" idx="1"/>
          </p:nvPr>
        </p:nvSpPr>
        <p:spPr>
          <a:prstGeom prst="rect">
            <a:avLst/>
          </a:prstGeom>
        </p:spPr>
        <p:txBody>
          <a:bodyPr/>
          <a:lstStyle/>
          <a:p>
            <a:pPr/>
            <a:r>
              <a:t>Aspect-Category-Opinion-Sentiment四元组抽取</a:t>
            </a:r>
          </a:p>
        </p:txBody>
      </p:sp>
      <p:pic>
        <p:nvPicPr>
          <p:cNvPr id="166" name="pasted-image.png" descr="pasted-image.png"/>
          <p:cNvPicPr>
            <a:picLocks noChangeAspect="1"/>
          </p:cNvPicPr>
          <p:nvPr/>
        </p:nvPicPr>
        <p:blipFill>
          <a:blip r:embed="rId2">
            <a:extLst/>
          </a:blip>
          <a:stretch>
            <a:fillRect/>
          </a:stretch>
        </p:blipFill>
        <p:spPr>
          <a:xfrm>
            <a:off x="5640625" y="5222849"/>
            <a:ext cx="12600916" cy="701823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相关工作"/>
          <p:cNvSpPr txBox="1"/>
          <p:nvPr>
            <p:ph type="title"/>
          </p:nvPr>
        </p:nvSpPr>
        <p:spPr>
          <a:prstGeom prst="rect">
            <a:avLst/>
          </a:prstGeom>
        </p:spPr>
        <p:txBody>
          <a:bodyPr/>
          <a:lstStyle>
            <a:lvl1pPr defTabSz="2145738">
              <a:defRPr spc="-149" sz="7480"/>
            </a:lvl1pPr>
          </a:lstStyle>
          <a:p>
            <a:pPr/>
            <a:r>
              <a:t>相关工作</a:t>
            </a:r>
          </a:p>
        </p:txBody>
      </p:sp>
      <p:sp>
        <p:nvSpPr>
          <p:cNvPr id="169" name="幻灯片副标题"/>
          <p:cNvSpPr txBox="1"/>
          <p:nvPr>
            <p:ph type="body" idx="21"/>
          </p:nvPr>
        </p:nvSpPr>
        <p:spPr>
          <a:prstGeom prst="rect">
            <a:avLst/>
          </a:prstGeom>
        </p:spPr>
        <p:txBody>
          <a:bodyPr/>
          <a:lstStyle/>
          <a:p>
            <a:pPr/>
          </a:p>
        </p:txBody>
      </p:sp>
      <p:sp>
        <p:nvSpPr>
          <p:cNvPr id="170" name="Extract-Classify-ACOS[1]"/>
          <p:cNvSpPr txBox="1"/>
          <p:nvPr>
            <p:ph type="body" sz="half" idx="1"/>
          </p:nvPr>
        </p:nvSpPr>
        <p:spPr>
          <a:xfrm>
            <a:off x="1206500" y="3362340"/>
            <a:ext cx="7890641" cy="9142176"/>
          </a:xfrm>
          <a:prstGeom prst="rect">
            <a:avLst/>
          </a:prstGeom>
        </p:spPr>
        <p:txBody>
          <a:bodyPr/>
          <a:lstStyle/>
          <a:p>
            <a:pPr/>
            <a:r>
              <a:t>Extract-Classify-ACOS</a:t>
            </a:r>
            <a:r>
              <a:rPr baseline="31999"/>
              <a:t>[1]</a:t>
            </a:r>
          </a:p>
        </p:txBody>
      </p:sp>
      <p:pic>
        <p:nvPicPr>
          <p:cNvPr id="171" name="pasted-image.png" descr="pasted-image.png"/>
          <p:cNvPicPr>
            <a:picLocks noChangeAspect="1"/>
          </p:cNvPicPr>
          <p:nvPr/>
        </p:nvPicPr>
        <p:blipFill>
          <a:blip r:embed="rId2">
            <a:extLst/>
          </a:blip>
          <a:stretch>
            <a:fillRect/>
          </a:stretch>
        </p:blipFill>
        <p:spPr>
          <a:xfrm>
            <a:off x="2275270" y="4200893"/>
            <a:ext cx="5753101" cy="8915401"/>
          </a:xfrm>
          <a:prstGeom prst="rect">
            <a:avLst/>
          </a:prstGeom>
          <a:ln w="12700">
            <a:miter lim="400000"/>
          </a:ln>
        </p:spPr>
      </p:pic>
      <p:pic>
        <p:nvPicPr>
          <p:cNvPr id="172" name="pasted-image.png" descr="pasted-image.png"/>
          <p:cNvPicPr>
            <a:picLocks noChangeAspect="1"/>
          </p:cNvPicPr>
          <p:nvPr/>
        </p:nvPicPr>
        <p:blipFill>
          <a:blip r:embed="rId3">
            <a:extLst/>
          </a:blip>
          <a:stretch>
            <a:fillRect/>
          </a:stretch>
        </p:blipFill>
        <p:spPr>
          <a:xfrm>
            <a:off x="14228919" y="4269833"/>
            <a:ext cx="7366001" cy="7747001"/>
          </a:xfrm>
          <a:prstGeom prst="rect">
            <a:avLst/>
          </a:prstGeom>
          <a:ln w="12700">
            <a:miter lim="400000"/>
          </a:ln>
        </p:spPr>
      </p:pic>
      <p:sp>
        <p:nvSpPr>
          <p:cNvPr id="173" name="Paraphrase generation[2]"/>
          <p:cNvSpPr txBox="1"/>
          <p:nvPr/>
        </p:nvSpPr>
        <p:spPr>
          <a:xfrm>
            <a:off x="13966598" y="3362340"/>
            <a:ext cx="7890642" cy="91421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algn="l">
              <a:lnSpc>
                <a:spcPct val="90000"/>
              </a:lnSpc>
              <a:spcBef>
                <a:spcPts val="4500"/>
              </a:spcBef>
              <a:buSzPct val="123000"/>
              <a:buChar char="•"/>
              <a:defRPr sz="4800">
                <a:solidFill>
                  <a:srgbClr val="000000"/>
                </a:solidFill>
              </a:defRPr>
            </a:pPr>
            <a:r>
              <a:t>Paraphrase generation</a:t>
            </a:r>
            <a:r>
              <a:rPr baseline="31999"/>
              <a:t>[2]</a:t>
            </a:r>
          </a:p>
        </p:txBody>
      </p:sp>
      <p:sp>
        <p:nvSpPr>
          <p:cNvPr id="174" name="[1]Aspect-Category-Opinion-Sentiment Quadruple Extraction with Implicit Aspects and Opinions…"/>
          <p:cNvSpPr txBox="1"/>
          <p:nvPr/>
        </p:nvSpPr>
        <p:spPr>
          <a:xfrm>
            <a:off x="1364680" y="12844185"/>
            <a:ext cx="13223444"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[1]Aspect-Category-Opinion-Sentiment Quadruple Extraction with Implicit Aspects and Opinions</a:t>
            </a:r>
          </a:p>
          <a:p>
            <a:pPr algn="l"/>
            <a:r>
              <a:t>[2]Aspect Sentiment Quad Prediction as Paraphrase Generation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模型"/>
          <p:cNvSpPr txBox="1"/>
          <p:nvPr>
            <p:ph type="title"/>
          </p:nvPr>
        </p:nvSpPr>
        <p:spPr>
          <a:prstGeom prst="rect">
            <a:avLst/>
          </a:prstGeom>
        </p:spPr>
        <p:txBody>
          <a:bodyPr/>
          <a:lstStyle>
            <a:lvl1pPr defTabSz="2145738">
              <a:defRPr spc="-149" sz="7480"/>
            </a:lvl1pPr>
          </a:lstStyle>
          <a:p>
            <a:pPr/>
            <a:r>
              <a:t>模型</a:t>
            </a:r>
          </a:p>
        </p:txBody>
      </p:sp>
      <p:sp>
        <p:nvSpPr>
          <p:cNvPr id="177" name="幻灯片副标题"/>
          <p:cNvSpPr txBox="1"/>
          <p:nvPr>
            <p:ph type="body" idx="21"/>
          </p:nvPr>
        </p:nvSpPr>
        <p:spPr>
          <a:prstGeom prst="rect">
            <a:avLst/>
          </a:prstGeom>
        </p:spPr>
        <p:txBody>
          <a:bodyPr/>
          <a:lstStyle/>
          <a:p>
            <a:pPr/>
          </a:p>
        </p:txBody>
      </p:sp>
      <p:sp>
        <p:nvSpPr>
          <p:cNvPr id="178" name="Aspect Sentiment Quad Prediction as Paraphrase Generation…"/>
          <p:cNvSpPr txBox="1"/>
          <p:nvPr>
            <p:ph type="body" sz="half" idx="1"/>
          </p:nvPr>
        </p:nvSpPr>
        <p:spPr>
          <a:xfrm>
            <a:off x="1206500" y="3873139"/>
            <a:ext cx="10488639" cy="8631377"/>
          </a:xfrm>
          <a:prstGeom prst="rect">
            <a:avLst/>
          </a:prstGeom>
        </p:spPr>
        <p:txBody>
          <a:bodyPr/>
          <a:lstStyle/>
          <a:p>
            <a:pPr/>
            <a:r>
              <a:t>Aspect Sentiment Quad Prediction as Paraphrase Generation</a:t>
            </a:r>
          </a:p>
          <a:p>
            <a:pPr/>
            <a:r>
              <a:t>以自然语言的形式生成情感四元组</a:t>
            </a:r>
          </a:p>
          <a:p>
            <a:pPr lvl="1"/>
            <a:r>
              <a:t>{category} is {sentiment} because {aspect} is {opinion}</a:t>
            </a:r>
          </a:p>
          <a:p>
            <a:pPr lvl="1"/>
            <a:r>
              <a:t>Implicit aspect: it </a:t>
            </a:r>
          </a:p>
          <a:p>
            <a:pPr lvl="1"/>
            <a:r>
              <a:t>Implicit opinion: NULL</a:t>
            </a:r>
          </a:p>
        </p:txBody>
      </p:sp>
      <p:pic>
        <p:nvPicPr>
          <p:cNvPr id="179" name="pasted-image.png" descr="pasted-image.png"/>
          <p:cNvPicPr>
            <a:picLocks noChangeAspect="1"/>
          </p:cNvPicPr>
          <p:nvPr/>
        </p:nvPicPr>
        <p:blipFill>
          <a:blip r:embed="rId2">
            <a:extLst/>
          </a:blip>
          <a:stretch>
            <a:fillRect/>
          </a:stretch>
        </p:blipFill>
        <p:spPr>
          <a:xfrm>
            <a:off x="12216442" y="4004512"/>
            <a:ext cx="10715960" cy="774541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数据集"/>
          <p:cNvSpPr txBox="1"/>
          <p:nvPr>
            <p:ph type="title"/>
          </p:nvPr>
        </p:nvSpPr>
        <p:spPr>
          <a:prstGeom prst="rect">
            <a:avLst/>
          </a:prstGeom>
        </p:spPr>
        <p:txBody>
          <a:bodyPr/>
          <a:lstStyle>
            <a:lvl1pPr defTabSz="2145738">
              <a:defRPr spc="-149" sz="7480"/>
            </a:lvl1pPr>
          </a:lstStyle>
          <a:p>
            <a:pPr/>
            <a:r>
              <a:t>数据集</a:t>
            </a:r>
          </a:p>
        </p:txBody>
      </p:sp>
      <p:sp>
        <p:nvSpPr>
          <p:cNvPr id="182" name="幻灯片副标题"/>
          <p:cNvSpPr txBox="1"/>
          <p:nvPr>
            <p:ph type="body" idx="21"/>
          </p:nvPr>
        </p:nvSpPr>
        <p:spPr>
          <a:xfrm>
            <a:off x="1206500" y="2360262"/>
            <a:ext cx="21971000" cy="934780"/>
          </a:xfrm>
          <a:prstGeom prst="rect">
            <a:avLst/>
          </a:prstGeom>
        </p:spPr>
        <p:txBody>
          <a:bodyPr/>
          <a:lstStyle/>
          <a:p>
            <a:pPr/>
          </a:p>
        </p:txBody>
      </p:sp>
      <p:sp>
        <p:nvSpPr>
          <p:cNvPr id="183" name="数据源： Amazon, Yelp, AirBnb等公开网站…"/>
          <p:cNvSpPr txBox="1"/>
          <p:nvPr>
            <p:ph type="body" idx="1"/>
          </p:nvPr>
        </p:nvSpPr>
        <p:spPr>
          <a:prstGeom prst="rect">
            <a:avLst/>
          </a:prstGeom>
        </p:spPr>
        <p:txBody>
          <a:bodyPr/>
          <a:lstStyle/>
          <a:p>
            <a:pPr/>
            <a:r>
              <a:t>数据源： Amazon, Yelp, AirBnb等公开网站</a:t>
            </a:r>
          </a:p>
          <a:p>
            <a:pPr/>
            <a:r>
              <a:t>领域： Book, Clothing, Hotel, Restaurant, Laptop</a:t>
            </a:r>
          </a:p>
        </p:txBody>
      </p:sp>
      <p:graphicFrame>
        <p:nvGraphicFramePr>
          <p:cNvPr id="184" name="表格 1"/>
          <p:cNvGraphicFramePr/>
          <p:nvPr/>
        </p:nvGraphicFramePr>
        <p:xfrm>
          <a:off x="2546958" y="7046990"/>
          <a:ext cx="17004802" cy="645464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427443"/>
                <a:gridCol w="2427443"/>
                <a:gridCol w="2427443"/>
                <a:gridCol w="2427443"/>
                <a:gridCol w="2427443"/>
                <a:gridCol w="2427443"/>
                <a:gridCol w="2427443"/>
              </a:tblGrid>
              <a:tr h="920277">
                <a:tc>
                  <a:txBody>
                    <a:bodyPr/>
                    <a:lstStyle/>
                    <a:p>
                      <a:pPr defTabSz="914400">
                        <a:tabLst>
                          <a:tab pos="1663700" algn="l"/>
                        </a:tabLst>
                        <a:defRPr b="0"/>
                      </a:pPr>
                      <a:r>
                        <a:rPr b="1" sz="3200"/>
                        <a:t>Domain</a:t>
                      </a:r>
                    </a:p>
                  </a:txBody>
                  <a:tcPr marL="50800" marR="50800" marT="50800" marB="50800" anchor="ctr" anchorCtr="0" horzOverflow="overflow"/>
                </a:tc>
                <a:tc>
                  <a:txBody>
                    <a:bodyPr/>
                    <a:lstStyle/>
                    <a:p>
                      <a:pPr defTabSz="914400">
                        <a:tabLst>
                          <a:tab pos="1663700" algn="l"/>
                        </a:tabLst>
                        <a:defRPr b="0"/>
                      </a:pPr>
                      <a:r>
                        <a:rPr b="1" sz="3200"/>
                        <a:t>Sentence</a:t>
                      </a:r>
                    </a:p>
                  </a:txBody>
                  <a:tcPr marL="50800" marR="50800" marT="50800" marB="50800" anchor="ctr" anchorCtr="0" horzOverflow="overflow"/>
                </a:tc>
                <a:tc>
                  <a:txBody>
                    <a:bodyPr/>
                    <a:lstStyle/>
                    <a:p>
                      <a:pPr defTabSz="914400">
                        <a:tabLst>
                          <a:tab pos="1663700" algn="l"/>
                        </a:tabLst>
                        <a:defRPr b="0"/>
                      </a:pPr>
                      <a:r>
                        <a:rPr b="1" sz="3200"/>
                        <a:t>Aspect</a:t>
                      </a:r>
                    </a:p>
                  </a:txBody>
                  <a:tcPr marL="50800" marR="50800" marT="50800" marB="50800" anchor="ctr" anchorCtr="0" horzOverflow="overflow"/>
                </a:tc>
                <a:tc>
                  <a:txBody>
                    <a:bodyPr/>
                    <a:lstStyle/>
                    <a:p>
                      <a:pPr defTabSz="914400">
                        <a:tabLst>
                          <a:tab pos="1663700" algn="l"/>
                        </a:tabLst>
                        <a:defRPr b="0"/>
                      </a:pPr>
                      <a:r>
                        <a:rPr b="1" sz="3200"/>
                        <a:t>Category</a:t>
                      </a:r>
                    </a:p>
                  </a:txBody>
                  <a:tcPr marL="50800" marR="50800" marT="50800" marB="50800" anchor="ctr" anchorCtr="0" horzOverflow="overflow"/>
                </a:tc>
                <a:tc>
                  <a:txBody>
                    <a:bodyPr/>
                    <a:lstStyle/>
                    <a:p>
                      <a:pPr defTabSz="914400">
                        <a:tabLst>
                          <a:tab pos="1663700" algn="l"/>
                        </a:tabLst>
                        <a:defRPr b="0"/>
                      </a:pPr>
                      <a:r>
                        <a:rPr b="1" sz="3200"/>
                        <a:t>Opinion</a:t>
                      </a:r>
                    </a:p>
                  </a:txBody>
                  <a:tcPr marL="50800" marR="50800" marT="50800" marB="50800" anchor="ctr" anchorCtr="0" horzOverflow="overflow"/>
                </a:tc>
                <a:tc>
                  <a:txBody>
                    <a:bodyPr/>
                    <a:lstStyle/>
                    <a:p>
                      <a:pPr defTabSz="914400">
                        <a:tabLst>
                          <a:tab pos="1663700" algn="l"/>
                        </a:tabLst>
                        <a:defRPr b="0"/>
                      </a:pPr>
                      <a:r>
                        <a:rPr b="1" sz="3200"/>
                        <a:t>Sentiment</a:t>
                      </a:r>
                    </a:p>
                  </a:txBody>
                  <a:tcPr marL="50800" marR="50800" marT="50800" marB="50800" anchor="ctr" anchorCtr="0" horzOverflow="overflow"/>
                </a:tc>
                <a:tc>
                  <a:txBody>
                    <a:bodyPr/>
                    <a:lstStyle/>
                    <a:p>
                      <a:pPr defTabSz="914400">
                        <a:tabLst>
                          <a:tab pos="1663700" algn="l"/>
                        </a:tabLst>
                        <a:defRPr b="0"/>
                      </a:pPr>
                      <a:r>
                        <a:rPr b="1" sz="3200"/>
                        <a:t>Quadruple</a:t>
                      </a:r>
                    </a:p>
                  </a:txBody>
                  <a:tcPr marL="50800" marR="50800" marT="50800" marB="50800" anchor="ctr" anchorCtr="0" horzOverflow="overflow"/>
                </a:tc>
              </a:tr>
              <a:tr h="920277">
                <a:tc>
                  <a:txBody>
                    <a:bodyPr/>
                    <a:lstStyle/>
                    <a:p>
                      <a:pPr defTabSz="914400"/>
                      <a:r>
                        <a:rPr sz="3200"/>
                        <a:t>Book</a:t>
                      </a:r>
                    </a:p>
                  </a:txBody>
                  <a:tcPr marL="50800" marR="50800" marT="50800" marB="50800" anchor="ctr" anchorCtr="0" horzOverflow="overflow"/>
                </a:tc>
                <a:tc>
                  <a:txBody>
                    <a:bodyPr/>
                    <a:lstStyle/>
                    <a:p>
                      <a:pPr defTabSz="914400"/>
                      <a:r>
                        <a:rPr sz="3200"/>
                        <a:t>2967</a:t>
                      </a:r>
                    </a:p>
                  </a:txBody>
                  <a:tcPr marL="50800" marR="50800" marT="50800" marB="50800" anchor="ctr" anchorCtr="0" horzOverflow="overflow"/>
                </a:tc>
                <a:tc>
                  <a:txBody>
                    <a:bodyPr/>
                    <a:lstStyle/>
                    <a:p>
                      <a:pPr defTabSz="914400"/>
                      <a:r>
                        <a:rPr sz="3200"/>
                        <a:t>3781</a:t>
                      </a:r>
                    </a:p>
                  </a:txBody>
                  <a:tcPr marL="50800" marR="50800" marT="50800" marB="50800" anchor="ctr" anchorCtr="0" horzOverflow="overflow"/>
                </a:tc>
                <a:tc>
                  <a:txBody>
                    <a:bodyPr/>
                    <a:lstStyle/>
                    <a:p>
                      <a:pPr defTabSz="914400"/>
                      <a:r>
                        <a:rPr sz="3200"/>
                        <a:t>3593</a:t>
                      </a:r>
                    </a:p>
                  </a:txBody>
                  <a:tcPr marL="50800" marR="50800" marT="50800" marB="50800" anchor="ctr" anchorCtr="0" horzOverflow="overflow"/>
                </a:tc>
                <a:tc>
                  <a:txBody>
                    <a:bodyPr/>
                    <a:lstStyle/>
                    <a:p>
                      <a:pPr defTabSz="914400"/>
                      <a:r>
                        <a:rPr sz="3200"/>
                        <a:t>4291</a:t>
                      </a:r>
                    </a:p>
                  </a:txBody>
                  <a:tcPr marL="50800" marR="50800" marT="50800" marB="50800" anchor="ctr" anchorCtr="0" horzOverflow="overflow"/>
                </a:tc>
                <a:tc>
                  <a:txBody>
                    <a:bodyPr/>
                    <a:lstStyle/>
                    <a:p>
                      <a:pPr defTabSz="914400"/>
                      <a:r>
                        <a:rPr sz="3200"/>
                        <a:t>3781</a:t>
                      </a:r>
                    </a:p>
                  </a:txBody>
                  <a:tcPr marL="50800" marR="50800" marT="50800" marB="50800" anchor="ctr" anchorCtr="0" horzOverflow="overflow"/>
                </a:tc>
                <a:tc>
                  <a:txBody>
                    <a:bodyPr/>
                    <a:lstStyle/>
                    <a:p>
                      <a:pPr defTabSz="914400"/>
                      <a:r>
                        <a:rPr sz="3200"/>
                        <a:t>4507</a:t>
                      </a:r>
                    </a:p>
                  </a:txBody>
                  <a:tcPr marL="50800" marR="50800" marT="50800" marB="50800" anchor="ctr" anchorCtr="0" horzOverflow="overflow"/>
                </a:tc>
              </a:tr>
              <a:tr h="920277">
                <a:tc>
                  <a:txBody>
                    <a:bodyPr/>
                    <a:lstStyle/>
                    <a:p>
                      <a:pPr defTabSz="914400"/>
                      <a:r>
                        <a:rPr sz="3200"/>
                        <a:t>Clothing</a:t>
                      </a:r>
                    </a:p>
                  </a:txBody>
                  <a:tcPr marL="50800" marR="50800" marT="50800" marB="50800" anchor="ctr" anchorCtr="0" horzOverflow="overflow"/>
                </a:tc>
                <a:tc>
                  <a:txBody>
                    <a:bodyPr/>
                    <a:lstStyle/>
                    <a:p>
                      <a:pPr defTabSz="914400"/>
                      <a:r>
                        <a:rPr sz="3200"/>
                        <a:t>2373</a:t>
                      </a:r>
                    </a:p>
                  </a:txBody>
                  <a:tcPr marL="50800" marR="50800" marT="50800" marB="50800" anchor="ctr" anchorCtr="0" horzOverflow="overflow"/>
                </a:tc>
                <a:tc>
                  <a:txBody>
                    <a:bodyPr/>
                    <a:lstStyle/>
                    <a:p>
                      <a:pPr defTabSz="914400"/>
                      <a:r>
                        <a:rPr sz="3200"/>
                        <a:t>2843</a:t>
                      </a:r>
                    </a:p>
                  </a:txBody>
                  <a:tcPr marL="50800" marR="50800" marT="50800" marB="50800" anchor="ctr" anchorCtr="0" horzOverflow="overflow"/>
                </a:tc>
                <a:tc>
                  <a:txBody>
                    <a:bodyPr/>
                    <a:lstStyle/>
                    <a:p>
                      <a:pPr defTabSz="914400"/>
                      <a:r>
                        <a:rPr sz="3200"/>
                        <a:t>2994</a:t>
                      </a:r>
                    </a:p>
                  </a:txBody>
                  <a:tcPr marL="50800" marR="50800" marT="50800" marB="50800" anchor="ctr" anchorCtr="0" horzOverflow="overflow"/>
                </a:tc>
                <a:tc>
                  <a:txBody>
                    <a:bodyPr/>
                    <a:lstStyle/>
                    <a:p>
                      <a:pPr defTabSz="914400"/>
                      <a:r>
                        <a:rPr sz="3200"/>
                        <a:t>3341</a:t>
                      </a:r>
                    </a:p>
                  </a:txBody>
                  <a:tcPr marL="50800" marR="50800" marT="50800" marB="50800" anchor="ctr" anchorCtr="0" horzOverflow="overflow"/>
                </a:tc>
                <a:tc>
                  <a:txBody>
                    <a:bodyPr/>
                    <a:lstStyle/>
                    <a:p>
                      <a:pPr defTabSz="914400"/>
                      <a:r>
                        <a:rPr sz="3200"/>
                        <a:t>2843</a:t>
                      </a:r>
                    </a:p>
                  </a:txBody>
                  <a:tcPr marL="50800" marR="50800" marT="50800" marB="50800" anchor="ctr" anchorCtr="0" horzOverflow="overflow"/>
                </a:tc>
                <a:tc>
                  <a:txBody>
                    <a:bodyPr/>
                    <a:lstStyle/>
                    <a:p>
                      <a:pPr defTabSz="914400"/>
                      <a:r>
                        <a:rPr sz="3200"/>
                        <a:t>3416</a:t>
                      </a:r>
                    </a:p>
                  </a:txBody>
                  <a:tcPr marL="50800" marR="50800" marT="50800" marB="50800" anchor="ctr" anchorCtr="0" horzOverflow="overflow"/>
                </a:tc>
              </a:tr>
              <a:tr h="920277">
                <a:tc>
                  <a:txBody>
                    <a:bodyPr/>
                    <a:lstStyle/>
                    <a:p>
                      <a:pPr defTabSz="914400"/>
                      <a:r>
                        <a:rPr sz="3200"/>
                        <a:t>Hotel</a:t>
                      </a:r>
                    </a:p>
                  </a:txBody>
                  <a:tcPr marL="50800" marR="50800" marT="50800" marB="50800" anchor="ctr" anchorCtr="0" horzOverflow="overflow"/>
                </a:tc>
                <a:tc>
                  <a:txBody>
                    <a:bodyPr/>
                    <a:lstStyle/>
                    <a:p>
                      <a:pPr defTabSz="914400"/>
                      <a:r>
                        <a:rPr sz="3200"/>
                        <a:t>3526</a:t>
                      </a:r>
                    </a:p>
                  </a:txBody>
                  <a:tcPr marL="50800" marR="50800" marT="50800" marB="50800" anchor="ctr" anchorCtr="0" horzOverflow="overflow"/>
                </a:tc>
                <a:tc>
                  <a:txBody>
                    <a:bodyPr/>
                    <a:lstStyle/>
                    <a:p>
                      <a:pPr defTabSz="914400"/>
                      <a:r>
                        <a:rPr sz="3200"/>
                        <a:t>4700</a:t>
                      </a:r>
                    </a:p>
                  </a:txBody>
                  <a:tcPr marL="50800" marR="50800" marT="50800" marB="50800" anchor="ctr" anchorCtr="0" horzOverflow="overflow"/>
                </a:tc>
                <a:tc>
                  <a:txBody>
                    <a:bodyPr/>
                    <a:lstStyle/>
                    <a:p>
                      <a:pPr defTabSz="914400"/>
                      <a:r>
                        <a:rPr sz="3200"/>
                        <a:t>4886</a:t>
                      </a:r>
                    </a:p>
                  </a:txBody>
                  <a:tcPr marL="50800" marR="50800" marT="50800" marB="50800" anchor="ctr" anchorCtr="0" horzOverflow="overflow"/>
                </a:tc>
                <a:tc>
                  <a:txBody>
                    <a:bodyPr/>
                    <a:lstStyle/>
                    <a:p>
                      <a:pPr defTabSz="914400"/>
                      <a:r>
                        <a:rPr sz="3200"/>
                        <a:t>5781</a:t>
                      </a:r>
                    </a:p>
                  </a:txBody>
                  <a:tcPr marL="50800" marR="50800" marT="50800" marB="50800" anchor="ctr" anchorCtr="0" horzOverflow="overflow"/>
                </a:tc>
                <a:tc>
                  <a:txBody>
                    <a:bodyPr/>
                    <a:lstStyle/>
                    <a:p>
                      <a:pPr defTabSz="914400"/>
                      <a:r>
                        <a:rPr sz="3200"/>
                        <a:t>4700</a:t>
                      </a:r>
                    </a:p>
                  </a:txBody>
                  <a:tcPr marL="50800" marR="50800" marT="50800" marB="50800" anchor="ctr" anchorCtr="0" horzOverflow="overflow"/>
                </a:tc>
                <a:tc>
                  <a:txBody>
                    <a:bodyPr/>
                    <a:lstStyle/>
                    <a:p>
                      <a:pPr defTabSz="914400"/>
                      <a:r>
                        <a:rPr sz="3200"/>
                        <a:t>6017</a:t>
                      </a:r>
                    </a:p>
                  </a:txBody>
                  <a:tcPr marL="50800" marR="50800" marT="50800" marB="50800" anchor="ctr" anchorCtr="0" horzOverflow="overflow"/>
                </a:tc>
              </a:tr>
              <a:tr h="920277">
                <a:tc>
                  <a:txBody>
                    <a:bodyPr/>
                    <a:lstStyle/>
                    <a:p>
                      <a:pPr defTabSz="914400"/>
                      <a:r>
                        <a:rPr sz="3200"/>
                        <a:t>Restaurant</a:t>
                      </a:r>
                    </a:p>
                  </a:txBody>
                  <a:tcPr marL="50800" marR="50800" marT="50800" marB="50800" anchor="ctr" anchorCtr="0" horzOverflow="overflow"/>
                </a:tc>
                <a:tc>
                  <a:txBody>
                    <a:bodyPr/>
                    <a:lstStyle/>
                    <a:p>
                      <a:pPr defTabSz="914400"/>
                      <a:r>
                        <a:rPr sz="3200"/>
                        <a:t>5152</a:t>
                      </a:r>
                    </a:p>
                  </a:txBody>
                  <a:tcPr marL="50800" marR="50800" marT="50800" marB="50800" anchor="ctr" anchorCtr="0" horzOverflow="overflow"/>
                </a:tc>
                <a:tc>
                  <a:txBody>
                    <a:bodyPr/>
                    <a:lstStyle/>
                    <a:p>
                      <a:pPr defTabSz="914400"/>
                      <a:r>
                        <a:rPr sz="3200"/>
                        <a:t>7056</a:t>
                      </a:r>
                    </a:p>
                  </a:txBody>
                  <a:tcPr marL="50800" marR="50800" marT="50800" marB="50800" anchor="ctr" anchorCtr="0" horzOverflow="overflow"/>
                </a:tc>
                <a:tc>
                  <a:txBody>
                    <a:bodyPr/>
                    <a:lstStyle/>
                    <a:p>
                      <a:pPr defTabSz="914400"/>
                      <a:r>
                        <a:rPr sz="3200"/>
                        <a:t>6307</a:t>
                      </a:r>
                    </a:p>
                  </a:txBody>
                  <a:tcPr marL="50800" marR="50800" marT="50800" marB="50800" anchor="ctr" anchorCtr="0" horzOverflow="overflow"/>
                </a:tc>
                <a:tc>
                  <a:txBody>
                    <a:bodyPr/>
                    <a:lstStyle/>
                    <a:p>
                      <a:pPr defTabSz="914400"/>
                      <a:r>
                        <a:rPr sz="3200"/>
                        <a:t>7958</a:t>
                      </a:r>
                    </a:p>
                  </a:txBody>
                  <a:tcPr marL="50800" marR="50800" marT="50800" marB="50800" anchor="ctr" anchorCtr="0" horzOverflow="overflow"/>
                </a:tc>
                <a:tc>
                  <a:txBody>
                    <a:bodyPr/>
                    <a:lstStyle/>
                    <a:p>
                      <a:pPr defTabSz="914400"/>
                      <a:r>
                        <a:rPr sz="3200"/>
                        <a:t>7056</a:t>
                      </a:r>
                    </a:p>
                  </a:txBody>
                  <a:tcPr marL="50800" marR="50800" marT="50800" marB="50800" anchor="ctr" anchorCtr="0" horzOverflow="overflow"/>
                </a:tc>
                <a:tc>
                  <a:txBody>
                    <a:bodyPr/>
                    <a:lstStyle/>
                    <a:p>
                      <a:pPr defTabSz="914400"/>
                      <a:r>
                        <a:rPr sz="3200"/>
                        <a:t>8496</a:t>
                      </a:r>
                    </a:p>
                  </a:txBody>
                  <a:tcPr marL="50800" marR="50800" marT="50800" marB="50800" anchor="ctr" anchorCtr="0" horzOverflow="overflow"/>
                </a:tc>
              </a:tr>
              <a:tr h="920277">
                <a:tc>
                  <a:txBody>
                    <a:bodyPr/>
                    <a:lstStyle/>
                    <a:p>
                      <a:pPr defTabSz="914400"/>
                      <a:r>
                        <a:rPr sz="3200"/>
                        <a:t>Laptop</a:t>
                      </a:r>
                    </a:p>
                  </a:txBody>
                  <a:tcPr marL="50800" marR="50800" marT="50800" marB="50800" anchor="ctr" anchorCtr="0" horzOverflow="overflow"/>
                </a:tc>
                <a:tc>
                  <a:txBody>
                    <a:bodyPr/>
                    <a:lstStyle/>
                    <a:p>
                      <a:pPr defTabSz="914400"/>
                      <a:r>
                        <a:rPr sz="3200"/>
                        <a:t>4076</a:t>
                      </a:r>
                    </a:p>
                  </a:txBody>
                  <a:tcPr marL="50800" marR="50800" marT="50800" marB="50800" anchor="ctr" anchorCtr="0" horzOverflow="overflow"/>
                </a:tc>
                <a:tc>
                  <a:txBody>
                    <a:bodyPr/>
                    <a:lstStyle/>
                    <a:p>
                      <a:pPr defTabSz="914400"/>
                      <a:r>
                        <a:rPr sz="3200"/>
                        <a:t>4958</a:t>
                      </a:r>
                    </a:p>
                  </a:txBody>
                  <a:tcPr marL="50800" marR="50800" marT="50800" marB="50800" anchor="ctr" anchorCtr="0" horzOverflow="overflow"/>
                </a:tc>
                <a:tc>
                  <a:txBody>
                    <a:bodyPr/>
                    <a:lstStyle/>
                    <a:p>
                      <a:pPr defTabSz="914400"/>
                      <a:r>
                        <a:rPr sz="3200"/>
                        <a:t>4992</a:t>
                      </a:r>
                    </a:p>
                  </a:txBody>
                  <a:tcPr marL="50800" marR="50800" marT="50800" marB="50800" anchor="ctr" anchorCtr="0" horzOverflow="overflow"/>
                </a:tc>
                <a:tc>
                  <a:txBody>
                    <a:bodyPr/>
                    <a:lstStyle/>
                    <a:p>
                      <a:pPr defTabSz="914400"/>
                      <a:r>
                        <a:rPr sz="3200"/>
                        <a:t>5378</a:t>
                      </a:r>
                    </a:p>
                  </a:txBody>
                  <a:tcPr marL="50800" marR="50800" marT="50800" marB="50800" anchor="ctr" anchorCtr="0" horzOverflow="overflow"/>
                </a:tc>
                <a:tc>
                  <a:txBody>
                    <a:bodyPr/>
                    <a:lstStyle/>
                    <a:p>
                      <a:pPr defTabSz="914400"/>
                      <a:r>
                        <a:rPr sz="3200"/>
                        <a:t>4958</a:t>
                      </a:r>
                    </a:p>
                  </a:txBody>
                  <a:tcPr marL="50800" marR="50800" marT="50800" marB="50800" anchor="ctr" anchorCtr="0" horzOverflow="overflow"/>
                </a:tc>
                <a:tc>
                  <a:txBody>
                    <a:bodyPr/>
                    <a:lstStyle/>
                    <a:p>
                      <a:pPr defTabSz="914400"/>
                      <a:r>
                        <a:rPr sz="3200"/>
                        <a:t>5758</a:t>
                      </a:r>
                    </a:p>
                  </a:txBody>
                  <a:tcPr marL="50800" marR="50800" marT="50800" marB="50800" anchor="ctr" anchorCtr="0" horzOverflow="overflow"/>
                </a:tc>
              </a:tr>
              <a:tr h="920277">
                <a:tc>
                  <a:txBody>
                    <a:bodyPr/>
                    <a:lstStyle/>
                    <a:p>
                      <a:pPr defTabSz="914400"/>
                      <a:r>
                        <a:rPr sz="3200"/>
                        <a:t>Total</a:t>
                      </a:r>
                    </a:p>
                  </a:txBody>
                  <a:tcPr marL="50800" marR="50800" marT="50800" marB="50800" anchor="ctr" anchorCtr="0" horzOverflow="overflow"/>
                </a:tc>
                <a:tc>
                  <a:txBody>
                    <a:bodyPr/>
                    <a:lstStyle/>
                    <a:p>
                      <a:pPr defTabSz="914400"/>
                      <a:r>
                        <a:rPr sz="3200"/>
                        <a:t>18094</a:t>
                      </a:r>
                    </a:p>
                  </a:txBody>
                  <a:tcPr marL="50800" marR="50800" marT="50800" marB="50800" anchor="ctr" anchorCtr="0" horzOverflow="overflow"/>
                </a:tc>
                <a:tc>
                  <a:txBody>
                    <a:bodyPr/>
                    <a:lstStyle/>
                    <a:p>
                      <a:pPr defTabSz="914400"/>
                      <a:r>
                        <a:rPr sz="3200"/>
                        <a:t>23338</a:t>
                      </a:r>
                    </a:p>
                  </a:txBody>
                  <a:tcPr marL="50800" marR="50800" marT="50800" marB="50800" anchor="ctr" anchorCtr="0" horzOverflow="overflow"/>
                </a:tc>
                <a:tc>
                  <a:txBody>
                    <a:bodyPr/>
                    <a:lstStyle/>
                    <a:p>
                      <a:pPr defTabSz="914400"/>
                      <a:r>
                        <a:rPr sz="3200"/>
                        <a:t>22772</a:t>
                      </a:r>
                    </a:p>
                  </a:txBody>
                  <a:tcPr marL="50800" marR="50800" marT="50800" marB="50800" anchor="ctr" anchorCtr="0" horzOverflow="overflow"/>
                </a:tc>
                <a:tc>
                  <a:txBody>
                    <a:bodyPr/>
                    <a:lstStyle/>
                    <a:p>
                      <a:pPr defTabSz="914400"/>
                      <a:r>
                        <a:rPr sz="3200"/>
                        <a:t>26749</a:t>
                      </a:r>
                    </a:p>
                  </a:txBody>
                  <a:tcPr marL="50800" marR="50800" marT="50800" marB="50800" anchor="ctr" anchorCtr="0" horzOverflow="overflow"/>
                </a:tc>
                <a:tc>
                  <a:txBody>
                    <a:bodyPr/>
                    <a:lstStyle/>
                    <a:p>
                      <a:pPr defTabSz="914400"/>
                      <a:r>
                        <a:rPr sz="3200"/>
                        <a:t>23338</a:t>
                      </a:r>
                    </a:p>
                  </a:txBody>
                  <a:tcPr marL="50800" marR="50800" marT="50800" marB="50800" anchor="ctr" anchorCtr="0" horzOverflow="overflow"/>
                </a:tc>
                <a:tc>
                  <a:txBody>
                    <a:bodyPr/>
                    <a:lstStyle/>
                    <a:p>
                      <a:pPr defTabSz="914400"/>
                      <a:r>
                        <a:rPr sz="3200"/>
                        <a:t>28194</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实验"/>
          <p:cNvSpPr txBox="1"/>
          <p:nvPr>
            <p:ph type="title"/>
          </p:nvPr>
        </p:nvSpPr>
        <p:spPr>
          <a:prstGeom prst="rect">
            <a:avLst/>
          </a:prstGeom>
        </p:spPr>
        <p:txBody>
          <a:bodyPr/>
          <a:lstStyle>
            <a:lvl1pPr defTabSz="2145738">
              <a:defRPr spc="-149" sz="7480"/>
            </a:lvl1pPr>
          </a:lstStyle>
          <a:p>
            <a:pPr/>
            <a:r>
              <a:t>实验</a:t>
            </a:r>
          </a:p>
        </p:txBody>
      </p:sp>
      <p:sp>
        <p:nvSpPr>
          <p:cNvPr id="187" name="评估指标"/>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评估指标</a:t>
            </a:r>
          </a:p>
        </p:txBody>
      </p:sp>
      <p:sp>
        <p:nvSpPr>
          <p:cNvPr id="188" name="幻灯片项目符号文本"/>
          <p:cNvSpPr txBox="1"/>
          <p:nvPr>
            <p:ph type="body" idx="1"/>
          </p:nvPr>
        </p:nvSpPr>
        <p:spPr>
          <a:prstGeom prst="rect">
            <a:avLst/>
          </a:prstGeom>
        </p:spPr>
        <p:txBody>
          <a:bodyPr/>
          <a:lstStyle/>
          <a:p>
            <a:pPr/>
          </a:p>
        </p:txBody>
      </p:sp>
      <p:pic>
        <p:nvPicPr>
          <p:cNvPr id="189" name="pasted-image.png" descr="pasted-image.png"/>
          <p:cNvPicPr>
            <a:picLocks noChangeAspect="1"/>
          </p:cNvPicPr>
          <p:nvPr/>
        </p:nvPicPr>
        <p:blipFill>
          <a:blip r:embed="rId2">
            <a:extLst/>
          </a:blip>
          <a:stretch>
            <a:fillRect/>
          </a:stretch>
        </p:blipFill>
        <p:spPr>
          <a:xfrm>
            <a:off x="4364928" y="3476811"/>
            <a:ext cx="13751660" cy="848456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实验"/>
          <p:cNvSpPr txBox="1"/>
          <p:nvPr>
            <p:ph type="title"/>
          </p:nvPr>
        </p:nvSpPr>
        <p:spPr>
          <a:prstGeom prst="rect">
            <a:avLst/>
          </a:prstGeom>
        </p:spPr>
        <p:txBody>
          <a:bodyPr/>
          <a:lstStyle>
            <a:lvl1pPr defTabSz="2145738">
              <a:defRPr spc="-149" sz="7480"/>
            </a:lvl1pPr>
          </a:lstStyle>
          <a:p>
            <a:pPr/>
            <a:r>
              <a:t>实验</a:t>
            </a:r>
          </a:p>
        </p:txBody>
      </p:sp>
      <p:sp>
        <p:nvSpPr>
          <p:cNvPr id="192" name="实验设置"/>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实验设置</a:t>
            </a:r>
          </a:p>
        </p:txBody>
      </p:sp>
      <p:sp>
        <p:nvSpPr>
          <p:cNvPr id="193" name="开放领域：仅能建立一个模型，利用该模型在所有领域的测试数据进行预测。允许使用所有领域的训练数据，也允许使用包括ChatGPT在内的外部资源。…"/>
          <p:cNvSpPr txBox="1"/>
          <p:nvPr>
            <p:ph type="body" idx="1"/>
          </p:nvPr>
        </p:nvSpPr>
        <p:spPr>
          <a:prstGeom prst="rect">
            <a:avLst/>
          </a:prstGeom>
        </p:spPr>
        <p:txBody>
          <a:bodyPr/>
          <a:lstStyle/>
          <a:p>
            <a:pPr/>
            <a:r>
              <a:t>开放领域：仅能建立一个模型，利用该模型在所有领域的测试数据进行预测。允许使用所有领域的训练数据，也允许使用包括ChatGPT在内的外部资源。</a:t>
            </a:r>
          </a:p>
          <a:p>
            <a:pPr/>
            <a:r>
              <a:t>预训练模型： T5</a:t>
            </a:r>
          </a:p>
          <a:p>
            <a:pPr/>
            <a:r>
              <a:t>batch_size: 16</a:t>
            </a:r>
          </a:p>
          <a:p>
            <a:pPr/>
            <a:r>
              <a:t>Epochs: 30</a:t>
            </a:r>
          </a:p>
          <a:p>
            <a:pPr/>
            <a:r>
              <a:t>GPU: 3090</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