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2"/>
    <p:sldId id="256" r:id="rId3"/>
    <p:sldId id="433" r:id="rId4"/>
    <p:sldId id="444" r:id="rId5"/>
    <p:sldId id="440" r:id="rId6"/>
    <p:sldId id="445" r:id="rId7"/>
    <p:sldId id="446" r:id="rId8"/>
    <p:sldId id="447" r:id="rId9"/>
    <p:sldId id="448" r:id="rId10"/>
    <p:sldId id="279"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5054"/>
    <a:srgbClr val="3D74A7"/>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60" autoAdjust="0"/>
    <p:restoredTop sz="76583" autoAdjust="0"/>
  </p:normalViewPr>
  <p:slideViewPr>
    <p:cSldViewPr snapToGrid="0">
      <p:cViewPr varScale="1">
        <p:scale>
          <a:sx n="140" d="100"/>
          <a:sy n="140" d="100"/>
        </p:scale>
        <p:origin x="408"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301BD9-4243-4367-977C-650CCA5948FB}" type="datetimeFigureOut">
              <a:rPr lang="zh-CN" altLang="en-US" smtClean="0"/>
              <a:t>2023/7/1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ACFBAA-4F33-4BF6-B348-50D59E4A3B07}" type="slidenum">
              <a:rPr lang="zh-CN" altLang="en-US" smtClean="0"/>
              <a:t>‹#›</a:t>
            </a:fld>
            <a:endParaRPr lang="zh-CN" altLang="en-US"/>
          </a:p>
        </p:txBody>
      </p:sp>
    </p:spTree>
    <p:extLst>
      <p:ext uri="{BB962C8B-B14F-4D97-AF65-F5344CB8AC3E}">
        <p14:creationId xmlns:p14="http://schemas.microsoft.com/office/powerpoint/2010/main" val="792485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1</a:t>
            </a:fld>
            <a:endParaRPr lang="zh-CN" altLang="en-US"/>
          </a:p>
        </p:txBody>
      </p:sp>
    </p:spTree>
    <p:extLst>
      <p:ext uri="{BB962C8B-B14F-4D97-AF65-F5344CB8AC3E}">
        <p14:creationId xmlns:p14="http://schemas.microsoft.com/office/powerpoint/2010/main" val="2080667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10</a:t>
            </a:fld>
            <a:endParaRPr lang="zh-CN" altLang="en-US"/>
          </a:p>
        </p:txBody>
      </p:sp>
    </p:spTree>
    <p:extLst>
      <p:ext uri="{BB962C8B-B14F-4D97-AF65-F5344CB8AC3E}">
        <p14:creationId xmlns:p14="http://schemas.microsoft.com/office/powerpoint/2010/main" val="3009433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t>2</a:t>
            </a:fld>
            <a:endParaRPr lang="zh-CN" altLang="en-US"/>
          </a:p>
        </p:txBody>
      </p:sp>
    </p:spTree>
    <p:extLst>
      <p:ext uri="{BB962C8B-B14F-4D97-AF65-F5344CB8AC3E}">
        <p14:creationId xmlns:p14="http://schemas.microsoft.com/office/powerpoint/2010/main" val="973196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endParaRPr lang="en" altLang="zh-CN" b="0" i="0" dirty="0">
              <a:solidFill>
                <a:srgbClr val="374151"/>
              </a:solidFill>
              <a:effectLst/>
              <a:latin typeface="Söhne"/>
            </a:endParaRPr>
          </a:p>
        </p:txBody>
      </p:sp>
    </p:spTree>
    <p:extLst>
      <p:ext uri="{BB962C8B-B14F-4D97-AF65-F5344CB8AC3E}">
        <p14:creationId xmlns:p14="http://schemas.microsoft.com/office/powerpoint/2010/main" val="3633658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endParaRPr lang="en" altLang="zh-CN" b="0" i="0" dirty="0">
              <a:solidFill>
                <a:srgbClr val="374151"/>
              </a:solidFill>
              <a:effectLst/>
              <a:latin typeface="Söhne"/>
            </a:endParaRPr>
          </a:p>
        </p:txBody>
      </p:sp>
    </p:spTree>
    <p:extLst>
      <p:ext uri="{BB962C8B-B14F-4D97-AF65-F5344CB8AC3E}">
        <p14:creationId xmlns:p14="http://schemas.microsoft.com/office/powerpoint/2010/main" val="3970315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656655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endParaRPr lang="en" altLang="zh-CN" b="0" i="0" dirty="0">
              <a:solidFill>
                <a:srgbClr val="374151"/>
              </a:solidFill>
              <a:effectLst/>
              <a:latin typeface="Söhne"/>
            </a:endParaRPr>
          </a:p>
        </p:txBody>
      </p:sp>
    </p:spTree>
    <p:extLst>
      <p:ext uri="{BB962C8B-B14F-4D97-AF65-F5344CB8AC3E}">
        <p14:creationId xmlns:p14="http://schemas.microsoft.com/office/powerpoint/2010/main" val="1241317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endParaRPr lang="en" altLang="zh-CN" b="0" i="0" dirty="0">
              <a:solidFill>
                <a:srgbClr val="374151"/>
              </a:solidFill>
              <a:effectLst/>
              <a:latin typeface="Söhne"/>
            </a:endParaRPr>
          </a:p>
        </p:txBody>
      </p:sp>
    </p:spTree>
    <p:extLst>
      <p:ext uri="{BB962C8B-B14F-4D97-AF65-F5344CB8AC3E}">
        <p14:creationId xmlns:p14="http://schemas.microsoft.com/office/powerpoint/2010/main" val="178064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endParaRPr lang="en" altLang="zh-CN" b="0" i="0" dirty="0">
              <a:solidFill>
                <a:srgbClr val="374151"/>
              </a:solidFill>
              <a:effectLst/>
              <a:latin typeface="Söhne"/>
            </a:endParaRPr>
          </a:p>
        </p:txBody>
      </p:sp>
    </p:spTree>
    <p:extLst>
      <p:ext uri="{BB962C8B-B14F-4D97-AF65-F5344CB8AC3E}">
        <p14:creationId xmlns:p14="http://schemas.microsoft.com/office/powerpoint/2010/main" val="3290903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endParaRPr lang="en" altLang="zh-CN" b="0" i="0" dirty="0">
              <a:solidFill>
                <a:srgbClr val="374151"/>
              </a:solidFill>
              <a:effectLst/>
              <a:latin typeface="Söhne"/>
            </a:endParaRPr>
          </a:p>
        </p:txBody>
      </p:sp>
    </p:spTree>
    <p:extLst>
      <p:ext uri="{BB962C8B-B14F-4D97-AF65-F5344CB8AC3E}">
        <p14:creationId xmlns:p14="http://schemas.microsoft.com/office/powerpoint/2010/main" val="2065682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2023/7/1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2023/7/1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2023/7/1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2023/7/1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180C721-00F0-49A5-8986-DFDB39C600B4}" type="datetimeFigureOut">
              <a:rPr lang="zh-CN" altLang="en-US" smtClean="0"/>
              <a:t>2023/7/1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180C721-00F0-49A5-8986-DFDB39C600B4}" type="datetimeFigureOut">
              <a:rPr lang="zh-CN" altLang="en-US" smtClean="0"/>
              <a:t>2023/7/1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180C721-00F0-49A5-8986-DFDB39C600B4}" type="datetimeFigureOut">
              <a:rPr lang="zh-CN" altLang="en-US" smtClean="0"/>
              <a:t>2023/7/1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180C721-00F0-49A5-8986-DFDB39C600B4}" type="datetimeFigureOut">
              <a:rPr lang="zh-CN" altLang="en-US" smtClean="0"/>
              <a:t>2023/7/1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80C721-00F0-49A5-8986-DFDB39C600B4}" type="datetimeFigureOut">
              <a:rPr lang="zh-CN" altLang="en-US" smtClean="0"/>
              <a:t>2023/7/1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180C721-00F0-49A5-8986-DFDB39C600B4}" type="datetimeFigureOut">
              <a:rPr lang="zh-CN" altLang="en-US" smtClean="0"/>
              <a:t>2023/7/1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180C721-00F0-49A5-8986-DFDB39C600B4}" type="datetimeFigureOut">
              <a:rPr lang="zh-CN" altLang="en-US" smtClean="0"/>
              <a:t>2023/7/1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0C721-00F0-49A5-8986-DFDB39C600B4}" type="datetimeFigureOut">
              <a:rPr lang="zh-CN" altLang="en-US" smtClean="0"/>
              <a:t>2023/7/1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8E5C5-05D3-4171-9F3F-3701313637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github.com/NUSTM/CCAC-ABSA"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11085" cy="685799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880915" y="0"/>
            <a:ext cx="311085"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a:off x="2765140" y="4047625"/>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765140" y="5079845"/>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488277" y="4103748"/>
            <a:ext cx="9880600" cy="1261884"/>
          </a:xfrm>
          <a:prstGeom prst="rect">
            <a:avLst/>
          </a:prstGeom>
          <a:noFill/>
        </p:spPr>
        <p:txBody>
          <a:bodyPr wrap="square" rtlCol="0">
            <a:spAutoFit/>
          </a:bodyPr>
          <a:lstStyle/>
          <a:p>
            <a:pPr algn="ctr"/>
            <a:r>
              <a:rPr kumimoji="1" lang="zh-CN" altLang="en-US" sz="2800" b="1" dirty="0">
                <a:solidFill>
                  <a:srgbClr val="0D5267"/>
                </a:solidFill>
                <a:latin typeface="微软雅黑" panose="020B0503020204020204" pitchFamily="34" charset="-122"/>
                <a:ea typeface="微软雅黑" panose="020B0503020204020204" pitchFamily="34" charset="-122"/>
              </a:rPr>
              <a:t>基于上下文学习的多领域多要素属性级情感分析</a:t>
            </a:r>
            <a:br>
              <a:rPr kumimoji="1" lang="en-US" altLang="zh-CN" sz="2800" b="1" dirty="0">
                <a:solidFill>
                  <a:srgbClr val="0D5267"/>
                </a:solidFill>
                <a:latin typeface="微软雅黑" panose="020B0503020204020204" pitchFamily="34" charset="-122"/>
                <a:ea typeface="微软雅黑" panose="020B0503020204020204" pitchFamily="34" charset="-122"/>
              </a:rPr>
            </a:br>
            <a:r>
              <a:rPr kumimoji="1" lang="zh-CN" altLang="en-US" sz="2800" b="1" dirty="0">
                <a:solidFill>
                  <a:srgbClr val="0D5267"/>
                </a:solidFill>
                <a:latin typeface="微软雅黑" panose="020B0503020204020204" pitchFamily="34" charset="-122"/>
                <a:ea typeface="微软雅黑" panose="020B0503020204020204" pitchFamily="34" charset="-122"/>
              </a:rPr>
              <a:t>开放领域二元组抽取任务</a:t>
            </a:r>
          </a:p>
          <a:p>
            <a:pPr algn="ctr"/>
            <a:endParaRPr kumimoji="1" lang="en-US" altLang="zh-CN" sz="2000" b="1" dirty="0">
              <a:solidFill>
                <a:srgbClr val="0D5267"/>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195061" y="5456434"/>
            <a:ext cx="8173816"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报告人</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 杨松桦              指导老师：贾玉祥</a:t>
            </a:r>
          </a:p>
        </p:txBody>
      </p:sp>
      <p:sp>
        <p:nvSpPr>
          <p:cNvPr id="25" name="椭圆 24"/>
          <p:cNvSpPr/>
          <p:nvPr/>
        </p:nvSpPr>
        <p:spPr>
          <a:xfrm>
            <a:off x="5259309" y="649462"/>
            <a:ext cx="1676984" cy="1571904"/>
          </a:xfrm>
          <a:prstGeom prst="ellipse">
            <a:avLst/>
          </a:prstGeom>
          <a:gradFill flip="none" rotWithShape="1">
            <a:gsLst>
              <a:gs pos="0">
                <a:srgbClr val="BFBFBF"/>
              </a:gs>
              <a:gs pos="52000">
                <a:srgbClr val="FFFFFF"/>
              </a:gs>
              <a:gs pos="100000">
                <a:srgbClr val="0070C0">
                  <a:tint val="0"/>
                </a:srgbClr>
              </a:gs>
            </a:gsLst>
            <a:lin ang="2700000" scaled="1"/>
            <a:tileRect/>
          </a:gradFill>
          <a:ln w="73025" cap="flat" cmpd="sng" algn="ctr">
            <a:solidFill>
              <a:srgbClr val="F2F2F2"/>
            </a:solidFill>
            <a:prstDash val="solid"/>
          </a:ln>
          <a:effectLst>
            <a:outerShdw blurRad="190500" dist="254000" dir="2699985" rotWithShape="0">
              <a:scrgbClr r="0" g="0" b="0">
                <a:alpha val="23000"/>
              </a:scrgbClr>
            </a:outerShdw>
          </a:effectLst>
        </p:spPr>
        <p:txBody>
          <a:bodyPr rtlCol="0" anchor="ctr"/>
          <a:lstStyle/>
          <a:p>
            <a:pPr algn="ctr" defTabSz="1088390">
              <a:defRPr/>
            </a:pPr>
            <a:endParaRPr lang="zh-CN" altLang="en-US" sz="3200" kern="0">
              <a:solidFill>
                <a:srgbClr val="000000"/>
              </a:solidFill>
              <a:latin typeface="Impact"/>
              <a:ea typeface="方正姚体"/>
              <a:cs typeface="+mn-ea"/>
              <a:sym typeface="+mn-lt"/>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6178" y="687716"/>
            <a:ext cx="1583881" cy="1583881"/>
          </a:xfrm>
          <a:prstGeom prst="rect">
            <a:avLst/>
          </a:prstGeom>
        </p:spPr>
      </p:pic>
      <p:sp>
        <p:nvSpPr>
          <p:cNvPr id="2" name="文本框 1">
            <a:extLst>
              <a:ext uri="{FF2B5EF4-FFF2-40B4-BE49-F238E27FC236}">
                <a16:creationId xmlns:a16="http://schemas.microsoft.com/office/drawing/2014/main" id="{A60623B6-B432-3CC3-8F00-2D6CDDA62776}"/>
              </a:ext>
            </a:extLst>
          </p:cNvPr>
          <p:cNvSpPr txBox="1"/>
          <p:nvPr/>
        </p:nvSpPr>
        <p:spPr>
          <a:xfrm>
            <a:off x="3195061" y="5850559"/>
            <a:ext cx="8526777"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学校</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 郑州大学       计算机与人工智能学院</a:t>
            </a:r>
          </a:p>
        </p:txBody>
      </p:sp>
      <p:sp>
        <p:nvSpPr>
          <p:cNvPr id="6" name="TextBox 16">
            <a:extLst>
              <a:ext uri="{FF2B5EF4-FFF2-40B4-BE49-F238E27FC236}">
                <a16:creationId xmlns:a16="http://schemas.microsoft.com/office/drawing/2014/main" id="{6B7CE647-703C-92E0-76D9-013843B16ADB}"/>
              </a:ext>
            </a:extLst>
          </p:cNvPr>
          <p:cNvSpPr txBox="1"/>
          <p:nvPr/>
        </p:nvSpPr>
        <p:spPr>
          <a:xfrm>
            <a:off x="413755" y="6519269"/>
            <a:ext cx="2889128" cy="276999"/>
          </a:xfrm>
          <a:prstGeom prst="rect">
            <a:avLst/>
          </a:prstGeom>
          <a:noFill/>
        </p:spPr>
        <p:txBody>
          <a:bodyPr wrap="square" rtlCol="0">
            <a:spAutoFit/>
          </a:bodyPr>
          <a:lstStyle/>
          <a:p>
            <a:r>
              <a:rPr lang="en-US" altLang="zh-CN" sz="1200" dirty="0">
                <a:solidFill>
                  <a:srgbClr val="14393F"/>
                </a:solidFill>
                <a:latin typeface="Calibri Light" panose="020F0302020204030204" pitchFamily="34" charset="0"/>
                <a:cs typeface="Calibri Light" panose="020F0302020204030204" pitchFamily="34" charset="0"/>
              </a:rPr>
              <a:t>www5.zzu.edu.cn/nlp/index.htm</a:t>
            </a:r>
            <a:endParaRPr lang="zh-CN" altLang="en-US" sz="1200" dirty="0">
              <a:solidFill>
                <a:srgbClr val="14393F"/>
              </a:solidFill>
              <a:latin typeface="Calibri Light" panose="020F0302020204030204" pitchFamily="34" charset="0"/>
              <a:cs typeface="Calibri Light" panose="020F0302020204030204" pitchFamily="34" charset="0"/>
            </a:endParaRPr>
          </a:p>
        </p:txBody>
      </p:sp>
      <p:pic>
        <p:nvPicPr>
          <p:cNvPr id="7" name="Picture 12" descr="The Definition of Sentiment Analysis - Use - Tools - Practices">
            <a:extLst>
              <a:ext uri="{FF2B5EF4-FFF2-40B4-BE49-F238E27FC236}">
                <a16:creationId xmlns:a16="http://schemas.microsoft.com/office/drawing/2014/main" id="{514F2EB7-AB97-7301-1227-1B78BC70CC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147" t="32741" r="7388" b="31664"/>
          <a:stretch/>
        </p:blipFill>
        <p:spPr bwMode="auto">
          <a:xfrm>
            <a:off x="5011022" y="2944402"/>
            <a:ext cx="2169956" cy="472287"/>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2">
            <a:extLst>
              <a:ext uri="{FF2B5EF4-FFF2-40B4-BE49-F238E27FC236}">
                <a16:creationId xmlns:a16="http://schemas.microsoft.com/office/drawing/2014/main" id="{1E834834-C37B-A496-2A1F-6DB82B7162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ppt_x-.2"/>
                                          </p:val>
                                        </p:tav>
                                        <p:tav tm="100000">
                                          <p:val>
                                            <p:strVal val="#ppt_x"/>
                                          </p:val>
                                        </p:tav>
                                      </p:tavLst>
                                    </p:anim>
                                    <p:anim calcmode="lin" valueType="num">
                                      <p:cBhvr>
                                        <p:cTn id="8" dur="25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250"/>
                                        <p:tgtEl>
                                          <p:spTgt spid="4"/>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2"/>
                                          </p:val>
                                        </p:tav>
                                        <p:tav tm="100000">
                                          <p:val>
                                            <p:strVal val="#ppt_x"/>
                                          </p:val>
                                        </p:tav>
                                      </p:tavLst>
                                    </p:anim>
                                    <p:anim calcmode="lin" valueType="num">
                                      <p:cBhvr>
                                        <p:cTn id="13" dur="25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4" dur="250"/>
                                        <p:tgtEl>
                                          <p:spTgt spid="5"/>
                                        </p:tgtEl>
                                      </p:cBhvr>
                                    </p:animEffect>
                                  </p:childTnLst>
                                </p:cTn>
                              </p:par>
                            </p:childTnLst>
                          </p:cTn>
                        </p:par>
                        <p:par>
                          <p:cTn id="15" fill="hold">
                            <p:stCondLst>
                              <p:cond delay="250"/>
                            </p:stCondLst>
                            <p:childTnLst>
                              <p:par>
                                <p:cTn id="16" presetID="17" presetClass="entr" presetSubtype="1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p:cTn id="18" dur="250" fill="hold"/>
                                        <p:tgtEl>
                                          <p:spTgt spid="20"/>
                                        </p:tgtEl>
                                        <p:attrNameLst>
                                          <p:attrName>ppt_w</p:attrName>
                                        </p:attrNameLst>
                                      </p:cBhvr>
                                      <p:tavLst>
                                        <p:tav tm="0">
                                          <p:val>
                                            <p:fltVal val="0"/>
                                          </p:val>
                                        </p:tav>
                                        <p:tav tm="100000">
                                          <p:val>
                                            <p:strVal val="#ppt_w"/>
                                          </p:val>
                                        </p:tav>
                                      </p:tavLst>
                                    </p:anim>
                                    <p:anim calcmode="lin" valueType="num">
                                      <p:cBhvr>
                                        <p:cTn id="19" dur="250" fill="hold"/>
                                        <p:tgtEl>
                                          <p:spTgt spid="20"/>
                                        </p:tgtEl>
                                        <p:attrNameLst>
                                          <p:attrName>ppt_h</p:attrName>
                                        </p:attrNameLst>
                                      </p:cBhvr>
                                      <p:tavLst>
                                        <p:tav tm="0">
                                          <p:val>
                                            <p:strVal val="#ppt_h"/>
                                          </p:val>
                                        </p:tav>
                                        <p:tav tm="100000">
                                          <p:val>
                                            <p:strVal val="#ppt_h"/>
                                          </p:val>
                                        </p:tav>
                                      </p:tavLst>
                                    </p:anim>
                                  </p:childTnLst>
                                </p:cTn>
                              </p:par>
                              <p:par>
                                <p:cTn id="20" presetID="17" presetClass="entr" presetSubtype="1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250" fill="hold"/>
                                        <p:tgtEl>
                                          <p:spTgt spid="21"/>
                                        </p:tgtEl>
                                        <p:attrNameLst>
                                          <p:attrName>ppt_w</p:attrName>
                                        </p:attrNameLst>
                                      </p:cBhvr>
                                      <p:tavLst>
                                        <p:tav tm="0">
                                          <p:val>
                                            <p:fltVal val="0"/>
                                          </p:val>
                                        </p:tav>
                                        <p:tav tm="100000">
                                          <p:val>
                                            <p:strVal val="#ppt_w"/>
                                          </p:val>
                                        </p:tav>
                                      </p:tavLst>
                                    </p:anim>
                                    <p:anim calcmode="lin" valueType="num">
                                      <p:cBhvr>
                                        <p:cTn id="23" dur="250" fill="hold"/>
                                        <p:tgtEl>
                                          <p:spTgt spid="21"/>
                                        </p:tgtEl>
                                        <p:attrNameLst>
                                          <p:attrName>ppt_h</p:attrName>
                                        </p:attrNameLst>
                                      </p:cBhvr>
                                      <p:tavLst>
                                        <p:tav tm="0">
                                          <p:val>
                                            <p:strVal val="#ppt_h"/>
                                          </p:val>
                                        </p:tav>
                                        <p:tav tm="100000">
                                          <p:val>
                                            <p:strVal val="#ppt_h"/>
                                          </p:val>
                                        </p:tav>
                                      </p:tavLst>
                                    </p:anim>
                                  </p:childTnLst>
                                </p:cTn>
                              </p:par>
                            </p:childTnLst>
                          </p:cTn>
                        </p:par>
                        <p:par>
                          <p:cTn id="24" fill="hold">
                            <p:stCondLst>
                              <p:cond delay="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22"/>
                                        </p:tgtEl>
                                        <p:attrNameLst>
                                          <p:attrName>style.visibility</p:attrName>
                                        </p:attrNameLst>
                                      </p:cBhvr>
                                      <p:to>
                                        <p:strVal val="visible"/>
                                      </p:to>
                                    </p:set>
                                    <p:anim calcmode="lin" valueType="num">
                                      <p:cBhvr>
                                        <p:cTn id="27" dur="25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28" dur="250" fill="hold"/>
                                        <p:tgtEl>
                                          <p:spTgt spid="22"/>
                                        </p:tgtEl>
                                        <p:attrNameLst>
                                          <p:attrName>ppt_y</p:attrName>
                                        </p:attrNameLst>
                                      </p:cBhvr>
                                      <p:tavLst>
                                        <p:tav tm="0">
                                          <p:val>
                                            <p:strVal val="#ppt_y"/>
                                          </p:val>
                                        </p:tav>
                                        <p:tav tm="100000">
                                          <p:val>
                                            <p:strVal val="#ppt_y"/>
                                          </p:val>
                                        </p:tav>
                                      </p:tavLst>
                                    </p:anim>
                                    <p:anim calcmode="lin" valueType="num">
                                      <p:cBhvr>
                                        <p:cTn id="29" dur="25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0" dur="25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31" dur="250" tmFilter="0,0; .5, 1; 1, 1"/>
                                        <p:tgtEl>
                                          <p:spTgt spid="22"/>
                                        </p:tgtEl>
                                      </p:cBhvr>
                                    </p:animEffect>
                                  </p:childTnLst>
                                </p:cTn>
                              </p:par>
                            </p:childTnLst>
                          </p:cTn>
                        </p:par>
                        <p:par>
                          <p:cTn id="32" fill="hold">
                            <p:stCondLst>
                              <p:cond delay="1525"/>
                            </p:stCondLst>
                            <p:childTnLst>
                              <p:par>
                                <p:cTn id="33" presetID="3" presetClass="entr" presetSubtype="10"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blinds(horizontal)">
                                      <p:cBhvr>
                                        <p:cTn id="35" dur="250"/>
                                        <p:tgtEl>
                                          <p:spTgt spid="23"/>
                                        </p:tgtEl>
                                      </p:cBhvr>
                                    </p:animEffect>
                                  </p:childTnLst>
                                </p:cTn>
                              </p:par>
                            </p:childTnLst>
                          </p:cTn>
                        </p:par>
                        <p:par>
                          <p:cTn id="36" fill="hold">
                            <p:stCondLst>
                              <p:cond delay="1775"/>
                            </p:stCondLst>
                            <p:childTnLst>
                              <p:par>
                                <p:cTn id="37" presetID="3" presetClass="entr" presetSubtype="10"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blinds(horizontal)">
                                      <p:cBhvr>
                                        <p:cTn id="39"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22" grpId="0"/>
      <p:bldP spid="23"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11085" cy="685799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880915" y="0"/>
            <a:ext cx="311085"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a:off x="2662096" y="3455347"/>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765140" y="5079845"/>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118865" y="3679931"/>
            <a:ext cx="8592428" cy="1200329"/>
          </a:xfrm>
          <a:prstGeom prst="rect">
            <a:avLst/>
          </a:prstGeom>
          <a:noFill/>
        </p:spPr>
        <p:txBody>
          <a:bodyPr wrap="square" rtlCol="0">
            <a:spAutoFit/>
          </a:bodyPr>
          <a:lstStyle/>
          <a:p>
            <a:pPr algn="ctr"/>
            <a:r>
              <a:rPr lang="zh-CN" altLang="en-US" sz="7200" b="1" dirty="0">
                <a:solidFill>
                  <a:schemeClr val="accent1">
                    <a:lumMod val="50000"/>
                  </a:schemeClr>
                </a:solidFill>
                <a:latin typeface="微软雅黑" panose="020B0503020204020204" pitchFamily="34" charset="-122"/>
                <a:ea typeface="微软雅黑" panose="020B0503020204020204" pitchFamily="34" charset="-122"/>
              </a:rPr>
              <a:t>请各位老师批评指正</a:t>
            </a:r>
          </a:p>
        </p:txBody>
      </p:sp>
      <p:cxnSp>
        <p:nvCxnSpPr>
          <p:cNvPr id="9" name="直接连接符 20">
            <a:extLst>
              <a:ext uri="{FF2B5EF4-FFF2-40B4-BE49-F238E27FC236}">
                <a16:creationId xmlns:a16="http://schemas.microsoft.com/office/drawing/2014/main" id="{A1472E4D-1FFA-A73C-137B-BEB96F6203FB}"/>
              </a:ext>
            </a:extLst>
          </p:cNvPr>
          <p:cNvCxnSpPr/>
          <p:nvPr/>
        </p:nvCxnSpPr>
        <p:spPr>
          <a:xfrm>
            <a:off x="2765140" y="5079845"/>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8" name="Picture 12" descr="The Definition of Sentiment Analysis - Use - Tools - Practices">
            <a:extLst>
              <a:ext uri="{FF2B5EF4-FFF2-40B4-BE49-F238E27FC236}">
                <a16:creationId xmlns:a16="http://schemas.microsoft.com/office/drawing/2014/main" id="{2AE1E6B5-93F2-EAE8-D4A2-B92246B300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47" t="32741" r="7388" b="31664"/>
          <a:stretch/>
        </p:blipFill>
        <p:spPr bwMode="auto">
          <a:xfrm>
            <a:off x="5011022" y="2952566"/>
            <a:ext cx="2169956" cy="472287"/>
          </a:xfrm>
          <a:prstGeom prst="rect">
            <a:avLst/>
          </a:prstGeom>
          <a:noFill/>
          <a:extLst>
            <a:ext uri="{909E8E84-426E-40DD-AFC4-6F175D3DCCD1}">
              <a14:hiddenFill xmlns:a14="http://schemas.microsoft.com/office/drawing/2010/main">
                <a:solidFill>
                  <a:srgbClr val="FFFFFF"/>
                </a:solidFill>
              </a14:hiddenFill>
            </a:ext>
          </a:extLst>
        </p:spPr>
      </p:pic>
      <p:sp>
        <p:nvSpPr>
          <p:cNvPr id="13" name="椭圆 12">
            <a:extLst>
              <a:ext uri="{FF2B5EF4-FFF2-40B4-BE49-F238E27FC236}">
                <a16:creationId xmlns:a16="http://schemas.microsoft.com/office/drawing/2014/main" id="{B26CA31D-4F7C-D9BD-A7E0-3F3C6DC3373F}"/>
              </a:ext>
            </a:extLst>
          </p:cNvPr>
          <p:cNvSpPr/>
          <p:nvPr/>
        </p:nvSpPr>
        <p:spPr>
          <a:xfrm>
            <a:off x="5259309" y="649462"/>
            <a:ext cx="1676984" cy="1571904"/>
          </a:xfrm>
          <a:prstGeom prst="ellipse">
            <a:avLst/>
          </a:prstGeom>
          <a:gradFill flip="none" rotWithShape="1">
            <a:gsLst>
              <a:gs pos="0">
                <a:srgbClr val="BFBFBF"/>
              </a:gs>
              <a:gs pos="52000">
                <a:srgbClr val="FFFFFF"/>
              </a:gs>
              <a:gs pos="100000">
                <a:srgbClr val="0070C0">
                  <a:tint val="0"/>
                </a:srgbClr>
              </a:gs>
            </a:gsLst>
            <a:lin ang="2700000" scaled="1"/>
            <a:tileRect/>
          </a:gradFill>
          <a:ln w="73025" cap="flat" cmpd="sng" algn="ctr">
            <a:solidFill>
              <a:srgbClr val="F2F2F2"/>
            </a:solidFill>
            <a:prstDash val="solid"/>
          </a:ln>
          <a:effectLst>
            <a:outerShdw blurRad="190500" dist="254000" dir="2699985" rotWithShape="0">
              <a:scrgbClr r="0" g="0" b="0">
                <a:alpha val="23000"/>
              </a:scrgbClr>
            </a:outerShdw>
          </a:effectLst>
        </p:spPr>
        <p:txBody>
          <a:bodyPr rtlCol="0" anchor="ctr"/>
          <a:lstStyle/>
          <a:p>
            <a:pPr algn="ctr" defTabSz="1088390">
              <a:defRPr/>
            </a:pPr>
            <a:endParaRPr lang="zh-CN" altLang="en-US" sz="3200" kern="0">
              <a:solidFill>
                <a:srgbClr val="000000"/>
              </a:solidFill>
              <a:latin typeface="Impact"/>
              <a:ea typeface="方正姚体"/>
              <a:cs typeface="+mn-ea"/>
              <a:sym typeface="+mn-lt"/>
            </a:endParaRPr>
          </a:p>
        </p:txBody>
      </p:sp>
      <p:pic>
        <p:nvPicPr>
          <p:cNvPr id="14" name="图片 13">
            <a:extLst>
              <a:ext uri="{FF2B5EF4-FFF2-40B4-BE49-F238E27FC236}">
                <a16:creationId xmlns:a16="http://schemas.microsoft.com/office/drawing/2014/main" id="{BA45C446-0C3D-55F2-AD2C-A0C3CE2E35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56178" y="687716"/>
            <a:ext cx="1583881" cy="1583881"/>
          </a:xfrm>
          <a:prstGeom prst="rect">
            <a:avLst/>
          </a:prstGeom>
        </p:spPr>
      </p:pic>
      <p:sp>
        <p:nvSpPr>
          <p:cNvPr id="2" name="文本框 1">
            <a:extLst>
              <a:ext uri="{FF2B5EF4-FFF2-40B4-BE49-F238E27FC236}">
                <a16:creationId xmlns:a16="http://schemas.microsoft.com/office/drawing/2014/main" id="{5F1AA1AC-5F02-E949-A5C2-EC0AEC76BE7C}"/>
              </a:ext>
            </a:extLst>
          </p:cNvPr>
          <p:cNvSpPr txBox="1"/>
          <p:nvPr/>
        </p:nvSpPr>
        <p:spPr>
          <a:xfrm>
            <a:off x="2947030" y="5352748"/>
            <a:ext cx="8173816"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报告人</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 杨松桦              指导老师：贾玉祥</a:t>
            </a:r>
          </a:p>
        </p:txBody>
      </p:sp>
      <p:sp>
        <p:nvSpPr>
          <p:cNvPr id="3" name="文本框 2">
            <a:extLst>
              <a:ext uri="{FF2B5EF4-FFF2-40B4-BE49-F238E27FC236}">
                <a16:creationId xmlns:a16="http://schemas.microsoft.com/office/drawing/2014/main" id="{E734A075-4E14-FC9B-32C3-26816B52D43E}"/>
              </a:ext>
            </a:extLst>
          </p:cNvPr>
          <p:cNvSpPr txBox="1"/>
          <p:nvPr/>
        </p:nvSpPr>
        <p:spPr>
          <a:xfrm>
            <a:off x="2947030" y="5746873"/>
            <a:ext cx="8526777"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学校</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 郑州大学       计算机与人工智能学院</a:t>
            </a:r>
          </a:p>
        </p:txBody>
      </p:sp>
    </p:spTree>
    <p:extLst>
      <p:ext uri="{BB962C8B-B14F-4D97-AF65-F5344CB8AC3E}">
        <p14:creationId xmlns:p14="http://schemas.microsoft.com/office/powerpoint/2010/main" val="316294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ppt_x</p:attrName>
                                        </p:attrNameLst>
                                      </p:cBhvr>
                                      <p:tavLst>
                                        <p:tav tm="0">
                                          <p:val>
                                            <p:strVal val="#ppt_x-.2"/>
                                          </p:val>
                                        </p:tav>
                                        <p:tav tm="100000">
                                          <p:val>
                                            <p:strVal val="#ppt_x"/>
                                          </p:val>
                                        </p:tav>
                                      </p:tavLst>
                                    </p:anim>
                                    <p:anim calcmode="lin" valueType="num">
                                      <p:cBhvr>
                                        <p:cTn id="13"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
                                        </p:tgtEl>
                                      </p:cBhvr>
                                    </p:animEffect>
                                  </p:childTnLst>
                                </p:cTn>
                              </p:par>
                            </p:childTnLst>
                          </p:cTn>
                        </p:par>
                        <p:par>
                          <p:cTn id="15" fill="hold">
                            <p:stCondLst>
                              <p:cond delay="1000"/>
                            </p:stCondLst>
                            <p:childTnLst>
                              <p:par>
                                <p:cTn id="16" presetID="17" presetClass="entr" presetSubtype="1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ppt_w</p:attrName>
                                        </p:attrNameLst>
                                      </p:cBhvr>
                                      <p:tavLst>
                                        <p:tav tm="0">
                                          <p:val>
                                            <p:fltVal val="0"/>
                                          </p:val>
                                        </p:tav>
                                        <p:tav tm="100000">
                                          <p:val>
                                            <p:strVal val="#ppt_w"/>
                                          </p:val>
                                        </p:tav>
                                      </p:tavLst>
                                    </p:anim>
                                    <p:anim calcmode="lin" valueType="num">
                                      <p:cBhvr>
                                        <p:cTn id="19" dur="500" fill="hold"/>
                                        <p:tgtEl>
                                          <p:spTgt spid="20"/>
                                        </p:tgtEl>
                                        <p:attrNameLst>
                                          <p:attrName>ppt_h</p:attrName>
                                        </p:attrNameLst>
                                      </p:cBhvr>
                                      <p:tavLst>
                                        <p:tav tm="0">
                                          <p:val>
                                            <p:strVal val="#ppt_h"/>
                                          </p:val>
                                        </p:tav>
                                        <p:tav tm="100000">
                                          <p:val>
                                            <p:strVal val="#ppt_h"/>
                                          </p:val>
                                        </p:tav>
                                      </p:tavLst>
                                    </p:anim>
                                  </p:childTnLst>
                                </p:cTn>
                              </p:par>
                              <p:par>
                                <p:cTn id="20" presetID="17" presetClass="entr" presetSubtype="1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strVal val="#ppt_h"/>
                                          </p:val>
                                        </p:tav>
                                        <p:tav tm="100000">
                                          <p:val>
                                            <p:strVal val="#ppt_h"/>
                                          </p:val>
                                        </p:tav>
                                      </p:tavLst>
                                    </p:anim>
                                  </p:childTnLst>
                                </p:cTn>
                              </p:par>
                            </p:childTnLst>
                          </p:cTn>
                        </p:par>
                        <p:par>
                          <p:cTn id="24" fill="hold">
                            <p:stCondLst>
                              <p:cond delay="1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22"/>
                                        </p:tgtEl>
                                        <p:attrNameLst>
                                          <p:attrName>ppt_y</p:attrName>
                                        </p:attrNameLst>
                                      </p:cBhvr>
                                      <p:tavLst>
                                        <p:tav tm="0">
                                          <p:val>
                                            <p:strVal val="#ppt_y"/>
                                          </p:val>
                                        </p:tav>
                                        <p:tav tm="100000">
                                          <p:val>
                                            <p:strVal val="#ppt_y"/>
                                          </p:val>
                                        </p:tav>
                                      </p:tavLst>
                                    </p:anim>
                                    <p:anim calcmode="lin" valueType="num">
                                      <p:cBhvr>
                                        <p:cTn id="29"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22"/>
                                        </p:tgtEl>
                                      </p:cBhvr>
                                    </p:animEffect>
                                  </p:childTnLst>
                                </p:cTn>
                              </p:par>
                              <p:par>
                                <p:cTn id="32" presetID="17" presetClass="entr" presetSubtype="1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strVal val="#ppt_h"/>
                                          </p:val>
                                        </p:tav>
                                        <p:tav tm="100000">
                                          <p:val>
                                            <p:strVal val="#ppt_h"/>
                                          </p:val>
                                        </p:tav>
                                      </p:tavLst>
                                    </p:anim>
                                  </p:childTnLst>
                                </p:cTn>
                              </p:par>
                            </p:childTnLst>
                          </p:cTn>
                        </p:par>
                        <p:par>
                          <p:cTn id="36" fill="hold">
                            <p:stCondLst>
                              <p:cond delay="2400"/>
                            </p:stCondLst>
                            <p:childTnLst>
                              <p:par>
                                <p:cTn id="37" presetID="3" presetClass="entr" presetSubtype="10"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blinds(horizontal)">
                                      <p:cBhvr>
                                        <p:cTn id="39" dur="250"/>
                                        <p:tgtEl>
                                          <p:spTgt spid="2"/>
                                        </p:tgtEl>
                                      </p:cBhvr>
                                    </p:animEffect>
                                  </p:childTnLst>
                                </p:cTn>
                              </p:par>
                            </p:childTnLst>
                          </p:cTn>
                        </p:par>
                        <p:par>
                          <p:cTn id="40" fill="hold">
                            <p:stCondLst>
                              <p:cond delay="2650"/>
                            </p:stCondLst>
                            <p:childTnLst>
                              <p:par>
                                <p:cTn id="41" presetID="3" presetClass="entr" presetSubtype="10"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blinds(horizontal)">
                                      <p:cBhvr>
                                        <p:cTn id="43"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22" grpId="0"/>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a:extLst>
              <a:ext uri="{FF2B5EF4-FFF2-40B4-BE49-F238E27FC236}">
                <a16:creationId xmlns:a16="http://schemas.microsoft.com/office/drawing/2014/main" id="{E7801697-8308-D8BE-0B02-BEE3924A0A8A}"/>
              </a:ext>
            </a:extLst>
          </p:cNvPr>
          <p:cNvSpPr txBox="1"/>
          <p:nvPr/>
        </p:nvSpPr>
        <p:spPr>
          <a:xfrm>
            <a:off x="2656126" y="1663511"/>
            <a:ext cx="2760731" cy="523220"/>
          </a:xfrm>
          <a:prstGeom prst="rect">
            <a:avLst/>
          </a:prstGeom>
          <a:noFill/>
        </p:spPr>
        <p:txBody>
          <a:bodyPr wrap="square" rtlCol="0">
            <a:spAutoFit/>
          </a:bodyPr>
          <a:lstStyle/>
          <a:p>
            <a:r>
              <a:rPr lang="en-US" altLang="zh-CN" sz="2800" b="1" dirty="0">
                <a:solidFill>
                  <a:srgbClr val="14393F"/>
                </a:solidFill>
                <a:latin typeface="方正清刻本悦宋简体" panose="02000000000000000000" pitchFamily="2" charset="-122"/>
                <a:ea typeface="方正清刻本悦宋简体" panose="02000000000000000000" pitchFamily="2" charset="-122"/>
              </a:rPr>
              <a:t>Introduction</a:t>
            </a:r>
            <a:endParaRPr lang="zh-CN" altLang="en-US" sz="2800" b="1" dirty="0">
              <a:solidFill>
                <a:srgbClr val="14393F"/>
              </a:solidFill>
              <a:latin typeface="方正清刻本悦宋简体" panose="02000000000000000000" pitchFamily="2" charset="-122"/>
              <a:ea typeface="方正清刻本悦宋简体" panose="02000000000000000000" pitchFamily="2" charset="-122"/>
            </a:endParaRPr>
          </a:p>
        </p:txBody>
      </p:sp>
      <p:sp>
        <p:nvSpPr>
          <p:cNvPr id="40" name="文本框 39">
            <a:extLst>
              <a:ext uri="{FF2B5EF4-FFF2-40B4-BE49-F238E27FC236}">
                <a16:creationId xmlns:a16="http://schemas.microsoft.com/office/drawing/2014/main" id="{1F3E29CC-EF5B-4B6D-9110-2E1256F16376}"/>
              </a:ext>
            </a:extLst>
          </p:cNvPr>
          <p:cNvSpPr txBox="1"/>
          <p:nvPr/>
        </p:nvSpPr>
        <p:spPr>
          <a:xfrm>
            <a:off x="2656126" y="2700479"/>
            <a:ext cx="3033091" cy="523220"/>
          </a:xfrm>
          <a:prstGeom prst="rect">
            <a:avLst/>
          </a:prstGeom>
          <a:noFill/>
        </p:spPr>
        <p:txBody>
          <a:bodyPr wrap="square" rtlCol="0">
            <a:spAutoFit/>
          </a:bodyPr>
          <a:lstStyle/>
          <a:p>
            <a:r>
              <a:rPr lang="en-US" altLang="zh-CN" sz="2800" b="1" dirty="0">
                <a:solidFill>
                  <a:srgbClr val="14393F"/>
                </a:solidFill>
                <a:latin typeface="方正清刻本悦宋简体" panose="02000000000000000000" pitchFamily="2" charset="-122"/>
                <a:ea typeface="方正清刻本悦宋简体" panose="02000000000000000000" pitchFamily="2" charset="-122"/>
              </a:rPr>
              <a:t>Method</a:t>
            </a:r>
            <a:endParaRPr lang="zh-CN" altLang="en-US" sz="2800" b="1" dirty="0">
              <a:solidFill>
                <a:srgbClr val="14393F"/>
              </a:solidFill>
              <a:latin typeface="方正清刻本悦宋简体" panose="02000000000000000000" pitchFamily="2" charset="-122"/>
              <a:ea typeface="方正清刻本悦宋简体" panose="02000000000000000000" pitchFamily="2" charset="-122"/>
            </a:endParaRPr>
          </a:p>
        </p:txBody>
      </p:sp>
      <p:sp>
        <p:nvSpPr>
          <p:cNvPr id="41" name="文本框 40">
            <a:extLst>
              <a:ext uri="{FF2B5EF4-FFF2-40B4-BE49-F238E27FC236}">
                <a16:creationId xmlns:a16="http://schemas.microsoft.com/office/drawing/2014/main" id="{6AD0559D-22A1-BC11-2117-32B0A90E72F5}"/>
              </a:ext>
            </a:extLst>
          </p:cNvPr>
          <p:cNvSpPr txBox="1"/>
          <p:nvPr/>
        </p:nvSpPr>
        <p:spPr>
          <a:xfrm>
            <a:off x="2625465" y="3637822"/>
            <a:ext cx="3781042" cy="954107"/>
          </a:xfrm>
          <a:prstGeom prst="rect">
            <a:avLst/>
          </a:prstGeom>
          <a:noFill/>
        </p:spPr>
        <p:txBody>
          <a:bodyPr wrap="square" rtlCol="0">
            <a:spAutoFit/>
          </a:bodyPr>
          <a:lstStyle/>
          <a:p>
            <a:r>
              <a:rPr lang="en-US" altLang="zh-CN" sz="2800" b="1" dirty="0">
                <a:solidFill>
                  <a:srgbClr val="14393F"/>
                </a:solidFill>
                <a:latin typeface="方正清刻本悦宋简体" panose="02000000000000000000" pitchFamily="2" charset="-122"/>
                <a:ea typeface="方正清刻本悦宋简体" panose="02000000000000000000" pitchFamily="2" charset="-122"/>
              </a:rPr>
              <a:t>Experiment</a:t>
            </a:r>
          </a:p>
          <a:p>
            <a:endParaRPr lang="en-US" altLang="zh-CN" sz="2800" b="1" dirty="0">
              <a:solidFill>
                <a:srgbClr val="14393F"/>
              </a:solidFill>
              <a:latin typeface="方正清刻本悦宋简体" panose="02000000000000000000" pitchFamily="2" charset="-122"/>
              <a:ea typeface="方正清刻本悦宋简体" panose="02000000000000000000" pitchFamily="2" charset="-122"/>
            </a:endParaRPr>
          </a:p>
        </p:txBody>
      </p:sp>
      <p:sp>
        <p:nvSpPr>
          <p:cNvPr id="42" name="文本框 41">
            <a:extLst>
              <a:ext uri="{FF2B5EF4-FFF2-40B4-BE49-F238E27FC236}">
                <a16:creationId xmlns:a16="http://schemas.microsoft.com/office/drawing/2014/main" id="{46DBF7E9-EF79-6B49-1B9B-00C14D92B459}"/>
              </a:ext>
            </a:extLst>
          </p:cNvPr>
          <p:cNvSpPr txBox="1"/>
          <p:nvPr/>
        </p:nvSpPr>
        <p:spPr>
          <a:xfrm>
            <a:off x="2622389" y="4619776"/>
            <a:ext cx="3462647" cy="523220"/>
          </a:xfrm>
          <a:prstGeom prst="rect">
            <a:avLst/>
          </a:prstGeom>
          <a:noFill/>
        </p:spPr>
        <p:txBody>
          <a:bodyPr wrap="square" rtlCol="0">
            <a:spAutoFit/>
          </a:bodyPr>
          <a:lstStyle/>
          <a:p>
            <a:r>
              <a:rPr lang="en-US" altLang="zh-CN" sz="2800" b="1" dirty="0">
                <a:solidFill>
                  <a:srgbClr val="14393F"/>
                </a:solidFill>
                <a:latin typeface="方正清刻本悦宋简体" panose="02000000000000000000" pitchFamily="2" charset="-122"/>
                <a:ea typeface="方正清刻本悦宋简体" panose="02000000000000000000" pitchFamily="2" charset="-122"/>
              </a:rPr>
              <a:t>Analysis</a:t>
            </a:r>
            <a:endParaRPr lang="zh-CN" altLang="en-US" sz="2800" b="1" dirty="0">
              <a:solidFill>
                <a:srgbClr val="14393F"/>
              </a:solidFill>
              <a:latin typeface="方正清刻本悦宋简体" panose="02000000000000000000" pitchFamily="2" charset="-122"/>
              <a:ea typeface="方正清刻本悦宋简体" panose="02000000000000000000" pitchFamily="2" charset="-122"/>
            </a:endParaRPr>
          </a:p>
        </p:txBody>
      </p:sp>
      <p:sp>
        <p:nvSpPr>
          <p:cNvPr id="45" name="文本框 44">
            <a:extLst>
              <a:ext uri="{FF2B5EF4-FFF2-40B4-BE49-F238E27FC236}">
                <a16:creationId xmlns:a16="http://schemas.microsoft.com/office/drawing/2014/main" id="{9BF01544-E871-89B6-9204-C246C7F362AB}"/>
              </a:ext>
            </a:extLst>
          </p:cNvPr>
          <p:cNvSpPr txBox="1"/>
          <p:nvPr/>
        </p:nvSpPr>
        <p:spPr>
          <a:xfrm>
            <a:off x="1765816" y="1614845"/>
            <a:ext cx="827892" cy="707886"/>
          </a:xfrm>
          <a:prstGeom prst="rect">
            <a:avLst/>
          </a:prstGeom>
          <a:noFill/>
          <a:ln>
            <a:noFill/>
          </a:ln>
        </p:spPr>
        <p:txBody>
          <a:bodyPr wrap="square" rtlCol="0">
            <a:spAutoFit/>
          </a:bodyPr>
          <a:lstStyle/>
          <a:p>
            <a:pPr algn="ctr"/>
            <a:r>
              <a:rPr lang="en-US" altLang="zh-CN" sz="4000" b="1" dirty="0">
                <a:solidFill>
                  <a:srgbClr val="14393F"/>
                </a:solidFill>
                <a:latin typeface="微软雅黑" panose="020B0503020204020204" pitchFamily="34" charset="-122"/>
                <a:ea typeface="微软雅黑" panose="020B0503020204020204" pitchFamily="34" charset="-122"/>
              </a:rPr>
              <a:t>01</a:t>
            </a:r>
          </a:p>
        </p:txBody>
      </p:sp>
      <p:sp>
        <p:nvSpPr>
          <p:cNvPr id="46" name="矩形 45">
            <a:extLst>
              <a:ext uri="{FF2B5EF4-FFF2-40B4-BE49-F238E27FC236}">
                <a16:creationId xmlns:a16="http://schemas.microsoft.com/office/drawing/2014/main" id="{84E13CB7-3209-2391-A90D-9550C3B91CF0}"/>
              </a:ext>
            </a:extLst>
          </p:cNvPr>
          <p:cNvSpPr/>
          <p:nvPr/>
        </p:nvSpPr>
        <p:spPr>
          <a:xfrm>
            <a:off x="1765816" y="1554788"/>
            <a:ext cx="827892" cy="828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4393F"/>
              </a:solidFill>
            </a:endParaRPr>
          </a:p>
        </p:txBody>
      </p:sp>
      <p:sp>
        <p:nvSpPr>
          <p:cNvPr id="47" name="文本框 46">
            <a:extLst>
              <a:ext uri="{FF2B5EF4-FFF2-40B4-BE49-F238E27FC236}">
                <a16:creationId xmlns:a16="http://schemas.microsoft.com/office/drawing/2014/main" id="{BC5F7CEB-B482-AE3E-BCBF-A182319B485C}"/>
              </a:ext>
            </a:extLst>
          </p:cNvPr>
          <p:cNvSpPr txBox="1"/>
          <p:nvPr/>
        </p:nvSpPr>
        <p:spPr>
          <a:xfrm>
            <a:off x="1756650" y="2608146"/>
            <a:ext cx="827892" cy="707886"/>
          </a:xfrm>
          <a:prstGeom prst="rect">
            <a:avLst/>
          </a:prstGeom>
          <a:noFill/>
          <a:ln>
            <a:noFill/>
          </a:ln>
        </p:spPr>
        <p:txBody>
          <a:bodyPr wrap="square" rtlCol="0">
            <a:spAutoFit/>
          </a:bodyPr>
          <a:lstStyle/>
          <a:p>
            <a:pPr algn="ctr"/>
            <a:r>
              <a:rPr lang="en-US" altLang="zh-CN" sz="4000" b="1" dirty="0">
                <a:solidFill>
                  <a:srgbClr val="14393F"/>
                </a:solidFill>
                <a:latin typeface="微软雅黑" panose="020B0503020204020204" pitchFamily="34" charset="-122"/>
                <a:ea typeface="微软雅黑" panose="020B0503020204020204" pitchFamily="34" charset="-122"/>
              </a:rPr>
              <a:t>02</a:t>
            </a:r>
          </a:p>
        </p:txBody>
      </p:sp>
      <p:sp>
        <p:nvSpPr>
          <p:cNvPr id="48" name="矩形 47">
            <a:extLst>
              <a:ext uri="{FF2B5EF4-FFF2-40B4-BE49-F238E27FC236}">
                <a16:creationId xmlns:a16="http://schemas.microsoft.com/office/drawing/2014/main" id="{7A6C3D5A-94CD-4890-8D2D-F8DCAF986FD6}"/>
              </a:ext>
            </a:extLst>
          </p:cNvPr>
          <p:cNvSpPr/>
          <p:nvPr/>
        </p:nvSpPr>
        <p:spPr>
          <a:xfrm>
            <a:off x="1756650" y="2548089"/>
            <a:ext cx="827892" cy="828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4393F"/>
              </a:solidFill>
            </a:endParaRPr>
          </a:p>
        </p:txBody>
      </p:sp>
      <p:sp>
        <p:nvSpPr>
          <p:cNvPr id="49" name="文本框 48">
            <a:extLst>
              <a:ext uri="{FF2B5EF4-FFF2-40B4-BE49-F238E27FC236}">
                <a16:creationId xmlns:a16="http://schemas.microsoft.com/office/drawing/2014/main" id="{20B3EF2B-BE01-9621-C4DF-8AE23284C032}"/>
              </a:ext>
            </a:extLst>
          </p:cNvPr>
          <p:cNvSpPr txBox="1"/>
          <p:nvPr/>
        </p:nvSpPr>
        <p:spPr>
          <a:xfrm>
            <a:off x="1756650" y="3572283"/>
            <a:ext cx="827892" cy="707886"/>
          </a:xfrm>
          <a:prstGeom prst="rect">
            <a:avLst/>
          </a:prstGeom>
          <a:noFill/>
          <a:ln>
            <a:noFill/>
          </a:ln>
        </p:spPr>
        <p:txBody>
          <a:bodyPr wrap="square" rtlCol="0">
            <a:spAutoFit/>
          </a:bodyPr>
          <a:lstStyle/>
          <a:p>
            <a:pPr algn="ctr"/>
            <a:r>
              <a:rPr lang="en-US" altLang="zh-CN" sz="4000" b="1" dirty="0">
                <a:solidFill>
                  <a:srgbClr val="14393F"/>
                </a:solidFill>
                <a:latin typeface="微软雅黑" panose="020B0503020204020204" pitchFamily="34" charset="-122"/>
                <a:ea typeface="微软雅黑" panose="020B0503020204020204" pitchFamily="34" charset="-122"/>
              </a:rPr>
              <a:t>03</a:t>
            </a:r>
          </a:p>
        </p:txBody>
      </p:sp>
      <p:sp>
        <p:nvSpPr>
          <p:cNvPr id="50" name="矩形 49">
            <a:extLst>
              <a:ext uri="{FF2B5EF4-FFF2-40B4-BE49-F238E27FC236}">
                <a16:creationId xmlns:a16="http://schemas.microsoft.com/office/drawing/2014/main" id="{51E6C13D-2B42-AEA3-1A52-B19DC0F3614B}"/>
              </a:ext>
            </a:extLst>
          </p:cNvPr>
          <p:cNvSpPr/>
          <p:nvPr/>
        </p:nvSpPr>
        <p:spPr>
          <a:xfrm>
            <a:off x="1756650" y="3512226"/>
            <a:ext cx="827892" cy="828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4393F"/>
              </a:solidFill>
            </a:endParaRPr>
          </a:p>
        </p:txBody>
      </p:sp>
      <p:sp>
        <p:nvSpPr>
          <p:cNvPr id="51" name="文本框 50">
            <a:extLst>
              <a:ext uri="{FF2B5EF4-FFF2-40B4-BE49-F238E27FC236}">
                <a16:creationId xmlns:a16="http://schemas.microsoft.com/office/drawing/2014/main" id="{E749ABB1-E4C8-AC0F-CB5C-F0F1FDDAA483}"/>
              </a:ext>
            </a:extLst>
          </p:cNvPr>
          <p:cNvSpPr txBox="1"/>
          <p:nvPr/>
        </p:nvSpPr>
        <p:spPr>
          <a:xfrm>
            <a:off x="1765816" y="4554237"/>
            <a:ext cx="827892" cy="707886"/>
          </a:xfrm>
          <a:prstGeom prst="rect">
            <a:avLst/>
          </a:prstGeom>
          <a:noFill/>
          <a:ln>
            <a:noFill/>
          </a:ln>
        </p:spPr>
        <p:txBody>
          <a:bodyPr wrap="square" rtlCol="0">
            <a:spAutoFit/>
          </a:bodyPr>
          <a:lstStyle/>
          <a:p>
            <a:pPr algn="ctr"/>
            <a:r>
              <a:rPr lang="en-US" altLang="zh-CN" sz="4000" b="1" dirty="0">
                <a:solidFill>
                  <a:srgbClr val="14393F"/>
                </a:solidFill>
                <a:latin typeface="微软雅黑" panose="020B0503020204020204" pitchFamily="34" charset="-122"/>
                <a:ea typeface="微软雅黑" panose="020B0503020204020204" pitchFamily="34" charset="-122"/>
              </a:rPr>
              <a:t>04</a:t>
            </a:r>
          </a:p>
        </p:txBody>
      </p:sp>
      <p:sp>
        <p:nvSpPr>
          <p:cNvPr id="52" name="矩形 51">
            <a:extLst>
              <a:ext uri="{FF2B5EF4-FFF2-40B4-BE49-F238E27FC236}">
                <a16:creationId xmlns:a16="http://schemas.microsoft.com/office/drawing/2014/main" id="{37FCA399-8999-8014-E17C-FD3EB73D554B}"/>
              </a:ext>
            </a:extLst>
          </p:cNvPr>
          <p:cNvSpPr/>
          <p:nvPr/>
        </p:nvSpPr>
        <p:spPr>
          <a:xfrm>
            <a:off x="1765816" y="4494180"/>
            <a:ext cx="827892" cy="828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4393F"/>
              </a:solidFill>
            </a:endParaRPr>
          </a:p>
        </p:txBody>
      </p:sp>
      <p:cxnSp>
        <p:nvCxnSpPr>
          <p:cNvPr id="4" name="直接连接符 3">
            <a:extLst>
              <a:ext uri="{FF2B5EF4-FFF2-40B4-BE49-F238E27FC236}">
                <a16:creationId xmlns:a16="http://schemas.microsoft.com/office/drawing/2014/main" id="{7D721C98-574C-0538-D40E-15FEADE4AD5D}"/>
              </a:ext>
            </a:extLst>
          </p:cNvPr>
          <p:cNvCxnSpPr/>
          <p:nvPr/>
        </p:nvCxnSpPr>
        <p:spPr>
          <a:xfrm>
            <a:off x="1756650"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33D4CA6F-FB2E-6B87-176A-96506C2F2FF6}"/>
              </a:ext>
            </a:extLst>
          </p:cNvPr>
          <p:cNvSpPr txBox="1"/>
          <p:nvPr/>
        </p:nvSpPr>
        <p:spPr>
          <a:xfrm>
            <a:off x="2168165" y="264321"/>
            <a:ext cx="2780907" cy="523220"/>
          </a:xfrm>
          <a:prstGeom prst="rect">
            <a:avLst/>
          </a:prstGeom>
          <a:noFill/>
        </p:spPr>
        <p:txBody>
          <a:bodyPr wrap="square" rtlCol="0">
            <a:spAutoFit/>
          </a:bodyPr>
          <a:lstStyle/>
          <a:p>
            <a:r>
              <a:rPr lang="en-US" altLang="zh-CN" sz="2800" b="1" dirty="0">
                <a:solidFill>
                  <a:schemeClr val="accent5">
                    <a:lumMod val="75000"/>
                  </a:schemeClr>
                </a:solidFill>
                <a:latin typeface="微软雅黑" panose="020B0503020204020204" pitchFamily="34" charset="-122"/>
                <a:ea typeface="微软雅黑" panose="020B0503020204020204" pitchFamily="34" charset="-122"/>
              </a:rPr>
              <a:t>Content</a:t>
            </a:r>
            <a:endParaRPr lang="zh-CN" altLang="en-US" sz="2800" b="1" dirty="0">
              <a:solidFill>
                <a:schemeClr val="accent5">
                  <a:lumMod val="75000"/>
                </a:schemeClr>
              </a:solidFill>
              <a:latin typeface="微软雅黑" panose="020B0503020204020204" pitchFamily="34" charset="-122"/>
              <a:ea typeface="微软雅黑" panose="020B0503020204020204" pitchFamily="34" charset="-122"/>
            </a:endParaRPr>
          </a:p>
        </p:txBody>
      </p:sp>
      <p:pic>
        <p:nvPicPr>
          <p:cNvPr id="10" name="download.png" descr="download.png">
            <a:extLst>
              <a:ext uri="{FF2B5EF4-FFF2-40B4-BE49-F238E27FC236}">
                <a16:creationId xmlns:a16="http://schemas.microsoft.com/office/drawing/2014/main" id="{F3D55C68-C77E-FF4A-7BF1-CE5B168F0834}"/>
              </a:ext>
            </a:extLst>
          </p:cNvPr>
          <p:cNvPicPr>
            <a:picLocks noChangeAspect="1"/>
          </p:cNvPicPr>
          <p:nvPr/>
        </p:nvPicPr>
        <p:blipFill>
          <a:blip r:embed="rId3"/>
          <a:stretch>
            <a:fillRect/>
          </a:stretch>
        </p:blipFill>
        <p:spPr>
          <a:xfrm>
            <a:off x="11403206" y="46134"/>
            <a:ext cx="523220" cy="523220"/>
          </a:xfrm>
          <a:prstGeom prst="rect">
            <a:avLst/>
          </a:prstGeom>
          <a:ln w="12700">
            <a:miter lim="400000"/>
          </a:ln>
        </p:spPr>
      </p:pic>
      <p:sp>
        <p:nvSpPr>
          <p:cNvPr id="11" name="ZZUNLP">
            <a:extLst>
              <a:ext uri="{FF2B5EF4-FFF2-40B4-BE49-F238E27FC236}">
                <a16:creationId xmlns:a16="http://schemas.microsoft.com/office/drawing/2014/main" id="{A6146672-7640-EE81-1C57-7055A1C9FCA8}"/>
              </a:ext>
            </a:extLst>
          </p:cNvPr>
          <p:cNvSpPr txBox="1"/>
          <p:nvPr/>
        </p:nvSpPr>
        <p:spPr>
          <a:xfrm>
            <a:off x="11264861" y="536441"/>
            <a:ext cx="833355" cy="3180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defTabSz="457200">
              <a:lnSpc>
                <a:spcPct val="100000"/>
              </a:lnSpc>
              <a:defRPr sz="2200" b="1">
                <a:solidFill>
                  <a:srgbClr val="172A2F"/>
                </a:solidFill>
                <a:latin typeface="Times Roman"/>
                <a:ea typeface="Times Roman"/>
                <a:cs typeface="Times Roman"/>
                <a:sym typeface="Times Roman"/>
              </a:defRPr>
            </a:lvl1pPr>
          </a:lstStyle>
          <a:p>
            <a:r>
              <a:rPr sz="1400" dirty="0">
                <a:solidFill>
                  <a:srgbClr val="3B5054"/>
                </a:solidFill>
              </a:rPr>
              <a:t>ZZUNLP</a:t>
            </a:r>
          </a:p>
        </p:txBody>
      </p:sp>
      <p:pic>
        <p:nvPicPr>
          <p:cNvPr id="12" name="图片 11">
            <a:extLst>
              <a:ext uri="{FF2B5EF4-FFF2-40B4-BE49-F238E27FC236}">
                <a16:creationId xmlns:a16="http://schemas.microsoft.com/office/drawing/2014/main" id="{A0BD5633-14CC-0CCF-B3A3-ACE40A4150D4}"/>
              </a:ext>
            </a:extLst>
          </p:cNvPr>
          <p:cNvPicPr>
            <a:picLocks noChangeAspect="1"/>
          </p:cNvPicPr>
          <p:nvPr/>
        </p:nvPicPr>
        <p:blipFill rotWithShape="1">
          <a:blip r:embed="rId4">
            <a:extLst>
              <a:ext uri="{28A0092B-C50C-407E-A947-70E740481C1C}">
                <a14:useLocalDpi xmlns:a14="http://schemas.microsoft.com/office/drawing/2010/main" val="0"/>
              </a:ext>
            </a:extLst>
          </a:blip>
          <a:srcRect l="11641" r="9924" b="19963"/>
          <a:stretch/>
        </p:blipFill>
        <p:spPr>
          <a:xfrm>
            <a:off x="171790" y="126601"/>
            <a:ext cx="1546524" cy="7278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6B1DC938-BBA5-95F2-BDA8-F327EF7EF4FC}"/>
              </a:ext>
            </a:extLst>
          </p:cNvPr>
          <p:cNvCxnSpPr/>
          <p:nvPr/>
        </p:nvCxnSpPr>
        <p:spPr>
          <a:xfrm>
            <a:off x="1756650"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7FA9B574-B434-9BE8-5398-5934C1BA60F0}"/>
              </a:ext>
            </a:extLst>
          </p:cNvPr>
          <p:cNvSpPr txBox="1"/>
          <p:nvPr/>
        </p:nvSpPr>
        <p:spPr>
          <a:xfrm>
            <a:off x="2168165" y="264321"/>
            <a:ext cx="2780907" cy="523220"/>
          </a:xfrm>
          <a:prstGeom prst="rect">
            <a:avLst/>
          </a:prstGeom>
          <a:noFill/>
        </p:spPr>
        <p:txBody>
          <a:bodyPr wrap="square" rtlCol="0">
            <a:spAutoFit/>
          </a:bodyPr>
          <a:lstStyle/>
          <a:p>
            <a:r>
              <a:rPr lang="en-US" altLang="zh-CN" sz="2800" b="1" dirty="0">
                <a:solidFill>
                  <a:schemeClr val="accent5">
                    <a:lumMod val="75000"/>
                  </a:schemeClr>
                </a:solidFill>
                <a:latin typeface="微软雅黑" panose="020B0503020204020204" pitchFamily="34" charset="-122"/>
                <a:ea typeface="微软雅黑" panose="020B0503020204020204" pitchFamily="34" charset="-122"/>
              </a:rPr>
              <a:t>Introduction</a:t>
            </a:r>
            <a:endParaRPr lang="zh-CN" altLang="en-US" sz="2800" b="1" dirty="0">
              <a:solidFill>
                <a:schemeClr val="accent5">
                  <a:lumMod val="75000"/>
                </a:schemeClr>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7407407C-A3D4-ECCF-F55F-921DDB840F7A}"/>
              </a:ext>
            </a:extLst>
          </p:cNvPr>
          <p:cNvPicPr>
            <a:picLocks noChangeAspect="1"/>
          </p:cNvPicPr>
          <p:nvPr/>
        </p:nvPicPr>
        <p:blipFill rotWithShape="1">
          <a:blip r:embed="rId3">
            <a:extLst>
              <a:ext uri="{28A0092B-C50C-407E-A947-70E740481C1C}">
                <a14:useLocalDpi xmlns:a14="http://schemas.microsoft.com/office/drawing/2010/main" val="0"/>
              </a:ext>
            </a:extLst>
          </a:blip>
          <a:srcRect l="11641" r="9924" b="19963"/>
          <a:stretch/>
        </p:blipFill>
        <p:spPr>
          <a:xfrm>
            <a:off x="171790" y="126601"/>
            <a:ext cx="1546524" cy="727876"/>
          </a:xfrm>
          <a:prstGeom prst="rect">
            <a:avLst/>
          </a:prstGeom>
        </p:spPr>
      </p:pic>
      <p:pic>
        <p:nvPicPr>
          <p:cNvPr id="9" name="download.png" descr="download.png">
            <a:extLst>
              <a:ext uri="{FF2B5EF4-FFF2-40B4-BE49-F238E27FC236}">
                <a16:creationId xmlns:a16="http://schemas.microsoft.com/office/drawing/2014/main" id="{FCF2669E-CBE8-5F9C-5FE2-948C74AD89A1}"/>
              </a:ext>
            </a:extLst>
          </p:cNvPr>
          <p:cNvPicPr>
            <a:picLocks noChangeAspect="1"/>
          </p:cNvPicPr>
          <p:nvPr/>
        </p:nvPicPr>
        <p:blipFill>
          <a:blip r:embed="rId4"/>
          <a:stretch>
            <a:fillRect/>
          </a:stretch>
        </p:blipFill>
        <p:spPr>
          <a:xfrm>
            <a:off x="11403206" y="46134"/>
            <a:ext cx="523220" cy="523220"/>
          </a:xfrm>
          <a:prstGeom prst="rect">
            <a:avLst/>
          </a:prstGeom>
          <a:ln w="12700">
            <a:miter lim="400000"/>
          </a:ln>
        </p:spPr>
      </p:pic>
      <p:sp>
        <p:nvSpPr>
          <p:cNvPr id="10" name="ZZUNLP">
            <a:extLst>
              <a:ext uri="{FF2B5EF4-FFF2-40B4-BE49-F238E27FC236}">
                <a16:creationId xmlns:a16="http://schemas.microsoft.com/office/drawing/2014/main" id="{65CB0227-9C51-D0A8-117E-2B0AC83A12AE}"/>
              </a:ext>
            </a:extLst>
          </p:cNvPr>
          <p:cNvSpPr txBox="1"/>
          <p:nvPr/>
        </p:nvSpPr>
        <p:spPr>
          <a:xfrm>
            <a:off x="11264861" y="536441"/>
            <a:ext cx="833355" cy="3180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defTabSz="457200">
              <a:lnSpc>
                <a:spcPct val="100000"/>
              </a:lnSpc>
              <a:defRPr sz="2200" b="1">
                <a:solidFill>
                  <a:srgbClr val="172A2F"/>
                </a:solidFill>
                <a:latin typeface="Times Roman"/>
                <a:ea typeface="Times Roman"/>
                <a:cs typeface="Times Roman"/>
                <a:sym typeface="Times Roman"/>
              </a:defRPr>
            </a:lvl1pPr>
          </a:lstStyle>
          <a:p>
            <a:r>
              <a:rPr sz="1400" dirty="0">
                <a:solidFill>
                  <a:srgbClr val="3B5054"/>
                </a:solidFill>
              </a:rPr>
              <a:t>ZZUNLP</a:t>
            </a:r>
          </a:p>
        </p:txBody>
      </p:sp>
      <p:sp>
        <p:nvSpPr>
          <p:cNvPr id="6" name="文本框 5">
            <a:extLst>
              <a:ext uri="{FF2B5EF4-FFF2-40B4-BE49-F238E27FC236}">
                <a16:creationId xmlns:a16="http://schemas.microsoft.com/office/drawing/2014/main" id="{A7E47018-B6C2-9139-41AD-706F3C3C9344}"/>
              </a:ext>
            </a:extLst>
          </p:cNvPr>
          <p:cNvSpPr txBox="1"/>
          <p:nvPr/>
        </p:nvSpPr>
        <p:spPr>
          <a:xfrm>
            <a:off x="540832" y="1076734"/>
            <a:ext cx="9865096" cy="4747518"/>
          </a:xfrm>
          <a:prstGeom prst="rect">
            <a:avLst/>
          </a:prstGeom>
          <a:noFill/>
        </p:spPr>
        <p:txBody>
          <a:bodyPr wrap="square">
            <a:spAutoFit/>
          </a:bodyPr>
          <a:lstStyle/>
          <a:p>
            <a:pPr>
              <a:lnSpc>
                <a:spcPct val="150000"/>
              </a:lnSpc>
            </a:pPr>
            <a:r>
              <a:rPr lang="en-US" altLang="zh-CN" sz="2400" b="1" dirty="0">
                <a:latin typeface="Microsoft YaHei UI"/>
                <a:ea typeface="Microsoft YaHei UI"/>
              </a:rPr>
              <a:t>Aspect-Based Sentiment Analysis (ABSA)</a:t>
            </a:r>
          </a:p>
          <a:p>
            <a:pPr marL="285750" indent="-285750">
              <a:lnSpc>
                <a:spcPct val="150000"/>
              </a:lnSpc>
              <a:buFont typeface="Arial" panose="020B0604020202020204" pitchFamily="34" charset="0"/>
              <a:buChar char="•"/>
            </a:pPr>
            <a:r>
              <a:rPr lang="zh-CN" altLang="en-US" dirty="0">
                <a:latin typeface="Arial" panose="020B0604020202020204" pitchFamily="34" charset="0"/>
              </a:rPr>
              <a:t>属性级情感分析（</a:t>
            </a:r>
            <a:r>
              <a:rPr lang="en-US" altLang="zh-CN" dirty="0">
                <a:latin typeface="Arial" panose="020B0604020202020204" pitchFamily="34" charset="0"/>
              </a:rPr>
              <a:t>ABSA</a:t>
            </a:r>
            <a:r>
              <a:rPr lang="zh-CN" altLang="en-US" dirty="0">
                <a:latin typeface="Arial" panose="020B0604020202020204" pitchFamily="34" charset="0"/>
              </a:rPr>
              <a:t>）在情感分析领域至关重要。然而，大型生成式语言模型（如</a:t>
            </a:r>
            <a:r>
              <a:rPr lang="en-US" altLang="zh-CN" dirty="0" err="1">
                <a:latin typeface="Arial" panose="020B0604020202020204" pitchFamily="34" charset="0"/>
              </a:rPr>
              <a:t>ChatGPT</a:t>
            </a:r>
            <a:r>
              <a:rPr lang="zh-CN" altLang="en-US" dirty="0">
                <a:latin typeface="Arial" panose="020B0604020202020204" pitchFamily="34" charset="0"/>
              </a:rPr>
              <a:t>）的出现给我们带来了新的挑战，然而目前缺乏对这些模型在多领域情感分析能力评估的数据集。</a:t>
            </a:r>
            <a:r>
              <a:rPr lang="en-US" altLang="zh-CN" dirty="0">
                <a:latin typeface="Arial" panose="020B0604020202020204" pitchFamily="34" charset="0"/>
              </a:rPr>
              <a:t>CCAC 2023</a:t>
            </a:r>
            <a:r>
              <a:rPr lang="zh-CN" altLang="en-US" dirty="0">
                <a:latin typeface="Arial" panose="020B0604020202020204" pitchFamily="34" charset="0"/>
              </a:rPr>
              <a:t>提出的多领域多要素属性级情感分析数据集填补了这一空缺。</a:t>
            </a:r>
            <a:endParaRPr lang="en-US" altLang="zh-CN" dirty="0">
              <a:latin typeface="Arial" panose="020B0604020202020204" pitchFamily="34" charset="0"/>
            </a:endParaRPr>
          </a:p>
          <a:p>
            <a:pPr marL="285750" indent="-285750">
              <a:lnSpc>
                <a:spcPct val="150000"/>
              </a:lnSpc>
              <a:buFont typeface="Arial" panose="020B0604020202020204" pitchFamily="34" charset="0"/>
              <a:buChar char="•"/>
            </a:pPr>
            <a:endParaRPr lang="en-US" altLang="zh-CN" dirty="0">
              <a:latin typeface="Arial" panose="020B0604020202020204" pitchFamily="34" charset="0"/>
            </a:endParaRPr>
          </a:p>
          <a:p>
            <a:pPr marL="285750" indent="-285750">
              <a:lnSpc>
                <a:spcPct val="150000"/>
              </a:lnSpc>
              <a:buFont typeface="Arial" panose="020B0604020202020204" pitchFamily="34" charset="0"/>
              <a:buChar char="•"/>
            </a:pPr>
            <a:r>
              <a:rPr lang="zh-CN" altLang="en-US" dirty="0">
                <a:latin typeface="Arial" panose="020B0604020202020204" pitchFamily="34" charset="0"/>
              </a:rPr>
              <a:t>我们专注于开放领域领域的评估，采用了大模型技术，结合最新的上下文学习（</a:t>
            </a:r>
            <a:r>
              <a:rPr lang="en-US" altLang="zh-CN" dirty="0">
                <a:latin typeface="Arial" panose="020B0604020202020204" pitchFamily="34" charset="0"/>
              </a:rPr>
              <a:t>In-context</a:t>
            </a:r>
            <a:r>
              <a:rPr lang="zh-CN" altLang="en-US" dirty="0">
                <a:latin typeface="Arial" panose="020B0604020202020204" pitchFamily="34" charset="0"/>
              </a:rPr>
              <a:t> </a:t>
            </a:r>
            <a:r>
              <a:rPr lang="en-US" altLang="zh-CN" dirty="0">
                <a:latin typeface="Arial" panose="020B0604020202020204" pitchFamily="34" charset="0"/>
              </a:rPr>
              <a:t>Learning</a:t>
            </a:r>
            <a:r>
              <a:rPr lang="zh-CN" altLang="en-US" dirty="0">
                <a:latin typeface="Arial" panose="020B0604020202020204" pitchFamily="34" charset="0"/>
              </a:rPr>
              <a:t>）方法尝试了多领域 </a:t>
            </a:r>
            <a:r>
              <a:rPr lang="en-US" altLang="zh-CN" dirty="0">
                <a:latin typeface="Arial" panose="020B0604020202020204" pitchFamily="34" charset="0"/>
              </a:rPr>
              <a:t>ABSA</a:t>
            </a:r>
            <a:r>
              <a:rPr lang="zh-CN" altLang="en-US" dirty="0">
                <a:latin typeface="Arial" panose="020B0604020202020204" pitchFamily="34" charset="0"/>
              </a:rPr>
              <a:t> 任务上 二元组和四元组的效果，分别取得了第一名和第二名的成绩。</a:t>
            </a:r>
            <a:endParaRPr lang="en-US" altLang="zh-CN" dirty="0">
              <a:latin typeface="Arial" panose="020B0604020202020204" pitchFamily="34" charset="0"/>
            </a:endParaRPr>
          </a:p>
          <a:p>
            <a:pPr marL="285750" indent="-285750">
              <a:lnSpc>
                <a:spcPct val="150000"/>
              </a:lnSpc>
              <a:buFont typeface="Arial" panose="020B0604020202020204" pitchFamily="34" charset="0"/>
              <a:buChar char="•"/>
            </a:pPr>
            <a:endParaRPr lang="en-US" altLang="zh-CN" dirty="0">
              <a:latin typeface="Arial" panose="020B0604020202020204" pitchFamily="34" charset="0"/>
            </a:endParaRPr>
          </a:p>
          <a:p>
            <a:pPr marL="285750" indent="-285750">
              <a:lnSpc>
                <a:spcPct val="150000"/>
              </a:lnSpc>
              <a:buFont typeface="Arial" panose="020B0604020202020204" pitchFamily="34" charset="0"/>
              <a:buChar char="•"/>
            </a:pPr>
            <a:r>
              <a:rPr lang="zh-CN" altLang="en-US" dirty="0">
                <a:latin typeface="Arial" panose="020B0604020202020204" pitchFamily="34" charset="0"/>
              </a:rPr>
              <a:t>通过本次评测的实验研究，我们旨在提升大型生成式语言模型在多领域多要素属性级情感分析任务中的性能，并探索其在实际应用中的潜力和应用范围。</a:t>
            </a:r>
            <a:endParaRPr lang="en-US" altLang="zh-CN" dirty="0">
              <a:latin typeface="Arial" panose="020B0604020202020204" pitchFamily="34" charset="0"/>
            </a:endParaRPr>
          </a:p>
        </p:txBody>
      </p:sp>
    </p:spTree>
    <p:extLst>
      <p:ext uri="{BB962C8B-B14F-4D97-AF65-F5344CB8AC3E}">
        <p14:creationId xmlns:p14="http://schemas.microsoft.com/office/powerpoint/2010/main" val="246772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6B1DC938-BBA5-95F2-BDA8-F327EF7EF4FC}"/>
              </a:ext>
            </a:extLst>
          </p:cNvPr>
          <p:cNvCxnSpPr/>
          <p:nvPr/>
        </p:nvCxnSpPr>
        <p:spPr>
          <a:xfrm>
            <a:off x="1756650"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7FA9B574-B434-9BE8-5398-5934C1BA60F0}"/>
              </a:ext>
            </a:extLst>
          </p:cNvPr>
          <p:cNvSpPr txBox="1"/>
          <p:nvPr/>
        </p:nvSpPr>
        <p:spPr>
          <a:xfrm>
            <a:off x="2168165" y="264321"/>
            <a:ext cx="2780907" cy="523220"/>
          </a:xfrm>
          <a:prstGeom prst="rect">
            <a:avLst/>
          </a:prstGeom>
          <a:noFill/>
        </p:spPr>
        <p:txBody>
          <a:bodyPr wrap="square" rtlCol="0">
            <a:spAutoFit/>
          </a:bodyPr>
          <a:lstStyle/>
          <a:p>
            <a:r>
              <a:rPr lang="en-US" altLang="zh-CN" sz="2800" b="1" dirty="0">
                <a:solidFill>
                  <a:schemeClr val="accent5">
                    <a:lumMod val="75000"/>
                  </a:schemeClr>
                </a:solidFill>
                <a:latin typeface="微软雅黑" panose="020B0503020204020204" pitchFamily="34" charset="-122"/>
                <a:ea typeface="微软雅黑" panose="020B0503020204020204" pitchFamily="34" charset="-122"/>
              </a:rPr>
              <a:t>Method</a:t>
            </a:r>
            <a:endParaRPr lang="zh-CN" altLang="en-US" sz="2800" b="1" dirty="0">
              <a:solidFill>
                <a:schemeClr val="accent5">
                  <a:lumMod val="75000"/>
                </a:schemeClr>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7407407C-A3D4-ECCF-F55F-921DDB840F7A}"/>
              </a:ext>
            </a:extLst>
          </p:cNvPr>
          <p:cNvPicPr>
            <a:picLocks noChangeAspect="1"/>
          </p:cNvPicPr>
          <p:nvPr/>
        </p:nvPicPr>
        <p:blipFill rotWithShape="1">
          <a:blip r:embed="rId3">
            <a:extLst>
              <a:ext uri="{28A0092B-C50C-407E-A947-70E740481C1C}">
                <a14:useLocalDpi xmlns:a14="http://schemas.microsoft.com/office/drawing/2010/main" val="0"/>
              </a:ext>
            </a:extLst>
          </a:blip>
          <a:srcRect l="11641" r="9924" b="19963"/>
          <a:stretch/>
        </p:blipFill>
        <p:spPr>
          <a:xfrm>
            <a:off x="171790" y="126601"/>
            <a:ext cx="1546524" cy="727876"/>
          </a:xfrm>
          <a:prstGeom prst="rect">
            <a:avLst/>
          </a:prstGeom>
        </p:spPr>
      </p:pic>
      <p:pic>
        <p:nvPicPr>
          <p:cNvPr id="9" name="download.png" descr="download.png">
            <a:extLst>
              <a:ext uri="{FF2B5EF4-FFF2-40B4-BE49-F238E27FC236}">
                <a16:creationId xmlns:a16="http://schemas.microsoft.com/office/drawing/2014/main" id="{FCF2669E-CBE8-5F9C-5FE2-948C74AD89A1}"/>
              </a:ext>
            </a:extLst>
          </p:cNvPr>
          <p:cNvPicPr>
            <a:picLocks noChangeAspect="1"/>
          </p:cNvPicPr>
          <p:nvPr/>
        </p:nvPicPr>
        <p:blipFill>
          <a:blip r:embed="rId4"/>
          <a:stretch>
            <a:fillRect/>
          </a:stretch>
        </p:blipFill>
        <p:spPr>
          <a:xfrm>
            <a:off x="11403206" y="46134"/>
            <a:ext cx="523220" cy="523220"/>
          </a:xfrm>
          <a:prstGeom prst="rect">
            <a:avLst/>
          </a:prstGeom>
          <a:ln w="12700">
            <a:miter lim="400000"/>
          </a:ln>
        </p:spPr>
      </p:pic>
      <p:sp>
        <p:nvSpPr>
          <p:cNvPr id="10" name="ZZUNLP">
            <a:extLst>
              <a:ext uri="{FF2B5EF4-FFF2-40B4-BE49-F238E27FC236}">
                <a16:creationId xmlns:a16="http://schemas.microsoft.com/office/drawing/2014/main" id="{65CB0227-9C51-D0A8-117E-2B0AC83A12AE}"/>
              </a:ext>
            </a:extLst>
          </p:cNvPr>
          <p:cNvSpPr txBox="1"/>
          <p:nvPr/>
        </p:nvSpPr>
        <p:spPr>
          <a:xfrm>
            <a:off x="11264861" y="536441"/>
            <a:ext cx="833355" cy="3180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defTabSz="457200">
              <a:lnSpc>
                <a:spcPct val="100000"/>
              </a:lnSpc>
              <a:defRPr sz="2200" b="1">
                <a:solidFill>
                  <a:srgbClr val="172A2F"/>
                </a:solidFill>
                <a:latin typeface="Times Roman"/>
                <a:ea typeface="Times Roman"/>
                <a:cs typeface="Times Roman"/>
                <a:sym typeface="Times Roman"/>
              </a:defRPr>
            </a:lvl1pPr>
          </a:lstStyle>
          <a:p>
            <a:r>
              <a:rPr sz="1400" dirty="0">
                <a:solidFill>
                  <a:srgbClr val="3B5054"/>
                </a:solidFill>
              </a:rPr>
              <a:t>ZZUNLP</a:t>
            </a:r>
          </a:p>
        </p:txBody>
      </p:sp>
      <p:sp>
        <p:nvSpPr>
          <p:cNvPr id="6" name="文本框 5">
            <a:extLst>
              <a:ext uri="{FF2B5EF4-FFF2-40B4-BE49-F238E27FC236}">
                <a16:creationId xmlns:a16="http://schemas.microsoft.com/office/drawing/2014/main" id="{A7E47018-B6C2-9139-41AD-706F3C3C9344}"/>
              </a:ext>
            </a:extLst>
          </p:cNvPr>
          <p:cNvSpPr txBox="1"/>
          <p:nvPr/>
        </p:nvSpPr>
        <p:spPr>
          <a:xfrm>
            <a:off x="540832" y="1076734"/>
            <a:ext cx="9865096" cy="3362524"/>
          </a:xfrm>
          <a:prstGeom prst="rect">
            <a:avLst/>
          </a:prstGeom>
          <a:noFill/>
        </p:spPr>
        <p:txBody>
          <a:bodyPr wrap="square">
            <a:spAutoFit/>
          </a:bodyPr>
          <a:lstStyle/>
          <a:p>
            <a:pPr>
              <a:lnSpc>
                <a:spcPct val="150000"/>
              </a:lnSpc>
            </a:pPr>
            <a:r>
              <a:rPr lang="zh-CN" altLang="en-US" dirty="0"/>
              <a:t>大模型的指令微调是关键步骤之一，也被称为指令调优。我们的方法整体分为两部分：指令数据构建和指令微调。</a:t>
            </a:r>
          </a:p>
          <a:p>
            <a:pPr>
              <a:lnSpc>
                <a:spcPct val="150000"/>
              </a:lnSpc>
            </a:pPr>
            <a:endParaRPr lang="en-US" altLang="zh-CN" dirty="0"/>
          </a:p>
          <a:p>
            <a:pPr marL="285750" indent="-285750">
              <a:lnSpc>
                <a:spcPct val="150000"/>
              </a:lnSpc>
              <a:buFont typeface="Arial" panose="020B0604020202020204" pitchFamily="34" charset="0"/>
              <a:buChar char="•"/>
            </a:pPr>
            <a:r>
              <a:rPr lang="zh-CN" altLang="en-US" dirty="0"/>
              <a:t>大模型被视为黑盒，只有经过精心调制的指令数据才能激发其强大的泛化能力</a:t>
            </a:r>
            <a:r>
              <a:rPr lang="en-US" altLang="zh-CN" dirty="0"/>
              <a:t>[2]</a:t>
            </a:r>
            <a:r>
              <a:rPr lang="zh-CN" altLang="en-US" dirty="0"/>
              <a:t>。</a:t>
            </a:r>
            <a:endParaRPr lang="en-US" altLang="zh-CN" dirty="0"/>
          </a:p>
          <a:p>
            <a:pPr marL="285750" indent="-285750">
              <a:lnSpc>
                <a:spcPct val="150000"/>
              </a:lnSpc>
              <a:buFont typeface="Arial" panose="020B0604020202020204" pitchFamily="34" charset="0"/>
              <a:buChar char="•"/>
            </a:pPr>
            <a:r>
              <a:rPr lang="zh-CN" altLang="en-US" dirty="0"/>
              <a:t>对于多领域属性级情感分析的二元组抽取任务，我们采用上下文学习（</a:t>
            </a:r>
            <a:r>
              <a:rPr lang="en" altLang="zh-CN" dirty="0"/>
              <a:t>In-Context Learning, ICL</a:t>
            </a:r>
            <a:r>
              <a:rPr lang="zh-CN" altLang="en" dirty="0"/>
              <a:t>）</a:t>
            </a:r>
            <a:r>
              <a:rPr lang="en" altLang="zh-CN" dirty="0"/>
              <a:t>[3]</a:t>
            </a:r>
            <a:r>
              <a:rPr lang="zh-CN" altLang="en-US" dirty="0"/>
              <a:t>将原始数据转换为指令对话形式的数据。</a:t>
            </a:r>
            <a:endParaRPr lang="en-US" altLang="zh-CN" dirty="0"/>
          </a:p>
          <a:p>
            <a:pPr marL="285750" indent="-285750">
              <a:lnSpc>
                <a:spcPct val="150000"/>
              </a:lnSpc>
              <a:buFont typeface="Arial" panose="020B0604020202020204" pitchFamily="34" charset="0"/>
              <a:buChar char="•"/>
            </a:pPr>
            <a:r>
              <a:rPr lang="zh-CN" altLang="en-US" dirty="0"/>
              <a:t>上下文学习通过给定具体任务的详细定义，并精心挑选出代表性的例子，可以极大提高模型的零样本和小样本泛化能力。</a:t>
            </a:r>
            <a:endParaRPr lang="en-US" altLang="zh-CN" dirty="0">
              <a:latin typeface="Arial" panose="020B0604020202020204" pitchFamily="34" charset="0"/>
            </a:endParaRPr>
          </a:p>
        </p:txBody>
      </p:sp>
    </p:spTree>
    <p:extLst>
      <p:ext uri="{BB962C8B-B14F-4D97-AF65-F5344CB8AC3E}">
        <p14:creationId xmlns:p14="http://schemas.microsoft.com/office/powerpoint/2010/main" val="224655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6B1DC938-BBA5-95F2-BDA8-F327EF7EF4FC}"/>
              </a:ext>
            </a:extLst>
          </p:cNvPr>
          <p:cNvCxnSpPr/>
          <p:nvPr/>
        </p:nvCxnSpPr>
        <p:spPr>
          <a:xfrm>
            <a:off x="1756650"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7FA9B574-B434-9BE8-5398-5934C1BA60F0}"/>
              </a:ext>
            </a:extLst>
          </p:cNvPr>
          <p:cNvSpPr txBox="1"/>
          <p:nvPr/>
        </p:nvSpPr>
        <p:spPr>
          <a:xfrm>
            <a:off x="2168165" y="264321"/>
            <a:ext cx="2780907" cy="523220"/>
          </a:xfrm>
          <a:prstGeom prst="rect">
            <a:avLst/>
          </a:prstGeom>
          <a:noFill/>
        </p:spPr>
        <p:txBody>
          <a:bodyPr wrap="square" rtlCol="0">
            <a:spAutoFit/>
          </a:bodyPr>
          <a:lstStyle/>
          <a:p>
            <a:r>
              <a:rPr lang="en-US" altLang="zh-CN" sz="2800" b="1" dirty="0">
                <a:solidFill>
                  <a:schemeClr val="accent5">
                    <a:lumMod val="75000"/>
                  </a:schemeClr>
                </a:solidFill>
                <a:latin typeface="微软雅黑" panose="020B0503020204020204" pitchFamily="34" charset="-122"/>
                <a:ea typeface="微软雅黑" panose="020B0503020204020204" pitchFamily="34" charset="-122"/>
              </a:rPr>
              <a:t>Method</a:t>
            </a:r>
            <a:endParaRPr lang="zh-CN" altLang="en-US" sz="2800" b="1" dirty="0">
              <a:solidFill>
                <a:schemeClr val="accent5">
                  <a:lumMod val="75000"/>
                </a:schemeClr>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7407407C-A3D4-ECCF-F55F-921DDB840F7A}"/>
              </a:ext>
            </a:extLst>
          </p:cNvPr>
          <p:cNvPicPr>
            <a:picLocks noChangeAspect="1"/>
          </p:cNvPicPr>
          <p:nvPr/>
        </p:nvPicPr>
        <p:blipFill rotWithShape="1">
          <a:blip r:embed="rId3">
            <a:extLst>
              <a:ext uri="{28A0092B-C50C-407E-A947-70E740481C1C}">
                <a14:useLocalDpi xmlns:a14="http://schemas.microsoft.com/office/drawing/2010/main" val="0"/>
              </a:ext>
            </a:extLst>
          </a:blip>
          <a:srcRect l="11641" r="9924" b="19963"/>
          <a:stretch/>
        </p:blipFill>
        <p:spPr>
          <a:xfrm>
            <a:off x="171790" y="126601"/>
            <a:ext cx="1546524" cy="727876"/>
          </a:xfrm>
          <a:prstGeom prst="rect">
            <a:avLst/>
          </a:prstGeom>
        </p:spPr>
      </p:pic>
      <p:pic>
        <p:nvPicPr>
          <p:cNvPr id="9" name="download.png" descr="download.png">
            <a:extLst>
              <a:ext uri="{FF2B5EF4-FFF2-40B4-BE49-F238E27FC236}">
                <a16:creationId xmlns:a16="http://schemas.microsoft.com/office/drawing/2014/main" id="{FCF2669E-CBE8-5F9C-5FE2-948C74AD89A1}"/>
              </a:ext>
            </a:extLst>
          </p:cNvPr>
          <p:cNvPicPr>
            <a:picLocks noChangeAspect="1"/>
          </p:cNvPicPr>
          <p:nvPr/>
        </p:nvPicPr>
        <p:blipFill>
          <a:blip r:embed="rId4"/>
          <a:stretch>
            <a:fillRect/>
          </a:stretch>
        </p:blipFill>
        <p:spPr>
          <a:xfrm>
            <a:off x="11403206" y="46134"/>
            <a:ext cx="523220" cy="523220"/>
          </a:xfrm>
          <a:prstGeom prst="rect">
            <a:avLst/>
          </a:prstGeom>
          <a:ln w="12700">
            <a:miter lim="400000"/>
          </a:ln>
        </p:spPr>
      </p:pic>
      <p:sp>
        <p:nvSpPr>
          <p:cNvPr id="10" name="ZZUNLP">
            <a:extLst>
              <a:ext uri="{FF2B5EF4-FFF2-40B4-BE49-F238E27FC236}">
                <a16:creationId xmlns:a16="http://schemas.microsoft.com/office/drawing/2014/main" id="{65CB0227-9C51-D0A8-117E-2B0AC83A12AE}"/>
              </a:ext>
            </a:extLst>
          </p:cNvPr>
          <p:cNvSpPr txBox="1"/>
          <p:nvPr/>
        </p:nvSpPr>
        <p:spPr>
          <a:xfrm>
            <a:off x="11264861" y="536441"/>
            <a:ext cx="833355" cy="3180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defTabSz="457200">
              <a:lnSpc>
                <a:spcPct val="100000"/>
              </a:lnSpc>
              <a:defRPr sz="2200" b="1">
                <a:solidFill>
                  <a:srgbClr val="172A2F"/>
                </a:solidFill>
                <a:latin typeface="Times Roman"/>
                <a:ea typeface="Times Roman"/>
                <a:cs typeface="Times Roman"/>
                <a:sym typeface="Times Roman"/>
              </a:defRPr>
            </a:lvl1pPr>
          </a:lstStyle>
          <a:p>
            <a:r>
              <a:rPr sz="1400" dirty="0">
                <a:solidFill>
                  <a:srgbClr val="3B5054"/>
                </a:solidFill>
              </a:rPr>
              <a:t>ZZUNLP</a:t>
            </a:r>
          </a:p>
        </p:txBody>
      </p:sp>
      <p:sp>
        <p:nvSpPr>
          <p:cNvPr id="6" name="文本框 5">
            <a:extLst>
              <a:ext uri="{FF2B5EF4-FFF2-40B4-BE49-F238E27FC236}">
                <a16:creationId xmlns:a16="http://schemas.microsoft.com/office/drawing/2014/main" id="{A7E47018-B6C2-9139-41AD-706F3C3C9344}"/>
              </a:ext>
            </a:extLst>
          </p:cNvPr>
          <p:cNvSpPr txBox="1"/>
          <p:nvPr/>
        </p:nvSpPr>
        <p:spPr>
          <a:xfrm>
            <a:off x="550163" y="1057687"/>
            <a:ext cx="5795773" cy="4332020"/>
          </a:xfrm>
          <a:prstGeom prst="rect">
            <a:avLst/>
          </a:prstGeom>
          <a:noFill/>
        </p:spPr>
        <p:txBody>
          <a:bodyPr wrap="square">
            <a:spAutoFit/>
          </a:bodyPr>
          <a:lstStyle/>
          <a:p>
            <a:pPr>
              <a:lnSpc>
                <a:spcPct val="150000"/>
              </a:lnSpc>
            </a:pPr>
            <a:r>
              <a:rPr lang="zh-CN" altLang="en-US" sz="2400" b="1" dirty="0">
                <a:latin typeface="Microsoft YaHei UI"/>
                <a:ea typeface="Microsoft YaHei UI"/>
              </a:rPr>
              <a:t>指令数据构建</a:t>
            </a:r>
            <a:endParaRPr lang="en-US" altLang="zh-CN" sz="2400" b="1" dirty="0">
              <a:latin typeface="Microsoft YaHei UI"/>
              <a:ea typeface="Microsoft YaHei UI"/>
            </a:endParaRPr>
          </a:p>
          <a:p>
            <a:pPr marL="285750" indent="-285750">
              <a:lnSpc>
                <a:spcPct val="150000"/>
              </a:lnSpc>
              <a:buFont typeface="Arial" panose="020B0604020202020204" pitchFamily="34" charset="0"/>
              <a:buChar char="•"/>
            </a:pPr>
            <a:r>
              <a:rPr lang="zh-CN" altLang="en-US" dirty="0">
                <a:latin typeface="Arial" panose="020B0604020202020204" pitchFamily="34" charset="0"/>
              </a:rPr>
              <a:t>模板包括定义、积极例子、中性例子、消极例子和输入提示等四个部分。在定义部分，我们通过初步实验和深入调研确定了二元组抽取任务中易出错的环节和步骤，并提供了详细的说明。</a:t>
            </a:r>
          </a:p>
          <a:p>
            <a:pPr marL="285750" indent="-285750">
              <a:lnSpc>
                <a:spcPct val="150000"/>
              </a:lnSpc>
              <a:buFont typeface="Arial" panose="020B0604020202020204" pitchFamily="34" charset="0"/>
              <a:buChar char="•"/>
            </a:pPr>
            <a:r>
              <a:rPr lang="zh-CN" altLang="en-US" dirty="0">
                <a:latin typeface="Arial" panose="020B0604020202020204" pitchFamily="34" charset="0"/>
              </a:rPr>
              <a:t>在例子的选择上，我们将情感极性作为划定标准，通过深入调研每个领域并进行初步实验，选择了每个领域中积极、消极和中立三种情感的例子。</a:t>
            </a:r>
          </a:p>
          <a:p>
            <a:pPr marL="285750" indent="-285750">
              <a:lnSpc>
                <a:spcPct val="150000"/>
              </a:lnSpc>
              <a:buFont typeface="Arial" panose="020B0604020202020204" pitchFamily="34" charset="0"/>
              <a:buChar char="•"/>
            </a:pPr>
            <a:r>
              <a:rPr lang="zh-CN" altLang="en-US" dirty="0">
                <a:latin typeface="Arial" panose="020B0604020202020204" pitchFamily="34" charset="0"/>
              </a:rPr>
              <a:t>这四个部分经过内容替换后，将拼接在一起作为模型的输入。</a:t>
            </a:r>
            <a:endParaRPr lang="en-US" altLang="zh-CN" dirty="0">
              <a:latin typeface="Arial" panose="020B0604020202020204" pitchFamily="34" charset="0"/>
            </a:endParaRPr>
          </a:p>
        </p:txBody>
      </p:sp>
      <p:pic>
        <p:nvPicPr>
          <p:cNvPr id="2" name="图片 1">
            <a:extLst>
              <a:ext uri="{FF2B5EF4-FFF2-40B4-BE49-F238E27FC236}">
                <a16:creationId xmlns:a16="http://schemas.microsoft.com/office/drawing/2014/main" id="{026BF8C8-0239-32AE-852A-99C2779EC797}"/>
              </a:ext>
            </a:extLst>
          </p:cNvPr>
          <p:cNvPicPr>
            <a:picLocks noChangeAspect="1"/>
          </p:cNvPicPr>
          <p:nvPr/>
        </p:nvPicPr>
        <p:blipFill>
          <a:blip r:embed="rId5"/>
          <a:stretch>
            <a:fillRect/>
          </a:stretch>
        </p:blipFill>
        <p:spPr>
          <a:xfrm>
            <a:off x="6605714" y="1076734"/>
            <a:ext cx="5303842" cy="5244822"/>
          </a:xfrm>
          <a:prstGeom prst="rect">
            <a:avLst/>
          </a:prstGeom>
        </p:spPr>
      </p:pic>
    </p:spTree>
    <p:extLst>
      <p:ext uri="{BB962C8B-B14F-4D97-AF65-F5344CB8AC3E}">
        <p14:creationId xmlns:p14="http://schemas.microsoft.com/office/powerpoint/2010/main" val="337226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6B1DC938-BBA5-95F2-BDA8-F327EF7EF4FC}"/>
              </a:ext>
            </a:extLst>
          </p:cNvPr>
          <p:cNvCxnSpPr/>
          <p:nvPr/>
        </p:nvCxnSpPr>
        <p:spPr>
          <a:xfrm>
            <a:off x="1756650"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7FA9B574-B434-9BE8-5398-5934C1BA60F0}"/>
              </a:ext>
            </a:extLst>
          </p:cNvPr>
          <p:cNvSpPr txBox="1"/>
          <p:nvPr/>
        </p:nvSpPr>
        <p:spPr>
          <a:xfrm>
            <a:off x="2168165" y="264321"/>
            <a:ext cx="2780907" cy="523220"/>
          </a:xfrm>
          <a:prstGeom prst="rect">
            <a:avLst/>
          </a:prstGeom>
          <a:noFill/>
        </p:spPr>
        <p:txBody>
          <a:bodyPr wrap="square" rtlCol="0">
            <a:spAutoFit/>
          </a:bodyPr>
          <a:lstStyle/>
          <a:p>
            <a:r>
              <a:rPr lang="en-US" altLang="zh-CN" sz="2800" b="1" dirty="0">
                <a:solidFill>
                  <a:schemeClr val="accent5">
                    <a:lumMod val="75000"/>
                  </a:schemeClr>
                </a:solidFill>
                <a:latin typeface="微软雅黑" panose="020B0503020204020204" pitchFamily="34" charset="-122"/>
                <a:ea typeface="微软雅黑" panose="020B0503020204020204" pitchFamily="34" charset="-122"/>
              </a:rPr>
              <a:t>Method</a:t>
            </a:r>
            <a:endParaRPr lang="zh-CN" altLang="en-US" sz="2800" b="1" dirty="0">
              <a:solidFill>
                <a:schemeClr val="accent5">
                  <a:lumMod val="75000"/>
                </a:schemeClr>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7407407C-A3D4-ECCF-F55F-921DDB840F7A}"/>
              </a:ext>
            </a:extLst>
          </p:cNvPr>
          <p:cNvPicPr>
            <a:picLocks noChangeAspect="1"/>
          </p:cNvPicPr>
          <p:nvPr/>
        </p:nvPicPr>
        <p:blipFill rotWithShape="1">
          <a:blip r:embed="rId3">
            <a:extLst>
              <a:ext uri="{28A0092B-C50C-407E-A947-70E740481C1C}">
                <a14:useLocalDpi xmlns:a14="http://schemas.microsoft.com/office/drawing/2010/main" val="0"/>
              </a:ext>
            </a:extLst>
          </a:blip>
          <a:srcRect l="11641" r="9924" b="19963"/>
          <a:stretch/>
        </p:blipFill>
        <p:spPr>
          <a:xfrm>
            <a:off x="171790" y="126601"/>
            <a:ext cx="1546524" cy="727876"/>
          </a:xfrm>
          <a:prstGeom prst="rect">
            <a:avLst/>
          </a:prstGeom>
        </p:spPr>
      </p:pic>
      <p:pic>
        <p:nvPicPr>
          <p:cNvPr id="9" name="download.png" descr="download.png">
            <a:extLst>
              <a:ext uri="{FF2B5EF4-FFF2-40B4-BE49-F238E27FC236}">
                <a16:creationId xmlns:a16="http://schemas.microsoft.com/office/drawing/2014/main" id="{FCF2669E-CBE8-5F9C-5FE2-948C74AD89A1}"/>
              </a:ext>
            </a:extLst>
          </p:cNvPr>
          <p:cNvPicPr>
            <a:picLocks noChangeAspect="1"/>
          </p:cNvPicPr>
          <p:nvPr/>
        </p:nvPicPr>
        <p:blipFill>
          <a:blip r:embed="rId4"/>
          <a:stretch>
            <a:fillRect/>
          </a:stretch>
        </p:blipFill>
        <p:spPr>
          <a:xfrm>
            <a:off x="11403206" y="46134"/>
            <a:ext cx="523220" cy="523220"/>
          </a:xfrm>
          <a:prstGeom prst="rect">
            <a:avLst/>
          </a:prstGeom>
          <a:ln w="12700">
            <a:miter lim="400000"/>
          </a:ln>
        </p:spPr>
      </p:pic>
      <p:sp>
        <p:nvSpPr>
          <p:cNvPr id="10" name="ZZUNLP">
            <a:extLst>
              <a:ext uri="{FF2B5EF4-FFF2-40B4-BE49-F238E27FC236}">
                <a16:creationId xmlns:a16="http://schemas.microsoft.com/office/drawing/2014/main" id="{65CB0227-9C51-D0A8-117E-2B0AC83A12AE}"/>
              </a:ext>
            </a:extLst>
          </p:cNvPr>
          <p:cNvSpPr txBox="1"/>
          <p:nvPr/>
        </p:nvSpPr>
        <p:spPr>
          <a:xfrm>
            <a:off x="11264861" y="536441"/>
            <a:ext cx="833355" cy="3180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defTabSz="457200">
              <a:lnSpc>
                <a:spcPct val="100000"/>
              </a:lnSpc>
              <a:defRPr sz="2200" b="1">
                <a:solidFill>
                  <a:srgbClr val="172A2F"/>
                </a:solidFill>
                <a:latin typeface="Times Roman"/>
                <a:ea typeface="Times Roman"/>
                <a:cs typeface="Times Roman"/>
                <a:sym typeface="Times Roman"/>
              </a:defRPr>
            </a:lvl1pPr>
          </a:lstStyle>
          <a:p>
            <a:r>
              <a:rPr sz="1400" dirty="0">
                <a:solidFill>
                  <a:srgbClr val="3B5054"/>
                </a:solidFill>
              </a:rPr>
              <a:t>ZZUNLP</a:t>
            </a:r>
          </a:p>
        </p:txBody>
      </p:sp>
      <p:sp>
        <p:nvSpPr>
          <p:cNvPr id="6" name="文本框 5">
            <a:extLst>
              <a:ext uri="{FF2B5EF4-FFF2-40B4-BE49-F238E27FC236}">
                <a16:creationId xmlns:a16="http://schemas.microsoft.com/office/drawing/2014/main" id="{A7E47018-B6C2-9139-41AD-706F3C3C9344}"/>
              </a:ext>
            </a:extLst>
          </p:cNvPr>
          <p:cNvSpPr txBox="1"/>
          <p:nvPr/>
        </p:nvSpPr>
        <p:spPr>
          <a:xfrm>
            <a:off x="540832" y="1076734"/>
            <a:ext cx="9865096" cy="3501023"/>
          </a:xfrm>
          <a:prstGeom prst="rect">
            <a:avLst/>
          </a:prstGeom>
          <a:noFill/>
        </p:spPr>
        <p:txBody>
          <a:bodyPr wrap="square">
            <a:spAutoFit/>
          </a:bodyPr>
          <a:lstStyle/>
          <a:p>
            <a:pPr>
              <a:lnSpc>
                <a:spcPct val="150000"/>
              </a:lnSpc>
            </a:pPr>
            <a:r>
              <a:rPr lang="zh-CN" altLang="en-US" sz="2400" b="1" dirty="0">
                <a:latin typeface="Microsoft YaHei UI"/>
                <a:ea typeface="Microsoft YaHei UI"/>
              </a:rPr>
              <a:t>模型选取</a:t>
            </a:r>
            <a:endParaRPr lang="en-US" altLang="zh-CN" sz="2400" dirty="0"/>
          </a:p>
          <a:p>
            <a:pPr marL="285750" indent="-285750">
              <a:lnSpc>
                <a:spcPct val="150000"/>
              </a:lnSpc>
              <a:buFont typeface="Arial" panose="020B0604020202020204" pitchFamily="34" charset="0"/>
              <a:buChar char="•"/>
            </a:pPr>
            <a:r>
              <a:rPr lang="zh-CN" altLang="en-US" dirty="0"/>
              <a:t>我们选择</a:t>
            </a:r>
            <a:r>
              <a:rPr lang="en" altLang="zh-CN" dirty="0"/>
              <a:t>LLaMA-7B [5]</a:t>
            </a:r>
            <a:r>
              <a:rPr lang="zh-CN" altLang="en-US" dirty="0"/>
              <a:t>作为指令微调的大型模型。</a:t>
            </a:r>
            <a:r>
              <a:rPr lang="en" altLang="zh-CN" dirty="0" err="1"/>
              <a:t>LLaMA</a:t>
            </a:r>
            <a:r>
              <a:rPr lang="zh-CN" altLang="en-US" dirty="0"/>
              <a:t>在多个英文任务中取得了出色的性能，包括一些抽取式任务和情感任务，我们相信它在开放领域的属性级情感二元组抽取任务上仍具备很大潜力。</a:t>
            </a:r>
          </a:p>
          <a:p>
            <a:pPr marL="285750" indent="-285750">
              <a:lnSpc>
                <a:spcPct val="150000"/>
              </a:lnSpc>
              <a:buFont typeface="Arial" panose="020B0604020202020204" pitchFamily="34" charset="0"/>
              <a:buChar char="•"/>
            </a:pPr>
            <a:r>
              <a:rPr lang="zh-CN" altLang="en-US" dirty="0"/>
              <a:t>为了平衡性能提升和运算开销，我们采用了高效的微调方法</a:t>
            </a:r>
            <a:r>
              <a:rPr lang="en" altLang="zh-CN" dirty="0"/>
              <a:t>Lora [6]</a:t>
            </a:r>
            <a:r>
              <a:rPr lang="zh-CN" altLang="en" dirty="0"/>
              <a:t>。</a:t>
            </a:r>
            <a:r>
              <a:rPr lang="en" altLang="zh-CN" dirty="0"/>
              <a:t>Lora</a:t>
            </a:r>
            <a:r>
              <a:rPr lang="zh-CN" altLang="en-US" dirty="0"/>
              <a:t>在保证性能提升的同时，显著减少了训练成本。</a:t>
            </a:r>
          </a:p>
          <a:p>
            <a:pPr marL="285750" indent="-285750">
              <a:lnSpc>
                <a:spcPct val="150000"/>
              </a:lnSpc>
              <a:buFont typeface="Arial" panose="020B0604020202020204" pitchFamily="34" charset="0"/>
              <a:buChar char="•"/>
            </a:pPr>
            <a:r>
              <a:rPr lang="zh-CN" altLang="en-US" dirty="0"/>
              <a:t>在训练阶段，我们使用交叉熵损失函数作为评价指标。通过验证集得分最高的模型作为最佳模型，我们进一步进行对测试集的推理。</a:t>
            </a:r>
            <a:endParaRPr lang="en-US" altLang="zh-CN" dirty="0">
              <a:latin typeface="Arial" panose="020B0604020202020204" pitchFamily="34" charset="0"/>
            </a:endParaRPr>
          </a:p>
        </p:txBody>
      </p:sp>
      <p:pic>
        <p:nvPicPr>
          <p:cNvPr id="1026" name="Picture 2" descr="Meta heats up the tech giants' fight with the launch of LLaMA, an AI  language model three times bigger than GPT-3">
            <a:extLst>
              <a:ext uri="{FF2B5EF4-FFF2-40B4-BE49-F238E27FC236}">
                <a16:creationId xmlns:a16="http://schemas.microsoft.com/office/drawing/2014/main" id="{AF8E46CF-98F8-123B-2317-4FC95B9A1F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9284" y="4529582"/>
            <a:ext cx="4140200" cy="196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53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6B1DC938-BBA5-95F2-BDA8-F327EF7EF4FC}"/>
              </a:ext>
            </a:extLst>
          </p:cNvPr>
          <p:cNvCxnSpPr/>
          <p:nvPr/>
        </p:nvCxnSpPr>
        <p:spPr>
          <a:xfrm>
            <a:off x="1756650"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7FA9B574-B434-9BE8-5398-5934C1BA60F0}"/>
              </a:ext>
            </a:extLst>
          </p:cNvPr>
          <p:cNvSpPr txBox="1"/>
          <p:nvPr/>
        </p:nvSpPr>
        <p:spPr>
          <a:xfrm>
            <a:off x="2168165" y="264321"/>
            <a:ext cx="2780907" cy="523220"/>
          </a:xfrm>
          <a:prstGeom prst="rect">
            <a:avLst/>
          </a:prstGeom>
          <a:noFill/>
        </p:spPr>
        <p:txBody>
          <a:bodyPr wrap="square" rtlCol="0">
            <a:spAutoFit/>
          </a:bodyPr>
          <a:lstStyle/>
          <a:p>
            <a:r>
              <a:rPr lang="en-US" altLang="zh-CN" sz="2800" b="1" dirty="0">
                <a:solidFill>
                  <a:schemeClr val="accent5">
                    <a:lumMod val="75000"/>
                  </a:schemeClr>
                </a:solidFill>
                <a:latin typeface="微软雅黑" panose="020B0503020204020204" pitchFamily="34" charset="-122"/>
                <a:ea typeface="微软雅黑" panose="020B0503020204020204" pitchFamily="34" charset="-122"/>
              </a:rPr>
              <a:t>Experiment</a:t>
            </a:r>
            <a:endParaRPr lang="zh-CN" altLang="en-US" sz="2800" b="1" dirty="0">
              <a:solidFill>
                <a:schemeClr val="accent5">
                  <a:lumMod val="75000"/>
                </a:schemeClr>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7407407C-A3D4-ECCF-F55F-921DDB840F7A}"/>
              </a:ext>
            </a:extLst>
          </p:cNvPr>
          <p:cNvPicPr>
            <a:picLocks noChangeAspect="1"/>
          </p:cNvPicPr>
          <p:nvPr/>
        </p:nvPicPr>
        <p:blipFill rotWithShape="1">
          <a:blip r:embed="rId3">
            <a:extLst>
              <a:ext uri="{28A0092B-C50C-407E-A947-70E740481C1C}">
                <a14:useLocalDpi xmlns:a14="http://schemas.microsoft.com/office/drawing/2010/main" val="0"/>
              </a:ext>
            </a:extLst>
          </a:blip>
          <a:srcRect l="11641" r="9924" b="19963"/>
          <a:stretch/>
        </p:blipFill>
        <p:spPr>
          <a:xfrm>
            <a:off x="171790" y="126601"/>
            <a:ext cx="1546524" cy="727876"/>
          </a:xfrm>
          <a:prstGeom prst="rect">
            <a:avLst/>
          </a:prstGeom>
        </p:spPr>
      </p:pic>
      <p:pic>
        <p:nvPicPr>
          <p:cNvPr id="9" name="download.png" descr="download.png">
            <a:extLst>
              <a:ext uri="{FF2B5EF4-FFF2-40B4-BE49-F238E27FC236}">
                <a16:creationId xmlns:a16="http://schemas.microsoft.com/office/drawing/2014/main" id="{FCF2669E-CBE8-5F9C-5FE2-948C74AD89A1}"/>
              </a:ext>
            </a:extLst>
          </p:cNvPr>
          <p:cNvPicPr>
            <a:picLocks noChangeAspect="1"/>
          </p:cNvPicPr>
          <p:nvPr/>
        </p:nvPicPr>
        <p:blipFill>
          <a:blip r:embed="rId4"/>
          <a:stretch>
            <a:fillRect/>
          </a:stretch>
        </p:blipFill>
        <p:spPr>
          <a:xfrm>
            <a:off x="11403206" y="46134"/>
            <a:ext cx="523220" cy="523220"/>
          </a:xfrm>
          <a:prstGeom prst="rect">
            <a:avLst/>
          </a:prstGeom>
          <a:ln w="12700">
            <a:miter lim="400000"/>
          </a:ln>
        </p:spPr>
      </p:pic>
      <p:sp>
        <p:nvSpPr>
          <p:cNvPr id="10" name="ZZUNLP">
            <a:extLst>
              <a:ext uri="{FF2B5EF4-FFF2-40B4-BE49-F238E27FC236}">
                <a16:creationId xmlns:a16="http://schemas.microsoft.com/office/drawing/2014/main" id="{65CB0227-9C51-D0A8-117E-2B0AC83A12AE}"/>
              </a:ext>
            </a:extLst>
          </p:cNvPr>
          <p:cNvSpPr txBox="1"/>
          <p:nvPr/>
        </p:nvSpPr>
        <p:spPr>
          <a:xfrm>
            <a:off x="11264861" y="536441"/>
            <a:ext cx="833355" cy="3180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defTabSz="457200">
              <a:lnSpc>
                <a:spcPct val="100000"/>
              </a:lnSpc>
              <a:defRPr sz="2200" b="1">
                <a:solidFill>
                  <a:srgbClr val="172A2F"/>
                </a:solidFill>
                <a:latin typeface="Times Roman"/>
                <a:ea typeface="Times Roman"/>
                <a:cs typeface="Times Roman"/>
                <a:sym typeface="Times Roman"/>
              </a:defRPr>
            </a:lvl1pPr>
          </a:lstStyle>
          <a:p>
            <a:r>
              <a:rPr sz="1400" dirty="0">
                <a:solidFill>
                  <a:srgbClr val="3B5054"/>
                </a:solidFill>
              </a:rPr>
              <a:t>ZZUNLP</a:t>
            </a:r>
          </a:p>
        </p:txBody>
      </p:sp>
      <p:sp>
        <p:nvSpPr>
          <p:cNvPr id="6" name="文本框 5">
            <a:extLst>
              <a:ext uri="{FF2B5EF4-FFF2-40B4-BE49-F238E27FC236}">
                <a16:creationId xmlns:a16="http://schemas.microsoft.com/office/drawing/2014/main" id="{A7E47018-B6C2-9139-41AD-706F3C3C9344}"/>
              </a:ext>
            </a:extLst>
          </p:cNvPr>
          <p:cNvSpPr txBox="1"/>
          <p:nvPr/>
        </p:nvSpPr>
        <p:spPr>
          <a:xfrm>
            <a:off x="723978" y="1124623"/>
            <a:ext cx="9865096" cy="253550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kern="100" spc="20" dirty="0">
                <a:latin typeface="Times New Roman" panose="02020603050405020304" pitchFamily="18" charset="0"/>
                <a:ea typeface="宋体" panose="02010600030101010101" pitchFamily="2" charset="-122"/>
                <a:cs typeface="宋体" panose="02010600030101010101" pitchFamily="2" charset="-122"/>
              </a:rPr>
              <a:t>大模型调参分为训练参数和推理参数。</a:t>
            </a:r>
            <a:endParaRPr lang="en-US" altLang="zh-CN" kern="100" spc="20" dirty="0">
              <a:latin typeface="Times New Roman" panose="02020603050405020304" pitchFamily="18" charset="0"/>
              <a:ea typeface="宋体" panose="02010600030101010101" pitchFamily="2" charset="-122"/>
              <a:cs typeface="宋体" panose="02010600030101010101" pitchFamily="2" charset="-122"/>
            </a:endParaRPr>
          </a:p>
          <a:p>
            <a:pPr marL="285750" indent="-285750">
              <a:lnSpc>
                <a:spcPct val="150000"/>
              </a:lnSpc>
              <a:buFont typeface="Arial" panose="020B0604020202020204" pitchFamily="34" charset="0"/>
              <a:buChar char="•"/>
            </a:pPr>
            <a:r>
              <a:rPr lang="zh-CN" altLang="en-US" kern="100" spc="20" dirty="0">
                <a:latin typeface="Times New Roman" panose="02020603050405020304" pitchFamily="18" charset="0"/>
                <a:ea typeface="宋体" panose="02010600030101010101" pitchFamily="2" charset="-122"/>
                <a:cs typeface="宋体" panose="02010600030101010101" pitchFamily="2" charset="-122"/>
              </a:rPr>
              <a:t>训练方式选取</a:t>
            </a:r>
            <a:r>
              <a:rPr lang="en-US" altLang="zh-CN" kern="100" spc="20" dirty="0">
                <a:latin typeface="Times New Roman" panose="02020603050405020304" pitchFamily="18" charset="0"/>
                <a:ea typeface="宋体" panose="02010600030101010101" pitchFamily="2" charset="-122"/>
                <a:cs typeface="宋体" panose="02010600030101010101" pitchFamily="2" charset="-122"/>
              </a:rPr>
              <a:t> Lora </a:t>
            </a:r>
            <a:r>
              <a:rPr lang="zh-CN" altLang="en-US" kern="100" spc="20" dirty="0">
                <a:latin typeface="Times New Roman" panose="02020603050405020304" pitchFamily="18" charset="0"/>
                <a:ea typeface="宋体" panose="02010600030101010101" pitchFamily="2" charset="-122"/>
                <a:cs typeface="宋体" panose="02010600030101010101" pitchFamily="2" charset="-122"/>
              </a:rPr>
              <a:t>作为高效参数微调的方式，以平衡训练成本和性能效果。</a:t>
            </a:r>
            <a:endParaRPr lang="en-US" altLang="zh-CN" kern="100" spc="20" dirty="0">
              <a:latin typeface="Times New Roman" panose="02020603050405020304" pitchFamily="18" charset="0"/>
              <a:ea typeface="宋体" panose="02010600030101010101" pitchFamily="2" charset="-122"/>
              <a:cs typeface="宋体" panose="02010600030101010101" pitchFamily="2" charset="-122"/>
            </a:endParaRPr>
          </a:p>
          <a:p>
            <a:pPr marL="285750" indent="-285750">
              <a:lnSpc>
                <a:spcPct val="150000"/>
              </a:lnSpc>
              <a:buFont typeface="Arial" panose="020B0604020202020204" pitchFamily="34" charset="0"/>
              <a:buChar char="•"/>
            </a:pPr>
            <a:r>
              <a:rPr lang="zh-CN" altLang="en-US" kern="100" spc="20" dirty="0">
                <a:latin typeface="Times New Roman" panose="02020603050405020304" pitchFamily="18" charset="0"/>
                <a:ea typeface="宋体" panose="02010600030101010101" pitchFamily="2" charset="-122"/>
                <a:cs typeface="宋体" panose="02010600030101010101" pitchFamily="2" charset="-122"/>
              </a:rPr>
              <a:t>经过多次实验尝试，确定了与训练程度相关的参数要适中</a:t>
            </a:r>
            <a:endParaRPr lang="en-US" altLang="zh-CN" kern="100" spc="20" dirty="0">
              <a:latin typeface="Times New Roman" panose="02020603050405020304" pitchFamily="18" charset="0"/>
              <a:ea typeface="宋体" panose="02010600030101010101" pitchFamily="2" charset="-122"/>
              <a:cs typeface="宋体" panose="02010600030101010101" pitchFamily="2" charset="-122"/>
            </a:endParaRPr>
          </a:p>
          <a:p>
            <a:pPr marL="285750" indent="-285750">
              <a:lnSpc>
                <a:spcPct val="150000"/>
              </a:lnSpc>
              <a:buFont typeface="Arial" panose="020B0604020202020204" pitchFamily="34" charset="0"/>
              <a:buChar char="•"/>
            </a:pPr>
            <a:r>
              <a:rPr lang="zh-CN" altLang="en-US" kern="100" spc="20" dirty="0">
                <a:latin typeface="Times New Roman" panose="02020603050405020304" pitchFamily="18" charset="0"/>
                <a:ea typeface="宋体" panose="02010600030101010101" pitchFamily="2" charset="-122"/>
                <a:cs typeface="宋体" panose="02010600030101010101" pitchFamily="2" charset="-122"/>
              </a:rPr>
              <a:t>推理参数 </a:t>
            </a:r>
            <a:r>
              <a:rPr lang="en-US" altLang="zh-CN" kern="100" spc="20" dirty="0">
                <a:latin typeface="Times New Roman" panose="02020603050405020304" pitchFamily="18" charset="0"/>
                <a:ea typeface="宋体" panose="02010600030101010101" pitchFamily="2" charset="-122"/>
                <a:cs typeface="宋体" panose="02010600030101010101" pitchFamily="2" charset="-122"/>
              </a:rPr>
              <a:t>Temperature </a:t>
            </a:r>
            <a:r>
              <a:rPr lang="zh-CN" altLang="en-US" kern="100" spc="20" dirty="0">
                <a:latin typeface="Times New Roman" panose="02020603050405020304" pitchFamily="18" charset="0"/>
                <a:ea typeface="宋体" panose="02010600030101010101" pitchFamily="2" charset="-122"/>
                <a:cs typeface="宋体" panose="02010600030101010101" pitchFamily="2" charset="-122"/>
              </a:rPr>
              <a:t>和</a:t>
            </a:r>
            <a:r>
              <a:rPr lang="en-US" altLang="zh-CN" kern="100" spc="20" dirty="0">
                <a:latin typeface="Times New Roman" panose="02020603050405020304" pitchFamily="18" charset="0"/>
                <a:ea typeface="宋体" panose="02010600030101010101" pitchFamily="2" charset="-122"/>
                <a:cs typeface="宋体" panose="02010600030101010101" pitchFamily="2" charset="-122"/>
              </a:rPr>
              <a:t> </a:t>
            </a:r>
            <a:r>
              <a:rPr lang="en-US" altLang="zh-CN" kern="100" spc="20" dirty="0" err="1">
                <a:latin typeface="Times New Roman" panose="02020603050405020304" pitchFamily="18" charset="0"/>
                <a:ea typeface="宋体" panose="02010600030101010101" pitchFamily="2" charset="-122"/>
                <a:cs typeface="宋体" panose="02010600030101010101" pitchFamily="2" charset="-122"/>
              </a:rPr>
              <a:t>Top_P</a:t>
            </a:r>
            <a:r>
              <a:rPr lang="zh-CN" altLang="en-US" kern="100" spc="20" dirty="0">
                <a:latin typeface="Times New Roman" panose="02020603050405020304" pitchFamily="18" charset="0"/>
                <a:ea typeface="宋体" panose="02010600030101010101" pitchFamily="2" charset="-122"/>
                <a:cs typeface="宋体" panose="02010600030101010101" pitchFamily="2" charset="-122"/>
              </a:rPr>
              <a:t> 需要更加确定性。</a:t>
            </a:r>
            <a:endParaRPr lang="en-US" altLang="zh-CN" kern="100" spc="20" dirty="0">
              <a:latin typeface="Times New Roman" panose="02020603050405020304" pitchFamily="18" charset="0"/>
              <a:ea typeface="宋体" panose="02010600030101010101" pitchFamily="2" charset="-122"/>
              <a:cs typeface="宋体" panose="02010600030101010101" pitchFamily="2" charset="-122"/>
            </a:endParaRPr>
          </a:p>
          <a:p>
            <a:pPr marL="285750" indent="-285750">
              <a:lnSpc>
                <a:spcPct val="150000"/>
              </a:lnSpc>
              <a:buFont typeface="Arial" panose="020B0604020202020204" pitchFamily="34" charset="0"/>
              <a:buChar char="•"/>
            </a:pPr>
            <a:r>
              <a:rPr lang="zh-CN" altLang="en-US" kern="100" spc="20" dirty="0">
                <a:latin typeface="Times New Roman" panose="02020603050405020304" pitchFamily="18" charset="0"/>
                <a:ea typeface="宋体" panose="02010600030101010101" pitchFamily="2" charset="-122"/>
                <a:cs typeface="宋体" panose="02010600030101010101" pitchFamily="2" charset="-122"/>
              </a:rPr>
              <a:t>每次训练需要在一张</a:t>
            </a:r>
            <a:r>
              <a:rPr lang="en-US" altLang="zh-CN" kern="100" spc="20" dirty="0">
                <a:latin typeface="Times New Roman" panose="02020603050405020304" pitchFamily="18" charset="0"/>
                <a:ea typeface="宋体" panose="02010600030101010101" pitchFamily="2" charset="-122"/>
                <a:cs typeface="宋体" panose="02010600030101010101" pitchFamily="2" charset="-122"/>
              </a:rPr>
              <a:t> A100</a:t>
            </a:r>
            <a:r>
              <a:rPr lang="zh-CN" altLang="en-US" kern="100" spc="20" dirty="0">
                <a:latin typeface="Times New Roman" panose="02020603050405020304" pitchFamily="18" charset="0"/>
                <a:ea typeface="宋体" panose="02010600030101010101" pitchFamily="2" charset="-122"/>
                <a:cs typeface="宋体" panose="02010600030101010101" pitchFamily="2" charset="-122"/>
              </a:rPr>
              <a:t> </a:t>
            </a:r>
            <a:r>
              <a:rPr lang="en-US" altLang="zh-CN" kern="100" spc="20" dirty="0">
                <a:latin typeface="Times New Roman" panose="02020603050405020304" pitchFamily="18" charset="0"/>
                <a:ea typeface="宋体" panose="02010600030101010101" pitchFamily="2" charset="-122"/>
                <a:cs typeface="宋体" panose="02010600030101010101" pitchFamily="2" charset="-122"/>
              </a:rPr>
              <a:t>80G </a:t>
            </a:r>
            <a:r>
              <a:rPr lang="zh-CN" altLang="en-US" kern="100" spc="20" dirty="0">
                <a:latin typeface="Times New Roman" panose="02020603050405020304" pitchFamily="18" charset="0"/>
                <a:ea typeface="宋体" panose="02010600030101010101" pitchFamily="2" charset="-122"/>
                <a:cs typeface="宋体" panose="02010600030101010101" pitchFamily="2" charset="-122"/>
              </a:rPr>
              <a:t>上训练、推理 </a:t>
            </a:r>
            <a:r>
              <a:rPr lang="en-US" altLang="zh-CN" kern="100" spc="20" dirty="0">
                <a:latin typeface="Times New Roman" panose="02020603050405020304" pitchFamily="18" charset="0"/>
                <a:ea typeface="宋体" panose="02010600030101010101" pitchFamily="2" charset="-122"/>
                <a:cs typeface="宋体" panose="02010600030101010101" pitchFamily="2" charset="-122"/>
              </a:rPr>
              <a:t>10 </a:t>
            </a:r>
            <a:r>
              <a:rPr lang="zh-CN" altLang="en-US" kern="100" spc="20" dirty="0">
                <a:latin typeface="Times New Roman" panose="02020603050405020304" pitchFamily="18" charset="0"/>
                <a:ea typeface="宋体" panose="02010600030101010101" pitchFamily="2" charset="-122"/>
                <a:cs typeface="宋体" panose="02010600030101010101" pitchFamily="2" charset="-122"/>
              </a:rPr>
              <a:t>个小时左右。</a:t>
            </a:r>
            <a:endParaRPr lang="en-US" altLang="zh-CN" kern="100" spc="20" dirty="0">
              <a:latin typeface="Times New Roman" panose="02020603050405020304" pitchFamily="18" charset="0"/>
              <a:ea typeface="宋体" panose="02010600030101010101" pitchFamily="2" charset="-122"/>
              <a:cs typeface="宋体" panose="02010600030101010101" pitchFamily="2" charset="-122"/>
            </a:endParaRPr>
          </a:p>
          <a:p>
            <a:pPr marL="285750" indent="-285750">
              <a:lnSpc>
                <a:spcPct val="150000"/>
              </a:lnSpc>
              <a:buFont typeface="Arial" panose="020B0604020202020204" pitchFamily="34" charset="0"/>
              <a:buChar char="•"/>
            </a:pPr>
            <a:endParaRPr lang="en-US" altLang="zh-CN" kern="100" spc="20" dirty="0">
              <a:latin typeface="Times New Roman" panose="02020603050405020304" pitchFamily="18" charset="0"/>
              <a:ea typeface="宋体" panose="02010600030101010101" pitchFamily="2" charset="-122"/>
              <a:cs typeface="宋体" panose="02010600030101010101" pitchFamily="2" charset="-122"/>
            </a:endParaRPr>
          </a:p>
        </p:txBody>
      </p:sp>
      <p:graphicFrame>
        <p:nvGraphicFramePr>
          <p:cNvPr id="2" name="表格 1">
            <a:extLst>
              <a:ext uri="{FF2B5EF4-FFF2-40B4-BE49-F238E27FC236}">
                <a16:creationId xmlns:a16="http://schemas.microsoft.com/office/drawing/2014/main" id="{850EE9DC-7151-1E99-D357-B75079D81201}"/>
              </a:ext>
            </a:extLst>
          </p:cNvPr>
          <p:cNvGraphicFramePr>
            <a:graphicFrameLocks noGrp="1"/>
          </p:cNvGraphicFramePr>
          <p:nvPr>
            <p:extLst>
              <p:ext uri="{D42A27DB-BD31-4B8C-83A1-F6EECF244321}">
                <p14:modId xmlns:p14="http://schemas.microsoft.com/office/powerpoint/2010/main" val="2624148580"/>
              </p:ext>
            </p:extLst>
          </p:nvPr>
        </p:nvGraphicFramePr>
        <p:xfrm>
          <a:off x="723978" y="3429000"/>
          <a:ext cx="4305104" cy="3031779"/>
        </p:xfrm>
        <a:graphic>
          <a:graphicData uri="http://schemas.openxmlformats.org/drawingml/2006/table">
            <a:tbl>
              <a:tblPr firstRow="1" firstCol="1" bandRow="1"/>
              <a:tblGrid>
                <a:gridCol w="2153490">
                  <a:extLst>
                    <a:ext uri="{9D8B030D-6E8A-4147-A177-3AD203B41FA5}">
                      <a16:colId xmlns:a16="http://schemas.microsoft.com/office/drawing/2014/main" val="1734993282"/>
                    </a:ext>
                  </a:extLst>
                </a:gridCol>
                <a:gridCol w="2151614">
                  <a:extLst>
                    <a:ext uri="{9D8B030D-6E8A-4147-A177-3AD203B41FA5}">
                      <a16:colId xmlns:a16="http://schemas.microsoft.com/office/drawing/2014/main" val="841467385"/>
                    </a:ext>
                  </a:extLst>
                </a:gridCol>
              </a:tblGrid>
              <a:tr h="379062">
                <a:tc>
                  <a:txBody>
                    <a:bodyPr/>
                    <a:lstStyle/>
                    <a:p>
                      <a:pPr indent="266700" algn="ctr">
                        <a:lnSpc>
                          <a:spcPct val="150000"/>
                        </a:lnSpc>
                      </a:pPr>
                      <a:r>
                        <a:rPr lang="zh-CN" sz="1400" b="1" kern="100" spc="20">
                          <a:effectLst/>
                          <a:latin typeface="Times New Roman" panose="02020603050405020304" pitchFamily="18" charset="0"/>
                          <a:ea typeface="方正书宋简体"/>
                          <a:cs typeface="Times New Roman" panose="02020603050405020304" pitchFamily="18" charset="0"/>
                        </a:rPr>
                        <a:t>参数名称</a:t>
                      </a:r>
                      <a:endParaRPr lang="zh-CN" sz="1400" kern="100" spc="20">
                        <a:effectLst/>
                        <a:latin typeface="Times New Roman" panose="02020603050405020304" pitchFamily="18" charset="0"/>
                        <a:ea typeface="方正书宋简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pPr>
                      <a:r>
                        <a:rPr lang="zh-CN" sz="1400" b="1" kern="100" spc="20">
                          <a:effectLst/>
                          <a:latin typeface="Times New Roman" panose="02020603050405020304" pitchFamily="18" charset="0"/>
                          <a:ea typeface="方正书宋简体"/>
                          <a:cs typeface="Times New Roman" panose="02020603050405020304" pitchFamily="18" charset="0"/>
                        </a:rPr>
                        <a:t>数值</a:t>
                      </a:r>
                      <a:endParaRPr lang="zh-CN" sz="1400" kern="100" spc="20">
                        <a:effectLst/>
                        <a:latin typeface="Times New Roman" panose="02020603050405020304" pitchFamily="18" charset="0"/>
                        <a:ea typeface="方正书宋简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562154"/>
                  </a:ext>
                </a:extLst>
              </a:tr>
              <a:tr h="379062">
                <a:tc>
                  <a:txBody>
                    <a:bodyPr/>
                    <a:lstStyle/>
                    <a:p>
                      <a:pPr indent="266700" algn="ctr">
                        <a:lnSpc>
                          <a:spcPct val="150000"/>
                        </a:lnSpc>
                      </a:pPr>
                      <a:r>
                        <a:rPr lang="zh-CN" sz="1400" kern="100" spc="20">
                          <a:effectLst/>
                          <a:latin typeface="Times New Roman" panose="02020603050405020304" pitchFamily="18" charset="0"/>
                          <a:ea typeface="方正书宋简体"/>
                          <a:cs typeface="Times New Roman" panose="02020603050405020304" pitchFamily="18" charset="0"/>
                        </a:rPr>
                        <a:t>学习率</a:t>
                      </a:r>
                      <a:endParaRPr lang="zh-CN" sz="1400" kern="100" spc="20">
                        <a:effectLst/>
                        <a:latin typeface="Times New Roman" panose="02020603050405020304" pitchFamily="18" charset="0"/>
                        <a:ea typeface="方正书宋简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pPr>
                      <a:r>
                        <a:rPr lang="en-US" sz="1400" kern="100" spc="20">
                          <a:effectLst/>
                          <a:latin typeface="Times New Roman" panose="02020603050405020304" pitchFamily="18" charset="0"/>
                          <a:ea typeface="方正书宋简体"/>
                        </a:rPr>
                        <a:t>2e-5</a:t>
                      </a:r>
                      <a:endParaRPr lang="zh-CN" sz="1400" kern="100" spc="20">
                        <a:effectLst/>
                        <a:latin typeface="Times New Roman" panose="02020603050405020304" pitchFamily="18" charset="0"/>
                        <a:ea typeface="方正书宋简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3720068"/>
                  </a:ext>
                </a:extLst>
              </a:tr>
              <a:tr h="379062">
                <a:tc>
                  <a:txBody>
                    <a:bodyPr/>
                    <a:lstStyle/>
                    <a:p>
                      <a:pPr indent="266700" algn="ctr">
                        <a:lnSpc>
                          <a:spcPct val="150000"/>
                        </a:lnSpc>
                      </a:pPr>
                      <a:r>
                        <a:rPr lang="zh-CN" sz="1400" kern="100" spc="20">
                          <a:effectLst/>
                          <a:latin typeface="Times New Roman" panose="02020603050405020304" pitchFamily="18" charset="0"/>
                          <a:ea typeface="方正书宋简体"/>
                          <a:cs typeface="Times New Roman" panose="02020603050405020304" pitchFamily="18" charset="0"/>
                        </a:rPr>
                        <a:t>训练轮次</a:t>
                      </a:r>
                      <a:endParaRPr lang="zh-CN" sz="1400" kern="100" spc="20">
                        <a:effectLst/>
                        <a:latin typeface="Times New Roman" panose="02020603050405020304" pitchFamily="18" charset="0"/>
                        <a:ea typeface="方正书宋简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pPr>
                      <a:r>
                        <a:rPr lang="en-US" sz="1400" kern="100" spc="20" dirty="0">
                          <a:effectLst/>
                          <a:latin typeface="Times New Roman" panose="02020603050405020304" pitchFamily="18" charset="0"/>
                          <a:ea typeface="方正书宋简体"/>
                        </a:rPr>
                        <a:t>4.0</a:t>
                      </a:r>
                      <a:endParaRPr lang="zh-CN" sz="1400" kern="100" spc="20" dirty="0">
                        <a:effectLst/>
                        <a:latin typeface="Times New Roman" panose="02020603050405020304" pitchFamily="18" charset="0"/>
                        <a:ea typeface="方正书宋简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2201280"/>
                  </a:ext>
                </a:extLst>
              </a:tr>
              <a:tr h="379062">
                <a:tc>
                  <a:txBody>
                    <a:bodyPr/>
                    <a:lstStyle/>
                    <a:p>
                      <a:pPr indent="266700" algn="ctr">
                        <a:lnSpc>
                          <a:spcPct val="150000"/>
                        </a:lnSpc>
                      </a:pPr>
                      <a:r>
                        <a:rPr lang="zh-CN" sz="1400" kern="100" spc="20">
                          <a:effectLst/>
                          <a:latin typeface="Times New Roman" panose="02020603050405020304" pitchFamily="18" charset="0"/>
                          <a:ea typeface="方正书宋简体"/>
                          <a:cs typeface="Times New Roman" panose="02020603050405020304" pitchFamily="18" charset="0"/>
                        </a:rPr>
                        <a:t>批量大小</a:t>
                      </a:r>
                      <a:endParaRPr lang="zh-CN" sz="1400" kern="100" spc="20">
                        <a:effectLst/>
                        <a:latin typeface="Times New Roman" panose="02020603050405020304" pitchFamily="18" charset="0"/>
                        <a:ea typeface="方正书宋简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pPr>
                      <a:r>
                        <a:rPr lang="en-US" sz="1400" kern="100" spc="20" dirty="0">
                          <a:effectLst/>
                          <a:latin typeface="Times New Roman" panose="02020603050405020304" pitchFamily="18" charset="0"/>
                          <a:ea typeface="方正书宋简体"/>
                        </a:rPr>
                        <a:t>16</a:t>
                      </a:r>
                      <a:endParaRPr lang="zh-CN" sz="1400" kern="100" spc="20" dirty="0">
                        <a:effectLst/>
                        <a:latin typeface="Times New Roman" panose="02020603050405020304" pitchFamily="18" charset="0"/>
                        <a:ea typeface="方正书宋简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9657540"/>
                  </a:ext>
                </a:extLst>
              </a:tr>
              <a:tr h="379062">
                <a:tc>
                  <a:txBody>
                    <a:bodyPr/>
                    <a:lstStyle/>
                    <a:p>
                      <a:pPr indent="266700" algn="ctr">
                        <a:lnSpc>
                          <a:spcPct val="150000"/>
                        </a:lnSpc>
                      </a:pPr>
                      <a:r>
                        <a:rPr lang="zh-CN" sz="1400" kern="100" spc="20">
                          <a:effectLst/>
                          <a:latin typeface="Times New Roman" panose="02020603050405020304" pitchFamily="18" charset="0"/>
                          <a:ea typeface="方正书宋简体"/>
                          <a:cs typeface="Times New Roman" panose="02020603050405020304" pitchFamily="18" charset="0"/>
                        </a:rPr>
                        <a:t>梯度累积</a:t>
                      </a:r>
                      <a:endParaRPr lang="zh-CN" sz="1400" kern="100" spc="20">
                        <a:effectLst/>
                        <a:latin typeface="Times New Roman" panose="02020603050405020304" pitchFamily="18" charset="0"/>
                        <a:ea typeface="方正书宋简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pPr>
                      <a:r>
                        <a:rPr lang="en-US" sz="1400" kern="100" spc="20">
                          <a:effectLst/>
                          <a:latin typeface="Times New Roman" panose="02020603050405020304" pitchFamily="18" charset="0"/>
                          <a:ea typeface="方正书宋简体"/>
                        </a:rPr>
                        <a:t>4</a:t>
                      </a:r>
                      <a:endParaRPr lang="zh-CN" sz="1400" kern="100" spc="20">
                        <a:effectLst/>
                        <a:latin typeface="Times New Roman" panose="02020603050405020304" pitchFamily="18" charset="0"/>
                        <a:ea typeface="方正书宋简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5484290"/>
                  </a:ext>
                </a:extLst>
              </a:tr>
              <a:tr h="379062">
                <a:tc>
                  <a:txBody>
                    <a:bodyPr/>
                    <a:lstStyle/>
                    <a:p>
                      <a:pPr indent="266700" algn="ctr">
                        <a:lnSpc>
                          <a:spcPct val="150000"/>
                        </a:lnSpc>
                      </a:pPr>
                      <a:r>
                        <a:rPr lang="en-US" sz="1400" kern="100" spc="20">
                          <a:effectLst/>
                          <a:latin typeface="Times New Roman" panose="02020603050405020304" pitchFamily="18" charset="0"/>
                          <a:ea typeface="方正书宋简体"/>
                        </a:rPr>
                        <a:t> </a:t>
                      </a:r>
                      <a:r>
                        <a:rPr lang="zh-CN" sz="1400" kern="100" spc="20">
                          <a:effectLst/>
                          <a:latin typeface="Times New Roman" panose="02020603050405020304" pitchFamily="18" charset="0"/>
                          <a:ea typeface="方正书宋简体"/>
                          <a:cs typeface="Times New Roman" panose="02020603050405020304" pitchFamily="18" charset="0"/>
                        </a:rPr>
                        <a:t>训练精度</a:t>
                      </a:r>
                      <a:endParaRPr lang="zh-CN" sz="1400" kern="100" spc="20">
                        <a:effectLst/>
                        <a:latin typeface="Times New Roman" panose="02020603050405020304" pitchFamily="18" charset="0"/>
                        <a:ea typeface="方正书宋简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pPr>
                      <a:r>
                        <a:rPr lang="en-US" sz="1400" kern="100" spc="20">
                          <a:effectLst/>
                          <a:latin typeface="Times New Roman" panose="02020603050405020304" pitchFamily="18" charset="0"/>
                          <a:ea typeface="方正书宋简体"/>
                        </a:rPr>
                        <a:t>fp16</a:t>
                      </a:r>
                      <a:endParaRPr lang="zh-CN" sz="1400" kern="100" spc="20">
                        <a:effectLst/>
                        <a:latin typeface="Times New Roman" panose="02020603050405020304" pitchFamily="18" charset="0"/>
                        <a:ea typeface="方正书宋简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1142"/>
                  </a:ext>
                </a:extLst>
              </a:tr>
              <a:tr h="379062">
                <a:tc>
                  <a:txBody>
                    <a:bodyPr/>
                    <a:lstStyle/>
                    <a:p>
                      <a:pPr indent="266700" algn="ctr">
                        <a:lnSpc>
                          <a:spcPct val="150000"/>
                        </a:lnSpc>
                      </a:pPr>
                      <a:r>
                        <a:rPr lang="zh-CN" sz="1400" kern="100" spc="20">
                          <a:effectLst/>
                          <a:latin typeface="Times New Roman" panose="02020603050405020304" pitchFamily="18" charset="0"/>
                          <a:ea typeface="方正书宋简体"/>
                          <a:cs typeface="Times New Roman" panose="02020603050405020304" pitchFamily="18" charset="0"/>
                        </a:rPr>
                        <a:t>微调方式</a:t>
                      </a:r>
                      <a:endParaRPr lang="zh-CN" sz="1400" kern="100" spc="20">
                        <a:effectLst/>
                        <a:latin typeface="Times New Roman" panose="02020603050405020304" pitchFamily="18" charset="0"/>
                        <a:ea typeface="方正书宋简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pPr>
                      <a:r>
                        <a:rPr lang="en-US" sz="1400" kern="100" spc="20">
                          <a:effectLst/>
                          <a:latin typeface="Times New Roman" panose="02020603050405020304" pitchFamily="18" charset="0"/>
                          <a:ea typeface="方正书宋简体"/>
                        </a:rPr>
                        <a:t>Lora</a:t>
                      </a:r>
                      <a:endParaRPr lang="zh-CN" sz="1400" kern="100" spc="20">
                        <a:effectLst/>
                        <a:latin typeface="Times New Roman" panose="02020603050405020304" pitchFamily="18" charset="0"/>
                        <a:ea typeface="方正书宋简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203419"/>
                  </a:ext>
                </a:extLst>
              </a:tr>
              <a:tr h="378345">
                <a:tc>
                  <a:txBody>
                    <a:bodyPr/>
                    <a:lstStyle/>
                    <a:p>
                      <a:pPr indent="266700" algn="ctr">
                        <a:lnSpc>
                          <a:spcPct val="150000"/>
                        </a:lnSpc>
                      </a:pPr>
                      <a:r>
                        <a:rPr lang="en-US" sz="1400" kern="100" spc="20">
                          <a:effectLst/>
                          <a:latin typeface="Times New Roman" panose="02020603050405020304" pitchFamily="18" charset="0"/>
                          <a:ea typeface="方正书宋简体"/>
                        </a:rPr>
                        <a:t>Lora Rank</a:t>
                      </a:r>
                      <a:endParaRPr lang="zh-CN" sz="1400" kern="100" spc="20">
                        <a:effectLst/>
                        <a:latin typeface="Times New Roman" panose="02020603050405020304" pitchFamily="18" charset="0"/>
                        <a:ea typeface="方正书宋简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pPr>
                      <a:r>
                        <a:rPr lang="en-US" sz="1400" kern="100" spc="20" dirty="0">
                          <a:effectLst/>
                          <a:latin typeface="Times New Roman" panose="02020603050405020304" pitchFamily="18" charset="0"/>
                          <a:ea typeface="方正书宋简体"/>
                        </a:rPr>
                        <a:t>16</a:t>
                      </a:r>
                      <a:endParaRPr lang="zh-CN" sz="1400" kern="100" spc="20" dirty="0">
                        <a:effectLst/>
                        <a:latin typeface="Times New Roman" panose="02020603050405020304" pitchFamily="18" charset="0"/>
                        <a:ea typeface="方正书宋简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5411345"/>
                  </a:ext>
                </a:extLst>
              </a:tr>
            </a:tbl>
          </a:graphicData>
        </a:graphic>
      </p:graphicFrame>
      <p:graphicFrame>
        <p:nvGraphicFramePr>
          <p:cNvPr id="3" name="表格 2">
            <a:extLst>
              <a:ext uri="{FF2B5EF4-FFF2-40B4-BE49-F238E27FC236}">
                <a16:creationId xmlns:a16="http://schemas.microsoft.com/office/drawing/2014/main" id="{6E7E4229-C718-E4AA-6B16-E3C0460F634E}"/>
              </a:ext>
            </a:extLst>
          </p:cNvPr>
          <p:cNvGraphicFramePr>
            <a:graphicFrameLocks noGrp="1"/>
          </p:cNvGraphicFramePr>
          <p:nvPr>
            <p:extLst>
              <p:ext uri="{D42A27DB-BD31-4B8C-83A1-F6EECF244321}">
                <p14:modId xmlns:p14="http://schemas.microsoft.com/office/powerpoint/2010/main" val="2286266371"/>
              </p:ext>
            </p:extLst>
          </p:nvPr>
        </p:nvGraphicFramePr>
        <p:xfrm>
          <a:off x="6174704" y="3438144"/>
          <a:ext cx="4305104" cy="1137186"/>
        </p:xfrm>
        <a:graphic>
          <a:graphicData uri="http://schemas.openxmlformats.org/drawingml/2006/table">
            <a:tbl>
              <a:tblPr firstRow="1" firstCol="1" bandRow="1"/>
              <a:tblGrid>
                <a:gridCol w="2153490">
                  <a:extLst>
                    <a:ext uri="{9D8B030D-6E8A-4147-A177-3AD203B41FA5}">
                      <a16:colId xmlns:a16="http://schemas.microsoft.com/office/drawing/2014/main" val="1613625532"/>
                    </a:ext>
                  </a:extLst>
                </a:gridCol>
                <a:gridCol w="2151614">
                  <a:extLst>
                    <a:ext uri="{9D8B030D-6E8A-4147-A177-3AD203B41FA5}">
                      <a16:colId xmlns:a16="http://schemas.microsoft.com/office/drawing/2014/main" val="4267613491"/>
                    </a:ext>
                  </a:extLst>
                </a:gridCol>
              </a:tblGrid>
              <a:tr h="379062">
                <a:tc>
                  <a:txBody>
                    <a:bodyPr/>
                    <a:lstStyle/>
                    <a:p>
                      <a:pPr indent="266700" algn="ctr">
                        <a:lnSpc>
                          <a:spcPct val="150000"/>
                        </a:lnSpc>
                      </a:pPr>
                      <a:r>
                        <a:rPr lang="zh-CN" sz="1400" b="1" kern="100" spc="20" dirty="0">
                          <a:effectLst/>
                          <a:latin typeface="Times New Roman" panose="02020603050405020304" pitchFamily="18" charset="0"/>
                          <a:ea typeface="方正书宋简体"/>
                          <a:cs typeface="Times New Roman" panose="02020603050405020304" pitchFamily="18" charset="0"/>
                        </a:rPr>
                        <a:t>参数名称</a:t>
                      </a:r>
                      <a:endParaRPr lang="zh-CN" sz="1400" kern="100" spc="20" dirty="0">
                        <a:effectLst/>
                        <a:latin typeface="Times New Roman" panose="02020603050405020304" pitchFamily="18" charset="0"/>
                        <a:ea typeface="方正书宋简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pPr>
                      <a:r>
                        <a:rPr lang="zh-CN" sz="1400" b="1" kern="100" spc="20">
                          <a:effectLst/>
                          <a:latin typeface="Times New Roman" panose="02020603050405020304" pitchFamily="18" charset="0"/>
                          <a:ea typeface="方正书宋简体"/>
                          <a:cs typeface="Times New Roman" panose="02020603050405020304" pitchFamily="18" charset="0"/>
                        </a:rPr>
                        <a:t>数值</a:t>
                      </a:r>
                      <a:endParaRPr lang="zh-CN" sz="1400" kern="100" spc="20">
                        <a:effectLst/>
                        <a:latin typeface="Times New Roman" panose="02020603050405020304" pitchFamily="18" charset="0"/>
                        <a:ea typeface="方正书宋简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0403065"/>
                  </a:ext>
                </a:extLst>
              </a:tr>
              <a:tr h="379062">
                <a:tc>
                  <a:txBody>
                    <a:bodyPr/>
                    <a:lstStyle/>
                    <a:p>
                      <a:pPr indent="266700" algn="ctr">
                        <a:lnSpc>
                          <a:spcPct val="150000"/>
                        </a:lnSpc>
                      </a:pPr>
                      <a:r>
                        <a:rPr lang="en-US" altLang="zh-CN" sz="1400" kern="100" spc="20" dirty="0">
                          <a:effectLst/>
                          <a:latin typeface="Times New Roman" panose="02020603050405020304" pitchFamily="18" charset="0"/>
                          <a:ea typeface="方正书宋简体"/>
                          <a:cs typeface="Times New Roman" panose="02020603050405020304" pitchFamily="18" charset="0"/>
                        </a:rPr>
                        <a:t>Temperature</a:t>
                      </a:r>
                      <a:endParaRPr lang="zh-CN" sz="1400" kern="100" spc="20" dirty="0">
                        <a:effectLst/>
                        <a:latin typeface="Times New Roman" panose="02020603050405020304" pitchFamily="18" charset="0"/>
                        <a:ea typeface="方正书宋简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pPr>
                      <a:r>
                        <a:rPr lang="en-US" altLang="zh-CN" sz="1400" kern="100" spc="20" dirty="0">
                          <a:effectLst/>
                          <a:latin typeface="Times New Roman" panose="02020603050405020304" pitchFamily="18" charset="0"/>
                          <a:ea typeface="方正书宋简体"/>
                        </a:rPr>
                        <a:t>0.3</a:t>
                      </a:r>
                      <a:endParaRPr lang="zh-CN" sz="1400" kern="100" spc="20" dirty="0">
                        <a:effectLst/>
                        <a:latin typeface="Times New Roman" panose="02020603050405020304" pitchFamily="18" charset="0"/>
                        <a:ea typeface="方正书宋简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8149707"/>
                  </a:ext>
                </a:extLst>
              </a:tr>
              <a:tr h="379062">
                <a:tc>
                  <a:txBody>
                    <a:bodyPr/>
                    <a:lstStyle/>
                    <a:p>
                      <a:pPr indent="266700" algn="ctr">
                        <a:lnSpc>
                          <a:spcPct val="150000"/>
                        </a:lnSpc>
                      </a:pPr>
                      <a:r>
                        <a:rPr lang="en-US" altLang="zh-CN" sz="1400" kern="100" spc="20" dirty="0" err="1">
                          <a:effectLst/>
                          <a:latin typeface="Times New Roman" panose="02020603050405020304" pitchFamily="18" charset="0"/>
                          <a:ea typeface="方正书宋简体"/>
                          <a:cs typeface="Times New Roman" panose="02020603050405020304" pitchFamily="18" charset="0"/>
                        </a:rPr>
                        <a:t>Top_P</a:t>
                      </a:r>
                      <a:endParaRPr lang="zh-CN" sz="1400" kern="100" spc="20" dirty="0">
                        <a:effectLst/>
                        <a:latin typeface="Times New Roman" panose="02020603050405020304" pitchFamily="18" charset="0"/>
                        <a:ea typeface="方正书宋简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50000"/>
                        </a:lnSpc>
                      </a:pPr>
                      <a:r>
                        <a:rPr lang="en-US" altLang="zh-CN" sz="1400" kern="100" spc="20" dirty="0">
                          <a:effectLst/>
                          <a:latin typeface="Times New Roman" panose="02020603050405020304" pitchFamily="18" charset="0"/>
                          <a:ea typeface="方正书宋简体"/>
                        </a:rPr>
                        <a:t>0.9</a:t>
                      </a:r>
                      <a:endParaRPr lang="zh-CN" sz="1400" kern="100" spc="20" dirty="0">
                        <a:effectLst/>
                        <a:latin typeface="Times New Roman" panose="02020603050405020304" pitchFamily="18" charset="0"/>
                        <a:ea typeface="方正书宋简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7697934"/>
                  </a:ext>
                </a:extLst>
              </a:tr>
            </a:tbl>
          </a:graphicData>
        </a:graphic>
      </p:graphicFrame>
    </p:spTree>
    <p:extLst>
      <p:ext uri="{BB962C8B-B14F-4D97-AF65-F5344CB8AC3E}">
        <p14:creationId xmlns:p14="http://schemas.microsoft.com/office/powerpoint/2010/main" val="144935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6B1DC938-BBA5-95F2-BDA8-F327EF7EF4FC}"/>
              </a:ext>
            </a:extLst>
          </p:cNvPr>
          <p:cNvCxnSpPr/>
          <p:nvPr/>
        </p:nvCxnSpPr>
        <p:spPr>
          <a:xfrm>
            <a:off x="1756650"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7FA9B574-B434-9BE8-5398-5934C1BA60F0}"/>
              </a:ext>
            </a:extLst>
          </p:cNvPr>
          <p:cNvSpPr txBox="1"/>
          <p:nvPr/>
        </p:nvSpPr>
        <p:spPr>
          <a:xfrm>
            <a:off x="2168165" y="264321"/>
            <a:ext cx="2780907" cy="523220"/>
          </a:xfrm>
          <a:prstGeom prst="rect">
            <a:avLst/>
          </a:prstGeom>
          <a:noFill/>
        </p:spPr>
        <p:txBody>
          <a:bodyPr wrap="square" rtlCol="0">
            <a:spAutoFit/>
          </a:bodyPr>
          <a:lstStyle/>
          <a:p>
            <a:r>
              <a:rPr lang="en-US" altLang="zh-CN" sz="2800" b="1" dirty="0">
                <a:solidFill>
                  <a:schemeClr val="accent5">
                    <a:lumMod val="75000"/>
                  </a:schemeClr>
                </a:solidFill>
                <a:latin typeface="微软雅黑" panose="020B0503020204020204" pitchFamily="34" charset="-122"/>
                <a:ea typeface="微软雅黑" panose="020B0503020204020204" pitchFamily="34" charset="-122"/>
              </a:rPr>
              <a:t>Analysis</a:t>
            </a:r>
            <a:endParaRPr lang="zh-CN" altLang="en-US" sz="2800" b="1" dirty="0">
              <a:solidFill>
                <a:schemeClr val="accent5">
                  <a:lumMod val="75000"/>
                </a:schemeClr>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7407407C-A3D4-ECCF-F55F-921DDB840F7A}"/>
              </a:ext>
            </a:extLst>
          </p:cNvPr>
          <p:cNvPicPr>
            <a:picLocks noChangeAspect="1"/>
          </p:cNvPicPr>
          <p:nvPr/>
        </p:nvPicPr>
        <p:blipFill rotWithShape="1">
          <a:blip r:embed="rId3">
            <a:extLst>
              <a:ext uri="{28A0092B-C50C-407E-A947-70E740481C1C}">
                <a14:useLocalDpi xmlns:a14="http://schemas.microsoft.com/office/drawing/2010/main" val="0"/>
              </a:ext>
            </a:extLst>
          </a:blip>
          <a:srcRect l="11641" r="9924" b="19963"/>
          <a:stretch/>
        </p:blipFill>
        <p:spPr>
          <a:xfrm>
            <a:off x="171790" y="126601"/>
            <a:ext cx="1546524" cy="727876"/>
          </a:xfrm>
          <a:prstGeom prst="rect">
            <a:avLst/>
          </a:prstGeom>
        </p:spPr>
      </p:pic>
      <p:pic>
        <p:nvPicPr>
          <p:cNvPr id="9" name="download.png" descr="download.png">
            <a:extLst>
              <a:ext uri="{FF2B5EF4-FFF2-40B4-BE49-F238E27FC236}">
                <a16:creationId xmlns:a16="http://schemas.microsoft.com/office/drawing/2014/main" id="{FCF2669E-CBE8-5F9C-5FE2-948C74AD89A1}"/>
              </a:ext>
            </a:extLst>
          </p:cNvPr>
          <p:cNvPicPr>
            <a:picLocks noChangeAspect="1"/>
          </p:cNvPicPr>
          <p:nvPr/>
        </p:nvPicPr>
        <p:blipFill>
          <a:blip r:embed="rId4"/>
          <a:stretch>
            <a:fillRect/>
          </a:stretch>
        </p:blipFill>
        <p:spPr>
          <a:xfrm>
            <a:off x="11403206" y="46134"/>
            <a:ext cx="523220" cy="523220"/>
          </a:xfrm>
          <a:prstGeom prst="rect">
            <a:avLst/>
          </a:prstGeom>
          <a:ln w="12700">
            <a:miter lim="400000"/>
          </a:ln>
        </p:spPr>
      </p:pic>
      <p:sp>
        <p:nvSpPr>
          <p:cNvPr id="10" name="ZZUNLP">
            <a:extLst>
              <a:ext uri="{FF2B5EF4-FFF2-40B4-BE49-F238E27FC236}">
                <a16:creationId xmlns:a16="http://schemas.microsoft.com/office/drawing/2014/main" id="{65CB0227-9C51-D0A8-117E-2B0AC83A12AE}"/>
              </a:ext>
            </a:extLst>
          </p:cNvPr>
          <p:cNvSpPr txBox="1"/>
          <p:nvPr/>
        </p:nvSpPr>
        <p:spPr>
          <a:xfrm>
            <a:off x="11264861" y="536441"/>
            <a:ext cx="833355" cy="3180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defTabSz="457200">
              <a:lnSpc>
                <a:spcPct val="100000"/>
              </a:lnSpc>
              <a:defRPr sz="2200" b="1">
                <a:solidFill>
                  <a:srgbClr val="172A2F"/>
                </a:solidFill>
                <a:latin typeface="Times Roman"/>
                <a:ea typeface="Times Roman"/>
                <a:cs typeface="Times Roman"/>
                <a:sym typeface="Times Roman"/>
              </a:defRPr>
            </a:lvl1pPr>
          </a:lstStyle>
          <a:p>
            <a:r>
              <a:rPr sz="1400" dirty="0">
                <a:solidFill>
                  <a:srgbClr val="3B5054"/>
                </a:solidFill>
              </a:rPr>
              <a:t>ZZUNLP</a:t>
            </a:r>
          </a:p>
        </p:txBody>
      </p:sp>
      <p:sp>
        <p:nvSpPr>
          <p:cNvPr id="6" name="文本框 5">
            <a:extLst>
              <a:ext uri="{FF2B5EF4-FFF2-40B4-BE49-F238E27FC236}">
                <a16:creationId xmlns:a16="http://schemas.microsoft.com/office/drawing/2014/main" id="{A7E47018-B6C2-9139-41AD-706F3C3C9344}"/>
              </a:ext>
            </a:extLst>
          </p:cNvPr>
          <p:cNvSpPr txBox="1"/>
          <p:nvPr/>
        </p:nvSpPr>
        <p:spPr>
          <a:xfrm>
            <a:off x="696546" y="1289651"/>
            <a:ext cx="9865096" cy="2255682"/>
          </a:xfrm>
          <a:prstGeom prst="rect">
            <a:avLst/>
          </a:prstGeom>
          <a:noFill/>
        </p:spPr>
        <p:txBody>
          <a:bodyPr wrap="square">
            <a:spAutoFit/>
          </a:bodyPr>
          <a:lstStyle/>
          <a:p>
            <a:pPr>
              <a:lnSpc>
                <a:spcPct val="150000"/>
              </a:lnSpc>
            </a:pPr>
            <a:r>
              <a:rPr lang="zh-CN" altLang="en-US" sz="2400" b="1" dirty="0">
                <a:solidFill>
                  <a:srgbClr val="000000"/>
                </a:solidFill>
                <a:latin typeface="Microsoft YaHei UI" panose="020B0503020204020204" pitchFamily="34" charset="-122"/>
                <a:ea typeface="Microsoft YaHei UI" panose="020B0503020204020204" pitchFamily="34" charset="-122"/>
              </a:rPr>
              <a:t>实验</a:t>
            </a:r>
            <a:r>
              <a:rPr lang="en-US" altLang="zh-CN" sz="2400" b="1" dirty="0">
                <a:solidFill>
                  <a:srgbClr val="000000"/>
                </a:solidFill>
                <a:latin typeface="Microsoft YaHei UI" panose="020B0503020204020204" pitchFamily="34" charset="-122"/>
                <a:ea typeface="Microsoft YaHei UI" panose="020B0503020204020204" pitchFamily="34" charset="-122"/>
              </a:rPr>
              <a:t>&amp;</a:t>
            </a:r>
            <a:r>
              <a:rPr lang="zh-CN" altLang="en-US" sz="2400" b="1" kern="1200" dirty="0">
                <a:solidFill>
                  <a:srgbClr val="000000"/>
                </a:solidFill>
                <a:effectLst/>
                <a:latin typeface="Microsoft YaHei UI" panose="020B0503020204020204" pitchFamily="34" charset="-122"/>
                <a:ea typeface="Microsoft YaHei UI" panose="020B0503020204020204" pitchFamily="34" charset="-122"/>
                <a:cs typeface="+mn-cs"/>
              </a:rPr>
              <a:t>结论</a:t>
            </a:r>
            <a:endParaRPr lang="en-US" altLang="zh-CN" sz="2400" kern="100" spc="20" dirty="0">
              <a:latin typeface="Times New Roman" panose="02020603050405020304" pitchFamily="18" charset="0"/>
              <a:ea typeface="宋体" panose="02010600030101010101" pitchFamily="2" charset="-122"/>
              <a:cs typeface="宋体" panose="02010600030101010101" pitchFamily="2" charset="-122"/>
            </a:endParaRPr>
          </a:p>
          <a:p>
            <a:pPr marL="285750" indent="-285750">
              <a:lnSpc>
                <a:spcPct val="150000"/>
              </a:lnSpc>
              <a:buFont typeface="Arial" panose="020B0604020202020204" pitchFamily="34" charset="0"/>
              <a:buChar char="•"/>
            </a:pPr>
            <a:r>
              <a:rPr lang="en-US" altLang="zh-CN" kern="100" spc="20" dirty="0">
                <a:latin typeface="Times New Roman" panose="02020603050405020304" pitchFamily="18" charset="0"/>
                <a:ea typeface="宋体" panose="02010600030101010101" pitchFamily="2" charset="-122"/>
                <a:cs typeface="宋体" panose="02010600030101010101" pitchFamily="2" charset="-122"/>
              </a:rPr>
              <a:t>In-Context</a:t>
            </a:r>
            <a:r>
              <a:rPr lang="zh-CN" altLang="en-US" kern="100" spc="20" dirty="0">
                <a:latin typeface="Times New Roman" panose="02020603050405020304" pitchFamily="18" charset="0"/>
                <a:ea typeface="宋体" panose="02010600030101010101" pitchFamily="2" charset="-122"/>
                <a:cs typeface="宋体" panose="02010600030101010101" pitchFamily="2" charset="-122"/>
              </a:rPr>
              <a:t> </a:t>
            </a:r>
            <a:r>
              <a:rPr lang="en-US" altLang="zh-CN" kern="100" spc="20" dirty="0">
                <a:latin typeface="Times New Roman" panose="02020603050405020304" pitchFamily="18" charset="0"/>
                <a:ea typeface="宋体" panose="02010600030101010101" pitchFamily="2" charset="-122"/>
                <a:cs typeface="宋体" panose="02010600030101010101" pitchFamily="2" charset="-122"/>
              </a:rPr>
              <a:t>Learning</a:t>
            </a:r>
            <a:r>
              <a:rPr lang="zh-CN" altLang="en-US" kern="100" spc="20" dirty="0">
                <a:latin typeface="Times New Roman" panose="02020603050405020304" pitchFamily="18" charset="0"/>
                <a:ea typeface="宋体" panose="02010600030101010101" pitchFamily="2" charset="-122"/>
                <a:cs typeface="宋体" panose="02010600030101010101" pitchFamily="2" charset="-122"/>
              </a:rPr>
              <a:t> 中例子的选取直接影响模型性能，例子选取的界定标准至关重要。</a:t>
            </a:r>
            <a:endParaRPr lang="en-US" altLang="zh-CN" kern="100" spc="20" dirty="0">
              <a:latin typeface="Times New Roman" panose="02020603050405020304" pitchFamily="18" charset="0"/>
              <a:ea typeface="宋体" panose="02010600030101010101" pitchFamily="2" charset="-122"/>
              <a:cs typeface="宋体" panose="02010600030101010101" pitchFamily="2" charset="-122"/>
            </a:endParaRPr>
          </a:p>
          <a:p>
            <a:pPr marL="285750" indent="-285750">
              <a:lnSpc>
                <a:spcPct val="150000"/>
              </a:lnSpc>
              <a:buFont typeface="Arial" panose="020B0604020202020204" pitchFamily="34" charset="0"/>
              <a:buChar char="•"/>
            </a:pPr>
            <a:r>
              <a:rPr lang="zh-CN" altLang="en-US" kern="100" spc="20" dirty="0">
                <a:latin typeface="Times New Roman" panose="02020603050405020304" pitchFamily="18" charset="0"/>
                <a:ea typeface="宋体" panose="02010600030101010101" pitchFamily="2" charset="-122"/>
                <a:cs typeface="宋体" panose="02010600030101010101" pitchFamily="2" charset="-122"/>
              </a:rPr>
              <a:t>训练程度参数不能太大，生成式需要更加稳定的推理参数。</a:t>
            </a:r>
            <a:endParaRPr lang="en-US" altLang="zh-CN" kern="100" spc="20" dirty="0">
              <a:latin typeface="Times New Roman" panose="02020603050405020304" pitchFamily="18" charset="0"/>
              <a:ea typeface="宋体" panose="02010600030101010101" pitchFamily="2" charset="-122"/>
              <a:cs typeface="宋体" panose="02010600030101010101" pitchFamily="2" charset="-122"/>
            </a:endParaRPr>
          </a:p>
          <a:p>
            <a:pPr marL="285750" indent="-285750">
              <a:lnSpc>
                <a:spcPct val="150000"/>
              </a:lnSpc>
              <a:buFont typeface="Arial" panose="020B0604020202020204" pitchFamily="34" charset="0"/>
              <a:buChar char="•"/>
            </a:pPr>
            <a:r>
              <a:rPr lang="zh-CN" altLang="en-US" kern="100" spc="20" dirty="0">
                <a:latin typeface="Times New Roman" panose="02020603050405020304" pitchFamily="18" charset="0"/>
                <a:ea typeface="宋体" panose="02010600030101010101" pitchFamily="2" charset="-122"/>
                <a:cs typeface="宋体" panose="02010600030101010101" pitchFamily="2" charset="-122"/>
              </a:rPr>
              <a:t>抽取任务越复杂效果越差，大模型在四元组抽取中的效果非常低。</a:t>
            </a:r>
            <a:endParaRPr lang="en-US" altLang="zh-CN" kern="100" spc="20" dirty="0">
              <a:latin typeface="Times New Roman" panose="02020603050405020304" pitchFamily="18" charset="0"/>
              <a:ea typeface="宋体" panose="02010600030101010101" pitchFamily="2" charset="-122"/>
              <a:cs typeface="宋体" panose="02010600030101010101" pitchFamily="2" charset="-122"/>
            </a:endParaRPr>
          </a:p>
          <a:p>
            <a:pPr marL="285750" indent="-285750">
              <a:lnSpc>
                <a:spcPct val="150000"/>
              </a:lnSpc>
              <a:buFont typeface="Arial" panose="020B0604020202020204" pitchFamily="34" charset="0"/>
              <a:buChar char="•"/>
            </a:pPr>
            <a:r>
              <a:rPr lang="zh-CN" altLang="en-US" kern="100" spc="20" dirty="0">
                <a:latin typeface="Times New Roman" panose="02020603050405020304" pitchFamily="18" charset="0"/>
                <a:ea typeface="宋体" panose="02010600030101010101" pitchFamily="2" charset="-122"/>
                <a:cs typeface="宋体" panose="02010600030101010101" pitchFamily="2" charset="-122"/>
              </a:rPr>
              <a:t>思维链（</a:t>
            </a:r>
            <a:r>
              <a:rPr lang="en-US" altLang="zh-CN" kern="100" spc="20" dirty="0">
                <a:latin typeface="Times New Roman" panose="02020603050405020304" pitchFamily="18" charset="0"/>
                <a:ea typeface="宋体" panose="02010600030101010101" pitchFamily="2" charset="-122"/>
                <a:cs typeface="宋体" panose="02010600030101010101" pitchFamily="2" charset="-122"/>
              </a:rPr>
              <a:t>Chain</a:t>
            </a:r>
            <a:r>
              <a:rPr lang="zh-CN" altLang="en-US" kern="100" spc="20" dirty="0">
                <a:latin typeface="Times New Roman" panose="02020603050405020304" pitchFamily="18" charset="0"/>
                <a:ea typeface="宋体" panose="02010600030101010101" pitchFamily="2" charset="-122"/>
                <a:cs typeface="宋体" panose="02010600030101010101" pitchFamily="2" charset="-122"/>
              </a:rPr>
              <a:t> </a:t>
            </a:r>
            <a:r>
              <a:rPr lang="en-US" altLang="zh-CN" kern="100" spc="20" dirty="0">
                <a:latin typeface="Times New Roman" panose="02020603050405020304" pitchFamily="18" charset="0"/>
                <a:ea typeface="宋体" panose="02010600030101010101" pitchFamily="2" charset="-122"/>
                <a:cs typeface="宋体" panose="02010600030101010101" pitchFamily="2" charset="-122"/>
              </a:rPr>
              <a:t>of</a:t>
            </a:r>
            <a:r>
              <a:rPr lang="zh-CN" altLang="en-US" kern="100" spc="20" dirty="0">
                <a:latin typeface="Times New Roman" panose="02020603050405020304" pitchFamily="18" charset="0"/>
                <a:ea typeface="宋体" panose="02010600030101010101" pitchFamily="2" charset="-122"/>
                <a:cs typeface="宋体" panose="02010600030101010101" pitchFamily="2" charset="-122"/>
              </a:rPr>
              <a:t> </a:t>
            </a:r>
            <a:r>
              <a:rPr lang="en-US" altLang="zh-CN" kern="100" spc="20" dirty="0">
                <a:latin typeface="Times New Roman" panose="02020603050405020304" pitchFamily="18" charset="0"/>
                <a:ea typeface="宋体" panose="02010600030101010101" pitchFamily="2" charset="-122"/>
                <a:cs typeface="宋体" panose="02010600030101010101" pitchFamily="2" charset="-122"/>
              </a:rPr>
              <a:t>Thought</a:t>
            </a:r>
            <a:r>
              <a:rPr lang="zh-CN" altLang="en-US" kern="100" spc="20" dirty="0">
                <a:latin typeface="Times New Roman" panose="02020603050405020304" pitchFamily="18" charset="0"/>
                <a:ea typeface="宋体" panose="02010600030101010101" pitchFamily="2" charset="-122"/>
                <a:cs typeface="宋体" panose="02010600030101010101" pitchFamily="2" charset="-122"/>
              </a:rPr>
              <a:t>）技术</a:t>
            </a:r>
            <a:r>
              <a:rPr lang="en-US" altLang="zh-CN" kern="100" spc="20" dirty="0">
                <a:latin typeface="Times New Roman" panose="02020603050405020304" pitchFamily="18" charset="0"/>
                <a:ea typeface="宋体" panose="02010600030101010101" pitchFamily="2" charset="-122"/>
                <a:cs typeface="宋体" panose="02010600030101010101" pitchFamily="2" charset="-122"/>
              </a:rPr>
              <a:t> </a:t>
            </a:r>
            <a:r>
              <a:rPr lang="zh-CN" altLang="en-US" kern="100" spc="20" dirty="0">
                <a:latin typeface="Times New Roman" panose="02020603050405020304" pitchFamily="18" charset="0"/>
                <a:ea typeface="宋体" panose="02010600030101010101" pitchFamily="2" charset="-122"/>
                <a:cs typeface="宋体" panose="02010600030101010101" pitchFamily="2" charset="-122"/>
              </a:rPr>
              <a:t>可以改善模型的性能。</a:t>
            </a:r>
            <a:endParaRPr lang="en-US" altLang="zh-CN" kern="100" spc="20" dirty="0">
              <a:latin typeface="Times New Roman" panose="02020603050405020304" pitchFamily="18" charset="0"/>
              <a:ea typeface="宋体" panose="02010600030101010101" pitchFamily="2" charset="-122"/>
              <a:cs typeface="宋体" panose="02010600030101010101" pitchFamily="2" charset="-122"/>
            </a:endParaRPr>
          </a:p>
        </p:txBody>
      </p:sp>
      <p:graphicFrame>
        <p:nvGraphicFramePr>
          <p:cNvPr id="7" name="表格 6">
            <a:extLst>
              <a:ext uri="{FF2B5EF4-FFF2-40B4-BE49-F238E27FC236}">
                <a16:creationId xmlns:a16="http://schemas.microsoft.com/office/drawing/2014/main" id="{58F10945-7662-8B28-40D9-3E41D60DC15E}"/>
              </a:ext>
            </a:extLst>
          </p:cNvPr>
          <p:cNvGraphicFramePr>
            <a:graphicFrameLocks noGrp="1"/>
          </p:cNvGraphicFramePr>
          <p:nvPr>
            <p:extLst>
              <p:ext uri="{D42A27DB-BD31-4B8C-83A1-F6EECF244321}">
                <p14:modId xmlns:p14="http://schemas.microsoft.com/office/powerpoint/2010/main" val="3890423979"/>
              </p:ext>
            </p:extLst>
          </p:nvPr>
        </p:nvGraphicFramePr>
        <p:xfrm>
          <a:off x="3413378" y="4352544"/>
          <a:ext cx="5026533" cy="1883665"/>
        </p:xfrm>
        <a:graphic>
          <a:graphicData uri="http://schemas.openxmlformats.org/drawingml/2006/table">
            <a:tbl>
              <a:tblPr firstRow="1" firstCol="1" bandRow="1">
                <a:tableStyleId>{5940675A-B579-460E-94D1-54222C63F5DA}</a:tableStyleId>
              </a:tblPr>
              <a:tblGrid>
                <a:gridCol w="2514362">
                  <a:extLst>
                    <a:ext uri="{9D8B030D-6E8A-4147-A177-3AD203B41FA5}">
                      <a16:colId xmlns:a16="http://schemas.microsoft.com/office/drawing/2014/main" val="1298744329"/>
                    </a:ext>
                  </a:extLst>
                </a:gridCol>
                <a:gridCol w="2512171">
                  <a:extLst>
                    <a:ext uri="{9D8B030D-6E8A-4147-A177-3AD203B41FA5}">
                      <a16:colId xmlns:a16="http://schemas.microsoft.com/office/drawing/2014/main" val="981186677"/>
                    </a:ext>
                  </a:extLst>
                </a:gridCol>
              </a:tblGrid>
              <a:tr h="463072">
                <a:tc>
                  <a:txBody>
                    <a:bodyPr/>
                    <a:lstStyle/>
                    <a:p>
                      <a:pPr indent="266700" algn="ctr">
                        <a:lnSpc>
                          <a:spcPct val="150000"/>
                        </a:lnSpc>
                      </a:pPr>
                      <a:r>
                        <a:rPr lang="zh-CN" sz="1600" kern="100" spc="20">
                          <a:effectLst/>
                        </a:rPr>
                        <a:t>评价指标</a:t>
                      </a:r>
                      <a:endParaRPr lang="zh-CN" sz="1600" kern="100" spc="20">
                        <a:effectLst/>
                        <a:latin typeface="Times New Roman" panose="02020603050405020304" pitchFamily="18" charset="0"/>
                        <a:ea typeface="方正书宋简体"/>
                      </a:endParaRPr>
                    </a:p>
                  </a:txBody>
                  <a:tcPr marL="68580" marR="68580" marT="0" marB="0"/>
                </a:tc>
                <a:tc>
                  <a:txBody>
                    <a:bodyPr/>
                    <a:lstStyle/>
                    <a:p>
                      <a:pPr indent="266700" algn="ctr">
                        <a:lnSpc>
                          <a:spcPct val="150000"/>
                        </a:lnSpc>
                      </a:pPr>
                      <a:r>
                        <a:rPr lang="zh-CN" sz="1600" kern="100" spc="20" dirty="0">
                          <a:effectLst/>
                        </a:rPr>
                        <a:t>数值</a:t>
                      </a:r>
                      <a:endParaRPr lang="zh-CN" sz="1600" kern="100" spc="20" dirty="0">
                        <a:effectLst/>
                        <a:latin typeface="Times New Roman" panose="02020603050405020304" pitchFamily="18" charset="0"/>
                        <a:ea typeface="方正书宋简体"/>
                      </a:endParaRPr>
                    </a:p>
                  </a:txBody>
                  <a:tcPr marL="68580" marR="68580" marT="0" marB="0"/>
                </a:tc>
                <a:extLst>
                  <a:ext uri="{0D108BD9-81ED-4DB2-BD59-A6C34878D82A}">
                    <a16:rowId xmlns:a16="http://schemas.microsoft.com/office/drawing/2014/main" val="673858558"/>
                  </a:ext>
                </a:extLst>
              </a:tr>
              <a:tr h="473531">
                <a:tc>
                  <a:txBody>
                    <a:bodyPr/>
                    <a:lstStyle/>
                    <a:p>
                      <a:pPr indent="266700" algn="ctr">
                        <a:lnSpc>
                          <a:spcPct val="150000"/>
                        </a:lnSpc>
                      </a:pPr>
                      <a:r>
                        <a:rPr lang="zh-CN" sz="1600" kern="100" spc="20">
                          <a:effectLst/>
                        </a:rPr>
                        <a:t>测试集</a:t>
                      </a:r>
                      <a:r>
                        <a:rPr lang="en-US" sz="1600" kern="100" spc="20">
                          <a:effectLst/>
                        </a:rPr>
                        <a:t> F1</a:t>
                      </a:r>
                      <a:endParaRPr lang="zh-CN" sz="1600" kern="100" spc="20">
                        <a:effectLst/>
                        <a:latin typeface="Times New Roman" panose="02020603050405020304" pitchFamily="18" charset="0"/>
                        <a:ea typeface="方正书宋简体"/>
                      </a:endParaRPr>
                    </a:p>
                  </a:txBody>
                  <a:tcPr marL="68580" marR="68580" marT="0" marB="0"/>
                </a:tc>
                <a:tc>
                  <a:txBody>
                    <a:bodyPr/>
                    <a:lstStyle/>
                    <a:p>
                      <a:pPr indent="266700" algn="ctr">
                        <a:lnSpc>
                          <a:spcPct val="150000"/>
                        </a:lnSpc>
                      </a:pPr>
                      <a:r>
                        <a:rPr lang="en-US" sz="1600" kern="100" spc="20">
                          <a:effectLst/>
                        </a:rPr>
                        <a:t>72.38</a:t>
                      </a:r>
                      <a:endParaRPr lang="zh-CN" sz="1600" kern="100" spc="20">
                        <a:effectLst/>
                        <a:latin typeface="Times New Roman" panose="02020603050405020304" pitchFamily="18" charset="0"/>
                        <a:ea typeface="方正书宋简体"/>
                      </a:endParaRPr>
                    </a:p>
                  </a:txBody>
                  <a:tcPr marL="68580" marR="68580" marT="0" marB="0"/>
                </a:tc>
                <a:extLst>
                  <a:ext uri="{0D108BD9-81ED-4DB2-BD59-A6C34878D82A}">
                    <a16:rowId xmlns:a16="http://schemas.microsoft.com/office/drawing/2014/main" val="544964464"/>
                  </a:ext>
                </a:extLst>
              </a:tr>
              <a:tr h="473531">
                <a:tc>
                  <a:txBody>
                    <a:bodyPr/>
                    <a:lstStyle/>
                    <a:p>
                      <a:pPr indent="266700" algn="ctr">
                        <a:lnSpc>
                          <a:spcPct val="150000"/>
                        </a:lnSpc>
                      </a:pPr>
                      <a:r>
                        <a:rPr lang="zh-CN" sz="1600" kern="100" spc="20">
                          <a:effectLst/>
                        </a:rPr>
                        <a:t>训练集</a:t>
                      </a:r>
                      <a:r>
                        <a:rPr lang="en-US" sz="1600" kern="100" spc="20">
                          <a:effectLst/>
                        </a:rPr>
                        <a:t> Loss</a:t>
                      </a:r>
                      <a:endParaRPr lang="zh-CN" sz="1600" kern="100" spc="20">
                        <a:effectLst/>
                        <a:latin typeface="Times New Roman" panose="02020603050405020304" pitchFamily="18" charset="0"/>
                        <a:ea typeface="方正书宋简体"/>
                      </a:endParaRPr>
                    </a:p>
                  </a:txBody>
                  <a:tcPr marL="68580" marR="68580" marT="0" marB="0"/>
                </a:tc>
                <a:tc>
                  <a:txBody>
                    <a:bodyPr/>
                    <a:lstStyle/>
                    <a:p>
                      <a:pPr indent="266700" algn="ctr">
                        <a:lnSpc>
                          <a:spcPct val="150000"/>
                        </a:lnSpc>
                      </a:pPr>
                      <a:r>
                        <a:rPr lang="en-US" sz="1600" kern="100" spc="20">
                          <a:effectLst/>
                        </a:rPr>
                        <a:t>0.4427</a:t>
                      </a:r>
                      <a:endParaRPr lang="zh-CN" sz="1600" kern="100" spc="20">
                        <a:effectLst/>
                        <a:latin typeface="Times New Roman" panose="02020603050405020304" pitchFamily="18" charset="0"/>
                        <a:ea typeface="方正书宋简体"/>
                      </a:endParaRPr>
                    </a:p>
                  </a:txBody>
                  <a:tcPr marL="68580" marR="68580" marT="0" marB="0"/>
                </a:tc>
                <a:extLst>
                  <a:ext uri="{0D108BD9-81ED-4DB2-BD59-A6C34878D82A}">
                    <a16:rowId xmlns:a16="http://schemas.microsoft.com/office/drawing/2014/main" val="2706993630"/>
                  </a:ext>
                </a:extLst>
              </a:tr>
              <a:tr h="473531">
                <a:tc>
                  <a:txBody>
                    <a:bodyPr/>
                    <a:lstStyle/>
                    <a:p>
                      <a:pPr indent="266700" algn="ctr">
                        <a:lnSpc>
                          <a:spcPct val="150000"/>
                        </a:lnSpc>
                      </a:pPr>
                      <a:r>
                        <a:rPr lang="zh-CN" sz="1600" kern="100" spc="20">
                          <a:effectLst/>
                        </a:rPr>
                        <a:t>验证集</a:t>
                      </a:r>
                      <a:r>
                        <a:rPr lang="en-US" sz="1600" kern="100" spc="20">
                          <a:effectLst/>
                        </a:rPr>
                        <a:t> Loss</a:t>
                      </a:r>
                      <a:endParaRPr lang="zh-CN" sz="1600" kern="100" spc="20">
                        <a:effectLst/>
                        <a:latin typeface="Times New Roman" panose="02020603050405020304" pitchFamily="18" charset="0"/>
                        <a:ea typeface="方正书宋简体"/>
                      </a:endParaRPr>
                    </a:p>
                  </a:txBody>
                  <a:tcPr marL="68580" marR="68580" marT="0" marB="0"/>
                </a:tc>
                <a:tc>
                  <a:txBody>
                    <a:bodyPr/>
                    <a:lstStyle/>
                    <a:p>
                      <a:pPr indent="266700" algn="ctr">
                        <a:lnSpc>
                          <a:spcPct val="150000"/>
                        </a:lnSpc>
                      </a:pPr>
                      <a:r>
                        <a:rPr lang="en-US" sz="1600" kern="100" spc="20" dirty="0">
                          <a:effectLst/>
                        </a:rPr>
                        <a:t>0.2059</a:t>
                      </a:r>
                      <a:endParaRPr lang="zh-CN" sz="1600" kern="100" spc="20" dirty="0">
                        <a:effectLst/>
                        <a:latin typeface="Times New Roman" panose="02020603050405020304" pitchFamily="18" charset="0"/>
                        <a:ea typeface="方正书宋简体"/>
                      </a:endParaRPr>
                    </a:p>
                  </a:txBody>
                  <a:tcPr marL="68580" marR="68580" marT="0" marB="0"/>
                </a:tc>
                <a:extLst>
                  <a:ext uri="{0D108BD9-81ED-4DB2-BD59-A6C34878D82A}">
                    <a16:rowId xmlns:a16="http://schemas.microsoft.com/office/drawing/2014/main" val="3158130207"/>
                  </a:ext>
                </a:extLst>
              </a:tr>
            </a:tbl>
          </a:graphicData>
        </a:graphic>
      </p:graphicFrame>
    </p:spTree>
    <p:extLst>
      <p:ext uri="{BB962C8B-B14F-4D97-AF65-F5344CB8AC3E}">
        <p14:creationId xmlns:p14="http://schemas.microsoft.com/office/powerpoint/2010/main" val="175052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6B1DC938-BBA5-95F2-BDA8-F327EF7EF4FC}"/>
              </a:ext>
            </a:extLst>
          </p:cNvPr>
          <p:cNvCxnSpPr/>
          <p:nvPr/>
        </p:nvCxnSpPr>
        <p:spPr>
          <a:xfrm>
            <a:off x="1756650" y="806587"/>
            <a:ext cx="10259505"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7FA9B574-B434-9BE8-5398-5934C1BA60F0}"/>
              </a:ext>
            </a:extLst>
          </p:cNvPr>
          <p:cNvSpPr txBox="1"/>
          <p:nvPr/>
        </p:nvSpPr>
        <p:spPr>
          <a:xfrm>
            <a:off x="2168165" y="264321"/>
            <a:ext cx="2780907" cy="523220"/>
          </a:xfrm>
          <a:prstGeom prst="rect">
            <a:avLst/>
          </a:prstGeom>
          <a:noFill/>
        </p:spPr>
        <p:txBody>
          <a:bodyPr wrap="square" rtlCol="0">
            <a:spAutoFit/>
          </a:bodyPr>
          <a:lstStyle/>
          <a:p>
            <a:r>
              <a:rPr lang="en-US" altLang="zh-CN" sz="2800" b="1" dirty="0">
                <a:solidFill>
                  <a:schemeClr val="accent5">
                    <a:lumMod val="75000"/>
                  </a:schemeClr>
                </a:solidFill>
                <a:latin typeface="微软雅黑" panose="020B0503020204020204" pitchFamily="34" charset="-122"/>
                <a:ea typeface="微软雅黑" panose="020B0503020204020204" pitchFamily="34" charset="-122"/>
              </a:rPr>
              <a:t>Introduction</a:t>
            </a:r>
            <a:endParaRPr lang="zh-CN" altLang="en-US" sz="2800" b="1" dirty="0">
              <a:solidFill>
                <a:schemeClr val="accent5">
                  <a:lumMod val="75000"/>
                </a:schemeClr>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7407407C-A3D4-ECCF-F55F-921DDB840F7A}"/>
              </a:ext>
            </a:extLst>
          </p:cNvPr>
          <p:cNvPicPr>
            <a:picLocks noChangeAspect="1"/>
          </p:cNvPicPr>
          <p:nvPr/>
        </p:nvPicPr>
        <p:blipFill rotWithShape="1">
          <a:blip r:embed="rId3">
            <a:extLst>
              <a:ext uri="{28A0092B-C50C-407E-A947-70E740481C1C}">
                <a14:useLocalDpi xmlns:a14="http://schemas.microsoft.com/office/drawing/2010/main" val="0"/>
              </a:ext>
            </a:extLst>
          </a:blip>
          <a:srcRect l="11641" r="9924" b="19963"/>
          <a:stretch/>
        </p:blipFill>
        <p:spPr>
          <a:xfrm>
            <a:off x="171790" y="126601"/>
            <a:ext cx="1546524" cy="727876"/>
          </a:xfrm>
          <a:prstGeom prst="rect">
            <a:avLst/>
          </a:prstGeom>
        </p:spPr>
      </p:pic>
      <p:pic>
        <p:nvPicPr>
          <p:cNvPr id="9" name="download.png" descr="download.png">
            <a:extLst>
              <a:ext uri="{FF2B5EF4-FFF2-40B4-BE49-F238E27FC236}">
                <a16:creationId xmlns:a16="http://schemas.microsoft.com/office/drawing/2014/main" id="{FCF2669E-CBE8-5F9C-5FE2-948C74AD89A1}"/>
              </a:ext>
            </a:extLst>
          </p:cNvPr>
          <p:cNvPicPr>
            <a:picLocks noChangeAspect="1"/>
          </p:cNvPicPr>
          <p:nvPr/>
        </p:nvPicPr>
        <p:blipFill>
          <a:blip r:embed="rId4"/>
          <a:stretch>
            <a:fillRect/>
          </a:stretch>
        </p:blipFill>
        <p:spPr>
          <a:xfrm>
            <a:off x="11403206" y="46134"/>
            <a:ext cx="523220" cy="523220"/>
          </a:xfrm>
          <a:prstGeom prst="rect">
            <a:avLst/>
          </a:prstGeom>
          <a:ln w="12700">
            <a:miter lim="400000"/>
          </a:ln>
        </p:spPr>
      </p:pic>
      <p:sp>
        <p:nvSpPr>
          <p:cNvPr id="10" name="ZZUNLP">
            <a:extLst>
              <a:ext uri="{FF2B5EF4-FFF2-40B4-BE49-F238E27FC236}">
                <a16:creationId xmlns:a16="http://schemas.microsoft.com/office/drawing/2014/main" id="{65CB0227-9C51-D0A8-117E-2B0AC83A12AE}"/>
              </a:ext>
            </a:extLst>
          </p:cNvPr>
          <p:cNvSpPr txBox="1"/>
          <p:nvPr/>
        </p:nvSpPr>
        <p:spPr>
          <a:xfrm>
            <a:off x="11264861" y="536441"/>
            <a:ext cx="833355" cy="3180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defTabSz="457200">
              <a:lnSpc>
                <a:spcPct val="100000"/>
              </a:lnSpc>
              <a:defRPr sz="2200" b="1">
                <a:solidFill>
                  <a:srgbClr val="172A2F"/>
                </a:solidFill>
                <a:latin typeface="Times Roman"/>
                <a:ea typeface="Times Roman"/>
                <a:cs typeface="Times Roman"/>
                <a:sym typeface="Times Roman"/>
              </a:defRPr>
            </a:lvl1pPr>
          </a:lstStyle>
          <a:p>
            <a:r>
              <a:rPr sz="1400" dirty="0">
                <a:solidFill>
                  <a:srgbClr val="3B5054"/>
                </a:solidFill>
              </a:rPr>
              <a:t>ZZUNLP</a:t>
            </a:r>
          </a:p>
        </p:txBody>
      </p:sp>
      <p:sp>
        <p:nvSpPr>
          <p:cNvPr id="6" name="文本框 5">
            <a:extLst>
              <a:ext uri="{FF2B5EF4-FFF2-40B4-BE49-F238E27FC236}">
                <a16:creationId xmlns:a16="http://schemas.microsoft.com/office/drawing/2014/main" id="{A7E47018-B6C2-9139-41AD-706F3C3C9344}"/>
              </a:ext>
            </a:extLst>
          </p:cNvPr>
          <p:cNvSpPr txBox="1"/>
          <p:nvPr/>
        </p:nvSpPr>
        <p:spPr>
          <a:xfrm>
            <a:off x="540832" y="1076734"/>
            <a:ext cx="9865096" cy="4408707"/>
          </a:xfrm>
          <a:prstGeom prst="rect">
            <a:avLst/>
          </a:prstGeom>
          <a:noFill/>
        </p:spPr>
        <p:txBody>
          <a:bodyPr wrap="square">
            <a:spAutoFit/>
          </a:bodyPr>
          <a:lstStyle/>
          <a:p>
            <a:pPr>
              <a:lnSpc>
                <a:spcPct val="150000"/>
              </a:lnSpc>
            </a:pPr>
            <a:r>
              <a:rPr lang="zh-CN" altLang="en-US" sz="2400" b="1" dirty="0">
                <a:latin typeface="Microsoft YaHei UI"/>
                <a:ea typeface="Microsoft YaHei UI"/>
              </a:rPr>
              <a:t>参考文献</a:t>
            </a:r>
            <a:endParaRPr lang="en-US" altLang="zh-CN" sz="2400" b="1" dirty="0">
              <a:latin typeface="Microsoft YaHei UI"/>
              <a:ea typeface="Microsoft YaHei UI"/>
            </a:endParaRPr>
          </a:p>
          <a:p>
            <a:pPr marL="342900" lvl="0" indent="-342900" algn="just">
              <a:lnSpc>
                <a:spcPct val="105000"/>
              </a:lnSpc>
              <a:buFont typeface="+mj-lt"/>
              <a:buAutoNum type="arabicPeriod"/>
            </a:pPr>
            <a:r>
              <a:rPr lang="zh-CN" altLang="zh-CN" kern="100" spc="20" dirty="0">
                <a:latin typeface="Times New Roman" panose="02020603050405020304" pitchFamily="18" charset="0"/>
                <a:ea typeface="宋体" panose="02010600030101010101" pitchFamily="2" charset="-122"/>
              </a:rPr>
              <a:t>夏睿</a:t>
            </a:r>
            <a:r>
              <a:rPr lang="en-US" altLang="zh-CN" kern="100" spc="20" dirty="0">
                <a:latin typeface="Times New Roman" panose="02020603050405020304" pitchFamily="18" charset="0"/>
                <a:ea typeface="宋体" panose="02010600030101010101" pitchFamily="2" charset="-122"/>
              </a:rPr>
              <a:t>. (n.d.). CCAC2023</a:t>
            </a:r>
            <a:r>
              <a:rPr lang="zh-CN" altLang="zh-CN" kern="100" spc="20" dirty="0">
                <a:latin typeface="Times New Roman" panose="02020603050405020304" pitchFamily="18" charset="0"/>
                <a:ea typeface="宋体" panose="02010600030101010101" pitchFamily="2" charset="-122"/>
              </a:rPr>
              <a:t>多领域多要素属性级情感分析评测</a:t>
            </a:r>
            <a:r>
              <a:rPr lang="en-US" altLang="zh-CN" kern="100" spc="20" dirty="0">
                <a:latin typeface="Times New Roman" panose="02020603050405020304" pitchFamily="18" charset="0"/>
                <a:ea typeface="宋体" panose="02010600030101010101" pitchFamily="2" charset="-122"/>
              </a:rPr>
              <a:t>. </a:t>
            </a:r>
            <a:r>
              <a:rPr lang="en-US" altLang="zh-CN" kern="100" spc="20" dirty="0">
                <a:latin typeface="Times New Roman" panose="02020603050405020304" pitchFamily="18" charset="0"/>
                <a:ea typeface="宋体" panose="02010600030101010101" pitchFamily="2" charset="-122"/>
                <a:hlinkClick r:id="rId5">
                  <a:extLst>
                    <a:ext uri="{A12FA001-AC4F-418D-AE19-62706E023703}">
                      <ahyp:hlinkClr xmlns:ahyp="http://schemas.microsoft.com/office/drawing/2018/hyperlinkcolor" val="tx"/>
                    </a:ext>
                  </a:extLst>
                </a:hlinkClick>
              </a:rPr>
              <a:t>https://github.com/NUSTM/CCAC-ABSA</a:t>
            </a:r>
            <a:endParaRPr lang="zh-CN" altLang="zh-CN" kern="100" spc="20" dirty="0">
              <a:latin typeface="Times New Roman" panose="02020603050405020304" pitchFamily="18" charset="0"/>
              <a:ea typeface="宋体" panose="02010600030101010101" pitchFamily="2" charset="-122"/>
            </a:endParaRPr>
          </a:p>
          <a:p>
            <a:pPr marL="342900" lvl="0" indent="-342900" algn="just">
              <a:lnSpc>
                <a:spcPct val="105000"/>
              </a:lnSpc>
              <a:buFont typeface="+mj-lt"/>
              <a:buAutoNum type="arabicPeriod"/>
            </a:pPr>
            <a:r>
              <a:rPr lang="en-US" altLang="zh-CN" kern="100" spc="20" dirty="0">
                <a:latin typeface="Times New Roman" panose="02020603050405020304" pitchFamily="18" charset="0"/>
                <a:ea typeface="宋体" panose="02010600030101010101" pitchFamily="2" charset="-122"/>
              </a:rPr>
              <a:t>Jason Wei, Maarten </a:t>
            </a:r>
            <a:r>
              <a:rPr lang="en-US" altLang="zh-CN" kern="100" spc="20" dirty="0" err="1">
                <a:latin typeface="Times New Roman" panose="02020603050405020304" pitchFamily="18" charset="0"/>
                <a:ea typeface="宋体" panose="02010600030101010101" pitchFamily="2" charset="-122"/>
              </a:rPr>
              <a:t>Bosma</a:t>
            </a:r>
            <a:r>
              <a:rPr lang="en-US" altLang="zh-CN" kern="100" spc="20" dirty="0">
                <a:latin typeface="Times New Roman" panose="02020603050405020304" pitchFamily="18" charset="0"/>
                <a:ea typeface="宋体" panose="02010600030101010101" pitchFamily="2" charset="-122"/>
              </a:rPr>
              <a:t>, Vincent Zhao, Kelvin </a:t>
            </a:r>
            <a:r>
              <a:rPr lang="en-US" altLang="zh-CN" kern="100" spc="20" dirty="0" err="1">
                <a:latin typeface="Times New Roman" panose="02020603050405020304" pitchFamily="18" charset="0"/>
                <a:ea typeface="宋体" panose="02010600030101010101" pitchFamily="2" charset="-122"/>
              </a:rPr>
              <a:t>Guu</a:t>
            </a:r>
            <a:r>
              <a:rPr lang="en-US" altLang="zh-CN" kern="100" spc="20" dirty="0">
                <a:latin typeface="Times New Roman" panose="02020603050405020304" pitchFamily="18" charset="0"/>
                <a:ea typeface="宋体" panose="02010600030101010101" pitchFamily="2" charset="-122"/>
              </a:rPr>
              <a:t>, Adams Wei Yu, Brian Lester, Nan Du, Andrew M Dai, and Quoc V Le. 2022. Finetuned language models are zero-shot learners. In International Conference on Learning Representations.</a:t>
            </a:r>
            <a:endParaRPr lang="zh-CN" altLang="zh-CN" kern="100" spc="20" dirty="0">
              <a:latin typeface="Times New Roman" panose="02020603050405020304" pitchFamily="18" charset="0"/>
              <a:ea typeface="宋体" panose="02010600030101010101" pitchFamily="2" charset="-122"/>
            </a:endParaRPr>
          </a:p>
          <a:p>
            <a:pPr marL="342900" lvl="0" indent="-342900" algn="just">
              <a:lnSpc>
                <a:spcPct val="105000"/>
              </a:lnSpc>
              <a:buFont typeface="+mj-lt"/>
              <a:buAutoNum type="arabicPeriod"/>
            </a:pPr>
            <a:r>
              <a:rPr lang="en-US" altLang="zh-CN" kern="100" spc="20" dirty="0">
                <a:latin typeface="Times New Roman" panose="02020603050405020304" pitchFamily="18" charset="0"/>
                <a:ea typeface="宋体" panose="02010600030101010101" pitchFamily="2" charset="-122"/>
              </a:rPr>
              <a:t>Ye, S., Hwang, H., Yang, S., Yun, H., Kim, Y., &amp; </a:t>
            </a:r>
            <a:r>
              <a:rPr lang="en-US" altLang="zh-CN" kern="100" spc="20" dirty="0" err="1">
                <a:latin typeface="Times New Roman" panose="02020603050405020304" pitchFamily="18" charset="0"/>
                <a:ea typeface="宋体" panose="02010600030101010101" pitchFamily="2" charset="-122"/>
              </a:rPr>
              <a:t>Seo</a:t>
            </a:r>
            <a:r>
              <a:rPr lang="en-US" altLang="zh-CN" kern="100" spc="20" dirty="0">
                <a:latin typeface="Times New Roman" panose="02020603050405020304" pitchFamily="18" charset="0"/>
                <a:ea typeface="宋体" panose="02010600030101010101" pitchFamily="2" charset="-122"/>
              </a:rPr>
              <a:t>, M. (2023). In-context instruction learning. </a:t>
            </a:r>
            <a:r>
              <a:rPr lang="en-US" altLang="zh-CN" kern="100" spc="20" dirty="0" err="1">
                <a:latin typeface="Times New Roman" panose="02020603050405020304" pitchFamily="18" charset="0"/>
                <a:ea typeface="宋体" panose="02010600030101010101" pitchFamily="2" charset="-122"/>
              </a:rPr>
              <a:t>arXiv</a:t>
            </a:r>
            <a:r>
              <a:rPr lang="en-US" altLang="zh-CN" kern="100" spc="20" dirty="0">
                <a:latin typeface="Times New Roman" panose="02020603050405020304" pitchFamily="18" charset="0"/>
                <a:ea typeface="宋体" panose="02010600030101010101" pitchFamily="2" charset="-122"/>
              </a:rPr>
              <a:t> preprint arXiv:2302.14691.</a:t>
            </a:r>
            <a:endParaRPr lang="zh-CN" altLang="zh-CN" kern="100" spc="20" dirty="0">
              <a:latin typeface="Times New Roman" panose="02020603050405020304" pitchFamily="18" charset="0"/>
              <a:ea typeface="宋体" panose="02010600030101010101" pitchFamily="2" charset="-122"/>
            </a:endParaRPr>
          </a:p>
          <a:p>
            <a:pPr marL="342900" lvl="0" indent="-342900" algn="just">
              <a:lnSpc>
                <a:spcPct val="105000"/>
              </a:lnSpc>
              <a:buFont typeface="+mj-lt"/>
              <a:buAutoNum type="arabicPeriod"/>
            </a:pPr>
            <a:r>
              <a:rPr lang="en-US" altLang="zh-CN" kern="100" spc="20" dirty="0" err="1">
                <a:latin typeface="Times New Roman" panose="02020603050405020304" pitchFamily="18" charset="0"/>
                <a:ea typeface="宋体" panose="02010600030101010101" pitchFamily="2" charset="-122"/>
              </a:rPr>
              <a:t>Scaria</a:t>
            </a:r>
            <a:r>
              <a:rPr lang="en-US" altLang="zh-CN" kern="100" spc="20" dirty="0">
                <a:latin typeface="Times New Roman" panose="02020603050405020304" pitchFamily="18" charset="0"/>
                <a:ea typeface="宋体" panose="02010600030101010101" pitchFamily="2" charset="-122"/>
              </a:rPr>
              <a:t>, K., Gupta, H., Sawant, S. A., Mishra, S., &amp; </a:t>
            </a:r>
            <a:r>
              <a:rPr lang="en-US" altLang="zh-CN" kern="100" spc="20" dirty="0" err="1">
                <a:latin typeface="Times New Roman" panose="02020603050405020304" pitchFamily="18" charset="0"/>
                <a:ea typeface="宋体" panose="02010600030101010101" pitchFamily="2" charset="-122"/>
              </a:rPr>
              <a:t>Baral</a:t>
            </a:r>
            <a:r>
              <a:rPr lang="en-US" altLang="zh-CN" kern="100" spc="20" dirty="0">
                <a:latin typeface="Times New Roman" panose="02020603050405020304" pitchFamily="18" charset="0"/>
                <a:ea typeface="宋体" panose="02010600030101010101" pitchFamily="2" charset="-122"/>
              </a:rPr>
              <a:t>, C. (2023). </a:t>
            </a:r>
            <a:r>
              <a:rPr lang="en-US" altLang="zh-CN" kern="100" spc="20" dirty="0" err="1">
                <a:latin typeface="Times New Roman" panose="02020603050405020304" pitchFamily="18" charset="0"/>
                <a:ea typeface="宋体" panose="02010600030101010101" pitchFamily="2" charset="-122"/>
              </a:rPr>
              <a:t>Instructabsa</a:t>
            </a:r>
            <a:r>
              <a:rPr lang="en-US" altLang="zh-CN" kern="100" spc="20" dirty="0">
                <a:latin typeface="Times New Roman" panose="02020603050405020304" pitchFamily="18" charset="0"/>
                <a:ea typeface="宋体" panose="02010600030101010101" pitchFamily="2" charset="-122"/>
              </a:rPr>
              <a:t>: Instruction learning for aspect based sentiment analysis. </a:t>
            </a:r>
            <a:r>
              <a:rPr lang="en-US" altLang="zh-CN" kern="100" spc="20" dirty="0" err="1">
                <a:latin typeface="Times New Roman" panose="02020603050405020304" pitchFamily="18" charset="0"/>
                <a:ea typeface="宋体" panose="02010600030101010101" pitchFamily="2" charset="-122"/>
              </a:rPr>
              <a:t>arXiv</a:t>
            </a:r>
            <a:r>
              <a:rPr lang="en-US" altLang="zh-CN" kern="100" spc="20" dirty="0">
                <a:latin typeface="Times New Roman" panose="02020603050405020304" pitchFamily="18" charset="0"/>
                <a:ea typeface="宋体" panose="02010600030101010101" pitchFamily="2" charset="-122"/>
              </a:rPr>
              <a:t> preprint arXiv:2302.08624.</a:t>
            </a:r>
            <a:endParaRPr lang="zh-CN" altLang="zh-CN" kern="100" spc="20" dirty="0">
              <a:latin typeface="Times New Roman" panose="02020603050405020304" pitchFamily="18" charset="0"/>
              <a:ea typeface="宋体" panose="02010600030101010101" pitchFamily="2" charset="-122"/>
            </a:endParaRPr>
          </a:p>
          <a:p>
            <a:pPr marL="342900" lvl="0" indent="-342900" algn="l">
              <a:lnSpc>
                <a:spcPct val="105000"/>
              </a:lnSpc>
              <a:buFont typeface="+mj-lt"/>
              <a:buAutoNum type="arabicPeriod"/>
            </a:pPr>
            <a:r>
              <a:rPr lang="en-US" altLang="zh-CN" kern="100" spc="20" dirty="0" err="1">
                <a:latin typeface="Times New Roman" panose="02020603050405020304" pitchFamily="18" charset="0"/>
                <a:ea typeface="宋体" panose="02010600030101010101" pitchFamily="2" charset="-122"/>
              </a:rPr>
              <a:t>Touvron</a:t>
            </a:r>
            <a:r>
              <a:rPr lang="en-US" altLang="zh-CN" kern="100" spc="20" dirty="0">
                <a:latin typeface="Times New Roman" panose="02020603050405020304" pitchFamily="18" charset="0"/>
                <a:ea typeface="宋体" panose="02010600030101010101" pitchFamily="2" charset="-122"/>
              </a:rPr>
              <a:t>, H., </a:t>
            </a:r>
            <a:r>
              <a:rPr lang="en-US" altLang="zh-CN" kern="100" spc="20" dirty="0" err="1">
                <a:latin typeface="Times New Roman" panose="02020603050405020304" pitchFamily="18" charset="0"/>
                <a:ea typeface="宋体" panose="02010600030101010101" pitchFamily="2" charset="-122"/>
              </a:rPr>
              <a:t>Lavril</a:t>
            </a:r>
            <a:r>
              <a:rPr lang="en-US" altLang="zh-CN" kern="100" spc="20" dirty="0">
                <a:latin typeface="Times New Roman" panose="02020603050405020304" pitchFamily="18" charset="0"/>
                <a:ea typeface="宋体" panose="02010600030101010101" pitchFamily="2" charset="-122"/>
              </a:rPr>
              <a:t>, T., </a:t>
            </a:r>
            <a:r>
              <a:rPr lang="en-US" altLang="zh-CN" kern="100" spc="20" dirty="0" err="1">
                <a:latin typeface="Times New Roman" panose="02020603050405020304" pitchFamily="18" charset="0"/>
                <a:ea typeface="宋体" panose="02010600030101010101" pitchFamily="2" charset="-122"/>
              </a:rPr>
              <a:t>Izacard</a:t>
            </a:r>
            <a:r>
              <a:rPr lang="en-US" altLang="zh-CN" kern="100" spc="20" dirty="0">
                <a:latin typeface="Times New Roman" panose="02020603050405020304" pitchFamily="18" charset="0"/>
                <a:ea typeface="宋体" panose="02010600030101010101" pitchFamily="2" charset="-122"/>
              </a:rPr>
              <a:t>, G., Martinet, X., </a:t>
            </a:r>
            <a:r>
              <a:rPr lang="en-US" altLang="zh-CN" kern="100" spc="20" dirty="0" err="1">
                <a:latin typeface="Times New Roman" panose="02020603050405020304" pitchFamily="18" charset="0"/>
                <a:ea typeface="宋体" panose="02010600030101010101" pitchFamily="2" charset="-122"/>
              </a:rPr>
              <a:t>Lachaux</a:t>
            </a:r>
            <a:r>
              <a:rPr lang="en-US" altLang="zh-CN" kern="100" spc="20" dirty="0">
                <a:latin typeface="Times New Roman" panose="02020603050405020304" pitchFamily="18" charset="0"/>
                <a:ea typeface="宋体" panose="02010600030101010101" pitchFamily="2" charset="-122"/>
              </a:rPr>
              <a:t>, M. A., Lacroix, T., ... &amp; </a:t>
            </a:r>
            <a:r>
              <a:rPr lang="en-US" altLang="zh-CN" kern="100" spc="20" dirty="0" err="1">
                <a:latin typeface="Times New Roman" panose="02020603050405020304" pitchFamily="18" charset="0"/>
                <a:ea typeface="宋体" panose="02010600030101010101" pitchFamily="2" charset="-122"/>
              </a:rPr>
              <a:t>Lample</a:t>
            </a:r>
            <a:r>
              <a:rPr lang="en-US" altLang="zh-CN" kern="100" spc="20" dirty="0">
                <a:latin typeface="Times New Roman" panose="02020603050405020304" pitchFamily="18" charset="0"/>
                <a:ea typeface="宋体" panose="02010600030101010101" pitchFamily="2" charset="-122"/>
              </a:rPr>
              <a:t>, G. (2023). Llama: Open and efficient foundation language models. </a:t>
            </a:r>
            <a:r>
              <a:rPr lang="en-US" altLang="zh-CN" kern="100" spc="20" dirty="0" err="1">
                <a:latin typeface="Times New Roman" panose="02020603050405020304" pitchFamily="18" charset="0"/>
                <a:ea typeface="宋体" panose="02010600030101010101" pitchFamily="2" charset="-122"/>
              </a:rPr>
              <a:t>arXiv</a:t>
            </a:r>
            <a:r>
              <a:rPr lang="en-US" altLang="zh-CN" kern="100" spc="20" dirty="0">
                <a:latin typeface="Times New Roman" panose="02020603050405020304" pitchFamily="18" charset="0"/>
                <a:ea typeface="宋体" panose="02010600030101010101" pitchFamily="2" charset="-122"/>
              </a:rPr>
              <a:t> preprint arXiv:2302.13971.</a:t>
            </a:r>
            <a:endParaRPr lang="zh-CN" altLang="zh-CN" kern="100" spc="20" dirty="0">
              <a:latin typeface="Times New Roman" panose="02020603050405020304" pitchFamily="18" charset="0"/>
              <a:ea typeface="宋体" panose="02010600030101010101" pitchFamily="2" charset="-122"/>
            </a:endParaRPr>
          </a:p>
          <a:p>
            <a:pPr marL="342900" lvl="0" indent="-342900" algn="just">
              <a:lnSpc>
                <a:spcPct val="105000"/>
              </a:lnSpc>
              <a:buFont typeface="+mj-lt"/>
              <a:buAutoNum type="arabicPeriod"/>
            </a:pPr>
            <a:r>
              <a:rPr lang="en-US" altLang="zh-CN" kern="100" spc="20" dirty="0">
                <a:latin typeface="Times New Roman" panose="02020603050405020304" pitchFamily="18" charset="0"/>
                <a:ea typeface="宋体" panose="02010600030101010101" pitchFamily="2" charset="-122"/>
              </a:rPr>
              <a:t>Hu, E. J., Shen, Y., Wallis, P., Allen-Zhu, Z., Li, Y., Wang, S., ... &amp; Chen, W. (2021). Lora: Low-rank adaptation of large language models. </a:t>
            </a:r>
            <a:r>
              <a:rPr lang="en-US" altLang="zh-CN" kern="100" spc="20" dirty="0" err="1">
                <a:latin typeface="Times New Roman" panose="02020603050405020304" pitchFamily="18" charset="0"/>
                <a:ea typeface="宋体" panose="02010600030101010101" pitchFamily="2" charset="-122"/>
              </a:rPr>
              <a:t>arXiv</a:t>
            </a:r>
            <a:r>
              <a:rPr lang="en-US" altLang="zh-CN" kern="100" spc="20" dirty="0">
                <a:latin typeface="Times New Roman" panose="02020603050405020304" pitchFamily="18" charset="0"/>
                <a:ea typeface="宋体" panose="02010600030101010101" pitchFamily="2" charset="-122"/>
              </a:rPr>
              <a:t> preprint arXiv:2106.09685.</a:t>
            </a:r>
            <a:endParaRPr lang="zh-CN" altLang="zh-CN" kern="100" spc="2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39672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8240</TotalTime>
  <Words>1099</Words>
  <Application>Microsoft Macintosh PowerPoint</Application>
  <PresentationFormat>宽屏</PresentationFormat>
  <Paragraphs>100</Paragraphs>
  <Slides>10</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方正清刻本悦宋简体</vt:lpstr>
      <vt:lpstr>微软雅黑</vt:lpstr>
      <vt:lpstr>Microsoft YaHei UI</vt:lpstr>
      <vt:lpstr>Söhne</vt:lpstr>
      <vt:lpstr>Times Roman</vt:lpstr>
      <vt:lpstr>Arial</vt:lpstr>
      <vt:lpstr>Calibri</vt:lpstr>
      <vt:lpstr>Calibri Light</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演示文稿3</dc:title>
  <dc:creator>LYK</dc:creator>
  <cp:lastModifiedBy> </cp:lastModifiedBy>
  <cp:revision>205</cp:revision>
  <dcterms:created xsi:type="dcterms:W3CDTF">2016-04-09T13:02:00Z</dcterms:created>
  <dcterms:modified xsi:type="dcterms:W3CDTF">2023-07-01T09:10:50Z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